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4.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5" r:id="rId4"/>
    <p:sldMasterId id="2147483731" r:id="rId5"/>
    <p:sldMasterId id="2147483739" r:id="rId6"/>
    <p:sldMasterId id="2147483691" r:id="rId7"/>
    <p:sldMasterId id="2147483736" r:id="rId8"/>
  </p:sldMasterIdLst>
  <p:notesMasterIdLst>
    <p:notesMasterId r:id="rId36"/>
  </p:notesMasterIdLst>
  <p:handoutMasterIdLst>
    <p:handoutMasterId r:id="rId37"/>
  </p:handoutMasterIdLst>
  <p:sldIdLst>
    <p:sldId id="258" r:id="rId9"/>
    <p:sldId id="901" r:id="rId10"/>
    <p:sldId id="998" r:id="rId11"/>
    <p:sldId id="940" r:id="rId12"/>
    <p:sldId id="991" r:id="rId13"/>
    <p:sldId id="942" r:id="rId14"/>
    <p:sldId id="982" r:id="rId15"/>
    <p:sldId id="984" r:id="rId16"/>
    <p:sldId id="953" r:id="rId17"/>
    <p:sldId id="952" r:id="rId18"/>
    <p:sldId id="954" r:id="rId19"/>
    <p:sldId id="956" r:id="rId20"/>
    <p:sldId id="957" r:id="rId21"/>
    <p:sldId id="955" r:id="rId22"/>
    <p:sldId id="967" r:id="rId23"/>
    <p:sldId id="985" r:id="rId24"/>
    <p:sldId id="986" r:id="rId25"/>
    <p:sldId id="960" r:id="rId26"/>
    <p:sldId id="990" r:id="rId27"/>
    <p:sldId id="992" r:id="rId28"/>
    <p:sldId id="993" r:id="rId29"/>
    <p:sldId id="994" r:id="rId30"/>
    <p:sldId id="995" r:id="rId31"/>
    <p:sldId id="965" r:id="rId32"/>
    <p:sldId id="997" r:id="rId33"/>
    <p:sldId id="996" r:id="rId34"/>
    <p:sldId id="838" r:id="rId35"/>
  </p:sldIdLst>
  <p:sldSz cx="12192000" cy="6858000"/>
  <p:notesSz cx="6799263" cy="9929813"/>
  <p:defaultTextStyle>
    <a:defPPr>
      <a:defRPr lang="fr-FR"/>
    </a:defPPr>
    <a:lvl1pPr marL="0" algn="l" defTabSz="804565" rtl="0" eaLnBrk="1" latinLnBrk="0" hangingPunct="1">
      <a:defRPr sz="1584" kern="1200">
        <a:solidFill>
          <a:schemeClr val="tx1"/>
        </a:solidFill>
        <a:latin typeface="+mn-lt"/>
        <a:ea typeface="+mn-ea"/>
        <a:cs typeface="+mn-cs"/>
      </a:defRPr>
    </a:lvl1pPr>
    <a:lvl2pPr marL="402282" algn="l" defTabSz="804565" rtl="0" eaLnBrk="1" latinLnBrk="0" hangingPunct="1">
      <a:defRPr sz="1584" kern="1200">
        <a:solidFill>
          <a:schemeClr val="tx1"/>
        </a:solidFill>
        <a:latin typeface="+mn-lt"/>
        <a:ea typeface="+mn-ea"/>
        <a:cs typeface="+mn-cs"/>
      </a:defRPr>
    </a:lvl2pPr>
    <a:lvl3pPr marL="804565" algn="l" defTabSz="804565" rtl="0" eaLnBrk="1" latinLnBrk="0" hangingPunct="1">
      <a:defRPr sz="1584" kern="1200">
        <a:solidFill>
          <a:schemeClr val="tx1"/>
        </a:solidFill>
        <a:latin typeface="+mn-lt"/>
        <a:ea typeface="+mn-ea"/>
        <a:cs typeface="+mn-cs"/>
      </a:defRPr>
    </a:lvl3pPr>
    <a:lvl4pPr marL="1206848" algn="l" defTabSz="804565" rtl="0" eaLnBrk="1" latinLnBrk="0" hangingPunct="1">
      <a:defRPr sz="1584" kern="1200">
        <a:solidFill>
          <a:schemeClr val="tx1"/>
        </a:solidFill>
        <a:latin typeface="+mn-lt"/>
        <a:ea typeface="+mn-ea"/>
        <a:cs typeface="+mn-cs"/>
      </a:defRPr>
    </a:lvl4pPr>
    <a:lvl5pPr marL="1609131" algn="l" defTabSz="804565" rtl="0" eaLnBrk="1" latinLnBrk="0" hangingPunct="1">
      <a:defRPr sz="1584" kern="1200">
        <a:solidFill>
          <a:schemeClr val="tx1"/>
        </a:solidFill>
        <a:latin typeface="+mn-lt"/>
        <a:ea typeface="+mn-ea"/>
        <a:cs typeface="+mn-cs"/>
      </a:defRPr>
    </a:lvl5pPr>
    <a:lvl6pPr marL="2011413" algn="l" defTabSz="804565" rtl="0" eaLnBrk="1" latinLnBrk="0" hangingPunct="1">
      <a:defRPr sz="1584" kern="1200">
        <a:solidFill>
          <a:schemeClr val="tx1"/>
        </a:solidFill>
        <a:latin typeface="+mn-lt"/>
        <a:ea typeface="+mn-ea"/>
        <a:cs typeface="+mn-cs"/>
      </a:defRPr>
    </a:lvl6pPr>
    <a:lvl7pPr marL="2413695" algn="l" defTabSz="804565" rtl="0" eaLnBrk="1" latinLnBrk="0" hangingPunct="1">
      <a:defRPr sz="1584" kern="1200">
        <a:solidFill>
          <a:schemeClr val="tx1"/>
        </a:solidFill>
        <a:latin typeface="+mn-lt"/>
        <a:ea typeface="+mn-ea"/>
        <a:cs typeface="+mn-cs"/>
      </a:defRPr>
    </a:lvl7pPr>
    <a:lvl8pPr marL="2815978" algn="l" defTabSz="804565" rtl="0" eaLnBrk="1" latinLnBrk="0" hangingPunct="1">
      <a:defRPr sz="1584" kern="1200">
        <a:solidFill>
          <a:schemeClr val="tx1"/>
        </a:solidFill>
        <a:latin typeface="+mn-lt"/>
        <a:ea typeface="+mn-ea"/>
        <a:cs typeface="+mn-cs"/>
      </a:defRPr>
    </a:lvl8pPr>
    <a:lvl9pPr marL="3218261" algn="l" defTabSz="804565" rtl="0" eaLnBrk="1" latinLnBrk="0" hangingPunct="1">
      <a:defRPr sz="1584"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E4194"/>
    <a:srgbClr val="00FF00"/>
    <a:srgbClr val="ECF1F8"/>
    <a:srgbClr val="0A16FC"/>
    <a:srgbClr val="FC9804"/>
    <a:srgbClr val="E4EDF8"/>
    <a:srgbClr val="FFCC00"/>
    <a:srgbClr val="092A5F"/>
    <a:srgbClr val="E6E6E6"/>
    <a:srgbClr val="1128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E25E649-3F16-4E02-A733-19D2CDBF48F0}" styleName="Style moyen 3 - Accentuation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6247" autoAdjust="0"/>
  </p:normalViewPr>
  <p:slideViewPr>
    <p:cSldViewPr>
      <p:cViewPr varScale="1">
        <p:scale>
          <a:sx n="78" d="100"/>
          <a:sy n="78" d="100"/>
        </p:scale>
        <p:origin x="878" y="72"/>
      </p:cViewPr>
      <p:guideLst>
        <p:guide orient="horz" pos="2160"/>
        <p:guide pos="3840"/>
      </p:guideLst>
    </p:cSldViewPr>
  </p:slideViewPr>
  <p:outlineViewPr>
    <p:cViewPr>
      <p:scale>
        <a:sx n="20" d="100"/>
        <a:sy n="20" d="100"/>
      </p:scale>
      <p:origin x="0" y="0"/>
    </p:cViewPr>
  </p:outlineViewPr>
  <p:notesTextViewPr>
    <p:cViewPr>
      <p:scale>
        <a:sx n="3" d="2"/>
        <a:sy n="3" d="2"/>
      </p:scale>
      <p:origin x="0" y="0"/>
    </p:cViewPr>
  </p:notesTextViewPr>
  <p:sorterViewPr>
    <p:cViewPr>
      <p:scale>
        <a:sx n="100" d="100"/>
        <a:sy n="100" d="100"/>
      </p:scale>
      <p:origin x="0" y="0"/>
    </p:cViewPr>
  </p:sorterViewPr>
  <p:notesViewPr>
    <p:cSldViewPr>
      <p:cViewPr varScale="1">
        <p:scale>
          <a:sx n="54" d="100"/>
          <a:sy n="54" d="100"/>
        </p:scale>
        <p:origin x="4050"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viewProps" Target="viewProps.xml"/><Relationship Id="rId21" Type="http://schemas.openxmlformats.org/officeDocument/2006/relationships/slide" Target="slides/slide13.xml"/><Relationship Id="rId34" Type="http://schemas.openxmlformats.org/officeDocument/2006/relationships/slide" Target="slides/slide26.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notesMaster" Target="notesMasters/notesMaster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C41B3394-7EE7-4282-B493-4CAE724A8C9E}"/>
              </a:ext>
            </a:extLst>
          </p:cNvPr>
          <p:cNvSpPr>
            <a:spLocks noGrp="1"/>
          </p:cNvSpPr>
          <p:nvPr>
            <p:ph type="hdr" sz="quarter"/>
          </p:nvPr>
        </p:nvSpPr>
        <p:spPr>
          <a:xfrm>
            <a:off x="0" y="1"/>
            <a:ext cx="2946400" cy="498475"/>
          </a:xfrm>
          <a:prstGeom prst="rect">
            <a:avLst/>
          </a:prstGeom>
        </p:spPr>
        <p:txBody>
          <a:bodyPr vert="horz" lIns="91433" tIns="45717" rIns="91433" bIns="45717" rtlCol="0"/>
          <a:lstStyle>
            <a:lvl1pPr algn="l">
              <a:defRPr sz="1200"/>
            </a:lvl1pPr>
          </a:lstStyle>
          <a:p>
            <a:endParaRPr lang="fr-FR" dirty="0"/>
          </a:p>
        </p:txBody>
      </p:sp>
      <p:sp>
        <p:nvSpPr>
          <p:cNvPr id="3" name="Espace réservé de la date 2">
            <a:extLst>
              <a:ext uri="{FF2B5EF4-FFF2-40B4-BE49-F238E27FC236}">
                <a16:creationId xmlns:a16="http://schemas.microsoft.com/office/drawing/2014/main" id="{C49F0869-18BA-45C9-B2FD-B96F7F8E6252}"/>
              </a:ext>
            </a:extLst>
          </p:cNvPr>
          <p:cNvSpPr>
            <a:spLocks noGrp="1"/>
          </p:cNvSpPr>
          <p:nvPr>
            <p:ph type="dt" sz="quarter" idx="1"/>
          </p:nvPr>
        </p:nvSpPr>
        <p:spPr>
          <a:xfrm>
            <a:off x="3851275" y="1"/>
            <a:ext cx="2946400" cy="498475"/>
          </a:xfrm>
          <a:prstGeom prst="rect">
            <a:avLst/>
          </a:prstGeom>
        </p:spPr>
        <p:txBody>
          <a:bodyPr vert="horz" lIns="91433" tIns="45717" rIns="91433" bIns="45717" rtlCol="0"/>
          <a:lstStyle>
            <a:lvl1pPr algn="r">
              <a:defRPr sz="1200"/>
            </a:lvl1pPr>
          </a:lstStyle>
          <a:p>
            <a:fld id="{1EE5332F-C92E-4389-A5FC-C6F0CBC0C46E}" type="datetimeFigureOut">
              <a:rPr lang="fr-FR" smtClean="0"/>
              <a:t>02/10/2026</a:t>
            </a:fld>
            <a:endParaRPr lang="fr-FR" dirty="0"/>
          </a:p>
        </p:txBody>
      </p:sp>
      <p:sp>
        <p:nvSpPr>
          <p:cNvPr id="4" name="Espace réservé du pied de page 3">
            <a:extLst>
              <a:ext uri="{FF2B5EF4-FFF2-40B4-BE49-F238E27FC236}">
                <a16:creationId xmlns:a16="http://schemas.microsoft.com/office/drawing/2014/main" id="{BDEA37F4-71E3-40E2-B0AF-FA3C2CB57FDE}"/>
              </a:ext>
            </a:extLst>
          </p:cNvPr>
          <p:cNvSpPr>
            <a:spLocks noGrp="1"/>
          </p:cNvSpPr>
          <p:nvPr>
            <p:ph type="ftr" sz="quarter" idx="2"/>
          </p:nvPr>
        </p:nvSpPr>
        <p:spPr>
          <a:xfrm>
            <a:off x="0" y="9431339"/>
            <a:ext cx="2946400" cy="498475"/>
          </a:xfrm>
          <a:prstGeom prst="rect">
            <a:avLst/>
          </a:prstGeom>
        </p:spPr>
        <p:txBody>
          <a:bodyPr vert="horz" lIns="91433" tIns="45717" rIns="91433" bIns="45717" rtlCol="0" anchor="b"/>
          <a:lstStyle>
            <a:lvl1pPr algn="l">
              <a:defRPr sz="1200"/>
            </a:lvl1pPr>
          </a:lstStyle>
          <a:p>
            <a:endParaRPr lang="fr-FR" dirty="0"/>
          </a:p>
        </p:txBody>
      </p:sp>
      <p:sp>
        <p:nvSpPr>
          <p:cNvPr id="5" name="Espace réservé du numéro de diapositive 4">
            <a:extLst>
              <a:ext uri="{FF2B5EF4-FFF2-40B4-BE49-F238E27FC236}">
                <a16:creationId xmlns:a16="http://schemas.microsoft.com/office/drawing/2014/main" id="{897D554E-F94F-433C-BA13-5D416A63ACC3}"/>
              </a:ext>
            </a:extLst>
          </p:cNvPr>
          <p:cNvSpPr>
            <a:spLocks noGrp="1"/>
          </p:cNvSpPr>
          <p:nvPr>
            <p:ph type="sldNum" sz="quarter" idx="3"/>
          </p:nvPr>
        </p:nvSpPr>
        <p:spPr>
          <a:xfrm>
            <a:off x="3851275" y="9431339"/>
            <a:ext cx="2946400" cy="498475"/>
          </a:xfrm>
          <a:prstGeom prst="rect">
            <a:avLst/>
          </a:prstGeom>
        </p:spPr>
        <p:txBody>
          <a:bodyPr vert="horz" lIns="91433" tIns="45717" rIns="91433" bIns="45717" rtlCol="0" anchor="b"/>
          <a:lstStyle>
            <a:lvl1pPr algn="r">
              <a:defRPr sz="1200"/>
            </a:lvl1pPr>
          </a:lstStyle>
          <a:p>
            <a:fld id="{3FBE30B2-2448-4C49-BCBE-E89C5369022D}" type="slidenum">
              <a:rPr lang="fr-FR" smtClean="0"/>
              <a:t>‹N°›</a:t>
            </a:fld>
            <a:endParaRPr lang="fr-FR" dirty="0"/>
          </a:p>
        </p:txBody>
      </p:sp>
    </p:spTree>
    <p:extLst>
      <p:ext uri="{BB962C8B-B14F-4D97-AF65-F5344CB8AC3E}">
        <p14:creationId xmlns:p14="http://schemas.microsoft.com/office/powerpoint/2010/main" val="3691813849"/>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127" userDrawn="1">
          <p15:clr>
            <a:srgbClr val="F26B43"/>
          </p15:clr>
        </p15:guide>
        <p15:guide id="2" pos="2141"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1"/>
            <a:ext cx="2946347" cy="496491"/>
          </a:xfrm>
          <a:prstGeom prst="rect">
            <a:avLst/>
          </a:prstGeom>
        </p:spPr>
        <p:txBody>
          <a:bodyPr vert="horz" lIns="91433" tIns="45717" rIns="91433" bIns="45717" rtlCol="0"/>
          <a:lstStyle>
            <a:lvl1pPr algn="l">
              <a:defRPr sz="1200"/>
            </a:lvl1pPr>
          </a:lstStyle>
          <a:p>
            <a:endParaRPr lang="fr-FR" dirty="0"/>
          </a:p>
        </p:txBody>
      </p:sp>
      <p:sp>
        <p:nvSpPr>
          <p:cNvPr id="3" name="Espace réservé de la date 2"/>
          <p:cNvSpPr>
            <a:spLocks noGrp="1"/>
          </p:cNvSpPr>
          <p:nvPr>
            <p:ph type="dt" idx="1"/>
          </p:nvPr>
        </p:nvSpPr>
        <p:spPr>
          <a:xfrm>
            <a:off x="3851343" y="1"/>
            <a:ext cx="2946347" cy="496491"/>
          </a:xfrm>
          <a:prstGeom prst="rect">
            <a:avLst/>
          </a:prstGeom>
        </p:spPr>
        <p:txBody>
          <a:bodyPr vert="horz" lIns="91433" tIns="45717" rIns="91433" bIns="45717" rtlCol="0"/>
          <a:lstStyle>
            <a:lvl1pPr algn="r">
              <a:defRPr sz="1200"/>
            </a:lvl1pPr>
          </a:lstStyle>
          <a:p>
            <a:fld id="{F2CC8582-32F8-4511-BE8E-9127F14BA016}" type="datetimeFigureOut">
              <a:rPr lang="fr-FR" smtClean="0"/>
              <a:t>02/10/2026</a:t>
            </a:fld>
            <a:endParaRPr lang="fr-FR" dirty="0"/>
          </a:p>
        </p:txBody>
      </p:sp>
      <p:sp>
        <p:nvSpPr>
          <p:cNvPr id="4" name="Espace réservé de l'image des diapositives 3"/>
          <p:cNvSpPr>
            <a:spLocks noGrp="1" noRot="1" noChangeAspect="1"/>
          </p:cNvSpPr>
          <p:nvPr>
            <p:ph type="sldImg" idx="2"/>
          </p:nvPr>
        </p:nvSpPr>
        <p:spPr>
          <a:xfrm>
            <a:off x="90488" y="744538"/>
            <a:ext cx="6618287" cy="3724275"/>
          </a:xfrm>
          <a:prstGeom prst="rect">
            <a:avLst/>
          </a:prstGeom>
          <a:noFill/>
          <a:ln w="12700">
            <a:solidFill>
              <a:prstClr val="black"/>
            </a:solidFill>
          </a:ln>
        </p:spPr>
        <p:txBody>
          <a:bodyPr vert="horz" lIns="91433" tIns="45717" rIns="91433" bIns="45717" rtlCol="0" anchor="ctr"/>
          <a:lstStyle/>
          <a:p>
            <a:endParaRPr lang="fr-FR" dirty="0"/>
          </a:p>
        </p:txBody>
      </p:sp>
      <p:sp>
        <p:nvSpPr>
          <p:cNvPr id="5" name="Espace réservé des commentaires 4"/>
          <p:cNvSpPr>
            <a:spLocks noGrp="1"/>
          </p:cNvSpPr>
          <p:nvPr>
            <p:ph type="body" sz="quarter" idx="3"/>
          </p:nvPr>
        </p:nvSpPr>
        <p:spPr>
          <a:xfrm>
            <a:off x="679927" y="4716661"/>
            <a:ext cx="5439410" cy="4468416"/>
          </a:xfrm>
          <a:prstGeom prst="rect">
            <a:avLst/>
          </a:prstGeom>
        </p:spPr>
        <p:txBody>
          <a:bodyPr vert="horz" lIns="91433" tIns="45717" rIns="91433" bIns="45717"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1" y="9431599"/>
            <a:ext cx="2946347" cy="496491"/>
          </a:xfrm>
          <a:prstGeom prst="rect">
            <a:avLst/>
          </a:prstGeom>
        </p:spPr>
        <p:txBody>
          <a:bodyPr vert="horz" lIns="91433" tIns="45717" rIns="91433" bIns="45717"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51343" y="9431599"/>
            <a:ext cx="2946347" cy="496491"/>
          </a:xfrm>
          <a:prstGeom prst="rect">
            <a:avLst/>
          </a:prstGeom>
        </p:spPr>
        <p:txBody>
          <a:bodyPr vert="horz" lIns="91433" tIns="45717" rIns="91433" bIns="45717" rtlCol="0" anchor="b"/>
          <a:lstStyle>
            <a:lvl1pPr algn="r">
              <a:defRPr sz="1200"/>
            </a:lvl1pPr>
          </a:lstStyle>
          <a:p>
            <a:fld id="{6582F002-206D-4184-B39E-C7D93CBC5980}" type="slidenum">
              <a:rPr lang="fr-FR" smtClean="0"/>
              <a:t>‹N°›</a:t>
            </a:fld>
            <a:endParaRPr lang="fr-FR" dirty="0"/>
          </a:p>
        </p:txBody>
      </p:sp>
    </p:spTree>
    <p:extLst>
      <p:ext uri="{BB962C8B-B14F-4D97-AF65-F5344CB8AC3E}">
        <p14:creationId xmlns:p14="http://schemas.microsoft.com/office/powerpoint/2010/main" val="61645595"/>
      </p:ext>
    </p:extLst>
  </p:cSld>
  <p:clrMap bg1="lt1" tx1="dk1" bg2="lt2" tx2="dk2" accent1="accent1" accent2="accent2" accent3="accent3" accent4="accent4" accent5="accent5" accent6="accent6" hlink="hlink" folHlink="folHlink"/>
  <p:notesStyle>
    <a:lvl1pPr marL="0" algn="l" defTabSz="804565" rtl="0" eaLnBrk="1" latinLnBrk="0" hangingPunct="1">
      <a:defRPr sz="1056" kern="1200">
        <a:solidFill>
          <a:schemeClr val="tx1"/>
        </a:solidFill>
        <a:latin typeface="+mn-lt"/>
        <a:ea typeface="+mn-ea"/>
        <a:cs typeface="+mn-cs"/>
      </a:defRPr>
    </a:lvl1pPr>
    <a:lvl2pPr marL="402282" algn="l" defTabSz="804565" rtl="0" eaLnBrk="1" latinLnBrk="0" hangingPunct="1">
      <a:defRPr sz="1056" kern="1200">
        <a:solidFill>
          <a:schemeClr val="tx1"/>
        </a:solidFill>
        <a:latin typeface="+mn-lt"/>
        <a:ea typeface="+mn-ea"/>
        <a:cs typeface="+mn-cs"/>
      </a:defRPr>
    </a:lvl2pPr>
    <a:lvl3pPr marL="804565" algn="l" defTabSz="804565" rtl="0" eaLnBrk="1" latinLnBrk="0" hangingPunct="1">
      <a:defRPr sz="1056" kern="1200">
        <a:solidFill>
          <a:schemeClr val="tx1"/>
        </a:solidFill>
        <a:latin typeface="+mn-lt"/>
        <a:ea typeface="+mn-ea"/>
        <a:cs typeface="+mn-cs"/>
      </a:defRPr>
    </a:lvl3pPr>
    <a:lvl4pPr marL="1206848" algn="l" defTabSz="804565" rtl="0" eaLnBrk="1" latinLnBrk="0" hangingPunct="1">
      <a:defRPr sz="1056" kern="1200">
        <a:solidFill>
          <a:schemeClr val="tx1"/>
        </a:solidFill>
        <a:latin typeface="+mn-lt"/>
        <a:ea typeface="+mn-ea"/>
        <a:cs typeface="+mn-cs"/>
      </a:defRPr>
    </a:lvl4pPr>
    <a:lvl5pPr marL="1609131" algn="l" defTabSz="804565" rtl="0" eaLnBrk="1" latinLnBrk="0" hangingPunct="1">
      <a:defRPr sz="1056" kern="1200">
        <a:solidFill>
          <a:schemeClr val="tx1"/>
        </a:solidFill>
        <a:latin typeface="+mn-lt"/>
        <a:ea typeface="+mn-ea"/>
        <a:cs typeface="+mn-cs"/>
      </a:defRPr>
    </a:lvl5pPr>
    <a:lvl6pPr marL="2011413" algn="l" defTabSz="804565" rtl="0" eaLnBrk="1" latinLnBrk="0" hangingPunct="1">
      <a:defRPr sz="1056" kern="1200">
        <a:solidFill>
          <a:schemeClr val="tx1"/>
        </a:solidFill>
        <a:latin typeface="+mn-lt"/>
        <a:ea typeface="+mn-ea"/>
        <a:cs typeface="+mn-cs"/>
      </a:defRPr>
    </a:lvl6pPr>
    <a:lvl7pPr marL="2413695" algn="l" defTabSz="804565" rtl="0" eaLnBrk="1" latinLnBrk="0" hangingPunct="1">
      <a:defRPr sz="1056" kern="1200">
        <a:solidFill>
          <a:schemeClr val="tx1"/>
        </a:solidFill>
        <a:latin typeface="+mn-lt"/>
        <a:ea typeface="+mn-ea"/>
        <a:cs typeface="+mn-cs"/>
      </a:defRPr>
    </a:lvl7pPr>
    <a:lvl8pPr marL="2815978" algn="l" defTabSz="804565" rtl="0" eaLnBrk="1" latinLnBrk="0" hangingPunct="1">
      <a:defRPr sz="1056" kern="1200">
        <a:solidFill>
          <a:schemeClr val="tx1"/>
        </a:solidFill>
        <a:latin typeface="+mn-lt"/>
        <a:ea typeface="+mn-ea"/>
        <a:cs typeface="+mn-cs"/>
      </a:defRPr>
    </a:lvl8pPr>
    <a:lvl9pPr marL="3218261" algn="l" defTabSz="804565" rtl="0" eaLnBrk="1" latinLnBrk="0" hangingPunct="1">
      <a:defRPr sz="105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4700D-4597-A124-8800-C511FCDA031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D2A81DC-988C-4568-1C0C-06C02FD53D14}"/>
              </a:ext>
            </a:extLst>
          </p:cNvPr>
          <p:cNvSpPr>
            <a:spLocks noGrp="1" noRot="1" noChangeAspect="1"/>
          </p:cNvSpPr>
          <p:nvPr>
            <p:ph type="sldImg"/>
          </p:nvPr>
        </p:nvSpPr>
        <p:spPr>
          <a:xfrm>
            <a:off x="90488" y="744538"/>
            <a:ext cx="6618287" cy="3724275"/>
          </a:xfrm>
        </p:spPr>
        <p:txBody>
          <a:bodyPr/>
          <a:lstStyle/>
          <a:p>
            <a:endParaRPr lang="fr-FR"/>
          </a:p>
        </p:txBody>
      </p:sp>
      <p:sp>
        <p:nvSpPr>
          <p:cNvPr id="3" name="Espace réservé des notes 2">
            <a:extLst>
              <a:ext uri="{FF2B5EF4-FFF2-40B4-BE49-F238E27FC236}">
                <a16:creationId xmlns:a16="http://schemas.microsoft.com/office/drawing/2014/main" id="{A82B88FC-42D5-15E6-DE07-3F5F09DB79B0}"/>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BB002C01-C577-C81E-4D34-C6136C1D7BB8}"/>
              </a:ext>
            </a:extLst>
          </p:cNvPr>
          <p:cNvSpPr>
            <a:spLocks noGrp="1"/>
          </p:cNvSpPr>
          <p:nvPr>
            <p:ph type="sldNum" sz="quarter" idx="5"/>
          </p:nvPr>
        </p:nvSpPr>
        <p:spPr/>
        <p:txBody>
          <a:bodyPr/>
          <a:lstStyle/>
          <a:p>
            <a:fld id="{6582F002-206D-4184-B39E-C7D93CBC5980}" type="slidenum">
              <a:rPr lang="fr-FR" smtClean="0"/>
              <a:t>2</a:t>
            </a:fld>
            <a:endParaRPr lang="fr-FR" dirty="0"/>
          </a:p>
        </p:txBody>
      </p:sp>
    </p:spTree>
    <p:extLst>
      <p:ext uri="{BB962C8B-B14F-4D97-AF65-F5344CB8AC3E}">
        <p14:creationId xmlns:p14="http://schemas.microsoft.com/office/powerpoint/2010/main" val="4487663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F5A1FF-15F9-E29C-A862-416790BD9A2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A4F2914-A5E2-D9CE-A762-73358D2A7038}"/>
              </a:ext>
            </a:extLst>
          </p:cNvPr>
          <p:cNvSpPr>
            <a:spLocks noGrp="1" noRot="1" noChangeAspect="1"/>
          </p:cNvSpPr>
          <p:nvPr>
            <p:ph type="sldImg"/>
          </p:nvPr>
        </p:nvSpPr>
        <p:spPr>
          <a:xfrm>
            <a:off x="90488" y="744538"/>
            <a:ext cx="6618287" cy="3724275"/>
          </a:xfrm>
        </p:spPr>
        <p:txBody>
          <a:bodyPr/>
          <a:lstStyle/>
          <a:p>
            <a:endParaRPr lang="fr-FR"/>
          </a:p>
        </p:txBody>
      </p:sp>
      <p:sp>
        <p:nvSpPr>
          <p:cNvPr id="3" name="Espace réservé des notes 2">
            <a:extLst>
              <a:ext uri="{FF2B5EF4-FFF2-40B4-BE49-F238E27FC236}">
                <a16:creationId xmlns:a16="http://schemas.microsoft.com/office/drawing/2014/main" id="{1A15AA10-94A7-1511-8ACB-9E292DD73C97}"/>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A18081FC-7351-03AB-80C5-8BF6A9FC0360}"/>
              </a:ext>
            </a:extLst>
          </p:cNvPr>
          <p:cNvSpPr>
            <a:spLocks noGrp="1"/>
          </p:cNvSpPr>
          <p:nvPr>
            <p:ph type="sldNum" sz="quarter" idx="5"/>
          </p:nvPr>
        </p:nvSpPr>
        <p:spPr/>
        <p:txBody>
          <a:bodyPr/>
          <a:lstStyle/>
          <a:p>
            <a:fld id="{6582F002-206D-4184-B39E-C7D93CBC5980}" type="slidenum">
              <a:rPr lang="fr-FR" smtClean="0"/>
              <a:t>3</a:t>
            </a:fld>
            <a:endParaRPr lang="fr-FR" dirty="0"/>
          </a:p>
        </p:txBody>
      </p:sp>
    </p:spTree>
    <p:extLst>
      <p:ext uri="{BB962C8B-B14F-4D97-AF65-F5344CB8AC3E}">
        <p14:creationId xmlns:p14="http://schemas.microsoft.com/office/powerpoint/2010/main" val="4293670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C09B32-6815-96EE-877E-B12FB3D0B38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F269B06-2EA4-A78E-2D72-7036F0DDA79B}"/>
              </a:ext>
            </a:extLst>
          </p:cNvPr>
          <p:cNvSpPr>
            <a:spLocks noGrp="1" noRot="1" noChangeAspect="1"/>
          </p:cNvSpPr>
          <p:nvPr>
            <p:ph type="sldImg"/>
          </p:nvPr>
        </p:nvSpPr>
        <p:spPr>
          <a:xfrm>
            <a:off x="90488" y="744538"/>
            <a:ext cx="6618287" cy="3724275"/>
          </a:xfrm>
        </p:spPr>
        <p:txBody>
          <a:bodyPr/>
          <a:lstStyle/>
          <a:p>
            <a:endParaRPr lang="fr-FR"/>
          </a:p>
        </p:txBody>
      </p:sp>
      <p:sp>
        <p:nvSpPr>
          <p:cNvPr id="3" name="Espace réservé des notes 2">
            <a:extLst>
              <a:ext uri="{FF2B5EF4-FFF2-40B4-BE49-F238E27FC236}">
                <a16:creationId xmlns:a16="http://schemas.microsoft.com/office/drawing/2014/main" id="{D12D285D-9CFA-F31F-353E-3C019144F775}"/>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C25A154F-B8D9-9EFE-4A9D-38E515CEBC08}"/>
              </a:ext>
            </a:extLst>
          </p:cNvPr>
          <p:cNvSpPr>
            <a:spLocks noGrp="1"/>
          </p:cNvSpPr>
          <p:nvPr>
            <p:ph type="sldNum" sz="quarter" idx="5"/>
          </p:nvPr>
        </p:nvSpPr>
        <p:spPr/>
        <p:txBody>
          <a:bodyPr/>
          <a:lstStyle/>
          <a:p>
            <a:fld id="{6582F002-206D-4184-B39E-C7D93CBC5980}" type="slidenum">
              <a:rPr lang="fr-FR" smtClean="0"/>
              <a:t>4</a:t>
            </a:fld>
            <a:endParaRPr lang="fr-FR" dirty="0"/>
          </a:p>
        </p:txBody>
      </p:sp>
    </p:spTree>
    <p:extLst>
      <p:ext uri="{BB962C8B-B14F-4D97-AF65-F5344CB8AC3E}">
        <p14:creationId xmlns:p14="http://schemas.microsoft.com/office/powerpoint/2010/main" val="22788952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678CC-FCD8-E131-E2EA-175ED8143F9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6299898-A3B0-B3D7-AE7A-FBD33D564BCA}"/>
              </a:ext>
            </a:extLst>
          </p:cNvPr>
          <p:cNvSpPr>
            <a:spLocks noGrp="1" noRot="1" noChangeAspect="1"/>
          </p:cNvSpPr>
          <p:nvPr>
            <p:ph type="sldImg"/>
          </p:nvPr>
        </p:nvSpPr>
        <p:spPr>
          <a:xfrm>
            <a:off x="90488" y="744538"/>
            <a:ext cx="6618287" cy="3724275"/>
          </a:xfrm>
        </p:spPr>
        <p:txBody>
          <a:bodyPr/>
          <a:lstStyle/>
          <a:p>
            <a:endParaRPr lang="fr-FR"/>
          </a:p>
        </p:txBody>
      </p:sp>
      <p:sp>
        <p:nvSpPr>
          <p:cNvPr id="3" name="Espace réservé des notes 2">
            <a:extLst>
              <a:ext uri="{FF2B5EF4-FFF2-40B4-BE49-F238E27FC236}">
                <a16:creationId xmlns:a16="http://schemas.microsoft.com/office/drawing/2014/main" id="{CF4DE149-984D-80B6-2A57-A15264C669FC}"/>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AC3F127C-BA30-4F76-42CD-B6A440E96C34}"/>
              </a:ext>
            </a:extLst>
          </p:cNvPr>
          <p:cNvSpPr>
            <a:spLocks noGrp="1"/>
          </p:cNvSpPr>
          <p:nvPr>
            <p:ph type="sldNum" sz="quarter" idx="5"/>
          </p:nvPr>
        </p:nvSpPr>
        <p:spPr/>
        <p:txBody>
          <a:bodyPr/>
          <a:lstStyle/>
          <a:p>
            <a:fld id="{6582F002-206D-4184-B39E-C7D93CBC5980}" type="slidenum">
              <a:rPr lang="fr-FR" smtClean="0"/>
              <a:t>5</a:t>
            </a:fld>
            <a:endParaRPr lang="fr-FR" dirty="0"/>
          </a:p>
        </p:txBody>
      </p:sp>
    </p:spTree>
    <p:extLst>
      <p:ext uri="{BB962C8B-B14F-4D97-AF65-F5344CB8AC3E}">
        <p14:creationId xmlns:p14="http://schemas.microsoft.com/office/powerpoint/2010/main" val="35726557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5F828-7D0B-8B10-1B8D-062E111344A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F9C2390-3915-89C1-17EF-F0C325F4332A}"/>
              </a:ext>
            </a:extLst>
          </p:cNvPr>
          <p:cNvSpPr>
            <a:spLocks noGrp="1" noRot="1" noChangeAspect="1"/>
          </p:cNvSpPr>
          <p:nvPr>
            <p:ph type="sldImg"/>
          </p:nvPr>
        </p:nvSpPr>
        <p:spPr>
          <a:xfrm>
            <a:off x="90488" y="744538"/>
            <a:ext cx="6618287" cy="3724275"/>
          </a:xfrm>
        </p:spPr>
        <p:txBody>
          <a:bodyPr/>
          <a:lstStyle/>
          <a:p>
            <a:endParaRPr lang="fr-FR"/>
          </a:p>
        </p:txBody>
      </p:sp>
      <p:sp>
        <p:nvSpPr>
          <p:cNvPr id="3" name="Espace réservé des notes 2">
            <a:extLst>
              <a:ext uri="{FF2B5EF4-FFF2-40B4-BE49-F238E27FC236}">
                <a16:creationId xmlns:a16="http://schemas.microsoft.com/office/drawing/2014/main" id="{B4CE5C5B-F40C-F547-A60B-15BF85AB9DBA}"/>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83552F02-A71F-DFA5-EC9B-7D69BAE1AE42}"/>
              </a:ext>
            </a:extLst>
          </p:cNvPr>
          <p:cNvSpPr>
            <a:spLocks noGrp="1"/>
          </p:cNvSpPr>
          <p:nvPr>
            <p:ph type="sldNum" sz="quarter" idx="5"/>
          </p:nvPr>
        </p:nvSpPr>
        <p:spPr/>
        <p:txBody>
          <a:bodyPr/>
          <a:lstStyle/>
          <a:p>
            <a:fld id="{6582F002-206D-4184-B39E-C7D93CBC5980}" type="slidenum">
              <a:rPr lang="fr-FR" smtClean="0"/>
              <a:t>6</a:t>
            </a:fld>
            <a:endParaRPr lang="fr-FR" dirty="0"/>
          </a:p>
        </p:txBody>
      </p:sp>
    </p:spTree>
    <p:extLst>
      <p:ext uri="{BB962C8B-B14F-4D97-AF65-F5344CB8AC3E}">
        <p14:creationId xmlns:p14="http://schemas.microsoft.com/office/powerpoint/2010/main" val="28435103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BDCADB-72EB-E1AB-10D0-13E4ACBFB85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B709BEA-35D9-DADB-CC05-6395A2DD1120}"/>
              </a:ext>
            </a:extLst>
          </p:cNvPr>
          <p:cNvSpPr>
            <a:spLocks noGrp="1" noRot="1" noChangeAspect="1"/>
          </p:cNvSpPr>
          <p:nvPr>
            <p:ph type="sldImg"/>
          </p:nvPr>
        </p:nvSpPr>
        <p:spPr>
          <a:xfrm>
            <a:off x="90488" y="744538"/>
            <a:ext cx="6618287" cy="3724275"/>
          </a:xfrm>
        </p:spPr>
        <p:txBody>
          <a:bodyPr/>
          <a:lstStyle/>
          <a:p>
            <a:endParaRPr lang="fr-FR"/>
          </a:p>
        </p:txBody>
      </p:sp>
      <p:sp>
        <p:nvSpPr>
          <p:cNvPr id="3" name="Espace réservé des notes 2">
            <a:extLst>
              <a:ext uri="{FF2B5EF4-FFF2-40B4-BE49-F238E27FC236}">
                <a16:creationId xmlns:a16="http://schemas.microsoft.com/office/drawing/2014/main" id="{412BE816-8D40-4AD1-E246-F3009526950E}"/>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6903B3B9-37B0-828F-B174-9CB81F37FA51}"/>
              </a:ext>
            </a:extLst>
          </p:cNvPr>
          <p:cNvSpPr>
            <a:spLocks noGrp="1"/>
          </p:cNvSpPr>
          <p:nvPr>
            <p:ph type="sldNum" sz="quarter" idx="5"/>
          </p:nvPr>
        </p:nvSpPr>
        <p:spPr/>
        <p:txBody>
          <a:bodyPr/>
          <a:lstStyle/>
          <a:p>
            <a:fld id="{6582F002-206D-4184-B39E-C7D93CBC5980}" type="slidenum">
              <a:rPr lang="fr-FR" smtClean="0"/>
              <a:t>7</a:t>
            </a:fld>
            <a:endParaRPr lang="fr-FR" dirty="0"/>
          </a:p>
        </p:txBody>
      </p:sp>
    </p:spTree>
    <p:extLst>
      <p:ext uri="{BB962C8B-B14F-4D97-AF65-F5344CB8AC3E}">
        <p14:creationId xmlns:p14="http://schemas.microsoft.com/office/powerpoint/2010/main" val="6733967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85C08-21FD-8044-C7E0-BFE518F2A6C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0AD1CD6-C957-70E2-17B1-0A0043B41203}"/>
              </a:ext>
            </a:extLst>
          </p:cNvPr>
          <p:cNvSpPr>
            <a:spLocks noGrp="1" noRot="1" noChangeAspect="1"/>
          </p:cNvSpPr>
          <p:nvPr>
            <p:ph type="sldImg"/>
          </p:nvPr>
        </p:nvSpPr>
        <p:spPr>
          <a:xfrm>
            <a:off x="90488" y="744538"/>
            <a:ext cx="6618287" cy="3724275"/>
          </a:xfrm>
        </p:spPr>
        <p:txBody>
          <a:bodyPr/>
          <a:lstStyle/>
          <a:p>
            <a:endParaRPr lang="fr-FR"/>
          </a:p>
        </p:txBody>
      </p:sp>
      <p:sp>
        <p:nvSpPr>
          <p:cNvPr id="3" name="Espace réservé des notes 2">
            <a:extLst>
              <a:ext uri="{FF2B5EF4-FFF2-40B4-BE49-F238E27FC236}">
                <a16:creationId xmlns:a16="http://schemas.microsoft.com/office/drawing/2014/main" id="{D18D0B4F-E320-B3D4-90FD-FD08C1EDD2CA}"/>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A4E06879-FBFC-ACE8-93F6-405A99607883}"/>
              </a:ext>
            </a:extLst>
          </p:cNvPr>
          <p:cNvSpPr>
            <a:spLocks noGrp="1"/>
          </p:cNvSpPr>
          <p:nvPr>
            <p:ph type="sldNum" sz="quarter" idx="5"/>
          </p:nvPr>
        </p:nvSpPr>
        <p:spPr/>
        <p:txBody>
          <a:bodyPr/>
          <a:lstStyle/>
          <a:p>
            <a:fld id="{6582F002-206D-4184-B39E-C7D93CBC5980}" type="slidenum">
              <a:rPr lang="fr-FR" smtClean="0"/>
              <a:t>8</a:t>
            </a:fld>
            <a:endParaRPr lang="fr-FR" dirty="0"/>
          </a:p>
        </p:txBody>
      </p:sp>
    </p:spTree>
    <p:extLst>
      <p:ext uri="{BB962C8B-B14F-4D97-AF65-F5344CB8AC3E}">
        <p14:creationId xmlns:p14="http://schemas.microsoft.com/office/powerpoint/2010/main" val="30358036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543E35-CE3D-3C83-5D26-F6576793384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186D367-5B9B-F657-F4E0-7C9A31ED1303}"/>
              </a:ext>
            </a:extLst>
          </p:cNvPr>
          <p:cNvSpPr>
            <a:spLocks noGrp="1" noRot="1" noChangeAspect="1"/>
          </p:cNvSpPr>
          <p:nvPr>
            <p:ph type="sldImg"/>
          </p:nvPr>
        </p:nvSpPr>
        <p:spPr>
          <a:xfrm>
            <a:off x="90488" y="744538"/>
            <a:ext cx="6618287" cy="3724275"/>
          </a:xfrm>
        </p:spPr>
        <p:txBody>
          <a:bodyPr/>
          <a:lstStyle/>
          <a:p>
            <a:endParaRPr lang="fr-FR"/>
          </a:p>
        </p:txBody>
      </p:sp>
      <p:sp>
        <p:nvSpPr>
          <p:cNvPr id="3" name="Espace réservé des notes 2">
            <a:extLst>
              <a:ext uri="{FF2B5EF4-FFF2-40B4-BE49-F238E27FC236}">
                <a16:creationId xmlns:a16="http://schemas.microsoft.com/office/drawing/2014/main" id="{AF03D9D3-BC8E-1305-B43D-885D3020DD96}"/>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5B29EFA3-9D3F-F2EE-4650-DB14D55139DD}"/>
              </a:ext>
            </a:extLst>
          </p:cNvPr>
          <p:cNvSpPr>
            <a:spLocks noGrp="1"/>
          </p:cNvSpPr>
          <p:nvPr>
            <p:ph type="sldNum" sz="quarter" idx="5"/>
          </p:nvPr>
        </p:nvSpPr>
        <p:spPr/>
        <p:txBody>
          <a:bodyPr/>
          <a:lstStyle/>
          <a:p>
            <a:fld id="{6582F002-206D-4184-B39E-C7D93CBC5980}" type="slidenum">
              <a:rPr lang="fr-FR" smtClean="0"/>
              <a:t>9</a:t>
            </a:fld>
            <a:endParaRPr lang="fr-FR" dirty="0"/>
          </a:p>
        </p:txBody>
      </p:sp>
    </p:spTree>
    <p:extLst>
      <p:ext uri="{BB962C8B-B14F-4D97-AF65-F5344CB8AC3E}">
        <p14:creationId xmlns:p14="http://schemas.microsoft.com/office/powerpoint/2010/main" val="30888735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52C586-AA4E-B8F8-B516-D8CF9BE6AC0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662FE36-9419-012F-52B0-7AED9A2C7207}"/>
              </a:ext>
            </a:extLst>
          </p:cNvPr>
          <p:cNvSpPr>
            <a:spLocks noGrp="1" noRot="1" noChangeAspect="1"/>
          </p:cNvSpPr>
          <p:nvPr>
            <p:ph type="sldImg"/>
          </p:nvPr>
        </p:nvSpPr>
        <p:spPr>
          <a:xfrm>
            <a:off x="90488" y="744538"/>
            <a:ext cx="6618287" cy="3724275"/>
          </a:xfrm>
        </p:spPr>
        <p:txBody>
          <a:bodyPr/>
          <a:lstStyle/>
          <a:p>
            <a:endParaRPr lang="fr-FR"/>
          </a:p>
        </p:txBody>
      </p:sp>
      <p:sp>
        <p:nvSpPr>
          <p:cNvPr id="3" name="Espace réservé des notes 2">
            <a:extLst>
              <a:ext uri="{FF2B5EF4-FFF2-40B4-BE49-F238E27FC236}">
                <a16:creationId xmlns:a16="http://schemas.microsoft.com/office/drawing/2014/main" id="{F3A0F0DD-19A4-CD4F-6557-B7E313ED7969}"/>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4C340D9E-252F-2FE7-E0DA-5EEC131724FF}"/>
              </a:ext>
            </a:extLst>
          </p:cNvPr>
          <p:cNvSpPr>
            <a:spLocks noGrp="1"/>
          </p:cNvSpPr>
          <p:nvPr>
            <p:ph type="sldNum" sz="quarter" idx="5"/>
          </p:nvPr>
        </p:nvSpPr>
        <p:spPr/>
        <p:txBody>
          <a:bodyPr/>
          <a:lstStyle/>
          <a:p>
            <a:fld id="{6582F002-206D-4184-B39E-C7D93CBC5980}" type="slidenum">
              <a:rPr lang="fr-FR" smtClean="0"/>
              <a:t>10</a:t>
            </a:fld>
            <a:endParaRPr lang="fr-FR" dirty="0"/>
          </a:p>
        </p:txBody>
      </p:sp>
    </p:spTree>
    <p:extLst>
      <p:ext uri="{BB962C8B-B14F-4D97-AF65-F5344CB8AC3E}">
        <p14:creationId xmlns:p14="http://schemas.microsoft.com/office/powerpoint/2010/main" val="17958403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E8EE0-B714-7FD7-DFA2-CD5603432A5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FA1BB3F-CEE8-9FA1-6709-E3BA3FB7EF4E}"/>
              </a:ext>
            </a:extLst>
          </p:cNvPr>
          <p:cNvSpPr>
            <a:spLocks noGrp="1" noRot="1" noChangeAspect="1"/>
          </p:cNvSpPr>
          <p:nvPr>
            <p:ph type="sldImg"/>
          </p:nvPr>
        </p:nvSpPr>
        <p:spPr>
          <a:xfrm>
            <a:off x="90488" y="744538"/>
            <a:ext cx="6618287" cy="3724275"/>
          </a:xfrm>
        </p:spPr>
        <p:txBody>
          <a:bodyPr/>
          <a:lstStyle/>
          <a:p>
            <a:endParaRPr lang="fr-FR"/>
          </a:p>
        </p:txBody>
      </p:sp>
      <p:sp>
        <p:nvSpPr>
          <p:cNvPr id="3" name="Espace réservé des notes 2">
            <a:extLst>
              <a:ext uri="{FF2B5EF4-FFF2-40B4-BE49-F238E27FC236}">
                <a16:creationId xmlns:a16="http://schemas.microsoft.com/office/drawing/2014/main" id="{0FCA86F1-A5D1-377F-7C65-1D5F56BED10B}"/>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38F30F35-CA5A-7649-62CB-925FBB48DD84}"/>
              </a:ext>
            </a:extLst>
          </p:cNvPr>
          <p:cNvSpPr>
            <a:spLocks noGrp="1"/>
          </p:cNvSpPr>
          <p:nvPr>
            <p:ph type="sldNum" sz="quarter" idx="5"/>
          </p:nvPr>
        </p:nvSpPr>
        <p:spPr/>
        <p:txBody>
          <a:bodyPr/>
          <a:lstStyle/>
          <a:p>
            <a:fld id="{6582F002-206D-4184-B39E-C7D93CBC5980}" type="slidenum">
              <a:rPr lang="fr-FR" smtClean="0"/>
              <a:t>11</a:t>
            </a:fld>
            <a:endParaRPr lang="fr-FR" dirty="0"/>
          </a:p>
        </p:txBody>
      </p:sp>
    </p:spTree>
    <p:extLst>
      <p:ext uri="{BB962C8B-B14F-4D97-AF65-F5344CB8AC3E}">
        <p14:creationId xmlns:p14="http://schemas.microsoft.com/office/powerpoint/2010/main" val="6117467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A42C2-1A3C-FC4A-EEF5-463458C81A9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43F518B-FE3C-F15B-558F-BFEEC6D9A81B}"/>
              </a:ext>
            </a:extLst>
          </p:cNvPr>
          <p:cNvSpPr>
            <a:spLocks noGrp="1" noRot="1" noChangeAspect="1"/>
          </p:cNvSpPr>
          <p:nvPr>
            <p:ph type="sldImg"/>
          </p:nvPr>
        </p:nvSpPr>
        <p:spPr>
          <a:xfrm>
            <a:off x="90488" y="744538"/>
            <a:ext cx="6618287" cy="3724275"/>
          </a:xfrm>
        </p:spPr>
        <p:txBody>
          <a:bodyPr/>
          <a:lstStyle/>
          <a:p>
            <a:endParaRPr lang="fr-FR"/>
          </a:p>
        </p:txBody>
      </p:sp>
      <p:sp>
        <p:nvSpPr>
          <p:cNvPr id="3" name="Espace réservé des notes 2">
            <a:extLst>
              <a:ext uri="{FF2B5EF4-FFF2-40B4-BE49-F238E27FC236}">
                <a16:creationId xmlns:a16="http://schemas.microsoft.com/office/drawing/2014/main" id="{704D6CEB-6EB3-8FDD-FCA9-8DE8E6246337}"/>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1F6F6D65-8AB3-EE9D-76ED-DFE7DAFEB6AC}"/>
              </a:ext>
            </a:extLst>
          </p:cNvPr>
          <p:cNvSpPr>
            <a:spLocks noGrp="1"/>
          </p:cNvSpPr>
          <p:nvPr>
            <p:ph type="sldNum" sz="quarter" idx="5"/>
          </p:nvPr>
        </p:nvSpPr>
        <p:spPr/>
        <p:txBody>
          <a:bodyPr/>
          <a:lstStyle/>
          <a:p>
            <a:fld id="{6582F002-206D-4184-B39E-C7D93CBC5980}" type="slidenum">
              <a:rPr lang="fr-FR" smtClean="0"/>
              <a:t>12</a:t>
            </a:fld>
            <a:endParaRPr lang="fr-FR" dirty="0"/>
          </a:p>
        </p:txBody>
      </p:sp>
    </p:spTree>
    <p:extLst>
      <p:ext uri="{BB962C8B-B14F-4D97-AF65-F5344CB8AC3E}">
        <p14:creationId xmlns:p14="http://schemas.microsoft.com/office/powerpoint/2010/main" val="7298939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E5E29-E0C0-D43C-9881-C375A0F655A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720E1E2-B1C8-7394-DB17-F60CD0D5B52E}"/>
              </a:ext>
            </a:extLst>
          </p:cNvPr>
          <p:cNvSpPr>
            <a:spLocks noGrp="1" noRot="1" noChangeAspect="1"/>
          </p:cNvSpPr>
          <p:nvPr>
            <p:ph type="sldImg"/>
          </p:nvPr>
        </p:nvSpPr>
        <p:spPr>
          <a:xfrm>
            <a:off x="90488" y="744538"/>
            <a:ext cx="6618287" cy="3724275"/>
          </a:xfrm>
        </p:spPr>
        <p:txBody>
          <a:bodyPr/>
          <a:lstStyle/>
          <a:p>
            <a:endParaRPr lang="fr-FR"/>
          </a:p>
        </p:txBody>
      </p:sp>
      <p:sp>
        <p:nvSpPr>
          <p:cNvPr id="3" name="Espace réservé des notes 2">
            <a:extLst>
              <a:ext uri="{FF2B5EF4-FFF2-40B4-BE49-F238E27FC236}">
                <a16:creationId xmlns:a16="http://schemas.microsoft.com/office/drawing/2014/main" id="{F8CE03B1-34D7-1E4D-62FE-C972A350A017}"/>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30CB9FAF-6DF6-3517-06DB-120AE8F9CEB1}"/>
              </a:ext>
            </a:extLst>
          </p:cNvPr>
          <p:cNvSpPr>
            <a:spLocks noGrp="1"/>
          </p:cNvSpPr>
          <p:nvPr>
            <p:ph type="sldNum" sz="quarter" idx="5"/>
          </p:nvPr>
        </p:nvSpPr>
        <p:spPr/>
        <p:txBody>
          <a:bodyPr/>
          <a:lstStyle/>
          <a:p>
            <a:fld id="{6582F002-206D-4184-B39E-C7D93CBC5980}" type="slidenum">
              <a:rPr lang="fr-FR" smtClean="0"/>
              <a:t>13</a:t>
            </a:fld>
            <a:endParaRPr lang="fr-FR" dirty="0"/>
          </a:p>
        </p:txBody>
      </p:sp>
    </p:spTree>
    <p:extLst>
      <p:ext uri="{BB962C8B-B14F-4D97-AF65-F5344CB8AC3E}">
        <p14:creationId xmlns:p14="http://schemas.microsoft.com/office/powerpoint/2010/main" val="21466720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092E9-3375-07DC-C7AF-0E6DE850779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4242EAB-FCB8-1A07-6A6A-FECCB68F4ACB}"/>
              </a:ext>
            </a:extLst>
          </p:cNvPr>
          <p:cNvSpPr>
            <a:spLocks noGrp="1" noRot="1" noChangeAspect="1"/>
          </p:cNvSpPr>
          <p:nvPr>
            <p:ph type="sldImg"/>
          </p:nvPr>
        </p:nvSpPr>
        <p:spPr>
          <a:xfrm>
            <a:off x="90488" y="744538"/>
            <a:ext cx="6618287" cy="3724275"/>
          </a:xfrm>
        </p:spPr>
        <p:txBody>
          <a:bodyPr/>
          <a:lstStyle/>
          <a:p>
            <a:endParaRPr lang="fr-FR"/>
          </a:p>
        </p:txBody>
      </p:sp>
      <p:sp>
        <p:nvSpPr>
          <p:cNvPr id="3" name="Espace réservé des notes 2">
            <a:extLst>
              <a:ext uri="{FF2B5EF4-FFF2-40B4-BE49-F238E27FC236}">
                <a16:creationId xmlns:a16="http://schemas.microsoft.com/office/drawing/2014/main" id="{A8D69305-0162-BD64-33A6-75D07C6CCD29}"/>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99431152-1163-476E-1D62-63911947B6B4}"/>
              </a:ext>
            </a:extLst>
          </p:cNvPr>
          <p:cNvSpPr>
            <a:spLocks noGrp="1"/>
          </p:cNvSpPr>
          <p:nvPr>
            <p:ph type="sldNum" sz="quarter" idx="5"/>
          </p:nvPr>
        </p:nvSpPr>
        <p:spPr/>
        <p:txBody>
          <a:bodyPr/>
          <a:lstStyle/>
          <a:p>
            <a:fld id="{6582F002-206D-4184-B39E-C7D93CBC5980}" type="slidenum">
              <a:rPr lang="fr-FR" smtClean="0"/>
              <a:t>14</a:t>
            </a:fld>
            <a:endParaRPr lang="fr-FR" dirty="0"/>
          </a:p>
        </p:txBody>
      </p:sp>
    </p:spTree>
    <p:extLst>
      <p:ext uri="{BB962C8B-B14F-4D97-AF65-F5344CB8AC3E}">
        <p14:creationId xmlns:p14="http://schemas.microsoft.com/office/powerpoint/2010/main" val="16195490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FDDD99-F112-F5F7-BF0F-F188E001ECC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4B951F1-188B-3DBC-D8DD-A7E977232C06}"/>
              </a:ext>
            </a:extLst>
          </p:cNvPr>
          <p:cNvSpPr>
            <a:spLocks noGrp="1" noRot="1" noChangeAspect="1"/>
          </p:cNvSpPr>
          <p:nvPr>
            <p:ph type="sldImg"/>
          </p:nvPr>
        </p:nvSpPr>
        <p:spPr>
          <a:xfrm>
            <a:off x="90488" y="744538"/>
            <a:ext cx="6618287" cy="3724275"/>
          </a:xfrm>
        </p:spPr>
        <p:txBody>
          <a:bodyPr/>
          <a:lstStyle/>
          <a:p>
            <a:endParaRPr lang="fr-FR"/>
          </a:p>
        </p:txBody>
      </p:sp>
      <p:sp>
        <p:nvSpPr>
          <p:cNvPr id="3" name="Espace réservé des notes 2">
            <a:extLst>
              <a:ext uri="{FF2B5EF4-FFF2-40B4-BE49-F238E27FC236}">
                <a16:creationId xmlns:a16="http://schemas.microsoft.com/office/drawing/2014/main" id="{E0EF15FD-C31E-7A80-CE4B-15987657EBEA}"/>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5FBF3206-260C-F27B-89D4-6E46D0542F9E}"/>
              </a:ext>
            </a:extLst>
          </p:cNvPr>
          <p:cNvSpPr>
            <a:spLocks noGrp="1"/>
          </p:cNvSpPr>
          <p:nvPr>
            <p:ph type="sldNum" sz="quarter" idx="5"/>
          </p:nvPr>
        </p:nvSpPr>
        <p:spPr/>
        <p:txBody>
          <a:bodyPr/>
          <a:lstStyle/>
          <a:p>
            <a:fld id="{6582F002-206D-4184-B39E-C7D93CBC5980}" type="slidenum">
              <a:rPr lang="fr-FR" smtClean="0"/>
              <a:t>15</a:t>
            </a:fld>
            <a:endParaRPr lang="fr-FR" dirty="0"/>
          </a:p>
        </p:txBody>
      </p:sp>
    </p:spTree>
    <p:extLst>
      <p:ext uri="{BB962C8B-B14F-4D97-AF65-F5344CB8AC3E}">
        <p14:creationId xmlns:p14="http://schemas.microsoft.com/office/powerpoint/2010/main" val="12437664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A8FA42-A5CF-AF89-3055-BC519C163A5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83B8C39-8C76-0BDE-3369-49FCFD8BA498}"/>
              </a:ext>
            </a:extLst>
          </p:cNvPr>
          <p:cNvSpPr>
            <a:spLocks noGrp="1" noRot="1" noChangeAspect="1"/>
          </p:cNvSpPr>
          <p:nvPr>
            <p:ph type="sldImg"/>
          </p:nvPr>
        </p:nvSpPr>
        <p:spPr>
          <a:xfrm>
            <a:off x="90488" y="744538"/>
            <a:ext cx="6618287" cy="3724275"/>
          </a:xfrm>
        </p:spPr>
        <p:txBody>
          <a:bodyPr/>
          <a:lstStyle/>
          <a:p>
            <a:endParaRPr lang="fr-FR"/>
          </a:p>
        </p:txBody>
      </p:sp>
      <p:sp>
        <p:nvSpPr>
          <p:cNvPr id="3" name="Espace réservé des notes 2">
            <a:extLst>
              <a:ext uri="{FF2B5EF4-FFF2-40B4-BE49-F238E27FC236}">
                <a16:creationId xmlns:a16="http://schemas.microsoft.com/office/drawing/2014/main" id="{52A65280-34C7-E8B1-1BFD-6F7A3CB428BC}"/>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990C4E64-DA93-3626-7DC6-72ECA9ED5F4C}"/>
              </a:ext>
            </a:extLst>
          </p:cNvPr>
          <p:cNvSpPr>
            <a:spLocks noGrp="1"/>
          </p:cNvSpPr>
          <p:nvPr>
            <p:ph type="sldNum" sz="quarter" idx="5"/>
          </p:nvPr>
        </p:nvSpPr>
        <p:spPr/>
        <p:txBody>
          <a:bodyPr/>
          <a:lstStyle/>
          <a:p>
            <a:fld id="{6582F002-206D-4184-B39E-C7D93CBC5980}" type="slidenum">
              <a:rPr lang="fr-FR" smtClean="0"/>
              <a:t>16</a:t>
            </a:fld>
            <a:endParaRPr lang="fr-FR" dirty="0"/>
          </a:p>
        </p:txBody>
      </p:sp>
    </p:spTree>
    <p:extLst>
      <p:ext uri="{BB962C8B-B14F-4D97-AF65-F5344CB8AC3E}">
        <p14:creationId xmlns:p14="http://schemas.microsoft.com/office/powerpoint/2010/main" val="26547006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C1F7D-5C04-7130-11F1-2C4E1DAA364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6C4B0F5-DE94-1AC9-496D-B240DC98807A}"/>
              </a:ext>
            </a:extLst>
          </p:cNvPr>
          <p:cNvSpPr>
            <a:spLocks noGrp="1" noRot="1" noChangeAspect="1"/>
          </p:cNvSpPr>
          <p:nvPr>
            <p:ph type="sldImg"/>
          </p:nvPr>
        </p:nvSpPr>
        <p:spPr>
          <a:xfrm>
            <a:off x="90488" y="744538"/>
            <a:ext cx="6618287" cy="3724275"/>
          </a:xfrm>
        </p:spPr>
        <p:txBody>
          <a:bodyPr/>
          <a:lstStyle/>
          <a:p>
            <a:endParaRPr lang="fr-FR"/>
          </a:p>
        </p:txBody>
      </p:sp>
      <p:sp>
        <p:nvSpPr>
          <p:cNvPr id="3" name="Espace réservé des notes 2">
            <a:extLst>
              <a:ext uri="{FF2B5EF4-FFF2-40B4-BE49-F238E27FC236}">
                <a16:creationId xmlns:a16="http://schemas.microsoft.com/office/drawing/2014/main" id="{821912F9-E92E-A3B4-8577-085DD796B2B5}"/>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9F9B7F55-80AE-64F5-8976-32A17ECAAC67}"/>
              </a:ext>
            </a:extLst>
          </p:cNvPr>
          <p:cNvSpPr>
            <a:spLocks noGrp="1"/>
          </p:cNvSpPr>
          <p:nvPr>
            <p:ph type="sldNum" sz="quarter" idx="5"/>
          </p:nvPr>
        </p:nvSpPr>
        <p:spPr/>
        <p:txBody>
          <a:bodyPr/>
          <a:lstStyle/>
          <a:p>
            <a:fld id="{6582F002-206D-4184-B39E-C7D93CBC5980}" type="slidenum">
              <a:rPr lang="fr-FR" smtClean="0"/>
              <a:t>17</a:t>
            </a:fld>
            <a:endParaRPr lang="fr-FR" dirty="0"/>
          </a:p>
        </p:txBody>
      </p:sp>
    </p:spTree>
    <p:extLst>
      <p:ext uri="{BB962C8B-B14F-4D97-AF65-F5344CB8AC3E}">
        <p14:creationId xmlns:p14="http://schemas.microsoft.com/office/powerpoint/2010/main" val="18995798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267C4-26A1-4630-8853-306130A9291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F6C7783-024B-1B95-F05D-474189ECA5AF}"/>
              </a:ext>
            </a:extLst>
          </p:cNvPr>
          <p:cNvSpPr>
            <a:spLocks noGrp="1" noRot="1" noChangeAspect="1"/>
          </p:cNvSpPr>
          <p:nvPr>
            <p:ph type="sldImg"/>
          </p:nvPr>
        </p:nvSpPr>
        <p:spPr>
          <a:xfrm>
            <a:off x="90488" y="744538"/>
            <a:ext cx="6618287" cy="3724275"/>
          </a:xfrm>
        </p:spPr>
        <p:txBody>
          <a:bodyPr/>
          <a:lstStyle/>
          <a:p>
            <a:endParaRPr lang="fr-FR"/>
          </a:p>
        </p:txBody>
      </p:sp>
      <p:sp>
        <p:nvSpPr>
          <p:cNvPr id="3" name="Espace réservé des notes 2">
            <a:extLst>
              <a:ext uri="{FF2B5EF4-FFF2-40B4-BE49-F238E27FC236}">
                <a16:creationId xmlns:a16="http://schemas.microsoft.com/office/drawing/2014/main" id="{89CEE313-4B0B-B2AD-957D-EF3FCF0E5BAC}"/>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784AA440-6E49-E1EE-5EDF-C3078A2045C3}"/>
              </a:ext>
            </a:extLst>
          </p:cNvPr>
          <p:cNvSpPr>
            <a:spLocks noGrp="1"/>
          </p:cNvSpPr>
          <p:nvPr>
            <p:ph type="sldNum" sz="quarter" idx="5"/>
          </p:nvPr>
        </p:nvSpPr>
        <p:spPr/>
        <p:txBody>
          <a:bodyPr/>
          <a:lstStyle/>
          <a:p>
            <a:fld id="{6582F002-206D-4184-B39E-C7D93CBC5980}" type="slidenum">
              <a:rPr lang="fr-FR" smtClean="0"/>
              <a:t>18</a:t>
            </a:fld>
            <a:endParaRPr lang="fr-FR" dirty="0"/>
          </a:p>
        </p:txBody>
      </p:sp>
    </p:spTree>
    <p:extLst>
      <p:ext uri="{BB962C8B-B14F-4D97-AF65-F5344CB8AC3E}">
        <p14:creationId xmlns:p14="http://schemas.microsoft.com/office/powerpoint/2010/main" val="1044026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05B6E-1485-E89C-A24F-4E08488DF01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BB3C21F-D754-2B4E-249F-44ACFDC35FB4}"/>
              </a:ext>
            </a:extLst>
          </p:cNvPr>
          <p:cNvSpPr>
            <a:spLocks noGrp="1" noRot="1" noChangeAspect="1"/>
          </p:cNvSpPr>
          <p:nvPr>
            <p:ph type="sldImg"/>
          </p:nvPr>
        </p:nvSpPr>
        <p:spPr>
          <a:xfrm>
            <a:off x="90488" y="744538"/>
            <a:ext cx="6618287" cy="3724275"/>
          </a:xfrm>
        </p:spPr>
        <p:txBody>
          <a:bodyPr/>
          <a:lstStyle/>
          <a:p>
            <a:endParaRPr lang="fr-FR"/>
          </a:p>
        </p:txBody>
      </p:sp>
      <p:sp>
        <p:nvSpPr>
          <p:cNvPr id="3" name="Espace réservé des notes 2">
            <a:extLst>
              <a:ext uri="{FF2B5EF4-FFF2-40B4-BE49-F238E27FC236}">
                <a16:creationId xmlns:a16="http://schemas.microsoft.com/office/drawing/2014/main" id="{CA836A1E-7092-7A35-BAB4-44929E169E3B}"/>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3CD047D0-9BEE-2CBF-3D9A-1F13324A9FE3}"/>
              </a:ext>
            </a:extLst>
          </p:cNvPr>
          <p:cNvSpPr>
            <a:spLocks noGrp="1"/>
          </p:cNvSpPr>
          <p:nvPr>
            <p:ph type="sldNum" sz="quarter" idx="5"/>
          </p:nvPr>
        </p:nvSpPr>
        <p:spPr/>
        <p:txBody>
          <a:bodyPr/>
          <a:lstStyle/>
          <a:p>
            <a:fld id="{6582F002-206D-4184-B39E-C7D93CBC5980}" type="slidenum">
              <a:rPr lang="fr-FR" smtClean="0"/>
              <a:t>19</a:t>
            </a:fld>
            <a:endParaRPr lang="fr-FR" dirty="0"/>
          </a:p>
        </p:txBody>
      </p:sp>
    </p:spTree>
    <p:extLst>
      <p:ext uri="{BB962C8B-B14F-4D97-AF65-F5344CB8AC3E}">
        <p14:creationId xmlns:p14="http://schemas.microsoft.com/office/powerpoint/2010/main" val="242050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34CFD-94EA-4164-9B8F-D35E81101D1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E0FBC17-96C4-6B3F-D229-5D1295922739}"/>
              </a:ext>
            </a:extLst>
          </p:cNvPr>
          <p:cNvSpPr>
            <a:spLocks noGrp="1" noRot="1" noChangeAspect="1"/>
          </p:cNvSpPr>
          <p:nvPr>
            <p:ph type="sldImg"/>
          </p:nvPr>
        </p:nvSpPr>
        <p:spPr>
          <a:xfrm>
            <a:off x="90488" y="744538"/>
            <a:ext cx="6618287" cy="3724275"/>
          </a:xfrm>
        </p:spPr>
        <p:txBody>
          <a:bodyPr/>
          <a:lstStyle/>
          <a:p>
            <a:endParaRPr lang="fr-FR"/>
          </a:p>
        </p:txBody>
      </p:sp>
      <p:sp>
        <p:nvSpPr>
          <p:cNvPr id="3" name="Espace réservé des notes 2">
            <a:extLst>
              <a:ext uri="{FF2B5EF4-FFF2-40B4-BE49-F238E27FC236}">
                <a16:creationId xmlns:a16="http://schemas.microsoft.com/office/drawing/2014/main" id="{F14F3878-1E1C-645B-4FCB-2E8BB7376EC1}"/>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D22404F-B5A9-0E86-2DBA-C710C8EC05D1}"/>
              </a:ext>
            </a:extLst>
          </p:cNvPr>
          <p:cNvSpPr>
            <a:spLocks noGrp="1"/>
          </p:cNvSpPr>
          <p:nvPr>
            <p:ph type="sldNum" sz="quarter" idx="5"/>
          </p:nvPr>
        </p:nvSpPr>
        <p:spPr/>
        <p:txBody>
          <a:bodyPr/>
          <a:lstStyle/>
          <a:p>
            <a:fld id="{6582F002-206D-4184-B39E-C7D93CBC5980}" type="slidenum">
              <a:rPr lang="fr-FR" smtClean="0"/>
              <a:t>20</a:t>
            </a:fld>
            <a:endParaRPr lang="fr-FR" dirty="0"/>
          </a:p>
        </p:txBody>
      </p:sp>
    </p:spTree>
    <p:extLst>
      <p:ext uri="{BB962C8B-B14F-4D97-AF65-F5344CB8AC3E}">
        <p14:creationId xmlns:p14="http://schemas.microsoft.com/office/powerpoint/2010/main" val="30343422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18869-382C-99CB-1152-298C6CECA13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9E8577F-85A6-D6AB-E4F9-3754F13EC08D}"/>
              </a:ext>
            </a:extLst>
          </p:cNvPr>
          <p:cNvSpPr>
            <a:spLocks noGrp="1" noRot="1" noChangeAspect="1"/>
          </p:cNvSpPr>
          <p:nvPr>
            <p:ph type="sldImg"/>
          </p:nvPr>
        </p:nvSpPr>
        <p:spPr>
          <a:xfrm>
            <a:off x="90488" y="744538"/>
            <a:ext cx="6618287" cy="3724275"/>
          </a:xfrm>
        </p:spPr>
        <p:txBody>
          <a:bodyPr/>
          <a:lstStyle/>
          <a:p>
            <a:endParaRPr lang="fr-FR"/>
          </a:p>
        </p:txBody>
      </p:sp>
      <p:sp>
        <p:nvSpPr>
          <p:cNvPr id="3" name="Espace réservé des notes 2">
            <a:extLst>
              <a:ext uri="{FF2B5EF4-FFF2-40B4-BE49-F238E27FC236}">
                <a16:creationId xmlns:a16="http://schemas.microsoft.com/office/drawing/2014/main" id="{571BD52A-0F99-A738-A0C7-D57BEAFDE984}"/>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F556EBA1-FE9A-5F3D-E3FE-9A23415D4F0D}"/>
              </a:ext>
            </a:extLst>
          </p:cNvPr>
          <p:cNvSpPr>
            <a:spLocks noGrp="1"/>
          </p:cNvSpPr>
          <p:nvPr>
            <p:ph type="sldNum" sz="quarter" idx="5"/>
          </p:nvPr>
        </p:nvSpPr>
        <p:spPr/>
        <p:txBody>
          <a:bodyPr/>
          <a:lstStyle/>
          <a:p>
            <a:fld id="{6582F002-206D-4184-B39E-C7D93CBC5980}" type="slidenum">
              <a:rPr lang="fr-FR" smtClean="0"/>
              <a:t>21</a:t>
            </a:fld>
            <a:endParaRPr lang="fr-FR" dirty="0"/>
          </a:p>
        </p:txBody>
      </p:sp>
    </p:spTree>
    <p:extLst>
      <p:ext uri="{BB962C8B-B14F-4D97-AF65-F5344CB8AC3E}">
        <p14:creationId xmlns:p14="http://schemas.microsoft.com/office/powerpoint/2010/main" val="38357023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C2900-8ADC-1234-40E7-222D69DE15A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D6B5FFA-5B02-A93E-8187-C4EDEFE2924F}"/>
              </a:ext>
            </a:extLst>
          </p:cNvPr>
          <p:cNvSpPr>
            <a:spLocks noGrp="1" noRot="1" noChangeAspect="1"/>
          </p:cNvSpPr>
          <p:nvPr>
            <p:ph type="sldImg"/>
          </p:nvPr>
        </p:nvSpPr>
        <p:spPr>
          <a:xfrm>
            <a:off x="90488" y="744538"/>
            <a:ext cx="6618287" cy="3724275"/>
          </a:xfrm>
        </p:spPr>
        <p:txBody>
          <a:bodyPr/>
          <a:lstStyle/>
          <a:p>
            <a:endParaRPr lang="fr-FR"/>
          </a:p>
        </p:txBody>
      </p:sp>
      <p:sp>
        <p:nvSpPr>
          <p:cNvPr id="3" name="Espace réservé des notes 2">
            <a:extLst>
              <a:ext uri="{FF2B5EF4-FFF2-40B4-BE49-F238E27FC236}">
                <a16:creationId xmlns:a16="http://schemas.microsoft.com/office/drawing/2014/main" id="{E451EB67-C189-4BEB-8E2B-28C91FB819AD}"/>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94AC126D-EF8C-D8AF-F3B9-428A64A317AF}"/>
              </a:ext>
            </a:extLst>
          </p:cNvPr>
          <p:cNvSpPr>
            <a:spLocks noGrp="1"/>
          </p:cNvSpPr>
          <p:nvPr>
            <p:ph type="sldNum" sz="quarter" idx="5"/>
          </p:nvPr>
        </p:nvSpPr>
        <p:spPr/>
        <p:txBody>
          <a:bodyPr/>
          <a:lstStyle/>
          <a:p>
            <a:fld id="{6582F002-206D-4184-B39E-C7D93CBC5980}" type="slidenum">
              <a:rPr lang="fr-FR" smtClean="0"/>
              <a:t>22</a:t>
            </a:fld>
            <a:endParaRPr lang="fr-FR" dirty="0"/>
          </a:p>
        </p:txBody>
      </p:sp>
    </p:spTree>
    <p:extLst>
      <p:ext uri="{BB962C8B-B14F-4D97-AF65-F5344CB8AC3E}">
        <p14:creationId xmlns:p14="http://schemas.microsoft.com/office/powerpoint/2010/main" val="9596164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75EFC5-DC8F-1515-E5C0-412CFB813E7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ED51F23-C4EC-304C-6D41-30CDE61735C8}"/>
              </a:ext>
            </a:extLst>
          </p:cNvPr>
          <p:cNvSpPr>
            <a:spLocks noGrp="1" noRot="1" noChangeAspect="1"/>
          </p:cNvSpPr>
          <p:nvPr>
            <p:ph type="sldImg"/>
          </p:nvPr>
        </p:nvSpPr>
        <p:spPr>
          <a:xfrm>
            <a:off x="90488" y="744538"/>
            <a:ext cx="6618287" cy="3724275"/>
          </a:xfrm>
        </p:spPr>
        <p:txBody>
          <a:bodyPr/>
          <a:lstStyle/>
          <a:p>
            <a:endParaRPr lang="fr-FR"/>
          </a:p>
        </p:txBody>
      </p:sp>
      <p:sp>
        <p:nvSpPr>
          <p:cNvPr id="3" name="Espace réservé des notes 2">
            <a:extLst>
              <a:ext uri="{FF2B5EF4-FFF2-40B4-BE49-F238E27FC236}">
                <a16:creationId xmlns:a16="http://schemas.microsoft.com/office/drawing/2014/main" id="{8D37473E-9436-03A3-DEE1-FB67C86A4B5B}"/>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CE844D07-279B-A588-769E-1F4EDB84A45E}"/>
              </a:ext>
            </a:extLst>
          </p:cNvPr>
          <p:cNvSpPr>
            <a:spLocks noGrp="1"/>
          </p:cNvSpPr>
          <p:nvPr>
            <p:ph type="sldNum" sz="quarter" idx="5"/>
          </p:nvPr>
        </p:nvSpPr>
        <p:spPr/>
        <p:txBody>
          <a:bodyPr/>
          <a:lstStyle/>
          <a:p>
            <a:fld id="{6582F002-206D-4184-B39E-C7D93CBC5980}" type="slidenum">
              <a:rPr lang="fr-FR" smtClean="0"/>
              <a:t>23</a:t>
            </a:fld>
            <a:endParaRPr lang="fr-FR" dirty="0"/>
          </a:p>
        </p:txBody>
      </p:sp>
    </p:spTree>
    <p:extLst>
      <p:ext uri="{BB962C8B-B14F-4D97-AF65-F5344CB8AC3E}">
        <p14:creationId xmlns:p14="http://schemas.microsoft.com/office/powerpoint/2010/main" val="10705267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DF1F98-5ED7-541A-6406-B941A10CAEC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0505236-1FD8-21F4-8CAB-B6CFBCB32B0E}"/>
              </a:ext>
            </a:extLst>
          </p:cNvPr>
          <p:cNvSpPr>
            <a:spLocks noGrp="1" noRot="1" noChangeAspect="1"/>
          </p:cNvSpPr>
          <p:nvPr>
            <p:ph type="sldImg"/>
          </p:nvPr>
        </p:nvSpPr>
        <p:spPr>
          <a:xfrm>
            <a:off x="90488" y="744538"/>
            <a:ext cx="6618287" cy="3724275"/>
          </a:xfrm>
        </p:spPr>
        <p:txBody>
          <a:bodyPr/>
          <a:lstStyle/>
          <a:p>
            <a:endParaRPr lang="fr-FR"/>
          </a:p>
        </p:txBody>
      </p:sp>
      <p:sp>
        <p:nvSpPr>
          <p:cNvPr id="3" name="Espace réservé des notes 2">
            <a:extLst>
              <a:ext uri="{FF2B5EF4-FFF2-40B4-BE49-F238E27FC236}">
                <a16:creationId xmlns:a16="http://schemas.microsoft.com/office/drawing/2014/main" id="{ACFD80C9-8A8D-4D0C-2B70-97BB8AFB0D1A}"/>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CCB092AE-53D3-7454-2DA4-C8927C194FD5}"/>
              </a:ext>
            </a:extLst>
          </p:cNvPr>
          <p:cNvSpPr>
            <a:spLocks noGrp="1"/>
          </p:cNvSpPr>
          <p:nvPr>
            <p:ph type="sldNum" sz="quarter" idx="5"/>
          </p:nvPr>
        </p:nvSpPr>
        <p:spPr/>
        <p:txBody>
          <a:bodyPr/>
          <a:lstStyle/>
          <a:p>
            <a:fld id="{6582F002-206D-4184-B39E-C7D93CBC5980}" type="slidenum">
              <a:rPr lang="fr-FR" smtClean="0"/>
              <a:t>24</a:t>
            </a:fld>
            <a:endParaRPr lang="fr-FR" dirty="0"/>
          </a:p>
        </p:txBody>
      </p:sp>
    </p:spTree>
    <p:extLst>
      <p:ext uri="{BB962C8B-B14F-4D97-AF65-F5344CB8AC3E}">
        <p14:creationId xmlns:p14="http://schemas.microsoft.com/office/powerpoint/2010/main" val="27399839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9B3331-71EA-6198-7A38-A36724715C7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D81F08E-2CEB-0596-4E5C-B30D38F801BA}"/>
              </a:ext>
            </a:extLst>
          </p:cNvPr>
          <p:cNvSpPr>
            <a:spLocks noGrp="1" noRot="1" noChangeAspect="1"/>
          </p:cNvSpPr>
          <p:nvPr>
            <p:ph type="sldImg"/>
          </p:nvPr>
        </p:nvSpPr>
        <p:spPr>
          <a:xfrm>
            <a:off x="90488" y="744538"/>
            <a:ext cx="6618287" cy="3724275"/>
          </a:xfrm>
        </p:spPr>
        <p:txBody>
          <a:bodyPr/>
          <a:lstStyle/>
          <a:p>
            <a:endParaRPr lang="fr-FR"/>
          </a:p>
        </p:txBody>
      </p:sp>
      <p:sp>
        <p:nvSpPr>
          <p:cNvPr id="3" name="Espace réservé des notes 2">
            <a:extLst>
              <a:ext uri="{FF2B5EF4-FFF2-40B4-BE49-F238E27FC236}">
                <a16:creationId xmlns:a16="http://schemas.microsoft.com/office/drawing/2014/main" id="{A5399441-A20C-FA87-B85D-C80595C1B72B}"/>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BE0EF638-F14D-B2F9-9AAC-B8DEEF02CF96}"/>
              </a:ext>
            </a:extLst>
          </p:cNvPr>
          <p:cNvSpPr>
            <a:spLocks noGrp="1"/>
          </p:cNvSpPr>
          <p:nvPr>
            <p:ph type="sldNum" sz="quarter" idx="5"/>
          </p:nvPr>
        </p:nvSpPr>
        <p:spPr/>
        <p:txBody>
          <a:bodyPr/>
          <a:lstStyle/>
          <a:p>
            <a:fld id="{6582F002-206D-4184-B39E-C7D93CBC5980}" type="slidenum">
              <a:rPr lang="fr-FR" smtClean="0"/>
              <a:t>25</a:t>
            </a:fld>
            <a:endParaRPr lang="fr-FR" dirty="0"/>
          </a:p>
        </p:txBody>
      </p:sp>
    </p:spTree>
    <p:extLst>
      <p:ext uri="{BB962C8B-B14F-4D97-AF65-F5344CB8AC3E}">
        <p14:creationId xmlns:p14="http://schemas.microsoft.com/office/powerpoint/2010/main" val="22500120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B4F27-D0B5-5534-E809-561E978CCA5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B1E3698-FFB8-2D72-12A1-9BD2BAF50E34}"/>
              </a:ext>
            </a:extLst>
          </p:cNvPr>
          <p:cNvSpPr>
            <a:spLocks noGrp="1" noRot="1" noChangeAspect="1"/>
          </p:cNvSpPr>
          <p:nvPr>
            <p:ph type="sldImg"/>
          </p:nvPr>
        </p:nvSpPr>
        <p:spPr>
          <a:xfrm>
            <a:off x="90488" y="744538"/>
            <a:ext cx="6618287" cy="3724275"/>
          </a:xfrm>
        </p:spPr>
        <p:txBody>
          <a:bodyPr/>
          <a:lstStyle/>
          <a:p>
            <a:endParaRPr lang="fr-FR"/>
          </a:p>
        </p:txBody>
      </p:sp>
      <p:sp>
        <p:nvSpPr>
          <p:cNvPr id="3" name="Espace réservé des notes 2">
            <a:extLst>
              <a:ext uri="{FF2B5EF4-FFF2-40B4-BE49-F238E27FC236}">
                <a16:creationId xmlns:a16="http://schemas.microsoft.com/office/drawing/2014/main" id="{ECFF7794-7559-ECDE-F443-5465BFBF962D}"/>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53F0E552-EE81-50A5-3FE8-7EE68F2CF913}"/>
              </a:ext>
            </a:extLst>
          </p:cNvPr>
          <p:cNvSpPr>
            <a:spLocks noGrp="1"/>
          </p:cNvSpPr>
          <p:nvPr>
            <p:ph type="sldNum" sz="quarter" idx="5"/>
          </p:nvPr>
        </p:nvSpPr>
        <p:spPr/>
        <p:txBody>
          <a:bodyPr/>
          <a:lstStyle/>
          <a:p>
            <a:fld id="{6582F002-206D-4184-B39E-C7D93CBC5980}" type="slidenum">
              <a:rPr lang="fr-FR" smtClean="0"/>
              <a:t>26</a:t>
            </a:fld>
            <a:endParaRPr lang="fr-FR" dirty="0"/>
          </a:p>
        </p:txBody>
      </p:sp>
    </p:spTree>
    <p:extLst>
      <p:ext uri="{BB962C8B-B14F-4D97-AF65-F5344CB8AC3E}">
        <p14:creationId xmlns:p14="http://schemas.microsoft.com/office/powerpoint/2010/main" val="14727011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F6C74-21E1-1864-BB3B-80896DE0FD4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8AE400C-A8D3-F32B-D073-8A4AD2FA512D}"/>
              </a:ext>
            </a:extLst>
          </p:cNvPr>
          <p:cNvSpPr>
            <a:spLocks noGrp="1" noRot="1" noChangeAspect="1"/>
          </p:cNvSpPr>
          <p:nvPr>
            <p:ph type="sldImg"/>
          </p:nvPr>
        </p:nvSpPr>
        <p:spPr>
          <a:xfrm>
            <a:off x="90488" y="744538"/>
            <a:ext cx="6618287" cy="3724275"/>
          </a:xfrm>
        </p:spPr>
        <p:txBody>
          <a:bodyPr/>
          <a:lstStyle/>
          <a:p>
            <a:endParaRPr lang="fr-FR"/>
          </a:p>
        </p:txBody>
      </p:sp>
      <p:sp>
        <p:nvSpPr>
          <p:cNvPr id="3" name="Espace réservé des notes 2">
            <a:extLst>
              <a:ext uri="{FF2B5EF4-FFF2-40B4-BE49-F238E27FC236}">
                <a16:creationId xmlns:a16="http://schemas.microsoft.com/office/drawing/2014/main" id="{9F2B649F-7412-9641-5255-20FD7370356C}"/>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444F75E4-FD93-C10A-1B8D-95EC2C75DFD0}"/>
              </a:ext>
            </a:extLst>
          </p:cNvPr>
          <p:cNvSpPr>
            <a:spLocks noGrp="1"/>
          </p:cNvSpPr>
          <p:nvPr>
            <p:ph type="sldNum" sz="quarter" idx="5"/>
          </p:nvPr>
        </p:nvSpPr>
        <p:spPr/>
        <p:txBody>
          <a:bodyPr/>
          <a:lstStyle/>
          <a:p>
            <a:fld id="{6582F002-206D-4184-B39E-C7D93CBC5980}" type="slidenum">
              <a:rPr lang="fr-FR" smtClean="0"/>
              <a:t>27</a:t>
            </a:fld>
            <a:endParaRPr lang="fr-FR" dirty="0"/>
          </a:p>
        </p:txBody>
      </p:sp>
    </p:spTree>
    <p:extLst>
      <p:ext uri="{BB962C8B-B14F-4D97-AF65-F5344CB8AC3E}">
        <p14:creationId xmlns:p14="http://schemas.microsoft.com/office/powerpoint/2010/main" val="5686073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uverture">
    <p:spTree>
      <p:nvGrpSpPr>
        <p:cNvPr id="1" name=""/>
        <p:cNvGrpSpPr/>
        <p:nvPr/>
      </p:nvGrpSpPr>
      <p:grpSpPr>
        <a:xfrm>
          <a:off x="0" y="0"/>
          <a:ext cx="0" cy="0"/>
          <a:chOff x="0" y="0"/>
          <a:chExt cx="0" cy="0"/>
        </a:xfrm>
      </p:grpSpPr>
      <p:sp>
        <p:nvSpPr>
          <p:cNvPr id="10" name="Espace réservé du titre 5">
            <a:extLst>
              <a:ext uri="{FF2B5EF4-FFF2-40B4-BE49-F238E27FC236}">
                <a16:creationId xmlns:a16="http://schemas.microsoft.com/office/drawing/2014/main" id="{FC3EBD57-B42C-C046-A344-941889741367}"/>
              </a:ext>
            </a:extLst>
          </p:cNvPr>
          <p:cNvSpPr>
            <a:spLocks noGrp="1"/>
          </p:cNvSpPr>
          <p:nvPr>
            <p:ph type="title"/>
          </p:nvPr>
        </p:nvSpPr>
        <p:spPr>
          <a:xfrm>
            <a:off x="1425066" y="3880123"/>
            <a:ext cx="9855513" cy="825975"/>
          </a:xfrm>
          <a:prstGeom prst="rect">
            <a:avLst/>
          </a:prstGeom>
        </p:spPr>
        <p:txBody>
          <a:bodyPr vert="horz" lIns="91440" tIns="45720" rIns="91440" bIns="45720" rtlCol="0" anchor="t">
            <a:normAutofit/>
          </a:bodyPr>
          <a:lstStyle/>
          <a:p>
            <a:r>
              <a:rPr lang="fr-FR" dirty="0"/>
              <a:t>Modifiez le style du titre</a:t>
            </a:r>
          </a:p>
        </p:txBody>
      </p:sp>
      <p:sp>
        <p:nvSpPr>
          <p:cNvPr id="11" name="Sous-titre 2">
            <a:extLst>
              <a:ext uri="{FF2B5EF4-FFF2-40B4-BE49-F238E27FC236}">
                <a16:creationId xmlns:a16="http://schemas.microsoft.com/office/drawing/2014/main" id="{BD517349-5F6A-DB9F-9199-AA782E7C1609}"/>
              </a:ext>
            </a:extLst>
          </p:cNvPr>
          <p:cNvSpPr>
            <a:spLocks noGrp="1"/>
          </p:cNvSpPr>
          <p:nvPr>
            <p:ph type="subTitle" idx="1"/>
          </p:nvPr>
        </p:nvSpPr>
        <p:spPr>
          <a:xfrm>
            <a:off x="1425064" y="4523982"/>
            <a:ext cx="9855513" cy="490465"/>
          </a:xfrm>
          <a:prstGeom prst="rect">
            <a:avLst/>
          </a:prstGeom>
        </p:spPr>
        <p:txBody>
          <a:bodyPr/>
          <a:lstStyle>
            <a:lvl1pPr marL="81002" indent="0" algn="l">
              <a:buNone/>
              <a:defRPr sz="1800">
                <a:solidFill>
                  <a:schemeClr val="bg1"/>
                </a:solidFill>
              </a:defRPr>
            </a:lvl1pPr>
            <a:lvl2pPr marL="342905" indent="0" algn="ctr">
              <a:buNone/>
              <a:defRPr sz="1500"/>
            </a:lvl2pPr>
            <a:lvl3pPr marL="685810" indent="0" algn="ctr">
              <a:buNone/>
              <a:defRPr sz="1350"/>
            </a:lvl3pPr>
            <a:lvl4pPr marL="1028715" indent="0" algn="ctr">
              <a:buNone/>
              <a:defRPr sz="1200"/>
            </a:lvl4pPr>
            <a:lvl5pPr marL="1371619" indent="0" algn="ctr">
              <a:buNone/>
              <a:defRPr sz="1200"/>
            </a:lvl5pPr>
            <a:lvl6pPr marL="1714524" indent="0" algn="ctr">
              <a:buNone/>
              <a:defRPr sz="1200"/>
            </a:lvl6pPr>
            <a:lvl7pPr marL="2057429" indent="0" algn="ctr">
              <a:buNone/>
              <a:defRPr sz="1200"/>
            </a:lvl7pPr>
            <a:lvl8pPr marL="2400334" indent="0" algn="ctr">
              <a:buNone/>
              <a:defRPr sz="1200"/>
            </a:lvl8pPr>
            <a:lvl9pPr marL="2743240" indent="0" algn="ctr">
              <a:buNone/>
              <a:defRPr sz="1200"/>
            </a:lvl9pPr>
          </a:lstStyle>
          <a:p>
            <a:r>
              <a:rPr lang="fr-FR"/>
              <a:t>Modifiez le style des sous-titres du masque</a:t>
            </a:r>
          </a:p>
        </p:txBody>
      </p:sp>
      <p:pic>
        <p:nvPicPr>
          <p:cNvPr id="9" name="Graphique 8">
            <a:extLst>
              <a:ext uri="{FF2B5EF4-FFF2-40B4-BE49-F238E27FC236}">
                <a16:creationId xmlns:a16="http://schemas.microsoft.com/office/drawing/2014/main" id="{0A041821-5217-8A21-65A9-8A29E2DCD66D}"/>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r="38270"/>
          <a:stretch/>
        </p:blipFill>
        <p:spPr>
          <a:xfrm>
            <a:off x="9627148" y="4"/>
            <a:ext cx="2661542" cy="1075039"/>
          </a:xfrm>
          <a:prstGeom prst="rect">
            <a:avLst/>
          </a:prstGeom>
        </p:spPr>
      </p:pic>
      <p:pic>
        <p:nvPicPr>
          <p:cNvPr id="2" name="Image 1" descr="Une image contenant texte, Graphique, logo, graphisme&#10;&#10;Description générée automatiquement">
            <a:extLst>
              <a:ext uri="{FF2B5EF4-FFF2-40B4-BE49-F238E27FC236}">
                <a16:creationId xmlns:a16="http://schemas.microsoft.com/office/drawing/2014/main" id="{5B237D8E-D6BC-635F-FFEE-66E19FAE8146}"/>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2123" r="45770"/>
          <a:stretch/>
        </p:blipFill>
        <p:spPr>
          <a:xfrm>
            <a:off x="10344474" y="13226"/>
            <a:ext cx="1768154" cy="992593"/>
          </a:xfrm>
          <a:prstGeom prst="rect">
            <a:avLst/>
          </a:prstGeom>
        </p:spPr>
      </p:pic>
    </p:spTree>
    <p:extLst>
      <p:ext uri="{BB962C8B-B14F-4D97-AF65-F5344CB8AC3E}">
        <p14:creationId xmlns:p14="http://schemas.microsoft.com/office/powerpoint/2010/main" val="7383248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OLEIL II - Couverture">
    <p:spTree>
      <p:nvGrpSpPr>
        <p:cNvPr id="1" name=""/>
        <p:cNvGrpSpPr/>
        <p:nvPr/>
      </p:nvGrpSpPr>
      <p:grpSpPr>
        <a:xfrm>
          <a:off x="0" y="0"/>
          <a:ext cx="0" cy="0"/>
          <a:chOff x="0" y="0"/>
          <a:chExt cx="0" cy="0"/>
        </a:xfrm>
      </p:grpSpPr>
      <p:sp>
        <p:nvSpPr>
          <p:cNvPr id="10" name="Espace réservé du titre 5">
            <a:extLst>
              <a:ext uri="{FF2B5EF4-FFF2-40B4-BE49-F238E27FC236}">
                <a16:creationId xmlns:a16="http://schemas.microsoft.com/office/drawing/2014/main" id="{FC3EBD57-B42C-C046-A344-941889741367}"/>
              </a:ext>
            </a:extLst>
          </p:cNvPr>
          <p:cNvSpPr>
            <a:spLocks noGrp="1"/>
          </p:cNvSpPr>
          <p:nvPr>
            <p:ph type="title"/>
          </p:nvPr>
        </p:nvSpPr>
        <p:spPr>
          <a:xfrm>
            <a:off x="1425066" y="3880123"/>
            <a:ext cx="9855513" cy="825975"/>
          </a:xfrm>
          <a:prstGeom prst="rect">
            <a:avLst/>
          </a:prstGeom>
        </p:spPr>
        <p:txBody>
          <a:bodyPr vert="horz" lIns="91440" tIns="45720" rIns="91440" bIns="45720" rtlCol="0" anchor="t">
            <a:normAutofit/>
          </a:bodyPr>
          <a:lstStyle/>
          <a:p>
            <a:r>
              <a:rPr lang="fr-FR" dirty="0"/>
              <a:t>Modifiez le style du titre</a:t>
            </a:r>
          </a:p>
        </p:txBody>
      </p:sp>
      <p:sp>
        <p:nvSpPr>
          <p:cNvPr id="11" name="Sous-titre 2">
            <a:extLst>
              <a:ext uri="{FF2B5EF4-FFF2-40B4-BE49-F238E27FC236}">
                <a16:creationId xmlns:a16="http://schemas.microsoft.com/office/drawing/2014/main" id="{BD517349-5F6A-DB9F-9199-AA782E7C1609}"/>
              </a:ext>
            </a:extLst>
          </p:cNvPr>
          <p:cNvSpPr>
            <a:spLocks noGrp="1"/>
          </p:cNvSpPr>
          <p:nvPr>
            <p:ph type="subTitle" idx="1"/>
          </p:nvPr>
        </p:nvSpPr>
        <p:spPr>
          <a:xfrm>
            <a:off x="1425064" y="4523982"/>
            <a:ext cx="9855513" cy="490465"/>
          </a:xfrm>
          <a:prstGeom prst="rect">
            <a:avLst/>
          </a:prstGeom>
        </p:spPr>
        <p:txBody>
          <a:bodyPr/>
          <a:lstStyle>
            <a:lvl1pPr marL="81002" indent="0" algn="l">
              <a:buNone/>
              <a:defRPr sz="1800">
                <a:solidFill>
                  <a:schemeClr val="bg1"/>
                </a:solidFill>
              </a:defRPr>
            </a:lvl1pPr>
            <a:lvl2pPr marL="342905" indent="0" algn="ctr">
              <a:buNone/>
              <a:defRPr sz="1500"/>
            </a:lvl2pPr>
            <a:lvl3pPr marL="685810" indent="0" algn="ctr">
              <a:buNone/>
              <a:defRPr sz="1350"/>
            </a:lvl3pPr>
            <a:lvl4pPr marL="1028715" indent="0" algn="ctr">
              <a:buNone/>
              <a:defRPr sz="1200"/>
            </a:lvl4pPr>
            <a:lvl5pPr marL="1371619" indent="0" algn="ctr">
              <a:buNone/>
              <a:defRPr sz="1200"/>
            </a:lvl5pPr>
            <a:lvl6pPr marL="1714524" indent="0" algn="ctr">
              <a:buNone/>
              <a:defRPr sz="1200"/>
            </a:lvl6pPr>
            <a:lvl7pPr marL="2057429" indent="0" algn="ctr">
              <a:buNone/>
              <a:defRPr sz="1200"/>
            </a:lvl7pPr>
            <a:lvl8pPr marL="2400334" indent="0" algn="ctr">
              <a:buNone/>
              <a:defRPr sz="1200"/>
            </a:lvl8pPr>
            <a:lvl9pPr marL="2743240" indent="0" algn="ctr">
              <a:buNone/>
              <a:defRPr sz="1200"/>
            </a:lvl9pPr>
          </a:lstStyle>
          <a:p>
            <a:r>
              <a:rPr lang="fr-FR"/>
              <a:t>Modifiez le style des sous-titres du masque</a:t>
            </a:r>
          </a:p>
        </p:txBody>
      </p:sp>
      <p:pic>
        <p:nvPicPr>
          <p:cNvPr id="9" name="Graphique 8">
            <a:extLst>
              <a:ext uri="{FF2B5EF4-FFF2-40B4-BE49-F238E27FC236}">
                <a16:creationId xmlns:a16="http://schemas.microsoft.com/office/drawing/2014/main" id="{0A041821-5217-8A21-65A9-8A29E2DCD66D}"/>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r="38270"/>
          <a:stretch/>
        </p:blipFill>
        <p:spPr>
          <a:xfrm>
            <a:off x="9627148" y="4"/>
            <a:ext cx="2661542" cy="1075039"/>
          </a:xfrm>
          <a:prstGeom prst="rect">
            <a:avLst/>
          </a:prstGeom>
        </p:spPr>
      </p:pic>
      <p:pic>
        <p:nvPicPr>
          <p:cNvPr id="2" name="Image 1" descr="Une image contenant texte, Graphique, logo, graphisme&#10;&#10;Description générée automatiquement">
            <a:extLst>
              <a:ext uri="{FF2B5EF4-FFF2-40B4-BE49-F238E27FC236}">
                <a16:creationId xmlns:a16="http://schemas.microsoft.com/office/drawing/2014/main" id="{5B237D8E-D6BC-635F-FFEE-66E19FAE8146}"/>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2123" r="45770"/>
          <a:stretch/>
        </p:blipFill>
        <p:spPr>
          <a:xfrm>
            <a:off x="10344474" y="13226"/>
            <a:ext cx="1768154" cy="992593"/>
          </a:xfrm>
          <a:prstGeom prst="rect">
            <a:avLst/>
          </a:prstGeom>
        </p:spPr>
      </p:pic>
      <p:pic>
        <p:nvPicPr>
          <p:cNvPr id="5" name="Graphique 4">
            <a:extLst>
              <a:ext uri="{FF2B5EF4-FFF2-40B4-BE49-F238E27FC236}">
                <a16:creationId xmlns:a16="http://schemas.microsoft.com/office/drawing/2014/main" id="{1362B829-21D7-8F9B-D78D-FF4C57F2B2DF}"/>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14918" y="5782965"/>
            <a:ext cx="1827262" cy="1075039"/>
          </a:xfrm>
          <a:prstGeom prst="rect">
            <a:avLst/>
          </a:prstGeom>
        </p:spPr>
      </p:pic>
    </p:spTree>
    <p:extLst>
      <p:ext uri="{BB962C8B-B14F-4D97-AF65-F5344CB8AC3E}">
        <p14:creationId xmlns:p14="http://schemas.microsoft.com/office/powerpoint/2010/main" val="23979759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 Fond blanc">
    <p:spTree>
      <p:nvGrpSpPr>
        <p:cNvPr id="1" name=""/>
        <p:cNvGrpSpPr/>
        <p:nvPr/>
      </p:nvGrpSpPr>
      <p:grpSpPr>
        <a:xfrm>
          <a:off x="0" y="0"/>
          <a:ext cx="0" cy="0"/>
          <a:chOff x="0" y="0"/>
          <a:chExt cx="0" cy="0"/>
        </a:xfrm>
      </p:grpSpPr>
      <p:sp>
        <p:nvSpPr>
          <p:cNvPr id="4" name="Espace réservé du titre 5">
            <a:extLst>
              <a:ext uri="{FF2B5EF4-FFF2-40B4-BE49-F238E27FC236}">
                <a16:creationId xmlns:a16="http://schemas.microsoft.com/office/drawing/2014/main" id="{0C76B200-C722-C759-AE46-2E6C0983F971}"/>
              </a:ext>
            </a:extLst>
          </p:cNvPr>
          <p:cNvSpPr>
            <a:spLocks noGrp="1"/>
          </p:cNvSpPr>
          <p:nvPr>
            <p:ph type="title"/>
          </p:nvPr>
        </p:nvSpPr>
        <p:spPr>
          <a:xfrm>
            <a:off x="1945806" y="2015831"/>
            <a:ext cx="9143999" cy="681959"/>
          </a:xfrm>
          <a:prstGeom prst="rect">
            <a:avLst/>
          </a:prstGeom>
        </p:spPr>
        <p:txBody>
          <a:bodyPr vert="horz" lIns="91440" tIns="45720" rIns="91440" bIns="45720" rtlCol="0" anchor="t">
            <a:normAutofit/>
          </a:bodyPr>
          <a:lstStyle>
            <a:lvl1pPr marL="0">
              <a:spcBef>
                <a:spcPts val="0"/>
              </a:spcBef>
              <a:spcAft>
                <a:spcPts val="1350"/>
              </a:spcAft>
              <a:defRPr>
                <a:solidFill>
                  <a:srgbClr val="0E4194"/>
                </a:solidFill>
              </a:defRPr>
            </a:lvl1pPr>
          </a:lstStyle>
          <a:p>
            <a:r>
              <a:rPr lang="fr-FR" dirty="0"/>
              <a:t>Modifiez le style du titre</a:t>
            </a:r>
          </a:p>
        </p:txBody>
      </p:sp>
      <p:sp>
        <p:nvSpPr>
          <p:cNvPr id="6" name="Sous-titre 2">
            <a:extLst>
              <a:ext uri="{FF2B5EF4-FFF2-40B4-BE49-F238E27FC236}">
                <a16:creationId xmlns:a16="http://schemas.microsoft.com/office/drawing/2014/main" id="{E6A28407-404A-41AC-EAEC-705F5ADB1B8D}"/>
              </a:ext>
            </a:extLst>
          </p:cNvPr>
          <p:cNvSpPr>
            <a:spLocks noGrp="1"/>
          </p:cNvSpPr>
          <p:nvPr>
            <p:ph type="subTitle" idx="1"/>
          </p:nvPr>
        </p:nvSpPr>
        <p:spPr>
          <a:xfrm>
            <a:off x="1945803" y="2579195"/>
            <a:ext cx="9144000" cy="398161"/>
          </a:xfrm>
          <a:prstGeom prst="rect">
            <a:avLst/>
          </a:prstGeom>
        </p:spPr>
        <p:txBody>
          <a:bodyPr/>
          <a:lstStyle>
            <a:lvl1pPr marL="0" indent="0" algn="r">
              <a:spcBef>
                <a:spcPts val="0"/>
              </a:spcBef>
              <a:buNone/>
              <a:defRPr sz="1500">
                <a:solidFill>
                  <a:srgbClr val="0E4194"/>
                </a:solidFill>
              </a:defRPr>
            </a:lvl1pPr>
            <a:lvl2pPr marL="342905" indent="0" algn="ctr">
              <a:buNone/>
              <a:defRPr sz="1500"/>
            </a:lvl2pPr>
            <a:lvl3pPr marL="685810" indent="0" algn="ctr">
              <a:buNone/>
              <a:defRPr sz="1350"/>
            </a:lvl3pPr>
            <a:lvl4pPr marL="1028715" indent="0" algn="ctr">
              <a:buNone/>
              <a:defRPr sz="1200"/>
            </a:lvl4pPr>
            <a:lvl5pPr marL="1371619" indent="0" algn="ctr">
              <a:buNone/>
              <a:defRPr sz="1200"/>
            </a:lvl5pPr>
            <a:lvl6pPr marL="1714524" indent="0" algn="ctr">
              <a:buNone/>
              <a:defRPr sz="1200"/>
            </a:lvl6pPr>
            <a:lvl7pPr marL="2057429" indent="0" algn="ctr">
              <a:buNone/>
              <a:defRPr sz="1200"/>
            </a:lvl7pPr>
            <a:lvl8pPr marL="2400334" indent="0" algn="ctr">
              <a:buNone/>
              <a:defRPr sz="1200"/>
            </a:lvl8pPr>
            <a:lvl9pPr marL="2743240" indent="0" algn="ctr">
              <a:buNone/>
              <a:defRPr sz="1200"/>
            </a:lvl9pPr>
          </a:lstStyle>
          <a:p>
            <a:r>
              <a:rPr lang="fr-FR" dirty="0"/>
              <a:t>Modifiez le style des sous-titres du masque</a:t>
            </a:r>
          </a:p>
        </p:txBody>
      </p:sp>
      <p:pic>
        <p:nvPicPr>
          <p:cNvPr id="3" name="Image 2" descr="Une image contenant texte, Graphique, logo, graphisme&#10;&#10;Description générée automatiquement">
            <a:extLst>
              <a:ext uri="{FF2B5EF4-FFF2-40B4-BE49-F238E27FC236}">
                <a16:creationId xmlns:a16="http://schemas.microsoft.com/office/drawing/2014/main" id="{6C18CBAD-6B27-47CA-46B3-A651430B4F2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50078"/>
          <a:stretch/>
        </p:blipFill>
        <p:spPr>
          <a:xfrm>
            <a:off x="9531" y="13226"/>
            <a:ext cx="1693985" cy="992593"/>
          </a:xfrm>
          <a:prstGeom prst="rect">
            <a:avLst/>
          </a:prstGeom>
        </p:spPr>
      </p:pic>
    </p:spTree>
    <p:extLst>
      <p:ext uri="{BB962C8B-B14F-4D97-AF65-F5344CB8AC3E}">
        <p14:creationId xmlns:p14="http://schemas.microsoft.com/office/powerpoint/2010/main" val="758223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OLEIL II - Titre - Fond blanc">
    <p:spTree>
      <p:nvGrpSpPr>
        <p:cNvPr id="1" name=""/>
        <p:cNvGrpSpPr/>
        <p:nvPr/>
      </p:nvGrpSpPr>
      <p:grpSpPr>
        <a:xfrm>
          <a:off x="0" y="0"/>
          <a:ext cx="0" cy="0"/>
          <a:chOff x="0" y="0"/>
          <a:chExt cx="0" cy="0"/>
        </a:xfrm>
      </p:grpSpPr>
      <p:sp>
        <p:nvSpPr>
          <p:cNvPr id="9" name="Espace réservé du titre 5">
            <a:extLst>
              <a:ext uri="{FF2B5EF4-FFF2-40B4-BE49-F238E27FC236}">
                <a16:creationId xmlns:a16="http://schemas.microsoft.com/office/drawing/2014/main" id="{1FD6769E-277C-39CC-3102-12E2E1519730}"/>
              </a:ext>
            </a:extLst>
          </p:cNvPr>
          <p:cNvSpPr>
            <a:spLocks noGrp="1"/>
          </p:cNvSpPr>
          <p:nvPr>
            <p:ph type="title"/>
          </p:nvPr>
        </p:nvSpPr>
        <p:spPr>
          <a:xfrm>
            <a:off x="1945806" y="2015831"/>
            <a:ext cx="9143999" cy="681959"/>
          </a:xfrm>
          <a:prstGeom prst="rect">
            <a:avLst/>
          </a:prstGeom>
        </p:spPr>
        <p:txBody>
          <a:bodyPr vert="horz" lIns="91440" tIns="45720" rIns="91440" bIns="45720" rtlCol="0" anchor="t">
            <a:normAutofit/>
          </a:bodyPr>
          <a:lstStyle>
            <a:lvl1pPr marL="0">
              <a:spcBef>
                <a:spcPts val="0"/>
              </a:spcBef>
              <a:spcAft>
                <a:spcPts val="1350"/>
              </a:spcAft>
              <a:defRPr>
                <a:solidFill>
                  <a:srgbClr val="0E4194"/>
                </a:solidFill>
              </a:defRPr>
            </a:lvl1pPr>
          </a:lstStyle>
          <a:p>
            <a:r>
              <a:rPr lang="fr-FR" dirty="0"/>
              <a:t>Modifiez le style du titre</a:t>
            </a:r>
          </a:p>
        </p:txBody>
      </p:sp>
      <p:sp>
        <p:nvSpPr>
          <p:cNvPr id="10" name="Sous-titre 2">
            <a:extLst>
              <a:ext uri="{FF2B5EF4-FFF2-40B4-BE49-F238E27FC236}">
                <a16:creationId xmlns:a16="http://schemas.microsoft.com/office/drawing/2014/main" id="{82067B03-38E1-698F-CCC9-FBCA6D28390C}"/>
              </a:ext>
            </a:extLst>
          </p:cNvPr>
          <p:cNvSpPr>
            <a:spLocks noGrp="1"/>
          </p:cNvSpPr>
          <p:nvPr>
            <p:ph type="subTitle" idx="1"/>
          </p:nvPr>
        </p:nvSpPr>
        <p:spPr>
          <a:xfrm>
            <a:off x="1945803" y="2579195"/>
            <a:ext cx="9144000" cy="398161"/>
          </a:xfrm>
          <a:prstGeom prst="rect">
            <a:avLst/>
          </a:prstGeom>
        </p:spPr>
        <p:txBody>
          <a:bodyPr/>
          <a:lstStyle>
            <a:lvl1pPr marL="0" indent="0" algn="r">
              <a:spcBef>
                <a:spcPts val="0"/>
              </a:spcBef>
              <a:buNone/>
              <a:defRPr sz="1500">
                <a:solidFill>
                  <a:srgbClr val="0E4194"/>
                </a:solidFill>
              </a:defRPr>
            </a:lvl1pPr>
            <a:lvl2pPr marL="342905" indent="0" algn="ctr">
              <a:buNone/>
              <a:defRPr sz="1500"/>
            </a:lvl2pPr>
            <a:lvl3pPr marL="685810" indent="0" algn="ctr">
              <a:buNone/>
              <a:defRPr sz="1350"/>
            </a:lvl3pPr>
            <a:lvl4pPr marL="1028715" indent="0" algn="ctr">
              <a:buNone/>
              <a:defRPr sz="1200"/>
            </a:lvl4pPr>
            <a:lvl5pPr marL="1371619" indent="0" algn="ctr">
              <a:buNone/>
              <a:defRPr sz="1200"/>
            </a:lvl5pPr>
            <a:lvl6pPr marL="1714524" indent="0" algn="ctr">
              <a:buNone/>
              <a:defRPr sz="1200"/>
            </a:lvl6pPr>
            <a:lvl7pPr marL="2057429" indent="0" algn="ctr">
              <a:buNone/>
              <a:defRPr sz="1200"/>
            </a:lvl7pPr>
            <a:lvl8pPr marL="2400334" indent="0" algn="ctr">
              <a:buNone/>
              <a:defRPr sz="1200"/>
            </a:lvl8pPr>
            <a:lvl9pPr marL="2743240" indent="0" algn="ctr">
              <a:buNone/>
              <a:defRPr sz="1200"/>
            </a:lvl9pPr>
          </a:lstStyle>
          <a:p>
            <a:r>
              <a:rPr lang="fr-FR" dirty="0"/>
              <a:t>Modifiez le style des sous-titres du masque</a:t>
            </a:r>
          </a:p>
        </p:txBody>
      </p:sp>
      <p:pic>
        <p:nvPicPr>
          <p:cNvPr id="6" name="Image 5" descr="Une image contenant texte, Graphique, logo, graphisme&#10;&#10;Description générée automatiquement">
            <a:extLst>
              <a:ext uri="{FF2B5EF4-FFF2-40B4-BE49-F238E27FC236}">
                <a16:creationId xmlns:a16="http://schemas.microsoft.com/office/drawing/2014/main" id="{0507EFAE-7ABD-E64E-200A-8F71AD6A80B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47956"/>
          <a:stretch/>
        </p:blipFill>
        <p:spPr>
          <a:xfrm>
            <a:off x="9529" y="13226"/>
            <a:ext cx="1765994" cy="992593"/>
          </a:xfrm>
          <a:prstGeom prst="rect">
            <a:avLst/>
          </a:prstGeom>
        </p:spPr>
      </p:pic>
      <p:pic>
        <p:nvPicPr>
          <p:cNvPr id="2" name="Image 1" descr="Une image contenant texte, Graphique, logo, graphisme&#10;&#10;Description générée automatiquement">
            <a:extLst>
              <a:ext uri="{FF2B5EF4-FFF2-40B4-BE49-F238E27FC236}">
                <a16:creationId xmlns:a16="http://schemas.microsoft.com/office/drawing/2014/main" id="{96DCB141-3264-5239-140E-CB1DCE61FF2C}"/>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50930"/>
          <a:stretch/>
        </p:blipFill>
        <p:spPr>
          <a:xfrm>
            <a:off x="9552385" y="5865411"/>
            <a:ext cx="1665088" cy="992593"/>
          </a:xfrm>
          <a:prstGeom prst="rect">
            <a:avLst/>
          </a:prstGeom>
        </p:spPr>
      </p:pic>
    </p:spTree>
    <p:extLst>
      <p:ext uri="{BB962C8B-B14F-4D97-AF65-F5344CB8AC3E}">
        <p14:creationId xmlns:p14="http://schemas.microsoft.com/office/powerpoint/2010/main" val="37351049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 Fond foncé">
    <p:spTree>
      <p:nvGrpSpPr>
        <p:cNvPr id="1" name=""/>
        <p:cNvGrpSpPr/>
        <p:nvPr/>
      </p:nvGrpSpPr>
      <p:grpSpPr>
        <a:xfrm>
          <a:off x="0" y="0"/>
          <a:ext cx="0" cy="0"/>
          <a:chOff x="0" y="0"/>
          <a:chExt cx="0" cy="0"/>
        </a:xfrm>
      </p:grpSpPr>
      <p:sp>
        <p:nvSpPr>
          <p:cNvPr id="4" name="Espace réservé du titre 5">
            <a:extLst>
              <a:ext uri="{FF2B5EF4-FFF2-40B4-BE49-F238E27FC236}">
                <a16:creationId xmlns:a16="http://schemas.microsoft.com/office/drawing/2014/main" id="{0C76B200-C722-C759-AE46-2E6C0983F971}"/>
              </a:ext>
            </a:extLst>
          </p:cNvPr>
          <p:cNvSpPr>
            <a:spLocks noGrp="1"/>
          </p:cNvSpPr>
          <p:nvPr>
            <p:ph type="title"/>
          </p:nvPr>
        </p:nvSpPr>
        <p:spPr>
          <a:xfrm>
            <a:off x="1945806" y="2015831"/>
            <a:ext cx="9143999" cy="681959"/>
          </a:xfrm>
          <a:prstGeom prst="rect">
            <a:avLst/>
          </a:prstGeom>
        </p:spPr>
        <p:txBody>
          <a:bodyPr vert="horz" lIns="91440" tIns="45720" rIns="91440" bIns="45720" rtlCol="0" anchor="t">
            <a:normAutofit/>
          </a:bodyPr>
          <a:lstStyle>
            <a:lvl1pPr marL="0">
              <a:spcBef>
                <a:spcPts val="0"/>
              </a:spcBef>
              <a:spcAft>
                <a:spcPts val="1350"/>
              </a:spcAft>
              <a:defRPr>
                <a:solidFill>
                  <a:schemeClr val="bg1"/>
                </a:solidFill>
              </a:defRPr>
            </a:lvl1pPr>
          </a:lstStyle>
          <a:p>
            <a:r>
              <a:rPr lang="fr-FR" dirty="0"/>
              <a:t>Modifiez le style du titre</a:t>
            </a:r>
          </a:p>
        </p:txBody>
      </p:sp>
      <p:sp>
        <p:nvSpPr>
          <p:cNvPr id="6" name="Sous-titre 2">
            <a:extLst>
              <a:ext uri="{FF2B5EF4-FFF2-40B4-BE49-F238E27FC236}">
                <a16:creationId xmlns:a16="http://schemas.microsoft.com/office/drawing/2014/main" id="{E6A28407-404A-41AC-EAEC-705F5ADB1B8D}"/>
              </a:ext>
            </a:extLst>
          </p:cNvPr>
          <p:cNvSpPr>
            <a:spLocks noGrp="1"/>
          </p:cNvSpPr>
          <p:nvPr>
            <p:ph type="subTitle" idx="1"/>
          </p:nvPr>
        </p:nvSpPr>
        <p:spPr>
          <a:xfrm>
            <a:off x="1945803" y="2579195"/>
            <a:ext cx="9144000" cy="398161"/>
          </a:xfrm>
          <a:prstGeom prst="rect">
            <a:avLst/>
          </a:prstGeom>
        </p:spPr>
        <p:txBody>
          <a:bodyPr/>
          <a:lstStyle>
            <a:lvl1pPr marL="0" indent="0" algn="r">
              <a:spcBef>
                <a:spcPts val="0"/>
              </a:spcBef>
              <a:buNone/>
              <a:defRPr sz="1500">
                <a:solidFill>
                  <a:schemeClr val="bg1"/>
                </a:solidFill>
              </a:defRPr>
            </a:lvl1pPr>
            <a:lvl2pPr marL="342905" indent="0" algn="ctr">
              <a:buNone/>
              <a:defRPr sz="1500"/>
            </a:lvl2pPr>
            <a:lvl3pPr marL="685810" indent="0" algn="ctr">
              <a:buNone/>
              <a:defRPr sz="1350"/>
            </a:lvl3pPr>
            <a:lvl4pPr marL="1028715" indent="0" algn="ctr">
              <a:buNone/>
              <a:defRPr sz="1200"/>
            </a:lvl4pPr>
            <a:lvl5pPr marL="1371619" indent="0" algn="ctr">
              <a:buNone/>
              <a:defRPr sz="1200"/>
            </a:lvl5pPr>
            <a:lvl6pPr marL="1714524" indent="0" algn="ctr">
              <a:buNone/>
              <a:defRPr sz="1200"/>
            </a:lvl6pPr>
            <a:lvl7pPr marL="2057429" indent="0" algn="ctr">
              <a:buNone/>
              <a:defRPr sz="1200"/>
            </a:lvl7pPr>
            <a:lvl8pPr marL="2400334" indent="0" algn="ctr">
              <a:buNone/>
              <a:defRPr sz="1200"/>
            </a:lvl8pPr>
            <a:lvl9pPr marL="2743240" indent="0" algn="ctr">
              <a:buNone/>
              <a:defRPr sz="1200"/>
            </a:lvl9pPr>
          </a:lstStyle>
          <a:p>
            <a:r>
              <a:rPr lang="fr-FR" dirty="0"/>
              <a:t>Modifiez le style des sous-titres du masque</a:t>
            </a:r>
          </a:p>
        </p:txBody>
      </p:sp>
      <p:pic>
        <p:nvPicPr>
          <p:cNvPr id="3" name="Image 2" descr="Une image contenant texte, Police, Graphique, graphisme&#10;&#10;Description générée automatiquement">
            <a:extLst>
              <a:ext uri="{FF2B5EF4-FFF2-40B4-BE49-F238E27FC236}">
                <a16:creationId xmlns:a16="http://schemas.microsoft.com/office/drawing/2014/main" id="{04F7504E-B661-284E-31D1-404E153CE87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46875"/>
          <a:stretch/>
        </p:blipFill>
        <p:spPr>
          <a:xfrm>
            <a:off x="-28574" y="6289"/>
            <a:ext cx="1876105" cy="1033012"/>
          </a:xfrm>
          <a:prstGeom prst="rect">
            <a:avLst/>
          </a:prstGeom>
        </p:spPr>
      </p:pic>
    </p:spTree>
    <p:extLst>
      <p:ext uri="{BB962C8B-B14F-4D97-AF65-F5344CB8AC3E}">
        <p14:creationId xmlns:p14="http://schemas.microsoft.com/office/powerpoint/2010/main" val="21114766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OLEIL II - Titre - Fond foncé">
    <p:spTree>
      <p:nvGrpSpPr>
        <p:cNvPr id="1" name=""/>
        <p:cNvGrpSpPr/>
        <p:nvPr/>
      </p:nvGrpSpPr>
      <p:grpSpPr>
        <a:xfrm>
          <a:off x="0" y="0"/>
          <a:ext cx="0" cy="0"/>
          <a:chOff x="0" y="0"/>
          <a:chExt cx="0" cy="0"/>
        </a:xfrm>
      </p:grpSpPr>
      <p:sp>
        <p:nvSpPr>
          <p:cNvPr id="9" name="Espace réservé du titre 5">
            <a:extLst>
              <a:ext uri="{FF2B5EF4-FFF2-40B4-BE49-F238E27FC236}">
                <a16:creationId xmlns:a16="http://schemas.microsoft.com/office/drawing/2014/main" id="{1FD6769E-277C-39CC-3102-12E2E1519730}"/>
              </a:ext>
            </a:extLst>
          </p:cNvPr>
          <p:cNvSpPr>
            <a:spLocks noGrp="1"/>
          </p:cNvSpPr>
          <p:nvPr>
            <p:ph type="title"/>
          </p:nvPr>
        </p:nvSpPr>
        <p:spPr>
          <a:xfrm>
            <a:off x="1945806" y="2015831"/>
            <a:ext cx="9143999" cy="681959"/>
          </a:xfrm>
          <a:prstGeom prst="rect">
            <a:avLst/>
          </a:prstGeom>
        </p:spPr>
        <p:txBody>
          <a:bodyPr vert="horz" lIns="91440" tIns="45720" rIns="91440" bIns="45720" rtlCol="0" anchor="t">
            <a:normAutofit/>
          </a:bodyPr>
          <a:lstStyle>
            <a:lvl1pPr marL="0">
              <a:spcBef>
                <a:spcPts val="0"/>
              </a:spcBef>
              <a:spcAft>
                <a:spcPts val="1350"/>
              </a:spcAft>
              <a:defRPr>
                <a:solidFill>
                  <a:schemeClr val="bg1"/>
                </a:solidFill>
              </a:defRPr>
            </a:lvl1pPr>
          </a:lstStyle>
          <a:p>
            <a:r>
              <a:rPr lang="fr-FR" dirty="0"/>
              <a:t>Modifiez le style du titre</a:t>
            </a:r>
          </a:p>
        </p:txBody>
      </p:sp>
      <p:sp>
        <p:nvSpPr>
          <p:cNvPr id="10" name="Sous-titre 2">
            <a:extLst>
              <a:ext uri="{FF2B5EF4-FFF2-40B4-BE49-F238E27FC236}">
                <a16:creationId xmlns:a16="http://schemas.microsoft.com/office/drawing/2014/main" id="{82067B03-38E1-698F-CCC9-FBCA6D28390C}"/>
              </a:ext>
            </a:extLst>
          </p:cNvPr>
          <p:cNvSpPr>
            <a:spLocks noGrp="1"/>
          </p:cNvSpPr>
          <p:nvPr>
            <p:ph type="subTitle" idx="1"/>
          </p:nvPr>
        </p:nvSpPr>
        <p:spPr>
          <a:xfrm>
            <a:off x="1945803" y="2579195"/>
            <a:ext cx="9144000" cy="398161"/>
          </a:xfrm>
          <a:prstGeom prst="rect">
            <a:avLst/>
          </a:prstGeom>
        </p:spPr>
        <p:txBody>
          <a:bodyPr/>
          <a:lstStyle>
            <a:lvl1pPr marL="0" indent="0" algn="r">
              <a:spcBef>
                <a:spcPts val="0"/>
              </a:spcBef>
              <a:buNone/>
              <a:defRPr sz="1500">
                <a:solidFill>
                  <a:schemeClr val="bg1"/>
                </a:solidFill>
              </a:defRPr>
            </a:lvl1pPr>
            <a:lvl2pPr marL="342905" indent="0" algn="ctr">
              <a:buNone/>
              <a:defRPr sz="1500"/>
            </a:lvl2pPr>
            <a:lvl3pPr marL="685810" indent="0" algn="ctr">
              <a:buNone/>
              <a:defRPr sz="1350"/>
            </a:lvl3pPr>
            <a:lvl4pPr marL="1028715" indent="0" algn="ctr">
              <a:buNone/>
              <a:defRPr sz="1200"/>
            </a:lvl4pPr>
            <a:lvl5pPr marL="1371619" indent="0" algn="ctr">
              <a:buNone/>
              <a:defRPr sz="1200"/>
            </a:lvl5pPr>
            <a:lvl6pPr marL="1714524" indent="0" algn="ctr">
              <a:buNone/>
              <a:defRPr sz="1200"/>
            </a:lvl6pPr>
            <a:lvl7pPr marL="2057429" indent="0" algn="ctr">
              <a:buNone/>
              <a:defRPr sz="1200"/>
            </a:lvl7pPr>
            <a:lvl8pPr marL="2400334" indent="0" algn="ctr">
              <a:buNone/>
              <a:defRPr sz="1200"/>
            </a:lvl8pPr>
            <a:lvl9pPr marL="2743240" indent="0" algn="ctr">
              <a:buNone/>
              <a:defRPr sz="1200"/>
            </a:lvl9pPr>
          </a:lstStyle>
          <a:p>
            <a:r>
              <a:rPr lang="fr-FR" dirty="0"/>
              <a:t>Modifiez le style des sous-titres du masque</a:t>
            </a:r>
          </a:p>
        </p:txBody>
      </p:sp>
      <p:pic>
        <p:nvPicPr>
          <p:cNvPr id="6" name="Image 5" descr="Une image contenant texte, Police, Graphique, graphisme&#10;&#10;Description générée automatiquement">
            <a:extLst>
              <a:ext uri="{FF2B5EF4-FFF2-40B4-BE49-F238E27FC236}">
                <a16:creationId xmlns:a16="http://schemas.microsoft.com/office/drawing/2014/main" id="{51F2B562-85F6-F366-9A22-CE58D4D928A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48913"/>
          <a:stretch/>
        </p:blipFill>
        <p:spPr>
          <a:xfrm>
            <a:off x="-28572" y="6289"/>
            <a:ext cx="1804095" cy="1033012"/>
          </a:xfrm>
          <a:prstGeom prst="rect">
            <a:avLst/>
          </a:prstGeom>
        </p:spPr>
      </p:pic>
      <p:pic>
        <p:nvPicPr>
          <p:cNvPr id="2" name="Image 1" descr="Une image contenant texte, Police, Graphique, graphisme&#10;&#10;Description générée automatiquement">
            <a:extLst>
              <a:ext uri="{FF2B5EF4-FFF2-40B4-BE49-F238E27FC236}">
                <a16:creationId xmlns:a16="http://schemas.microsoft.com/office/drawing/2014/main" id="{9BFBFA4E-10FE-7015-8DEE-2F23F674233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51063"/>
          <a:stretch/>
        </p:blipFill>
        <p:spPr>
          <a:xfrm>
            <a:off x="9480377" y="5824988"/>
            <a:ext cx="1728192" cy="1033012"/>
          </a:xfrm>
          <a:prstGeom prst="rect">
            <a:avLst/>
          </a:prstGeom>
        </p:spPr>
      </p:pic>
    </p:spTree>
    <p:extLst>
      <p:ext uri="{BB962C8B-B14F-4D97-AF65-F5344CB8AC3E}">
        <p14:creationId xmlns:p14="http://schemas.microsoft.com/office/powerpoint/2010/main" val="33769513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apositive - Fond blanc">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id="{09C09D7E-59EB-BEFF-9239-97C74B156960}"/>
              </a:ext>
            </a:extLst>
          </p:cNvPr>
          <p:cNvSpPr>
            <a:spLocks noGrp="1"/>
          </p:cNvSpPr>
          <p:nvPr>
            <p:ph type="title"/>
          </p:nvPr>
        </p:nvSpPr>
        <p:spPr>
          <a:xfrm>
            <a:off x="552036" y="0"/>
            <a:ext cx="11088582" cy="565200"/>
          </a:xfrm>
          <a:prstGeom prst="rect">
            <a:avLst/>
          </a:prstGeom>
        </p:spPr>
        <p:txBody>
          <a:bodyPr/>
          <a:lstStyle/>
          <a:p>
            <a:r>
              <a:rPr lang="fr-FR" dirty="0"/>
              <a:t>Modifiez le style du titre</a:t>
            </a:r>
          </a:p>
        </p:txBody>
      </p:sp>
      <p:sp>
        <p:nvSpPr>
          <p:cNvPr id="8" name="Espace réservé du pied de page 3">
            <a:extLst>
              <a:ext uri="{FF2B5EF4-FFF2-40B4-BE49-F238E27FC236}">
                <a16:creationId xmlns:a16="http://schemas.microsoft.com/office/drawing/2014/main" id="{7D660469-4C99-E499-F555-847F0045186A}"/>
              </a:ext>
            </a:extLst>
          </p:cNvPr>
          <p:cNvSpPr>
            <a:spLocks noGrp="1"/>
          </p:cNvSpPr>
          <p:nvPr>
            <p:ph type="ftr" sz="quarter" idx="10"/>
          </p:nvPr>
        </p:nvSpPr>
        <p:spPr>
          <a:xfrm>
            <a:off x="839418" y="6372000"/>
            <a:ext cx="10369152" cy="360000"/>
          </a:xfrm>
          <a:prstGeom prst="rect">
            <a:avLst/>
          </a:prstGeom>
        </p:spPr>
        <p:txBody>
          <a:bodyPr anchor="ctr"/>
          <a:lstStyle>
            <a:lvl1pPr algn="r">
              <a:defRPr sz="600">
                <a:solidFill>
                  <a:srgbClr val="0E4194"/>
                </a:solidFill>
              </a:defRPr>
            </a:lvl1pPr>
          </a:lstStyle>
          <a:p>
            <a:r>
              <a:rPr lang="da-DK"/>
              <a:t>IWAA 2026, October 5-9 at KEK</a:t>
            </a:r>
            <a:endParaRPr lang="fr-FR" dirty="0"/>
          </a:p>
        </p:txBody>
      </p:sp>
      <p:sp>
        <p:nvSpPr>
          <p:cNvPr id="9" name="Espace réservé du numéro de diapositive 4">
            <a:extLst>
              <a:ext uri="{FF2B5EF4-FFF2-40B4-BE49-F238E27FC236}">
                <a16:creationId xmlns:a16="http://schemas.microsoft.com/office/drawing/2014/main" id="{E8704074-533C-DA64-ED01-842AC1D731D6}"/>
              </a:ext>
            </a:extLst>
          </p:cNvPr>
          <p:cNvSpPr>
            <a:spLocks noGrp="1"/>
          </p:cNvSpPr>
          <p:nvPr>
            <p:ph type="sldNum" sz="quarter" idx="11"/>
          </p:nvPr>
        </p:nvSpPr>
        <p:spPr>
          <a:xfrm>
            <a:off x="11208567" y="6372000"/>
            <a:ext cx="429321" cy="360000"/>
          </a:xfrm>
          <a:prstGeom prst="rect">
            <a:avLst/>
          </a:prstGeom>
        </p:spPr>
        <p:txBody>
          <a:bodyPr anchor="ctr"/>
          <a:lstStyle>
            <a:lvl1pPr algn="l">
              <a:defRPr sz="600">
                <a:solidFill>
                  <a:srgbClr val="0E4194"/>
                </a:solidFill>
              </a:defRPr>
            </a:lvl1pPr>
          </a:lstStyle>
          <a:p>
            <a:fld id="{F1620CC9-C982-429E-97C9-9F71A6603CFC}" type="slidenum">
              <a:rPr lang="fr-FR" smtClean="0"/>
              <a:pPr/>
              <a:t>‹N°›</a:t>
            </a:fld>
            <a:endParaRPr lang="fr-FR" dirty="0"/>
          </a:p>
        </p:txBody>
      </p:sp>
      <p:cxnSp>
        <p:nvCxnSpPr>
          <p:cNvPr id="11" name="Connecteur droit 10">
            <a:extLst>
              <a:ext uri="{FF2B5EF4-FFF2-40B4-BE49-F238E27FC236}">
                <a16:creationId xmlns:a16="http://schemas.microsoft.com/office/drawing/2014/main" id="{1C16BA71-0D4A-4FA3-C59C-67009C750C53}"/>
              </a:ext>
            </a:extLst>
          </p:cNvPr>
          <p:cNvCxnSpPr>
            <a:cxnSpLocks/>
          </p:cNvCxnSpPr>
          <p:nvPr userDrawn="1"/>
        </p:nvCxnSpPr>
        <p:spPr>
          <a:xfrm>
            <a:off x="11222089" y="6496770"/>
            <a:ext cx="0" cy="107726"/>
          </a:xfrm>
          <a:prstGeom prst="line">
            <a:avLst/>
          </a:prstGeom>
          <a:ln w="19050" cap="rnd">
            <a:solidFill>
              <a:srgbClr val="FFCC00"/>
            </a:solidFill>
          </a:ln>
        </p:spPr>
        <p:style>
          <a:lnRef idx="1">
            <a:schemeClr val="accent1"/>
          </a:lnRef>
          <a:fillRef idx="0">
            <a:schemeClr val="accent1"/>
          </a:fillRef>
          <a:effectRef idx="0">
            <a:schemeClr val="accent1"/>
          </a:effectRef>
          <a:fontRef idx="minor">
            <a:schemeClr val="tx1"/>
          </a:fontRef>
        </p:style>
      </p:cxnSp>
      <p:pic>
        <p:nvPicPr>
          <p:cNvPr id="3" name="Image 2" descr="Une image contenant texte, Graphique, logo, graphisme&#10;&#10;Description générée automatiquement">
            <a:extLst>
              <a:ext uri="{FF2B5EF4-FFF2-40B4-BE49-F238E27FC236}">
                <a16:creationId xmlns:a16="http://schemas.microsoft.com/office/drawing/2014/main" id="{F1A835FA-3F39-0AAD-80E8-9DB44B729E0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47356"/>
          <a:stretch/>
        </p:blipFill>
        <p:spPr>
          <a:xfrm>
            <a:off x="69332" y="71732"/>
            <a:ext cx="1157705" cy="643283"/>
          </a:xfrm>
          <a:prstGeom prst="rect">
            <a:avLst/>
          </a:prstGeom>
        </p:spPr>
      </p:pic>
      <p:sp>
        <p:nvSpPr>
          <p:cNvPr id="4" name="Espace réservé du texte 12">
            <a:extLst>
              <a:ext uri="{FF2B5EF4-FFF2-40B4-BE49-F238E27FC236}">
                <a16:creationId xmlns:a16="http://schemas.microsoft.com/office/drawing/2014/main" id="{DAAA54F5-F9A3-770F-5526-4C64D41A12B0}"/>
              </a:ext>
            </a:extLst>
          </p:cNvPr>
          <p:cNvSpPr>
            <a:spLocks noGrp="1"/>
          </p:cNvSpPr>
          <p:nvPr>
            <p:ph type="body" sz="quarter" idx="12"/>
          </p:nvPr>
        </p:nvSpPr>
        <p:spPr>
          <a:xfrm>
            <a:off x="551387" y="1083762"/>
            <a:ext cx="11088582" cy="5067264"/>
          </a:xfrm>
          <a:prstGeom prst="rect">
            <a:avLst/>
          </a:prstGeom>
        </p:spPr>
        <p:txBody>
          <a:bodyPr/>
          <a:lstStyle>
            <a:lvl1pPr>
              <a:defRPr>
                <a:solidFill>
                  <a:srgbClr val="0E4194"/>
                </a:solidFill>
              </a:defRPr>
            </a:lvl1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07648468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OLEIL II - Diapositive - Fond blanc">
    <p:spTree>
      <p:nvGrpSpPr>
        <p:cNvPr id="1" name=""/>
        <p:cNvGrpSpPr/>
        <p:nvPr/>
      </p:nvGrpSpPr>
      <p:grpSpPr>
        <a:xfrm>
          <a:off x="0" y="0"/>
          <a:ext cx="0" cy="0"/>
          <a:chOff x="0" y="0"/>
          <a:chExt cx="0" cy="0"/>
        </a:xfrm>
      </p:grpSpPr>
      <p:sp>
        <p:nvSpPr>
          <p:cNvPr id="2" name="Titre 1"/>
          <p:cNvSpPr>
            <a:spLocks noGrp="1"/>
          </p:cNvSpPr>
          <p:nvPr>
            <p:ph type="title"/>
          </p:nvPr>
        </p:nvSpPr>
        <p:spPr>
          <a:xfrm>
            <a:off x="552036" y="0"/>
            <a:ext cx="11088582" cy="565200"/>
          </a:xfrm>
          <a:prstGeom prst="rect">
            <a:avLst/>
          </a:prstGeom>
        </p:spPr>
        <p:txBody>
          <a:bodyPr/>
          <a:lstStyle/>
          <a:p>
            <a:r>
              <a:rPr lang="fr-FR" dirty="0"/>
              <a:t>Modifiez le style du titre</a:t>
            </a:r>
          </a:p>
        </p:txBody>
      </p:sp>
      <p:sp>
        <p:nvSpPr>
          <p:cNvPr id="14" name="Espace réservé du pied de page 3">
            <a:extLst>
              <a:ext uri="{FF2B5EF4-FFF2-40B4-BE49-F238E27FC236}">
                <a16:creationId xmlns:a16="http://schemas.microsoft.com/office/drawing/2014/main" id="{417C1D21-47CD-BA51-C4E2-B49EB6703D33}"/>
              </a:ext>
            </a:extLst>
          </p:cNvPr>
          <p:cNvSpPr>
            <a:spLocks noGrp="1"/>
          </p:cNvSpPr>
          <p:nvPr>
            <p:ph type="ftr" sz="quarter" idx="10"/>
          </p:nvPr>
        </p:nvSpPr>
        <p:spPr>
          <a:xfrm>
            <a:off x="744826" y="6372000"/>
            <a:ext cx="9651801" cy="360000"/>
          </a:xfrm>
          <a:prstGeom prst="rect">
            <a:avLst/>
          </a:prstGeom>
        </p:spPr>
        <p:txBody>
          <a:bodyPr anchor="ctr"/>
          <a:lstStyle>
            <a:lvl1pPr algn="r">
              <a:defRPr sz="600">
                <a:solidFill>
                  <a:srgbClr val="0E4194"/>
                </a:solidFill>
              </a:defRPr>
            </a:lvl1pPr>
          </a:lstStyle>
          <a:p>
            <a:r>
              <a:rPr lang="da-DK"/>
              <a:t>IWAA 2026, October 5-9 at KEK</a:t>
            </a:r>
            <a:endParaRPr lang="fr-FR" dirty="0"/>
          </a:p>
        </p:txBody>
      </p:sp>
      <p:sp>
        <p:nvSpPr>
          <p:cNvPr id="15" name="Espace réservé du numéro de diapositive 4">
            <a:extLst>
              <a:ext uri="{FF2B5EF4-FFF2-40B4-BE49-F238E27FC236}">
                <a16:creationId xmlns:a16="http://schemas.microsoft.com/office/drawing/2014/main" id="{DC0CEBF5-099C-F2C0-9CDA-02B8BD96519C}"/>
              </a:ext>
            </a:extLst>
          </p:cNvPr>
          <p:cNvSpPr>
            <a:spLocks noGrp="1"/>
          </p:cNvSpPr>
          <p:nvPr>
            <p:ph type="sldNum" sz="quarter" idx="11"/>
          </p:nvPr>
        </p:nvSpPr>
        <p:spPr>
          <a:xfrm>
            <a:off x="10396628" y="6372000"/>
            <a:ext cx="429321" cy="360000"/>
          </a:xfrm>
          <a:prstGeom prst="rect">
            <a:avLst/>
          </a:prstGeom>
        </p:spPr>
        <p:txBody>
          <a:bodyPr anchor="ctr"/>
          <a:lstStyle>
            <a:lvl1pPr algn="l">
              <a:defRPr sz="600">
                <a:solidFill>
                  <a:srgbClr val="0E4194"/>
                </a:solidFill>
              </a:defRPr>
            </a:lvl1pPr>
          </a:lstStyle>
          <a:p>
            <a:fld id="{F1620CC9-C982-429E-97C9-9F71A6603CFC}" type="slidenum">
              <a:rPr lang="fr-FR" smtClean="0"/>
              <a:pPr/>
              <a:t>‹N°›</a:t>
            </a:fld>
            <a:endParaRPr lang="fr-FR" dirty="0"/>
          </a:p>
        </p:txBody>
      </p:sp>
      <p:cxnSp>
        <p:nvCxnSpPr>
          <p:cNvPr id="16" name="Connecteur droit 15">
            <a:extLst>
              <a:ext uri="{FF2B5EF4-FFF2-40B4-BE49-F238E27FC236}">
                <a16:creationId xmlns:a16="http://schemas.microsoft.com/office/drawing/2014/main" id="{D29BFBE0-28EB-EAF7-4E29-11996A2B01E2}"/>
              </a:ext>
            </a:extLst>
          </p:cNvPr>
          <p:cNvCxnSpPr>
            <a:cxnSpLocks/>
          </p:cNvCxnSpPr>
          <p:nvPr userDrawn="1"/>
        </p:nvCxnSpPr>
        <p:spPr>
          <a:xfrm>
            <a:off x="10410148" y="6496770"/>
            <a:ext cx="0" cy="107726"/>
          </a:xfrm>
          <a:prstGeom prst="line">
            <a:avLst/>
          </a:prstGeom>
          <a:ln w="19050" cap="rnd">
            <a:solidFill>
              <a:srgbClr val="FFCC00"/>
            </a:solidFill>
          </a:ln>
        </p:spPr>
        <p:style>
          <a:lnRef idx="1">
            <a:schemeClr val="accent1"/>
          </a:lnRef>
          <a:fillRef idx="0">
            <a:schemeClr val="accent1"/>
          </a:fillRef>
          <a:effectRef idx="0">
            <a:schemeClr val="accent1"/>
          </a:effectRef>
          <a:fontRef idx="minor">
            <a:schemeClr val="tx1"/>
          </a:fontRef>
        </p:style>
      </p:cxnSp>
      <p:pic>
        <p:nvPicPr>
          <p:cNvPr id="3" name="Image 2" descr="Une image contenant texte, Graphique, logo, graphisme&#10;&#10;Description générée automatiquement">
            <a:extLst>
              <a:ext uri="{FF2B5EF4-FFF2-40B4-BE49-F238E27FC236}">
                <a16:creationId xmlns:a16="http://schemas.microsoft.com/office/drawing/2014/main" id="{DD06D05C-710F-6BC7-3BD3-0AFA2AE881F7}"/>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50000"/>
          <a:stretch/>
        </p:blipFill>
        <p:spPr>
          <a:xfrm>
            <a:off x="10755318" y="6174394"/>
            <a:ext cx="1099564" cy="643283"/>
          </a:xfrm>
          <a:prstGeom prst="rect">
            <a:avLst/>
          </a:prstGeom>
        </p:spPr>
      </p:pic>
      <p:pic>
        <p:nvPicPr>
          <p:cNvPr id="6" name="Image 5" descr="Une image contenant texte, Graphique, logo, graphisme&#10;&#10;Description générée automatiquement">
            <a:extLst>
              <a:ext uri="{FF2B5EF4-FFF2-40B4-BE49-F238E27FC236}">
                <a16:creationId xmlns:a16="http://schemas.microsoft.com/office/drawing/2014/main" id="{A5DD8358-64A5-053A-2A88-D8A526282F3C}"/>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47356"/>
          <a:stretch/>
        </p:blipFill>
        <p:spPr>
          <a:xfrm>
            <a:off x="69332" y="71732"/>
            <a:ext cx="1157705" cy="643283"/>
          </a:xfrm>
          <a:prstGeom prst="rect">
            <a:avLst/>
          </a:prstGeom>
        </p:spPr>
      </p:pic>
      <p:sp>
        <p:nvSpPr>
          <p:cNvPr id="8" name="Espace réservé du texte 12">
            <a:extLst>
              <a:ext uri="{FF2B5EF4-FFF2-40B4-BE49-F238E27FC236}">
                <a16:creationId xmlns:a16="http://schemas.microsoft.com/office/drawing/2014/main" id="{D7BC5A8B-E3C2-C4A0-F6F2-D2A6F3FB2DA7}"/>
              </a:ext>
            </a:extLst>
          </p:cNvPr>
          <p:cNvSpPr>
            <a:spLocks noGrp="1"/>
          </p:cNvSpPr>
          <p:nvPr>
            <p:ph type="body" sz="quarter" idx="12"/>
          </p:nvPr>
        </p:nvSpPr>
        <p:spPr>
          <a:xfrm>
            <a:off x="551387" y="1083762"/>
            <a:ext cx="11088582" cy="5067264"/>
          </a:xfrm>
          <a:prstGeom prst="rect">
            <a:avLst/>
          </a:prstGeom>
        </p:spPr>
        <p:txBody>
          <a:bodyPr/>
          <a:lstStyle>
            <a:lvl1pPr>
              <a:defRPr>
                <a:solidFill>
                  <a:srgbClr val="0E4194"/>
                </a:solidFill>
              </a:defRPr>
            </a:lvl1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26289336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apositive - Fond foncé">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id="{09C09D7E-59EB-BEFF-9239-97C74B156960}"/>
              </a:ext>
            </a:extLst>
          </p:cNvPr>
          <p:cNvSpPr>
            <a:spLocks noGrp="1"/>
          </p:cNvSpPr>
          <p:nvPr>
            <p:ph type="title"/>
          </p:nvPr>
        </p:nvSpPr>
        <p:spPr>
          <a:xfrm>
            <a:off x="552036" y="0"/>
            <a:ext cx="11088582" cy="565200"/>
          </a:xfrm>
          <a:prstGeom prst="rect">
            <a:avLst/>
          </a:prstGeom>
        </p:spPr>
        <p:txBody>
          <a:bodyPr/>
          <a:lstStyle/>
          <a:p>
            <a:r>
              <a:rPr lang="fr-FR" dirty="0"/>
              <a:t>Modifiez le style du titre</a:t>
            </a:r>
          </a:p>
        </p:txBody>
      </p:sp>
      <p:sp>
        <p:nvSpPr>
          <p:cNvPr id="8" name="Espace réservé du pied de page 3">
            <a:extLst>
              <a:ext uri="{FF2B5EF4-FFF2-40B4-BE49-F238E27FC236}">
                <a16:creationId xmlns:a16="http://schemas.microsoft.com/office/drawing/2014/main" id="{7D660469-4C99-E499-F555-847F0045186A}"/>
              </a:ext>
            </a:extLst>
          </p:cNvPr>
          <p:cNvSpPr>
            <a:spLocks noGrp="1"/>
          </p:cNvSpPr>
          <p:nvPr>
            <p:ph type="ftr" sz="quarter" idx="10"/>
          </p:nvPr>
        </p:nvSpPr>
        <p:spPr>
          <a:xfrm>
            <a:off x="623396" y="6372000"/>
            <a:ext cx="10585173" cy="360000"/>
          </a:xfrm>
          <a:prstGeom prst="rect">
            <a:avLst/>
          </a:prstGeom>
        </p:spPr>
        <p:txBody>
          <a:bodyPr anchor="ctr"/>
          <a:lstStyle>
            <a:lvl1pPr algn="r">
              <a:defRPr sz="600">
                <a:solidFill>
                  <a:schemeClr val="tx1"/>
                </a:solidFill>
              </a:defRPr>
            </a:lvl1pPr>
          </a:lstStyle>
          <a:p>
            <a:r>
              <a:rPr lang="da-DK"/>
              <a:t>IWAA 2026, October 5-9 at KEK</a:t>
            </a:r>
            <a:endParaRPr lang="fr-FR" dirty="0"/>
          </a:p>
        </p:txBody>
      </p:sp>
      <p:sp>
        <p:nvSpPr>
          <p:cNvPr id="9" name="Espace réservé du numéro de diapositive 4">
            <a:extLst>
              <a:ext uri="{FF2B5EF4-FFF2-40B4-BE49-F238E27FC236}">
                <a16:creationId xmlns:a16="http://schemas.microsoft.com/office/drawing/2014/main" id="{E8704074-533C-DA64-ED01-842AC1D731D6}"/>
              </a:ext>
            </a:extLst>
          </p:cNvPr>
          <p:cNvSpPr>
            <a:spLocks noGrp="1"/>
          </p:cNvSpPr>
          <p:nvPr>
            <p:ph type="sldNum" sz="quarter" idx="11"/>
          </p:nvPr>
        </p:nvSpPr>
        <p:spPr>
          <a:xfrm>
            <a:off x="11208567" y="6372000"/>
            <a:ext cx="429321" cy="360000"/>
          </a:xfrm>
          <a:prstGeom prst="rect">
            <a:avLst/>
          </a:prstGeom>
        </p:spPr>
        <p:txBody>
          <a:bodyPr anchor="ctr"/>
          <a:lstStyle>
            <a:lvl1pPr algn="l">
              <a:defRPr sz="600">
                <a:solidFill>
                  <a:schemeClr val="tx1"/>
                </a:solidFill>
              </a:defRPr>
            </a:lvl1pPr>
          </a:lstStyle>
          <a:p>
            <a:fld id="{F1620CC9-C982-429E-97C9-9F71A6603CFC}" type="slidenum">
              <a:rPr lang="fr-FR" smtClean="0"/>
              <a:pPr/>
              <a:t>‹N°›</a:t>
            </a:fld>
            <a:endParaRPr lang="fr-FR" dirty="0"/>
          </a:p>
        </p:txBody>
      </p:sp>
      <p:cxnSp>
        <p:nvCxnSpPr>
          <p:cNvPr id="11" name="Connecteur droit 10">
            <a:extLst>
              <a:ext uri="{FF2B5EF4-FFF2-40B4-BE49-F238E27FC236}">
                <a16:creationId xmlns:a16="http://schemas.microsoft.com/office/drawing/2014/main" id="{1C16BA71-0D4A-4FA3-C59C-67009C750C53}"/>
              </a:ext>
            </a:extLst>
          </p:cNvPr>
          <p:cNvCxnSpPr>
            <a:cxnSpLocks/>
          </p:cNvCxnSpPr>
          <p:nvPr userDrawn="1"/>
        </p:nvCxnSpPr>
        <p:spPr>
          <a:xfrm>
            <a:off x="11222089" y="6496770"/>
            <a:ext cx="0" cy="107726"/>
          </a:xfrm>
          <a:prstGeom prst="line">
            <a:avLst/>
          </a:prstGeom>
          <a:ln w="19050" cap="rnd">
            <a:solidFill>
              <a:srgbClr val="FFCC00"/>
            </a:solidFill>
          </a:ln>
        </p:spPr>
        <p:style>
          <a:lnRef idx="1">
            <a:schemeClr val="accent1"/>
          </a:lnRef>
          <a:fillRef idx="0">
            <a:schemeClr val="accent1"/>
          </a:fillRef>
          <a:effectRef idx="0">
            <a:schemeClr val="accent1"/>
          </a:effectRef>
          <a:fontRef idx="minor">
            <a:schemeClr val="tx1"/>
          </a:fontRef>
        </p:style>
      </p:cxnSp>
      <p:pic>
        <p:nvPicPr>
          <p:cNvPr id="4" name="Image 3" descr="Une image contenant texte, Police, Graphique, graphisme&#10;&#10;Description générée automatiquement">
            <a:extLst>
              <a:ext uri="{FF2B5EF4-FFF2-40B4-BE49-F238E27FC236}">
                <a16:creationId xmlns:a16="http://schemas.microsoft.com/office/drawing/2014/main" id="{950A27AB-0B26-D5EC-E334-0CF12DD3981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46071"/>
          <a:stretch/>
        </p:blipFill>
        <p:spPr>
          <a:xfrm>
            <a:off x="72852" y="76850"/>
            <a:ext cx="1165001" cy="631907"/>
          </a:xfrm>
          <a:prstGeom prst="rect">
            <a:avLst/>
          </a:prstGeom>
        </p:spPr>
      </p:pic>
      <p:sp>
        <p:nvSpPr>
          <p:cNvPr id="10" name="Espace réservé du texte 12">
            <a:extLst>
              <a:ext uri="{FF2B5EF4-FFF2-40B4-BE49-F238E27FC236}">
                <a16:creationId xmlns:a16="http://schemas.microsoft.com/office/drawing/2014/main" id="{3658B5F2-45B9-2EA3-6D19-7B3FBFAAF3AE}"/>
              </a:ext>
            </a:extLst>
          </p:cNvPr>
          <p:cNvSpPr>
            <a:spLocks noGrp="1"/>
          </p:cNvSpPr>
          <p:nvPr>
            <p:ph type="body" sz="quarter" idx="12"/>
          </p:nvPr>
        </p:nvSpPr>
        <p:spPr>
          <a:xfrm>
            <a:off x="551387" y="1083762"/>
            <a:ext cx="11088582" cy="5067264"/>
          </a:xfrm>
          <a:prstGeom prst="rect">
            <a:avLst/>
          </a:prstGeom>
        </p:spPr>
        <p:txBody>
          <a:bodyPr/>
          <a:lstStyle>
            <a:lvl1pPr>
              <a:defRPr>
                <a:solidFill>
                  <a:srgbClr val="FFCC00"/>
                </a:solidFill>
              </a:defRPr>
            </a:lvl1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55820280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OLEIL II - Diapositive - Fond foncé">
    <p:spTree>
      <p:nvGrpSpPr>
        <p:cNvPr id="1" name=""/>
        <p:cNvGrpSpPr/>
        <p:nvPr/>
      </p:nvGrpSpPr>
      <p:grpSpPr>
        <a:xfrm>
          <a:off x="0" y="0"/>
          <a:ext cx="0" cy="0"/>
          <a:chOff x="0" y="0"/>
          <a:chExt cx="0" cy="0"/>
        </a:xfrm>
      </p:grpSpPr>
      <p:sp>
        <p:nvSpPr>
          <p:cNvPr id="2" name="Titre 1"/>
          <p:cNvSpPr>
            <a:spLocks noGrp="1"/>
          </p:cNvSpPr>
          <p:nvPr>
            <p:ph type="title"/>
          </p:nvPr>
        </p:nvSpPr>
        <p:spPr>
          <a:xfrm>
            <a:off x="552036" y="0"/>
            <a:ext cx="11088582" cy="565200"/>
          </a:xfrm>
          <a:prstGeom prst="rect">
            <a:avLst/>
          </a:prstGeom>
        </p:spPr>
        <p:txBody>
          <a:bodyPr/>
          <a:lstStyle/>
          <a:p>
            <a:r>
              <a:rPr lang="fr-FR" dirty="0"/>
              <a:t>Modifiez le style du titre</a:t>
            </a:r>
          </a:p>
        </p:txBody>
      </p:sp>
      <p:sp>
        <p:nvSpPr>
          <p:cNvPr id="14" name="Espace réservé du pied de page 3">
            <a:extLst>
              <a:ext uri="{FF2B5EF4-FFF2-40B4-BE49-F238E27FC236}">
                <a16:creationId xmlns:a16="http://schemas.microsoft.com/office/drawing/2014/main" id="{417C1D21-47CD-BA51-C4E2-B49EB6703D33}"/>
              </a:ext>
            </a:extLst>
          </p:cNvPr>
          <p:cNvSpPr>
            <a:spLocks noGrp="1"/>
          </p:cNvSpPr>
          <p:nvPr>
            <p:ph type="ftr" sz="quarter" idx="10"/>
          </p:nvPr>
        </p:nvSpPr>
        <p:spPr>
          <a:xfrm>
            <a:off x="767410" y="6372000"/>
            <a:ext cx="9651801" cy="360000"/>
          </a:xfrm>
          <a:prstGeom prst="rect">
            <a:avLst/>
          </a:prstGeom>
        </p:spPr>
        <p:txBody>
          <a:bodyPr anchor="ctr"/>
          <a:lstStyle>
            <a:lvl1pPr algn="r">
              <a:defRPr sz="600">
                <a:solidFill>
                  <a:schemeClr val="tx1"/>
                </a:solidFill>
              </a:defRPr>
            </a:lvl1pPr>
          </a:lstStyle>
          <a:p>
            <a:r>
              <a:rPr lang="da-DK"/>
              <a:t>IWAA 2026, October 5-9 at KEK</a:t>
            </a:r>
            <a:endParaRPr lang="fr-FR" dirty="0"/>
          </a:p>
        </p:txBody>
      </p:sp>
      <p:sp>
        <p:nvSpPr>
          <p:cNvPr id="15" name="Espace réservé du numéro de diapositive 4">
            <a:extLst>
              <a:ext uri="{FF2B5EF4-FFF2-40B4-BE49-F238E27FC236}">
                <a16:creationId xmlns:a16="http://schemas.microsoft.com/office/drawing/2014/main" id="{DC0CEBF5-099C-F2C0-9CDA-02B8BD96519C}"/>
              </a:ext>
            </a:extLst>
          </p:cNvPr>
          <p:cNvSpPr>
            <a:spLocks noGrp="1"/>
          </p:cNvSpPr>
          <p:nvPr>
            <p:ph type="sldNum" sz="quarter" idx="11"/>
          </p:nvPr>
        </p:nvSpPr>
        <p:spPr>
          <a:xfrm>
            <a:off x="10419209" y="6372000"/>
            <a:ext cx="429321" cy="360000"/>
          </a:xfrm>
          <a:prstGeom prst="rect">
            <a:avLst/>
          </a:prstGeom>
        </p:spPr>
        <p:txBody>
          <a:bodyPr anchor="ctr"/>
          <a:lstStyle>
            <a:lvl1pPr algn="l">
              <a:defRPr sz="600">
                <a:solidFill>
                  <a:schemeClr val="tx1"/>
                </a:solidFill>
              </a:defRPr>
            </a:lvl1pPr>
          </a:lstStyle>
          <a:p>
            <a:fld id="{F1620CC9-C982-429E-97C9-9F71A6603CFC}" type="slidenum">
              <a:rPr lang="fr-FR" smtClean="0"/>
              <a:pPr/>
              <a:t>‹N°›</a:t>
            </a:fld>
            <a:endParaRPr lang="fr-FR" dirty="0"/>
          </a:p>
        </p:txBody>
      </p:sp>
      <p:cxnSp>
        <p:nvCxnSpPr>
          <p:cNvPr id="16" name="Connecteur droit 15">
            <a:extLst>
              <a:ext uri="{FF2B5EF4-FFF2-40B4-BE49-F238E27FC236}">
                <a16:creationId xmlns:a16="http://schemas.microsoft.com/office/drawing/2014/main" id="{D29BFBE0-28EB-EAF7-4E29-11996A2B01E2}"/>
              </a:ext>
            </a:extLst>
          </p:cNvPr>
          <p:cNvCxnSpPr>
            <a:cxnSpLocks/>
          </p:cNvCxnSpPr>
          <p:nvPr userDrawn="1"/>
        </p:nvCxnSpPr>
        <p:spPr>
          <a:xfrm>
            <a:off x="10432731" y="6496770"/>
            <a:ext cx="0" cy="107726"/>
          </a:xfrm>
          <a:prstGeom prst="line">
            <a:avLst/>
          </a:prstGeom>
          <a:ln w="19050" cap="rnd">
            <a:solidFill>
              <a:srgbClr val="FFCC00"/>
            </a:solidFill>
          </a:ln>
        </p:spPr>
        <p:style>
          <a:lnRef idx="1">
            <a:schemeClr val="accent1"/>
          </a:lnRef>
          <a:fillRef idx="0">
            <a:schemeClr val="accent1"/>
          </a:fillRef>
          <a:effectRef idx="0">
            <a:schemeClr val="accent1"/>
          </a:effectRef>
          <a:fontRef idx="minor">
            <a:schemeClr val="tx1"/>
          </a:fontRef>
        </p:style>
      </p:cxnSp>
      <p:pic>
        <p:nvPicPr>
          <p:cNvPr id="6" name="Image 5" descr="Une image contenant texte, Police, Graphique, graphisme&#10;&#10;Description générée automatiquement">
            <a:extLst>
              <a:ext uri="{FF2B5EF4-FFF2-40B4-BE49-F238E27FC236}">
                <a16:creationId xmlns:a16="http://schemas.microsoft.com/office/drawing/2014/main" id="{77C37365-1393-0B84-D9BD-B696AF7688A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53543"/>
          <a:stretch/>
        </p:blipFill>
        <p:spPr>
          <a:xfrm>
            <a:off x="10848530" y="6180082"/>
            <a:ext cx="1003578" cy="631907"/>
          </a:xfrm>
          <a:prstGeom prst="rect">
            <a:avLst/>
          </a:prstGeom>
        </p:spPr>
      </p:pic>
      <p:pic>
        <p:nvPicPr>
          <p:cNvPr id="9" name="Image 8" descr="Une image contenant texte, Police, Graphique, graphisme&#10;&#10;Description générée automatiquement">
            <a:extLst>
              <a:ext uri="{FF2B5EF4-FFF2-40B4-BE49-F238E27FC236}">
                <a16:creationId xmlns:a16="http://schemas.microsoft.com/office/drawing/2014/main" id="{643C17C2-EA1D-3C09-601A-636BFAEF345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46071"/>
          <a:stretch/>
        </p:blipFill>
        <p:spPr>
          <a:xfrm>
            <a:off x="72852" y="76850"/>
            <a:ext cx="1165001" cy="631907"/>
          </a:xfrm>
          <a:prstGeom prst="rect">
            <a:avLst/>
          </a:prstGeom>
        </p:spPr>
      </p:pic>
      <p:sp>
        <p:nvSpPr>
          <p:cNvPr id="10" name="Espace réservé du numéro de diapositive 4">
            <a:extLst>
              <a:ext uri="{FF2B5EF4-FFF2-40B4-BE49-F238E27FC236}">
                <a16:creationId xmlns:a16="http://schemas.microsoft.com/office/drawing/2014/main" id="{5070D137-2B17-B637-701B-326616459949}"/>
              </a:ext>
            </a:extLst>
          </p:cNvPr>
          <p:cNvSpPr txBox="1">
            <a:spLocks/>
          </p:cNvSpPr>
          <p:nvPr userDrawn="1"/>
        </p:nvSpPr>
        <p:spPr>
          <a:xfrm>
            <a:off x="10396628" y="5857181"/>
            <a:ext cx="429321" cy="360000"/>
          </a:xfrm>
          <a:prstGeom prst="rect">
            <a:avLst/>
          </a:prstGeom>
        </p:spPr>
        <p:txBody>
          <a:bodyPr anchor="ctr"/>
          <a:lstStyle>
            <a:defPPr>
              <a:defRPr lang="fr-FR"/>
            </a:defPPr>
            <a:lvl1pPr marL="0" algn="l" defTabSz="914400" rtl="0" eaLnBrk="1" latinLnBrk="0" hangingPunct="1">
              <a:defRPr sz="800" kern="1200">
                <a:solidFill>
                  <a:srgbClr val="0E4194"/>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sz="600" dirty="0"/>
          </a:p>
        </p:txBody>
      </p:sp>
      <p:sp>
        <p:nvSpPr>
          <p:cNvPr id="13" name="Espace réservé du texte 12">
            <a:extLst>
              <a:ext uri="{FF2B5EF4-FFF2-40B4-BE49-F238E27FC236}">
                <a16:creationId xmlns:a16="http://schemas.microsoft.com/office/drawing/2014/main" id="{BED97571-453A-68E5-14E5-9FCC5010AAFB}"/>
              </a:ext>
            </a:extLst>
          </p:cNvPr>
          <p:cNvSpPr>
            <a:spLocks noGrp="1"/>
          </p:cNvSpPr>
          <p:nvPr>
            <p:ph type="body" sz="quarter" idx="12"/>
          </p:nvPr>
        </p:nvSpPr>
        <p:spPr>
          <a:xfrm>
            <a:off x="551387" y="1083762"/>
            <a:ext cx="11088582" cy="5067264"/>
          </a:xfrm>
          <a:prstGeom prst="rect">
            <a:avLst/>
          </a:prstGeom>
        </p:spPr>
        <p:txBody>
          <a:bodyPr/>
          <a:lstStyle>
            <a:lvl1pPr>
              <a:defRPr>
                <a:solidFill>
                  <a:srgbClr val="FFCC00"/>
                </a:solidFill>
              </a:defRPr>
            </a:lvl1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90120373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6.jp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7.jp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0.xml"/><Relationship Id="rId1" Type="http://schemas.openxmlformats.org/officeDocument/2006/relationships/slideLayout" Target="../slideLayouts/slideLayout9.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BF88ECE-C4BA-3B4E-916F-F266125825B0}"/>
              </a:ext>
            </a:extLst>
          </p:cNvPr>
          <p:cNvPicPr>
            <a:picLocks noChangeAspect="1"/>
          </p:cNvPicPr>
          <p:nvPr userDrawn="1"/>
        </p:nvPicPr>
        <p:blipFill>
          <a:blip r:embed="rId4">
            <a:extLst>
              <a:ext uri="{28A0092B-C50C-407E-A947-70E740481C1C}">
                <a14:useLocalDpi xmlns:a14="http://schemas.microsoft.com/office/drawing/2010/main" val="0"/>
              </a:ext>
            </a:extLst>
          </a:blip>
          <a:srcRect t="39" b="39"/>
          <a:stretch/>
        </p:blipFill>
        <p:spPr>
          <a:xfrm>
            <a:off x="1" y="0"/>
            <a:ext cx="12201584" cy="6858000"/>
          </a:xfrm>
          <a:prstGeom prst="rect">
            <a:avLst/>
          </a:prstGeom>
        </p:spPr>
      </p:pic>
      <p:pic>
        <p:nvPicPr>
          <p:cNvPr id="5" name="Image 4">
            <a:extLst>
              <a:ext uri="{FF2B5EF4-FFF2-40B4-BE49-F238E27FC236}">
                <a16:creationId xmlns:a16="http://schemas.microsoft.com/office/drawing/2014/main" id="{349EDAE3-99DE-4E91-96D2-8D0083ED4C3A}"/>
              </a:ext>
            </a:extLst>
          </p:cNvPr>
          <p:cNvPicPr>
            <a:picLocks noGrp="1" noRot="1" noChangeAspect="1" noMove="1" noResize="1" noEditPoints="1" noAdjustHandles="1" noChangeArrowheads="1" noChangeShapeType="1" noCrop="1"/>
          </p:cNvPicPr>
          <p:nvPr userDrawn="1"/>
        </p:nvPicPr>
        <p:blipFill>
          <a:blip r:embed="rId5" cstate="print">
            <a:extLst>
              <a:ext uri="{28A0092B-C50C-407E-A947-70E740481C1C}">
                <a14:useLocalDpi xmlns:a14="http://schemas.microsoft.com/office/drawing/2010/main" val="0"/>
              </a:ext>
            </a:extLst>
          </a:blip>
          <a:stretch>
            <a:fillRect/>
          </a:stretch>
        </p:blipFill>
        <p:spPr>
          <a:xfrm>
            <a:off x="-9583" y="5552402"/>
            <a:ext cx="561618" cy="1309236"/>
          </a:xfrm>
          <a:prstGeom prst="rect">
            <a:avLst/>
          </a:prstGeom>
        </p:spPr>
      </p:pic>
      <p:cxnSp>
        <p:nvCxnSpPr>
          <p:cNvPr id="19" name="Connecteur droit 18">
            <a:extLst>
              <a:ext uri="{FF2B5EF4-FFF2-40B4-BE49-F238E27FC236}">
                <a16:creationId xmlns:a16="http://schemas.microsoft.com/office/drawing/2014/main" id="{01302CCE-B7D4-D8F9-E27B-629240F88886}"/>
              </a:ext>
            </a:extLst>
          </p:cNvPr>
          <p:cNvCxnSpPr>
            <a:cxnSpLocks/>
          </p:cNvCxnSpPr>
          <p:nvPr userDrawn="1"/>
        </p:nvCxnSpPr>
        <p:spPr>
          <a:xfrm>
            <a:off x="1415481" y="0"/>
            <a:ext cx="0" cy="6858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4AADCE60-8262-E4EE-B010-B28381928646}"/>
              </a:ext>
            </a:extLst>
          </p:cNvPr>
          <p:cNvCxnSpPr>
            <a:cxnSpLocks/>
          </p:cNvCxnSpPr>
          <p:nvPr userDrawn="1"/>
        </p:nvCxnSpPr>
        <p:spPr>
          <a:xfrm>
            <a:off x="1415481" y="3992425"/>
            <a:ext cx="0" cy="948747"/>
          </a:xfrm>
          <a:prstGeom prst="line">
            <a:avLst/>
          </a:prstGeom>
          <a:ln w="88900" cap="rnd">
            <a:solidFill>
              <a:srgbClr val="FFCC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9466672"/>
      </p:ext>
    </p:extLst>
  </p:cSld>
  <p:clrMap bg1="lt1" tx1="dk1" bg2="lt2" tx2="dk2" accent1="accent1" accent2="accent2" accent3="accent3" accent4="accent4" accent5="accent5" accent6="accent6" hlink="hlink" folHlink="folHlink"/>
  <p:sldLayoutIdLst>
    <p:sldLayoutId id="2147483728" r:id="rId1"/>
    <p:sldLayoutId id="2147483742" r:id="rId2"/>
  </p:sldLayoutIdLst>
  <p:hf hdr="0" dt="0"/>
  <p:txStyles>
    <p:titleStyle>
      <a:lvl1pPr marL="81002" algn="l" defTabSz="685810" rtl="0" eaLnBrk="1" latinLnBrk="0" hangingPunct="1">
        <a:spcBef>
          <a:spcPct val="0"/>
        </a:spcBef>
        <a:buNone/>
        <a:defRPr sz="3300" b="1" kern="1200">
          <a:solidFill>
            <a:schemeClr val="bg1"/>
          </a:solidFill>
          <a:latin typeface="+mj-lt"/>
          <a:ea typeface="+mj-ea"/>
          <a:cs typeface="+mj-cs"/>
        </a:defRPr>
      </a:lvl1pPr>
    </p:titleStyle>
    <p:bodyStyle>
      <a:lvl1pPr marL="257179" indent="-257179" algn="l" defTabSz="68581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20" indent="-214316" algn="l" defTabSz="685810" rtl="0" eaLnBrk="1" latinLnBrk="0" hangingPunct="1">
        <a:spcBef>
          <a:spcPct val="20000"/>
        </a:spcBef>
        <a:buFont typeface="Arial" panose="020B0604020202020204" pitchFamily="34" charset="0"/>
        <a:buChar char="–"/>
        <a:defRPr sz="2101" kern="1200">
          <a:solidFill>
            <a:schemeClr val="tx1"/>
          </a:solidFill>
          <a:latin typeface="+mn-lt"/>
          <a:ea typeface="+mn-ea"/>
          <a:cs typeface="+mn-cs"/>
        </a:defRPr>
      </a:lvl2pPr>
      <a:lvl3pPr marL="857262" indent="-171452" algn="l" defTabSz="68581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67"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72"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78"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82"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87"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91"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fr-FR"/>
      </a:defPPr>
      <a:lvl1pPr marL="0" algn="l" defTabSz="685810" rtl="0" eaLnBrk="1" latinLnBrk="0" hangingPunct="1">
        <a:defRPr sz="1350" kern="1200">
          <a:solidFill>
            <a:schemeClr val="tx1"/>
          </a:solidFill>
          <a:latin typeface="+mn-lt"/>
          <a:ea typeface="+mn-ea"/>
          <a:cs typeface="+mn-cs"/>
        </a:defRPr>
      </a:lvl1pPr>
      <a:lvl2pPr marL="342905" algn="l" defTabSz="685810" rtl="0" eaLnBrk="1" latinLnBrk="0" hangingPunct="1">
        <a:defRPr sz="1350" kern="1200">
          <a:solidFill>
            <a:schemeClr val="tx1"/>
          </a:solidFill>
          <a:latin typeface="+mn-lt"/>
          <a:ea typeface="+mn-ea"/>
          <a:cs typeface="+mn-cs"/>
        </a:defRPr>
      </a:lvl2pPr>
      <a:lvl3pPr marL="685810" algn="l" defTabSz="685810" rtl="0" eaLnBrk="1" latinLnBrk="0" hangingPunct="1">
        <a:defRPr sz="1350" kern="1200">
          <a:solidFill>
            <a:schemeClr val="tx1"/>
          </a:solidFill>
          <a:latin typeface="+mn-lt"/>
          <a:ea typeface="+mn-ea"/>
          <a:cs typeface="+mn-cs"/>
        </a:defRPr>
      </a:lvl3pPr>
      <a:lvl4pPr marL="1028715" algn="l" defTabSz="685810" rtl="0" eaLnBrk="1" latinLnBrk="0" hangingPunct="1">
        <a:defRPr sz="1350" kern="1200">
          <a:solidFill>
            <a:schemeClr val="tx1"/>
          </a:solidFill>
          <a:latin typeface="+mn-lt"/>
          <a:ea typeface="+mn-ea"/>
          <a:cs typeface="+mn-cs"/>
        </a:defRPr>
      </a:lvl4pPr>
      <a:lvl5pPr marL="1371619" algn="l" defTabSz="685810" rtl="0" eaLnBrk="1" latinLnBrk="0" hangingPunct="1">
        <a:defRPr sz="1350" kern="1200">
          <a:solidFill>
            <a:schemeClr val="tx1"/>
          </a:solidFill>
          <a:latin typeface="+mn-lt"/>
          <a:ea typeface="+mn-ea"/>
          <a:cs typeface="+mn-cs"/>
        </a:defRPr>
      </a:lvl5pPr>
      <a:lvl6pPr marL="1714524" algn="l" defTabSz="685810" rtl="0" eaLnBrk="1" latinLnBrk="0" hangingPunct="1">
        <a:defRPr sz="1350" kern="1200">
          <a:solidFill>
            <a:schemeClr val="tx1"/>
          </a:solidFill>
          <a:latin typeface="+mn-lt"/>
          <a:ea typeface="+mn-ea"/>
          <a:cs typeface="+mn-cs"/>
        </a:defRPr>
      </a:lvl6pPr>
      <a:lvl7pPr marL="2057429" algn="l" defTabSz="685810" rtl="0" eaLnBrk="1" latinLnBrk="0" hangingPunct="1">
        <a:defRPr sz="1350" kern="1200">
          <a:solidFill>
            <a:schemeClr val="tx1"/>
          </a:solidFill>
          <a:latin typeface="+mn-lt"/>
          <a:ea typeface="+mn-ea"/>
          <a:cs typeface="+mn-cs"/>
        </a:defRPr>
      </a:lvl7pPr>
      <a:lvl8pPr marL="2400334" algn="l" defTabSz="685810" rtl="0" eaLnBrk="1" latinLnBrk="0" hangingPunct="1">
        <a:defRPr sz="1350" kern="1200">
          <a:solidFill>
            <a:schemeClr val="tx1"/>
          </a:solidFill>
          <a:latin typeface="+mn-lt"/>
          <a:ea typeface="+mn-ea"/>
          <a:cs typeface="+mn-cs"/>
        </a:defRPr>
      </a:lvl8pPr>
      <a:lvl9pPr marL="2743240" algn="l" defTabSz="68581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6" name="Image 15">
            <a:extLst>
              <a:ext uri="{FF2B5EF4-FFF2-40B4-BE49-F238E27FC236}">
                <a16:creationId xmlns:a16="http://schemas.microsoft.com/office/drawing/2014/main" id="{355E07BE-22E8-8A2F-F156-1437D8EE2B3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13" name="Image 12">
            <a:extLst>
              <a:ext uri="{FF2B5EF4-FFF2-40B4-BE49-F238E27FC236}">
                <a16:creationId xmlns:a16="http://schemas.microsoft.com/office/drawing/2014/main" id="{83ED6E2D-90A7-4D70-87D0-F2418BCE4DE7}"/>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583" y="5552402"/>
            <a:ext cx="561618" cy="1309236"/>
          </a:xfrm>
          <a:prstGeom prst="rect">
            <a:avLst/>
          </a:prstGeom>
        </p:spPr>
      </p:pic>
      <p:cxnSp>
        <p:nvCxnSpPr>
          <p:cNvPr id="8" name="Connecteur droit 7">
            <a:extLst>
              <a:ext uri="{FF2B5EF4-FFF2-40B4-BE49-F238E27FC236}">
                <a16:creationId xmlns:a16="http://schemas.microsoft.com/office/drawing/2014/main" id="{5D5C48AE-AB71-BC96-C6A5-8F24B79E249A}"/>
              </a:ext>
            </a:extLst>
          </p:cNvPr>
          <p:cNvCxnSpPr>
            <a:cxnSpLocks/>
          </p:cNvCxnSpPr>
          <p:nvPr userDrawn="1"/>
        </p:nvCxnSpPr>
        <p:spPr>
          <a:xfrm>
            <a:off x="11255200" y="0"/>
            <a:ext cx="0" cy="6858000"/>
          </a:xfrm>
          <a:prstGeom prst="line">
            <a:avLst/>
          </a:prstGeom>
          <a:ln>
            <a:solidFill>
              <a:srgbClr val="0E4194"/>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6BFAC04D-4EFB-8CD6-C58F-13B14F68E06B}"/>
              </a:ext>
            </a:extLst>
          </p:cNvPr>
          <p:cNvCxnSpPr>
            <a:cxnSpLocks/>
          </p:cNvCxnSpPr>
          <p:nvPr userDrawn="1"/>
        </p:nvCxnSpPr>
        <p:spPr>
          <a:xfrm>
            <a:off x="11255200" y="2132857"/>
            <a:ext cx="0" cy="792088"/>
          </a:xfrm>
          <a:prstGeom prst="line">
            <a:avLst/>
          </a:prstGeom>
          <a:ln w="88900" cap="rnd">
            <a:solidFill>
              <a:srgbClr val="FFCC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1097703"/>
      </p:ext>
    </p:extLst>
  </p:cSld>
  <p:clrMap bg1="lt1" tx1="dk1" bg2="lt2" tx2="dk2" accent1="accent1" accent2="accent2" accent3="accent3" accent4="accent4" accent5="accent5" accent6="accent6" hlink="hlink" folHlink="folHlink"/>
  <p:sldLayoutIdLst>
    <p:sldLayoutId id="2147483733" r:id="rId1"/>
    <p:sldLayoutId id="2147483732" r:id="rId2"/>
  </p:sldLayoutIdLst>
  <p:hf hdr="0" dt="0"/>
  <p:txStyles>
    <p:titleStyle>
      <a:lvl1pPr algn="r" defTabSz="685810" rtl="0" eaLnBrk="1" latinLnBrk="0" hangingPunct="1">
        <a:spcBef>
          <a:spcPct val="0"/>
        </a:spcBef>
        <a:buNone/>
        <a:defRPr sz="2700" b="1" kern="1200">
          <a:solidFill>
            <a:srgbClr val="0E4194"/>
          </a:solidFill>
          <a:latin typeface="+mj-lt"/>
          <a:ea typeface="+mj-ea"/>
          <a:cs typeface="+mj-cs"/>
        </a:defRPr>
      </a:lvl1pPr>
    </p:titleStyle>
    <p:bodyStyle>
      <a:lvl1pPr marL="257179" indent="-257179" algn="l" defTabSz="68581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20" indent="-214316" algn="l" defTabSz="685810" rtl="0" eaLnBrk="1" latinLnBrk="0" hangingPunct="1">
        <a:spcBef>
          <a:spcPct val="20000"/>
        </a:spcBef>
        <a:buFont typeface="Arial" panose="020B0604020202020204" pitchFamily="34" charset="0"/>
        <a:buChar char="–"/>
        <a:defRPr sz="2101" kern="1200">
          <a:solidFill>
            <a:schemeClr val="tx1"/>
          </a:solidFill>
          <a:latin typeface="+mn-lt"/>
          <a:ea typeface="+mn-ea"/>
          <a:cs typeface="+mn-cs"/>
        </a:defRPr>
      </a:lvl2pPr>
      <a:lvl3pPr marL="857262" indent="-171452" algn="l" defTabSz="68581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67"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72"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78"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82"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87"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91"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fr-FR"/>
      </a:defPPr>
      <a:lvl1pPr marL="0" algn="l" defTabSz="685810" rtl="0" eaLnBrk="1" latinLnBrk="0" hangingPunct="1">
        <a:defRPr sz="1350" kern="1200">
          <a:solidFill>
            <a:schemeClr val="tx1"/>
          </a:solidFill>
          <a:latin typeface="+mn-lt"/>
          <a:ea typeface="+mn-ea"/>
          <a:cs typeface="+mn-cs"/>
        </a:defRPr>
      </a:lvl1pPr>
      <a:lvl2pPr marL="342905" algn="l" defTabSz="685810" rtl="0" eaLnBrk="1" latinLnBrk="0" hangingPunct="1">
        <a:defRPr sz="1350" kern="1200">
          <a:solidFill>
            <a:schemeClr val="tx1"/>
          </a:solidFill>
          <a:latin typeface="+mn-lt"/>
          <a:ea typeface="+mn-ea"/>
          <a:cs typeface="+mn-cs"/>
        </a:defRPr>
      </a:lvl2pPr>
      <a:lvl3pPr marL="685810" algn="l" defTabSz="685810" rtl="0" eaLnBrk="1" latinLnBrk="0" hangingPunct="1">
        <a:defRPr sz="1350" kern="1200">
          <a:solidFill>
            <a:schemeClr val="tx1"/>
          </a:solidFill>
          <a:latin typeface="+mn-lt"/>
          <a:ea typeface="+mn-ea"/>
          <a:cs typeface="+mn-cs"/>
        </a:defRPr>
      </a:lvl3pPr>
      <a:lvl4pPr marL="1028715" algn="l" defTabSz="685810" rtl="0" eaLnBrk="1" latinLnBrk="0" hangingPunct="1">
        <a:defRPr sz="1350" kern="1200">
          <a:solidFill>
            <a:schemeClr val="tx1"/>
          </a:solidFill>
          <a:latin typeface="+mn-lt"/>
          <a:ea typeface="+mn-ea"/>
          <a:cs typeface="+mn-cs"/>
        </a:defRPr>
      </a:lvl4pPr>
      <a:lvl5pPr marL="1371619" algn="l" defTabSz="685810" rtl="0" eaLnBrk="1" latinLnBrk="0" hangingPunct="1">
        <a:defRPr sz="1350" kern="1200">
          <a:solidFill>
            <a:schemeClr val="tx1"/>
          </a:solidFill>
          <a:latin typeface="+mn-lt"/>
          <a:ea typeface="+mn-ea"/>
          <a:cs typeface="+mn-cs"/>
        </a:defRPr>
      </a:lvl5pPr>
      <a:lvl6pPr marL="1714524" algn="l" defTabSz="685810" rtl="0" eaLnBrk="1" latinLnBrk="0" hangingPunct="1">
        <a:defRPr sz="1350" kern="1200">
          <a:solidFill>
            <a:schemeClr val="tx1"/>
          </a:solidFill>
          <a:latin typeface="+mn-lt"/>
          <a:ea typeface="+mn-ea"/>
          <a:cs typeface="+mn-cs"/>
        </a:defRPr>
      </a:lvl6pPr>
      <a:lvl7pPr marL="2057429" algn="l" defTabSz="685810" rtl="0" eaLnBrk="1" latinLnBrk="0" hangingPunct="1">
        <a:defRPr sz="1350" kern="1200">
          <a:solidFill>
            <a:schemeClr val="tx1"/>
          </a:solidFill>
          <a:latin typeface="+mn-lt"/>
          <a:ea typeface="+mn-ea"/>
          <a:cs typeface="+mn-cs"/>
        </a:defRPr>
      </a:lvl7pPr>
      <a:lvl8pPr marL="2400334" algn="l" defTabSz="685810" rtl="0" eaLnBrk="1" latinLnBrk="0" hangingPunct="1">
        <a:defRPr sz="1350" kern="1200">
          <a:solidFill>
            <a:schemeClr val="tx1"/>
          </a:solidFill>
          <a:latin typeface="+mn-lt"/>
          <a:ea typeface="+mn-ea"/>
          <a:cs typeface="+mn-cs"/>
        </a:defRPr>
      </a:lvl8pPr>
      <a:lvl9pPr marL="2743240" algn="l" defTabSz="68581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92A5F"/>
        </a:solidFill>
        <a:effectLst/>
      </p:bgPr>
    </p:bg>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DDE759A4-E0D3-6501-9E57-A957FB697A4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13" name="Image 12">
            <a:extLst>
              <a:ext uri="{FF2B5EF4-FFF2-40B4-BE49-F238E27FC236}">
                <a16:creationId xmlns:a16="http://schemas.microsoft.com/office/drawing/2014/main" id="{83ED6E2D-90A7-4D70-87D0-F2418BCE4DE7}"/>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583" y="5552402"/>
            <a:ext cx="561618" cy="1309236"/>
          </a:xfrm>
          <a:prstGeom prst="rect">
            <a:avLst/>
          </a:prstGeom>
        </p:spPr>
      </p:pic>
      <p:cxnSp>
        <p:nvCxnSpPr>
          <p:cNvPr id="8" name="Connecteur droit 7">
            <a:extLst>
              <a:ext uri="{FF2B5EF4-FFF2-40B4-BE49-F238E27FC236}">
                <a16:creationId xmlns:a16="http://schemas.microsoft.com/office/drawing/2014/main" id="{5D5C48AE-AB71-BC96-C6A5-8F24B79E249A}"/>
              </a:ext>
            </a:extLst>
          </p:cNvPr>
          <p:cNvCxnSpPr>
            <a:cxnSpLocks/>
          </p:cNvCxnSpPr>
          <p:nvPr userDrawn="1"/>
        </p:nvCxnSpPr>
        <p:spPr>
          <a:xfrm>
            <a:off x="11255200" y="0"/>
            <a:ext cx="0" cy="6858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6BFAC04D-4EFB-8CD6-C58F-13B14F68E06B}"/>
              </a:ext>
            </a:extLst>
          </p:cNvPr>
          <p:cNvCxnSpPr>
            <a:cxnSpLocks/>
          </p:cNvCxnSpPr>
          <p:nvPr userDrawn="1"/>
        </p:nvCxnSpPr>
        <p:spPr>
          <a:xfrm>
            <a:off x="11255200" y="2132857"/>
            <a:ext cx="0" cy="792088"/>
          </a:xfrm>
          <a:prstGeom prst="line">
            <a:avLst/>
          </a:prstGeom>
          <a:ln w="88900" cap="rnd">
            <a:solidFill>
              <a:srgbClr val="FFCC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3439143"/>
      </p:ext>
    </p:extLst>
  </p:cSld>
  <p:clrMap bg1="lt1" tx1="dk1" bg2="lt2" tx2="dk2" accent1="accent1" accent2="accent2" accent3="accent3" accent4="accent4" accent5="accent5" accent6="accent6" hlink="hlink" folHlink="folHlink"/>
  <p:sldLayoutIdLst>
    <p:sldLayoutId id="2147483741" r:id="rId1"/>
    <p:sldLayoutId id="2147483740" r:id="rId2"/>
  </p:sldLayoutIdLst>
  <p:hf hdr="0" dt="0"/>
  <p:txStyles>
    <p:titleStyle>
      <a:lvl1pPr algn="r" defTabSz="685810" rtl="0" eaLnBrk="1" latinLnBrk="0" hangingPunct="1">
        <a:spcBef>
          <a:spcPct val="0"/>
        </a:spcBef>
        <a:buNone/>
        <a:defRPr sz="2700" b="1" kern="1200">
          <a:solidFill>
            <a:srgbClr val="0E4194"/>
          </a:solidFill>
          <a:latin typeface="+mj-lt"/>
          <a:ea typeface="+mj-ea"/>
          <a:cs typeface="+mj-cs"/>
        </a:defRPr>
      </a:lvl1pPr>
    </p:titleStyle>
    <p:bodyStyle>
      <a:lvl1pPr marL="257179" indent="-257179" algn="l" defTabSz="68581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20" indent="-214316" algn="l" defTabSz="685810" rtl="0" eaLnBrk="1" latinLnBrk="0" hangingPunct="1">
        <a:spcBef>
          <a:spcPct val="20000"/>
        </a:spcBef>
        <a:buFont typeface="Arial" panose="020B0604020202020204" pitchFamily="34" charset="0"/>
        <a:buChar char="–"/>
        <a:defRPr sz="2101" kern="1200">
          <a:solidFill>
            <a:schemeClr val="tx1"/>
          </a:solidFill>
          <a:latin typeface="+mn-lt"/>
          <a:ea typeface="+mn-ea"/>
          <a:cs typeface="+mn-cs"/>
        </a:defRPr>
      </a:lvl2pPr>
      <a:lvl3pPr marL="857262" indent="-171452" algn="l" defTabSz="68581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67"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72"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78"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82"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87"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91"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fr-FR"/>
      </a:defPPr>
      <a:lvl1pPr marL="0" algn="l" defTabSz="685810" rtl="0" eaLnBrk="1" latinLnBrk="0" hangingPunct="1">
        <a:defRPr sz="1350" kern="1200">
          <a:solidFill>
            <a:schemeClr val="tx1"/>
          </a:solidFill>
          <a:latin typeface="+mn-lt"/>
          <a:ea typeface="+mn-ea"/>
          <a:cs typeface="+mn-cs"/>
        </a:defRPr>
      </a:lvl1pPr>
      <a:lvl2pPr marL="342905" algn="l" defTabSz="685810" rtl="0" eaLnBrk="1" latinLnBrk="0" hangingPunct="1">
        <a:defRPr sz="1350" kern="1200">
          <a:solidFill>
            <a:schemeClr val="tx1"/>
          </a:solidFill>
          <a:latin typeface="+mn-lt"/>
          <a:ea typeface="+mn-ea"/>
          <a:cs typeface="+mn-cs"/>
        </a:defRPr>
      </a:lvl2pPr>
      <a:lvl3pPr marL="685810" algn="l" defTabSz="685810" rtl="0" eaLnBrk="1" latinLnBrk="0" hangingPunct="1">
        <a:defRPr sz="1350" kern="1200">
          <a:solidFill>
            <a:schemeClr val="tx1"/>
          </a:solidFill>
          <a:latin typeface="+mn-lt"/>
          <a:ea typeface="+mn-ea"/>
          <a:cs typeface="+mn-cs"/>
        </a:defRPr>
      </a:lvl3pPr>
      <a:lvl4pPr marL="1028715" algn="l" defTabSz="685810" rtl="0" eaLnBrk="1" latinLnBrk="0" hangingPunct="1">
        <a:defRPr sz="1350" kern="1200">
          <a:solidFill>
            <a:schemeClr val="tx1"/>
          </a:solidFill>
          <a:latin typeface="+mn-lt"/>
          <a:ea typeface="+mn-ea"/>
          <a:cs typeface="+mn-cs"/>
        </a:defRPr>
      </a:lvl4pPr>
      <a:lvl5pPr marL="1371619" algn="l" defTabSz="685810" rtl="0" eaLnBrk="1" latinLnBrk="0" hangingPunct="1">
        <a:defRPr sz="1350" kern="1200">
          <a:solidFill>
            <a:schemeClr val="tx1"/>
          </a:solidFill>
          <a:latin typeface="+mn-lt"/>
          <a:ea typeface="+mn-ea"/>
          <a:cs typeface="+mn-cs"/>
        </a:defRPr>
      </a:lvl5pPr>
      <a:lvl6pPr marL="1714524" algn="l" defTabSz="685810" rtl="0" eaLnBrk="1" latinLnBrk="0" hangingPunct="1">
        <a:defRPr sz="1350" kern="1200">
          <a:solidFill>
            <a:schemeClr val="tx1"/>
          </a:solidFill>
          <a:latin typeface="+mn-lt"/>
          <a:ea typeface="+mn-ea"/>
          <a:cs typeface="+mn-cs"/>
        </a:defRPr>
      </a:lvl6pPr>
      <a:lvl7pPr marL="2057429" algn="l" defTabSz="685810" rtl="0" eaLnBrk="1" latinLnBrk="0" hangingPunct="1">
        <a:defRPr sz="1350" kern="1200">
          <a:solidFill>
            <a:schemeClr val="tx1"/>
          </a:solidFill>
          <a:latin typeface="+mn-lt"/>
          <a:ea typeface="+mn-ea"/>
          <a:cs typeface="+mn-cs"/>
        </a:defRPr>
      </a:lvl7pPr>
      <a:lvl8pPr marL="2400334" algn="l" defTabSz="685810" rtl="0" eaLnBrk="1" latinLnBrk="0" hangingPunct="1">
        <a:defRPr sz="1350" kern="1200">
          <a:solidFill>
            <a:schemeClr val="tx1"/>
          </a:solidFill>
          <a:latin typeface="+mn-lt"/>
          <a:ea typeface="+mn-ea"/>
          <a:cs typeface="+mn-cs"/>
        </a:defRPr>
      </a:lvl8pPr>
      <a:lvl9pPr marL="2743240" algn="l" defTabSz="68581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415480" y="0"/>
            <a:ext cx="10297145" cy="565200"/>
          </a:xfrm>
          <a:prstGeom prst="rect">
            <a:avLst/>
          </a:prstGeom>
        </p:spPr>
        <p:txBody>
          <a:bodyPr vert="horz" lIns="91440" tIns="45720" rIns="91440" bIns="45720" rtlCol="0" anchor="ctr">
            <a:noAutofit/>
          </a:bodyPr>
          <a:lstStyle/>
          <a:p>
            <a:r>
              <a:rPr lang="fr-FR" dirty="0"/>
              <a:t>Modifiez le style du titre</a:t>
            </a:r>
          </a:p>
        </p:txBody>
      </p:sp>
      <p:pic>
        <p:nvPicPr>
          <p:cNvPr id="9" name="Image 8">
            <a:extLst>
              <a:ext uri="{FF2B5EF4-FFF2-40B4-BE49-F238E27FC236}">
                <a16:creationId xmlns:a16="http://schemas.microsoft.com/office/drawing/2014/main" id="{6A7CC8EE-1817-4DF4-8528-9275D5B6CAC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583" y="5552402"/>
            <a:ext cx="561618" cy="1309236"/>
          </a:xfrm>
          <a:prstGeom prst="rect">
            <a:avLst/>
          </a:prstGeom>
        </p:spPr>
      </p:pic>
      <p:cxnSp>
        <p:nvCxnSpPr>
          <p:cNvPr id="4" name="Connecteur droit 3">
            <a:extLst>
              <a:ext uri="{FF2B5EF4-FFF2-40B4-BE49-F238E27FC236}">
                <a16:creationId xmlns:a16="http://schemas.microsoft.com/office/drawing/2014/main" id="{795E1E77-51B0-66D5-D260-A602FF45A0EA}"/>
              </a:ext>
            </a:extLst>
          </p:cNvPr>
          <p:cNvCxnSpPr>
            <a:cxnSpLocks/>
          </p:cNvCxnSpPr>
          <p:nvPr userDrawn="1"/>
        </p:nvCxnSpPr>
        <p:spPr>
          <a:xfrm>
            <a:off x="1415480" y="565200"/>
            <a:ext cx="10776521" cy="0"/>
          </a:xfrm>
          <a:prstGeom prst="line">
            <a:avLst/>
          </a:prstGeom>
          <a:ln>
            <a:solidFill>
              <a:srgbClr val="0E419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5113670"/>
      </p:ext>
    </p:extLst>
  </p:cSld>
  <p:clrMap bg1="lt1" tx1="dk1" bg2="lt2" tx2="dk2" accent1="accent1" accent2="accent2" accent3="accent3" accent4="accent4" accent5="accent5" accent6="accent6" hlink="hlink" folHlink="folHlink"/>
  <p:sldLayoutIdLst>
    <p:sldLayoutId id="2147483735" r:id="rId1"/>
    <p:sldLayoutId id="2147483734" r:id="rId2"/>
  </p:sldLayoutIdLst>
  <p:hf hdr="0" dt="0"/>
  <p:txStyles>
    <p:titleStyle>
      <a:lvl1pPr algn="r" defTabSz="685810" rtl="0" eaLnBrk="1" latinLnBrk="0" hangingPunct="1">
        <a:spcBef>
          <a:spcPct val="0"/>
        </a:spcBef>
        <a:buNone/>
        <a:defRPr sz="2101" b="1" kern="1200">
          <a:solidFill>
            <a:srgbClr val="0E4194"/>
          </a:solidFill>
          <a:latin typeface="Arial" panose="020B0604020202020204" pitchFamily="34" charset="0"/>
          <a:ea typeface="+mj-ea"/>
          <a:cs typeface="Arial" panose="020B0604020202020204" pitchFamily="34" charset="0"/>
        </a:defRPr>
      </a:lvl1pPr>
    </p:titleStyle>
    <p:bodyStyle>
      <a:lvl1pPr marL="257179" indent="-257179" algn="l" defTabSz="685810" rtl="0" eaLnBrk="1" latinLnBrk="0" hangingPunct="1">
        <a:spcBef>
          <a:spcPct val="20000"/>
        </a:spcBef>
        <a:buFont typeface="Arial" panose="020B0604020202020204" pitchFamily="34" charset="0"/>
        <a:buChar char="•"/>
        <a:defRPr sz="1800" kern="1200">
          <a:solidFill>
            <a:srgbClr val="0E4194"/>
          </a:solidFill>
          <a:latin typeface="Arial" panose="020B0604020202020204" pitchFamily="34" charset="0"/>
          <a:ea typeface="+mn-ea"/>
          <a:cs typeface="Arial" panose="020B0604020202020204" pitchFamily="34" charset="0"/>
        </a:defRPr>
      </a:lvl1pPr>
      <a:lvl2pPr marL="557220" indent="-214316" algn="l" defTabSz="685810" rtl="0" eaLnBrk="1" latinLnBrk="0" hangingPunct="1">
        <a:spcBef>
          <a:spcPct val="20000"/>
        </a:spcBef>
        <a:buFont typeface="Arial" panose="020B0604020202020204" pitchFamily="34" charset="0"/>
        <a:buChar char="–"/>
        <a:defRPr sz="15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857262" indent="-171452" algn="l" defTabSz="685810" rtl="0" eaLnBrk="1" latinLnBrk="0" hangingPunct="1">
        <a:spcBef>
          <a:spcPct val="20000"/>
        </a:spcBef>
        <a:buFont typeface="Arial" panose="020B0604020202020204" pitchFamily="34" charset="0"/>
        <a:buChar char="•"/>
        <a:defRPr sz="135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200167" indent="-171452" algn="l" defTabSz="685810" rtl="0" eaLnBrk="1" latinLnBrk="0" hangingPunct="1">
        <a:spcBef>
          <a:spcPct val="20000"/>
        </a:spcBef>
        <a:buFont typeface="Arial" panose="020B0604020202020204" pitchFamily="34" charset="0"/>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1543072" indent="-171452" algn="l" defTabSz="685810" rtl="0" eaLnBrk="1" latinLnBrk="0" hangingPunct="1">
        <a:spcBef>
          <a:spcPct val="20000"/>
        </a:spcBef>
        <a:buFont typeface="Arial" panose="020B0604020202020204" pitchFamily="34" charset="0"/>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1885978"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82"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87"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91"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fr-FR"/>
      </a:defPPr>
      <a:lvl1pPr marL="0" algn="l" defTabSz="685810" rtl="0" eaLnBrk="1" latinLnBrk="0" hangingPunct="1">
        <a:defRPr sz="1350" kern="1200">
          <a:solidFill>
            <a:schemeClr val="tx1"/>
          </a:solidFill>
          <a:latin typeface="+mn-lt"/>
          <a:ea typeface="+mn-ea"/>
          <a:cs typeface="+mn-cs"/>
        </a:defRPr>
      </a:lvl1pPr>
      <a:lvl2pPr marL="342905" algn="l" defTabSz="685810" rtl="0" eaLnBrk="1" latinLnBrk="0" hangingPunct="1">
        <a:defRPr sz="1350" kern="1200">
          <a:solidFill>
            <a:schemeClr val="tx1"/>
          </a:solidFill>
          <a:latin typeface="+mn-lt"/>
          <a:ea typeface="+mn-ea"/>
          <a:cs typeface="+mn-cs"/>
        </a:defRPr>
      </a:lvl2pPr>
      <a:lvl3pPr marL="685810" algn="l" defTabSz="685810" rtl="0" eaLnBrk="1" latinLnBrk="0" hangingPunct="1">
        <a:defRPr sz="1350" kern="1200">
          <a:solidFill>
            <a:schemeClr val="tx1"/>
          </a:solidFill>
          <a:latin typeface="+mn-lt"/>
          <a:ea typeface="+mn-ea"/>
          <a:cs typeface="+mn-cs"/>
        </a:defRPr>
      </a:lvl3pPr>
      <a:lvl4pPr marL="1028715" algn="l" defTabSz="685810" rtl="0" eaLnBrk="1" latinLnBrk="0" hangingPunct="1">
        <a:defRPr sz="1350" kern="1200">
          <a:solidFill>
            <a:schemeClr val="tx1"/>
          </a:solidFill>
          <a:latin typeface="+mn-lt"/>
          <a:ea typeface="+mn-ea"/>
          <a:cs typeface="+mn-cs"/>
        </a:defRPr>
      </a:lvl4pPr>
      <a:lvl5pPr marL="1371619" algn="l" defTabSz="685810" rtl="0" eaLnBrk="1" latinLnBrk="0" hangingPunct="1">
        <a:defRPr sz="1350" kern="1200">
          <a:solidFill>
            <a:schemeClr val="tx1"/>
          </a:solidFill>
          <a:latin typeface="+mn-lt"/>
          <a:ea typeface="+mn-ea"/>
          <a:cs typeface="+mn-cs"/>
        </a:defRPr>
      </a:lvl5pPr>
      <a:lvl6pPr marL="1714524" algn="l" defTabSz="685810" rtl="0" eaLnBrk="1" latinLnBrk="0" hangingPunct="1">
        <a:defRPr sz="1350" kern="1200">
          <a:solidFill>
            <a:schemeClr val="tx1"/>
          </a:solidFill>
          <a:latin typeface="+mn-lt"/>
          <a:ea typeface="+mn-ea"/>
          <a:cs typeface="+mn-cs"/>
        </a:defRPr>
      </a:lvl6pPr>
      <a:lvl7pPr marL="2057429" algn="l" defTabSz="685810" rtl="0" eaLnBrk="1" latinLnBrk="0" hangingPunct="1">
        <a:defRPr sz="1350" kern="1200">
          <a:solidFill>
            <a:schemeClr val="tx1"/>
          </a:solidFill>
          <a:latin typeface="+mn-lt"/>
          <a:ea typeface="+mn-ea"/>
          <a:cs typeface="+mn-cs"/>
        </a:defRPr>
      </a:lvl7pPr>
      <a:lvl8pPr marL="2400334" algn="l" defTabSz="685810" rtl="0" eaLnBrk="1" latinLnBrk="0" hangingPunct="1">
        <a:defRPr sz="1350" kern="1200">
          <a:solidFill>
            <a:schemeClr val="tx1"/>
          </a:solidFill>
          <a:latin typeface="+mn-lt"/>
          <a:ea typeface="+mn-ea"/>
          <a:cs typeface="+mn-cs"/>
        </a:defRPr>
      </a:lvl8pPr>
      <a:lvl9pPr marL="2743240" algn="l" defTabSz="68581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092A5F"/>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415480" y="0"/>
            <a:ext cx="10297145" cy="565200"/>
          </a:xfrm>
          <a:prstGeom prst="rect">
            <a:avLst/>
          </a:prstGeom>
        </p:spPr>
        <p:txBody>
          <a:bodyPr vert="horz" lIns="91440" tIns="45720" rIns="91440" bIns="45720" rtlCol="0" anchor="ctr">
            <a:noAutofit/>
          </a:bodyPr>
          <a:lstStyle/>
          <a:p>
            <a:r>
              <a:rPr lang="fr-FR" dirty="0"/>
              <a:t>Modifiez le style du titre</a:t>
            </a:r>
          </a:p>
        </p:txBody>
      </p:sp>
      <p:pic>
        <p:nvPicPr>
          <p:cNvPr id="9" name="Image 8">
            <a:extLst>
              <a:ext uri="{FF2B5EF4-FFF2-40B4-BE49-F238E27FC236}">
                <a16:creationId xmlns:a16="http://schemas.microsoft.com/office/drawing/2014/main" id="{6A7CC8EE-1817-4DF4-8528-9275D5B6CAC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583" y="5552402"/>
            <a:ext cx="561618" cy="1309236"/>
          </a:xfrm>
          <a:prstGeom prst="rect">
            <a:avLst/>
          </a:prstGeom>
        </p:spPr>
      </p:pic>
      <p:cxnSp>
        <p:nvCxnSpPr>
          <p:cNvPr id="4" name="Connecteur droit 3">
            <a:extLst>
              <a:ext uri="{FF2B5EF4-FFF2-40B4-BE49-F238E27FC236}">
                <a16:creationId xmlns:a16="http://schemas.microsoft.com/office/drawing/2014/main" id="{795E1E77-51B0-66D5-D260-A602FF45A0EA}"/>
              </a:ext>
            </a:extLst>
          </p:cNvPr>
          <p:cNvCxnSpPr>
            <a:cxnSpLocks/>
          </p:cNvCxnSpPr>
          <p:nvPr userDrawn="1"/>
        </p:nvCxnSpPr>
        <p:spPr>
          <a:xfrm>
            <a:off x="1415481" y="565200"/>
            <a:ext cx="10776521" cy="0"/>
          </a:xfrm>
          <a:prstGeom prst="line">
            <a:avLst/>
          </a:prstGeom>
          <a:ln>
            <a:solidFill>
              <a:srgbClr val="FFCC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2925485"/>
      </p:ext>
    </p:extLst>
  </p:cSld>
  <p:clrMap bg1="dk1" tx1="lt1" bg2="dk2" tx2="lt2" accent1="accent1" accent2="accent2" accent3="accent3" accent4="accent4" accent5="accent5" accent6="accent6" hlink="hlink" folHlink="folHlink"/>
  <p:sldLayoutIdLst>
    <p:sldLayoutId id="2147483738" r:id="rId1"/>
    <p:sldLayoutId id="2147483737" r:id="rId2"/>
  </p:sldLayoutIdLst>
  <p:hf hdr="0" dt="0"/>
  <p:txStyles>
    <p:titleStyle>
      <a:lvl1pPr algn="r" defTabSz="685810" rtl="0" eaLnBrk="1" latinLnBrk="0" hangingPunct="1">
        <a:spcBef>
          <a:spcPct val="0"/>
        </a:spcBef>
        <a:buNone/>
        <a:defRPr sz="2101" b="1" kern="1200">
          <a:solidFill>
            <a:schemeClr val="tx1"/>
          </a:solidFill>
          <a:latin typeface="Arial" panose="020B0604020202020204" pitchFamily="34" charset="0"/>
          <a:ea typeface="+mj-ea"/>
          <a:cs typeface="Arial" panose="020B0604020202020204" pitchFamily="34" charset="0"/>
        </a:defRPr>
      </a:lvl1pPr>
    </p:titleStyle>
    <p:bodyStyle>
      <a:lvl1pPr marL="257179" indent="-257179" algn="l" defTabSz="685810" rtl="0" eaLnBrk="1" latinLnBrk="0" hangingPunct="1">
        <a:spcBef>
          <a:spcPct val="20000"/>
        </a:spcBef>
        <a:buFont typeface="Arial" panose="020B0604020202020204" pitchFamily="34" charset="0"/>
        <a:buChar char="•"/>
        <a:defRPr sz="1800" kern="1200">
          <a:solidFill>
            <a:srgbClr val="0E4194"/>
          </a:solidFill>
          <a:latin typeface="Arial" panose="020B0604020202020204" pitchFamily="34" charset="0"/>
          <a:ea typeface="+mn-ea"/>
          <a:cs typeface="Arial" panose="020B0604020202020204" pitchFamily="34" charset="0"/>
        </a:defRPr>
      </a:lvl1pPr>
      <a:lvl2pPr marL="557220" indent="-214316" algn="l" defTabSz="685810" rtl="0" eaLnBrk="1" latinLnBrk="0" hangingPunct="1">
        <a:spcBef>
          <a:spcPct val="20000"/>
        </a:spcBef>
        <a:buFont typeface="Arial" panose="020B0604020202020204" pitchFamily="34" charset="0"/>
        <a:buChar char="–"/>
        <a:defRPr sz="15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857262" indent="-171452" algn="l" defTabSz="685810" rtl="0" eaLnBrk="1" latinLnBrk="0" hangingPunct="1">
        <a:spcBef>
          <a:spcPct val="20000"/>
        </a:spcBef>
        <a:buFont typeface="Arial" panose="020B0604020202020204" pitchFamily="34" charset="0"/>
        <a:buChar char="•"/>
        <a:defRPr sz="135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200167" indent="-171452" algn="l" defTabSz="685810" rtl="0" eaLnBrk="1" latinLnBrk="0" hangingPunct="1">
        <a:spcBef>
          <a:spcPct val="20000"/>
        </a:spcBef>
        <a:buFont typeface="Arial" panose="020B0604020202020204" pitchFamily="34" charset="0"/>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1543072" indent="-171452" algn="l" defTabSz="685810" rtl="0" eaLnBrk="1" latinLnBrk="0" hangingPunct="1">
        <a:spcBef>
          <a:spcPct val="20000"/>
        </a:spcBef>
        <a:buFont typeface="Arial" panose="020B0604020202020204" pitchFamily="34" charset="0"/>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1885978"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82"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87"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91"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fr-FR"/>
      </a:defPPr>
      <a:lvl1pPr marL="0" algn="l" defTabSz="685810" rtl="0" eaLnBrk="1" latinLnBrk="0" hangingPunct="1">
        <a:defRPr sz="1350" kern="1200">
          <a:solidFill>
            <a:schemeClr val="tx1"/>
          </a:solidFill>
          <a:latin typeface="+mn-lt"/>
          <a:ea typeface="+mn-ea"/>
          <a:cs typeface="+mn-cs"/>
        </a:defRPr>
      </a:lvl1pPr>
      <a:lvl2pPr marL="342905" algn="l" defTabSz="685810" rtl="0" eaLnBrk="1" latinLnBrk="0" hangingPunct="1">
        <a:defRPr sz="1350" kern="1200">
          <a:solidFill>
            <a:schemeClr val="tx1"/>
          </a:solidFill>
          <a:latin typeface="+mn-lt"/>
          <a:ea typeface="+mn-ea"/>
          <a:cs typeface="+mn-cs"/>
        </a:defRPr>
      </a:lvl2pPr>
      <a:lvl3pPr marL="685810" algn="l" defTabSz="685810" rtl="0" eaLnBrk="1" latinLnBrk="0" hangingPunct="1">
        <a:defRPr sz="1350" kern="1200">
          <a:solidFill>
            <a:schemeClr val="tx1"/>
          </a:solidFill>
          <a:latin typeface="+mn-lt"/>
          <a:ea typeface="+mn-ea"/>
          <a:cs typeface="+mn-cs"/>
        </a:defRPr>
      </a:lvl3pPr>
      <a:lvl4pPr marL="1028715" algn="l" defTabSz="685810" rtl="0" eaLnBrk="1" latinLnBrk="0" hangingPunct="1">
        <a:defRPr sz="1350" kern="1200">
          <a:solidFill>
            <a:schemeClr val="tx1"/>
          </a:solidFill>
          <a:latin typeface="+mn-lt"/>
          <a:ea typeface="+mn-ea"/>
          <a:cs typeface="+mn-cs"/>
        </a:defRPr>
      </a:lvl4pPr>
      <a:lvl5pPr marL="1371619" algn="l" defTabSz="685810" rtl="0" eaLnBrk="1" latinLnBrk="0" hangingPunct="1">
        <a:defRPr sz="1350" kern="1200">
          <a:solidFill>
            <a:schemeClr val="tx1"/>
          </a:solidFill>
          <a:latin typeface="+mn-lt"/>
          <a:ea typeface="+mn-ea"/>
          <a:cs typeface="+mn-cs"/>
        </a:defRPr>
      </a:lvl5pPr>
      <a:lvl6pPr marL="1714524" algn="l" defTabSz="685810" rtl="0" eaLnBrk="1" latinLnBrk="0" hangingPunct="1">
        <a:defRPr sz="1350" kern="1200">
          <a:solidFill>
            <a:schemeClr val="tx1"/>
          </a:solidFill>
          <a:latin typeface="+mn-lt"/>
          <a:ea typeface="+mn-ea"/>
          <a:cs typeface="+mn-cs"/>
        </a:defRPr>
      </a:lvl6pPr>
      <a:lvl7pPr marL="2057429" algn="l" defTabSz="685810" rtl="0" eaLnBrk="1" latinLnBrk="0" hangingPunct="1">
        <a:defRPr sz="1350" kern="1200">
          <a:solidFill>
            <a:schemeClr val="tx1"/>
          </a:solidFill>
          <a:latin typeface="+mn-lt"/>
          <a:ea typeface="+mn-ea"/>
          <a:cs typeface="+mn-cs"/>
        </a:defRPr>
      </a:lvl7pPr>
      <a:lvl8pPr marL="2400334" algn="l" defTabSz="685810" rtl="0" eaLnBrk="1" latinLnBrk="0" hangingPunct="1">
        <a:defRPr sz="1350" kern="1200">
          <a:solidFill>
            <a:schemeClr val="tx1"/>
          </a:solidFill>
          <a:latin typeface="+mn-lt"/>
          <a:ea typeface="+mn-ea"/>
          <a:cs typeface="+mn-cs"/>
        </a:defRPr>
      </a:lvl8pPr>
      <a:lvl9pPr marL="2743240" algn="l" defTabSz="68581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openxmlformats.org/officeDocument/2006/relationships/image" Target="../media/image16.jpeg"/><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8.xml"/><Relationship Id="rId5" Type="http://schemas.openxmlformats.org/officeDocument/2006/relationships/image" Target="../media/image16.jpe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8.xml"/><Relationship Id="rId5" Type="http://schemas.openxmlformats.org/officeDocument/2006/relationships/image" Target="../media/image170.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20.emf"/></Relationships>
</file>

<file path=ppt/slides/_rels/slide9.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8.xml"/><Relationship Id="rId6" Type="http://schemas.openxmlformats.org/officeDocument/2006/relationships/image" Target="../media/image31.emf"/><Relationship Id="rId5" Type="http://schemas.openxmlformats.org/officeDocument/2006/relationships/image" Target="../media/image30.jpe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6.xml"/><Relationship Id="rId1" Type="http://schemas.openxmlformats.org/officeDocument/2006/relationships/slideLayout" Target="../slideLayouts/slideLayout8.xml"/><Relationship Id="rId4" Type="http://schemas.openxmlformats.org/officeDocument/2006/relationships/image" Target="../media/image33.emf"/></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8.xml"/><Relationship Id="rId5" Type="http://schemas.openxmlformats.org/officeDocument/2006/relationships/image" Target="../media/image35.emf"/><Relationship Id="rId4" Type="http://schemas.openxmlformats.org/officeDocument/2006/relationships/image" Target="../media/image340.png"/></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8.xml"/><Relationship Id="rId6" Type="http://schemas.openxmlformats.org/officeDocument/2006/relationships/image" Target="../media/image38.emf"/><Relationship Id="rId5" Type="http://schemas.openxmlformats.org/officeDocument/2006/relationships/image" Target="../media/image38.png"/><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39.emf"/><Relationship Id="rId7"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8.xml"/><Relationship Id="rId6" Type="http://schemas.microsoft.com/office/2007/relationships/hdphoto" Target="../media/hdphoto1.wdp"/><Relationship Id="rId5" Type="http://schemas.openxmlformats.org/officeDocument/2006/relationships/image" Target="../media/image40.png"/><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8" Type="http://schemas.openxmlformats.org/officeDocument/2006/relationships/image" Target="../media/image47.emf"/><Relationship Id="rId3" Type="http://schemas.openxmlformats.org/officeDocument/2006/relationships/image" Target="../media/image44.png"/><Relationship Id="rId7" Type="http://schemas.openxmlformats.org/officeDocument/2006/relationships/image" Target="../media/image46.emf"/><Relationship Id="rId2" Type="http://schemas.openxmlformats.org/officeDocument/2006/relationships/notesSlide" Target="../notesSlides/notesSlide20.xml"/><Relationship Id="rId1" Type="http://schemas.openxmlformats.org/officeDocument/2006/relationships/slideLayout" Target="../slideLayouts/slideLayout8.xml"/><Relationship Id="rId6" Type="http://schemas.microsoft.com/office/2007/relationships/hdphoto" Target="../media/hdphoto3.wdp"/><Relationship Id="rId5" Type="http://schemas.openxmlformats.org/officeDocument/2006/relationships/image" Target="../media/image45.png"/><Relationship Id="rId4" Type="http://schemas.openxmlformats.org/officeDocument/2006/relationships/image" Target="../media/image43.jpeg"/></Relationships>
</file>

<file path=ppt/slides/_rels/slide22.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notesSlide" Target="../notesSlides/notesSlide22.xml"/><Relationship Id="rId1" Type="http://schemas.openxmlformats.org/officeDocument/2006/relationships/slideLayout" Target="../slideLayouts/slideLayout8.xml"/><Relationship Id="rId4" Type="http://schemas.openxmlformats.org/officeDocument/2006/relationships/image" Target="../media/image51.png"/></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26.xml"/><Relationship Id="rId1" Type="http://schemas.openxmlformats.org/officeDocument/2006/relationships/slideLayout" Target="../slideLayouts/slideLayout8.xml"/><Relationship Id="rId4"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a:extLst>
              <a:ext uri="{FF2B5EF4-FFF2-40B4-BE49-F238E27FC236}">
                <a16:creationId xmlns:a16="http://schemas.microsoft.com/office/drawing/2014/main" id="{9690BE17-6FC6-A7A4-16B9-8429241A40AF}"/>
              </a:ext>
            </a:extLst>
          </p:cNvPr>
          <p:cNvSpPr>
            <a:spLocks noGrp="1"/>
          </p:cNvSpPr>
          <p:nvPr>
            <p:ph type="title"/>
          </p:nvPr>
        </p:nvSpPr>
        <p:spPr>
          <a:xfrm>
            <a:off x="2279576" y="1058320"/>
            <a:ext cx="8735028" cy="1080120"/>
          </a:xfrm>
        </p:spPr>
        <p:txBody>
          <a:bodyPr>
            <a:normAutofit/>
          </a:bodyPr>
          <a:lstStyle/>
          <a:p>
            <a:r>
              <a:rPr lang="fr-FR" sz="2800" dirty="0">
                <a:latin typeface="Times New Roman" panose="02020603050405020304" pitchFamily="18" charset="0"/>
                <a:cs typeface="Times New Roman" panose="02020603050405020304" pitchFamily="18" charset="0"/>
              </a:rPr>
              <a:t>SOLEIL II </a:t>
            </a:r>
            <a:r>
              <a:rPr lang="fr-FR" sz="2800" dirty="0" err="1">
                <a:latin typeface="Times New Roman" panose="02020603050405020304" pitchFamily="18" charset="0"/>
                <a:cs typeface="Times New Roman" panose="02020603050405020304" pitchFamily="18" charset="0"/>
              </a:rPr>
              <a:t>alignment</a:t>
            </a:r>
            <a:r>
              <a:rPr lang="fr-FR" sz="2800" dirty="0">
                <a:latin typeface="Times New Roman" panose="02020603050405020304" pitchFamily="18" charset="0"/>
                <a:cs typeface="Times New Roman" panose="02020603050405020304" pitchFamily="18" charset="0"/>
              </a:rPr>
              <a:t>: a </a:t>
            </a:r>
            <a:r>
              <a:rPr lang="fr-FR" sz="2800" dirty="0" err="1">
                <a:latin typeface="Times New Roman" panose="02020603050405020304" pitchFamily="18" charset="0"/>
                <a:cs typeface="Times New Roman" panose="02020603050405020304" pitchFamily="18" charset="0"/>
              </a:rPr>
              <a:t>metrological</a:t>
            </a:r>
            <a:r>
              <a:rPr lang="fr-FR" sz="2800" dirty="0">
                <a:latin typeface="Times New Roman" panose="02020603050405020304" pitchFamily="18" charset="0"/>
                <a:cs typeface="Times New Roman" panose="02020603050405020304" pitchFamily="18" charset="0"/>
              </a:rPr>
              <a:t> </a:t>
            </a:r>
            <a:r>
              <a:rPr lang="fr-FR" sz="2800" dirty="0" err="1">
                <a:latin typeface="Times New Roman" panose="02020603050405020304" pitchFamily="18" charset="0"/>
                <a:cs typeface="Times New Roman" panose="02020603050405020304" pitchFamily="18" charset="0"/>
              </a:rPr>
              <a:t>approach</a:t>
            </a:r>
            <a:r>
              <a:rPr lang="fr-FR" sz="2800" dirty="0">
                <a:latin typeface="Times New Roman" panose="02020603050405020304" pitchFamily="18" charset="0"/>
                <a:cs typeface="Times New Roman" panose="02020603050405020304" pitchFamily="18" charset="0"/>
              </a:rPr>
              <a:t> to meeting </a:t>
            </a:r>
            <a:r>
              <a:rPr lang="fr-FR" sz="2800" dirty="0" err="1">
                <a:latin typeface="Times New Roman" panose="02020603050405020304" pitchFamily="18" charset="0"/>
                <a:cs typeface="Times New Roman" panose="02020603050405020304" pitchFamily="18" charset="0"/>
              </a:rPr>
              <a:t>tolerances</a:t>
            </a:r>
            <a:r>
              <a:rPr lang="fr-FR" sz="2800" dirty="0">
                <a:latin typeface="Times New Roman" panose="02020603050405020304" pitchFamily="18" charset="0"/>
                <a:cs typeface="Times New Roman" panose="02020603050405020304" pitchFamily="18" charset="0"/>
              </a:rPr>
              <a:t> </a:t>
            </a:r>
            <a:r>
              <a:rPr lang="fr-FR" sz="2800" dirty="0" err="1">
                <a:latin typeface="Times New Roman" panose="02020603050405020304" pitchFamily="18" charset="0"/>
                <a:cs typeface="Times New Roman" panose="02020603050405020304" pitchFamily="18" charset="0"/>
              </a:rPr>
              <a:t>with</a:t>
            </a:r>
            <a:r>
              <a:rPr lang="fr-FR" sz="2800" dirty="0">
                <a:latin typeface="Times New Roman" panose="02020603050405020304" pitchFamily="18" charset="0"/>
                <a:cs typeface="Times New Roman" panose="02020603050405020304" pitchFamily="18" charset="0"/>
              </a:rPr>
              <a:t> confidence</a:t>
            </a:r>
            <a:endParaRPr lang="en-GB" sz="2800" b="0" noProof="0" dirty="0">
              <a:latin typeface="Times New Roman" panose="02020603050405020304" pitchFamily="18" charset="0"/>
              <a:cs typeface="Times New Roman" panose="02020603050405020304" pitchFamily="18" charset="0"/>
            </a:endParaRPr>
          </a:p>
        </p:txBody>
      </p:sp>
      <p:sp>
        <p:nvSpPr>
          <p:cNvPr id="9" name="Sous-titre 8">
            <a:extLst>
              <a:ext uri="{FF2B5EF4-FFF2-40B4-BE49-F238E27FC236}">
                <a16:creationId xmlns:a16="http://schemas.microsoft.com/office/drawing/2014/main" id="{00D7DF48-8E82-3817-7270-496F6D7CF45F}"/>
              </a:ext>
            </a:extLst>
          </p:cNvPr>
          <p:cNvSpPr>
            <a:spLocks noGrp="1"/>
          </p:cNvSpPr>
          <p:nvPr>
            <p:ph type="subTitle" idx="1"/>
          </p:nvPr>
        </p:nvSpPr>
        <p:spPr>
          <a:xfrm>
            <a:off x="4799856" y="2362293"/>
            <a:ext cx="6052352" cy="665609"/>
          </a:xfrm>
        </p:spPr>
        <p:txBody>
          <a:bodyPr/>
          <a:lstStyle/>
          <a:p>
            <a:pPr algn="ctr"/>
            <a:r>
              <a:rPr lang="en-GB" sz="1600" noProof="0" dirty="0">
                <a:latin typeface="Times New Roman" panose="02020603050405020304" pitchFamily="18" charset="0"/>
                <a:cs typeface="Times New Roman" panose="02020603050405020304" pitchFamily="18" charset="0"/>
              </a:rPr>
              <a:t>Y. </a:t>
            </a:r>
            <a:r>
              <a:rPr lang="en-GB" sz="1600" noProof="0" dirty="0" err="1">
                <a:latin typeface="Times New Roman" panose="02020603050405020304" pitchFamily="18" charset="0"/>
                <a:cs typeface="Times New Roman" panose="02020603050405020304" pitchFamily="18" charset="0"/>
              </a:rPr>
              <a:t>Delalande</a:t>
            </a:r>
            <a:r>
              <a:rPr lang="en-GB" sz="1600" baseline="30000" dirty="0">
                <a:latin typeface="Times New Roman" panose="02020603050405020304" pitchFamily="18" charset="0"/>
                <a:ea typeface="Calibri" panose="020F0502020204030204" pitchFamily="34" charset="0"/>
                <a:cs typeface="Times New Roman" panose="02020603050405020304" pitchFamily="18" charset="0"/>
              </a:rPr>
              <a:t>1</a:t>
            </a:r>
            <a:r>
              <a:rPr lang="en-GB" sz="1600" noProof="0" dirty="0">
                <a:latin typeface="Times New Roman" panose="02020603050405020304" pitchFamily="18" charset="0"/>
                <a:cs typeface="Times New Roman" panose="02020603050405020304" pitchFamily="18" charset="0"/>
              </a:rPr>
              <a:t>, S. </a:t>
            </a:r>
            <a:r>
              <a:rPr lang="en-GB" sz="1600" noProof="0" dirty="0" err="1">
                <a:latin typeface="Times New Roman" panose="02020603050405020304" pitchFamily="18" charset="0"/>
                <a:cs typeface="Times New Roman" panose="02020603050405020304" pitchFamily="18" charset="0"/>
              </a:rPr>
              <a:t>Ducourtieux</a:t>
            </a:r>
            <a:r>
              <a:rPr lang="en-GB" sz="1600" baseline="30000" dirty="0">
                <a:latin typeface="Times New Roman" panose="02020603050405020304" pitchFamily="18" charset="0"/>
                <a:ea typeface="Calibri" panose="020F0502020204030204" pitchFamily="34" charset="0"/>
                <a:cs typeface="Times New Roman" panose="02020603050405020304" pitchFamily="18" charset="0"/>
              </a:rPr>
              <a:t>1</a:t>
            </a:r>
            <a:r>
              <a:rPr lang="en-GB" sz="1600" noProof="0" dirty="0">
                <a:latin typeface="Times New Roman" panose="02020603050405020304" pitchFamily="18" charset="0"/>
                <a:cs typeface="Times New Roman" panose="02020603050405020304" pitchFamily="18" charset="0"/>
              </a:rPr>
              <a:t>, A. Lestrade</a:t>
            </a:r>
            <a:r>
              <a:rPr lang="en-GB" sz="1600" baseline="30000" dirty="0">
                <a:latin typeface="Times New Roman" panose="02020603050405020304" pitchFamily="18" charset="0"/>
                <a:ea typeface="Calibri" panose="020F0502020204030204" pitchFamily="34" charset="0"/>
                <a:cs typeface="Times New Roman" panose="02020603050405020304" pitchFamily="18" charset="0"/>
              </a:rPr>
              <a:t>1</a:t>
            </a:r>
            <a:r>
              <a:rPr lang="en-GB" sz="1600" noProof="0" dirty="0">
                <a:latin typeface="Times New Roman" panose="02020603050405020304" pitchFamily="18" charset="0"/>
                <a:cs typeface="Times New Roman" panose="02020603050405020304" pitchFamily="18" charset="0"/>
              </a:rPr>
              <a:t>, M. </a:t>
            </a:r>
            <a:r>
              <a:rPr lang="en-GB" sz="1600" noProof="0" dirty="0" err="1">
                <a:latin typeface="Times New Roman" panose="02020603050405020304" pitchFamily="18" charset="0"/>
                <a:cs typeface="Times New Roman" panose="02020603050405020304" pitchFamily="18" charset="0"/>
              </a:rPr>
              <a:t>Sebdaoui</a:t>
            </a:r>
            <a:r>
              <a:rPr lang="en-GB" sz="1600" baseline="30000" dirty="0">
                <a:latin typeface="Times New Roman" panose="02020603050405020304" pitchFamily="18" charset="0"/>
                <a:ea typeface="Calibri" panose="020F0502020204030204" pitchFamily="34" charset="0"/>
                <a:cs typeface="Times New Roman" panose="02020603050405020304" pitchFamily="18" charset="0"/>
              </a:rPr>
              <a:t>1</a:t>
            </a:r>
            <a:r>
              <a:rPr lang="en-GB" sz="1600" noProof="0" dirty="0">
                <a:latin typeface="Times New Roman" panose="02020603050405020304" pitchFamily="18" charset="0"/>
                <a:cs typeface="Times New Roman" panose="02020603050405020304" pitchFamily="18" charset="0"/>
              </a:rPr>
              <a:t>, B. </a:t>
            </a:r>
            <a:r>
              <a:rPr lang="en-GB" sz="1600" noProof="0" dirty="0" err="1">
                <a:latin typeface="Times New Roman" panose="02020603050405020304" pitchFamily="18" charset="0"/>
                <a:cs typeface="Times New Roman" panose="02020603050405020304" pitchFamily="18" charset="0"/>
              </a:rPr>
              <a:t>Leluan</a:t>
            </a:r>
            <a:r>
              <a:rPr lang="en-GB" sz="1600" baseline="30000" dirty="0">
                <a:latin typeface="Times New Roman" panose="02020603050405020304" pitchFamily="18" charset="0"/>
                <a:ea typeface="Calibri" panose="020F0502020204030204" pitchFamily="34" charset="0"/>
                <a:cs typeface="Times New Roman" panose="02020603050405020304" pitchFamily="18" charset="0"/>
              </a:rPr>
              <a:t>1</a:t>
            </a:r>
            <a:r>
              <a:rPr lang="en-GB" sz="1600" noProof="0" dirty="0">
                <a:latin typeface="Times New Roman" panose="02020603050405020304" pitchFamily="18" charset="0"/>
                <a:cs typeface="Times New Roman" panose="02020603050405020304" pitchFamily="18" charset="0"/>
              </a:rPr>
              <a:t>, C. Bourgoin</a:t>
            </a:r>
            <a:r>
              <a:rPr lang="en-GB" sz="1600" baseline="30000" dirty="0">
                <a:latin typeface="Times New Roman" panose="02020603050405020304" pitchFamily="18" charset="0"/>
                <a:ea typeface="Calibri" panose="020F0502020204030204" pitchFamily="34" charset="0"/>
                <a:cs typeface="Times New Roman" panose="02020603050405020304" pitchFamily="18" charset="0"/>
              </a:rPr>
              <a:t>1</a:t>
            </a:r>
            <a:r>
              <a:rPr lang="en-GB" sz="1600" noProof="0" dirty="0">
                <a:latin typeface="Times New Roman" panose="02020603050405020304" pitchFamily="18" charset="0"/>
                <a:cs typeface="Times New Roman" panose="02020603050405020304" pitchFamily="18" charset="0"/>
              </a:rPr>
              <a:t>, Y. Denis</a:t>
            </a:r>
            <a:r>
              <a:rPr lang="en-GB" sz="1600" baseline="30000" dirty="0">
                <a:latin typeface="Times New Roman" panose="02020603050405020304" pitchFamily="18" charset="0"/>
                <a:ea typeface="Calibri" panose="020F0502020204030204" pitchFamily="34" charset="0"/>
                <a:cs typeface="Times New Roman" panose="02020603050405020304" pitchFamily="18" charset="0"/>
              </a:rPr>
              <a:t>1</a:t>
            </a:r>
            <a:r>
              <a:rPr lang="en-GB" sz="1600" noProof="0" dirty="0">
                <a:latin typeface="Times New Roman" panose="02020603050405020304" pitchFamily="18" charset="0"/>
                <a:cs typeface="Times New Roman" panose="02020603050405020304" pitchFamily="18" charset="0"/>
              </a:rPr>
              <a:t>, D. Jourdain</a:t>
            </a:r>
            <a:r>
              <a:rPr lang="en-GB" sz="1600" baseline="30000" dirty="0">
                <a:latin typeface="Times New Roman" panose="02020603050405020304" pitchFamily="18" charset="0"/>
                <a:ea typeface="Calibri" panose="020F0502020204030204" pitchFamily="34" charset="0"/>
                <a:cs typeface="Times New Roman" panose="02020603050405020304" pitchFamily="18" charset="0"/>
              </a:rPr>
              <a:t>1</a:t>
            </a:r>
            <a:r>
              <a:rPr lang="en-GB" sz="1600" noProof="0" dirty="0">
                <a:latin typeface="Times New Roman" panose="02020603050405020304" pitchFamily="18" charset="0"/>
                <a:cs typeface="Times New Roman" panose="02020603050405020304" pitchFamily="18" charset="0"/>
              </a:rPr>
              <a:t>, J. Guillory</a:t>
            </a:r>
            <a:r>
              <a:rPr lang="en-GB" sz="1600" baseline="30000" noProof="0" dirty="0">
                <a:latin typeface="Times New Roman" panose="02020603050405020304" pitchFamily="18" charset="0"/>
                <a:ea typeface="Calibri" panose="020F0502020204030204" pitchFamily="34" charset="0"/>
                <a:cs typeface="Times New Roman" panose="02020603050405020304" pitchFamily="18" charset="0"/>
              </a:rPr>
              <a:t>2</a:t>
            </a:r>
            <a:r>
              <a:rPr lang="en-GB" sz="1600" noProof="0" dirty="0">
                <a:latin typeface="Times New Roman" panose="02020603050405020304" pitchFamily="18" charset="0"/>
                <a:cs typeface="Times New Roman" panose="02020603050405020304" pitchFamily="18" charset="0"/>
              </a:rPr>
              <a:t>, S. Durand</a:t>
            </a:r>
            <a:r>
              <a:rPr lang="en-GB" sz="1600" baseline="30000" noProof="0" dirty="0">
                <a:latin typeface="Times New Roman" panose="02020603050405020304" pitchFamily="18" charset="0"/>
                <a:ea typeface="Calibri" panose="020F0502020204030204" pitchFamily="34" charset="0"/>
                <a:cs typeface="Times New Roman" panose="02020603050405020304" pitchFamily="18" charset="0"/>
              </a:rPr>
              <a:t>3</a:t>
            </a:r>
            <a:endParaRPr lang="en-GB" sz="1600" noProof="0" dirty="0">
              <a:latin typeface="Times New Roman" panose="02020603050405020304" pitchFamily="18" charset="0"/>
              <a:cs typeface="Times New Roman" panose="02020603050405020304" pitchFamily="18" charset="0"/>
            </a:endParaRPr>
          </a:p>
        </p:txBody>
      </p:sp>
      <p:pic>
        <p:nvPicPr>
          <p:cNvPr id="4" name="Image 3">
            <a:extLst>
              <a:ext uri="{FF2B5EF4-FFF2-40B4-BE49-F238E27FC236}">
                <a16:creationId xmlns:a16="http://schemas.microsoft.com/office/drawing/2014/main" id="{6B5FAB1A-273B-3249-A217-7EAB01D2DF9A}"/>
              </a:ext>
            </a:extLst>
          </p:cNvPr>
          <p:cNvPicPr>
            <a:picLocks noChangeAspect="1"/>
          </p:cNvPicPr>
          <p:nvPr/>
        </p:nvPicPr>
        <p:blipFill>
          <a:blip r:embed="rId2"/>
          <a:stretch>
            <a:fillRect/>
          </a:stretch>
        </p:blipFill>
        <p:spPr>
          <a:xfrm>
            <a:off x="5663952" y="4263503"/>
            <a:ext cx="4106297" cy="1569527"/>
          </a:xfrm>
          <a:prstGeom prst="rect">
            <a:avLst/>
          </a:prstGeom>
        </p:spPr>
      </p:pic>
      <p:sp>
        <p:nvSpPr>
          <p:cNvPr id="2" name="ZoneTexte 1">
            <a:extLst>
              <a:ext uri="{FF2B5EF4-FFF2-40B4-BE49-F238E27FC236}">
                <a16:creationId xmlns:a16="http://schemas.microsoft.com/office/drawing/2014/main" id="{DEA0C10B-DC09-1028-66A6-642D2E2C52B0}"/>
              </a:ext>
            </a:extLst>
          </p:cNvPr>
          <p:cNvSpPr txBox="1"/>
          <p:nvPr/>
        </p:nvSpPr>
        <p:spPr>
          <a:xfrm>
            <a:off x="5223316" y="3202290"/>
            <a:ext cx="5198071" cy="830997"/>
          </a:xfrm>
          <a:prstGeom prst="rect">
            <a:avLst/>
          </a:prstGeom>
          <a:noFill/>
        </p:spPr>
        <p:txBody>
          <a:bodyPr wrap="square" rtlCol="0">
            <a:spAutoFit/>
          </a:bodyPr>
          <a:lstStyle/>
          <a:p>
            <a:pPr algn="ctr"/>
            <a:r>
              <a:rPr lang="en-GB" sz="1200" baseline="30000" dirty="0">
                <a:latin typeface="Times New Roman" panose="02020603050405020304" pitchFamily="18" charset="0"/>
                <a:ea typeface="Calibri" panose="020F0502020204030204" pitchFamily="34" charset="0"/>
                <a:cs typeface="Times New Roman" panose="02020603050405020304" pitchFamily="18" charset="0"/>
              </a:rPr>
              <a:t>1</a:t>
            </a:r>
            <a:r>
              <a:rPr lang="en-GB" sz="1200" dirty="0">
                <a:latin typeface="Times New Roman" panose="02020603050405020304" pitchFamily="18" charset="0"/>
                <a:ea typeface="Calibri" panose="020F0502020204030204" pitchFamily="34" charset="0"/>
                <a:cs typeface="Times New Roman" panose="02020603050405020304" pitchFamily="18" charset="0"/>
              </a:rPr>
              <a:t>Synchrotron SOLEIL</a:t>
            </a:r>
            <a:endParaRPr lang="en-GB" sz="1200" baseline="30000" noProof="0" dirty="0">
              <a:latin typeface="Times New Roman" panose="02020603050405020304" pitchFamily="18" charset="0"/>
              <a:ea typeface="Calibri" panose="020F0502020204030204" pitchFamily="34" charset="0"/>
              <a:cs typeface="Times New Roman" panose="02020603050405020304" pitchFamily="18" charset="0"/>
            </a:endParaRPr>
          </a:p>
          <a:p>
            <a:pPr algn="ctr"/>
            <a:r>
              <a:rPr lang="en-GB" sz="1200" baseline="30000" noProof="0" dirty="0">
                <a:latin typeface="Times New Roman" panose="02020603050405020304" pitchFamily="18" charset="0"/>
                <a:ea typeface="Calibri" panose="020F0502020204030204" pitchFamily="34" charset="0"/>
                <a:cs typeface="Times New Roman" panose="02020603050405020304" pitchFamily="18" charset="0"/>
              </a:rPr>
              <a:t>2</a:t>
            </a:r>
            <a:r>
              <a:rPr lang="en-GB" sz="1200" noProof="0" dirty="0">
                <a:latin typeface="Times New Roman" panose="02020603050405020304" pitchFamily="18" charset="0"/>
                <a:ea typeface="Calibri" panose="020F0502020204030204" pitchFamily="34" charset="0"/>
                <a:cs typeface="Times New Roman" panose="02020603050405020304" pitchFamily="18" charset="0"/>
              </a:rPr>
              <a:t>Laboratoire Commun de </a:t>
            </a:r>
            <a:r>
              <a:rPr lang="en-GB" sz="1200" noProof="0" dirty="0" err="1">
                <a:latin typeface="Times New Roman" panose="02020603050405020304" pitchFamily="18" charset="0"/>
                <a:ea typeface="Calibri" panose="020F0502020204030204" pitchFamily="34" charset="0"/>
                <a:cs typeface="Times New Roman" panose="02020603050405020304" pitchFamily="18" charset="0"/>
              </a:rPr>
              <a:t>Métrologie</a:t>
            </a:r>
            <a:r>
              <a:rPr lang="en-GB" sz="1200" noProof="0" dirty="0">
                <a:latin typeface="Times New Roman" panose="02020603050405020304" pitchFamily="18" charset="0"/>
                <a:ea typeface="Calibri" panose="020F0502020204030204" pitchFamily="34" charset="0"/>
                <a:cs typeface="Times New Roman" panose="02020603050405020304" pitchFamily="18" charset="0"/>
              </a:rPr>
              <a:t> LNE (</a:t>
            </a:r>
            <a:r>
              <a:rPr lang="en-GB" sz="1200" noProof="0" dirty="0" err="1">
                <a:latin typeface="Times New Roman" panose="02020603050405020304" pitchFamily="18" charset="0"/>
                <a:ea typeface="Calibri" panose="020F0502020204030204" pitchFamily="34" charset="0"/>
                <a:cs typeface="Times New Roman" panose="02020603050405020304" pitchFamily="18" charset="0"/>
              </a:rPr>
              <a:t>Cnam</a:t>
            </a:r>
            <a:r>
              <a:rPr lang="en-GB" sz="1200" noProof="0" dirty="0">
                <a:latin typeface="Times New Roman" panose="02020603050405020304" pitchFamily="18" charset="0"/>
                <a:ea typeface="Calibri" panose="020F0502020204030204" pitchFamily="34" charset="0"/>
                <a:cs typeface="Times New Roman" panose="02020603050405020304" pitchFamily="18" charset="0"/>
              </a:rPr>
              <a:t>/LCM - EA 2367)</a:t>
            </a:r>
          </a:p>
          <a:p>
            <a:pPr algn="ctr"/>
            <a:r>
              <a:rPr lang="en-GB" sz="1200" baseline="30000" noProof="0" dirty="0">
                <a:latin typeface="Times New Roman" panose="02020603050405020304" pitchFamily="18" charset="0"/>
                <a:ea typeface="Calibri" panose="020F0502020204030204" pitchFamily="34" charset="0"/>
                <a:cs typeface="Times New Roman" panose="02020603050405020304" pitchFamily="18" charset="0"/>
              </a:rPr>
              <a:t>3</a:t>
            </a:r>
            <a:r>
              <a:rPr lang="en-GB" sz="1200" noProof="0" dirty="0">
                <a:latin typeface="Times New Roman" panose="02020603050405020304" pitchFamily="18" charset="0"/>
                <a:ea typeface="Calibri" panose="020F0502020204030204" pitchFamily="34" charset="0"/>
                <a:cs typeface="Times New Roman" panose="02020603050405020304" pitchFamily="18" charset="0"/>
              </a:rPr>
              <a:t>Laboratoire </a:t>
            </a:r>
            <a:r>
              <a:rPr lang="en-GB" sz="1200" noProof="0" dirty="0" err="1">
                <a:latin typeface="Times New Roman" panose="02020603050405020304" pitchFamily="18" charset="0"/>
                <a:ea typeface="Calibri" panose="020F0502020204030204" pitchFamily="34" charset="0"/>
                <a:cs typeface="Times New Roman" panose="02020603050405020304" pitchFamily="18" charset="0"/>
              </a:rPr>
              <a:t>Geomatique</a:t>
            </a:r>
            <a:r>
              <a:rPr lang="en-GB" sz="1200" noProof="0" dirty="0">
                <a:latin typeface="Times New Roman" panose="02020603050405020304" pitchFamily="18" charset="0"/>
                <a:ea typeface="Calibri" panose="020F0502020204030204" pitchFamily="34" charset="0"/>
                <a:cs typeface="Times New Roman" panose="02020603050405020304" pitchFamily="18" charset="0"/>
              </a:rPr>
              <a:t> et </a:t>
            </a:r>
            <a:r>
              <a:rPr lang="en-GB" sz="1200" noProof="0" dirty="0" err="1">
                <a:latin typeface="Times New Roman" panose="02020603050405020304" pitchFamily="18" charset="0"/>
                <a:ea typeface="Calibri" panose="020F0502020204030204" pitchFamily="34" charset="0"/>
                <a:cs typeface="Times New Roman" panose="02020603050405020304" pitchFamily="18" charset="0"/>
              </a:rPr>
              <a:t>Foncier</a:t>
            </a:r>
            <a:r>
              <a:rPr lang="en-GB" sz="1200" noProof="0" dirty="0">
                <a:latin typeface="Times New Roman" panose="02020603050405020304" pitchFamily="18" charset="0"/>
                <a:ea typeface="Calibri" panose="020F0502020204030204" pitchFamily="34" charset="0"/>
                <a:cs typeface="Times New Roman" panose="02020603050405020304" pitchFamily="18" charset="0"/>
              </a:rPr>
              <a:t> (</a:t>
            </a:r>
            <a:r>
              <a:rPr lang="en-GB" sz="1200" noProof="0" dirty="0" err="1">
                <a:latin typeface="Times New Roman" panose="02020603050405020304" pitchFamily="18" charset="0"/>
                <a:ea typeface="Calibri" panose="020F0502020204030204" pitchFamily="34" charset="0"/>
                <a:cs typeface="Times New Roman" panose="02020603050405020304" pitchFamily="18" charset="0"/>
              </a:rPr>
              <a:t>Cnam</a:t>
            </a:r>
            <a:r>
              <a:rPr lang="en-GB" sz="1200" noProof="0" dirty="0">
                <a:latin typeface="Times New Roman" panose="02020603050405020304" pitchFamily="18" charset="0"/>
                <a:ea typeface="Calibri" panose="020F0502020204030204" pitchFamily="34" charset="0"/>
                <a:cs typeface="Times New Roman" panose="02020603050405020304" pitchFamily="18" charset="0"/>
              </a:rPr>
              <a:t>/</a:t>
            </a:r>
            <a:r>
              <a:rPr lang="en-GB" sz="1200" noProof="0" dirty="0" err="1">
                <a:latin typeface="Times New Roman" panose="02020603050405020304" pitchFamily="18" charset="0"/>
                <a:ea typeface="Calibri" panose="020F0502020204030204" pitchFamily="34" charset="0"/>
                <a:cs typeface="Times New Roman" panose="02020603050405020304" pitchFamily="18" charset="0"/>
              </a:rPr>
              <a:t>GeF</a:t>
            </a:r>
            <a:r>
              <a:rPr lang="en-GB" sz="1200" noProof="0" dirty="0">
                <a:latin typeface="Times New Roman" panose="02020603050405020304" pitchFamily="18" charset="0"/>
                <a:ea typeface="Calibri" panose="020F0502020204030204" pitchFamily="34" charset="0"/>
                <a:cs typeface="Times New Roman" panose="02020603050405020304" pitchFamily="18" charset="0"/>
              </a:rPr>
              <a:t> - UR 4630)</a:t>
            </a:r>
            <a:endParaRPr lang="en-GB" sz="1200" baseline="30000" noProof="0" dirty="0">
              <a:latin typeface="Times New Roman" panose="02020603050405020304" pitchFamily="18" charset="0"/>
              <a:ea typeface="Calibri" panose="020F0502020204030204" pitchFamily="34" charset="0"/>
              <a:cs typeface="Times New Roman" panose="02020603050405020304" pitchFamily="18" charset="0"/>
            </a:endParaRPr>
          </a:p>
          <a:p>
            <a:pPr algn="ctr"/>
            <a:endParaRPr lang="en-GB" sz="1200" noProof="0" dirty="0"/>
          </a:p>
        </p:txBody>
      </p:sp>
      <p:pic>
        <p:nvPicPr>
          <p:cNvPr id="5" name="Image 4" descr="Une image contenant texte, Police, capture d’écran, Graphique&#10;&#10;Le contenu généré par l’IA peut être incorrect.">
            <a:extLst>
              <a:ext uri="{FF2B5EF4-FFF2-40B4-BE49-F238E27FC236}">
                <a16:creationId xmlns:a16="http://schemas.microsoft.com/office/drawing/2014/main" id="{F312727A-1C49-6978-9FCB-5CBEF839F45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7768" y="371524"/>
            <a:ext cx="1041741" cy="434253"/>
          </a:xfrm>
          <a:prstGeom prst="rect">
            <a:avLst/>
          </a:prstGeom>
        </p:spPr>
      </p:pic>
      <p:pic>
        <p:nvPicPr>
          <p:cNvPr id="7" name="Image 6" descr="Une image contenant capture d’écran, Police, Graphique, graphisme&#10;&#10;Le contenu généré par l’IA peut être incorrect.">
            <a:extLst>
              <a:ext uri="{FF2B5EF4-FFF2-40B4-BE49-F238E27FC236}">
                <a16:creationId xmlns:a16="http://schemas.microsoft.com/office/drawing/2014/main" id="{FC085311-E3BB-CDB3-DF12-ABFEC54E818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19536" y="260648"/>
            <a:ext cx="1831478" cy="545129"/>
          </a:xfrm>
          <a:prstGeom prst="rect">
            <a:avLst/>
          </a:prstGeom>
        </p:spPr>
      </p:pic>
    </p:spTree>
    <p:extLst>
      <p:ext uri="{BB962C8B-B14F-4D97-AF65-F5344CB8AC3E}">
        <p14:creationId xmlns:p14="http://schemas.microsoft.com/office/powerpoint/2010/main" val="827138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D57725-8E4D-4A73-0086-EA89C618ECE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719A0DA-10AB-A376-7C96-DFBBA7AE632B}"/>
              </a:ext>
            </a:extLst>
          </p:cNvPr>
          <p:cNvSpPr>
            <a:spLocks noGrp="1"/>
          </p:cNvSpPr>
          <p:nvPr>
            <p:ph type="title"/>
          </p:nvPr>
        </p:nvSpPr>
        <p:spPr/>
        <p:txBody>
          <a:bodyPr/>
          <a:lstStyle/>
          <a:p>
            <a:r>
              <a:rPr lang="en-GB" sz="2400" noProof="0" dirty="0">
                <a:latin typeface="Times New Roman" panose="02020603050405020304" pitchFamily="18" charset="0"/>
                <a:cs typeface="Times New Roman" panose="02020603050405020304" pitchFamily="18" charset="0"/>
              </a:rPr>
              <a:t>SOLEIL II project</a:t>
            </a:r>
            <a:endParaRPr lang="en-GB" noProof="0" dirty="0">
              <a:latin typeface="Times New Roman" panose="02020603050405020304" pitchFamily="18" charset="0"/>
              <a:cs typeface="Times New Roman" panose="02020603050405020304" pitchFamily="18" charset="0"/>
            </a:endParaRPr>
          </a:p>
        </p:txBody>
      </p:sp>
      <p:sp>
        <p:nvSpPr>
          <p:cNvPr id="6" name="Espace réservé du pied de page 5">
            <a:extLst>
              <a:ext uri="{FF2B5EF4-FFF2-40B4-BE49-F238E27FC236}">
                <a16:creationId xmlns:a16="http://schemas.microsoft.com/office/drawing/2014/main" id="{2594B887-B571-0BFC-EC5F-7702CCEAF6C1}"/>
              </a:ext>
            </a:extLst>
          </p:cNvPr>
          <p:cNvSpPr>
            <a:spLocks noGrp="1"/>
          </p:cNvSpPr>
          <p:nvPr>
            <p:ph type="ftr" sz="quarter" idx="10"/>
          </p:nvPr>
        </p:nvSpPr>
        <p:spPr/>
        <p:txBody>
          <a:bodyPr/>
          <a:lstStyle/>
          <a:p>
            <a:r>
              <a:rPr lang="en-GB" noProof="0" dirty="0"/>
              <a:t>IWAA 2026, October 5-9 at KEK</a:t>
            </a:r>
          </a:p>
        </p:txBody>
      </p:sp>
      <p:sp>
        <p:nvSpPr>
          <p:cNvPr id="4" name="Espace réservé du numéro de diapositive 3">
            <a:extLst>
              <a:ext uri="{FF2B5EF4-FFF2-40B4-BE49-F238E27FC236}">
                <a16:creationId xmlns:a16="http://schemas.microsoft.com/office/drawing/2014/main" id="{7ADF9B27-4F0F-853D-3897-59E43A060BFC}"/>
              </a:ext>
            </a:extLst>
          </p:cNvPr>
          <p:cNvSpPr>
            <a:spLocks noGrp="1"/>
          </p:cNvSpPr>
          <p:nvPr>
            <p:ph type="sldNum" sz="quarter" idx="11"/>
          </p:nvPr>
        </p:nvSpPr>
        <p:spPr/>
        <p:txBody>
          <a:bodyPr/>
          <a:lstStyle/>
          <a:p>
            <a:fld id="{F1620CC9-C982-429E-97C9-9F71A6603CFC}" type="slidenum">
              <a:rPr lang="en-GB" noProof="0" smtClean="0"/>
              <a:pPr/>
              <a:t>2</a:t>
            </a:fld>
            <a:endParaRPr lang="en-GB" noProof="0" dirty="0"/>
          </a:p>
        </p:txBody>
      </p:sp>
      <p:grpSp>
        <p:nvGrpSpPr>
          <p:cNvPr id="7" name="Groupe 6">
            <a:extLst>
              <a:ext uri="{FF2B5EF4-FFF2-40B4-BE49-F238E27FC236}">
                <a16:creationId xmlns:a16="http://schemas.microsoft.com/office/drawing/2014/main" id="{A4BE7589-72C2-A244-6707-2167D7AC563A}"/>
              </a:ext>
            </a:extLst>
          </p:cNvPr>
          <p:cNvGrpSpPr/>
          <p:nvPr/>
        </p:nvGrpSpPr>
        <p:grpSpPr>
          <a:xfrm>
            <a:off x="265032" y="1303276"/>
            <a:ext cx="11661936" cy="993367"/>
            <a:chOff x="301451" y="2291617"/>
            <a:chExt cx="11661936" cy="1155303"/>
          </a:xfrm>
        </p:grpSpPr>
        <p:sp>
          <p:nvSpPr>
            <p:cNvPr id="9" name="Rectangle 8">
              <a:extLst>
                <a:ext uri="{FF2B5EF4-FFF2-40B4-BE49-F238E27FC236}">
                  <a16:creationId xmlns:a16="http://schemas.microsoft.com/office/drawing/2014/main" id="{751BD014-FC9D-AD5B-F987-52E8F5FB6B0C}"/>
                </a:ext>
              </a:extLst>
            </p:cNvPr>
            <p:cNvSpPr/>
            <p:nvPr/>
          </p:nvSpPr>
          <p:spPr>
            <a:xfrm>
              <a:off x="301451" y="2291617"/>
              <a:ext cx="1075173" cy="1152128"/>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sp>
          <p:nvSpPr>
            <p:cNvPr id="10" name="Rectangle 9">
              <a:extLst>
                <a:ext uri="{FF2B5EF4-FFF2-40B4-BE49-F238E27FC236}">
                  <a16:creationId xmlns:a16="http://schemas.microsoft.com/office/drawing/2014/main" id="{A59A5F5A-7D51-7630-869F-8EC5B9164C72}"/>
                </a:ext>
              </a:extLst>
            </p:cNvPr>
            <p:cNvSpPr/>
            <p:nvPr/>
          </p:nvSpPr>
          <p:spPr>
            <a:xfrm>
              <a:off x="7000693" y="2291617"/>
              <a:ext cx="4962694" cy="1152128"/>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sp>
          <p:nvSpPr>
            <p:cNvPr id="11" name="Rectangle 89">
              <a:extLst>
                <a:ext uri="{FF2B5EF4-FFF2-40B4-BE49-F238E27FC236}">
                  <a16:creationId xmlns:a16="http://schemas.microsoft.com/office/drawing/2014/main" id="{26C5A795-A7FA-1B56-54A6-A332A35577F4}"/>
                </a:ext>
              </a:extLst>
            </p:cNvPr>
            <p:cNvSpPr/>
            <p:nvPr/>
          </p:nvSpPr>
          <p:spPr>
            <a:xfrm>
              <a:off x="2927648" y="2291617"/>
              <a:ext cx="5159894" cy="1155303"/>
            </a:xfrm>
            <a:custGeom>
              <a:avLst/>
              <a:gdLst>
                <a:gd name="connsiteX0" fmla="*/ 0 w 5159894"/>
                <a:gd name="connsiteY0" fmla="*/ 0 h 1152128"/>
                <a:gd name="connsiteX1" fmla="*/ 5159894 w 5159894"/>
                <a:gd name="connsiteY1" fmla="*/ 0 h 1152128"/>
                <a:gd name="connsiteX2" fmla="*/ 5159894 w 5159894"/>
                <a:gd name="connsiteY2" fmla="*/ 1152128 h 1152128"/>
                <a:gd name="connsiteX3" fmla="*/ 0 w 5159894"/>
                <a:gd name="connsiteY3" fmla="*/ 1152128 h 1152128"/>
                <a:gd name="connsiteX4" fmla="*/ 0 w 5159894"/>
                <a:gd name="connsiteY4" fmla="*/ 0 h 1152128"/>
                <a:gd name="connsiteX0" fmla="*/ 0 w 5159894"/>
                <a:gd name="connsiteY0" fmla="*/ 0 h 1155303"/>
                <a:gd name="connsiteX1" fmla="*/ 5159894 w 5159894"/>
                <a:gd name="connsiteY1" fmla="*/ 0 h 1155303"/>
                <a:gd name="connsiteX2" fmla="*/ 4686819 w 5159894"/>
                <a:gd name="connsiteY2" fmla="*/ 1155303 h 1155303"/>
                <a:gd name="connsiteX3" fmla="*/ 0 w 5159894"/>
                <a:gd name="connsiteY3" fmla="*/ 1152128 h 1155303"/>
                <a:gd name="connsiteX4" fmla="*/ 0 w 5159894"/>
                <a:gd name="connsiteY4" fmla="*/ 0 h 11553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9894" h="1155303">
                  <a:moveTo>
                    <a:pt x="0" y="0"/>
                  </a:moveTo>
                  <a:lnTo>
                    <a:pt x="5159894" y="0"/>
                  </a:lnTo>
                  <a:lnTo>
                    <a:pt x="4686819" y="1155303"/>
                  </a:lnTo>
                  <a:lnTo>
                    <a:pt x="0" y="1152128"/>
                  </a:lnTo>
                  <a:lnTo>
                    <a:pt x="0" y="0"/>
                  </a:lnTo>
                  <a:close/>
                </a:path>
              </a:pathLst>
            </a:custGeom>
            <a:solidFill>
              <a:schemeClr val="tx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sp>
          <p:nvSpPr>
            <p:cNvPr id="12" name="Rectangle 88">
              <a:extLst>
                <a:ext uri="{FF2B5EF4-FFF2-40B4-BE49-F238E27FC236}">
                  <a16:creationId xmlns:a16="http://schemas.microsoft.com/office/drawing/2014/main" id="{2BE1E7D1-7A64-8C38-DD18-DACD26D11344}"/>
                </a:ext>
              </a:extLst>
            </p:cNvPr>
            <p:cNvSpPr/>
            <p:nvPr/>
          </p:nvSpPr>
          <p:spPr>
            <a:xfrm>
              <a:off x="1366576" y="2291617"/>
              <a:ext cx="2551522" cy="1152128"/>
            </a:xfrm>
            <a:custGeom>
              <a:avLst/>
              <a:gdLst>
                <a:gd name="connsiteX0" fmla="*/ 0 w 2551522"/>
                <a:gd name="connsiteY0" fmla="*/ 0 h 1152128"/>
                <a:gd name="connsiteX1" fmla="*/ 2551522 w 2551522"/>
                <a:gd name="connsiteY1" fmla="*/ 0 h 1152128"/>
                <a:gd name="connsiteX2" fmla="*/ 2551522 w 2551522"/>
                <a:gd name="connsiteY2" fmla="*/ 1152128 h 1152128"/>
                <a:gd name="connsiteX3" fmla="*/ 0 w 2551522"/>
                <a:gd name="connsiteY3" fmla="*/ 1152128 h 1152128"/>
                <a:gd name="connsiteX4" fmla="*/ 0 w 2551522"/>
                <a:gd name="connsiteY4" fmla="*/ 0 h 1152128"/>
                <a:gd name="connsiteX0" fmla="*/ 0 w 2551522"/>
                <a:gd name="connsiteY0" fmla="*/ 0 h 1152128"/>
                <a:gd name="connsiteX1" fmla="*/ 2551522 w 2551522"/>
                <a:gd name="connsiteY1" fmla="*/ 0 h 1152128"/>
                <a:gd name="connsiteX2" fmla="*/ 2094322 w 2551522"/>
                <a:gd name="connsiteY2" fmla="*/ 1152128 h 1152128"/>
                <a:gd name="connsiteX3" fmla="*/ 0 w 2551522"/>
                <a:gd name="connsiteY3" fmla="*/ 1152128 h 1152128"/>
                <a:gd name="connsiteX4" fmla="*/ 0 w 2551522"/>
                <a:gd name="connsiteY4" fmla="*/ 0 h 1152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1522" h="1152128">
                  <a:moveTo>
                    <a:pt x="0" y="0"/>
                  </a:moveTo>
                  <a:lnTo>
                    <a:pt x="2551522" y="0"/>
                  </a:lnTo>
                  <a:lnTo>
                    <a:pt x="2094322" y="1152128"/>
                  </a:lnTo>
                  <a:lnTo>
                    <a:pt x="0" y="1152128"/>
                  </a:lnTo>
                  <a:lnTo>
                    <a:pt x="0" y="0"/>
                  </a:ln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highlight>
                  <a:srgbClr val="FFFF00"/>
                </a:highlight>
                <a:uLnTx/>
                <a:uFillTx/>
                <a:latin typeface="Times New Roman" panose="02020603050405020304" pitchFamily="18" charset="0"/>
                <a:cs typeface="Times New Roman" panose="02020603050405020304" pitchFamily="18" charset="0"/>
              </a:endParaRPr>
            </a:p>
          </p:txBody>
        </p:sp>
      </p:grpSp>
      <p:sp>
        <p:nvSpPr>
          <p:cNvPr id="13" name="CustomShape 19_ 4">
            <a:extLst>
              <a:ext uri="{FF2B5EF4-FFF2-40B4-BE49-F238E27FC236}">
                <a16:creationId xmlns:a16="http://schemas.microsoft.com/office/drawing/2014/main" id="{036FFD56-D588-14FB-C7D2-BF7590C833A9}"/>
              </a:ext>
            </a:extLst>
          </p:cNvPr>
          <p:cNvSpPr/>
          <p:nvPr/>
        </p:nvSpPr>
        <p:spPr>
          <a:xfrm>
            <a:off x="125804" y="1466463"/>
            <a:ext cx="1324786" cy="614099"/>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1" normalizeH="0" baseline="0" noProof="0" dirty="0">
                <a:ln>
                  <a:noFill/>
                </a:ln>
                <a:solidFill>
                  <a:srgbClr val="FFFFFF"/>
                </a:solidFill>
                <a:effectLst/>
                <a:uLnTx/>
                <a:uFillTx/>
                <a:latin typeface="Times New Roman" panose="02020603050405020304" pitchFamily="18" charset="0"/>
                <a:ea typeface="DejaVu Sans"/>
                <a:cs typeface="Times New Roman" panose="02020603050405020304" pitchFamily="18" charset="0"/>
              </a:rPr>
              <a:t>CDR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1"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rPr>
              <a:t>(Conceptual Design Report)</a:t>
            </a:r>
          </a:p>
        </p:txBody>
      </p:sp>
      <p:sp>
        <p:nvSpPr>
          <p:cNvPr id="14" name="CustomShape 19_ 4">
            <a:extLst>
              <a:ext uri="{FF2B5EF4-FFF2-40B4-BE49-F238E27FC236}">
                <a16:creationId xmlns:a16="http://schemas.microsoft.com/office/drawing/2014/main" id="{02C4D374-6326-D3D9-716A-9E501ECEB11E}"/>
              </a:ext>
            </a:extLst>
          </p:cNvPr>
          <p:cNvSpPr/>
          <p:nvPr/>
        </p:nvSpPr>
        <p:spPr>
          <a:xfrm>
            <a:off x="1700464" y="1466463"/>
            <a:ext cx="1324786" cy="614099"/>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1" normalizeH="0" baseline="0" noProof="0" dirty="0">
                <a:ln>
                  <a:noFill/>
                </a:ln>
                <a:solidFill>
                  <a:srgbClr val="FFFFFF"/>
                </a:solidFill>
                <a:effectLst/>
                <a:uLnTx/>
                <a:uFillTx/>
                <a:latin typeface="Times New Roman" panose="02020603050405020304" pitchFamily="18" charset="0"/>
                <a:ea typeface="DejaVu Sans"/>
                <a:cs typeface="Times New Roman" panose="02020603050405020304" pitchFamily="18" charset="0"/>
              </a:rPr>
              <a:t>TDR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1"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rPr>
              <a:t>(Technical Design Report)</a:t>
            </a:r>
          </a:p>
        </p:txBody>
      </p:sp>
      <p:sp>
        <p:nvSpPr>
          <p:cNvPr id="15" name="CustomShape 19_ 4">
            <a:extLst>
              <a:ext uri="{FF2B5EF4-FFF2-40B4-BE49-F238E27FC236}">
                <a16:creationId xmlns:a16="http://schemas.microsoft.com/office/drawing/2014/main" id="{EF34881E-BC95-3A86-B133-661EAF068A06}"/>
              </a:ext>
            </a:extLst>
          </p:cNvPr>
          <p:cNvSpPr/>
          <p:nvPr/>
        </p:nvSpPr>
        <p:spPr>
          <a:xfrm>
            <a:off x="4316977" y="1527228"/>
            <a:ext cx="2657812" cy="521766"/>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1"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rPr>
              <a:t>STAGE 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1"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rPr>
              <a:t>CONSTRUCTION</a:t>
            </a:r>
            <a:endParaRPr kumimoji="0" lang="en-GB" sz="1000" b="1" i="0" u="none" strike="noStrike" kern="1200" cap="none" spc="-1"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sp>
        <p:nvSpPr>
          <p:cNvPr id="16" name="CustomShape 19_ 4">
            <a:extLst>
              <a:ext uri="{FF2B5EF4-FFF2-40B4-BE49-F238E27FC236}">
                <a16:creationId xmlns:a16="http://schemas.microsoft.com/office/drawing/2014/main" id="{BAFF2DB4-9EB9-C82B-BF70-DCF9C6DAB801}"/>
              </a:ext>
            </a:extLst>
          </p:cNvPr>
          <p:cNvSpPr/>
          <p:nvPr/>
        </p:nvSpPr>
        <p:spPr>
          <a:xfrm>
            <a:off x="8173373" y="1527228"/>
            <a:ext cx="3156364" cy="521766"/>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1"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rPr>
              <a:t>STAGE 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1"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rPr>
              <a:t>TOWARDS FULL PERFORMANCE</a:t>
            </a:r>
            <a:endParaRPr kumimoji="0" lang="en-GB" sz="1000" b="1" i="0" u="none" strike="noStrike" kern="1200" cap="none" spc="-1"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grpSp>
        <p:nvGrpSpPr>
          <p:cNvPr id="17" name="Groupe 16">
            <a:extLst>
              <a:ext uri="{FF2B5EF4-FFF2-40B4-BE49-F238E27FC236}">
                <a16:creationId xmlns:a16="http://schemas.microsoft.com/office/drawing/2014/main" id="{0071C4EC-907B-222E-EF1E-F9A614A47F94}"/>
              </a:ext>
            </a:extLst>
          </p:cNvPr>
          <p:cNvGrpSpPr/>
          <p:nvPr/>
        </p:nvGrpSpPr>
        <p:grpSpPr>
          <a:xfrm>
            <a:off x="135178" y="1180830"/>
            <a:ext cx="11848806" cy="244891"/>
            <a:chOff x="119336" y="1290330"/>
            <a:chExt cx="11848806" cy="244891"/>
          </a:xfrm>
        </p:grpSpPr>
        <p:grpSp>
          <p:nvGrpSpPr>
            <p:cNvPr id="18" name="Google Shape;93;p16">
              <a:extLst>
                <a:ext uri="{FF2B5EF4-FFF2-40B4-BE49-F238E27FC236}">
                  <a16:creationId xmlns:a16="http://schemas.microsoft.com/office/drawing/2014/main" id="{BB0E7EA3-7B4D-09BB-3576-F7A76A5E8020}"/>
                </a:ext>
              </a:extLst>
            </p:cNvPr>
            <p:cNvGrpSpPr/>
            <p:nvPr/>
          </p:nvGrpSpPr>
          <p:grpSpPr>
            <a:xfrm>
              <a:off x="119336" y="1290330"/>
              <a:ext cx="245610" cy="244891"/>
              <a:chOff x="1177442" y="2884512"/>
              <a:chExt cx="245610" cy="244891"/>
            </a:xfrm>
          </p:grpSpPr>
          <p:sp>
            <p:nvSpPr>
              <p:cNvPr id="67" name="Google Shape;94;p16">
                <a:extLst>
                  <a:ext uri="{FF2B5EF4-FFF2-40B4-BE49-F238E27FC236}">
                    <a16:creationId xmlns:a16="http://schemas.microsoft.com/office/drawing/2014/main" id="{51BC6DF7-22E5-31D4-377A-A87AD43946C6}"/>
                  </a:ext>
                </a:extLst>
              </p:cNvPr>
              <p:cNvSpPr/>
              <p:nvPr/>
            </p:nvSpPr>
            <p:spPr>
              <a:xfrm>
                <a:off x="1177442" y="2884512"/>
                <a:ext cx="245610" cy="244891"/>
              </a:xfrm>
              <a:custGeom>
                <a:avLst/>
                <a:gdLst/>
                <a:ahLst/>
                <a:cxnLst/>
                <a:rect l="l" t="t" r="r" b="b"/>
                <a:pathLst>
                  <a:path w="4437" h="4424" extrusionOk="0">
                    <a:moveTo>
                      <a:pt x="2219" y="1"/>
                    </a:moveTo>
                    <a:cubicBezTo>
                      <a:pt x="991" y="1"/>
                      <a:pt x="1" y="991"/>
                      <a:pt x="1" y="2206"/>
                    </a:cubicBezTo>
                    <a:cubicBezTo>
                      <a:pt x="1" y="3433"/>
                      <a:pt x="991" y="4423"/>
                      <a:pt x="2219" y="4423"/>
                    </a:cubicBezTo>
                    <a:cubicBezTo>
                      <a:pt x="3447" y="4423"/>
                      <a:pt x="4437" y="3433"/>
                      <a:pt x="4437" y="2206"/>
                    </a:cubicBezTo>
                    <a:cubicBezTo>
                      <a:pt x="4437" y="991"/>
                      <a:pt x="3447" y="1"/>
                      <a:pt x="2219" y="1"/>
                    </a:cubicBezTo>
                    <a:close/>
                  </a:path>
                </a:pathLst>
              </a:custGeom>
              <a:solidFill>
                <a:schemeClr val="tx1"/>
              </a:solidFill>
              <a:ln>
                <a:noFill/>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sp>
            <p:nvSpPr>
              <p:cNvPr id="68" name="Google Shape;95;p16">
                <a:extLst>
                  <a:ext uri="{FF2B5EF4-FFF2-40B4-BE49-F238E27FC236}">
                    <a16:creationId xmlns:a16="http://schemas.microsoft.com/office/drawing/2014/main" id="{F939C68F-2C29-E025-8284-5D3C14A897D1}"/>
                  </a:ext>
                </a:extLst>
              </p:cNvPr>
              <p:cNvSpPr/>
              <p:nvPr/>
            </p:nvSpPr>
            <p:spPr>
              <a:xfrm>
                <a:off x="1234458" y="2940809"/>
                <a:ext cx="131579" cy="131579"/>
              </a:xfrm>
              <a:custGeom>
                <a:avLst/>
                <a:gdLst/>
                <a:ahLst/>
                <a:cxnLst/>
                <a:rect l="l" t="t" r="r" b="b"/>
                <a:pathLst>
                  <a:path w="2377" h="2377" extrusionOk="0">
                    <a:moveTo>
                      <a:pt x="2377" y="1189"/>
                    </a:moveTo>
                    <a:cubicBezTo>
                      <a:pt x="2377" y="1849"/>
                      <a:pt x="1849" y="2377"/>
                      <a:pt x="1189" y="2377"/>
                    </a:cubicBezTo>
                    <a:cubicBezTo>
                      <a:pt x="529" y="2377"/>
                      <a:pt x="1" y="1849"/>
                      <a:pt x="1" y="1189"/>
                    </a:cubicBezTo>
                    <a:cubicBezTo>
                      <a:pt x="1" y="529"/>
                      <a:pt x="529" y="0"/>
                      <a:pt x="1189" y="0"/>
                    </a:cubicBezTo>
                    <a:cubicBezTo>
                      <a:pt x="1849" y="0"/>
                      <a:pt x="2377" y="529"/>
                      <a:pt x="2377" y="1189"/>
                    </a:cubicBezTo>
                    <a:close/>
                  </a:path>
                </a:pathLst>
              </a:custGeom>
              <a:solidFill>
                <a:srgbClr val="FF8F31"/>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grpSp>
        <p:grpSp>
          <p:nvGrpSpPr>
            <p:cNvPr id="19" name="Google Shape;93;p16">
              <a:extLst>
                <a:ext uri="{FF2B5EF4-FFF2-40B4-BE49-F238E27FC236}">
                  <a16:creationId xmlns:a16="http://schemas.microsoft.com/office/drawing/2014/main" id="{8DD77989-CCCF-DA87-08D2-A65CB2C3DD71}"/>
                </a:ext>
              </a:extLst>
            </p:cNvPr>
            <p:cNvGrpSpPr/>
            <p:nvPr/>
          </p:nvGrpSpPr>
          <p:grpSpPr>
            <a:xfrm>
              <a:off x="844550" y="1290330"/>
              <a:ext cx="245610" cy="244891"/>
              <a:chOff x="1177442" y="2884512"/>
              <a:chExt cx="245610" cy="244891"/>
            </a:xfrm>
          </p:grpSpPr>
          <p:sp>
            <p:nvSpPr>
              <p:cNvPr id="65" name="Google Shape;94;p16">
                <a:extLst>
                  <a:ext uri="{FF2B5EF4-FFF2-40B4-BE49-F238E27FC236}">
                    <a16:creationId xmlns:a16="http://schemas.microsoft.com/office/drawing/2014/main" id="{0C2F096F-BD6E-C65B-A79D-2970DEAE3225}"/>
                  </a:ext>
                </a:extLst>
              </p:cNvPr>
              <p:cNvSpPr/>
              <p:nvPr/>
            </p:nvSpPr>
            <p:spPr>
              <a:xfrm>
                <a:off x="1177442" y="2884512"/>
                <a:ext cx="245610" cy="244891"/>
              </a:xfrm>
              <a:custGeom>
                <a:avLst/>
                <a:gdLst/>
                <a:ahLst/>
                <a:cxnLst/>
                <a:rect l="l" t="t" r="r" b="b"/>
                <a:pathLst>
                  <a:path w="4437" h="4424" extrusionOk="0">
                    <a:moveTo>
                      <a:pt x="2219" y="1"/>
                    </a:moveTo>
                    <a:cubicBezTo>
                      <a:pt x="991" y="1"/>
                      <a:pt x="1" y="991"/>
                      <a:pt x="1" y="2206"/>
                    </a:cubicBezTo>
                    <a:cubicBezTo>
                      <a:pt x="1" y="3433"/>
                      <a:pt x="991" y="4423"/>
                      <a:pt x="2219" y="4423"/>
                    </a:cubicBezTo>
                    <a:cubicBezTo>
                      <a:pt x="3447" y="4423"/>
                      <a:pt x="4437" y="3433"/>
                      <a:pt x="4437" y="2206"/>
                    </a:cubicBezTo>
                    <a:cubicBezTo>
                      <a:pt x="4437" y="991"/>
                      <a:pt x="3447" y="1"/>
                      <a:pt x="2219" y="1"/>
                    </a:cubicBezTo>
                    <a:close/>
                  </a:path>
                </a:pathLst>
              </a:custGeom>
              <a:solidFill>
                <a:schemeClr val="tx1"/>
              </a:solidFill>
              <a:ln>
                <a:noFill/>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sp>
            <p:nvSpPr>
              <p:cNvPr id="66" name="Google Shape;95;p16">
                <a:extLst>
                  <a:ext uri="{FF2B5EF4-FFF2-40B4-BE49-F238E27FC236}">
                    <a16:creationId xmlns:a16="http://schemas.microsoft.com/office/drawing/2014/main" id="{E95613D1-C746-F5EB-C337-36381411A4EF}"/>
                  </a:ext>
                </a:extLst>
              </p:cNvPr>
              <p:cNvSpPr/>
              <p:nvPr/>
            </p:nvSpPr>
            <p:spPr>
              <a:xfrm>
                <a:off x="1234458" y="2940809"/>
                <a:ext cx="131579" cy="131579"/>
              </a:xfrm>
              <a:custGeom>
                <a:avLst/>
                <a:gdLst/>
                <a:ahLst/>
                <a:cxnLst/>
                <a:rect l="l" t="t" r="r" b="b"/>
                <a:pathLst>
                  <a:path w="2377" h="2377" extrusionOk="0">
                    <a:moveTo>
                      <a:pt x="2377" y="1189"/>
                    </a:moveTo>
                    <a:cubicBezTo>
                      <a:pt x="2377" y="1849"/>
                      <a:pt x="1849" y="2377"/>
                      <a:pt x="1189" y="2377"/>
                    </a:cubicBezTo>
                    <a:cubicBezTo>
                      <a:pt x="529" y="2377"/>
                      <a:pt x="1" y="1849"/>
                      <a:pt x="1" y="1189"/>
                    </a:cubicBezTo>
                    <a:cubicBezTo>
                      <a:pt x="1" y="529"/>
                      <a:pt x="529" y="0"/>
                      <a:pt x="1189" y="0"/>
                    </a:cubicBezTo>
                    <a:cubicBezTo>
                      <a:pt x="1849" y="0"/>
                      <a:pt x="2377" y="529"/>
                      <a:pt x="2377" y="1189"/>
                    </a:cubicBezTo>
                    <a:close/>
                  </a:path>
                </a:pathLst>
              </a:custGeom>
              <a:solidFill>
                <a:srgbClr val="FF8F31"/>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grpSp>
        <p:grpSp>
          <p:nvGrpSpPr>
            <p:cNvPr id="20" name="Google Shape;93;p16">
              <a:extLst>
                <a:ext uri="{FF2B5EF4-FFF2-40B4-BE49-F238E27FC236}">
                  <a16:creationId xmlns:a16="http://schemas.microsoft.com/office/drawing/2014/main" id="{8B08C765-ABBC-3D75-883F-425226F7DBE6}"/>
                </a:ext>
              </a:extLst>
            </p:cNvPr>
            <p:cNvGrpSpPr/>
            <p:nvPr/>
          </p:nvGrpSpPr>
          <p:grpSpPr>
            <a:xfrm>
              <a:off x="1569764" y="1290330"/>
              <a:ext cx="245610" cy="244891"/>
              <a:chOff x="1177442" y="2884512"/>
              <a:chExt cx="245610" cy="244891"/>
            </a:xfrm>
          </p:grpSpPr>
          <p:sp>
            <p:nvSpPr>
              <p:cNvPr id="63" name="Google Shape;94;p16">
                <a:extLst>
                  <a:ext uri="{FF2B5EF4-FFF2-40B4-BE49-F238E27FC236}">
                    <a16:creationId xmlns:a16="http://schemas.microsoft.com/office/drawing/2014/main" id="{5DA9B98A-5FF4-13F8-4823-2CABAFD03551}"/>
                  </a:ext>
                </a:extLst>
              </p:cNvPr>
              <p:cNvSpPr/>
              <p:nvPr/>
            </p:nvSpPr>
            <p:spPr>
              <a:xfrm>
                <a:off x="1177442" y="2884512"/>
                <a:ext cx="245610" cy="244891"/>
              </a:xfrm>
              <a:custGeom>
                <a:avLst/>
                <a:gdLst/>
                <a:ahLst/>
                <a:cxnLst/>
                <a:rect l="l" t="t" r="r" b="b"/>
                <a:pathLst>
                  <a:path w="4437" h="4424" extrusionOk="0">
                    <a:moveTo>
                      <a:pt x="2219" y="1"/>
                    </a:moveTo>
                    <a:cubicBezTo>
                      <a:pt x="991" y="1"/>
                      <a:pt x="1" y="991"/>
                      <a:pt x="1" y="2206"/>
                    </a:cubicBezTo>
                    <a:cubicBezTo>
                      <a:pt x="1" y="3433"/>
                      <a:pt x="991" y="4423"/>
                      <a:pt x="2219" y="4423"/>
                    </a:cubicBezTo>
                    <a:cubicBezTo>
                      <a:pt x="3447" y="4423"/>
                      <a:pt x="4437" y="3433"/>
                      <a:pt x="4437" y="2206"/>
                    </a:cubicBezTo>
                    <a:cubicBezTo>
                      <a:pt x="4437" y="991"/>
                      <a:pt x="3447" y="1"/>
                      <a:pt x="2219" y="1"/>
                    </a:cubicBezTo>
                    <a:close/>
                  </a:path>
                </a:pathLst>
              </a:custGeom>
              <a:solidFill>
                <a:schemeClr val="tx1"/>
              </a:solidFill>
              <a:ln>
                <a:noFill/>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sp>
            <p:nvSpPr>
              <p:cNvPr id="64" name="Google Shape;95;p16">
                <a:extLst>
                  <a:ext uri="{FF2B5EF4-FFF2-40B4-BE49-F238E27FC236}">
                    <a16:creationId xmlns:a16="http://schemas.microsoft.com/office/drawing/2014/main" id="{03146931-4968-9B0D-8C86-FFA60BF93F0E}"/>
                  </a:ext>
                </a:extLst>
              </p:cNvPr>
              <p:cNvSpPr/>
              <p:nvPr/>
            </p:nvSpPr>
            <p:spPr>
              <a:xfrm>
                <a:off x="1234458" y="2940809"/>
                <a:ext cx="131579" cy="131579"/>
              </a:xfrm>
              <a:custGeom>
                <a:avLst/>
                <a:gdLst/>
                <a:ahLst/>
                <a:cxnLst/>
                <a:rect l="l" t="t" r="r" b="b"/>
                <a:pathLst>
                  <a:path w="2377" h="2377" extrusionOk="0">
                    <a:moveTo>
                      <a:pt x="2377" y="1189"/>
                    </a:moveTo>
                    <a:cubicBezTo>
                      <a:pt x="2377" y="1849"/>
                      <a:pt x="1849" y="2377"/>
                      <a:pt x="1189" y="2377"/>
                    </a:cubicBezTo>
                    <a:cubicBezTo>
                      <a:pt x="529" y="2377"/>
                      <a:pt x="1" y="1849"/>
                      <a:pt x="1" y="1189"/>
                    </a:cubicBezTo>
                    <a:cubicBezTo>
                      <a:pt x="1" y="529"/>
                      <a:pt x="529" y="0"/>
                      <a:pt x="1189" y="0"/>
                    </a:cubicBezTo>
                    <a:cubicBezTo>
                      <a:pt x="1849" y="0"/>
                      <a:pt x="2377" y="529"/>
                      <a:pt x="2377" y="1189"/>
                    </a:cubicBezTo>
                    <a:close/>
                  </a:path>
                </a:pathLst>
              </a:custGeom>
              <a:solidFill>
                <a:srgbClr val="FF6629"/>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grpSp>
        <p:grpSp>
          <p:nvGrpSpPr>
            <p:cNvPr id="21" name="Google Shape;93;p16">
              <a:extLst>
                <a:ext uri="{FF2B5EF4-FFF2-40B4-BE49-F238E27FC236}">
                  <a16:creationId xmlns:a16="http://schemas.microsoft.com/office/drawing/2014/main" id="{D726C663-C2E9-3581-BA9C-F84D7AE80000}"/>
                </a:ext>
              </a:extLst>
            </p:cNvPr>
            <p:cNvGrpSpPr/>
            <p:nvPr/>
          </p:nvGrpSpPr>
          <p:grpSpPr>
            <a:xfrm>
              <a:off x="2294978" y="1290330"/>
              <a:ext cx="245610" cy="244891"/>
              <a:chOff x="1177442" y="2884512"/>
              <a:chExt cx="245610" cy="244891"/>
            </a:xfrm>
          </p:grpSpPr>
          <p:sp>
            <p:nvSpPr>
              <p:cNvPr id="61" name="Google Shape;94;p16">
                <a:extLst>
                  <a:ext uri="{FF2B5EF4-FFF2-40B4-BE49-F238E27FC236}">
                    <a16:creationId xmlns:a16="http://schemas.microsoft.com/office/drawing/2014/main" id="{1F8EC9FF-B868-65AE-0270-A5F3B47AA807}"/>
                  </a:ext>
                </a:extLst>
              </p:cNvPr>
              <p:cNvSpPr/>
              <p:nvPr/>
            </p:nvSpPr>
            <p:spPr>
              <a:xfrm>
                <a:off x="1177442" y="2884512"/>
                <a:ext cx="245610" cy="244891"/>
              </a:xfrm>
              <a:custGeom>
                <a:avLst/>
                <a:gdLst/>
                <a:ahLst/>
                <a:cxnLst/>
                <a:rect l="l" t="t" r="r" b="b"/>
                <a:pathLst>
                  <a:path w="4437" h="4424" extrusionOk="0">
                    <a:moveTo>
                      <a:pt x="2219" y="1"/>
                    </a:moveTo>
                    <a:cubicBezTo>
                      <a:pt x="991" y="1"/>
                      <a:pt x="1" y="991"/>
                      <a:pt x="1" y="2206"/>
                    </a:cubicBezTo>
                    <a:cubicBezTo>
                      <a:pt x="1" y="3433"/>
                      <a:pt x="991" y="4423"/>
                      <a:pt x="2219" y="4423"/>
                    </a:cubicBezTo>
                    <a:cubicBezTo>
                      <a:pt x="3447" y="4423"/>
                      <a:pt x="4437" y="3433"/>
                      <a:pt x="4437" y="2206"/>
                    </a:cubicBezTo>
                    <a:cubicBezTo>
                      <a:pt x="4437" y="991"/>
                      <a:pt x="3447" y="1"/>
                      <a:pt x="2219" y="1"/>
                    </a:cubicBezTo>
                    <a:close/>
                  </a:path>
                </a:pathLst>
              </a:custGeom>
              <a:solidFill>
                <a:schemeClr val="tx1"/>
              </a:solidFill>
              <a:ln>
                <a:noFill/>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sp>
            <p:nvSpPr>
              <p:cNvPr id="62" name="Google Shape;95;p16">
                <a:extLst>
                  <a:ext uri="{FF2B5EF4-FFF2-40B4-BE49-F238E27FC236}">
                    <a16:creationId xmlns:a16="http://schemas.microsoft.com/office/drawing/2014/main" id="{B1ECFB09-3FDE-9588-6D94-72B2D1C18C27}"/>
                  </a:ext>
                </a:extLst>
              </p:cNvPr>
              <p:cNvSpPr/>
              <p:nvPr/>
            </p:nvSpPr>
            <p:spPr>
              <a:xfrm>
                <a:off x="1234458" y="2940809"/>
                <a:ext cx="131579" cy="131579"/>
              </a:xfrm>
              <a:custGeom>
                <a:avLst/>
                <a:gdLst/>
                <a:ahLst/>
                <a:cxnLst/>
                <a:rect l="l" t="t" r="r" b="b"/>
                <a:pathLst>
                  <a:path w="2377" h="2377" extrusionOk="0">
                    <a:moveTo>
                      <a:pt x="2377" y="1189"/>
                    </a:moveTo>
                    <a:cubicBezTo>
                      <a:pt x="2377" y="1849"/>
                      <a:pt x="1849" y="2377"/>
                      <a:pt x="1189" y="2377"/>
                    </a:cubicBezTo>
                    <a:cubicBezTo>
                      <a:pt x="529" y="2377"/>
                      <a:pt x="1" y="1849"/>
                      <a:pt x="1" y="1189"/>
                    </a:cubicBezTo>
                    <a:cubicBezTo>
                      <a:pt x="1" y="529"/>
                      <a:pt x="529" y="0"/>
                      <a:pt x="1189" y="0"/>
                    </a:cubicBezTo>
                    <a:cubicBezTo>
                      <a:pt x="1849" y="0"/>
                      <a:pt x="2377" y="529"/>
                      <a:pt x="2377" y="1189"/>
                    </a:cubicBezTo>
                    <a:close/>
                  </a:path>
                </a:pathLst>
              </a:custGeom>
              <a:solidFill>
                <a:srgbClr val="FF6629"/>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grpSp>
        <p:grpSp>
          <p:nvGrpSpPr>
            <p:cNvPr id="22" name="Google Shape;93;p16">
              <a:extLst>
                <a:ext uri="{FF2B5EF4-FFF2-40B4-BE49-F238E27FC236}">
                  <a16:creationId xmlns:a16="http://schemas.microsoft.com/office/drawing/2014/main" id="{8A25D8A9-D137-5C0F-8035-C7BED38F0ECC}"/>
                </a:ext>
              </a:extLst>
            </p:cNvPr>
            <p:cNvGrpSpPr/>
            <p:nvPr/>
          </p:nvGrpSpPr>
          <p:grpSpPr>
            <a:xfrm>
              <a:off x="3020192" y="1290330"/>
              <a:ext cx="245610" cy="244891"/>
              <a:chOff x="1177442" y="2884512"/>
              <a:chExt cx="245610" cy="244891"/>
            </a:xfrm>
          </p:grpSpPr>
          <p:sp>
            <p:nvSpPr>
              <p:cNvPr id="59" name="Google Shape;94;p16">
                <a:extLst>
                  <a:ext uri="{FF2B5EF4-FFF2-40B4-BE49-F238E27FC236}">
                    <a16:creationId xmlns:a16="http://schemas.microsoft.com/office/drawing/2014/main" id="{ABAF3405-971B-581B-3744-E1BFBFD95A76}"/>
                  </a:ext>
                </a:extLst>
              </p:cNvPr>
              <p:cNvSpPr/>
              <p:nvPr/>
            </p:nvSpPr>
            <p:spPr>
              <a:xfrm>
                <a:off x="1177442" y="2884512"/>
                <a:ext cx="245610" cy="244891"/>
              </a:xfrm>
              <a:custGeom>
                <a:avLst/>
                <a:gdLst/>
                <a:ahLst/>
                <a:cxnLst/>
                <a:rect l="l" t="t" r="r" b="b"/>
                <a:pathLst>
                  <a:path w="4437" h="4424" extrusionOk="0">
                    <a:moveTo>
                      <a:pt x="2219" y="1"/>
                    </a:moveTo>
                    <a:cubicBezTo>
                      <a:pt x="991" y="1"/>
                      <a:pt x="1" y="991"/>
                      <a:pt x="1" y="2206"/>
                    </a:cubicBezTo>
                    <a:cubicBezTo>
                      <a:pt x="1" y="3433"/>
                      <a:pt x="991" y="4423"/>
                      <a:pt x="2219" y="4423"/>
                    </a:cubicBezTo>
                    <a:cubicBezTo>
                      <a:pt x="3447" y="4423"/>
                      <a:pt x="4437" y="3433"/>
                      <a:pt x="4437" y="2206"/>
                    </a:cubicBezTo>
                    <a:cubicBezTo>
                      <a:pt x="4437" y="991"/>
                      <a:pt x="3447" y="1"/>
                      <a:pt x="2219" y="1"/>
                    </a:cubicBezTo>
                    <a:close/>
                  </a:path>
                </a:pathLst>
              </a:custGeom>
              <a:solidFill>
                <a:schemeClr val="tx1"/>
              </a:solidFill>
              <a:ln>
                <a:noFill/>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sp>
            <p:nvSpPr>
              <p:cNvPr id="60" name="Google Shape;95;p16">
                <a:extLst>
                  <a:ext uri="{FF2B5EF4-FFF2-40B4-BE49-F238E27FC236}">
                    <a16:creationId xmlns:a16="http://schemas.microsoft.com/office/drawing/2014/main" id="{A66A6A9A-86F3-95F4-612E-1309708F0927}"/>
                  </a:ext>
                </a:extLst>
              </p:cNvPr>
              <p:cNvSpPr/>
              <p:nvPr/>
            </p:nvSpPr>
            <p:spPr>
              <a:xfrm>
                <a:off x="1234458" y="2940809"/>
                <a:ext cx="131579" cy="131579"/>
              </a:xfrm>
              <a:custGeom>
                <a:avLst/>
                <a:gdLst/>
                <a:ahLst/>
                <a:cxnLst/>
                <a:rect l="l" t="t" r="r" b="b"/>
                <a:pathLst>
                  <a:path w="2377" h="2377" extrusionOk="0">
                    <a:moveTo>
                      <a:pt x="2377" y="1189"/>
                    </a:moveTo>
                    <a:cubicBezTo>
                      <a:pt x="2377" y="1849"/>
                      <a:pt x="1849" y="2377"/>
                      <a:pt x="1189" y="2377"/>
                    </a:cubicBezTo>
                    <a:cubicBezTo>
                      <a:pt x="529" y="2377"/>
                      <a:pt x="1" y="1849"/>
                      <a:pt x="1" y="1189"/>
                    </a:cubicBezTo>
                    <a:cubicBezTo>
                      <a:pt x="1" y="529"/>
                      <a:pt x="529" y="0"/>
                      <a:pt x="1189" y="0"/>
                    </a:cubicBezTo>
                    <a:cubicBezTo>
                      <a:pt x="1849" y="0"/>
                      <a:pt x="2377" y="529"/>
                      <a:pt x="2377" y="1189"/>
                    </a:cubicBezTo>
                    <a:close/>
                  </a:path>
                </a:pathLst>
              </a:custGeom>
              <a:solidFill>
                <a:srgbClr val="FF6629"/>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grpSp>
        <p:grpSp>
          <p:nvGrpSpPr>
            <p:cNvPr id="23" name="Google Shape;93;p16">
              <a:extLst>
                <a:ext uri="{FF2B5EF4-FFF2-40B4-BE49-F238E27FC236}">
                  <a16:creationId xmlns:a16="http://schemas.microsoft.com/office/drawing/2014/main" id="{BC2EBFC3-7A1C-436F-BC29-3EDC4BD5F474}"/>
                </a:ext>
              </a:extLst>
            </p:cNvPr>
            <p:cNvGrpSpPr/>
            <p:nvPr/>
          </p:nvGrpSpPr>
          <p:grpSpPr>
            <a:xfrm>
              <a:off x="3745406" y="1290330"/>
              <a:ext cx="245610" cy="244891"/>
              <a:chOff x="1177442" y="2884512"/>
              <a:chExt cx="245610" cy="244891"/>
            </a:xfrm>
          </p:grpSpPr>
          <p:sp>
            <p:nvSpPr>
              <p:cNvPr id="57" name="Google Shape;94;p16">
                <a:extLst>
                  <a:ext uri="{FF2B5EF4-FFF2-40B4-BE49-F238E27FC236}">
                    <a16:creationId xmlns:a16="http://schemas.microsoft.com/office/drawing/2014/main" id="{6F98E551-34E4-D45B-ADC4-0FE10D9E726D}"/>
                  </a:ext>
                </a:extLst>
              </p:cNvPr>
              <p:cNvSpPr/>
              <p:nvPr/>
            </p:nvSpPr>
            <p:spPr>
              <a:xfrm>
                <a:off x="1177442" y="2884512"/>
                <a:ext cx="245610" cy="244891"/>
              </a:xfrm>
              <a:custGeom>
                <a:avLst/>
                <a:gdLst/>
                <a:ahLst/>
                <a:cxnLst/>
                <a:rect l="l" t="t" r="r" b="b"/>
                <a:pathLst>
                  <a:path w="4437" h="4424" extrusionOk="0">
                    <a:moveTo>
                      <a:pt x="2219" y="1"/>
                    </a:moveTo>
                    <a:cubicBezTo>
                      <a:pt x="991" y="1"/>
                      <a:pt x="1" y="991"/>
                      <a:pt x="1" y="2206"/>
                    </a:cubicBezTo>
                    <a:cubicBezTo>
                      <a:pt x="1" y="3433"/>
                      <a:pt x="991" y="4423"/>
                      <a:pt x="2219" y="4423"/>
                    </a:cubicBezTo>
                    <a:cubicBezTo>
                      <a:pt x="3447" y="4423"/>
                      <a:pt x="4437" y="3433"/>
                      <a:pt x="4437" y="2206"/>
                    </a:cubicBezTo>
                    <a:cubicBezTo>
                      <a:pt x="4437" y="991"/>
                      <a:pt x="3447" y="1"/>
                      <a:pt x="2219" y="1"/>
                    </a:cubicBezTo>
                    <a:close/>
                  </a:path>
                </a:pathLst>
              </a:custGeom>
              <a:solidFill>
                <a:schemeClr val="tx1"/>
              </a:solidFill>
              <a:ln>
                <a:noFill/>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sp>
            <p:nvSpPr>
              <p:cNvPr id="58" name="Google Shape;95;p16">
                <a:extLst>
                  <a:ext uri="{FF2B5EF4-FFF2-40B4-BE49-F238E27FC236}">
                    <a16:creationId xmlns:a16="http://schemas.microsoft.com/office/drawing/2014/main" id="{51D8C25A-F971-72AF-DB00-3F393D05DD04}"/>
                  </a:ext>
                </a:extLst>
              </p:cNvPr>
              <p:cNvSpPr/>
              <p:nvPr/>
            </p:nvSpPr>
            <p:spPr>
              <a:xfrm>
                <a:off x="1234458" y="2940809"/>
                <a:ext cx="131579" cy="131579"/>
              </a:xfrm>
              <a:custGeom>
                <a:avLst/>
                <a:gdLst/>
                <a:ahLst/>
                <a:cxnLst/>
                <a:rect l="l" t="t" r="r" b="b"/>
                <a:pathLst>
                  <a:path w="2377" h="2377" extrusionOk="0">
                    <a:moveTo>
                      <a:pt x="2377" y="1189"/>
                    </a:moveTo>
                    <a:cubicBezTo>
                      <a:pt x="2377" y="1849"/>
                      <a:pt x="1849" y="2377"/>
                      <a:pt x="1189" y="2377"/>
                    </a:cubicBezTo>
                    <a:cubicBezTo>
                      <a:pt x="529" y="2377"/>
                      <a:pt x="1" y="1849"/>
                      <a:pt x="1" y="1189"/>
                    </a:cubicBezTo>
                    <a:cubicBezTo>
                      <a:pt x="1" y="529"/>
                      <a:pt x="529" y="0"/>
                      <a:pt x="1189" y="0"/>
                    </a:cubicBezTo>
                    <a:cubicBezTo>
                      <a:pt x="1849" y="0"/>
                      <a:pt x="2377" y="529"/>
                      <a:pt x="2377" y="1189"/>
                    </a:cubicBezTo>
                    <a:close/>
                  </a:path>
                </a:pathLst>
              </a:custGeom>
              <a:solidFill>
                <a:srgbClr val="FF6629"/>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grpSp>
        <p:grpSp>
          <p:nvGrpSpPr>
            <p:cNvPr id="24" name="Google Shape;93;p16">
              <a:extLst>
                <a:ext uri="{FF2B5EF4-FFF2-40B4-BE49-F238E27FC236}">
                  <a16:creationId xmlns:a16="http://schemas.microsoft.com/office/drawing/2014/main" id="{F8D28D61-76C0-8785-688F-CD90BD7E9821}"/>
                </a:ext>
              </a:extLst>
            </p:cNvPr>
            <p:cNvGrpSpPr/>
            <p:nvPr/>
          </p:nvGrpSpPr>
          <p:grpSpPr>
            <a:xfrm>
              <a:off x="4470620" y="1290330"/>
              <a:ext cx="245610" cy="244891"/>
              <a:chOff x="1177442" y="2884512"/>
              <a:chExt cx="245610" cy="244891"/>
            </a:xfrm>
          </p:grpSpPr>
          <p:sp>
            <p:nvSpPr>
              <p:cNvPr id="55" name="Google Shape;94;p16">
                <a:extLst>
                  <a:ext uri="{FF2B5EF4-FFF2-40B4-BE49-F238E27FC236}">
                    <a16:creationId xmlns:a16="http://schemas.microsoft.com/office/drawing/2014/main" id="{B89A90DC-3721-6E1F-7F7F-EA7C4438D992}"/>
                  </a:ext>
                </a:extLst>
              </p:cNvPr>
              <p:cNvSpPr/>
              <p:nvPr/>
            </p:nvSpPr>
            <p:spPr>
              <a:xfrm>
                <a:off x="1177442" y="2884512"/>
                <a:ext cx="245610" cy="244891"/>
              </a:xfrm>
              <a:custGeom>
                <a:avLst/>
                <a:gdLst/>
                <a:ahLst/>
                <a:cxnLst/>
                <a:rect l="l" t="t" r="r" b="b"/>
                <a:pathLst>
                  <a:path w="4437" h="4424" extrusionOk="0">
                    <a:moveTo>
                      <a:pt x="2219" y="1"/>
                    </a:moveTo>
                    <a:cubicBezTo>
                      <a:pt x="991" y="1"/>
                      <a:pt x="1" y="991"/>
                      <a:pt x="1" y="2206"/>
                    </a:cubicBezTo>
                    <a:cubicBezTo>
                      <a:pt x="1" y="3433"/>
                      <a:pt x="991" y="4423"/>
                      <a:pt x="2219" y="4423"/>
                    </a:cubicBezTo>
                    <a:cubicBezTo>
                      <a:pt x="3447" y="4423"/>
                      <a:pt x="4437" y="3433"/>
                      <a:pt x="4437" y="2206"/>
                    </a:cubicBezTo>
                    <a:cubicBezTo>
                      <a:pt x="4437" y="991"/>
                      <a:pt x="3447" y="1"/>
                      <a:pt x="2219" y="1"/>
                    </a:cubicBezTo>
                    <a:close/>
                  </a:path>
                </a:pathLst>
              </a:custGeom>
              <a:solidFill>
                <a:schemeClr val="tx1"/>
              </a:solidFill>
              <a:ln>
                <a:noFill/>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sp>
            <p:nvSpPr>
              <p:cNvPr id="56" name="Google Shape;95;p16">
                <a:extLst>
                  <a:ext uri="{FF2B5EF4-FFF2-40B4-BE49-F238E27FC236}">
                    <a16:creationId xmlns:a16="http://schemas.microsoft.com/office/drawing/2014/main" id="{451DDA01-EE7E-92BE-A118-A9C06DD89FBA}"/>
                  </a:ext>
                </a:extLst>
              </p:cNvPr>
              <p:cNvSpPr/>
              <p:nvPr/>
            </p:nvSpPr>
            <p:spPr>
              <a:xfrm>
                <a:off x="1234458" y="2940809"/>
                <a:ext cx="131579" cy="131579"/>
              </a:xfrm>
              <a:custGeom>
                <a:avLst/>
                <a:gdLst/>
                <a:ahLst/>
                <a:cxnLst/>
                <a:rect l="l" t="t" r="r" b="b"/>
                <a:pathLst>
                  <a:path w="2377" h="2377" extrusionOk="0">
                    <a:moveTo>
                      <a:pt x="2377" y="1189"/>
                    </a:moveTo>
                    <a:cubicBezTo>
                      <a:pt x="2377" y="1849"/>
                      <a:pt x="1849" y="2377"/>
                      <a:pt x="1189" y="2377"/>
                    </a:cubicBezTo>
                    <a:cubicBezTo>
                      <a:pt x="529" y="2377"/>
                      <a:pt x="1" y="1849"/>
                      <a:pt x="1" y="1189"/>
                    </a:cubicBezTo>
                    <a:cubicBezTo>
                      <a:pt x="1" y="529"/>
                      <a:pt x="529" y="0"/>
                      <a:pt x="1189" y="0"/>
                    </a:cubicBezTo>
                    <a:cubicBezTo>
                      <a:pt x="1849" y="0"/>
                      <a:pt x="2377" y="529"/>
                      <a:pt x="2377" y="1189"/>
                    </a:cubicBezTo>
                    <a:close/>
                  </a:path>
                </a:pathLst>
              </a:custGeom>
              <a:solidFill>
                <a:srgbClr val="F2411F"/>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grpSp>
        <p:grpSp>
          <p:nvGrpSpPr>
            <p:cNvPr id="25" name="Google Shape;93;p16">
              <a:extLst>
                <a:ext uri="{FF2B5EF4-FFF2-40B4-BE49-F238E27FC236}">
                  <a16:creationId xmlns:a16="http://schemas.microsoft.com/office/drawing/2014/main" id="{9B86BC64-890F-1598-5507-CB5E022E20EB}"/>
                </a:ext>
              </a:extLst>
            </p:cNvPr>
            <p:cNvGrpSpPr/>
            <p:nvPr/>
          </p:nvGrpSpPr>
          <p:grpSpPr>
            <a:xfrm>
              <a:off x="5195834" y="1290330"/>
              <a:ext cx="245610" cy="244891"/>
              <a:chOff x="1177442" y="2884512"/>
              <a:chExt cx="245610" cy="244891"/>
            </a:xfrm>
          </p:grpSpPr>
          <p:sp>
            <p:nvSpPr>
              <p:cNvPr id="53" name="Google Shape;94;p16">
                <a:extLst>
                  <a:ext uri="{FF2B5EF4-FFF2-40B4-BE49-F238E27FC236}">
                    <a16:creationId xmlns:a16="http://schemas.microsoft.com/office/drawing/2014/main" id="{DA2DD72B-7404-5955-1F38-32F1868DF7A0}"/>
                  </a:ext>
                </a:extLst>
              </p:cNvPr>
              <p:cNvSpPr/>
              <p:nvPr/>
            </p:nvSpPr>
            <p:spPr>
              <a:xfrm>
                <a:off x="1177442" y="2884512"/>
                <a:ext cx="245610" cy="244891"/>
              </a:xfrm>
              <a:custGeom>
                <a:avLst/>
                <a:gdLst/>
                <a:ahLst/>
                <a:cxnLst/>
                <a:rect l="l" t="t" r="r" b="b"/>
                <a:pathLst>
                  <a:path w="4437" h="4424" extrusionOk="0">
                    <a:moveTo>
                      <a:pt x="2219" y="1"/>
                    </a:moveTo>
                    <a:cubicBezTo>
                      <a:pt x="991" y="1"/>
                      <a:pt x="1" y="991"/>
                      <a:pt x="1" y="2206"/>
                    </a:cubicBezTo>
                    <a:cubicBezTo>
                      <a:pt x="1" y="3433"/>
                      <a:pt x="991" y="4423"/>
                      <a:pt x="2219" y="4423"/>
                    </a:cubicBezTo>
                    <a:cubicBezTo>
                      <a:pt x="3447" y="4423"/>
                      <a:pt x="4437" y="3433"/>
                      <a:pt x="4437" y="2206"/>
                    </a:cubicBezTo>
                    <a:cubicBezTo>
                      <a:pt x="4437" y="991"/>
                      <a:pt x="3447" y="1"/>
                      <a:pt x="2219" y="1"/>
                    </a:cubicBezTo>
                    <a:close/>
                  </a:path>
                </a:pathLst>
              </a:custGeom>
              <a:solidFill>
                <a:schemeClr val="tx1"/>
              </a:solidFill>
              <a:ln>
                <a:noFill/>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sp>
            <p:nvSpPr>
              <p:cNvPr id="54" name="Google Shape;95;p16">
                <a:extLst>
                  <a:ext uri="{FF2B5EF4-FFF2-40B4-BE49-F238E27FC236}">
                    <a16:creationId xmlns:a16="http://schemas.microsoft.com/office/drawing/2014/main" id="{860EBD58-C7F6-FB17-D7BD-51FD6ABBC401}"/>
                  </a:ext>
                </a:extLst>
              </p:cNvPr>
              <p:cNvSpPr/>
              <p:nvPr/>
            </p:nvSpPr>
            <p:spPr>
              <a:xfrm>
                <a:off x="1234458" y="2940809"/>
                <a:ext cx="131579" cy="131579"/>
              </a:xfrm>
              <a:custGeom>
                <a:avLst/>
                <a:gdLst/>
                <a:ahLst/>
                <a:cxnLst/>
                <a:rect l="l" t="t" r="r" b="b"/>
                <a:pathLst>
                  <a:path w="2377" h="2377" extrusionOk="0">
                    <a:moveTo>
                      <a:pt x="2377" y="1189"/>
                    </a:moveTo>
                    <a:cubicBezTo>
                      <a:pt x="2377" y="1849"/>
                      <a:pt x="1849" y="2377"/>
                      <a:pt x="1189" y="2377"/>
                    </a:cubicBezTo>
                    <a:cubicBezTo>
                      <a:pt x="529" y="2377"/>
                      <a:pt x="1" y="1849"/>
                      <a:pt x="1" y="1189"/>
                    </a:cubicBezTo>
                    <a:cubicBezTo>
                      <a:pt x="1" y="529"/>
                      <a:pt x="529" y="0"/>
                      <a:pt x="1189" y="0"/>
                    </a:cubicBezTo>
                    <a:cubicBezTo>
                      <a:pt x="1849" y="0"/>
                      <a:pt x="2377" y="529"/>
                      <a:pt x="2377" y="1189"/>
                    </a:cubicBezTo>
                    <a:close/>
                  </a:path>
                </a:pathLst>
              </a:custGeom>
              <a:solidFill>
                <a:srgbClr val="F2411F"/>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grpSp>
        <p:grpSp>
          <p:nvGrpSpPr>
            <p:cNvPr id="26" name="Google Shape;93;p16">
              <a:extLst>
                <a:ext uri="{FF2B5EF4-FFF2-40B4-BE49-F238E27FC236}">
                  <a16:creationId xmlns:a16="http://schemas.microsoft.com/office/drawing/2014/main" id="{AA1DAE1F-33DD-B055-A9A1-E2B7B03E58D2}"/>
                </a:ext>
              </a:extLst>
            </p:cNvPr>
            <p:cNvGrpSpPr/>
            <p:nvPr/>
          </p:nvGrpSpPr>
          <p:grpSpPr>
            <a:xfrm>
              <a:off x="5921048" y="1290330"/>
              <a:ext cx="245610" cy="244891"/>
              <a:chOff x="1177442" y="2884512"/>
              <a:chExt cx="245610" cy="244891"/>
            </a:xfrm>
          </p:grpSpPr>
          <p:sp>
            <p:nvSpPr>
              <p:cNvPr id="51" name="Google Shape;94;p16">
                <a:extLst>
                  <a:ext uri="{FF2B5EF4-FFF2-40B4-BE49-F238E27FC236}">
                    <a16:creationId xmlns:a16="http://schemas.microsoft.com/office/drawing/2014/main" id="{FD912694-A632-6106-8AD9-3D402DDD2211}"/>
                  </a:ext>
                </a:extLst>
              </p:cNvPr>
              <p:cNvSpPr/>
              <p:nvPr/>
            </p:nvSpPr>
            <p:spPr>
              <a:xfrm>
                <a:off x="1177442" y="2884512"/>
                <a:ext cx="245610" cy="244891"/>
              </a:xfrm>
              <a:custGeom>
                <a:avLst/>
                <a:gdLst/>
                <a:ahLst/>
                <a:cxnLst/>
                <a:rect l="l" t="t" r="r" b="b"/>
                <a:pathLst>
                  <a:path w="4437" h="4424" extrusionOk="0">
                    <a:moveTo>
                      <a:pt x="2219" y="1"/>
                    </a:moveTo>
                    <a:cubicBezTo>
                      <a:pt x="991" y="1"/>
                      <a:pt x="1" y="991"/>
                      <a:pt x="1" y="2206"/>
                    </a:cubicBezTo>
                    <a:cubicBezTo>
                      <a:pt x="1" y="3433"/>
                      <a:pt x="991" y="4423"/>
                      <a:pt x="2219" y="4423"/>
                    </a:cubicBezTo>
                    <a:cubicBezTo>
                      <a:pt x="3447" y="4423"/>
                      <a:pt x="4437" y="3433"/>
                      <a:pt x="4437" y="2206"/>
                    </a:cubicBezTo>
                    <a:cubicBezTo>
                      <a:pt x="4437" y="991"/>
                      <a:pt x="3447" y="1"/>
                      <a:pt x="2219" y="1"/>
                    </a:cubicBezTo>
                    <a:close/>
                  </a:path>
                </a:pathLst>
              </a:custGeom>
              <a:solidFill>
                <a:schemeClr val="tx1"/>
              </a:solidFill>
              <a:ln>
                <a:noFill/>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sp>
            <p:nvSpPr>
              <p:cNvPr id="52" name="Google Shape;95;p16">
                <a:extLst>
                  <a:ext uri="{FF2B5EF4-FFF2-40B4-BE49-F238E27FC236}">
                    <a16:creationId xmlns:a16="http://schemas.microsoft.com/office/drawing/2014/main" id="{92A1433C-B961-90FC-9FE1-382ACB20FCA6}"/>
                  </a:ext>
                </a:extLst>
              </p:cNvPr>
              <p:cNvSpPr/>
              <p:nvPr/>
            </p:nvSpPr>
            <p:spPr>
              <a:xfrm>
                <a:off x="1234458" y="2940809"/>
                <a:ext cx="131579" cy="131579"/>
              </a:xfrm>
              <a:custGeom>
                <a:avLst/>
                <a:gdLst/>
                <a:ahLst/>
                <a:cxnLst/>
                <a:rect l="l" t="t" r="r" b="b"/>
                <a:pathLst>
                  <a:path w="2377" h="2377" extrusionOk="0">
                    <a:moveTo>
                      <a:pt x="2377" y="1189"/>
                    </a:moveTo>
                    <a:cubicBezTo>
                      <a:pt x="2377" y="1849"/>
                      <a:pt x="1849" y="2377"/>
                      <a:pt x="1189" y="2377"/>
                    </a:cubicBezTo>
                    <a:cubicBezTo>
                      <a:pt x="529" y="2377"/>
                      <a:pt x="1" y="1849"/>
                      <a:pt x="1" y="1189"/>
                    </a:cubicBezTo>
                    <a:cubicBezTo>
                      <a:pt x="1" y="529"/>
                      <a:pt x="529" y="0"/>
                      <a:pt x="1189" y="0"/>
                    </a:cubicBezTo>
                    <a:cubicBezTo>
                      <a:pt x="1849" y="0"/>
                      <a:pt x="2377" y="529"/>
                      <a:pt x="2377" y="1189"/>
                    </a:cubicBezTo>
                    <a:close/>
                  </a:path>
                </a:pathLst>
              </a:custGeom>
              <a:solidFill>
                <a:srgbClr val="F2411F"/>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grpSp>
        <p:grpSp>
          <p:nvGrpSpPr>
            <p:cNvPr id="27" name="Google Shape;93;p16">
              <a:extLst>
                <a:ext uri="{FF2B5EF4-FFF2-40B4-BE49-F238E27FC236}">
                  <a16:creationId xmlns:a16="http://schemas.microsoft.com/office/drawing/2014/main" id="{2BFC62CF-7E7F-D1AC-CAD8-FA32EA07F868}"/>
                </a:ext>
              </a:extLst>
            </p:cNvPr>
            <p:cNvGrpSpPr/>
            <p:nvPr/>
          </p:nvGrpSpPr>
          <p:grpSpPr>
            <a:xfrm>
              <a:off x="6646262" y="1290330"/>
              <a:ext cx="245610" cy="244891"/>
              <a:chOff x="1177442" y="2884512"/>
              <a:chExt cx="245610" cy="244891"/>
            </a:xfrm>
          </p:grpSpPr>
          <p:sp>
            <p:nvSpPr>
              <p:cNvPr id="49" name="Google Shape;94;p16">
                <a:extLst>
                  <a:ext uri="{FF2B5EF4-FFF2-40B4-BE49-F238E27FC236}">
                    <a16:creationId xmlns:a16="http://schemas.microsoft.com/office/drawing/2014/main" id="{21D19607-57AC-E597-A622-73AEB68F7B36}"/>
                  </a:ext>
                </a:extLst>
              </p:cNvPr>
              <p:cNvSpPr/>
              <p:nvPr/>
            </p:nvSpPr>
            <p:spPr>
              <a:xfrm>
                <a:off x="1177442" y="2884512"/>
                <a:ext cx="245610" cy="244891"/>
              </a:xfrm>
              <a:custGeom>
                <a:avLst/>
                <a:gdLst/>
                <a:ahLst/>
                <a:cxnLst/>
                <a:rect l="l" t="t" r="r" b="b"/>
                <a:pathLst>
                  <a:path w="4437" h="4424" extrusionOk="0">
                    <a:moveTo>
                      <a:pt x="2219" y="1"/>
                    </a:moveTo>
                    <a:cubicBezTo>
                      <a:pt x="991" y="1"/>
                      <a:pt x="1" y="991"/>
                      <a:pt x="1" y="2206"/>
                    </a:cubicBezTo>
                    <a:cubicBezTo>
                      <a:pt x="1" y="3433"/>
                      <a:pt x="991" y="4423"/>
                      <a:pt x="2219" y="4423"/>
                    </a:cubicBezTo>
                    <a:cubicBezTo>
                      <a:pt x="3447" y="4423"/>
                      <a:pt x="4437" y="3433"/>
                      <a:pt x="4437" y="2206"/>
                    </a:cubicBezTo>
                    <a:cubicBezTo>
                      <a:pt x="4437" y="991"/>
                      <a:pt x="3447" y="1"/>
                      <a:pt x="2219" y="1"/>
                    </a:cubicBezTo>
                    <a:close/>
                  </a:path>
                </a:pathLst>
              </a:custGeom>
              <a:solidFill>
                <a:schemeClr val="tx1"/>
              </a:solidFill>
              <a:ln>
                <a:noFill/>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sp>
            <p:nvSpPr>
              <p:cNvPr id="50" name="Google Shape;95;p16">
                <a:extLst>
                  <a:ext uri="{FF2B5EF4-FFF2-40B4-BE49-F238E27FC236}">
                    <a16:creationId xmlns:a16="http://schemas.microsoft.com/office/drawing/2014/main" id="{D657AA73-19D9-5440-7EA7-EC940E370C7C}"/>
                  </a:ext>
                </a:extLst>
              </p:cNvPr>
              <p:cNvSpPr/>
              <p:nvPr/>
            </p:nvSpPr>
            <p:spPr>
              <a:xfrm>
                <a:off x="1234458" y="2940809"/>
                <a:ext cx="131579" cy="131579"/>
              </a:xfrm>
              <a:custGeom>
                <a:avLst/>
                <a:gdLst/>
                <a:ahLst/>
                <a:cxnLst/>
                <a:rect l="l" t="t" r="r" b="b"/>
                <a:pathLst>
                  <a:path w="2377" h="2377" extrusionOk="0">
                    <a:moveTo>
                      <a:pt x="2377" y="1189"/>
                    </a:moveTo>
                    <a:cubicBezTo>
                      <a:pt x="2377" y="1849"/>
                      <a:pt x="1849" y="2377"/>
                      <a:pt x="1189" y="2377"/>
                    </a:cubicBezTo>
                    <a:cubicBezTo>
                      <a:pt x="529" y="2377"/>
                      <a:pt x="1" y="1849"/>
                      <a:pt x="1" y="1189"/>
                    </a:cubicBezTo>
                    <a:cubicBezTo>
                      <a:pt x="1" y="529"/>
                      <a:pt x="529" y="0"/>
                      <a:pt x="1189" y="0"/>
                    </a:cubicBezTo>
                    <a:cubicBezTo>
                      <a:pt x="1849" y="0"/>
                      <a:pt x="2377" y="529"/>
                      <a:pt x="2377" y="1189"/>
                    </a:cubicBezTo>
                    <a:close/>
                  </a:path>
                </a:pathLst>
              </a:custGeom>
              <a:solidFill>
                <a:srgbClr val="F2411F"/>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grpSp>
        <p:grpSp>
          <p:nvGrpSpPr>
            <p:cNvPr id="28" name="Google Shape;93;p16">
              <a:extLst>
                <a:ext uri="{FF2B5EF4-FFF2-40B4-BE49-F238E27FC236}">
                  <a16:creationId xmlns:a16="http://schemas.microsoft.com/office/drawing/2014/main" id="{862DC79A-F867-CD67-FCD6-0A9EE127A6F0}"/>
                </a:ext>
              </a:extLst>
            </p:cNvPr>
            <p:cNvGrpSpPr/>
            <p:nvPr/>
          </p:nvGrpSpPr>
          <p:grpSpPr>
            <a:xfrm>
              <a:off x="7371476" y="1290330"/>
              <a:ext cx="245610" cy="244891"/>
              <a:chOff x="1177442" y="2884512"/>
              <a:chExt cx="245610" cy="244891"/>
            </a:xfrm>
          </p:grpSpPr>
          <p:sp>
            <p:nvSpPr>
              <p:cNvPr id="47" name="Google Shape;94;p16">
                <a:extLst>
                  <a:ext uri="{FF2B5EF4-FFF2-40B4-BE49-F238E27FC236}">
                    <a16:creationId xmlns:a16="http://schemas.microsoft.com/office/drawing/2014/main" id="{032D4DF7-A705-9F99-0C09-B5D638604737}"/>
                  </a:ext>
                </a:extLst>
              </p:cNvPr>
              <p:cNvSpPr/>
              <p:nvPr/>
            </p:nvSpPr>
            <p:spPr>
              <a:xfrm>
                <a:off x="1177442" y="2884512"/>
                <a:ext cx="245610" cy="244891"/>
              </a:xfrm>
              <a:custGeom>
                <a:avLst/>
                <a:gdLst/>
                <a:ahLst/>
                <a:cxnLst/>
                <a:rect l="l" t="t" r="r" b="b"/>
                <a:pathLst>
                  <a:path w="4437" h="4424" extrusionOk="0">
                    <a:moveTo>
                      <a:pt x="2219" y="1"/>
                    </a:moveTo>
                    <a:cubicBezTo>
                      <a:pt x="991" y="1"/>
                      <a:pt x="1" y="991"/>
                      <a:pt x="1" y="2206"/>
                    </a:cubicBezTo>
                    <a:cubicBezTo>
                      <a:pt x="1" y="3433"/>
                      <a:pt x="991" y="4423"/>
                      <a:pt x="2219" y="4423"/>
                    </a:cubicBezTo>
                    <a:cubicBezTo>
                      <a:pt x="3447" y="4423"/>
                      <a:pt x="4437" y="3433"/>
                      <a:pt x="4437" y="2206"/>
                    </a:cubicBezTo>
                    <a:cubicBezTo>
                      <a:pt x="4437" y="991"/>
                      <a:pt x="3447" y="1"/>
                      <a:pt x="2219" y="1"/>
                    </a:cubicBezTo>
                    <a:close/>
                  </a:path>
                </a:pathLst>
              </a:custGeom>
              <a:solidFill>
                <a:schemeClr val="tx1"/>
              </a:solidFill>
              <a:ln>
                <a:noFill/>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sp>
            <p:nvSpPr>
              <p:cNvPr id="48" name="Google Shape;95;p16">
                <a:extLst>
                  <a:ext uri="{FF2B5EF4-FFF2-40B4-BE49-F238E27FC236}">
                    <a16:creationId xmlns:a16="http://schemas.microsoft.com/office/drawing/2014/main" id="{2568DED7-2F5F-8ECB-B71E-9578836B557D}"/>
                  </a:ext>
                </a:extLst>
              </p:cNvPr>
              <p:cNvSpPr/>
              <p:nvPr/>
            </p:nvSpPr>
            <p:spPr>
              <a:xfrm>
                <a:off x="1234458" y="2940809"/>
                <a:ext cx="131579" cy="131579"/>
              </a:xfrm>
              <a:custGeom>
                <a:avLst/>
                <a:gdLst/>
                <a:ahLst/>
                <a:cxnLst/>
                <a:rect l="l" t="t" r="r" b="b"/>
                <a:pathLst>
                  <a:path w="2377" h="2377" extrusionOk="0">
                    <a:moveTo>
                      <a:pt x="2377" y="1189"/>
                    </a:moveTo>
                    <a:cubicBezTo>
                      <a:pt x="2377" y="1849"/>
                      <a:pt x="1849" y="2377"/>
                      <a:pt x="1189" y="2377"/>
                    </a:cubicBezTo>
                    <a:cubicBezTo>
                      <a:pt x="529" y="2377"/>
                      <a:pt x="1" y="1849"/>
                      <a:pt x="1" y="1189"/>
                    </a:cubicBezTo>
                    <a:cubicBezTo>
                      <a:pt x="1" y="529"/>
                      <a:pt x="529" y="0"/>
                      <a:pt x="1189" y="0"/>
                    </a:cubicBezTo>
                    <a:cubicBezTo>
                      <a:pt x="1849" y="0"/>
                      <a:pt x="2377" y="529"/>
                      <a:pt x="2377" y="1189"/>
                    </a:cubicBezTo>
                    <a:close/>
                  </a:path>
                </a:pathLst>
              </a:custGeom>
              <a:solidFill>
                <a:srgbClr val="F2411F"/>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grpSp>
        <p:grpSp>
          <p:nvGrpSpPr>
            <p:cNvPr id="29" name="Google Shape;93;p16">
              <a:extLst>
                <a:ext uri="{FF2B5EF4-FFF2-40B4-BE49-F238E27FC236}">
                  <a16:creationId xmlns:a16="http://schemas.microsoft.com/office/drawing/2014/main" id="{5A60996A-26AE-56E0-7A96-940BEC2A40E2}"/>
                </a:ext>
              </a:extLst>
            </p:cNvPr>
            <p:cNvGrpSpPr/>
            <p:nvPr/>
          </p:nvGrpSpPr>
          <p:grpSpPr>
            <a:xfrm>
              <a:off x="8096690" y="1290330"/>
              <a:ext cx="245610" cy="244891"/>
              <a:chOff x="1177442" y="2884512"/>
              <a:chExt cx="245610" cy="244891"/>
            </a:xfrm>
          </p:grpSpPr>
          <p:sp>
            <p:nvSpPr>
              <p:cNvPr id="45" name="Google Shape;94;p16">
                <a:extLst>
                  <a:ext uri="{FF2B5EF4-FFF2-40B4-BE49-F238E27FC236}">
                    <a16:creationId xmlns:a16="http://schemas.microsoft.com/office/drawing/2014/main" id="{4769622A-704A-900E-81C7-2EB11802FE9B}"/>
                  </a:ext>
                </a:extLst>
              </p:cNvPr>
              <p:cNvSpPr/>
              <p:nvPr/>
            </p:nvSpPr>
            <p:spPr>
              <a:xfrm>
                <a:off x="1177442" y="2884512"/>
                <a:ext cx="245610" cy="244891"/>
              </a:xfrm>
              <a:custGeom>
                <a:avLst/>
                <a:gdLst/>
                <a:ahLst/>
                <a:cxnLst/>
                <a:rect l="l" t="t" r="r" b="b"/>
                <a:pathLst>
                  <a:path w="4437" h="4424" extrusionOk="0">
                    <a:moveTo>
                      <a:pt x="2219" y="1"/>
                    </a:moveTo>
                    <a:cubicBezTo>
                      <a:pt x="991" y="1"/>
                      <a:pt x="1" y="991"/>
                      <a:pt x="1" y="2206"/>
                    </a:cubicBezTo>
                    <a:cubicBezTo>
                      <a:pt x="1" y="3433"/>
                      <a:pt x="991" y="4423"/>
                      <a:pt x="2219" y="4423"/>
                    </a:cubicBezTo>
                    <a:cubicBezTo>
                      <a:pt x="3447" y="4423"/>
                      <a:pt x="4437" y="3433"/>
                      <a:pt x="4437" y="2206"/>
                    </a:cubicBezTo>
                    <a:cubicBezTo>
                      <a:pt x="4437" y="991"/>
                      <a:pt x="3447" y="1"/>
                      <a:pt x="2219" y="1"/>
                    </a:cubicBezTo>
                    <a:close/>
                  </a:path>
                </a:pathLst>
              </a:custGeom>
              <a:solidFill>
                <a:schemeClr val="tx1"/>
              </a:solidFill>
              <a:ln>
                <a:noFill/>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sp>
            <p:nvSpPr>
              <p:cNvPr id="46" name="Google Shape;95;p16">
                <a:extLst>
                  <a:ext uri="{FF2B5EF4-FFF2-40B4-BE49-F238E27FC236}">
                    <a16:creationId xmlns:a16="http://schemas.microsoft.com/office/drawing/2014/main" id="{E50B0C70-5C52-9DB7-34F5-9CDC013B0784}"/>
                  </a:ext>
                </a:extLst>
              </p:cNvPr>
              <p:cNvSpPr/>
              <p:nvPr/>
            </p:nvSpPr>
            <p:spPr>
              <a:xfrm>
                <a:off x="1234458" y="2940809"/>
                <a:ext cx="131579" cy="131579"/>
              </a:xfrm>
              <a:custGeom>
                <a:avLst/>
                <a:gdLst/>
                <a:ahLst/>
                <a:cxnLst/>
                <a:rect l="l" t="t" r="r" b="b"/>
                <a:pathLst>
                  <a:path w="2377" h="2377" extrusionOk="0">
                    <a:moveTo>
                      <a:pt x="2377" y="1189"/>
                    </a:moveTo>
                    <a:cubicBezTo>
                      <a:pt x="2377" y="1849"/>
                      <a:pt x="1849" y="2377"/>
                      <a:pt x="1189" y="2377"/>
                    </a:cubicBezTo>
                    <a:cubicBezTo>
                      <a:pt x="529" y="2377"/>
                      <a:pt x="1" y="1849"/>
                      <a:pt x="1" y="1189"/>
                    </a:cubicBezTo>
                    <a:cubicBezTo>
                      <a:pt x="1" y="529"/>
                      <a:pt x="529" y="0"/>
                      <a:pt x="1189" y="0"/>
                    </a:cubicBezTo>
                    <a:cubicBezTo>
                      <a:pt x="1849" y="0"/>
                      <a:pt x="2377" y="529"/>
                      <a:pt x="2377" y="1189"/>
                    </a:cubicBezTo>
                    <a:close/>
                  </a:path>
                </a:pathLst>
              </a:custGeom>
              <a:solidFill>
                <a:srgbClr val="C82819"/>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grpSp>
        <p:grpSp>
          <p:nvGrpSpPr>
            <p:cNvPr id="30" name="Google Shape;93;p16">
              <a:extLst>
                <a:ext uri="{FF2B5EF4-FFF2-40B4-BE49-F238E27FC236}">
                  <a16:creationId xmlns:a16="http://schemas.microsoft.com/office/drawing/2014/main" id="{20F00111-7CC8-A6BD-FB63-B032BA9A1ABA}"/>
                </a:ext>
              </a:extLst>
            </p:cNvPr>
            <p:cNvGrpSpPr/>
            <p:nvPr/>
          </p:nvGrpSpPr>
          <p:grpSpPr>
            <a:xfrm>
              <a:off x="8821904" y="1290330"/>
              <a:ext cx="245610" cy="244891"/>
              <a:chOff x="1177442" y="2884512"/>
              <a:chExt cx="245610" cy="244891"/>
            </a:xfrm>
          </p:grpSpPr>
          <p:sp>
            <p:nvSpPr>
              <p:cNvPr id="43" name="Google Shape;94;p16">
                <a:extLst>
                  <a:ext uri="{FF2B5EF4-FFF2-40B4-BE49-F238E27FC236}">
                    <a16:creationId xmlns:a16="http://schemas.microsoft.com/office/drawing/2014/main" id="{6A15155E-752E-6B71-243A-44D625EA9FF8}"/>
                  </a:ext>
                </a:extLst>
              </p:cNvPr>
              <p:cNvSpPr/>
              <p:nvPr/>
            </p:nvSpPr>
            <p:spPr>
              <a:xfrm>
                <a:off x="1177442" y="2884512"/>
                <a:ext cx="245610" cy="244891"/>
              </a:xfrm>
              <a:custGeom>
                <a:avLst/>
                <a:gdLst/>
                <a:ahLst/>
                <a:cxnLst/>
                <a:rect l="l" t="t" r="r" b="b"/>
                <a:pathLst>
                  <a:path w="4437" h="4424" extrusionOk="0">
                    <a:moveTo>
                      <a:pt x="2219" y="1"/>
                    </a:moveTo>
                    <a:cubicBezTo>
                      <a:pt x="991" y="1"/>
                      <a:pt x="1" y="991"/>
                      <a:pt x="1" y="2206"/>
                    </a:cubicBezTo>
                    <a:cubicBezTo>
                      <a:pt x="1" y="3433"/>
                      <a:pt x="991" y="4423"/>
                      <a:pt x="2219" y="4423"/>
                    </a:cubicBezTo>
                    <a:cubicBezTo>
                      <a:pt x="3447" y="4423"/>
                      <a:pt x="4437" y="3433"/>
                      <a:pt x="4437" y="2206"/>
                    </a:cubicBezTo>
                    <a:cubicBezTo>
                      <a:pt x="4437" y="991"/>
                      <a:pt x="3447" y="1"/>
                      <a:pt x="2219" y="1"/>
                    </a:cubicBezTo>
                    <a:close/>
                  </a:path>
                </a:pathLst>
              </a:custGeom>
              <a:solidFill>
                <a:schemeClr val="tx1"/>
              </a:solidFill>
              <a:ln>
                <a:noFill/>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sp>
            <p:nvSpPr>
              <p:cNvPr id="44" name="Google Shape;95;p16">
                <a:extLst>
                  <a:ext uri="{FF2B5EF4-FFF2-40B4-BE49-F238E27FC236}">
                    <a16:creationId xmlns:a16="http://schemas.microsoft.com/office/drawing/2014/main" id="{2BEB4370-BCF7-9288-597A-702DA7EC77B7}"/>
                  </a:ext>
                </a:extLst>
              </p:cNvPr>
              <p:cNvSpPr/>
              <p:nvPr/>
            </p:nvSpPr>
            <p:spPr>
              <a:xfrm>
                <a:off x="1234458" y="2940809"/>
                <a:ext cx="131579" cy="131579"/>
              </a:xfrm>
              <a:custGeom>
                <a:avLst/>
                <a:gdLst/>
                <a:ahLst/>
                <a:cxnLst/>
                <a:rect l="l" t="t" r="r" b="b"/>
                <a:pathLst>
                  <a:path w="2377" h="2377" extrusionOk="0">
                    <a:moveTo>
                      <a:pt x="2377" y="1189"/>
                    </a:moveTo>
                    <a:cubicBezTo>
                      <a:pt x="2377" y="1849"/>
                      <a:pt x="1849" y="2377"/>
                      <a:pt x="1189" y="2377"/>
                    </a:cubicBezTo>
                    <a:cubicBezTo>
                      <a:pt x="529" y="2377"/>
                      <a:pt x="1" y="1849"/>
                      <a:pt x="1" y="1189"/>
                    </a:cubicBezTo>
                    <a:cubicBezTo>
                      <a:pt x="1" y="529"/>
                      <a:pt x="529" y="0"/>
                      <a:pt x="1189" y="0"/>
                    </a:cubicBezTo>
                    <a:cubicBezTo>
                      <a:pt x="1849" y="0"/>
                      <a:pt x="2377" y="529"/>
                      <a:pt x="2377" y="1189"/>
                    </a:cubicBezTo>
                    <a:close/>
                  </a:path>
                </a:pathLst>
              </a:custGeom>
              <a:solidFill>
                <a:srgbClr val="C82819"/>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grpSp>
        <p:grpSp>
          <p:nvGrpSpPr>
            <p:cNvPr id="31" name="Google Shape;93;p16">
              <a:extLst>
                <a:ext uri="{FF2B5EF4-FFF2-40B4-BE49-F238E27FC236}">
                  <a16:creationId xmlns:a16="http://schemas.microsoft.com/office/drawing/2014/main" id="{1D0C6F15-B367-786D-D1C3-CAFF04BECBEF}"/>
                </a:ext>
              </a:extLst>
            </p:cNvPr>
            <p:cNvGrpSpPr/>
            <p:nvPr/>
          </p:nvGrpSpPr>
          <p:grpSpPr>
            <a:xfrm>
              <a:off x="9547118" y="1290330"/>
              <a:ext cx="245610" cy="244891"/>
              <a:chOff x="1177442" y="2884512"/>
              <a:chExt cx="245610" cy="244891"/>
            </a:xfrm>
          </p:grpSpPr>
          <p:sp>
            <p:nvSpPr>
              <p:cNvPr id="41" name="Google Shape;94;p16">
                <a:extLst>
                  <a:ext uri="{FF2B5EF4-FFF2-40B4-BE49-F238E27FC236}">
                    <a16:creationId xmlns:a16="http://schemas.microsoft.com/office/drawing/2014/main" id="{3C65B43E-018A-F512-352B-DAD04EB82834}"/>
                  </a:ext>
                </a:extLst>
              </p:cNvPr>
              <p:cNvSpPr/>
              <p:nvPr/>
            </p:nvSpPr>
            <p:spPr>
              <a:xfrm>
                <a:off x="1177442" y="2884512"/>
                <a:ext cx="245610" cy="244891"/>
              </a:xfrm>
              <a:custGeom>
                <a:avLst/>
                <a:gdLst/>
                <a:ahLst/>
                <a:cxnLst/>
                <a:rect l="l" t="t" r="r" b="b"/>
                <a:pathLst>
                  <a:path w="4437" h="4424" extrusionOk="0">
                    <a:moveTo>
                      <a:pt x="2219" y="1"/>
                    </a:moveTo>
                    <a:cubicBezTo>
                      <a:pt x="991" y="1"/>
                      <a:pt x="1" y="991"/>
                      <a:pt x="1" y="2206"/>
                    </a:cubicBezTo>
                    <a:cubicBezTo>
                      <a:pt x="1" y="3433"/>
                      <a:pt x="991" y="4423"/>
                      <a:pt x="2219" y="4423"/>
                    </a:cubicBezTo>
                    <a:cubicBezTo>
                      <a:pt x="3447" y="4423"/>
                      <a:pt x="4437" y="3433"/>
                      <a:pt x="4437" y="2206"/>
                    </a:cubicBezTo>
                    <a:cubicBezTo>
                      <a:pt x="4437" y="991"/>
                      <a:pt x="3447" y="1"/>
                      <a:pt x="2219" y="1"/>
                    </a:cubicBezTo>
                    <a:close/>
                  </a:path>
                </a:pathLst>
              </a:custGeom>
              <a:solidFill>
                <a:schemeClr val="tx1"/>
              </a:solidFill>
              <a:ln>
                <a:noFill/>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sp>
            <p:nvSpPr>
              <p:cNvPr id="42" name="Google Shape;95;p16">
                <a:extLst>
                  <a:ext uri="{FF2B5EF4-FFF2-40B4-BE49-F238E27FC236}">
                    <a16:creationId xmlns:a16="http://schemas.microsoft.com/office/drawing/2014/main" id="{C477BC8B-8B25-62EF-9008-828DA644F557}"/>
                  </a:ext>
                </a:extLst>
              </p:cNvPr>
              <p:cNvSpPr/>
              <p:nvPr/>
            </p:nvSpPr>
            <p:spPr>
              <a:xfrm>
                <a:off x="1234458" y="2940809"/>
                <a:ext cx="131579" cy="131579"/>
              </a:xfrm>
              <a:custGeom>
                <a:avLst/>
                <a:gdLst/>
                <a:ahLst/>
                <a:cxnLst/>
                <a:rect l="l" t="t" r="r" b="b"/>
                <a:pathLst>
                  <a:path w="2377" h="2377" extrusionOk="0">
                    <a:moveTo>
                      <a:pt x="2377" y="1189"/>
                    </a:moveTo>
                    <a:cubicBezTo>
                      <a:pt x="2377" y="1849"/>
                      <a:pt x="1849" y="2377"/>
                      <a:pt x="1189" y="2377"/>
                    </a:cubicBezTo>
                    <a:cubicBezTo>
                      <a:pt x="529" y="2377"/>
                      <a:pt x="1" y="1849"/>
                      <a:pt x="1" y="1189"/>
                    </a:cubicBezTo>
                    <a:cubicBezTo>
                      <a:pt x="1" y="529"/>
                      <a:pt x="529" y="0"/>
                      <a:pt x="1189" y="0"/>
                    </a:cubicBezTo>
                    <a:cubicBezTo>
                      <a:pt x="1849" y="0"/>
                      <a:pt x="2377" y="529"/>
                      <a:pt x="2377" y="1189"/>
                    </a:cubicBezTo>
                    <a:close/>
                  </a:path>
                </a:pathLst>
              </a:custGeom>
              <a:solidFill>
                <a:srgbClr val="C82819"/>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grpSp>
        <p:grpSp>
          <p:nvGrpSpPr>
            <p:cNvPr id="32" name="Google Shape;93;p16">
              <a:extLst>
                <a:ext uri="{FF2B5EF4-FFF2-40B4-BE49-F238E27FC236}">
                  <a16:creationId xmlns:a16="http://schemas.microsoft.com/office/drawing/2014/main" id="{B8C72C3A-375B-1D1D-70D3-807E8E417F50}"/>
                </a:ext>
              </a:extLst>
            </p:cNvPr>
            <p:cNvGrpSpPr/>
            <p:nvPr/>
          </p:nvGrpSpPr>
          <p:grpSpPr>
            <a:xfrm>
              <a:off x="10272332" y="1290330"/>
              <a:ext cx="245610" cy="244891"/>
              <a:chOff x="1177442" y="2884512"/>
              <a:chExt cx="245610" cy="244891"/>
            </a:xfrm>
          </p:grpSpPr>
          <p:sp>
            <p:nvSpPr>
              <p:cNvPr id="39" name="Google Shape;94;p16">
                <a:extLst>
                  <a:ext uri="{FF2B5EF4-FFF2-40B4-BE49-F238E27FC236}">
                    <a16:creationId xmlns:a16="http://schemas.microsoft.com/office/drawing/2014/main" id="{D9E9CC9C-53DA-E689-FFF0-061D732CC102}"/>
                  </a:ext>
                </a:extLst>
              </p:cNvPr>
              <p:cNvSpPr/>
              <p:nvPr/>
            </p:nvSpPr>
            <p:spPr>
              <a:xfrm>
                <a:off x="1177442" y="2884512"/>
                <a:ext cx="245610" cy="244891"/>
              </a:xfrm>
              <a:custGeom>
                <a:avLst/>
                <a:gdLst/>
                <a:ahLst/>
                <a:cxnLst/>
                <a:rect l="l" t="t" r="r" b="b"/>
                <a:pathLst>
                  <a:path w="4437" h="4424" extrusionOk="0">
                    <a:moveTo>
                      <a:pt x="2219" y="1"/>
                    </a:moveTo>
                    <a:cubicBezTo>
                      <a:pt x="991" y="1"/>
                      <a:pt x="1" y="991"/>
                      <a:pt x="1" y="2206"/>
                    </a:cubicBezTo>
                    <a:cubicBezTo>
                      <a:pt x="1" y="3433"/>
                      <a:pt x="991" y="4423"/>
                      <a:pt x="2219" y="4423"/>
                    </a:cubicBezTo>
                    <a:cubicBezTo>
                      <a:pt x="3447" y="4423"/>
                      <a:pt x="4437" y="3433"/>
                      <a:pt x="4437" y="2206"/>
                    </a:cubicBezTo>
                    <a:cubicBezTo>
                      <a:pt x="4437" y="991"/>
                      <a:pt x="3447" y="1"/>
                      <a:pt x="2219" y="1"/>
                    </a:cubicBezTo>
                    <a:close/>
                  </a:path>
                </a:pathLst>
              </a:custGeom>
              <a:solidFill>
                <a:schemeClr val="tx1"/>
              </a:solidFill>
              <a:ln>
                <a:noFill/>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sp>
            <p:nvSpPr>
              <p:cNvPr id="40" name="Google Shape;95;p16">
                <a:extLst>
                  <a:ext uri="{FF2B5EF4-FFF2-40B4-BE49-F238E27FC236}">
                    <a16:creationId xmlns:a16="http://schemas.microsoft.com/office/drawing/2014/main" id="{377DD929-5A13-C330-A439-6EB7F702AB77}"/>
                  </a:ext>
                </a:extLst>
              </p:cNvPr>
              <p:cNvSpPr/>
              <p:nvPr/>
            </p:nvSpPr>
            <p:spPr>
              <a:xfrm>
                <a:off x="1234458" y="2940809"/>
                <a:ext cx="131579" cy="131579"/>
              </a:xfrm>
              <a:custGeom>
                <a:avLst/>
                <a:gdLst/>
                <a:ahLst/>
                <a:cxnLst/>
                <a:rect l="l" t="t" r="r" b="b"/>
                <a:pathLst>
                  <a:path w="2377" h="2377" extrusionOk="0">
                    <a:moveTo>
                      <a:pt x="2377" y="1189"/>
                    </a:moveTo>
                    <a:cubicBezTo>
                      <a:pt x="2377" y="1849"/>
                      <a:pt x="1849" y="2377"/>
                      <a:pt x="1189" y="2377"/>
                    </a:cubicBezTo>
                    <a:cubicBezTo>
                      <a:pt x="529" y="2377"/>
                      <a:pt x="1" y="1849"/>
                      <a:pt x="1" y="1189"/>
                    </a:cubicBezTo>
                    <a:cubicBezTo>
                      <a:pt x="1" y="529"/>
                      <a:pt x="529" y="0"/>
                      <a:pt x="1189" y="0"/>
                    </a:cubicBezTo>
                    <a:cubicBezTo>
                      <a:pt x="1849" y="0"/>
                      <a:pt x="2377" y="529"/>
                      <a:pt x="2377" y="1189"/>
                    </a:cubicBezTo>
                    <a:close/>
                  </a:path>
                </a:pathLst>
              </a:custGeom>
              <a:solidFill>
                <a:srgbClr val="C82819"/>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grpSp>
        <p:grpSp>
          <p:nvGrpSpPr>
            <p:cNvPr id="33" name="Google Shape;93;p16">
              <a:extLst>
                <a:ext uri="{FF2B5EF4-FFF2-40B4-BE49-F238E27FC236}">
                  <a16:creationId xmlns:a16="http://schemas.microsoft.com/office/drawing/2014/main" id="{81E69230-A650-087B-553F-FCD8D0623B36}"/>
                </a:ext>
              </a:extLst>
            </p:cNvPr>
            <p:cNvGrpSpPr/>
            <p:nvPr/>
          </p:nvGrpSpPr>
          <p:grpSpPr>
            <a:xfrm>
              <a:off x="10997546" y="1290330"/>
              <a:ext cx="245610" cy="244891"/>
              <a:chOff x="1177442" y="2884512"/>
              <a:chExt cx="245610" cy="244891"/>
            </a:xfrm>
          </p:grpSpPr>
          <p:sp>
            <p:nvSpPr>
              <p:cNvPr id="37" name="Google Shape;94;p16">
                <a:extLst>
                  <a:ext uri="{FF2B5EF4-FFF2-40B4-BE49-F238E27FC236}">
                    <a16:creationId xmlns:a16="http://schemas.microsoft.com/office/drawing/2014/main" id="{3B7F369B-4F48-40DB-EEE5-BB18CB89F4D6}"/>
                  </a:ext>
                </a:extLst>
              </p:cNvPr>
              <p:cNvSpPr/>
              <p:nvPr/>
            </p:nvSpPr>
            <p:spPr>
              <a:xfrm>
                <a:off x="1177442" y="2884512"/>
                <a:ext cx="245610" cy="244891"/>
              </a:xfrm>
              <a:custGeom>
                <a:avLst/>
                <a:gdLst/>
                <a:ahLst/>
                <a:cxnLst/>
                <a:rect l="l" t="t" r="r" b="b"/>
                <a:pathLst>
                  <a:path w="4437" h="4424" extrusionOk="0">
                    <a:moveTo>
                      <a:pt x="2219" y="1"/>
                    </a:moveTo>
                    <a:cubicBezTo>
                      <a:pt x="991" y="1"/>
                      <a:pt x="1" y="991"/>
                      <a:pt x="1" y="2206"/>
                    </a:cubicBezTo>
                    <a:cubicBezTo>
                      <a:pt x="1" y="3433"/>
                      <a:pt x="991" y="4423"/>
                      <a:pt x="2219" y="4423"/>
                    </a:cubicBezTo>
                    <a:cubicBezTo>
                      <a:pt x="3447" y="4423"/>
                      <a:pt x="4437" y="3433"/>
                      <a:pt x="4437" y="2206"/>
                    </a:cubicBezTo>
                    <a:cubicBezTo>
                      <a:pt x="4437" y="991"/>
                      <a:pt x="3447" y="1"/>
                      <a:pt x="2219" y="1"/>
                    </a:cubicBezTo>
                    <a:close/>
                  </a:path>
                </a:pathLst>
              </a:custGeom>
              <a:solidFill>
                <a:schemeClr val="tx1"/>
              </a:solidFill>
              <a:ln>
                <a:noFill/>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sp>
            <p:nvSpPr>
              <p:cNvPr id="38" name="Google Shape;95;p16">
                <a:extLst>
                  <a:ext uri="{FF2B5EF4-FFF2-40B4-BE49-F238E27FC236}">
                    <a16:creationId xmlns:a16="http://schemas.microsoft.com/office/drawing/2014/main" id="{664F4C4E-CACD-9343-B7A7-9B63E912CA64}"/>
                  </a:ext>
                </a:extLst>
              </p:cNvPr>
              <p:cNvSpPr/>
              <p:nvPr/>
            </p:nvSpPr>
            <p:spPr>
              <a:xfrm>
                <a:off x="1234458" y="2940809"/>
                <a:ext cx="131579" cy="131579"/>
              </a:xfrm>
              <a:custGeom>
                <a:avLst/>
                <a:gdLst/>
                <a:ahLst/>
                <a:cxnLst/>
                <a:rect l="l" t="t" r="r" b="b"/>
                <a:pathLst>
                  <a:path w="2377" h="2377" extrusionOk="0">
                    <a:moveTo>
                      <a:pt x="2377" y="1189"/>
                    </a:moveTo>
                    <a:cubicBezTo>
                      <a:pt x="2377" y="1849"/>
                      <a:pt x="1849" y="2377"/>
                      <a:pt x="1189" y="2377"/>
                    </a:cubicBezTo>
                    <a:cubicBezTo>
                      <a:pt x="529" y="2377"/>
                      <a:pt x="1" y="1849"/>
                      <a:pt x="1" y="1189"/>
                    </a:cubicBezTo>
                    <a:cubicBezTo>
                      <a:pt x="1" y="529"/>
                      <a:pt x="529" y="0"/>
                      <a:pt x="1189" y="0"/>
                    </a:cubicBezTo>
                    <a:cubicBezTo>
                      <a:pt x="1849" y="0"/>
                      <a:pt x="2377" y="529"/>
                      <a:pt x="2377" y="1189"/>
                    </a:cubicBezTo>
                    <a:close/>
                  </a:path>
                </a:pathLst>
              </a:custGeom>
              <a:solidFill>
                <a:srgbClr val="C82819"/>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grpSp>
        <p:grpSp>
          <p:nvGrpSpPr>
            <p:cNvPr id="34" name="Google Shape;93;p16">
              <a:extLst>
                <a:ext uri="{FF2B5EF4-FFF2-40B4-BE49-F238E27FC236}">
                  <a16:creationId xmlns:a16="http://schemas.microsoft.com/office/drawing/2014/main" id="{0DDBAB3E-A42C-4C56-211D-12C655E10E97}"/>
                </a:ext>
              </a:extLst>
            </p:cNvPr>
            <p:cNvGrpSpPr/>
            <p:nvPr/>
          </p:nvGrpSpPr>
          <p:grpSpPr>
            <a:xfrm>
              <a:off x="11722532" y="1290330"/>
              <a:ext cx="245610" cy="244891"/>
              <a:chOff x="1177442" y="2884512"/>
              <a:chExt cx="245610" cy="244891"/>
            </a:xfrm>
          </p:grpSpPr>
          <p:sp>
            <p:nvSpPr>
              <p:cNvPr id="35" name="Google Shape;94;p16">
                <a:extLst>
                  <a:ext uri="{FF2B5EF4-FFF2-40B4-BE49-F238E27FC236}">
                    <a16:creationId xmlns:a16="http://schemas.microsoft.com/office/drawing/2014/main" id="{5D0398A2-6601-011B-55DC-BA85DD68B4B0}"/>
                  </a:ext>
                </a:extLst>
              </p:cNvPr>
              <p:cNvSpPr/>
              <p:nvPr/>
            </p:nvSpPr>
            <p:spPr>
              <a:xfrm>
                <a:off x="1177442" y="2884512"/>
                <a:ext cx="245610" cy="244891"/>
              </a:xfrm>
              <a:custGeom>
                <a:avLst/>
                <a:gdLst/>
                <a:ahLst/>
                <a:cxnLst/>
                <a:rect l="l" t="t" r="r" b="b"/>
                <a:pathLst>
                  <a:path w="4437" h="4424" extrusionOk="0">
                    <a:moveTo>
                      <a:pt x="2219" y="1"/>
                    </a:moveTo>
                    <a:cubicBezTo>
                      <a:pt x="991" y="1"/>
                      <a:pt x="1" y="991"/>
                      <a:pt x="1" y="2206"/>
                    </a:cubicBezTo>
                    <a:cubicBezTo>
                      <a:pt x="1" y="3433"/>
                      <a:pt x="991" y="4423"/>
                      <a:pt x="2219" y="4423"/>
                    </a:cubicBezTo>
                    <a:cubicBezTo>
                      <a:pt x="3447" y="4423"/>
                      <a:pt x="4437" y="3433"/>
                      <a:pt x="4437" y="2206"/>
                    </a:cubicBezTo>
                    <a:cubicBezTo>
                      <a:pt x="4437" y="991"/>
                      <a:pt x="3447" y="1"/>
                      <a:pt x="2219" y="1"/>
                    </a:cubicBezTo>
                    <a:close/>
                  </a:path>
                </a:pathLst>
              </a:custGeom>
              <a:solidFill>
                <a:schemeClr val="tx1"/>
              </a:solidFill>
              <a:ln>
                <a:noFill/>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sp>
            <p:nvSpPr>
              <p:cNvPr id="36" name="Google Shape;95;p16">
                <a:extLst>
                  <a:ext uri="{FF2B5EF4-FFF2-40B4-BE49-F238E27FC236}">
                    <a16:creationId xmlns:a16="http://schemas.microsoft.com/office/drawing/2014/main" id="{83DF5EF6-D6FF-18B5-E4CC-35DE42502B0D}"/>
                  </a:ext>
                </a:extLst>
              </p:cNvPr>
              <p:cNvSpPr/>
              <p:nvPr/>
            </p:nvSpPr>
            <p:spPr>
              <a:xfrm>
                <a:off x="1234458" y="2940809"/>
                <a:ext cx="131579" cy="131579"/>
              </a:xfrm>
              <a:custGeom>
                <a:avLst/>
                <a:gdLst/>
                <a:ahLst/>
                <a:cxnLst/>
                <a:rect l="l" t="t" r="r" b="b"/>
                <a:pathLst>
                  <a:path w="2377" h="2377" extrusionOk="0">
                    <a:moveTo>
                      <a:pt x="2377" y="1189"/>
                    </a:moveTo>
                    <a:cubicBezTo>
                      <a:pt x="2377" y="1849"/>
                      <a:pt x="1849" y="2377"/>
                      <a:pt x="1189" y="2377"/>
                    </a:cubicBezTo>
                    <a:cubicBezTo>
                      <a:pt x="529" y="2377"/>
                      <a:pt x="1" y="1849"/>
                      <a:pt x="1" y="1189"/>
                    </a:cubicBezTo>
                    <a:cubicBezTo>
                      <a:pt x="1" y="529"/>
                      <a:pt x="529" y="0"/>
                      <a:pt x="1189" y="0"/>
                    </a:cubicBezTo>
                    <a:cubicBezTo>
                      <a:pt x="1849" y="0"/>
                      <a:pt x="2377" y="529"/>
                      <a:pt x="2377" y="1189"/>
                    </a:cubicBezTo>
                    <a:close/>
                  </a:path>
                </a:pathLst>
              </a:custGeom>
              <a:solidFill>
                <a:srgbClr val="C82819"/>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grpSp>
      </p:grpSp>
      <p:grpSp>
        <p:nvGrpSpPr>
          <p:cNvPr id="69" name="Groupe 68">
            <a:extLst>
              <a:ext uri="{FF2B5EF4-FFF2-40B4-BE49-F238E27FC236}">
                <a16:creationId xmlns:a16="http://schemas.microsoft.com/office/drawing/2014/main" id="{15A58DA5-33C6-8807-90C7-7A23A0583776}"/>
              </a:ext>
            </a:extLst>
          </p:cNvPr>
          <p:cNvGrpSpPr/>
          <p:nvPr/>
        </p:nvGrpSpPr>
        <p:grpSpPr>
          <a:xfrm>
            <a:off x="135178" y="979677"/>
            <a:ext cx="11857292" cy="307777"/>
            <a:chOff x="171597" y="1968735"/>
            <a:chExt cx="11857292" cy="307777"/>
          </a:xfrm>
        </p:grpSpPr>
        <p:sp>
          <p:nvSpPr>
            <p:cNvPr id="70" name="ZoneTexte 69">
              <a:extLst>
                <a:ext uri="{FF2B5EF4-FFF2-40B4-BE49-F238E27FC236}">
                  <a16:creationId xmlns:a16="http://schemas.microsoft.com/office/drawing/2014/main" id="{5C291B0A-7213-7EB2-5DA3-251E8CE2F385}"/>
                </a:ext>
              </a:extLst>
            </p:cNvPr>
            <p:cNvSpPr txBox="1"/>
            <p:nvPr/>
          </p:nvSpPr>
          <p:spPr>
            <a:xfrm>
              <a:off x="171597" y="1968735"/>
              <a:ext cx="97082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2020</a:t>
              </a:r>
            </a:p>
          </p:txBody>
        </p:sp>
        <p:sp>
          <p:nvSpPr>
            <p:cNvPr id="71" name="ZoneTexte 70">
              <a:extLst>
                <a:ext uri="{FF2B5EF4-FFF2-40B4-BE49-F238E27FC236}">
                  <a16:creationId xmlns:a16="http://schemas.microsoft.com/office/drawing/2014/main" id="{0C55FC63-867E-137A-FFF6-5C53778E015D}"/>
                </a:ext>
              </a:extLst>
            </p:cNvPr>
            <p:cNvSpPr txBox="1"/>
            <p:nvPr/>
          </p:nvSpPr>
          <p:spPr>
            <a:xfrm>
              <a:off x="896811" y="1968735"/>
              <a:ext cx="97082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2021</a:t>
              </a:r>
            </a:p>
          </p:txBody>
        </p:sp>
        <p:sp>
          <p:nvSpPr>
            <p:cNvPr id="72" name="ZoneTexte 71">
              <a:extLst>
                <a:ext uri="{FF2B5EF4-FFF2-40B4-BE49-F238E27FC236}">
                  <a16:creationId xmlns:a16="http://schemas.microsoft.com/office/drawing/2014/main" id="{D82295E3-AEAB-F3EF-2AE2-1C5A20F01008}"/>
                </a:ext>
              </a:extLst>
            </p:cNvPr>
            <p:cNvSpPr txBox="1"/>
            <p:nvPr/>
          </p:nvSpPr>
          <p:spPr>
            <a:xfrm>
              <a:off x="1621797" y="1968735"/>
              <a:ext cx="97082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2022</a:t>
              </a:r>
            </a:p>
          </p:txBody>
        </p:sp>
        <p:sp>
          <p:nvSpPr>
            <p:cNvPr id="73" name="ZoneTexte 72">
              <a:extLst>
                <a:ext uri="{FF2B5EF4-FFF2-40B4-BE49-F238E27FC236}">
                  <a16:creationId xmlns:a16="http://schemas.microsoft.com/office/drawing/2014/main" id="{8A4C39F2-B6DE-77DC-B845-79C8B2309ADD}"/>
                </a:ext>
              </a:extLst>
            </p:cNvPr>
            <p:cNvSpPr txBox="1"/>
            <p:nvPr/>
          </p:nvSpPr>
          <p:spPr>
            <a:xfrm>
              <a:off x="2347011" y="1968735"/>
              <a:ext cx="97082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2023</a:t>
              </a:r>
            </a:p>
          </p:txBody>
        </p:sp>
        <p:sp>
          <p:nvSpPr>
            <p:cNvPr id="74" name="ZoneTexte 73">
              <a:extLst>
                <a:ext uri="{FF2B5EF4-FFF2-40B4-BE49-F238E27FC236}">
                  <a16:creationId xmlns:a16="http://schemas.microsoft.com/office/drawing/2014/main" id="{F01EF27B-F2ED-6F3C-F380-6B4E4E75A137}"/>
                </a:ext>
              </a:extLst>
            </p:cNvPr>
            <p:cNvSpPr txBox="1"/>
            <p:nvPr/>
          </p:nvSpPr>
          <p:spPr>
            <a:xfrm>
              <a:off x="3072226" y="1968735"/>
              <a:ext cx="97082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2024</a:t>
              </a:r>
            </a:p>
          </p:txBody>
        </p:sp>
        <p:sp>
          <p:nvSpPr>
            <p:cNvPr id="75" name="ZoneTexte 74">
              <a:extLst>
                <a:ext uri="{FF2B5EF4-FFF2-40B4-BE49-F238E27FC236}">
                  <a16:creationId xmlns:a16="http://schemas.microsoft.com/office/drawing/2014/main" id="{943E6014-36EA-6C5D-78CD-E3D13EDE86F9}"/>
                </a:ext>
              </a:extLst>
            </p:cNvPr>
            <p:cNvSpPr txBox="1"/>
            <p:nvPr/>
          </p:nvSpPr>
          <p:spPr>
            <a:xfrm>
              <a:off x="3797440" y="1968735"/>
              <a:ext cx="97082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2025</a:t>
              </a:r>
            </a:p>
          </p:txBody>
        </p:sp>
        <p:sp>
          <p:nvSpPr>
            <p:cNvPr id="76" name="ZoneTexte 75">
              <a:extLst>
                <a:ext uri="{FF2B5EF4-FFF2-40B4-BE49-F238E27FC236}">
                  <a16:creationId xmlns:a16="http://schemas.microsoft.com/office/drawing/2014/main" id="{1AF96B97-253C-69C4-C84B-97C07E042927}"/>
                </a:ext>
              </a:extLst>
            </p:cNvPr>
            <p:cNvSpPr txBox="1"/>
            <p:nvPr/>
          </p:nvSpPr>
          <p:spPr>
            <a:xfrm>
              <a:off x="4522653" y="1968735"/>
              <a:ext cx="97082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2026</a:t>
              </a:r>
            </a:p>
          </p:txBody>
        </p:sp>
        <p:sp>
          <p:nvSpPr>
            <p:cNvPr id="77" name="ZoneTexte 76">
              <a:extLst>
                <a:ext uri="{FF2B5EF4-FFF2-40B4-BE49-F238E27FC236}">
                  <a16:creationId xmlns:a16="http://schemas.microsoft.com/office/drawing/2014/main" id="{1F6103FD-E2FE-9E28-D948-689F80492CCC}"/>
                </a:ext>
              </a:extLst>
            </p:cNvPr>
            <p:cNvSpPr txBox="1"/>
            <p:nvPr/>
          </p:nvSpPr>
          <p:spPr>
            <a:xfrm>
              <a:off x="5247867" y="1968735"/>
              <a:ext cx="97082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2027</a:t>
              </a:r>
            </a:p>
          </p:txBody>
        </p:sp>
        <p:sp>
          <p:nvSpPr>
            <p:cNvPr id="78" name="ZoneTexte 77">
              <a:extLst>
                <a:ext uri="{FF2B5EF4-FFF2-40B4-BE49-F238E27FC236}">
                  <a16:creationId xmlns:a16="http://schemas.microsoft.com/office/drawing/2014/main" id="{96F97D00-97D2-93D6-ECD2-A0032B02FFD2}"/>
                </a:ext>
              </a:extLst>
            </p:cNvPr>
            <p:cNvSpPr txBox="1"/>
            <p:nvPr/>
          </p:nvSpPr>
          <p:spPr>
            <a:xfrm>
              <a:off x="5972853" y="1968735"/>
              <a:ext cx="97082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2028</a:t>
              </a:r>
            </a:p>
          </p:txBody>
        </p:sp>
        <p:sp>
          <p:nvSpPr>
            <p:cNvPr id="79" name="ZoneTexte 78">
              <a:extLst>
                <a:ext uri="{FF2B5EF4-FFF2-40B4-BE49-F238E27FC236}">
                  <a16:creationId xmlns:a16="http://schemas.microsoft.com/office/drawing/2014/main" id="{EA99A304-A118-F0BB-D393-33CE2A444187}"/>
                </a:ext>
              </a:extLst>
            </p:cNvPr>
            <p:cNvSpPr txBox="1"/>
            <p:nvPr/>
          </p:nvSpPr>
          <p:spPr>
            <a:xfrm>
              <a:off x="6698067" y="1968735"/>
              <a:ext cx="97082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2029</a:t>
              </a:r>
            </a:p>
          </p:txBody>
        </p:sp>
        <p:sp>
          <p:nvSpPr>
            <p:cNvPr id="80" name="ZoneTexte 79">
              <a:extLst>
                <a:ext uri="{FF2B5EF4-FFF2-40B4-BE49-F238E27FC236}">
                  <a16:creationId xmlns:a16="http://schemas.microsoft.com/office/drawing/2014/main" id="{666C36A7-D2C7-445E-127A-CC8587F509CD}"/>
                </a:ext>
              </a:extLst>
            </p:cNvPr>
            <p:cNvSpPr txBox="1"/>
            <p:nvPr/>
          </p:nvSpPr>
          <p:spPr>
            <a:xfrm>
              <a:off x="7423282" y="1968735"/>
              <a:ext cx="97082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2030</a:t>
              </a:r>
            </a:p>
          </p:txBody>
        </p:sp>
        <p:sp>
          <p:nvSpPr>
            <p:cNvPr id="81" name="ZoneTexte 80">
              <a:extLst>
                <a:ext uri="{FF2B5EF4-FFF2-40B4-BE49-F238E27FC236}">
                  <a16:creationId xmlns:a16="http://schemas.microsoft.com/office/drawing/2014/main" id="{10A1CB00-9D2C-A406-48C6-1A446875A747}"/>
                </a:ext>
              </a:extLst>
            </p:cNvPr>
            <p:cNvSpPr txBox="1"/>
            <p:nvPr/>
          </p:nvSpPr>
          <p:spPr>
            <a:xfrm>
              <a:off x="8148496" y="1968735"/>
              <a:ext cx="97082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2031</a:t>
              </a:r>
            </a:p>
          </p:txBody>
        </p:sp>
        <p:sp>
          <p:nvSpPr>
            <p:cNvPr id="82" name="ZoneTexte 81">
              <a:extLst>
                <a:ext uri="{FF2B5EF4-FFF2-40B4-BE49-F238E27FC236}">
                  <a16:creationId xmlns:a16="http://schemas.microsoft.com/office/drawing/2014/main" id="{449282C3-07DD-4924-2DA9-CBA346AE8B86}"/>
                </a:ext>
              </a:extLst>
            </p:cNvPr>
            <p:cNvSpPr txBox="1"/>
            <p:nvPr/>
          </p:nvSpPr>
          <p:spPr>
            <a:xfrm>
              <a:off x="8882422" y="1968735"/>
              <a:ext cx="97082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2032</a:t>
              </a:r>
            </a:p>
          </p:txBody>
        </p:sp>
        <p:sp>
          <p:nvSpPr>
            <p:cNvPr id="83" name="ZoneTexte 82">
              <a:extLst>
                <a:ext uri="{FF2B5EF4-FFF2-40B4-BE49-F238E27FC236}">
                  <a16:creationId xmlns:a16="http://schemas.microsoft.com/office/drawing/2014/main" id="{9EDA8600-59F5-5537-4E3B-341C6D5D07EE}"/>
                </a:ext>
              </a:extLst>
            </p:cNvPr>
            <p:cNvSpPr txBox="1"/>
            <p:nvPr/>
          </p:nvSpPr>
          <p:spPr>
            <a:xfrm>
              <a:off x="9607636" y="1968735"/>
              <a:ext cx="97082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2033</a:t>
              </a:r>
            </a:p>
          </p:txBody>
        </p:sp>
        <p:sp>
          <p:nvSpPr>
            <p:cNvPr id="84" name="ZoneTexte 83">
              <a:extLst>
                <a:ext uri="{FF2B5EF4-FFF2-40B4-BE49-F238E27FC236}">
                  <a16:creationId xmlns:a16="http://schemas.microsoft.com/office/drawing/2014/main" id="{0E83FDD9-DAAE-AFD0-386B-7D89A92129A4}"/>
                </a:ext>
              </a:extLst>
            </p:cNvPr>
            <p:cNvSpPr txBox="1"/>
            <p:nvPr/>
          </p:nvSpPr>
          <p:spPr>
            <a:xfrm>
              <a:off x="10332851" y="1968735"/>
              <a:ext cx="97082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2034</a:t>
              </a:r>
            </a:p>
          </p:txBody>
        </p:sp>
        <p:sp>
          <p:nvSpPr>
            <p:cNvPr id="85" name="ZoneTexte 84">
              <a:extLst>
                <a:ext uri="{FF2B5EF4-FFF2-40B4-BE49-F238E27FC236}">
                  <a16:creationId xmlns:a16="http://schemas.microsoft.com/office/drawing/2014/main" id="{FD8EADDB-0F43-99AC-AC50-BCE7F18CC582}"/>
                </a:ext>
              </a:extLst>
            </p:cNvPr>
            <p:cNvSpPr txBox="1"/>
            <p:nvPr/>
          </p:nvSpPr>
          <p:spPr>
            <a:xfrm>
              <a:off x="11058065" y="1968735"/>
              <a:ext cx="97082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2035</a:t>
              </a:r>
            </a:p>
          </p:txBody>
        </p:sp>
      </p:grpSp>
      <p:grpSp>
        <p:nvGrpSpPr>
          <p:cNvPr id="86" name="Groupe 85">
            <a:extLst>
              <a:ext uri="{FF2B5EF4-FFF2-40B4-BE49-F238E27FC236}">
                <a16:creationId xmlns:a16="http://schemas.microsoft.com/office/drawing/2014/main" id="{93BE53EC-E89C-3553-FC03-D0544EB4429B}"/>
              </a:ext>
            </a:extLst>
          </p:cNvPr>
          <p:cNvGrpSpPr/>
          <p:nvPr/>
        </p:nvGrpSpPr>
        <p:grpSpPr>
          <a:xfrm>
            <a:off x="7035408" y="548680"/>
            <a:ext cx="1492583" cy="497907"/>
            <a:chOff x="6672063" y="1552987"/>
            <a:chExt cx="1492583" cy="497907"/>
          </a:xfrm>
        </p:grpSpPr>
        <p:sp>
          <p:nvSpPr>
            <p:cNvPr id="87" name="Parenthèse ouvrante 86">
              <a:extLst>
                <a:ext uri="{FF2B5EF4-FFF2-40B4-BE49-F238E27FC236}">
                  <a16:creationId xmlns:a16="http://schemas.microsoft.com/office/drawing/2014/main" id="{0175DAE0-7131-3242-9D70-EA6971105C87}"/>
                </a:ext>
              </a:extLst>
            </p:cNvPr>
            <p:cNvSpPr/>
            <p:nvPr/>
          </p:nvSpPr>
          <p:spPr>
            <a:xfrm rot="5400000">
              <a:off x="7328052" y="1214299"/>
              <a:ext cx="180606" cy="1492583"/>
            </a:xfrm>
            <a:prstGeom prst="leftBracket">
              <a:avLst>
                <a:gd name="adj" fmla="val 0"/>
              </a:avLst>
            </a:prstGeom>
            <a:ln w="28575">
              <a:solidFill>
                <a:srgbClr val="F2411F"/>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sp>
          <p:nvSpPr>
            <p:cNvPr id="88" name="CustomShape 19_ 4">
              <a:extLst>
                <a:ext uri="{FF2B5EF4-FFF2-40B4-BE49-F238E27FC236}">
                  <a16:creationId xmlns:a16="http://schemas.microsoft.com/office/drawing/2014/main" id="{158DBB47-9B98-1BA8-32DD-7395ECF667DA}"/>
                </a:ext>
              </a:extLst>
            </p:cNvPr>
            <p:cNvSpPr/>
            <p:nvPr/>
          </p:nvSpPr>
          <p:spPr>
            <a:xfrm>
              <a:off x="6889038" y="1552987"/>
              <a:ext cx="1058633" cy="306323"/>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1" normalizeH="0" baseline="0" noProof="0" dirty="0">
                  <a:ln>
                    <a:noFill/>
                  </a:ln>
                  <a:solidFill>
                    <a:srgbClr val="F2411F"/>
                  </a:solidFill>
                  <a:effectLst/>
                  <a:uLnTx/>
                  <a:uFillTx/>
                  <a:latin typeface="Times New Roman" panose="02020603050405020304" pitchFamily="18" charset="0"/>
                  <a:ea typeface="DejaVu Sans"/>
                  <a:cs typeface="Times New Roman" panose="02020603050405020304" pitchFamily="18" charset="0"/>
                </a:rPr>
                <a:t>Shutdown</a:t>
              </a:r>
              <a:endParaRPr kumimoji="0" lang="en-GB" sz="1400" b="1" i="0" u="none" strike="noStrike" kern="1200" cap="none" spc="-1" normalizeH="0" baseline="0" noProof="0" dirty="0">
                <a:ln>
                  <a:noFill/>
                </a:ln>
                <a:solidFill>
                  <a:srgbClr val="F2411F"/>
                </a:solidFill>
                <a:effectLst/>
                <a:uLnTx/>
                <a:uFillTx/>
                <a:latin typeface="Times New Roman" panose="02020603050405020304" pitchFamily="18" charset="0"/>
                <a:cs typeface="Times New Roman" panose="02020603050405020304" pitchFamily="18" charset="0"/>
              </a:endParaRPr>
            </a:p>
          </p:txBody>
        </p:sp>
      </p:grpSp>
      <p:pic>
        <p:nvPicPr>
          <p:cNvPr id="92" name="Image 91">
            <a:extLst>
              <a:ext uri="{FF2B5EF4-FFF2-40B4-BE49-F238E27FC236}">
                <a16:creationId xmlns:a16="http://schemas.microsoft.com/office/drawing/2014/main" id="{50F2695C-C789-7607-29BB-646B091B26EB}"/>
              </a:ext>
            </a:extLst>
          </p:cNvPr>
          <p:cNvPicPr>
            <a:picLocks noChangeAspect="1"/>
          </p:cNvPicPr>
          <p:nvPr/>
        </p:nvPicPr>
        <p:blipFill>
          <a:blip r:embed="rId3"/>
          <a:stretch>
            <a:fillRect/>
          </a:stretch>
        </p:blipFill>
        <p:spPr>
          <a:xfrm>
            <a:off x="3309349" y="4051056"/>
            <a:ext cx="2015256" cy="2521911"/>
          </a:xfrm>
          <a:prstGeom prst="rect">
            <a:avLst/>
          </a:prstGeom>
        </p:spPr>
      </p:pic>
      <p:pic>
        <p:nvPicPr>
          <p:cNvPr id="94" name="Image 93">
            <a:extLst>
              <a:ext uri="{FF2B5EF4-FFF2-40B4-BE49-F238E27FC236}">
                <a16:creationId xmlns:a16="http://schemas.microsoft.com/office/drawing/2014/main" id="{FE3C158E-DBB7-E3B7-DE3B-43B5B438FAF7}"/>
              </a:ext>
            </a:extLst>
          </p:cNvPr>
          <p:cNvPicPr>
            <a:picLocks noChangeAspect="1"/>
          </p:cNvPicPr>
          <p:nvPr/>
        </p:nvPicPr>
        <p:blipFill>
          <a:blip r:embed="rId4"/>
          <a:stretch>
            <a:fillRect/>
          </a:stretch>
        </p:blipFill>
        <p:spPr>
          <a:xfrm>
            <a:off x="667667" y="2535139"/>
            <a:ext cx="2137293" cy="1843439"/>
          </a:xfrm>
          <a:prstGeom prst="rect">
            <a:avLst/>
          </a:prstGeom>
        </p:spPr>
      </p:pic>
      <p:pic>
        <p:nvPicPr>
          <p:cNvPr id="96" name="Image 95" descr="Une image contenant machine, ingénierie, intérieur, usine&#10;&#10;Description générée automatiquement">
            <a:extLst>
              <a:ext uri="{FF2B5EF4-FFF2-40B4-BE49-F238E27FC236}">
                <a16:creationId xmlns:a16="http://schemas.microsoft.com/office/drawing/2014/main" id="{B7DCCA84-65AE-9508-EEAC-2776700321FF}"/>
              </a:ext>
            </a:extLst>
          </p:cNvPr>
          <p:cNvPicPr>
            <a:picLocks noChangeAspect="1"/>
          </p:cNvPicPr>
          <p:nvPr/>
        </p:nvPicPr>
        <p:blipFill>
          <a:blip r:embed="rId5" cstate="print">
            <a:extLst>
              <a:ext uri="{28A0092B-C50C-407E-A947-70E740481C1C}">
                <a14:useLocalDpi xmlns:a14="http://schemas.microsoft.com/office/drawing/2010/main" val="0"/>
              </a:ext>
            </a:extLst>
          </a:blip>
          <a:srcRect l="5038" r="8872"/>
          <a:stretch>
            <a:fillRect/>
          </a:stretch>
        </p:blipFill>
        <p:spPr>
          <a:xfrm>
            <a:off x="667667" y="4718523"/>
            <a:ext cx="2137293" cy="1854444"/>
          </a:xfrm>
          <a:prstGeom prst="rect">
            <a:avLst/>
          </a:prstGeom>
        </p:spPr>
      </p:pic>
      <p:sp>
        <p:nvSpPr>
          <p:cNvPr id="98" name="ZoneTexte 97">
            <a:extLst>
              <a:ext uri="{FF2B5EF4-FFF2-40B4-BE49-F238E27FC236}">
                <a16:creationId xmlns:a16="http://schemas.microsoft.com/office/drawing/2014/main" id="{97BADB04-67A8-698B-BB55-ADF8CC30AB49}"/>
              </a:ext>
            </a:extLst>
          </p:cNvPr>
          <p:cNvSpPr txBox="1"/>
          <p:nvPr/>
        </p:nvSpPr>
        <p:spPr>
          <a:xfrm>
            <a:off x="3330958" y="6526520"/>
            <a:ext cx="1830950"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1"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Quadrupole SOLEIL/SOLEIL II</a:t>
            </a:r>
          </a:p>
        </p:txBody>
      </p:sp>
      <p:sp>
        <p:nvSpPr>
          <p:cNvPr id="111" name="CustomShape 19_ 4">
            <a:extLst>
              <a:ext uri="{FF2B5EF4-FFF2-40B4-BE49-F238E27FC236}">
                <a16:creationId xmlns:a16="http://schemas.microsoft.com/office/drawing/2014/main" id="{8B3FE6C9-81A8-0A6A-9AAE-25B26B68CD5E}"/>
              </a:ext>
            </a:extLst>
          </p:cNvPr>
          <p:cNvSpPr/>
          <p:nvPr/>
        </p:nvSpPr>
        <p:spPr>
          <a:xfrm>
            <a:off x="3753319" y="2318597"/>
            <a:ext cx="3879153" cy="1198875"/>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marL="171450" lvl="0" indent="-171450" defTabSz="457200">
              <a:buClr>
                <a:schemeClr val="tx1"/>
              </a:buClr>
              <a:buFont typeface="Arial" panose="020B0604020202020204" pitchFamily="34" charset="0"/>
              <a:buChar char="•"/>
              <a:defRPr/>
            </a:pPr>
            <a:r>
              <a:rPr lang="en-GB" sz="1200" noProof="0" dirty="0">
                <a:latin typeface="Times New Roman" panose="02020603050405020304" pitchFamily="18" charset="0"/>
                <a:cs typeface="Times New Roman" panose="02020603050405020304" pitchFamily="18" charset="0"/>
              </a:rPr>
              <a:t>Shutdown and dismantling of the existing machine</a:t>
            </a:r>
          </a:p>
          <a:p>
            <a:pPr marL="171450" lvl="0" indent="-171450" defTabSz="457200">
              <a:buClr>
                <a:schemeClr val="tx1"/>
              </a:buClr>
              <a:buFont typeface="Arial" panose="020B0604020202020204" pitchFamily="34" charset="0"/>
              <a:buChar char="•"/>
              <a:defRPr/>
            </a:pPr>
            <a:r>
              <a:rPr lang="en-GB" sz="1200" noProof="0" dirty="0">
                <a:latin typeface="Times New Roman" panose="02020603050405020304" pitchFamily="18" charset="0"/>
                <a:cs typeface="Times New Roman" panose="02020603050405020304" pitchFamily="18" charset="0"/>
              </a:rPr>
              <a:t>Commissioning of the new booster and storage ring</a:t>
            </a:r>
          </a:p>
          <a:p>
            <a:pPr marL="171450" lvl="0" indent="-171450" defTabSz="457200">
              <a:buClr>
                <a:schemeClr val="tx1"/>
              </a:buClr>
              <a:buFont typeface="Arial" panose="020B0604020202020204" pitchFamily="34" charset="0"/>
              <a:buChar char="•"/>
              <a:defRPr/>
            </a:pPr>
            <a:r>
              <a:rPr lang="en-GB" sz="1200" noProof="0" dirty="0">
                <a:latin typeface="Times New Roman" panose="02020603050405020304" pitchFamily="18" charset="0"/>
                <a:cs typeface="Times New Roman" panose="02020603050405020304" pitchFamily="18" charset="0"/>
              </a:rPr>
              <a:t>Adaptation and restart of the beamlines</a:t>
            </a:r>
          </a:p>
          <a:p>
            <a:pPr marL="171450" lvl="0" indent="-171450" defTabSz="457200">
              <a:buClr>
                <a:schemeClr val="tx1"/>
              </a:buClr>
              <a:buFont typeface="Arial" panose="020B0604020202020204" pitchFamily="34" charset="0"/>
              <a:buChar char="•"/>
              <a:defRPr/>
            </a:pPr>
            <a:r>
              <a:rPr lang="en-GB" sz="1200" noProof="0" dirty="0">
                <a:latin typeface="Times New Roman" panose="02020603050405020304" pitchFamily="18" charset="0"/>
                <a:cs typeface="Times New Roman" panose="02020603050405020304" pitchFamily="18" charset="0"/>
              </a:rPr>
              <a:t>Information System Overhaul</a:t>
            </a:r>
          </a:p>
          <a:p>
            <a:pPr marL="171450" lvl="0" indent="-171450" defTabSz="457200">
              <a:buClr>
                <a:schemeClr val="tx1"/>
              </a:buClr>
              <a:buFont typeface="Arial" panose="020B0604020202020204" pitchFamily="34" charset="0"/>
              <a:buChar char="•"/>
              <a:defRPr/>
            </a:pPr>
            <a:r>
              <a:rPr lang="en-GB" sz="1200" noProof="0" dirty="0">
                <a:latin typeface="Times New Roman" panose="02020603050405020304" pitchFamily="18" charset="0"/>
                <a:cs typeface="Times New Roman" panose="02020603050405020304" pitchFamily="18" charset="0"/>
              </a:rPr>
              <a:t>Modernization of the support labs</a:t>
            </a:r>
          </a:p>
          <a:p>
            <a:pPr marL="171450" lvl="0" indent="-171450" defTabSz="457200">
              <a:buClr>
                <a:schemeClr val="tx1"/>
              </a:buClr>
              <a:buFont typeface="Arial" panose="020B0604020202020204" pitchFamily="34" charset="0"/>
              <a:buChar char="•"/>
              <a:defRPr/>
            </a:pPr>
            <a:r>
              <a:rPr lang="en-GB" sz="1200" noProof="0" dirty="0">
                <a:latin typeface="Times New Roman" panose="02020603050405020304" pitchFamily="18" charset="0"/>
                <a:cs typeface="Times New Roman" panose="02020603050405020304" pitchFamily="18" charset="0"/>
              </a:rPr>
              <a:t>R&amp;D program on instrumentation</a:t>
            </a:r>
          </a:p>
        </p:txBody>
      </p:sp>
      <p:sp>
        <p:nvSpPr>
          <p:cNvPr id="117" name="ZoneTexte 116">
            <a:extLst>
              <a:ext uri="{FF2B5EF4-FFF2-40B4-BE49-F238E27FC236}">
                <a16:creationId xmlns:a16="http://schemas.microsoft.com/office/drawing/2014/main" id="{B743A89E-533B-D4AC-55CC-0F73F722B9C2}"/>
              </a:ext>
            </a:extLst>
          </p:cNvPr>
          <p:cNvSpPr txBox="1"/>
          <p:nvPr/>
        </p:nvSpPr>
        <p:spPr>
          <a:xfrm>
            <a:off x="852095" y="6527121"/>
            <a:ext cx="176843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1" u="none" strike="noStrike" kern="1200" cap="none" spc="0" normalizeH="0" baseline="0" noProof="0" dirty="0" err="1">
                <a:ln>
                  <a:noFill/>
                </a:ln>
                <a:effectLst/>
                <a:uLnTx/>
                <a:uFillTx/>
                <a:latin typeface="Times New Roman" panose="02020603050405020304" pitchFamily="18" charset="0"/>
                <a:cs typeface="Times New Roman" panose="02020603050405020304" pitchFamily="18" charset="0"/>
              </a:rPr>
              <a:t>Sextupole</a:t>
            </a:r>
            <a:r>
              <a:rPr kumimoji="0" lang="en-GB" sz="1000" b="0" i="1"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SOLEIL/SOLEIL II</a:t>
            </a:r>
          </a:p>
        </p:txBody>
      </p:sp>
      <p:sp>
        <p:nvSpPr>
          <p:cNvPr id="119" name="ZoneTexte 118">
            <a:extLst>
              <a:ext uri="{FF2B5EF4-FFF2-40B4-BE49-F238E27FC236}">
                <a16:creationId xmlns:a16="http://schemas.microsoft.com/office/drawing/2014/main" id="{FD641463-3EEB-7D46-0CDC-083AF0DD456B}"/>
              </a:ext>
            </a:extLst>
          </p:cNvPr>
          <p:cNvSpPr txBox="1"/>
          <p:nvPr/>
        </p:nvSpPr>
        <p:spPr>
          <a:xfrm>
            <a:off x="466095" y="4354088"/>
            <a:ext cx="2613654"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1"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BPM vacuum chamber SOLEIL/SOLEIL II</a:t>
            </a:r>
          </a:p>
        </p:txBody>
      </p:sp>
      <p:sp>
        <p:nvSpPr>
          <p:cNvPr id="121" name="CustomShape 19_ 4">
            <a:extLst>
              <a:ext uri="{FF2B5EF4-FFF2-40B4-BE49-F238E27FC236}">
                <a16:creationId xmlns:a16="http://schemas.microsoft.com/office/drawing/2014/main" id="{E4C3B5DF-672D-93DF-9E68-7D01C62786E8}"/>
              </a:ext>
            </a:extLst>
          </p:cNvPr>
          <p:cNvSpPr/>
          <p:nvPr/>
        </p:nvSpPr>
        <p:spPr>
          <a:xfrm>
            <a:off x="8051123" y="2325486"/>
            <a:ext cx="3879153" cy="1014209"/>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marL="171450" lvl="0" indent="-171450" defTabSz="457200">
              <a:buClr>
                <a:schemeClr val="tx1"/>
              </a:buClr>
              <a:buFont typeface="Arial" panose="020B0604020202020204" pitchFamily="34" charset="0"/>
              <a:buChar char="•"/>
              <a:defRPr/>
            </a:pPr>
            <a:r>
              <a:rPr lang="en-GB" sz="1200" noProof="0" dirty="0">
                <a:latin typeface="Times New Roman" panose="02020603050405020304" pitchFamily="18" charset="0"/>
                <a:cs typeface="Times New Roman" panose="02020603050405020304" pitchFamily="18" charset="0"/>
              </a:rPr>
              <a:t>Complete Modernization of the beamlines</a:t>
            </a:r>
          </a:p>
          <a:p>
            <a:pPr marL="171450" lvl="0" indent="-171450" defTabSz="457200">
              <a:buClr>
                <a:schemeClr val="tx1"/>
              </a:buClr>
              <a:buFont typeface="Arial" panose="020B0604020202020204" pitchFamily="34" charset="0"/>
              <a:buChar char="•"/>
              <a:defRPr/>
            </a:pPr>
            <a:r>
              <a:rPr lang="en-GB" sz="1200" noProof="0" dirty="0">
                <a:latin typeface="Times New Roman" panose="02020603050405020304" pitchFamily="18" charset="0"/>
                <a:cs typeface="Times New Roman" panose="02020603050405020304" pitchFamily="18" charset="0"/>
              </a:rPr>
              <a:t>Full performance of the accelerators</a:t>
            </a:r>
          </a:p>
          <a:p>
            <a:pPr marL="171450" lvl="0" indent="-171450" defTabSz="457200">
              <a:buClr>
                <a:schemeClr val="tx1"/>
              </a:buClr>
              <a:buFont typeface="Arial" panose="020B0604020202020204" pitchFamily="34" charset="0"/>
              <a:buChar char="•"/>
              <a:defRPr/>
            </a:pPr>
            <a:r>
              <a:rPr lang="en-GB" sz="1200" noProof="0" dirty="0">
                <a:latin typeface="Times New Roman" panose="02020603050405020304" pitchFamily="18" charset="0"/>
                <a:cs typeface="Times New Roman" panose="02020603050405020304" pitchFamily="18" charset="0"/>
              </a:rPr>
              <a:t>Modernization of the support labs</a:t>
            </a:r>
          </a:p>
          <a:p>
            <a:pPr marL="171450" lvl="0" indent="-171450" defTabSz="457200">
              <a:buClr>
                <a:schemeClr val="tx1"/>
              </a:buClr>
              <a:buFont typeface="Arial" panose="020B0604020202020204" pitchFamily="34" charset="0"/>
              <a:buChar char="•"/>
              <a:defRPr/>
            </a:pPr>
            <a:r>
              <a:rPr lang="en-GB" sz="1200" noProof="0" dirty="0">
                <a:latin typeface="Times New Roman" panose="02020603050405020304" pitchFamily="18" charset="0"/>
                <a:cs typeface="Times New Roman" panose="02020603050405020304" pitchFamily="18" charset="0"/>
              </a:rPr>
              <a:t>R&amp;D program on instrumentation</a:t>
            </a:r>
          </a:p>
          <a:p>
            <a:pPr marL="171450" lvl="0" indent="-171450" defTabSz="457200">
              <a:buClr>
                <a:schemeClr val="tx1"/>
              </a:buClr>
              <a:buFont typeface="Arial" panose="020B0604020202020204" pitchFamily="34" charset="0"/>
              <a:buChar char="•"/>
              <a:defRPr/>
            </a:pPr>
            <a:r>
              <a:rPr lang="en-GB" sz="1200" noProof="0" dirty="0">
                <a:latin typeface="Times New Roman" panose="02020603050405020304" pitchFamily="18" charset="0"/>
                <a:cs typeface="Times New Roman" panose="02020603050405020304" pitchFamily="18" charset="0"/>
              </a:rPr>
              <a:t>Evolution towards innovative analysis techniques</a:t>
            </a:r>
          </a:p>
        </p:txBody>
      </p:sp>
      <p:sp>
        <p:nvSpPr>
          <p:cNvPr id="5" name="Espace réservé du texte 2">
            <a:extLst>
              <a:ext uri="{FF2B5EF4-FFF2-40B4-BE49-F238E27FC236}">
                <a16:creationId xmlns:a16="http://schemas.microsoft.com/office/drawing/2014/main" id="{B236DDD2-E24F-31D5-994C-CBB50188CDCE}"/>
              </a:ext>
            </a:extLst>
          </p:cNvPr>
          <p:cNvSpPr txBox="1">
            <a:spLocks/>
          </p:cNvSpPr>
          <p:nvPr/>
        </p:nvSpPr>
        <p:spPr>
          <a:xfrm>
            <a:off x="5969616" y="3820685"/>
            <a:ext cx="2608013" cy="2396610"/>
          </a:xfrm>
          <a:prstGeom prst="rect">
            <a:avLst/>
          </a:prstGeom>
          <a:ln w="12700"/>
        </p:spPr>
        <p:style>
          <a:lnRef idx="2">
            <a:schemeClr val="dk1"/>
          </a:lnRef>
          <a:fillRef idx="1">
            <a:schemeClr val="lt1"/>
          </a:fillRef>
          <a:effectRef idx="0">
            <a:schemeClr val="dk1"/>
          </a:effectRef>
          <a:fontRef idx="minor">
            <a:schemeClr val="dk1"/>
          </a:fontRef>
        </p:style>
        <p:txBody>
          <a:bodyPr/>
          <a:lstStyle>
            <a:lvl1pPr marL="342900" indent="-342900" algn="l" defTabSz="914400" rtl="0" eaLnBrk="1" latinLnBrk="0" hangingPunct="1">
              <a:spcBef>
                <a:spcPct val="20000"/>
              </a:spcBef>
              <a:buFont typeface="Arial" panose="020B0604020202020204" pitchFamily="34" charset="0"/>
              <a:buChar char="•"/>
              <a:defRPr sz="2400" kern="1200">
                <a:solidFill>
                  <a:srgbClr val="0E4194"/>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sz="1400" b="1" noProof="0" dirty="0">
                <a:latin typeface="Times New Roman" panose="02020603050405020304" pitchFamily="18" charset="0"/>
                <a:cs typeface="Times New Roman" panose="02020603050405020304" pitchFamily="18" charset="0"/>
              </a:rPr>
              <a:t>SOLEIL</a:t>
            </a:r>
          </a:p>
          <a:p>
            <a:pPr marL="0" indent="0">
              <a:buNone/>
            </a:pPr>
            <a:r>
              <a:rPr lang="en-GB" sz="1400" noProof="0" dirty="0">
                <a:solidFill>
                  <a:schemeClr val="tx1"/>
                </a:solidFill>
                <a:latin typeface="Times New Roman" panose="02020603050405020304" pitchFamily="18" charset="0"/>
                <a:cs typeface="Times New Roman" panose="02020603050405020304" pitchFamily="18" charset="0"/>
              </a:rPr>
              <a:t>LINAC energy: 110 MeV</a:t>
            </a:r>
          </a:p>
          <a:p>
            <a:pPr marL="0" indent="0">
              <a:buNone/>
            </a:pPr>
            <a:r>
              <a:rPr lang="en-GB" sz="1400" noProof="0" dirty="0">
                <a:solidFill>
                  <a:schemeClr val="tx1"/>
                </a:solidFill>
                <a:latin typeface="Times New Roman" panose="02020603050405020304" pitchFamily="18" charset="0"/>
                <a:cs typeface="Times New Roman" panose="02020603050405020304" pitchFamily="18" charset="0"/>
              </a:rPr>
              <a:t>Booster: 0.1 - 2.75 GeV</a:t>
            </a:r>
          </a:p>
          <a:p>
            <a:pPr marL="0" indent="0">
              <a:buNone/>
            </a:pPr>
            <a:r>
              <a:rPr lang="en-GB" sz="1400" noProof="0" dirty="0">
                <a:solidFill>
                  <a:schemeClr val="tx1"/>
                </a:solidFill>
                <a:latin typeface="Times New Roman" panose="02020603050405020304" pitchFamily="18" charset="0"/>
                <a:cs typeface="Times New Roman" panose="02020603050405020304" pitchFamily="18" charset="0"/>
              </a:rPr>
              <a:t>SR circumference: 354.10 m</a:t>
            </a:r>
          </a:p>
          <a:p>
            <a:pPr marL="0" indent="0">
              <a:buNone/>
            </a:pPr>
            <a:r>
              <a:rPr lang="en-GB" sz="1400" noProof="0" dirty="0">
                <a:solidFill>
                  <a:schemeClr val="tx1"/>
                </a:solidFill>
                <a:latin typeface="Times New Roman" panose="02020603050405020304" pitchFamily="18" charset="0"/>
                <a:cs typeface="Times New Roman" panose="02020603050405020304" pitchFamily="18" charset="0"/>
              </a:rPr>
              <a:t>SR energy: 2.75 GeV</a:t>
            </a:r>
          </a:p>
          <a:p>
            <a:pPr marL="0" indent="0">
              <a:buNone/>
            </a:pPr>
            <a:r>
              <a:rPr lang="en-GB" sz="1400" noProof="0" dirty="0">
                <a:solidFill>
                  <a:schemeClr val="tx1"/>
                </a:solidFill>
                <a:latin typeface="Times New Roman" panose="02020603050405020304" pitchFamily="18" charset="0"/>
                <a:cs typeface="Times New Roman" panose="02020603050405020304" pitchFamily="18" charset="0"/>
              </a:rPr>
              <a:t>SR emittance: 3900 </a:t>
            </a:r>
            <a:r>
              <a:rPr lang="en-GB" sz="1400" noProof="0" dirty="0" err="1">
                <a:solidFill>
                  <a:schemeClr val="tx1"/>
                </a:solidFill>
                <a:latin typeface="Times New Roman" panose="02020603050405020304" pitchFamily="18" charset="0"/>
                <a:cs typeface="Times New Roman" panose="02020603050405020304" pitchFamily="18" charset="0"/>
              </a:rPr>
              <a:t>pm.rad</a:t>
            </a:r>
            <a:endParaRPr lang="en-GB" sz="1400" noProof="0" dirty="0">
              <a:solidFill>
                <a:schemeClr val="tx1"/>
              </a:solidFill>
              <a:latin typeface="Times New Roman" panose="02020603050405020304" pitchFamily="18" charset="0"/>
              <a:cs typeface="Times New Roman" panose="02020603050405020304" pitchFamily="18" charset="0"/>
            </a:endParaRPr>
          </a:p>
          <a:p>
            <a:pPr marL="0" indent="0">
              <a:buNone/>
            </a:pPr>
            <a:r>
              <a:rPr lang="en-GB" sz="1400" b="1" noProof="0" dirty="0">
                <a:solidFill>
                  <a:srgbClr val="FF0000"/>
                </a:solidFill>
                <a:latin typeface="Times New Roman" panose="02020603050405020304" pitchFamily="18" charset="0"/>
                <a:cs typeface="Times New Roman" panose="02020603050405020304" pitchFamily="18" charset="0"/>
              </a:rPr>
              <a:t>317</a:t>
            </a:r>
            <a:r>
              <a:rPr lang="en-GB" sz="1400" noProof="0" dirty="0">
                <a:solidFill>
                  <a:schemeClr val="tx1"/>
                </a:solidFill>
                <a:latin typeface="Times New Roman" panose="02020603050405020304" pitchFamily="18" charset="0"/>
                <a:cs typeface="Times New Roman" panose="02020603050405020304" pitchFamily="18" charset="0"/>
              </a:rPr>
              <a:t> electromagnets </a:t>
            </a:r>
          </a:p>
          <a:p>
            <a:pPr marL="0" indent="0">
              <a:buNone/>
            </a:pPr>
            <a:r>
              <a:rPr lang="en-GB" sz="1400" b="1" noProof="0" dirty="0">
                <a:solidFill>
                  <a:srgbClr val="FF0000"/>
                </a:solidFill>
                <a:latin typeface="Times New Roman" panose="02020603050405020304" pitchFamily="18" charset="0"/>
                <a:cs typeface="Times New Roman" panose="02020603050405020304" pitchFamily="18" charset="0"/>
              </a:rPr>
              <a:t>56</a:t>
            </a:r>
            <a:r>
              <a:rPr lang="en-GB" sz="1400" noProof="0" dirty="0">
                <a:solidFill>
                  <a:schemeClr val="tx1"/>
                </a:solidFill>
                <a:latin typeface="Times New Roman" panose="02020603050405020304" pitchFamily="18" charset="0"/>
                <a:cs typeface="Times New Roman" panose="02020603050405020304" pitchFamily="18" charset="0"/>
              </a:rPr>
              <a:t> girders</a:t>
            </a:r>
          </a:p>
          <a:p>
            <a:pPr marL="0" indent="0">
              <a:buNone/>
            </a:pPr>
            <a:r>
              <a:rPr lang="en-GB" sz="1400" noProof="0" dirty="0">
                <a:solidFill>
                  <a:schemeClr val="tx1"/>
                </a:solidFill>
                <a:latin typeface="Times New Roman" panose="02020603050405020304" pitchFamily="18" charset="0"/>
                <a:cs typeface="Times New Roman" panose="02020603050405020304" pitchFamily="18" charset="0"/>
              </a:rPr>
              <a:t>29 beamlines</a:t>
            </a:r>
          </a:p>
        </p:txBody>
      </p:sp>
      <p:sp>
        <p:nvSpPr>
          <p:cNvPr id="95" name="Espace réservé du texte 2">
            <a:extLst>
              <a:ext uri="{FF2B5EF4-FFF2-40B4-BE49-F238E27FC236}">
                <a16:creationId xmlns:a16="http://schemas.microsoft.com/office/drawing/2014/main" id="{4D98EEC1-81D8-CD7A-50EB-9DEF11D29EE2}"/>
              </a:ext>
            </a:extLst>
          </p:cNvPr>
          <p:cNvSpPr txBox="1">
            <a:spLocks/>
          </p:cNvSpPr>
          <p:nvPr/>
        </p:nvSpPr>
        <p:spPr>
          <a:xfrm>
            <a:off x="9320865" y="3820685"/>
            <a:ext cx="2608013" cy="2396610"/>
          </a:xfrm>
          <a:prstGeom prst="rect">
            <a:avLst/>
          </a:prstGeom>
          <a:ln w="12700"/>
        </p:spPr>
        <p:style>
          <a:lnRef idx="2">
            <a:schemeClr val="dk1"/>
          </a:lnRef>
          <a:fillRef idx="1">
            <a:schemeClr val="lt1"/>
          </a:fillRef>
          <a:effectRef idx="0">
            <a:schemeClr val="dk1"/>
          </a:effectRef>
          <a:fontRef idx="minor">
            <a:schemeClr val="dk1"/>
          </a:fontRef>
        </p:style>
        <p:txBody>
          <a:bodyPr/>
          <a:lstStyle>
            <a:lvl1pPr marL="342900" indent="-342900" algn="l" defTabSz="914400" rtl="0" eaLnBrk="1" latinLnBrk="0" hangingPunct="1">
              <a:spcBef>
                <a:spcPct val="20000"/>
              </a:spcBef>
              <a:buFont typeface="Arial" panose="020B0604020202020204" pitchFamily="34" charset="0"/>
              <a:buChar char="•"/>
              <a:defRPr sz="2400" kern="1200">
                <a:solidFill>
                  <a:srgbClr val="0E4194"/>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sz="1400" b="1" noProof="0" dirty="0">
                <a:latin typeface="Times New Roman" panose="02020603050405020304" pitchFamily="18" charset="0"/>
                <a:cs typeface="Times New Roman" panose="02020603050405020304" pitchFamily="18" charset="0"/>
              </a:rPr>
              <a:t>SOLEIL II</a:t>
            </a:r>
          </a:p>
          <a:p>
            <a:pPr marL="0" indent="0">
              <a:buNone/>
            </a:pPr>
            <a:r>
              <a:rPr lang="en-GB" sz="1400" noProof="0" dirty="0">
                <a:solidFill>
                  <a:schemeClr val="tx1"/>
                </a:solidFill>
                <a:latin typeface="Times New Roman" panose="02020603050405020304" pitchFamily="18" charset="0"/>
                <a:cs typeface="Times New Roman" panose="02020603050405020304" pitchFamily="18" charset="0"/>
              </a:rPr>
              <a:t>LINAC energy: 150 MeV</a:t>
            </a:r>
          </a:p>
          <a:p>
            <a:pPr marL="0" indent="0">
              <a:buNone/>
            </a:pPr>
            <a:r>
              <a:rPr lang="en-GB" sz="1400" noProof="0" dirty="0">
                <a:solidFill>
                  <a:schemeClr val="tx1"/>
                </a:solidFill>
                <a:latin typeface="Times New Roman" panose="02020603050405020304" pitchFamily="18" charset="0"/>
                <a:cs typeface="Times New Roman" panose="02020603050405020304" pitchFamily="18" charset="0"/>
              </a:rPr>
              <a:t>Booster: 0.15 - 2.75 GeV</a:t>
            </a:r>
          </a:p>
          <a:p>
            <a:pPr marL="0" indent="0">
              <a:buNone/>
            </a:pPr>
            <a:r>
              <a:rPr lang="en-GB" sz="1400" noProof="0" dirty="0">
                <a:solidFill>
                  <a:schemeClr val="tx1"/>
                </a:solidFill>
                <a:latin typeface="Times New Roman" panose="02020603050405020304" pitchFamily="18" charset="0"/>
                <a:cs typeface="Times New Roman" panose="02020603050405020304" pitchFamily="18" charset="0"/>
              </a:rPr>
              <a:t>SR circumference: 353.98 m</a:t>
            </a:r>
          </a:p>
          <a:p>
            <a:pPr marL="0" indent="0">
              <a:buNone/>
            </a:pPr>
            <a:r>
              <a:rPr lang="en-GB" sz="1400" noProof="0" dirty="0">
                <a:solidFill>
                  <a:schemeClr val="tx1"/>
                </a:solidFill>
                <a:latin typeface="Times New Roman" panose="02020603050405020304" pitchFamily="18" charset="0"/>
                <a:cs typeface="Times New Roman" panose="02020603050405020304" pitchFamily="18" charset="0"/>
              </a:rPr>
              <a:t>SR energy: 2.75 GeV</a:t>
            </a:r>
          </a:p>
          <a:p>
            <a:pPr marL="0" indent="0">
              <a:buNone/>
            </a:pPr>
            <a:r>
              <a:rPr lang="en-GB" sz="1400" noProof="0" dirty="0">
                <a:solidFill>
                  <a:schemeClr val="tx1"/>
                </a:solidFill>
                <a:latin typeface="Times New Roman" panose="02020603050405020304" pitchFamily="18" charset="0"/>
                <a:cs typeface="Times New Roman" panose="02020603050405020304" pitchFamily="18" charset="0"/>
              </a:rPr>
              <a:t>SR emittance: 90 </a:t>
            </a:r>
            <a:r>
              <a:rPr lang="en-GB" sz="1400" noProof="0" dirty="0" err="1">
                <a:solidFill>
                  <a:schemeClr val="tx1"/>
                </a:solidFill>
                <a:latin typeface="Times New Roman" panose="02020603050405020304" pitchFamily="18" charset="0"/>
                <a:cs typeface="Times New Roman" panose="02020603050405020304" pitchFamily="18" charset="0"/>
              </a:rPr>
              <a:t>pm.rad</a:t>
            </a:r>
            <a:endParaRPr lang="en-GB" sz="1400" noProof="0" dirty="0">
              <a:solidFill>
                <a:schemeClr val="tx1"/>
              </a:solidFill>
              <a:latin typeface="Times New Roman" panose="02020603050405020304" pitchFamily="18" charset="0"/>
              <a:cs typeface="Times New Roman" panose="02020603050405020304" pitchFamily="18" charset="0"/>
            </a:endParaRPr>
          </a:p>
          <a:p>
            <a:pPr marL="0" indent="0">
              <a:buNone/>
            </a:pPr>
            <a:r>
              <a:rPr lang="en-GB" sz="1400" b="1" noProof="0" dirty="0">
                <a:solidFill>
                  <a:srgbClr val="FF0000"/>
                </a:solidFill>
                <a:latin typeface="Times New Roman" panose="02020603050405020304" pitchFamily="18" charset="0"/>
                <a:cs typeface="Times New Roman" panose="02020603050405020304" pitchFamily="18" charset="0"/>
              </a:rPr>
              <a:t>1300</a:t>
            </a:r>
            <a:r>
              <a:rPr lang="en-GB" sz="1400" noProof="0" dirty="0">
                <a:solidFill>
                  <a:schemeClr val="tx1"/>
                </a:solidFill>
                <a:latin typeface="Times New Roman" panose="02020603050405020304" pitchFamily="18" charset="0"/>
                <a:cs typeface="Times New Roman" panose="02020603050405020304" pitchFamily="18" charset="0"/>
              </a:rPr>
              <a:t> permanent/electro-magnets</a:t>
            </a:r>
          </a:p>
          <a:p>
            <a:pPr marL="0" indent="0">
              <a:buNone/>
            </a:pPr>
            <a:r>
              <a:rPr lang="en-GB" sz="1400" b="1" noProof="0" dirty="0">
                <a:solidFill>
                  <a:srgbClr val="FF0000"/>
                </a:solidFill>
                <a:latin typeface="Times New Roman" panose="02020603050405020304" pitchFamily="18" charset="0"/>
                <a:cs typeface="Times New Roman" panose="02020603050405020304" pitchFamily="18" charset="0"/>
              </a:rPr>
              <a:t>86</a:t>
            </a:r>
            <a:r>
              <a:rPr lang="en-GB" sz="1400" noProof="0" dirty="0">
                <a:solidFill>
                  <a:schemeClr val="tx1"/>
                </a:solidFill>
                <a:latin typeface="Times New Roman" panose="02020603050405020304" pitchFamily="18" charset="0"/>
                <a:cs typeface="Times New Roman" panose="02020603050405020304" pitchFamily="18" charset="0"/>
              </a:rPr>
              <a:t> girders</a:t>
            </a:r>
          </a:p>
          <a:p>
            <a:pPr marL="0" indent="0">
              <a:buNone/>
            </a:pPr>
            <a:r>
              <a:rPr lang="en-GB" sz="1400" noProof="0" dirty="0">
                <a:solidFill>
                  <a:schemeClr val="tx1"/>
                </a:solidFill>
                <a:latin typeface="Times New Roman" panose="02020603050405020304" pitchFamily="18" charset="0"/>
                <a:cs typeface="Times New Roman" panose="02020603050405020304" pitchFamily="18" charset="0"/>
              </a:rPr>
              <a:t>29 beamlines</a:t>
            </a:r>
          </a:p>
        </p:txBody>
      </p:sp>
      <p:sp>
        <p:nvSpPr>
          <p:cNvPr id="97" name="Flèche : droite 96">
            <a:extLst>
              <a:ext uri="{FF2B5EF4-FFF2-40B4-BE49-F238E27FC236}">
                <a16:creationId xmlns:a16="http://schemas.microsoft.com/office/drawing/2014/main" id="{0A600A30-F3E7-27B9-3CEA-2E78892B0D4A}"/>
              </a:ext>
            </a:extLst>
          </p:cNvPr>
          <p:cNvSpPr/>
          <p:nvPr/>
        </p:nvSpPr>
        <p:spPr>
          <a:xfrm>
            <a:off x="8727501" y="4893798"/>
            <a:ext cx="465371" cy="26076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Tree>
    <p:extLst>
      <p:ext uri="{BB962C8B-B14F-4D97-AF65-F5344CB8AC3E}">
        <p14:creationId xmlns:p14="http://schemas.microsoft.com/office/powerpoint/2010/main" val="24499579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F09A2-86D5-694C-C4A7-D8A179BBAEF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EE5F859-090E-DE29-94D1-C21096C4C18C}"/>
              </a:ext>
            </a:extLst>
          </p:cNvPr>
          <p:cNvSpPr>
            <a:spLocks noGrp="1"/>
          </p:cNvSpPr>
          <p:nvPr>
            <p:ph type="title"/>
          </p:nvPr>
        </p:nvSpPr>
        <p:spPr/>
        <p:txBody>
          <a:bodyPr/>
          <a:lstStyle/>
          <a:p>
            <a:r>
              <a:rPr lang="en-GB" sz="2400" noProof="0" dirty="0">
                <a:latin typeface="Times New Roman" panose="02020603050405020304" pitchFamily="18" charset="0"/>
                <a:cs typeface="Times New Roman" panose="02020603050405020304" pitchFamily="18" charset="0"/>
              </a:rPr>
              <a:t>SOLEIL II project</a:t>
            </a:r>
            <a:endParaRPr lang="en-GB" noProof="0" dirty="0">
              <a:latin typeface="Times New Roman" panose="02020603050405020304" pitchFamily="18" charset="0"/>
              <a:cs typeface="Times New Roman" panose="02020603050405020304" pitchFamily="18" charset="0"/>
            </a:endParaRPr>
          </a:p>
        </p:txBody>
      </p:sp>
      <p:sp>
        <p:nvSpPr>
          <p:cNvPr id="6" name="Espace réservé du pied de page 5">
            <a:extLst>
              <a:ext uri="{FF2B5EF4-FFF2-40B4-BE49-F238E27FC236}">
                <a16:creationId xmlns:a16="http://schemas.microsoft.com/office/drawing/2014/main" id="{F4A12137-E6D7-A461-9644-D05407F68427}"/>
              </a:ext>
            </a:extLst>
          </p:cNvPr>
          <p:cNvSpPr>
            <a:spLocks noGrp="1"/>
          </p:cNvSpPr>
          <p:nvPr>
            <p:ph type="ftr" sz="quarter" idx="10"/>
          </p:nvPr>
        </p:nvSpPr>
        <p:spPr/>
        <p:txBody>
          <a:bodyPr/>
          <a:lstStyle/>
          <a:p>
            <a:r>
              <a:rPr lang="en-GB" noProof="0" dirty="0"/>
              <a:t>IWAA 2026, October 5-9 at KEK</a:t>
            </a:r>
          </a:p>
        </p:txBody>
      </p:sp>
      <p:sp>
        <p:nvSpPr>
          <p:cNvPr id="4" name="Espace réservé du numéro de diapositive 3">
            <a:extLst>
              <a:ext uri="{FF2B5EF4-FFF2-40B4-BE49-F238E27FC236}">
                <a16:creationId xmlns:a16="http://schemas.microsoft.com/office/drawing/2014/main" id="{81F927E6-4973-77B4-4501-5FA6E46E09B7}"/>
              </a:ext>
            </a:extLst>
          </p:cNvPr>
          <p:cNvSpPr>
            <a:spLocks noGrp="1"/>
          </p:cNvSpPr>
          <p:nvPr>
            <p:ph type="sldNum" sz="quarter" idx="11"/>
          </p:nvPr>
        </p:nvSpPr>
        <p:spPr/>
        <p:txBody>
          <a:bodyPr/>
          <a:lstStyle/>
          <a:p>
            <a:fld id="{F1620CC9-C982-429E-97C9-9F71A6603CFC}" type="slidenum">
              <a:rPr lang="en-GB" noProof="0" smtClean="0"/>
              <a:pPr/>
              <a:t>3</a:t>
            </a:fld>
            <a:endParaRPr lang="en-GB" noProof="0" dirty="0"/>
          </a:p>
        </p:txBody>
      </p:sp>
      <p:grpSp>
        <p:nvGrpSpPr>
          <p:cNvPr id="7" name="Groupe 6">
            <a:extLst>
              <a:ext uri="{FF2B5EF4-FFF2-40B4-BE49-F238E27FC236}">
                <a16:creationId xmlns:a16="http://schemas.microsoft.com/office/drawing/2014/main" id="{4F93CCA6-64ED-5408-364F-6329ABF4E05F}"/>
              </a:ext>
            </a:extLst>
          </p:cNvPr>
          <p:cNvGrpSpPr/>
          <p:nvPr/>
        </p:nvGrpSpPr>
        <p:grpSpPr>
          <a:xfrm>
            <a:off x="265032" y="1303276"/>
            <a:ext cx="11661936" cy="993367"/>
            <a:chOff x="301451" y="2291617"/>
            <a:chExt cx="11661936" cy="1155303"/>
          </a:xfrm>
        </p:grpSpPr>
        <p:sp>
          <p:nvSpPr>
            <p:cNvPr id="9" name="Rectangle 8">
              <a:extLst>
                <a:ext uri="{FF2B5EF4-FFF2-40B4-BE49-F238E27FC236}">
                  <a16:creationId xmlns:a16="http://schemas.microsoft.com/office/drawing/2014/main" id="{BC6DDE68-49E1-D83E-DA6D-6B985CBCC4A0}"/>
                </a:ext>
              </a:extLst>
            </p:cNvPr>
            <p:cNvSpPr/>
            <p:nvPr/>
          </p:nvSpPr>
          <p:spPr>
            <a:xfrm>
              <a:off x="301451" y="2291617"/>
              <a:ext cx="1075173" cy="1152128"/>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sp>
          <p:nvSpPr>
            <p:cNvPr id="10" name="Rectangle 9">
              <a:extLst>
                <a:ext uri="{FF2B5EF4-FFF2-40B4-BE49-F238E27FC236}">
                  <a16:creationId xmlns:a16="http://schemas.microsoft.com/office/drawing/2014/main" id="{13B61647-68D5-AC91-6524-2536AA1140B8}"/>
                </a:ext>
              </a:extLst>
            </p:cNvPr>
            <p:cNvSpPr/>
            <p:nvPr/>
          </p:nvSpPr>
          <p:spPr>
            <a:xfrm>
              <a:off x="7000693" y="2291617"/>
              <a:ext cx="4962694" cy="1152128"/>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sp>
          <p:nvSpPr>
            <p:cNvPr id="11" name="Rectangle 89">
              <a:extLst>
                <a:ext uri="{FF2B5EF4-FFF2-40B4-BE49-F238E27FC236}">
                  <a16:creationId xmlns:a16="http://schemas.microsoft.com/office/drawing/2014/main" id="{31F70E05-B420-81BF-89C5-44FE42C68CD4}"/>
                </a:ext>
              </a:extLst>
            </p:cNvPr>
            <p:cNvSpPr/>
            <p:nvPr/>
          </p:nvSpPr>
          <p:spPr>
            <a:xfrm>
              <a:off x="2927648" y="2291617"/>
              <a:ext cx="5159894" cy="1155303"/>
            </a:xfrm>
            <a:custGeom>
              <a:avLst/>
              <a:gdLst>
                <a:gd name="connsiteX0" fmla="*/ 0 w 5159894"/>
                <a:gd name="connsiteY0" fmla="*/ 0 h 1152128"/>
                <a:gd name="connsiteX1" fmla="*/ 5159894 w 5159894"/>
                <a:gd name="connsiteY1" fmla="*/ 0 h 1152128"/>
                <a:gd name="connsiteX2" fmla="*/ 5159894 w 5159894"/>
                <a:gd name="connsiteY2" fmla="*/ 1152128 h 1152128"/>
                <a:gd name="connsiteX3" fmla="*/ 0 w 5159894"/>
                <a:gd name="connsiteY3" fmla="*/ 1152128 h 1152128"/>
                <a:gd name="connsiteX4" fmla="*/ 0 w 5159894"/>
                <a:gd name="connsiteY4" fmla="*/ 0 h 1152128"/>
                <a:gd name="connsiteX0" fmla="*/ 0 w 5159894"/>
                <a:gd name="connsiteY0" fmla="*/ 0 h 1155303"/>
                <a:gd name="connsiteX1" fmla="*/ 5159894 w 5159894"/>
                <a:gd name="connsiteY1" fmla="*/ 0 h 1155303"/>
                <a:gd name="connsiteX2" fmla="*/ 4686819 w 5159894"/>
                <a:gd name="connsiteY2" fmla="*/ 1155303 h 1155303"/>
                <a:gd name="connsiteX3" fmla="*/ 0 w 5159894"/>
                <a:gd name="connsiteY3" fmla="*/ 1152128 h 1155303"/>
                <a:gd name="connsiteX4" fmla="*/ 0 w 5159894"/>
                <a:gd name="connsiteY4" fmla="*/ 0 h 11553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9894" h="1155303">
                  <a:moveTo>
                    <a:pt x="0" y="0"/>
                  </a:moveTo>
                  <a:lnTo>
                    <a:pt x="5159894" y="0"/>
                  </a:lnTo>
                  <a:lnTo>
                    <a:pt x="4686819" y="1155303"/>
                  </a:lnTo>
                  <a:lnTo>
                    <a:pt x="0" y="1152128"/>
                  </a:lnTo>
                  <a:lnTo>
                    <a:pt x="0" y="0"/>
                  </a:lnTo>
                  <a:close/>
                </a:path>
              </a:pathLst>
            </a:custGeom>
            <a:solidFill>
              <a:schemeClr val="tx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sp>
          <p:nvSpPr>
            <p:cNvPr id="12" name="Rectangle 88">
              <a:extLst>
                <a:ext uri="{FF2B5EF4-FFF2-40B4-BE49-F238E27FC236}">
                  <a16:creationId xmlns:a16="http://schemas.microsoft.com/office/drawing/2014/main" id="{8615C33E-9FD8-A73B-BAD6-77014A53469E}"/>
                </a:ext>
              </a:extLst>
            </p:cNvPr>
            <p:cNvSpPr/>
            <p:nvPr/>
          </p:nvSpPr>
          <p:spPr>
            <a:xfrm>
              <a:off x="1366576" y="2291617"/>
              <a:ext cx="2551522" cy="1152128"/>
            </a:xfrm>
            <a:custGeom>
              <a:avLst/>
              <a:gdLst>
                <a:gd name="connsiteX0" fmla="*/ 0 w 2551522"/>
                <a:gd name="connsiteY0" fmla="*/ 0 h 1152128"/>
                <a:gd name="connsiteX1" fmla="*/ 2551522 w 2551522"/>
                <a:gd name="connsiteY1" fmla="*/ 0 h 1152128"/>
                <a:gd name="connsiteX2" fmla="*/ 2551522 w 2551522"/>
                <a:gd name="connsiteY2" fmla="*/ 1152128 h 1152128"/>
                <a:gd name="connsiteX3" fmla="*/ 0 w 2551522"/>
                <a:gd name="connsiteY3" fmla="*/ 1152128 h 1152128"/>
                <a:gd name="connsiteX4" fmla="*/ 0 w 2551522"/>
                <a:gd name="connsiteY4" fmla="*/ 0 h 1152128"/>
                <a:gd name="connsiteX0" fmla="*/ 0 w 2551522"/>
                <a:gd name="connsiteY0" fmla="*/ 0 h 1152128"/>
                <a:gd name="connsiteX1" fmla="*/ 2551522 w 2551522"/>
                <a:gd name="connsiteY1" fmla="*/ 0 h 1152128"/>
                <a:gd name="connsiteX2" fmla="*/ 2094322 w 2551522"/>
                <a:gd name="connsiteY2" fmla="*/ 1152128 h 1152128"/>
                <a:gd name="connsiteX3" fmla="*/ 0 w 2551522"/>
                <a:gd name="connsiteY3" fmla="*/ 1152128 h 1152128"/>
                <a:gd name="connsiteX4" fmla="*/ 0 w 2551522"/>
                <a:gd name="connsiteY4" fmla="*/ 0 h 1152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1522" h="1152128">
                  <a:moveTo>
                    <a:pt x="0" y="0"/>
                  </a:moveTo>
                  <a:lnTo>
                    <a:pt x="2551522" y="0"/>
                  </a:lnTo>
                  <a:lnTo>
                    <a:pt x="2094322" y="1152128"/>
                  </a:lnTo>
                  <a:lnTo>
                    <a:pt x="0" y="1152128"/>
                  </a:lnTo>
                  <a:lnTo>
                    <a:pt x="0" y="0"/>
                  </a:ln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highlight>
                  <a:srgbClr val="FFFF00"/>
                </a:highlight>
                <a:uLnTx/>
                <a:uFillTx/>
                <a:latin typeface="Times New Roman" panose="02020603050405020304" pitchFamily="18" charset="0"/>
                <a:cs typeface="Times New Roman" panose="02020603050405020304" pitchFamily="18" charset="0"/>
              </a:endParaRPr>
            </a:p>
          </p:txBody>
        </p:sp>
      </p:grpSp>
      <p:sp>
        <p:nvSpPr>
          <p:cNvPr id="13" name="CustomShape 19_ 4">
            <a:extLst>
              <a:ext uri="{FF2B5EF4-FFF2-40B4-BE49-F238E27FC236}">
                <a16:creationId xmlns:a16="http://schemas.microsoft.com/office/drawing/2014/main" id="{E0E464CD-E8BC-3E37-424B-6ADDE8F89E98}"/>
              </a:ext>
            </a:extLst>
          </p:cNvPr>
          <p:cNvSpPr/>
          <p:nvPr/>
        </p:nvSpPr>
        <p:spPr>
          <a:xfrm>
            <a:off x="125804" y="1466463"/>
            <a:ext cx="1324786" cy="614099"/>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1" normalizeH="0" baseline="0" noProof="0" dirty="0">
                <a:ln>
                  <a:noFill/>
                </a:ln>
                <a:solidFill>
                  <a:srgbClr val="FFFFFF"/>
                </a:solidFill>
                <a:effectLst/>
                <a:uLnTx/>
                <a:uFillTx/>
                <a:latin typeface="Times New Roman" panose="02020603050405020304" pitchFamily="18" charset="0"/>
                <a:ea typeface="DejaVu Sans"/>
                <a:cs typeface="Times New Roman" panose="02020603050405020304" pitchFamily="18" charset="0"/>
              </a:rPr>
              <a:t>CDR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1"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rPr>
              <a:t>(Conceptual Design Report)</a:t>
            </a:r>
          </a:p>
        </p:txBody>
      </p:sp>
      <p:sp>
        <p:nvSpPr>
          <p:cNvPr id="14" name="CustomShape 19_ 4">
            <a:extLst>
              <a:ext uri="{FF2B5EF4-FFF2-40B4-BE49-F238E27FC236}">
                <a16:creationId xmlns:a16="http://schemas.microsoft.com/office/drawing/2014/main" id="{856E00C3-B967-46AB-77F9-F9D973C64882}"/>
              </a:ext>
            </a:extLst>
          </p:cNvPr>
          <p:cNvSpPr/>
          <p:nvPr/>
        </p:nvSpPr>
        <p:spPr>
          <a:xfrm>
            <a:off x="1700464" y="1466463"/>
            <a:ext cx="1324786" cy="614099"/>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1" normalizeH="0" baseline="0" noProof="0" dirty="0">
                <a:ln>
                  <a:noFill/>
                </a:ln>
                <a:solidFill>
                  <a:srgbClr val="FFFFFF"/>
                </a:solidFill>
                <a:effectLst/>
                <a:uLnTx/>
                <a:uFillTx/>
                <a:latin typeface="Times New Roman" panose="02020603050405020304" pitchFamily="18" charset="0"/>
                <a:ea typeface="DejaVu Sans"/>
                <a:cs typeface="Times New Roman" panose="02020603050405020304" pitchFamily="18" charset="0"/>
              </a:rPr>
              <a:t>TDR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1"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rPr>
              <a:t>(Technical Design Report)</a:t>
            </a:r>
          </a:p>
        </p:txBody>
      </p:sp>
      <p:sp>
        <p:nvSpPr>
          <p:cNvPr id="15" name="CustomShape 19_ 4">
            <a:extLst>
              <a:ext uri="{FF2B5EF4-FFF2-40B4-BE49-F238E27FC236}">
                <a16:creationId xmlns:a16="http://schemas.microsoft.com/office/drawing/2014/main" id="{70EA3DF4-85B6-CBA9-27E8-CA753F214557}"/>
              </a:ext>
            </a:extLst>
          </p:cNvPr>
          <p:cNvSpPr/>
          <p:nvPr/>
        </p:nvSpPr>
        <p:spPr>
          <a:xfrm>
            <a:off x="4316977" y="1527228"/>
            <a:ext cx="2657812" cy="521766"/>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1"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rPr>
              <a:t>STAGE 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1"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rPr>
              <a:t>CONSTRUCTION</a:t>
            </a:r>
            <a:endParaRPr kumimoji="0" lang="en-GB" sz="1000" b="1" i="0" u="none" strike="noStrike" kern="1200" cap="none" spc="-1"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sp>
        <p:nvSpPr>
          <p:cNvPr id="16" name="CustomShape 19_ 4">
            <a:extLst>
              <a:ext uri="{FF2B5EF4-FFF2-40B4-BE49-F238E27FC236}">
                <a16:creationId xmlns:a16="http://schemas.microsoft.com/office/drawing/2014/main" id="{342D36DD-8F58-784F-2A34-B9157818581C}"/>
              </a:ext>
            </a:extLst>
          </p:cNvPr>
          <p:cNvSpPr/>
          <p:nvPr/>
        </p:nvSpPr>
        <p:spPr>
          <a:xfrm>
            <a:off x="8173373" y="1527228"/>
            <a:ext cx="3156364" cy="521766"/>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1"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rPr>
              <a:t>STAGE 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1"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rPr>
              <a:t>TOWARDS FULL PERFORMANCE</a:t>
            </a:r>
            <a:endParaRPr kumimoji="0" lang="en-GB" sz="1000" b="1" i="0" u="none" strike="noStrike" kern="1200" cap="none" spc="-1"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grpSp>
        <p:nvGrpSpPr>
          <p:cNvPr id="17" name="Groupe 16">
            <a:extLst>
              <a:ext uri="{FF2B5EF4-FFF2-40B4-BE49-F238E27FC236}">
                <a16:creationId xmlns:a16="http://schemas.microsoft.com/office/drawing/2014/main" id="{1386763B-BAEC-28FB-7036-ADD0A93811E1}"/>
              </a:ext>
            </a:extLst>
          </p:cNvPr>
          <p:cNvGrpSpPr/>
          <p:nvPr/>
        </p:nvGrpSpPr>
        <p:grpSpPr>
          <a:xfrm>
            <a:off x="135178" y="1180830"/>
            <a:ext cx="11848806" cy="244891"/>
            <a:chOff x="119336" y="1290330"/>
            <a:chExt cx="11848806" cy="244891"/>
          </a:xfrm>
        </p:grpSpPr>
        <p:grpSp>
          <p:nvGrpSpPr>
            <p:cNvPr id="18" name="Google Shape;93;p16">
              <a:extLst>
                <a:ext uri="{FF2B5EF4-FFF2-40B4-BE49-F238E27FC236}">
                  <a16:creationId xmlns:a16="http://schemas.microsoft.com/office/drawing/2014/main" id="{9C6B8554-FB2E-F6A2-EEC8-33E3BFC49A58}"/>
                </a:ext>
              </a:extLst>
            </p:cNvPr>
            <p:cNvGrpSpPr/>
            <p:nvPr/>
          </p:nvGrpSpPr>
          <p:grpSpPr>
            <a:xfrm>
              <a:off x="119336" y="1290330"/>
              <a:ext cx="245610" cy="244891"/>
              <a:chOff x="1177442" y="2884512"/>
              <a:chExt cx="245610" cy="244891"/>
            </a:xfrm>
          </p:grpSpPr>
          <p:sp>
            <p:nvSpPr>
              <p:cNvPr id="67" name="Google Shape;94;p16">
                <a:extLst>
                  <a:ext uri="{FF2B5EF4-FFF2-40B4-BE49-F238E27FC236}">
                    <a16:creationId xmlns:a16="http://schemas.microsoft.com/office/drawing/2014/main" id="{15863FB3-9251-996F-1DDC-1795CA1A078F}"/>
                  </a:ext>
                </a:extLst>
              </p:cNvPr>
              <p:cNvSpPr/>
              <p:nvPr/>
            </p:nvSpPr>
            <p:spPr>
              <a:xfrm>
                <a:off x="1177442" y="2884512"/>
                <a:ext cx="245610" cy="244891"/>
              </a:xfrm>
              <a:custGeom>
                <a:avLst/>
                <a:gdLst/>
                <a:ahLst/>
                <a:cxnLst/>
                <a:rect l="l" t="t" r="r" b="b"/>
                <a:pathLst>
                  <a:path w="4437" h="4424" extrusionOk="0">
                    <a:moveTo>
                      <a:pt x="2219" y="1"/>
                    </a:moveTo>
                    <a:cubicBezTo>
                      <a:pt x="991" y="1"/>
                      <a:pt x="1" y="991"/>
                      <a:pt x="1" y="2206"/>
                    </a:cubicBezTo>
                    <a:cubicBezTo>
                      <a:pt x="1" y="3433"/>
                      <a:pt x="991" y="4423"/>
                      <a:pt x="2219" y="4423"/>
                    </a:cubicBezTo>
                    <a:cubicBezTo>
                      <a:pt x="3447" y="4423"/>
                      <a:pt x="4437" y="3433"/>
                      <a:pt x="4437" y="2206"/>
                    </a:cubicBezTo>
                    <a:cubicBezTo>
                      <a:pt x="4437" y="991"/>
                      <a:pt x="3447" y="1"/>
                      <a:pt x="2219" y="1"/>
                    </a:cubicBezTo>
                    <a:close/>
                  </a:path>
                </a:pathLst>
              </a:custGeom>
              <a:solidFill>
                <a:schemeClr val="tx1"/>
              </a:solidFill>
              <a:ln>
                <a:noFill/>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sp>
            <p:nvSpPr>
              <p:cNvPr id="68" name="Google Shape;95;p16">
                <a:extLst>
                  <a:ext uri="{FF2B5EF4-FFF2-40B4-BE49-F238E27FC236}">
                    <a16:creationId xmlns:a16="http://schemas.microsoft.com/office/drawing/2014/main" id="{8BAAB4BB-F9AC-13C0-D10D-2320C79A142A}"/>
                  </a:ext>
                </a:extLst>
              </p:cNvPr>
              <p:cNvSpPr/>
              <p:nvPr/>
            </p:nvSpPr>
            <p:spPr>
              <a:xfrm>
                <a:off x="1234458" y="2940809"/>
                <a:ext cx="131579" cy="131579"/>
              </a:xfrm>
              <a:custGeom>
                <a:avLst/>
                <a:gdLst/>
                <a:ahLst/>
                <a:cxnLst/>
                <a:rect l="l" t="t" r="r" b="b"/>
                <a:pathLst>
                  <a:path w="2377" h="2377" extrusionOk="0">
                    <a:moveTo>
                      <a:pt x="2377" y="1189"/>
                    </a:moveTo>
                    <a:cubicBezTo>
                      <a:pt x="2377" y="1849"/>
                      <a:pt x="1849" y="2377"/>
                      <a:pt x="1189" y="2377"/>
                    </a:cubicBezTo>
                    <a:cubicBezTo>
                      <a:pt x="529" y="2377"/>
                      <a:pt x="1" y="1849"/>
                      <a:pt x="1" y="1189"/>
                    </a:cubicBezTo>
                    <a:cubicBezTo>
                      <a:pt x="1" y="529"/>
                      <a:pt x="529" y="0"/>
                      <a:pt x="1189" y="0"/>
                    </a:cubicBezTo>
                    <a:cubicBezTo>
                      <a:pt x="1849" y="0"/>
                      <a:pt x="2377" y="529"/>
                      <a:pt x="2377" y="1189"/>
                    </a:cubicBezTo>
                    <a:close/>
                  </a:path>
                </a:pathLst>
              </a:custGeom>
              <a:solidFill>
                <a:srgbClr val="FF8F31"/>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grpSp>
        <p:grpSp>
          <p:nvGrpSpPr>
            <p:cNvPr id="19" name="Google Shape;93;p16">
              <a:extLst>
                <a:ext uri="{FF2B5EF4-FFF2-40B4-BE49-F238E27FC236}">
                  <a16:creationId xmlns:a16="http://schemas.microsoft.com/office/drawing/2014/main" id="{52F6465A-B4BA-CDFC-5582-6E9968D2A0F0}"/>
                </a:ext>
              </a:extLst>
            </p:cNvPr>
            <p:cNvGrpSpPr/>
            <p:nvPr/>
          </p:nvGrpSpPr>
          <p:grpSpPr>
            <a:xfrm>
              <a:off x="844550" y="1290330"/>
              <a:ext cx="245610" cy="244891"/>
              <a:chOff x="1177442" y="2884512"/>
              <a:chExt cx="245610" cy="244891"/>
            </a:xfrm>
          </p:grpSpPr>
          <p:sp>
            <p:nvSpPr>
              <p:cNvPr id="65" name="Google Shape;94;p16">
                <a:extLst>
                  <a:ext uri="{FF2B5EF4-FFF2-40B4-BE49-F238E27FC236}">
                    <a16:creationId xmlns:a16="http://schemas.microsoft.com/office/drawing/2014/main" id="{A2261E24-517B-DCE3-CA14-9AA784FD31A0}"/>
                  </a:ext>
                </a:extLst>
              </p:cNvPr>
              <p:cNvSpPr/>
              <p:nvPr/>
            </p:nvSpPr>
            <p:spPr>
              <a:xfrm>
                <a:off x="1177442" y="2884512"/>
                <a:ext cx="245610" cy="244891"/>
              </a:xfrm>
              <a:custGeom>
                <a:avLst/>
                <a:gdLst/>
                <a:ahLst/>
                <a:cxnLst/>
                <a:rect l="l" t="t" r="r" b="b"/>
                <a:pathLst>
                  <a:path w="4437" h="4424" extrusionOk="0">
                    <a:moveTo>
                      <a:pt x="2219" y="1"/>
                    </a:moveTo>
                    <a:cubicBezTo>
                      <a:pt x="991" y="1"/>
                      <a:pt x="1" y="991"/>
                      <a:pt x="1" y="2206"/>
                    </a:cubicBezTo>
                    <a:cubicBezTo>
                      <a:pt x="1" y="3433"/>
                      <a:pt x="991" y="4423"/>
                      <a:pt x="2219" y="4423"/>
                    </a:cubicBezTo>
                    <a:cubicBezTo>
                      <a:pt x="3447" y="4423"/>
                      <a:pt x="4437" y="3433"/>
                      <a:pt x="4437" y="2206"/>
                    </a:cubicBezTo>
                    <a:cubicBezTo>
                      <a:pt x="4437" y="991"/>
                      <a:pt x="3447" y="1"/>
                      <a:pt x="2219" y="1"/>
                    </a:cubicBezTo>
                    <a:close/>
                  </a:path>
                </a:pathLst>
              </a:custGeom>
              <a:solidFill>
                <a:schemeClr val="tx1"/>
              </a:solidFill>
              <a:ln>
                <a:noFill/>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sp>
            <p:nvSpPr>
              <p:cNvPr id="66" name="Google Shape;95;p16">
                <a:extLst>
                  <a:ext uri="{FF2B5EF4-FFF2-40B4-BE49-F238E27FC236}">
                    <a16:creationId xmlns:a16="http://schemas.microsoft.com/office/drawing/2014/main" id="{AB8A5BDF-7EB0-BC66-5B2B-87CA811871D8}"/>
                  </a:ext>
                </a:extLst>
              </p:cNvPr>
              <p:cNvSpPr/>
              <p:nvPr/>
            </p:nvSpPr>
            <p:spPr>
              <a:xfrm>
                <a:off x="1234458" y="2940809"/>
                <a:ext cx="131579" cy="131579"/>
              </a:xfrm>
              <a:custGeom>
                <a:avLst/>
                <a:gdLst/>
                <a:ahLst/>
                <a:cxnLst/>
                <a:rect l="l" t="t" r="r" b="b"/>
                <a:pathLst>
                  <a:path w="2377" h="2377" extrusionOk="0">
                    <a:moveTo>
                      <a:pt x="2377" y="1189"/>
                    </a:moveTo>
                    <a:cubicBezTo>
                      <a:pt x="2377" y="1849"/>
                      <a:pt x="1849" y="2377"/>
                      <a:pt x="1189" y="2377"/>
                    </a:cubicBezTo>
                    <a:cubicBezTo>
                      <a:pt x="529" y="2377"/>
                      <a:pt x="1" y="1849"/>
                      <a:pt x="1" y="1189"/>
                    </a:cubicBezTo>
                    <a:cubicBezTo>
                      <a:pt x="1" y="529"/>
                      <a:pt x="529" y="0"/>
                      <a:pt x="1189" y="0"/>
                    </a:cubicBezTo>
                    <a:cubicBezTo>
                      <a:pt x="1849" y="0"/>
                      <a:pt x="2377" y="529"/>
                      <a:pt x="2377" y="1189"/>
                    </a:cubicBezTo>
                    <a:close/>
                  </a:path>
                </a:pathLst>
              </a:custGeom>
              <a:solidFill>
                <a:srgbClr val="FF8F31"/>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grpSp>
        <p:grpSp>
          <p:nvGrpSpPr>
            <p:cNvPr id="20" name="Google Shape;93;p16">
              <a:extLst>
                <a:ext uri="{FF2B5EF4-FFF2-40B4-BE49-F238E27FC236}">
                  <a16:creationId xmlns:a16="http://schemas.microsoft.com/office/drawing/2014/main" id="{7845D125-3A8A-3512-D1E8-E891206D7AE3}"/>
                </a:ext>
              </a:extLst>
            </p:cNvPr>
            <p:cNvGrpSpPr/>
            <p:nvPr/>
          </p:nvGrpSpPr>
          <p:grpSpPr>
            <a:xfrm>
              <a:off x="1569764" y="1290330"/>
              <a:ext cx="245610" cy="244891"/>
              <a:chOff x="1177442" y="2884512"/>
              <a:chExt cx="245610" cy="244891"/>
            </a:xfrm>
          </p:grpSpPr>
          <p:sp>
            <p:nvSpPr>
              <p:cNvPr id="63" name="Google Shape;94;p16">
                <a:extLst>
                  <a:ext uri="{FF2B5EF4-FFF2-40B4-BE49-F238E27FC236}">
                    <a16:creationId xmlns:a16="http://schemas.microsoft.com/office/drawing/2014/main" id="{A4A2F522-B40B-3424-E57C-A889D39E2A8D}"/>
                  </a:ext>
                </a:extLst>
              </p:cNvPr>
              <p:cNvSpPr/>
              <p:nvPr/>
            </p:nvSpPr>
            <p:spPr>
              <a:xfrm>
                <a:off x="1177442" y="2884512"/>
                <a:ext cx="245610" cy="244891"/>
              </a:xfrm>
              <a:custGeom>
                <a:avLst/>
                <a:gdLst/>
                <a:ahLst/>
                <a:cxnLst/>
                <a:rect l="l" t="t" r="r" b="b"/>
                <a:pathLst>
                  <a:path w="4437" h="4424" extrusionOk="0">
                    <a:moveTo>
                      <a:pt x="2219" y="1"/>
                    </a:moveTo>
                    <a:cubicBezTo>
                      <a:pt x="991" y="1"/>
                      <a:pt x="1" y="991"/>
                      <a:pt x="1" y="2206"/>
                    </a:cubicBezTo>
                    <a:cubicBezTo>
                      <a:pt x="1" y="3433"/>
                      <a:pt x="991" y="4423"/>
                      <a:pt x="2219" y="4423"/>
                    </a:cubicBezTo>
                    <a:cubicBezTo>
                      <a:pt x="3447" y="4423"/>
                      <a:pt x="4437" y="3433"/>
                      <a:pt x="4437" y="2206"/>
                    </a:cubicBezTo>
                    <a:cubicBezTo>
                      <a:pt x="4437" y="991"/>
                      <a:pt x="3447" y="1"/>
                      <a:pt x="2219" y="1"/>
                    </a:cubicBezTo>
                    <a:close/>
                  </a:path>
                </a:pathLst>
              </a:custGeom>
              <a:solidFill>
                <a:schemeClr val="tx1"/>
              </a:solidFill>
              <a:ln>
                <a:noFill/>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sp>
            <p:nvSpPr>
              <p:cNvPr id="64" name="Google Shape;95;p16">
                <a:extLst>
                  <a:ext uri="{FF2B5EF4-FFF2-40B4-BE49-F238E27FC236}">
                    <a16:creationId xmlns:a16="http://schemas.microsoft.com/office/drawing/2014/main" id="{A9E0D484-5A59-0DC8-EF75-5D7553E74C73}"/>
                  </a:ext>
                </a:extLst>
              </p:cNvPr>
              <p:cNvSpPr/>
              <p:nvPr/>
            </p:nvSpPr>
            <p:spPr>
              <a:xfrm>
                <a:off x="1234458" y="2940809"/>
                <a:ext cx="131579" cy="131579"/>
              </a:xfrm>
              <a:custGeom>
                <a:avLst/>
                <a:gdLst/>
                <a:ahLst/>
                <a:cxnLst/>
                <a:rect l="l" t="t" r="r" b="b"/>
                <a:pathLst>
                  <a:path w="2377" h="2377" extrusionOk="0">
                    <a:moveTo>
                      <a:pt x="2377" y="1189"/>
                    </a:moveTo>
                    <a:cubicBezTo>
                      <a:pt x="2377" y="1849"/>
                      <a:pt x="1849" y="2377"/>
                      <a:pt x="1189" y="2377"/>
                    </a:cubicBezTo>
                    <a:cubicBezTo>
                      <a:pt x="529" y="2377"/>
                      <a:pt x="1" y="1849"/>
                      <a:pt x="1" y="1189"/>
                    </a:cubicBezTo>
                    <a:cubicBezTo>
                      <a:pt x="1" y="529"/>
                      <a:pt x="529" y="0"/>
                      <a:pt x="1189" y="0"/>
                    </a:cubicBezTo>
                    <a:cubicBezTo>
                      <a:pt x="1849" y="0"/>
                      <a:pt x="2377" y="529"/>
                      <a:pt x="2377" y="1189"/>
                    </a:cubicBezTo>
                    <a:close/>
                  </a:path>
                </a:pathLst>
              </a:custGeom>
              <a:solidFill>
                <a:srgbClr val="FF6629"/>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grpSp>
        <p:grpSp>
          <p:nvGrpSpPr>
            <p:cNvPr id="21" name="Google Shape;93;p16">
              <a:extLst>
                <a:ext uri="{FF2B5EF4-FFF2-40B4-BE49-F238E27FC236}">
                  <a16:creationId xmlns:a16="http://schemas.microsoft.com/office/drawing/2014/main" id="{EE49B6ED-AE39-16E8-35CF-4F87A62D008B}"/>
                </a:ext>
              </a:extLst>
            </p:cNvPr>
            <p:cNvGrpSpPr/>
            <p:nvPr/>
          </p:nvGrpSpPr>
          <p:grpSpPr>
            <a:xfrm>
              <a:off x="2294978" y="1290330"/>
              <a:ext cx="245610" cy="244891"/>
              <a:chOff x="1177442" y="2884512"/>
              <a:chExt cx="245610" cy="244891"/>
            </a:xfrm>
          </p:grpSpPr>
          <p:sp>
            <p:nvSpPr>
              <p:cNvPr id="61" name="Google Shape;94;p16">
                <a:extLst>
                  <a:ext uri="{FF2B5EF4-FFF2-40B4-BE49-F238E27FC236}">
                    <a16:creationId xmlns:a16="http://schemas.microsoft.com/office/drawing/2014/main" id="{9BA05737-9B4B-161D-C09B-A16CBA4ED04C}"/>
                  </a:ext>
                </a:extLst>
              </p:cNvPr>
              <p:cNvSpPr/>
              <p:nvPr/>
            </p:nvSpPr>
            <p:spPr>
              <a:xfrm>
                <a:off x="1177442" y="2884512"/>
                <a:ext cx="245610" cy="244891"/>
              </a:xfrm>
              <a:custGeom>
                <a:avLst/>
                <a:gdLst/>
                <a:ahLst/>
                <a:cxnLst/>
                <a:rect l="l" t="t" r="r" b="b"/>
                <a:pathLst>
                  <a:path w="4437" h="4424" extrusionOk="0">
                    <a:moveTo>
                      <a:pt x="2219" y="1"/>
                    </a:moveTo>
                    <a:cubicBezTo>
                      <a:pt x="991" y="1"/>
                      <a:pt x="1" y="991"/>
                      <a:pt x="1" y="2206"/>
                    </a:cubicBezTo>
                    <a:cubicBezTo>
                      <a:pt x="1" y="3433"/>
                      <a:pt x="991" y="4423"/>
                      <a:pt x="2219" y="4423"/>
                    </a:cubicBezTo>
                    <a:cubicBezTo>
                      <a:pt x="3447" y="4423"/>
                      <a:pt x="4437" y="3433"/>
                      <a:pt x="4437" y="2206"/>
                    </a:cubicBezTo>
                    <a:cubicBezTo>
                      <a:pt x="4437" y="991"/>
                      <a:pt x="3447" y="1"/>
                      <a:pt x="2219" y="1"/>
                    </a:cubicBezTo>
                    <a:close/>
                  </a:path>
                </a:pathLst>
              </a:custGeom>
              <a:solidFill>
                <a:schemeClr val="tx1"/>
              </a:solidFill>
              <a:ln>
                <a:noFill/>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sp>
            <p:nvSpPr>
              <p:cNvPr id="62" name="Google Shape;95;p16">
                <a:extLst>
                  <a:ext uri="{FF2B5EF4-FFF2-40B4-BE49-F238E27FC236}">
                    <a16:creationId xmlns:a16="http://schemas.microsoft.com/office/drawing/2014/main" id="{7BE2E5B9-8D31-13FD-C0E4-B9AEA3BBF3EB}"/>
                  </a:ext>
                </a:extLst>
              </p:cNvPr>
              <p:cNvSpPr/>
              <p:nvPr/>
            </p:nvSpPr>
            <p:spPr>
              <a:xfrm>
                <a:off x="1234458" y="2940809"/>
                <a:ext cx="131579" cy="131579"/>
              </a:xfrm>
              <a:custGeom>
                <a:avLst/>
                <a:gdLst/>
                <a:ahLst/>
                <a:cxnLst/>
                <a:rect l="l" t="t" r="r" b="b"/>
                <a:pathLst>
                  <a:path w="2377" h="2377" extrusionOk="0">
                    <a:moveTo>
                      <a:pt x="2377" y="1189"/>
                    </a:moveTo>
                    <a:cubicBezTo>
                      <a:pt x="2377" y="1849"/>
                      <a:pt x="1849" y="2377"/>
                      <a:pt x="1189" y="2377"/>
                    </a:cubicBezTo>
                    <a:cubicBezTo>
                      <a:pt x="529" y="2377"/>
                      <a:pt x="1" y="1849"/>
                      <a:pt x="1" y="1189"/>
                    </a:cubicBezTo>
                    <a:cubicBezTo>
                      <a:pt x="1" y="529"/>
                      <a:pt x="529" y="0"/>
                      <a:pt x="1189" y="0"/>
                    </a:cubicBezTo>
                    <a:cubicBezTo>
                      <a:pt x="1849" y="0"/>
                      <a:pt x="2377" y="529"/>
                      <a:pt x="2377" y="1189"/>
                    </a:cubicBezTo>
                    <a:close/>
                  </a:path>
                </a:pathLst>
              </a:custGeom>
              <a:solidFill>
                <a:srgbClr val="FF6629"/>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grpSp>
        <p:grpSp>
          <p:nvGrpSpPr>
            <p:cNvPr id="22" name="Google Shape;93;p16">
              <a:extLst>
                <a:ext uri="{FF2B5EF4-FFF2-40B4-BE49-F238E27FC236}">
                  <a16:creationId xmlns:a16="http://schemas.microsoft.com/office/drawing/2014/main" id="{C0A290C7-AFCB-3251-C3A9-15868E3FF7C4}"/>
                </a:ext>
              </a:extLst>
            </p:cNvPr>
            <p:cNvGrpSpPr/>
            <p:nvPr/>
          </p:nvGrpSpPr>
          <p:grpSpPr>
            <a:xfrm>
              <a:off x="3020192" y="1290330"/>
              <a:ext cx="245610" cy="244891"/>
              <a:chOff x="1177442" y="2884512"/>
              <a:chExt cx="245610" cy="244891"/>
            </a:xfrm>
          </p:grpSpPr>
          <p:sp>
            <p:nvSpPr>
              <p:cNvPr id="59" name="Google Shape;94;p16">
                <a:extLst>
                  <a:ext uri="{FF2B5EF4-FFF2-40B4-BE49-F238E27FC236}">
                    <a16:creationId xmlns:a16="http://schemas.microsoft.com/office/drawing/2014/main" id="{DB88BCE3-2B92-4126-E4D6-99B18D59A8EC}"/>
                  </a:ext>
                </a:extLst>
              </p:cNvPr>
              <p:cNvSpPr/>
              <p:nvPr/>
            </p:nvSpPr>
            <p:spPr>
              <a:xfrm>
                <a:off x="1177442" y="2884512"/>
                <a:ext cx="245610" cy="244891"/>
              </a:xfrm>
              <a:custGeom>
                <a:avLst/>
                <a:gdLst/>
                <a:ahLst/>
                <a:cxnLst/>
                <a:rect l="l" t="t" r="r" b="b"/>
                <a:pathLst>
                  <a:path w="4437" h="4424" extrusionOk="0">
                    <a:moveTo>
                      <a:pt x="2219" y="1"/>
                    </a:moveTo>
                    <a:cubicBezTo>
                      <a:pt x="991" y="1"/>
                      <a:pt x="1" y="991"/>
                      <a:pt x="1" y="2206"/>
                    </a:cubicBezTo>
                    <a:cubicBezTo>
                      <a:pt x="1" y="3433"/>
                      <a:pt x="991" y="4423"/>
                      <a:pt x="2219" y="4423"/>
                    </a:cubicBezTo>
                    <a:cubicBezTo>
                      <a:pt x="3447" y="4423"/>
                      <a:pt x="4437" y="3433"/>
                      <a:pt x="4437" y="2206"/>
                    </a:cubicBezTo>
                    <a:cubicBezTo>
                      <a:pt x="4437" y="991"/>
                      <a:pt x="3447" y="1"/>
                      <a:pt x="2219" y="1"/>
                    </a:cubicBezTo>
                    <a:close/>
                  </a:path>
                </a:pathLst>
              </a:custGeom>
              <a:solidFill>
                <a:schemeClr val="tx1"/>
              </a:solidFill>
              <a:ln>
                <a:noFill/>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sp>
            <p:nvSpPr>
              <p:cNvPr id="60" name="Google Shape;95;p16">
                <a:extLst>
                  <a:ext uri="{FF2B5EF4-FFF2-40B4-BE49-F238E27FC236}">
                    <a16:creationId xmlns:a16="http://schemas.microsoft.com/office/drawing/2014/main" id="{E7CC132B-9CCA-B115-D570-265C22A2D5F8}"/>
                  </a:ext>
                </a:extLst>
              </p:cNvPr>
              <p:cNvSpPr/>
              <p:nvPr/>
            </p:nvSpPr>
            <p:spPr>
              <a:xfrm>
                <a:off x="1234458" y="2940809"/>
                <a:ext cx="131579" cy="131579"/>
              </a:xfrm>
              <a:custGeom>
                <a:avLst/>
                <a:gdLst/>
                <a:ahLst/>
                <a:cxnLst/>
                <a:rect l="l" t="t" r="r" b="b"/>
                <a:pathLst>
                  <a:path w="2377" h="2377" extrusionOk="0">
                    <a:moveTo>
                      <a:pt x="2377" y="1189"/>
                    </a:moveTo>
                    <a:cubicBezTo>
                      <a:pt x="2377" y="1849"/>
                      <a:pt x="1849" y="2377"/>
                      <a:pt x="1189" y="2377"/>
                    </a:cubicBezTo>
                    <a:cubicBezTo>
                      <a:pt x="529" y="2377"/>
                      <a:pt x="1" y="1849"/>
                      <a:pt x="1" y="1189"/>
                    </a:cubicBezTo>
                    <a:cubicBezTo>
                      <a:pt x="1" y="529"/>
                      <a:pt x="529" y="0"/>
                      <a:pt x="1189" y="0"/>
                    </a:cubicBezTo>
                    <a:cubicBezTo>
                      <a:pt x="1849" y="0"/>
                      <a:pt x="2377" y="529"/>
                      <a:pt x="2377" y="1189"/>
                    </a:cubicBezTo>
                    <a:close/>
                  </a:path>
                </a:pathLst>
              </a:custGeom>
              <a:solidFill>
                <a:srgbClr val="FF6629"/>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grpSp>
        <p:grpSp>
          <p:nvGrpSpPr>
            <p:cNvPr id="23" name="Google Shape;93;p16">
              <a:extLst>
                <a:ext uri="{FF2B5EF4-FFF2-40B4-BE49-F238E27FC236}">
                  <a16:creationId xmlns:a16="http://schemas.microsoft.com/office/drawing/2014/main" id="{A9A3571F-017B-9357-E8BB-42EF1740543F}"/>
                </a:ext>
              </a:extLst>
            </p:cNvPr>
            <p:cNvGrpSpPr/>
            <p:nvPr/>
          </p:nvGrpSpPr>
          <p:grpSpPr>
            <a:xfrm>
              <a:off x="3745406" y="1290330"/>
              <a:ext cx="245610" cy="244891"/>
              <a:chOff x="1177442" y="2884512"/>
              <a:chExt cx="245610" cy="244891"/>
            </a:xfrm>
          </p:grpSpPr>
          <p:sp>
            <p:nvSpPr>
              <p:cNvPr id="57" name="Google Shape;94;p16">
                <a:extLst>
                  <a:ext uri="{FF2B5EF4-FFF2-40B4-BE49-F238E27FC236}">
                    <a16:creationId xmlns:a16="http://schemas.microsoft.com/office/drawing/2014/main" id="{C88DFA95-E651-E93D-FF10-CEAC464ACA57}"/>
                  </a:ext>
                </a:extLst>
              </p:cNvPr>
              <p:cNvSpPr/>
              <p:nvPr/>
            </p:nvSpPr>
            <p:spPr>
              <a:xfrm>
                <a:off x="1177442" y="2884512"/>
                <a:ext cx="245610" cy="244891"/>
              </a:xfrm>
              <a:custGeom>
                <a:avLst/>
                <a:gdLst/>
                <a:ahLst/>
                <a:cxnLst/>
                <a:rect l="l" t="t" r="r" b="b"/>
                <a:pathLst>
                  <a:path w="4437" h="4424" extrusionOk="0">
                    <a:moveTo>
                      <a:pt x="2219" y="1"/>
                    </a:moveTo>
                    <a:cubicBezTo>
                      <a:pt x="991" y="1"/>
                      <a:pt x="1" y="991"/>
                      <a:pt x="1" y="2206"/>
                    </a:cubicBezTo>
                    <a:cubicBezTo>
                      <a:pt x="1" y="3433"/>
                      <a:pt x="991" y="4423"/>
                      <a:pt x="2219" y="4423"/>
                    </a:cubicBezTo>
                    <a:cubicBezTo>
                      <a:pt x="3447" y="4423"/>
                      <a:pt x="4437" y="3433"/>
                      <a:pt x="4437" y="2206"/>
                    </a:cubicBezTo>
                    <a:cubicBezTo>
                      <a:pt x="4437" y="991"/>
                      <a:pt x="3447" y="1"/>
                      <a:pt x="2219" y="1"/>
                    </a:cubicBezTo>
                    <a:close/>
                  </a:path>
                </a:pathLst>
              </a:custGeom>
              <a:solidFill>
                <a:schemeClr val="tx1"/>
              </a:solidFill>
              <a:ln>
                <a:noFill/>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sp>
            <p:nvSpPr>
              <p:cNvPr id="58" name="Google Shape;95;p16">
                <a:extLst>
                  <a:ext uri="{FF2B5EF4-FFF2-40B4-BE49-F238E27FC236}">
                    <a16:creationId xmlns:a16="http://schemas.microsoft.com/office/drawing/2014/main" id="{D75EA475-3472-CFEC-721A-0B9AE6D5E318}"/>
                  </a:ext>
                </a:extLst>
              </p:cNvPr>
              <p:cNvSpPr/>
              <p:nvPr/>
            </p:nvSpPr>
            <p:spPr>
              <a:xfrm>
                <a:off x="1234458" y="2940809"/>
                <a:ext cx="131579" cy="131579"/>
              </a:xfrm>
              <a:custGeom>
                <a:avLst/>
                <a:gdLst/>
                <a:ahLst/>
                <a:cxnLst/>
                <a:rect l="l" t="t" r="r" b="b"/>
                <a:pathLst>
                  <a:path w="2377" h="2377" extrusionOk="0">
                    <a:moveTo>
                      <a:pt x="2377" y="1189"/>
                    </a:moveTo>
                    <a:cubicBezTo>
                      <a:pt x="2377" y="1849"/>
                      <a:pt x="1849" y="2377"/>
                      <a:pt x="1189" y="2377"/>
                    </a:cubicBezTo>
                    <a:cubicBezTo>
                      <a:pt x="529" y="2377"/>
                      <a:pt x="1" y="1849"/>
                      <a:pt x="1" y="1189"/>
                    </a:cubicBezTo>
                    <a:cubicBezTo>
                      <a:pt x="1" y="529"/>
                      <a:pt x="529" y="0"/>
                      <a:pt x="1189" y="0"/>
                    </a:cubicBezTo>
                    <a:cubicBezTo>
                      <a:pt x="1849" y="0"/>
                      <a:pt x="2377" y="529"/>
                      <a:pt x="2377" y="1189"/>
                    </a:cubicBezTo>
                    <a:close/>
                  </a:path>
                </a:pathLst>
              </a:custGeom>
              <a:solidFill>
                <a:srgbClr val="FF6629"/>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grpSp>
        <p:grpSp>
          <p:nvGrpSpPr>
            <p:cNvPr id="24" name="Google Shape;93;p16">
              <a:extLst>
                <a:ext uri="{FF2B5EF4-FFF2-40B4-BE49-F238E27FC236}">
                  <a16:creationId xmlns:a16="http://schemas.microsoft.com/office/drawing/2014/main" id="{CAD2EF9A-3189-CC46-E6C9-B054A44E2F14}"/>
                </a:ext>
              </a:extLst>
            </p:cNvPr>
            <p:cNvGrpSpPr/>
            <p:nvPr/>
          </p:nvGrpSpPr>
          <p:grpSpPr>
            <a:xfrm>
              <a:off x="4470620" y="1290330"/>
              <a:ext cx="245610" cy="244891"/>
              <a:chOff x="1177442" y="2884512"/>
              <a:chExt cx="245610" cy="244891"/>
            </a:xfrm>
          </p:grpSpPr>
          <p:sp>
            <p:nvSpPr>
              <p:cNvPr id="55" name="Google Shape;94;p16">
                <a:extLst>
                  <a:ext uri="{FF2B5EF4-FFF2-40B4-BE49-F238E27FC236}">
                    <a16:creationId xmlns:a16="http://schemas.microsoft.com/office/drawing/2014/main" id="{47ED0078-2CEF-AE27-A733-79C3C6C24E5F}"/>
                  </a:ext>
                </a:extLst>
              </p:cNvPr>
              <p:cNvSpPr/>
              <p:nvPr/>
            </p:nvSpPr>
            <p:spPr>
              <a:xfrm>
                <a:off x="1177442" y="2884512"/>
                <a:ext cx="245610" cy="244891"/>
              </a:xfrm>
              <a:custGeom>
                <a:avLst/>
                <a:gdLst/>
                <a:ahLst/>
                <a:cxnLst/>
                <a:rect l="l" t="t" r="r" b="b"/>
                <a:pathLst>
                  <a:path w="4437" h="4424" extrusionOk="0">
                    <a:moveTo>
                      <a:pt x="2219" y="1"/>
                    </a:moveTo>
                    <a:cubicBezTo>
                      <a:pt x="991" y="1"/>
                      <a:pt x="1" y="991"/>
                      <a:pt x="1" y="2206"/>
                    </a:cubicBezTo>
                    <a:cubicBezTo>
                      <a:pt x="1" y="3433"/>
                      <a:pt x="991" y="4423"/>
                      <a:pt x="2219" y="4423"/>
                    </a:cubicBezTo>
                    <a:cubicBezTo>
                      <a:pt x="3447" y="4423"/>
                      <a:pt x="4437" y="3433"/>
                      <a:pt x="4437" y="2206"/>
                    </a:cubicBezTo>
                    <a:cubicBezTo>
                      <a:pt x="4437" y="991"/>
                      <a:pt x="3447" y="1"/>
                      <a:pt x="2219" y="1"/>
                    </a:cubicBezTo>
                    <a:close/>
                  </a:path>
                </a:pathLst>
              </a:custGeom>
              <a:solidFill>
                <a:schemeClr val="tx1"/>
              </a:solidFill>
              <a:ln>
                <a:noFill/>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sp>
            <p:nvSpPr>
              <p:cNvPr id="56" name="Google Shape;95;p16">
                <a:extLst>
                  <a:ext uri="{FF2B5EF4-FFF2-40B4-BE49-F238E27FC236}">
                    <a16:creationId xmlns:a16="http://schemas.microsoft.com/office/drawing/2014/main" id="{E8D1C411-849B-D449-193B-B3D8176EFF06}"/>
                  </a:ext>
                </a:extLst>
              </p:cNvPr>
              <p:cNvSpPr/>
              <p:nvPr/>
            </p:nvSpPr>
            <p:spPr>
              <a:xfrm>
                <a:off x="1234458" y="2940809"/>
                <a:ext cx="131579" cy="131579"/>
              </a:xfrm>
              <a:custGeom>
                <a:avLst/>
                <a:gdLst/>
                <a:ahLst/>
                <a:cxnLst/>
                <a:rect l="l" t="t" r="r" b="b"/>
                <a:pathLst>
                  <a:path w="2377" h="2377" extrusionOk="0">
                    <a:moveTo>
                      <a:pt x="2377" y="1189"/>
                    </a:moveTo>
                    <a:cubicBezTo>
                      <a:pt x="2377" y="1849"/>
                      <a:pt x="1849" y="2377"/>
                      <a:pt x="1189" y="2377"/>
                    </a:cubicBezTo>
                    <a:cubicBezTo>
                      <a:pt x="529" y="2377"/>
                      <a:pt x="1" y="1849"/>
                      <a:pt x="1" y="1189"/>
                    </a:cubicBezTo>
                    <a:cubicBezTo>
                      <a:pt x="1" y="529"/>
                      <a:pt x="529" y="0"/>
                      <a:pt x="1189" y="0"/>
                    </a:cubicBezTo>
                    <a:cubicBezTo>
                      <a:pt x="1849" y="0"/>
                      <a:pt x="2377" y="529"/>
                      <a:pt x="2377" y="1189"/>
                    </a:cubicBezTo>
                    <a:close/>
                  </a:path>
                </a:pathLst>
              </a:custGeom>
              <a:solidFill>
                <a:srgbClr val="F2411F"/>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grpSp>
        <p:grpSp>
          <p:nvGrpSpPr>
            <p:cNvPr id="25" name="Google Shape;93;p16">
              <a:extLst>
                <a:ext uri="{FF2B5EF4-FFF2-40B4-BE49-F238E27FC236}">
                  <a16:creationId xmlns:a16="http://schemas.microsoft.com/office/drawing/2014/main" id="{7BFDB865-770A-0D4A-B249-E2CEB077642C}"/>
                </a:ext>
              </a:extLst>
            </p:cNvPr>
            <p:cNvGrpSpPr/>
            <p:nvPr/>
          </p:nvGrpSpPr>
          <p:grpSpPr>
            <a:xfrm>
              <a:off x="5195834" y="1290330"/>
              <a:ext cx="245610" cy="244891"/>
              <a:chOff x="1177442" y="2884512"/>
              <a:chExt cx="245610" cy="244891"/>
            </a:xfrm>
          </p:grpSpPr>
          <p:sp>
            <p:nvSpPr>
              <p:cNvPr id="53" name="Google Shape;94;p16">
                <a:extLst>
                  <a:ext uri="{FF2B5EF4-FFF2-40B4-BE49-F238E27FC236}">
                    <a16:creationId xmlns:a16="http://schemas.microsoft.com/office/drawing/2014/main" id="{EE513244-FBF5-2823-2399-9A122DCD4A04}"/>
                  </a:ext>
                </a:extLst>
              </p:cNvPr>
              <p:cNvSpPr/>
              <p:nvPr/>
            </p:nvSpPr>
            <p:spPr>
              <a:xfrm>
                <a:off x="1177442" y="2884512"/>
                <a:ext cx="245610" cy="244891"/>
              </a:xfrm>
              <a:custGeom>
                <a:avLst/>
                <a:gdLst/>
                <a:ahLst/>
                <a:cxnLst/>
                <a:rect l="l" t="t" r="r" b="b"/>
                <a:pathLst>
                  <a:path w="4437" h="4424" extrusionOk="0">
                    <a:moveTo>
                      <a:pt x="2219" y="1"/>
                    </a:moveTo>
                    <a:cubicBezTo>
                      <a:pt x="991" y="1"/>
                      <a:pt x="1" y="991"/>
                      <a:pt x="1" y="2206"/>
                    </a:cubicBezTo>
                    <a:cubicBezTo>
                      <a:pt x="1" y="3433"/>
                      <a:pt x="991" y="4423"/>
                      <a:pt x="2219" y="4423"/>
                    </a:cubicBezTo>
                    <a:cubicBezTo>
                      <a:pt x="3447" y="4423"/>
                      <a:pt x="4437" y="3433"/>
                      <a:pt x="4437" y="2206"/>
                    </a:cubicBezTo>
                    <a:cubicBezTo>
                      <a:pt x="4437" y="991"/>
                      <a:pt x="3447" y="1"/>
                      <a:pt x="2219" y="1"/>
                    </a:cubicBezTo>
                    <a:close/>
                  </a:path>
                </a:pathLst>
              </a:custGeom>
              <a:solidFill>
                <a:schemeClr val="tx1"/>
              </a:solidFill>
              <a:ln>
                <a:noFill/>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sp>
            <p:nvSpPr>
              <p:cNvPr id="54" name="Google Shape;95;p16">
                <a:extLst>
                  <a:ext uri="{FF2B5EF4-FFF2-40B4-BE49-F238E27FC236}">
                    <a16:creationId xmlns:a16="http://schemas.microsoft.com/office/drawing/2014/main" id="{55F4AEC8-1CD3-FB11-E79B-7DCAA107908F}"/>
                  </a:ext>
                </a:extLst>
              </p:cNvPr>
              <p:cNvSpPr/>
              <p:nvPr/>
            </p:nvSpPr>
            <p:spPr>
              <a:xfrm>
                <a:off x="1234458" y="2940809"/>
                <a:ext cx="131579" cy="131579"/>
              </a:xfrm>
              <a:custGeom>
                <a:avLst/>
                <a:gdLst/>
                <a:ahLst/>
                <a:cxnLst/>
                <a:rect l="l" t="t" r="r" b="b"/>
                <a:pathLst>
                  <a:path w="2377" h="2377" extrusionOk="0">
                    <a:moveTo>
                      <a:pt x="2377" y="1189"/>
                    </a:moveTo>
                    <a:cubicBezTo>
                      <a:pt x="2377" y="1849"/>
                      <a:pt x="1849" y="2377"/>
                      <a:pt x="1189" y="2377"/>
                    </a:cubicBezTo>
                    <a:cubicBezTo>
                      <a:pt x="529" y="2377"/>
                      <a:pt x="1" y="1849"/>
                      <a:pt x="1" y="1189"/>
                    </a:cubicBezTo>
                    <a:cubicBezTo>
                      <a:pt x="1" y="529"/>
                      <a:pt x="529" y="0"/>
                      <a:pt x="1189" y="0"/>
                    </a:cubicBezTo>
                    <a:cubicBezTo>
                      <a:pt x="1849" y="0"/>
                      <a:pt x="2377" y="529"/>
                      <a:pt x="2377" y="1189"/>
                    </a:cubicBezTo>
                    <a:close/>
                  </a:path>
                </a:pathLst>
              </a:custGeom>
              <a:solidFill>
                <a:srgbClr val="F2411F"/>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grpSp>
        <p:grpSp>
          <p:nvGrpSpPr>
            <p:cNvPr id="26" name="Google Shape;93;p16">
              <a:extLst>
                <a:ext uri="{FF2B5EF4-FFF2-40B4-BE49-F238E27FC236}">
                  <a16:creationId xmlns:a16="http://schemas.microsoft.com/office/drawing/2014/main" id="{F7780CB7-2752-5B2F-84A4-7B737B809774}"/>
                </a:ext>
              </a:extLst>
            </p:cNvPr>
            <p:cNvGrpSpPr/>
            <p:nvPr/>
          </p:nvGrpSpPr>
          <p:grpSpPr>
            <a:xfrm>
              <a:off x="5921048" y="1290330"/>
              <a:ext cx="245610" cy="244891"/>
              <a:chOff x="1177442" y="2884512"/>
              <a:chExt cx="245610" cy="244891"/>
            </a:xfrm>
          </p:grpSpPr>
          <p:sp>
            <p:nvSpPr>
              <p:cNvPr id="51" name="Google Shape;94;p16">
                <a:extLst>
                  <a:ext uri="{FF2B5EF4-FFF2-40B4-BE49-F238E27FC236}">
                    <a16:creationId xmlns:a16="http://schemas.microsoft.com/office/drawing/2014/main" id="{4E996E90-73A0-E118-7EC8-A547864BF84F}"/>
                  </a:ext>
                </a:extLst>
              </p:cNvPr>
              <p:cNvSpPr/>
              <p:nvPr/>
            </p:nvSpPr>
            <p:spPr>
              <a:xfrm>
                <a:off x="1177442" y="2884512"/>
                <a:ext cx="245610" cy="244891"/>
              </a:xfrm>
              <a:custGeom>
                <a:avLst/>
                <a:gdLst/>
                <a:ahLst/>
                <a:cxnLst/>
                <a:rect l="l" t="t" r="r" b="b"/>
                <a:pathLst>
                  <a:path w="4437" h="4424" extrusionOk="0">
                    <a:moveTo>
                      <a:pt x="2219" y="1"/>
                    </a:moveTo>
                    <a:cubicBezTo>
                      <a:pt x="991" y="1"/>
                      <a:pt x="1" y="991"/>
                      <a:pt x="1" y="2206"/>
                    </a:cubicBezTo>
                    <a:cubicBezTo>
                      <a:pt x="1" y="3433"/>
                      <a:pt x="991" y="4423"/>
                      <a:pt x="2219" y="4423"/>
                    </a:cubicBezTo>
                    <a:cubicBezTo>
                      <a:pt x="3447" y="4423"/>
                      <a:pt x="4437" y="3433"/>
                      <a:pt x="4437" y="2206"/>
                    </a:cubicBezTo>
                    <a:cubicBezTo>
                      <a:pt x="4437" y="991"/>
                      <a:pt x="3447" y="1"/>
                      <a:pt x="2219" y="1"/>
                    </a:cubicBezTo>
                    <a:close/>
                  </a:path>
                </a:pathLst>
              </a:custGeom>
              <a:solidFill>
                <a:schemeClr val="tx1"/>
              </a:solidFill>
              <a:ln>
                <a:noFill/>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sp>
            <p:nvSpPr>
              <p:cNvPr id="52" name="Google Shape;95;p16">
                <a:extLst>
                  <a:ext uri="{FF2B5EF4-FFF2-40B4-BE49-F238E27FC236}">
                    <a16:creationId xmlns:a16="http://schemas.microsoft.com/office/drawing/2014/main" id="{DD581BA9-A3B6-9DCF-FEF4-D9E8D4A0A97C}"/>
                  </a:ext>
                </a:extLst>
              </p:cNvPr>
              <p:cNvSpPr/>
              <p:nvPr/>
            </p:nvSpPr>
            <p:spPr>
              <a:xfrm>
                <a:off x="1234458" y="2940809"/>
                <a:ext cx="131579" cy="131579"/>
              </a:xfrm>
              <a:custGeom>
                <a:avLst/>
                <a:gdLst/>
                <a:ahLst/>
                <a:cxnLst/>
                <a:rect l="l" t="t" r="r" b="b"/>
                <a:pathLst>
                  <a:path w="2377" h="2377" extrusionOk="0">
                    <a:moveTo>
                      <a:pt x="2377" y="1189"/>
                    </a:moveTo>
                    <a:cubicBezTo>
                      <a:pt x="2377" y="1849"/>
                      <a:pt x="1849" y="2377"/>
                      <a:pt x="1189" y="2377"/>
                    </a:cubicBezTo>
                    <a:cubicBezTo>
                      <a:pt x="529" y="2377"/>
                      <a:pt x="1" y="1849"/>
                      <a:pt x="1" y="1189"/>
                    </a:cubicBezTo>
                    <a:cubicBezTo>
                      <a:pt x="1" y="529"/>
                      <a:pt x="529" y="0"/>
                      <a:pt x="1189" y="0"/>
                    </a:cubicBezTo>
                    <a:cubicBezTo>
                      <a:pt x="1849" y="0"/>
                      <a:pt x="2377" y="529"/>
                      <a:pt x="2377" y="1189"/>
                    </a:cubicBezTo>
                    <a:close/>
                  </a:path>
                </a:pathLst>
              </a:custGeom>
              <a:solidFill>
                <a:srgbClr val="F2411F"/>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grpSp>
        <p:grpSp>
          <p:nvGrpSpPr>
            <p:cNvPr id="27" name="Google Shape;93;p16">
              <a:extLst>
                <a:ext uri="{FF2B5EF4-FFF2-40B4-BE49-F238E27FC236}">
                  <a16:creationId xmlns:a16="http://schemas.microsoft.com/office/drawing/2014/main" id="{A8C0CEA8-1F30-A0F3-9094-E71F8CE8E248}"/>
                </a:ext>
              </a:extLst>
            </p:cNvPr>
            <p:cNvGrpSpPr/>
            <p:nvPr/>
          </p:nvGrpSpPr>
          <p:grpSpPr>
            <a:xfrm>
              <a:off x="6646262" y="1290330"/>
              <a:ext cx="245610" cy="244891"/>
              <a:chOff x="1177442" y="2884512"/>
              <a:chExt cx="245610" cy="244891"/>
            </a:xfrm>
          </p:grpSpPr>
          <p:sp>
            <p:nvSpPr>
              <p:cNvPr id="49" name="Google Shape;94;p16">
                <a:extLst>
                  <a:ext uri="{FF2B5EF4-FFF2-40B4-BE49-F238E27FC236}">
                    <a16:creationId xmlns:a16="http://schemas.microsoft.com/office/drawing/2014/main" id="{8C46E1BE-9AED-2827-6454-AE721BCAA069}"/>
                  </a:ext>
                </a:extLst>
              </p:cNvPr>
              <p:cNvSpPr/>
              <p:nvPr/>
            </p:nvSpPr>
            <p:spPr>
              <a:xfrm>
                <a:off x="1177442" y="2884512"/>
                <a:ext cx="245610" cy="244891"/>
              </a:xfrm>
              <a:custGeom>
                <a:avLst/>
                <a:gdLst/>
                <a:ahLst/>
                <a:cxnLst/>
                <a:rect l="l" t="t" r="r" b="b"/>
                <a:pathLst>
                  <a:path w="4437" h="4424" extrusionOk="0">
                    <a:moveTo>
                      <a:pt x="2219" y="1"/>
                    </a:moveTo>
                    <a:cubicBezTo>
                      <a:pt x="991" y="1"/>
                      <a:pt x="1" y="991"/>
                      <a:pt x="1" y="2206"/>
                    </a:cubicBezTo>
                    <a:cubicBezTo>
                      <a:pt x="1" y="3433"/>
                      <a:pt x="991" y="4423"/>
                      <a:pt x="2219" y="4423"/>
                    </a:cubicBezTo>
                    <a:cubicBezTo>
                      <a:pt x="3447" y="4423"/>
                      <a:pt x="4437" y="3433"/>
                      <a:pt x="4437" y="2206"/>
                    </a:cubicBezTo>
                    <a:cubicBezTo>
                      <a:pt x="4437" y="991"/>
                      <a:pt x="3447" y="1"/>
                      <a:pt x="2219" y="1"/>
                    </a:cubicBezTo>
                    <a:close/>
                  </a:path>
                </a:pathLst>
              </a:custGeom>
              <a:solidFill>
                <a:schemeClr val="tx1"/>
              </a:solidFill>
              <a:ln>
                <a:noFill/>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sp>
            <p:nvSpPr>
              <p:cNvPr id="50" name="Google Shape;95;p16">
                <a:extLst>
                  <a:ext uri="{FF2B5EF4-FFF2-40B4-BE49-F238E27FC236}">
                    <a16:creationId xmlns:a16="http://schemas.microsoft.com/office/drawing/2014/main" id="{E54019EA-D753-DFAB-0C36-D40FAC779197}"/>
                  </a:ext>
                </a:extLst>
              </p:cNvPr>
              <p:cNvSpPr/>
              <p:nvPr/>
            </p:nvSpPr>
            <p:spPr>
              <a:xfrm>
                <a:off x="1234458" y="2940809"/>
                <a:ext cx="131579" cy="131579"/>
              </a:xfrm>
              <a:custGeom>
                <a:avLst/>
                <a:gdLst/>
                <a:ahLst/>
                <a:cxnLst/>
                <a:rect l="l" t="t" r="r" b="b"/>
                <a:pathLst>
                  <a:path w="2377" h="2377" extrusionOk="0">
                    <a:moveTo>
                      <a:pt x="2377" y="1189"/>
                    </a:moveTo>
                    <a:cubicBezTo>
                      <a:pt x="2377" y="1849"/>
                      <a:pt x="1849" y="2377"/>
                      <a:pt x="1189" y="2377"/>
                    </a:cubicBezTo>
                    <a:cubicBezTo>
                      <a:pt x="529" y="2377"/>
                      <a:pt x="1" y="1849"/>
                      <a:pt x="1" y="1189"/>
                    </a:cubicBezTo>
                    <a:cubicBezTo>
                      <a:pt x="1" y="529"/>
                      <a:pt x="529" y="0"/>
                      <a:pt x="1189" y="0"/>
                    </a:cubicBezTo>
                    <a:cubicBezTo>
                      <a:pt x="1849" y="0"/>
                      <a:pt x="2377" y="529"/>
                      <a:pt x="2377" y="1189"/>
                    </a:cubicBezTo>
                    <a:close/>
                  </a:path>
                </a:pathLst>
              </a:custGeom>
              <a:solidFill>
                <a:srgbClr val="F2411F"/>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grpSp>
        <p:grpSp>
          <p:nvGrpSpPr>
            <p:cNvPr id="28" name="Google Shape;93;p16">
              <a:extLst>
                <a:ext uri="{FF2B5EF4-FFF2-40B4-BE49-F238E27FC236}">
                  <a16:creationId xmlns:a16="http://schemas.microsoft.com/office/drawing/2014/main" id="{36DDBAA3-B8DF-DB5A-2ABA-8C868E7AB8A3}"/>
                </a:ext>
              </a:extLst>
            </p:cNvPr>
            <p:cNvGrpSpPr/>
            <p:nvPr/>
          </p:nvGrpSpPr>
          <p:grpSpPr>
            <a:xfrm>
              <a:off x="7371476" y="1290330"/>
              <a:ext cx="245610" cy="244891"/>
              <a:chOff x="1177442" y="2884512"/>
              <a:chExt cx="245610" cy="244891"/>
            </a:xfrm>
          </p:grpSpPr>
          <p:sp>
            <p:nvSpPr>
              <p:cNvPr id="47" name="Google Shape;94;p16">
                <a:extLst>
                  <a:ext uri="{FF2B5EF4-FFF2-40B4-BE49-F238E27FC236}">
                    <a16:creationId xmlns:a16="http://schemas.microsoft.com/office/drawing/2014/main" id="{7E11B4DF-9F80-B69B-C0AE-CC6744012B7A}"/>
                  </a:ext>
                </a:extLst>
              </p:cNvPr>
              <p:cNvSpPr/>
              <p:nvPr/>
            </p:nvSpPr>
            <p:spPr>
              <a:xfrm>
                <a:off x="1177442" y="2884512"/>
                <a:ext cx="245610" cy="244891"/>
              </a:xfrm>
              <a:custGeom>
                <a:avLst/>
                <a:gdLst/>
                <a:ahLst/>
                <a:cxnLst/>
                <a:rect l="l" t="t" r="r" b="b"/>
                <a:pathLst>
                  <a:path w="4437" h="4424" extrusionOk="0">
                    <a:moveTo>
                      <a:pt x="2219" y="1"/>
                    </a:moveTo>
                    <a:cubicBezTo>
                      <a:pt x="991" y="1"/>
                      <a:pt x="1" y="991"/>
                      <a:pt x="1" y="2206"/>
                    </a:cubicBezTo>
                    <a:cubicBezTo>
                      <a:pt x="1" y="3433"/>
                      <a:pt x="991" y="4423"/>
                      <a:pt x="2219" y="4423"/>
                    </a:cubicBezTo>
                    <a:cubicBezTo>
                      <a:pt x="3447" y="4423"/>
                      <a:pt x="4437" y="3433"/>
                      <a:pt x="4437" y="2206"/>
                    </a:cubicBezTo>
                    <a:cubicBezTo>
                      <a:pt x="4437" y="991"/>
                      <a:pt x="3447" y="1"/>
                      <a:pt x="2219" y="1"/>
                    </a:cubicBezTo>
                    <a:close/>
                  </a:path>
                </a:pathLst>
              </a:custGeom>
              <a:solidFill>
                <a:schemeClr val="tx1"/>
              </a:solidFill>
              <a:ln>
                <a:noFill/>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sp>
            <p:nvSpPr>
              <p:cNvPr id="48" name="Google Shape;95;p16">
                <a:extLst>
                  <a:ext uri="{FF2B5EF4-FFF2-40B4-BE49-F238E27FC236}">
                    <a16:creationId xmlns:a16="http://schemas.microsoft.com/office/drawing/2014/main" id="{3A2EAE92-A432-F760-8E98-4134A9F70682}"/>
                  </a:ext>
                </a:extLst>
              </p:cNvPr>
              <p:cNvSpPr/>
              <p:nvPr/>
            </p:nvSpPr>
            <p:spPr>
              <a:xfrm>
                <a:off x="1234458" y="2940809"/>
                <a:ext cx="131579" cy="131579"/>
              </a:xfrm>
              <a:custGeom>
                <a:avLst/>
                <a:gdLst/>
                <a:ahLst/>
                <a:cxnLst/>
                <a:rect l="l" t="t" r="r" b="b"/>
                <a:pathLst>
                  <a:path w="2377" h="2377" extrusionOk="0">
                    <a:moveTo>
                      <a:pt x="2377" y="1189"/>
                    </a:moveTo>
                    <a:cubicBezTo>
                      <a:pt x="2377" y="1849"/>
                      <a:pt x="1849" y="2377"/>
                      <a:pt x="1189" y="2377"/>
                    </a:cubicBezTo>
                    <a:cubicBezTo>
                      <a:pt x="529" y="2377"/>
                      <a:pt x="1" y="1849"/>
                      <a:pt x="1" y="1189"/>
                    </a:cubicBezTo>
                    <a:cubicBezTo>
                      <a:pt x="1" y="529"/>
                      <a:pt x="529" y="0"/>
                      <a:pt x="1189" y="0"/>
                    </a:cubicBezTo>
                    <a:cubicBezTo>
                      <a:pt x="1849" y="0"/>
                      <a:pt x="2377" y="529"/>
                      <a:pt x="2377" y="1189"/>
                    </a:cubicBezTo>
                    <a:close/>
                  </a:path>
                </a:pathLst>
              </a:custGeom>
              <a:solidFill>
                <a:srgbClr val="F2411F"/>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grpSp>
        <p:grpSp>
          <p:nvGrpSpPr>
            <p:cNvPr id="29" name="Google Shape;93;p16">
              <a:extLst>
                <a:ext uri="{FF2B5EF4-FFF2-40B4-BE49-F238E27FC236}">
                  <a16:creationId xmlns:a16="http://schemas.microsoft.com/office/drawing/2014/main" id="{2937571D-0B38-9196-B128-E8F9D94B102B}"/>
                </a:ext>
              </a:extLst>
            </p:cNvPr>
            <p:cNvGrpSpPr/>
            <p:nvPr/>
          </p:nvGrpSpPr>
          <p:grpSpPr>
            <a:xfrm>
              <a:off x="8096690" y="1290330"/>
              <a:ext cx="245610" cy="244891"/>
              <a:chOff x="1177442" y="2884512"/>
              <a:chExt cx="245610" cy="244891"/>
            </a:xfrm>
          </p:grpSpPr>
          <p:sp>
            <p:nvSpPr>
              <p:cNvPr id="45" name="Google Shape;94;p16">
                <a:extLst>
                  <a:ext uri="{FF2B5EF4-FFF2-40B4-BE49-F238E27FC236}">
                    <a16:creationId xmlns:a16="http://schemas.microsoft.com/office/drawing/2014/main" id="{F853CA0A-714F-B0E7-332F-18CC2F147DB5}"/>
                  </a:ext>
                </a:extLst>
              </p:cNvPr>
              <p:cNvSpPr/>
              <p:nvPr/>
            </p:nvSpPr>
            <p:spPr>
              <a:xfrm>
                <a:off x="1177442" y="2884512"/>
                <a:ext cx="245610" cy="244891"/>
              </a:xfrm>
              <a:custGeom>
                <a:avLst/>
                <a:gdLst/>
                <a:ahLst/>
                <a:cxnLst/>
                <a:rect l="l" t="t" r="r" b="b"/>
                <a:pathLst>
                  <a:path w="4437" h="4424" extrusionOk="0">
                    <a:moveTo>
                      <a:pt x="2219" y="1"/>
                    </a:moveTo>
                    <a:cubicBezTo>
                      <a:pt x="991" y="1"/>
                      <a:pt x="1" y="991"/>
                      <a:pt x="1" y="2206"/>
                    </a:cubicBezTo>
                    <a:cubicBezTo>
                      <a:pt x="1" y="3433"/>
                      <a:pt x="991" y="4423"/>
                      <a:pt x="2219" y="4423"/>
                    </a:cubicBezTo>
                    <a:cubicBezTo>
                      <a:pt x="3447" y="4423"/>
                      <a:pt x="4437" y="3433"/>
                      <a:pt x="4437" y="2206"/>
                    </a:cubicBezTo>
                    <a:cubicBezTo>
                      <a:pt x="4437" y="991"/>
                      <a:pt x="3447" y="1"/>
                      <a:pt x="2219" y="1"/>
                    </a:cubicBezTo>
                    <a:close/>
                  </a:path>
                </a:pathLst>
              </a:custGeom>
              <a:solidFill>
                <a:schemeClr val="tx1"/>
              </a:solidFill>
              <a:ln>
                <a:noFill/>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sp>
            <p:nvSpPr>
              <p:cNvPr id="46" name="Google Shape;95;p16">
                <a:extLst>
                  <a:ext uri="{FF2B5EF4-FFF2-40B4-BE49-F238E27FC236}">
                    <a16:creationId xmlns:a16="http://schemas.microsoft.com/office/drawing/2014/main" id="{539F7B3E-DAFE-5669-7B36-B7FC0E008443}"/>
                  </a:ext>
                </a:extLst>
              </p:cNvPr>
              <p:cNvSpPr/>
              <p:nvPr/>
            </p:nvSpPr>
            <p:spPr>
              <a:xfrm>
                <a:off x="1234458" y="2940809"/>
                <a:ext cx="131579" cy="131579"/>
              </a:xfrm>
              <a:custGeom>
                <a:avLst/>
                <a:gdLst/>
                <a:ahLst/>
                <a:cxnLst/>
                <a:rect l="l" t="t" r="r" b="b"/>
                <a:pathLst>
                  <a:path w="2377" h="2377" extrusionOk="0">
                    <a:moveTo>
                      <a:pt x="2377" y="1189"/>
                    </a:moveTo>
                    <a:cubicBezTo>
                      <a:pt x="2377" y="1849"/>
                      <a:pt x="1849" y="2377"/>
                      <a:pt x="1189" y="2377"/>
                    </a:cubicBezTo>
                    <a:cubicBezTo>
                      <a:pt x="529" y="2377"/>
                      <a:pt x="1" y="1849"/>
                      <a:pt x="1" y="1189"/>
                    </a:cubicBezTo>
                    <a:cubicBezTo>
                      <a:pt x="1" y="529"/>
                      <a:pt x="529" y="0"/>
                      <a:pt x="1189" y="0"/>
                    </a:cubicBezTo>
                    <a:cubicBezTo>
                      <a:pt x="1849" y="0"/>
                      <a:pt x="2377" y="529"/>
                      <a:pt x="2377" y="1189"/>
                    </a:cubicBezTo>
                    <a:close/>
                  </a:path>
                </a:pathLst>
              </a:custGeom>
              <a:solidFill>
                <a:srgbClr val="C82819"/>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grpSp>
        <p:grpSp>
          <p:nvGrpSpPr>
            <p:cNvPr id="30" name="Google Shape;93;p16">
              <a:extLst>
                <a:ext uri="{FF2B5EF4-FFF2-40B4-BE49-F238E27FC236}">
                  <a16:creationId xmlns:a16="http://schemas.microsoft.com/office/drawing/2014/main" id="{84BBD4FA-74CA-9FE8-0DDC-74599694B4BA}"/>
                </a:ext>
              </a:extLst>
            </p:cNvPr>
            <p:cNvGrpSpPr/>
            <p:nvPr/>
          </p:nvGrpSpPr>
          <p:grpSpPr>
            <a:xfrm>
              <a:off x="8821904" y="1290330"/>
              <a:ext cx="245610" cy="244891"/>
              <a:chOff x="1177442" y="2884512"/>
              <a:chExt cx="245610" cy="244891"/>
            </a:xfrm>
          </p:grpSpPr>
          <p:sp>
            <p:nvSpPr>
              <p:cNvPr id="43" name="Google Shape;94;p16">
                <a:extLst>
                  <a:ext uri="{FF2B5EF4-FFF2-40B4-BE49-F238E27FC236}">
                    <a16:creationId xmlns:a16="http://schemas.microsoft.com/office/drawing/2014/main" id="{0493CE4D-E6DC-3F14-7CF4-80A9225A9227}"/>
                  </a:ext>
                </a:extLst>
              </p:cNvPr>
              <p:cNvSpPr/>
              <p:nvPr/>
            </p:nvSpPr>
            <p:spPr>
              <a:xfrm>
                <a:off x="1177442" y="2884512"/>
                <a:ext cx="245610" cy="244891"/>
              </a:xfrm>
              <a:custGeom>
                <a:avLst/>
                <a:gdLst/>
                <a:ahLst/>
                <a:cxnLst/>
                <a:rect l="l" t="t" r="r" b="b"/>
                <a:pathLst>
                  <a:path w="4437" h="4424" extrusionOk="0">
                    <a:moveTo>
                      <a:pt x="2219" y="1"/>
                    </a:moveTo>
                    <a:cubicBezTo>
                      <a:pt x="991" y="1"/>
                      <a:pt x="1" y="991"/>
                      <a:pt x="1" y="2206"/>
                    </a:cubicBezTo>
                    <a:cubicBezTo>
                      <a:pt x="1" y="3433"/>
                      <a:pt x="991" y="4423"/>
                      <a:pt x="2219" y="4423"/>
                    </a:cubicBezTo>
                    <a:cubicBezTo>
                      <a:pt x="3447" y="4423"/>
                      <a:pt x="4437" y="3433"/>
                      <a:pt x="4437" y="2206"/>
                    </a:cubicBezTo>
                    <a:cubicBezTo>
                      <a:pt x="4437" y="991"/>
                      <a:pt x="3447" y="1"/>
                      <a:pt x="2219" y="1"/>
                    </a:cubicBezTo>
                    <a:close/>
                  </a:path>
                </a:pathLst>
              </a:custGeom>
              <a:solidFill>
                <a:schemeClr val="tx1"/>
              </a:solidFill>
              <a:ln>
                <a:noFill/>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sp>
            <p:nvSpPr>
              <p:cNvPr id="44" name="Google Shape;95;p16">
                <a:extLst>
                  <a:ext uri="{FF2B5EF4-FFF2-40B4-BE49-F238E27FC236}">
                    <a16:creationId xmlns:a16="http://schemas.microsoft.com/office/drawing/2014/main" id="{001DCD0F-F4D7-B1DC-7F0D-73EDEFBA1298}"/>
                  </a:ext>
                </a:extLst>
              </p:cNvPr>
              <p:cNvSpPr/>
              <p:nvPr/>
            </p:nvSpPr>
            <p:spPr>
              <a:xfrm>
                <a:off x="1234458" y="2940809"/>
                <a:ext cx="131579" cy="131579"/>
              </a:xfrm>
              <a:custGeom>
                <a:avLst/>
                <a:gdLst/>
                <a:ahLst/>
                <a:cxnLst/>
                <a:rect l="l" t="t" r="r" b="b"/>
                <a:pathLst>
                  <a:path w="2377" h="2377" extrusionOk="0">
                    <a:moveTo>
                      <a:pt x="2377" y="1189"/>
                    </a:moveTo>
                    <a:cubicBezTo>
                      <a:pt x="2377" y="1849"/>
                      <a:pt x="1849" y="2377"/>
                      <a:pt x="1189" y="2377"/>
                    </a:cubicBezTo>
                    <a:cubicBezTo>
                      <a:pt x="529" y="2377"/>
                      <a:pt x="1" y="1849"/>
                      <a:pt x="1" y="1189"/>
                    </a:cubicBezTo>
                    <a:cubicBezTo>
                      <a:pt x="1" y="529"/>
                      <a:pt x="529" y="0"/>
                      <a:pt x="1189" y="0"/>
                    </a:cubicBezTo>
                    <a:cubicBezTo>
                      <a:pt x="1849" y="0"/>
                      <a:pt x="2377" y="529"/>
                      <a:pt x="2377" y="1189"/>
                    </a:cubicBezTo>
                    <a:close/>
                  </a:path>
                </a:pathLst>
              </a:custGeom>
              <a:solidFill>
                <a:srgbClr val="C82819"/>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grpSp>
        <p:grpSp>
          <p:nvGrpSpPr>
            <p:cNvPr id="31" name="Google Shape;93;p16">
              <a:extLst>
                <a:ext uri="{FF2B5EF4-FFF2-40B4-BE49-F238E27FC236}">
                  <a16:creationId xmlns:a16="http://schemas.microsoft.com/office/drawing/2014/main" id="{90FBC87C-ED5A-898D-AD17-119FE36432A0}"/>
                </a:ext>
              </a:extLst>
            </p:cNvPr>
            <p:cNvGrpSpPr/>
            <p:nvPr/>
          </p:nvGrpSpPr>
          <p:grpSpPr>
            <a:xfrm>
              <a:off x="9547118" y="1290330"/>
              <a:ext cx="245610" cy="244891"/>
              <a:chOff x="1177442" y="2884512"/>
              <a:chExt cx="245610" cy="244891"/>
            </a:xfrm>
          </p:grpSpPr>
          <p:sp>
            <p:nvSpPr>
              <p:cNvPr id="41" name="Google Shape;94;p16">
                <a:extLst>
                  <a:ext uri="{FF2B5EF4-FFF2-40B4-BE49-F238E27FC236}">
                    <a16:creationId xmlns:a16="http://schemas.microsoft.com/office/drawing/2014/main" id="{4285EF5D-496A-F61F-C30C-CC60119A929A}"/>
                  </a:ext>
                </a:extLst>
              </p:cNvPr>
              <p:cNvSpPr/>
              <p:nvPr/>
            </p:nvSpPr>
            <p:spPr>
              <a:xfrm>
                <a:off x="1177442" y="2884512"/>
                <a:ext cx="245610" cy="244891"/>
              </a:xfrm>
              <a:custGeom>
                <a:avLst/>
                <a:gdLst/>
                <a:ahLst/>
                <a:cxnLst/>
                <a:rect l="l" t="t" r="r" b="b"/>
                <a:pathLst>
                  <a:path w="4437" h="4424" extrusionOk="0">
                    <a:moveTo>
                      <a:pt x="2219" y="1"/>
                    </a:moveTo>
                    <a:cubicBezTo>
                      <a:pt x="991" y="1"/>
                      <a:pt x="1" y="991"/>
                      <a:pt x="1" y="2206"/>
                    </a:cubicBezTo>
                    <a:cubicBezTo>
                      <a:pt x="1" y="3433"/>
                      <a:pt x="991" y="4423"/>
                      <a:pt x="2219" y="4423"/>
                    </a:cubicBezTo>
                    <a:cubicBezTo>
                      <a:pt x="3447" y="4423"/>
                      <a:pt x="4437" y="3433"/>
                      <a:pt x="4437" y="2206"/>
                    </a:cubicBezTo>
                    <a:cubicBezTo>
                      <a:pt x="4437" y="991"/>
                      <a:pt x="3447" y="1"/>
                      <a:pt x="2219" y="1"/>
                    </a:cubicBezTo>
                    <a:close/>
                  </a:path>
                </a:pathLst>
              </a:custGeom>
              <a:solidFill>
                <a:schemeClr val="tx1"/>
              </a:solidFill>
              <a:ln>
                <a:noFill/>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sp>
            <p:nvSpPr>
              <p:cNvPr id="42" name="Google Shape;95;p16">
                <a:extLst>
                  <a:ext uri="{FF2B5EF4-FFF2-40B4-BE49-F238E27FC236}">
                    <a16:creationId xmlns:a16="http://schemas.microsoft.com/office/drawing/2014/main" id="{2D4158B6-2040-7A5A-5A92-E3D1817AF7AD}"/>
                  </a:ext>
                </a:extLst>
              </p:cNvPr>
              <p:cNvSpPr/>
              <p:nvPr/>
            </p:nvSpPr>
            <p:spPr>
              <a:xfrm>
                <a:off x="1234458" y="2940809"/>
                <a:ext cx="131579" cy="131579"/>
              </a:xfrm>
              <a:custGeom>
                <a:avLst/>
                <a:gdLst/>
                <a:ahLst/>
                <a:cxnLst/>
                <a:rect l="l" t="t" r="r" b="b"/>
                <a:pathLst>
                  <a:path w="2377" h="2377" extrusionOk="0">
                    <a:moveTo>
                      <a:pt x="2377" y="1189"/>
                    </a:moveTo>
                    <a:cubicBezTo>
                      <a:pt x="2377" y="1849"/>
                      <a:pt x="1849" y="2377"/>
                      <a:pt x="1189" y="2377"/>
                    </a:cubicBezTo>
                    <a:cubicBezTo>
                      <a:pt x="529" y="2377"/>
                      <a:pt x="1" y="1849"/>
                      <a:pt x="1" y="1189"/>
                    </a:cubicBezTo>
                    <a:cubicBezTo>
                      <a:pt x="1" y="529"/>
                      <a:pt x="529" y="0"/>
                      <a:pt x="1189" y="0"/>
                    </a:cubicBezTo>
                    <a:cubicBezTo>
                      <a:pt x="1849" y="0"/>
                      <a:pt x="2377" y="529"/>
                      <a:pt x="2377" y="1189"/>
                    </a:cubicBezTo>
                    <a:close/>
                  </a:path>
                </a:pathLst>
              </a:custGeom>
              <a:solidFill>
                <a:srgbClr val="C82819"/>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grpSp>
        <p:grpSp>
          <p:nvGrpSpPr>
            <p:cNvPr id="32" name="Google Shape;93;p16">
              <a:extLst>
                <a:ext uri="{FF2B5EF4-FFF2-40B4-BE49-F238E27FC236}">
                  <a16:creationId xmlns:a16="http://schemas.microsoft.com/office/drawing/2014/main" id="{62161092-331E-BC5D-0A07-000EF90CCF41}"/>
                </a:ext>
              </a:extLst>
            </p:cNvPr>
            <p:cNvGrpSpPr/>
            <p:nvPr/>
          </p:nvGrpSpPr>
          <p:grpSpPr>
            <a:xfrm>
              <a:off x="10272332" y="1290330"/>
              <a:ext cx="245610" cy="244891"/>
              <a:chOff x="1177442" y="2884512"/>
              <a:chExt cx="245610" cy="244891"/>
            </a:xfrm>
          </p:grpSpPr>
          <p:sp>
            <p:nvSpPr>
              <p:cNvPr id="39" name="Google Shape;94;p16">
                <a:extLst>
                  <a:ext uri="{FF2B5EF4-FFF2-40B4-BE49-F238E27FC236}">
                    <a16:creationId xmlns:a16="http://schemas.microsoft.com/office/drawing/2014/main" id="{8B2F8091-4188-A29C-BC60-E6C4CA4346AC}"/>
                  </a:ext>
                </a:extLst>
              </p:cNvPr>
              <p:cNvSpPr/>
              <p:nvPr/>
            </p:nvSpPr>
            <p:spPr>
              <a:xfrm>
                <a:off x="1177442" y="2884512"/>
                <a:ext cx="245610" cy="244891"/>
              </a:xfrm>
              <a:custGeom>
                <a:avLst/>
                <a:gdLst/>
                <a:ahLst/>
                <a:cxnLst/>
                <a:rect l="l" t="t" r="r" b="b"/>
                <a:pathLst>
                  <a:path w="4437" h="4424" extrusionOk="0">
                    <a:moveTo>
                      <a:pt x="2219" y="1"/>
                    </a:moveTo>
                    <a:cubicBezTo>
                      <a:pt x="991" y="1"/>
                      <a:pt x="1" y="991"/>
                      <a:pt x="1" y="2206"/>
                    </a:cubicBezTo>
                    <a:cubicBezTo>
                      <a:pt x="1" y="3433"/>
                      <a:pt x="991" y="4423"/>
                      <a:pt x="2219" y="4423"/>
                    </a:cubicBezTo>
                    <a:cubicBezTo>
                      <a:pt x="3447" y="4423"/>
                      <a:pt x="4437" y="3433"/>
                      <a:pt x="4437" y="2206"/>
                    </a:cubicBezTo>
                    <a:cubicBezTo>
                      <a:pt x="4437" y="991"/>
                      <a:pt x="3447" y="1"/>
                      <a:pt x="2219" y="1"/>
                    </a:cubicBezTo>
                    <a:close/>
                  </a:path>
                </a:pathLst>
              </a:custGeom>
              <a:solidFill>
                <a:schemeClr val="tx1"/>
              </a:solidFill>
              <a:ln>
                <a:noFill/>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sp>
            <p:nvSpPr>
              <p:cNvPr id="40" name="Google Shape;95;p16">
                <a:extLst>
                  <a:ext uri="{FF2B5EF4-FFF2-40B4-BE49-F238E27FC236}">
                    <a16:creationId xmlns:a16="http://schemas.microsoft.com/office/drawing/2014/main" id="{2AF01D31-7D5F-F98F-0F51-6FAEEA09A694}"/>
                  </a:ext>
                </a:extLst>
              </p:cNvPr>
              <p:cNvSpPr/>
              <p:nvPr/>
            </p:nvSpPr>
            <p:spPr>
              <a:xfrm>
                <a:off x="1234458" y="2940809"/>
                <a:ext cx="131579" cy="131579"/>
              </a:xfrm>
              <a:custGeom>
                <a:avLst/>
                <a:gdLst/>
                <a:ahLst/>
                <a:cxnLst/>
                <a:rect l="l" t="t" r="r" b="b"/>
                <a:pathLst>
                  <a:path w="2377" h="2377" extrusionOk="0">
                    <a:moveTo>
                      <a:pt x="2377" y="1189"/>
                    </a:moveTo>
                    <a:cubicBezTo>
                      <a:pt x="2377" y="1849"/>
                      <a:pt x="1849" y="2377"/>
                      <a:pt x="1189" y="2377"/>
                    </a:cubicBezTo>
                    <a:cubicBezTo>
                      <a:pt x="529" y="2377"/>
                      <a:pt x="1" y="1849"/>
                      <a:pt x="1" y="1189"/>
                    </a:cubicBezTo>
                    <a:cubicBezTo>
                      <a:pt x="1" y="529"/>
                      <a:pt x="529" y="0"/>
                      <a:pt x="1189" y="0"/>
                    </a:cubicBezTo>
                    <a:cubicBezTo>
                      <a:pt x="1849" y="0"/>
                      <a:pt x="2377" y="529"/>
                      <a:pt x="2377" y="1189"/>
                    </a:cubicBezTo>
                    <a:close/>
                  </a:path>
                </a:pathLst>
              </a:custGeom>
              <a:solidFill>
                <a:srgbClr val="C82819"/>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grpSp>
        <p:grpSp>
          <p:nvGrpSpPr>
            <p:cNvPr id="33" name="Google Shape;93;p16">
              <a:extLst>
                <a:ext uri="{FF2B5EF4-FFF2-40B4-BE49-F238E27FC236}">
                  <a16:creationId xmlns:a16="http://schemas.microsoft.com/office/drawing/2014/main" id="{CA760B69-0E54-3A7F-0124-C20821EE94A2}"/>
                </a:ext>
              </a:extLst>
            </p:cNvPr>
            <p:cNvGrpSpPr/>
            <p:nvPr/>
          </p:nvGrpSpPr>
          <p:grpSpPr>
            <a:xfrm>
              <a:off x="10997546" y="1290330"/>
              <a:ext cx="245610" cy="244891"/>
              <a:chOff x="1177442" y="2884512"/>
              <a:chExt cx="245610" cy="244891"/>
            </a:xfrm>
          </p:grpSpPr>
          <p:sp>
            <p:nvSpPr>
              <p:cNvPr id="37" name="Google Shape;94;p16">
                <a:extLst>
                  <a:ext uri="{FF2B5EF4-FFF2-40B4-BE49-F238E27FC236}">
                    <a16:creationId xmlns:a16="http://schemas.microsoft.com/office/drawing/2014/main" id="{8BC13C86-6E0F-D212-768B-AA22E06478B3}"/>
                  </a:ext>
                </a:extLst>
              </p:cNvPr>
              <p:cNvSpPr/>
              <p:nvPr/>
            </p:nvSpPr>
            <p:spPr>
              <a:xfrm>
                <a:off x="1177442" y="2884512"/>
                <a:ext cx="245610" cy="244891"/>
              </a:xfrm>
              <a:custGeom>
                <a:avLst/>
                <a:gdLst/>
                <a:ahLst/>
                <a:cxnLst/>
                <a:rect l="l" t="t" r="r" b="b"/>
                <a:pathLst>
                  <a:path w="4437" h="4424" extrusionOk="0">
                    <a:moveTo>
                      <a:pt x="2219" y="1"/>
                    </a:moveTo>
                    <a:cubicBezTo>
                      <a:pt x="991" y="1"/>
                      <a:pt x="1" y="991"/>
                      <a:pt x="1" y="2206"/>
                    </a:cubicBezTo>
                    <a:cubicBezTo>
                      <a:pt x="1" y="3433"/>
                      <a:pt x="991" y="4423"/>
                      <a:pt x="2219" y="4423"/>
                    </a:cubicBezTo>
                    <a:cubicBezTo>
                      <a:pt x="3447" y="4423"/>
                      <a:pt x="4437" y="3433"/>
                      <a:pt x="4437" y="2206"/>
                    </a:cubicBezTo>
                    <a:cubicBezTo>
                      <a:pt x="4437" y="991"/>
                      <a:pt x="3447" y="1"/>
                      <a:pt x="2219" y="1"/>
                    </a:cubicBezTo>
                    <a:close/>
                  </a:path>
                </a:pathLst>
              </a:custGeom>
              <a:solidFill>
                <a:schemeClr val="tx1"/>
              </a:solidFill>
              <a:ln>
                <a:noFill/>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sp>
            <p:nvSpPr>
              <p:cNvPr id="38" name="Google Shape;95;p16">
                <a:extLst>
                  <a:ext uri="{FF2B5EF4-FFF2-40B4-BE49-F238E27FC236}">
                    <a16:creationId xmlns:a16="http://schemas.microsoft.com/office/drawing/2014/main" id="{F7ADCCFB-6C59-BB1C-7474-5AB5CB571391}"/>
                  </a:ext>
                </a:extLst>
              </p:cNvPr>
              <p:cNvSpPr/>
              <p:nvPr/>
            </p:nvSpPr>
            <p:spPr>
              <a:xfrm>
                <a:off x="1234458" y="2940809"/>
                <a:ext cx="131579" cy="131579"/>
              </a:xfrm>
              <a:custGeom>
                <a:avLst/>
                <a:gdLst/>
                <a:ahLst/>
                <a:cxnLst/>
                <a:rect l="l" t="t" r="r" b="b"/>
                <a:pathLst>
                  <a:path w="2377" h="2377" extrusionOk="0">
                    <a:moveTo>
                      <a:pt x="2377" y="1189"/>
                    </a:moveTo>
                    <a:cubicBezTo>
                      <a:pt x="2377" y="1849"/>
                      <a:pt x="1849" y="2377"/>
                      <a:pt x="1189" y="2377"/>
                    </a:cubicBezTo>
                    <a:cubicBezTo>
                      <a:pt x="529" y="2377"/>
                      <a:pt x="1" y="1849"/>
                      <a:pt x="1" y="1189"/>
                    </a:cubicBezTo>
                    <a:cubicBezTo>
                      <a:pt x="1" y="529"/>
                      <a:pt x="529" y="0"/>
                      <a:pt x="1189" y="0"/>
                    </a:cubicBezTo>
                    <a:cubicBezTo>
                      <a:pt x="1849" y="0"/>
                      <a:pt x="2377" y="529"/>
                      <a:pt x="2377" y="1189"/>
                    </a:cubicBezTo>
                    <a:close/>
                  </a:path>
                </a:pathLst>
              </a:custGeom>
              <a:solidFill>
                <a:srgbClr val="C82819"/>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grpSp>
        <p:grpSp>
          <p:nvGrpSpPr>
            <p:cNvPr id="34" name="Google Shape;93;p16">
              <a:extLst>
                <a:ext uri="{FF2B5EF4-FFF2-40B4-BE49-F238E27FC236}">
                  <a16:creationId xmlns:a16="http://schemas.microsoft.com/office/drawing/2014/main" id="{C5B2554A-4A2D-34B9-105C-4A0FDEFC2EBA}"/>
                </a:ext>
              </a:extLst>
            </p:cNvPr>
            <p:cNvGrpSpPr/>
            <p:nvPr/>
          </p:nvGrpSpPr>
          <p:grpSpPr>
            <a:xfrm>
              <a:off x="11722532" y="1290330"/>
              <a:ext cx="245610" cy="244891"/>
              <a:chOff x="1177442" y="2884512"/>
              <a:chExt cx="245610" cy="244891"/>
            </a:xfrm>
          </p:grpSpPr>
          <p:sp>
            <p:nvSpPr>
              <p:cNvPr id="35" name="Google Shape;94;p16">
                <a:extLst>
                  <a:ext uri="{FF2B5EF4-FFF2-40B4-BE49-F238E27FC236}">
                    <a16:creationId xmlns:a16="http://schemas.microsoft.com/office/drawing/2014/main" id="{0580F470-74AA-0FC9-F951-30236AF6B64F}"/>
                  </a:ext>
                </a:extLst>
              </p:cNvPr>
              <p:cNvSpPr/>
              <p:nvPr/>
            </p:nvSpPr>
            <p:spPr>
              <a:xfrm>
                <a:off x="1177442" y="2884512"/>
                <a:ext cx="245610" cy="244891"/>
              </a:xfrm>
              <a:custGeom>
                <a:avLst/>
                <a:gdLst/>
                <a:ahLst/>
                <a:cxnLst/>
                <a:rect l="l" t="t" r="r" b="b"/>
                <a:pathLst>
                  <a:path w="4437" h="4424" extrusionOk="0">
                    <a:moveTo>
                      <a:pt x="2219" y="1"/>
                    </a:moveTo>
                    <a:cubicBezTo>
                      <a:pt x="991" y="1"/>
                      <a:pt x="1" y="991"/>
                      <a:pt x="1" y="2206"/>
                    </a:cubicBezTo>
                    <a:cubicBezTo>
                      <a:pt x="1" y="3433"/>
                      <a:pt x="991" y="4423"/>
                      <a:pt x="2219" y="4423"/>
                    </a:cubicBezTo>
                    <a:cubicBezTo>
                      <a:pt x="3447" y="4423"/>
                      <a:pt x="4437" y="3433"/>
                      <a:pt x="4437" y="2206"/>
                    </a:cubicBezTo>
                    <a:cubicBezTo>
                      <a:pt x="4437" y="991"/>
                      <a:pt x="3447" y="1"/>
                      <a:pt x="2219" y="1"/>
                    </a:cubicBezTo>
                    <a:close/>
                  </a:path>
                </a:pathLst>
              </a:custGeom>
              <a:solidFill>
                <a:schemeClr val="tx1"/>
              </a:solidFill>
              <a:ln>
                <a:noFill/>
              </a:ln>
              <a:effectLst>
                <a:outerShdw blurRad="50800" dist="38100" dir="2700000" algn="tl" rotWithShape="0">
                  <a:prstClr val="black">
                    <a:alpha val="40000"/>
                  </a:prstClr>
                </a:outerShdw>
              </a:effectLst>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sp>
            <p:nvSpPr>
              <p:cNvPr id="36" name="Google Shape;95;p16">
                <a:extLst>
                  <a:ext uri="{FF2B5EF4-FFF2-40B4-BE49-F238E27FC236}">
                    <a16:creationId xmlns:a16="http://schemas.microsoft.com/office/drawing/2014/main" id="{32C41F98-C446-3AD4-4EE7-7662F3064F02}"/>
                  </a:ext>
                </a:extLst>
              </p:cNvPr>
              <p:cNvSpPr/>
              <p:nvPr/>
            </p:nvSpPr>
            <p:spPr>
              <a:xfrm>
                <a:off x="1234458" y="2940809"/>
                <a:ext cx="131579" cy="131579"/>
              </a:xfrm>
              <a:custGeom>
                <a:avLst/>
                <a:gdLst/>
                <a:ahLst/>
                <a:cxnLst/>
                <a:rect l="l" t="t" r="r" b="b"/>
                <a:pathLst>
                  <a:path w="2377" h="2377" extrusionOk="0">
                    <a:moveTo>
                      <a:pt x="2377" y="1189"/>
                    </a:moveTo>
                    <a:cubicBezTo>
                      <a:pt x="2377" y="1849"/>
                      <a:pt x="1849" y="2377"/>
                      <a:pt x="1189" y="2377"/>
                    </a:cubicBezTo>
                    <a:cubicBezTo>
                      <a:pt x="529" y="2377"/>
                      <a:pt x="1" y="1849"/>
                      <a:pt x="1" y="1189"/>
                    </a:cubicBezTo>
                    <a:cubicBezTo>
                      <a:pt x="1" y="529"/>
                      <a:pt x="529" y="0"/>
                      <a:pt x="1189" y="0"/>
                    </a:cubicBezTo>
                    <a:cubicBezTo>
                      <a:pt x="1849" y="0"/>
                      <a:pt x="2377" y="529"/>
                      <a:pt x="2377" y="1189"/>
                    </a:cubicBezTo>
                    <a:close/>
                  </a:path>
                </a:pathLst>
              </a:custGeom>
              <a:solidFill>
                <a:srgbClr val="C82819"/>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grpSp>
      </p:grpSp>
      <p:grpSp>
        <p:nvGrpSpPr>
          <p:cNvPr id="69" name="Groupe 68">
            <a:extLst>
              <a:ext uri="{FF2B5EF4-FFF2-40B4-BE49-F238E27FC236}">
                <a16:creationId xmlns:a16="http://schemas.microsoft.com/office/drawing/2014/main" id="{A5056BE2-C64B-1FB6-FECB-915A0F5AF03B}"/>
              </a:ext>
            </a:extLst>
          </p:cNvPr>
          <p:cNvGrpSpPr/>
          <p:nvPr/>
        </p:nvGrpSpPr>
        <p:grpSpPr>
          <a:xfrm>
            <a:off x="135178" y="979677"/>
            <a:ext cx="11857292" cy="307777"/>
            <a:chOff x="171597" y="1968735"/>
            <a:chExt cx="11857292" cy="307777"/>
          </a:xfrm>
        </p:grpSpPr>
        <p:sp>
          <p:nvSpPr>
            <p:cNvPr id="70" name="ZoneTexte 69">
              <a:extLst>
                <a:ext uri="{FF2B5EF4-FFF2-40B4-BE49-F238E27FC236}">
                  <a16:creationId xmlns:a16="http://schemas.microsoft.com/office/drawing/2014/main" id="{A797276D-462A-0261-C3AE-B95AF3A3A47A}"/>
                </a:ext>
              </a:extLst>
            </p:cNvPr>
            <p:cNvSpPr txBox="1"/>
            <p:nvPr/>
          </p:nvSpPr>
          <p:spPr>
            <a:xfrm>
              <a:off x="171597" y="1968735"/>
              <a:ext cx="97082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2020</a:t>
              </a:r>
            </a:p>
          </p:txBody>
        </p:sp>
        <p:sp>
          <p:nvSpPr>
            <p:cNvPr id="71" name="ZoneTexte 70">
              <a:extLst>
                <a:ext uri="{FF2B5EF4-FFF2-40B4-BE49-F238E27FC236}">
                  <a16:creationId xmlns:a16="http://schemas.microsoft.com/office/drawing/2014/main" id="{DE137443-2B93-B73F-9703-FAA6E85C4782}"/>
                </a:ext>
              </a:extLst>
            </p:cNvPr>
            <p:cNvSpPr txBox="1"/>
            <p:nvPr/>
          </p:nvSpPr>
          <p:spPr>
            <a:xfrm>
              <a:off x="896811" y="1968735"/>
              <a:ext cx="97082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2021</a:t>
              </a:r>
            </a:p>
          </p:txBody>
        </p:sp>
        <p:sp>
          <p:nvSpPr>
            <p:cNvPr id="72" name="ZoneTexte 71">
              <a:extLst>
                <a:ext uri="{FF2B5EF4-FFF2-40B4-BE49-F238E27FC236}">
                  <a16:creationId xmlns:a16="http://schemas.microsoft.com/office/drawing/2014/main" id="{DC48AEDB-524B-CEF7-0960-E01DF999D89E}"/>
                </a:ext>
              </a:extLst>
            </p:cNvPr>
            <p:cNvSpPr txBox="1"/>
            <p:nvPr/>
          </p:nvSpPr>
          <p:spPr>
            <a:xfrm>
              <a:off x="1621797" y="1968735"/>
              <a:ext cx="97082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2022</a:t>
              </a:r>
            </a:p>
          </p:txBody>
        </p:sp>
        <p:sp>
          <p:nvSpPr>
            <p:cNvPr id="73" name="ZoneTexte 72">
              <a:extLst>
                <a:ext uri="{FF2B5EF4-FFF2-40B4-BE49-F238E27FC236}">
                  <a16:creationId xmlns:a16="http://schemas.microsoft.com/office/drawing/2014/main" id="{7F83B00F-0D7E-A3B1-BDB5-5E1E65996335}"/>
                </a:ext>
              </a:extLst>
            </p:cNvPr>
            <p:cNvSpPr txBox="1"/>
            <p:nvPr/>
          </p:nvSpPr>
          <p:spPr>
            <a:xfrm>
              <a:off x="2347011" y="1968735"/>
              <a:ext cx="97082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2023</a:t>
              </a:r>
            </a:p>
          </p:txBody>
        </p:sp>
        <p:sp>
          <p:nvSpPr>
            <p:cNvPr id="74" name="ZoneTexte 73">
              <a:extLst>
                <a:ext uri="{FF2B5EF4-FFF2-40B4-BE49-F238E27FC236}">
                  <a16:creationId xmlns:a16="http://schemas.microsoft.com/office/drawing/2014/main" id="{BD598F04-DA78-F82B-7CF7-7F2437654D4F}"/>
                </a:ext>
              </a:extLst>
            </p:cNvPr>
            <p:cNvSpPr txBox="1"/>
            <p:nvPr/>
          </p:nvSpPr>
          <p:spPr>
            <a:xfrm>
              <a:off x="3072226" y="1968735"/>
              <a:ext cx="97082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2024</a:t>
              </a:r>
            </a:p>
          </p:txBody>
        </p:sp>
        <p:sp>
          <p:nvSpPr>
            <p:cNvPr id="75" name="ZoneTexte 74">
              <a:extLst>
                <a:ext uri="{FF2B5EF4-FFF2-40B4-BE49-F238E27FC236}">
                  <a16:creationId xmlns:a16="http://schemas.microsoft.com/office/drawing/2014/main" id="{147C1DBE-7317-F46D-9CB8-3F4A5BC72C6D}"/>
                </a:ext>
              </a:extLst>
            </p:cNvPr>
            <p:cNvSpPr txBox="1"/>
            <p:nvPr/>
          </p:nvSpPr>
          <p:spPr>
            <a:xfrm>
              <a:off x="3797440" y="1968735"/>
              <a:ext cx="97082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2025</a:t>
              </a:r>
            </a:p>
          </p:txBody>
        </p:sp>
        <p:sp>
          <p:nvSpPr>
            <p:cNvPr id="76" name="ZoneTexte 75">
              <a:extLst>
                <a:ext uri="{FF2B5EF4-FFF2-40B4-BE49-F238E27FC236}">
                  <a16:creationId xmlns:a16="http://schemas.microsoft.com/office/drawing/2014/main" id="{9A1CFCCF-5EE1-E49D-B658-45633A9BFD06}"/>
                </a:ext>
              </a:extLst>
            </p:cNvPr>
            <p:cNvSpPr txBox="1"/>
            <p:nvPr/>
          </p:nvSpPr>
          <p:spPr>
            <a:xfrm>
              <a:off x="4522653" y="1968735"/>
              <a:ext cx="97082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2026</a:t>
              </a:r>
            </a:p>
          </p:txBody>
        </p:sp>
        <p:sp>
          <p:nvSpPr>
            <p:cNvPr id="77" name="ZoneTexte 76">
              <a:extLst>
                <a:ext uri="{FF2B5EF4-FFF2-40B4-BE49-F238E27FC236}">
                  <a16:creationId xmlns:a16="http://schemas.microsoft.com/office/drawing/2014/main" id="{3EC6FC6F-FD23-8ACC-1772-0F722E97177A}"/>
                </a:ext>
              </a:extLst>
            </p:cNvPr>
            <p:cNvSpPr txBox="1"/>
            <p:nvPr/>
          </p:nvSpPr>
          <p:spPr>
            <a:xfrm>
              <a:off x="5247867" y="1968735"/>
              <a:ext cx="97082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2027</a:t>
              </a:r>
            </a:p>
          </p:txBody>
        </p:sp>
        <p:sp>
          <p:nvSpPr>
            <p:cNvPr id="78" name="ZoneTexte 77">
              <a:extLst>
                <a:ext uri="{FF2B5EF4-FFF2-40B4-BE49-F238E27FC236}">
                  <a16:creationId xmlns:a16="http://schemas.microsoft.com/office/drawing/2014/main" id="{2161EABA-B0A3-D5E2-E99C-7BB175C3031C}"/>
                </a:ext>
              </a:extLst>
            </p:cNvPr>
            <p:cNvSpPr txBox="1"/>
            <p:nvPr/>
          </p:nvSpPr>
          <p:spPr>
            <a:xfrm>
              <a:off x="5972853" y="1968735"/>
              <a:ext cx="97082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2028</a:t>
              </a:r>
            </a:p>
          </p:txBody>
        </p:sp>
        <p:sp>
          <p:nvSpPr>
            <p:cNvPr id="79" name="ZoneTexte 78">
              <a:extLst>
                <a:ext uri="{FF2B5EF4-FFF2-40B4-BE49-F238E27FC236}">
                  <a16:creationId xmlns:a16="http://schemas.microsoft.com/office/drawing/2014/main" id="{9D43900F-C0C6-B221-C7DF-BA81CA610796}"/>
                </a:ext>
              </a:extLst>
            </p:cNvPr>
            <p:cNvSpPr txBox="1"/>
            <p:nvPr/>
          </p:nvSpPr>
          <p:spPr>
            <a:xfrm>
              <a:off x="6698067" y="1968735"/>
              <a:ext cx="97082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2029</a:t>
              </a:r>
            </a:p>
          </p:txBody>
        </p:sp>
        <p:sp>
          <p:nvSpPr>
            <p:cNvPr id="80" name="ZoneTexte 79">
              <a:extLst>
                <a:ext uri="{FF2B5EF4-FFF2-40B4-BE49-F238E27FC236}">
                  <a16:creationId xmlns:a16="http://schemas.microsoft.com/office/drawing/2014/main" id="{52324CC3-31ED-D005-23DD-E26BB44DCA8D}"/>
                </a:ext>
              </a:extLst>
            </p:cNvPr>
            <p:cNvSpPr txBox="1"/>
            <p:nvPr/>
          </p:nvSpPr>
          <p:spPr>
            <a:xfrm>
              <a:off x="7423282" y="1968735"/>
              <a:ext cx="97082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2030</a:t>
              </a:r>
            </a:p>
          </p:txBody>
        </p:sp>
        <p:sp>
          <p:nvSpPr>
            <p:cNvPr id="81" name="ZoneTexte 80">
              <a:extLst>
                <a:ext uri="{FF2B5EF4-FFF2-40B4-BE49-F238E27FC236}">
                  <a16:creationId xmlns:a16="http://schemas.microsoft.com/office/drawing/2014/main" id="{B43701B0-7377-DB98-5170-B9ACB4E4FC2E}"/>
                </a:ext>
              </a:extLst>
            </p:cNvPr>
            <p:cNvSpPr txBox="1"/>
            <p:nvPr/>
          </p:nvSpPr>
          <p:spPr>
            <a:xfrm>
              <a:off x="8148496" y="1968735"/>
              <a:ext cx="97082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2031</a:t>
              </a:r>
            </a:p>
          </p:txBody>
        </p:sp>
        <p:sp>
          <p:nvSpPr>
            <p:cNvPr id="82" name="ZoneTexte 81">
              <a:extLst>
                <a:ext uri="{FF2B5EF4-FFF2-40B4-BE49-F238E27FC236}">
                  <a16:creationId xmlns:a16="http://schemas.microsoft.com/office/drawing/2014/main" id="{0DA290FA-37D7-7754-0C91-A29107360519}"/>
                </a:ext>
              </a:extLst>
            </p:cNvPr>
            <p:cNvSpPr txBox="1"/>
            <p:nvPr/>
          </p:nvSpPr>
          <p:spPr>
            <a:xfrm>
              <a:off x="8882422" y="1968735"/>
              <a:ext cx="97082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2032</a:t>
              </a:r>
            </a:p>
          </p:txBody>
        </p:sp>
        <p:sp>
          <p:nvSpPr>
            <p:cNvPr id="83" name="ZoneTexte 82">
              <a:extLst>
                <a:ext uri="{FF2B5EF4-FFF2-40B4-BE49-F238E27FC236}">
                  <a16:creationId xmlns:a16="http://schemas.microsoft.com/office/drawing/2014/main" id="{77C4B973-AF75-1029-BC32-B1B09D9BE7EC}"/>
                </a:ext>
              </a:extLst>
            </p:cNvPr>
            <p:cNvSpPr txBox="1"/>
            <p:nvPr/>
          </p:nvSpPr>
          <p:spPr>
            <a:xfrm>
              <a:off x="9607636" y="1968735"/>
              <a:ext cx="97082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2033</a:t>
              </a:r>
            </a:p>
          </p:txBody>
        </p:sp>
        <p:sp>
          <p:nvSpPr>
            <p:cNvPr id="84" name="ZoneTexte 83">
              <a:extLst>
                <a:ext uri="{FF2B5EF4-FFF2-40B4-BE49-F238E27FC236}">
                  <a16:creationId xmlns:a16="http://schemas.microsoft.com/office/drawing/2014/main" id="{984434F6-18B3-2DAD-BD82-31D6C5954B42}"/>
                </a:ext>
              </a:extLst>
            </p:cNvPr>
            <p:cNvSpPr txBox="1"/>
            <p:nvPr/>
          </p:nvSpPr>
          <p:spPr>
            <a:xfrm>
              <a:off x="10332851" y="1968735"/>
              <a:ext cx="97082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2034</a:t>
              </a:r>
            </a:p>
          </p:txBody>
        </p:sp>
        <p:sp>
          <p:nvSpPr>
            <p:cNvPr id="85" name="ZoneTexte 84">
              <a:extLst>
                <a:ext uri="{FF2B5EF4-FFF2-40B4-BE49-F238E27FC236}">
                  <a16:creationId xmlns:a16="http://schemas.microsoft.com/office/drawing/2014/main" id="{E30F504A-B855-2118-D5E4-100A9DB650CC}"/>
                </a:ext>
              </a:extLst>
            </p:cNvPr>
            <p:cNvSpPr txBox="1"/>
            <p:nvPr/>
          </p:nvSpPr>
          <p:spPr>
            <a:xfrm>
              <a:off x="11058065" y="1968735"/>
              <a:ext cx="97082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2035</a:t>
              </a:r>
            </a:p>
          </p:txBody>
        </p:sp>
      </p:grpSp>
      <p:grpSp>
        <p:nvGrpSpPr>
          <p:cNvPr id="86" name="Groupe 85">
            <a:extLst>
              <a:ext uri="{FF2B5EF4-FFF2-40B4-BE49-F238E27FC236}">
                <a16:creationId xmlns:a16="http://schemas.microsoft.com/office/drawing/2014/main" id="{42FE885F-D3EC-C9F7-FD84-C02DDF954C1C}"/>
              </a:ext>
            </a:extLst>
          </p:cNvPr>
          <p:cNvGrpSpPr/>
          <p:nvPr/>
        </p:nvGrpSpPr>
        <p:grpSpPr>
          <a:xfrm>
            <a:off x="7035408" y="548680"/>
            <a:ext cx="1492583" cy="497907"/>
            <a:chOff x="6672063" y="1552987"/>
            <a:chExt cx="1492583" cy="497907"/>
          </a:xfrm>
        </p:grpSpPr>
        <p:sp>
          <p:nvSpPr>
            <p:cNvPr id="87" name="Parenthèse ouvrante 86">
              <a:extLst>
                <a:ext uri="{FF2B5EF4-FFF2-40B4-BE49-F238E27FC236}">
                  <a16:creationId xmlns:a16="http://schemas.microsoft.com/office/drawing/2014/main" id="{6E5931D9-4057-54CB-F753-93D3C04D9E1C}"/>
                </a:ext>
              </a:extLst>
            </p:cNvPr>
            <p:cNvSpPr/>
            <p:nvPr/>
          </p:nvSpPr>
          <p:spPr>
            <a:xfrm rot="5400000">
              <a:off x="7328052" y="1214299"/>
              <a:ext cx="180606" cy="1492583"/>
            </a:xfrm>
            <a:prstGeom prst="leftBracket">
              <a:avLst>
                <a:gd name="adj" fmla="val 0"/>
              </a:avLst>
            </a:prstGeom>
            <a:ln w="28575">
              <a:solidFill>
                <a:srgbClr val="F2411F"/>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endParaRPr>
            </a:p>
          </p:txBody>
        </p:sp>
        <p:sp>
          <p:nvSpPr>
            <p:cNvPr id="88" name="CustomShape 19_ 4">
              <a:extLst>
                <a:ext uri="{FF2B5EF4-FFF2-40B4-BE49-F238E27FC236}">
                  <a16:creationId xmlns:a16="http://schemas.microsoft.com/office/drawing/2014/main" id="{6A5B6BD6-47B9-66B2-CC42-F44D65BB62F9}"/>
                </a:ext>
              </a:extLst>
            </p:cNvPr>
            <p:cNvSpPr/>
            <p:nvPr/>
          </p:nvSpPr>
          <p:spPr>
            <a:xfrm>
              <a:off x="6889038" y="1552987"/>
              <a:ext cx="1058633" cy="306323"/>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1" normalizeH="0" baseline="0" noProof="0" dirty="0">
                  <a:ln>
                    <a:noFill/>
                  </a:ln>
                  <a:solidFill>
                    <a:srgbClr val="F2411F"/>
                  </a:solidFill>
                  <a:effectLst/>
                  <a:uLnTx/>
                  <a:uFillTx/>
                  <a:latin typeface="Times New Roman" panose="02020603050405020304" pitchFamily="18" charset="0"/>
                  <a:ea typeface="DejaVu Sans"/>
                  <a:cs typeface="Times New Roman" panose="02020603050405020304" pitchFamily="18" charset="0"/>
                </a:rPr>
                <a:t>Shutdown</a:t>
              </a:r>
              <a:endParaRPr kumimoji="0" lang="en-GB" sz="1400" b="1" i="0" u="none" strike="noStrike" kern="1200" cap="none" spc="-1" normalizeH="0" baseline="0" noProof="0" dirty="0">
                <a:ln>
                  <a:noFill/>
                </a:ln>
                <a:solidFill>
                  <a:srgbClr val="F2411F"/>
                </a:solidFill>
                <a:effectLst/>
                <a:uLnTx/>
                <a:uFillTx/>
                <a:latin typeface="Times New Roman" panose="02020603050405020304" pitchFamily="18" charset="0"/>
                <a:cs typeface="Times New Roman" panose="02020603050405020304" pitchFamily="18" charset="0"/>
              </a:endParaRPr>
            </a:p>
          </p:txBody>
        </p:sp>
      </p:grpSp>
      <p:pic>
        <p:nvPicPr>
          <p:cNvPr id="92" name="Image 91">
            <a:extLst>
              <a:ext uri="{FF2B5EF4-FFF2-40B4-BE49-F238E27FC236}">
                <a16:creationId xmlns:a16="http://schemas.microsoft.com/office/drawing/2014/main" id="{2A65D1E9-9434-28B3-24F6-1F0C58AA4A93}"/>
              </a:ext>
            </a:extLst>
          </p:cNvPr>
          <p:cNvPicPr>
            <a:picLocks noChangeAspect="1"/>
          </p:cNvPicPr>
          <p:nvPr/>
        </p:nvPicPr>
        <p:blipFill>
          <a:blip r:embed="rId3"/>
          <a:stretch>
            <a:fillRect/>
          </a:stretch>
        </p:blipFill>
        <p:spPr>
          <a:xfrm>
            <a:off x="3309349" y="4051056"/>
            <a:ext cx="2015256" cy="2521911"/>
          </a:xfrm>
          <a:prstGeom prst="rect">
            <a:avLst/>
          </a:prstGeom>
        </p:spPr>
      </p:pic>
      <p:pic>
        <p:nvPicPr>
          <p:cNvPr id="94" name="Image 93">
            <a:extLst>
              <a:ext uri="{FF2B5EF4-FFF2-40B4-BE49-F238E27FC236}">
                <a16:creationId xmlns:a16="http://schemas.microsoft.com/office/drawing/2014/main" id="{68CE6ECE-4ABB-2A2C-6C2C-5CA088DD1881}"/>
              </a:ext>
            </a:extLst>
          </p:cNvPr>
          <p:cNvPicPr>
            <a:picLocks noChangeAspect="1"/>
          </p:cNvPicPr>
          <p:nvPr/>
        </p:nvPicPr>
        <p:blipFill>
          <a:blip r:embed="rId4"/>
          <a:stretch>
            <a:fillRect/>
          </a:stretch>
        </p:blipFill>
        <p:spPr>
          <a:xfrm>
            <a:off x="667667" y="2535139"/>
            <a:ext cx="2137293" cy="1843439"/>
          </a:xfrm>
          <a:prstGeom prst="rect">
            <a:avLst/>
          </a:prstGeom>
        </p:spPr>
      </p:pic>
      <p:pic>
        <p:nvPicPr>
          <p:cNvPr id="96" name="Image 95" descr="Une image contenant machine, ingénierie, intérieur, usine&#10;&#10;Description générée automatiquement">
            <a:extLst>
              <a:ext uri="{FF2B5EF4-FFF2-40B4-BE49-F238E27FC236}">
                <a16:creationId xmlns:a16="http://schemas.microsoft.com/office/drawing/2014/main" id="{17B89BF6-F2DB-211B-0F37-4AF914BD77C9}"/>
              </a:ext>
            </a:extLst>
          </p:cNvPr>
          <p:cNvPicPr>
            <a:picLocks noChangeAspect="1"/>
          </p:cNvPicPr>
          <p:nvPr/>
        </p:nvPicPr>
        <p:blipFill>
          <a:blip r:embed="rId5" cstate="print">
            <a:extLst>
              <a:ext uri="{28A0092B-C50C-407E-A947-70E740481C1C}">
                <a14:useLocalDpi xmlns:a14="http://schemas.microsoft.com/office/drawing/2010/main" val="0"/>
              </a:ext>
            </a:extLst>
          </a:blip>
          <a:srcRect l="5038" r="8872"/>
          <a:stretch>
            <a:fillRect/>
          </a:stretch>
        </p:blipFill>
        <p:spPr>
          <a:xfrm>
            <a:off x="667667" y="4718523"/>
            <a:ext cx="2137293" cy="1854444"/>
          </a:xfrm>
          <a:prstGeom prst="rect">
            <a:avLst/>
          </a:prstGeom>
        </p:spPr>
      </p:pic>
      <p:sp>
        <p:nvSpPr>
          <p:cNvPr id="98" name="ZoneTexte 97">
            <a:extLst>
              <a:ext uri="{FF2B5EF4-FFF2-40B4-BE49-F238E27FC236}">
                <a16:creationId xmlns:a16="http://schemas.microsoft.com/office/drawing/2014/main" id="{36FF7A2E-5F52-3240-8255-47A0C5B45CC5}"/>
              </a:ext>
            </a:extLst>
          </p:cNvPr>
          <p:cNvSpPr txBox="1"/>
          <p:nvPr/>
        </p:nvSpPr>
        <p:spPr>
          <a:xfrm>
            <a:off x="3330958" y="6526520"/>
            <a:ext cx="1830950"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1"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Quadrupole SOLEIL/SOLEIL II</a:t>
            </a:r>
          </a:p>
        </p:txBody>
      </p:sp>
      <p:sp>
        <p:nvSpPr>
          <p:cNvPr id="111" name="CustomShape 19_ 4">
            <a:extLst>
              <a:ext uri="{FF2B5EF4-FFF2-40B4-BE49-F238E27FC236}">
                <a16:creationId xmlns:a16="http://schemas.microsoft.com/office/drawing/2014/main" id="{52EB116F-90C5-6560-74D7-27082C3F125A}"/>
              </a:ext>
            </a:extLst>
          </p:cNvPr>
          <p:cNvSpPr/>
          <p:nvPr/>
        </p:nvSpPr>
        <p:spPr>
          <a:xfrm>
            <a:off x="3753319" y="2318597"/>
            <a:ext cx="3879153" cy="1198875"/>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marL="171450" lvl="0" indent="-171450" defTabSz="457200">
              <a:buClr>
                <a:schemeClr val="tx1"/>
              </a:buClr>
              <a:buFont typeface="Arial" panose="020B0604020202020204" pitchFamily="34" charset="0"/>
              <a:buChar char="•"/>
              <a:defRPr/>
            </a:pPr>
            <a:r>
              <a:rPr lang="en-GB" sz="1200" noProof="0" dirty="0">
                <a:latin typeface="Times New Roman" panose="02020603050405020304" pitchFamily="18" charset="0"/>
                <a:cs typeface="Times New Roman" panose="02020603050405020304" pitchFamily="18" charset="0"/>
              </a:rPr>
              <a:t>Shutdown and dismantling of the existing machine</a:t>
            </a:r>
          </a:p>
          <a:p>
            <a:pPr marL="171450" lvl="0" indent="-171450" defTabSz="457200">
              <a:buClr>
                <a:schemeClr val="tx1"/>
              </a:buClr>
              <a:buFont typeface="Arial" panose="020B0604020202020204" pitchFamily="34" charset="0"/>
              <a:buChar char="•"/>
              <a:defRPr/>
            </a:pPr>
            <a:r>
              <a:rPr lang="en-GB" sz="1200" noProof="0" dirty="0">
                <a:latin typeface="Times New Roman" panose="02020603050405020304" pitchFamily="18" charset="0"/>
                <a:cs typeface="Times New Roman" panose="02020603050405020304" pitchFamily="18" charset="0"/>
              </a:rPr>
              <a:t>Commissioning of the new booster and storage ring</a:t>
            </a:r>
          </a:p>
          <a:p>
            <a:pPr marL="171450" lvl="0" indent="-171450" defTabSz="457200">
              <a:buClr>
                <a:schemeClr val="tx1"/>
              </a:buClr>
              <a:buFont typeface="Arial" panose="020B0604020202020204" pitchFamily="34" charset="0"/>
              <a:buChar char="•"/>
              <a:defRPr/>
            </a:pPr>
            <a:r>
              <a:rPr lang="en-GB" sz="1200" noProof="0" dirty="0">
                <a:latin typeface="Times New Roman" panose="02020603050405020304" pitchFamily="18" charset="0"/>
                <a:cs typeface="Times New Roman" panose="02020603050405020304" pitchFamily="18" charset="0"/>
              </a:rPr>
              <a:t>Adaptation and restart of the beamlines</a:t>
            </a:r>
          </a:p>
          <a:p>
            <a:pPr marL="171450" lvl="0" indent="-171450" defTabSz="457200">
              <a:buClr>
                <a:schemeClr val="tx1"/>
              </a:buClr>
              <a:buFont typeface="Arial" panose="020B0604020202020204" pitchFamily="34" charset="0"/>
              <a:buChar char="•"/>
              <a:defRPr/>
            </a:pPr>
            <a:r>
              <a:rPr lang="en-GB" sz="1200" noProof="0" dirty="0">
                <a:latin typeface="Times New Roman" panose="02020603050405020304" pitchFamily="18" charset="0"/>
                <a:cs typeface="Times New Roman" panose="02020603050405020304" pitchFamily="18" charset="0"/>
              </a:rPr>
              <a:t>Information System Overhaul</a:t>
            </a:r>
          </a:p>
          <a:p>
            <a:pPr marL="171450" lvl="0" indent="-171450" defTabSz="457200">
              <a:buClr>
                <a:schemeClr val="tx1"/>
              </a:buClr>
              <a:buFont typeface="Arial" panose="020B0604020202020204" pitchFamily="34" charset="0"/>
              <a:buChar char="•"/>
              <a:defRPr/>
            </a:pPr>
            <a:r>
              <a:rPr lang="en-GB" sz="1200" noProof="0" dirty="0">
                <a:latin typeface="Times New Roman" panose="02020603050405020304" pitchFamily="18" charset="0"/>
                <a:cs typeface="Times New Roman" panose="02020603050405020304" pitchFamily="18" charset="0"/>
              </a:rPr>
              <a:t>Modernization of the support labs</a:t>
            </a:r>
          </a:p>
          <a:p>
            <a:pPr marL="171450" lvl="0" indent="-171450" defTabSz="457200">
              <a:buClr>
                <a:schemeClr val="tx1"/>
              </a:buClr>
              <a:buFont typeface="Arial" panose="020B0604020202020204" pitchFamily="34" charset="0"/>
              <a:buChar char="•"/>
              <a:defRPr/>
            </a:pPr>
            <a:r>
              <a:rPr lang="en-GB" sz="1200" noProof="0" dirty="0">
                <a:latin typeface="Times New Roman" panose="02020603050405020304" pitchFamily="18" charset="0"/>
                <a:cs typeface="Times New Roman" panose="02020603050405020304" pitchFamily="18" charset="0"/>
              </a:rPr>
              <a:t>R&amp;D program on instrumentation</a:t>
            </a:r>
          </a:p>
        </p:txBody>
      </p:sp>
      <p:sp>
        <p:nvSpPr>
          <p:cNvPr id="117" name="ZoneTexte 116">
            <a:extLst>
              <a:ext uri="{FF2B5EF4-FFF2-40B4-BE49-F238E27FC236}">
                <a16:creationId xmlns:a16="http://schemas.microsoft.com/office/drawing/2014/main" id="{B12B227D-7C94-FEB1-762B-DB7C624A3560}"/>
              </a:ext>
            </a:extLst>
          </p:cNvPr>
          <p:cNvSpPr txBox="1"/>
          <p:nvPr/>
        </p:nvSpPr>
        <p:spPr>
          <a:xfrm>
            <a:off x="852095" y="6527121"/>
            <a:ext cx="176843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1" u="none" strike="noStrike" kern="1200" cap="none" spc="0" normalizeH="0" baseline="0" noProof="0" dirty="0" err="1">
                <a:ln>
                  <a:noFill/>
                </a:ln>
                <a:effectLst/>
                <a:uLnTx/>
                <a:uFillTx/>
                <a:latin typeface="Times New Roman" panose="02020603050405020304" pitchFamily="18" charset="0"/>
                <a:cs typeface="Times New Roman" panose="02020603050405020304" pitchFamily="18" charset="0"/>
              </a:rPr>
              <a:t>Sextupole</a:t>
            </a:r>
            <a:r>
              <a:rPr kumimoji="0" lang="en-GB" sz="1000" b="0" i="1"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 SOLEIL/SOLEIL II</a:t>
            </a:r>
          </a:p>
        </p:txBody>
      </p:sp>
      <p:sp>
        <p:nvSpPr>
          <p:cNvPr id="119" name="ZoneTexte 118">
            <a:extLst>
              <a:ext uri="{FF2B5EF4-FFF2-40B4-BE49-F238E27FC236}">
                <a16:creationId xmlns:a16="http://schemas.microsoft.com/office/drawing/2014/main" id="{7D6F3B66-18CE-1777-2920-99534AD12C31}"/>
              </a:ext>
            </a:extLst>
          </p:cNvPr>
          <p:cNvSpPr txBox="1"/>
          <p:nvPr/>
        </p:nvSpPr>
        <p:spPr>
          <a:xfrm>
            <a:off x="466095" y="4354088"/>
            <a:ext cx="2613654"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1"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BPM vacuum chamber SOLEIL/SOLEIL II</a:t>
            </a:r>
          </a:p>
        </p:txBody>
      </p:sp>
      <p:sp>
        <p:nvSpPr>
          <p:cNvPr id="121" name="CustomShape 19_ 4">
            <a:extLst>
              <a:ext uri="{FF2B5EF4-FFF2-40B4-BE49-F238E27FC236}">
                <a16:creationId xmlns:a16="http://schemas.microsoft.com/office/drawing/2014/main" id="{52FDD4B2-B635-3768-4F5C-DC9FD87B6F67}"/>
              </a:ext>
            </a:extLst>
          </p:cNvPr>
          <p:cNvSpPr/>
          <p:nvPr/>
        </p:nvSpPr>
        <p:spPr>
          <a:xfrm>
            <a:off x="8051123" y="2325486"/>
            <a:ext cx="3879153" cy="1014209"/>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marL="171450" lvl="0" indent="-171450" defTabSz="457200">
              <a:buClr>
                <a:schemeClr val="tx1"/>
              </a:buClr>
              <a:buFont typeface="Arial" panose="020B0604020202020204" pitchFamily="34" charset="0"/>
              <a:buChar char="•"/>
              <a:defRPr/>
            </a:pPr>
            <a:r>
              <a:rPr lang="en-GB" sz="1200" noProof="0" dirty="0">
                <a:latin typeface="Times New Roman" panose="02020603050405020304" pitchFamily="18" charset="0"/>
                <a:cs typeface="Times New Roman" panose="02020603050405020304" pitchFamily="18" charset="0"/>
              </a:rPr>
              <a:t>Complete Modernization of the beamlines</a:t>
            </a:r>
          </a:p>
          <a:p>
            <a:pPr marL="171450" lvl="0" indent="-171450" defTabSz="457200">
              <a:buClr>
                <a:schemeClr val="tx1"/>
              </a:buClr>
              <a:buFont typeface="Arial" panose="020B0604020202020204" pitchFamily="34" charset="0"/>
              <a:buChar char="•"/>
              <a:defRPr/>
            </a:pPr>
            <a:r>
              <a:rPr lang="en-GB" sz="1200" noProof="0" dirty="0">
                <a:latin typeface="Times New Roman" panose="02020603050405020304" pitchFamily="18" charset="0"/>
                <a:cs typeface="Times New Roman" panose="02020603050405020304" pitchFamily="18" charset="0"/>
              </a:rPr>
              <a:t>Full performance of the accelerators</a:t>
            </a:r>
          </a:p>
          <a:p>
            <a:pPr marL="171450" lvl="0" indent="-171450" defTabSz="457200">
              <a:buClr>
                <a:schemeClr val="tx1"/>
              </a:buClr>
              <a:buFont typeface="Arial" panose="020B0604020202020204" pitchFamily="34" charset="0"/>
              <a:buChar char="•"/>
              <a:defRPr/>
            </a:pPr>
            <a:r>
              <a:rPr lang="en-GB" sz="1200" noProof="0" dirty="0">
                <a:latin typeface="Times New Roman" panose="02020603050405020304" pitchFamily="18" charset="0"/>
                <a:cs typeface="Times New Roman" panose="02020603050405020304" pitchFamily="18" charset="0"/>
              </a:rPr>
              <a:t>Modernization of the support labs</a:t>
            </a:r>
          </a:p>
          <a:p>
            <a:pPr marL="171450" lvl="0" indent="-171450" defTabSz="457200">
              <a:buClr>
                <a:schemeClr val="tx1"/>
              </a:buClr>
              <a:buFont typeface="Arial" panose="020B0604020202020204" pitchFamily="34" charset="0"/>
              <a:buChar char="•"/>
              <a:defRPr/>
            </a:pPr>
            <a:r>
              <a:rPr lang="en-GB" sz="1200" noProof="0" dirty="0">
                <a:latin typeface="Times New Roman" panose="02020603050405020304" pitchFamily="18" charset="0"/>
                <a:cs typeface="Times New Roman" panose="02020603050405020304" pitchFamily="18" charset="0"/>
              </a:rPr>
              <a:t>R&amp;D program on instrumentation</a:t>
            </a:r>
          </a:p>
          <a:p>
            <a:pPr marL="171450" lvl="0" indent="-171450" defTabSz="457200">
              <a:buClr>
                <a:schemeClr val="tx1"/>
              </a:buClr>
              <a:buFont typeface="Arial" panose="020B0604020202020204" pitchFamily="34" charset="0"/>
              <a:buChar char="•"/>
              <a:defRPr/>
            </a:pPr>
            <a:r>
              <a:rPr lang="en-GB" sz="1200" noProof="0" dirty="0">
                <a:latin typeface="Times New Roman" panose="02020603050405020304" pitchFamily="18" charset="0"/>
                <a:cs typeface="Times New Roman" panose="02020603050405020304" pitchFamily="18" charset="0"/>
              </a:rPr>
              <a:t>Evolution towards innovative analysis techniques</a:t>
            </a:r>
          </a:p>
        </p:txBody>
      </p:sp>
      <p:sp>
        <p:nvSpPr>
          <p:cNvPr id="5" name="Espace réservé du texte 2">
            <a:extLst>
              <a:ext uri="{FF2B5EF4-FFF2-40B4-BE49-F238E27FC236}">
                <a16:creationId xmlns:a16="http://schemas.microsoft.com/office/drawing/2014/main" id="{17C1A94F-9373-6604-A1A3-E7B6B5CE4939}"/>
              </a:ext>
            </a:extLst>
          </p:cNvPr>
          <p:cNvSpPr txBox="1">
            <a:spLocks/>
          </p:cNvSpPr>
          <p:nvPr/>
        </p:nvSpPr>
        <p:spPr>
          <a:xfrm>
            <a:off x="5969616" y="3820685"/>
            <a:ext cx="2608013" cy="2396610"/>
          </a:xfrm>
          <a:prstGeom prst="rect">
            <a:avLst/>
          </a:prstGeom>
          <a:ln w="12700"/>
        </p:spPr>
        <p:style>
          <a:lnRef idx="2">
            <a:schemeClr val="dk1"/>
          </a:lnRef>
          <a:fillRef idx="1">
            <a:schemeClr val="lt1"/>
          </a:fillRef>
          <a:effectRef idx="0">
            <a:schemeClr val="dk1"/>
          </a:effectRef>
          <a:fontRef idx="minor">
            <a:schemeClr val="dk1"/>
          </a:fontRef>
        </p:style>
        <p:txBody>
          <a:bodyPr/>
          <a:lstStyle>
            <a:lvl1pPr marL="342900" indent="-342900" algn="l" defTabSz="914400" rtl="0" eaLnBrk="1" latinLnBrk="0" hangingPunct="1">
              <a:spcBef>
                <a:spcPct val="20000"/>
              </a:spcBef>
              <a:buFont typeface="Arial" panose="020B0604020202020204" pitchFamily="34" charset="0"/>
              <a:buChar char="•"/>
              <a:defRPr sz="2400" kern="1200">
                <a:solidFill>
                  <a:srgbClr val="0E4194"/>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sz="1400" b="1" noProof="0" dirty="0">
                <a:latin typeface="Times New Roman" panose="02020603050405020304" pitchFamily="18" charset="0"/>
                <a:cs typeface="Times New Roman" panose="02020603050405020304" pitchFamily="18" charset="0"/>
              </a:rPr>
              <a:t>SOLEIL</a:t>
            </a:r>
          </a:p>
          <a:p>
            <a:pPr marL="0" indent="0">
              <a:buNone/>
            </a:pPr>
            <a:r>
              <a:rPr lang="en-GB" sz="1400" noProof="0" dirty="0">
                <a:solidFill>
                  <a:schemeClr val="tx1"/>
                </a:solidFill>
                <a:latin typeface="Times New Roman" panose="02020603050405020304" pitchFamily="18" charset="0"/>
                <a:cs typeface="Times New Roman" panose="02020603050405020304" pitchFamily="18" charset="0"/>
              </a:rPr>
              <a:t>LINAC energy: 110 MeV</a:t>
            </a:r>
          </a:p>
          <a:p>
            <a:pPr marL="0" indent="0">
              <a:buNone/>
            </a:pPr>
            <a:r>
              <a:rPr lang="en-GB" sz="1400" noProof="0" dirty="0">
                <a:solidFill>
                  <a:schemeClr val="tx1"/>
                </a:solidFill>
                <a:latin typeface="Times New Roman" panose="02020603050405020304" pitchFamily="18" charset="0"/>
                <a:cs typeface="Times New Roman" panose="02020603050405020304" pitchFamily="18" charset="0"/>
              </a:rPr>
              <a:t>Booster: 0.1 - 2.75 GeV</a:t>
            </a:r>
          </a:p>
          <a:p>
            <a:pPr marL="0" indent="0">
              <a:buNone/>
            </a:pPr>
            <a:r>
              <a:rPr lang="en-GB" sz="1400" noProof="0" dirty="0">
                <a:solidFill>
                  <a:schemeClr val="tx1"/>
                </a:solidFill>
                <a:latin typeface="Times New Roman" panose="02020603050405020304" pitchFamily="18" charset="0"/>
                <a:cs typeface="Times New Roman" panose="02020603050405020304" pitchFamily="18" charset="0"/>
              </a:rPr>
              <a:t>SR circumference: 354.10 m</a:t>
            </a:r>
          </a:p>
          <a:p>
            <a:pPr marL="0" indent="0">
              <a:buNone/>
            </a:pPr>
            <a:r>
              <a:rPr lang="en-GB" sz="1400" noProof="0" dirty="0">
                <a:solidFill>
                  <a:schemeClr val="tx1"/>
                </a:solidFill>
                <a:latin typeface="Times New Roman" panose="02020603050405020304" pitchFamily="18" charset="0"/>
                <a:cs typeface="Times New Roman" panose="02020603050405020304" pitchFamily="18" charset="0"/>
              </a:rPr>
              <a:t>SR energy: 2.75 GeV</a:t>
            </a:r>
          </a:p>
          <a:p>
            <a:pPr marL="0" indent="0">
              <a:buNone/>
            </a:pPr>
            <a:r>
              <a:rPr lang="en-GB" sz="1400" noProof="0" dirty="0">
                <a:solidFill>
                  <a:schemeClr val="tx1"/>
                </a:solidFill>
                <a:latin typeface="Times New Roman" panose="02020603050405020304" pitchFamily="18" charset="0"/>
                <a:cs typeface="Times New Roman" panose="02020603050405020304" pitchFamily="18" charset="0"/>
              </a:rPr>
              <a:t>SR emittance: 3900 </a:t>
            </a:r>
            <a:r>
              <a:rPr lang="en-GB" sz="1400" noProof="0" dirty="0" err="1">
                <a:solidFill>
                  <a:schemeClr val="tx1"/>
                </a:solidFill>
                <a:latin typeface="Times New Roman" panose="02020603050405020304" pitchFamily="18" charset="0"/>
                <a:cs typeface="Times New Roman" panose="02020603050405020304" pitchFamily="18" charset="0"/>
              </a:rPr>
              <a:t>pm.rad</a:t>
            </a:r>
            <a:endParaRPr lang="en-GB" sz="1400" noProof="0" dirty="0">
              <a:solidFill>
                <a:schemeClr val="tx1"/>
              </a:solidFill>
              <a:latin typeface="Times New Roman" panose="02020603050405020304" pitchFamily="18" charset="0"/>
              <a:cs typeface="Times New Roman" panose="02020603050405020304" pitchFamily="18" charset="0"/>
            </a:endParaRPr>
          </a:p>
          <a:p>
            <a:pPr marL="0" indent="0">
              <a:buNone/>
            </a:pPr>
            <a:r>
              <a:rPr lang="en-GB" sz="1400" b="1" noProof="0" dirty="0">
                <a:solidFill>
                  <a:srgbClr val="FF0000"/>
                </a:solidFill>
                <a:latin typeface="Times New Roman" panose="02020603050405020304" pitchFamily="18" charset="0"/>
                <a:cs typeface="Times New Roman" panose="02020603050405020304" pitchFamily="18" charset="0"/>
              </a:rPr>
              <a:t>317</a:t>
            </a:r>
            <a:r>
              <a:rPr lang="en-GB" sz="1400" noProof="0" dirty="0">
                <a:solidFill>
                  <a:schemeClr val="tx1"/>
                </a:solidFill>
                <a:latin typeface="Times New Roman" panose="02020603050405020304" pitchFamily="18" charset="0"/>
                <a:cs typeface="Times New Roman" panose="02020603050405020304" pitchFamily="18" charset="0"/>
              </a:rPr>
              <a:t> electromagnets </a:t>
            </a:r>
          </a:p>
          <a:p>
            <a:pPr marL="0" indent="0">
              <a:buNone/>
            </a:pPr>
            <a:r>
              <a:rPr lang="en-GB" sz="1400" b="1" noProof="0" dirty="0">
                <a:solidFill>
                  <a:srgbClr val="FF0000"/>
                </a:solidFill>
                <a:latin typeface="Times New Roman" panose="02020603050405020304" pitchFamily="18" charset="0"/>
                <a:cs typeface="Times New Roman" panose="02020603050405020304" pitchFamily="18" charset="0"/>
              </a:rPr>
              <a:t>56</a:t>
            </a:r>
            <a:r>
              <a:rPr lang="en-GB" sz="1400" noProof="0" dirty="0">
                <a:solidFill>
                  <a:schemeClr val="tx1"/>
                </a:solidFill>
                <a:latin typeface="Times New Roman" panose="02020603050405020304" pitchFamily="18" charset="0"/>
                <a:cs typeface="Times New Roman" panose="02020603050405020304" pitchFamily="18" charset="0"/>
              </a:rPr>
              <a:t> girders</a:t>
            </a:r>
          </a:p>
          <a:p>
            <a:pPr marL="0" indent="0">
              <a:buNone/>
            </a:pPr>
            <a:r>
              <a:rPr lang="en-GB" sz="1400" noProof="0" dirty="0">
                <a:solidFill>
                  <a:schemeClr val="tx1"/>
                </a:solidFill>
                <a:latin typeface="Times New Roman" panose="02020603050405020304" pitchFamily="18" charset="0"/>
                <a:cs typeface="Times New Roman" panose="02020603050405020304" pitchFamily="18" charset="0"/>
              </a:rPr>
              <a:t>29 beamlines</a:t>
            </a:r>
          </a:p>
        </p:txBody>
      </p:sp>
      <p:sp>
        <p:nvSpPr>
          <p:cNvPr id="95" name="Espace réservé du texte 2">
            <a:extLst>
              <a:ext uri="{FF2B5EF4-FFF2-40B4-BE49-F238E27FC236}">
                <a16:creationId xmlns:a16="http://schemas.microsoft.com/office/drawing/2014/main" id="{F1176CC1-D7D7-1553-CBC4-8556E9CD28E3}"/>
              </a:ext>
            </a:extLst>
          </p:cNvPr>
          <p:cNvSpPr txBox="1">
            <a:spLocks/>
          </p:cNvSpPr>
          <p:nvPr/>
        </p:nvSpPr>
        <p:spPr>
          <a:xfrm>
            <a:off x="9320865" y="3820685"/>
            <a:ext cx="2608013" cy="2396610"/>
          </a:xfrm>
          <a:prstGeom prst="rect">
            <a:avLst/>
          </a:prstGeom>
          <a:ln w="12700"/>
        </p:spPr>
        <p:style>
          <a:lnRef idx="2">
            <a:schemeClr val="dk1"/>
          </a:lnRef>
          <a:fillRef idx="1">
            <a:schemeClr val="lt1"/>
          </a:fillRef>
          <a:effectRef idx="0">
            <a:schemeClr val="dk1"/>
          </a:effectRef>
          <a:fontRef idx="minor">
            <a:schemeClr val="dk1"/>
          </a:fontRef>
        </p:style>
        <p:txBody>
          <a:bodyPr/>
          <a:lstStyle>
            <a:lvl1pPr marL="342900" indent="-342900" algn="l" defTabSz="914400" rtl="0" eaLnBrk="1" latinLnBrk="0" hangingPunct="1">
              <a:spcBef>
                <a:spcPct val="20000"/>
              </a:spcBef>
              <a:buFont typeface="Arial" panose="020B0604020202020204" pitchFamily="34" charset="0"/>
              <a:buChar char="•"/>
              <a:defRPr sz="2400" kern="1200">
                <a:solidFill>
                  <a:srgbClr val="0E4194"/>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sz="1400" b="1" noProof="0" dirty="0">
                <a:latin typeface="Times New Roman" panose="02020603050405020304" pitchFamily="18" charset="0"/>
                <a:cs typeface="Times New Roman" panose="02020603050405020304" pitchFamily="18" charset="0"/>
              </a:rPr>
              <a:t>SOLEIL II</a:t>
            </a:r>
          </a:p>
          <a:p>
            <a:pPr marL="0" indent="0">
              <a:buNone/>
            </a:pPr>
            <a:r>
              <a:rPr lang="en-GB" sz="1400" noProof="0" dirty="0">
                <a:solidFill>
                  <a:schemeClr val="tx1"/>
                </a:solidFill>
                <a:latin typeface="Times New Roman" panose="02020603050405020304" pitchFamily="18" charset="0"/>
                <a:cs typeface="Times New Roman" panose="02020603050405020304" pitchFamily="18" charset="0"/>
              </a:rPr>
              <a:t>LINAC energy: 150 MeV</a:t>
            </a:r>
          </a:p>
          <a:p>
            <a:pPr marL="0" indent="0">
              <a:buNone/>
            </a:pPr>
            <a:r>
              <a:rPr lang="en-GB" sz="1400" noProof="0" dirty="0">
                <a:solidFill>
                  <a:schemeClr val="tx1"/>
                </a:solidFill>
                <a:latin typeface="Times New Roman" panose="02020603050405020304" pitchFamily="18" charset="0"/>
                <a:cs typeface="Times New Roman" panose="02020603050405020304" pitchFamily="18" charset="0"/>
              </a:rPr>
              <a:t>Booster: 0.15 - 2.75 GeV</a:t>
            </a:r>
          </a:p>
          <a:p>
            <a:pPr marL="0" indent="0">
              <a:buNone/>
            </a:pPr>
            <a:r>
              <a:rPr lang="en-GB" sz="1400" noProof="0" dirty="0">
                <a:solidFill>
                  <a:schemeClr val="tx1"/>
                </a:solidFill>
                <a:latin typeface="Times New Roman" panose="02020603050405020304" pitchFamily="18" charset="0"/>
                <a:cs typeface="Times New Roman" panose="02020603050405020304" pitchFamily="18" charset="0"/>
              </a:rPr>
              <a:t>SR circumference: 353.98 m</a:t>
            </a:r>
          </a:p>
          <a:p>
            <a:pPr marL="0" indent="0">
              <a:buNone/>
            </a:pPr>
            <a:r>
              <a:rPr lang="en-GB" sz="1400" noProof="0" dirty="0">
                <a:solidFill>
                  <a:schemeClr val="tx1"/>
                </a:solidFill>
                <a:latin typeface="Times New Roman" panose="02020603050405020304" pitchFamily="18" charset="0"/>
                <a:cs typeface="Times New Roman" panose="02020603050405020304" pitchFamily="18" charset="0"/>
              </a:rPr>
              <a:t>SR energy: 2.75 GeV</a:t>
            </a:r>
          </a:p>
          <a:p>
            <a:pPr marL="0" indent="0">
              <a:buNone/>
            </a:pPr>
            <a:r>
              <a:rPr lang="en-GB" sz="1400" noProof="0" dirty="0">
                <a:solidFill>
                  <a:schemeClr val="tx1"/>
                </a:solidFill>
                <a:latin typeface="Times New Roman" panose="02020603050405020304" pitchFamily="18" charset="0"/>
                <a:cs typeface="Times New Roman" panose="02020603050405020304" pitchFamily="18" charset="0"/>
              </a:rPr>
              <a:t>SR emittance: 90 </a:t>
            </a:r>
            <a:r>
              <a:rPr lang="en-GB" sz="1400" noProof="0" dirty="0" err="1">
                <a:solidFill>
                  <a:schemeClr val="tx1"/>
                </a:solidFill>
                <a:latin typeface="Times New Roman" panose="02020603050405020304" pitchFamily="18" charset="0"/>
                <a:cs typeface="Times New Roman" panose="02020603050405020304" pitchFamily="18" charset="0"/>
              </a:rPr>
              <a:t>pm.rad</a:t>
            </a:r>
            <a:endParaRPr lang="en-GB" sz="1400" noProof="0" dirty="0">
              <a:solidFill>
                <a:schemeClr val="tx1"/>
              </a:solidFill>
              <a:latin typeface="Times New Roman" panose="02020603050405020304" pitchFamily="18" charset="0"/>
              <a:cs typeface="Times New Roman" panose="02020603050405020304" pitchFamily="18" charset="0"/>
            </a:endParaRPr>
          </a:p>
          <a:p>
            <a:pPr marL="0" indent="0">
              <a:buNone/>
            </a:pPr>
            <a:r>
              <a:rPr lang="en-GB" sz="1400" b="1" noProof="0" dirty="0">
                <a:solidFill>
                  <a:srgbClr val="FF0000"/>
                </a:solidFill>
                <a:latin typeface="Times New Roman" panose="02020603050405020304" pitchFamily="18" charset="0"/>
                <a:cs typeface="Times New Roman" panose="02020603050405020304" pitchFamily="18" charset="0"/>
              </a:rPr>
              <a:t>1300</a:t>
            </a:r>
            <a:r>
              <a:rPr lang="en-GB" sz="1400" noProof="0" dirty="0">
                <a:solidFill>
                  <a:schemeClr val="tx1"/>
                </a:solidFill>
                <a:latin typeface="Times New Roman" panose="02020603050405020304" pitchFamily="18" charset="0"/>
                <a:cs typeface="Times New Roman" panose="02020603050405020304" pitchFamily="18" charset="0"/>
              </a:rPr>
              <a:t> permanent/electro-magnets</a:t>
            </a:r>
          </a:p>
          <a:p>
            <a:pPr marL="0" indent="0">
              <a:buNone/>
            </a:pPr>
            <a:r>
              <a:rPr lang="en-GB" sz="1400" b="1" noProof="0" dirty="0">
                <a:solidFill>
                  <a:srgbClr val="FF0000"/>
                </a:solidFill>
                <a:latin typeface="Times New Roman" panose="02020603050405020304" pitchFamily="18" charset="0"/>
                <a:cs typeface="Times New Roman" panose="02020603050405020304" pitchFamily="18" charset="0"/>
              </a:rPr>
              <a:t>86</a:t>
            </a:r>
            <a:r>
              <a:rPr lang="en-GB" sz="1400" noProof="0" dirty="0">
                <a:solidFill>
                  <a:schemeClr val="tx1"/>
                </a:solidFill>
                <a:latin typeface="Times New Roman" panose="02020603050405020304" pitchFamily="18" charset="0"/>
                <a:cs typeface="Times New Roman" panose="02020603050405020304" pitchFamily="18" charset="0"/>
              </a:rPr>
              <a:t> girders</a:t>
            </a:r>
          </a:p>
          <a:p>
            <a:pPr marL="0" indent="0">
              <a:buNone/>
            </a:pPr>
            <a:r>
              <a:rPr lang="en-GB" sz="1400" noProof="0" dirty="0">
                <a:solidFill>
                  <a:schemeClr val="tx1"/>
                </a:solidFill>
                <a:latin typeface="Times New Roman" panose="02020603050405020304" pitchFamily="18" charset="0"/>
                <a:cs typeface="Times New Roman" panose="02020603050405020304" pitchFamily="18" charset="0"/>
              </a:rPr>
              <a:t>29 beamlines</a:t>
            </a:r>
          </a:p>
        </p:txBody>
      </p:sp>
      <p:sp>
        <p:nvSpPr>
          <p:cNvPr id="97" name="Flèche : droite 96">
            <a:extLst>
              <a:ext uri="{FF2B5EF4-FFF2-40B4-BE49-F238E27FC236}">
                <a16:creationId xmlns:a16="http://schemas.microsoft.com/office/drawing/2014/main" id="{0A526E01-8BD9-8199-923D-0828F3E84AE3}"/>
              </a:ext>
            </a:extLst>
          </p:cNvPr>
          <p:cNvSpPr/>
          <p:nvPr/>
        </p:nvSpPr>
        <p:spPr>
          <a:xfrm>
            <a:off x="8727501" y="4893798"/>
            <a:ext cx="465371" cy="26076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8" name="ZoneTexte 7">
            <a:extLst>
              <a:ext uri="{FF2B5EF4-FFF2-40B4-BE49-F238E27FC236}">
                <a16:creationId xmlns:a16="http://schemas.microsoft.com/office/drawing/2014/main" id="{38E4A57B-BDDF-7F41-8A42-AFF8F8BF7E5C}"/>
              </a:ext>
            </a:extLst>
          </p:cNvPr>
          <p:cNvSpPr txBox="1"/>
          <p:nvPr/>
        </p:nvSpPr>
        <p:spPr>
          <a:xfrm rot="20666434">
            <a:off x="4837822" y="3640651"/>
            <a:ext cx="7057082" cy="1754326"/>
          </a:xfrm>
          <a:prstGeom prst="rect">
            <a:avLst/>
          </a:prstGeom>
          <a:solidFill>
            <a:schemeClr val="bg1">
              <a:alpha val="87000"/>
            </a:schemeClr>
          </a:solidFill>
          <a:ln w="38100">
            <a:solidFill>
              <a:srgbClr val="FF0000"/>
            </a:solidFill>
          </a:ln>
        </p:spPr>
        <p:txBody>
          <a:bodyPr wrap="square" rtlCol="0">
            <a:spAutoFit/>
          </a:bodyPr>
          <a:lstStyle/>
          <a:p>
            <a:pPr algn="ctr"/>
            <a:r>
              <a:rPr lang="en-GB" sz="3600" b="1" noProof="0" dirty="0">
                <a:solidFill>
                  <a:srgbClr val="FF0000"/>
                </a:solidFill>
                <a:latin typeface="Times New Roman" panose="02020603050405020304" pitchFamily="18" charset="0"/>
                <a:cs typeface="Times New Roman" panose="02020603050405020304" pitchFamily="18" charset="0"/>
              </a:rPr>
              <a:t>New lattice very compact and very sensitive to misalignment =&gt; tight alignment tolerances</a:t>
            </a:r>
          </a:p>
        </p:txBody>
      </p:sp>
    </p:spTree>
    <p:extLst>
      <p:ext uri="{BB962C8B-B14F-4D97-AF65-F5344CB8AC3E}">
        <p14:creationId xmlns:p14="http://schemas.microsoft.com/office/powerpoint/2010/main" val="1255309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E056C-F147-B8F4-D6C0-699B9BB66C8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1A061B0-F2F3-8FD9-F051-C356F01E26EB}"/>
              </a:ext>
            </a:extLst>
          </p:cNvPr>
          <p:cNvSpPr>
            <a:spLocks noGrp="1"/>
          </p:cNvSpPr>
          <p:nvPr>
            <p:ph type="title"/>
          </p:nvPr>
        </p:nvSpPr>
        <p:spPr/>
        <p:txBody>
          <a:bodyPr/>
          <a:lstStyle/>
          <a:p>
            <a:r>
              <a:rPr lang="en-GB" sz="2400" noProof="0" dirty="0">
                <a:latin typeface="Times New Roman" panose="02020603050405020304" pitchFamily="18" charset="0"/>
                <a:cs typeface="Times New Roman" panose="02020603050405020304" pitchFamily="18" charset="0"/>
              </a:rPr>
              <a:t>Main alignment requirements for SOLEIL II</a:t>
            </a:r>
            <a:endParaRPr lang="en-GB" noProof="0" dirty="0">
              <a:latin typeface="Times New Roman" panose="02020603050405020304" pitchFamily="18" charset="0"/>
              <a:cs typeface="Times New Roman" panose="02020603050405020304" pitchFamily="18" charset="0"/>
            </a:endParaRPr>
          </a:p>
        </p:txBody>
      </p:sp>
      <p:sp>
        <p:nvSpPr>
          <p:cNvPr id="6" name="Espace réservé du pied de page 5">
            <a:extLst>
              <a:ext uri="{FF2B5EF4-FFF2-40B4-BE49-F238E27FC236}">
                <a16:creationId xmlns:a16="http://schemas.microsoft.com/office/drawing/2014/main" id="{91DF6B84-15D9-64F8-36B0-43EE667C359D}"/>
              </a:ext>
            </a:extLst>
          </p:cNvPr>
          <p:cNvSpPr>
            <a:spLocks noGrp="1"/>
          </p:cNvSpPr>
          <p:nvPr>
            <p:ph type="ftr" sz="quarter" idx="10"/>
          </p:nvPr>
        </p:nvSpPr>
        <p:spPr/>
        <p:txBody>
          <a:bodyPr/>
          <a:lstStyle/>
          <a:p>
            <a:r>
              <a:rPr lang="en-GB" noProof="0" dirty="0"/>
              <a:t>IWAA 2026, October 5-9 at KEK</a:t>
            </a:r>
          </a:p>
        </p:txBody>
      </p:sp>
      <p:sp>
        <p:nvSpPr>
          <p:cNvPr id="3" name="Espace réservé du texte 4">
            <a:extLst>
              <a:ext uri="{FF2B5EF4-FFF2-40B4-BE49-F238E27FC236}">
                <a16:creationId xmlns:a16="http://schemas.microsoft.com/office/drawing/2014/main" id="{EB9AD683-6411-3769-FEB9-5DFA445EED1B}"/>
              </a:ext>
            </a:extLst>
          </p:cNvPr>
          <p:cNvSpPr>
            <a:spLocks noGrp="1"/>
          </p:cNvSpPr>
          <p:nvPr>
            <p:ph type="body" sz="quarter" idx="12"/>
          </p:nvPr>
        </p:nvSpPr>
        <p:spPr>
          <a:xfrm>
            <a:off x="552036" y="811712"/>
            <a:ext cx="11087928" cy="5785640"/>
          </a:xfrm>
        </p:spPr>
        <p:txBody>
          <a:bodyPr/>
          <a:lstStyle/>
          <a:p>
            <a:pPr algn="just"/>
            <a:r>
              <a:rPr lang="en-GB" noProof="0" dirty="0">
                <a:latin typeface="Times New Roman" panose="02020603050405020304" pitchFamily="18" charset="0"/>
                <a:cs typeface="Times New Roman" panose="02020603050405020304" pitchFamily="18" charset="0"/>
              </a:rPr>
              <a:t>Install the new storage ring in the existing tunnel while keeping the source points of the 15 preserved beamlines at their current position (+/- 0.5 mm)</a:t>
            </a:r>
          </a:p>
          <a:p>
            <a:pPr algn="just"/>
            <a:r>
              <a:rPr lang="en-GB" noProof="0" dirty="0">
                <a:latin typeface="Times New Roman" panose="02020603050405020304" pitchFamily="18" charset="0"/>
                <a:cs typeface="Times New Roman" panose="02020603050405020304" pitchFamily="18" charset="0"/>
              </a:rPr>
              <a:t>Meet the alignment tolerances set by the accelerator physicists to reduce critical discontinuities along the beam path and guarantee the expected electron beam performance</a:t>
            </a:r>
          </a:p>
          <a:p>
            <a:pPr algn="just"/>
            <a:endParaRPr lang="en-GB" noProof="0" dirty="0">
              <a:latin typeface="Times New Roman" panose="02020603050405020304" pitchFamily="18" charset="0"/>
              <a:cs typeface="Times New Roman" panose="02020603050405020304" pitchFamily="18" charset="0"/>
            </a:endParaRPr>
          </a:p>
          <a:p>
            <a:pPr algn="just"/>
            <a:endParaRPr lang="en-GB" noProof="0" dirty="0">
              <a:latin typeface="Times New Roman" panose="02020603050405020304" pitchFamily="18" charset="0"/>
              <a:cs typeface="Times New Roman" panose="02020603050405020304" pitchFamily="18" charset="0"/>
            </a:endParaRPr>
          </a:p>
          <a:p>
            <a:pPr algn="just"/>
            <a:endParaRPr lang="en-GB" noProof="0" dirty="0"/>
          </a:p>
          <a:p>
            <a:pPr marL="342904" lvl="1" indent="0">
              <a:buNone/>
            </a:pPr>
            <a:endParaRPr lang="en-GB" noProof="0" dirty="0"/>
          </a:p>
          <a:p>
            <a:pPr marL="0" indent="0">
              <a:buNone/>
            </a:pPr>
            <a:endParaRPr lang="en-GB" noProof="0" dirty="0"/>
          </a:p>
          <a:p>
            <a:pPr marL="0" indent="0">
              <a:buNone/>
            </a:pPr>
            <a:endParaRPr lang="en-GB" noProof="0" dirty="0"/>
          </a:p>
          <a:p>
            <a:endParaRPr lang="en-GB" noProof="0" dirty="0"/>
          </a:p>
          <a:p>
            <a:endParaRPr lang="en-GB" noProof="0" dirty="0"/>
          </a:p>
          <a:p>
            <a:endParaRPr lang="en-GB" noProof="0" dirty="0"/>
          </a:p>
          <a:p>
            <a:pPr marL="342904" lvl="1" indent="0">
              <a:buNone/>
            </a:pPr>
            <a:endParaRPr lang="en-GB" noProof="0" dirty="0"/>
          </a:p>
          <a:p>
            <a:pPr marL="342904" lvl="1" indent="0">
              <a:buNone/>
            </a:pPr>
            <a:endParaRPr lang="en-GB" noProof="0" dirty="0"/>
          </a:p>
          <a:p>
            <a:pPr marL="342904" lvl="1" indent="0">
              <a:buNone/>
            </a:pPr>
            <a:endParaRPr lang="en-GB" noProof="0" dirty="0"/>
          </a:p>
          <a:p>
            <a:pPr lvl="1"/>
            <a:endParaRPr lang="en-GB" noProof="0" dirty="0"/>
          </a:p>
        </p:txBody>
      </p:sp>
      <p:sp>
        <p:nvSpPr>
          <p:cNvPr id="4" name="Espace réservé du numéro de diapositive 3">
            <a:extLst>
              <a:ext uri="{FF2B5EF4-FFF2-40B4-BE49-F238E27FC236}">
                <a16:creationId xmlns:a16="http://schemas.microsoft.com/office/drawing/2014/main" id="{E9EE9EDC-52A6-3A21-BB83-8D709230AFB3}"/>
              </a:ext>
            </a:extLst>
          </p:cNvPr>
          <p:cNvSpPr>
            <a:spLocks noGrp="1"/>
          </p:cNvSpPr>
          <p:nvPr>
            <p:ph type="sldNum" sz="quarter" idx="11"/>
          </p:nvPr>
        </p:nvSpPr>
        <p:spPr/>
        <p:txBody>
          <a:bodyPr/>
          <a:lstStyle/>
          <a:p>
            <a:fld id="{F1620CC9-C982-429E-97C9-9F71A6603CFC}" type="slidenum">
              <a:rPr lang="en-GB" noProof="0" smtClean="0"/>
              <a:pPr/>
              <a:t>4</a:t>
            </a:fld>
            <a:endParaRPr lang="en-GB" noProof="0" dirty="0"/>
          </a:p>
        </p:txBody>
      </p:sp>
      <p:pic>
        <p:nvPicPr>
          <p:cNvPr id="27" name="Image 26">
            <a:extLst>
              <a:ext uri="{FF2B5EF4-FFF2-40B4-BE49-F238E27FC236}">
                <a16:creationId xmlns:a16="http://schemas.microsoft.com/office/drawing/2014/main" id="{E40BBA26-6295-FDB3-E729-27D6984907EA}"/>
              </a:ext>
            </a:extLst>
          </p:cNvPr>
          <p:cNvPicPr>
            <a:picLocks noChangeAspect="1"/>
          </p:cNvPicPr>
          <p:nvPr/>
        </p:nvPicPr>
        <p:blipFill>
          <a:blip r:embed="rId3"/>
          <a:stretch>
            <a:fillRect/>
          </a:stretch>
        </p:blipFill>
        <p:spPr>
          <a:xfrm>
            <a:off x="556599" y="2271171"/>
            <a:ext cx="7322180" cy="3966181"/>
          </a:xfrm>
          <a:prstGeom prst="rect">
            <a:avLst/>
          </a:prstGeom>
        </p:spPr>
      </p:pic>
      <p:sp>
        <p:nvSpPr>
          <p:cNvPr id="5" name="Rectangle 4">
            <a:extLst>
              <a:ext uri="{FF2B5EF4-FFF2-40B4-BE49-F238E27FC236}">
                <a16:creationId xmlns:a16="http://schemas.microsoft.com/office/drawing/2014/main" id="{29B936F6-2DA2-774B-3503-1B69F8765CFE}"/>
              </a:ext>
            </a:extLst>
          </p:cNvPr>
          <p:cNvSpPr/>
          <p:nvPr/>
        </p:nvSpPr>
        <p:spPr>
          <a:xfrm>
            <a:off x="4473689" y="3790950"/>
            <a:ext cx="2750207" cy="552277"/>
          </a:xfrm>
          <a:prstGeom prst="rect">
            <a:avLst/>
          </a:prstGeom>
          <a:solidFill>
            <a:srgbClr val="FF0000">
              <a:alpha val="10000"/>
            </a:srgbClr>
          </a:solid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0" name="ZoneTexte 9">
            <a:extLst>
              <a:ext uri="{FF2B5EF4-FFF2-40B4-BE49-F238E27FC236}">
                <a16:creationId xmlns:a16="http://schemas.microsoft.com/office/drawing/2014/main" id="{7B5D9891-11CE-5E40-F265-71B78E875B76}"/>
              </a:ext>
            </a:extLst>
          </p:cNvPr>
          <p:cNvSpPr txBox="1"/>
          <p:nvPr/>
        </p:nvSpPr>
        <p:spPr>
          <a:xfrm>
            <a:off x="8609913" y="3123343"/>
            <a:ext cx="3573428" cy="523220"/>
          </a:xfrm>
          <a:prstGeom prst="rect">
            <a:avLst/>
          </a:prstGeom>
          <a:noFill/>
        </p:spPr>
        <p:txBody>
          <a:bodyPr wrap="square" rtlCol="0">
            <a:spAutoFit/>
          </a:bodyPr>
          <a:lstStyle/>
          <a:p>
            <a:r>
              <a:rPr lang="en-GB" sz="1400" i="1" noProof="0" dirty="0">
                <a:latin typeface="Times New Roman" panose="02020603050405020304" pitchFamily="18" charset="0"/>
                <a:cs typeface="Times New Roman" panose="02020603050405020304" pitchFamily="18" charset="0"/>
              </a:rPr>
              <a:t>Errors simulated by accelerator physicists (normal distribution truncated at +/- 2σ)</a:t>
            </a:r>
          </a:p>
        </p:txBody>
      </p:sp>
      <p:sp>
        <p:nvSpPr>
          <p:cNvPr id="11" name="Flèche : droite 10">
            <a:extLst>
              <a:ext uri="{FF2B5EF4-FFF2-40B4-BE49-F238E27FC236}">
                <a16:creationId xmlns:a16="http://schemas.microsoft.com/office/drawing/2014/main" id="{AB3C0ACF-C355-A8A6-3C07-790475E1C1E3}"/>
              </a:ext>
            </a:extLst>
          </p:cNvPr>
          <p:cNvSpPr/>
          <p:nvPr/>
        </p:nvSpPr>
        <p:spPr>
          <a:xfrm>
            <a:off x="8101302" y="3282765"/>
            <a:ext cx="307537" cy="20437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3" name="Flèche : droite 12">
            <a:extLst>
              <a:ext uri="{FF2B5EF4-FFF2-40B4-BE49-F238E27FC236}">
                <a16:creationId xmlns:a16="http://schemas.microsoft.com/office/drawing/2014/main" id="{05C176D5-C2A3-B540-50B5-0EBBAEFB92C9}"/>
              </a:ext>
            </a:extLst>
          </p:cNvPr>
          <p:cNvSpPr/>
          <p:nvPr/>
        </p:nvSpPr>
        <p:spPr>
          <a:xfrm>
            <a:off x="8101302" y="4062322"/>
            <a:ext cx="307537" cy="20437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5" name="ZoneTexte 14">
            <a:extLst>
              <a:ext uri="{FF2B5EF4-FFF2-40B4-BE49-F238E27FC236}">
                <a16:creationId xmlns:a16="http://schemas.microsoft.com/office/drawing/2014/main" id="{63771803-5A41-46EE-DBDC-57EB11094EAE}"/>
              </a:ext>
            </a:extLst>
          </p:cNvPr>
          <p:cNvSpPr txBox="1"/>
          <p:nvPr/>
        </p:nvSpPr>
        <p:spPr>
          <a:xfrm>
            <a:off x="8609913" y="3899775"/>
            <a:ext cx="3573428" cy="523220"/>
          </a:xfrm>
          <a:prstGeom prst="rect">
            <a:avLst/>
          </a:prstGeom>
          <a:noFill/>
        </p:spPr>
        <p:txBody>
          <a:bodyPr wrap="square" rtlCol="0">
            <a:spAutoFit/>
          </a:bodyPr>
          <a:lstStyle/>
          <a:p>
            <a:r>
              <a:rPr lang="en-GB" sz="1400" i="1" noProof="0" dirty="0">
                <a:latin typeface="Times New Roman" panose="02020603050405020304" pitchFamily="18" charset="0"/>
                <a:cs typeface="Times New Roman" panose="02020603050405020304" pitchFamily="18" charset="0"/>
              </a:rPr>
              <a:t>Alignment tolerances defined as +/- 2σ of the simulated error, for consistency</a:t>
            </a:r>
          </a:p>
        </p:txBody>
      </p:sp>
      <p:grpSp>
        <p:nvGrpSpPr>
          <p:cNvPr id="16" name="Groupe 15">
            <a:extLst>
              <a:ext uri="{FF2B5EF4-FFF2-40B4-BE49-F238E27FC236}">
                <a16:creationId xmlns:a16="http://schemas.microsoft.com/office/drawing/2014/main" id="{C2E1A636-1601-2A38-75B6-E8E0133171B1}"/>
              </a:ext>
            </a:extLst>
          </p:cNvPr>
          <p:cNvGrpSpPr/>
          <p:nvPr/>
        </p:nvGrpSpPr>
        <p:grpSpPr>
          <a:xfrm>
            <a:off x="8688288" y="1731396"/>
            <a:ext cx="2586078" cy="1427609"/>
            <a:chOff x="8760296" y="505012"/>
            <a:chExt cx="3489580" cy="2076945"/>
          </a:xfrm>
        </p:grpSpPr>
        <p:sp>
          <p:nvSpPr>
            <p:cNvPr id="17" name="ZoneTexte 16">
              <a:extLst>
                <a:ext uri="{FF2B5EF4-FFF2-40B4-BE49-F238E27FC236}">
                  <a16:creationId xmlns:a16="http://schemas.microsoft.com/office/drawing/2014/main" id="{B4E61326-7150-FACB-67CD-A102D763FA7B}"/>
                </a:ext>
              </a:extLst>
            </p:cNvPr>
            <p:cNvSpPr txBox="1"/>
            <p:nvPr/>
          </p:nvSpPr>
          <p:spPr>
            <a:xfrm>
              <a:off x="11069515" y="1490325"/>
              <a:ext cx="856192" cy="447767"/>
            </a:xfrm>
            <a:prstGeom prst="rect">
              <a:avLst/>
            </a:prstGeom>
            <a:noFill/>
          </p:spPr>
          <p:txBody>
            <a:bodyPr wrap="square" rtlCol="0">
              <a:spAutoFit/>
            </a:bodyPr>
            <a:lstStyle/>
            <a:p>
              <a:pPr algn="ctr"/>
              <a:r>
                <a:rPr lang="en-GB" sz="1400" noProof="0" dirty="0">
                  <a:latin typeface="Times New Roman" panose="02020603050405020304" pitchFamily="18" charset="0"/>
                  <a:cs typeface="Times New Roman" panose="02020603050405020304" pitchFamily="18" charset="0"/>
                </a:rPr>
                <a:t>s</a:t>
              </a:r>
            </a:p>
          </p:txBody>
        </p:sp>
        <p:grpSp>
          <p:nvGrpSpPr>
            <p:cNvPr id="18" name="Groupe 17">
              <a:extLst>
                <a:ext uri="{FF2B5EF4-FFF2-40B4-BE49-F238E27FC236}">
                  <a16:creationId xmlns:a16="http://schemas.microsoft.com/office/drawing/2014/main" id="{E49D3B91-EF44-DFF4-6C39-2C06D4C7F04E}"/>
                </a:ext>
              </a:extLst>
            </p:cNvPr>
            <p:cNvGrpSpPr/>
            <p:nvPr/>
          </p:nvGrpSpPr>
          <p:grpSpPr>
            <a:xfrm>
              <a:off x="8760296" y="505012"/>
              <a:ext cx="3489580" cy="2076945"/>
              <a:chOff x="8862370" y="505012"/>
              <a:chExt cx="3489580" cy="2076945"/>
            </a:xfrm>
          </p:grpSpPr>
          <p:sp>
            <p:nvSpPr>
              <p:cNvPr id="19" name="Arc 18">
                <a:extLst>
                  <a:ext uri="{FF2B5EF4-FFF2-40B4-BE49-F238E27FC236}">
                    <a16:creationId xmlns:a16="http://schemas.microsoft.com/office/drawing/2014/main" id="{5FF17E4B-AE2B-CAAC-C52B-774F2AFAEB58}"/>
                  </a:ext>
                </a:extLst>
              </p:cNvPr>
              <p:cNvSpPr/>
              <p:nvPr/>
            </p:nvSpPr>
            <p:spPr>
              <a:xfrm>
                <a:off x="8862370" y="1775043"/>
                <a:ext cx="2670318" cy="806914"/>
              </a:xfrm>
              <a:prstGeom prst="arc">
                <a:avLst>
                  <a:gd name="adj1" fmla="val 12062297"/>
                  <a:gd name="adj2" fmla="val 21247095"/>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dirty="0"/>
              </a:p>
            </p:txBody>
          </p:sp>
          <p:grpSp>
            <p:nvGrpSpPr>
              <p:cNvPr id="20" name="Groupe 19">
                <a:extLst>
                  <a:ext uri="{FF2B5EF4-FFF2-40B4-BE49-F238E27FC236}">
                    <a16:creationId xmlns:a16="http://schemas.microsoft.com/office/drawing/2014/main" id="{1C96A400-C994-8ADE-2703-ABF5E3E9AB5A}"/>
                  </a:ext>
                </a:extLst>
              </p:cNvPr>
              <p:cNvGrpSpPr/>
              <p:nvPr/>
            </p:nvGrpSpPr>
            <p:grpSpPr>
              <a:xfrm>
                <a:off x="9543480" y="505012"/>
                <a:ext cx="2808470" cy="1829845"/>
                <a:chOff x="9471472" y="505012"/>
                <a:chExt cx="2808470" cy="1829845"/>
              </a:xfrm>
            </p:grpSpPr>
            <p:sp>
              <p:nvSpPr>
                <p:cNvPr id="21" name="Organigramme : Données 20">
                  <a:extLst>
                    <a:ext uri="{FF2B5EF4-FFF2-40B4-BE49-F238E27FC236}">
                      <a16:creationId xmlns:a16="http://schemas.microsoft.com/office/drawing/2014/main" id="{14621FA1-3573-DDC3-7600-B77F97D3ECA7}"/>
                    </a:ext>
                  </a:extLst>
                </p:cNvPr>
                <p:cNvSpPr/>
                <p:nvPr/>
              </p:nvSpPr>
              <p:spPr>
                <a:xfrm>
                  <a:off x="9471472" y="1578613"/>
                  <a:ext cx="1728192" cy="445379"/>
                </a:xfrm>
                <a:prstGeom prst="flowChartInputOutput">
                  <a:avLst/>
                </a:prstGeom>
                <a:noFill/>
                <a:ln w="1270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cxnSp>
              <p:nvCxnSpPr>
                <p:cNvPr id="22" name="Connecteur droit avec flèche 21">
                  <a:extLst>
                    <a:ext uri="{FF2B5EF4-FFF2-40B4-BE49-F238E27FC236}">
                      <a16:creationId xmlns:a16="http://schemas.microsoft.com/office/drawing/2014/main" id="{896E0A1D-FE62-AA38-044E-715BD11914B8}"/>
                    </a:ext>
                  </a:extLst>
                </p:cNvPr>
                <p:cNvCxnSpPr>
                  <a:cxnSpLocks/>
                </p:cNvCxnSpPr>
                <p:nvPr/>
              </p:nvCxnSpPr>
              <p:spPr>
                <a:xfrm>
                  <a:off x="10335569" y="1777819"/>
                  <a:ext cx="1017015" cy="0"/>
                </a:xfrm>
                <a:prstGeom prst="straightConnector1">
                  <a:avLst/>
                </a:prstGeom>
                <a:ln w="22225">
                  <a:tailEnd type="stealth" w="lg" len="lg"/>
                </a:ln>
              </p:spPr>
              <p:style>
                <a:lnRef idx="1">
                  <a:schemeClr val="accent1"/>
                </a:lnRef>
                <a:fillRef idx="0">
                  <a:schemeClr val="accent1"/>
                </a:fillRef>
                <a:effectRef idx="0">
                  <a:schemeClr val="accent1"/>
                </a:effectRef>
                <a:fontRef idx="minor">
                  <a:schemeClr val="tx1"/>
                </a:fontRef>
              </p:style>
            </p:cxnSp>
            <p:cxnSp>
              <p:nvCxnSpPr>
                <p:cNvPr id="23" name="Connecteur droit avec flèche 22">
                  <a:extLst>
                    <a:ext uri="{FF2B5EF4-FFF2-40B4-BE49-F238E27FC236}">
                      <a16:creationId xmlns:a16="http://schemas.microsoft.com/office/drawing/2014/main" id="{2661907A-3C2D-2CBD-878E-66549FDFB0F0}"/>
                    </a:ext>
                  </a:extLst>
                </p:cNvPr>
                <p:cNvCxnSpPr>
                  <a:cxnSpLocks/>
                </p:cNvCxnSpPr>
                <p:nvPr/>
              </p:nvCxnSpPr>
              <p:spPr>
                <a:xfrm flipV="1">
                  <a:off x="10335569" y="1305587"/>
                  <a:ext cx="439952" cy="484739"/>
                </a:xfrm>
                <a:prstGeom prst="straightConnector1">
                  <a:avLst/>
                </a:prstGeom>
                <a:ln w="22225">
                  <a:tailEnd type="stealth" w="lg" len="lg"/>
                </a:ln>
              </p:spPr>
              <p:style>
                <a:lnRef idx="1">
                  <a:schemeClr val="accent1"/>
                </a:lnRef>
                <a:fillRef idx="0">
                  <a:schemeClr val="accent1"/>
                </a:fillRef>
                <a:effectRef idx="0">
                  <a:schemeClr val="accent1"/>
                </a:effectRef>
                <a:fontRef idx="minor">
                  <a:schemeClr val="tx1"/>
                </a:fontRef>
              </p:style>
            </p:cxnSp>
            <p:cxnSp>
              <p:nvCxnSpPr>
                <p:cNvPr id="24" name="Connecteur droit avec flèche 23">
                  <a:extLst>
                    <a:ext uri="{FF2B5EF4-FFF2-40B4-BE49-F238E27FC236}">
                      <a16:creationId xmlns:a16="http://schemas.microsoft.com/office/drawing/2014/main" id="{0730E1B5-5A96-C132-B5D8-386E705908D7}"/>
                    </a:ext>
                  </a:extLst>
                </p:cNvPr>
                <p:cNvCxnSpPr>
                  <a:cxnSpLocks/>
                </p:cNvCxnSpPr>
                <p:nvPr/>
              </p:nvCxnSpPr>
              <p:spPr>
                <a:xfrm flipV="1">
                  <a:off x="10335569" y="933288"/>
                  <a:ext cx="0" cy="844531"/>
                </a:xfrm>
                <a:prstGeom prst="straightConnector1">
                  <a:avLst/>
                </a:prstGeom>
                <a:ln w="22225">
                  <a:tailEnd type="stealth" w="lg" len="lg"/>
                </a:ln>
              </p:spPr>
              <p:style>
                <a:lnRef idx="1">
                  <a:schemeClr val="accent1"/>
                </a:lnRef>
                <a:fillRef idx="0">
                  <a:schemeClr val="accent1"/>
                </a:fillRef>
                <a:effectRef idx="0">
                  <a:schemeClr val="accent1"/>
                </a:effectRef>
                <a:fontRef idx="minor">
                  <a:schemeClr val="tx1"/>
                </a:fontRef>
              </p:style>
            </p:cxnSp>
            <p:sp>
              <p:nvSpPr>
                <p:cNvPr id="25" name="ZoneTexte 24">
                  <a:extLst>
                    <a:ext uri="{FF2B5EF4-FFF2-40B4-BE49-F238E27FC236}">
                      <a16:creationId xmlns:a16="http://schemas.microsoft.com/office/drawing/2014/main" id="{A1B49EAC-62D9-2DDF-B03C-E758A877E41D}"/>
                    </a:ext>
                  </a:extLst>
                </p:cNvPr>
                <p:cNvSpPr txBox="1"/>
                <p:nvPr/>
              </p:nvSpPr>
              <p:spPr>
                <a:xfrm>
                  <a:off x="10765891" y="933288"/>
                  <a:ext cx="333690" cy="447767"/>
                </a:xfrm>
                <a:prstGeom prst="rect">
                  <a:avLst/>
                </a:prstGeom>
                <a:noFill/>
              </p:spPr>
              <p:txBody>
                <a:bodyPr wrap="square" rtlCol="0">
                  <a:spAutoFit/>
                </a:bodyPr>
                <a:lstStyle/>
                <a:p>
                  <a:pPr algn="ctr"/>
                  <a:r>
                    <a:rPr lang="en-GB" sz="1400" noProof="0" dirty="0">
                      <a:latin typeface="Times New Roman" panose="02020603050405020304" pitchFamily="18" charset="0"/>
                      <a:cs typeface="Times New Roman" panose="02020603050405020304" pitchFamily="18" charset="0"/>
                    </a:rPr>
                    <a:t>x</a:t>
                  </a:r>
                </a:p>
              </p:txBody>
            </p:sp>
            <p:sp>
              <p:nvSpPr>
                <p:cNvPr id="26" name="ZoneTexte 25">
                  <a:extLst>
                    <a:ext uri="{FF2B5EF4-FFF2-40B4-BE49-F238E27FC236}">
                      <a16:creationId xmlns:a16="http://schemas.microsoft.com/office/drawing/2014/main" id="{931BCA87-114E-3A48-D75B-3A4CA8538160}"/>
                    </a:ext>
                  </a:extLst>
                </p:cNvPr>
                <p:cNvSpPr txBox="1"/>
                <p:nvPr/>
              </p:nvSpPr>
              <p:spPr>
                <a:xfrm>
                  <a:off x="10161820" y="505012"/>
                  <a:ext cx="348089" cy="447767"/>
                </a:xfrm>
                <a:prstGeom prst="rect">
                  <a:avLst/>
                </a:prstGeom>
                <a:noFill/>
              </p:spPr>
              <p:txBody>
                <a:bodyPr wrap="square" rtlCol="0">
                  <a:spAutoFit/>
                </a:bodyPr>
                <a:lstStyle/>
                <a:p>
                  <a:pPr algn="ctr"/>
                  <a:r>
                    <a:rPr lang="en-GB" sz="1400" noProof="0" dirty="0">
                      <a:latin typeface="Times New Roman" panose="02020603050405020304" pitchFamily="18" charset="0"/>
                      <a:cs typeface="Times New Roman" panose="02020603050405020304" pitchFamily="18" charset="0"/>
                    </a:rPr>
                    <a:t>y</a:t>
                  </a:r>
                </a:p>
              </p:txBody>
            </p:sp>
            <p:sp>
              <p:nvSpPr>
                <p:cNvPr id="28" name="ZoneTexte 27">
                  <a:extLst>
                    <a:ext uri="{FF2B5EF4-FFF2-40B4-BE49-F238E27FC236}">
                      <a16:creationId xmlns:a16="http://schemas.microsoft.com/office/drawing/2014/main" id="{0FFC867D-17ED-8924-FDA0-9BD3A77F8272}"/>
                    </a:ext>
                  </a:extLst>
                </p:cNvPr>
                <p:cNvSpPr txBox="1"/>
                <p:nvPr/>
              </p:nvSpPr>
              <p:spPr>
                <a:xfrm>
                  <a:off x="11144854" y="1887090"/>
                  <a:ext cx="1135088" cy="447767"/>
                </a:xfrm>
                <a:prstGeom prst="rect">
                  <a:avLst/>
                </a:prstGeom>
                <a:noFill/>
              </p:spPr>
              <p:txBody>
                <a:bodyPr wrap="square">
                  <a:spAutoFit/>
                </a:bodyPr>
                <a:lstStyle/>
                <a:p>
                  <a:pPr algn="ctr"/>
                  <a:r>
                    <a:rPr lang="en-GB" sz="1400" i="1" noProof="0" dirty="0">
                      <a:solidFill>
                        <a:srgbClr val="FF0000"/>
                      </a:solidFill>
                      <a:latin typeface="Times New Roman" panose="02020603050405020304" pitchFamily="18" charset="0"/>
                      <a:cs typeface="Times New Roman" panose="02020603050405020304" pitchFamily="18" charset="0"/>
                    </a:rPr>
                    <a:t>Beam</a:t>
                  </a:r>
                </a:p>
              </p:txBody>
            </p:sp>
          </p:grpSp>
        </p:grpSp>
      </p:grpSp>
      <p:sp>
        <p:nvSpPr>
          <p:cNvPr id="39" name="ZoneTexte 38">
            <a:extLst>
              <a:ext uri="{FF2B5EF4-FFF2-40B4-BE49-F238E27FC236}">
                <a16:creationId xmlns:a16="http://schemas.microsoft.com/office/drawing/2014/main" id="{EFBD6D76-D358-524B-71C6-8878420D962B}"/>
              </a:ext>
            </a:extLst>
          </p:cNvPr>
          <p:cNvSpPr txBox="1"/>
          <p:nvPr/>
        </p:nvSpPr>
        <p:spPr>
          <a:xfrm>
            <a:off x="8609913" y="4580686"/>
            <a:ext cx="3573428" cy="738664"/>
          </a:xfrm>
          <a:prstGeom prst="rect">
            <a:avLst/>
          </a:prstGeom>
          <a:noFill/>
        </p:spPr>
        <p:txBody>
          <a:bodyPr wrap="square" rtlCol="0">
            <a:spAutoFit/>
          </a:bodyPr>
          <a:lstStyle/>
          <a:p>
            <a:r>
              <a:rPr lang="en-GB" sz="1400" i="1" noProof="0" dirty="0">
                <a:latin typeface="Times New Roman" panose="02020603050405020304" pitchFamily="18" charset="0"/>
                <a:cs typeface="Times New Roman" panose="02020603050405020304" pitchFamily="18" charset="0"/>
              </a:rPr>
              <a:t>Ultra-low-emittance lattice with strong, densely packed magnets: a few tens of µm of misalignment degrades the beam</a:t>
            </a:r>
          </a:p>
        </p:txBody>
      </p:sp>
      <p:sp>
        <p:nvSpPr>
          <p:cNvPr id="41" name="Rectangle 40">
            <a:extLst>
              <a:ext uri="{FF2B5EF4-FFF2-40B4-BE49-F238E27FC236}">
                <a16:creationId xmlns:a16="http://schemas.microsoft.com/office/drawing/2014/main" id="{FF08AFCA-606A-6D46-9104-FEA019FC62D5}"/>
              </a:ext>
            </a:extLst>
          </p:cNvPr>
          <p:cNvSpPr/>
          <p:nvPr/>
        </p:nvSpPr>
        <p:spPr>
          <a:xfrm>
            <a:off x="4473688" y="6010275"/>
            <a:ext cx="2750207" cy="193368"/>
          </a:xfrm>
          <a:prstGeom prst="rect">
            <a:avLst/>
          </a:prstGeom>
          <a:solidFill>
            <a:srgbClr val="FF0000">
              <a:alpha val="10000"/>
            </a:srgbClr>
          </a:solid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43" name="Flèche : droite 42">
            <a:extLst>
              <a:ext uri="{FF2B5EF4-FFF2-40B4-BE49-F238E27FC236}">
                <a16:creationId xmlns:a16="http://schemas.microsoft.com/office/drawing/2014/main" id="{6C07FFE0-2CE9-D3AA-862D-763665C7FA56}"/>
              </a:ext>
            </a:extLst>
          </p:cNvPr>
          <p:cNvSpPr/>
          <p:nvPr/>
        </p:nvSpPr>
        <p:spPr>
          <a:xfrm>
            <a:off x="8105737" y="4841879"/>
            <a:ext cx="307537" cy="20437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8" name="ZoneTexte 7">
            <a:extLst>
              <a:ext uri="{FF2B5EF4-FFF2-40B4-BE49-F238E27FC236}">
                <a16:creationId xmlns:a16="http://schemas.microsoft.com/office/drawing/2014/main" id="{30E0469C-E3F4-961F-13CC-20D0314FB4EA}"/>
              </a:ext>
            </a:extLst>
          </p:cNvPr>
          <p:cNvSpPr txBox="1"/>
          <p:nvPr/>
        </p:nvSpPr>
        <p:spPr>
          <a:xfrm>
            <a:off x="8631362" y="5355640"/>
            <a:ext cx="3573428" cy="738664"/>
          </a:xfrm>
          <a:prstGeom prst="rect">
            <a:avLst/>
          </a:prstGeom>
          <a:noFill/>
        </p:spPr>
        <p:txBody>
          <a:bodyPr wrap="square" rtlCol="0">
            <a:spAutoFit/>
          </a:bodyPr>
          <a:lstStyle/>
          <a:p>
            <a:r>
              <a:rPr lang="en-GB" sz="1400" i="1" noProof="0" dirty="0">
                <a:latin typeface="Times New Roman" panose="02020603050405020304" pitchFamily="18" charset="0"/>
                <a:cs typeface="Times New Roman" panose="02020603050405020304" pitchFamily="18" charset="0"/>
              </a:rPr>
              <a:t>Permanent-magnet quadrupoles cannot be tuned, hence tight longitudinal and circumference tolerances</a:t>
            </a:r>
          </a:p>
        </p:txBody>
      </p:sp>
      <p:sp>
        <p:nvSpPr>
          <p:cNvPr id="12" name="Flèche : droite 11">
            <a:extLst>
              <a:ext uri="{FF2B5EF4-FFF2-40B4-BE49-F238E27FC236}">
                <a16:creationId xmlns:a16="http://schemas.microsoft.com/office/drawing/2014/main" id="{0C0FDBB0-FFA0-AC2E-5570-FCBC7F2FA0AA}"/>
              </a:ext>
            </a:extLst>
          </p:cNvPr>
          <p:cNvSpPr/>
          <p:nvPr/>
        </p:nvSpPr>
        <p:spPr>
          <a:xfrm>
            <a:off x="8101302" y="5621436"/>
            <a:ext cx="307537" cy="20437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Tree>
    <p:extLst>
      <p:ext uri="{BB962C8B-B14F-4D97-AF65-F5344CB8AC3E}">
        <p14:creationId xmlns:p14="http://schemas.microsoft.com/office/powerpoint/2010/main" val="15349839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4F624-4248-A63C-CFB1-675C8B0DD42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A4FEA19-06A5-947C-6039-7ED8281D0D03}"/>
              </a:ext>
            </a:extLst>
          </p:cNvPr>
          <p:cNvSpPr>
            <a:spLocks noGrp="1"/>
          </p:cNvSpPr>
          <p:nvPr>
            <p:ph type="title"/>
          </p:nvPr>
        </p:nvSpPr>
        <p:spPr/>
        <p:txBody>
          <a:bodyPr/>
          <a:lstStyle/>
          <a:p>
            <a:r>
              <a:rPr lang="en-GB" sz="2400" noProof="0" dirty="0">
                <a:latin typeface="Times New Roman" panose="02020603050405020304" pitchFamily="18" charset="0"/>
                <a:cs typeface="Times New Roman" panose="02020603050405020304" pitchFamily="18" charset="0"/>
              </a:rPr>
              <a:t>Main alignment requirements for SOLEIL II</a:t>
            </a:r>
            <a:endParaRPr lang="en-GB" noProof="0" dirty="0">
              <a:latin typeface="Times New Roman" panose="02020603050405020304" pitchFamily="18" charset="0"/>
              <a:cs typeface="Times New Roman" panose="02020603050405020304" pitchFamily="18" charset="0"/>
            </a:endParaRPr>
          </a:p>
        </p:txBody>
      </p:sp>
      <p:sp>
        <p:nvSpPr>
          <p:cNvPr id="6" name="Espace réservé du pied de page 5">
            <a:extLst>
              <a:ext uri="{FF2B5EF4-FFF2-40B4-BE49-F238E27FC236}">
                <a16:creationId xmlns:a16="http://schemas.microsoft.com/office/drawing/2014/main" id="{6B207603-7259-2ED1-E6AB-FA2F5C13BD0F}"/>
              </a:ext>
            </a:extLst>
          </p:cNvPr>
          <p:cNvSpPr>
            <a:spLocks noGrp="1"/>
          </p:cNvSpPr>
          <p:nvPr>
            <p:ph type="ftr" sz="quarter" idx="10"/>
          </p:nvPr>
        </p:nvSpPr>
        <p:spPr/>
        <p:txBody>
          <a:bodyPr/>
          <a:lstStyle/>
          <a:p>
            <a:r>
              <a:rPr lang="en-GB" noProof="0" dirty="0"/>
              <a:t>IWAA 2026, October 5-9 at KEK</a:t>
            </a:r>
          </a:p>
        </p:txBody>
      </p:sp>
      <p:sp>
        <p:nvSpPr>
          <p:cNvPr id="3" name="Espace réservé du texte 4">
            <a:extLst>
              <a:ext uri="{FF2B5EF4-FFF2-40B4-BE49-F238E27FC236}">
                <a16:creationId xmlns:a16="http://schemas.microsoft.com/office/drawing/2014/main" id="{005C8A47-43BC-5F48-12F8-CAFEF2FF3F5A}"/>
              </a:ext>
            </a:extLst>
          </p:cNvPr>
          <p:cNvSpPr>
            <a:spLocks noGrp="1"/>
          </p:cNvSpPr>
          <p:nvPr>
            <p:ph type="body" sz="quarter" idx="12"/>
          </p:nvPr>
        </p:nvSpPr>
        <p:spPr>
          <a:xfrm>
            <a:off x="552036" y="811712"/>
            <a:ext cx="11087928" cy="5785640"/>
          </a:xfrm>
        </p:spPr>
        <p:txBody>
          <a:bodyPr/>
          <a:lstStyle/>
          <a:p>
            <a:pPr algn="just"/>
            <a:r>
              <a:rPr lang="en-GB" noProof="0" dirty="0">
                <a:latin typeface="Times New Roman" panose="02020603050405020304" pitchFamily="18" charset="0"/>
                <a:cs typeface="Times New Roman" panose="02020603050405020304" pitchFamily="18" charset="0"/>
              </a:rPr>
              <a:t>Install the new storage ring in the existing tunnel while keeping the source points of the 15 preserved beamlines at their current position (+/- 0.5 mm)</a:t>
            </a:r>
          </a:p>
          <a:p>
            <a:pPr algn="just"/>
            <a:r>
              <a:rPr lang="en-GB" noProof="0" dirty="0">
                <a:latin typeface="Times New Roman" panose="02020603050405020304" pitchFamily="18" charset="0"/>
                <a:cs typeface="Times New Roman" panose="02020603050405020304" pitchFamily="18" charset="0"/>
              </a:rPr>
              <a:t>Meet the alignment tolerances set by the accelerator physicists to reduce critical discontinuities along the beam path and guarantee the expected electron beam performance</a:t>
            </a:r>
          </a:p>
          <a:p>
            <a:pPr algn="just"/>
            <a:endParaRPr lang="en-GB" noProof="0" dirty="0">
              <a:latin typeface="Times New Roman" panose="02020603050405020304" pitchFamily="18" charset="0"/>
              <a:cs typeface="Times New Roman" panose="02020603050405020304" pitchFamily="18" charset="0"/>
            </a:endParaRPr>
          </a:p>
          <a:p>
            <a:pPr algn="just"/>
            <a:endParaRPr lang="en-GB" noProof="0" dirty="0">
              <a:latin typeface="Times New Roman" panose="02020603050405020304" pitchFamily="18" charset="0"/>
              <a:cs typeface="Times New Roman" panose="02020603050405020304" pitchFamily="18" charset="0"/>
            </a:endParaRPr>
          </a:p>
          <a:p>
            <a:pPr algn="just"/>
            <a:endParaRPr lang="en-GB" noProof="0" dirty="0"/>
          </a:p>
          <a:p>
            <a:pPr marL="342904" lvl="1" indent="0">
              <a:buNone/>
            </a:pPr>
            <a:endParaRPr lang="en-GB" noProof="0" dirty="0"/>
          </a:p>
          <a:p>
            <a:pPr marL="0" indent="0">
              <a:buNone/>
            </a:pPr>
            <a:endParaRPr lang="en-GB" noProof="0" dirty="0"/>
          </a:p>
          <a:p>
            <a:pPr marL="0" indent="0">
              <a:buNone/>
            </a:pPr>
            <a:endParaRPr lang="en-GB" noProof="0" dirty="0"/>
          </a:p>
          <a:p>
            <a:endParaRPr lang="en-GB" noProof="0" dirty="0"/>
          </a:p>
          <a:p>
            <a:endParaRPr lang="en-GB" noProof="0" dirty="0"/>
          </a:p>
          <a:p>
            <a:endParaRPr lang="en-GB" noProof="0" dirty="0"/>
          </a:p>
          <a:p>
            <a:pPr marL="342904" lvl="1" indent="0">
              <a:buNone/>
            </a:pPr>
            <a:endParaRPr lang="en-GB" noProof="0" dirty="0"/>
          </a:p>
          <a:p>
            <a:pPr marL="342904" lvl="1" indent="0">
              <a:buNone/>
            </a:pPr>
            <a:endParaRPr lang="en-GB" noProof="0" dirty="0"/>
          </a:p>
          <a:p>
            <a:pPr marL="342904" lvl="1" indent="0">
              <a:buNone/>
            </a:pPr>
            <a:endParaRPr lang="en-GB" noProof="0" dirty="0"/>
          </a:p>
          <a:p>
            <a:pPr lvl="1"/>
            <a:endParaRPr lang="en-GB" noProof="0" dirty="0"/>
          </a:p>
        </p:txBody>
      </p:sp>
      <p:sp>
        <p:nvSpPr>
          <p:cNvPr id="4" name="Espace réservé du numéro de diapositive 3">
            <a:extLst>
              <a:ext uri="{FF2B5EF4-FFF2-40B4-BE49-F238E27FC236}">
                <a16:creationId xmlns:a16="http://schemas.microsoft.com/office/drawing/2014/main" id="{DDCF712D-4764-EC1F-260E-C491739D2B88}"/>
              </a:ext>
            </a:extLst>
          </p:cNvPr>
          <p:cNvSpPr>
            <a:spLocks noGrp="1"/>
          </p:cNvSpPr>
          <p:nvPr>
            <p:ph type="sldNum" sz="quarter" idx="11"/>
          </p:nvPr>
        </p:nvSpPr>
        <p:spPr/>
        <p:txBody>
          <a:bodyPr/>
          <a:lstStyle/>
          <a:p>
            <a:fld id="{F1620CC9-C982-429E-97C9-9F71A6603CFC}" type="slidenum">
              <a:rPr lang="en-GB" noProof="0" smtClean="0"/>
              <a:pPr/>
              <a:t>5</a:t>
            </a:fld>
            <a:endParaRPr lang="en-GB" noProof="0" dirty="0"/>
          </a:p>
        </p:txBody>
      </p:sp>
      <p:pic>
        <p:nvPicPr>
          <p:cNvPr id="27" name="Image 26">
            <a:extLst>
              <a:ext uri="{FF2B5EF4-FFF2-40B4-BE49-F238E27FC236}">
                <a16:creationId xmlns:a16="http://schemas.microsoft.com/office/drawing/2014/main" id="{2038A7AF-166F-8140-47AE-025BE856522B}"/>
              </a:ext>
            </a:extLst>
          </p:cNvPr>
          <p:cNvPicPr>
            <a:picLocks noChangeAspect="1"/>
          </p:cNvPicPr>
          <p:nvPr/>
        </p:nvPicPr>
        <p:blipFill>
          <a:blip r:embed="rId3"/>
          <a:stretch>
            <a:fillRect/>
          </a:stretch>
        </p:blipFill>
        <p:spPr>
          <a:xfrm>
            <a:off x="556599" y="2271171"/>
            <a:ext cx="7322180" cy="3966181"/>
          </a:xfrm>
          <a:prstGeom prst="rect">
            <a:avLst/>
          </a:prstGeom>
        </p:spPr>
      </p:pic>
      <p:sp>
        <p:nvSpPr>
          <p:cNvPr id="5" name="Rectangle 4">
            <a:extLst>
              <a:ext uri="{FF2B5EF4-FFF2-40B4-BE49-F238E27FC236}">
                <a16:creationId xmlns:a16="http://schemas.microsoft.com/office/drawing/2014/main" id="{A3098847-CB3B-D2B0-46CA-EB26BC5FAE1A}"/>
              </a:ext>
            </a:extLst>
          </p:cNvPr>
          <p:cNvSpPr/>
          <p:nvPr/>
        </p:nvSpPr>
        <p:spPr>
          <a:xfrm>
            <a:off x="4473689" y="3790950"/>
            <a:ext cx="2750207" cy="552277"/>
          </a:xfrm>
          <a:prstGeom prst="rect">
            <a:avLst/>
          </a:prstGeom>
          <a:solidFill>
            <a:srgbClr val="FF0000">
              <a:alpha val="10000"/>
            </a:srgbClr>
          </a:solid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0" name="ZoneTexte 9">
            <a:extLst>
              <a:ext uri="{FF2B5EF4-FFF2-40B4-BE49-F238E27FC236}">
                <a16:creationId xmlns:a16="http://schemas.microsoft.com/office/drawing/2014/main" id="{81641DB6-ED22-E6DE-C4E4-13237B468A9C}"/>
              </a:ext>
            </a:extLst>
          </p:cNvPr>
          <p:cNvSpPr txBox="1"/>
          <p:nvPr/>
        </p:nvSpPr>
        <p:spPr>
          <a:xfrm>
            <a:off x="8609913" y="3123343"/>
            <a:ext cx="3573428" cy="523220"/>
          </a:xfrm>
          <a:prstGeom prst="rect">
            <a:avLst/>
          </a:prstGeom>
          <a:noFill/>
        </p:spPr>
        <p:txBody>
          <a:bodyPr wrap="square" rtlCol="0">
            <a:spAutoFit/>
          </a:bodyPr>
          <a:lstStyle/>
          <a:p>
            <a:r>
              <a:rPr lang="en-GB" sz="1400" i="1" noProof="0" dirty="0">
                <a:latin typeface="Times New Roman" panose="02020603050405020304" pitchFamily="18" charset="0"/>
                <a:cs typeface="Times New Roman" panose="02020603050405020304" pitchFamily="18" charset="0"/>
              </a:rPr>
              <a:t>Errors simulated by accelerator physicists (normal distribution truncated at +/- 2σ)</a:t>
            </a:r>
          </a:p>
        </p:txBody>
      </p:sp>
      <p:sp>
        <p:nvSpPr>
          <p:cNvPr id="11" name="Flèche : droite 10">
            <a:extLst>
              <a:ext uri="{FF2B5EF4-FFF2-40B4-BE49-F238E27FC236}">
                <a16:creationId xmlns:a16="http://schemas.microsoft.com/office/drawing/2014/main" id="{89E33514-C35A-D26D-22BC-50274D37670B}"/>
              </a:ext>
            </a:extLst>
          </p:cNvPr>
          <p:cNvSpPr/>
          <p:nvPr/>
        </p:nvSpPr>
        <p:spPr>
          <a:xfrm>
            <a:off x="8101302" y="3282765"/>
            <a:ext cx="307537" cy="20437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3" name="Flèche : droite 12">
            <a:extLst>
              <a:ext uri="{FF2B5EF4-FFF2-40B4-BE49-F238E27FC236}">
                <a16:creationId xmlns:a16="http://schemas.microsoft.com/office/drawing/2014/main" id="{D0E5EED9-8C49-D6A5-169D-4B373D91ECA2}"/>
              </a:ext>
            </a:extLst>
          </p:cNvPr>
          <p:cNvSpPr/>
          <p:nvPr/>
        </p:nvSpPr>
        <p:spPr>
          <a:xfrm>
            <a:off x="8101302" y="4062322"/>
            <a:ext cx="307537" cy="20437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5" name="ZoneTexte 14">
            <a:extLst>
              <a:ext uri="{FF2B5EF4-FFF2-40B4-BE49-F238E27FC236}">
                <a16:creationId xmlns:a16="http://schemas.microsoft.com/office/drawing/2014/main" id="{0E032C96-B48C-5E2B-F03D-B15CBA3934F6}"/>
              </a:ext>
            </a:extLst>
          </p:cNvPr>
          <p:cNvSpPr txBox="1"/>
          <p:nvPr/>
        </p:nvSpPr>
        <p:spPr>
          <a:xfrm>
            <a:off x="8609913" y="3899775"/>
            <a:ext cx="3573428" cy="523220"/>
          </a:xfrm>
          <a:prstGeom prst="rect">
            <a:avLst/>
          </a:prstGeom>
          <a:noFill/>
        </p:spPr>
        <p:txBody>
          <a:bodyPr wrap="square" rtlCol="0">
            <a:spAutoFit/>
          </a:bodyPr>
          <a:lstStyle/>
          <a:p>
            <a:r>
              <a:rPr lang="en-GB" sz="1400" i="1" noProof="0" dirty="0">
                <a:latin typeface="Times New Roman" panose="02020603050405020304" pitchFamily="18" charset="0"/>
                <a:cs typeface="Times New Roman" panose="02020603050405020304" pitchFamily="18" charset="0"/>
              </a:rPr>
              <a:t>Alignment tolerances defined as +/- 2σ of the simulated error, for consistency</a:t>
            </a:r>
          </a:p>
        </p:txBody>
      </p:sp>
      <p:grpSp>
        <p:nvGrpSpPr>
          <p:cNvPr id="16" name="Groupe 15">
            <a:extLst>
              <a:ext uri="{FF2B5EF4-FFF2-40B4-BE49-F238E27FC236}">
                <a16:creationId xmlns:a16="http://schemas.microsoft.com/office/drawing/2014/main" id="{EC6B8DA8-35E3-0C03-CDD3-D06B01AEC997}"/>
              </a:ext>
            </a:extLst>
          </p:cNvPr>
          <p:cNvGrpSpPr/>
          <p:nvPr/>
        </p:nvGrpSpPr>
        <p:grpSpPr>
          <a:xfrm>
            <a:off x="8688288" y="1731396"/>
            <a:ext cx="2586078" cy="1427609"/>
            <a:chOff x="8760296" y="505012"/>
            <a:chExt cx="3489580" cy="2076945"/>
          </a:xfrm>
        </p:grpSpPr>
        <p:sp>
          <p:nvSpPr>
            <p:cNvPr id="17" name="ZoneTexte 16">
              <a:extLst>
                <a:ext uri="{FF2B5EF4-FFF2-40B4-BE49-F238E27FC236}">
                  <a16:creationId xmlns:a16="http://schemas.microsoft.com/office/drawing/2014/main" id="{CA791C21-52EE-CD8E-C799-2D4BD945C77E}"/>
                </a:ext>
              </a:extLst>
            </p:cNvPr>
            <p:cNvSpPr txBox="1"/>
            <p:nvPr/>
          </p:nvSpPr>
          <p:spPr>
            <a:xfrm>
              <a:off x="11069515" y="1490325"/>
              <a:ext cx="856192" cy="447767"/>
            </a:xfrm>
            <a:prstGeom prst="rect">
              <a:avLst/>
            </a:prstGeom>
            <a:noFill/>
          </p:spPr>
          <p:txBody>
            <a:bodyPr wrap="square" rtlCol="0">
              <a:spAutoFit/>
            </a:bodyPr>
            <a:lstStyle/>
            <a:p>
              <a:pPr algn="ctr"/>
              <a:r>
                <a:rPr lang="en-GB" sz="1400" noProof="0" dirty="0">
                  <a:latin typeface="Times New Roman" panose="02020603050405020304" pitchFamily="18" charset="0"/>
                  <a:cs typeface="Times New Roman" panose="02020603050405020304" pitchFamily="18" charset="0"/>
                </a:rPr>
                <a:t>s</a:t>
              </a:r>
            </a:p>
          </p:txBody>
        </p:sp>
        <p:grpSp>
          <p:nvGrpSpPr>
            <p:cNvPr id="18" name="Groupe 17">
              <a:extLst>
                <a:ext uri="{FF2B5EF4-FFF2-40B4-BE49-F238E27FC236}">
                  <a16:creationId xmlns:a16="http://schemas.microsoft.com/office/drawing/2014/main" id="{7AA6D21B-8EAF-0CE4-58FA-1926E14A75BE}"/>
                </a:ext>
              </a:extLst>
            </p:cNvPr>
            <p:cNvGrpSpPr/>
            <p:nvPr/>
          </p:nvGrpSpPr>
          <p:grpSpPr>
            <a:xfrm>
              <a:off x="8760296" y="505012"/>
              <a:ext cx="3489580" cy="2076945"/>
              <a:chOff x="8862370" y="505012"/>
              <a:chExt cx="3489580" cy="2076945"/>
            </a:xfrm>
          </p:grpSpPr>
          <p:sp>
            <p:nvSpPr>
              <p:cNvPr id="19" name="Arc 18">
                <a:extLst>
                  <a:ext uri="{FF2B5EF4-FFF2-40B4-BE49-F238E27FC236}">
                    <a16:creationId xmlns:a16="http://schemas.microsoft.com/office/drawing/2014/main" id="{94EBFD5E-2759-4F69-0FB7-F88BC37F329D}"/>
                  </a:ext>
                </a:extLst>
              </p:cNvPr>
              <p:cNvSpPr/>
              <p:nvPr/>
            </p:nvSpPr>
            <p:spPr>
              <a:xfrm>
                <a:off x="8862370" y="1775043"/>
                <a:ext cx="2670318" cy="806914"/>
              </a:xfrm>
              <a:prstGeom prst="arc">
                <a:avLst>
                  <a:gd name="adj1" fmla="val 12062297"/>
                  <a:gd name="adj2" fmla="val 21247095"/>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dirty="0"/>
              </a:p>
            </p:txBody>
          </p:sp>
          <p:grpSp>
            <p:nvGrpSpPr>
              <p:cNvPr id="20" name="Groupe 19">
                <a:extLst>
                  <a:ext uri="{FF2B5EF4-FFF2-40B4-BE49-F238E27FC236}">
                    <a16:creationId xmlns:a16="http://schemas.microsoft.com/office/drawing/2014/main" id="{FE366921-7D02-D4A1-0D55-BC08CBB03F04}"/>
                  </a:ext>
                </a:extLst>
              </p:cNvPr>
              <p:cNvGrpSpPr/>
              <p:nvPr/>
            </p:nvGrpSpPr>
            <p:grpSpPr>
              <a:xfrm>
                <a:off x="9543480" y="505012"/>
                <a:ext cx="2808470" cy="1829845"/>
                <a:chOff x="9471472" y="505012"/>
                <a:chExt cx="2808470" cy="1829845"/>
              </a:xfrm>
            </p:grpSpPr>
            <p:sp>
              <p:nvSpPr>
                <p:cNvPr id="21" name="Organigramme : Données 20">
                  <a:extLst>
                    <a:ext uri="{FF2B5EF4-FFF2-40B4-BE49-F238E27FC236}">
                      <a16:creationId xmlns:a16="http://schemas.microsoft.com/office/drawing/2014/main" id="{77540E20-56DD-D298-F1FA-0C33044B2D05}"/>
                    </a:ext>
                  </a:extLst>
                </p:cNvPr>
                <p:cNvSpPr/>
                <p:nvPr/>
              </p:nvSpPr>
              <p:spPr>
                <a:xfrm>
                  <a:off x="9471472" y="1578613"/>
                  <a:ext cx="1728192" cy="445379"/>
                </a:xfrm>
                <a:prstGeom prst="flowChartInputOutput">
                  <a:avLst/>
                </a:prstGeom>
                <a:noFill/>
                <a:ln w="1270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cxnSp>
              <p:nvCxnSpPr>
                <p:cNvPr id="22" name="Connecteur droit avec flèche 21">
                  <a:extLst>
                    <a:ext uri="{FF2B5EF4-FFF2-40B4-BE49-F238E27FC236}">
                      <a16:creationId xmlns:a16="http://schemas.microsoft.com/office/drawing/2014/main" id="{97980FD9-DDC7-E0AD-59E5-772649022B72}"/>
                    </a:ext>
                  </a:extLst>
                </p:cNvPr>
                <p:cNvCxnSpPr>
                  <a:cxnSpLocks/>
                </p:cNvCxnSpPr>
                <p:nvPr/>
              </p:nvCxnSpPr>
              <p:spPr>
                <a:xfrm>
                  <a:off x="10335569" y="1777819"/>
                  <a:ext cx="1017015" cy="0"/>
                </a:xfrm>
                <a:prstGeom prst="straightConnector1">
                  <a:avLst/>
                </a:prstGeom>
                <a:ln w="22225">
                  <a:tailEnd type="stealth" w="lg" len="lg"/>
                </a:ln>
              </p:spPr>
              <p:style>
                <a:lnRef idx="1">
                  <a:schemeClr val="accent1"/>
                </a:lnRef>
                <a:fillRef idx="0">
                  <a:schemeClr val="accent1"/>
                </a:fillRef>
                <a:effectRef idx="0">
                  <a:schemeClr val="accent1"/>
                </a:effectRef>
                <a:fontRef idx="minor">
                  <a:schemeClr val="tx1"/>
                </a:fontRef>
              </p:style>
            </p:cxnSp>
            <p:cxnSp>
              <p:nvCxnSpPr>
                <p:cNvPr id="23" name="Connecteur droit avec flèche 22">
                  <a:extLst>
                    <a:ext uri="{FF2B5EF4-FFF2-40B4-BE49-F238E27FC236}">
                      <a16:creationId xmlns:a16="http://schemas.microsoft.com/office/drawing/2014/main" id="{EDB7935A-0789-FFAC-991A-B6CA35B84D3C}"/>
                    </a:ext>
                  </a:extLst>
                </p:cNvPr>
                <p:cNvCxnSpPr>
                  <a:cxnSpLocks/>
                </p:cNvCxnSpPr>
                <p:nvPr/>
              </p:nvCxnSpPr>
              <p:spPr>
                <a:xfrm flipV="1">
                  <a:off x="10335569" y="1305587"/>
                  <a:ext cx="439952" cy="484739"/>
                </a:xfrm>
                <a:prstGeom prst="straightConnector1">
                  <a:avLst/>
                </a:prstGeom>
                <a:ln w="22225">
                  <a:tailEnd type="stealth" w="lg" len="lg"/>
                </a:ln>
              </p:spPr>
              <p:style>
                <a:lnRef idx="1">
                  <a:schemeClr val="accent1"/>
                </a:lnRef>
                <a:fillRef idx="0">
                  <a:schemeClr val="accent1"/>
                </a:fillRef>
                <a:effectRef idx="0">
                  <a:schemeClr val="accent1"/>
                </a:effectRef>
                <a:fontRef idx="minor">
                  <a:schemeClr val="tx1"/>
                </a:fontRef>
              </p:style>
            </p:cxnSp>
            <p:cxnSp>
              <p:nvCxnSpPr>
                <p:cNvPr id="24" name="Connecteur droit avec flèche 23">
                  <a:extLst>
                    <a:ext uri="{FF2B5EF4-FFF2-40B4-BE49-F238E27FC236}">
                      <a16:creationId xmlns:a16="http://schemas.microsoft.com/office/drawing/2014/main" id="{8E0CD985-F762-6050-C85C-19A18DF5367B}"/>
                    </a:ext>
                  </a:extLst>
                </p:cNvPr>
                <p:cNvCxnSpPr>
                  <a:cxnSpLocks/>
                </p:cNvCxnSpPr>
                <p:nvPr/>
              </p:nvCxnSpPr>
              <p:spPr>
                <a:xfrm flipV="1">
                  <a:off x="10335569" y="933288"/>
                  <a:ext cx="0" cy="844531"/>
                </a:xfrm>
                <a:prstGeom prst="straightConnector1">
                  <a:avLst/>
                </a:prstGeom>
                <a:ln w="22225">
                  <a:tailEnd type="stealth" w="lg" len="lg"/>
                </a:ln>
              </p:spPr>
              <p:style>
                <a:lnRef idx="1">
                  <a:schemeClr val="accent1"/>
                </a:lnRef>
                <a:fillRef idx="0">
                  <a:schemeClr val="accent1"/>
                </a:fillRef>
                <a:effectRef idx="0">
                  <a:schemeClr val="accent1"/>
                </a:effectRef>
                <a:fontRef idx="minor">
                  <a:schemeClr val="tx1"/>
                </a:fontRef>
              </p:style>
            </p:cxnSp>
            <p:sp>
              <p:nvSpPr>
                <p:cNvPr id="25" name="ZoneTexte 24">
                  <a:extLst>
                    <a:ext uri="{FF2B5EF4-FFF2-40B4-BE49-F238E27FC236}">
                      <a16:creationId xmlns:a16="http://schemas.microsoft.com/office/drawing/2014/main" id="{AC6ABB13-83B7-6F34-93B8-34A184A61654}"/>
                    </a:ext>
                  </a:extLst>
                </p:cNvPr>
                <p:cNvSpPr txBox="1"/>
                <p:nvPr/>
              </p:nvSpPr>
              <p:spPr>
                <a:xfrm>
                  <a:off x="10765891" y="933288"/>
                  <a:ext cx="333690" cy="447767"/>
                </a:xfrm>
                <a:prstGeom prst="rect">
                  <a:avLst/>
                </a:prstGeom>
                <a:noFill/>
              </p:spPr>
              <p:txBody>
                <a:bodyPr wrap="square" rtlCol="0">
                  <a:spAutoFit/>
                </a:bodyPr>
                <a:lstStyle/>
                <a:p>
                  <a:pPr algn="ctr"/>
                  <a:r>
                    <a:rPr lang="en-GB" sz="1400" noProof="0" dirty="0">
                      <a:latin typeface="Times New Roman" panose="02020603050405020304" pitchFamily="18" charset="0"/>
                      <a:cs typeface="Times New Roman" panose="02020603050405020304" pitchFamily="18" charset="0"/>
                    </a:rPr>
                    <a:t>x</a:t>
                  </a:r>
                </a:p>
              </p:txBody>
            </p:sp>
            <p:sp>
              <p:nvSpPr>
                <p:cNvPr id="26" name="ZoneTexte 25">
                  <a:extLst>
                    <a:ext uri="{FF2B5EF4-FFF2-40B4-BE49-F238E27FC236}">
                      <a16:creationId xmlns:a16="http://schemas.microsoft.com/office/drawing/2014/main" id="{548D48B5-E44F-7D42-6059-3DA797DFD540}"/>
                    </a:ext>
                  </a:extLst>
                </p:cNvPr>
                <p:cNvSpPr txBox="1"/>
                <p:nvPr/>
              </p:nvSpPr>
              <p:spPr>
                <a:xfrm>
                  <a:off x="10161820" y="505012"/>
                  <a:ext cx="348089" cy="447767"/>
                </a:xfrm>
                <a:prstGeom prst="rect">
                  <a:avLst/>
                </a:prstGeom>
                <a:noFill/>
              </p:spPr>
              <p:txBody>
                <a:bodyPr wrap="square" rtlCol="0">
                  <a:spAutoFit/>
                </a:bodyPr>
                <a:lstStyle/>
                <a:p>
                  <a:pPr algn="ctr"/>
                  <a:r>
                    <a:rPr lang="en-GB" sz="1400" noProof="0" dirty="0">
                      <a:latin typeface="Times New Roman" panose="02020603050405020304" pitchFamily="18" charset="0"/>
                      <a:cs typeface="Times New Roman" panose="02020603050405020304" pitchFamily="18" charset="0"/>
                    </a:rPr>
                    <a:t>y</a:t>
                  </a:r>
                </a:p>
              </p:txBody>
            </p:sp>
            <p:sp>
              <p:nvSpPr>
                <p:cNvPr id="28" name="ZoneTexte 27">
                  <a:extLst>
                    <a:ext uri="{FF2B5EF4-FFF2-40B4-BE49-F238E27FC236}">
                      <a16:creationId xmlns:a16="http://schemas.microsoft.com/office/drawing/2014/main" id="{9983034A-DA42-E903-CEDF-B93094A5FC93}"/>
                    </a:ext>
                  </a:extLst>
                </p:cNvPr>
                <p:cNvSpPr txBox="1"/>
                <p:nvPr/>
              </p:nvSpPr>
              <p:spPr>
                <a:xfrm>
                  <a:off x="11144854" y="1887090"/>
                  <a:ext cx="1135088" cy="447767"/>
                </a:xfrm>
                <a:prstGeom prst="rect">
                  <a:avLst/>
                </a:prstGeom>
                <a:noFill/>
              </p:spPr>
              <p:txBody>
                <a:bodyPr wrap="square">
                  <a:spAutoFit/>
                </a:bodyPr>
                <a:lstStyle/>
                <a:p>
                  <a:pPr algn="ctr"/>
                  <a:r>
                    <a:rPr lang="en-GB" sz="1400" i="1" noProof="0" dirty="0">
                      <a:solidFill>
                        <a:srgbClr val="FF0000"/>
                      </a:solidFill>
                      <a:latin typeface="Times New Roman" panose="02020603050405020304" pitchFamily="18" charset="0"/>
                      <a:cs typeface="Times New Roman" panose="02020603050405020304" pitchFamily="18" charset="0"/>
                    </a:rPr>
                    <a:t>Beam</a:t>
                  </a:r>
                </a:p>
              </p:txBody>
            </p:sp>
          </p:grpSp>
        </p:grpSp>
      </p:grpSp>
      <p:sp>
        <p:nvSpPr>
          <p:cNvPr id="39" name="ZoneTexte 38">
            <a:extLst>
              <a:ext uri="{FF2B5EF4-FFF2-40B4-BE49-F238E27FC236}">
                <a16:creationId xmlns:a16="http://schemas.microsoft.com/office/drawing/2014/main" id="{DF2731DF-CFF0-89A4-67C9-4BABFBAA7113}"/>
              </a:ext>
            </a:extLst>
          </p:cNvPr>
          <p:cNvSpPr txBox="1"/>
          <p:nvPr/>
        </p:nvSpPr>
        <p:spPr>
          <a:xfrm>
            <a:off x="8609913" y="4580686"/>
            <a:ext cx="3573428" cy="738664"/>
          </a:xfrm>
          <a:prstGeom prst="rect">
            <a:avLst/>
          </a:prstGeom>
          <a:noFill/>
        </p:spPr>
        <p:txBody>
          <a:bodyPr wrap="square" rtlCol="0">
            <a:spAutoFit/>
          </a:bodyPr>
          <a:lstStyle/>
          <a:p>
            <a:r>
              <a:rPr lang="en-GB" sz="1400" i="1" noProof="0" dirty="0">
                <a:latin typeface="Times New Roman" panose="02020603050405020304" pitchFamily="18" charset="0"/>
                <a:cs typeface="Times New Roman" panose="02020603050405020304" pitchFamily="18" charset="0"/>
              </a:rPr>
              <a:t>Ultra-low-emittance lattice with strong, densely packed magnets: a few tens of µm of misalignment degrades the beam</a:t>
            </a:r>
          </a:p>
        </p:txBody>
      </p:sp>
      <p:sp>
        <p:nvSpPr>
          <p:cNvPr id="41" name="Rectangle 40">
            <a:extLst>
              <a:ext uri="{FF2B5EF4-FFF2-40B4-BE49-F238E27FC236}">
                <a16:creationId xmlns:a16="http://schemas.microsoft.com/office/drawing/2014/main" id="{66C5736D-7BF1-D15D-C2F6-DDC2F0204A16}"/>
              </a:ext>
            </a:extLst>
          </p:cNvPr>
          <p:cNvSpPr/>
          <p:nvPr/>
        </p:nvSpPr>
        <p:spPr>
          <a:xfrm>
            <a:off x="4473688" y="6010275"/>
            <a:ext cx="2750207" cy="193368"/>
          </a:xfrm>
          <a:prstGeom prst="rect">
            <a:avLst/>
          </a:prstGeom>
          <a:solidFill>
            <a:srgbClr val="FF0000">
              <a:alpha val="10000"/>
            </a:srgbClr>
          </a:solid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43" name="Flèche : droite 42">
            <a:extLst>
              <a:ext uri="{FF2B5EF4-FFF2-40B4-BE49-F238E27FC236}">
                <a16:creationId xmlns:a16="http://schemas.microsoft.com/office/drawing/2014/main" id="{B95DADA9-A77E-87D3-5D9E-0C7D1C5C9EBB}"/>
              </a:ext>
            </a:extLst>
          </p:cNvPr>
          <p:cNvSpPr/>
          <p:nvPr/>
        </p:nvSpPr>
        <p:spPr>
          <a:xfrm>
            <a:off x="8105737" y="4841879"/>
            <a:ext cx="307537" cy="20437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8" name="ZoneTexte 7">
            <a:extLst>
              <a:ext uri="{FF2B5EF4-FFF2-40B4-BE49-F238E27FC236}">
                <a16:creationId xmlns:a16="http://schemas.microsoft.com/office/drawing/2014/main" id="{0064DC7C-E431-30D6-960B-65066F35377B}"/>
              </a:ext>
            </a:extLst>
          </p:cNvPr>
          <p:cNvSpPr txBox="1"/>
          <p:nvPr/>
        </p:nvSpPr>
        <p:spPr>
          <a:xfrm>
            <a:off x="8631362" y="5355640"/>
            <a:ext cx="3573428" cy="738664"/>
          </a:xfrm>
          <a:prstGeom prst="rect">
            <a:avLst/>
          </a:prstGeom>
          <a:noFill/>
        </p:spPr>
        <p:txBody>
          <a:bodyPr wrap="square" rtlCol="0">
            <a:spAutoFit/>
          </a:bodyPr>
          <a:lstStyle/>
          <a:p>
            <a:r>
              <a:rPr lang="en-GB" sz="1400" i="1" noProof="0" dirty="0">
                <a:latin typeface="Times New Roman" panose="02020603050405020304" pitchFamily="18" charset="0"/>
                <a:cs typeface="Times New Roman" panose="02020603050405020304" pitchFamily="18" charset="0"/>
              </a:rPr>
              <a:t>Permanent-magnet quadrupoles cannot be tuned, hence tight longitudinal and circumference tolerances</a:t>
            </a:r>
          </a:p>
        </p:txBody>
      </p:sp>
      <p:sp>
        <p:nvSpPr>
          <p:cNvPr id="12" name="Flèche : droite 11">
            <a:extLst>
              <a:ext uri="{FF2B5EF4-FFF2-40B4-BE49-F238E27FC236}">
                <a16:creationId xmlns:a16="http://schemas.microsoft.com/office/drawing/2014/main" id="{57CF2E80-CE13-4FD4-1173-95029E26AB15}"/>
              </a:ext>
            </a:extLst>
          </p:cNvPr>
          <p:cNvSpPr/>
          <p:nvPr/>
        </p:nvSpPr>
        <p:spPr>
          <a:xfrm>
            <a:off x="8101302" y="5621436"/>
            <a:ext cx="307537" cy="20437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9" name="ZoneTexte 8">
            <a:extLst>
              <a:ext uri="{FF2B5EF4-FFF2-40B4-BE49-F238E27FC236}">
                <a16:creationId xmlns:a16="http://schemas.microsoft.com/office/drawing/2014/main" id="{EA412501-1E25-B782-535A-3E6C3788F07D}"/>
              </a:ext>
            </a:extLst>
          </p:cNvPr>
          <p:cNvSpPr txBox="1"/>
          <p:nvPr/>
        </p:nvSpPr>
        <p:spPr>
          <a:xfrm rot="20666434">
            <a:off x="2727023" y="2485918"/>
            <a:ext cx="7057082" cy="1754326"/>
          </a:xfrm>
          <a:prstGeom prst="rect">
            <a:avLst/>
          </a:prstGeom>
          <a:solidFill>
            <a:schemeClr val="bg1">
              <a:alpha val="87000"/>
            </a:schemeClr>
          </a:solidFill>
          <a:ln w="38100">
            <a:solidFill>
              <a:srgbClr val="FF0000"/>
            </a:solidFill>
          </a:ln>
        </p:spPr>
        <p:txBody>
          <a:bodyPr wrap="square" rtlCol="0">
            <a:spAutoFit/>
          </a:bodyPr>
          <a:lstStyle/>
          <a:p>
            <a:pPr algn="ctr"/>
            <a:r>
              <a:rPr lang="en-GB" sz="3600" b="1" noProof="0" dirty="0">
                <a:solidFill>
                  <a:srgbClr val="FF0000"/>
                </a:solidFill>
                <a:latin typeface="Times New Roman" panose="02020603050405020304" pitchFamily="18" charset="0"/>
                <a:cs typeface="Times New Roman" panose="02020603050405020304" pitchFamily="18" charset="0"/>
              </a:rPr>
              <a:t>How can we guarantee that these requirements will be met with sufficient confidence?</a:t>
            </a:r>
            <a:r>
              <a:rPr lang="en-GB" sz="3600" b="1" i="1" noProof="0" dirty="0">
                <a:solidFill>
                  <a:srgbClr val="FF0000"/>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6452632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61B4F-AD27-C900-AE33-C820A00F8A6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95391B8-5CBB-E617-42E5-1D6798F17E9C}"/>
              </a:ext>
            </a:extLst>
          </p:cNvPr>
          <p:cNvSpPr>
            <a:spLocks noGrp="1"/>
          </p:cNvSpPr>
          <p:nvPr>
            <p:ph type="title"/>
          </p:nvPr>
        </p:nvSpPr>
        <p:spPr/>
        <p:txBody>
          <a:bodyPr/>
          <a:lstStyle/>
          <a:p>
            <a:r>
              <a:rPr lang="en-GB" sz="2400" noProof="0" dirty="0">
                <a:latin typeface="Times New Roman" panose="02020603050405020304" pitchFamily="18" charset="0"/>
                <a:cs typeface="Times New Roman" panose="02020603050405020304" pitchFamily="18" charset="0"/>
              </a:rPr>
              <a:t>Metrological approach for SOLEIL II</a:t>
            </a:r>
            <a:endParaRPr lang="en-GB" noProof="0" dirty="0">
              <a:latin typeface="Times New Roman" panose="02020603050405020304" pitchFamily="18" charset="0"/>
              <a:cs typeface="Times New Roman" panose="02020603050405020304" pitchFamily="18" charset="0"/>
            </a:endParaRPr>
          </a:p>
        </p:txBody>
      </p:sp>
      <p:sp>
        <p:nvSpPr>
          <p:cNvPr id="6" name="Espace réservé du pied de page 5">
            <a:extLst>
              <a:ext uri="{FF2B5EF4-FFF2-40B4-BE49-F238E27FC236}">
                <a16:creationId xmlns:a16="http://schemas.microsoft.com/office/drawing/2014/main" id="{A0D37740-375E-06AB-6E3D-BB606DA20B2B}"/>
              </a:ext>
            </a:extLst>
          </p:cNvPr>
          <p:cNvSpPr>
            <a:spLocks noGrp="1"/>
          </p:cNvSpPr>
          <p:nvPr>
            <p:ph type="ftr" sz="quarter" idx="10"/>
          </p:nvPr>
        </p:nvSpPr>
        <p:spPr/>
        <p:txBody>
          <a:bodyPr/>
          <a:lstStyle/>
          <a:p>
            <a:r>
              <a:rPr lang="en-GB" noProof="0" dirty="0"/>
              <a:t>IWAA 2026, October 5-9 at KEK</a:t>
            </a:r>
          </a:p>
        </p:txBody>
      </p:sp>
      <p:sp>
        <p:nvSpPr>
          <p:cNvPr id="3" name="Espace réservé du texte 4">
            <a:extLst>
              <a:ext uri="{FF2B5EF4-FFF2-40B4-BE49-F238E27FC236}">
                <a16:creationId xmlns:a16="http://schemas.microsoft.com/office/drawing/2014/main" id="{57466A3A-5E7F-025C-25DB-FD37443664CD}"/>
              </a:ext>
            </a:extLst>
          </p:cNvPr>
          <p:cNvSpPr>
            <a:spLocks noGrp="1"/>
          </p:cNvSpPr>
          <p:nvPr>
            <p:ph type="body" sz="quarter" idx="12"/>
          </p:nvPr>
        </p:nvSpPr>
        <p:spPr>
          <a:xfrm>
            <a:off x="552036" y="908720"/>
            <a:ext cx="6129536" cy="5688632"/>
          </a:xfrm>
        </p:spPr>
        <p:txBody>
          <a:bodyPr/>
          <a:lstStyle/>
          <a:p>
            <a:pPr algn="just"/>
            <a:r>
              <a:rPr lang="en-GB" sz="1600" noProof="0" dirty="0">
                <a:latin typeface="Times New Roman" panose="02020603050405020304" pitchFamily="18" charset="0"/>
                <a:cs typeface="Times New Roman" panose="02020603050405020304" pitchFamily="18" charset="0"/>
              </a:rPr>
              <a:t>A metrological approach is a quality assurance approach aimed to ensure the reliability of a single measurement or a measurement strategy. It involves analysing, quantifying and controlling uncertainty throughout the measurement process, to deliver results that are traceable to the SI as far as possible, documented, repeatable and compliant with the specified requirements.</a:t>
            </a:r>
          </a:p>
          <a:p>
            <a:pPr algn="just"/>
            <a:endParaRPr lang="en-GB" sz="1600" noProof="0" dirty="0">
              <a:latin typeface="Times New Roman" panose="02020603050405020304" pitchFamily="18" charset="0"/>
              <a:cs typeface="Times New Roman" panose="02020603050405020304" pitchFamily="18" charset="0"/>
            </a:endParaRPr>
          </a:p>
          <a:p>
            <a:pPr algn="just"/>
            <a:r>
              <a:rPr lang="en-GB" sz="1600" noProof="0" dirty="0">
                <a:latin typeface="Times New Roman" panose="02020603050405020304" pitchFamily="18" charset="0"/>
                <a:cs typeface="Times New Roman" panose="02020603050405020304" pitchFamily="18" charset="0"/>
              </a:rPr>
              <a:t>At SOLEIL, this approach led to a few key questions:</a:t>
            </a:r>
          </a:p>
          <a:p>
            <a:pPr lvl="1"/>
            <a:r>
              <a:rPr lang="en-GB" sz="1600" noProof="0" dirty="0">
                <a:latin typeface="Times New Roman" panose="02020603050405020304" pitchFamily="18" charset="0"/>
                <a:cs typeface="Times New Roman" panose="02020603050405020304" pitchFamily="18" charset="0"/>
              </a:rPr>
              <a:t>What exactly do the alignment errors simulated by the physicists represent, and do they reflect the actual alignment process?</a:t>
            </a:r>
          </a:p>
          <a:p>
            <a:pPr lvl="1"/>
            <a:endParaRPr lang="en-GB" sz="1600" noProof="0" dirty="0">
              <a:latin typeface="Times New Roman" panose="02020603050405020304" pitchFamily="18" charset="0"/>
              <a:cs typeface="Times New Roman" panose="02020603050405020304" pitchFamily="18" charset="0"/>
            </a:endParaRPr>
          </a:p>
          <a:p>
            <a:pPr lvl="1"/>
            <a:r>
              <a:rPr lang="en-GB" sz="1600" noProof="0" dirty="0">
                <a:latin typeface="Times New Roman" panose="02020603050405020304" pitchFamily="18" charset="0"/>
                <a:cs typeface="Times New Roman" panose="02020603050405020304" pitchFamily="18" charset="0"/>
              </a:rPr>
              <a:t>What exactly is a tolerance, and how do we decide whether it is met?</a:t>
            </a:r>
          </a:p>
          <a:p>
            <a:pPr lvl="1"/>
            <a:endParaRPr lang="en-GB" sz="1600" noProof="0" dirty="0">
              <a:latin typeface="Times New Roman" panose="02020603050405020304" pitchFamily="18" charset="0"/>
              <a:cs typeface="Times New Roman" panose="02020603050405020304" pitchFamily="18" charset="0"/>
            </a:endParaRPr>
          </a:p>
          <a:p>
            <a:pPr lvl="1"/>
            <a:r>
              <a:rPr lang="en-GB" sz="1600" noProof="0" dirty="0">
                <a:latin typeface="Times New Roman" panose="02020603050405020304" pitchFamily="18" charset="0"/>
                <a:cs typeface="Times New Roman" panose="02020603050405020304" pitchFamily="18" charset="0"/>
              </a:rPr>
              <a:t>Are the alignment tolerances achievable with our measurement chain?</a:t>
            </a:r>
          </a:p>
          <a:p>
            <a:pPr marL="0" indent="0" algn="just">
              <a:buNone/>
            </a:pPr>
            <a:endParaRPr lang="en-GB" sz="1600" noProof="0" dirty="0">
              <a:latin typeface="Times New Roman" panose="02020603050405020304" pitchFamily="18" charset="0"/>
              <a:cs typeface="Times New Roman" panose="02020603050405020304" pitchFamily="18" charset="0"/>
            </a:endParaRPr>
          </a:p>
          <a:p>
            <a:pPr algn="just"/>
            <a:r>
              <a:rPr lang="en-GB" sz="1600" noProof="0" dirty="0">
                <a:latin typeface="Times New Roman" panose="02020603050405020304" pitchFamily="18" charset="0"/>
                <a:cs typeface="Times New Roman" panose="02020603050405020304" pitchFamily="18" charset="0"/>
              </a:rPr>
              <a:t>This approach goes beyond pure alignment and requires close collaboration with accelerator physicists, mechanical engineers, and magnet experts.</a:t>
            </a:r>
            <a:endParaRPr lang="en-GB" noProof="0" dirty="0">
              <a:latin typeface="Times New Roman" panose="02020603050405020304" pitchFamily="18" charset="0"/>
              <a:cs typeface="Times New Roman" panose="02020603050405020304" pitchFamily="18" charset="0"/>
            </a:endParaRPr>
          </a:p>
          <a:p>
            <a:pPr marL="342904" lvl="1" indent="0">
              <a:buNone/>
            </a:pPr>
            <a:endParaRPr lang="en-GB" noProof="0" dirty="0">
              <a:latin typeface="Times New Roman" panose="02020603050405020304" pitchFamily="18" charset="0"/>
              <a:cs typeface="Times New Roman" panose="02020603050405020304" pitchFamily="18" charset="0"/>
            </a:endParaRPr>
          </a:p>
          <a:p>
            <a:pPr lvl="1"/>
            <a:endParaRPr lang="en-GB" noProof="0" dirty="0"/>
          </a:p>
        </p:txBody>
      </p:sp>
      <p:sp>
        <p:nvSpPr>
          <p:cNvPr id="4" name="Espace réservé du numéro de diapositive 3">
            <a:extLst>
              <a:ext uri="{FF2B5EF4-FFF2-40B4-BE49-F238E27FC236}">
                <a16:creationId xmlns:a16="http://schemas.microsoft.com/office/drawing/2014/main" id="{760C7A3E-6495-94ED-4C2E-311B79C27FAE}"/>
              </a:ext>
            </a:extLst>
          </p:cNvPr>
          <p:cNvSpPr>
            <a:spLocks noGrp="1"/>
          </p:cNvSpPr>
          <p:nvPr>
            <p:ph type="sldNum" sz="quarter" idx="11"/>
          </p:nvPr>
        </p:nvSpPr>
        <p:spPr/>
        <p:txBody>
          <a:bodyPr/>
          <a:lstStyle/>
          <a:p>
            <a:fld id="{F1620CC9-C982-429E-97C9-9F71A6603CFC}" type="slidenum">
              <a:rPr lang="en-GB" noProof="0" smtClean="0"/>
              <a:pPr/>
              <a:t>6</a:t>
            </a:fld>
            <a:endParaRPr lang="en-GB" noProof="0" dirty="0"/>
          </a:p>
        </p:txBody>
      </p:sp>
      <p:grpSp>
        <p:nvGrpSpPr>
          <p:cNvPr id="12" name="Puzzle ring">
            <a:extLst>
              <a:ext uri="{FF2B5EF4-FFF2-40B4-BE49-F238E27FC236}">
                <a16:creationId xmlns:a16="http://schemas.microsoft.com/office/drawing/2014/main" id="{8394916B-6F20-0DB7-4F84-24401BF37F41}"/>
              </a:ext>
            </a:extLst>
          </p:cNvPr>
          <p:cNvGrpSpPr/>
          <p:nvPr/>
        </p:nvGrpSpPr>
        <p:grpSpPr>
          <a:xfrm>
            <a:off x="3215680" y="203024"/>
            <a:ext cx="8613536" cy="3825959"/>
            <a:chOff x="0" y="0"/>
            <a:chExt cx="8613536" cy="3825959"/>
          </a:xfrm>
        </p:grpSpPr>
        <p:grpSp>
          <p:nvGrpSpPr>
            <p:cNvPr id="27" name="Piece 1 - Requirements &amp; discussions">
              <a:extLst>
                <a:ext uri="{FF2B5EF4-FFF2-40B4-BE49-F238E27FC236}">
                  <a16:creationId xmlns:a16="http://schemas.microsoft.com/office/drawing/2014/main" id="{B23A057C-CCF9-382C-CA49-3EF84414A48C}"/>
                </a:ext>
              </a:extLst>
            </p:cNvPr>
            <p:cNvGrpSpPr/>
            <p:nvPr/>
          </p:nvGrpSpPr>
          <p:grpSpPr>
            <a:xfrm>
              <a:off x="0" y="0"/>
              <a:ext cx="0" cy="0"/>
              <a:chOff x="0" y="0"/>
              <a:chExt cx="0" cy="0"/>
            </a:xfrm>
          </p:grpSpPr>
          <p:sp>
            <p:nvSpPr>
              <p:cNvPr id="51" name="Shape">
                <a:extLst>
                  <a:ext uri="{FF2B5EF4-FFF2-40B4-BE49-F238E27FC236}">
                    <a16:creationId xmlns:a16="http://schemas.microsoft.com/office/drawing/2014/main" id="{0D1B30DD-1D29-9921-EB6E-A2C0E51483F4}"/>
                  </a:ext>
                </a:extLst>
              </p:cNvPr>
              <p:cNvSpPr/>
              <p:nvPr/>
            </p:nvSpPr>
            <p:spPr>
              <a:xfrm>
                <a:off x="5258336" y="875169"/>
                <a:ext cx="1619826" cy="1393836"/>
              </a:xfrm>
              <a:custGeom>
                <a:avLst/>
                <a:gdLst/>
                <a:ahLst/>
                <a:cxnLst/>
                <a:rect l="l" t="t" r="r" b="b"/>
                <a:pathLst>
                  <a:path w="1619826" h="1393836">
                    <a:moveTo>
                      <a:pt x="415765" y="1393836"/>
                    </a:moveTo>
                    <a:lnTo>
                      <a:pt x="342270" y="1191911"/>
                    </a:lnTo>
                    <a:lnTo>
                      <a:pt x="334810" y="1215406"/>
                    </a:lnTo>
                    <a:lnTo>
                      <a:pt x="324100" y="1237608"/>
                    </a:lnTo>
                    <a:lnTo>
                      <a:pt x="310356" y="1258071"/>
                    </a:lnTo>
                    <a:lnTo>
                      <a:pt x="293853" y="1276383"/>
                    </a:lnTo>
                    <a:lnTo>
                      <a:pt x="274926" y="1292175"/>
                    </a:lnTo>
                    <a:lnTo>
                      <a:pt x="253953" y="1305129"/>
                    </a:lnTo>
                    <a:lnTo>
                      <a:pt x="231359" y="1314985"/>
                    </a:lnTo>
                    <a:lnTo>
                      <a:pt x="207597" y="1321544"/>
                    </a:lnTo>
                    <a:lnTo>
                      <a:pt x="183146" y="1324673"/>
                    </a:lnTo>
                    <a:lnTo>
                      <a:pt x="158498" y="1324311"/>
                    </a:lnTo>
                    <a:lnTo>
                      <a:pt x="134149" y="1320464"/>
                    </a:lnTo>
                    <a:lnTo>
                      <a:pt x="110591" y="1313210"/>
                    </a:lnTo>
                    <a:lnTo>
                      <a:pt x="88295" y="1302695"/>
                    </a:lnTo>
                    <a:lnTo>
                      <a:pt x="67713" y="1289130"/>
                    </a:lnTo>
                    <a:lnTo>
                      <a:pt x="49257" y="1272788"/>
                    </a:lnTo>
                    <a:lnTo>
                      <a:pt x="33300" y="1254000"/>
                    </a:lnTo>
                    <a:lnTo>
                      <a:pt x="20163" y="1233141"/>
                    </a:lnTo>
                    <a:lnTo>
                      <a:pt x="10110" y="1210634"/>
                    </a:lnTo>
                    <a:lnTo>
                      <a:pt x="3344" y="1186930"/>
                    </a:lnTo>
                    <a:lnTo>
                      <a:pt x="0" y="1162508"/>
                    </a:lnTo>
                    <a:lnTo>
                      <a:pt x="147" y="1137858"/>
                    </a:lnTo>
                    <a:lnTo>
                      <a:pt x="3780" y="1113476"/>
                    </a:lnTo>
                    <a:lnTo>
                      <a:pt x="10828" y="1089855"/>
                    </a:lnTo>
                    <a:lnTo>
                      <a:pt x="21148" y="1067469"/>
                    </a:lnTo>
                    <a:lnTo>
                      <a:pt x="34532" y="1046768"/>
                    </a:lnTo>
                    <a:lnTo>
                      <a:pt x="50711" y="1028170"/>
                    </a:lnTo>
                    <a:lnTo>
                      <a:pt x="69360" y="1012050"/>
                    </a:lnTo>
                    <a:lnTo>
                      <a:pt x="90102" y="998730"/>
                    </a:lnTo>
                    <a:lnTo>
                      <a:pt x="112521" y="988481"/>
                    </a:lnTo>
                    <a:lnTo>
                      <a:pt x="136164" y="981507"/>
                    </a:lnTo>
                    <a:lnTo>
                      <a:pt x="160557" y="977950"/>
                    </a:lnTo>
                    <a:lnTo>
                      <a:pt x="185207" y="977881"/>
                    </a:lnTo>
                    <a:lnTo>
                      <a:pt x="209619" y="981301"/>
                    </a:lnTo>
                    <a:lnTo>
                      <a:pt x="233302" y="988142"/>
                    </a:lnTo>
                    <a:lnTo>
                      <a:pt x="255777" y="998265"/>
                    </a:lnTo>
                    <a:lnTo>
                      <a:pt x="276594" y="1011468"/>
                    </a:lnTo>
                    <a:lnTo>
                      <a:pt x="56110" y="405693"/>
                    </a:lnTo>
                    <a:lnTo>
                      <a:pt x="100246" y="390139"/>
                    </a:lnTo>
                    <a:lnTo>
                      <a:pt x="144690" y="375491"/>
                    </a:lnTo>
                    <a:lnTo>
                      <a:pt x="189425" y="361757"/>
                    </a:lnTo>
                    <a:lnTo>
                      <a:pt x="234432" y="348940"/>
                    </a:lnTo>
                    <a:lnTo>
                      <a:pt x="279692" y="337048"/>
                    </a:lnTo>
                    <a:lnTo>
                      <a:pt x="325185" y="326085"/>
                    </a:lnTo>
                    <a:lnTo>
                      <a:pt x="370894" y="316055"/>
                    </a:lnTo>
                    <a:lnTo>
                      <a:pt x="416798" y="306963"/>
                    </a:lnTo>
                    <a:lnTo>
                      <a:pt x="462879" y="298813"/>
                    </a:lnTo>
                    <a:lnTo>
                      <a:pt x="509117" y="291608"/>
                    </a:lnTo>
                    <a:lnTo>
                      <a:pt x="555493" y="285350"/>
                    </a:lnTo>
                    <a:lnTo>
                      <a:pt x="601987" y="280043"/>
                    </a:lnTo>
                    <a:lnTo>
                      <a:pt x="648580" y="275689"/>
                    </a:lnTo>
                    <a:lnTo>
                      <a:pt x="695252" y="272290"/>
                    </a:lnTo>
                    <a:lnTo>
                      <a:pt x="741985" y="269846"/>
                    </a:lnTo>
                    <a:lnTo>
                      <a:pt x="726834" y="255682"/>
                    </a:lnTo>
                    <a:lnTo>
                      <a:pt x="713753" y="239587"/>
                    </a:lnTo>
                    <a:lnTo>
                      <a:pt x="702984" y="221861"/>
                    </a:lnTo>
                    <a:lnTo>
                      <a:pt x="694729" y="202835"/>
                    </a:lnTo>
                    <a:lnTo>
                      <a:pt x="689142" y="182861"/>
                    </a:lnTo>
                    <a:lnTo>
                      <a:pt x="686325" y="162313"/>
                    </a:lnTo>
                    <a:lnTo>
                      <a:pt x="686332" y="141572"/>
                    </a:lnTo>
                    <a:lnTo>
                      <a:pt x="689163" y="121026"/>
                    </a:lnTo>
                    <a:lnTo>
                      <a:pt x="694764" y="101056"/>
                    </a:lnTo>
                    <a:lnTo>
                      <a:pt x="703032" y="82035"/>
                    </a:lnTo>
                    <a:lnTo>
                      <a:pt x="713812" y="64316"/>
                    </a:lnTo>
                    <a:lnTo>
                      <a:pt x="726904" y="48230"/>
                    </a:lnTo>
                    <a:lnTo>
                      <a:pt x="742064" y="34076"/>
                    </a:lnTo>
                    <a:lnTo>
                      <a:pt x="759010" y="22118"/>
                    </a:lnTo>
                    <a:lnTo>
                      <a:pt x="777426" y="12578"/>
                    </a:lnTo>
                    <a:lnTo>
                      <a:pt x="796969" y="5634"/>
                    </a:lnTo>
                    <a:lnTo>
                      <a:pt x="817276" y="1415"/>
                    </a:lnTo>
                    <a:lnTo>
                      <a:pt x="837968" y="0"/>
                    </a:lnTo>
                    <a:lnTo>
                      <a:pt x="858660" y="1415"/>
                    </a:lnTo>
                    <a:lnTo>
                      <a:pt x="878967" y="5634"/>
                    </a:lnTo>
                    <a:lnTo>
                      <a:pt x="898511" y="12578"/>
                    </a:lnTo>
                    <a:lnTo>
                      <a:pt x="916927" y="22118"/>
                    </a:lnTo>
                    <a:lnTo>
                      <a:pt x="933873" y="34076"/>
                    </a:lnTo>
                    <a:lnTo>
                      <a:pt x="949033" y="48230"/>
                    </a:lnTo>
                    <a:lnTo>
                      <a:pt x="962125" y="64316"/>
                    </a:lnTo>
                    <a:lnTo>
                      <a:pt x="972905" y="82035"/>
                    </a:lnTo>
                    <a:lnTo>
                      <a:pt x="981173" y="101056"/>
                    </a:lnTo>
                    <a:lnTo>
                      <a:pt x="986774" y="121026"/>
                    </a:lnTo>
                    <a:lnTo>
                      <a:pt x="989605" y="141572"/>
                    </a:lnTo>
                    <a:lnTo>
                      <a:pt x="989612" y="162313"/>
                    </a:lnTo>
                    <a:lnTo>
                      <a:pt x="986795" y="182861"/>
                    </a:lnTo>
                    <a:lnTo>
                      <a:pt x="981207" y="202835"/>
                    </a:lnTo>
                    <a:lnTo>
                      <a:pt x="972952" y="221861"/>
                    </a:lnTo>
                    <a:lnTo>
                      <a:pt x="962184" y="239587"/>
                    </a:lnTo>
                    <a:lnTo>
                      <a:pt x="949103" y="255682"/>
                    </a:lnTo>
                    <a:lnTo>
                      <a:pt x="933952" y="269846"/>
                    </a:lnTo>
                    <a:lnTo>
                      <a:pt x="980684" y="272290"/>
                    </a:lnTo>
                    <a:lnTo>
                      <a:pt x="1027357" y="275689"/>
                    </a:lnTo>
                    <a:lnTo>
                      <a:pt x="1073950" y="280043"/>
                    </a:lnTo>
                    <a:lnTo>
                      <a:pt x="1120444" y="285350"/>
                    </a:lnTo>
                    <a:lnTo>
                      <a:pt x="1166820" y="291608"/>
                    </a:lnTo>
                    <a:lnTo>
                      <a:pt x="1213058" y="298813"/>
                    </a:lnTo>
                    <a:lnTo>
                      <a:pt x="1259138" y="306963"/>
                    </a:lnTo>
                    <a:lnTo>
                      <a:pt x="1305043" y="316055"/>
                    </a:lnTo>
                    <a:lnTo>
                      <a:pt x="1350751" y="326085"/>
                    </a:lnTo>
                    <a:lnTo>
                      <a:pt x="1396245" y="337048"/>
                    </a:lnTo>
                    <a:lnTo>
                      <a:pt x="1441505" y="348940"/>
                    </a:lnTo>
                    <a:lnTo>
                      <a:pt x="1486511" y="361757"/>
                    </a:lnTo>
                    <a:lnTo>
                      <a:pt x="1531246" y="375491"/>
                    </a:lnTo>
                    <a:lnTo>
                      <a:pt x="1575691" y="390139"/>
                    </a:lnTo>
                    <a:lnTo>
                      <a:pt x="1619826" y="405693"/>
                    </a:lnTo>
                    <a:lnTo>
                      <a:pt x="1399342" y="1011468"/>
                    </a:lnTo>
                    <a:lnTo>
                      <a:pt x="1391882" y="987973"/>
                    </a:lnTo>
                    <a:lnTo>
                      <a:pt x="1381172" y="965771"/>
                    </a:lnTo>
                    <a:lnTo>
                      <a:pt x="1367428" y="945308"/>
                    </a:lnTo>
                    <a:lnTo>
                      <a:pt x="1350925" y="926996"/>
                    </a:lnTo>
                    <a:lnTo>
                      <a:pt x="1331998" y="911204"/>
                    </a:lnTo>
                    <a:lnTo>
                      <a:pt x="1311025" y="898250"/>
                    </a:lnTo>
                    <a:lnTo>
                      <a:pt x="1288431" y="888394"/>
                    </a:lnTo>
                    <a:lnTo>
                      <a:pt x="1264669" y="881836"/>
                    </a:lnTo>
                    <a:lnTo>
                      <a:pt x="1240218" y="878706"/>
                    </a:lnTo>
                    <a:lnTo>
                      <a:pt x="1215570" y="879068"/>
                    </a:lnTo>
                    <a:lnTo>
                      <a:pt x="1191222" y="882915"/>
                    </a:lnTo>
                    <a:lnTo>
                      <a:pt x="1167663" y="890169"/>
                    </a:lnTo>
                    <a:lnTo>
                      <a:pt x="1145367" y="900685"/>
                    </a:lnTo>
                    <a:lnTo>
                      <a:pt x="1124785" y="914250"/>
                    </a:lnTo>
                    <a:lnTo>
                      <a:pt x="1106329" y="930591"/>
                    </a:lnTo>
                    <a:lnTo>
                      <a:pt x="1090372" y="949380"/>
                    </a:lnTo>
                    <a:lnTo>
                      <a:pt x="1077235" y="970238"/>
                    </a:lnTo>
                    <a:lnTo>
                      <a:pt x="1067182" y="992745"/>
                    </a:lnTo>
                    <a:lnTo>
                      <a:pt x="1060416" y="1016449"/>
                    </a:lnTo>
                    <a:lnTo>
                      <a:pt x="1057072" y="1040872"/>
                    </a:lnTo>
                    <a:lnTo>
                      <a:pt x="1057219" y="1065522"/>
                    </a:lnTo>
                    <a:lnTo>
                      <a:pt x="1060852" y="1089903"/>
                    </a:lnTo>
                    <a:lnTo>
                      <a:pt x="1067900" y="1113524"/>
                    </a:lnTo>
                    <a:lnTo>
                      <a:pt x="1078220" y="1135911"/>
                    </a:lnTo>
                    <a:lnTo>
                      <a:pt x="1091604" y="1156611"/>
                    </a:lnTo>
                    <a:lnTo>
                      <a:pt x="1107784" y="1175209"/>
                    </a:lnTo>
                    <a:lnTo>
                      <a:pt x="1126432" y="1191330"/>
                    </a:lnTo>
                    <a:lnTo>
                      <a:pt x="1147174" y="1204649"/>
                    </a:lnTo>
                    <a:lnTo>
                      <a:pt x="1169593" y="1214899"/>
                    </a:lnTo>
                    <a:lnTo>
                      <a:pt x="1193237" y="1221872"/>
                    </a:lnTo>
                    <a:lnTo>
                      <a:pt x="1217629" y="1225429"/>
                    </a:lnTo>
                    <a:lnTo>
                      <a:pt x="1242279" y="1225499"/>
                    </a:lnTo>
                    <a:lnTo>
                      <a:pt x="1266691" y="1222078"/>
                    </a:lnTo>
                    <a:lnTo>
                      <a:pt x="1290374" y="1215238"/>
                    </a:lnTo>
                    <a:lnTo>
                      <a:pt x="1312850" y="1205114"/>
                    </a:lnTo>
                    <a:lnTo>
                      <a:pt x="1333666" y="1191911"/>
                    </a:lnTo>
                    <a:lnTo>
                      <a:pt x="1260172" y="1393836"/>
                    </a:lnTo>
                    <a:lnTo>
                      <a:pt x="1233065" y="1384326"/>
                    </a:lnTo>
                    <a:lnTo>
                      <a:pt x="1205745" y="1375449"/>
                    </a:lnTo>
                    <a:lnTo>
                      <a:pt x="1178226" y="1367211"/>
                    </a:lnTo>
                    <a:lnTo>
                      <a:pt x="1150523" y="1359614"/>
                    </a:lnTo>
                    <a:lnTo>
                      <a:pt x="1122650" y="1352665"/>
                    </a:lnTo>
                    <a:lnTo>
                      <a:pt x="1094623" y="1346366"/>
                    </a:lnTo>
                    <a:lnTo>
                      <a:pt x="1066457" y="1340721"/>
                    </a:lnTo>
                    <a:lnTo>
                      <a:pt x="1038167" y="1335733"/>
                    </a:lnTo>
                    <a:lnTo>
                      <a:pt x="1009769" y="1331404"/>
                    </a:lnTo>
                    <a:lnTo>
                      <a:pt x="981278" y="1327737"/>
                    </a:lnTo>
                    <a:lnTo>
                      <a:pt x="952709" y="1324735"/>
                    </a:lnTo>
                    <a:lnTo>
                      <a:pt x="924078" y="1322398"/>
                    </a:lnTo>
                    <a:lnTo>
                      <a:pt x="895401" y="1320727"/>
                    </a:lnTo>
                    <a:lnTo>
                      <a:pt x="866692" y="1319725"/>
                    </a:lnTo>
                    <a:lnTo>
                      <a:pt x="837968" y="1319391"/>
                    </a:lnTo>
                    <a:lnTo>
                      <a:pt x="809244" y="1319725"/>
                    </a:lnTo>
                    <a:lnTo>
                      <a:pt x="780536" y="1320727"/>
                    </a:lnTo>
                    <a:lnTo>
                      <a:pt x="751858" y="1322398"/>
                    </a:lnTo>
                    <a:lnTo>
                      <a:pt x="723227" y="1324735"/>
                    </a:lnTo>
                    <a:lnTo>
                      <a:pt x="694659" y="1327737"/>
                    </a:lnTo>
                    <a:lnTo>
                      <a:pt x="666167" y="1331404"/>
                    </a:lnTo>
                    <a:lnTo>
                      <a:pt x="637769" y="1335733"/>
                    </a:lnTo>
                    <a:lnTo>
                      <a:pt x="609480" y="1340721"/>
                    </a:lnTo>
                    <a:lnTo>
                      <a:pt x="581314" y="1346366"/>
                    </a:lnTo>
                    <a:lnTo>
                      <a:pt x="553287" y="1352665"/>
                    </a:lnTo>
                    <a:lnTo>
                      <a:pt x="525414" y="1359614"/>
                    </a:lnTo>
                    <a:lnTo>
                      <a:pt x="497711" y="1367211"/>
                    </a:lnTo>
                    <a:lnTo>
                      <a:pt x="470191" y="1375449"/>
                    </a:lnTo>
                    <a:lnTo>
                      <a:pt x="442871" y="1384326"/>
                    </a:lnTo>
                    <a:close/>
                  </a:path>
                </a:pathLst>
              </a:custGeom>
              <a:solidFill>
                <a:schemeClr val="tx2">
                  <a:lumMod val="40000"/>
                  <a:lumOff val="60000"/>
                </a:schemeClr>
              </a:solidFill>
              <a:ln w="285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grpSp>
        <p:grpSp>
          <p:nvGrpSpPr>
            <p:cNvPr id="29" name="Piece 2 - Tolerance definition">
              <a:extLst>
                <a:ext uri="{FF2B5EF4-FFF2-40B4-BE49-F238E27FC236}">
                  <a16:creationId xmlns:a16="http://schemas.microsoft.com/office/drawing/2014/main" id="{8F94599D-F32B-8461-767B-A4E4085A13CA}"/>
                </a:ext>
              </a:extLst>
            </p:cNvPr>
            <p:cNvGrpSpPr/>
            <p:nvPr/>
          </p:nvGrpSpPr>
          <p:grpSpPr>
            <a:xfrm>
              <a:off x="0" y="0"/>
              <a:ext cx="0" cy="0"/>
              <a:chOff x="0" y="0"/>
              <a:chExt cx="0" cy="0"/>
            </a:xfrm>
          </p:grpSpPr>
          <p:sp>
            <p:nvSpPr>
              <p:cNvPr id="50" name="Shape">
                <a:extLst>
                  <a:ext uri="{FF2B5EF4-FFF2-40B4-BE49-F238E27FC236}">
                    <a16:creationId xmlns:a16="http://schemas.microsoft.com/office/drawing/2014/main" id="{94F90ED6-5D76-AEFA-7244-5349B8374E94}"/>
                  </a:ext>
                </a:extLst>
              </p:cNvPr>
              <p:cNvSpPr/>
              <p:nvPr/>
            </p:nvSpPr>
            <p:spPr>
              <a:xfrm>
                <a:off x="6315408" y="1280862"/>
                <a:ext cx="1760630" cy="1530918"/>
              </a:xfrm>
              <a:custGeom>
                <a:avLst/>
                <a:gdLst/>
                <a:ahLst/>
                <a:cxnLst/>
                <a:rect l="l" t="t" r="r" b="b"/>
                <a:pathLst>
                  <a:path w="1760630" h="1530918">
                    <a:moveTo>
                      <a:pt x="203100" y="988143"/>
                    </a:moveTo>
                    <a:lnTo>
                      <a:pt x="276594" y="786218"/>
                    </a:lnTo>
                    <a:lnTo>
                      <a:pt x="255778" y="799421"/>
                    </a:lnTo>
                    <a:lnTo>
                      <a:pt x="233302" y="809545"/>
                    </a:lnTo>
                    <a:lnTo>
                      <a:pt x="209619" y="816385"/>
                    </a:lnTo>
                    <a:lnTo>
                      <a:pt x="185207" y="819806"/>
                    </a:lnTo>
                    <a:lnTo>
                      <a:pt x="160557" y="819736"/>
                    </a:lnTo>
                    <a:lnTo>
                      <a:pt x="136165" y="816179"/>
                    </a:lnTo>
                    <a:lnTo>
                      <a:pt x="112521" y="809206"/>
                    </a:lnTo>
                    <a:lnTo>
                      <a:pt x="90102" y="798956"/>
                    </a:lnTo>
                    <a:lnTo>
                      <a:pt x="69360" y="785637"/>
                    </a:lnTo>
                    <a:lnTo>
                      <a:pt x="50712" y="769516"/>
                    </a:lnTo>
                    <a:lnTo>
                      <a:pt x="34532" y="750918"/>
                    </a:lnTo>
                    <a:lnTo>
                      <a:pt x="21148" y="730218"/>
                    </a:lnTo>
                    <a:lnTo>
                      <a:pt x="10828" y="707831"/>
                    </a:lnTo>
                    <a:lnTo>
                      <a:pt x="3780" y="684210"/>
                    </a:lnTo>
                    <a:lnTo>
                      <a:pt x="147" y="659829"/>
                    </a:lnTo>
                    <a:lnTo>
                      <a:pt x="0" y="635179"/>
                    </a:lnTo>
                    <a:lnTo>
                      <a:pt x="3344" y="610756"/>
                    </a:lnTo>
                    <a:lnTo>
                      <a:pt x="10110" y="587052"/>
                    </a:lnTo>
                    <a:lnTo>
                      <a:pt x="20163" y="564545"/>
                    </a:lnTo>
                    <a:lnTo>
                      <a:pt x="33300" y="543687"/>
                    </a:lnTo>
                    <a:lnTo>
                      <a:pt x="49257" y="524898"/>
                    </a:lnTo>
                    <a:lnTo>
                      <a:pt x="67713" y="508557"/>
                    </a:lnTo>
                    <a:lnTo>
                      <a:pt x="88295" y="494992"/>
                    </a:lnTo>
                    <a:lnTo>
                      <a:pt x="110591" y="484476"/>
                    </a:lnTo>
                    <a:lnTo>
                      <a:pt x="134150" y="477222"/>
                    </a:lnTo>
                    <a:lnTo>
                      <a:pt x="158498" y="473375"/>
                    </a:lnTo>
                    <a:lnTo>
                      <a:pt x="183146" y="473013"/>
                    </a:lnTo>
                    <a:lnTo>
                      <a:pt x="207597" y="476143"/>
                    </a:lnTo>
                    <a:lnTo>
                      <a:pt x="231359" y="482701"/>
                    </a:lnTo>
                    <a:lnTo>
                      <a:pt x="253953" y="492557"/>
                    </a:lnTo>
                    <a:lnTo>
                      <a:pt x="274926" y="505511"/>
                    </a:lnTo>
                    <a:lnTo>
                      <a:pt x="293853" y="521303"/>
                    </a:lnTo>
                    <a:lnTo>
                      <a:pt x="310356" y="539615"/>
                    </a:lnTo>
                    <a:lnTo>
                      <a:pt x="324100" y="560078"/>
                    </a:lnTo>
                    <a:lnTo>
                      <a:pt x="334810" y="582280"/>
                    </a:lnTo>
                    <a:lnTo>
                      <a:pt x="342270" y="605775"/>
                    </a:lnTo>
                    <a:lnTo>
                      <a:pt x="562754" y="0"/>
                    </a:lnTo>
                    <a:lnTo>
                      <a:pt x="606562" y="16455"/>
                    </a:lnTo>
                    <a:lnTo>
                      <a:pt x="650024" y="33802"/>
                    </a:lnTo>
                    <a:lnTo>
                      <a:pt x="693121" y="52036"/>
                    </a:lnTo>
                    <a:lnTo>
                      <a:pt x="735837" y="71148"/>
                    </a:lnTo>
                    <a:lnTo>
                      <a:pt x="778152" y="91131"/>
                    </a:lnTo>
                    <a:lnTo>
                      <a:pt x="820049" y="111975"/>
                    </a:lnTo>
                    <a:lnTo>
                      <a:pt x="861511" y="133673"/>
                    </a:lnTo>
                    <a:lnTo>
                      <a:pt x="902520" y="156215"/>
                    </a:lnTo>
                    <a:lnTo>
                      <a:pt x="943059" y="179591"/>
                    </a:lnTo>
                    <a:lnTo>
                      <a:pt x="983111" y="203793"/>
                    </a:lnTo>
                    <a:lnTo>
                      <a:pt x="1022659" y="228809"/>
                    </a:lnTo>
                    <a:lnTo>
                      <a:pt x="1061686" y="254629"/>
                    </a:lnTo>
                    <a:lnTo>
                      <a:pt x="1100177" y="281243"/>
                    </a:lnTo>
                    <a:lnTo>
                      <a:pt x="1138116" y="308640"/>
                    </a:lnTo>
                    <a:lnTo>
                      <a:pt x="1175485" y="336807"/>
                    </a:lnTo>
                    <a:lnTo>
                      <a:pt x="1172984" y="316218"/>
                    </a:lnTo>
                    <a:lnTo>
                      <a:pt x="1173308" y="295480"/>
                    </a:lnTo>
                    <a:lnTo>
                      <a:pt x="1176453" y="274980"/>
                    </a:lnTo>
                    <a:lnTo>
                      <a:pt x="1182360" y="255098"/>
                    </a:lnTo>
                    <a:lnTo>
                      <a:pt x="1190918" y="236206"/>
                    </a:lnTo>
                    <a:lnTo>
                      <a:pt x="1201969" y="218654"/>
                    </a:lnTo>
                    <a:lnTo>
                      <a:pt x="1215306" y="202771"/>
                    </a:lnTo>
                    <a:lnTo>
                      <a:pt x="1230681" y="188851"/>
                    </a:lnTo>
                    <a:lnTo>
                      <a:pt x="1247808" y="177153"/>
                    </a:lnTo>
                    <a:lnTo>
                      <a:pt x="1266368" y="167897"/>
                    </a:lnTo>
                    <a:lnTo>
                      <a:pt x="1286016" y="161253"/>
                    </a:lnTo>
                    <a:lnTo>
                      <a:pt x="1306385" y="157345"/>
                    </a:lnTo>
                    <a:lnTo>
                      <a:pt x="1327096" y="156248"/>
                    </a:lnTo>
                    <a:lnTo>
                      <a:pt x="1347764" y="157980"/>
                    </a:lnTo>
                    <a:lnTo>
                      <a:pt x="1368004" y="162509"/>
                    </a:lnTo>
                    <a:lnTo>
                      <a:pt x="1387439" y="169752"/>
                    </a:lnTo>
                    <a:lnTo>
                      <a:pt x="1405706" y="179573"/>
                    </a:lnTo>
                    <a:lnTo>
                      <a:pt x="1422467" y="191790"/>
                    </a:lnTo>
                    <a:lnTo>
                      <a:pt x="1437409" y="206174"/>
                    </a:lnTo>
                    <a:lnTo>
                      <a:pt x="1450253" y="222459"/>
                    </a:lnTo>
                    <a:lnTo>
                      <a:pt x="1460760" y="240341"/>
                    </a:lnTo>
                    <a:lnTo>
                      <a:pt x="1468735" y="259487"/>
                    </a:lnTo>
                    <a:lnTo>
                      <a:pt x="1474030" y="279540"/>
                    </a:lnTo>
                    <a:lnTo>
                      <a:pt x="1476545" y="300127"/>
                    </a:lnTo>
                    <a:lnTo>
                      <a:pt x="1476235" y="320865"/>
                    </a:lnTo>
                    <a:lnTo>
                      <a:pt x="1473103" y="341368"/>
                    </a:lnTo>
                    <a:lnTo>
                      <a:pt x="1467210" y="361253"/>
                    </a:lnTo>
                    <a:lnTo>
                      <a:pt x="1458665" y="380152"/>
                    </a:lnTo>
                    <a:lnTo>
                      <a:pt x="1447626" y="397710"/>
                    </a:lnTo>
                    <a:lnTo>
                      <a:pt x="1434300" y="413603"/>
                    </a:lnTo>
                    <a:lnTo>
                      <a:pt x="1418934" y="427533"/>
                    </a:lnTo>
                    <a:lnTo>
                      <a:pt x="1401815" y="439242"/>
                    </a:lnTo>
                    <a:lnTo>
                      <a:pt x="1383261" y="448512"/>
                    </a:lnTo>
                    <a:lnTo>
                      <a:pt x="1363618" y="455169"/>
                    </a:lnTo>
                    <a:lnTo>
                      <a:pt x="1343251" y="459090"/>
                    </a:lnTo>
                    <a:lnTo>
                      <a:pt x="1322541" y="460201"/>
                    </a:lnTo>
                    <a:lnTo>
                      <a:pt x="1356769" y="492112"/>
                    </a:lnTo>
                    <a:lnTo>
                      <a:pt x="1390337" y="524716"/>
                    </a:lnTo>
                    <a:lnTo>
                      <a:pt x="1423231" y="558001"/>
                    </a:lnTo>
                    <a:lnTo>
                      <a:pt x="1455436" y="591952"/>
                    </a:lnTo>
                    <a:lnTo>
                      <a:pt x="1486940" y="626556"/>
                    </a:lnTo>
                    <a:lnTo>
                      <a:pt x="1517729" y="661797"/>
                    </a:lnTo>
                    <a:lnTo>
                      <a:pt x="1547790" y="697660"/>
                    </a:lnTo>
                    <a:lnTo>
                      <a:pt x="1577110" y="734132"/>
                    </a:lnTo>
                    <a:lnTo>
                      <a:pt x="1605678" y="771196"/>
                    </a:lnTo>
                    <a:lnTo>
                      <a:pt x="1633481" y="808837"/>
                    </a:lnTo>
                    <a:lnTo>
                      <a:pt x="1660508" y="847039"/>
                    </a:lnTo>
                    <a:lnTo>
                      <a:pt x="1686747" y="885787"/>
                    </a:lnTo>
                    <a:lnTo>
                      <a:pt x="1712188" y="925063"/>
                    </a:lnTo>
                    <a:lnTo>
                      <a:pt x="1736819" y="964853"/>
                    </a:lnTo>
                    <a:lnTo>
                      <a:pt x="1760630" y="1005138"/>
                    </a:lnTo>
                    <a:lnTo>
                      <a:pt x="1202345" y="1327464"/>
                    </a:lnTo>
                    <a:lnTo>
                      <a:pt x="1211733" y="1304670"/>
                    </a:lnTo>
                    <a:lnTo>
                      <a:pt x="1217800" y="1280778"/>
                    </a:lnTo>
                    <a:lnTo>
                      <a:pt x="1220424" y="1256268"/>
                    </a:lnTo>
                    <a:lnTo>
                      <a:pt x="1219553" y="1231633"/>
                    </a:lnTo>
                    <a:lnTo>
                      <a:pt x="1215205" y="1207369"/>
                    </a:lnTo>
                    <a:lnTo>
                      <a:pt x="1207466" y="1183964"/>
                    </a:lnTo>
                    <a:lnTo>
                      <a:pt x="1196492" y="1161891"/>
                    </a:lnTo>
                    <a:lnTo>
                      <a:pt x="1182506" y="1141593"/>
                    </a:lnTo>
                    <a:lnTo>
                      <a:pt x="1165787" y="1123479"/>
                    </a:lnTo>
                    <a:lnTo>
                      <a:pt x="1146673" y="1107913"/>
                    </a:lnTo>
                    <a:lnTo>
                      <a:pt x="1125548" y="1095209"/>
                    </a:lnTo>
                    <a:lnTo>
                      <a:pt x="1102838" y="1085622"/>
                    </a:lnTo>
                    <a:lnTo>
                      <a:pt x="1078999" y="1079347"/>
                    </a:lnTo>
                    <a:lnTo>
                      <a:pt x="1054513" y="1076508"/>
                    </a:lnTo>
                    <a:lnTo>
                      <a:pt x="1029871" y="1077163"/>
                    </a:lnTo>
                    <a:lnTo>
                      <a:pt x="1005570" y="1081299"/>
                    </a:lnTo>
                    <a:lnTo>
                      <a:pt x="982099" y="1088833"/>
                    </a:lnTo>
                    <a:lnTo>
                      <a:pt x="959931" y="1099613"/>
                    </a:lnTo>
                    <a:lnTo>
                      <a:pt x="939511" y="1113421"/>
                    </a:lnTo>
                    <a:lnTo>
                      <a:pt x="921251" y="1129981"/>
                    </a:lnTo>
                    <a:lnTo>
                      <a:pt x="905518" y="1148958"/>
                    </a:lnTo>
                    <a:lnTo>
                      <a:pt x="892630" y="1169971"/>
                    </a:lnTo>
                    <a:lnTo>
                      <a:pt x="882845" y="1192596"/>
                    </a:lnTo>
                    <a:lnTo>
                      <a:pt x="876361" y="1216379"/>
                    </a:lnTo>
                    <a:lnTo>
                      <a:pt x="873308" y="1240839"/>
                    </a:lnTo>
                    <a:lnTo>
                      <a:pt x="873748" y="1265486"/>
                    </a:lnTo>
                    <a:lnTo>
                      <a:pt x="877671" y="1289822"/>
                    </a:lnTo>
                    <a:lnTo>
                      <a:pt x="884999" y="1313358"/>
                    </a:lnTo>
                    <a:lnTo>
                      <a:pt x="895584" y="1335620"/>
                    </a:lnTo>
                    <a:lnTo>
                      <a:pt x="909214" y="1356160"/>
                    </a:lnTo>
                    <a:lnTo>
                      <a:pt x="925613" y="1374564"/>
                    </a:lnTo>
                    <a:lnTo>
                      <a:pt x="944452" y="1390462"/>
                    </a:lnTo>
                    <a:lnTo>
                      <a:pt x="965351" y="1403534"/>
                    </a:lnTo>
                    <a:lnTo>
                      <a:pt x="987890" y="1413517"/>
                    </a:lnTo>
                    <a:lnTo>
                      <a:pt x="1011615" y="1420209"/>
                    </a:lnTo>
                    <a:lnTo>
                      <a:pt x="1036048" y="1423476"/>
                    </a:lnTo>
                    <a:lnTo>
                      <a:pt x="849953" y="1530918"/>
                    </a:lnTo>
                    <a:lnTo>
                      <a:pt x="835301" y="1506209"/>
                    </a:lnTo>
                    <a:lnTo>
                      <a:pt x="820079" y="1481848"/>
                    </a:lnTo>
                    <a:lnTo>
                      <a:pt x="804293" y="1457847"/>
                    </a:lnTo>
                    <a:lnTo>
                      <a:pt x="787954" y="1434221"/>
                    </a:lnTo>
                    <a:lnTo>
                      <a:pt x="771069" y="1410981"/>
                    </a:lnTo>
                    <a:lnTo>
                      <a:pt x="753648" y="1388140"/>
                    </a:lnTo>
                    <a:lnTo>
                      <a:pt x="735701" y="1365711"/>
                    </a:lnTo>
                    <a:lnTo>
                      <a:pt x="717236" y="1343706"/>
                    </a:lnTo>
                    <a:lnTo>
                      <a:pt x="698264" y="1322136"/>
                    </a:lnTo>
                    <a:lnTo>
                      <a:pt x="678795" y="1301013"/>
                    </a:lnTo>
                    <a:lnTo>
                      <a:pt x="658841" y="1280350"/>
                    </a:lnTo>
                    <a:lnTo>
                      <a:pt x="638410" y="1260156"/>
                    </a:lnTo>
                    <a:lnTo>
                      <a:pt x="617516" y="1240443"/>
                    </a:lnTo>
                    <a:lnTo>
                      <a:pt x="596168" y="1221221"/>
                    </a:lnTo>
                    <a:lnTo>
                      <a:pt x="574379" y="1202502"/>
                    </a:lnTo>
                    <a:lnTo>
                      <a:pt x="552160" y="1184294"/>
                    </a:lnTo>
                    <a:lnTo>
                      <a:pt x="529524" y="1166609"/>
                    </a:lnTo>
                    <a:lnTo>
                      <a:pt x="506482" y="1149455"/>
                    </a:lnTo>
                    <a:lnTo>
                      <a:pt x="483047" y="1132841"/>
                    </a:lnTo>
                    <a:lnTo>
                      <a:pt x="459232" y="1116778"/>
                    </a:lnTo>
                    <a:lnTo>
                      <a:pt x="435050" y="1101273"/>
                    </a:lnTo>
                    <a:lnTo>
                      <a:pt x="410513" y="1086335"/>
                    </a:lnTo>
                    <a:lnTo>
                      <a:pt x="385636" y="1071972"/>
                    </a:lnTo>
                    <a:lnTo>
                      <a:pt x="360431" y="1058192"/>
                    </a:lnTo>
                    <a:lnTo>
                      <a:pt x="334912" y="1045002"/>
                    </a:lnTo>
                    <a:lnTo>
                      <a:pt x="309093" y="1032409"/>
                    </a:lnTo>
                    <a:lnTo>
                      <a:pt x="282988" y="1020420"/>
                    </a:lnTo>
                    <a:lnTo>
                      <a:pt x="256612" y="1009043"/>
                    </a:lnTo>
                    <a:lnTo>
                      <a:pt x="229977" y="998282"/>
                    </a:lnTo>
                    <a:close/>
                  </a:path>
                </a:pathLst>
              </a:custGeom>
              <a:solidFill>
                <a:schemeClr val="accent2">
                  <a:lumMod val="40000"/>
                  <a:lumOff val="60000"/>
                </a:schemeClr>
              </a:solidFill>
              <a:ln w="285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grpSp>
        <p:grpSp>
          <p:nvGrpSpPr>
            <p:cNvPr id="31" name="Piece 3 - Modelling and simulations">
              <a:extLst>
                <a:ext uri="{FF2B5EF4-FFF2-40B4-BE49-F238E27FC236}">
                  <a16:creationId xmlns:a16="http://schemas.microsoft.com/office/drawing/2014/main" id="{0A7D8E1F-8183-2FCB-F174-CF5BCA809AEF}"/>
                </a:ext>
              </a:extLst>
            </p:cNvPr>
            <p:cNvGrpSpPr/>
            <p:nvPr/>
          </p:nvGrpSpPr>
          <p:grpSpPr>
            <a:xfrm>
              <a:off x="7165361" y="2286000"/>
              <a:ext cx="1448175" cy="1539959"/>
              <a:chOff x="7165361" y="2286000"/>
              <a:chExt cx="1448175" cy="1539959"/>
            </a:xfrm>
          </p:grpSpPr>
          <p:sp>
            <p:nvSpPr>
              <p:cNvPr id="49" name="Shape">
                <a:extLst>
                  <a:ext uri="{FF2B5EF4-FFF2-40B4-BE49-F238E27FC236}">
                    <a16:creationId xmlns:a16="http://schemas.microsoft.com/office/drawing/2014/main" id="{A87659C7-9988-E2AB-3BB0-84A65FD48D4C}"/>
                  </a:ext>
                </a:extLst>
              </p:cNvPr>
              <p:cNvSpPr/>
              <p:nvPr/>
            </p:nvSpPr>
            <p:spPr>
              <a:xfrm>
                <a:off x="7165361" y="2286000"/>
                <a:ext cx="1448175" cy="1539959"/>
              </a:xfrm>
              <a:custGeom>
                <a:avLst/>
                <a:gdLst/>
                <a:ahLst/>
                <a:cxnLst/>
                <a:rect l="l" t="t" r="r" b="b"/>
                <a:pathLst>
                  <a:path w="1448175" h="1539959">
                    <a:moveTo>
                      <a:pt x="0" y="525780"/>
                    </a:moveTo>
                    <a:lnTo>
                      <a:pt x="186095" y="418338"/>
                    </a:lnTo>
                    <a:lnTo>
                      <a:pt x="161662" y="415071"/>
                    </a:lnTo>
                    <a:lnTo>
                      <a:pt x="137937" y="408379"/>
                    </a:lnTo>
                    <a:lnTo>
                      <a:pt x="115398" y="398396"/>
                    </a:lnTo>
                    <a:lnTo>
                      <a:pt x="94499" y="385324"/>
                    </a:lnTo>
                    <a:lnTo>
                      <a:pt x="75660" y="369426"/>
                    </a:lnTo>
                    <a:lnTo>
                      <a:pt x="59261" y="351022"/>
                    </a:lnTo>
                    <a:lnTo>
                      <a:pt x="45631" y="330482"/>
                    </a:lnTo>
                    <a:lnTo>
                      <a:pt x="35046" y="308220"/>
                    </a:lnTo>
                    <a:lnTo>
                      <a:pt x="27718" y="284684"/>
                    </a:lnTo>
                    <a:lnTo>
                      <a:pt x="23795" y="260348"/>
                    </a:lnTo>
                    <a:lnTo>
                      <a:pt x="23355" y="235701"/>
                    </a:lnTo>
                    <a:lnTo>
                      <a:pt x="26408" y="211241"/>
                    </a:lnTo>
                    <a:lnTo>
                      <a:pt x="32892" y="187458"/>
                    </a:lnTo>
                    <a:lnTo>
                      <a:pt x="42677" y="164833"/>
                    </a:lnTo>
                    <a:lnTo>
                      <a:pt x="55565" y="143820"/>
                    </a:lnTo>
                    <a:lnTo>
                      <a:pt x="71298" y="124843"/>
                    </a:lnTo>
                    <a:lnTo>
                      <a:pt x="89558" y="108283"/>
                    </a:lnTo>
                    <a:lnTo>
                      <a:pt x="109978" y="94475"/>
                    </a:lnTo>
                    <a:lnTo>
                      <a:pt x="132146" y="83695"/>
                    </a:lnTo>
                    <a:lnTo>
                      <a:pt x="155617" y="76161"/>
                    </a:lnTo>
                    <a:lnTo>
                      <a:pt x="179918" y="72025"/>
                    </a:lnTo>
                    <a:lnTo>
                      <a:pt x="204560" y="71370"/>
                    </a:lnTo>
                    <a:lnTo>
                      <a:pt x="229046" y="74209"/>
                    </a:lnTo>
                    <a:lnTo>
                      <a:pt x="252885" y="80484"/>
                    </a:lnTo>
                    <a:lnTo>
                      <a:pt x="275595" y="90071"/>
                    </a:lnTo>
                    <a:lnTo>
                      <a:pt x="296720" y="102775"/>
                    </a:lnTo>
                    <a:lnTo>
                      <a:pt x="315834" y="118341"/>
                    </a:lnTo>
                    <a:lnTo>
                      <a:pt x="332553" y="136455"/>
                    </a:lnTo>
                    <a:lnTo>
                      <a:pt x="346539" y="156753"/>
                    </a:lnTo>
                    <a:lnTo>
                      <a:pt x="357513" y="178826"/>
                    </a:lnTo>
                    <a:lnTo>
                      <a:pt x="365252" y="202231"/>
                    </a:lnTo>
                    <a:lnTo>
                      <a:pt x="369600" y="226495"/>
                    </a:lnTo>
                    <a:lnTo>
                      <a:pt x="370471" y="251130"/>
                    </a:lnTo>
                    <a:lnTo>
                      <a:pt x="367847" y="275640"/>
                    </a:lnTo>
                    <a:lnTo>
                      <a:pt x="361780" y="299532"/>
                    </a:lnTo>
                    <a:lnTo>
                      <a:pt x="352392" y="322326"/>
                    </a:lnTo>
                    <a:lnTo>
                      <a:pt x="910677" y="0"/>
                    </a:lnTo>
                    <a:lnTo>
                      <a:pt x="933659" y="40763"/>
                    </a:lnTo>
                    <a:lnTo>
                      <a:pt x="955802" y="81989"/>
                    </a:lnTo>
                    <a:lnTo>
                      <a:pt x="977096" y="123660"/>
                    </a:lnTo>
                    <a:lnTo>
                      <a:pt x="997533" y="165757"/>
                    </a:lnTo>
                    <a:lnTo>
                      <a:pt x="1017104" y="208264"/>
                    </a:lnTo>
                    <a:lnTo>
                      <a:pt x="1035800" y="251163"/>
                    </a:lnTo>
                    <a:lnTo>
                      <a:pt x="1053615" y="294436"/>
                    </a:lnTo>
                    <a:lnTo>
                      <a:pt x="1070540" y="338064"/>
                    </a:lnTo>
                    <a:lnTo>
                      <a:pt x="1086568" y="382029"/>
                    </a:lnTo>
                    <a:lnTo>
                      <a:pt x="1101694" y="426313"/>
                    </a:lnTo>
                    <a:lnTo>
                      <a:pt x="1115909" y="470898"/>
                    </a:lnTo>
                    <a:lnTo>
                      <a:pt x="1129209" y="515764"/>
                    </a:lnTo>
                    <a:lnTo>
                      <a:pt x="1141588" y="560893"/>
                    </a:lnTo>
                    <a:lnTo>
                      <a:pt x="1153040" y="606266"/>
                    </a:lnTo>
                    <a:lnTo>
                      <a:pt x="1163561" y="651864"/>
                    </a:lnTo>
                    <a:lnTo>
                      <a:pt x="1174879" y="634484"/>
                    </a:lnTo>
                    <a:lnTo>
                      <a:pt x="1188458" y="618807"/>
                    </a:lnTo>
                    <a:lnTo>
                      <a:pt x="1204045" y="605124"/>
                    </a:lnTo>
                    <a:lnTo>
                      <a:pt x="1221349" y="593691"/>
                    </a:lnTo>
                    <a:lnTo>
                      <a:pt x="1240049" y="584719"/>
                    </a:lnTo>
                    <a:lnTo>
                      <a:pt x="1259796" y="578377"/>
                    </a:lnTo>
                    <a:lnTo>
                      <a:pt x="1280222" y="574783"/>
                    </a:lnTo>
                    <a:lnTo>
                      <a:pt x="1300948" y="574002"/>
                    </a:lnTo>
                    <a:lnTo>
                      <a:pt x="1321587" y="576051"/>
                    </a:lnTo>
                    <a:lnTo>
                      <a:pt x="1341755" y="580890"/>
                    </a:lnTo>
                    <a:lnTo>
                      <a:pt x="1361077" y="588430"/>
                    </a:lnTo>
                    <a:lnTo>
                      <a:pt x="1379192" y="598529"/>
                    </a:lnTo>
                    <a:lnTo>
                      <a:pt x="1395763" y="611001"/>
                    </a:lnTo>
                    <a:lnTo>
                      <a:pt x="1410483" y="625613"/>
                    </a:lnTo>
                    <a:lnTo>
                      <a:pt x="1423076" y="642093"/>
                    </a:lnTo>
                    <a:lnTo>
                      <a:pt x="1433308" y="660134"/>
                    </a:lnTo>
                    <a:lnTo>
                      <a:pt x="1440989" y="679399"/>
                    </a:lnTo>
                    <a:lnTo>
                      <a:pt x="1445976" y="699531"/>
                    </a:lnTo>
                    <a:lnTo>
                      <a:pt x="1448175" y="720155"/>
                    </a:lnTo>
                    <a:lnTo>
                      <a:pt x="1447547" y="740886"/>
                    </a:lnTo>
                    <a:lnTo>
                      <a:pt x="1444102" y="761338"/>
                    </a:lnTo>
                    <a:lnTo>
                      <a:pt x="1437905" y="781131"/>
                    </a:lnTo>
                    <a:lnTo>
                      <a:pt x="1429071" y="799896"/>
                    </a:lnTo>
                    <a:lnTo>
                      <a:pt x="1417764" y="817284"/>
                    </a:lnTo>
                    <a:lnTo>
                      <a:pt x="1404196" y="832970"/>
                    </a:lnTo>
                    <a:lnTo>
                      <a:pt x="1388618" y="846663"/>
                    </a:lnTo>
                    <a:lnTo>
                      <a:pt x="1371322" y="858109"/>
                    </a:lnTo>
                    <a:lnTo>
                      <a:pt x="1352628" y="867093"/>
                    </a:lnTo>
                    <a:lnTo>
                      <a:pt x="1332885" y="873448"/>
                    </a:lnTo>
                    <a:lnTo>
                      <a:pt x="1312461" y="877056"/>
                    </a:lnTo>
                    <a:lnTo>
                      <a:pt x="1291736" y="877851"/>
                    </a:lnTo>
                    <a:lnTo>
                      <a:pt x="1271096" y="875816"/>
                    </a:lnTo>
                    <a:lnTo>
                      <a:pt x="1250924" y="870991"/>
                    </a:lnTo>
                    <a:lnTo>
                      <a:pt x="1231598" y="863464"/>
                    </a:lnTo>
                    <a:lnTo>
                      <a:pt x="1213476" y="853376"/>
                    </a:lnTo>
                    <a:lnTo>
                      <a:pt x="1196896" y="840915"/>
                    </a:lnTo>
                    <a:lnTo>
                      <a:pt x="1202605" y="887362"/>
                    </a:lnTo>
                    <a:lnTo>
                      <a:pt x="1207362" y="933916"/>
                    </a:lnTo>
                    <a:lnTo>
                      <a:pt x="1211164" y="980557"/>
                    </a:lnTo>
                    <a:lnTo>
                      <a:pt x="1214012" y="1027266"/>
                    </a:lnTo>
                    <a:lnTo>
                      <a:pt x="1215902" y="1074024"/>
                    </a:lnTo>
                    <a:lnTo>
                      <a:pt x="1216836" y="1120811"/>
                    </a:lnTo>
                    <a:lnTo>
                      <a:pt x="1216811" y="1167607"/>
                    </a:lnTo>
                    <a:lnTo>
                      <a:pt x="1215828" y="1214392"/>
                    </a:lnTo>
                    <a:lnTo>
                      <a:pt x="1213888" y="1261148"/>
                    </a:lnTo>
                    <a:lnTo>
                      <a:pt x="1210991" y="1307854"/>
                    </a:lnTo>
                    <a:lnTo>
                      <a:pt x="1207139" y="1354492"/>
                    </a:lnTo>
                    <a:lnTo>
                      <a:pt x="1202333" y="1401040"/>
                    </a:lnTo>
                    <a:lnTo>
                      <a:pt x="1196575" y="1447481"/>
                    </a:lnTo>
                    <a:lnTo>
                      <a:pt x="1189868" y="1493793"/>
                    </a:lnTo>
                    <a:lnTo>
                      <a:pt x="1182214" y="1539959"/>
                    </a:lnTo>
                    <a:lnTo>
                      <a:pt x="547356" y="1428017"/>
                    </a:lnTo>
                    <a:lnTo>
                      <a:pt x="569198" y="1416590"/>
                    </a:lnTo>
                    <a:lnTo>
                      <a:pt x="589203" y="1402187"/>
                    </a:lnTo>
                    <a:lnTo>
                      <a:pt x="606968" y="1385098"/>
                    </a:lnTo>
                    <a:lnTo>
                      <a:pt x="622136" y="1365667"/>
                    </a:lnTo>
                    <a:lnTo>
                      <a:pt x="634402" y="1344284"/>
                    </a:lnTo>
                    <a:lnTo>
                      <a:pt x="643517" y="1321381"/>
                    </a:lnTo>
                    <a:lnTo>
                      <a:pt x="649300" y="1297419"/>
                    </a:lnTo>
                    <a:lnTo>
                      <a:pt x="651633" y="1272879"/>
                    </a:lnTo>
                    <a:lnTo>
                      <a:pt x="650469" y="1248256"/>
                    </a:lnTo>
                    <a:lnTo>
                      <a:pt x="645832" y="1224045"/>
                    </a:lnTo>
                    <a:lnTo>
                      <a:pt x="637816" y="1200735"/>
                    </a:lnTo>
                    <a:lnTo>
                      <a:pt x="626581" y="1178793"/>
                    </a:lnTo>
                    <a:lnTo>
                      <a:pt x="612353" y="1158663"/>
                    </a:lnTo>
                    <a:lnTo>
                      <a:pt x="595421" y="1140749"/>
                    </a:lnTo>
                    <a:lnTo>
                      <a:pt x="576123" y="1125411"/>
                    </a:lnTo>
                    <a:lnTo>
                      <a:pt x="554848" y="1112959"/>
                    </a:lnTo>
                    <a:lnTo>
                      <a:pt x="532026" y="1103643"/>
                    </a:lnTo>
                    <a:lnTo>
                      <a:pt x="508115" y="1097651"/>
                    </a:lnTo>
                    <a:lnTo>
                      <a:pt x="483596" y="1095104"/>
                    </a:lnTo>
                    <a:lnTo>
                      <a:pt x="458964" y="1096052"/>
                    </a:lnTo>
                    <a:lnTo>
                      <a:pt x="434714" y="1100477"/>
                    </a:lnTo>
                    <a:lnTo>
                      <a:pt x="411334" y="1108289"/>
                    </a:lnTo>
                    <a:lnTo>
                      <a:pt x="389295" y="1119332"/>
                    </a:lnTo>
                    <a:lnTo>
                      <a:pt x="369041" y="1133382"/>
                    </a:lnTo>
                    <a:lnTo>
                      <a:pt x="350979" y="1150158"/>
                    </a:lnTo>
                    <a:lnTo>
                      <a:pt x="335473" y="1169321"/>
                    </a:lnTo>
                    <a:lnTo>
                      <a:pt x="322836" y="1190485"/>
                    </a:lnTo>
                    <a:lnTo>
                      <a:pt x="313321" y="1213225"/>
                    </a:lnTo>
                    <a:lnTo>
                      <a:pt x="307120" y="1237083"/>
                    </a:lnTo>
                    <a:lnTo>
                      <a:pt x="304358" y="1261578"/>
                    </a:lnTo>
                    <a:lnTo>
                      <a:pt x="305090" y="1286218"/>
                    </a:lnTo>
                    <a:lnTo>
                      <a:pt x="309303" y="1310506"/>
                    </a:lnTo>
                    <a:lnTo>
                      <a:pt x="316910" y="1333953"/>
                    </a:lnTo>
                    <a:lnTo>
                      <a:pt x="327759" y="1356088"/>
                    </a:lnTo>
                    <a:lnTo>
                      <a:pt x="341632" y="1376464"/>
                    </a:lnTo>
                    <a:lnTo>
                      <a:pt x="358249" y="1394672"/>
                    </a:lnTo>
                    <a:lnTo>
                      <a:pt x="146629" y="1357358"/>
                    </a:lnTo>
                    <a:lnTo>
                      <a:pt x="151288" y="1329012"/>
                    </a:lnTo>
                    <a:lnTo>
                      <a:pt x="155286" y="1300565"/>
                    </a:lnTo>
                    <a:lnTo>
                      <a:pt x="158621" y="1272034"/>
                    </a:lnTo>
                    <a:lnTo>
                      <a:pt x="161291" y="1243432"/>
                    </a:lnTo>
                    <a:lnTo>
                      <a:pt x="163295" y="1214776"/>
                    </a:lnTo>
                    <a:lnTo>
                      <a:pt x="164631" y="1186081"/>
                    </a:lnTo>
                    <a:lnTo>
                      <a:pt x="165300" y="1157363"/>
                    </a:lnTo>
                    <a:lnTo>
                      <a:pt x="165300" y="1128636"/>
                    </a:lnTo>
                    <a:lnTo>
                      <a:pt x="164631" y="1099918"/>
                    </a:lnTo>
                    <a:lnTo>
                      <a:pt x="163295" y="1071223"/>
                    </a:lnTo>
                    <a:lnTo>
                      <a:pt x="161291" y="1042567"/>
                    </a:lnTo>
                    <a:lnTo>
                      <a:pt x="158621" y="1013965"/>
                    </a:lnTo>
                    <a:lnTo>
                      <a:pt x="155286" y="985434"/>
                    </a:lnTo>
                    <a:lnTo>
                      <a:pt x="151288" y="956987"/>
                    </a:lnTo>
                    <a:lnTo>
                      <a:pt x="146629" y="928641"/>
                    </a:lnTo>
                    <a:lnTo>
                      <a:pt x="141312" y="900412"/>
                    </a:lnTo>
                    <a:lnTo>
                      <a:pt x="135340" y="872313"/>
                    </a:lnTo>
                    <a:lnTo>
                      <a:pt x="128715" y="844361"/>
                    </a:lnTo>
                    <a:lnTo>
                      <a:pt x="121442" y="816571"/>
                    </a:lnTo>
                    <a:lnTo>
                      <a:pt x="113524" y="788958"/>
                    </a:lnTo>
                    <a:lnTo>
                      <a:pt x="104966" y="761537"/>
                    </a:lnTo>
                    <a:lnTo>
                      <a:pt x="95771" y="734322"/>
                    </a:lnTo>
                    <a:lnTo>
                      <a:pt x="85946" y="707328"/>
                    </a:lnTo>
                    <a:lnTo>
                      <a:pt x="75496" y="680570"/>
                    </a:lnTo>
                    <a:lnTo>
                      <a:pt x="64426" y="654063"/>
                    </a:lnTo>
                    <a:lnTo>
                      <a:pt x="52742" y="627820"/>
                    </a:lnTo>
                    <a:lnTo>
                      <a:pt x="40451" y="601857"/>
                    </a:lnTo>
                    <a:lnTo>
                      <a:pt x="27558" y="576186"/>
                    </a:lnTo>
                    <a:lnTo>
                      <a:pt x="14072" y="550822"/>
                    </a:lnTo>
                    <a:close/>
                  </a:path>
                </a:pathLst>
              </a:custGeom>
              <a:solidFill>
                <a:schemeClr val="accent3">
                  <a:lumMod val="40000"/>
                  <a:lumOff val="60000"/>
                </a:schemeClr>
              </a:solidFill>
              <a:ln w="285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grpSp>
        <p:grpSp>
          <p:nvGrpSpPr>
            <p:cNvPr id="33" name="Piece 4 - Instruments calibrations">
              <a:extLst>
                <a:ext uri="{FF2B5EF4-FFF2-40B4-BE49-F238E27FC236}">
                  <a16:creationId xmlns:a16="http://schemas.microsoft.com/office/drawing/2014/main" id="{CD7D1A6E-494D-E523-4075-0C0FE91CE258}"/>
                </a:ext>
              </a:extLst>
            </p:cNvPr>
            <p:cNvGrpSpPr/>
            <p:nvPr/>
          </p:nvGrpSpPr>
          <p:grpSpPr>
            <a:xfrm>
              <a:off x="0" y="0"/>
              <a:ext cx="0" cy="0"/>
              <a:chOff x="0" y="0"/>
              <a:chExt cx="0" cy="0"/>
            </a:xfrm>
          </p:grpSpPr>
          <p:sp>
            <p:nvSpPr>
              <p:cNvPr id="48" name="Shape">
                <a:extLst>
                  <a:ext uri="{FF2B5EF4-FFF2-40B4-BE49-F238E27FC236}">
                    <a16:creationId xmlns:a16="http://schemas.microsoft.com/office/drawing/2014/main" id="{C497A989-CCD7-608F-156F-26998103FA83}"/>
                  </a:ext>
                </a:extLst>
              </p:cNvPr>
              <p:cNvSpPr/>
              <p:nvPr/>
            </p:nvSpPr>
            <p:spPr>
              <a:xfrm>
                <a:off x="6889787" y="3381104"/>
                <a:ext cx="1457788" cy="1799073"/>
              </a:xfrm>
              <a:custGeom>
                <a:avLst/>
                <a:gdLst/>
                <a:ahLst/>
                <a:cxnLst/>
                <a:rect l="l" t="t" r="r" b="b"/>
                <a:pathLst>
                  <a:path w="1457788" h="1799073">
                    <a:moveTo>
                      <a:pt x="422203" y="262254"/>
                    </a:moveTo>
                    <a:lnTo>
                      <a:pt x="633823" y="299568"/>
                    </a:lnTo>
                    <a:lnTo>
                      <a:pt x="617206" y="281360"/>
                    </a:lnTo>
                    <a:lnTo>
                      <a:pt x="603333" y="260984"/>
                    </a:lnTo>
                    <a:lnTo>
                      <a:pt x="592484" y="238849"/>
                    </a:lnTo>
                    <a:lnTo>
                      <a:pt x="584877" y="215402"/>
                    </a:lnTo>
                    <a:lnTo>
                      <a:pt x="580664" y="191114"/>
                    </a:lnTo>
                    <a:lnTo>
                      <a:pt x="579932" y="166474"/>
                    </a:lnTo>
                    <a:lnTo>
                      <a:pt x="582694" y="141979"/>
                    </a:lnTo>
                    <a:lnTo>
                      <a:pt x="588895" y="118121"/>
                    </a:lnTo>
                    <a:lnTo>
                      <a:pt x="598410" y="95381"/>
                    </a:lnTo>
                    <a:lnTo>
                      <a:pt x="611047" y="74217"/>
                    </a:lnTo>
                    <a:lnTo>
                      <a:pt x="626553" y="55054"/>
                    </a:lnTo>
                    <a:lnTo>
                      <a:pt x="644615" y="38278"/>
                    </a:lnTo>
                    <a:lnTo>
                      <a:pt x="664869" y="24228"/>
                    </a:lnTo>
                    <a:lnTo>
                      <a:pt x="686908" y="13185"/>
                    </a:lnTo>
                    <a:lnTo>
                      <a:pt x="710288" y="5373"/>
                    </a:lnTo>
                    <a:lnTo>
                      <a:pt x="734538" y="948"/>
                    </a:lnTo>
                    <a:lnTo>
                      <a:pt x="759170" y="0"/>
                    </a:lnTo>
                    <a:lnTo>
                      <a:pt x="783689" y="2547"/>
                    </a:lnTo>
                    <a:lnTo>
                      <a:pt x="807600" y="8539"/>
                    </a:lnTo>
                    <a:lnTo>
                      <a:pt x="830422" y="17855"/>
                    </a:lnTo>
                    <a:lnTo>
                      <a:pt x="851697" y="30307"/>
                    </a:lnTo>
                    <a:lnTo>
                      <a:pt x="870995" y="45645"/>
                    </a:lnTo>
                    <a:lnTo>
                      <a:pt x="887927" y="63559"/>
                    </a:lnTo>
                    <a:lnTo>
                      <a:pt x="902155" y="83689"/>
                    </a:lnTo>
                    <a:lnTo>
                      <a:pt x="913390" y="105631"/>
                    </a:lnTo>
                    <a:lnTo>
                      <a:pt x="921406" y="128941"/>
                    </a:lnTo>
                    <a:lnTo>
                      <a:pt x="926043" y="153152"/>
                    </a:lnTo>
                    <a:lnTo>
                      <a:pt x="927207" y="177775"/>
                    </a:lnTo>
                    <a:lnTo>
                      <a:pt x="924874" y="202315"/>
                    </a:lnTo>
                    <a:lnTo>
                      <a:pt x="919091" y="226277"/>
                    </a:lnTo>
                    <a:lnTo>
                      <a:pt x="909976" y="249180"/>
                    </a:lnTo>
                    <a:lnTo>
                      <a:pt x="897710" y="270563"/>
                    </a:lnTo>
                    <a:lnTo>
                      <a:pt x="882542" y="289994"/>
                    </a:lnTo>
                    <a:lnTo>
                      <a:pt x="864777" y="307083"/>
                    </a:lnTo>
                    <a:lnTo>
                      <a:pt x="844772" y="321486"/>
                    </a:lnTo>
                    <a:lnTo>
                      <a:pt x="822930" y="332913"/>
                    </a:lnTo>
                    <a:lnTo>
                      <a:pt x="1457788" y="444855"/>
                    </a:lnTo>
                    <a:lnTo>
                      <a:pt x="1449191" y="490855"/>
                    </a:lnTo>
                    <a:lnTo>
                      <a:pt x="1439653" y="536669"/>
                    </a:lnTo>
                    <a:lnTo>
                      <a:pt x="1429181" y="582278"/>
                    </a:lnTo>
                    <a:lnTo>
                      <a:pt x="1417776" y="627663"/>
                    </a:lnTo>
                    <a:lnTo>
                      <a:pt x="1405445" y="672805"/>
                    </a:lnTo>
                    <a:lnTo>
                      <a:pt x="1392193" y="717685"/>
                    </a:lnTo>
                    <a:lnTo>
                      <a:pt x="1378025" y="762285"/>
                    </a:lnTo>
                    <a:lnTo>
                      <a:pt x="1362946" y="806585"/>
                    </a:lnTo>
                    <a:lnTo>
                      <a:pt x="1346964" y="850567"/>
                    </a:lnTo>
                    <a:lnTo>
                      <a:pt x="1330086" y="894213"/>
                    </a:lnTo>
                    <a:lnTo>
                      <a:pt x="1312317" y="937505"/>
                    </a:lnTo>
                    <a:lnTo>
                      <a:pt x="1293666" y="980423"/>
                    </a:lnTo>
                    <a:lnTo>
                      <a:pt x="1274140" y="1022951"/>
                    </a:lnTo>
                    <a:lnTo>
                      <a:pt x="1253748" y="1065070"/>
                    </a:lnTo>
                    <a:lnTo>
                      <a:pt x="1232497" y="1106763"/>
                    </a:lnTo>
                    <a:lnTo>
                      <a:pt x="1252339" y="1100724"/>
                    </a:lnTo>
                    <a:lnTo>
                      <a:pt x="1272818" y="1097443"/>
                    </a:lnTo>
                    <a:lnTo>
                      <a:pt x="1293554" y="1096981"/>
                    </a:lnTo>
                    <a:lnTo>
                      <a:pt x="1314159" y="1099345"/>
                    </a:lnTo>
                    <a:lnTo>
                      <a:pt x="1334250" y="1104493"/>
                    </a:lnTo>
                    <a:lnTo>
                      <a:pt x="1353454" y="1112327"/>
                    </a:lnTo>
                    <a:lnTo>
                      <a:pt x="1371412" y="1122704"/>
                    </a:lnTo>
                    <a:lnTo>
                      <a:pt x="1387791" y="1135428"/>
                    </a:lnTo>
                    <a:lnTo>
                      <a:pt x="1402284" y="1150264"/>
                    </a:lnTo>
                    <a:lnTo>
                      <a:pt x="1414623" y="1166935"/>
                    </a:lnTo>
                    <a:lnTo>
                      <a:pt x="1424578" y="1185130"/>
                    </a:lnTo>
                    <a:lnTo>
                      <a:pt x="1431963" y="1204511"/>
                    </a:lnTo>
                    <a:lnTo>
                      <a:pt x="1436641" y="1224717"/>
                    </a:lnTo>
                    <a:lnTo>
                      <a:pt x="1438524" y="1245372"/>
                    </a:lnTo>
                    <a:lnTo>
                      <a:pt x="1437578" y="1266091"/>
                    </a:lnTo>
                    <a:lnTo>
                      <a:pt x="1433820" y="1286488"/>
                    </a:lnTo>
                    <a:lnTo>
                      <a:pt x="1427320" y="1306183"/>
                    </a:lnTo>
                    <a:lnTo>
                      <a:pt x="1418200" y="1324811"/>
                    </a:lnTo>
                    <a:lnTo>
                      <a:pt x="1406628" y="1342023"/>
                    </a:lnTo>
                    <a:lnTo>
                      <a:pt x="1392821" y="1357500"/>
                    </a:lnTo>
                    <a:lnTo>
                      <a:pt x="1377036" y="1370953"/>
                    </a:lnTo>
                    <a:lnTo>
                      <a:pt x="1359566" y="1382132"/>
                    </a:lnTo>
                    <a:lnTo>
                      <a:pt x="1340736" y="1390828"/>
                    </a:lnTo>
                    <a:lnTo>
                      <a:pt x="1320899" y="1396880"/>
                    </a:lnTo>
                    <a:lnTo>
                      <a:pt x="1300422" y="1400175"/>
                    </a:lnTo>
                    <a:lnTo>
                      <a:pt x="1279687" y="1400652"/>
                    </a:lnTo>
                    <a:lnTo>
                      <a:pt x="1259080" y="1398301"/>
                    </a:lnTo>
                    <a:lnTo>
                      <a:pt x="1238985" y="1393167"/>
                    </a:lnTo>
                    <a:lnTo>
                      <a:pt x="1219776" y="1385345"/>
                    </a:lnTo>
                    <a:lnTo>
                      <a:pt x="1201811" y="1374981"/>
                    </a:lnTo>
                    <a:lnTo>
                      <a:pt x="1185424" y="1362268"/>
                    </a:lnTo>
                    <a:lnTo>
                      <a:pt x="1170920" y="1347442"/>
                    </a:lnTo>
                    <a:lnTo>
                      <a:pt x="1158570" y="1330780"/>
                    </a:lnTo>
                    <a:lnTo>
                      <a:pt x="1148603" y="1312591"/>
                    </a:lnTo>
                    <a:lnTo>
                      <a:pt x="1141205" y="1293215"/>
                    </a:lnTo>
                    <a:lnTo>
                      <a:pt x="1136514" y="1273012"/>
                    </a:lnTo>
                    <a:lnTo>
                      <a:pt x="1111032" y="1312262"/>
                    </a:lnTo>
                    <a:lnTo>
                      <a:pt x="1084751" y="1350981"/>
                    </a:lnTo>
                    <a:lnTo>
                      <a:pt x="1057684" y="1389155"/>
                    </a:lnTo>
                    <a:lnTo>
                      <a:pt x="1029841" y="1426767"/>
                    </a:lnTo>
                    <a:lnTo>
                      <a:pt x="1001234" y="1463801"/>
                    </a:lnTo>
                    <a:lnTo>
                      <a:pt x="971875" y="1500241"/>
                    </a:lnTo>
                    <a:lnTo>
                      <a:pt x="941776" y="1536073"/>
                    </a:lnTo>
                    <a:lnTo>
                      <a:pt x="910950" y="1571281"/>
                    </a:lnTo>
                    <a:lnTo>
                      <a:pt x="879410" y="1605851"/>
                    </a:lnTo>
                    <a:lnTo>
                      <a:pt x="847169" y="1639768"/>
                    </a:lnTo>
                    <a:lnTo>
                      <a:pt x="814240" y="1673018"/>
                    </a:lnTo>
                    <a:lnTo>
                      <a:pt x="780637" y="1705587"/>
                    </a:lnTo>
                    <a:lnTo>
                      <a:pt x="746375" y="1737462"/>
                    </a:lnTo>
                    <a:lnTo>
                      <a:pt x="711468" y="1768628"/>
                    </a:lnTo>
                    <a:lnTo>
                      <a:pt x="675930" y="1799073"/>
                    </a:lnTo>
                    <a:lnTo>
                      <a:pt x="261555" y="1305241"/>
                    </a:lnTo>
                    <a:lnTo>
                      <a:pt x="285632" y="1310528"/>
                    </a:lnTo>
                    <a:lnTo>
                      <a:pt x="310215" y="1312354"/>
                    </a:lnTo>
                    <a:lnTo>
                      <a:pt x="334809" y="1310682"/>
                    </a:lnTo>
                    <a:lnTo>
                      <a:pt x="358919" y="1305547"/>
                    </a:lnTo>
                    <a:lnTo>
                      <a:pt x="382059" y="1297051"/>
                    </a:lnTo>
                    <a:lnTo>
                      <a:pt x="403764" y="1285365"/>
                    </a:lnTo>
                    <a:lnTo>
                      <a:pt x="423596" y="1270726"/>
                    </a:lnTo>
                    <a:lnTo>
                      <a:pt x="441157" y="1253427"/>
                    </a:lnTo>
                    <a:lnTo>
                      <a:pt x="456093" y="1233816"/>
                    </a:lnTo>
                    <a:lnTo>
                      <a:pt x="468103" y="1212289"/>
                    </a:lnTo>
                    <a:lnTo>
                      <a:pt x="476946" y="1189280"/>
                    </a:lnTo>
                    <a:lnTo>
                      <a:pt x="482443" y="1165250"/>
                    </a:lnTo>
                    <a:lnTo>
                      <a:pt x="484484" y="1140684"/>
                    </a:lnTo>
                    <a:lnTo>
                      <a:pt x="483028" y="1116076"/>
                    </a:lnTo>
                    <a:lnTo>
                      <a:pt x="478103" y="1091923"/>
                    </a:lnTo>
                    <a:lnTo>
                      <a:pt x="469810" y="1068709"/>
                    </a:lnTo>
                    <a:lnTo>
                      <a:pt x="458315" y="1046903"/>
                    </a:lnTo>
                    <a:lnTo>
                      <a:pt x="443850" y="1026943"/>
                    </a:lnTo>
                    <a:lnTo>
                      <a:pt x="426705" y="1009231"/>
                    </a:lnTo>
                    <a:lnTo>
                      <a:pt x="407226" y="994124"/>
                    </a:lnTo>
                    <a:lnTo>
                      <a:pt x="385805" y="981926"/>
                    </a:lnTo>
                    <a:lnTo>
                      <a:pt x="362874" y="972883"/>
                    </a:lnTo>
                    <a:lnTo>
                      <a:pt x="338893" y="967175"/>
                    </a:lnTo>
                    <a:lnTo>
                      <a:pt x="314346" y="964919"/>
                    </a:lnTo>
                    <a:lnTo>
                      <a:pt x="289727" y="966160"/>
                    </a:lnTo>
                    <a:lnTo>
                      <a:pt x="265531" y="970873"/>
                    </a:lnTo>
                    <a:lnTo>
                      <a:pt x="242246" y="978963"/>
                    </a:lnTo>
                    <a:lnTo>
                      <a:pt x="220340" y="990267"/>
                    </a:lnTo>
                    <a:lnTo>
                      <a:pt x="200254" y="1004557"/>
                    </a:lnTo>
                    <a:lnTo>
                      <a:pt x="182393" y="1021546"/>
                    </a:lnTo>
                    <a:lnTo>
                      <a:pt x="167116" y="1040892"/>
                    </a:lnTo>
                    <a:lnTo>
                      <a:pt x="154731" y="1062205"/>
                    </a:lnTo>
                    <a:lnTo>
                      <a:pt x="145487" y="1085057"/>
                    </a:lnTo>
                    <a:lnTo>
                      <a:pt x="139570" y="1108987"/>
                    </a:lnTo>
                    <a:lnTo>
                      <a:pt x="137099" y="1133513"/>
                    </a:lnTo>
                    <a:lnTo>
                      <a:pt x="138125" y="1158142"/>
                    </a:lnTo>
                    <a:lnTo>
                      <a:pt x="0" y="993531"/>
                    </a:lnTo>
                    <a:lnTo>
                      <a:pt x="21789" y="974812"/>
                    </a:lnTo>
                    <a:lnTo>
                      <a:pt x="43137" y="955590"/>
                    </a:lnTo>
                    <a:lnTo>
                      <a:pt x="64031" y="935877"/>
                    </a:lnTo>
                    <a:lnTo>
                      <a:pt x="84462" y="915683"/>
                    </a:lnTo>
                    <a:lnTo>
                      <a:pt x="104416" y="895020"/>
                    </a:lnTo>
                    <a:lnTo>
                      <a:pt x="123885" y="873897"/>
                    </a:lnTo>
                    <a:lnTo>
                      <a:pt x="142857" y="852327"/>
                    </a:lnTo>
                    <a:lnTo>
                      <a:pt x="161322" y="830322"/>
                    </a:lnTo>
                    <a:lnTo>
                      <a:pt x="179269" y="807893"/>
                    </a:lnTo>
                    <a:lnTo>
                      <a:pt x="196690" y="785052"/>
                    </a:lnTo>
                    <a:lnTo>
                      <a:pt x="213575" y="761812"/>
                    </a:lnTo>
                    <a:lnTo>
                      <a:pt x="229914" y="738186"/>
                    </a:lnTo>
                    <a:lnTo>
                      <a:pt x="245700" y="714185"/>
                    </a:lnTo>
                    <a:lnTo>
                      <a:pt x="260922" y="689824"/>
                    </a:lnTo>
                    <a:lnTo>
                      <a:pt x="275574" y="665116"/>
                    </a:lnTo>
                    <a:lnTo>
                      <a:pt x="289646" y="640073"/>
                    </a:lnTo>
                    <a:lnTo>
                      <a:pt x="303132" y="614709"/>
                    </a:lnTo>
                    <a:lnTo>
                      <a:pt x="316025" y="589038"/>
                    </a:lnTo>
                    <a:lnTo>
                      <a:pt x="328316" y="563075"/>
                    </a:lnTo>
                    <a:lnTo>
                      <a:pt x="340000" y="536832"/>
                    </a:lnTo>
                    <a:lnTo>
                      <a:pt x="351070" y="510325"/>
                    </a:lnTo>
                    <a:lnTo>
                      <a:pt x="361520" y="483567"/>
                    </a:lnTo>
                    <a:lnTo>
                      <a:pt x="371345" y="456573"/>
                    </a:lnTo>
                    <a:lnTo>
                      <a:pt x="380540" y="429358"/>
                    </a:lnTo>
                    <a:lnTo>
                      <a:pt x="389098" y="401937"/>
                    </a:lnTo>
                    <a:lnTo>
                      <a:pt x="397016" y="374324"/>
                    </a:lnTo>
                    <a:lnTo>
                      <a:pt x="404289" y="346534"/>
                    </a:lnTo>
                    <a:lnTo>
                      <a:pt x="410914" y="318582"/>
                    </a:lnTo>
                    <a:lnTo>
                      <a:pt x="416886" y="290483"/>
                    </a:lnTo>
                    <a:close/>
                  </a:path>
                </a:pathLst>
              </a:custGeom>
              <a:solidFill>
                <a:schemeClr val="tx2">
                  <a:lumMod val="40000"/>
                  <a:lumOff val="60000"/>
                </a:schemeClr>
              </a:solidFill>
              <a:ln w="285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grpSp>
        <p:grpSp>
          <p:nvGrpSpPr>
            <p:cNvPr id="35" name="Piece 5 - Traceability">
              <a:extLst>
                <a:ext uri="{FF2B5EF4-FFF2-40B4-BE49-F238E27FC236}">
                  <a16:creationId xmlns:a16="http://schemas.microsoft.com/office/drawing/2014/main" id="{97279303-504E-B66D-B1E4-7ECC4C7C33F5}"/>
                </a:ext>
              </a:extLst>
            </p:cNvPr>
            <p:cNvGrpSpPr/>
            <p:nvPr/>
          </p:nvGrpSpPr>
          <p:grpSpPr>
            <a:xfrm>
              <a:off x="0" y="0"/>
              <a:ext cx="0" cy="0"/>
              <a:chOff x="0" y="0"/>
              <a:chExt cx="0" cy="0"/>
            </a:xfrm>
          </p:grpSpPr>
          <p:sp>
            <p:nvSpPr>
              <p:cNvPr id="47" name="Shape">
                <a:extLst>
                  <a:ext uri="{FF2B5EF4-FFF2-40B4-BE49-F238E27FC236}">
                    <a16:creationId xmlns:a16="http://schemas.microsoft.com/office/drawing/2014/main" id="{B22D2B71-1959-D921-76E8-3D8FD6FBD52F}"/>
                  </a:ext>
                </a:extLst>
              </p:cNvPr>
              <p:cNvSpPr/>
              <p:nvPr/>
            </p:nvSpPr>
            <p:spPr>
              <a:xfrm>
                <a:off x="6096304" y="4346023"/>
                <a:ext cx="1469413" cy="1491680"/>
              </a:xfrm>
              <a:custGeom>
                <a:avLst/>
                <a:gdLst/>
                <a:ahLst/>
                <a:cxnLst/>
                <a:rect l="l" t="t" r="r" b="b"/>
                <a:pathLst>
                  <a:path w="1469413" h="1491680">
                    <a:moveTo>
                      <a:pt x="793483" y="28612"/>
                    </a:moveTo>
                    <a:lnTo>
                      <a:pt x="931608" y="193223"/>
                    </a:lnTo>
                    <a:lnTo>
                      <a:pt x="930582" y="168594"/>
                    </a:lnTo>
                    <a:lnTo>
                      <a:pt x="933053" y="144068"/>
                    </a:lnTo>
                    <a:lnTo>
                      <a:pt x="938970" y="120138"/>
                    </a:lnTo>
                    <a:lnTo>
                      <a:pt x="948214" y="97286"/>
                    </a:lnTo>
                    <a:lnTo>
                      <a:pt x="960599" y="75973"/>
                    </a:lnTo>
                    <a:lnTo>
                      <a:pt x="975876" y="56627"/>
                    </a:lnTo>
                    <a:lnTo>
                      <a:pt x="993737" y="39638"/>
                    </a:lnTo>
                    <a:lnTo>
                      <a:pt x="1013823" y="25348"/>
                    </a:lnTo>
                    <a:lnTo>
                      <a:pt x="1035729" y="14044"/>
                    </a:lnTo>
                    <a:lnTo>
                      <a:pt x="1059014" y="5954"/>
                    </a:lnTo>
                    <a:lnTo>
                      <a:pt x="1083210" y="1241"/>
                    </a:lnTo>
                    <a:lnTo>
                      <a:pt x="1107829" y="0"/>
                    </a:lnTo>
                    <a:lnTo>
                      <a:pt x="1132376" y="2256"/>
                    </a:lnTo>
                    <a:lnTo>
                      <a:pt x="1156357" y="7964"/>
                    </a:lnTo>
                    <a:lnTo>
                      <a:pt x="1179288" y="17007"/>
                    </a:lnTo>
                    <a:lnTo>
                      <a:pt x="1200709" y="29205"/>
                    </a:lnTo>
                    <a:lnTo>
                      <a:pt x="1220188" y="44312"/>
                    </a:lnTo>
                    <a:lnTo>
                      <a:pt x="1237333" y="62024"/>
                    </a:lnTo>
                    <a:lnTo>
                      <a:pt x="1251798" y="81984"/>
                    </a:lnTo>
                    <a:lnTo>
                      <a:pt x="1263293" y="103790"/>
                    </a:lnTo>
                    <a:lnTo>
                      <a:pt x="1271586" y="127004"/>
                    </a:lnTo>
                    <a:lnTo>
                      <a:pt x="1276511" y="151157"/>
                    </a:lnTo>
                    <a:lnTo>
                      <a:pt x="1277967" y="175765"/>
                    </a:lnTo>
                    <a:lnTo>
                      <a:pt x="1275926" y="200331"/>
                    </a:lnTo>
                    <a:lnTo>
                      <a:pt x="1270429" y="224361"/>
                    </a:lnTo>
                    <a:lnTo>
                      <a:pt x="1261586" y="247370"/>
                    </a:lnTo>
                    <a:lnTo>
                      <a:pt x="1249576" y="268897"/>
                    </a:lnTo>
                    <a:lnTo>
                      <a:pt x="1234640" y="288508"/>
                    </a:lnTo>
                    <a:lnTo>
                      <a:pt x="1217079" y="305807"/>
                    </a:lnTo>
                    <a:lnTo>
                      <a:pt x="1197247" y="320446"/>
                    </a:lnTo>
                    <a:lnTo>
                      <a:pt x="1175542" y="332132"/>
                    </a:lnTo>
                    <a:lnTo>
                      <a:pt x="1152402" y="340628"/>
                    </a:lnTo>
                    <a:lnTo>
                      <a:pt x="1128292" y="345763"/>
                    </a:lnTo>
                    <a:lnTo>
                      <a:pt x="1103698" y="347435"/>
                    </a:lnTo>
                    <a:lnTo>
                      <a:pt x="1079115" y="345609"/>
                    </a:lnTo>
                    <a:lnTo>
                      <a:pt x="1055038" y="340322"/>
                    </a:lnTo>
                    <a:lnTo>
                      <a:pt x="1469413" y="834154"/>
                    </a:lnTo>
                    <a:lnTo>
                      <a:pt x="1433259" y="863866"/>
                    </a:lnTo>
                    <a:lnTo>
                      <a:pt x="1396505" y="892831"/>
                    </a:lnTo>
                    <a:lnTo>
                      <a:pt x="1359165" y="921037"/>
                    </a:lnTo>
                    <a:lnTo>
                      <a:pt x="1321256" y="948474"/>
                    </a:lnTo>
                    <a:lnTo>
                      <a:pt x="1282793" y="975129"/>
                    </a:lnTo>
                    <a:lnTo>
                      <a:pt x="1243792" y="1000990"/>
                    </a:lnTo>
                    <a:lnTo>
                      <a:pt x="1204271" y="1026048"/>
                    </a:lnTo>
                    <a:lnTo>
                      <a:pt x="1164244" y="1050292"/>
                    </a:lnTo>
                    <a:lnTo>
                      <a:pt x="1123730" y="1073712"/>
                    </a:lnTo>
                    <a:lnTo>
                      <a:pt x="1082745" y="1096297"/>
                    </a:lnTo>
                    <a:lnTo>
                      <a:pt x="1041306" y="1118039"/>
                    </a:lnTo>
                    <a:lnTo>
                      <a:pt x="999431" y="1138927"/>
                    </a:lnTo>
                    <a:lnTo>
                      <a:pt x="957137" y="1158954"/>
                    </a:lnTo>
                    <a:lnTo>
                      <a:pt x="914442" y="1178112"/>
                    </a:lnTo>
                    <a:lnTo>
                      <a:pt x="871364" y="1196391"/>
                    </a:lnTo>
                    <a:lnTo>
                      <a:pt x="890445" y="1204519"/>
                    </a:lnTo>
                    <a:lnTo>
                      <a:pt x="908243" y="1215169"/>
                    </a:lnTo>
                    <a:lnTo>
                      <a:pt x="924424" y="1228143"/>
                    </a:lnTo>
                    <a:lnTo>
                      <a:pt x="938689" y="1243199"/>
                    </a:lnTo>
                    <a:lnTo>
                      <a:pt x="950771" y="1260057"/>
                    </a:lnTo>
                    <a:lnTo>
                      <a:pt x="960446" y="1278403"/>
                    </a:lnTo>
                    <a:lnTo>
                      <a:pt x="967533" y="1297895"/>
                    </a:lnTo>
                    <a:lnTo>
                      <a:pt x="971900" y="1318170"/>
                    </a:lnTo>
                    <a:lnTo>
                      <a:pt x="973467" y="1338852"/>
                    </a:lnTo>
                    <a:lnTo>
                      <a:pt x="972203" y="1359553"/>
                    </a:lnTo>
                    <a:lnTo>
                      <a:pt x="968133" y="1379891"/>
                    </a:lnTo>
                    <a:lnTo>
                      <a:pt x="961332" y="1399484"/>
                    </a:lnTo>
                    <a:lnTo>
                      <a:pt x="951928" y="1417970"/>
                    </a:lnTo>
                    <a:lnTo>
                      <a:pt x="940094" y="1435003"/>
                    </a:lnTo>
                    <a:lnTo>
                      <a:pt x="926051" y="1450266"/>
                    </a:lnTo>
                    <a:lnTo>
                      <a:pt x="910061" y="1463476"/>
                    </a:lnTo>
                    <a:lnTo>
                      <a:pt x="892422" y="1474386"/>
                    </a:lnTo>
                    <a:lnTo>
                      <a:pt x="873462" y="1482792"/>
                    </a:lnTo>
                    <a:lnTo>
                      <a:pt x="853534" y="1488540"/>
                    </a:lnTo>
                    <a:lnTo>
                      <a:pt x="833009" y="1491521"/>
                    </a:lnTo>
                    <a:lnTo>
                      <a:pt x="812269" y="1491680"/>
                    </a:lnTo>
                    <a:lnTo>
                      <a:pt x="791700" y="1489014"/>
                    </a:lnTo>
                    <a:lnTo>
                      <a:pt x="771687" y="1483572"/>
                    </a:lnTo>
                    <a:lnTo>
                      <a:pt x="752600" y="1475457"/>
                    </a:lnTo>
                    <a:lnTo>
                      <a:pt x="734795" y="1464819"/>
                    </a:lnTo>
                    <a:lnTo>
                      <a:pt x="718605" y="1451856"/>
                    </a:lnTo>
                    <a:lnTo>
                      <a:pt x="704330" y="1436809"/>
                    </a:lnTo>
                    <a:lnTo>
                      <a:pt x="692237" y="1419960"/>
                    </a:lnTo>
                    <a:lnTo>
                      <a:pt x="682550" y="1401620"/>
                    </a:lnTo>
                    <a:lnTo>
                      <a:pt x="675449" y="1382133"/>
                    </a:lnTo>
                    <a:lnTo>
                      <a:pt x="671068" y="1361861"/>
                    </a:lnTo>
                    <a:lnTo>
                      <a:pt x="669488" y="1341181"/>
                    </a:lnTo>
                    <a:lnTo>
                      <a:pt x="670737" y="1320478"/>
                    </a:lnTo>
                    <a:lnTo>
                      <a:pt x="674794" y="1300138"/>
                    </a:lnTo>
                    <a:lnTo>
                      <a:pt x="681581" y="1280540"/>
                    </a:lnTo>
                    <a:lnTo>
                      <a:pt x="690974" y="1262048"/>
                    </a:lnTo>
                    <a:lnTo>
                      <a:pt x="646224" y="1275735"/>
                    </a:lnTo>
                    <a:lnTo>
                      <a:pt x="601204" y="1288504"/>
                    </a:lnTo>
                    <a:lnTo>
                      <a:pt x="555931" y="1300348"/>
                    </a:lnTo>
                    <a:lnTo>
                      <a:pt x="510426" y="1311263"/>
                    </a:lnTo>
                    <a:lnTo>
                      <a:pt x="464707" y="1321245"/>
                    </a:lnTo>
                    <a:lnTo>
                      <a:pt x="418793" y="1330288"/>
                    </a:lnTo>
                    <a:lnTo>
                      <a:pt x="372704" y="1338390"/>
                    </a:lnTo>
                    <a:lnTo>
                      <a:pt x="326458" y="1345546"/>
                    </a:lnTo>
                    <a:lnTo>
                      <a:pt x="280076" y="1351755"/>
                    </a:lnTo>
                    <a:lnTo>
                      <a:pt x="233576" y="1357012"/>
                    </a:lnTo>
                    <a:lnTo>
                      <a:pt x="186979" y="1361317"/>
                    </a:lnTo>
                    <a:lnTo>
                      <a:pt x="140303" y="1364667"/>
                    </a:lnTo>
                    <a:lnTo>
                      <a:pt x="93568" y="1367061"/>
                    </a:lnTo>
                    <a:lnTo>
                      <a:pt x="46794" y="1368498"/>
                    </a:lnTo>
                    <a:lnTo>
                      <a:pt x="0" y="1368977"/>
                    </a:lnTo>
                    <a:lnTo>
                      <a:pt x="0" y="724325"/>
                    </a:lnTo>
                    <a:lnTo>
                      <a:pt x="15046" y="743851"/>
                    </a:lnTo>
                    <a:lnTo>
                      <a:pt x="32704" y="761051"/>
                    </a:lnTo>
                    <a:lnTo>
                      <a:pt x="52618" y="775579"/>
                    </a:lnTo>
                    <a:lnTo>
                      <a:pt x="74388" y="787142"/>
                    </a:lnTo>
                    <a:lnTo>
                      <a:pt x="97576" y="795508"/>
                    </a:lnTo>
                    <a:lnTo>
                      <a:pt x="121714" y="800508"/>
                    </a:lnTo>
                    <a:lnTo>
                      <a:pt x="146317" y="802042"/>
                    </a:lnTo>
                    <a:lnTo>
                      <a:pt x="170889" y="800078"/>
                    </a:lnTo>
                    <a:lnTo>
                      <a:pt x="194936" y="794656"/>
                    </a:lnTo>
                    <a:lnTo>
                      <a:pt x="217973" y="785886"/>
                    </a:lnTo>
                    <a:lnTo>
                      <a:pt x="239538" y="773943"/>
                    </a:lnTo>
                    <a:lnTo>
                      <a:pt x="259195" y="759069"/>
                    </a:lnTo>
                    <a:lnTo>
                      <a:pt x="276549" y="741562"/>
                    </a:lnTo>
                    <a:lnTo>
                      <a:pt x="291251" y="721776"/>
                    </a:lnTo>
                    <a:lnTo>
                      <a:pt x="303004" y="700108"/>
                    </a:lnTo>
                    <a:lnTo>
                      <a:pt x="311572" y="676994"/>
                    </a:lnTo>
                    <a:lnTo>
                      <a:pt x="316784" y="652901"/>
                    </a:lnTo>
                    <a:lnTo>
                      <a:pt x="318532" y="628313"/>
                    </a:lnTo>
                    <a:lnTo>
                      <a:pt x="316784" y="603724"/>
                    </a:lnTo>
                    <a:lnTo>
                      <a:pt x="311572" y="579631"/>
                    </a:lnTo>
                    <a:lnTo>
                      <a:pt x="303004" y="556517"/>
                    </a:lnTo>
                    <a:lnTo>
                      <a:pt x="291251" y="534849"/>
                    </a:lnTo>
                    <a:lnTo>
                      <a:pt x="276549" y="515063"/>
                    </a:lnTo>
                    <a:lnTo>
                      <a:pt x="259195" y="497556"/>
                    </a:lnTo>
                    <a:lnTo>
                      <a:pt x="239538" y="482682"/>
                    </a:lnTo>
                    <a:lnTo>
                      <a:pt x="217973" y="470739"/>
                    </a:lnTo>
                    <a:lnTo>
                      <a:pt x="194936" y="461969"/>
                    </a:lnTo>
                    <a:lnTo>
                      <a:pt x="170889" y="456547"/>
                    </a:lnTo>
                    <a:lnTo>
                      <a:pt x="146317" y="454583"/>
                    </a:lnTo>
                    <a:lnTo>
                      <a:pt x="121714" y="456117"/>
                    </a:lnTo>
                    <a:lnTo>
                      <a:pt x="97576" y="461117"/>
                    </a:lnTo>
                    <a:lnTo>
                      <a:pt x="74388" y="469483"/>
                    </a:lnTo>
                    <a:lnTo>
                      <a:pt x="52618" y="481046"/>
                    </a:lnTo>
                    <a:lnTo>
                      <a:pt x="32704" y="495574"/>
                    </a:lnTo>
                    <a:lnTo>
                      <a:pt x="15046" y="512774"/>
                    </a:lnTo>
                    <a:lnTo>
                      <a:pt x="0" y="532301"/>
                    </a:lnTo>
                    <a:lnTo>
                      <a:pt x="0" y="317417"/>
                    </a:lnTo>
                    <a:lnTo>
                      <a:pt x="28724" y="317082"/>
                    </a:lnTo>
                    <a:lnTo>
                      <a:pt x="57433" y="316080"/>
                    </a:lnTo>
                    <a:lnTo>
                      <a:pt x="86110" y="314409"/>
                    </a:lnTo>
                    <a:lnTo>
                      <a:pt x="114741" y="312072"/>
                    </a:lnTo>
                    <a:lnTo>
                      <a:pt x="143310" y="309070"/>
                    </a:lnTo>
                    <a:lnTo>
                      <a:pt x="171801" y="305403"/>
                    </a:lnTo>
                    <a:lnTo>
                      <a:pt x="200199" y="301074"/>
                    </a:lnTo>
                    <a:lnTo>
                      <a:pt x="228489" y="296086"/>
                    </a:lnTo>
                    <a:lnTo>
                      <a:pt x="256655" y="290441"/>
                    </a:lnTo>
                    <a:lnTo>
                      <a:pt x="284682" y="284142"/>
                    </a:lnTo>
                    <a:lnTo>
                      <a:pt x="312555" y="277193"/>
                    </a:lnTo>
                    <a:lnTo>
                      <a:pt x="340258" y="269596"/>
                    </a:lnTo>
                    <a:lnTo>
                      <a:pt x="367777" y="261358"/>
                    </a:lnTo>
                    <a:lnTo>
                      <a:pt x="395097" y="252481"/>
                    </a:lnTo>
                    <a:lnTo>
                      <a:pt x="422204" y="242971"/>
                    </a:lnTo>
                    <a:lnTo>
                      <a:pt x="449081" y="232832"/>
                    </a:lnTo>
                    <a:lnTo>
                      <a:pt x="475716" y="222071"/>
                    </a:lnTo>
                    <a:lnTo>
                      <a:pt x="502092" y="210694"/>
                    </a:lnTo>
                    <a:lnTo>
                      <a:pt x="528197" y="198705"/>
                    </a:lnTo>
                    <a:lnTo>
                      <a:pt x="554016" y="186112"/>
                    </a:lnTo>
                    <a:lnTo>
                      <a:pt x="579535" y="172922"/>
                    </a:lnTo>
                    <a:lnTo>
                      <a:pt x="604740" y="159142"/>
                    </a:lnTo>
                    <a:lnTo>
                      <a:pt x="629617" y="144779"/>
                    </a:lnTo>
                    <a:lnTo>
                      <a:pt x="654154" y="129841"/>
                    </a:lnTo>
                    <a:lnTo>
                      <a:pt x="678336" y="114336"/>
                    </a:lnTo>
                    <a:lnTo>
                      <a:pt x="702151" y="98273"/>
                    </a:lnTo>
                    <a:lnTo>
                      <a:pt x="725586" y="81659"/>
                    </a:lnTo>
                    <a:lnTo>
                      <a:pt x="748628" y="64505"/>
                    </a:lnTo>
                    <a:lnTo>
                      <a:pt x="771264" y="46820"/>
                    </a:lnTo>
                    <a:close/>
                  </a:path>
                </a:pathLst>
              </a:custGeom>
              <a:solidFill>
                <a:schemeClr val="accent2">
                  <a:lumMod val="40000"/>
                  <a:lumOff val="60000"/>
                </a:schemeClr>
              </a:solidFill>
              <a:ln w="285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grpSp>
        <p:grpSp>
          <p:nvGrpSpPr>
            <p:cNvPr id="37" name="Piece 6 - Measurements &amp; comparisons">
              <a:extLst>
                <a:ext uri="{FF2B5EF4-FFF2-40B4-BE49-F238E27FC236}">
                  <a16:creationId xmlns:a16="http://schemas.microsoft.com/office/drawing/2014/main" id="{C8BA2ED9-2ADC-28A2-D38A-495D143FE385}"/>
                </a:ext>
              </a:extLst>
            </p:cNvPr>
            <p:cNvGrpSpPr/>
            <p:nvPr/>
          </p:nvGrpSpPr>
          <p:grpSpPr>
            <a:xfrm>
              <a:off x="0" y="0"/>
              <a:ext cx="0" cy="0"/>
              <a:chOff x="0" y="0"/>
              <a:chExt cx="0" cy="0"/>
            </a:xfrm>
          </p:grpSpPr>
          <p:sp>
            <p:nvSpPr>
              <p:cNvPr id="46" name="Shape">
                <a:extLst>
                  <a:ext uri="{FF2B5EF4-FFF2-40B4-BE49-F238E27FC236}">
                    <a16:creationId xmlns:a16="http://schemas.microsoft.com/office/drawing/2014/main" id="{7104011D-A04A-1982-0B25-E6EA493030BD}"/>
                  </a:ext>
                </a:extLst>
              </p:cNvPr>
              <p:cNvSpPr/>
              <p:nvPr/>
            </p:nvSpPr>
            <p:spPr>
              <a:xfrm>
                <a:off x="4626892" y="4374635"/>
                <a:ext cx="1787944" cy="1463068"/>
              </a:xfrm>
              <a:custGeom>
                <a:avLst/>
                <a:gdLst/>
                <a:ahLst/>
                <a:cxnLst/>
                <a:rect l="l" t="t" r="r" b="b"/>
                <a:pathLst>
                  <a:path w="1787944" h="1463068">
                    <a:moveTo>
                      <a:pt x="1469412" y="288805"/>
                    </a:moveTo>
                    <a:lnTo>
                      <a:pt x="1469412" y="503689"/>
                    </a:lnTo>
                    <a:lnTo>
                      <a:pt x="1484458" y="484162"/>
                    </a:lnTo>
                    <a:lnTo>
                      <a:pt x="1502116" y="466962"/>
                    </a:lnTo>
                    <a:lnTo>
                      <a:pt x="1522030" y="452434"/>
                    </a:lnTo>
                    <a:lnTo>
                      <a:pt x="1543800" y="440871"/>
                    </a:lnTo>
                    <a:lnTo>
                      <a:pt x="1566988" y="432505"/>
                    </a:lnTo>
                    <a:lnTo>
                      <a:pt x="1591126" y="427505"/>
                    </a:lnTo>
                    <a:lnTo>
                      <a:pt x="1615729" y="425971"/>
                    </a:lnTo>
                    <a:lnTo>
                      <a:pt x="1640301" y="427935"/>
                    </a:lnTo>
                    <a:lnTo>
                      <a:pt x="1664348" y="433357"/>
                    </a:lnTo>
                    <a:lnTo>
                      <a:pt x="1687385" y="442127"/>
                    </a:lnTo>
                    <a:lnTo>
                      <a:pt x="1708950" y="454070"/>
                    </a:lnTo>
                    <a:lnTo>
                      <a:pt x="1728607" y="468944"/>
                    </a:lnTo>
                    <a:lnTo>
                      <a:pt x="1745961" y="486451"/>
                    </a:lnTo>
                    <a:lnTo>
                      <a:pt x="1760663" y="506237"/>
                    </a:lnTo>
                    <a:lnTo>
                      <a:pt x="1772416" y="527905"/>
                    </a:lnTo>
                    <a:lnTo>
                      <a:pt x="1780984" y="551019"/>
                    </a:lnTo>
                    <a:lnTo>
                      <a:pt x="1786196" y="575112"/>
                    </a:lnTo>
                    <a:lnTo>
                      <a:pt x="1787944" y="599701"/>
                    </a:lnTo>
                    <a:lnTo>
                      <a:pt x="1786196" y="624289"/>
                    </a:lnTo>
                    <a:lnTo>
                      <a:pt x="1780984" y="648382"/>
                    </a:lnTo>
                    <a:lnTo>
                      <a:pt x="1772416" y="671496"/>
                    </a:lnTo>
                    <a:lnTo>
                      <a:pt x="1760663" y="693164"/>
                    </a:lnTo>
                    <a:lnTo>
                      <a:pt x="1745961" y="712950"/>
                    </a:lnTo>
                    <a:lnTo>
                      <a:pt x="1728607" y="730457"/>
                    </a:lnTo>
                    <a:lnTo>
                      <a:pt x="1708950" y="745331"/>
                    </a:lnTo>
                    <a:lnTo>
                      <a:pt x="1687385" y="757274"/>
                    </a:lnTo>
                    <a:lnTo>
                      <a:pt x="1664348" y="766044"/>
                    </a:lnTo>
                    <a:lnTo>
                      <a:pt x="1640301" y="771466"/>
                    </a:lnTo>
                    <a:lnTo>
                      <a:pt x="1615729" y="773430"/>
                    </a:lnTo>
                    <a:lnTo>
                      <a:pt x="1591126" y="771896"/>
                    </a:lnTo>
                    <a:lnTo>
                      <a:pt x="1566988" y="766896"/>
                    </a:lnTo>
                    <a:lnTo>
                      <a:pt x="1543800" y="758530"/>
                    </a:lnTo>
                    <a:lnTo>
                      <a:pt x="1522030" y="746967"/>
                    </a:lnTo>
                    <a:lnTo>
                      <a:pt x="1502116" y="732439"/>
                    </a:lnTo>
                    <a:lnTo>
                      <a:pt x="1484458" y="715239"/>
                    </a:lnTo>
                    <a:lnTo>
                      <a:pt x="1469412" y="695713"/>
                    </a:lnTo>
                    <a:lnTo>
                      <a:pt x="1469412" y="1340365"/>
                    </a:lnTo>
                    <a:lnTo>
                      <a:pt x="1422619" y="1339886"/>
                    </a:lnTo>
                    <a:lnTo>
                      <a:pt x="1375845" y="1338449"/>
                    </a:lnTo>
                    <a:lnTo>
                      <a:pt x="1329110" y="1336055"/>
                    </a:lnTo>
                    <a:lnTo>
                      <a:pt x="1282434" y="1332705"/>
                    </a:lnTo>
                    <a:lnTo>
                      <a:pt x="1235836" y="1328400"/>
                    </a:lnTo>
                    <a:lnTo>
                      <a:pt x="1189337" y="1323143"/>
                    </a:lnTo>
                    <a:lnTo>
                      <a:pt x="1142954" y="1316934"/>
                    </a:lnTo>
                    <a:lnTo>
                      <a:pt x="1096709" y="1309778"/>
                    </a:lnTo>
                    <a:lnTo>
                      <a:pt x="1050619" y="1301676"/>
                    </a:lnTo>
                    <a:lnTo>
                      <a:pt x="1004706" y="1292633"/>
                    </a:lnTo>
                    <a:lnTo>
                      <a:pt x="958986" y="1282651"/>
                    </a:lnTo>
                    <a:lnTo>
                      <a:pt x="913481" y="1271736"/>
                    </a:lnTo>
                    <a:lnTo>
                      <a:pt x="868209" y="1259892"/>
                    </a:lnTo>
                    <a:lnTo>
                      <a:pt x="823189" y="1247123"/>
                    </a:lnTo>
                    <a:lnTo>
                      <a:pt x="778439" y="1233436"/>
                    </a:lnTo>
                    <a:lnTo>
                      <a:pt x="787831" y="1251928"/>
                    </a:lnTo>
                    <a:lnTo>
                      <a:pt x="794619" y="1271526"/>
                    </a:lnTo>
                    <a:lnTo>
                      <a:pt x="798675" y="1291866"/>
                    </a:lnTo>
                    <a:lnTo>
                      <a:pt x="799925" y="1312569"/>
                    </a:lnTo>
                    <a:lnTo>
                      <a:pt x="798344" y="1333249"/>
                    </a:lnTo>
                    <a:lnTo>
                      <a:pt x="793963" y="1353521"/>
                    </a:lnTo>
                    <a:lnTo>
                      <a:pt x="786863" y="1373008"/>
                    </a:lnTo>
                    <a:lnTo>
                      <a:pt x="777176" y="1391348"/>
                    </a:lnTo>
                    <a:lnTo>
                      <a:pt x="765082" y="1408197"/>
                    </a:lnTo>
                    <a:lnTo>
                      <a:pt x="750808" y="1423244"/>
                    </a:lnTo>
                    <a:lnTo>
                      <a:pt x="734617" y="1436207"/>
                    </a:lnTo>
                    <a:lnTo>
                      <a:pt x="716813" y="1446845"/>
                    </a:lnTo>
                    <a:lnTo>
                      <a:pt x="697726" y="1454960"/>
                    </a:lnTo>
                    <a:lnTo>
                      <a:pt x="677712" y="1460402"/>
                    </a:lnTo>
                    <a:lnTo>
                      <a:pt x="657144" y="1463068"/>
                    </a:lnTo>
                    <a:lnTo>
                      <a:pt x="636404" y="1462909"/>
                    </a:lnTo>
                    <a:lnTo>
                      <a:pt x="615879" y="1459928"/>
                    </a:lnTo>
                    <a:lnTo>
                      <a:pt x="595951" y="1454180"/>
                    </a:lnTo>
                    <a:lnTo>
                      <a:pt x="576991" y="1445774"/>
                    </a:lnTo>
                    <a:lnTo>
                      <a:pt x="559351" y="1434864"/>
                    </a:lnTo>
                    <a:lnTo>
                      <a:pt x="543362" y="1421654"/>
                    </a:lnTo>
                    <a:lnTo>
                      <a:pt x="529319" y="1406391"/>
                    </a:lnTo>
                    <a:lnTo>
                      <a:pt x="517485" y="1389358"/>
                    </a:lnTo>
                    <a:lnTo>
                      <a:pt x="508080" y="1370872"/>
                    </a:lnTo>
                    <a:lnTo>
                      <a:pt x="501279" y="1351279"/>
                    </a:lnTo>
                    <a:lnTo>
                      <a:pt x="497209" y="1330941"/>
                    </a:lnTo>
                    <a:lnTo>
                      <a:pt x="495946" y="1310240"/>
                    </a:lnTo>
                    <a:lnTo>
                      <a:pt x="497512" y="1289558"/>
                    </a:lnTo>
                    <a:lnTo>
                      <a:pt x="501880" y="1269283"/>
                    </a:lnTo>
                    <a:lnTo>
                      <a:pt x="508967" y="1249791"/>
                    </a:lnTo>
                    <a:lnTo>
                      <a:pt x="518642" y="1231445"/>
                    </a:lnTo>
                    <a:lnTo>
                      <a:pt x="530724" y="1214587"/>
                    </a:lnTo>
                    <a:lnTo>
                      <a:pt x="544988" y="1199531"/>
                    </a:lnTo>
                    <a:lnTo>
                      <a:pt x="561170" y="1186557"/>
                    </a:lnTo>
                    <a:lnTo>
                      <a:pt x="578967" y="1175907"/>
                    </a:lnTo>
                    <a:lnTo>
                      <a:pt x="598049" y="1167779"/>
                    </a:lnTo>
                    <a:lnTo>
                      <a:pt x="554970" y="1149500"/>
                    </a:lnTo>
                    <a:lnTo>
                      <a:pt x="512275" y="1130342"/>
                    </a:lnTo>
                    <a:lnTo>
                      <a:pt x="469981" y="1110315"/>
                    </a:lnTo>
                    <a:lnTo>
                      <a:pt x="428106" y="1089427"/>
                    </a:lnTo>
                    <a:lnTo>
                      <a:pt x="386667" y="1067685"/>
                    </a:lnTo>
                    <a:lnTo>
                      <a:pt x="345682" y="1045100"/>
                    </a:lnTo>
                    <a:lnTo>
                      <a:pt x="305168" y="1021680"/>
                    </a:lnTo>
                    <a:lnTo>
                      <a:pt x="265142" y="997436"/>
                    </a:lnTo>
                    <a:lnTo>
                      <a:pt x="225620" y="972378"/>
                    </a:lnTo>
                    <a:lnTo>
                      <a:pt x="186620" y="946517"/>
                    </a:lnTo>
                    <a:lnTo>
                      <a:pt x="148157" y="919862"/>
                    </a:lnTo>
                    <a:lnTo>
                      <a:pt x="110248" y="892425"/>
                    </a:lnTo>
                    <a:lnTo>
                      <a:pt x="72908" y="864219"/>
                    </a:lnTo>
                    <a:lnTo>
                      <a:pt x="36154" y="835254"/>
                    </a:lnTo>
                    <a:lnTo>
                      <a:pt x="0" y="805542"/>
                    </a:lnTo>
                    <a:lnTo>
                      <a:pt x="414374" y="311710"/>
                    </a:lnTo>
                    <a:lnTo>
                      <a:pt x="413349" y="336339"/>
                    </a:lnTo>
                    <a:lnTo>
                      <a:pt x="415819" y="360866"/>
                    </a:lnTo>
                    <a:lnTo>
                      <a:pt x="421736" y="384795"/>
                    </a:lnTo>
                    <a:lnTo>
                      <a:pt x="430980" y="407647"/>
                    </a:lnTo>
                    <a:lnTo>
                      <a:pt x="443365" y="428960"/>
                    </a:lnTo>
                    <a:lnTo>
                      <a:pt x="458642" y="448306"/>
                    </a:lnTo>
                    <a:lnTo>
                      <a:pt x="476503" y="465295"/>
                    </a:lnTo>
                    <a:lnTo>
                      <a:pt x="496589" y="479586"/>
                    </a:lnTo>
                    <a:lnTo>
                      <a:pt x="518495" y="490889"/>
                    </a:lnTo>
                    <a:lnTo>
                      <a:pt x="541780" y="498979"/>
                    </a:lnTo>
                    <a:lnTo>
                      <a:pt x="565976" y="503692"/>
                    </a:lnTo>
                    <a:lnTo>
                      <a:pt x="590595" y="504933"/>
                    </a:lnTo>
                    <a:lnTo>
                      <a:pt x="615142" y="502677"/>
                    </a:lnTo>
                    <a:lnTo>
                      <a:pt x="639123" y="496970"/>
                    </a:lnTo>
                    <a:lnTo>
                      <a:pt x="662055" y="487926"/>
                    </a:lnTo>
                    <a:lnTo>
                      <a:pt x="683476" y="475728"/>
                    </a:lnTo>
                    <a:lnTo>
                      <a:pt x="702954" y="460621"/>
                    </a:lnTo>
                    <a:lnTo>
                      <a:pt x="720099" y="442909"/>
                    </a:lnTo>
                    <a:lnTo>
                      <a:pt x="734565" y="422949"/>
                    </a:lnTo>
                    <a:lnTo>
                      <a:pt x="746060" y="401143"/>
                    </a:lnTo>
                    <a:lnTo>
                      <a:pt x="754353" y="377929"/>
                    </a:lnTo>
                    <a:lnTo>
                      <a:pt x="759277" y="353776"/>
                    </a:lnTo>
                    <a:lnTo>
                      <a:pt x="760733" y="329168"/>
                    </a:lnTo>
                    <a:lnTo>
                      <a:pt x="758692" y="304602"/>
                    </a:lnTo>
                    <a:lnTo>
                      <a:pt x="753195" y="280573"/>
                    </a:lnTo>
                    <a:lnTo>
                      <a:pt x="744353" y="257563"/>
                    </a:lnTo>
                    <a:lnTo>
                      <a:pt x="732342" y="236036"/>
                    </a:lnTo>
                    <a:lnTo>
                      <a:pt x="717406" y="216426"/>
                    </a:lnTo>
                    <a:lnTo>
                      <a:pt x="699845" y="199127"/>
                    </a:lnTo>
                    <a:lnTo>
                      <a:pt x="680013" y="184487"/>
                    </a:lnTo>
                    <a:lnTo>
                      <a:pt x="658308" y="172802"/>
                    </a:lnTo>
                    <a:lnTo>
                      <a:pt x="635168" y="164306"/>
                    </a:lnTo>
                    <a:lnTo>
                      <a:pt x="611058" y="159170"/>
                    </a:lnTo>
                    <a:lnTo>
                      <a:pt x="586465" y="157499"/>
                    </a:lnTo>
                    <a:lnTo>
                      <a:pt x="561882" y="159324"/>
                    </a:lnTo>
                    <a:lnTo>
                      <a:pt x="537805" y="164611"/>
                    </a:lnTo>
                    <a:lnTo>
                      <a:pt x="675930" y="0"/>
                    </a:lnTo>
                    <a:lnTo>
                      <a:pt x="698148" y="18208"/>
                    </a:lnTo>
                    <a:lnTo>
                      <a:pt x="720785" y="35893"/>
                    </a:lnTo>
                    <a:lnTo>
                      <a:pt x="743827" y="53047"/>
                    </a:lnTo>
                    <a:lnTo>
                      <a:pt x="767261" y="69661"/>
                    </a:lnTo>
                    <a:lnTo>
                      <a:pt x="791076" y="85724"/>
                    </a:lnTo>
                    <a:lnTo>
                      <a:pt x="815259" y="101229"/>
                    </a:lnTo>
                    <a:lnTo>
                      <a:pt x="839795" y="116167"/>
                    </a:lnTo>
                    <a:lnTo>
                      <a:pt x="864673" y="130530"/>
                    </a:lnTo>
                    <a:lnTo>
                      <a:pt x="889878" y="144310"/>
                    </a:lnTo>
                    <a:lnTo>
                      <a:pt x="915397" y="157500"/>
                    </a:lnTo>
                    <a:lnTo>
                      <a:pt x="941215" y="170093"/>
                    </a:lnTo>
                    <a:lnTo>
                      <a:pt x="967320" y="182082"/>
                    </a:lnTo>
                    <a:lnTo>
                      <a:pt x="993697" y="193459"/>
                    </a:lnTo>
                    <a:lnTo>
                      <a:pt x="1020331" y="204220"/>
                    </a:lnTo>
                    <a:lnTo>
                      <a:pt x="1047209" y="214359"/>
                    </a:lnTo>
                    <a:lnTo>
                      <a:pt x="1074315" y="223869"/>
                    </a:lnTo>
                    <a:lnTo>
                      <a:pt x="1101635" y="232746"/>
                    </a:lnTo>
                    <a:lnTo>
                      <a:pt x="1129155" y="240984"/>
                    </a:lnTo>
                    <a:lnTo>
                      <a:pt x="1156858" y="248581"/>
                    </a:lnTo>
                    <a:lnTo>
                      <a:pt x="1184731" y="255530"/>
                    </a:lnTo>
                    <a:lnTo>
                      <a:pt x="1212758" y="261829"/>
                    </a:lnTo>
                    <a:lnTo>
                      <a:pt x="1240924" y="267474"/>
                    </a:lnTo>
                    <a:lnTo>
                      <a:pt x="1269213" y="272462"/>
                    </a:lnTo>
                    <a:lnTo>
                      <a:pt x="1297611" y="276791"/>
                    </a:lnTo>
                    <a:lnTo>
                      <a:pt x="1326103" y="280458"/>
                    </a:lnTo>
                    <a:lnTo>
                      <a:pt x="1354671" y="283460"/>
                    </a:lnTo>
                    <a:lnTo>
                      <a:pt x="1383302" y="285797"/>
                    </a:lnTo>
                    <a:lnTo>
                      <a:pt x="1411980" y="287468"/>
                    </a:lnTo>
                    <a:lnTo>
                      <a:pt x="1440688" y="288470"/>
                    </a:lnTo>
                    <a:close/>
                  </a:path>
                </a:pathLst>
              </a:custGeom>
              <a:solidFill>
                <a:schemeClr val="accent3">
                  <a:lumMod val="40000"/>
                  <a:lumOff val="60000"/>
                </a:schemeClr>
              </a:solidFill>
              <a:ln w="285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grpSp>
        <p:grpSp>
          <p:nvGrpSpPr>
            <p:cNvPr id="39" name="Piece 7 - Uncertainty budget">
              <a:extLst>
                <a:ext uri="{FF2B5EF4-FFF2-40B4-BE49-F238E27FC236}">
                  <a16:creationId xmlns:a16="http://schemas.microsoft.com/office/drawing/2014/main" id="{3402381C-3E49-B3E5-648A-5E25DCEF7853}"/>
                </a:ext>
              </a:extLst>
            </p:cNvPr>
            <p:cNvGrpSpPr/>
            <p:nvPr/>
          </p:nvGrpSpPr>
          <p:grpSpPr>
            <a:xfrm>
              <a:off x="0" y="0"/>
              <a:ext cx="0" cy="0"/>
              <a:chOff x="0" y="0"/>
              <a:chExt cx="0" cy="0"/>
            </a:xfrm>
          </p:grpSpPr>
          <p:sp>
            <p:nvSpPr>
              <p:cNvPr id="45" name="Shape">
                <a:extLst>
                  <a:ext uri="{FF2B5EF4-FFF2-40B4-BE49-F238E27FC236}">
                    <a16:creationId xmlns:a16="http://schemas.microsoft.com/office/drawing/2014/main" id="{FFEFFFE8-E3E5-0A24-95AB-D0B188B7AA62}"/>
                  </a:ext>
                </a:extLst>
              </p:cNvPr>
              <p:cNvSpPr/>
              <p:nvPr/>
            </p:nvSpPr>
            <p:spPr>
              <a:xfrm>
                <a:off x="3845034" y="3643358"/>
                <a:ext cx="1542591" cy="1536819"/>
              </a:xfrm>
              <a:custGeom>
                <a:avLst/>
                <a:gdLst/>
                <a:ahLst/>
                <a:cxnLst/>
                <a:rect l="l" t="t" r="r" b="b"/>
                <a:pathLst>
                  <a:path w="1542591" h="1536819">
                    <a:moveTo>
                      <a:pt x="1457788" y="731277"/>
                    </a:moveTo>
                    <a:lnTo>
                      <a:pt x="1319663" y="895888"/>
                    </a:lnTo>
                    <a:lnTo>
                      <a:pt x="1343740" y="890601"/>
                    </a:lnTo>
                    <a:lnTo>
                      <a:pt x="1368323" y="888776"/>
                    </a:lnTo>
                    <a:lnTo>
                      <a:pt x="1392916" y="890447"/>
                    </a:lnTo>
                    <a:lnTo>
                      <a:pt x="1417026" y="895583"/>
                    </a:lnTo>
                    <a:lnTo>
                      <a:pt x="1440166" y="904079"/>
                    </a:lnTo>
                    <a:lnTo>
                      <a:pt x="1461871" y="915764"/>
                    </a:lnTo>
                    <a:lnTo>
                      <a:pt x="1481703" y="930404"/>
                    </a:lnTo>
                    <a:lnTo>
                      <a:pt x="1499264" y="947703"/>
                    </a:lnTo>
                    <a:lnTo>
                      <a:pt x="1514200" y="967313"/>
                    </a:lnTo>
                    <a:lnTo>
                      <a:pt x="1526211" y="988840"/>
                    </a:lnTo>
                    <a:lnTo>
                      <a:pt x="1535053" y="1011850"/>
                    </a:lnTo>
                    <a:lnTo>
                      <a:pt x="1540550" y="1035879"/>
                    </a:lnTo>
                    <a:lnTo>
                      <a:pt x="1542591" y="1060445"/>
                    </a:lnTo>
                    <a:lnTo>
                      <a:pt x="1541135" y="1085053"/>
                    </a:lnTo>
                    <a:lnTo>
                      <a:pt x="1536211" y="1109206"/>
                    </a:lnTo>
                    <a:lnTo>
                      <a:pt x="1527918" y="1132420"/>
                    </a:lnTo>
                    <a:lnTo>
                      <a:pt x="1516423" y="1154226"/>
                    </a:lnTo>
                    <a:lnTo>
                      <a:pt x="1501957" y="1174186"/>
                    </a:lnTo>
                    <a:lnTo>
                      <a:pt x="1484812" y="1191898"/>
                    </a:lnTo>
                    <a:lnTo>
                      <a:pt x="1465334" y="1207005"/>
                    </a:lnTo>
                    <a:lnTo>
                      <a:pt x="1443913" y="1219203"/>
                    </a:lnTo>
                    <a:lnTo>
                      <a:pt x="1420981" y="1228247"/>
                    </a:lnTo>
                    <a:lnTo>
                      <a:pt x="1397000" y="1233954"/>
                    </a:lnTo>
                    <a:lnTo>
                      <a:pt x="1372453" y="1236210"/>
                    </a:lnTo>
                    <a:lnTo>
                      <a:pt x="1347834" y="1234969"/>
                    </a:lnTo>
                    <a:lnTo>
                      <a:pt x="1323638" y="1230256"/>
                    </a:lnTo>
                    <a:lnTo>
                      <a:pt x="1300353" y="1222166"/>
                    </a:lnTo>
                    <a:lnTo>
                      <a:pt x="1278447" y="1210863"/>
                    </a:lnTo>
                    <a:lnTo>
                      <a:pt x="1258361" y="1196572"/>
                    </a:lnTo>
                    <a:lnTo>
                      <a:pt x="1240500" y="1179583"/>
                    </a:lnTo>
                    <a:lnTo>
                      <a:pt x="1225223" y="1160237"/>
                    </a:lnTo>
                    <a:lnTo>
                      <a:pt x="1212838" y="1138924"/>
                    </a:lnTo>
                    <a:lnTo>
                      <a:pt x="1203594" y="1116072"/>
                    </a:lnTo>
                    <a:lnTo>
                      <a:pt x="1197677" y="1092143"/>
                    </a:lnTo>
                    <a:lnTo>
                      <a:pt x="1195207" y="1067616"/>
                    </a:lnTo>
                    <a:lnTo>
                      <a:pt x="1196232" y="1042987"/>
                    </a:lnTo>
                    <a:lnTo>
                      <a:pt x="781858" y="1536819"/>
                    </a:lnTo>
                    <a:lnTo>
                      <a:pt x="746320" y="1506374"/>
                    </a:lnTo>
                    <a:lnTo>
                      <a:pt x="711412" y="1475208"/>
                    </a:lnTo>
                    <a:lnTo>
                      <a:pt x="677150" y="1443333"/>
                    </a:lnTo>
                    <a:lnTo>
                      <a:pt x="643548" y="1410764"/>
                    </a:lnTo>
                    <a:lnTo>
                      <a:pt x="610619" y="1377514"/>
                    </a:lnTo>
                    <a:lnTo>
                      <a:pt x="578378" y="1343597"/>
                    </a:lnTo>
                    <a:lnTo>
                      <a:pt x="546837" y="1309027"/>
                    </a:lnTo>
                    <a:lnTo>
                      <a:pt x="516011" y="1273819"/>
                    </a:lnTo>
                    <a:lnTo>
                      <a:pt x="485912" y="1237987"/>
                    </a:lnTo>
                    <a:lnTo>
                      <a:pt x="456553" y="1201547"/>
                    </a:lnTo>
                    <a:lnTo>
                      <a:pt x="427946" y="1164513"/>
                    </a:lnTo>
                    <a:lnTo>
                      <a:pt x="400103" y="1126901"/>
                    </a:lnTo>
                    <a:lnTo>
                      <a:pt x="373036" y="1088727"/>
                    </a:lnTo>
                    <a:lnTo>
                      <a:pt x="346756" y="1050008"/>
                    </a:lnTo>
                    <a:lnTo>
                      <a:pt x="321274" y="1010758"/>
                    </a:lnTo>
                    <a:lnTo>
                      <a:pt x="316583" y="1030961"/>
                    </a:lnTo>
                    <a:lnTo>
                      <a:pt x="309185" y="1050337"/>
                    </a:lnTo>
                    <a:lnTo>
                      <a:pt x="299218" y="1068526"/>
                    </a:lnTo>
                    <a:lnTo>
                      <a:pt x="286868" y="1085188"/>
                    </a:lnTo>
                    <a:lnTo>
                      <a:pt x="272364" y="1100014"/>
                    </a:lnTo>
                    <a:lnTo>
                      <a:pt x="255977" y="1112727"/>
                    </a:lnTo>
                    <a:lnTo>
                      <a:pt x="238012" y="1123091"/>
                    </a:lnTo>
                    <a:lnTo>
                      <a:pt x="218803" y="1130913"/>
                    </a:lnTo>
                    <a:lnTo>
                      <a:pt x="198708" y="1136047"/>
                    </a:lnTo>
                    <a:lnTo>
                      <a:pt x="178101" y="1138398"/>
                    </a:lnTo>
                    <a:lnTo>
                      <a:pt x="157366" y="1137921"/>
                    </a:lnTo>
                    <a:lnTo>
                      <a:pt x="136889" y="1134626"/>
                    </a:lnTo>
                    <a:lnTo>
                      <a:pt x="117051" y="1128574"/>
                    </a:lnTo>
                    <a:lnTo>
                      <a:pt x="98222" y="1119878"/>
                    </a:lnTo>
                    <a:lnTo>
                      <a:pt x="80752" y="1108699"/>
                    </a:lnTo>
                    <a:lnTo>
                      <a:pt x="64967" y="1095246"/>
                    </a:lnTo>
                    <a:lnTo>
                      <a:pt x="51159" y="1079769"/>
                    </a:lnTo>
                    <a:lnTo>
                      <a:pt x="39588" y="1062557"/>
                    </a:lnTo>
                    <a:lnTo>
                      <a:pt x="30467" y="1043929"/>
                    </a:lnTo>
                    <a:lnTo>
                      <a:pt x="23968" y="1024234"/>
                    </a:lnTo>
                    <a:lnTo>
                      <a:pt x="20210" y="1003837"/>
                    </a:lnTo>
                    <a:lnTo>
                      <a:pt x="19264" y="983118"/>
                    </a:lnTo>
                    <a:lnTo>
                      <a:pt x="21147" y="962463"/>
                    </a:lnTo>
                    <a:lnTo>
                      <a:pt x="25825" y="942257"/>
                    </a:lnTo>
                    <a:lnTo>
                      <a:pt x="33209" y="922876"/>
                    </a:lnTo>
                    <a:lnTo>
                      <a:pt x="43164" y="904681"/>
                    </a:lnTo>
                    <a:lnTo>
                      <a:pt x="55503" y="888010"/>
                    </a:lnTo>
                    <a:lnTo>
                      <a:pt x="69997" y="873174"/>
                    </a:lnTo>
                    <a:lnTo>
                      <a:pt x="86375" y="860450"/>
                    </a:lnTo>
                    <a:lnTo>
                      <a:pt x="104334" y="850073"/>
                    </a:lnTo>
                    <a:lnTo>
                      <a:pt x="123537" y="842239"/>
                    </a:lnTo>
                    <a:lnTo>
                      <a:pt x="143629" y="837091"/>
                    </a:lnTo>
                    <a:lnTo>
                      <a:pt x="164234" y="834727"/>
                    </a:lnTo>
                    <a:lnTo>
                      <a:pt x="184969" y="835189"/>
                    </a:lnTo>
                    <a:lnTo>
                      <a:pt x="205448" y="838470"/>
                    </a:lnTo>
                    <a:lnTo>
                      <a:pt x="225290" y="844509"/>
                    </a:lnTo>
                    <a:lnTo>
                      <a:pt x="204040" y="802816"/>
                    </a:lnTo>
                    <a:lnTo>
                      <a:pt x="183648" y="760697"/>
                    </a:lnTo>
                    <a:lnTo>
                      <a:pt x="164122" y="718169"/>
                    </a:lnTo>
                    <a:lnTo>
                      <a:pt x="145471" y="675251"/>
                    </a:lnTo>
                    <a:lnTo>
                      <a:pt x="127702" y="631959"/>
                    </a:lnTo>
                    <a:lnTo>
                      <a:pt x="110823" y="588313"/>
                    </a:lnTo>
                    <a:lnTo>
                      <a:pt x="94841" y="544331"/>
                    </a:lnTo>
                    <a:lnTo>
                      <a:pt x="79763" y="500031"/>
                    </a:lnTo>
                    <a:lnTo>
                      <a:pt x="65595" y="455431"/>
                    </a:lnTo>
                    <a:lnTo>
                      <a:pt x="52342" y="410551"/>
                    </a:lnTo>
                    <a:lnTo>
                      <a:pt x="40011" y="365409"/>
                    </a:lnTo>
                    <a:lnTo>
                      <a:pt x="28607" y="320024"/>
                    </a:lnTo>
                    <a:lnTo>
                      <a:pt x="18134" y="274415"/>
                    </a:lnTo>
                    <a:lnTo>
                      <a:pt x="8597" y="228601"/>
                    </a:lnTo>
                    <a:lnTo>
                      <a:pt x="0" y="182601"/>
                    </a:lnTo>
                    <a:lnTo>
                      <a:pt x="634858" y="70659"/>
                    </a:lnTo>
                    <a:lnTo>
                      <a:pt x="618241" y="88866"/>
                    </a:lnTo>
                    <a:lnTo>
                      <a:pt x="604369" y="109243"/>
                    </a:lnTo>
                    <a:lnTo>
                      <a:pt x="593519" y="131377"/>
                    </a:lnTo>
                    <a:lnTo>
                      <a:pt x="585912" y="154825"/>
                    </a:lnTo>
                    <a:lnTo>
                      <a:pt x="581700" y="179113"/>
                    </a:lnTo>
                    <a:lnTo>
                      <a:pt x="580967" y="203752"/>
                    </a:lnTo>
                    <a:lnTo>
                      <a:pt x="583729" y="228248"/>
                    </a:lnTo>
                    <a:lnTo>
                      <a:pt x="589930" y="252105"/>
                    </a:lnTo>
                    <a:lnTo>
                      <a:pt x="599445" y="274845"/>
                    </a:lnTo>
                    <a:lnTo>
                      <a:pt x="612083" y="296010"/>
                    </a:lnTo>
                    <a:lnTo>
                      <a:pt x="627588" y="315173"/>
                    </a:lnTo>
                    <a:lnTo>
                      <a:pt x="645650" y="331948"/>
                    </a:lnTo>
                    <a:lnTo>
                      <a:pt x="665904" y="345999"/>
                    </a:lnTo>
                    <a:lnTo>
                      <a:pt x="687943" y="357041"/>
                    </a:lnTo>
                    <a:lnTo>
                      <a:pt x="711323" y="364854"/>
                    </a:lnTo>
                    <a:lnTo>
                      <a:pt x="735573" y="369278"/>
                    </a:lnTo>
                    <a:lnTo>
                      <a:pt x="760205" y="370227"/>
                    </a:lnTo>
                    <a:lnTo>
                      <a:pt x="784724" y="367679"/>
                    </a:lnTo>
                    <a:lnTo>
                      <a:pt x="808635" y="361687"/>
                    </a:lnTo>
                    <a:lnTo>
                      <a:pt x="831458" y="352371"/>
                    </a:lnTo>
                    <a:lnTo>
                      <a:pt x="852732" y="339920"/>
                    </a:lnTo>
                    <a:lnTo>
                      <a:pt x="872030" y="324582"/>
                    </a:lnTo>
                    <a:lnTo>
                      <a:pt x="888963" y="306668"/>
                    </a:lnTo>
                    <a:lnTo>
                      <a:pt x="903190" y="286537"/>
                    </a:lnTo>
                    <a:lnTo>
                      <a:pt x="914425" y="264596"/>
                    </a:lnTo>
                    <a:lnTo>
                      <a:pt x="922441" y="241285"/>
                    </a:lnTo>
                    <a:lnTo>
                      <a:pt x="927078" y="217075"/>
                    </a:lnTo>
                    <a:lnTo>
                      <a:pt x="928242" y="192452"/>
                    </a:lnTo>
                    <a:lnTo>
                      <a:pt x="925909" y="167912"/>
                    </a:lnTo>
                    <a:lnTo>
                      <a:pt x="920127" y="143949"/>
                    </a:lnTo>
                    <a:lnTo>
                      <a:pt x="911011" y="121046"/>
                    </a:lnTo>
                    <a:lnTo>
                      <a:pt x="898746" y="99664"/>
                    </a:lnTo>
                    <a:lnTo>
                      <a:pt x="883578" y="80232"/>
                    </a:lnTo>
                    <a:lnTo>
                      <a:pt x="865812" y="63143"/>
                    </a:lnTo>
                    <a:lnTo>
                      <a:pt x="845807" y="48740"/>
                    </a:lnTo>
                    <a:lnTo>
                      <a:pt x="823965" y="37314"/>
                    </a:lnTo>
                    <a:lnTo>
                      <a:pt x="1035584" y="0"/>
                    </a:lnTo>
                    <a:lnTo>
                      <a:pt x="1040901" y="28229"/>
                    </a:lnTo>
                    <a:lnTo>
                      <a:pt x="1046874" y="56328"/>
                    </a:lnTo>
                    <a:lnTo>
                      <a:pt x="1053498" y="84280"/>
                    </a:lnTo>
                    <a:lnTo>
                      <a:pt x="1060772" y="112070"/>
                    </a:lnTo>
                    <a:lnTo>
                      <a:pt x="1068690" y="139683"/>
                    </a:lnTo>
                    <a:lnTo>
                      <a:pt x="1077248" y="167104"/>
                    </a:lnTo>
                    <a:lnTo>
                      <a:pt x="1086442" y="194319"/>
                    </a:lnTo>
                    <a:lnTo>
                      <a:pt x="1096267" y="221313"/>
                    </a:lnTo>
                    <a:lnTo>
                      <a:pt x="1106717" y="248071"/>
                    </a:lnTo>
                    <a:lnTo>
                      <a:pt x="1117788" y="274578"/>
                    </a:lnTo>
                    <a:lnTo>
                      <a:pt x="1129472" y="300821"/>
                    </a:lnTo>
                    <a:lnTo>
                      <a:pt x="1141763" y="326784"/>
                    </a:lnTo>
                    <a:lnTo>
                      <a:pt x="1154655" y="352455"/>
                    </a:lnTo>
                    <a:lnTo>
                      <a:pt x="1168141" y="377819"/>
                    </a:lnTo>
                    <a:lnTo>
                      <a:pt x="1182214" y="402862"/>
                    </a:lnTo>
                    <a:lnTo>
                      <a:pt x="1196865" y="427570"/>
                    </a:lnTo>
                    <a:lnTo>
                      <a:pt x="1212088" y="451931"/>
                    </a:lnTo>
                    <a:lnTo>
                      <a:pt x="1227873" y="475932"/>
                    </a:lnTo>
                    <a:lnTo>
                      <a:pt x="1244213" y="499558"/>
                    </a:lnTo>
                    <a:lnTo>
                      <a:pt x="1261097" y="522798"/>
                    </a:lnTo>
                    <a:lnTo>
                      <a:pt x="1278518" y="545639"/>
                    </a:lnTo>
                    <a:lnTo>
                      <a:pt x="1296466" y="568068"/>
                    </a:lnTo>
                    <a:lnTo>
                      <a:pt x="1314931" y="590073"/>
                    </a:lnTo>
                    <a:lnTo>
                      <a:pt x="1333903" y="611643"/>
                    </a:lnTo>
                    <a:lnTo>
                      <a:pt x="1353371" y="632766"/>
                    </a:lnTo>
                    <a:lnTo>
                      <a:pt x="1373326" y="653429"/>
                    </a:lnTo>
                    <a:lnTo>
                      <a:pt x="1393756" y="673623"/>
                    </a:lnTo>
                    <a:lnTo>
                      <a:pt x="1414651" y="693336"/>
                    </a:lnTo>
                    <a:lnTo>
                      <a:pt x="1435998" y="712558"/>
                    </a:lnTo>
                    <a:close/>
                  </a:path>
                </a:pathLst>
              </a:custGeom>
              <a:solidFill>
                <a:schemeClr val="tx2">
                  <a:lumMod val="40000"/>
                  <a:lumOff val="60000"/>
                </a:schemeClr>
              </a:solidFill>
              <a:ln w="285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grpSp>
        <p:grpSp>
          <p:nvGrpSpPr>
            <p:cNvPr id="41" name="Piece 8 - Conformity assessment">
              <a:extLst>
                <a:ext uri="{FF2B5EF4-FFF2-40B4-BE49-F238E27FC236}">
                  <a16:creationId xmlns:a16="http://schemas.microsoft.com/office/drawing/2014/main" id="{E05E99E4-5146-7478-1441-AB33CC1611D5}"/>
                </a:ext>
              </a:extLst>
            </p:cNvPr>
            <p:cNvGrpSpPr/>
            <p:nvPr/>
          </p:nvGrpSpPr>
          <p:grpSpPr>
            <a:xfrm>
              <a:off x="0" y="0"/>
              <a:ext cx="0" cy="0"/>
              <a:chOff x="0" y="0"/>
              <a:chExt cx="0" cy="0"/>
            </a:xfrm>
          </p:grpSpPr>
          <p:sp>
            <p:nvSpPr>
              <p:cNvPr id="44" name="Shape">
                <a:extLst>
                  <a:ext uri="{FF2B5EF4-FFF2-40B4-BE49-F238E27FC236}">
                    <a16:creationId xmlns:a16="http://schemas.microsoft.com/office/drawing/2014/main" id="{DDE77178-E497-FCE7-B19E-55D0273A8038}"/>
                  </a:ext>
                </a:extLst>
              </p:cNvPr>
              <p:cNvSpPr/>
              <p:nvPr/>
            </p:nvSpPr>
            <p:spPr>
              <a:xfrm>
                <a:off x="3579072" y="2286000"/>
                <a:ext cx="1448176" cy="1727585"/>
              </a:xfrm>
              <a:custGeom>
                <a:avLst/>
                <a:gdLst/>
                <a:ahLst/>
                <a:cxnLst/>
                <a:rect l="l" t="t" r="r" b="b"/>
                <a:pathLst>
                  <a:path w="1448176" h="1727585">
                    <a:moveTo>
                      <a:pt x="1301546" y="1357358"/>
                    </a:moveTo>
                    <a:lnTo>
                      <a:pt x="1089927" y="1394672"/>
                    </a:lnTo>
                    <a:lnTo>
                      <a:pt x="1111769" y="1406098"/>
                    </a:lnTo>
                    <a:lnTo>
                      <a:pt x="1131774" y="1420501"/>
                    </a:lnTo>
                    <a:lnTo>
                      <a:pt x="1149540" y="1437590"/>
                    </a:lnTo>
                    <a:lnTo>
                      <a:pt x="1164708" y="1457022"/>
                    </a:lnTo>
                    <a:lnTo>
                      <a:pt x="1176973" y="1478404"/>
                    </a:lnTo>
                    <a:lnTo>
                      <a:pt x="1186089" y="1501307"/>
                    </a:lnTo>
                    <a:lnTo>
                      <a:pt x="1191871" y="1525270"/>
                    </a:lnTo>
                    <a:lnTo>
                      <a:pt x="1194204" y="1549810"/>
                    </a:lnTo>
                    <a:lnTo>
                      <a:pt x="1193040" y="1574433"/>
                    </a:lnTo>
                    <a:lnTo>
                      <a:pt x="1188403" y="1598643"/>
                    </a:lnTo>
                    <a:lnTo>
                      <a:pt x="1180387" y="1621954"/>
                    </a:lnTo>
                    <a:lnTo>
                      <a:pt x="1169152" y="1643895"/>
                    </a:lnTo>
                    <a:lnTo>
                      <a:pt x="1154925" y="1664026"/>
                    </a:lnTo>
                    <a:lnTo>
                      <a:pt x="1137992" y="1681940"/>
                    </a:lnTo>
                    <a:lnTo>
                      <a:pt x="1118694" y="1697278"/>
                    </a:lnTo>
                    <a:lnTo>
                      <a:pt x="1097420" y="1709729"/>
                    </a:lnTo>
                    <a:lnTo>
                      <a:pt x="1074597" y="1719045"/>
                    </a:lnTo>
                    <a:lnTo>
                      <a:pt x="1050686" y="1725037"/>
                    </a:lnTo>
                    <a:lnTo>
                      <a:pt x="1026167" y="1727585"/>
                    </a:lnTo>
                    <a:lnTo>
                      <a:pt x="1001535" y="1726636"/>
                    </a:lnTo>
                    <a:lnTo>
                      <a:pt x="977285" y="1722212"/>
                    </a:lnTo>
                    <a:lnTo>
                      <a:pt x="953905" y="1714399"/>
                    </a:lnTo>
                    <a:lnTo>
                      <a:pt x="931866" y="1703357"/>
                    </a:lnTo>
                    <a:lnTo>
                      <a:pt x="911612" y="1689306"/>
                    </a:lnTo>
                    <a:lnTo>
                      <a:pt x="893550" y="1672531"/>
                    </a:lnTo>
                    <a:lnTo>
                      <a:pt x="878045" y="1653368"/>
                    </a:lnTo>
                    <a:lnTo>
                      <a:pt x="865407" y="1632203"/>
                    </a:lnTo>
                    <a:lnTo>
                      <a:pt x="855892" y="1609463"/>
                    </a:lnTo>
                    <a:lnTo>
                      <a:pt x="849691" y="1585606"/>
                    </a:lnTo>
                    <a:lnTo>
                      <a:pt x="846929" y="1561110"/>
                    </a:lnTo>
                    <a:lnTo>
                      <a:pt x="847662" y="1536471"/>
                    </a:lnTo>
                    <a:lnTo>
                      <a:pt x="851874" y="1512183"/>
                    </a:lnTo>
                    <a:lnTo>
                      <a:pt x="859481" y="1488735"/>
                    </a:lnTo>
                    <a:lnTo>
                      <a:pt x="870331" y="1466601"/>
                    </a:lnTo>
                    <a:lnTo>
                      <a:pt x="884203" y="1446224"/>
                    </a:lnTo>
                    <a:lnTo>
                      <a:pt x="900820" y="1428017"/>
                    </a:lnTo>
                    <a:lnTo>
                      <a:pt x="265962" y="1539959"/>
                    </a:lnTo>
                    <a:lnTo>
                      <a:pt x="258308" y="1493793"/>
                    </a:lnTo>
                    <a:lnTo>
                      <a:pt x="251601" y="1447481"/>
                    </a:lnTo>
                    <a:lnTo>
                      <a:pt x="245843" y="1401040"/>
                    </a:lnTo>
                    <a:lnTo>
                      <a:pt x="241037" y="1354492"/>
                    </a:lnTo>
                    <a:lnTo>
                      <a:pt x="237184" y="1307854"/>
                    </a:lnTo>
                    <a:lnTo>
                      <a:pt x="234288" y="1261148"/>
                    </a:lnTo>
                    <a:lnTo>
                      <a:pt x="232347" y="1214392"/>
                    </a:lnTo>
                    <a:lnTo>
                      <a:pt x="231365" y="1167607"/>
                    </a:lnTo>
                    <a:lnTo>
                      <a:pt x="231340" y="1120811"/>
                    </a:lnTo>
                    <a:lnTo>
                      <a:pt x="232273" y="1074024"/>
                    </a:lnTo>
                    <a:lnTo>
                      <a:pt x="234164" y="1027266"/>
                    </a:lnTo>
                    <a:lnTo>
                      <a:pt x="237011" y="980557"/>
                    </a:lnTo>
                    <a:lnTo>
                      <a:pt x="240814" y="933916"/>
                    </a:lnTo>
                    <a:lnTo>
                      <a:pt x="245571" y="887362"/>
                    </a:lnTo>
                    <a:lnTo>
                      <a:pt x="251280" y="840915"/>
                    </a:lnTo>
                    <a:lnTo>
                      <a:pt x="234700" y="853376"/>
                    </a:lnTo>
                    <a:lnTo>
                      <a:pt x="216578" y="863464"/>
                    </a:lnTo>
                    <a:lnTo>
                      <a:pt x="197251" y="870991"/>
                    </a:lnTo>
                    <a:lnTo>
                      <a:pt x="177080" y="875816"/>
                    </a:lnTo>
                    <a:lnTo>
                      <a:pt x="156440" y="877851"/>
                    </a:lnTo>
                    <a:lnTo>
                      <a:pt x="135714" y="877056"/>
                    </a:lnTo>
                    <a:lnTo>
                      <a:pt x="115290" y="873448"/>
                    </a:lnTo>
                    <a:lnTo>
                      <a:pt x="95548" y="867093"/>
                    </a:lnTo>
                    <a:lnTo>
                      <a:pt x="76854" y="858109"/>
                    </a:lnTo>
                    <a:lnTo>
                      <a:pt x="59557" y="846663"/>
                    </a:lnTo>
                    <a:lnTo>
                      <a:pt x="43980" y="832970"/>
                    </a:lnTo>
                    <a:lnTo>
                      <a:pt x="30412" y="817284"/>
                    </a:lnTo>
                    <a:lnTo>
                      <a:pt x="19105" y="799896"/>
                    </a:lnTo>
                    <a:lnTo>
                      <a:pt x="10271" y="781131"/>
                    </a:lnTo>
                    <a:lnTo>
                      <a:pt x="4074" y="761338"/>
                    </a:lnTo>
                    <a:lnTo>
                      <a:pt x="629" y="740886"/>
                    </a:lnTo>
                    <a:lnTo>
                      <a:pt x="0" y="720155"/>
                    </a:lnTo>
                    <a:lnTo>
                      <a:pt x="2200" y="699531"/>
                    </a:lnTo>
                    <a:lnTo>
                      <a:pt x="7187" y="679399"/>
                    </a:lnTo>
                    <a:lnTo>
                      <a:pt x="14868" y="660134"/>
                    </a:lnTo>
                    <a:lnTo>
                      <a:pt x="25100" y="642093"/>
                    </a:lnTo>
                    <a:lnTo>
                      <a:pt x="37693" y="625613"/>
                    </a:lnTo>
                    <a:lnTo>
                      <a:pt x="52412" y="611001"/>
                    </a:lnTo>
                    <a:lnTo>
                      <a:pt x="68984" y="598529"/>
                    </a:lnTo>
                    <a:lnTo>
                      <a:pt x="87099" y="588430"/>
                    </a:lnTo>
                    <a:lnTo>
                      <a:pt x="106420" y="580890"/>
                    </a:lnTo>
                    <a:lnTo>
                      <a:pt x="126588" y="576051"/>
                    </a:lnTo>
                    <a:lnTo>
                      <a:pt x="147227" y="574002"/>
                    </a:lnTo>
                    <a:lnTo>
                      <a:pt x="167953" y="574783"/>
                    </a:lnTo>
                    <a:lnTo>
                      <a:pt x="188380" y="578377"/>
                    </a:lnTo>
                    <a:lnTo>
                      <a:pt x="208127" y="584719"/>
                    </a:lnTo>
                    <a:lnTo>
                      <a:pt x="226826" y="593691"/>
                    </a:lnTo>
                    <a:lnTo>
                      <a:pt x="244131" y="605124"/>
                    </a:lnTo>
                    <a:lnTo>
                      <a:pt x="259717" y="618807"/>
                    </a:lnTo>
                    <a:lnTo>
                      <a:pt x="273296" y="634484"/>
                    </a:lnTo>
                    <a:lnTo>
                      <a:pt x="284615" y="651864"/>
                    </a:lnTo>
                    <a:lnTo>
                      <a:pt x="295136" y="606266"/>
                    </a:lnTo>
                    <a:lnTo>
                      <a:pt x="306588" y="560893"/>
                    </a:lnTo>
                    <a:lnTo>
                      <a:pt x="318967" y="515764"/>
                    </a:lnTo>
                    <a:lnTo>
                      <a:pt x="332267" y="470898"/>
                    </a:lnTo>
                    <a:lnTo>
                      <a:pt x="346482" y="426313"/>
                    </a:lnTo>
                    <a:lnTo>
                      <a:pt x="361607" y="382029"/>
                    </a:lnTo>
                    <a:lnTo>
                      <a:pt x="377636" y="338064"/>
                    </a:lnTo>
                    <a:lnTo>
                      <a:pt x="394561" y="294436"/>
                    </a:lnTo>
                    <a:lnTo>
                      <a:pt x="412375" y="251163"/>
                    </a:lnTo>
                    <a:lnTo>
                      <a:pt x="431072" y="208264"/>
                    </a:lnTo>
                    <a:lnTo>
                      <a:pt x="450642" y="165757"/>
                    </a:lnTo>
                    <a:lnTo>
                      <a:pt x="471079" y="123660"/>
                    </a:lnTo>
                    <a:lnTo>
                      <a:pt x="492374" y="81989"/>
                    </a:lnTo>
                    <a:lnTo>
                      <a:pt x="514516" y="40763"/>
                    </a:lnTo>
                    <a:lnTo>
                      <a:pt x="537498" y="0"/>
                    </a:lnTo>
                    <a:lnTo>
                      <a:pt x="1095783" y="322325"/>
                    </a:lnTo>
                    <a:lnTo>
                      <a:pt x="1071350" y="325592"/>
                    </a:lnTo>
                    <a:lnTo>
                      <a:pt x="1047625" y="332284"/>
                    </a:lnTo>
                    <a:lnTo>
                      <a:pt x="1025087" y="342267"/>
                    </a:lnTo>
                    <a:lnTo>
                      <a:pt x="1004187" y="355339"/>
                    </a:lnTo>
                    <a:lnTo>
                      <a:pt x="985349" y="371237"/>
                    </a:lnTo>
                    <a:lnTo>
                      <a:pt x="968949" y="389641"/>
                    </a:lnTo>
                    <a:lnTo>
                      <a:pt x="955320" y="410181"/>
                    </a:lnTo>
                    <a:lnTo>
                      <a:pt x="944735" y="432443"/>
                    </a:lnTo>
                    <a:lnTo>
                      <a:pt x="937406" y="455979"/>
                    </a:lnTo>
                    <a:lnTo>
                      <a:pt x="933483" y="480315"/>
                    </a:lnTo>
                    <a:lnTo>
                      <a:pt x="933044" y="504962"/>
                    </a:lnTo>
                    <a:lnTo>
                      <a:pt x="936097" y="529422"/>
                    </a:lnTo>
                    <a:lnTo>
                      <a:pt x="942581" y="553205"/>
                    </a:lnTo>
                    <a:lnTo>
                      <a:pt x="952365" y="575830"/>
                    </a:lnTo>
                    <a:lnTo>
                      <a:pt x="965254" y="596843"/>
                    </a:lnTo>
                    <a:lnTo>
                      <a:pt x="980986" y="615820"/>
                    </a:lnTo>
                    <a:lnTo>
                      <a:pt x="999246" y="632380"/>
                    </a:lnTo>
                    <a:lnTo>
                      <a:pt x="1019666" y="646188"/>
                    </a:lnTo>
                    <a:lnTo>
                      <a:pt x="1041835" y="656968"/>
                    </a:lnTo>
                    <a:lnTo>
                      <a:pt x="1065306" y="664502"/>
                    </a:lnTo>
                    <a:lnTo>
                      <a:pt x="1089607" y="668638"/>
                    </a:lnTo>
                    <a:lnTo>
                      <a:pt x="1114248" y="669293"/>
                    </a:lnTo>
                    <a:lnTo>
                      <a:pt x="1138735" y="666454"/>
                    </a:lnTo>
                    <a:lnTo>
                      <a:pt x="1162573" y="660179"/>
                    </a:lnTo>
                    <a:lnTo>
                      <a:pt x="1185283" y="650592"/>
                    </a:lnTo>
                    <a:lnTo>
                      <a:pt x="1206408" y="637888"/>
                    </a:lnTo>
                    <a:lnTo>
                      <a:pt x="1225522" y="622322"/>
                    </a:lnTo>
                    <a:lnTo>
                      <a:pt x="1242241" y="604208"/>
                    </a:lnTo>
                    <a:lnTo>
                      <a:pt x="1256228" y="583910"/>
                    </a:lnTo>
                    <a:lnTo>
                      <a:pt x="1267201" y="561837"/>
                    </a:lnTo>
                    <a:lnTo>
                      <a:pt x="1274940" y="538432"/>
                    </a:lnTo>
                    <a:lnTo>
                      <a:pt x="1279289" y="514168"/>
                    </a:lnTo>
                    <a:lnTo>
                      <a:pt x="1280160" y="489533"/>
                    </a:lnTo>
                    <a:lnTo>
                      <a:pt x="1277535" y="465023"/>
                    </a:lnTo>
                    <a:lnTo>
                      <a:pt x="1271468" y="441131"/>
                    </a:lnTo>
                    <a:lnTo>
                      <a:pt x="1262081" y="418337"/>
                    </a:lnTo>
                    <a:lnTo>
                      <a:pt x="1448176" y="525779"/>
                    </a:lnTo>
                    <a:lnTo>
                      <a:pt x="1434103" y="550822"/>
                    </a:lnTo>
                    <a:lnTo>
                      <a:pt x="1420617" y="576186"/>
                    </a:lnTo>
                    <a:lnTo>
                      <a:pt x="1407725" y="601857"/>
                    </a:lnTo>
                    <a:lnTo>
                      <a:pt x="1395434" y="627820"/>
                    </a:lnTo>
                    <a:lnTo>
                      <a:pt x="1383750" y="654063"/>
                    </a:lnTo>
                    <a:lnTo>
                      <a:pt x="1372679" y="680570"/>
                    </a:lnTo>
                    <a:lnTo>
                      <a:pt x="1362229" y="707328"/>
                    </a:lnTo>
                    <a:lnTo>
                      <a:pt x="1352404" y="734322"/>
                    </a:lnTo>
                    <a:lnTo>
                      <a:pt x="1343210" y="761537"/>
                    </a:lnTo>
                    <a:lnTo>
                      <a:pt x="1334652" y="788958"/>
                    </a:lnTo>
                    <a:lnTo>
                      <a:pt x="1326734" y="816571"/>
                    </a:lnTo>
                    <a:lnTo>
                      <a:pt x="1319460" y="844361"/>
                    </a:lnTo>
                    <a:lnTo>
                      <a:pt x="1312836" y="872313"/>
                    </a:lnTo>
                    <a:lnTo>
                      <a:pt x="1306863" y="900412"/>
                    </a:lnTo>
                    <a:lnTo>
                      <a:pt x="1301546" y="928641"/>
                    </a:lnTo>
                    <a:lnTo>
                      <a:pt x="1296887" y="956987"/>
                    </a:lnTo>
                    <a:lnTo>
                      <a:pt x="1292890" y="985434"/>
                    </a:lnTo>
                    <a:lnTo>
                      <a:pt x="1289555" y="1013965"/>
                    </a:lnTo>
                    <a:lnTo>
                      <a:pt x="1286885" y="1042567"/>
                    </a:lnTo>
                    <a:lnTo>
                      <a:pt x="1284881" y="1071223"/>
                    </a:lnTo>
                    <a:lnTo>
                      <a:pt x="1283544" y="1099918"/>
                    </a:lnTo>
                    <a:lnTo>
                      <a:pt x="1282876" y="1128636"/>
                    </a:lnTo>
                    <a:lnTo>
                      <a:pt x="1282876" y="1157363"/>
                    </a:lnTo>
                    <a:lnTo>
                      <a:pt x="1283544" y="1186081"/>
                    </a:lnTo>
                    <a:lnTo>
                      <a:pt x="1284881" y="1214776"/>
                    </a:lnTo>
                    <a:lnTo>
                      <a:pt x="1286885" y="1243432"/>
                    </a:lnTo>
                    <a:lnTo>
                      <a:pt x="1289555" y="1272034"/>
                    </a:lnTo>
                    <a:lnTo>
                      <a:pt x="1292890" y="1300565"/>
                    </a:lnTo>
                    <a:lnTo>
                      <a:pt x="1296887" y="1329012"/>
                    </a:lnTo>
                    <a:close/>
                  </a:path>
                </a:pathLst>
              </a:custGeom>
              <a:solidFill>
                <a:schemeClr val="accent2">
                  <a:lumMod val="40000"/>
                  <a:lumOff val="60000"/>
                </a:schemeClr>
              </a:solidFill>
              <a:ln w="285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grpSp>
        <p:grpSp>
          <p:nvGrpSpPr>
            <p:cNvPr id="42" name="Piece 9 - Optimisations">
              <a:extLst>
                <a:ext uri="{FF2B5EF4-FFF2-40B4-BE49-F238E27FC236}">
                  <a16:creationId xmlns:a16="http://schemas.microsoft.com/office/drawing/2014/main" id="{5DAF1C6F-2BD0-FAFE-73A7-46CF19730A4E}"/>
                </a:ext>
              </a:extLst>
            </p:cNvPr>
            <p:cNvGrpSpPr/>
            <p:nvPr/>
          </p:nvGrpSpPr>
          <p:grpSpPr>
            <a:xfrm>
              <a:off x="0" y="0"/>
              <a:ext cx="0" cy="0"/>
              <a:chOff x="0" y="0"/>
              <a:chExt cx="0" cy="0"/>
            </a:xfrm>
          </p:grpSpPr>
          <p:sp>
            <p:nvSpPr>
              <p:cNvPr id="43" name="Shape">
                <a:extLst>
                  <a:ext uri="{FF2B5EF4-FFF2-40B4-BE49-F238E27FC236}">
                    <a16:creationId xmlns:a16="http://schemas.microsoft.com/office/drawing/2014/main" id="{8039838B-E4E1-521D-5735-01FA542D1FF8}"/>
                  </a:ext>
                </a:extLst>
              </p:cNvPr>
              <p:cNvSpPr/>
              <p:nvPr/>
            </p:nvSpPr>
            <p:spPr>
              <a:xfrm>
                <a:off x="4116570" y="1280862"/>
                <a:ext cx="1557531" cy="1674431"/>
              </a:xfrm>
              <a:custGeom>
                <a:avLst/>
                <a:gdLst/>
                <a:ahLst/>
                <a:cxnLst/>
                <a:rect l="l" t="t" r="r" b="b"/>
                <a:pathLst>
                  <a:path w="1557531" h="1674431">
                    <a:moveTo>
                      <a:pt x="910678" y="1530917"/>
                    </a:moveTo>
                    <a:lnTo>
                      <a:pt x="724583" y="1423475"/>
                    </a:lnTo>
                    <a:lnTo>
                      <a:pt x="733970" y="1446269"/>
                    </a:lnTo>
                    <a:lnTo>
                      <a:pt x="740037" y="1470161"/>
                    </a:lnTo>
                    <a:lnTo>
                      <a:pt x="742662" y="1494671"/>
                    </a:lnTo>
                    <a:lnTo>
                      <a:pt x="741791" y="1519306"/>
                    </a:lnTo>
                    <a:lnTo>
                      <a:pt x="737442" y="1543570"/>
                    </a:lnTo>
                    <a:lnTo>
                      <a:pt x="729703" y="1566975"/>
                    </a:lnTo>
                    <a:lnTo>
                      <a:pt x="718730" y="1589048"/>
                    </a:lnTo>
                    <a:lnTo>
                      <a:pt x="704743" y="1609346"/>
                    </a:lnTo>
                    <a:lnTo>
                      <a:pt x="688024" y="1627460"/>
                    </a:lnTo>
                    <a:lnTo>
                      <a:pt x="668910" y="1643026"/>
                    </a:lnTo>
                    <a:lnTo>
                      <a:pt x="647785" y="1655730"/>
                    </a:lnTo>
                    <a:lnTo>
                      <a:pt x="625075" y="1665317"/>
                    </a:lnTo>
                    <a:lnTo>
                      <a:pt x="601237" y="1671592"/>
                    </a:lnTo>
                    <a:lnTo>
                      <a:pt x="576750" y="1674431"/>
                    </a:lnTo>
                    <a:lnTo>
                      <a:pt x="552109" y="1673776"/>
                    </a:lnTo>
                    <a:lnTo>
                      <a:pt x="527808" y="1669640"/>
                    </a:lnTo>
                    <a:lnTo>
                      <a:pt x="504337" y="1662106"/>
                    </a:lnTo>
                    <a:lnTo>
                      <a:pt x="482168" y="1651326"/>
                    </a:lnTo>
                    <a:lnTo>
                      <a:pt x="461748" y="1637518"/>
                    </a:lnTo>
                    <a:lnTo>
                      <a:pt x="443488" y="1620958"/>
                    </a:lnTo>
                    <a:lnTo>
                      <a:pt x="427756" y="1601981"/>
                    </a:lnTo>
                    <a:lnTo>
                      <a:pt x="414867" y="1580968"/>
                    </a:lnTo>
                    <a:lnTo>
                      <a:pt x="405083" y="1558343"/>
                    </a:lnTo>
                    <a:lnTo>
                      <a:pt x="398599" y="1534560"/>
                    </a:lnTo>
                    <a:lnTo>
                      <a:pt x="395546" y="1510100"/>
                    </a:lnTo>
                    <a:lnTo>
                      <a:pt x="395985" y="1485453"/>
                    </a:lnTo>
                    <a:lnTo>
                      <a:pt x="399908" y="1461117"/>
                    </a:lnTo>
                    <a:lnTo>
                      <a:pt x="407237" y="1437581"/>
                    </a:lnTo>
                    <a:lnTo>
                      <a:pt x="417822" y="1415319"/>
                    </a:lnTo>
                    <a:lnTo>
                      <a:pt x="431451" y="1394779"/>
                    </a:lnTo>
                    <a:lnTo>
                      <a:pt x="447851" y="1376375"/>
                    </a:lnTo>
                    <a:lnTo>
                      <a:pt x="466689" y="1360477"/>
                    </a:lnTo>
                    <a:lnTo>
                      <a:pt x="487589" y="1347405"/>
                    </a:lnTo>
                    <a:lnTo>
                      <a:pt x="510127" y="1337422"/>
                    </a:lnTo>
                    <a:lnTo>
                      <a:pt x="533852" y="1330730"/>
                    </a:lnTo>
                    <a:lnTo>
                      <a:pt x="558285" y="1327463"/>
                    </a:lnTo>
                    <a:lnTo>
                      <a:pt x="0" y="1005138"/>
                    </a:lnTo>
                    <a:lnTo>
                      <a:pt x="23812" y="964853"/>
                    </a:lnTo>
                    <a:lnTo>
                      <a:pt x="48443" y="925063"/>
                    </a:lnTo>
                    <a:lnTo>
                      <a:pt x="73884" y="885787"/>
                    </a:lnTo>
                    <a:lnTo>
                      <a:pt x="100123" y="847039"/>
                    </a:lnTo>
                    <a:lnTo>
                      <a:pt x="127150" y="808837"/>
                    </a:lnTo>
                    <a:lnTo>
                      <a:pt x="154953" y="771196"/>
                    </a:lnTo>
                    <a:lnTo>
                      <a:pt x="183520" y="734132"/>
                    </a:lnTo>
                    <a:lnTo>
                      <a:pt x="212841" y="697660"/>
                    </a:lnTo>
                    <a:lnTo>
                      <a:pt x="242902" y="661797"/>
                    </a:lnTo>
                    <a:lnTo>
                      <a:pt x="273691" y="626556"/>
                    </a:lnTo>
                    <a:lnTo>
                      <a:pt x="305194" y="591952"/>
                    </a:lnTo>
                    <a:lnTo>
                      <a:pt x="337400" y="558001"/>
                    </a:lnTo>
                    <a:lnTo>
                      <a:pt x="370293" y="524716"/>
                    </a:lnTo>
                    <a:lnTo>
                      <a:pt x="403861" y="492112"/>
                    </a:lnTo>
                    <a:lnTo>
                      <a:pt x="438090" y="460201"/>
                    </a:lnTo>
                    <a:lnTo>
                      <a:pt x="417379" y="459090"/>
                    </a:lnTo>
                    <a:lnTo>
                      <a:pt x="397013" y="455169"/>
                    </a:lnTo>
                    <a:lnTo>
                      <a:pt x="377370" y="448512"/>
                    </a:lnTo>
                    <a:lnTo>
                      <a:pt x="358816" y="439242"/>
                    </a:lnTo>
                    <a:lnTo>
                      <a:pt x="341697" y="427533"/>
                    </a:lnTo>
                    <a:lnTo>
                      <a:pt x="326331" y="413603"/>
                    </a:lnTo>
                    <a:lnTo>
                      <a:pt x="313005" y="397710"/>
                    </a:lnTo>
                    <a:lnTo>
                      <a:pt x="301966" y="380152"/>
                    </a:lnTo>
                    <a:lnTo>
                      <a:pt x="293420" y="361253"/>
                    </a:lnTo>
                    <a:lnTo>
                      <a:pt x="287527" y="341368"/>
                    </a:lnTo>
                    <a:lnTo>
                      <a:pt x="284396" y="320865"/>
                    </a:lnTo>
                    <a:lnTo>
                      <a:pt x="284085" y="300127"/>
                    </a:lnTo>
                    <a:lnTo>
                      <a:pt x="286601" y="279540"/>
                    </a:lnTo>
                    <a:lnTo>
                      <a:pt x="291895" y="259487"/>
                    </a:lnTo>
                    <a:lnTo>
                      <a:pt x="299870" y="240341"/>
                    </a:lnTo>
                    <a:lnTo>
                      <a:pt x="310378" y="222459"/>
                    </a:lnTo>
                    <a:lnTo>
                      <a:pt x="323222" y="206174"/>
                    </a:lnTo>
                    <a:lnTo>
                      <a:pt x="338164" y="191790"/>
                    </a:lnTo>
                    <a:lnTo>
                      <a:pt x="354924" y="179573"/>
                    </a:lnTo>
                    <a:lnTo>
                      <a:pt x="373192" y="169752"/>
                    </a:lnTo>
                    <a:lnTo>
                      <a:pt x="392627" y="162509"/>
                    </a:lnTo>
                    <a:lnTo>
                      <a:pt x="412866" y="157980"/>
                    </a:lnTo>
                    <a:lnTo>
                      <a:pt x="433534" y="156248"/>
                    </a:lnTo>
                    <a:lnTo>
                      <a:pt x="454246" y="157345"/>
                    </a:lnTo>
                    <a:lnTo>
                      <a:pt x="474615" y="161253"/>
                    </a:lnTo>
                    <a:lnTo>
                      <a:pt x="494262" y="167897"/>
                    </a:lnTo>
                    <a:lnTo>
                      <a:pt x="512822" y="177153"/>
                    </a:lnTo>
                    <a:lnTo>
                      <a:pt x="529950" y="188851"/>
                    </a:lnTo>
                    <a:lnTo>
                      <a:pt x="545325" y="202771"/>
                    </a:lnTo>
                    <a:lnTo>
                      <a:pt x="558662" y="218654"/>
                    </a:lnTo>
                    <a:lnTo>
                      <a:pt x="569712" y="236206"/>
                    </a:lnTo>
                    <a:lnTo>
                      <a:pt x="578271" y="255098"/>
                    </a:lnTo>
                    <a:lnTo>
                      <a:pt x="584177" y="274980"/>
                    </a:lnTo>
                    <a:lnTo>
                      <a:pt x="587322" y="295480"/>
                    </a:lnTo>
                    <a:lnTo>
                      <a:pt x="587647" y="316218"/>
                    </a:lnTo>
                    <a:lnTo>
                      <a:pt x="585145" y="336807"/>
                    </a:lnTo>
                    <a:lnTo>
                      <a:pt x="622515" y="308640"/>
                    </a:lnTo>
                    <a:lnTo>
                      <a:pt x="660453" y="281243"/>
                    </a:lnTo>
                    <a:lnTo>
                      <a:pt x="698944" y="254629"/>
                    </a:lnTo>
                    <a:lnTo>
                      <a:pt x="737972" y="228809"/>
                    </a:lnTo>
                    <a:lnTo>
                      <a:pt x="777520" y="203793"/>
                    </a:lnTo>
                    <a:lnTo>
                      <a:pt x="817572" y="179591"/>
                    </a:lnTo>
                    <a:lnTo>
                      <a:pt x="858111" y="156215"/>
                    </a:lnTo>
                    <a:lnTo>
                      <a:pt x="899120" y="133673"/>
                    </a:lnTo>
                    <a:lnTo>
                      <a:pt x="940582" y="111975"/>
                    </a:lnTo>
                    <a:lnTo>
                      <a:pt x="982479" y="91131"/>
                    </a:lnTo>
                    <a:lnTo>
                      <a:pt x="1024794" y="71148"/>
                    </a:lnTo>
                    <a:lnTo>
                      <a:pt x="1067509" y="52036"/>
                    </a:lnTo>
                    <a:lnTo>
                      <a:pt x="1110607" y="33802"/>
                    </a:lnTo>
                    <a:lnTo>
                      <a:pt x="1154069" y="16455"/>
                    </a:lnTo>
                    <a:lnTo>
                      <a:pt x="1197876" y="0"/>
                    </a:lnTo>
                    <a:lnTo>
                      <a:pt x="1418360" y="605775"/>
                    </a:lnTo>
                    <a:lnTo>
                      <a:pt x="1397543" y="592572"/>
                    </a:lnTo>
                    <a:lnTo>
                      <a:pt x="1375068" y="582449"/>
                    </a:lnTo>
                    <a:lnTo>
                      <a:pt x="1351385" y="575608"/>
                    </a:lnTo>
                    <a:lnTo>
                      <a:pt x="1326973" y="572188"/>
                    </a:lnTo>
                    <a:lnTo>
                      <a:pt x="1302323" y="572257"/>
                    </a:lnTo>
                    <a:lnTo>
                      <a:pt x="1277930" y="575814"/>
                    </a:lnTo>
                    <a:lnTo>
                      <a:pt x="1254287" y="582788"/>
                    </a:lnTo>
                    <a:lnTo>
                      <a:pt x="1231868" y="593037"/>
                    </a:lnTo>
                    <a:lnTo>
                      <a:pt x="1211126" y="606357"/>
                    </a:lnTo>
                    <a:lnTo>
                      <a:pt x="1192477" y="622477"/>
                    </a:lnTo>
                    <a:lnTo>
                      <a:pt x="1176298" y="641075"/>
                    </a:lnTo>
                    <a:lnTo>
                      <a:pt x="1162914" y="661776"/>
                    </a:lnTo>
                    <a:lnTo>
                      <a:pt x="1152594" y="684162"/>
                    </a:lnTo>
                    <a:lnTo>
                      <a:pt x="1145546" y="707783"/>
                    </a:lnTo>
                    <a:lnTo>
                      <a:pt x="1141913" y="732165"/>
                    </a:lnTo>
                    <a:lnTo>
                      <a:pt x="1141766" y="756815"/>
                    </a:lnTo>
                    <a:lnTo>
                      <a:pt x="1145110" y="781237"/>
                    </a:lnTo>
                    <a:lnTo>
                      <a:pt x="1151876" y="804941"/>
                    </a:lnTo>
                    <a:lnTo>
                      <a:pt x="1161929" y="827448"/>
                    </a:lnTo>
                    <a:lnTo>
                      <a:pt x="1175066" y="848307"/>
                    </a:lnTo>
                    <a:lnTo>
                      <a:pt x="1191023" y="867095"/>
                    </a:lnTo>
                    <a:lnTo>
                      <a:pt x="1209479" y="883437"/>
                    </a:lnTo>
                    <a:lnTo>
                      <a:pt x="1230061" y="897002"/>
                    </a:lnTo>
                    <a:lnTo>
                      <a:pt x="1252357" y="907517"/>
                    </a:lnTo>
                    <a:lnTo>
                      <a:pt x="1275915" y="914771"/>
                    </a:lnTo>
                    <a:lnTo>
                      <a:pt x="1300264" y="918618"/>
                    </a:lnTo>
                    <a:lnTo>
                      <a:pt x="1324912" y="918980"/>
                    </a:lnTo>
                    <a:lnTo>
                      <a:pt x="1349363" y="915851"/>
                    </a:lnTo>
                    <a:lnTo>
                      <a:pt x="1373125" y="909292"/>
                    </a:lnTo>
                    <a:lnTo>
                      <a:pt x="1395719" y="899436"/>
                    </a:lnTo>
                    <a:lnTo>
                      <a:pt x="1416692" y="886482"/>
                    </a:lnTo>
                    <a:lnTo>
                      <a:pt x="1435619" y="870690"/>
                    </a:lnTo>
                    <a:lnTo>
                      <a:pt x="1452122" y="852378"/>
                    </a:lnTo>
                    <a:lnTo>
                      <a:pt x="1465866" y="831915"/>
                    </a:lnTo>
                    <a:lnTo>
                      <a:pt x="1476576" y="809713"/>
                    </a:lnTo>
                    <a:lnTo>
                      <a:pt x="1484036" y="786218"/>
                    </a:lnTo>
                    <a:lnTo>
                      <a:pt x="1557531" y="988143"/>
                    </a:lnTo>
                    <a:lnTo>
                      <a:pt x="1530653" y="998282"/>
                    </a:lnTo>
                    <a:lnTo>
                      <a:pt x="1504019" y="1009043"/>
                    </a:lnTo>
                    <a:lnTo>
                      <a:pt x="1477642" y="1020420"/>
                    </a:lnTo>
                    <a:lnTo>
                      <a:pt x="1451537" y="1032409"/>
                    </a:lnTo>
                    <a:lnTo>
                      <a:pt x="1425719" y="1045002"/>
                    </a:lnTo>
                    <a:lnTo>
                      <a:pt x="1400200" y="1058192"/>
                    </a:lnTo>
                    <a:lnTo>
                      <a:pt x="1374995" y="1071972"/>
                    </a:lnTo>
                    <a:lnTo>
                      <a:pt x="1350117" y="1086335"/>
                    </a:lnTo>
                    <a:lnTo>
                      <a:pt x="1325581" y="1101273"/>
                    </a:lnTo>
                    <a:lnTo>
                      <a:pt x="1301398" y="1116778"/>
                    </a:lnTo>
                    <a:lnTo>
                      <a:pt x="1277583" y="1132841"/>
                    </a:lnTo>
                    <a:lnTo>
                      <a:pt x="1254149" y="1149455"/>
                    </a:lnTo>
                    <a:lnTo>
                      <a:pt x="1231107" y="1166609"/>
                    </a:lnTo>
                    <a:lnTo>
                      <a:pt x="1208470" y="1184294"/>
                    </a:lnTo>
                    <a:lnTo>
                      <a:pt x="1186252" y="1202502"/>
                    </a:lnTo>
                    <a:lnTo>
                      <a:pt x="1164462" y="1221221"/>
                    </a:lnTo>
                    <a:lnTo>
                      <a:pt x="1143115" y="1240443"/>
                    </a:lnTo>
                    <a:lnTo>
                      <a:pt x="1122220" y="1260156"/>
                    </a:lnTo>
                    <a:lnTo>
                      <a:pt x="1101790" y="1280350"/>
                    </a:lnTo>
                    <a:lnTo>
                      <a:pt x="1081835" y="1301013"/>
                    </a:lnTo>
                    <a:lnTo>
                      <a:pt x="1062367" y="1322136"/>
                    </a:lnTo>
                    <a:lnTo>
                      <a:pt x="1043395" y="1343706"/>
                    </a:lnTo>
                    <a:lnTo>
                      <a:pt x="1024930" y="1365711"/>
                    </a:lnTo>
                    <a:lnTo>
                      <a:pt x="1006982" y="1388140"/>
                    </a:lnTo>
                    <a:lnTo>
                      <a:pt x="989561" y="1410981"/>
                    </a:lnTo>
                    <a:lnTo>
                      <a:pt x="972677" y="1434221"/>
                    </a:lnTo>
                    <a:lnTo>
                      <a:pt x="956337" y="1457847"/>
                    </a:lnTo>
                    <a:lnTo>
                      <a:pt x="940552" y="1481848"/>
                    </a:lnTo>
                    <a:lnTo>
                      <a:pt x="925329" y="1506209"/>
                    </a:lnTo>
                    <a:close/>
                  </a:path>
                </a:pathLst>
              </a:custGeom>
              <a:solidFill>
                <a:schemeClr val="accent3">
                  <a:lumMod val="40000"/>
                  <a:lumOff val="60000"/>
                </a:schemeClr>
              </a:solidFill>
              <a:ln w="285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grpSp>
      </p:grpSp>
      <p:grpSp>
        <p:nvGrpSpPr>
          <p:cNvPr id="13" name="Piece labels">
            <a:extLst>
              <a:ext uri="{FF2B5EF4-FFF2-40B4-BE49-F238E27FC236}">
                <a16:creationId xmlns:a16="http://schemas.microsoft.com/office/drawing/2014/main" id="{64982360-94CF-0920-003C-7DD5185A9F07}"/>
              </a:ext>
            </a:extLst>
          </p:cNvPr>
          <p:cNvGrpSpPr/>
          <p:nvPr/>
        </p:nvGrpSpPr>
        <p:grpSpPr>
          <a:xfrm>
            <a:off x="7029633" y="1600213"/>
            <a:ext cx="4530834" cy="3874197"/>
            <a:chOff x="3813953" y="1397189"/>
            <a:chExt cx="4530834" cy="3874197"/>
          </a:xfrm>
        </p:grpSpPr>
        <p:sp>
          <p:nvSpPr>
            <p:cNvPr id="16" name="Label Requirements &amp; discussions">
              <a:extLst>
                <a:ext uri="{FF2B5EF4-FFF2-40B4-BE49-F238E27FC236}">
                  <a16:creationId xmlns:a16="http://schemas.microsoft.com/office/drawing/2014/main" id="{A7240CBD-D1D7-AAF2-AF7F-7E699BD27D75}"/>
                </a:ext>
              </a:extLst>
            </p:cNvPr>
            <p:cNvSpPr txBox="1"/>
            <p:nvPr/>
          </p:nvSpPr>
          <p:spPr>
            <a:xfrm>
              <a:off x="5498019" y="1397189"/>
              <a:ext cx="1097280" cy="338554"/>
            </a:xfrm>
            <a:prstGeom prst="rect">
              <a:avLst/>
            </a:prstGeom>
            <a:noFill/>
          </p:spPr>
          <p:txBody>
            <a:bodyPr wrap="square" lIns="0" tIns="0" rIns="0" bIns="0" anchor="ctr">
              <a:spAutoFit/>
            </a:bodyPr>
            <a:lstStyle/>
            <a:p>
              <a:pPr algn="ctr"/>
              <a:r>
                <a:rPr lang="en-GB" sz="1100" noProof="0" dirty="0">
                  <a:solidFill>
                    <a:srgbClr val="000000"/>
                  </a:solidFill>
                  <a:latin typeface="Times New Roman"/>
                </a:rPr>
                <a:t>Requirements</a:t>
              </a:r>
            </a:p>
            <a:p>
              <a:pPr algn="ctr"/>
              <a:r>
                <a:rPr lang="en-GB" sz="1100" noProof="0" dirty="0">
                  <a:solidFill>
                    <a:srgbClr val="000000"/>
                  </a:solidFill>
                  <a:latin typeface="Times New Roman"/>
                </a:rPr>
                <a:t>&amp; discussions</a:t>
              </a:r>
            </a:p>
          </p:txBody>
        </p:sp>
        <p:sp>
          <p:nvSpPr>
            <p:cNvPr id="17" name="Label Tolerance definition">
              <a:extLst>
                <a:ext uri="{FF2B5EF4-FFF2-40B4-BE49-F238E27FC236}">
                  <a16:creationId xmlns:a16="http://schemas.microsoft.com/office/drawing/2014/main" id="{770C890A-9119-9C7B-5A7B-A52A902F708F}"/>
                </a:ext>
              </a:extLst>
            </p:cNvPr>
            <p:cNvSpPr txBox="1"/>
            <p:nvPr/>
          </p:nvSpPr>
          <p:spPr>
            <a:xfrm>
              <a:off x="6647083" y="1827694"/>
              <a:ext cx="1097280" cy="338554"/>
            </a:xfrm>
            <a:prstGeom prst="rect">
              <a:avLst/>
            </a:prstGeom>
            <a:noFill/>
          </p:spPr>
          <p:txBody>
            <a:bodyPr wrap="square" lIns="0" tIns="0" rIns="0" bIns="0" anchor="ctr">
              <a:spAutoFit/>
            </a:bodyPr>
            <a:lstStyle/>
            <a:p>
              <a:pPr algn="ctr"/>
              <a:r>
                <a:rPr lang="en-GB" sz="1100" noProof="0" dirty="0">
                  <a:solidFill>
                    <a:srgbClr val="000000"/>
                  </a:solidFill>
                  <a:latin typeface="Times New Roman"/>
                </a:rPr>
                <a:t>Tolerance</a:t>
              </a:r>
            </a:p>
            <a:p>
              <a:pPr algn="ctr"/>
              <a:r>
                <a:rPr lang="en-GB" sz="1100" noProof="0" dirty="0">
                  <a:solidFill>
                    <a:srgbClr val="000000"/>
                  </a:solidFill>
                  <a:latin typeface="Times New Roman"/>
                </a:rPr>
                <a:t>definition</a:t>
              </a:r>
            </a:p>
          </p:txBody>
        </p:sp>
        <p:sp>
          <p:nvSpPr>
            <p:cNvPr id="18" name="Label Modelling and simulations">
              <a:extLst>
                <a:ext uri="{FF2B5EF4-FFF2-40B4-BE49-F238E27FC236}">
                  <a16:creationId xmlns:a16="http://schemas.microsoft.com/office/drawing/2014/main" id="{EB944E0A-8430-241D-A771-298DB215B956}"/>
                </a:ext>
              </a:extLst>
            </p:cNvPr>
            <p:cNvSpPr txBox="1"/>
            <p:nvPr/>
          </p:nvSpPr>
          <p:spPr>
            <a:xfrm>
              <a:off x="7247507" y="2897031"/>
              <a:ext cx="1097280" cy="338554"/>
            </a:xfrm>
            <a:prstGeom prst="rect">
              <a:avLst/>
            </a:prstGeom>
            <a:noFill/>
          </p:spPr>
          <p:txBody>
            <a:bodyPr wrap="square" lIns="0" tIns="0" rIns="0" bIns="0" anchor="ctr">
              <a:spAutoFit/>
            </a:bodyPr>
            <a:lstStyle/>
            <a:p>
              <a:pPr algn="ctr"/>
              <a:r>
                <a:rPr lang="en-GB" sz="1100" noProof="0" dirty="0">
                  <a:latin typeface="Times New Roman"/>
                </a:rPr>
                <a:t>Modelling and</a:t>
              </a:r>
            </a:p>
            <a:p>
              <a:pPr algn="ctr"/>
              <a:r>
                <a:rPr lang="en-GB" sz="1100" noProof="0" dirty="0">
                  <a:latin typeface="Times New Roman"/>
                </a:rPr>
                <a:t>simulations</a:t>
              </a:r>
            </a:p>
          </p:txBody>
        </p:sp>
        <p:sp>
          <p:nvSpPr>
            <p:cNvPr id="19" name="Label Instruments calibrations">
              <a:extLst>
                <a:ext uri="{FF2B5EF4-FFF2-40B4-BE49-F238E27FC236}">
                  <a16:creationId xmlns:a16="http://schemas.microsoft.com/office/drawing/2014/main" id="{5A5F8956-9E2B-6B45-9896-F1BC43D5EB95}"/>
                </a:ext>
              </a:extLst>
            </p:cNvPr>
            <p:cNvSpPr txBox="1"/>
            <p:nvPr/>
          </p:nvSpPr>
          <p:spPr>
            <a:xfrm>
              <a:off x="7070041" y="4126505"/>
              <a:ext cx="1097280" cy="169277"/>
            </a:xfrm>
            <a:prstGeom prst="rect">
              <a:avLst/>
            </a:prstGeom>
            <a:noFill/>
          </p:spPr>
          <p:txBody>
            <a:bodyPr wrap="square" lIns="0" tIns="0" rIns="0" bIns="0" anchor="ctr">
              <a:spAutoFit/>
            </a:bodyPr>
            <a:lstStyle/>
            <a:p>
              <a:pPr algn="ctr"/>
              <a:r>
                <a:rPr lang="en-GB" sz="1100" noProof="0" dirty="0">
                  <a:solidFill>
                    <a:srgbClr val="000000"/>
                  </a:solidFill>
                  <a:latin typeface="Times New Roman"/>
                </a:rPr>
                <a:t>R&amp;D</a:t>
              </a:r>
            </a:p>
          </p:txBody>
        </p:sp>
        <p:sp>
          <p:nvSpPr>
            <p:cNvPr id="20" name="Label Traceability">
              <a:extLst>
                <a:ext uri="{FF2B5EF4-FFF2-40B4-BE49-F238E27FC236}">
                  <a16:creationId xmlns:a16="http://schemas.microsoft.com/office/drawing/2014/main" id="{EC3B93E9-A5E3-09A3-6FFD-5094C57C9249}"/>
                </a:ext>
              </a:extLst>
            </p:cNvPr>
            <p:cNvSpPr txBox="1"/>
            <p:nvPr/>
          </p:nvSpPr>
          <p:spPr>
            <a:xfrm>
              <a:off x="6456949" y="4877977"/>
              <a:ext cx="842426" cy="338554"/>
            </a:xfrm>
            <a:prstGeom prst="rect">
              <a:avLst/>
            </a:prstGeom>
            <a:noFill/>
          </p:spPr>
          <p:txBody>
            <a:bodyPr wrap="square" lIns="0" tIns="0" rIns="0" bIns="0" anchor="ctr">
              <a:spAutoFit/>
            </a:bodyPr>
            <a:lstStyle/>
            <a:p>
              <a:pPr algn="ctr"/>
              <a:r>
                <a:rPr lang="en-GB" sz="1100" noProof="0" dirty="0">
                  <a:latin typeface="Times New Roman"/>
                </a:rPr>
                <a:t>Calibrations </a:t>
              </a:r>
            </a:p>
            <a:p>
              <a:pPr algn="ctr"/>
              <a:r>
                <a:rPr lang="en-GB" sz="1100" noProof="0" dirty="0">
                  <a:latin typeface="Times New Roman"/>
                </a:rPr>
                <a:t>&amp; Traceability</a:t>
              </a:r>
            </a:p>
          </p:txBody>
        </p:sp>
        <p:sp>
          <p:nvSpPr>
            <p:cNvPr id="21" name="Label Measurements &amp; comparisons">
              <a:extLst>
                <a:ext uri="{FF2B5EF4-FFF2-40B4-BE49-F238E27FC236}">
                  <a16:creationId xmlns:a16="http://schemas.microsoft.com/office/drawing/2014/main" id="{48080494-D977-80EC-7FB4-F98A49E56594}"/>
                </a:ext>
              </a:extLst>
            </p:cNvPr>
            <p:cNvSpPr txBox="1"/>
            <p:nvPr/>
          </p:nvSpPr>
          <p:spPr>
            <a:xfrm>
              <a:off x="4941531" y="4932832"/>
              <a:ext cx="1097280" cy="338554"/>
            </a:xfrm>
            <a:prstGeom prst="rect">
              <a:avLst/>
            </a:prstGeom>
            <a:noFill/>
          </p:spPr>
          <p:txBody>
            <a:bodyPr wrap="square" lIns="0" tIns="0" rIns="0" bIns="0" anchor="ctr">
              <a:spAutoFit/>
            </a:bodyPr>
            <a:lstStyle/>
            <a:p>
              <a:pPr algn="ctr"/>
              <a:r>
                <a:rPr lang="en-GB" sz="1100" noProof="0" dirty="0">
                  <a:solidFill>
                    <a:srgbClr val="000000"/>
                  </a:solidFill>
                  <a:latin typeface="Times New Roman"/>
                </a:rPr>
                <a:t>Measurements</a:t>
              </a:r>
            </a:p>
            <a:p>
              <a:pPr algn="ctr"/>
              <a:r>
                <a:rPr lang="en-GB" sz="1100" noProof="0" dirty="0">
                  <a:solidFill>
                    <a:srgbClr val="000000"/>
                  </a:solidFill>
                  <a:latin typeface="Times New Roman"/>
                </a:rPr>
                <a:t>&amp; comparisons</a:t>
              </a:r>
            </a:p>
          </p:txBody>
        </p:sp>
        <p:sp>
          <p:nvSpPr>
            <p:cNvPr id="22" name="Label Uncertainty budget">
              <a:extLst>
                <a:ext uri="{FF2B5EF4-FFF2-40B4-BE49-F238E27FC236}">
                  <a16:creationId xmlns:a16="http://schemas.microsoft.com/office/drawing/2014/main" id="{2736F821-4156-7991-59DE-6A970E32BBF7}"/>
                </a:ext>
              </a:extLst>
            </p:cNvPr>
            <p:cNvSpPr txBox="1"/>
            <p:nvPr/>
          </p:nvSpPr>
          <p:spPr>
            <a:xfrm>
              <a:off x="4053643" y="4173071"/>
              <a:ext cx="1097280" cy="338554"/>
            </a:xfrm>
            <a:prstGeom prst="rect">
              <a:avLst/>
            </a:prstGeom>
            <a:noFill/>
          </p:spPr>
          <p:txBody>
            <a:bodyPr wrap="square" lIns="0" tIns="0" rIns="0" bIns="0" anchor="ctr">
              <a:spAutoFit/>
            </a:bodyPr>
            <a:lstStyle/>
            <a:p>
              <a:pPr algn="ctr"/>
              <a:r>
                <a:rPr lang="en-GB" sz="1100" noProof="0" dirty="0">
                  <a:solidFill>
                    <a:srgbClr val="000000"/>
                  </a:solidFill>
                  <a:latin typeface="Times New Roman"/>
                </a:rPr>
                <a:t>Uncertainty</a:t>
              </a:r>
            </a:p>
            <a:p>
              <a:pPr algn="ctr"/>
              <a:r>
                <a:rPr lang="en-GB" sz="1100" noProof="0" dirty="0">
                  <a:solidFill>
                    <a:srgbClr val="000000"/>
                  </a:solidFill>
                  <a:latin typeface="Times New Roman"/>
                </a:rPr>
                <a:t>budget</a:t>
              </a:r>
            </a:p>
          </p:txBody>
        </p:sp>
        <p:sp>
          <p:nvSpPr>
            <p:cNvPr id="23" name="Label Conformity assessment">
              <a:extLst>
                <a:ext uri="{FF2B5EF4-FFF2-40B4-BE49-F238E27FC236}">
                  <a16:creationId xmlns:a16="http://schemas.microsoft.com/office/drawing/2014/main" id="{D6854243-1D22-B66D-C674-181CDDEEB05E}"/>
                </a:ext>
              </a:extLst>
            </p:cNvPr>
            <p:cNvSpPr txBox="1"/>
            <p:nvPr/>
          </p:nvSpPr>
          <p:spPr>
            <a:xfrm>
              <a:off x="3813953" y="3060336"/>
              <a:ext cx="1097280" cy="338554"/>
            </a:xfrm>
            <a:prstGeom prst="rect">
              <a:avLst/>
            </a:prstGeom>
            <a:noFill/>
          </p:spPr>
          <p:txBody>
            <a:bodyPr wrap="square" lIns="0" tIns="0" rIns="0" bIns="0" anchor="ctr">
              <a:spAutoFit/>
            </a:bodyPr>
            <a:lstStyle/>
            <a:p>
              <a:pPr algn="ctr"/>
              <a:r>
                <a:rPr lang="en-GB" sz="1100" noProof="0" dirty="0">
                  <a:latin typeface="Times New Roman"/>
                </a:rPr>
                <a:t>Conformity</a:t>
              </a:r>
            </a:p>
            <a:p>
              <a:pPr algn="ctr"/>
              <a:r>
                <a:rPr lang="en-GB" sz="1100" noProof="0" dirty="0">
                  <a:latin typeface="Times New Roman"/>
                </a:rPr>
                <a:t>assessment</a:t>
              </a:r>
            </a:p>
          </p:txBody>
        </p:sp>
        <p:sp>
          <p:nvSpPr>
            <p:cNvPr id="25" name="Label Optimisations">
              <a:extLst>
                <a:ext uri="{FF2B5EF4-FFF2-40B4-BE49-F238E27FC236}">
                  <a16:creationId xmlns:a16="http://schemas.microsoft.com/office/drawing/2014/main" id="{0D0AED89-2764-EB0A-A835-B0E7AB7BA8F2}"/>
                </a:ext>
              </a:extLst>
            </p:cNvPr>
            <p:cNvSpPr txBox="1"/>
            <p:nvPr/>
          </p:nvSpPr>
          <p:spPr>
            <a:xfrm>
              <a:off x="4302829" y="1948800"/>
              <a:ext cx="1041609" cy="338554"/>
            </a:xfrm>
            <a:prstGeom prst="rect">
              <a:avLst/>
            </a:prstGeom>
            <a:noFill/>
          </p:spPr>
          <p:txBody>
            <a:bodyPr wrap="square" lIns="0" tIns="0" rIns="0" bIns="0" anchor="ctr">
              <a:spAutoFit/>
            </a:bodyPr>
            <a:lstStyle/>
            <a:p>
              <a:pPr algn="ctr"/>
              <a:r>
                <a:rPr lang="en-GB" sz="1100" noProof="0" dirty="0">
                  <a:solidFill>
                    <a:srgbClr val="000000"/>
                  </a:solidFill>
                  <a:latin typeface="Times New Roman"/>
                </a:rPr>
                <a:t>Optimisations </a:t>
              </a:r>
            </a:p>
            <a:p>
              <a:pPr algn="ctr"/>
              <a:r>
                <a:rPr lang="en-GB" sz="1100" noProof="0" dirty="0">
                  <a:solidFill>
                    <a:srgbClr val="000000"/>
                  </a:solidFill>
                  <a:latin typeface="Times New Roman"/>
                </a:rPr>
                <a:t>&amp; improvements</a:t>
              </a:r>
            </a:p>
          </p:txBody>
        </p:sp>
      </p:grpSp>
      <p:grpSp>
        <p:nvGrpSpPr>
          <p:cNvPr id="14" name="Centre">
            <a:extLst>
              <a:ext uri="{FF2B5EF4-FFF2-40B4-BE49-F238E27FC236}">
                <a16:creationId xmlns:a16="http://schemas.microsoft.com/office/drawing/2014/main" id="{E79BA265-C7EC-7229-F38B-34B09F09049B}"/>
              </a:ext>
            </a:extLst>
          </p:cNvPr>
          <p:cNvGrpSpPr/>
          <p:nvPr/>
        </p:nvGrpSpPr>
        <p:grpSpPr>
          <a:xfrm>
            <a:off x="8095832" y="2415872"/>
            <a:ext cx="2432304" cy="2432304"/>
            <a:chOff x="4880152" y="2212848"/>
            <a:chExt cx="2432304" cy="2432304"/>
          </a:xfrm>
        </p:grpSpPr>
        <p:sp>
          <p:nvSpPr>
            <p:cNvPr id="15" name="Centre disc">
              <a:extLst>
                <a:ext uri="{FF2B5EF4-FFF2-40B4-BE49-F238E27FC236}">
                  <a16:creationId xmlns:a16="http://schemas.microsoft.com/office/drawing/2014/main" id="{42F4A2D4-3DB4-A6B5-EA61-8E069930AA6C}"/>
                </a:ext>
              </a:extLst>
            </p:cNvPr>
            <p:cNvSpPr/>
            <p:nvPr/>
          </p:nvSpPr>
          <p:spPr>
            <a:xfrm>
              <a:off x="4880152" y="2212848"/>
              <a:ext cx="2432304" cy="2432304"/>
            </a:xfrm>
            <a:prstGeom prst="ellipse">
              <a:avLst/>
            </a:prstGeom>
            <a:solidFill>
              <a:srgbClr val="F2F2F2"/>
            </a:solidFill>
            <a:ln w="762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grpSp>
      <p:sp>
        <p:nvSpPr>
          <p:cNvPr id="56" name="Label Requirements &amp; discussions">
            <a:extLst>
              <a:ext uri="{FF2B5EF4-FFF2-40B4-BE49-F238E27FC236}">
                <a16:creationId xmlns:a16="http://schemas.microsoft.com/office/drawing/2014/main" id="{7C6E6129-30EF-C46F-B4E7-FB7EA1D14AB7}"/>
              </a:ext>
            </a:extLst>
          </p:cNvPr>
          <p:cNvSpPr txBox="1"/>
          <p:nvPr/>
        </p:nvSpPr>
        <p:spPr>
          <a:xfrm>
            <a:off x="8793244" y="3360364"/>
            <a:ext cx="1119179" cy="492443"/>
          </a:xfrm>
          <a:prstGeom prst="rect">
            <a:avLst/>
          </a:prstGeom>
          <a:noFill/>
        </p:spPr>
        <p:txBody>
          <a:bodyPr wrap="square" lIns="0" tIns="0" rIns="0" bIns="0" anchor="ctr">
            <a:spAutoFit/>
          </a:bodyPr>
          <a:lstStyle/>
          <a:p>
            <a:pPr algn="ctr"/>
            <a:r>
              <a:rPr lang="en-GB" sz="1600" b="1" noProof="0" dirty="0">
                <a:solidFill>
                  <a:srgbClr val="000000"/>
                </a:solidFill>
                <a:latin typeface="Times New Roman"/>
              </a:rPr>
              <a:t>Metrological approach</a:t>
            </a:r>
          </a:p>
        </p:txBody>
      </p:sp>
      <p:sp>
        <p:nvSpPr>
          <p:cNvPr id="52" name="Future piece on Requirements">
            <a:extLst>
              <a:ext uri="{FF2B5EF4-FFF2-40B4-BE49-F238E27FC236}">
                <a16:creationId xmlns:a16="http://schemas.microsoft.com/office/drawing/2014/main" id="{EC258C49-8F60-05BD-35E9-F5CD5EB0C341}"/>
              </a:ext>
            </a:extLst>
          </p:cNvPr>
          <p:cNvSpPr/>
          <p:nvPr/>
        </p:nvSpPr>
        <p:spPr>
          <a:xfrm rot="1346620">
            <a:off x="10208076" y="662237"/>
            <a:ext cx="1913096" cy="999738"/>
          </a:xfrm>
          <a:custGeom>
            <a:avLst/>
            <a:gdLst/>
            <a:ahLst/>
            <a:cxnLst/>
            <a:rect l="l" t="t" r="r" b="b"/>
            <a:pathLst>
              <a:path w="1913096" h="999738">
                <a:moveTo>
                  <a:pt x="146097" y="999738"/>
                </a:moveTo>
                <a:lnTo>
                  <a:pt x="190233" y="984184"/>
                </a:lnTo>
                <a:lnTo>
                  <a:pt x="234677" y="969536"/>
                </a:lnTo>
                <a:lnTo>
                  <a:pt x="279412" y="955802"/>
                </a:lnTo>
                <a:lnTo>
                  <a:pt x="324419" y="942985"/>
                </a:lnTo>
                <a:lnTo>
                  <a:pt x="369679" y="931093"/>
                </a:lnTo>
                <a:lnTo>
                  <a:pt x="415172" y="920130"/>
                </a:lnTo>
                <a:lnTo>
                  <a:pt x="460881" y="910100"/>
                </a:lnTo>
                <a:lnTo>
                  <a:pt x="506785" y="901008"/>
                </a:lnTo>
                <a:lnTo>
                  <a:pt x="552866" y="892858"/>
                </a:lnTo>
                <a:lnTo>
                  <a:pt x="599104" y="885653"/>
                </a:lnTo>
                <a:lnTo>
                  <a:pt x="645480" y="879395"/>
                </a:lnTo>
                <a:lnTo>
                  <a:pt x="691974" y="874088"/>
                </a:lnTo>
                <a:lnTo>
                  <a:pt x="738567" y="869734"/>
                </a:lnTo>
                <a:lnTo>
                  <a:pt x="785239" y="866335"/>
                </a:lnTo>
                <a:lnTo>
                  <a:pt x="831972" y="863891"/>
                </a:lnTo>
                <a:lnTo>
                  <a:pt x="816821" y="849727"/>
                </a:lnTo>
                <a:lnTo>
                  <a:pt x="803740" y="833632"/>
                </a:lnTo>
                <a:lnTo>
                  <a:pt x="792971" y="815906"/>
                </a:lnTo>
                <a:lnTo>
                  <a:pt x="784716" y="796880"/>
                </a:lnTo>
                <a:lnTo>
                  <a:pt x="779129" y="776906"/>
                </a:lnTo>
                <a:lnTo>
                  <a:pt x="776312" y="756358"/>
                </a:lnTo>
                <a:lnTo>
                  <a:pt x="776319" y="735617"/>
                </a:lnTo>
                <a:lnTo>
                  <a:pt x="779150" y="715071"/>
                </a:lnTo>
                <a:lnTo>
                  <a:pt x="784751" y="695101"/>
                </a:lnTo>
                <a:lnTo>
                  <a:pt x="793019" y="676080"/>
                </a:lnTo>
                <a:lnTo>
                  <a:pt x="803799" y="658361"/>
                </a:lnTo>
                <a:lnTo>
                  <a:pt x="816891" y="642275"/>
                </a:lnTo>
                <a:lnTo>
                  <a:pt x="832051" y="628121"/>
                </a:lnTo>
                <a:lnTo>
                  <a:pt x="848997" y="616163"/>
                </a:lnTo>
                <a:lnTo>
                  <a:pt x="867413" y="606623"/>
                </a:lnTo>
                <a:lnTo>
                  <a:pt x="886956" y="599679"/>
                </a:lnTo>
                <a:lnTo>
                  <a:pt x="907263" y="595460"/>
                </a:lnTo>
                <a:lnTo>
                  <a:pt x="927955" y="594045"/>
                </a:lnTo>
                <a:lnTo>
                  <a:pt x="948647" y="595460"/>
                </a:lnTo>
                <a:lnTo>
                  <a:pt x="968954" y="599679"/>
                </a:lnTo>
                <a:lnTo>
                  <a:pt x="988498" y="606623"/>
                </a:lnTo>
                <a:lnTo>
                  <a:pt x="1006914" y="616163"/>
                </a:lnTo>
                <a:lnTo>
                  <a:pt x="1023860" y="628121"/>
                </a:lnTo>
                <a:lnTo>
                  <a:pt x="1039020" y="642275"/>
                </a:lnTo>
                <a:lnTo>
                  <a:pt x="1052112" y="658361"/>
                </a:lnTo>
                <a:lnTo>
                  <a:pt x="1062892" y="676080"/>
                </a:lnTo>
                <a:lnTo>
                  <a:pt x="1071160" y="695101"/>
                </a:lnTo>
                <a:lnTo>
                  <a:pt x="1076761" y="715071"/>
                </a:lnTo>
                <a:lnTo>
                  <a:pt x="1079592" y="735617"/>
                </a:lnTo>
                <a:lnTo>
                  <a:pt x="1079599" y="756358"/>
                </a:lnTo>
                <a:lnTo>
                  <a:pt x="1076782" y="776906"/>
                </a:lnTo>
                <a:lnTo>
                  <a:pt x="1071194" y="796880"/>
                </a:lnTo>
                <a:lnTo>
                  <a:pt x="1062939" y="815906"/>
                </a:lnTo>
                <a:lnTo>
                  <a:pt x="1052171" y="833632"/>
                </a:lnTo>
                <a:lnTo>
                  <a:pt x="1039090" y="849727"/>
                </a:lnTo>
                <a:lnTo>
                  <a:pt x="1023939" y="863891"/>
                </a:lnTo>
                <a:lnTo>
                  <a:pt x="1070671" y="866335"/>
                </a:lnTo>
                <a:lnTo>
                  <a:pt x="1117344" y="869734"/>
                </a:lnTo>
                <a:lnTo>
                  <a:pt x="1163937" y="874088"/>
                </a:lnTo>
                <a:lnTo>
                  <a:pt x="1210431" y="879395"/>
                </a:lnTo>
                <a:lnTo>
                  <a:pt x="1256807" y="885653"/>
                </a:lnTo>
                <a:lnTo>
                  <a:pt x="1303045" y="892858"/>
                </a:lnTo>
                <a:lnTo>
                  <a:pt x="1349125" y="901008"/>
                </a:lnTo>
                <a:lnTo>
                  <a:pt x="1395030" y="910100"/>
                </a:lnTo>
                <a:lnTo>
                  <a:pt x="1440738" y="920130"/>
                </a:lnTo>
                <a:lnTo>
                  <a:pt x="1486232" y="931093"/>
                </a:lnTo>
                <a:lnTo>
                  <a:pt x="1531492" y="942985"/>
                </a:lnTo>
                <a:lnTo>
                  <a:pt x="1576498" y="955802"/>
                </a:lnTo>
                <a:lnTo>
                  <a:pt x="1621233" y="969536"/>
                </a:lnTo>
                <a:lnTo>
                  <a:pt x="1665678" y="984184"/>
                </a:lnTo>
                <a:lnTo>
                  <a:pt x="1709813" y="999738"/>
                </a:lnTo>
                <a:lnTo>
                  <a:pt x="1913096" y="441222"/>
                </a:lnTo>
                <a:lnTo>
                  <a:pt x="1855911" y="421087"/>
                </a:lnTo>
                <a:lnTo>
                  <a:pt x="1798313" y="402161"/>
                </a:lnTo>
                <a:lnTo>
                  <a:pt x="1740331" y="384450"/>
                </a:lnTo>
                <a:lnTo>
                  <a:pt x="1681988" y="367964"/>
                </a:lnTo>
                <a:lnTo>
                  <a:pt x="1623312" y="352709"/>
                </a:lnTo>
                <a:lnTo>
                  <a:pt x="1564327" y="338693"/>
                </a:lnTo>
                <a:lnTo>
                  <a:pt x="1505060" y="325922"/>
                </a:lnTo>
                <a:lnTo>
                  <a:pt x="1445538" y="314400"/>
                </a:lnTo>
                <a:lnTo>
                  <a:pt x="1385787" y="304134"/>
                </a:lnTo>
                <a:lnTo>
                  <a:pt x="1325832" y="295128"/>
                </a:lnTo>
                <a:lnTo>
                  <a:pt x="1265701" y="287386"/>
                </a:lnTo>
                <a:lnTo>
                  <a:pt x="1205421" y="280911"/>
                </a:lnTo>
                <a:lnTo>
                  <a:pt x="1145018" y="275706"/>
                </a:lnTo>
                <a:lnTo>
                  <a:pt x="1084518" y="271774"/>
                </a:lnTo>
                <a:lnTo>
                  <a:pt x="1023950" y="269116"/>
                </a:lnTo>
                <a:lnTo>
                  <a:pt x="1039033" y="254965"/>
                </a:lnTo>
                <a:lnTo>
                  <a:pt x="1052051" y="238894"/>
                </a:lnTo>
                <a:lnTo>
                  <a:pt x="1062762" y="221201"/>
                </a:lnTo>
                <a:lnTo>
                  <a:pt x="1070967" y="202215"/>
                </a:lnTo>
                <a:lnTo>
                  <a:pt x="1076512" y="182290"/>
                </a:lnTo>
                <a:lnTo>
                  <a:pt x="1079296" y="161796"/>
                </a:lnTo>
                <a:lnTo>
                  <a:pt x="1079265" y="141114"/>
                </a:lnTo>
                <a:lnTo>
                  <a:pt x="1076421" y="120628"/>
                </a:lnTo>
                <a:lnTo>
                  <a:pt x="1070817" y="100719"/>
                </a:lnTo>
                <a:lnTo>
                  <a:pt x="1062556" y="81758"/>
                </a:lnTo>
                <a:lnTo>
                  <a:pt x="1051793" y="64097"/>
                </a:lnTo>
                <a:lnTo>
                  <a:pt x="1038727" y="48065"/>
                </a:lnTo>
                <a:lnTo>
                  <a:pt x="1023602" y="33959"/>
                </a:lnTo>
                <a:lnTo>
                  <a:pt x="1006698" y="22041"/>
                </a:lnTo>
                <a:lnTo>
                  <a:pt x="988330" y="12534"/>
                </a:lnTo>
                <a:lnTo>
                  <a:pt x="968840" y="5614"/>
                </a:lnTo>
                <a:lnTo>
                  <a:pt x="948590" y="1410"/>
                </a:lnTo>
                <a:lnTo>
                  <a:pt x="927955" y="0"/>
                </a:lnTo>
                <a:lnTo>
                  <a:pt x="907321" y="1410"/>
                </a:lnTo>
                <a:lnTo>
                  <a:pt x="887071" y="5614"/>
                </a:lnTo>
                <a:lnTo>
                  <a:pt x="867580" y="12534"/>
                </a:lnTo>
                <a:lnTo>
                  <a:pt x="849212" y="22041"/>
                </a:lnTo>
                <a:lnTo>
                  <a:pt x="832309" y="33959"/>
                </a:lnTo>
                <a:lnTo>
                  <a:pt x="817183" y="48065"/>
                </a:lnTo>
                <a:lnTo>
                  <a:pt x="804117" y="64097"/>
                </a:lnTo>
                <a:lnTo>
                  <a:pt x="793354" y="81758"/>
                </a:lnTo>
                <a:lnTo>
                  <a:pt x="785094" y="100719"/>
                </a:lnTo>
                <a:lnTo>
                  <a:pt x="779489" y="120628"/>
                </a:lnTo>
                <a:lnTo>
                  <a:pt x="776645" y="141114"/>
                </a:lnTo>
                <a:lnTo>
                  <a:pt x="776615" y="161796"/>
                </a:lnTo>
                <a:lnTo>
                  <a:pt x="779398" y="182290"/>
                </a:lnTo>
                <a:lnTo>
                  <a:pt x="784944" y="202215"/>
                </a:lnTo>
                <a:lnTo>
                  <a:pt x="793148" y="221201"/>
                </a:lnTo>
                <a:lnTo>
                  <a:pt x="803859" y="238894"/>
                </a:lnTo>
                <a:lnTo>
                  <a:pt x="816877" y="254965"/>
                </a:lnTo>
                <a:lnTo>
                  <a:pt x="831961" y="269116"/>
                </a:lnTo>
                <a:lnTo>
                  <a:pt x="771392" y="271774"/>
                </a:lnTo>
                <a:lnTo>
                  <a:pt x="710893" y="275706"/>
                </a:lnTo>
                <a:lnTo>
                  <a:pt x="650490" y="280911"/>
                </a:lnTo>
                <a:lnTo>
                  <a:pt x="590209" y="287386"/>
                </a:lnTo>
                <a:lnTo>
                  <a:pt x="530079" y="295128"/>
                </a:lnTo>
                <a:lnTo>
                  <a:pt x="470124" y="304134"/>
                </a:lnTo>
                <a:lnTo>
                  <a:pt x="410372" y="314400"/>
                </a:lnTo>
                <a:lnTo>
                  <a:pt x="350850" y="325922"/>
                </a:lnTo>
                <a:lnTo>
                  <a:pt x="291584" y="338693"/>
                </a:lnTo>
                <a:lnTo>
                  <a:pt x="232599" y="352709"/>
                </a:lnTo>
                <a:lnTo>
                  <a:pt x="173922" y="367964"/>
                </a:lnTo>
                <a:lnTo>
                  <a:pt x="115580" y="384450"/>
                </a:lnTo>
                <a:lnTo>
                  <a:pt x="57597" y="402161"/>
                </a:lnTo>
                <a:lnTo>
                  <a:pt x="0" y="421087"/>
                </a:lnTo>
                <a:close/>
              </a:path>
            </a:pathLst>
          </a:custGeom>
          <a:solidFill>
            <a:schemeClr val="accent5">
              <a:lumMod val="20000"/>
              <a:lumOff val="80000"/>
              <a:alpha val="69000"/>
            </a:schemeClr>
          </a:solidFill>
          <a:ln w="12700">
            <a:solidFill>
              <a:schemeClr val="tx2">
                <a:lumMod val="40000"/>
                <a:lumOff val="60000"/>
              </a:schemeClr>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8" name="Label Requirements &amp; discussions">
            <a:extLst>
              <a:ext uri="{FF2B5EF4-FFF2-40B4-BE49-F238E27FC236}">
                <a16:creationId xmlns:a16="http://schemas.microsoft.com/office/drawing/2014/main" id="{A519CC81-0933-1E31-56E9-0E436775E979}"/>
              </a:ext>
            </a:extLst>
          </p:cNvPr>
          <p:cNvSpPr txBox="1"/>
          <p:nvPr/>
        </p:nvSpPr>
        <p:spPr>
          <a:xfrm>
            <a:off x="11283305" y="663747"/>
            <a:ext cx="984668" cy="338554"/>
          </a:xfrm>
          <a:prstGeom prst="rect">
            <a:avLst/>
          </a:prstGeom>
          <a:noFill/>
        </p:spPr>
        <p:txBody>
          <a:bodyPr wrap="square" lIns="0" tIns="0" rIns="0" bIns="0" anchor="ctr">
            <a:spAutoFit/>
          </a:bodyPr>
          <a:lstStyle/>
          <a:p>
            <a:pPr algn="ctr"/>
            <a:r>
              <a:rPr lang="en-GB" sz="1100" i="1" noProof="0" dirty="0">
                <a:solidFill>
                  <a:srgbClr val="000000"/>
                </a:solidFill>
                <a:latin typeface="Times New Roman"/>
              </a:rPr>
              <a:t>Future contribution</a:t>
            </a:r>
          </a:p>
        </p:txBody>
      </p:sp>
    </p:spTree>
    <p:extLst>
      <p:ext uri="{BB962C8B-B14F-4D97-AF65-F5344CB8AC3E}">
        <p14:creationId xmlns:p14="http://schemas.microsoft.com/office/powerpoint/2010/main" val="33201905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F50B0-3F11-F85B-F813-77C9C069E29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005360A-BCB0-2FD9-3FF4-C9070861FA51}"/>
              </a:ext>
            </a:extLst>
          </p:cNvPr>
          <p:cNvSpPr>
            <a:spLocks noGrp="1"/>
          </p:cNvSpPr>
          <p:nvPr>
            <p:ph type="title"/>
          </p:nvPr>
        </p:nvSpPr>
        <p:spPr/>
        <p:txBody>
          <a:bodyPr/>
          <a:lstStyle/>
          <a:p>
            <a:r>
              <a:rPr lang="en-GB" sz="2400" noProof="0" dirty="0">
                <a:latin typeface="Times New Roman" panose="02020603050405020304" pitchFamily="18" charset="0"/>
                <a:cs typeface="Times New Roman" panose="02020603050405020304" pitchFamily="18" charset="0"/>
              </a:rPr>
              <a:t>Measurand definition</a:t>
            </a:r>
            <a:endParaRPr lang="en-GB" noProof="0" dirty="0">
              <a:latin typeface="Times New Roman" panose="02020603050405020304" pitchFamily="18" charset="0"/>
              <a:cs typeface="Times New Roman" panose="02020603050405020304" pitchFamily="18" charset="0"/>
            </a:endParaRPr>
          </a:p>
        </p:txBody>
      </p:sp>
      <p:sp>
        <p:nvSpPr>
          <p:cNvPr id="6" name="Espace réservé du pied de page 5">
            <a:extLst>
              <a:ext uri="{FF2B5EF4-FFF2-40B4-BE49-F238E27FC236}">
                <a16:creationId xmlns:a16="http://schemas.microsoft.com/office/drawing/2014/main" id="{D28DB73D-E011-1E9C-B9CC-53016F642230}"/>
              </a:ext>
            </a:extLst>
          </p:cNvPr>
          <p:cNvSpPr>
            <a:spLocks noGrp="1"/>
          </p:cNvSpPr>
          <p:nvPr>
            <p:ph type="ftr" sz="quarter" idx="10"/>
          </p:nvPr>
        </p:nvSpPr>
        <p:spPr/>
        <p:txBody>
          <a:bodyPr/>
          <a:lstStyle/>
          <a:p>
            <a:r>
              <a:rPr lang="en-GB" noProof="0" dirty="0"/>
              <a:t>IWAA 2026, October 5-9 at KEK</a:t>
            </a:r>
          </a:p>
        </p:txBody>
      </p:sp>
      <p:sp>
        <p:nvSpPr>
          <p:cNvPr id="3" name="Espace réservé du texte 4">
            <a:extLst>
              <a:ext uri="{FF2B5EF4-FFF2-40B4-BE49-F238E27FC236}">
                <a16:creationId xmlns:a16="http://schemas.microsoft.com/office/drawing/2014/main" id="{20C01F88-ADC2-5D8B-B30A-0C76FD8EAE1D}"/>
              </a:ext>
            </a:extLst>
          </p:cNvPr>
          <p:cNvSpPr>
            <a:spLocks noGrp="1"/>
          </p:cNvSpPr>
          <p:nvPr>
            <p:ph type="body" sz="quarter" idx="12"/>
          </p:nvPr>
        </p:nvSpPr>
        <p:spPr>
          <a:xfrm>
            <a:off x="552036" y="759052"/>
            <a:ext cx="10895138" cy="5838300"/>
          </a:xfrm>
        </p:spPr>
        <p:txBody>
          <a:bodyPr/>
          <a:lstStyle/>
          <a:p>
            <a:pPr algn="just"/>
            <a:r>
              <a:rPr lang="en-GB" noProof="0" dirty="0">
                <a:latin typeface="Times New Roman" panose="02020603050405020304" pitchFamily="18" charset="0"/>
                <a:cs typeface="Times New Roman" panose="02020603050405020304" pitchFamily="18" charset="0"/>
              </a:rPr>
              <a:t>Measurand = </a:t>
            </a:r>
            <a:r>
              <a:rPr lang="en-GB" b="1" noProof="0" dirty="0">
                <a:latin typeface="Times New Roman" panose="02020603050405020304" pitchFamily="18" charset="0"/>
                <a:cs typeface="Times New Roman" panose="02020603050405020304" pitchFamily="18" charset="0"/>
              </a:rPr>
              <a:t>quantity</a:t>
            </a:r>
            <a:r>
              <a:rPr lang="en-GB" noProof="0" dirty="0">
                <a:latin typeface="Times New Roman" panose="02020603050405020304" pitchFamily="18" charset="0"/>
                <a:cs typeface="Times New Roman" panose="02020603050405020304" pitchFamily="18" charset="0"/>
              </a:rPr>
              <a:t> intended to be measured</a:t>
            </a:r>
          </a:p>
          <a:p>
            <a:pPr lvl="1" algn="just"/>
            <a:r>
              <a:rPr lang="en-GB" noProof="0" dirty="0">
                <a:latin typeface="Times New Roman" panose="02020603050405020304" pitchFamily="18" charset="0"/>
                <a:cs typeface="Times New Roman" panose="02020603050405020304" pitchFamily="18" charset="0"/>
              </a:rPr>
              <a:t>Requires a precise definition to avoid any ambiguity regarding what is to be measured </a:t>
            </a:r>
          </a:p>
          <a:p>
            <a:pPr lvl="1" algn="just"/>
            <a:r>
              <a:rPr lang="en-GB" noProof="0" dirty="0">
                <a:latin typeface="Times New Roman" panose="02020603050405020304" pitchFamily="18" charset="0"/>
                <a:cs typeface="Times New Roman" panose="02020603050405020304" pitchFamily="18" charset="0"/>
              </a:rPr>
              <a:t>Must match exactly the quantity to which the  tolerance applies: physicists and aligners must be talking about the same thing</a:t>
            </a:r>
          </a:p>
          <a:p>
            <a:pPr lvl="1" algn="just"/>
            <a:endParaRPr lang="en-GB" noProof="0" dirty="0">
              <a:latin typeface="Times New Roman" panose="02020603050405020304" pitchFamily="18" charset="0"/>
              <a:cs typeface="Times New Roman" panose="02020603050405020304" pitchFamily="18" charset="0"/>
            </a:endParaRPr>
          </a:p>
          <a:p>
            <a:pPr lvl="1" algn="just"/>
            <a:endParaRPr lang="en-GB" noProof="0" dirty="0">
              <a:latin typeface="Times New Roman" panose="02020603050405020304" pitchFamily="18" charset="0"/>
              <a:cs typeface="Times New Roman" panose="02020603050405020304" pitchFamily="18" charset="0"/>
            </a:endParaRPr>
          </a:p>
          <a:p>
            <a:pPr lvl="1" algn="just"/>
            <a:endParaRPr lang="en-GB" noProof="0" dirty="0">
              <a:latin typeface="Times New Roman" panose="02020603050405020304" pitchFamily="18" charset="0"/>
              <a:cs typeface="Times New Roman" panose="02020603050405020304" pitchFamily="18" charset="0"/>
            </a:endParaRPr>
          </a:p>
          <a:p>
            <a:pPr lvl="1" algn="just"/>
            <a:endParaRPr lang="en-GB" noProof="0" dirty="0">
              <a:latin typeface="Times New Roman" panose="02020603050405020304" pitchFamily="18" charset="0"/>
              <a:cs typeface="Times New Roman" panose="02020603050405020304" pitchFamily="18" charset="0"/>
            </a:endParaRPr>
          </a:p>
          <a:p>
            <a:pPr lvl="1" algn="just"/>
            <a:endParaRPr lang="en-GB" noProof="0" dirty="0">
              <a:latin typeface="Times New Roman" panose="02020603050405020304" pitchFamily="18" charset="0"/>
              <a:cs typeface="Times New Roman" panose="02020603050405020304" pitchFamily="18" charset="0"/>
            </a:endParaRPr>
          </a:p>
          <a:p>
            <a:endParaRPr lang="en-GB" sz="1600" noProof="0" dirty="0">
              <a:latin typeface="Times New Roman" panose="02020603050405020304" pitchFamily="18" charset="0"/>
              <a:cs typeface="Times New Roman" panose="02020603050405020304" pitchFamily="18" charset="0"/>
            </a:endParaRPr>
          </a:p>
          <a:p>
            <a:pPr marL="0" indent="0">
              <a:buNone/>
            </a:pPr>
            <a:endParaRPr lang="en-GB" noProof="0" dirty="0">
              <a:latin typeface="Times New Roman" panose="02020603050405020304" pitchFamily="18" charset="0"/>
              <a:cs typeface="Times New Roman" panose="02020603050405020304" pitchFamily="18" charset="0"/>
            </a:endParaRPr>
          </a:p>
          <a:p>
            <a:pPr lvl="1"/>
            <a:endParaRPr lang="en-GB" noProof="0" dirty="0"/>
          </a:p>
        </p:txBody>
      </p:sp>
      <p:sp>
        <p:nvSpPr>
          <p:cNvPr id="4" name="Espace réservé du numéro de diapositive 3">
            <a:extLst>
              <a:ext uri="{FF2B5EF4-FFF2-40B4-BE49-F238E27FC236}">
                <a16:creationId xmlns:a16="http://schemas.microsoft.com/office/drawing/2014/main" id="{01354F59-0FBD-F0EB-67D5-74EF27224F4D}"/>
              </a:ext>
            </a:extLst>
          </p:cNvPr>
          <p:cNvSpPr>
            <a:spLocks noGrp="1"/>
          </p:cNvSpPr>
          <p:nvPr>
            <p:ph type="sldNum" sz="quarter" idx="11"/>
          </p:nvPr>
        </p:nvSpPr>
        <p:spPr/>
        <p:txBody>
          <a:bodyPr/>
          <a:lstStyle/>
          <a:p>
            <a:fld id="{F1620CC9-C982-429E-97C9-9F71A6603CFC}" type="slidenum">
              <a:rPr lang="en-GB" noProof="0" smtClean="0"/>
              <a:pPr/>
              <a:t>7</a:t>
            </a:fld>
            <a:endParaRPr lang="en-GB" noProof="0" dirty="0"/>
          </a:p>
        </p:txBody>
      </p:sp>
      <p:pic>
        <p:nvPicPr>
          <p:cNvPr id="77" name="Image 76">
            <a:extLst>
              <a:ext uri="{FF2B5EF4-FFF2-40B4-BE49-F238E27FC236}">
                <a16:creationId xmlns:a16="http://schemas.microsoft.com/office/drawing/2014/main" id="{8F5A08EF-7E3E-EC6B-BED6-D6606630A591}"/>
              </a:ext>
            </a:extLst>
          </p:cNvPr>
          <p:cNvPicPr>
            <a:picLocks noChangeAspect="1"/>
          </p:cNvPicPr>
          <p:nvPr/>
        </p:nvPicPr>
        <p:blipFill>
          <a:blip r:embed="rId3"/>
          <a:stretch>
            <a:fillRect/>
          </a:stretch>
        </p:blipFill>
        <p:spPr>
          <a:xfrm>
            <a:off x="6980952" y="3950395"/>
            <a:ext cx="4707232" cy="2444640"/>
          </a:xfrm>
          <a:prstGeom prst="rect">
            <a:avLst/>
          </a:prstGeom>
        </p:spPr>
      </p:pic>
      <p:pic>
        <p:nvPicPr>
          <p:cNvPr id="79" name="Image 78">
            <a:extLst>
              <a:ext uri="{FF2B5EF4-FFF2-40B4-BE49-F238E27FC236}">
                <a16:creationId xmlns:a16="http://schemas.microsoft.com/office/drawing/2014/main" id="{88BB08CE-6675-08BC-B670-9E557A9A827E}"/>
              </a:ext>
            </a:extLst>
          </p:cNvPr>
          <p:cNvPicPr>
            <a:picLocks noChangeAspect="1"/>
          </p:cNvPicPr>
          <p:nvPr/>
        </p:nvPicPr>
        <p:blipFill>
          <a:blip r:embed="rId4"/>
          <a:srcRect b="79933"/>
          <a:stretch>
            <a:fillRect/>
          </a:stretch>
        </p:blipFill>
        <p:spPr>
          <a:xfrm>
            <a:off x="1066725" y="1905326"/>
            <a:ext cx="7565114" cy="822285"/>
          </a:xfrm>
          <a:prstGeom prst="rect">
            <a:avLst/>
          </a:prstGeom>
        </p:spPr>
      </p:pic>
      <p:sp>
        <p:nvSpPr>
          <p:cNvPr id="81" name="Rectangle 80">
            <a:extLst>
              <a:ext uri="{FF2B5EF4-FFF2-40B4-BE49-F238E27FC236}">
                <a16:creationId xmlns:a16="http://schemas.microsoft.com/office/drawing/2014/main" id="{A037FFA1-C720-B7BB-F3AC-9511C84828D7}"/>
              </a:ext>
            </a:extLst>
          </p:cNvPr>
          <p:cNvSpPr/>
          <p:nvPr/>
        </p:nvSpPr>
        <p:spPr>
          <a:xfrm>
            <a:off x="2505552" y="2513817"/>
            <a:ext cx="6066948" cy="229383"/>
          </a:xfrm>
          <a:prstGeom prst="rect">
            <a:avLst/>
          </a:prstGeom>
          <a:solidFill>
            <a:srgbClr val="FF0000">
              <a:alpha val="10000"/>
            </a:srgbClr>
          </a:solid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mc:AlternateContent xmlns:mc="http://schemas.openxmlformats.org/markup-compatibility/2006" xmlns:a14="http://schemas.microsoft.com/office/drawing/2010/main">
        <mc:Choice Requires="a14">
          <p:sp>
            <p:nvSpPr>
              <p:cNvPr id="83" name="ZoneTexte 82">
                <a:extLst>
                  <a:ext uri="{FF2B5EF4-FFF2-40B4-BE49-F238E27FC236}">
                    <a16:creationId xmlns:a16="http://schemas.microsoft.com/office/drawing/2014/main" id="{C2BE996B-457F-06CD-F100-DAF179BC57D2}"/>
                  </a:ext>
                </a:extLst>
              </p:cNvPr>
              <p:cNvSpPr txBox="1"/>
              <p:nvPr/>
            </p:nvSpPr>
            <p:spPr>
              <a:xfrm>
                <a:off x="6169358" y="3506989"/>
                <a:ext cx="5668286" cy="756169"/>
              </a:xfrm>
              <a:prstGeom prst="rect">
                <a:avLst/>
              </a:prstGeom>
              <a:noFill/>
            </p:spPr>
            <p:txBody>
              <a:bodyPr wrap="square" rtlCol="0">
                <a:spAutoFit/>
              </a:bodyPr>
              <a:lstStyle/>
              <a:p>
                <a:pPr algn="ctr"/>
                <a:r>
                  <a:rPr lang="en-GB" sz="1400" i="1" noProof="0" dirty="0">
                    <a:latin typeface="Times New Roman" panose="02020603050405020304" pitchFamily="18" charset="0"/>
                    <a:cs typeface="Times New Roman" panose="02020603050405020304" pitchFamily="18" charset="0"/>
                  </a:rPr>
                  <a:t>“Horizontal transverse misalignment </a:t>
                </a:r>
                <a14:m>
                  <m:oMath xmlns:m="http://schemas.openxmlformats.org/officeDocument/2006/math">
                    <m:sSub>
                      <m:sSubPr>
                        <m:ctrlPr>
                          <a:rPr lang="en-GB" sz="1400" b="0" i="1" noProof="0" smtClean="0">
                            <a:latin typeface="Cambria Math" panose="02040503050406030204" pitchFamily="18" charset="0"/>
                            <a:cs typeface="Times New Roman" panose="02020603050405020304" pitchFamily="18" charset="0"/>
                          </a:rPr>
                        </m:ctrlPr>
                      </m:sSubPr>
                      <m:e>
                        <m:r>
                          <a:rPr lang="en-GB" sz="1400" b="0" i="1" noProof="0" smtClean="0">
                            <a:latin typeface="Cambria Math" panose="02040503050406030204" pitchFamily="18" charset="0"/>
                            <a:cs typeface="Times New Roman" panose="02020603050405020304" pitchFamily="18" charset="0"/>
                          </a:rPr>
                          <m:t>𝑇</m:t>
                        </m:r>
                      </m:e>
                      <m:sub>
                        <m:r>
                          <a:rPr lang="en-GB" sz="1400" b="0" i="1" noProof="0" smtClean="0">
                            <a:latin typeface="Cambria Math" panose="02040503050406030204" pitchFamily="18" charset="0"/>
                            <a:cs typeface="Times New Roman" panose="02020603050405020304" pitchFamily="18" charset="0"/>
                          </a:rPr>
                          <m:t>𝑥</m:t>
                        </m:r>
                      </m:sub>
                    </m:sSub>
                  </m:oMath>
                </a14:m>
                <a:r>
                  <a:rPr lang="en-GB" sz="1400" i="1" noProof="0" dirty="0">
                    <a:latin typeface="Times New Roman" panose="02020603050405020304" pitchFamily="18" charset="0"/>
                    <a:cs typeface="Times New Roman" panose="02020603050405020304" pitchFamily="18" charset="0"/>
                  </a:rPr>
                  <a:t> of the magnetic centre of a quadrupole with respect to the girder axis </a:t>
                </a:r>
                <a14:m>
                  <m:oMath xmlns:m="http://schemas.openxmlformats.org/officeDocument/2006/math">
                    <m:sSub>
                      <m:sSubPr>
                        <m:ctrlPr>
                          <a:rPr lang="en-GB" sz="1400" b="0" i="1" noProof="0" smtClean="0">
                            <a:latin typeface="Cambria Math" panose="02040503050406030204" pitchFamily="18" charset="0"/>
                            <a:cs typeface="Times New Roman" panose="02020603050405020304" pitchFamily="18" charset="0"/>
                          </a:rPr>
                        </m:ctrlPr>
                      </m:sSubPr>
                      <m:e>
                        <m:r>
                          <a:rPr lang="en-GB" sz="1400" b="0" i="1" noProof="0" smtClean="0">
                            <a:latin typeface="Cambria Math" panose="02040503050406030204" pitchFamily="18" charset="0"/>
                            <a:cs typeface="Times New Roman" panose="02020603050405020304" pitchFamily="18" charset="0"/>
                          </a:rPr>
                          <m:t>𝑠</m:t>
                        </m:r>
                      </m:e>
                      <m:sub>
                        <m:r>
                          <a:rPr lang="en-GB" sz="1400" b="0" i="1" noProof="0" smtClean="0">
                            <a:latin typeface="Cambria Math" panose="02040503050406030204" pitchFamily="18" charset="0"/>
                            <a:cs typeface="Times New Roman" panose="02020603050405020304" pitchFamily="18" charset="0"/>
                          </a:rPr>
                          <m:t>𝑔</m:t>
                        </m:r>
                      </m:sub>
                    </m:sSub>
                  </m:oMath>
                </a14:m>
                <a:r>
                  <a:rPr lang="en-GB" sz="1400" i="1" noProof="0" dirty="0">
                    <a:latin typeface="Times New Roman" panose="02020603050405020304" pitchFamily="18" charset="0"/>
                    <a:cs typeface="Times New Roman" panose="02020603050405020304" pitchFamily="18" charset="0"/>
                  </a:rPr>
                  <a:t>, at the nominal temperature of 21 °C, when the machine is off.”</a:t>
                </a:r>
              </a:p>
            </p:txBody>
          </p:sp>
        </mc:Choice>
        <mc:Fallback xmlns="">
          <p:sp>
            <p:nvSpPr>
              <p:cNvPr id="83" name="ZoneTexte 82">
                <a:extLst>
                  <a:ext uri="{FF2B5EF4-FFF2-40B4-BE49-F238E27FC236}">
                    <a16:creationId xmlns:a16="http://schemas.microsoft.com/office/drawing/2014/main" id="{C2BE996B-457F-06CD-F100-DAF179BC57D2}"/>
                  </a:ext>
                </a:extLst>
              </p:cNvPr>
              <p:cNvSpPr txBox="1">
                <a:spLocks noRot="1" noChangeAspect="1" noMove="1" noResize="1" noEditPoints="1" noAdjustHandles="1" noChangeArrowheads="1" noChangeShapeType="1" noTextEdit="1"/>
              </p:cNvSpPr>
              <p:nvPr/>
            </p:nvSpPr>
            <p:spPr>
              <a:xfrm>
                <a:off x="6169358" y="3506989"/>
                <a:ext cx="5668286" cy="756169"/>
              </a:xfrm>
              <a:prstGeom prst="rect">
                <a:avLst/>
              </a:prstGeom>
              <a:blipFill>
                <a:blip r:embed="rId5"/>
                <a:stretch>
                  <a:fillRect t="-806" r="-323" b="-8065"/>
                </a:stretch>
              </a:blipFill>
            </p:spPr>
            <p:txBody>
              <a:bodyPr/>
              <a:lstStyle/>
              <a:p>
                <a:r>
                  <a:rPr lang="fr-FR">
                    <a:noFill/>
                  </a:rPr>
                  <a:t> </a:t>
                </a:r>
              </a:p>
            </p:txBody>
          </p:sp>
        </mc:Fallback>
      </mc:AlternateContent>
      <p:sp>
        <p:nvSpPr>
          <p:cNvPr id="85" name="ZoneTexte 84">
            <a:extLst>
              <a:ext uri="{FF2B5EF4-FFF2-40B4-BE49-F238E27FC236}">
                <a16:creationId xmlns:a16="http://schemas.microsoft.com/office/drawing/2014/main" id="{1B4C94B8-D2D5-1466-1E73-3C1949295599}"/>
              </a:ext>
            </a:extLst>
          </p:cNvPr>
          <p:cNvSpPr txBox="1"/>
          <p:nvPr/>
        </p:nvSpPr>
        <p:spPr>
          <a:xfrm>
            <a:off x="1059248" y="3671897"/>
            <a:ext cx="3475611" cy="307777"/>
          </a:xfrm>
          <a:prstGeom prst="rect">
            <a:avLst/>
          </a:prstGeom>
          <a:noFill/>
        </p:spPr>
        <p:txBody>
          <a:bodyPr wrap="square" rtlCol="0">
            <a:spAutoFit/>
          </a:bodyPr>
          <a:lstStyle/>
          <a:p>
            <a:pPr algn="ctr"/>
            <a:r>
              <a:rPr lang="en-GB" sz="1400" i="1" noProof="0" dirty="0">
                <a:latin typeface="Times New Roman" panose="02020603050405020304" pitchFamily="18" charset="0"/>
                <a:cs typeface="Times New Roman" panose="02020603050405020304" pitchFamily="18" charset="0"/>
              </a:rPr>
              <a:t>“Relative deviation between magnets”</a:t>
            </a:r>
          </a:p>
        </p:txBody>
      </p:sp>
      <p:sp>
        <p:nvSpPr>
          <p:cNvPr id="87" name="ZoneTexte 86">
            <a:extLst>
              <a:ext uri="{FF2B5EF4-FFF2-40B4-BE49-F238E27FC236}">
                <a16:creationId xmlns:a16="http://schemas.microsoft.com/office/drawing/2014/main" id="{7F004CBD-5A48-7AF6-56F3-B7F81ECE9381}"/>
              </a:ext>
            </a:extLst>
          </p:cNvPr>
          <p:cNvSpPr txBox="1"/>
          <p:nvPr/>
        </p:nvSpPr>
        <p:spPr>
          <a:xfrm>
            <a:off x="2028724" y="6127829"/>
            <a:ext cx="1536658" cy="307777"/>
          </a:xfrm>
          <a:prstGeom prst="rect">
            <a:avLst/>
          </a:prstGeom>
          <a:noFill/>
        </p:spPr>
        <p:txBody>
          <a:bodyPr wrap="square" rtlCol="0">
            <a:spAutoFit/>
          </a:bodyPr>
          <a:lstStyle/>
          <a:p>
            <a:r>
              <a:rPr lang="en-GB" sz="1400" noProof="0" dirty="0">
                <a:solidFill>
                  <a:srgbClr val="FF0000"/>
                </a:solidFill>
                <a:latin typeface="Times New Roman" panose="02020603050405020304" pitchFamily="18" charset="0"/>
                <a:cs typeface="Times New Roman" panose="02020603050405020304" pitchFamily="18" charset="0"/>
              </a:rPr>
              <a:t>Which magnets?</a:t>
            </a:r>
          </a:p>
        </p:txBody>
      </p:sp>
      <p:sp>
        <p:nvSpPr>
          <p:cNvPr id="89" name="ZoneTexte 88">
            <a:extLst>
              <a:ext uri="{FF2B5EF4-FFF2-40B4-BE49-F238E27FC236}">
                <a16:creationId xmlns:a16="http://schemas.microsoft.com/office/drawing/2014/main" id="{554D96A7-AB4C-9901-C0A7-19DDF6A347E0}"/>
              </a:ext>
            </a:extLst>
          </p:cNvPr>
          <p:cNvSpPr txBox="1"/>
          <p:nvPr/>
        </p:nvSpPr>
        <p:spPr>
          <a:xfrm>
            <a:off x="869925" y="5251247"/>
            <a:ext cx="1536658" cy="307777"/>
          </a:xfrm>
          <a:prstGeom prst="rect">
            <a:avLst/>
          </a:prstGeom>
          <a:noFill/>
        </p:spPr>
        <p:txBody>
          <a:bodyPr wrap="square" rtlCol="0">
            <a:spAutoFit/>
          </a:bodyPr>
          <a:lstStyle/>
          <a:p>
            <a:r>
              <a:rPr lang="en-GB" sz="1400" noProof="0" dirty="0">
                <a:solidFill>
                  <a:srgbClr val="FF0000"/>
                </a:solidFill>
                <a:latin typeface="Times New Roman" panose="02020603050405020304" pitchFamily="18" charset="0"/>
                <a:cs typeface="Times New Roman" panose="02020603050405020304" pitchFamily="18" charset="0"/>
              </a:rPr>
              <a:t>Between what?</a:t>
            </a:r>
          </a:p>
        </p:txBody>
      </p:sp>
      <p:sp>
        <p:nvSpPr>
          <p:cNvPr id="91" name="ZoneTexte 90">
            <a:extLst>
              <a:ext uri="{FF2B5EF4-FFF2-40B4-BE49-F238E27FC236}">
                <a16:creationId xmlns:a16="http://schemas.microsoft.com/office/drawing/2014/main" id="{43D302F1-E9F6-E24A-655D-19EFE3DFA6D0}"/>
              </a:ext>
            </a:extLst>
          </p:cNvPr>
          <p:cNvSpPr txBox="1"/>
          <p:nvPr/>
        </p:nvSpPr>
        <p:spPr>
          <a:xfrm>
            <a:off x="9432532" y="2136196"/>
            <a:ext cx="1920051" cy="338554"/>
          </a:xfrm>
          <a:prstGeom prst="rect">
            <a:avLst/>
          </a:prstGeom>
          <a:noFill/>
        </p:spPr>
        <p:txBody>
          <a:bodyPr wrap="square" rtlCol="0">
            <a:spAutoFit/>
          </a:bodyPr>
          <a:lstStyle/>
          <a:p>
            <a:r>
              <a:rPr lang="en-GB" sz="1600" b="1" noProof="0" dirty="0">
                <a:solidFill>
                  <a:srgbClr val="FF0000"/>
                </a:solidFill>
                <a:latin typeface="Times New Roman" panose="02020603050405020304" pitchFamily="18" charset="0"/>
                <a:cs typeface="Times New Roman" panose="02020603050405020304" pitchFamily="18" charset="0"/>
              </a:rPr>
              <a:t>What is it exactly?</a:t>
            </a:r>
          </a:p>
        </p:txBody>
      </p:sp>
      <p:sp>
        <p:nvSpPr>
          <p:cNvPr id="93" name="ZoneTexte 92">
            <a:extLst>
              <a:ext uri="{FF2B5EF4-FFF2-40B4-BE49-F238E27FC236}">
                <a16:creationId xmlns:a16="http://schemas.microsoft.com/office/drawing/2014/main" id="{B54CBB50-DFE7-135F-2A0E-54D441892333}"/>
              </a:ext>
            </a:extLst>
          </p:cNvPr>
          <p:cNvSpPr txBox="1"/>
          <p:nvPr/>
        </p:nvSpPr>
        <p:spPr>
          <a:xfrm>
            <a:off x="3139561" y="5250951"/>
            <a:ext cx="1682462" cy="307777"/>
          </a:xfrm>
          <a:prstGeom prst="rect">
            <a:avLst/>
          </a:prstGeom>
          <a:noFill/>
        </p:spPr>
        <p:txBody>
          <a:bodyPr wrap="square" rtlCol="0">
            <a:spAutoFit/>
          </a:bodyPr>
          <a:lstStyle/>
          <a:p>
            <a:r>
              <a:rPr lang="en-GB" sz="1400" noProof="0" dirty="0">
                <a:solidFill>
                  <a:srgbClr val="FF0000"/>
                </a:solidFill>
                <a:latin typeface="Times New Roman" panose="02020603050405020304" pitchFamily="18" charset="0"/>
                <a:cs typeface="Times New Roman" panose="02020603050405020304" pitchFamily="18" charset="0"/>
              </a:rPr>
              <a:t>In which direction?</a:t>
            </a:r>
          </a:p>
        </p:txBody>
      </p:sp>
      <p:sp>
        <p:nvSpPr>
          <p:cNvPr id="105" name="ZoneTexte 104">
            <a:extLst>
              <a:ext uri="{FF2B5EF4-FFF2-40B4-BE49-F238E27FC236}">
                <a16:creationId xmlns:a16="http://schemas.microsoft.com/office/drawing/2014/main" id="{453CA59A-683A-D62A-B982-796B2118AD33}"/>
              </a:ext>
            </a:extLst>
          </p:cNvPr>
          <p:cNvSpPr txBox="1"/>
          <p:nvPr/>
        </p:nvSpPr>
        <p:spPr>
          <a:xfrm>
            <a:off x="744826" y="3108713"/>
            <a:ext cx="4104456" cy="338554"/>
          </a:xfrm>
          <a:prstGeom prst="rect">
            <a:avLst/>
          </a:prstGeom>
          <a:noFill/>
          <a:ln>
            <a:noFill/>
          </a:ln>
        </p:spPr>
        <p:txBody>
          <a:bodyPr wrap="square" rtlCol="0">
            <a:spAutoFit/>
          </a:bodyPr>
          <a:lstStyle/>
          <a:p>
            <a:pPr algn="ctr"/>
            <a:r>
              <a:rPr lang="en-GB" sz="1600" b="1" u="sng" noProof="0" dirty="0">
                <a:latin typeface="Times New Roman" panose="02020603050405020304" pitchFamily="18" charset="0"/>
                <a:cs typeface="Times New Roman" panose="02020603050405020304" pitchFamily="18" charset="0"/>
              </a:rPr>
              <a:t>Example of poorly defined measurand:</a:t>
            </a:r>
          </a:p>
        </p:txBody>
      </p:sp>
      <p:sp>
        <p:nvSpPr>
          <p:cNvPr id="107" name="ZoneTexte 106">
            <a:extLst>
              <a:ext uri="{FF2B5EF4-FFF2-40B4-BE49-F238E27FC236}">
                <a16:creationId xmlns:a16="http://schemas.microsoft.com/office/drawing/2014/main" id="{5B1C2B83-3ABA-FA27-DD3E-D7CD9A05AAAB}"/>
              </a:ext>
            </a:extLst>
          </p:cNvPr>
          <p:cNvSpPr txBox="1"/>
          <p:nvPr/>
        </p:nvSpPr>
        <p:spPr>
          <a:xfrm>
            <a:off x="6829980" y="3108713"/>
            <a:ext cx="4234572" cy="338554"/>
          </a:xfrm>
          <a:prstGeom prst="rect">
            <a:avLst/>
          </a:prstGeom>
          <a:noFill/>
          <a:ln>
            <a:noFill/>
          </a:ln>
        </p:spPr>
        <p:txBody>
          <a:bodyPr wrap="square" rtlCol="0">
            <a:spAutoFit/>
          </a:bodyPr>
          <a:lstStyle/>
          <a:p>
            <a:pPr algn="ctr"/>
            <a:r>
              <a:rPr lang="en-GB" sz="1600" b="1" u="sng" noProof="0" dirty="0">
                <a:latin typeface="Times New Roman" panose="02020603050405020304" pitchFamily="18" charset="0"/>
                <a:cs typeface="Times New Roman" panose="02020603050405020304" pitchFamily="18" charset="0"/>
              </a:rPr>
              <a:t>Example of a measurand defined at SOLEIL:</a:t>
            </a:r>
          </a:p>
        </p:txBody>
      </p:sp>
      <p:cxnSp>
        <p:nvCxnSpPr>
          <p:cNvPr id="111" name="Connecteur droit avec flèche 110">
            <a:extLst>
              <a:ext uri="{FF2B5EF4-FFF2-40B4-BE49-F238E27FC236}">
                <a16:creationId xmlns:a16="http://schemas.microsoft.com/office/drawing/2014/main" id="{83275965-2BF6-F7B9-6C19-6B6B8B01B048}"/>
              </a:ext>
            </a:extLst>
          </p:cNvPr>
          <p:cNvCxnSpPr>
            <a:cxnSpLocks/>
          </p:cNvCxnSpPr>
          <p:nvPr/>
        </p:nvCxnSpPr>
        <p:spPr>
          <a:xfrm flipV="1">
            <a:off x="8786618" y="2335478"/>
            <a:ext cx="491136" cy="27010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2" name="Connecteur droit avec flèche 111">
            <a:extLst>
              <a:ext uri="{FF2B5EF4-FFF2-40B4-BE49-F238E27FC236}">
                <a16:creationId xmlns:a16="http://schemas.microsoft.com/office/drawing/2014/main" id="{FDCC0398-55F9-635A-C44C-EEC134CEA37E}"/>
              </a:ext>
            </a:extLst>
          </p:cNvPr>
          <p:cNvCxnSpPr>
            <a:cxnSpLocks/>
          </p:cNvCxnSpPr>
          <p:nvPr/>
        </p:nvCxnSpPr>
        <p:spPr>
          <a:xfrm>
            <a:off x="2797054" y="4051682"/>
            <a:ext cx="0" cy="204161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8" name="Connecteur droit avec flèche 117">
            <a:extLst>
              <a:ext uri="{FF2B5EF4-FFF2-40B4-BE49-F238E27FC236}">
                <a16:creationId xmlns:a16="http://schemas.microsoft.com/office/drawing/2014/main" id="{744BE413-E39C-BACD-1385-7FB18F5CB519}"/>
              </a:ext>
            </a:extLst>
          </p:cNvPr>
          <p:cNvCxnSpPr>
            <a:cxnSpLocks/>
          </p:cNvCxnSpPr>
          <p:nvPr/>
        </p:nvCxnSpPr>
        <p:spPr>
          <a:xfrm flipH="1">
            <a:off x="1844124" y="4050630"/>
            <a:ext cx="562459" cy="42203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1" name="Connecteur droit avec flèche 120">
            <a:extLst>
              <a:ext uri="{FF2B5EF4-FFF2-40B4-BE49-F238E27FC236}">
                <a16:creationId xmlns:a16="http://schemas.microsoft.com/office/drawing/2014/main" id="{7107DBA8-1A9D-C9F9-AAA0-375FA1BA496B}"/>
              </a:ext>
            </a:extLst>
          </p:cNvPr>
          <p:cNvCxnSpPr>
            <a:cxnSpLocks/>
          </p:cNvCxnSpPr>
          <p:nvPr/>
        </p:nvCxnSpPr>
        <p:spPr>
          <a:xfrm flipH="1">
            <a:off x="1790982" y="4066884"/>
            <a:ext cx="818202" cy="115129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4" name="Connecteur droit avec flèche 123">
            <a:extLst>
              <a:ext uri="{FF2B5EF4-FFF2-40B4-BE49-F238E27FC236}">
                <a16:creationId xmlns:a16="http://schemas.microsoft.com/office/drawing/2014/main" id="{1CB68E15-8708-16D6-AFD5-41B7AF189639}"/>
              </a:ext>
            </a:extLst>
          </p:cNvPr>
          <p:cNvCxnSpPr>
            <a:cxnSpLocks/>
          </p:cNvCxnSpPr>
          <p:nvPr/>
        </p:nvCxnSpPr>
        <p:spPr>
          <a:xfrm>
            <a:off x="2999656" y="4050630"/>
            <a:ext cx="690275" cy="116754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7" name="Connecteur droit avec flèche 126">
            <a:extLst>
              <a:ext uri="{FF2B5EF4-FFF2-40B4-BE49-F238E27FC236}">
                <a16:creationId xmlns:a16="http://schemas.microsoft.com/office/drawing/2014/main" id="{452D09EF-300E-7ACA-FFE9-21BCF2637449}"/>
              </a:ext>
            </a:extLst>
          </p:cNvPr>
          <p:cNvCxnSpPr>
            <a:cxnSpLocks/>
          </p:cNvCxnSpPr>
          <p:nvPr/>
        </p:nvCxnSpPr>
        <p:spPr>
          <a:xfrm>
            <a:off x="3204891" y="4066884"/>
            <a:ext cx="564096" cy="42634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5" name="ZoneTexte 94">
            <a:extLst>
              <a:ext uri="{FF2B5EF4-FFF2-40B4-BE49-F238E27FC236}">
                <a16:creationId xmlns:a16="http://schemas.microsoft.com/office/drawing/2014/main" id="{7FA357A2-EA16-44D6-2C77-4B452C724F47}"/>
              </a:ext>
            </a:extLst>
          </p:cNvPr>
          <p:cNvSpPr txBox="1"/>
          <p:nvPr/>
        </p:nvSpPr>
        <p:spPr>
          <a:xfrm>
            <a:off x="503816" y="4493227"/>
            <a:ext cx="2090637" cy="307777"/>
          </a:xfrm>
          <a:prstGeom prst="rect">
            <a:avLst/>
          </a:prstGeom>
          <a:solidFill>
            <a:schemeClr val="bg1"/>
          </a:solidFill>
        </p:spPr>
        <p:txBody>
          <a:bodyPr wrap="square" rtlCol="0">
            <a:spAutoFit/>
          </a:bodyPr>
          <a:lstStyle/>
          <a:p>
            <a:r>
              <a:rPr lang="en-GB" sz="1400" noProof="0" dirty="0">
                <a:solidFill>
                  <a:srgbClr val="FF0000"/>
                </a:solidFill>
                <a:latin typeface="Times New Roman" panose="02020603050405020304" pitchFamily="18" charset="0"/>
                <a:cs typeface="Times New Roman" panose="02020603050405020304" pitchFamily="18" charset="0"/>
              </a:rPr>
              <a:t>Under which conditions?</a:t>
            </a:r>
          </a:p>
        </p:txBody>
      </p:sp>
      <p:sp>
        <p:nvSpPr>
          <p:cNvPr id="109" name="ZoneTexte 108">
            <a:extLst>
              <a:ext uri="{FF2B5EF4-FFF2-40B4-BE49-F238E27FC236}">
                <a16:creationId xmlns:a16="http://schemas.microsoft.com/office/drawing/2014/main" id="{12385168-635D-068A-DAD0-21FE22E0EFA2}"/>
              </a:ext>
            </a:extLst>
          </p:cNvPr>
          <p:cNvSpPr txBox="1"/>
          <p:nvPr/>
        </p:nvSpPr>
        <p:spPr>
          <a:xfrm>
            <a:off x="3238401" y="4493227"/>
            <a:ext cx="1536658" cy="307777"/>
          </a:xfrm>
          <a:prstGeom prst="rect">
            <a:avLst/>
          </a:prstGeom>
          <a:solidFill>
            <a:schemeClr val="bg1"/>
          </a:solidFill>
        </p:spPr>
        <p:txBody>
          <a:bodyPr wrap="square" rtlCol="0">
            <a:spAutoFit/>
          </a:bodyPr>
          <a:lstStyle/>
          <a:p>
            <a:r>
              <a:rPr lang="en-GB" sz="1400" noProof="0" dirty="0">
                <a:solidFill>
                  <a:srgbClr val="FF0000"/>
                </a:solidFill>
                <a:latin typeface="Times New Roman" panose="02020603050405020304" pitchFamily="18" charset="0"/>
                <a:cs typeface="Times New Roman" panose="02020603050405020304" pitchFamily="18" charset="0"/>
              </a:rPr>
              <a:t>In which frame?</a:t>
            </a:r>
          </a:p>
        </p:txBody>
      </p:sp>
    </p:spTree>
    <p:extLst>
      <p:ext uri="{BB962C8B-B14F-4D97-AF65-F5344CB8AC3E}">
        <p14:creationId xmlns:p14="http://schemas.microsoft.com/office/powerpoint/2010/main" val="20754331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176F5-2767-F5E5-B5BE-33EAE1400D5E}"/>
            </a:ext>
          </a:extLst>
        </p:cNvPr>
        <p:cNvGrpSpPr/>
        <p:nvPr/>
      </p:nvGrpSpPr>
      <p:grpSpPr>
        <a:xfrm>
          <a:off x="0" y="0"/>
          <a:ext cx="0" cy="0"/>
          <a:chOff x="0" y="0"/>
          <a:chExt cx="0" cy="0"/>
        </a:xfrm>
      </p:grpSpPr>
      <p:sp>
        <p:nvSpPr>
          <p:cNvPr id="34" name="Espace réservé du texte 4">
            <a:extLst>
              <a:ext uri="{FF2B5EF4-FFF2-40B4-BE49-F238E27FC236}">
                <a16:creationId xmlns:a16="http://schemas.microsoft.com/office/drawing/2014/main" id="{C56CAD4B-97B7-91E2-8F68-773DCB4021A3}"/>
              </a:ext>
            </a:extLst>
          </p:cNvPr>
          <p:cNvSpPr txBox="1">
            <a:spLocks/>
          </p:cNvSpPr>
          <p:nvPr/>
        </p:nvSpPr>
        <p:spPr>
          <a:xfrm>
            <a:off x="552036" y="759052"/>
            <a:ext cx="10895138" cy="5838300"/>
          </a:xfrm>
          <a:prstGeom prst="rect">
            <a:avLst/>
          </a:prstGeom>
        </p:spPr>
        <p:txBody>
          <a:bodyPr/>
          <a:lstStyle>
            <a:lvl1pPr marL="257179" indent="-257179" algn="l" defTabSz="685810" rtl="0" eaLnBrk="1" latinLnBrk="0" hangingPunct="1">
              <a:spcBef>
                <a:spcPct val="20000"/>
              </a:spcBef>
              <a:buFont typeface="Arial" panose="020B0604020202020204" pitchFamily="34" charset="0"/>
              <a:buChar char="•"/>
              <a:defRPr sz="1800" kern="1200">
                <a:solidFill>
                  <a:srgbClr val="0E4194"/>
                </a:solidFill>
                <a:latin typeface="Arial" panose="020B0604020202020204" pitchFamily="34" charset="0"/>
                <a:ea typeface="+mn-ea"/>
                <a:cs typeface="Arial" panose="020B0604020202020204" pitchFamily="34" charset="0"/>
              </a:defRPr>
            </a:lvl1pPr>
            <a:lvl2pPr marL="557220" indent="-214316" algn="l" defTabSz="685810" rtl="0" eaLnBrk="1" latinLnBrk="0" hangingPunct="1">
              <a:spcBef>
                <a:spcPct val="20000"/>
              </a:spcBef>
              <a:buFont typeface="Arial" panose="020B0604020202020204" pitchFamily="34" charset="0"/>
              <a:buChar char="–"/>
              <a:defRPr sz="15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857262" indent="-171452" algn="l" defTabSz="685810" rtl="0" eaLnBrk="1" latinLnBrk="0" hangingPunct="1">
              <a:spcBef>
                <a:spcPct val="20000"/>
              </a:spcBef>
              <a:buFont typeface="Arial" panose="020B0604020202020204" pitchFamily="34" charset="0"/>
              <a:buChar char="•"/>
              <a:defRPr sz="135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200167" indent="-171452" algn="l" defTabSz="685810" rtl="0" eaLnBrk="1" latinLnBrk="0" hangingPunct="1">
              <a:spcBef>
                <a:spcPct val="20000"/>
              </a:spcBef>
              <a:buFont typeface="Arial" panose="020B0604020202020204" pitchFamily="34" charset="0"/>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1543072" indent="-171452" algn="l" defTabSz="685810" rtl="0" eaLnBrk="1" latinLnBrk="0" hangingPunct="1">
              <a:spcBef>
                <a:spcPct val="20000"/>
              </a:spcBef>
              <a:buFont typeface="Arial" panose="020B0604020202020204" pitchFamily="34" charset="0"/>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1885978"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82"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87"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91"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lgn="just"/>
            <a:r>
              <a:rPr lang="en-GB" noProof="0" dirty="0">
                <a:latin typeface="Times New Roman" panose="02020603050405020304" pitchFamily="18" charset="0"/>
                <a:cs typeface="Times New Roman" panose="02020603050405020304" pitchFamily="18" charset="0"/>
              </a:rPr>
              <a:t>Tolerances are derived from Monte Carlo beam simulations, in which alignment errors are applied in </a:t>
            </a:r>
            <a:r>
              <a:rPr lang="en-GB" b="1" noProof="0" dirty="0">
                <a:latin typeface="Times New Roman" panose="02020603050405020304" pitchFamily="18" charset="0"/>
                <a:cs typeface="Times New Roman" panose="02020603050405020304" pitchFamily="18" charset="0"/>
              </a:rPr>
              <a:t>successive layers</a:t>
            </a:r>
            <a:r>
              <a:rPr lang="en-GB" noProof="0" dirty="0">
                <a:latin typeface="Times New Roman" panose="02020603050405020304" pitchFamily="18" charset="0"/>
                <a:cs typeface="Times New Roman" panose="02020603050405020304" pitchFamily="18" charset="0"/>
              </a:rPr>
              <a:t>: magnets on their girder, then girders in the tunnel</a:t>
            </a:r>
          </a:p>
          <a:p>
            <a:pPr lvl="1" algn="just"/>
            <a:endParaRPr lang="en-GB" noProof="0" dirty="0">
              <a:latin typeface="Times New Roman" panose="02020603050405020304" pitchFamily="18" charset="0"/>
              <a:cs typeface="Times New Roman" panose="02020603050405020304" pitchFamily="18" charset="0"/>
            </a:endParaRPr>
          </a:p>
          <a:p>
            <a:pPr lvl="1" algn="just"/>
            <a:endParaRPr lang="en-GB" noProof="0" dirty="0">
              <a:latin typeface="Times New Roman" panose="02020603050405020304" pitchFamily="18" charset="0"/>
              <a:cs typeface="Times New Roman" panose="02020603050405020304" pitchFamily="18" charset="0"/>
            </a:endParaRPr>
          </a:p>
          <a:p>
            <a:pPr lvl="1" algn="just"/>
            <a:endParaRPr lang="en-GB" noProof="0" dirty="0">
              <a:latin typeface="Times New Roman" panose="02020603050405020304" pitchFamily="18" charset="0"/>
              <a:cs typeface="Times New Roman" panose="02020603050405020304" pitchFamily="18" charset="0"/>
            </a:endParaRPr>
          </a:p>
          <a:p>
            <a:endParaRPr lang="en-GB" sz="1600" noProof="0" dirty="0">
              <a:latin typeface="Times New Roman" panose="02020603050405020304" pitchFamily="18" charset="0"/>
              <a:cs typeface="Times New Roman" panose="02020603050405020304" pitchFamily="18" charset="0"/>
            </a:endParaRPr>
          </a:p>
          <a:p>
            <a:pPr marL="0" indent="0">
              <a:buFont typeface="Arial" panose="020B0604020202020204" pitchFamily="34" charset="0"/>
              <a:buNone/>
            </a:pPr>
            <a:endParaRPr lang="en-GB" noProof="0" dirty="0">
              <a:latin typeface="Times New Roman" panose="02020603050405020304" pitchFamily="18" charset="0"/>
              <a:cs typeface="Times New Roman" panose="02020603050405020304" pitchFamily="18" charset="0"/>
            </a:endParaRPr>
          </a:p>
          <a:p>
            <a:pPr lvl="1"/>
            <a:endParaRPr lang="en-GB" noProof="0" dirty="0"/>
          </a:p>
        </p:txBody>
      </p:sp>
      <p:sp>
        <p:nvSpPr>
          <p:cNvPr id="2" name="Titre 1">
            <a:extLst>
              <a:ext uri="{FF2B5EF4-FFF2-40B4-BE49-F238E27FC236}">
                <a16:creationId xmlns:a16="http://schemas.microsoft.com/office/drawing/2014/main" id="{BEF1D2E2-FDE4-C044-8DFE-C6E3EBA09F78}"/>
              </a:ext>
            </a:extLst>
          </p:cNvPr>
          <p:cNvSpPr>
            <a:spLocks noGrp="1"/>
          </p:cNvSpPr>
          <p:nvPr>
            <p:ph type="title"/>
          </p:nvPr>
        </p:nvSpPr>
        <p:spPr/>
        <p:txBody>
          <a:bodyPr/>
          <a:lstStyle/>
          <a:p>
            <a:r>
              <a:rPr lang="en-GB" sz="2400" noProof="0" dirty="0">
                <a:latin typeface="Times New Roman" panose="02020603050405020304" pitchFamily="18" charset="0"/>
                <a:cs typeface="Times New Roman" panose="02020603050405020304" pitchFamily="18" charset="0"/>
              </a:rPr>
              <a:t>Towards a more realistic alignment error model</a:t>
            </a:r>
            <a:endParaRPr lang="en-GB" noProof="0" dirty="0">
              <a:latin typeface="Times New Roman" panose="02020603050405020304" pitchFamily="18" charset="0"/>
              <a:cs typeface="Times New Roman" panose="02020603050405020304" pitchFamily="18" charset="0"/>
            </a:endParaRPr>
          </a:p>
        </p:txBody>
      </p:sp>
      <p:sp>
        <p:nvSpPr>
          <p:cNvPr id="6" name="Espace réservé du pied de page 5">
            <a:extLst>
              <a:ext uri="{FF2B5EF4-FFF2-40B4-BE49-F238E27FC236}">
                <a16:creationId xmlns:a16="http://schemas.microsoft.com/office/drawing/2014/main" id="{DB0C3CC6-5DFE-3163-3C96-E98F7BDCF866}"/>
              </a:ext>
            </a:extLst>
          </p:cNvPr>
          <p:cNvSpPr>
            <a:spLocks noGrp="1"/>
          </p:cNvSpPr>
          <p:nvPr>
            <p:ph type="ftr" sz="quarter" idx="10"/>
          </p:nvPr>
        </p:nvSpPr>
        <p:spPr/>
        <p:txBody>
          <a:bodyPr/>
          <a:lstStyle/>
          <a:p>
            <a:r>
              <a:rPr lang="en-GB" noProof="0" dirty="0"/>
              <a:t>IWAA 2026, October 5-9 at KEK</a:t>
            </a:r>
          </a:p>
        </p:txBody>
      </p:sp>
      <p:sp>
        <p:nvSpPr>
          <p:cNvPr id="4" name="Espace réservé du numéro de diapositive 3">
            <a:extLst>
              <a:ext uri="{FF2B5EF4-FFF2-40B4-BE49-F238E27FC236}">
                <a16:creationId xmlns:a16="http://schemas.microsoft.com/office/drawing/2014/main" id="{A0A45ECA-2D9F-F82E-7BB9-EFE59446F928}"/>
              </a:ext>
            </a:extLst>
          </p:cNvPr>
          <p:cNvSpPr>
            <a:spLocks noGrp="1"/>
          </p:cNvSpPr>
          <p:nvPr>
            <p:ph type="sldNum" sz="quarter" idx="11"/>
          </p:nvPr>
        </p:nvSpPr>
        <p:spPr/>
        <p:txBody>
          <a:bodyPr/>
          <a:lstStyle/>
          <a:p>
            <a:fld id="{F1620CC9-C982-429E-97C9-9F71A6603CFC}" type="slidenum">
              <a:rPr lang="en-GB" noProof="0" smtClean="0"/>
              <a:pPr/>
              <a:t>8</a:t>
            </a:fld>
            <a:endParaRPr lang="en-GB" noProof="0" dirty="0"/>
          </a:p>
        </p:txBody>
      </p:sp>
      <p:sp>
        <p:nvSpPr>
          <p:cNvPr id="36" name="ZoneTexte 35">
            <a:extLst>
              <a:ext uri="{FF2B5EF4-FFF2-40B4-BE49-F238E27FC236}">
                <a16:creationId xmlns:a16="http://schemas.microsoft.com/office/drawing/2014/main" id="{BDE96FA5-99C2-AC55-71F2-C46D6AD0D2A7}"/>
              </a:ext>
            </a:extLst>
          </p:cNvPr>
          <p:cNvSpPr txBox="1"/>
          <p:nvPr/>
        </p:nvSpPr>
        <p:spPr>
          <a:xfrm>
            <a:off x="1685369" y="5923250"/>
            <a:ext cx="7414362" cy="646331"/>
          </a:xfrm>
          <a:prstGeom prst="rect">
            <a:avLst/>
          </a:prstGeom>
          <a:noFill/>
        </p:spPr>
        <p:txBody>
          <a:bodyPr wrap="square" rtlCol="0">
            <a:spAutoFit/>
          </a:bodyPr>
          <a:lstStyle/>
          <a:p>
            <a:r>
              <a:rPr lang="en-GB" sz="1800" noProof="0" dirty="0">
                <a:solidFill>
                  <a:srgbClr val="0E4194"/>
                </a:solidFill>
                <a:latin typeface="Times New Roman" panose="02020603050405020304" pitchFamily="18" charset="0"/>
                <a:cs typeface="Times New Roman" panose="02020603050405020304" pitchFamily="18" charset="0"/>
              </a:rPr>
              <a:t>Better and more realistic simulated beam performance, avoiding further tightening of alignment tolerances</a:t>
            </a:r>
          </a:p>
        </p:txBody>
      </p:sp>
      <p:sp>
        <p:nvSpPr>
          <p:cNvPr id="38" name="Flèche : droite 37">
            <a:extLst>
              <a:ext uri="{FF2B5EF4-FFF2-40B4-BE49-F238E27FC236}">
                <a16:creationId xmlns:a16="http://schemas.microsoft.com/office/drawing/2014/main" id="{B181B7CB-D23D-FB05-0554-571B323FD18A}"/>
              </a:ext>
            </a:extLst>
          </p:cNvPr>
          <p:cNvSpPr/>
          <p:nvPr/>
        </p:nvSpPr>
        <p:spPr>
          <a:xfrm>
            <a:off x="1147301" y="6120830"/>
            <a:ext cx="432048" cy="25790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4" name="ZoneTexte 13">
            <a:extLst>
              <a:ext uri="{FF2B5EF4-FFF2-40B4-BE49-F238E27FC236}">
                <a16:creationId xmlns:a16="http://schemas.microsoft.com/office/drawing/2014/main" id="{AC3C3224-8F64-7ECA-DB21-ACF6B92F2295}"/>
              </a:ext>
            </a:extLst>
          </p:cNvPr>
          <p:cNvSpPr txBox="1"/>
          <p:nvPr/>
        </p:nvSpPr>
        <p:spPr>
          <a:xfrm>
            <a:off x="935641" y="1506270"/>
            <a:ext cx="4104456" cy="338554"/>
          </a:xfrm>
          <a:prstGeom prst="rect">
            <a:avLst/>
          </a:prstGeom>
          <a:noFill/>
          <a:ln>
            <a:noFill/>
          </a:ln>
        </p:spPr>
        <p:txBody>
          <a:bodyPr wrap="square" rtlCol="0">
            <a:spAutoFit/>
          </a:bodyPr>
          <a:lstStyle/>
          <a:p>
            <a:pPr algn="ctr"/>
            <a:r>
              <a:rPr lang="en-GB" sz="1600" b="1" u="sng" noProof="0" dirty="0">
                <a:latin typeface="Times New Roman" panose="02020603050405020304" pitchFamily="18" charset="0"/>
                <a:cs typeface="Times New Roman" panose="02020603050405020304" pitchFamily="18" charset="0"/>
              </a:rPr>
              <a:t>Initial model: independent girders</a:t>
            </a:r>
          </a:p>
        </p:txBody>
      </p:sp>
      <p:sp>
        <p:nvSpPr>
          <p:cNvPr id="16" name="ZoneTexte 15">
            <a:extLst>
              <a:ext uri="{FF2B5EF4-FFF2-40B4-BE49-F238E27FC236}">
                <a16:creationId xmlns:a16="http://schemas.microsoft.com/office/drawing/2014/main" id="{A43842D7-0755-1155-8E67-C1EA496DCA32}"/>
              </a:ext>
            </a:extLst>
          </p:cNvPr>
          <p:cNvSpPr txBox="1"/>
          <p:nvPr/>
        </p:nvSpPr>
        <p:spPr>
          <a:xfrm>
            <a:off x="6960096" y="1506270"/>
            <a:ext cx="4104456" cy="338554"/>
          </a:xfrm>
          <a:prstGeom prst="rect">
            <a:avLst/>
          </a:prstGeom>
          <a:noFill/>
          <a:ln>
            <a:noFill/>
          </a:ln>
        </p:spPr>
        <p:txBody>
          <a:bodyPr wrap="square" rtlCol="0">
            <a:spAutoFit/>
          </a:bodyPr>
          <a:lstStyle/>
          <a:p>
            <a:pPr algn="ctr"/>
            <a:r>
              <a:rPr lang="en-GB" sz="1600" b="1" u="sng" noProof="0" dirty="0">
                <a:latin typeface="Times New Roman" panose="02020603050405020304" pitchFamily="18" charset="0"/>
                <a:cs typeface="Times New Roman" panose="02020603050405020304" pitchFamily="18" charset="0"/>
              </a:rPr>
              <a:t>New model: correlated girders</a:t>
            </a:r>
          </a:p>
        </p:txBody>
      </p:sp>
      <p:pic>
        <p:nvPicPr>
          <p:cNvPr id="22" name="Image 21">
            <a:extLst>
              <a:ext uri="{FF2B5EF4-FFF2-40B4-BE49-F238E27FC236}">
                <a16:creationId xmlns:a16="http://schemas.microsoft.com/office/drawing/2014/main" id="{FDE9C505-12A0-7AE3-CB2A-D8E814351625}"/>
              </a:ext>
            </a:extLst>
          </p:cNvPr>
          <p:cNvPicPr>
            <a:picLocks noChangeAspect="1"/>
          </p:cNvPicPr>
          <p:nvPr/>
        </p:nvPicPr>
        <p:blipFill>
          <a:blip r:embed="rId3"/>
          <a:stretch>
            <a:fillRect/>
          </a:stretch>
        </p:blipFill>
        <p:spPr>
          <a:xfrm>
            <a:off x="604881" y="2180554"/>
            <a:ext cx="4583378" cy="2616598"/>
          </a:xfrm>
          <a:prstGeom prst="rect">
            <a:avLst/>
          </a:prstGeom>
        </p:spPr>
      </p:pic>
      <p:pic>
        <p:nvPicPr>
          <p:cNvPr id="26" name="Image 25">
            <a:extLst>
              <a:ext uri="{FF2B5EF4-FFF2-40B4-BE49-F238E27FC236}">
                <a16:creationId xmlns:a16="http://schemas.microsoft.com/office/drawing/2014/main" id="{D79A430C-7E22-EEC4-978A-200752D8AEFA}"/>
              </a:ext>
            </a:extLst>
          </p:cNvPr>
          <p:cNvPicPr>
            <a:picLocks noChangeAspect="1"/>
          </p:cNvPicPr>
          <p:nvPr/>
        </p:nvPicPr>
        <p:blipFill>
          <a:blip r:embed="rId4"/>
          <a:stretch>
            <a:fillRect/>
          </a:stretch>
        </p:blipFill>
        <p:spPr>
          <a:xfrm>
            <a:off x="6600973" y="2180554"/>
            <a:ext cx="4583378" cy="2616598"/>
          </a:xfrm>
          <a:prstGeom prst="rect">
            <a:avLst/>
          </a:prstGeom>
        </p:spPr>
      </p:pic>
      <p:sp>
        <p:nvSpPr>
          <p:cNvPr id="29" name="ZoneTexte 28">
            <a:extLst>
              <a:ext uri="{FF2B5EF4-FFF2-40B4-BE49-F238E27FC236}">
                <a16:creationId xmlns:a16="http://schemas.microsoft.com/office/drawing/2014/main" id="{64B0C604-CA20-9F4D-D96A-F5185EB7DD02}"/>
              </a:ext>
            </a:extLst>
          </p:cNvPr>
          <p:cNvSpPr txBox="1"/>
          <p:nvPr/>
        </p:nvSpPr>
        <p:spPr>
          <a:xfrm>
            <a:off x="807669" y="4860871"/>
            <a:ext cx="4694885" cy="738664"/>
          </a:xfrm>
          <a:prstGeom prst="rect">
            <a:avLst/>
          </a:prstGeom>
          <a:noFill/>
        </p:spPr>
        <p:txBody>
          <a:bodyPr wrap="square" rtlCol="0">
            <a:spAutoFit/>
          </a:bodyPr>
          <a:lstStyle/>
          <a:p>
            <a:r>
              <a:rPr lang="en-GB" sz="1400" noProof="0" dirty="0">
                <a:latin typeface="Times New Roman" panose="02020603050405020304" pitchFamily="18" charset="0"/>
                <a:cs typeface="Times New Roman" panose="02020603050405020304" pitchFamily="18" charset="0"/>
              </a:rPr>
              <a:t>Each girder drawn </a:t>
            </a:r>
            <a:r>
              <a:rPr lang="en-GB" sz="1400" b="1" noProof="0" dirty="0">
                <a:latin typeface="Times New Roman" panose="02020603050405020304" pitchFamily="18" charset="0"/>
                <a:cs typeface="Times New Roman" panose="02020603050405020304" pitchFamily="18" charset="0"/>
              </a:rPr>
              <a:t>independently</a:t>
            </a:r>
            <a:r>
              <a:rPr lang="en-GB" sz="1400" noProof="0" dirty="0">
                <a:latin typeface="Times New Roman" panose="02020603050405020304" pitchFamily="18" charset="0"/>
                <a:cs typeface="Times New Roman" panose="02020603050405020304" pitchFamily="18" charset="0"/>
              </a:rPr>
              <a:t>:</a:t>
            </a:r>
          </a:p>
          <a:p>
            <a:endParaRPr lang="en-GB" sz="1400" noProof="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GB" sz="1400" noProof="0" dirty="0">
                <a:latin typeface="Times New Roman" panose="02020603050405020304" pitchFamily="18" charset="0"/>
                <a:cs typeface="Times New Roman" panose="02020603050405020304" pitchFamily="18" charset="0"/>
              </a:rPr>
              <a:t>Girder-to-girder discontinuity:  σ = </a:t>
            </a:r>
            <a:r>
              <a:rPr lang="en-GB" sz="1400" b="1" noProof="0" dirty="0">
                <a:latin typeface="Times New Roman" panose="02020603050405020304" pitchFamily="18" charset="0"/>
                <a:cs typeface="Times New Roman" panose="02020603050405020304" pitchFamily="18" charset="0"/>
              </a:rPr>
              <a:t>37 µm</a:t>
            </a:r>
            <a:r>
              <a:rPr lang="en-GB" sz="1400" noProof="0" dirty="0">
                <a:latin typeface="Times New Roman" panose="02020603050405020304" pitchFamily="18" charset="0"/>
                <a:cs typeface="Times New Roman" panose="02020603050405020304" pitchFamily="18" charset="0"/>
              </a:rPr>
              <a:t>, max </a:t>
            </a:r>
            <a:r>
              <a:rPr lang="en-GB" sz="1400" b="1" noProof="0" dirty="0">
                <a:latin typeface="Times New Roman" panose="02020603050405020304" pitchFamily="18" charset="0"/>
                <a:cs typeface="Times New Roman" panose="02020603050405020304" pitchFamily="18" charset="0"/>
              </a:rPr>
              <a:t>= 149 µm </a:t>
            </a:r>
            <a:endParaRPr lang="en-GB" sz="1400" noProof="0" dirty="0">
              <a:latin typeface="Times New Roman" panose="02020603050405020304" pitchFamily="18" charset="0"/>
              <a:cs typeface="Times New Roman" panose="02020603050405020304" pitchFamily="18" charset="0"/>
            </a:endParaRPr>
          </a:p>
        </p:txBody>
      </p:sp>
      <p:sp>
        <p:nvSpPr>
          <p:cNvPr id="44" name="ZoneTexte 43">
            <a:extLst>
              <a:ext uri="{FF2B5EF4-FFF2-40B4-BE49-F238E27FC236}">
                <a16:creationId xmlns:a16="http://schemas.microsoft.com/office/drawing/2014/main" id="{A3E30129-59EC-A1FD-E25E-BBD9FD87D39F}"/>
              </a:ext>
            </a:extLst>
          </p:cNvPr>
          <p:cNvSpPr txBox="1"/>
          <p:nvPr/>
        </p:nvSpPr>
        <p:spPr>
          <a:xfrm>
            <a:off x="6752289" y="4863452"/>
            <a:ext cx="4694885" cy="954107"/>
          </a:xfrm>
          <a:prstGeom prst="rect">
            <a:avLst/>
          </a:prstGeom>
          <a:noFill/>
        </p:spPr>
        <p:txBody>
          <a:bodyPr wrap="square" rtlCol="0">
            <a:spAutoFit/>
          </a:bodyPr>
          <a:lstStyle/>
          <a:p>
            <a:r>
              <a:rPr lang="en-GB" sz="1400" noProof="0" dirty="0">
                <a:latin typeface="Times New Roman" panose="02020603050405020304" pitchFamily="18" charset="0"/>
                <a:cs typeface="Times New Roman" panose="02020603050405020304" pitchFamily="18" charset="0"/>
              </a:rPr>
              <a:t>Each girder </a:t>
            </a:r>
            <a:r>
              <a:rPr lang="en-GB" sz="1400" b="1" noProof="0" dirty="0">
                <a:latin typeface="Times New Roman" panose="02020603050405020304" pitchFamily="18" charset="0"/>
                <a:cs typeface="Times New Roman" panose="02020603050405020304" pitchFamily="18" charset="0"/>
              </a:rPr>
              <a:t>positioned relative to the previous one</a:t>
            </a:r>
            <a:r>
              <a:rPr lang="en-GB" sz="1400" noProof="0" dirty="0">
                <a:latin typeface="Times New Roman" panose="02020603050405020304" pitchFamily="18" charset="0"/>
                <a:cs typeface="Times New Roman" panose="02020603050405020304" pitchFamily="18" charset="0"/>
              </a:rPr>
              <a:t>, as done with the laser tracker, with ring closure:</a:t>
            </a:r>
          </a:p>
          <a:p>
            <a:endParaRPr lang="en-GB" sz="1400" noProof="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GB" sz="1400" noProof="0" dirty="0">
                <a:latin typeface="Times New Roman" panose="02020603050405020304" pitchFamily="18" charset="0"/>
                <a:cs typeface="Times New Roman" panose="02020603050405020304" pitchFamily="18" charset="0"/>
              </a:rPr>
              <a:t>Girder-to-girder discontinuity:  σ = </a:t>
            </a:r>
            <a:r>
              <a:rPr lang="en-GB" sz="1400" b="1" noProof="0" dirty="0">
                <a:latin typeface="Times New Roman" panose="02020603050405020304" pitchFamily="18" charset="0"/>
                <a:cs typeface="Times New Roman" panose="02020603050405020304" pitchFamily="18" charset="0"/>
              </a:rPr>
              <a:t>26 µm</a:t>
            </a:r>
            <a:r>
              <a:rPr lang="en-GB" sz="1400" noProof="0" dirty="0">
                <a:latin typeface="Times New Roman" panose="02020603050405020304" pitchFamily="18" charset="0"/>
                <a:cs typeface="Times New Roman" panose="02020603050405020304" pitchFamily="18" charset="0"/>
              </a:rPr>
              <a:t>, max </a:t>
            </a:r>
            <a:r>
              <a:rPr lang="en-GB" sz="1400" b="1" noProof="0" dirty="0">
                <a:latin typeface="Times New Roman" panose="02020603050405020304" pitchFamily="18" charset="0"/>
                <a:cs typeface="Times New Roman" panose="02020603050405020304" pitchFamily="18" charset="0"/>
              </a:rPr>
              <a:t>= 85 µm </a:t>
            </a:r>
            <a:endParaRPr lang="en-GB" sz="1400" noProof="0" dirty="0">
              <a:latin typeface="Times New Roman" panose="02020603050405020304" pitchFamily="18" charset="0"/>
              <a:cs typeface="Times New Roman" panose="02020603050405020304" pitchFamily="18" charset="0"/>
            </a:endParaRPr>
          </a:p>
        </p:txBody>
      </p:sp>
      <p:sp>
        <p:nvSpPr>
          <p:cNvPr id="46" name="ZoneTexte 45">
            <a:extLst>
              <a:ext uri="{FF2B5EF4-FFF2-40B4-BE49-F238E27FC236}">
                <a16:creationId xmlns:a16="http://schemas.microsoft.com/office/drawing/2014/main" id="{05D61F81-9136-4ABE-CD77-D12D672B38C3}"/>
              </a:ext>
            </a:extLst>
          </p:cNvPr>
          <p:cNvSpPr txBox="1"/>
          <p:nvPr/>
        </p:nvSpPr>
        <p:spPr>
          <a:xfrm>
            <a:off x="3071664" y="1888155"/>
            <a:ext cx="6370167" cy="307777"/>
          </a:xfrm>
          <a:prstGeom prst="rect">
            <a:avLst/>
          </a:prstGeom>
          <a:noFill/>
        </p:spPr>
        <p:txBody>
          <a:bodyPr wrap="square" rtlCol="0">
            <a:spAutoFit/>
          </a:bodyPr>
          <a:lstStyle/>
          <a:p>
            <a:r>
              <a:rPr lang="en-GB" sz="1400" i="1" noProof="0" dirty="0">
                <a:latin typeface="Times New Roman" panose="02020603050405020304" pitchFamily="18" charset="0"/>
                <a:cs typeface="Times New Roman" panose="02020603050405020304" pitchFamily="18" charset="0"/>
              </a:rPr>
              <a:t>Same input for both models: σ = 25 µm in translation, 10 µrad in rotation  </a:t>
            </a:r>
          </a:p>
        </p:txBody>
      </p:sp>
    </p:spTree>
    <p:extLst>
      <p:ext uri="{BB962C8B-B14F-4D97-AF65-F5344CB8AC3E}">
        <p14:creationId xmlns:p14="http://schemas.microsoft.com/office/powerpoint/2010/main" val="26325363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AD6DF-8082-885F-20AC-6D478BB92C6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601681A-8928-27D7-506F-3661576F5ED3}"/>
              </a:ext>
            </a:extLst>
          </p:cNvPr>
          <p:cNvSpPr>
            <a:spLocks noGrp="1"/>
          </p:cNvSpPr>
          <p:nvPr>
            <p:ph type="title"/>
          </p:nvPr>
        </p:nvSpPr>
        <p:spPr/>
        <p:txBody>
          <a:bodyPr/>
          <a:lstStyle/>
          <a:p>
            <a:r>
              <a:rPr lang="en-GB" sz="2400" noProof="0" dirty="0">
                <a:latin typeface="Times New Roman" panose="02020603050405020304" pitchFamily="18" charset="0"/>
                <a:cs typeface="Times New Roman" panose="02020603050405020304" pitchFamily="18" charset="0"/>
              </a:rPr>
              <a:t>Conformity: are the tolerances met?</a:t>
            </a:r>
            <a:endParaRPr lang="en-GB" noProof="0" dirty="0">
              <a:latin typeface="Times New Roman" panose="02020603050405020304" pitchFamily="18" charset="0"/>
              <a:cs typeface="Times New Roman" panose="02020603050405020304" pitchFamily="18" charset="0"/>
            </a:endParaRPr>
          </a:p>
        </p:txBody>
      </p:sp>
      <p:sp>
        <p:nvSpPr>
          <p:cNvPr id="6" name="Espace réservé du pied de page 5">
            <a:extLst>
              <a:ext uri="{FF2B5EF4-FFF2-40B4-BE49-F238E27FC236}">
                <a16:creationId xmlns:a16="http://schemas.microsoft.com/office/drawing/2014/main" id="{701A545B-986B-2013-D0DD-0D93C08948A5}"/>
              </a:ext>
            </a:extLst>
          </p:cNvPr>
          <p:cNvSpPr>
            <a:spLocks noGrp="1"/>
          </p:cNvSpPr>
          <p:nvPr>
            <p:ph type="ftr" sz="quarter" idx="10"/>
          </p:nvPr>
        </p:nvSpPr>
        <p:spPr/>
        <p:txBody>
          <a:bodyPr/>
          <a:lstStyle/>
          <a:p>
            <a:r>
              <a:rPr lang="en-GB" noProof="0" dirty="0"/>
              <a:t>IWAA 2026, October 5-9 at KEK</a:t>
            </a:r>
          </a:p>
        </p:txBody>
      </p:sp>
      <p:sp>
        <p:nvSpPr>
          <p:cNvPr id="4" name="Espace réservé du numéro de diapositive 3">
            <a:extLst>
              <a:ext uri="{FF2B5EF4-FFF2-40B4-BE49-F238E27FC236}">
                <a16:creationId xmlns:a16="http://schemas.microsoft.com/office/drawing/2014/main" id="{2569DFF8-19DC-1C7A-527C-E967F1C14ECE}"/>
              </a:ext>
            </a:extLst>
          </p:cNvPr>
          <p:cNvSpPr>
            <a:spLocks noGrp="1"/>
          </p:cNvSpPr>
          <p:nvPr>
            <p:ph type="sldNum" sz="quarter" idx="11"/>
          </p:nvPr>
        </p:nvSpPr>
        <p:spPr/>
        <p:txBody>
          <a:bodyPr/>
          <a:lstStyle/>
          <a:p>
            <a:fld id="{F1620CC9-C982-429E-97C9-9F71A6603CFC}" type="slidenum">
              <a:rPr lang="en-GB" noProof="0" smtClean="0"/>
              <a:pPr/>
              <a:t>9</a:t>
            </a:fld>
            <a:endParaRPr lang="en-GB" noProof="0" dirty="0"/>
          </a:p>
        </p:txBody>
      </p:sp>
      <p:grpSp>
        <p:nvGrpSpPr>
          <p:cNvPr id="7" name="Groupe 6">
            <a:extLst>
              <a:ext uri="{FF2B5EF4-FFF2-40B4-BE49-F238E27FC236}">
                <a16:creationId xmlns:a16="http://schemas.microsoft.com/office/drawing/2014/main" id="{FC481E7D-33D7-1C7B-8BC7-3D6BB4D450B1}"/>
              </a:ext>
            </a:extLst>
          </p:cNvPr>
          <p:cNvGrpSpPr/>
          <p:nvPr/>
        </p:nvGrpSpPr>
        <p:grpSpPr>
          <a:xfrm>
            <a:off x="2421392" y="2792765"/>
            <a:ext cx="7151299" cy="3804587"/>
            <a:chOff x="2421392" y="2792765"/>
            <a:chExt cx="7151299" cy="3804587"/>
          </a:xfrm>
        </p:grpSpPr>
        <p:pic>
          <p:nvPicPr>
            <p:cNvPr id="5" name="Image 4">
              <a:extLst>
                <a:ext uri="{FF2B5EF4-FFF2-40B4-BE49-F238E27FC236}">
                  <a16:creationId xmlns:a16="http://schemas.microsoft.com/office/drawing/2014/main" id="{CD34C19B-8EC4-4A0D-4496-4D8AC38A0D53}"/>
                </a:ext>
              </a:extLst>
            </p:cNvPr>
            <p:cNvPicPr>
              <a:picLocks noChangeAspect="1"/>
            </p:cNvPicPr>
            <p:nvPr/>
          </p:nvPicPr>
          <p:blipFill>
            <a:blip r:embed="rId3"/>
            <a:stretch>
              <a:fillRect/>
            </a:stretch>
          </p:blipFill>
          <p:spPr>
            <a:xfrm>
              <a:off x="2421392" y="2813908"/>
              <a:ext cx="6726122" cy="3783444"/>
            </a:xfrm>
            <a:prstGeom prst="rect">
              <a:avLst/>
            </a:prstGeom>
          </p:spPr>
        </p:pic>
        <p:cxnSp>
          <p:nvCxnSpPr>
            <p:cNvPr id="10" name="Connecteur droit avec flèche 9">
              <a:extLst>
                <a:ext uri="{FF2B5EF4-FFF2-40B4-BE49-F238E27FC236}">
                  <a16:creationId xmlns:a16="http://schemas.microsoft.com/office/drawing/2014/main" id="{60E2178D-12D9-1D4C-6AFF-81AED8071BC5}"/>
                </a:ext>
              </a:extLst>
            </p:cNvPr>
            <p:cNvCxnSpPr>
              <a:cxnSpLocks/>
            </p:cNvCxnSpPr>
            <p:nvPr/>
          </p:nvCxnSpPr>
          <p:spPr>
            <a:xfrm>
              <a:off x="3645528" y="5491353"/>
              <a:ext cx="4464496"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72C6BD5E-F924-DD86-5E46-948E44BBF682}"/>
                </a:ext>
              </a:extLst>
            </p:cNvPr>
            <p:cNvCxnSpPr>
              <a:cxnSpLocks/>
            </p:cNvCxnSpPr>
            <p:nvPr/>
          </p:nvCxnSpPr>
          <p:spPr>
            <a:xfrm flipV="1">
              <a:off x="5917209" y="3132584"/>
              <a:ext cx="0" cy="235876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ZoneTexte 13">
              <a:extLst>
                <a:ext uri="{FF2B5EF4-FFF2-40B4-BE49-F238E27FC236}">
                  <a16:creationId xmlns:a16="http://schemas.microsoft.com/office/drawing/2014/main" id="{37862D00-E958-CBE5-56C0-0C6609061AD8}"/>
                </a:ext>
              </a:extLst>
            </p:cNvPr>
            <p:cNvSpPr txBox="1"/>
            <p:nvPr/>
          </p:nvSpPr>
          <p:spPr>
            <a:xfrm>
              <a:off x="4836928" y="3664242"/>
              <a:ext cx="1728192" cy="336118"/>
            </a:xfrm>
            <a:prstGeom prst="rect">
              <a:avLst/>
            </a:prstGeom>
            <a:noFill/>
          </p:spPr>
          <p:txBody>
            <a:bodyPr wrap="square" rtlCol="0">
              <a:spAutoFit/>
            </a:bodyPr>
            <a:lstStyle/>
            <a:p>
              <a:r>
                <a:rPr lang="en-GB" noProof="0" dirty="0">
                  <a:solidFill>
                    <a:srgbClr val="FF0000"/>
                  </a:solidFill>
                  <a:latin typeface="Times New Roman" panose="02020603050405020304" pitchFamily="18" charset="0"/>
                  <a:cs typeface="Times New Roman" panose="02020603050405020304" pitchFamily="18" charset="0"/>
                </a:rPr>
                <a:t>Tolerances</a:t>
              </a:r>
            </a:p>
          </p:txBody>
        </p:sp>
        <p:sp>
          <p:nvSpPr>
            <p:cNvPr id="15" name="ZoneTexte 14">
              <a:extLst>
                <a:ext uri="{FF2B5EF4-FFF2-40B4-BE49-F238E27FC236}">
                  <a16:creationId xmlns:a16="http://schemas.microsoft.com/office/drawing/2014/main" id="{36FBE1A8-EADC-2CFB-7857-0DC9F3068DE0}"/>
                </a:ext>
              </a:extLst>
            </p:cNvPr>
            <p:cNvSpPr txBox="1"/>
            <p:nvPr/>
          </p:nvSpPr>
          <p:spPr>
            <a:xfrm>
              <a:off x="5269137" y="2792765"/>
              <a:ext cx="1296144" cy="307777"/>
            </a:xfrm>
            <a:prstGeom prst="rect">
              <a:avLst/>
            </a:prstGeom>
            <a:noFill/>
          </p:spPr>
          <p:txBody>
            <a:bodyPr wrap="square" rtlCol="0">
              <a:spAutoFit/>
            </a:bodyPr>
            <a:lstStyle/>
            <a:p>
              <a:pPr algn="ctr"/>
              <a:r>
                <a:rPr lang="en-GB" sz="1400" noProof="0" dirty="0">
                  <a:latin typeface="Times New Roman" panose="02020603050405020304" pitchFamily="18" charset="0"/>
                  <a:cs typeface="Times New Roman" panose="02020603050405020304" pitchFamily="18" charset="0"/>
                </a:rPr>
                <a:t>Probability</a:t>
              </a:r>
            </a:p>
          </p:txBody>
        </p:sp>
        <p:sp>
          <p:nvSpPr>
            <p:cNvPr id="16" name="ZoneTexte 15">
              <a:extLst>
                <a:ext uri="{FF2B5EF4-FFF2-40B4-BE49-F238E27FC236}">
                  <a16:creationId xmlns:a16="http://schemas.microsoft.com/office/drawing/2014/main" id="{F76635A6-15B0-BCA4-D1E0-22D5D7D95391}"/>
                </a:ext>
              </a:extLst>
            </p:cNvPr>
            <p:cNvSpPr txBox="1"/>
            <p:nvPr/>
          </p:nvSpPr>
          <p:spPr>
            <a:xfrm>
              <a:off x="8004804" y="5324556"/>
              <a:ext cx="1567887" cy="307777"/>
            </a:xfrm>
            <a:prstGeom prst="rect">
              <a:avLst/>
            </a:prstGeom>
            <a:noFill/>
          </p:spPr>
          <p:txBody>
            <a:bodyPr wrap="square" rtlCol="0">
              <a:spAutoFit/>
            </a:bodyPr>
            <a:lstStyle/>
            <a:p>
              <a:pPr algn="ctr"/>
              <a:r>
                <a:rPr lang="en-GB" sz="1400" noProof="0" dirty="0">
                  <a:latin typeface="Times New Roman" panose="02020603050405020304" pitchFamily="18" charset="0"/>
                  <a:cs typeface="Times New Roman" panose="02020603050405020304" pitchFamily="18" charset="0"/>
                </a:rPr>
                <a:t>Magnet position</a:t>
              </a:r>
            </a:p>
          </p:txBody>
        </p:sp>
        <p:sp>
          <p:nvSpPr>
            <p:cNvPr id="17" name="ZoneTexte 16">
              <a:extLst>
                <a:ext uri="{FF2B5EF4-FFF2-40B4-BE49-F238E27FC236}">
                  <a16:creationId xmlns:a16="http://schemas.microsoft.com/office/drawing/2014/main" id="{13A5D455-8108-3AA8-CA1D-D8EBCB1ACC7E}"/>
                </a:ext>
              </a:extLst>
            </p:cNvPr>
            <p:cNvSpPr txBox="1"/>
            <p:nvPr/>
          </p:nvSpPr>
          <p:spPr>
            <a:xfrm>
              <a:off x="3917656" y="5973162"/>
              <a:ext cx="1872208" cy="307777"/>
            </a:xfrm>
            <a:prstGeom prst="rect">
              <a:avLst/>
            </a:prstGeom>
            <a:noFill/>
          </p:spPr>
          <p:txBody>
            <a:bodyPr wrap="square" rtlCol="0">
              <a:spAutoFit/>
            </a:bodyPr>
            <a:lstStyle/>
            <a:p>
              <a:pPr algn="ctr"/>
              <a:r>
                <a:rPr lang="en-GB" sz="1400" noProof="0" dirty="0">
                  <a:latin typeface="Times New Roman" panose="02020603050405020304" pitchFamily="18" charset="0"/>
                  <a:cs typeface="Times New Roman" panose="02020603050405020304" pitchFamily="18" charset="0"/>
                </a:rPr>
                <a:t>Theoretical position</a:t>
              </a:r>
            </a:p>
          </p:txBody>
        </p:sp>
        <p:cxnSp>
          <p:nvCxnSpPr>
            <p:cNvPr id="18" name="Connecteur droit avec flèche 17">
              <a:extLst>
                <a:ext uri="{FF2B5EF4-FFF2-40B4-BE49-F238E27FC236}">
                  <a16:creationId xmlns:a16="http://schemas.microsoft.com/office/drawing/2014/main" id="{5DB50623-B349-D18E-45E2-F721EA14F935}"/>
                </a:ext>
              </a:extLst>
            </p:cNvPr>
            <p:cNvCxnSpPr>
              <a:cxnSpLocks/>
            </p:cNvCxnSpPr>
            <p:nvPr/>
          </p:nvCxnSpPr>
          <p:spPr>
            <a:xfrm flipV="1">
              <a:off x="5549228" y="5531987"/>
              <a:ext cx="364378" cy="44117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9" name="Espace réservé du texte 4">
            <a:extLst>
              <a:ext uri="{FF2B5EF4-FFF2-40B4-BE49-F238E27FC236}">
                <a16:creationId xmlns:a16="http://schemas.microsoft.com/office/drawing/2014/main" id="{74724377-709D-6B6D-F3A8-C5325420CBCD}"/>
              </a:ext>
            </a:extLst>
          </p:cNvPr>
          <p:cNvSpPr txBox="1">
            <a:spLocks/>
          </p:cNvSpPr>
          <p:nvPr/>
        </p:nvSpPr>
        <p:spPr>
          <a:xfrm>
            <a:off x="552036" y="759052"/>
            <a:ext cx="10895138" cy="5838300"/>
          </a:xfrm>
          <a:prstGeom prst="rect">
            <a:avLst/>
          </a:prstGeom>
        </p:spPr>
        <p:txBody>
          <a:bodyPr/>
          <a:lstStyle>
            <a:lvl1pPr marL="257179" indent="-257179" algn="l" defTabSz="685810" rtl="0" eaLnBrk="1" latinLnBrk="0" hangingPunct="1">
              <a:spcBef>
                <a:spcPct val="20000"/>
              </a:spcBef>
              <a:buFont typeface="Arial" panose="020B0604020202020204" pitchFamily="34" charset="0"/>
              <a:buChar char="•"/>
              <a:defRPr sz="1800" kern="1200">
                <a:solidFill>
                  <a:srgbClr val="0E4194"/>
                </a:solidFill>
                <a:latin typeface="Arial" panose="020B0604020202020204" pitchFamily="34" charset="0"/>
                <a:ea typeface="+mn-ea"/>
                <a:cs typeface="Arial" panose="020B0604020202020204" pitchFamily="34" charset="0"/>
              </a:defRPr>
            </a:lvl1pPr>
            <a:lvl2pPr marL="557220" indent="-214316" algn="l" defTabSz="685810" rtl="0" eaLnBrk="1" latinLnBrk="0" hangingPunct="1">
              <a:spcBef>
                <a:spcPct val="20000"/>
              </a:spcBef>
              <a:buFont typeface="Arial" panose="020B0604020202020204" pitchFamily="34" charset="0"/>
              <a:buChar char="–"/>
              <a:defRPr sz="15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857262" indent="-171452" algn="l" defTabSz="685810" rtl="0" eaLnBrk="1" latinLnBrk="0" hangingPunct="1">
              <a:spcBef>
                <a:spcPct val="20000"/>
              </a:spcBef>
              <a:buFont typeface="Arial" panose="020B0604020202020204" pitchFamily="34" charset="0"/>
              <a:buChar char="•"/>
              <a:defRPr sz="135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200167" indent="-171452" algn="l" defTabSz="685810" rtl="0" eaLnBrk="1" latinLnBrk="0" hangingPunct="1">
              <a:spcBef>
                <a:spcPct val="20000"/>
              </a:spcBef>
              <a:buFont typeface="Arial" panose="020B0604020202020204" pitchFamily="34" charset="0"/>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1543072" indent="-171452" algn="l" defTabSz="685810" rtl="0" eaLnBrk="1" latinLnBrk="0" hangingPunct="1">
              <a:spcBef>
                <a:spcPct val="20000"/>
              </a:spcBef>
              <a:buFont typeface="Arial" panose="020B0604020202020204" pitchFamily="34" charset="0"/>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1885978"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82"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87"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91"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lgn="just"/>
            <a:r>
              <a:rPr lang="en-GB" b="1" noProof="0" dirty="0">
                <a:latin typeface="Times New Roman" panose="02020603050405020304" pitchFamily="18" charset="0"/>
                <a:cs typeface="Times New Roman" panose="02020603050405020304" pitchFamily="18" charset="0"/>
              </a:rPr>
              <a:t>Tolerance</a:t>
            </a:r>
            <a:r>
              <a:rPr lang="en-GB" noProof="0" dirty="0">
                <a:latin typeface="Times New Roman" panose="02020603050405020304" pitchFamily="18" charset="0"/>
                <a:cs typeface="Times New Roman" panose="02020603050405020304" pitchFamily="18" charset="0"/>
              </a:rPr>
              <a:t> = interval of permissible values for a measurand to meet specified requirements. </a:t>
            </a:r>
          </a:p>
          <a:p>
            <a:pPr algn="just"/>
            <a:r>
              <a:rPr lang="en-GB" noProof="0" dirty="0">
                <a:latin typeface="Times New Roman" panose="02020603050405020304" pitchFamily="18" charset="0"/>
                <a:cs typeface="Times New Roman" panose="02020603050405020304" pitchFamily="18" charset="0"/>
              </a:rPr>
              <a:t>At SOLEIL: </a:t>
            </a:r>
            <a:r>
              <a:rPr lang="en-GB" b="1" noProof="0" dirty="0">
                <a:latin typeface="Times New Roman" panose="02020603050405020304" pitchFamily="18" charset="0"/>
                <a:cs typeface="Times New Roman" panose="02020603050405020304" pitchFamily="18" charset="0"/>
              </a:rPr>
              <a:t>+/- 2σ </a:t>
            </a:r>
            <a:r>
              <a:rPr lang="en-GB" noProof="0" dirty="0">
                <a:latin typeface="Times New Roman" panose="02020603050405020304" pitchFamily="18" charset="0"/>
                <a:cs typeface="Times New Roman" panose="02020603050405020304" pitchFamily="18" charset="0"/>
              </a:rPr>
              <a:t>of the error simulated by the physicists</a:t>
            </a:r>
          </a:p>
          <a:p>
            <a:pPr lvl="1" algn="just"/>
            <a:endParaRPr lang="en-GB" noProof="0" dirty="0">
              <a:latin typeface="Times New Roman" panose="02020603050405020304" pitchFamily="18" charset="0"/>
              <a:cs typeface="Times New Roman" panose="02020603050405020304" pitchFamily="18" charset="0"/>
            </a:endParaRPr>
          </a:p>
          <a:p>
            <a:pPr lvl="1" algn="just"/>
            <a:endParaRPr lang="en-GB" noProof="0" dirty="0">
              <a:latin typeface="Times New Roman" panose="02020603050405020304" pitchFamily="18" charset="0"/>
              <a:cs typeface="Times New Roman" panose="02020603050405020304" pitchFamily="18" charset="0"/>
            </a:endParaRPr>
          </a:p>
          <a:p>
            <a:endParaRPr lang="en-GB" sz="1600" noProof="0" dirty="0">
              <a:latin typeface="Times New Roman" panose="02020603050405020304" pitchFamily="18" charset="0"/>
              <a:cs typeface="Times New Roman" panose="02020603050405020304" pitchFamily="18" charset="0"/>
            </a:endParaRPr>
          </a:p>
          <a:p>
            <a:pPr marL="0" indent="0">
              <a:buFont typeface="Arial" panose="020B0604020202020204" pitchFamily="34" charset="0"/>
              <a:buNone/>
            </a:pPr>
            <a:endParaRPr lang="en-GB" noProof="0" dirty="0">
              <a:latin typeface="Times New Roman" panose="02020603050405020304" pitchFamily="18" charset="0"/>
              <a:cs typeface="Times New Roman" panose="02020603050405020304" pitchFamily="18" charset="0"/>
            </a:endParaRPr>
          </a:p>
          <a:p>
            <a:pPr lvl="1"/>
            <a:endParaRPr lang="en-GB" noProof="0" dirty="0"/>
          </a:p>
        </p:txBody>
      </p:sp>
    </p:spTree>
    <p:extLst>
      <p:ext uri="{BB962C8B-B14F-4D97-AF65-F5344CB8AC3E}">
        <p14:creationId xmlns:p14="http://schemas.microsoft.com/office/powerpoint/2010/main" val="37324076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91201-0A6C-F4E0-5157-C90477AE720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B51D83F-D9D6-A280-0C21-62D3118382DD}"/>
              </a:ext>
            </a:extLst>
          </p:cNvPr>
          <p:cNvSpPr>
            <a:spLocks noGrp="1"/>
          </p:cNvSpPr>
          <p:nvPr>
            <p:ph type="title"/>
          </p:nvPr>
        </p:nvSpPr>
        <p:spPr/>
        <p:txBody>
          <a:bodyPr/>
          <a:lstStyle/>
          <a:p>
            <a:r>
              <a:rPr lang="en-GB" sz="2400" noProof="0" dirty="0">
                <a:latin typeface="Times New Roman" panose="02020603050405020304" pitchFamily="18" charset="0"/>
                <a:cs typeface="Times New Roman" panose="02020603050405020304" pitchFamily="18" charset="0"/>
              </a:rPr>
              <a:t>Conformity: are the tolerances met?</a:t>
            </a:r>
            <a:endParaRPr lang="en-GB" noProof="0" dirty="0">
              <a:latin typeface="Times New Roman" panose="02020603050405020304" pitchFamily="18" charset="0"/>
              <a:cs typeface="Times New Roman" panose="02020603050405020304" pitchFamily="18" charset="0"/>
            </a:endParaRPr>
          </a:p>
        </p:txBody>
      </p:sp>
      <p:sp>
        <p:nvSpPr>
          <p:cNvPr id="6" name="Espace réservé du pied de page 5">
            <a:extLst>
              <a:ext uri="{FF2B5EF4-FFF2-40B4-BE49-F238E27FC236}">
                <a16:creationId xmlns:a16="http://schemas.microsoft.com/office/drawing/2014/main" id="{48110013-35F0-383E-28DC-F3CA7AD84C19}"/>
              </a:ext>
            </a:extLst>
          </p:cNvPr>
          <p:cNvSpPr>
            <a:spLocks noGrp="1"/>
          </p:cNvSpPr>
          <p:nvPr>
            <p:ph type="ftr" sz="quarter" idx="10"/>
          </p:nvPr>
        </p:nvSpPr>
        <p:spPr/>
        <p:txBody>
          <a:bodyPr/>
          <a:lstStyle/>
          <a:p>
            <a:r>
              <a:rPr lang="en-GB" noProof="0" dirty="0"/>
              <a:t>IWAA 2026, October 5-9 at KEK</a:t>
            </a:r>
          </a:p>
        </p:txBody>
      </p:sp>
      <p:sp>
        <p:nvSpPr>
          <p:cNvPr id="4" name="Espace réservé du numéro de diapositive 3">
            <a:extLst>
              <a:ext uri="{FF2B5EF4-FFF2-40B4-BE49-F238E27FC236}">
                <a16:creationId xmlns:a16="http://schemas.microsoft.com/office/drawing/2014/main" id="{F1D20821-A7CA-3E9F-86C7-651F7475FD88}"/>
              </a:ext>
            </a:extLst>
          </p:cNvPr>
          <p:cNvSpPr>
            <a:spLocks noGrp="1"/>
          </p:cNvSpPr>
          <p:nvPr>
            <p:ph type="sldNum" sz="quarter" idx="11"/>
          </p:nvPr>
        </p:nvSpPr>
        <p:spPr/>
        <p:txBody>
          <a:bodyPr/>
          <a:lstStyle/>
          <a:p>
            <a:fld id="{F1620CC9-C982-429E-97C9-9F71A6603CFC}" type="slidenum">
              <a:rPr lang="en-GB" noProof="0" smtClean="0"/>
              <a:pPr/>
              <a:t>10</a:t>
            </a:fld>
            <a:endParaRPr lang="en-GB" noProof="0" dirty="0"/>
          </a:p>
        </p:txBody>
      </p:sp>
      <p:grpSp>
        <p:nvGrpSpPr>
          <p:cNvPr id="37" name="Groupe 36">
            <a:extLst>
              <a:ext uri="{FF2B5EF4-FFF2-40B4-BE49-F238E27FC236}">
                <a16:creationId xmlns:a16="http://schemas.microsoft.com/office/drawing/2014/main" id="{93126916-9CE1-4F26-6FF8-03C828DBC527}"/>
              </a:ext>
            </a:extLst>
          </p:cNvPr>
          <p:cNvGrpSpPr/>
          <p:nvPr/>
        </p:nvGrpSpPr>
        <p:grpSpPr>
          <a:xfrm>
            <a:off x="2421392" y="2792765"/>
            <a:ext cx="7151299" cy="3801540"/>
            <a:chOff x="2421392" y="2792765"/>
            <a:chExt cx="7151299" cy="3801540"/>
          </a:xfrm>
        </p:grpSpPr>
        <p:pic>
          <p:nvPicPr>
            <p:cNvPr id="5" name="Image 4">
              <a:extLst>
                <a:ext uri="{FF2B5EF4-FFF2-40B4-BE49-F238E27FC236}">
                  <a16:creationId xmlns:a16="http://schemas.microsoft.com/office/drawing/2014/main" id="{553C8024-70A7-09A0-E106-17159360C53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421392" y="2816954"/>
              <a:ext cx="6726122" cy="3777351"/>
            </a:xfrm>
            <a:prstGeom prst="rect">
              <a:avLst/>
            </a:prstGeom>
          </p:spPr>
        </p:pic>
        <p:cxnSp>
          <p:nvCxnSpPr>
            <p:cNvPr id="10" name="Connecteur droit avec flèche 9">
              <a:extLst>
                <a:ext uri="{FF2B5EF4-FFF2-40B4-BE49-F238E27FC236}">
                  <a16:creationId xmlns:a16="http://schemas.microsoft.com/office/drawing/2014/main" id="{F0F30D7C-36E4-228B-9A34-C37D13E4E4B9}"/>
                </a:ext>
              </a:extLst>
            </p:cNvPr>
            <p:cNvCxnSpPr>
              <a:cxnSpLocks/>
            </p:cNvCxnSpPr>
            <p:nvPr/>
          </p:nvCxnSpPr>
          <p:spPr>
            <a:xfrm>
              <a:off x="3645528" y="5491353"/>
              <a:ext cx="4464496"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CBCF0981-FBAE-2D14-743F-95CEBE66947F}"/>
                </a:ext>
              </a:extLst>
            </p:cNvPr>
            <p:cNvCxnSpPr>
              <a:cxnSpLocks/>
            </p:cNvCxnSpPr>
            <p:nvPr/>
          </p:nvCxnSpPr>
          <p:spPr>
            <a:xfrm flipV="1">
              <a:off x="5917209" y="3132584"/>
              <a:ext cx="0" cy="235876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ZoneTexte 13">
              <a:extLst>
                <a:ext uri="{FF2B5EF4-FFF2-40B4-BE49-F238E27FC236}">
                  <a16:creationId xmlns:a16="http://schemas.microsoft.com/office/drawing/2014/main" id="{135F1687-2C79-2FBD-52C4-17D04D8FB3EE}"/>
                </a:ext>
              </a:extLst>
            </p:cNvPr>
            <p:cNvSpPr txBox="1"/>
            <p:nvPr/>
          </p:nvSpPr>
          <p:spPr>
            <a:xfrm>
              <a:off x="4836928" y="3664242"/>
              <a:ext cx="1728192" cy="336118"/>
            </a:xfrm>
            <a:prstGeom prst="rect">
              <a:avLst/>
            </a:prstGeom>
            <a:noFill/>
          </p:spPr>
          <p:txBody>
            <a:bodyPr wrap="square" rtlCol="0">
              <a:spAutoFit/>
            </a:bodyPr>
            <a:lstStyle/>
            <a:p>
              <a:r>
                <a:rPr lang="en-GB" noProof="0" dirty="0">
                  <a:solidFill>
                    <a:srgbClr val="FF0000"/>
                  </a:solidFill>
                  <a:latin typeface="Times New Roman" panose="02020603050405020304" pitchFamily="18" charset="0"/>
                  <a:cs typeface="Times New Roman" panose="02020603050405020304" pitchFamily="18" charset="0"/>
                </a:rPr>
                <a:t>Tolerances</a:t>
              </a:r>
            </a:p>
          </p:txBody>
        </p:sp>
        <p:sp>
          <p:nvSpPr>
            <p:cNvPr id="15" name="ZoneTexte 14">
              <a:extLst>
                <a:ext uri="{FF2B5EF4-FFF2-40B4-BE49-F238E27FC236}">
                  <a16:creationId xmlns:a16="http://schemas.microsoft.com/office/drawing/2014/main" id="{4C025239-E6E7-4DD2-B6DE-305C4F1202F0}"/>
                </a:ext>
              </a:extLst>
            </p:cNvPr>
            <p:cNvSpPr txBox="1"/>
            <p:nvPr/>
          </p:nvSpPr>
          <p:spPr>
            <a:xfrm>
              <a:off x="5269137" y="2792765"/>
              <a:ext cx="1296144" cy="307777"/>
            </a:xfrm>
            <a:prstGeom prst="rect">
              <a:avLst/>
            </a:prstGeom>
            <a:noFill/>
          </p:spPr>
          <p:txBody>
            <a:bodyPr wrap="square" rtlCol="0">
              <a:spAutoFit/>
            </a:bodyPr>
            <a:lstStyle/>
            <a:p>
              <a:pPr algn="ctr"/>
              <a:r>
                <a:rPr lang="en-GB" sz="1400" noProof="0" dirty="0">
                  <a:latin typeface="Times New Roman" panose="02020603050405020304" pitchFamily="18" charset="0"/>
                  <a:cs typeface="Times New Roman" panose="02020603050405020304" pitchFamily="18" charset="0"/>
                </a:rPr>
                <a:t>Probability</a:t>
              </a:r>
            </a:p>
          </p:txBody>
        </p:sp>
        <p:sp>
          <p:nvSpPr>
            <p:cNvPr id="16" name="ZoneTexte 15">
              <a:extLst>
                <a:ext uri="{FF2B5EF4-FFF2-40B4-BE49-F238E27FC236}">
                  <a16:creationId xmlns:a16="http://schemas.microsoft.com/office/drawing/2014/main" id="{29058767-DC16-9D8C-0295-92627E94AA42}"/>
                </a:ext>
              </a:extLst>
            </p:cNvPr>
            <p:cNvSpPr txBox="1"/>
            <p:nvPr/>
          </p:nvSpPr>
          <p:spPr>
            <a:xfrm>
              <a:off x="8004804" y="5324556"/>
              <a:ext cx="1567887" cy="307777"/>
            </a:xfrm>
            <a:prstGeom prst="rect">
              <a:avLst/>
            </a:prstGeom>
            <a:noFill/>
          </p:spPr>
          <p:txBody>
            <a:bodyPr wrap="square" rtlCol="0">
              <a:spAutoFit/>
            </a:bodyPr>
            <a:lstStyle/>
            <a:p>
              <a:pPr algn="ctr"/>
              <a:r>
                <a:rPr lang="en-GB" sz="1400" noProof="0" dirty="0">
                  <a:latin typeface="Times New Roman" panose="02020603050405020304" pitchFamily="18" charset="0"/>
                  <a:cs typeface="Times New Roman" panose="02020603050405020304" pitchFamily="18" charset="0"/>
                </a:rPr>
                <a:t>Magnet position</a:t>
              </a:r>
            </a:p>
          </p:txBody>
        </p:sp>
        <p:sp>
          <p:nvSpPr>
            <p:cNvPr id="17" name="ZoneTexte 16">
              <a:extLst>
                <a:ext uri="{FF2B5EF4-FFF2-40B4-BE49-F238E27FC236}">
                  <a16:creationId xmlns:a16="http://schemas.microsoft.com/office/drawing/2014/main" id="{979367EF-7542-8EED-F452-F32714F2BC9F}"/>
                </a:ext>
              </a:extLst>
            </p:cNvPr>
            <p:cNvSpPr txBox="1"/>
            <p:nvPr/>
          </p:nvSpPr>
          <p:spPr>
            <a:xfrm>
              <a:off x="3917656" y="5973162"/>
              <a:ext cx="1872208" cy="307777"/>
            </a:xfrm>
            <a:prstGeom prst="rect">
              <a:avLst/>
            </a:prstGeom>
            <a:noFill/>
          </p:spPr>
          <p:txBody>
            <a:bodyPr wrap="square" rtlCol="0">
              <a:spAutoFit/>
            </a:bodyPr>
            <a:lstStyle/>
            <a:p>
              <a:pPr algn="ctr"/>
              <a:r>
                <a:rPr lang="en-GB" sz="1400" noProof="0" dirty="0">
                  <a:latin typeface="Times New Roman" panose="02020603050405020304" pitchFamily="18" charset="0"/>
                  <a:cs typeface="Times New Roman" panose="02020603050405020304" pitchFamily="18" charset="0"/>
                </a:rPr>
                <a:t>Theoretical position</a:t>
              </a:r>
            </a:p>
          </p:txBody>
        </p:sp>
        <p:cxnSp>
          <p:nvCxnSpPr>
            <p:cNvPr id="18" name="Connecteur droit avec flèche 17">
              <a:extLst>
                <a:ext uri="{FF2B5EF4-FFF2-40B4-BE49-F238E27FC236}">
                  <a16:creationId xmlns:a16="http://schemas.microsoft.com/office/drawing/2014/main" id="{E4368CD0-F4D7-62DB-D454-7B992C16EC3A}"/>
                </a:ext>
              </a:extLst>
            </p:cNvPr>
            <p:cNvCxnSpPr>
              <a:cxnSpLocks/>
            </p:cNvCxnSpPr>
            <p:nvPr/>
          </p:nvCxnSpPr>
          <p:spPr>
            <a:xfrm flipV="1">
              <a:off x="5549228" y="5531987"/>
              <a:ext cx="364378" cy="44117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41" name="ZoneTexte 40">
            <a:extLst>
              <a:ext uri="{FF2B5EF4-FFF2-40B4-BE49-F238E27FC236}">
                <a16:creationId xmlns:a16="http://schemas.microsoft.com/office/drawing/2014/main" id="{27A316D8-A8DB-CB10-AD24-36847D498750}"/>
              </a:ext>
            </a:extLst>
          </p:cNvPr>
          <p:cNvSpPr txBox="1"/>
          <p:nvPr/>
        </p:nvSpPr>
        <p:spPr>
          <a:xfrm>
            <a:off x="6401073" y="5962988"/>
            <a:ext cx="1872208" cy="307777"/>
          </a:xfrm>
          <a:prstGeom prst="rect">
            <a:avLst/>
          </a:prstGeom>
          <a:noFill/>
        </p:spPr>
        <p:txBody>
          <a:bodyPr wrap="square" rtlCol="0">
            <a:spAutoFit/>
          </a:bodyPr>
          <a:lstStyle/>
          <a:p>
            <a:pPr algn="ctr"/>
            <a:r>
              <a:rPr lang="en-GB" sz="1400" noProof="0" dirty="0">
                <a:latin typeface="Times New Roman" panose="02020603050405020304" pitchFamily="18" charset="0"/>
                <a:cs typeface="Times New Roman" panose="02020603050405020304" pitchFamily="18" charset="0"/>
              </a:rPr>
              <a:t>Measured position</a:t>
            </a:r>
          </a:p>
        </p:txBody>
      </p:sp>
      <p:cxnSp>
        <p:nvCxnSpPr>
          <p:cNvPr id="42" name="Connecteur droit avec flèche 41">
            <a:extLst>
              <a:ext uri="{FF2B5EF4-FFF2-40B4-BE49-F238E27FC236}">
                <a16:creationId xmlns:a16="http://schemas.microsoft.com/office/drawing/2014/main" id="{1BB9EED0-57B2-8559-91FD-6DF566F9B928}"/>
              </a:ext>
            </a:extLst>
          </p:cNvPr>
          <p:cNvCxnSpPr>
            <a:cxnSpLocks/>
          </p:cNvCxnSpPr>
          <p:nvPr/>
        </p:nvCxnSpPr>
        <p:spPr>
          <a:xfrm flipH="1" flipV="1">
            <a:off x="6532901" y="5542499"/>
            <a:ext cx="139859" cy="39722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4" name="ZoneTexte 43">
            <a:extLst>
              <a:ext uri="{FF2B5EF4-FFF2-40B4-BE49-F238E27FC236}">
                <a16:creationId xmlns:a16="http://schemas.microsoft.com/office/drawing/2014/main" id="{EF358E38-AAFB-37F8-BD33-6286CE18BCED}"/>
              </a:ext>
            </a:extLst>
          </p:cNvPr>
          <p:cNvSpPr txBox="1"/>
          <p:nvPr/>
        </p:nvSpPr>
        <p:spPr>
          <a:xfrm rot="20677796">
            <a:off x="7368038" y="2906370"/>
            <a:ext cx="1897589" cy="369332"/>
          </a:xfrm>
          <a:prstGeom prst="rect">
            <a:avLst/>
          </a:prstGeom>
          <a:noFill/>
        </p:spPr>
        <p:txBody>
          <a:bodyPr wrap="square" rtlCol="0">
            <a:spAutoFit/>
          </a:bodyPr>
          <a:lstStyle/>
          <a:p>
            <a:pPr algn="ctr"/>
            <a:r>
              <a:rPr lang="en-GB" sz="1800" b="1" i="1" noProof="0" dirty="0">
                <a:solidFill>
                  <a:srgbClr val="00B050"/>
                </a:solidFill>
                <a:latin typeface="Times New Roman" panose="02020603050405020304" pitchFamily="18" charset="0"/>
                <a:cs typeface="Times New Roman" panose="02020603050405020304" pitchFamily="18" charset="0"/>
              </a:rPr>
              <a:t>Conform</a:t>
            </a:r>
          </a:p>
        </p:txBody>
      </p:sp>
      <p:sp>
        <p:nvSpPr>
          <p:cNvPr id="11" name="Espace réservé du texte 4">
            <a:extLst>
              <a:ext uri="{FF2B5EF4-FFF2-40B4-BE49-F238E27FC236}">
                <a16:creationId xmlns:a16="http://schemas.microsoft.com/office/drawing/2014/main" id="{47CC31A4-35F2-EB20-37C4-B04A3D56FFE1}"/>
              </a:ext>
            </a:extLst>
          </p:cNvPr>
          <p:cNvSpPr txBox="1">
            <a:spLocks/>
          </p:cNvSpPr>
          <p:nvPr/>
        </p:nvSpPr>
        <p:spPr>
          <a:xfrm>
            <a:off x="552036" y="759052"/>
            <a:ext cx="10895138" cy="5838300"/>
          </a:xfrm>
          <a:prstGeom prst="rect">
            <a:avLst/>
          </a:prstGeom>
        </p:spPr>
        <p:txBody>
          <a:bodyPr/>
          <a:lstStyle>
            <a:lvl1pPr marL="257179" indent="-257179" algn="l" defTabSz="685810" rtl="0" eaLnBrk="1" latinLnBrk="0" hangingPunct="1">
              <a:spcBef>
                <a:spcPct val="20000"/>
              </a:spcBef>
              <a:buFont typeface="Arial" panose="020B0604020202020204" pitchFamily="34" charset="0"/>
              <a:buChar char="•"/>
              <a:defRPr sz="1800" kern="1200">
                <a:solidFill>
                  <a:srgbClr val="0E4194"/>
                </a:solidFill>
                <a:latin typeface="Arial" panose="020B0604020202020204" pitchFamily="34" charset="0"/>
                <a:ea typeface="+mn-ea"/>
                <a:cs typeface="Arial" panose="020B0604020202020204" pitchFamily="34" charset="0"/>
              </a:defRPr>
            </a:lvl1pPr>
            <a:lvl2pPr marL="557220" indent="-214316" algn="l" defTabSz="685810" rtl="0" eaLnBrk="1" latinLnBrk="0" hangingPunct="1">
              <a:spcBef>
                <a:spcPct val="20000"/>
              </a:spcBef>
              <a:buFont typeface="Arial" panose="020B0604020202020204" pitchFamily="34" charset="0"/>
              <a:buChar char="–"/>
              <a:defRPr sz="15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857262" indent="-171452" algn="l" defTabSz="685810" rtl="0" eaLnBrk="1" latinLnBrk="0" hangingPunct="1">
              <a:spcBef>
                <a:spcPct val="20000"/>
              </a:spcBef>
              <a:buFont typeface="Arial" panose="020B0604020202020204" pitchFamily="34" charset="0"/>
              <a:buChar char="•"/>
              <a:defRPr sz="135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200167" indent="-171452" algn="l" defTabSz="685810" rtl="0" eaLnBrk="1" latinLnBrk="0" hangingPunct="1">
              <a:spcBef>
                <a:spcPct val="20000"/>
              </a:spcBef>
              <a:buFont typeface="Arial" panose="020B0604020202020204" pitchFamily="34" charset="0"/>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1543072" indent="-171452" algn="l" defTabSz="685810" rtl="0" eaLnBrk="1" latinLnBrk="0" hangingPunct="1">
              <a:spcBef>
                <a:spcPct val="20000"/>
              </a:spcBef>
              <a:buFont typeface="Arial" panose="020B0604020202020204" pitchFamily="34" charset="0"/>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1885978"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82"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87"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91"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lgn="just"/>
            <a:r>
              <a:rPr lang="en-GB" b="1" noProof="0" dirty="0">
                <a:latin typeface="Times New Roman" panose="02020603050405020304" pitchFamily="18" charset="0"/>
                <a:cs typeface="Times New Roman" panose="02020603050405020304" pitchFamily="18" charset="0"/>
              </a:rPr>
              <a:t>Tolerance</a:t>
            </a:r>
            <a:r>
              <a:rPr lang="en-GB" noProof="0" dirty="0">
                <a:latin typeface="Times New Roman" panose="02020603050405020304" pitchFamily="18" charset="0"/>
                <a:cs typeface="Times New Roman" panose="02020603050405020304" pitchFamily="18" charset="0"/>
              </a:rPr>
              <a:t> = interval of permissible values for a measurand to meet specified requirements. </a:t>
            </a:r>
          </a:p>
          <a:p>
            <a:pPr algn="just"/>
            <a:r>
              <a:rPr lang="en-GB" noProof="0" dirty="0">
                <a:latin typeface="Times New Roman" panose="02020603050405020304" pitchFamily="18" charset="0"/>
                <a:cs typeface="Times New Roman" panose="02020603050405020304" pitchFamily="18" charset="0"/>
              </a:rPr>
              <a:t>At SOLEIL: </a:t>
            </a:r>
            <a:r>
              <a:rPr lang="en-GB" b="1" noProof="0" dirty="0">
                <a:latin typeface="Times New Roman" panose="02020603050405020304" pitchFamily="18" charset="0"/>
                <a:cs typeface="Times New Roman" panose="02020603050405020304" pitchFamily="18" charset="0"/>
              </a:rPr>
              <a:t>+/- 2σ </a:t>
            </a:r>
            <a:r>
              <a:rPr lang="en-GB" noProof="0" dirty="0">
                <a:latin typeface="Times New Roman" panose="02020603050405020304" pitchFamily="18" charset="0"/>
                <a:cs typeface="Times New Roman" panose="02020603050405020304" pitchFamily="18" charset="0"/>
              </a:rPr>
              <a:t>of the error simulated by the physicists</a:t>
            </a:r>
          </a:p>
          <a:p>
            <a:pPr lvl="1" algn="just"/>
            <a:endParaRPr lang="en-GB" noProof="0" dirty="0">
              <a:latin typeface="Times New Roman" panose="02020603050405020304" pitchFamily="18" charset="0"/>
              <a:cs typeface="Times New Roman" panose="02020603050405020304" pitchFamily="18" charset="0"/>
            </a:endParaRPr>
          </a:p>
          <a:p>
            <a:pPr lvl="1" algn="just"/>
            <a:endParaRPr lang="en-GB" noProof="0" dirty="0">
              <a:latin typeface="Times New Roman" panose="02020603050405020304" pitchFamily="18" charset="0"/>
              <a:cs typeface="Times New Roman" panose="02020603050405020304" pitchFamily="18" charset="0"/>
            </a:endParaRPr>
          </a:p>
          <a:p>
            <a:endParaRPr lang="en-GB" sz="1600" noProof="0" dirty="0">
              <a:latin typeface="Times New Roman" panose="02020603050405020304" pitchFamily="18" charset="0"/>
              <a:cs typeface="Times New Roman" panose="02020603050405020304" pitchFamily="18" charset="0"/>
            </a:endParaRPr>
          </a:p>
          <a:p>
            <a:pPr marL="0" indent="0">
              <a:buFont typeface="Arial" panose="020B0604020202020204" pitchFamily="34" charset="0"/>
              <a:buNone/>
            </a:pPr>
            <a:endParaRPr lang="en-GB" noProof="0" dirty="0">
              <a:latin typeface="Times New Roman" panose="02020603050405020304" pitchFamily="18" charset="0"/>
              <a:cs typeface="Times New Roman" panose="02020603050405020304" pitchFamily="18" charset="0"/>
            </a:endParaRPr>
          </a:p>
          <a:p>
            <a:pPr lvl="1"/>
            <a:endParaRPr lang="en-GB" noProof="0" dirty="0"/>
          </a:p>
        </p:txBody>
      </p:sp>
    </p:spTree>
    <p:extLst>
      <p:ext uri="{BB962C8B-B14F-4D97-AF65-F5344CB8AC3E}">
        <p14:creationId xmlns:p14="http://schemas.microsoft.com/office/powerpoint/2010/main" val="37984668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4C2C2E-FE69-2C49-449F-9490FA2D1E4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4DD9424-8B0A-D01A-26B3-7559C00E8505}"/>
              </a:ext>
            </a:extLst>
          </p:cNvPr>
          <p:cNvSpPr>
            <a:spLocks noGrp="1"/>
          </p:cNvSpPr>
          <p:nvPr>
            <p:ph type="title"/>
          </p:nvPr>
        </p:nvSpPr>
        <p:spPr/>
        <p:txBody>
          <a:bodyPr/>
          <a:lstStyle/>
          <a:p>
            <a:r>
              <a:rPr lang="en-GB" sz="2400" noProof="0" dirty="0">
                <a:latin typeface="Times New Roman" panose="02020603050405020304" pitchFamily="18" charset="0"/>
                <a:cs typeface="Times New Roman" panose="02020603050405020304" pitchFamily="18" charset="0"/>
              </a:rPr>
              <a:t>Conformity: are the tolerances met?</a:t>
            </a:r>
            <a:endParaRPr lang="en-GB" noProof="0" dirty="0">
              <a:latin typeface="Times New Roman" panose="02020603050405020304" pitchFamily="18" charset="0"/>
              <a:cs typeface="Times New Roman" panose="02020603050405020304" pitchFamily="18" charset="0"/>
            </a:endParaRPr>
          </a:p>
        </p:txBody>
      </p:sp>
      <p:sp>
        <p:nvSpPr>
          <p:cNvPr id="6" name="Espace réservé du pied de page 5">
            <a:extLst>
              <a:ext uri="{FF2B5EF4-FFF2-40B4-BE49-F238E27FC236}">
                <a16:creationId xmlns:a16="http://schemas.microsoft.com/office/drawing/2014/main" id="{DB7751DD-A294-9744-E652-4B24598B21C8}"/>
              </a:ext>
            </a:extLst>
          </p:cNvPr>
          <p:cNvSpPr>
            <a:spLocks noGrp="1"/>
          </p:cNvSpPr>
          <p:nvPr>
            <p:ph type="ftr" sz="quarter" idx="10"/>
          </p:nvPr>
        </p:nvSpPr>
        <p:spPr/>
        <p:txBody>
          <a:bodyPr/>
          <a:lstStyle/>
          <a:p>
            <a:r>
              <a:rPr lang="en-GB" noProof="0" dirty="0"/>
              <a:t>IWAA 2026, October 5-9 at KEK</a:t>
            </a:r>
          </a:p>
        </p:txBody>
      </p:sp>
      <p:sp>
        <p:nvSpPr>
          <p:cNvPr id="4" name="Espace réservé du numéro de diapositive 3">
            <a:extLst>
              <a:ext uri="{FF2B5EF4-FFF2-40B4-BE49-F238E27FC236}">
                <a16:creationId xmlns:a16="http://schemas.microsoft.com/office/drawing/2014/main" id="{F886B4D1-D58B-8CF7-91D0-165C69F3EBFA}"/>
              </a:ext>
            </a:extLst>
          </p:cNvPr>
          <p:cNvSpPr>
            <a:spLocks noGrp="1"/>
          </p:cNvSpPr>
          <p:nvPr>
            <p:ph type="sldNum" sz="quarter" idx="11"/>
          </p:nvPr>
        </p:nvSpPr>
        <p:spPr/>
        <p:txBody>
          <a:bodyPr/>
          <a:lstStyle/>
          <a:p>
            <a:fld id="{F1620CC9-C982-429E-97C9-9F71A6603CFC}" type="slidenum">
              <a:rPr lang="en-GB" noProof="0" smtClean="0"/>
              <a:pPr/>
              <a:t>11</a:t>
            </a:fld>
            <a:endParaRPr lang="en-GB" noProof="0" dirty="0"/>
          </a:p>
        </p:txBody>
      </p:sp>
      <p:grpSp>
        <p:nvGrpSpPr>
          <p:cNvPr id="37" name="Groupe 36">
            <a:extLst>
              <a:ext uri="{FF2B5EF4-FFF2-40B4-BE49-F238E27FC236}">
                <a16:creationId xmlns:a16="http://schemas.microsoft.com/office/drawing/2014/main" id="{C4DF9473-9F83-FE10-3A66-18B81C036F33}"/>
              </a:ext>
            </a:extLst>
          </p:cNvPr>
          <p:cNvGrpSpPr/>
          <p:nvPr/>
        </p:nvGrpSpPr>
        <p:grpSpPr>
          <a:xfrm>
            <a:off x="2421393" y="2792765"/>
            <a:ext cx="7151298" cy="3801540"/>
            <a:chOff x="2421393" y="2792765"/>
            <a:chExt cx="7151298" cy="3801540"/>
          </a:xfrm>
        </p:grpSpPr>
        <p:pic>
          <p:nvPicPr>
            <p:cNvPr id="5" name="Image 4">
              <a:extLst>
                <a:ext uri="{FF2B5EF4-FFF2-40B4-BE49-F238E27FC236}">
                  <a16:creationId xmlns:a16="http://schemas.microsoft.com/office/drawing/2014/main" id="{24B1A08F-38D9-4151-4154-FB90DC53CA1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421393" y="2816954"/>
              <a:ext cx="6726120" cy="3777351"/>
            </a:xfrm>
            <a:prstGeom prst="rect">
              <a:avLst/>
            </a:prstGeom>
          </p:spPr>
        </p:pic>
        <p:cxnSp>
          <p:nvCxnSpPr>
            <p:cNvPr id="10" name="Connecteur droit avec flèche 9">
              <a:extLst>
                <a:ext uri="{FF2B5EF4-FFF2-40B4-BE49-F238E27FC236}">
                  <a16:creationId xmlns:a16="http://schemas.microsoft.com/office/drawing/2014/main" id="{209B6E0A-635C-6434-C38D-91657556A937}"/>
                </a:ext>
              </a:extLst>
            </p:cNvPr>
            <p:cNvCxnSpPr>
              <a:cxnSpLocks/>
            </p:cNvCxnSpPr>
            <p:nvPr/>
          </p:nvCxnSpPr>
          <p:spPr>
            <a:xfrm>
              <a:off x="3645528" y="5491353"/>
              <a:ext cx="4464496"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41CB3249-2CDC-0D93-4850-C377E7FD8BBE}"/>
                </a:ext>
              </a:extLst>
            </p:cNvPr>
            <p:cNvCxnSpPr>
              <a:cxnSpLocks/>
            </p:cNvCxnSpPr>
            <p:nvPr/>
          </p:nvCxnSpPr>
          <p:spPr>
            <a:xfrm flipV="1">
              <a:off x="5917209" y="3132584"/>
              <a:ext cx="0" cy="235876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ZoneTexte 13">
              <a:extLst>
                <a:ext uri="{FF2B5EF4-FFF2-40B4-BE49-F238E27FC236}">
                  <a16:creationId xmlns:a16="http://schemas.microsoft.com/office/drawing/2014/main" id="{67CB994C-7DB7-1AC1-D6A9-FAC61C4949B1}"/>
                </a:ext>
              </a:extLst>
            </p:cNvPr>
            <p:cNvSpPr txBox="1"/>
            <p:nvPr/>
          </p:nvSpPr>
          <p:spPr>
            <a:xfrm>
              <a:off x="4836928" y="3664242"/>
              <a:ext cx="1728192" cy="336118"/>
            </a:xfrm>
            <a:prstGeom prst="rect">
              <a:avLst/>
            </a:prstGeom>
            <a:noFill/>
          </p:spPr>
          <p:txBody>
            <a:bodyPr wrap="square" rtlCol="0">
              <a:spAutoFit/>
            </a:bodyPr>
            <a:lstStyle/>
            <a:p>
              <a:r>
                <a:rPr lang="en-GB" noProof="0" dirty="0">
                  <a:solidFill>
                    <a:srgbClr val="FF0000"/>
                  </a:solidFill>
                  <a:latin typeface="Times New Roman" panose="02020603050405020304" pitchFamily="18" charset="0"/>
                  <a:cs typeface="Times New Roman" panose="02020603050405020304" pitchFamily="18" charset="0"/>
                </a:rPr>
                <a:t>Tolerances</a:t>
              </a:r>
            </a:p>
          </p:txBody>
        </p:sp>
        <p:sp>
          <p:nvSpPr>
            <p:cNvPr id="15" name="ZoneTexte 14">
              <a:extLst>
                <a:ext uri="{FF2B5EF4-FFF2-40B4-BE49-F238E27FC236}">
                  <a16:creationId xmlns:a16="http://schemas.microsoft.com/office/drawing/2014/main" id="{4437CD1C-5B3E-A723-1372-303196AB0DDA}"/>
                </a:ext>
              </a:extLst>
            </p:cNvPr>
            <p:cNvSpPr txBox="1"/>
            <p:nvPr/>
          </p:nvSpPr>
          <p:spPr>
            <a:xfrm>
              <a:off x="5269137" y="2792765"/>
              <a:ext cx="1296144" cy="307777"/>
            </a:xfrm>
            <a:prstGeom prst="rect">
              <a:avLst/>
            </a:prstGeom>
            <a:noFill/>
          </p:spPr>
          <p:txBody>
            <a:bodyPr wrap="square" rtlCol="0">
              <a:spAutoFit/>
            </a:bodyPr>
            <a:lstStyle/>
            <a:p>
              <a:pPr algn="ctr"/>
              <a:r>
                <a:rPr lang="en-GB" sz="1400" noProof="0" dirty="0">
                  <a:latin typeface="Times New Roman" panose="02020603050405020304" pitchFamily="18" charset="0"/>
                  <a:cs typeface="Times New Roman" panose="02020603050405020304" pitchFamily="18" charset="0"/>
                </a:rPr>
                <a:t>Probability</a:t>
              </a:r>
            </a:p>
          </p:txBody>
        </p:sp>
        <p:sp>
          <p:nvSpPr>
            <p:cNvPr id="16" name="ZoneTexte 15">
              <a:extLst>
                <a:ext uri="{FF2B5EF4-FFF2-40B4-BE49-F238E27FC236}">
                  <a16:creationId xmlns:a16="http://schemas.microsoft.com/office/drawing/2014/main" id="{014FE703-3334-F307-FCEC-FD20D83B3F4B}"/>
                </a:ext>
              </a:extLst>
            </p:cNvPr>
            <p:cNvSpPr txBox="1"/>
            <p:nvPr/>
          </p:nvSpPr>
          <p:spPr>
            <a:xfrm>
              <a:off x="8004804" y="5324556"/>
              <a:ext cx="1567887" cy="307777"/>
            </a:xfrm>
            <a:prstGeom prst="rect">
              <a:avLst/>
            </a:prstGeom>
            <a:noFill/>
          </p:spPr>
          <p:txBody>
            <a:bodyPr wrap="square" rtlCol="0">
              <a:spAutoFit/>
            </a:bodyPr>
            <a:lstStyle/>
            <a:p>
              <a:pPr algn="ctr"/>
              <a:r>
                <a:rPr lang="en-GB" sz="1400" noProof="0" dirty="0">
                  <a:latin typeface="Times New Roman" panose="02020603050405020304" pitchFamily="18" charset="0"/>
                  <a:cs typeface="Times New Roman" panose="02020603050405020304" pitchFamily="18" charset="0"/>
                </a:rPr>
                <a:t>Magnet position</a:t>
              </a:r>
            </a:p>
          </p:txBody>
        </p:sp>
        <p:sp>
          <p:nvSpPr>
            <p:cNvPr id="17" name="ZoneTexte 16">
              <a:extLst>
                <a:ext uri="{FF2B5EF4-FFF2-40B4-BE49-F238E27FC236}">
                  <a16:creationId xmlns:a16="http://schemas.microsoft.com/office/drawing/2014/main" id="{A4D025DB-6AD6-05CF-96EA-5546401E84E1}"/>
                </a:ext>
              </a:extLst>
            </p:cNvPr>
            <p:cNvSpPr txBox="1"/>
            <p:nvPr/>
          </p:nvSpPr>
          <p:spPr>
            <a:xfrm>
              <a:off x="3917656" y="5973162"/>
              <a:ext cx="1872208" cy="307777"/>
            </a:xfrm>
            <a:prstGeom prst="rect">
              <a:avLst/>
            </a:prstGeom>
            <a:noFill/>
          </p:spPr>
          <p:txBody>
            <a:bodyPr wrap="square" rtlCol="0">
              <a:spAutoFit/>
            </a:bodyPr>
            <a:lstStyle/>
            <a:p>
              <a:pPr algn="ctr"/>
              <a:r>
                <a:rPr lang="en-GB" sz="1400" noProof="0" dirty="0">
                  <a:latin typeface="Times New Roman" panose="02020603050405020304" pitchFamily="18" charset="0"/>
                  <a:cs typeface="Times New Roman" panose="02020603050405020304" pitchFamily="18" charset="0"/>
                </a:rPr>
                <a:t>Theoretical position</a:t>
              </a:r>
            </a:p>
          </p:txBody>
        </p:sp>
        <p:cxnSp>
          <p:nvCxnSpPr>
            <p:cNvPr id="18" name="Connecteur droit avec flèche 17">
              <a:extLst>
                <a:ext uri="{FF2B5EF4-FFF2-40B4-BE49-F238E27FC236}">
                  <a16:creationId xmlns:a16="http://schemas.microsoft.com/office/drawing/2014/main" id="{DF943C52-8D00-B9C4-9493-629BBE98E25D}"/>
                </a:ext>
              </a:extLst>
            </p:cNvPr>
            <p:cNvCxnSpPr>
              <a:cxnSpLocks/>
            </p:cNvCxnSpPr>
            <p:nvPr/>
          </p:nvCxnSpPr>
          <p:spPr>
            <a:xfrm flipV="1">
              <a:off x="5549228" y="5531987"/>
              <a:ext cx="364378" cy="44117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41" name="ZoneTexte 40">
            <a:extLst>
              <a:ext uri="{FF2B5EF4-FFF2-40B4-BE49-F238E27FC236}">
                <a16:creationId xmlns:a16="http://schemas.microsoft.com/office/drawing/2014/main" id="{47C73530-0E11-4872-020B-278E053999B0}"/>
              </a:ext>
            </a:extLst>
          </p:cNvPr>
          <p:cNvSpPr txBox="1"/>
          <p:nvPr/>
        </p:nvSpPr>
        <p:spPr>
          <a:xfrm>
            <a:off x="7239273" y="5953463"/>
            <a:ext cx="1872208" cy="307777"/>
          </a:xfrm>
          <a:prstGeom prst="rect">
            <a:avLst/>
          </a:prstGeom>
          <a:noFill/>
        </p:spPr>
        <p:txBody>
          <a:bodyPr wrap="square" rtlCol="0">
            <a:spAutoFit/>
          </a:bodyPr>
          <a:lstStyle/>
          <a:p>
            <a:pPr algn="ctr"/>
            <a:r>
              <a:rPr lang="en-GB" sz="1400" noProof="0" dirty="0">
                <a:latin typeface="Times New Roman" panose="02020603050405020304" pitchFamily="18" charset="0"/>
                <a:cs typeface="Times New Roman" panose="02020603050405020304" pitchFamily="18" charset="0"/>
              </a:rPr>
              <a:t>Measured position</a:t>
            </a:r>
          </a:p>
        </p:txBody>
      </p:sp>
      <p:cxnSp>
        <p:nvCxnSpPr>
          <p:cNvPr id="42" name="Connecteur droit avec flèche 41">
            <a:extLst>
              <a:ext uri="{FF2B5EF4-FFF2-40B4-BE49-F238E27FC236}">
                <a16:creationId xmlns:a16="http://schemas.microsoft.com/office/drawing/2014/main" id="{4258EA82-ADDF-C837-6F7E-143FD4B7A682}"/>
              </a:ext>
            </a:extLst>
          </p:cNvPr>
          <p:cNvCxnSpPr>
            <a:cxnSpLocks/>
          </p:cNvCxnSpPr>
          <p:nvPr/>
        </p:nvCxnSpPr>
        <p:spPr>
          <a:xfrm flipH="1" flipV="1">
            <a:off x="7371101" y="5532974"/>
            <a:ext cx="139859" cy="39722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4" name="ZoneTexte 43">
            <a:extLst>
              <a:ext uri="{FF2B5EF4-FFF2-40B4-BE49-F238E27FC236}">
                <a16:creationId xmlns:a16="http://schemas.microsoft.com/office/drawing/2014/main" id="{0D4275EF-AB16-6B6A-48FA-46D684ABA729}"/>
              </a:ext>
            </a:extLst>
          </p:cNvPr>
          <p:cNvSpPr txBox="1"/>
          <p:nvPr/>
        </p:nvSpPr>
        <p:spPr>
          <a:xfrm rot="20677796">
            <a:off x="7368038" y="2906370"/>
            <a:ext cx="1897589" cy="369332"/>
          </a:xfrm>
          <a:prstGeom prst="rect">
            <a:avLst/>
          </a:prstGeom>
          <a:noFill/>
        </p:spPr>
        <p:txBody>
          <a:bodyPr wrap="square" rtlCol="0">
            <a:spAutoFit/>
          </a:bodyPr>
          <a:lstStyle/>
          <a:p>
            <a:pPr algn="ctr"/>
            <a:r>
              <a:rPr lang="en-GB" sz="1800" b="1" i="1" noProof="0" dirty="0">
                <a:solidFill>
                  <a:srgbClr val="FF0000"/>
                </a:solidFill>
                <a:latin typeface="Times New Roman" panose="02020603050405020304" pitchFamily="18" charset="0"/>
                <a:cs typeface="Times New Roman" panose="02020603050405020304" pitchFamily="18" charset="0"/>
              </a:rPr>
              <a:t>Not conform</a:t>
            </a:r>
          </a:p>
        </p:txBody>
      </p:sp>
      <p:sp>
        <p:nvSpPr>
          <p:cNvPr id="11" name="Espace réservé du texte 4">
            <a:extLst>
              <a:ext uri="{FF2B5EF4-FFF2-40B4-BE49-F238E27FC236}">
                <a16:creationId xmlns:a16="http://schemas.microsoft.com/office/drawing/2014/main" id="{EBD3D439-72C6-1636-8FE9-ADBC2079A579}"/>
              </a:ext>
            </a:extLst>
          </p:cNvPr>
          <p:cNvSpPr txBox="1">
            <a:spLocks/>
          </p:cNvSpPr>
          <p:nvPr/>
        </p:nvSpPr>
        <p:spPr>
          <a:xfrm>
            <a:off x="552036" y="759052"/>
            <a:ext cx="10895138" cy="5838300"/>
          </a:xfrm>
          <a:prstGeom prst="rect">
            <a:avLst/>
          </a:prstGeom>
        </p:spPr>
        <p:txBody>
          <a:bodyPr/>
          <a:lstStyle>
            <a:lvl1pPr marL="257179" indent="-257179" algn="l" defTabSz="685810" rtl="0" eaLnBrk="1" latinLnBrk="0" hangingPunct="1">
              <a:spcBef>
                <a:spcPct val="20000"/>
              </a:spcBef>
              <a:buFont typeface="Arial" panose="020B0604020202020204" pitchFamily="34" charset="0"/>
              <a:buChar char="•"/>
              <a:defRPr sz="1800" kern="1200">
                <a:solidFill>
                  <a:srgbClr val="0E4194"/>
                </a:solidFill>
                <a:latin typeface="Arial" panose="020B0604020202020204" pitchFamily="34" charset="0"/>
                <a:ea typeface="+mn-ea"/>
                <a:cs typeface="Arial" panose="020B0604020202020204" pitchFamily="34" charset="0"/>
              </a:defRPr>
            </a:lvl1pPr>
            <a:lvl2pPr marL="557220" indent="-214316" algn="l" defTabSz="685810" rtl="0" eaLnBrk="1" latinLnBrk="0" hangingPunct="1">
              <a:spcBef>
                <a:spcPct val="20000"/>
              </a:spcBef>
              <a:buFont typeface="Arial" panose="020B0604020202020204" pitchFamily="34" charset="0"/>
              <a:buChar char="–"/>
              <a:defRPr sz="15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857262" indent="-171452" algn="l" defTabSz="685810" rtl="0" eaLnBrk="1" latinLnBrk="0" hangingPunct="1">
              <a:spcBef>
                <a:spcPct val="20000"/>
              </a:spcBef>
              <a:buFont typeface="Arial" panose="020B0604020202020204" pitchFamily="34" charset="0"/>
              <a:buChar char="•"/>
              <a:defRPr sz="135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200167" indent="-171452" algn="l" defTabSz="685810" rtl="0" eaLnBrk="1" latinLnBrk="0" hangingPunct="1">
              <a:spcBef>
                <a:spcPct val="20000"/>
              </a:spcBef>
              <a:buFont typeface="Arial" panose="020B0604020202020204" pitchFamily="34" charset="0"/>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1543072" indent="-171452" algn="l" defTabSz="685810" rtl="0" eaLnBrk="1" latinLnBrk="0" hangingPunct="1">
              <a:spcBef>
                <a:spcPct val="20000"/>
              </a:spcBef>
              <a:buFont typeface="Arial" panose="020B0604020202020204" pitchFamily="34" charset="0"/>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1885978"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82"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87"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91"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lgn="just"/>
            <a:r>
              <a:rPr lang="en-GB" b="1" noProof="0" dirty="0">
                <a:latin typeface="Times New Roman" panose="02020603050405020304" pitchFamily="18" charset="0"/>
                <a:cs typeface="Times New Roman" panose="02020603050405020304" pitchFamily="18" charset="0"/>
              </a:rPr>
              <a:t>Tolerance</a:t>
            </a:r>
            <a:r>
              <a:rPr lang="en-GB" noProof="0" dirty="0">
                <a:latin typeface="Times New Roman" panose="02020603050405020304" pitchFamily="18" charset="0"/>
                <a:cs typeface="Times New Roman" panose="02020603050405020304" pitchFamily="18" charset="0"/>
              </a:rPr>
              <a:t> = interval of permissible values for a measurand to meet specified requirements. </a:t>
            </a:r>
          </a:p>
          <a:p>
            <a:pPr algn="just"/>
            <a:r>
              <a:rPr lang="en-GB" noProof="0" dirty="0">
                <a:latin typeface="Times New Roman" panose="02020603050405020304" pitchFamily="18" charset="0"/>
                <a:cs typeface="Times New Roman" panose="02020603050405020304" pitchFamily="18" charset="0"/>
              </a:rPr>
              <a:t>At SOLEIL: </a:t>
            </a:r>
            <a:r>
              <a:rPr lang="en-GB" b="1" noProof="0" dirty="0">
                <a:latin typeface="Times New Roman" panose="02020603050405020304" pitchFamily="18" charset="0"/>
                <a:cs typeface="Times New Roman" panose="02020603050405020304" pitchFamily="18" charset="0"/>
              </a:rPr>
              <a:t>+/- 2σ </a:t>
            </a:r>
            <a:r>
              <a:rPr lang="en-GB" noProof="0" dirty="0">
                <a:latin typeface="Times New Roman" panose="02020603050405020304" pitchFamily="18" charset="0"/>
                <a:cs typeface="Times New Roman" panose="02020603050405020304" pitchFamily="18" charset="0"/>
              </a:rPr>
              <a:t>of the error simulated by the physicists</a:t>
            </a:r>
          </a:p>
          <a:p>
            <a:pPr lvl="1" algn="just"/>
            <a:endParaRPr lang="en-GB" noProof="0" dirty="0">
              <a:latin typeface="Times New Roman" panose="02020603050405020304" pitchFamily="18" charset="0"/>
              <a:cs typeface="Times New Roman" panose="02020603050405020304" pitchFamily="18" charset="0"/>
            </a:endParaRPr>
          </a:p>
          <a:p>
            <a:pPr lvl="1" algn="just"/>
            <a:endParaRPr lang="en-GB" noProof="0" dirty="0">
              <a:latin typeface="Times New Roman" panose="02020603050405020304" pitchFamily="18" charset="0"/>
              <a:cs typeface="Times New Roman" panose="02020603050405020304" pitchFamily="18" charset="0"/>
            </a:endParaRPr>
          </a:p>
          <a:p>
            <a:endParaRPr lang="en-GB" sz="1600" noProof="0" dirty="0">
              <a:latin typeface="Times New Roman" panose="02020603050405020304" pitchFamily="18" charset="0"/>
              <a:cs typeface="Times New Roman" panose="02020603050405020304" pitchFamily="18" charset="0"/>
            </a:endParaRPr>
          </a:p>
          <a:p>
            <a:pPr marL="0" indent="0">
              <a:buFont typeface="Arial" panose="020B0604020202020204" pitchFamily="34" charset="0"/>
              <a:buNone/>
            </a:pPr>
            <a:endParaRPr lang="en-GB" noProof="0" dirty="0">
              <a:latin typeface="Times New Roman" panose="02020603050405020304" pitchFamily="18" charset="0"/>
              <a:cs typeface="Times New Roman" panose="02020603050405020304" pitchFamily="18" charset="0"/>
            </a:endParaRPr>
          </a:p>
          <a:p>
            <a:pPr lvl="1"/>
            <a:endParaRPr lang="en-GB" noProof="0" dirty="0"/>
          </a:p>
        </p:txBody>
      </p:sp>
    </p:spTree>
    <p:extLst>
      <p:ext uri="{BB962C8B-B14F-4D97-AF65-F5344CB8AC3E}">
        <p14:creationId xmlns:p14="http://schemas.microsoft.com/office/powerpoint/2010/main" val="22285168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CB8D14-BADB-BFF3-C89F-59619E6560E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9CE8E9C-3069-66F5-636E-650755E70C5B}"/>
              </a:ext>
            </a:extLst>
          </p:cNvPr>
          <p:cNvSpPr>
            <a:spLocks noGrp="1"/>
          </p:cNvSpPr>
          <p:nvPr>
            <p:ph type="title"/>
          </p:nvPr>
        </p:nvSpPr>
        <p:spPr/>
        <p:txBody>
          <a:bodyPr/>
          <a:lstStyle/>
          <a:p>
            <a:r>
              <a:rPr lang="en-GB" sz="2400" noProof="0" dirty="0">
                <a:latin typeface="Times New Roman" panose="02020603050405020304" pitchFamily="18" charset="0"/>
                <a:cs typeface="Times New Roman" panose="02020603050405020304" pitchFamily="18" charset="0"/>
              </a:rPr>
              <a:t>Conformity: are the tolerances met?</a:t>
            </a:r>
            <a:endParaRPr lang="en-GB" noProof="0" dirty="0">
              <a:latin typeface="Times New Roman" panose="02020603050405020304" pitchFamily="18" charset="0"/>
              <a:cs typeface="Times New Roman" panose="02020603050405020304" pitchFamily="18" charset="0"/>
            </a:endParaRPr>
          </a:p>
        </p:txBody>
      </p:sp>
      <p:sp>
        <p:nvSpPr>
          <p:cNvPr id="6" name="Espace réservé du pied de page 5">
            <a:extLst>
              <a:ext uri="{FF2B5EF4-FFF2-40B4-BE49-F238E27FC236}">
                <a16:creationId xmlns:a16="http://schemas.microsoft.com/office/drawing/2014/main" id="{A17E9A43-8A1E-66CD-8907-09D265EB1A05}"/>
              </a:ext>
            </a:extLst>
          </p:cNvPr>
          <p:cNvSpPr>
            <a:spLocks noGrp="1"/>
          </p:cNvSpPr>
          <p:nvPr>
            <p:ph type="ftr" sz="quarter" idx="10"/>
          </p:nvPr>
        </p:nvSpPr>
        <p:spPr/>
        <p:txBody>
          <a:bodyPr/>
          <a:lstStyle/>
          <a:p>
            <a:r>
              <a:rPr lang="en-GB" noProof="0" dirty="0"/>
              <a:t>IWAA 2026, October 5-9 at KEK</a:t>
            </a:r>
          </a:p>
        </p:txBody>
      </p:sp>
      <p:sp>
        <p:nvSpPr>
          <p:cNvPr id="4" name="Espace réservé du numéro de diapositive 3">
            <a:extLst>
              <a:ext uri="{FF2B5EF4-FFF2-40B4-BE49-F238E27FC236}">
                <a16:creationId xmlns:a16="http://schemas.microsoft.com/office/drawing/2014/main" id="{92CF6F98-CA0A-FB30-C3DF-7FC39DD02974}"/>
              </a:ext>
            </a:extLst>
          </p:cNvPr>
          <p:cNvSpPr>
            <a:spLocks noGrp="1"/>
          </p:cNvSpPr>
          <p:nvPr>
            <p:ph type="sldNum" sz="quarter" idx="11"/>
          </p:nvPr>
        </p:nvSpPr>
        <p:spPr/>
        <p:txBody>
          <a:bodyPr/>
          <a:lstStyle/>
          <a:p>
            <a:fld id="{F1620CC9-C982-429E-97C9-9F71A6603CFC}" type="slidenum">
              <a:rPr lang="en-GB" noProof="0" smtClean="0"/>
              <a:pPr/>
              <a:t>12</a:t>
            </a:fld>
            <a:endParaRPr lang="en-GB" noProof="0" dirty="0"/>
          </a:p>
        </p:txBody>
      </p:sp>
      <p:grpSp>
        <p:nvGrpSpPr>
          <p:cNvPr id="37" name="Groupe 36">
            <a:extLst>
              <a:ext uri="{FF2B5EF4-FFF2-40B4-BE49-F238E27FC236}">
                <a16:creationId xmlns:a16="http://schemas.microsoft.com/office/drawing/2014/main" id="{1D1D4328-BE38-448B-9924-B9D4722D6D38}"/>
              </a:ext>
            </a:extLst>
          </p:cNvPr>
          <p:cNvGrpSpPr/>
          <p:nvPr/>
        </p:nvGrpSpPr>
        <p:grpSpPr>
          <a:xfrm>
            <a:off x="2421393" y="2792765"/>
            <a:ext cx="7151298" cy="3801540"/>
            <a:chOff x="2421393" y="2792765"/>
            <a:chExt cx="7151298" cy="3801540"/>
          </a:xfrm>
        </p:grpSpPr>
        <p:pic>
          <p:nvPicPr>
            <p:cNvPr id="5" name="Image 4">
              <a:extLst>
                <a:ext uri="{FF2B5EF4-FFF2-40B4-BE49-F238E27FC236}">
                  <a16:creationId xmlns:a16="http://schemas.microsoft.com/office/drawing/2014/main" id="{C4209084-5A3D-3495-80A3-DD537D695E9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421393" y="2816954"/>
              <a:ext cx="6726120" cy="3777351"/>
            </a:xfrm>
            <a:prstGeom prst="rect">
              <a:avLst/>
            </a:prstGeom>
          </p:spPr>
        </p:pic>
        <p:cxnSp>
          <p:nvCxnSpPr>
            <p:cNvPr id="10" name="Connecteur droit avec flèche 9">
              <a:extLst>
                <a:ext uri="{FF2B5EF4-FFF2-40B4-BE49-F238E27FC236}">
                  <a16:creationId xmlns:a16="http://schemas.microsoft.com/office/drawing/2014/main" id="{D85CB0B0-B27D-B7D1-346E-5CAA79D9321B}"/>
                </a:ext>
              </a:extLst>
            </p:cNvPr>
            <p:cNvCxnSpPr>
              <a:cxnSpLocks/>
            </p:cNvCxnSpPr>
            <p:nvPr/>
          </p:nvCxnSpPr>
          <p:spPr>
            <a:xfrm>
              <a:off x="3645528" y="5491353"/>
              <a:ext cx="4464496"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7C558B4E-8947-9A33-9CEE-932D41AA1E91}"/>
                </a:ext>
              </a:extLst>
            </p:cNvPr>
            <p:cNvCxnSpPr>
              <a:cxnSpLocks/>
            </p:cNvCxnSpPr>
            <p:nvPr/>
          </p:nvCxnSpPr>
          <p:spPr>
            <a:xfrm flipV="1">
              <a:off x="5917209" y="3132584"/>
              <a:ext cx="0" cy="235876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ZoneTexte 13">
              <a:extLst>
                <a:ext uri="{FF2B5EF4-FFF2-40B4-BE49-F238E27FC236}">
                  <a16:creationId xmlns:a16="http://schemas.microsoft.com/office/drawing/2014/main" id="{DAC64042-EB7F-D00A-5E0E-3EB9DF8300EA}"/>
                </a:ext>
              </a:extLst>
            </p:cNvPr>
            <p:cNvSpPr txBox="1"/>
            <p:nvPr/>
          </p:nvSpPr>
          <p:spPr>
            <a:xfrm>
              <a:off x="4836928" y="3664242"/>
              <a:ext cx="1728192" cy="336118"/>
            </a:xfrm>
            <a:prstGeom prst="rect">
              <a:avLst/>
            </a:prstGeom>
            <a:noFill/>
          </p:spPr>
          <p:txBody>
            <a:bodyPr wrap="square" rtlCol="0">
              <a:spAutoFit/>
            </a:bodyPr>
            <a:lstStyle/>
            <a:p>
              <a:r>
                <a:rPr lang="en-GB" noProof="0" dirty="0">
                  <a:solidFill>
                    <a:srgbClr val="FF0000"/>
                  </a:solidFill>
                  <a:latin typeface="Times New Roman" panose="02020603050405020304" pitchFamily="18" charset="0"/>
                  <a:cs typeface="Times New Roman" panose="02020603050405020304" pitchFamily="18" charset="0"/>
                </a:rPr>
                <a:t>Tolerances</a:t>
              </a:r>
            </a:p>
          </p:txBody>
        </p:sp>
        <p:sp>
          <p:nvSpPr>
            <p:cNvPr id="15" name="ZoneTexte 14">
              <a:extLst>
                <a:ext uri="{FF2B5EF4-FFF2-40B4-BE49-F238E27FC236}">
                  <a16:creationId xmlns:a16="http://schemas.microsoft.com/office/drawing/2014/main" id="{F798DAB3-C53D-E48B-5CF8-E9AED735E0F0}"/>
                </a:ext>
              </a:extLst>
            </p:cNvPr>
            <p:cNvSpPr txBox="1"/>
            <p:nvPr/>
          </p:nvSpPr>
          <p:spPr>
            <a:xfrm>
              <a:off x="5269137" y="2792765"/>
              <a:ext cx="1296144" cy="307777"/>
            </a:xfrm>
            <a:prstGeom prst="rect">
              <a:avLst/>
            </a:prstGeom>
            <a:noFill/>
          </p:spPr>
          <p:txBody>
            <a:bodyPr wrap="square" rtlCol="0">
              <a:spAutoFit/>
            </a:bodyPr>
            <a:lstStyle/>
            <a:p>
              <a:pPr algn="ctr"/>
              <a:r>
                <a:rPr lang="en-GB" sz="1400" noProof="0" dirty="0">
                  <a:latin typeface="Times New Roman" panose="02020603050405020304" pitchFamily="18" charset="0"/>
                  <a:cs typeface="Times New Roman" panose="02020603050405020304" pitchFamily="18" charset="0"/>
                </a:rPr>
                <a:t>Probability</a:t>
              </a:r>
            </a:p>
          </p:txBody>
        </p:sp>
        <p:sp>
          <p:nvSpPr>
            <p:cNvPr id="16" name="ZoneTexte 15">
              <a:extLst>
                <a:ext uri="{FF2B5EF4-FFF2-40B4-BE49-F238E27FC236}">
                  <a16:creationId xmlns:a16="http://schemas.microsoft.com/office/drawing/2014/main" id="{3160417B-0390-640C-EFC4-578EFF127884}"/>
                </a:ext>
              </a:extLst>
            </p:cNvPr>
            <p:cNvSpPr txBox="1"/>
            <p:nvPr/>
          </p:nvSpPr>
          <p:spPr>
            <a:xfrm>
              <a:off x="8004804" y="5324556"/>
              <a:ext cx="1567887" cy="307777"/>
            </a:xfrm>
            <a:prstGeom prst="rect">
              <a:avLst/>
            </a:prstGeom>
            <a:noFill/>
          </p:spPr>
          <p:txBody>
            <a:bodyPr wrap="square" rtlCol="0">
              <a:spAutoFit/>
            </a:bodyPr>
            <a:lstStyle/>
            <a:p>
              <a:pPr algn="ctr"/>
              <a:r>
                <a:rPr lang="en-GB" sz="1400" noProof="0" dirty="0">
                  <a:latin typeface="Times New Roman" panose="02020603050405020304" pitchFamily="18" charset="0"/>
                  <a:cs typeface="Times New Roman" panose="02020603050405020304" pitchFamily="18" charset="0"/>
                </a:rPr>
                <a:t>Magnet position</a:t>
              </a:r>
            </a:p>
          </p:txBody>
        </p:sp>
        <p:sp>
          <p:nvSpPr>
            <p:cNvPr id="17" name="ZoneTexte 16">
              <a:extLst>
                <a:ext uri="{FF2B5EF4-FFF2-40B4-BE49-F238E27FC236}">
                  <a16:creationId xmlns:a16="http://schemas.microsoft.com/office/drawing/2014/main" id="{778105D3-ADF6-2F91-932E-84B83F57310F}"/>
                </a:ext>
              </a:extLst>
            </p:cNvPr>
            <p:cNvSpPr txBox="1"/>
            <p:nvPr/>
          </p:nvSpPr>
          <p:spPr>
            <a:xfrm>
              <a:off x="3917656" y="5973162"/>
              <a:ext cx="1872208" cy="307777"/>
            </a:xfrm>
            <a:prstGeom prst="rect">
              <a:avLst/>
            </a:prstGeom>
            <a:noFill/>
          </p:spPr>
          <p:txBody>
            <a:bodyPr wrap="square" rtlCol="0">
              <a:spAutoFit/>
            </a:bodyPr>
            <a:lstStyle/>
            <a:p>
              <a:pPr algn="ctr"/>
              <a:r>
                <a:rPr lang="en-GB" sz="1400" noProof="0" dirty="0">
                  <a:latin typeface="Times New Roman" panose="02020603050405020304" pitchFamily="18" charset="0"/>
                  <a:cs typeface="Times New Roman" panose="02020603050405020304" pitchFamily="18" charset="0"/>
                </a:rPr>
                <a:t>Theoretical position</a:t>
              </a:r>
            </a:p>
          </p:txBody>
        </p:sp>
        <p:cxnSp>
          <p:nvCxnSpPr>
            <p:cNvPr id="18" name="Connecteur droit avec flèche 17">
              <a:extLst>
                <a:ext uri="{FF2B5EF4-FFF2-40B4-BE49-F238E27FC236}">
                  <a16:creationId xmlns:a16="http://schemas.microsoft.com/office/drawing/2014/main" id="{E2A44022-4157-9509-7ADF-D2C551678425}"/>
                </a:ext>
              </a:extLst>
            </p:cNvPr>
            <p:cNvCxnSpPr>
              <a:cxnSpLocks/>
            </p:cNvCxnSpPr>
            <p:nvPr/>
          </p:nvCxnSpPr>
          <p:spPr>
            <a:xfrm flipV="1">
              <a:off x="5549228" y="5531987"/>
              <a:ext cx="364378" cy="44117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41" name="ZoneTexte 40">
            <a:extLst>
              <a:ext uri="{FF2B5EF4-FFF2-40B4-BE49-F238E27FC236}">
                <a16:creationId xmlns:a16="http://schemas.microsoft.com/office/drawing/2014/main" id="{EDFC3112-77FB-7123-F128-502D3DBAA199}"/>
              </a:ext>
            </a:extLst>
          </p:cNvPr>
          <p:cNvSpPr txBox="1"/>
          <p:nvPr/>
        </p:nvSpPr>
        <p:spPr>
          <a:xfrm>
            <a:off x="6401073" y="5962988"/>
            <a:ext cx="1872208" cy="307777"/>
          </a:xfrm>
          <a:prstGeom prst="rect">
            <a:avLst/>
          </a:prstGeom>
          <a:noFill/>
        </p:spPr>
        <p:txBody>
          <a:bodyPr wrap="square" rtlCol="0">
            <a:spAutoFit/>
          </a:bodyPr>
          <a:lstStyle/>
          <a:p>
            <a:pPr algn="ctr"/>
            <a:r>
              <a:rPr lang="en-GB" sz="1400" noProof="0" dirty="0">
                <a:latin typeface="Times New Roman" panose="02020603050405020304" pitchFamily="18" charset="0"/>
                <a:cs typeface="Times New Roman" panose="02020603050405020304" pitchFamily="18" charset="0"/>
              </a:rPr>
              <a:t>Measured position</a:t>
            </a:r>
          </a:p>
        </p:txBody>
      </p:sp>
      <p:cxnSp>
        <p:nvCxnSpPr>
          <p:cNvPr id="42" name="Connecteur droit avec flèche 41">
            <a:extLst>
              <a:ext uri="{FF2B5EF4-FFF2-40B4-BE49-F238E27FC236}">
                <a16:creationId xmlns:a16="http://schemas.microsoft.com/office/drawing/2014/main" id="{C61FFD8F-1094-B8D1-71FC-6529ECF22E9F}"/>
              </a:ext>
            </a:extLst>
          </p:cNvPr>
          <p:cNvCxnSpPr>
            <a:cxnSpLocks/>
          </p:cNvCxnSpPr>
          <p:nvPr/>
        </p:nvCxnSpPr>
        <p:spPr>
          <a:xfrm flipH="1" flipV="1">
            <a:off x="6532901" y="5542499"/>
            <a:ext cx="139859" cy="39722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4" name="ZoneTexte 43">
            <a:extLst>
              <a:ext uri="{FF2B5EF4-FFF2-40B4-BE49-F238E27FC236}">
                <a16:creationId xmlns:a16="http://schemas.microsoft.com/office/drawing/2014/main" id="{28047807-4E19-113F-86FD-53190AC26759}"/>
              </a:ext>
            </a:extLst>
          </p:cNvPr>
          <p:cNvSpPr txBox="1"/>
          <p:nvPr/>
        </p:nvSpPr>
        <p:spPr>
          <a:xfrm rot="20677796">
            <a:off x="7368038" y="2767870"/>
            <a:ext cx="1897589" cy="646331"/>
          </a:xfrm>
          <a:prstGeom prst="rect">
            <a:avLst/>
          </a:prstGeom>
          <a:noFill/>
        </p:spPr>
        <p:txBody>
          <a:bodyPr wrap="square" rtlCol="0">
            <a:spAutoFit/>
          </a:bodyPr>
          <a:lstStyle/>
          <a:p>
            <a:pPr algn="ctr"/>
            <a:r>
              <a:rPr lang="en-GB" sz="1800" b="1" i="1" noProof="0" dirty="0">
                <a:solidFill>
                  <a:srgbClr val="00B050"/>
                </a:solidFill>
                <a:latin typeface="Times New Roman" panose="02020603050405020304" pitchFamily="18" charset="0"/>
                <a:cs typeface="Times New Roman" panose="02020603050405020304" pitchFamily="18" charset="0"/>
              </a:rPr>
              <a:t>Conform at better than 99.9 %</a:t>
            </a:r>
          </a:p>
        </p:txBody>
      </p:sp>
      <p:sp>
        <p:nvSpPr>
          <p:cNvPr id="11" name="Espace réservé du texte 4">
            <a:extLst>
              <a:ext uri="{FF2B5EF4-FFF2-40B4-BE49-F238E27FC236}">
                <a16:creationId xmlns:a16="http://schemas.microsoft.com/office/drawing/2014/main" id="{160EE1BA-9C8B-3C02-D805-D7E866B64064}"/>
              </a:ext>
            </a:extLst>
          </p:cNvPr>
          <p:cNvSpPr txBox="1">
            <a:spLocks/>
          </p:cNvSpPr>
          <p:nvPr/>
        </p:nvSpPr>
        <p:spPr>
          <a:xfrm>
            <a:off x="552036" y="759052"/>
            <a:ext cx="11376612" cy="5838300"/>
          </a:xfrm>
          <a:prstGeom prst="rect">
            <a:avLst/>
          </a:prstGeom>
        </p:spPr>
        <p:txBody>
          <a:bodyPr/>
          <a:lstStyle>
            <a:lvl1pPr marL="257179" indent="-257179" algn="l" defTabSz="685810" rtl="0" eaLnBrk="1" latinLnBrk="0" hangingPunct="1">
              <a:spcBef>
                <a:spcPct val="20000"/>
              </a:spcBef>
              <a:buFont typeface="Arial" panose="020B0604020202020204" pitchFamily="34" charset="0"/>
              <a:buChar char="•"/>
              <a:defRPr sz="1800" kern="1200">
                <a:solidFill>
                  <a:srgbClr val="0E4194"/>
                </a:solidFill>
                <a:latin typeface="Arial" panose="020B0604020202020204" pitchFamily="34" charset="0"/>
                <a:ea typeface="+mn-ea"/>
                <a:cs typeface="Arial" panose="020B0604020202020204" pitchFamily="34" charset="0"/>
              </a:defRPr>
            </a:lvl1pPr>
            <a:lvl2pPr marL="557220" indent="-214316" algn="l" defTabSz="685810" rtl="0" eaLnBrk="1" latinLnBrk="0" hangingPunct="1">
              <a:spcBef>
                <a:spcPct val="20000"/>
              </a:spcBef>
              <a:buFont typeface="Arial" panose="020B0604020202020204" pitchFamily="34" charset="0"/>
              <a:buChar char="–"/>
              <a:defRPr sz="15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857262" indent="-171452" algn="l" defTabSz="685810" rtl="0" eaLnBrk="1" latinLnBrk="0" hangingPunct="1">
              <a:spcBef>
                <a:spcPct val="20000"/>
              </a:spcBef>
              <a:buFont typeface="Arial" panose="020B0604020202020204" pitchFamily="34" charset="0"/>
              <a:buChar char="•"/>
              <a:defRPr sz="135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200167" indent="-171452" algn="l" defTabSz="685810" rtl="0" eaLnBrk="1" latinLnBrk="0" hangingPunct="1">
              <a:spcBef>
                <a:spcPct val="20000"/>
              </a:spcBef>
              <a:buFont typeface="Arial" panose="020B0604020202020204" pitchFamily="34" charset="0"/>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1543072" indent="-171452" algn="l" defTabSz="685810" rtl="0" eaLnBrk="1" latinLnBrk="0" hangingPunct="1">
              <a:spcBef>
                <a:spcPct val="20000"/>
              </a:spcBef>
              <a:buFont typeface="Arial" panose="020B0604020202020204" pitchFamily="34" charset="0"/>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1885978"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82"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87"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91"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r>
              <a:rPr lang="en-GB" b="1" noProof="0" dirty="0">
                <a:latin typeface="Times New Roman" panose="02020603050405020304" pitchFamily="18" charset="0"/>
                <a:cs typeface="Times New Roman" panose="02020603050405020304" pitchFamily="18" charset="0"/>
              </a:rPr>
              <a:t>Tolerance</a:t>
            </a:r>
            <a:r>
              <a:rPr lang="en-GB" noProof="0" dirty="0">
                <a:latin typeface="Times New Roman" panose="02020603050405020304" pitchFamily="18" charset="0"/>
                <a:cs typeface="Times New Roman" panose="02020603050405020304" pitchFamily="18" charset="0"/>
              </a:rPr>
              <a:t> = interval of permissible values for a measurand to meet specified requirements. </a:t>
            </a:r>
          </a:p>
          <a:p>
            <a:r>
              <a:rPr lang="en-GB" noProof="0" dirty="0">
                <a:latin typeface="Times New Roman" panose="02020603050405020304" pitchFamily="18" charset="0"/>
                <a:cs typeface="Times New Roman" panose="02020603050405020304" pitchFamily="18" charset="0"/>
              </a:rPr>
              <a:t>At SOLEIL: </a:t>
            </a:r>
            <a:r>
              <a:rPr lang="en-GB" b="1" noProof="0" dirty="0">
                <a:latin typeface="Times New Roman" panose="02020603050405020304" pitchFamily="18" charset="0"/>
                <a:cs typeface="Times New Roman" panose="02020603050405020304" pitchFamily="18" charset="0"/>
              </a:rPr>
              <a:t>+/- 2σ </a:t>
            </a:r>
            <a:r>
              <a:rPr lang="en-GB" noProof="0" dirty="0">
                <a:latin typeface="Times New Roman" panose="02020603050405020304" pitchFamily="18" charset="0"/>
                <a:cs typeface="Times New Roman" panose="02020603050405020304" pitchFamily="18" charset="0"/>
              </a:rPr>
              <a:t>of the error simulated by the physicists</a:t>
            </a:r>
          </a:p>
          <a:p>
            <a:r>
              <a:rPr lang="en-GB" noProof="0" dirty="0">
                <a:latin typeface="Times New Roman" panose="02020603050405020304" pitchFamily="18" charset="0"/>
                <a:cs typeface="Times New Roman" panose="02020603050405020304" pitchFamily="18" charset="0"/>
              </a:rPr>
              <a:t>A measured value inside the tolerance not guarantee that the true value is: </a:t>
            </a:r>
            <a:r>
              <a:rPr lang="en-GB" b="1" noProof="0" dirty="0">
                <a:latin typeface="Times New Roman" panose="02020603050405020304" pitchFamily="18" charset="0"/>
                <a:cs typeface="Times New Roman" panose="02020603050405020304" pitchFamily="18" charset="0"/>
              </a:rPr>
              <a:t>measurand uncertainty </a:t>
            </a:r>
            <a:r>
              <a:rPr lang="en-GB" noProof="0" dirty="0">
                <a:latin typeface="Times New Roman" panose="02020603050405020304" pitchFamily="18" charset="0"/>
                <a:cs typeface="Times New Roman" panose="02020603050405020304" pitchFamily="18" charset="0"/>
              </a:rPr>
              <a:t>must be considered</a:t>
            </a:r>
          </a:p>
          <a:p>
            <a:pPr lvl="1" algn="just"/>
            <a:endParaRPr lang="en-GB" noProof="0" dirty="0">
              <a:latin typeface="Times New Roman" panose="02020603050405020304" pitchFamily="18" charset="0"/>
              <a:cs typeface="Times New Roman" panose="02020603050405020304" pitchFamily="18" charset="0"/>
            </a:endParaRPr>
          </a:p>
          <a:p>
            <a:pPr lvl="1" algn="just"/>
            <a:endParaRPr lang="en-GB" noProof="0" dirty="0">
              <a:latin typeface="Times New Roman" panose="02020603050405020304" pitchFamily="18" charset="0"/>
              <a:cs typeface="Times New Roman" panose="02020603050405020304" pitchFamily="18" charset="0"/>
            </a:endParaRPr>
          </a:p>
          <a:p>
            <a:endParaRPr lang="en-GB" sz="1600" noProof="0" dirty="0">
              <a:latin typeface="Times New Roman" panose="02020603050405020304" pitchFamily="18" charset="0"/>
              <a:cs typeface="Times New Roman" panose="02020603050405020304" pitchFamily="18" charset="0"/>
            </a:endParaRPr>
          </a:p>
          <a:p>
            <a:pPr marL="0" indent="0">
              <a:buFont typeface="Arial" panose="020B0604020202020204" pitchFamily="34" charset="0"/>
              <a:buNone/>
            </a:pPr>
            <a:endParaRPr lang="en-GB" noProof="0" dirty="0">
              <a:latin typeface="Times New Roman" panose="02020603050405020304" pitchFamily="18" charset="0"/>
              <a:cs typeface="Times New Roman" panose="02020603050405020304" pitchFamily="18" charset="0"/>
            </a:endParaRPr>
          </a:p>
          <a:p>
            <a:pPr lvl="1"/>
            <a:endParaRPr lang="en-GB" noProof="0" dirty="0"/>
          </a:p>
        </p:txBody>
      </p:sp>
    </p:spTree>
    <p:extLst>
      <p:ext uri="{BB962C8B-B14F-4D97-AF65-F5344CB8AC3E}">
        <p14:creationId xmlns:p14="http://schemas.microsoft.com/office/powerpoint/2010/main" val="24042772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A2B57-00C3-E2E8-2F5E-2BBC6A98135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D70EAF5-24ED-B0A6-6DC7-418083A660FE}"/>
              </a:ext>
            </a:extLst>
          </p:cNvPr>
          <p:cNvSpPr>
            <a:spLocks noGrp="1"/>
          </p:cNvSpPr>
          <p:nvPr>
            <p:ph type="title"/>
          </p:nvPr>
        </p:nvSpPr>
        <p:spPr/>
        <p:txBody>
          <a:bodyPr/>
          <a:lstStyle/>
          <a:p>
            <a:r>
              <a:rPr lang="en-GB" sz="2400" noProof="0" dirty="0">
                <a:latin typeface="Times New Roman" panose="02020603050405020304" pitchFamily="18" charset="0"/>
                <a:cs typeface="Times New Roman" panose="02020603050405020304" pitchFamily="18" charset="0"/>
              </a:rPr>
              <a:t>Conformity: are the tolerances met?</a:t>
            </a:r>
            <a:endParaRPr lang="en-GB" noProof="0" dirty="0">
              <a:latin typeface="Times New Roman" panose="02020603050405020304" pitchFamily="18" charset="0"/>
              <a:cs typeface="Times New Roman" panose="02020603050405020304" pitchFamily="18" charset="0"/>
            </a:endParaRPr>
          </a:p>
        </p:txBody>
      </p:sp>
      <p:sp>
        <p:nvSpPr>
          <p:cNvPr id="6" name="Espace réservé du pied de page 5">
            <a:extLst>
              <a:ext uri="{FF2B5EF4-FFF2-40B4-BE49-F238E27FC236}">
                <a16:creationId xmlns:a16="http://schemas.microsoft.com/office/drawing/2014/main" id="{4AFF3FB2-AAE0-F0B3-6E50-68ACE4CB1A3A}"/>
              </a:ext>
            </a:extLst>
          </p:cNvPr>
          <p:cNvSpPr>
            <a:spLocks noGrp="1"/>
          </p:cNvSpPr>
          <p:nvPr>
            <p:ph type="ftr" sz="quarter" idx="10"/>
          </p:nvPr>
        </p:nvSpPr>
        <p:spPr/>
        <p:txBody>
          <a:bodyPr/>
          <a:lstStyle/>
          <a:p>
            <a:r>
              <a:rPr lang="en-GB" noProof="0" dirty="0"/>
              <a:t>IWAA 2026, October 5-9 at KEK</a:t>
            </a:r>
          </a:p>
        </p:txBody>
      </p:sp>
      <p:sp>
        <p:nvSpPr>
          <p:cNvPr id="4" name="Espace réservé du numéro de diapositive 3">
            <a:extLst>
              <a:ext uri="{FF2B5EF4-FFF2-40B4-BE49-F238E27FC236}">
                <a16:creationId xmlns:a16="http://schemas.microsoft.com/office/drawing/2014/main" id="{ADDF8653-0E90-6FB7-43C7-24F81A09C7F1}"/>
              </a:ext>
            </a:extLst>
          </p:cNvPr>
          <p:cNvSpPr>
            <a:spLocks noGrp="1"/>
          </p:cNvSpPr>
          <p:nvPr>
            <p:ph type="sldNum" sz="quarter" idx="11"/>
          </p:nvPr>
        </p:nvSpPr>
        <p:spPr/>
        <p:txBody>
          <a:bodyPr/>
          <a:lstStyle/>
          <a:p>
            <a:fld id="{F1620CC9-C982-429E-97C9-9F71A6603CFC}" type="slidenum">
              <a:rPr lang="en-GB" noProof="0" smtClean="0"/>
              <a:pPr/>
              <a:t>13</a:t>
            </a:fld>
            <a:endParaRPr lang="en-GB" noProof="0" dirty="0"/>
          </a:p>
        </p:txBody>
      </p:sp>
      <p:grpSp>
        <p:nvGrpSpPr>
          <p:cNvPr id="37" name="Groupe 36">
            <a:extLst>
              <a:ext uri="{FF2B5EF4-FFF2-40B4-BE49-F238E27FC236}">
                <a16:creationId xmlns:a16="http://schemas.microsoft.com/office/drawing/2014/main" id="{683B1D7E-3A65-4BD5-6B69-D140831F8F7E}"/>
              </a:ext>
            </a:extLst>
          </p:cNvPr>
          <p:cNvGrpSpPr/>
          <p:nvPr/>
        </p:nvGrpSpPr>
        <p:grpSpPr>
          <a:xfrm>
            <a:off x="2421393" y="2792765"/>
            <a:ext cx="7151298" cy="3801539"/>
            <a:chOff x="2421393" y="2792765"/>
            <a:chExt cx="7151298" cy="3801539"/>
          </a:xfrm>
        </p:grpSpPr>
        <p:pic>
          <p:nvPicPr>
            <p:cNvPr id="5" name="Image 4">
              <a:extLst>
                <a:ext uri="{FF2B5EF4-FFF2-40B4-BE49-F238E27FC236}">
                  <a16:creationId xmlns:a16="http://schemas.microsoft.com/office/drawing/2014/main" id="{AA94D42E-B534-7985-F299-9AB06D118B9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421393" y="2816954"/>
              <a:ext cx="6726120" cy="3777350"/>
            </a:xfrm>
            <a:prstGeom prst="rect">
              <a:avLst/>
            </a:prstGeom>
          </p:spPr>
        </p:pic>
        <p:cxnSp>
          <p:nvCxnSpPr>
            <p:cNvPr id="10" name="Connecteur droit avec flèche 9">
              <a:extLst>
                <a:ext uri="{FF2B5EF4-FFF2-40B4-BE49-F238E27FC236}">
                  <a16:creationId xmlns:a16="http://schemas.microsoft.com/office/drawing/2014/main" id="{062E1C84-9FD7-FA05-EC3B-282514D873D2}"/>
                </a:ext>
              </a:extLst>
            </p:cNvPr>
            <p:cNvCxnSpPr>
              <a:cxnSpLocks/>
            </p:cNvCxnSpPr>
            <p:nvPr/>
          </p:nvCxnSpPr>
          <p:spPr>
            <a:xfrm>
              <a:off x="3645528" y="5491353"/>
              <a:ext cx="4464496"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622DE6F5-03D8-C6B2-571D-3CDF4CE3711F}"/>
                </a:ext>
              </a:extLst>
            </p:cNvPr>
            <p:cNvCxnSpPr>
              <a:cxnSpLocks/>
            </p:cNvCxnSpPr>
            <p:nvPr/>
          </p:nvCxnSpPr>
          <p:spPr>
            <a:xfrm flipV="1">
              <a:off x="5917209" y="3132584"/>
              <a:ext cx="0" cy="235876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ZoneTexte 13">
              <a:extLst>
                <a:ext uri="{FF2B5EF4-FFF2-40B4-BE49-F238E27FC236}">
                  <a16:creationId xmlns:a16="http://schemas.microsoft.com/office/drawing/2014/main" id="{47DC40B5-F5FD-28BC-2FDB-D979EC7D8B34}"/>
                </a:ext>
              </a:extLst>
            </p:cNvPr>
            <p:cNvSpPr txBox="1"/>
            <p:nvPr/>
          </p:nvSpPr>
          <p:spPr>
            <a:xfrm>
              <a:off x="4836928" y="3664242"/>
              <a:ext cx="1728192" cy="336118"/>
            </a:xfrm>
            <a:prstGeom prst="rect">
              <a:avLst/>
            </a:prstGeom>
            <a:noFill/>
          </p:spPr>
          <p:txBody>
            <a:bodyPr wrap="square" rtlCol="0">
              <a:spAutoFit/>
            </a:bodyPr>
            <a:lstStyle/>
            <a:p>
              <a:r>
                <a:rPr lang="en-GB" noProof="0" dirty="0">
                  <a:solidFill>
                    <a:srgbClr val="FF0000"/>
                  </a:solidFill>
                  <a:latin typeface="Times New Roman" panose="02020603050405020304" pitchFamily="18" charset="0"/>
                  <a:cs typeface="Times New Roman" panose="02020603050405020304" pitchFamily="18" charset="0"/>
                </a:rPr>
                <a:t>Tolerances</a:t>
              </a:r>
            </a:p>
          </p:txBody>
        </p:sp>
        <p:sp>
          <p:nvSpPr>
            <p:cNvPr id="15" name="ZoneTexte 14">
              <a:extLst>
                <a:ext uri="{FF2B5EF4-FFF2-40B4-BE49-F238E27FC236}">
                  <a16:creationId xmlns:a16="http://schemas.microsoft.com/office/drawing/2014/main" id="{B0898BDB-AC3A-FAC6-345F-D8B1E96465B2}"/>
                </a:ext>
              </a:extLst>
            </p:cNvPr>
            <p:cNvSpPr txBox="1"/>
            <p:nvPr/>
          </p:nvSpPr>
          <p:spPr>
            <a:xfrm>
              <a:off x="5269137" y="2792765"/>
              <a:ext cx="1296144" cy="307777"/>
            </a:xfrm>
            <a:prstGeom prst="rect">
              <a:avLst/>
            </a:prstGeom>
            <a:noFill/>
          </p:spPr>
          <p:txBody>
            <a:bodyPr wrap="square" rtlCol="0">
              <a:spAutoFit/>
            </a:bodyPr>
            <a:lstStyle/>
            <a:p>
              <a:pPr algn="ctr"/>
              <a:r>
                <a:rPr lang="en-GB" sz="1400" noProof="0" dirty="0">
                  <a:latin typeface="Times New Roman" panose="02020603050405020304" pitchFamily="18" charset="0"/>
                  <a:cs typeface="Times New Roman" panose="02020603050405020304" pitchFamily="18" charset="0"/>
                </a:rPr>
                <a:t>Probability</a:t>
              </a:r>
            </a:p>
          </p:txBody>
        </p:sp>
        <p:sp>
          <p:nvSpPr>
            <p:cNvPr id="16" name="ZoneTexte 15">
              <a:extLst>
                <a:ext uri="{FF2B5EF4-FFF2-40B4-BE49-F238E27FC236}">
                  <a16:creationId xmlns:a16="http://schemas.microsoft.com/office/drawing/2014/main" id="{600B404E-7DC7-9208-A266-331F4D2867A9}"/>
                </a:ext>
              </a:extLst>
            </p:cNvPr>
            <p:cNvSpPr txBox="1"/>
            <p:nvPr/>
          </p:nvSpPr>
          <p:spPr>
            <a:xfrm>
              <a:off x="8004804" y="5324556"/>
              <a:ext cx="1567887" cy="307777"/>
            </a:xfrm>
            <a:prstGeom prst="rect">
              <a:avLst/>
            </a:prstGeom>
            <a:noFill/>
          </p:spPr>
          <p:txBody>
            <a:bodyPr wrap="square" rtlCol="0">
              <a:spAutoFit/>
            </a:bodyPr>
            <a:lstStyle/>
            <a:p>
              <a:pPr algn="ctr"/>
              <a:r>
                <a:rPr lang="en-GB" sz="1400" noProof="0" dirty="0">
                  <a:latin typeface="Times New Roman" panose="02020603050405020304" pitchFamily="18" charset="0"/>
                  <a:cs typeface="Times New Roman" panose="02020603050405020304" pitchFamily="18" charset="0"/>
                </a:rPr>
                <a:t>Magnet position</a:t>
              </a:r>
            </a:p>
          </p:txBody>
        </p:sp>
        <p:sp>
          <p:nvSpPr>
            <p:cNvPr id="17" name="ZoneTexte 16">
              <a:extLst>
                <a:ext uri="{FF2B5EF4-FFF2-40B4-BE49-F238E27FC236}">
                  <a16:creationId xmlns:a16="http://schemas.microsoft.com/office/drawing/2014/main" id="{30722D7F-46B3-E531-A4E4-1877BDC78174}"/>
                </a:ext>
              </a:extLst>
            </p:cNvPr>
            <p:cNvSpPr txBox="1"/>
            <p:nvPr/>
          </p:nvSpPr>
          <p:spPr>
            <a:xfrm>
              <a:off x="3917656" y="5973162"/>
              <a:ext cx="1872208" cy="307777"/>
            </a:xfrm>
            <a:prstGeom prst="rect">
              <a:avLst/>
            </a:prstGeom>
            <a:noFill/>
          </p:spPr>
          <p:txBody>
            <a:bodyPr wrap="square" rtlCol="0">
              <a:spAutoFit/>
            </a:bodyPr>
            <a:lstStyle/>
            <a:p>
              <a:pPr algn="ctr"/>
              <a:r>
                <a:rPr lang="en-GB" sz="1400" noProof="0" dirty="0">
                  <a:latin typeface="Times New Roman" panose="02020603050405020304" pitchFamily="18" charset="0"/>
                  <a:cs typeface="Times New Roman" panose="02020603050405020304" pitchFamily="18" charset="0"/>
                </a:rPr>
                <a:t>Theoretical position</a:t>
              </a:r>
            </a:p>
          </p:txBody>
        </p:sp>
        <p:cxnSp>
          <p:nvCxnSpPr>
            <p:cNvPr id="18" name="Connecteur droit avec flèche 17">
              <a:extLst>
                <a:ext uri="{FF2B5EF4-FFF2-40B4-BE49-F238E27FC236}">
                  <a16:creationId xmlns:a16="http://schemas.microsoft.com/office/drawing/2014/main" id="{C6334447-44A4-143A-46AF-0B9B7237D07F}"/>
                </a:ext>
              </a:extLst>
            </p:cNvPr>
            <p:cNvCxnSpPr>
              <a:cxnSpLocks/>
            </p:cNvCxnSpPr>
            <p:nvPr/>
          </p:nvCxnSpPr>
          <p:spPr>
            <a:xfrm flipV="1">
              <a:off x="5549228" y="5531987"/>
              <a:ext cx="364378" cy="44117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41" name="ZoneTexte 40">
            <a:extLst>
              <a:ext uri="{FF2B5EF4-FFF2-40B4-BE49-F238E27FC236}">
                <a16:creationId xmlns:a16="http://schemas.microsoft.com/office/drawing/2014/main" id="{2A006B3E-957E-FF9E-5E9A-1D9550A09C16}"/>
              </a:ext>
            </a:extLst>
          </p:cNvPr>
          <p:cNvSpPr txBox="1"/>
          <p:nvPr/>
        </p:nvSpPr>
        <p:spPr>
          <a:xfrm>
            <a:off x="6401073" y="5962988"/>
            <a:ext cx="1872208" cy="307777"/>
          </a:xfrm>
          <a:prstGeom prst="rect">
            <a:avLst/>
          </a:prstGeom>
          <a:noFill/>
        </p:spPr>
        <p:txBody>
          <a:bodyPr wrap="square" rtlCol="0">
            <a:spAutoFit/>
          </a:bodyPr>
          <a:lstStyle/>
          <a:p>
            <a:pPr algn="ctr"/>
            <a:r>
              <a:rPr lang="en-GB" sz="1400" noProof="0" dirty="0">
                <a:latin typeface="Times New Roman" panose="02020603050405020304" pitchFamily="18" charset="0"/>
                <a:cs typeface="Times New Roman" panose="02020603050405020304" pitchFamily="18" charset="0"/>
              </a:rPr>
              <a:t>Measured position</a:t>
            </a:r>
          </a:p>
        </p:txBody>
      </p:sp>
      <p:cxnSp>
        <p:nvCxnSpPr>
          <p:cNvPr id="42" name="Connecteur droit avec flèche 41">
            <a:extLst>
              <a:ext uri="{FF2B5EF4-FFF2-40B4-BE49-F238E27FC236}">
                <a16:creationId xmlns:a16="http://schemas.microsoft.com/office/drawing/2014/main" id="{E87B2325-4267-1EAC-0E08-8FB9369B4847}"/>
              </a:ext>
            </a:extLst>
          </p:cNvPr>
          <p:cNvCxnSpPr>
            <a:cxnSpLocks/>
          </p:cNvCxnSpPr>
          <p:nvPr/>
        </p:nvCxnSpPr>
        <p:spPr>
          <a:xfrm flipH="1" flipV="1">
            <a:off x="6532901" y="5542499"/>
            <a:ext cx="139859" cy="39722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4" name="ZoneTexte 43">
            <a:extLst>
              <a:ext uri="{FF2B5EF4-FFF2-40B4-BE49-F238E27FC236}">
                <a16:creationId xmlns:a16="http://schemas.microsoft.com/office/drawing/2014/main" id="{A2B8C3F8-0020-240D-E544-BC1E8AACD477}"/>
              </a:ext>
            </a:extLst>
          </p:cNvPr>
          <p:cNvSpPr txBox="1"/>
          <p:nvPr/>
        </p:nvSpPr>
        <p:spPr>
          <a:xfrm rot="20677796">
            <a:off x="7368038" y="2906369"/>
            <a:ext cx="1897589" cy="369332"/>
          </a:xfrm>
          <a:prstGeom prst="rect">
            <a:avLst/>
          </a:prstGeom>
          <a:noFill/>
        </p:spPr>
        <p:txBody>
          <a:bodyPr wrap="square" rtlCol="0">
            <a:spAutoFit/>
          </a:bodyPr>
          <a:lstStyle/>
          <a:p>
            <a:pPr algn="ctr"/>
            <a:r>
              <a:rPr lang="en-GB" sz="1800" b="1" i="1" noProof="0" dirty="0">
                <a:solidFill>
                  <a:srgbClr val="FC9804"/>
                </a:solidFill>
                <a:latin typeface="Times New Roman" panose="02020603050405020304" pitchFamily="18" charset="0"/>
                <a:cs typeface="Times New Roman" panose="02020603050405020304" pitchFamily="18" charset="0"/>
              </a:rPr>
              <a:t>Conform at 70 %</a:t>
            </a:r>
          </a:p>
        </p:txBody>
      </p:sp>
      <p:sp>
        <p:nvSpPr>
          <p:cNvPr id="11" name="Espace réservé du texte 4">
            <a:extLst>
              <a:ext uri="{FF2B5EF4-FFF2-40B4-BE49-F238E27FC236}">
                <a16:creationId xmlns:a16="http://schemas.microsoft.com/office/drawing/2014/main" id="{C4054422-C4A3-23CE-7125-94D5A6A0EEB4}"/>
              </a:ext>
            </a:extLst>
          </p:cNvPr>
          <p:cNvSpPr txBox="1">
            <a:spLocks/>
          </p:cNvSpPr>
          <p:nvPr/>
        </p:nvSpPr>
        <p:spPr>
          <a:xfrm>
            <a:off x="552036" y="759052"/>
            <a:ext cx="11376612" cy="5838300"/>
          </a:xfrm>
          <a:prstGeom prst="rect">
            <a:avLst/>
          </a:prstGeom>
        </p:spPr>
        <p:txBody>
          <a:bodyPr/>
          <a:lstStyle>
            <a:lvl1pPr marL="257179" indent="-257179" algn="l" defTabSz="685810" rtl="0" eaLnBrk="1" latinLnBrk="0" hangingPunct="1">
              <a:spcBef>
                <a:spcPct val="20000"/>
              </a:spcBef>
              <a:buFont typeface="Arial" panose="020B0604020202020204" pitchFamily="34" charset="0"/>
              <a:buChar char="•"/>
              <a:defRPr sz="1800" kern="1200">
                <a:solidFill>
                  <a:srgbClr val="0E4194"/>
                </a:solidFill>
                <a:latin typeface="Arial" panose="020B0604020202020204" pitchFamily="34" charset="0"/>
                <a:ea typeface="+mn-ea"/>
                <a:cs typeface="Arial" panose="020B0604020202020204" pitchFamily="34" charset="0"/>
              </a:defRPr>
            </a:lvl1pPr>
            <a:lvl2pPr marL="557220" indent="-214316" algn="l" defTabSz="685810" rtl="0" eaLnBrk="1" latinLnBrk="0" hangingPunct="1">
              <a:spcBef>
                <a:spcPct val="20000"/>
              </a:spcBef>
              <a:buFont typeface="Arial" panose="020B0604020202020204" pitchFamily="34" charset="0"/>
              <a:buChar char="–"/>
              <a:defRPr sz="15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857262" indent="-171452" algn="l" defTabSz="685810" rtl="0" eaLnBrk="1" latinLnBrk="0" hangingPunct="1">
              <a:spcBef>
                <a:spcPct val="20000"/>
              </a:spcBef>
              <a:buFont typeface="Arial" panose="020B0604020202020204" pitchFamily="34" charset="0"/>
              <a:buChar char="•"/>
              <a:defRPr sz="135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200167" indent="-171452" algn="l" defTabSz="685810" rtl="0" eaLnBrk="1" latinLnBrk="0" hangingPunct="1">
              <a:spcBef>
                <a:spcPct val="20000"/>
              </a:spcBef>
              <a:buFont typeface="Arial" panose="020B0604020202020204" pitchFamily="34" charset="0"/>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1543072" indent="-171452" algn="l" defTabSz="685810" rtl="0" eaLnBrk="1" latinLnBrk="0" hangingPunct="1">
              <a:spcBef>
                <a:spcPct val="20000"/>
              </a:spcBef>
              <a:buFont typeface="Arial" panose="020B0604020202020204" pitchFamily="34" charset="0"/>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1885978"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82"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87"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91"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r>
              <a:rPr lang="en-GB" b="1" noProof="0" dirty="0">
                <a:latin typeface="Times New Roman" panose="02020603050405020304" pitchFamily="18" charset="0"/>
                <a:cs typeface="Times New Roman" panose="02020603050405020304" pitchFamily="18" charset="0"/>
              </a:rPr>
              <a:t>Tolerance</a:t>
            </a:r>
            <a:r>
              <a:rPr lang="en-GB" noProof="0" dirty="0">
                <a:latin typeface="Times New Roman" panose="02020603050405020304" pitchFamily="18" charset="0"/>
                <a:cs typeface="Times New Roman" panose="02020603050405020304" pitchFamily="18" charset="0"/>
              </a:rPr>
              <a:t> = interval of permissible values for a measurand to meet specified requirements. </a:t>
            </a:r>
          </a:p>
          <a:p>
            <a:r>
              <a:rPr lang="en-GB" noProof="0" dirty="0">
                <a:latin typeface="Times New Roman" panose="02020603050405020304" pitchFamily="18" charset="0"/>
                <a:cs typeface="Times New Roman" panose="02020603050405020304" pitchFamily="18" charset="0"/>
              </a:rPr>
              <a:t>At SOLEIL: </a:t>
            </a:r>
            <a:r>
              <a:rPr lang="en-GB" b="1" noProof="0" dirty="0">
                <a:latin typeface="Times New Roman" panose="02020603050405020304" pitchFamily="18" charset="0"/>
                <a:cs typeface="Times New Roman" panose="02020603050405020304" pitchFamily="18" charset="0"/>
              </a:rPr>
              <a:t>+/- 2σ </a:t>
            </a:r>
            <a:r>
              <a:rPr lang="en-GB" noProof="0" dirty="0">
                <a:latin typeface="Times New Roman" panose="02020603050405020304" pitchFamily="18" charset="0"/>
                <a:cs typeface="Times New Roman" panose="02020603050405020304" pitchFamily="18" charset="0"/>
              </a:rPr>
              <a:t>of the error simulated by the physicists</a:t>
            </a:r>
          </a:p>
          <a:p>
            <a:r>
              <a:rPr lang="en-GB" noProof="0" dirty="0">
                <a:latin typeface="Times New Roman" panose="02020603050405020304" pitchFamily="18" charset="0"/>
                <a:cs typeface="Times New Roman" panose="02020603050405020304" pitchFamily="18" charset="0"/>
              </a:rPr>
              <a:t>A measured value inside the tolerance not guarantee that the true value is: </a:t>
            </a:r>
            <a:r>
              <a:rPr lang="en-GB" b="1" noProof="0" dirty="0">
                <a:latin typeface="Times New Roman" panose="02020603050405020304" pitchFamily="18" charset="0"/>
                <a:cs typeface="Times New Roman" panose="02020603050405020304" pitchFamily="18" charset="0"/>
              </a:rPr>
              <a:t>measurand uncertainty </a:t>
            </a:r>
            <a:r>
              <a:rPr lang="en-GB" noProof="0" dirty="0">
                <a:latin typeface="Times New Roman" panose="02020603050405020304" pitchFamily="18" charset="0"/>
                <a:cs typeface="Times New Roman" panose="02020603050405020304" pitchFamily="18" charset="0"/>
              </a:rPr>
              <a:t>must be considered</a:t>
            </a:r>
          </a:p>
          <a:p>
            <a:pPr lvl="1" algn="just"/>
            <a:endParaRPr lang="en-GB" noProof="0" dirty="0">
              <a:latin typeface="Times New Roman" panose="02020603050405020304" pitchFamily="18" charset="0"/>
              <a:cs typeface="Times New Roman" panose="02020603050405020304" pitchFamily="18" charset="0"/>
            </a:endParaRPr>
          </a:p>
          <a:p>
            <a:pPr lvl="1" algn="just"/>
            <a:endParaRPr lang="en-GB" noProof="0" dirty="0">
              <a:latin typeface="Times New Roman" panose="02020603050405020304" pitchFamily="18" charset="0"/>
              <a:cs typeface="Times New Roman" panose="02020603050405020304" pitchFamily="18" charset="0"/>
            </a:endParaRPr>
          </a:p>
          <a:p>
            <a:endParaRPr lang="en-GB" sz="1600" noProof="0" dirty="0">
              <a:latin typeface="Times New Roman" panose="02020603050405020304" pitchFamily="18" charset="0"/>
              <a:cs typeface="Times New Roman" panose="02020603050405020304" pitchFamily="18" charset="0"/>
            </a:endParaRPr>
          </a:p>
          <a:p>
            <a:pPr marL="0" indent="0">
              <a:buFont typeface="Arial" panose="020B0604020202020204" pitchFamily="34" charset="0"/>
              <a:buNone/>
            </a:pPr>
            <a:endParaRPr lang="en-GB" noProof="0" dirty="0">
              <a:latin typeface="Times New Roman" panose="02020603050405020304" pitchFamily="18" charset="0"/>
              <a:cs typeface="Times New Roman" panose="02020603050405020304" pitchFamily="18" charset="0"/>
            </a:endParaRPr>
          </a:p>
          <a:p>
            <a:pPr lvl="1"/>
            <a:endParaRPr lang="en-GB" noProof="0" dirty="0"/>
          </a:p>
        </p:txBody>
      </p:sp>
    </p:spTree>
    <p:extLst>
      <p:ext uri="{BB962C8B-B14F-4D97-AF65-F5344CB8AC3E}">
        <p14:creationId xmlns:p14="http://schemas.microsoft.com/office/powerpoint/2010/main" val="17382646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FE089-304A-81FD-109E-B35A25088A3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F97E80C-9F1B-EFD4-FAB2-0EA29DEBB8D6}"/>
              </a:ext>
            </a:extLst>
          </p:cNvPr>
          <p:cNvSpPr>
            <a:spLocks noGrp="1"/>
          </p:cNvSpPr>
          <p:nvPr>
            <p:ph type="title"/>
          </p:nvPr>
        </p:nvSpPr>
        <p:spPr/>
        <p:txBody>
          <a:bodyPr/>
          <a:lstStyle/>
          <a:p>
            <a:r>
              <a:rPr lang="en-GB" sz="2400" noProof="0" dirty="0">
                <a:latin typeface="Times New Roman" panose="02020603050405020304" pitchFamily="18" charset="0"/>
                <a:cs typeface="Times New Roman" panose="02020603050405020304" pitchFamily="18" charset="0"/>
              </a:rPr>
              <a:t>Conformity: are the tolerances met?</a:t>
            </a:r>
            <a:endParaRPr lang="en-GB" noProof="0" dirty="0">
              <a:latin typeface="Times New Roman" panose="02020603050405020304" pitchFamily="18" charset="0"/>
              <a:cs typeface="Times New Roman" panose="02020603050405020304" pitchFamily="18" charset="0"/>
            </a:endParaRPr>
          </a:p>
        </p:txBody>
      </p:sp>
      <p:sp>
        <p:nvSpPr>
          <p:cNvPr id="6" name="Espace réservé du pied de page 5">
            <a:extLst>
              <a:ext uri="{FF2B5EF4-FFF2-40B4-BE49-F238E27FC236}">
                <a16:creationId xmlns:a16="http://schemas.microsoft.com/office/drawing/2014/main" id="{7437EF6D-43DF-2CBF-F050-8353540E6BC5}"/>
              </a:ext>
            </a:extLst>
          </p:cNvPr>
          <p:cNvSpPr>
            <a:spLocks noGrp="1"/>
          </p:cNvSpPr>
          <p:nvPr>
            <p:ph type="ftr" sz="quarter" idx="10"/>
          </p:nvPr>
        </p:nvSpPr>
        <p:spPr/>
        <p:txBody>
          <a:bodyPr/>
          <a:lstStyle/>
          <a:p>
            <a:r>
              <a:rPr lang="en-GB" noProof="0" dirty="0"/>
              <a:t>IWAA 2026, October 5-9 at KEK</a:t>
            </a:r>
          </a:p>
        </p:txBody>
      </p:sp>
      <p:sp>
        <p:nvSpPr>
          <p:cNvPr id="4" name="Espace réservé du numéro de diapositive 3">
            <a:extLst>
              <a:ext uri="{FF2B5EF4-FFF2-40B4-BE49-F238E27FC236}">
                <a16:creationId xmlns:a16="http://schemas.microsoft.com/office/drawing/2014/main" id="{48EDD6C8-CA18-6889-8190-27D86BA4EE73}"/>
              </a:ext>
            </a:extLst>
          </p:cNvPr>
          <p:cNvSpPr>
            <a:spLocks noGrp="1"/>
          </p:cNvSpPr>
          <p:nvPr>
            <p:ph type="sldNum" sz="quarter" idx="11"/>
          </p:nvPr>
        </p:nvSpPr>
        <p:spPr/>
        <p:txBody>
          <a:bodyPr/>
          <a:lstStyle/>
          <a:p>
            <a:fld id="{F1620CC9-C982-429E-97C9-9F71A6603CFC}" type="slidenum">
              <a:rPr lang="en-GB" noProof="0" smtClean="0"/>
              <a:pPr/>
              <a:t>14</a:t>
            </a:fld>
            <a:endParaRPr lang="en-GB" noProof="0" dirty="0"/>
          </a:p>
        </p:txBody>
      </p:sp>
      <p:grpSp>
        <p:nvGrpSpPr>
          <p:cNvPr id="37" name="Groupe 36">
            <a:extLst>
              <a:ext uri="{FF2B5EF4-FFF2-40B4-BE49-F238E27FC236}">
                <a16:creationId xmlns:a16="http://schemas.microsoft.com/office/drawing/2014/main" id="{E96AB968-8284-C99D-6F42-24D25E95C710}"/>
              </a:ext>
            </a:extLst>
          </p:cNvPr>
          <p:cNvGrpSpPr/>
          <p:nvPr/>
        </p:nvGrpSpPr>
        <p:grpSpPr>
          <a:xfrm>
            <a:off x="2421393" y="2792765"/>
            <a:ext cx="7151298" cy="3801540"/>
            <a:chOff x="2421393" y="2792765"/>
            <a:chExt cx="7151298" cy="3801540"/>
          </a:xfrm>
        </p:grpSpPr>
        <p:pic>
          <p:nvPicPr>
            <p:cNvPr id="5" name="Image 4">
              <a:extLst>
                <a:ext uri="{FF2B5EF4-FFF2-40B4-BE49-F238E27FC236}">
                  <a16:creationId xmlns:a16="http://schemas.microsoft.com/office/drawing/2014/main" id="{5B7881FB-CAA6-6B27-3418-F4650ADC19E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421393" y="2816954"/>
              <a:ext cx="6726120" cy="3777351"/>
            </a:xfrm>
            <a:prstGeom prst="rect">
              <a:avLst/>
            </a:prstGeom>
          </p:spPr>
        </p:pic>
        <p:cxnSp>
          <p:nvCxnSpPr>
            <p:cNvPr id="10" name="Connecteur droit avec flèche 9">
              <a:extLst>
                <a:ext uri="{FF2B5EF4-FFF2-40B4-BE49-F238E27FC236}">
                  <a16:creationId xmlns:a16="http://schemas.microsoft.com/office/drawing/2014/main" id="{32B521DA-CF4A-10E1-E519-3C541E31B43F}"/>
                </a:ext>
              </a:extLst>
            </p:cNvPr>
            <p:cNvCxnSpPr>
              <a:cxnSpLocks/>
            </p:cNvCxnSpPr>
            <p:nvPr/>
          </p:nvCxnSpPr>
          <p:spPr>
            <a:xfrm>
              <a:off x="3645528" y="5491353"/>
              <a:ext cx="4464496"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DCEC8B06-59B7-9F0B-C475-329820CB4B89}"/>
                </a:ext>
              </a:extLst>
            </p:cNvPr>
            <p:cNvCxnSpPr>
              <a:cxnSpLocks/>
            </p:cNvCxnSpPr>
            <p:nvPr/>
          </p:nvCxnSpPr>
          <p:spPr>
            <a:xfrm flipV="1">
              <a:off x="5917209" y="3132584"/>
              <a:ext cx="0" cy="235876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ZoneTexte 13">
              <a:extLst>
                <a:ext uri="{FF2B5EF4-FFF2-40B4-BE49-F238E27FC236}">
                  <a16:creationId xmlns:a16="http://schemas.microsoft.com/office/drawing/2014/main" id="{973B232D-4807-F9EB-0C40-1CABA83DA726}"/>
                </a:ext>
              </a:extLst>
            </p:cNvPr>
            <p:cNvSpPr txBox="1"/>
            <p:nvPr/>
          </p:nvSpPr>
          <p:spPr>
            <a:xfrm>
              <a:off x="4836928" y="3664242"/>
              <a:ext cx="1728192" cy="336118"/>
            </a:xfrm>
            <a:prstGeom prst="rect">
              <a:avLst/>
            </a:prstGeom>
            <a:noFill/>
          </p:spPr>
          <p:txBody>
            <a:bodyPr wrap="square" rtlCol="0">
              <a:spAutoFit/>
            </a:bodyPr>
            <a:lstStyle/>
            <a:p>
              <a:r>
                <a:rPr lang="en-GB" noProof="0" dirty="0">
                  <a:solidFill>
                    <a:srgbClr val="FF0000"/>
                  </a:solidFill>
                  <a:latin typeface="Times New Roman" panose="02020603050405020304" pitchFamily="18" charset="0"/>
                  <a:cs typeface="Times New Roman" panose="02020603050405020304" pitchFamily="18" charset="0"/>
                </a:rPr>
                <a:t>Tolerances</a:t>
              </a:r>
            </a:p>
          </p:txBody>
        </p:sp>
        <p:sp>
          <p:nvSpPr>
            <p:cNvPr id="15" name="ZoneTexte 14">
              <a:extLst>
                <a:ext uri="{FF2B5EF4-FFF2-40B4-BE49-F238E27FC236}">
                  <a16:creationId xmlns:a16="http://schemas.microsoft.com/office/drawing/2014/main" id="{E42029BC-1D47-B4D6-B7DF-263D6F7A68A4}"/>
                </a:ext>
              </a:extLst>
            </p:cNvPr>
            <p:cNvSpPr txBox="1"/>
            <p:nvPr/>
          </p:nvSpPr>
          <p:spPr>
            <a:xfrm>
              <a:off x="5269137" y="2792765"/>
              <a:ext cx="1296144" cy="307777"/>
            </a:xfrm>
            <a:prstGeom prst="rect">
              <a:avLst/>
            </a:prstGeom>
            <a:noFill/>
          </p:spPr>
          <p:txBody>
            <a:bodyPr wrap="square" rtlCol="0">
              <a:spAutoFit/>
            </a:bodyPr>
            <a:lstStyle/>
            <a:p>
              <a:pPr algn="ctr"/>
              <a:r>
                <a:rPr lang="en-GB" sz="1400" noProof="0" dirty="0">
                  <a:latin typeface="Times New Roman" panose="02020603050405020304" pitchFamily="18" charset="0"/>
                  <a:cs typeface="Times New Roman" panose="02020603050405020304" pitchFamily="18" charset="0"/>
                </a:rPr>
                <a:t>Probability</a:t>
              </a:r>
            </a:p>
          </p:txBody>
        </p:sp>
        <p:sp>
          <p:nvSpPr>
            <p:cNvPr id="16" name="ZoneTexte 15">
              <a:extLst>
                <a:ext uri="{FF2B5EF4-FFF2-40B4-BE49-F238E27FC236}">
                  <a16:creationId xmlns:a16="http://schemas.microsoft.com/office/drawing/2014/main" id="{6DD7B7A3-6402-9439-6715-17DAC570C7FF}"/>
                </a:ext>
              </a:extLst>
            </p:cNvPr>
            <p:cNvSpPr txBox="1"/>
            <p:nvPr/>
          </p:nvSpPr>
          <p:spPr>
            <a:xfrm>
              <a:off x="8004804" y="5324556"/>
              <a:ext cx="1567887" cy="307777"/>
            </a:xfrm>
            <a:prstGeom prst="rect">
              <a:avLst/>
            </a:prstGeom>
            <a:noFill/>
          </p:spPr>
          <p:txBody>
            <a:bodyPr wrap="square" rtlCol="0">
              <a:spAutoFit/>
            </a:bodyPr>
            <a:lstStyle/>
            <a:p>
              <a:pPr algn="ctr"/>
              <a:r>
                <a:rPr lang="en-GB" sz="1400" noProof="0" dirty="0">
                  <a:latin typeface="Times New Roman" panose="02020603050405020304" pitchFamily="18" charset="0"/>
                  <a:cs typeface="Times New Roman" panose="02020603050405020304" pitchFamily="18" charset="0"/>
                </a:rPr>
                <a:t>Magnet position</a:t>
              </a:r>
            </a:p>
          </p:txBody>
        </p:sp>
        <p:sp>
          <p:nvSpPr>
            <p:cNvPr id="17" name="ZoneTexte 16">
              <a:extLst>
                <a:ext uri="{FF2B5EF4-FFF2-40B4-BE49-F238E27FC236}">
                  <a16:creationId xmlns:a16="http://schemas.microsoft.com/office/drawing/2014/main" id="{C93C204D-D029-3409-8574-7544B398E9E3}"/>
                </a:ext>
              </a:extLst>
            </p:cNvPr>
            <p:cNvSpPr txBox="1"/>
            <p:nvPr/>
          </p:nvSpPr>
          <p:spPr>
            <a:xfrm>
              <a:off x="3917656" y="5973162"/>
              <a:ext cx="1872208" cy="307777"/>
            </a:xfrm>
            <a:prstGeom prst="rect">
              <a:avLst/>
            </a:prstGeom>
            <a:noFill/>
          </p:spPr>
          <p:txBody>
            <a:bodyPr wrap="square" rtlCol="0">
              <a:spAutoFit/>
            </a:bodyPr>
            <a:lstStyle/>
            <a:p>
              <a:pPr algn="ctr"/>
              <a:r>
                <a:rPr lang="en-GB" sz="1400" noProof="0" dirty="0">
                  <a:latin typeface="Times New Roman" panose="02020603050405020304" pitchFamily="18" charset="0"/>
                  <a:cs typeface="Times New Roman" panose="02020603050405020304" pitchFamily="18" charset="0"/>
                </a:rPr>
                <a:t>Theoretical position</a:t>
              </a:r>
            </a:p>
          </p:txBody>
        </p:sp>
        <p:cxnSp>
          <p:nvCxnSpPr>
            <p:cNvPr id="18" name="Connecteur droit avec flèche 17">
              <a:extLst>
                <a:ext uri="{FF2B5EF4-FFF2-40B4-BE49-F238E27FC236}">
                  <a16:creationId xmlns:a16="http://schemas.microsoft.com/office/drawing/2014/main" id="{1ABFC943-7554-58CB-E84C-9FEE87365D74}"/>
                </a:ext>
              </a:extLst>
            </p:cNvPr>
            <p:cNvCxnSpPr>
              <a:cxnSpLocks/>
            </p:cNvCxnSpPr>
            <p:nvPr/>
          </p:nvCxnSpPr>
          <p:spPr>
            <a:xfrm flipV="1">
              <a:off x="5549228" y="5531987"/>
              <a:ext cx="364378" cy="44117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41" name="ZoneTexte 40">
            <a:extLst>
              <a:ext uri="{FF2B5EF4-FFF2-40B4-BE49-F238E27FC236}">
                <a16:creationId xmlns:a16="http://schemas.microsoft.com/office/drawing/2014/main" id="{6284AB37-A749-13B7-337D-EFE8C97E0059}"/>
              </a:ext>
            </a:extLst>
          </p:cNvPr>
          <p:cNvSpPr txBox="1"/>
          <p:nvPr/>
        </p:nvSpPr>
        <p:spPr>
          <a:xfrm>
            <a:off x="6401073" y="5962988"/>
            <a:ext cx="1872208" cy="307777"/>
          </a:xfrm>
          <a:prstGeom prst="rect">
            <a:avLst/>
          </a:prstGeom>
          <a:noFill/>
        </p:spPr>
        <p:txBody>
          <a:bodyPr wrap="square" rtlCol="0">
            <a:spAutoFit/>
          </a:bodyPr>
          <a:lstStyle/>
          <a:p>
            <a:pPr algn="ctr"/>
            <a:r>
              <a:rPr lang="en-GB" sz="1400" noProof="0" dirty="0">
                <a:latin typeface="Times New Roman" panose="02020603050405020304" pitchFamily="18" charset="0"/>
                <a:cs typeface="Times New Roman" panose="02020603050405020304" pitchFamily="18" charset="0"/>
              </a:rPr>
              <a:t>Measured position</a:t>
            </a:r>
          </a:p>
        </p:txBody>
      </p:sp>
      <p:cxnSp>
        <p:nvCxnSpPr>
          <p:cNvPr id="42" name="Connecteur droit avec flèche 41">
            <a:extLst>
              <a:ext uri="{FF2B5EF4-FFF2-40B4-BE49-F238E27FC236}">
                <a16:creationId xmlns:a16="http://schemas.microsoft.com/office/drawing/2014/main" id="{5CB3E17B-AE71-1DB1-7F27-B6CBF9D2D24A}"/>
              </a:ext>
            </a:extLst>
          </p:cNvPr>
          <p:cNvCxnSpPr>
            <a:cxnSpLocks/>
          </p:cNvCxnSpPr>
          <p:nvPr/>
        </p:nvCxnSpPr>
        <p:spPr>
          <a:xfrm flipH="1" flipV="1">
            <a:off x="6532901" y="5542499"/>
            <a:ext cx="139859" cy="39722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necteur droit avec flèche 19">
            <a:extLst>
              <a:ext uri="{FF2B5EF4-FFF2-40B4-BE49-F238E27FC236}">
                <a16:creationId xmlns:a16="http://schemas.microsoft.com/office/drawing/2014/main" id="{A225959C-11B6-9C28-2912-05D4C93F8E04}"/>
              </a:ext>
            </a:extLst>
          </p:cNvPr>
          <p:cNvCxnSpPr>
            <a:cxnSpLocks/>
          </p:cNvCxnSpPr>
          <p:nvPr/>
        </p:nvCxnSpPr>
        <p:spPr>
          <a:xfrm>
            <a:off x="5083743" y="3640750"/>
            <a:ext cx="162000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 name="Connecteur droit avec flèche 20">
            <a:extLst>
              <a:ext uri="{FF2B5EF4-FFF2-40B4-BE49-F238E27FC236}">
                <a16:creationId xmlns:a16="http://schemas.microsoft.com/office/drawing/2014/main" id="{618BD97B-5800-82C7-FC14-ED120FC9A91C}"/>
              </a:ext>
            </a:extLst>
          </p:cNvPr>
          <p:cNvCxnSpPr>
            <a:cxnSpLocks/>
          </p:cNvCxnSpPr>
          <p:nvPr/>
        </p:nvCxnSpPr>
        <p:spPr>
          <a:xfrm>
            <a:off x="4745525" y="3074322"/>
            <a:ext cx="868979" cy="51581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necteur droit avec flèche 21">
            <a:extLst>
              <a:ext uri="{FF2B5EF4-FFF2-40B4-BE49-F238E27FC236}">
                <a16:creationId xmlns:a16="http://schemas.microsoft.com/office/drawing/2014/main" id="{85EAD9B5-5C48-5D71-2FFB-25B75BD0D0D0}"/>
              </a:ext>
            </a:extLst>
          </p:cNvPr>
          <p:cNvCxnSpPr>
            <a:cxnSpLocks/>
          </p:cNvCxnSpPr>
          <p:nvPr/>
        </p:nvCxnSpPr>
        <p:spPr>
          <a:xfrm>
            <a:off x="6717925" y="3640750"/>
            <a:ext cx="252001"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avec flèche 22">
            <a:extLst>
              <a:ext uri="{FF2B5EF4-FFF2-40B4-BE49-F238E27FC236}">
                <a16:creationId xmlns:a16="http://schemas.microsoft.com/office/drawing/2014/main" id="{5B3D8729-87B7-7C33-C410-A3E09DCAD646}"/>
              </a:ext>
            </a:extLst>
          </p:cNvPr>
          <p:cNvCxnSpPr>
            <a:cxnSpLocks/>
          </p:cNvCxnSpPr>
          <p:nvPr/>
        </p:nvCxnSpPr>
        <p:spPr>
          <a:xfrm>
            <a:off x="4831742" y="3640750"/>
            <a:ext cx="252001"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24" name="ZoneTexte 23">
            <a:extLst>
              <a:ext uri="{FF2B5EF4-FFF2-40B4-BE49-F238E27FC236}">
                <a16:creationId xmlns:a16="http://schemas.microsoft.com/office/drawing/2014/main" id="{034CEBA8-81A2-6C55-1AA4-6013E0CA62F9}"/>
              </a:ext>
            </a:extLst>
          </p:cNvPr>
          <p:cNvSpPr txBox="1"/>
          <p:nvPr/>
        </p:nvSpPr>
        <p:spPr>
          <a:xfrm>
            <a:off x="4745525" y="3303900"/>
            <a:ext cx="648072" cy="336118"/>
          </a:xfrm>
          <a:prstGeom prst="rect">
            <a:avLst/>
          </a:prstGeom>
          <a:noFill/>
        </p:spPr>
        <p:txBody>
          <a:bodyPr wrap="square" rtlCol="0">
            <a:spAutoFit/>
          </a:bodyPr>
          <a:lstStyle/>
          <a:p>
            <a:r>
              <a:rPr lang="en-GB" i="1" noProof="0" dirty="0">
                <a:latin typeface="Times New Roman" panose="02020603050405020304" pitchFamily="18" charset="0"/>
                <a:cs typeface="Times New Roman" panose="02020603050405020304" pitchFamily="18" charset="0"/>
              </a:rPr>
              <a:t>2u</a:t>
            </a:r>
          </a:p>
        </p:txBody>
      </p:sp>
      <p:sp>
        <p:nvSpPr>
          <p:cNvPr id="25" name="ZoneTexte 24">
            <a:extLst>
              <a:ext uri="{FF2B5EF4-FFF2-40B4-BE49-F238E27FC236}">
                <a16:creationId xmlns:a16="http://schemas.microsoft.com/office/drawing/2014/main" id="{D8109FC5-E76C-CED9-FCC4-41BCB8A084FE}"/>
              </a:ext>
            </a:extLst>
          </p:cNvPr>
          <p:cNvSpPr txBox="1"/>
          <p:nvPr/>
        </p:nvSpPr>
        <p:spPr>
          <a:xfrm>
            <a:off x="6665779" y="3303900"/>
            <a:ext cx="648072" cy="336118"/>
          </a:xfrm>
          <a:prstGeom prst="rect">
            <a:avLst/>
          </a:prstGeom>
          <a:noFill/>
        </p:spPr>
        <p:txBody>
          <a:bodyPr wrap="square" rtlCol="0">
            <a:spAutoFit/>
          </a:bodyPr>
          <a:lstStyle/>
          <a:p>
            <a:r>
              <a:rPr lang="en-GB" i="1" noProof="0" dirty="0">
                <a:latin typeface="Times New Roman" panose="02020603050405020304" pitchFamily="18" charset="0"/>
                <a:cs typeface="Times New Roman" panose="02020603050405020304" pitchFamily="18" charset="0"/>
              </a:rPr>
              <a:t>2u</a:t>
            </a:r>
          </a:p>
        </p:txBody>
      </p:sp>
      <p:sp>
        <p:nvSpPr>
          <p:cNvPr id="26" name="ZoneTexte 25">
            <a:extLst>
              <a:ext uri="{FF2B5EF4-FFF2-40B4-BE49-F238E27FC236}">
                <a16:creationId xmlns:a16="http://schemas.microsoft.com/office/drawing/2014/main" id="{78BD25D3-761F-FAE7-8D5D-02981838828D}"/>
              </a:ext>
            </a:extLst>
          </p:cNvPr>
          <p:cNvSpPr txBox="1"/>
          <p:nvPr/>
        </p:nvSpPr>
        <p:spPr>
          <a:xfrm>
            <a:off x="2955190" y="2854691"/>
            <a:ext cx="2182047" cy="336118"/>
          </a:xfrm>
          <a:prstGeom prst="rect">
            <a:avLst/>
          </a:prstGeom>
          <a:noFill/>
        </p:spPr>
        <p:txBody>
          <a:bodyPr wrap="square" rtlCol="0">
            <a:spAutoFit/>
          </a:bodyPr>
          <a:lstStyle/>
          <a:p>
            <a:r>
              <a:rPr lang="en-GB" noProof="0" dirty="0">
                <a:latin typeface="Times New Roman" panose="02020603050405020304" pitchFamily="18" charset="0"/>
                <a:cs typeface="Times New Roman" panose="02020603050405020304" pitchFamily="18" charset="0"/>
              </a:rPr>
              <a:t>Acceptance interval</a:t>
            </a:r>
          </a:p>
        </p:txBody>
      </p:sp>
      <p:sp>
        <p:nvSpPr>
          <p:cNvPr id="32" name="ZoneTexte 31">
            <a:extLst>
              <a:ext uri="{FF2B5EF4-FFF2-40B4-BE49-F238E27FC236}">
                <a16:creationId xmlns:a16="http://schemas.microsoft.com/office/drawing/2014/main" id="{155F0AB6-D725-D36A-DE34-28A252A235E9}"/>
              </a:ext>
            </a:extLst>
          </p:cNvPr>
          <p:cNvSpPr txBox="1"/>
          <p:nvPr/>
        </p:nvSpPr>
        <p:spPr>
          <a:xfrm rot="20677796">
            <a:off x="7368038" y="2767870"/>
            <a:ext cx="1897589" cy="646331"/>
          </a:xfrm>
          <a:prstGeom prst="rect">
            <a:avLst/>
          </a:prstGeom>
          <a:noFill/>
        </p:spPr>
        <p:txBody>
          <a:bodyPr wrap="square" rtlCol="0">
            <a:spAutoFit/>
          </a:bodyPr>
          <a:lstStyle/>
          <a:p>
            <a:pPr algn="ctr"/>
            <a:r>
              <a:rPr lang="en-GB" sz="1800" b="1" i="1" noProof="0" dirty="0">
                <a:solidFill>
                  <a:srgbClr val="00B050"/>
                </a:solidFill>
                <a:latin typeface="Times New Roman" panose="02020603050405020304" pitchFamily="18" charset="0"/>
                <a:cs typeface="Times New Roman" panose="02020603050405020304" pitchFamily="18" charset="0"/>
              </a:rPr>
              <a:t>Conform at better than 95 %</a:t>
            </a:r>
          </a:p>
        </p:txBody>
      </p:sp>
      <p:sp>
        <p:nvSpPr>
          <p:cNvPr id="11" name="Espace réservé du texte 4">
            <a:extLst>
              <a:ext uri="{FF2B5EF4-FFF2-40B4-BE49-F238E27FC236}">
                <a16:creationId xmlns:a16="http://schemas.microsoft.com/office/drawing/2014/main" id="{942F7690-ED59-2903-2481-92C67ECBC417}"/>
              </a:ext>
            </a:extLst>
          </p:cNvPr>
          <p:cNvSpPr txBox="1">
            <a:spLocks/>
          </p:cNvSpPr>
          <p:nvPr/>
        </p:nvSpPr>
        <p:spPr>
          <a:xfrm>
            <a:off x="552036" y="759052"/>
            <a:ext cx="11376612" cy="5838300"/>
          </a:xfrm>
          <a:prstGeom prst="rect">
            <a:avLst/>
          </a:prstGeom>
        </p:spPr>
        <p:txBody>
          <a:bodyPr/>
          <a:lstStyle>
            <a:lvl1pPr marL="257179" indent="-257179" algn="l" defTabSz="685810" rtl="0" eaLnBrk="1" latinLnBrk="0" hangingPunct="1">
              <a:spcBef>
                <a:spcPct val="20000"/>
              </a:spcBef>
              <a:buFont typeface="Arial" panose="020B0604020202020204" pitchFamily="34" charset="0"/>
              <a:buChar char="•"/>
              <a:defRPr sz="1800" kern="1200">
                <a:solidFill>
                  <a:srgbClr val="0E4194"/>
                </a:solidFill>
                <a:latin typeface="Arial" panose="020B0604020202020204" pitchFamily="34" charset="0"/>
                <a:ea typeface="+mn-ea"/>
                <a:cs typeface="Arial" panose="020B0604020202020204" pitchFamily="34" charset="0"/>
              </a:defRPr>
            </a:lvl1pPr>
            <a:lvl2pPr marL="557220" indent="-214316" algn="l" defTabSz="685810" rtl="0" eaLnBrk="1" latinLnBrk="0" hangingPunct="1">
              <a:spcBef>
                <a:spcPct val="20000"/>
              </a:spcBef>
              <a:buFont typeface="Arial" panose="020B0604020202020204" pitchFamily="34" charset="0"/>
              <a:buChar char="–"/>
              <a:defRPr sz="15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857262" indent="-171452" algn="l" defTabSz="685810" rtl="0" eaLnBrk="1" latinLnBrk="0" hangingPunct="1">
              <a:spcBef>
                <a:spcPct val="20000"/>
              </a:spcBef>
              <a:buFont typeface="Arial" panose="020B0604020202020204" pitchFamily="34" charset="0"/>
              <a:buChar char="•"/>
              <a:defRPr sz="135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200167" indent="-171452" algn="l" defTabSz="685810" rtl="0" eaLnBrk="1" latinLnBrk="0" hangingPunct="1">
              <a:spcBef>
                <a:spcPct val="20000"/>
              </a:spcBef>
              <a:buFont typeface="Arial" panose="020B0604020202020204" pitchFamily="34" charset="0"/>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1543072" indent="-171452" algn="l" defTabSz="685810" rtl="0" eaLnBrk="1" latinLnBrk="0" hangingPunct="1">
              <a:spcBef>
                <a:spcPct val="20000"/>
              </a:spcBef>
              <a:buFont typeface="Arial" panose="020B0604020202020204" pitchFamily="34" charset="0"/>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1885978"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82"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87"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91"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r>
              <a:rPr lang="en-GB" b="1" noProof="0" dirty="0">
                <a:latin typeface="Times New Roman" panose="02020603050405020304" pitchFamily="18" charset="0"/>
                <a:cs typeface="Times New Roman" panose="02020603050405020304" pitchFamily="18" charset="0"/>
              </a:rPr>
              <a:t>Tolerance</a:t>
            </a:r>
            <a:r>
              <a:rPr lang="en-GB" noProof="0" dirty="0">
                <a:latin typeface="Times New Roman" panose="02020603050405020304" pitchFamily="18" charset="0"/>
                <a:cs typeface="Times New Roman" panose="02020603050405020304" pitchFamily="18" charset="0"/>
              </a:rPr>
              <a:t> = interval of permissible values for a measurand to meet specified requirements. </a:t>
            </a:r>
          </a:p>
          <a:p>
            <a:r>
              <a:rPr lang="en-GB" noProof="0" dirty="0">
                <a:latin typeface="Times New Roman" panose="02020603050405020304" pitchFamily="18" charset="0"/>
                <a:cs typeface="Times New Roman" panose="02020603050405020304" pitchFamily="18" charset="0"/>
              </a:rPr>
              <a:t>At SOLEIL: </a:t>
            </a:r>
            <a:r>
              <a:rPr lang="en-GB" b="1" noProof="0" dirty="0">
                <a:latin typeface="Times New Roman" panose="02020603050405020304" pitchFamily="18" charset="0"/>
                <a:cs typeface="Times New Roman" panose="02020603050405020304" pitchFamily="18" charset="0"/>
              </a:rPr>
              <a:t>+/- 2σ </a:t>
            </a:r>
            <a:r>
              <a:rPr lang="en-GB" noProof="0" dirty="0">
                <a:latin typeface="Times New Roman" panose="02020603050405020304" pitchFamily="18" charset="0"/>
                <a:cs typeface="Times New Roman" panose="02020603050405020304" pitchFamily="18" charset="0"/>
              </a:rPr>
              <a:t>of the error simulated by the physicists</a:t>
            </a:r>
          </a:p>
          <a:p>
            <a:r>
              <a:rPr lang="en-GB" noProof="0" dirty="0">
                <a:latin typeface="Times New Roman" panose="02020603050405020304" pitchFamily="18" charset="0"/>
                <a:cs typeface="Times New Roman" panose="02020603050405020304" pitchFamily="18" charset="0"/>
              </a:rPr>
              <a:t>A measured value inside the tolerance not guarantee that the true value is: </a:t>
            </a:r>
            <a:r>
              <a:rPr lang="en-GB" b="1" noProof="0" dirty="0">
                <a:latin typeface="Times New Roman" panose="02020603050405020304" pitchFamily="18" charset="0"/>
                <a:cs typeface="Times New Roman" panose="02020603050405020304" pitchFamily="18" charset="0"/>
              </a:rPr>
              <a:t>measurand uncertainty </a:t>
            </a:r>
            <a:r>
              <a:rPr lang="en-GB" noProof="0" dirty="0">
                <a:latin typeface="Times New Roman" panose="02020603050405020304" pitchFamily="18" charset="0"/>
                <a:cs typeface="Times New Roman" panose="02020603050405020304" pitchFamily="18" charset="0"/>
              </a:rPr>
              <a:t>must be considered</a:t>
            </a:r>
          </a:p>
          <a:p>
            <a:r>
              <a:rPr lang="en-GB" noProof="0" dirty="0">
                <a:latin typeface="Times New Roman" panose="02020603050405020304" pitchFamily="18" charset="0"/>
                <a:cs typeface="Times New Roman" panose="02020603050405020304" pitchFamily="18" charset="0"/>
              </a:rPr>
              <a:t>Conformity criterion (JCGM 106): the tolerance is reduced by </a:t>
            </a:r>
            <a:r>
              <a:rPr lang="en-GB" b="1" noProof="0" dirty="0">
                <a:latin typeface="Times New Roman" panose="02020603050405020304" pitchFamily="18" charset="0"/>
                <a:cs typeface="Times New Roman" panose="02020603050405020304" pitchFamily="18" charset="0"/>
              </a:rPr>
              <a:t>guard bands of 2u</a:t>
            </a:r>
            <a:r>
              <a:rPr lang="en-GB" noProof="0" dirty="0">
                <a:latin typeface="Times New Roman" panose="02020603050405020304" pitchFamily="18" charset="0"/>
                <a:cs typeface="Times New Roman" panose="02020603050405020304" pitchFamily="18" charset="0"/>
              </a:rPr>
              <a:t>, defining an acceptance interval that ensures a conformity probability of at least 95 %.</a:t>
            </a:r>
          </a:p>
          <a:p>
            <a:pPr lvl="1" algn="just"/>
            <a:endParaRPr lang="en-GB" noProof="0" dirty="0">
              <a:latin typeface="Times New Roman" panose="02020603050405020304" pitchFamily="18" charset="0"/>
              <a:cs typeface="Times New Roman" panose="02020603050405020304" pitchFamily="18" charset="0"/>
            </a:endParaRPr>
          </a:p>
          <a:p>
            <a:pPr lvl="1" algn="just"/>
            <a:endParaRPr lang="en-GB" noProof="0" dirty="0">
              <a:latin typeface="Times New Roman" panose="02020603050405020304" pitchFamily="18" charset="0"/>
              <a:cs typeface="Times New Roman" panose="02020603050405020304" pitchFamily="18" charset="0"/>
            </a:endParaRPr>
          </a:p>
          <a:p>
            <a:endParaRPr lang="en-GB" sz="1600" noProof="0" dirty="0">
              <a:latin typeface="Times New Roman" panose="02020603050405020304" pitchFamily="18" charset="0"/>
              <a:cs typeface="Times New Roman" panose="02020603050405020304" pitchFamily="18" charset="0"/>
            </a:endParaRPr>
          </a:p>
          <a:p>
            <a:pPr marL="0" indent="0">
              <a:buFont typeface="Arial" panose="020B0604020202020204" pitchFamily="34" charset="0"/>
              <a:buNone/>
            </a:pPr>
            <a:endParaRPr lang="en-GB" noProof="0" dirty="0">
              <a:latin typeface="Times New Roman" panose="02020603050405020304" pitchFamily="18" charset="0"/>
              <a:cs typeface="Times New Roman" panose="02020603050405020304" pitchFamily="18" charset="0"/>
            </a:endParaRPr>
          </a:p>
          <a:p>
            <a:pPr lvl="1"/>
            <a:endParaRPr lang="en-GB" noProof="0" dirty="0"/>
          </a:p>
        </p:txBody>
      </p:sp>
    </p:spTree>
    <p:extLst>
      <p:ext uri="{BB962C8B-B14F-4D97-AF65-F5344CB8AC3E}">
        <p14:creationId xmlns:p14="http://schemas.microsoft.com/office/powerpoint/2010/main" val="38353515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7DC8EF-6433-09D7-6EB5-7AF773998E18}"/>
            </a:ext>
          </a:extLst>
        </p:cNvPr>
        <p:cNvGrpSpPr/>
        <p:nvPr/>
      </p:nvGrpSpPr>
      <p:grpSpPr>
        <a:xfrm>
          <a:off x="0" y="0"/>
          <a:ext cx="0" cy="0"/>
          <a:chOff x="0" y="0"/>
          <a:chExt cx="0" cy="0"/>
        </a:xfrm>
      </p:grpSpPr>
      <p:sp>
        <p:nvSpPr>
          <p:cNvPr id="7" name="Espace réservé du texte 4">
            <a:extLst>
              <a:ext uri="{FF2B5EF4-FFF2-40B4-BE49-F238E27FC236}">
                <a16:creationId xmlns:a16="http://schemas.microsoft.com/office/drawing/2014/main" id="{B7FCC4E2-81C0-735A-03FD-6DA881C2B744}"/>
              </a:ext>
            </a:extLst>
          </p:cNvPr>
          <p:cNvSpPr txBox="1">
            <a:spLocks/>
          </p:cNvSpPr>
          <p:nvPr/>
        </p:nvSpPr>
        <p:spPr>
          <a:xfrm>
            <a:off x="552037" y="759052"/>
            <a:ext cx="5327940" cy="5838300"/>
          </a:xfrm>
          <a:prstGeom prst="rect">
            <a:avLst/>
          </a:prstGeom>
        </p:spPr>
        <p:txBody>
          <a:bodyPr/>
          <a:lstStyle>
            <a:lvl1pPr marL="257179" indent="-257179" algn="l" defTabSz="685810" rtl="0" eaLnBrk="1" latinLnBrk="0" hangingPunct="1">
              <a:spcBef>
                <a:spcPct val="20000"/>
              </a:spcBef>
              <a:buFont typeface="Arial" panose="020B0604020202020204" pitchFamily="34" charset="0"/>
              <a:buChar char="•"/>
              <a:defRPr sz="1800" kern="1200">
                <a:solidFill>
                  <a:srgbClr val="0E4194"/>
                </a:solidFill>
                <a:latin typeface="Arial" panose="020B0604020202020204" pitchFamily="34" charset="0"/>
                <a:ea typeface="+mn-ea"/>
                <a:cs typeface="Arial" panose="020B0604020202020204" pitchFamily="34" charset="0"/>
              </a:defRPr>
            </a:lvl1pPr>
            <a:lvl2pPr marL="557220" indent="-214316" algn="l" defTabSz="685810" rtl="0" eaLnBrk="1" latinLnBrk="0" hangingPunct="1">
              <a:spcBef>
                <a:spcPct val="20000"/>
              </a:spcBef>
              <a:buFont typeface="Arial" panose="020B0604020202020204" pitchFamily="34" charset="0"/>
              <a:buChar char="–"/>
              <a:defRPr sz="15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857262" indent="-171452" algn="l" defTabSz="685810" rtl="0" eaLnBrk="1" latinLnBrk="0" hangingPunct="1">
              <a:spcBef>
                <a:spcPct val="20000"/>
              </a:spcBef>
              <a:buFont typeface="Arial" panose="020B0604020202020204" pitchFamily="34" charset="0"/>
              <a:buChar char="•"/>
              <a:defRPr sz="135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200167" indent="-171452" algn="l" defTabSz="685810" rtl="0" eaLnBrk="1" latinLnBrk="0" hangingPunct="1">
              <a:spcBef>
                <a:spcPct val="20000"/>
              </a:spcBef>
              <a:buFont typeface="Arial" panose="020B0604020202020204" pitchFamily="34" charset="0"/>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1543072" indent="-171452" algn="l" defTabSz="685810" rtl="0" eaLnBrk="1" latinLnBrk="0" hangingPunct="1">
              <a:spcBef>
                <a:spcPct val="20000"/>
              </a:spcBef>
              <a:buFont typeface="Arial" panose="020B0604020202020204" pitchFamily="34" charset="0"/>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1885978"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82"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87"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91"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lgn="just"/>
            <a:r>
              <a:rPr lang="en-GB" noProof="0" dirty="0">
                <a:latin typeface="Times New Roman" panose="02020603050405020304" pitchFamily="18" charset="0"/>
                <a:cs typeface="Times New Roman" panose="02020603050405020304" pitchFamily="18" charset="0"/>
              </a:rPr>
              <a:t>The uncertainty on the final measurand results from the </a:t>
            </a:r>
            <a:r>
              <a:rPr lang="en-GB" b="1" noProof="0" dirty="0">
                <a:latin typeface="Times New Roman" panose="02020603050405020304" pitchFamily="18" charset="0"/>
                <a:cs typeface="Times New Roman" panose="02020603050405020304" pitchFamily="18" charset="0"/>
              </a:rPr>
              <a:t>whole alignment chain</a:t>
            </a:r>
            <a:r>
              <a:rPr lang="en-GB" noProof="0" dirty="0">
                <a:latin typeface="Times New Roman" panose="02020603050405020304" pitchFamily="18" charset="0"/>
                <a:cs typeface="Times New Roman" panose="02020603050405020304" pitchFamily="18" charset="0"/>
              </a:rPr>
              <a:t>, not from a single measurement</a:t>
            </a:r>
          </a:p>
          <a:p>
            <a:pPr algn="just"/>
            <a:r>
              <a:rPr lang="en-GB" noProof="0" dirty="0">
                <a:latin typeface="Times New Roman" panose="02020603050405020304" pitchFamily="18" charset="0"/>
                <a:cs typeface="Times New Roman" panose="02020603050405020304" pitchFamily="18" charset="0"/>
              </a:rPr>
              <a:t>Only a </a:t>
            </a:r>
            <a:r>
              <a:rPr lang="en-GB" b="1" noProof="0" dirty="0">
                <a:latin typeface="Times New Roman" panose="02020603050405020304" pitchFamily="18" charset="0"/>
                <a:cs typeface="Times New Roman" panose="02020603050405020304" pitchFamily="18" charset="0"/>
              </a:rPr>
              <a:t>global uncertainty budget </a:t>
            </a:r>
            <a:r>
              <a:rPr lang="en-GB" noProof="0" dirty="0">
                <a:latin typeface="Times New Roman" panose="02020603050405020304" pitchFamily="18" charset="0"/>
                <a:cs typeface="Times New Roman" panose="02020603050405020304" pitchFamily="18" charset="0"/>
              </a:rPr>
              <a:t>tells us, before construction, whether the tolerances can be met and where to improve</a:t>
            </a:r>
          </a:p>
          <a:p>
            <a:pPr lvl="1"/>
            <a:endParaRPr lang="en-GB" noProof="0" dirty="0"/>
          </a:p>
        </p:txBody>
      </p:sp>
      <p:sp>
        <p:nvSpPr>
          <p:cNvPr id="2" name="Titre 1">
            <a:extLst>
              <a:ext uri="{FF2B5EF4-FFF2-40B4-BE49-F238E27FC236}">
                <a16:creationId xmlns:a16="http://schemas.microsoft.com/office/drawing/2014/main" id="{AEE0A33F-B435-3E72-9EB8-6AA2B3947FF7}"/>
              </a:ext>
            </a:extLst>
          </p:cNvPr>
          <p:cNvSpPr>
            <a:spLocks noGrp="1"/>
          </p:cNvSpPr>
          <p:nvPr>
            <p:ph type="title"/>
          </p:nvPr>
        </p:nvSpPr>
        <p:spPr/>
        <p:txBody>
          <a:bodyPr/>
          <a:lstStyle/>
          <a:p>
            <a:r>
              <a:rPr lang="en-GB" sz="2400" noProof="0" dirty="0">
                <a:latin typeface="Times New Roman" panose="02020603050405020304" pitchFamily="18" charset="0"/>
                <a:cs typeface="Times New Roman" panose="02020603050405020304" pitchFamily="18" charset="0"/>
              </a:rPr>
              <a:t>Are the tolerances achievable? </a:t>
            </a:r>
            <a:endParaRPr lang="en-GB" noProof="0" dirty="0">
              <a:latin typeface="Times New Roman" panose="02020603050405020304" pitchFamily="18" charset="0"/>
              <a:cs typeface="Times New Roman" panose="02020603050405020304" pitchFamily="18" charset="0"/>
            </a:endParaRPr>
          </a:p>
        </p:txBody>
      </p:sp>
      <p:sp>
        <p:nvSpPr>
          <p:cNvPr id="6" name="Espace réservé du pied de page 5">
            <a:extLst>
              <a:ext uri="{FF2B5EF4-FFF2-40B4-BE49-F238E27FC236}">
                <a16:creationId xmlns:a16="http://schemas.microsoft.com/office/drawing/2014/main" id="{344680F8-8955-D943-86EC-275D8507A760}"/>
              </a:ext>
            </a:extLst>
          </p:cNvPr>
          <p:cNvSpPr>
            <a:spLocks noGrp="1"/>
          </p:cNvSpPr>
          <p:nvPr>
            <p:ph type="ftr" sz="quarter" idx="10"/>
          </p:nvPr>
        </p:nvSpPr>
        <p:spPr/>
        <p:txBody>
          <a:bodyPr/>
          <a:lstStyle/>
          <a:p>
            <a:r>
              <a:rPr lang="en-GB" noProof="0" dirty="0"/>
              <a:t>IWAA 2026, October 5-9 at KEK</a:t>
            </a:r>
          </a:p>
        </p:txBody>
      </p:sp>
      <p:sp>
        <p:nvSpPr>
          <p:cNvPr id="4" name="Espace réservé du numéro de diapositive 3">
            <a:extLst>
              <a:ext uri="{FF2B5EF4-FFF2-40B4-BE49-F238E27FC236}">
                <a16:creationId xmlns:a16="http://schemas.microsoft.com/office/drawing/2014/main" id="{BC127E55-F183-A3C6-CA9C-2498C286C7D0}"/>
              </a:ext>
            </a:extLst>
          </p:cNvPr>
          <p:cNvSpPr>
            <a:spLocks noGrp="1"/>
          </p:cNvSpPr>
          <p:nvPr>
            <p:ph type="sldNum" sz="quarter" idx="11"/>
          </p:nvPr>
        </p:nvSpPr>
        <p:spPr/>
        <p:txBody>
          <a:bodyPr/>
          <a:lstStyle/>
          <a:p>
            <a:fld id="{F1620CC9-C982-429E-97C9-9F71A6603CFC}" type="slidenum">
              <a:rPr lang="en-GB" noProof="0" smtClean="0"/>
              <a:pPr/>
              <a:t>15</a:t>
            </a:fld>
            <a:endParaRPr lang="en-GB" noProof="0" dirty="0"/>
          </a:p>
        </p:txBody>
      </p:sp>
      <p:pic>
        <p:nvPicPr>
          <p:cNvPr id="11" name="Image 10">
            <a:extLst>
              <a:ext uri="{FF2B5EF4-FFF2-40B4-BE49-F238E27FC236}">
                <a16:creationId xmlns:a16="http://schemas.microsoft.com/office/drawing/2014/main" id="{4B312F37-CA25-2741-325A-5C3564B2ABCD}"/>
              </a:ext>
            </a:extLst>
          </p:cNvPr>
          <p:cNvPicPr>
            <a:picLocks noChangeAspect="1"/>
          </p:cNvPicPr>
          <p:nvPr/>
        </p:nvPicPr>
        <p:blipFill>
          <a:blip r:embed="rId3"/>
          <a:stretch>
            <a:fillRect/>
          </a:stretch>
        </p:blipFill>
        <p:spPr>
          <a:xfrm>
            <a:off x="6108179" y="910938"/>
            <a:ext cx="5847968" cy="5213698"/>
          </a:xfrm>
          <a:prstGeom prst="rect">
            <a:avLst/>
          </a:prstGeom>
        </p:spPr>
      </p:pic>
      <p:sp>
        <p:nvSpPr>
          <p:cNvPr id="19" name="ZoneTexte 18">
            <a:extLst>
              <a:ext uri="{FF2B5EF4-FFF2-40B4-BE49-F238E27FC236}">
                <a16:creationId xmlns:a16="http://schemas.microsoft.com/office/drawing/2014/main" id="{50575E59-830E-D906-AFB6-481B24088C88}"/>
              </a:ext>
            </a:extLst>
          </p:cNvPr>
          <p:cNvSpPr txBox="1"/>
          <p:nvPr/>
        </p:nvSpPr>
        <p:spPr>
          <a:xfrm>
            <a:off x="10032628" y="2942620"/>
            <a:ext cx="435163" cy="1015663"/>
          </a:xfrm>
          <a:prstGeom prst="rect">
            <a:avLst/>
          </a:prstGeom>
          <a:noFill/>
        </p:spPr>
        <p:txBody>
          <a:bodyPr wrap="square" rtlCol="0">
            <a:spAutoFit/>
          </a:bodyPr>
          <a:lstStyle/>
          <a:p>
            <a:pPr algn="ctr"/>
            <a:r>
              <a:rPr lang="en-GB" sz="6000" noProof="0" dirty="0">
                <a:solidFill>
                  <a:srgbClr val="FF0000"/>
                </a:solidFill>
              </a:rPr>
              <a:t>?</a:t>
            </a:r>
            <a:r>
              <a:rPr lang="en-GB" sz="1500" noProof="0" dirty="0">
                <a:solidFill>
                  <a:srgbClr val="FF0000"/>
                </a:solidFill>
              </a:rPr>
              <a:t> </a:t>
            </a:r>
          </a:p>
        </p:txBody>
      </p:sp>
      <p:sp>
        <p:nvSpPr>
          <p:cNvPr id="28" name="Rectangle 27">
            <a:extLst>
              <a:ext uri="{FF2B5EF4-FFF2-40B4-BE49-F238E27FC236}">
                <a16:creationId xmlns:a16="http://schemas.microsoft.com/office/drawing/2014/main" id="{EECBFA2B-4273-0770-193E-41239F8511E3}"/>
              </a:ext>
            </a:extLst>
          </p:cNvPr>
          <p:cNvSpPr/>
          <p:nvPr/>
        </p:nvSpPr>
        <p:spPr>
          <a:xfrm>
            <a:off x="8544273" y="910938"/>
            <a:ext cx="3411874" cy="515604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44" name="Text 25">
            <a:extLst>
              <a:ext uri="{FF2B5EF4-FFF2-40B4-BE49-F238E27FC236}">
                <a16:creationId xmlns:a16="http://schemas.microsoft.com/office/drawing/2014/main" id="{16EDCECF-FA2A-426F-C3B6-FD1B273A5F3C}"/>
              </a:ext>
            </a:extLst>
          </p:cNvPr>
          <p:cNvSpPr/>
          <p:nvPr/>
        </p:nvSpPr>
        <p:spPr>
          <a:xfrm>
            <a:off x="971983" y="5843185"/>
            <a:ext cx="2925716" cy="575240"/>
          </a:xfrm>
          <a:prstGeom prst="rect">
            <a:avLst/>
          </a:prstGeom>
          <a:solidFill>
            <a:srgbClr val="ECF1F8"/>
          </a:solidFill>
          <a:ln>
            <a:solidFill>
              <a:srgbClr val="0070C0"/>
            </a:solidFill>
          </a:ln>
        </p:spPr>
        <p:txBody>
          <a:bodyPr wrap="square" lIns="0" tIns="0" rIns="0" bIns="0" rtlCol="0" anchor="ctr"/>
          <a:lstStyle/>
          <a:p>
            <a:pPr marL="0" indent="0" algn="ctr">
              <a:buNone/>
            </a:pPr>
            <a:r>
              <a:rPr lang="en-GB" sz="1600" b="1" noProof="0" dirty="0">
                <a:solidFill>
                  <a:srgbClr val="1F1F1F"/>
                </a:solidFill>
                <a:latin typeface="Times New Roman" pitchFamily="34" charset="0"/>
                <a:ea typeface="Times New Roman" pitchFamily="34" charset="-122"/>
                <a:cs typeface="Times New Roman" pitchFamily="34" charset="-120"/>
              </a:rPr>
              <a:t>Survey</a:t>
            </a:r>
            <a:endParaRPr lang="en-GB" sz="1600" noProof="0" dirty="0"/>
          </a:p>
          <a:p>
            <a:pPr marL="0" indent="0" algn="ctr">
              <a:buNone/>
            </a:pPr>
            <a:r>
              <a:rPr lang="en-GB" sz="1200" i="1" noProof="0" dirty="0">
                <a:solidFill>
                  <a:srgbClr val="7F7F7F"/>
                </a:solidFill>
                <a:latin typeface="Times New Roman" pitchFamily="34" charset="0"/>
                <a:ea typeface="Times New Roman" pitchFamily="34" charset="-122"/>
                <a:cs typeface="Times New Roman" pitchFamily="34" charset="-120"/>
              </a:rPr>
              <a:t>Laser tracker, adjustment software</a:t>
            </a:r>
            <a:endParaRPr lang="en-GB" sz="1200" noProof="0" dirty="0"/>
          </a:p>
        </p:txBody>
      </p:sp>
      <p:sp>
        <p:nvSpPr>
          <p:cNvPr id="46" name="Text 25">
            <a:extLst>
              <a:ext uri="{FF2B5EF4-FFF2-40B4-BE49-F238E27FC236}">
                <a16:creationId xmlns:a16="http://schemas.microsoft.com/office/drawing/2014/main" id="{45075726-95B2-59AE-C1AC-AFE7FB29CF4F}"/>
              </a:ext>
            </a:extLst>
          </p:cNvPr>
          <p:cNvSpPr/>
          <p:nvPr/>
        </p:nvSpPr>
        <p:spPr>
          <a:xfrm>
            <a:off x="971983" y="5090747"/>
            <a:ext cx="2925717" cy="575239"/>
          </a:xfrm>
          <a:prstGeom prst="rect">
            <a:avLst/>
          </a:prstGeom>
          <a:solidFill>
            <a:srgbClr val="ECF1F8"/>
          </a:solidFill>
          <a:ln>
            <a:solidFill>
              <a:srgbClr val="0070C0"/>
            </a:solidFill>
          </a:ln>
        </p:spPr>
        <p:txBody>
          <a:bodyPr wrap="square" lIns="0" tIns="0" rIns="0" bIns="0" rtlCol="0" anchor="ctr"/>
          <a:lstStyle/>
          <a:p>
            <a:pPr marL="0" indent="0" algn="ctr">
              <a:buNone/>
            </a:pPr>
            <a:r>
              <a:rPr lang="en-GB" sz="1600" b="1" noProof="0" dirty="0">
                <a:solidFill>
                  <a:srgbClr val="1F1F1F"/>
                </a:solidFill>
                <a:latin typeface="Times New Roman" pitchFamily="34" charset="0"/>
                <a:ea typeface="Times New Roman" pitchFamily="34" charset="-122"/>
                <a:cs typeface="Times New Roman" pitchFamily="34" charset="-120"/>
              </a:rPr>
              <a:t>Girder alignment in tunnel</a:t>
            </a:r>
            <a:endParaRPr lang="en-GB" sz="1600" noProof="0" dirty="0"/>
          </a:p>
          <a:p>
            <a:pPr marL="0" indent="0" algn="ctr">
              <a:buNone/>
            </a:pPr>
            <a:r>
              <a:rPr lang="en-GB" sz="1200" i="1" noProof="0" dirty="0">
                <a:solidFill>
                  <a:srgbClr val="7F7F7F"/>
                </a:solidFill>
                <a:latin typeface="Times New Roman" pitchFamily="34" charset="0"/>
                <a:ea typeface="Times New Roman" pitchFamily="34" charset="-122"/>
                <a:cs typeface="Times New Roman" pitchFamily="34" charset="-120"/>
              </a:rPr>
              <a:t>Laser tracker, motorization, gauges</a:t>
            </a:r>
            <a:endParaRPr lang="en-GB" sz="1200" noProof="0" dirty="0"/>
          </a:p>
        </p:txBody>
      </p:sp>
      <p:sp>
        <p:nvSpPr>
          <p:cNvPr id="48" name="Text 25">
            <a:extLst>
              <a:ext uri="{FF2B5EF4-FFF2-40B4-BE49-F238E27FC236}">
                <a16:creationId xmlns:a16="http://schemas.microsoft.com/office/drawing/2014/main" id="{460927DE-2027-D915-0C11-3F1A3CBCD13A}"/>
              </a:ext>
            </a:extLst>
          </p:cNvPr>
          <p:cNvSpPr/>
          <p:nvPr/>
        </p:nvSpPr>
        <p:spPr>
          <a:xfrm>
            <a:off x="971983" y="4338308"/>
            <a:ext cx="2925716" cy="575240"/>
          </a:xfrm>
          <a:prstGeom prst="rect">
            <a:avLst/>
          </a:prstGeom>
          <a:solidFill>
            <a:srgbClr val="ECF1F8"/>
          </a:solidFill>
          <a:ln>
            <a:solidFill>
              <a:srgbClr val="0070C0"/>
            </a:solidFill>
          </a:ln>
        </p:spPr>
        <p:txBody>
          <a:bodyPr wrap="square" lIns="0" tIns="0" rIns="0" bIns="0" rtlCol="0" anchor="ctr"/>
          <a:lstStyle/>
          <a:p>
            <a:pPr marL="0" indent="0" algn="ctr">
              <a:buNone/>
            </a:pPr>
            <a:r>
              <a:rPr lang="en-GB" sz="1600" b="1" noProof="0" dirty="0">
                <a:solidFill>
                  <a:srgbClr val="1F1F1F"/>
                </a:solidFill>
                <a:latin typeface="Times New Roman" pitchFamily="34" charset="0"/>
                <a:ea typeface="Times New Roman" pitchFamily="34" charset="-122"/>
                <a:cs typeface="Times New Roman" pitchFamily="34" charset="-120"/>
              </a:rPr>
              <a:t>Magnet alignment on girder</a:t>
            </a:r>
            <a:endParaRPr lang="en-GB" sz="1600" noProof="0" dirty="0"/>
          </a:p>
          <a:p>
            <a:pPr marL="0" indent="0" algn="ctr">
              <a:buNone/>
            </a:pPr>
            <a:r>
              <a:rPr lang="en-GB" sz="1200" i="1" noProof="0" dirty="0">
                <a:solidFill>
                  <a:srgbClr val="7F7F7F"/>
                </a:solidFill>
                <a:latin typeface="Times New Roman" pitchFamily="34" charset="0"/>
                <a:ea typeface="Times New Roman" pitchFamily="34" charset="-122"/>
                <a:cs typeface="Times New Roman" pitchFamily="34" charset="-120"/>
              </a:rPr>
              <a:t>Laser tracker, inclinometer, gauges</a:t>
            </a:r>
            <a:endParaRPr lang="en-GB" sz="1200" noProof="0" dirty="0"/>
          </a:p>
        </p:txBody>
      </p:sp>
      <p:sp>
        <p:nvSpPr>
          <p:cNvPr id="50" name="Text 25">
            <a:extLst>
              <a:ext uri="{FF2B5EF4-FFF2-40B4-BE49-F238E27FC236}">
                <a16:creationId xmlns:a16="http://schemas.microsoft.com/office/drawing/2014/main" id="{A52140C0-E2BF-F2FB-1D92-92869CBEA914}"/>
              </a:ext>
            </a:extLst>
          </p:cNvPr>
          <p:cNvSpPr/>
          <p:nvPr/>
        </p:nvSpPr>
        <p:spPr>
          <a:xfrm>
            <a:off x="971983" y="3582483"/>
            <a:ext cx="2925716" cy="575239"/>
          </a:xfrm>
          <a:prstGeom prst="rect">
            <a:avLst/>
          </a:prstGeom>
          <a:solidFill>
            <a:srgbClr val="ECF1F8"/>
          </a:solidFill>
          <a:ln>
            <a:solidFill>
              <a:srgbClr val="0070C0"/>
            </a:solidFill>
          </a:ln>
        </p:spPr>
        <p:txBody>
          <a:bodyPr wrap="square" lIns="0" tIns="0" rIns="0" bIns="0" rtlCol="0" anchor="ctr"/>
          <a:lstStyle/>
          <a:p>
            <a:pPr marL="0" indent="0" algn="ctr">
              <a:buNone/>
            </a:pPr>
            <a:r>
              <a:rPr lang="en-GB" sz="1600" b="1" noProof="0" dirty="0" err="1">
                <a:solidFill>
                  <a:srgbClr val="1F1F1F"/>
                </a:solidFill>
                <a:latin typeface="Times New Roman" pitchFamily="34" charset="0"/>
                <a:ea typeface="Times New Roman" pitchFamily="34" charset="-122"/>
                <a:cs typeface="Times New Roman" pitchFamily="34" charset="-120"/>
              </a:rPr>
              <a:t>Fiducialisation</a:t>
            </a:r>
            <a:endParaRPr lang="en-GB" sz="1600" noProof="0" dirty="0"/>
          </a:p>
          <a:p>
            <a:pPr marL="0" indent="0" algn="ctr">
              <a:buNone/>
            </a:pPr>
            <a:r>
              <a:rPr lang="en-GB" sz="1200" i="1" noProof="0" dirty="0">
                <a:solidFill>
                  <a:srgbClr val="7F7F7F"/>
                </a:solidFill>
                <a:latin typeface="Times New Roman" pitchFamily="34" charset="0"/>
                <a:ea typeface="Times New Roman" pitchFamily="34" charset="-122"/>
                <a:cs typeface="Times New Roman" pitchFamily="34" charset="-120"/>
              </a:rPr>
              <a:t>Keyence sensors, CMM, laser tracker</a:t>
            </a:r>
            <a:endParaRPr lang="en-GB" sz="1200" noProof="0" dirty="0"/>
          </a:p>
        </p:txBody>
      </p:sp>
      <p:sp>
        <p:nvSpPr>
          <p:cNvPr id="52" name="Text 25">
            <a:extLst>
              <a:ext uri="{FF2B5EF4-FFF2-40B4-BE49-F238E27FC236}">
                <a16:creationId xmlns:a16="http://schemas.microsoft.com/office/drawing/2014/main" id="{6DF4DDA3-78F0-6A5A-9C43-AF1D1A08271B}"/>
              </a:ext>
            </a:extLst>
          </p:cNvPr>
          <p:cNvSpPr/>
          <p:nvPr/>
        </p:nvSpPr>
        <p:spPr>
          <a:xfrm>
            <a:off x="971983" y="2813391"/>
            <a:ext cx="2925716" cy="575240"/>
          </a:xfrm>
          <a:prstGeom prst="rect">
            <a:avLst/>
          </a:prstGeom>
          <a:solidFill>
            <a:srgbClr val="ECF1F8"/>
          </a:solidFill>
          <a:ln>
            <a:solidFill>
              <a:srgbClr val="0070C0"/>
            </a:solidFill>
          </a:ln>
        </p:spPr>
        <p:txBody>
          <a:bodyPr wrap="square" lIns="0" tIns="0" rIns="0" bIns="0" rtlCol="0" anchor="ctr"/>
          <a:lstStyle/>
          <a:p>
            <a:pPr marL="0" indent="0" algn="ctr">
              <a:buNone/>
            </a:pPr>
            <a:r>
              <a:rPr lang="en-GB" sz="1600" b="1" noProof="0" dirty="0">
                <a:solidFill>
                  <a:srgbClr val="1F1F1F"/>
                </a:solidFill>
                <a:latin typeface="Times New Roman" pitchFamily="34" charset="0"/>
                <a:ea typeface="Times New Roman" pitchFamily="34" charset="-122"/>
                <a:cs typeface="Times New Roman" pitchFamily="34" charset="-120"/>
              </a:rPr>
              <a:t>Magnetic characterisation</a:t>
            </a:r>
            <a:endParaRPr lang="en-GB" sz="1600" b="1" noProof="0" dirty="0"/>
          </a:p>
          <a:p>
            <a:pPr marL="0" indent="0" algn="ctr">
              <a:buNone/>
            </a:pPr>
            <a:r>
              <a:rPr lang="en-GB" sz="1200" i="1" noProof="0" dirty="0">
                <a:solidFill>
                  <a:srgbClr val="7F7F7F"/>
                </a:solidFill>
                <a:latin typeface="Times New Roman" pitchFamily="34" charset="0"/>
                <a:ea typeface="Times New Roman" pitchFamily="34" charset="-122"/>
                <a:cs typeface="Times New Roman" pitchFamily="34" charset="-120"/>
              </a:rPr>
              <a:t>Stretched wire, laser tracker, inclinometer</a:t>
            </a:r>
            <a:endParaRPr lang="en-GB" sz="1200" noProof="0" dirty="0"/>
          </a:p>
        </p:txBody>
      </p:sp>
      <p:cxnSp>
        <p:nvCxnSpPr>
          <p:cNvPr id="56" name="Connecteur droit avec flèche 55">
            <a:extLst>
              <a:ext uri="{FF2B5EF4-FFF2-40B4-BE49-F238E27FC236}">
                <a16:creationId xmlns:a16="http://schemas.microsoft.com/office/drawing/2014/main" id="{7FFF1AFF-B53D-E62A-AC32-649AED7FB92A}"/>
              </a:ext>
            </a:extLst>
          </p:cNvPr>
          <p:cNvCxnSpPr/>
          <p:nvPr/>
        </p:nvCxnSpPr>
        <p:spPr>
          <a:xfrm>
            <a:off x="4007768" y="3140968"/>
            <a:ext cx="28803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8" name="ZoneTexte 57">
            <a:extLst>
              <a:ext uri="{FF2B5EF4-FFF2-40B4-BE49-F238E27FC236}">
                <a16:creationId xmlns:a16="http://schemas.microsoft.com/office/drawing/2014/main" id="{1B1D2E58-6D1E-7B03-DE0D-39FA38AE18C0}"/>
              </a:ext>
            </a:extLst>
          </p:cNvPr>
          <p:cNvSpPr txBox="1"/>
          <p:nvPr/>
        </p:nvSpPr>
        <p:spPr>
          <a:xfrm>
            <a:off x="4391176" y="2971691"/>
            <a:ext cx="648802" cy="338554"/>
          </a:xfrm>
          <a:prstGeom prst="rect">
            <a:avLst/>
          </a:prstGeom>
          <a:solidFill>
            <a:schemeClr val="bg1"/>
          </a:solidFill>
        </p:spPr>
        <p:txBody>
          <a:bodyPr wrap="square" rtlCol="0">
            <a:spAutoFit/>
          </a:bodyPr>
          <a:lstStyle/>
          <a:p>
            <a:r>
              <a:rPr lang="en-GB" sz="1600" b="1" noProof="0" dirty="0">
                <a:solidFill>
                  <a:srgbClr val="FF0000"/>
                </a:solidFill>
                <a:latin typeface="Times New Roman" panose="02020603050405020304" pitchFamily="18" charset="0"/>
                <a:cs typeface="Times New Roman" panose="02020603050405020304" pitchFamily="18" charset="0"/>
              </a:rPr>
              <a:t>U = ?</a:t>
            </a:r>
          </a:p>
        </p:txBody>
      </p:sp>
      <p:cxnSp>
        <p:nvCxnSpPr>
          <p:cNvPr id="59" name="Connecteur droit avec flèche 58">
            <a:extLst>
              <a:ext uri="{FF2B5EF4-FFF2-40B4-BE49-F238E27FC236}">
                <a16:creationId xmlns:a16="http://schemas.microsoft.com/office/drawing/2014/main" id="{BA880576-53E3-9204-2CD0-6BAF11278964}"/>
              </a:ext>
            </a:extLst>
          </p:cNvPr>
          <p:cNvCxnSpPr/>
          <p:nvPr/>
        </p:nvCxnSpPr>
        <p:spPr>
          <a:xfrm>
            <a:off x="4007768" y="3867820"/>
            <a:ext cx="28803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0" name="Connecteur droit avec flèche 59">
            <a:extLst>
              <a:ext uri="{FF2B5EF4-FFF2-40B4-BE49-F238E27FC236}">
                <a16:creationId xmlns:a16="http://schemas.microsoft.com/office/drawing/2014/main" id="{FC831304-EFA4-2981-FDCD-2A0D353F1DE0}"/>
              </a:ext>
            </a:extLst>
          </p:cNvPr>
          <p:cNvCxnSpPr/>
          <p:nvPr/>
        </p:nvCxnSpPr>
        <p:spPr>
          <a:xfrm>
            <a:off x="4025702" y="4625928"/>
            <a:ext cx="28803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1" name="Connecteur droit avec flèche 60">
            <a:extLst>
              <a:ext uri="{FF2B5EF4-FFF2-40B4-BE49-F238E27FC236}">
                <a16:creationId xmlns:a16="http://schemas.microsoft.com/office/drawing/2014/main" id="{54107B8F-71D4-736F-0B1A-622D7284A696}"/>
              </a:ext>
            </a:extLst>
          </p:cNvPr>
          <p:cNvCxnSpPr/>
          <p:nvPr/>
        </p:nvCxnSpPr>
        <p:spPr>
          <a:xfrm>
            <a:off x="4025702" y="5378366"/>
            <a:ext cx="28803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2" name="Connecteur droit avec flèche 61">
            <a:extLst>
              <a:ext uri="{FF2B5EF4-FFF2-40B4-BE49-F238E27FC236}">
                <a16:creationId xmlns:a16="http://schemas.microsoft.com/office/drawing/2014/main" id="{35614671-29F3-9373-52DE-E70C4EAA15BA}"/>
              </a:ext>
            </a:extLst>
          </p:cNvPr>
          <p:cNvCxnSpPr/>
          <p:nvPr/>
        </p:nvCxnSpPr>
        <p:spPr>
          <a:xfrm>
            <a:off x="4025702" y="6124636"/>
            <a:ext cx="28803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4" name="ZoneTexte 63">
            <a:extLst>
              <a:ext uri="{FF2B5EF4-FFF2-40B4-BE49-F238E27FC236}">
                <a16:creationId xmlns:a16="http://schemas.microsoft.com/office/drawing/2014/main" id="{9F86CBE8-425A-D544-E22F-91DD3FD82B52}"/>
              </a:ext>
            </a:extLst>
          </p:cNvPr>
          <p:cNvSpPr txBox="1"/>
          <p:nvPr/>
        </p:nvSpPr>
        <p:spPr>
          <a:xfrm>
            <a:off x="4390799" y="3698543"/>
            <a:ext cx="648802" cy="338554"/>
          </a:xfrm>
          <a:prstGeom prst="rect">
            <a:avLst/>
          </a:prstGeom>
          <a:solidFill>
            <a:schemeClr val="bg1"/>
          </a:solidFill>
        </p:spPr>
        <p:txBody>
          <a:bodyPr wrap="square" rtlCol="0">
            <a:spAutoFit/>
          </a:bodyPr>
          <a:lstStyle/>
          <a:p>
            <a:r>
              <a:rPr lang="en-GB" sz="1600" b="1" noProof="0" dirty="0">
                <a:solidFill>
                  <a:srgbClr val="FF0000"/>
                </a:solidFill>
                <a:latin typeface="Times New Roman" panose="02020603050405020304" pitchFamily="18" charset="0"/>
                <a:cs typeface="Times New Roman" panose="02020603050405020304" pitchFamily="18" charset="0"/>
              </a:rPr>
              <a:t>U = ?</a:t>
            </a:r>
          </a:p>
        </p:txBody>
      </p:sp>
      <p:sp>
        <p:nvSpPr>
          <p:cNvPr id="66" name="ZoneTexte 65">
            <a:extLst>
              <a:ext uri="{FF2B5EF4-FFF2-40B4-BE49-F238E27FC236}">
                <a16:creationId xmlns:a16="http://schemas.microsoft.com/office/drawing/2014/main" id="{3248D230-B22C-FC90-E760-3A9DA6E6C785}"/>
              </a:ext>
            </a:extLst>
          </p:cNvPr>
          <p:cNvSpPr txBox="1"/>
          <p:nvPr/>
        </p:nvSpPr>
        <p:spPr>
          <a:xfrm>
            <a:off x="4390799" y="4425395"/>
            <a:ext cx="648802" cy="338554"/>
          </a:xfrm>
          <a:prstGeom prst="rect">
            <a:avLst/>
          </a:prstGeom>
          <a:solidFill>
            <a:schemeClr val="bg1"/>
          </a:solidFill>
        </p:spPr>
        <p:txBody>
          <a:bodyPr wrap="square" rtlCol="0">
            <a:spAutoFit/>
          </a:bodyPr>
          <a:lstStyle/>
          <a:p>
            <a:r>
              <a:rPr lang="en-GB" sz="1600" b="1" noProof="0" dirty="0">
                <a:solidFill>
                  <a:srgbClr val="FF0000"/>
                </a:solidFill>
                <a:latin typeface="Times New Roman" panose="02020603050405020304" pitchFamily="18" charset="0"/>
                <a:cs typeface="Times New Roman" panose="02020603050405020304" pitchFamily="18" charset="0"/>
              </a:rPr>
              <a:t>U = ?</a:t>
            </a:r>
          </a:p>
        </p:txBody>
      </p:sp>
      <p:sp>
        <p:nvSpPr>
          <p:cNvPr id="68" name="ZoneTexte 67">
            <a:extLst>
              <a:ext uri="{FF2B5EF4-FFF2-40B4-BE49-F238E27FC236}">
                <a16:creationId xmlns:a16="http://schemas.microsoft.com/office/drawing/2014/main" id="{81B9CDF1-A046-1034-AE71-9B853CE93A33}"/>
              </a:ext>
            </a:extLst>
          </p:cNvPr>
          <p:cNvSpPr txBox="1"/>
          <p:nvPr/>
        </p:nvSpPr>
        <p:spPr>
          <a:xfrm>
            <a:off x="4390799" y="5184330"/>
            <a:ext cx="648802" cy="338554"/>
          </a:xfrm>
          <a:prstGeom prst="rect">
            <a:avLst/>
          </a:prstGeom>
          <a:solidFill>
            <a:schemeClr val="bg1"/>
          </a:solidFill>
        </p:spPr>
        <p:txBody>
          <a:bodyPr wrap="square" rtlCol="0">
            <a:spAutoFit/>
          </a:bodyPr>
          <a:lstStyle/>
          <a:p>
            <a:r>
              <a:rPr lang="en-GB" sz="1600" b="1" noProof="0" dirty="0">
                <a:solidFill>
                  <a:srgbClr val="FF0000"/>
                </a:solidFill>
                <a:latin typeface="Times New Roman" panose="02020603050405020304" pitchFamily="18" charset="0"/>
                <a:cs typeface="Times New Roman" panose="02020603050405020304" pitchFamily="18" charset="0"/>
              </a:rPr>
              <a:t>U = ?</a:t>
            </a:r>
          </a:p>
        </p:txBody>
      </p:sp>
      <p:sp>
        <p:nvSpPr>
          <p:cNvPr id="70" name="ZoneTexte 69">
            <a:extLst>
              <a:ext uri="{FF2B5EF4-FFF2-40B4-BE49-F238E27FC236}">
                <a16:creationId xmlns:a16="http://schemas.microsoft.com/office/drawing/2014/main" id="{866125D9-F789-1B85-FCD9-438CD0E22A3B}"/>
              </a:ext>
            </a:extLst>
          </p:cNvPr>
          <p:cNvSpPr txBox="1"/>
          <p:nvPr/>
        </p:nvSpPr>
        <p:spPr>
          <a:xfrm>
            <a:off x="4390799" y="5950357"/>
            <a:ext cx="648802" cy="338554"/>
          </a:xfrm>
          <a:prstGeom prst="rect">
            <a:avLst/>
          </a:prstGeom>
          <a:solidFill>
            <a:schemeClr val="bg1"/>
          </a:solidFill>
        </p:spPr>
        <p:txBody>
          <a:bodyPr wrap="square" rtlCol="0">
            <a:spAutoFit/>
          </a:bodyPr>
          <a:lstStyle/>
          <a:p>
            <a:r>
              <a:rPr lang="en-GB" sz="1600" b="1" noProof="0" dirty="0">
                <a:solidFill>
                  <a:srgbClr val="FF0000"/>
                </a:solidFill>
                <a:latin typeface="Times New Roman" panose="02020603050405020304" pitchFamily="18" charset="0"/>
                <a:cs typeface="Times New Roman" panose="02020603050405020304" pitchFamily="18" charset="0"/>
              </a:rPr>
              <a:t>U = ?</a:t>
            </a:r>
          </a:p>
        </p:txBody>
      </p:sp>
    </p:spTree>
    <p:extLst>
      <p:ext uri="{BB962C8B-B14F-4D97-AF65-F5344CB8AC3E}">
        <p14:creationId xmlns:p14="http://schemas.microsoft.com/office/powerpoint/2010/main" val="39836086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D633C-9988-DD3F-EB7B-BED24AA544C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E143075-D2C6-EDED-5C1D-FED66FD3592D}"/>
              </a:ext>
            </a:extLst>
          </p:cNvPr>
          <p:cNvSpPr>
            <a:spLocks noGrp="1"/>
          </p:cNvSpPr>
          <p:nvPr>
            <p:ph type="title"/>
          </p:nvPr>
        </p:nvSpPr>
        <p:spPr/>
        <p:txBody>
          <a:bodyPr/>
          <a:lstStyle/>
          <a:p>
            <a:r>
              <a:rPr lang="en-GB" sz="2400" noProof="0" dirty="0">
                <a:latin typeface="Times New Roman" panose="02020603050405020304" pitchFamily="18" charset="0"/>
                <a:cs typeface="Times New Roman" panose="02020603050405020304" pitchFamily="18" charset="0"/>
              </a:rPr>
              <a:t>Laser tracker uncertainty budget</a:t>
            </a:r>
            <a:endParaRPr lang="en-GB" noProof="0" dirty="0">
              <a:latin typeface="Times New Roman" panose="02020603050405020304" pitchFamily="18" charset="0"/>
              <a:cs typeface="Times New Roman" panose="02020603050405020304" pitchFamily="18" charset="0"/>
            </a:endParaRPr>
          </a:p>
        </p:txBody>
      </p:sp>
      <p:sp>
        <p:nvSpPr>
          <p:cNvPr id="6" name="Espace réservé du pied de page 5">
            <a:extLst>
              <a:ext uri="{FF2B5EF4-FFF2-40B4-BE49-F238E27FC236}">
                <a16:creationId xmlns:a16="http://schemas.microsoft.com/office/drawing/2014/main" id="{0C4119C2-DBA8-93F4-6EE7-565CC6AD7A7A}"/>
              </a:ext>
            </a:extLst>
          </p:cNvPr>
          <p:cNvSpPr>
            <a:spLocks noGrp="1"/>
          </p:cNvSpPr>
          <p:nvPr>
            <p:ph type="ftr" sz="quarter" idx="10"/>
          </p:nvPr>
        </p:nvSpPr>
        <p:spPr/>
        <p:txBody>
          <a:bodyPr/>
          <a:lstStyle/>
          <a:p>
            <a:r>
              <a:rPr lang="en-GB" noProof="0" dirty="0"/>
              <a:t>IWAA 2026, October 5-9 at KEK</a:t>
            </a:r>
          </a:p>
        </p:txBody>
      </p:sp>
      <p:sp>
        <p:nvSpPr>
          <p:cNvPr id="4" name="Espace réservé du numéro de diapositive 3">
            <a:extLst>
              <a:ext uri="{FF2B5EF4-FFF2-40B4-BE49-F238E27FC236}">
                <a16:creationId xmlns:a16="http://schemas.microsoft.com/office/drawing/2014/main" id="{B71BCF3F-B05C-25B6-4B55-11F421B105A9}"/>
              </a:ext>
            </a:extLst>
          </p:cNvPr>
          <p:cNvSpPr>
            <a:spLocks noGrp="1"/>
          </p:cNvSpPr>
          <p:nvPr>
            <p:ph type="sldNum" sz="quarter" idx="11"/>
          </p:nvPr>
        </p:nvSpPr>
        <p:spPr/>
        <p:txBody>
          <a:bodyPr/>
          <a:lstStyle/>
          <a:p>
            <a:fld id="{F1620CC9-C982-429E-97C9-9F71A6603CFC}" type="slidenum">
              <a:rPr lang="en-GB" noProof="0" smtClean="0"/>
              <a:pPr/>
              <a:t>16</a:t>
            </a:fld>
            <a:endParaRPr lang="en-GB" noProof="0" dirty="0"/>
          </a:p>
        </p:txBody>
      </p:sp>
      <p:sp>
        <p:nvSpPr>
          <p:cNvPr id="11" name="Espace réservé du texte 4">
            <a:extLst>
              <a:ext uri="{FF2B5EF4-FFF2-40B4-BE49-F238E27FC236}">
                <a16:creationId xmlns:a16="http://schemas.microsoft.com/office/drawing/2014/main" id="{3D6894A3-51B3-BFE8-FC7B-03F694119E78}"/>
              </a:ext>
            </a:extLst>
          </p:cNvPr>
          <p:cNvSpPr txBox="1">
            <a:spLocks/>
          </p:cNvSpPr>
          <p:nvPr/>
        </p:nvSpPr>
        <p:spPr>
          <a:xfrm>
            <a:off x="552036" y="759052"/>
            <a:ext cx="11088582" cy="5838300"/>
          </a:xfrm>
          <a:prstGeom prst="rect">
            <a:avLst/>
          </a:prstGeom>
        </p:spPr>
        <p:txBody>
          <a:bodyPr/>
          <a:lstStyle>
            <a:lvl1pPr marL="257179" indent="-257179" algn="l" defTabSz="685810" rtl="0" eaLnBrk="1" latinLnBrk="0" hangingPunct="1">
              <a:spcBef>
                <a:spcPct val="20000"/>
              </a:spcBef>
              <a:buFont typeface="Arial" panose="020B0604020202020204" pitchFamily="34" charset="0"/>
              <a:buChar char="•"/>
              <a:defRPr sz="1800" kern="1200">
                <a:solidFill>
                  <a:srgbClr val="0E4194"/>
                </a:solidFill>
                <a:latin typeface="Arial" panose="020B0604020202020204" pitchFamily="34" charset="0"/>
                <a:ea typeface="+mn-ea"/>
                <a:cs typeface="Arial" panose="020B0604020202020204" pitchFamily="34" charset="0"/>
              </a:defRPr>
            </a:lvl1pPr>
            <a:lvl2pPr marL="557220" indent="-214316" algn="l" defTabSz="685810" rtl="0" eaLnBrk="1" latinLnBrk="0" hangingPunct="1">
              <a:spcBef>
                <a:spcPct val="20000"/>
              </a:spcBef>
              <a:buFont typeface="Arial" panose="020B0604020202020204" pitchFamily="34" charset="0"/>
              <a:buChar char="–"/>
              <a:defRPr sz="15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857262" indent="-171452" algn="l" defTabSz="685810" rtl="0" eaLnBrk="1" latinLnBrk="0" hangingPunct="1">
              <a:spcBef>
                <a:spcPct val="20000"/>
              </a:spcBef>
              <a:buFont typeface="Arial" panose="020B0604020202020204" pitchFamily="34" charset="0"/>
              <a:buChar char="•"/>
              <a:defRPr sz="135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200167" indent="-171452" algn="l" defTabSz="685810" rtl="0" eaLnBrk="1" latinLnBrk="0" hangingPunct="1">
              <a:spcBef>
                <a:spcPct val="20000"/>
              </a:spcBef>
              <a:buFont typeface="Arial" panose="020B0604020202020204" pitchFamily="34" charset="0"/>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1543072" indent="-171452" algn="l" defTabSz="685810" rtl="0" eaLnBrk="1" latinLnBrk="0" hangingPunct="1">
              <a:spcBef>
                <a:spcPct val="20000"/>
              </a:spcBef>
              <a:buFont typeface="Arial" panose="020B0604020202020204" pitchFamily="34" charset="0"/>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1885978"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82"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87"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91"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lgn="just"/>
            <a:r>
              <a:rPr lang="en-GB" noProof="0" dirty="0">
                <a:latin typeface="Times New Roman" panose="02020603050405020304" pitchFamily="18" charset="0"/>
                <a:cs typeface="Times New Roman" panose="02020603050405020304" pitchFamily="18" charset="0"/>
              </a:rPr>
              <a:t>The </a:t>
            </a:r>
            <a:r>
              <a:rPr lang="en-GB" b="1" noProof="0" dirty="0">
                <a:latin typeface="Times New Roman" panose="02020603050405020304" pitchFamily="18" charset="0"/>
                <a:cs typeface="Times New Roman" panose="02020603050405020304" pitchFamily="18" charset="0"/>
              </a:rPr>
              <a:t>laser tracker </a:t>
            </a:r>
            <a:r>
              <a:rPr lang="en-GB" noProof="0" dirty="0">
                <a:latin typeface="Times New Roman" panose="02020603050405020304" pitchFamily="18" charset="0"/>
                <a:cs typeface="Times New Roman" panose="02020603050405020304" pitchFamily="18" charset="0"/>
              </a:rPr>
              <a:t>is used at every alignment step: a dedicated uncertainty budget was built for this instrument alone</a:t>
            </a:r>
          </a:p>
          <a:p>
            <a:pPr algn="just"/>
            <a:r>
              <a:rPr lang="en-GB" noProof="0" dirty="0">
                <a:latin typeface="Times New Roman" panose="02020603050405020304" pitchFamily="18" charset="0"/>
                <a:cs typeface="Times New Roman" panose="02020603050405020304" pitchFamily="18" charset="0"/>
              </a:rPr>
              <a:t>Five years of R&amp;D, experimental characterisation, standardised protocols and periodic calibration have provided in-depth knowledge of the laser tracker</a:t>
            </a:r>
          </a:p>
        </p:txBody>
      </p:sp>
      <p:pic>
        <p:nvPicPr>
          <p:cNvPr id="44" name="Image 43">
            <a:extLst>
              <a:ext uri="{FF2B5EF4-FFF2-40B4-BE49-F238E27FC236}">
                <a16:creationId xmlns:a16="http://schemas.microsoft.com/office/drawing/2014/main" id="{9E03AF1F-A77E-A5D7-5B05-74F71F6DCFD8}"/>
              </a:ext>
            </a:extLst>
          </p:cNvPr>
          <p:cNvPicPr>
            <a:picLocks noChangeAspect="1"/>
          </p:cNvPicPr>
          <p:nvPr/>
        </p:nvPicPr>
        <p:blipFill>
          <a:blip r:embed="rId3"/>
          <a:stretch>
            <a:fillRect/>
          </a:stretch>
        </p:blipFill>
        <p:spPr>
          <a:xfrm>
            <a:off x="5678736" y="2247451"/>
            <a:ext cx="6219456" cy="3930697"/>
          </a:xfrm>
          <a:prstGeom prst="rect">
            <a:avLst/>
          </a:prstGeom>
        </p:spPr>
      </p:pic>
      <p:pic>
        <p:nvPicPr>
          <p:cNvPr id="5" name="Image 4">
            <a:extLst>
              <a:ext uri="{FF2B5EF4-FFF2-40B4-BE49-F238E27FC236}">
                <a16:creationId xmlns:a16="http://schemas.microsoft.com/office/drawing/2014/main" id="{86E10302-99CB-AF54-B5C6-0810F5E8A172}"/>
              </a:ext>
            </a:extLst>
          </p:cNvPr>
          <p:cNvPicPr>
            <a:picLocks noChangeAspect="1"/>
          </p:cNvPicPr>
          <p:nvPr/>
        </p:nvPicPr>
        <p:blipFill>
          <a:blip r:embed="rId4" cstate="print">
            <a:extLst>
              <a:ext uri="{28A0092B-C50C-407E-A947-70E740481C1C}">
                <a14:useLocalDpi xmlns:a14="http://schemas.microsoft.com/office/drawing/2010/main" val="0"/>
              </a:ext>
            </a:extLst>
          </a:blip>
          <a:srcRect l="38828" t="29424" r="37031" b="7465"/>
          <a:stretch>
            <a:fillRect/>
          </a:stretch>
        </p:blipFill>
        <p:spPr>
          <a:xfrm>
            <a:off x="1055440" y="2267865"/>
            <a:ext cx="1035120" cy="1217773"/>
          </a:xfrm>
          <a:prstGeom prst="rect">
            <a:avLst/>
          </a:prstGeom>
        </p:spPr>
      </p:pic>
      <p:pic>
        <p:nvPicPr>
          <p:cNvPr id="8" name="Image 7">
            <a:extLst>
              <a:ext uri="{FF2B5EF4-FFF2-40B4-BE49-F238E27FC236}">
                <a16:creationId xmlns:a16="http://schemas.microsoft.com/office/drawing/2014/main" id="{FEFDFBBB-5759-50BF-7109-8DF77D7926AB}"/>
              </a:ext>
            </a:extLst>
          </p:cNvPr>
          <p:cNvPicPr>
            <a:picLocks noChangeAspect="1"/>
          </p:cNvPicPr>
          <p:nvPr/>
        </p:nvPicPr>
        <p:blipFill>
          <a:blip r:embed="rId5" cstate="print">
            <a:extLst>
              <a:ext uri="{28A0092B-C50C-407E-A947-70E740481C1C}">
                <a14:useLocalDpi xmlns:a14="http://schemas.microsoft.com/office/drawing/2010/main" val="0"/>
              </a:ext>
            </a:extLst>
          </a:blip>
          <a:srcRect l="44978" t="25520" r="37422" b="28473"/>
          <a:stretch>
            <a:fillRect/>
          </a:stretch>
        </p:blipFill>
        <p:spPr>
          <a:xfrm>
            <a:off x="3674809" y="2265593"/>
            <a:ext cx="1035120" cy="1217775"/>
          </a:xfrm>
          <a:prstGeom prst="rect">
            <a:avLst/>
          </a:prstGeom>
        </p:spPr>
      </p:pic>
      <p:sp>
        <p:nvSpPr>
          <p:cNvPr id="10" name="ZoneTexte 9">
            <a:extLst>
              <a:ext uri="{FF2B5EF4-FFF2-40B4-BE49-F238E27FC236}">
                <a16:creationId xmlns:a16="http://schemas.microsoft.com/office/drawing/2014/main" id="{D124BC84-EFD0-769D-1139-21C5D8023463}"/>
              </a:ext>
            </a:extLst>
          </p:cNvPr>
          <p:cNvSpPr txBox="1"/>
          <p:nvPr/>
        </p:nvSpPr>
        <p:spPr>
          <a:xfrm>
            <a:off x="805270" y="1789483"/>
            <a:ext cx="4104456" cy="338554"/>
          </a:xfrm>
          <a:prstGeom prst="rect">
            <a:avLst/>
          </a:prstGeom>
          <a:noFill/>
          <a:ln>
            <a:noFill/>
          </a:ln>
        </p:spPr>
        <p:txBody>
          <a:bodyPr wrap="square" rtlCol="0">
            <a:spAutoFit/>
          </a:bodyPr>
          <a:lstStyle/>
          <a:p>
            <a:pPr algn="ctr"/>
            <a:r>
              <a:rPr lang="en-GB" sz="1600" b="1" u="sng" noProof="0" dirty="0">
                <a:latin typeface="Times New Roman" panose="02020603050405020304" pitchFamily="18" charset="0"/>
                <a:cs typeface="Times New Roman" panose="02020603050405020304" pitchFamily="18" charset="0"/>
              </a:rPr>
              <a:t>Example: Reflector centring error</a:t>
            </a:r>
          </a:p>
        </p:txBody>
      </p:sp>
      <p:sp>
        <p:nvSpPr>
          <p:cNvPr id="13" name="ZoneTexte 12">
            <a:extLst>
              <a:ext uri="{FF2B5EF4-FFF2-40B4-BE49-F238E27FC236}">
                <a16:creationId xmlns:a16="http://schemas.microsoft.com/office/drawing/2014/main" id="{70C88F54-489D-55E2-6582-ACD2F87852E3}"/>
              </a:ext>
            </a:extLst>
          </p:cNvPr>
          <p:cNvSpPr txBox="1"/>
          <p:nvPr/>
        </p:nvSpPr>
        <p:spPr>
          <a:xfrm>
            <a:off x="323102" y="3483367"/>
            <a:ext cx="2488721" cy="461665"/>
          </a:xfrm>
          <a:prstGeom prst="rect">
            <a:avLst/>
          </a:prstGeom>
          <a:noFill/>
        </p:spPr>
        <p:txBody>
          <a:bodyPr wrap="square" rtlCol="0">
            <a:spAutoFit/>
          </a:bodyPr>
          <a:lstStyle/>
          <a:p>
            <a:pPr algn="ctr"/>
            <a:r>
              <a:rPr lang="en-GB" sz="1200" i="1" noProof="0" dirty="0">
                <a:latin typeface="Times New Roman" panose="02020603050405020304" pitchFamily="18" charset="0"/>
                <a:cs typeface="Times New Roman" panose="02020603050405020304" pitchFamily="18" charset="0"/>
              </a:rPr>
              <a:t>1) Mechanical centre: reference sphere probed in the same nest</a:t>
            </a:r>
          </a:p>
        </p:txBody>
      </p:sp>
      <p:sp>
        <p:nvSpPr>
          <p:cNvPr id="15" name="ZoneTexte 14">
            <a:extLst>
              <a:ext uri="{FF2B5EF4-FFF2-40B4-BE49-F238E27FC236}">
                <a16:creationId xmlns:a16="http://schemas.microsoft.com/office/drawing/2014/main" id="{03940F4A-F754-E590-C21A-68882E825CB3}"/>
              </a:ext>
            </a:extLst>
          </p:cNvPr>
          <p:cNvSpPr txBox="1"/>
          <p:nvPr/>
        </p:nvSpPr>
        <p:spPr>
          <a:xfrm>
            <a:off x="3028885" y="3483367"/>
            <a:ext cx="2311465" cy="461665"/>
          </a:xfrm>
          <a:prstGeom prst="rect">
            <a:avLst/>
          </a:prstGeom>
          <a:noFill/>
        </p:spPr>
        <p:txBody>
          <a:bodyPr wrap="square" rtlCol="0">
            <a:spAutoFit/>
          </a:bodyPr>
          <a:lstStyle/>
          <a:p>
            <a:pPr algn="ctr"/>
            <a:r>
              <a:rPr lang="en-GB" sz="1200" i="1" noProof="0" dirty="0">
                <a:latin typeface="Times New Roman" panose="02020603050405020304" pitchFamily="18" charset="0"/>
                <a:cs typeface="Times New Roman" panose="02020603050405020304" pitchFamily="18" charset="0"/>
              </a:rPr>
              <a:t>2) Optical centre: intersection of the three mirror planes probed</a:t>
            </a:r>
          </a:p>
        </p:txBody>
      </p:sp>
      <p:sp>
        <p:nvSpPr>
          <p:cNvPr id="17" name="ZoneTexte 16">
            <a:extLst>
              <a:ext uri="{FF2B5EF4-FFF2-40B4-BE49-F238E27FC236}">
                <a16:creationId xmlns:a16="http://schemas.microsoft.com/office/drawing/2014/main" id="{DF438D19-028D-74AD-0B81-948B39CDA241}"/>
              </a:ext>
            </a:extLst>
          </p:cNvPr>
          <p:cNvSpPr txBox="1"/>
          <p:nvPr/>
        </p:nvSpPr>
        <p:spPr>
          <a:xfrm>
            <a:off x="392115" y="3965303"/>
            <a:ext cx="4954988" cy="307777"/>
          </a:xfrm>
          <a:prstGeom prst="rect">
            <a:avLst/>
          </a:prstGeom>
          <a:noFill/>
        </p:spPr>
        <p:txBody>
          <a:bodyPr wrap="square" rtlCol="0">
            <a:spAutoFit/>
          </a:bodyPr>
          <a:lstStyle/>
          <a:p>
            <a:r>
              <a:rPr lang="en-GB" sz="1400" b="1" noProof="0" dirty="0">
                <a:latin typeface="Times New Roman" panose="02020603050405020304" pitchFamily="18" charset="0"/>
                <a:cs typeface="Times New Roman" panose="02020603050405020304" pitchFamily="18" charset="0"/>
              </a:rPr>
              <a:t>Centring error </a:t>
            </a:r>
            <a:r>
              <a:rPr lang="en-GB" sz="1400" noProof="0" dirty="0">
                <a:latin typeface="Times New Roman" panose="02020603050405020304" pitchFamily="18" charset="0"/>
                <a:cs typeface="Times New Roman" panose="02020603050405020304" pitchFamily="18" charset="0"/>
              </a:rPr>
              <a:t>= vector from mechanical centre to optical centre</a:t>
            </a:r>
          </a:p>
        </p:txBody>
      </p:sp>
      <p:pic>
        <p:nvPicPr>
          <p:cNvPr id="23" name="Image 22">
            <a:extLst>
              <a:ext uri="{FF2B5EF4-FFF2-40B4-BE49-F238E27FC236}">
                <a16:creationId xmlns:a16="http://schemas.microsoft.com/office/drawing/2014/main" id="{86509898-193D-05E6-6E28-4C2910F5BF94}"/>
              </a:ext>
            </a:extLst>
          </p:cNvPr>
          <p:cNvPicPr>
            <a:picLocks noChangeAspect="1"/>
          </p:cNvPicPr>
          <p:nvPr/>
        </p:nvPicPr>
        <p:blipFill>
          <a:blip r:embed="rId6"/>
          <a:stretch>
            <a:fillRect/>
          </a:stretch>
        </p:blipFill>
        <p:spPr>
          <a:xfrm>
            <a:off x="1183374" y="4698869"/>
            <a:ext cx="3361891" cy="2077665"/>
          </a:xfrm>
          <a:prstGeom prst="rect">
            <a:avLst/>
          </a:prstGeom>
        </p:spPr>
      </p:pic>
      <p:sp>
        <p:nvSpPr>
          <p:cNvPr id="25" name="ZoneTexte 24">
            <a:extLst>
              <a:ext uri="{FF2B5EF4-FFF2-40B4-BE49-F238E27FC236}">
                <a16:creationId xmlns:a16="http://schemas.microsoft.com/office/drawing/2014/main" id="{662D648A-E16C-A030-4C64-C31DC25F6CDF}"/>
              </a:ext>
            </a:extLst>
          </p:cNvPr>
          <p:cNvSpPr txBox="1"/>
          <p:nvPr/>
        </p:nvSpPr>
        <p:spPr>
          <a:xfrm>
            <a:off x="380004" y="4391092"/>
            <a:ext cx="4954988" cy="307777"/>
          </a:xfrm>
          <a:prstGeom prst="rect">
            <a:avLst/>
          </a:prstGeom>
          <a:noFill/>
        </p:spPr>
        <p:txBody>
          <a:bodyPr wrap="square" rtlCol="0">
            <a:spAutoFit/>
          </a:bodyPr>
          <a:lstStyle/>
          <a:p>
            <a:r>
              <a:rPr lang="en-GB" sz="1400" i="1" noProof="0" dirty="0">
                <a:latin typeface="Times New Roman" panose="02020603050405020304" pitchFamily="18" charset="0"/>
                <a:cs typeface="Times New Roman" panose="02020603050405020304" pitchFamily="18" charset="0"/>
              </a:rPr>
              <a:t>Validation: laser tracker vs CMM on 13 reflectors:</a:t>
            </a:r>
          </a:p>
        </p:txBody>
      </p:sp>
      <p:cxnSp>
        <p:nvCxnSpPr>
          <p:cNvPr id="27" name="Connecteur droit avec flèche 26">
            <a:extLst>
              <a:ext uri="{FF2B5EF4-FFF2-40B4-BE49-F238E27FC236}">
                <a16:creationId xmlns:a16="http://schemas.microsoft.com/office/drawing/2014/main" id="{64418532-D31B-BAB9-C715-0F314EC734B2}"/>
              </a:ext>
            </a:extLst>
          </p:cNvPr>
          <p:cNvCxnSpPr>
            <a:cxnSpLocks/>
            <a:stCxn id="23" idx="3"/>
          </p:cNvCxnSpPr>
          <p:nvPr/>
        </p:nvCxnSpPr>
        <p:spPr>
          <a:xfrm flipV="1">
            <a:off x="4545265" y="2924944"/>
            <a:ext cx="2702863" cy="281275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8" name="ZoneTexte 27">
            <a:extLst>
              <a:ext uri="{FF2B5EF4-FFF2-40B4-BE49-F238E27FC236}">
                <a16:creationId xmlns:a16="http://schemas.microsoft.com/office/drawing/2014/main" id="{6B33C3E1-C80E-F61E-9236-5CFFC5B6910F}"/>
              </a:ext>
            </a:extLst>
          </p:cNvPr>
          <p:cNvSpPr txBox="1"/>
          <p:nvPr/>
        </p:nvSpPr>
        <p:spPr>
          <a:xfrm>
            <a:off x="6082352" y="1733736"/>
            <a:ext cx="1238487" cy="307777"/>
          </a:xfrm>
          <a:prstGeom prst="rect">
            <a:avLst/>
          </a:prstGeom>
          <a:noFill/>
        </p:spPr>
        <p:txBody>
          <a:bodyPr wrap="square" rtlCol="0">
            <a:spAutoFit/>
          </a:bodyPr>
          <a:lstStyle/>
          <a:p>
            <a:pPr algn="ctr"/>
            <a:r>
              <a:rPr lang="en-GB" sz="1400" b="1" noProof="0" dirty="0">
                <a:latin typeface="Times New Roman" panose="02020603050405020304" pitchFamily="18" charset="0"/>
                <a:cs typeface="Times New Roman" panose="02020603050405020304" pitchFamily="18" charset="0"/>
              </a:rPr>
              <a:t>Identification</a:t>
            </a:r>
          </a:p>
        </p:txBody>
      </p:sp>
      <p:cxnSp>
        <p:nvCxnSpPr>
          <p:cNvPr id="29" name="Connecteur droit avec flèche 28">
            <a:extLst>
              <a:ext uri="{FF2B5EF4-FFF2-40B4-BE49-F238E27FC236}">
                <a16:creationId xmlns:a16="http://schemas.microsoft.com/office/drawing/2014/main" id="{F5650E83-0B6B-D0C9-9CEB-D5807CCE3C99}"/>
              </a:ext>
            </a:extLst>
          </p:cNvPr>
          <p:cNvCxnSpPr/>
          <p:nvPr/>
        </p:nvCxnSpPr>
        <p:spPr>
          <a:xfrm>
            <a:off x="7536160" y="1886740"/>
            <a:ext cx="43204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ZoneTexte 29">
            <a:extLst>
              <a:ext uri="{FF2B5EF4-FFF2-40B4-BE49-F238E27FC236}">
                <a16:creationId xmlns:a16="http://schemas.microsoft.com/office/drawing/2014/main" id="{C41F9A0E-EF01-A411-224C-C2F80359EAE0}"/>
              </a:ext>
            </a:extLst>
          </p:cNvPr>
          <p:cNvSpPr txBox="1"/>
          <p:nvPr/>
        </p:nvSpPr>
        <p:spPr>
          <a:xfrm>
            <a:off x="8177857" y="1741688"/>
            <a:ext cx="1467352" cy="307777"/>
          </a:xfrm>
          <a:prstGeom prst="rect">
            <a:avLst/>
          </a:prstGeom>
          <a:noFill/>
        </p:spPr>
        <p:txBody>
          <a:bodyPr wrap="square" rtlCol="0">
            <a:spAutoFit/>
          </a:bodyPr>
          <a:lstStyle/>
          <a:p>
            <a:pPr algn="ctr"/>
            <a:r>
              <a:rPr lang="en-GB" sz="1400" b="1" noProof="0" dirty="0">
                <a:latin typeface="Times New Roman" panose="02020603050405020304" pitchFamily="18" charset="0"/>
                <a:cs typeface="Times New Roman" panose="02020603050405020304" pitchFamily="18" charset="0"/>
              </a:rPr>
              <a:t>Quantification</a:t>
            </a:r>
          </a:p>
        </p:txBody>
      </p:sp>
      <p:sp>
        <p:nvSpPr>
          <p:cNvPr id="31" name="ZoneTexte 30">
            <a:extLst>
              <a:ext uri="{FF2B5EF4-FFF2-40B4-BE49-F238E27FC236}">
                <a16:creationId xmlns:a16="http://schemas.microsoft.com/office/drawing/2014/main" id="{3864814A-6402-D433-29D4-EC607893E7E3}"/>
              </a:ext>
            </a:extLst>
          </p:cNvPr>
          <p:cNvSpPr txBox="1"/>
          <p:nvPr/>
        </p:nvSpPr>
        <p:spPr>
          <a:xfrm>
            <a:off x="10501114" y="1741688"/>
            <a:ext cx="1238487" cy="307777"/>
          </a:xfrm>
          <a:prstGeom prst="rect">
            <a:avLst/>
          </a:prstGeom>
          <a:noFill/>
        </p:spPr>
        <p:txBody>
          <a:bodyPr wrap="square" rtlCol="0">
            <a:spAutoFit/>
          </a:bodyPr>
          <a:lstStyle/>
          <a:p>
            <a:pPr algn="ctr"/>
            <a:r>
              <a:rPr lang="en-GB" sz="1400" b="1" noProof="0" dirty="0">
                <a:latin typeface="Times New Roman" panose="02020603050405020304" pitchFamily="18" charset="0"/>
                <a:cs typeface="Times New Roman" panose="02020603050405020304" pitchFamily="18" charset="0"/>
              </a:rPr>
              <a:t>Propagation</a:t>
            </a:r>
          </a:p>
        </p:txBody>
      </p:sp>
      <p:cxnSp>
        <p:nvCxnSpPr>
          <p:cNvPr id="32" name="Connecteur droit avec flèche 31">
            <a:extLst>
              <a:ext uri="{FF2B5EF4-FFF2-40B4-BE49-F238E27FC236}">
                <a16:creationId xmlns:a16="http://schemas.microsoft.com/office/drawing/2014/main" id="{94FE1615-9B06-906B-38FA-64E69C52E3D5}"/>
              </a:ext>
            </a:extLst>
          </p:cNvPr>
          <p:cNvCxnSpPr/>
          <p:nvPr/>
        </p:nvCxnSpPr>
        <p:spPr>
          <a:xfrm>
            <a:off x="9804544" y="1886740"/>
            <a:ext cx="43204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60620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AB63C-6F47-7360-ED1B-E0A73CD76AB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9E8F301-2387-615F-350C-B14EF08063D7}"/>
              </a:ext>
            </a:extLst>
          </p:cNvPr>
          <p:cNvSpPr>
            <a:spLocks noGrp="1"/>
          </p:cNvSpPr>
          <p:nvPr>
            <p:ph type="title"/>
          </p:nvPr>
        </p:nvSpPr>
        <p:spPr/>
        <p:txBody>
          <a:bodyPr/>
          <a:lstStyle/>
          <a:p>
            <a:r>
              <a:rPr lang="en-GB" sz="2400" noProof="0" dirty="0">
                <a:latin typeface="Times New Roman" panose="02020603050405020304" pitchFamily="18" charset="0"/>
                <a:cs typeface="Times New Roman" panose="02020603050405020304" pitchFamily="18" charset="0"/>
              </a:rPr>
              <a:t>Laser tracker uncertainty budget</a:t>
            </a:r>
            <a:endParaRPr lang="en-GB" noProof="0" dirty="0">
              <a:latin typeface="Times New Roman" panose="02020603050405020304" pitchFamily="18" charset="0"/>
              <a:cs typeface="Times New Roman" panose="02020603050405020304" pitchFamily="18" charset="0"/>
            </a:endParaRPr>
          </a:p>
        </p:txBody>
      </p:sp>
      <p:sp>
        <p:nvSpPr>
          <p:cNvPr id="6" name="Espace réservé du pied de page 5">
            <a:extLst>
              <a:ext uri="{FF2B5EF4-FFF2-40B4-BE49-F238E27FC236}">
                <a16:creationId xmlns:a16="http://schemas.microsoft.com/office/drawing/2014/main" id="{A9B3BDD4-7ECD-7073-B6DB-0CE69D337784}"/>
              </a:ext>
            </a:extLst>
          </p:cNvPr>
          <p:cNvSpPr>
            <a:spLocks noGrp="1"/>
          </p:cNvSpPr>
          <p:nvPr>
            <p:ph type="ftr" sz="quarter" idx="10"/>
          </p:nvPr>
        </p:nvSpPr>
        <p:spPr/>
        <p:txBody>
          <a:bodyPr/>
          <a:lstStyle/>
          <a:p>
            <a:r>
              <a:rPr lang="en-GB" noProof="0" dirty="0"/>
              <a:t>IWAA 2026, October 5-9 at KEK</a:t>
            </a:r>
          </a:p>
        </p:txBody>
      </p:sp>
      <p:sp>
        <p:nvSpPr>
          <p:cNvPr id="4" name="Espace réservé du numéro de diapositive 3">
            <a:extLst>
              <a:ext uri="{FF2B5EF4-FFF2-40B4-BE49-F238E27FC236}">
                <a16:creationId xmlns:a16="http://schemas.microsoft.com/office/drawing/2014/main" id="{50FA4CA2-5719-0B7D-EA07-73730582F536}"/>
              </a:ext>
            </a:extLst>
          </p:cNvPr>
          <p:cNvSpPr>
            <a:spLocks noGrp="1"/>
          </p:cNvSpPr>
          <p:nvPr>
            <p:ph type="sldNum" sz="quarter" idx="11"/>
          </p:nvPr>
        </p:nvSpPr>
        <p:spPr/>
        <p:txBody>
          <a:bodyPr/>
          <a:lstStyle/>
          <a:p>
            <a:fld id="{F1620CC9-C982-429E-97C9-9F71A6603CFC}" type="slidenum">
              <a:rPr lang="en-GB" noProof="0" smtClean="0"/>
              <a:pPr/>
              <a:t>17</a:t>
            </a:fld>
            <a:endParaRPr lang="en-GB" noProof="0" dirty="0"/>
          </a:p>
        </p:txBody>
      </p:sp>
      <p:pic>
        <p:nvPicPr>
          <p:cNvPr id="9" name="Image 8">
            <a:extLst>
              <a:ext uri="{FF2B5EF4-FFF2-40B4-BE49-F238E27FC236}">
                <a16:creationId xmlns:a16="http://schemas.microsoft.com/office/drawing/2014/main" id="{7AF22B94-D654-636E-AE35-69ECEB492D3F}"/>
              </a:ext>
            </a:extLst>
          </p:cNvPr>
          <p:cNvPicPr>
            <a:picLocks noChangeAspect="1"/>
          </p:cNvPicPr>
          <p:nvPr/>
        </p:nvPicPr>
        <p:blipFill>
          <a:blip r:embed="rId3" cstate="print">
            <a:extLst>
              <a:ext uri="{28A0092B-C50C-407E-A947-70E740481C1C}">
                <a14:useLocalDpi xmlns:a14="http://schemas.microsoft.com/office/drawing/2010/main" val="0"/>
              </a:ext>
            </a:extLst>
          </a:blip>
          <a:srcRect l="20853" t="19730" r="23534" b="19090"/>
          <a:stretch>
            <a:fillRect/>
          </a:stretch>
        </p:blipFill>
        <p:spPr>
          <a:xfrm>
            <a:off x="744826" y="1588323"/>
            <a:ext cx="5495408" cy="2720515"/>
          </a:xfrm>
          <a:prstGeom prst="rect">
            <a:avLst/>
          </a:prstGeom>
        </p:spPr>
      </p:pic>
      <p:sp>
        <p:nvSpPr>
          <p:cNvPr id="12" name="Ellipse 11">
            <a:extLst>
              <a:ext uri="{FF2B5EF4-FFF2-40B4-BE49-F238E27FC236}">
                <a16:creationId xmlns:a16="http://schemas.microsoft.com/office/drawing/2014/main" id="{16419BE0-D379-3132-68C8-9EB0572532C7}"/>
              </a:ext>
            </a:extLst>
          </p:cNvPr>
          <p:cNvSpPr/>
          <p:nvPr/>
        </p:nvSpPr>
        <p:spPr>
          <a:xfrm rot="20478834">
            <a:off x="605275" y="2585495"/>
            <a:ext cx="2954842" cy="693491"/>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4" name="Ellipse 13">
            <a:extLst>
              <a:ext uri="{FF2B5EF4-FFF2-40B4-BE49-F238E27FC236}">
                <a16:creationId xmlns:a16="http://schemas.microsoft.com/office/drawing/2014/main" id="{4B040AAF-6E81-318A-6820-15B0C9E18A59}"/>
              </a:ext>
            </a:extLst>
          </p:cNvPr>
          <p:cNvSpPr/>
          <p:nvPr/>
        </p:nvSpPr>
        <p:spPr>
          <a:xfrm>
            <a:off x="5239984" y="2077679"/>
            <a:ext cx="999827" cy="1445574"/>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rgbClr val="FC9804"/>
              </a:solidFill>
            </a:endParaRPr>
          </a:p>
        </p:txBody>
      </p:sp>
      <p:sp>
        <p:nvSpPr>
          <p:cNvPr id="58" name="ZoneTexte 57">
            <a:extLst>
              <a:ext uri="{FF2B5EF4-FFF2-40B4-BE49-F238E27FC236}">
                <a16:creationId xmlns:a16="http://schemas.microsoft.com/office/drawing/2014/main" id="{6EED11DE-E0F1-C4CB-BEE6-586ED83CE809}"/>
              </a:ext>
            </a:extLst>
          </p:cNvPr>
          <p:cNvSpPr txBox="1"/>
          <p:nvPr/>
        </p:nvSpPr>
        <p:spPr>
          <a:xfrm>
            <a:off x="1681031" y="3457238"/>
            <a:ext cx="928128" cy="336118"/>
          </a:xfrm>
          <a:prstGeom prst="rect">
            <a:avLst/>
          </a:prstGeom>
          <a:solidFill>
            <a:schemeClr val="bg1">
              <a:alpha val="73000"/>
            </a:schemeClr>
          </a:solidFill>
        </p:spPr>
        <p:txBody>
          <a:bodyPr wrap="square" rtlCol="0">
            <a:spAutoFit/>
          </a:bodyPr>
          <a:lstStyle/>
          <a:p>
            <a:pPr algn="ctr"/>
            <a:r>
              <a:rPr lang="en-GB" noProof="0" dirty="0">
                <a:solidFill>
                  <a:srgbClr val="FF0000"/>
                </a:solidFill>
                <a:latin typeface="Times New Roman" panose="02020603050405020304" pitchFamily="18" charset="0"/>
                <a:cs typeface="Times New Roman" panose="02020603050405020304" pitchFamily="18" charset="0"/>
              </a:rPr>
              <a:t>14 points</a:t>
            </a:r>
          </a:p>
        </p:txBody>
      </p:sp>
      <p:sp>
        <p:nvSpPr>
          <p:cNvPr id="11" name="Espace réservé du texte 4">
            <a:extLst>
              <a:ext uri="{FF2B5EF4-FFF2-40B4-BE49-F238E27FC236}">
                <a16:creationId xmlns:a16="http://schemas.microsoft.com/office/drawing/2014/main" id="{FF52E5BE-E67A-D423-635D-D8A862BCF2C5}"/>
              </a:ext>
            </a:extLst>
          </p:cNvPr>
          <p:cNvSpPr txBox="1">
            <a:spLocks/>
          </p:cNvSpPr>
          <p:nvPr/>
        </p:nvSpPr>
        <p:spPr>
          <a:xfrm>
            <a:off x="552036" y="759052"/>
            <a:ext cx="11088581" cy="5838300"/>
          </a:xfrm>
          <a:prstGeom prst="rect">
            <a:avLst/>
          </a:prstGeom>
        </p:spPr>
        <p:txBody>
          <a:bodyPr/>
          <a:lstStyle>
            <a:lvl1pPr marL="257179" indent="-257179" algn="l" defTabSz="685810" rtl="0" eaLnBrk="1" latinLnBrk="0" hangingPunct="1">
              <a:spcBef>
                <a:spcPct val="20000"/>
              </a:spcBef>
              <a:buFont typeface="Arial" panose="020B0604020202020204" pitchFamily="34" charset="0"/>
              <a:buChar char="•"/>
              <a:defRPr sz="1800" kern="1200">
                <a:solidFill>
                  <a:srgbClr val="0E4194"/>
                </a:solidFill>
                <a:latin typeface="Arial" panose="020B0604020202020204" pitchFamily="34" charset="0"/>
                <a:ea typeface="+mn-ea"/>
                <a:cs typeface="Arial" panose="020B0604020202020204" pitchFamily="34" charset="0"/>
              </a:defRPr>
            </a:lvl1pPr>
            <a:lvl2pPr marL="557220" indent="-214316" algn="l" defTabSz="685810" rtl="0" eaLnBrk="1" latinLnBrk="0" hangingPunct="1">
              <a:spcBef>
                <a:spcPct val="20000"/>
              </a:spcBef>
              <a:buFont typeface="Arial" panose="020B0604020202020204" pitchFamily="34" charset="0"/>
              <a:buChar char="–"/>
              <a:defRPr sz="15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857262" indent="-171452" algn="l" defTabSz="685810" rtl="0" eaLnBrk="1" latinLnBrk="0" hangingPunct="1">
              <a:spcBef>
                <a:spcPct val="20000"/>
              </a:spcBef>
              <a:buFont typeface="Arial" panose="020B0604020202020204" pitchFamily="34" charset="0"/>
              <a:buChar char="•"/>
              <a:defRPr sz="135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200167" indent="-171452" algn="l" defTabSz="685810" rtl="0" eaLnBrk="1" latinLnBrk="0" hangingPunct="1">
              <a:spcBef>
                <a:spcPct val="20000"/>
              </a:spcBef>
              <a:buFont typeface="Arial" panose="020B0604020202020204" pitchFamily="34" charset="0"/>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1543072" indent="-171452" algn="l" defTabSz="685810" rtl="0" eaLnBrk="1" latinLnBrk="0" hangingPunct="1">
              <a:spcBef>
                <a:spcPct val="20000"/>
              </a:spcBef>
              <a:buFont typeface="Arial" panose="020B0604020202020204" pitchFamily="34" charset="0"/>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1885978"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82"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87"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91"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lgn="just"/>
            <a:r>
              <a:rPr lang="en-GB" b="1" noProof="0" dirty="0">
                <a:latin typeface="Times New Roman" panose="02020603050405020304" pitchFamily="18" charset="0"/>
                <a:cs typeface="Times New Roman" panose="02020603050405020304" pitchFamily="18" charset="0"/>
              </a:rPr>
              <a:t>Trueness</a:t>
            </a:r>
            <a:r>
              <a:rPr lang="en-GB" noProof="0" dirty="0">
                <a:latin typeface="Times New Roman" panose="02020603050405020304" pitchFamily="18" charset="0"/>
                <a:cs typeface="Times New Roman" panose="02020603050405020304" pitchFamily="18" charset="0"/>
              </a:rPr>
              <a:t> is rarely assessed: without a stable, well-known reference shape, the main option is </a:t>
            </a:r>
            <a:r>
              <a:rPr lang="en-GB" b="1" noProof="0" dirty="0">
                <a:latin typeface="Times New Roman" panose="02020603050405020304" pitchFamily="18" charset="0"/>
                <a:cs typeface="Times New Roman" panose="02020603050405020304" pitchFamily="18" charset="0"/>
              </a:rPr>
              <a:t>comparison</a:t>
            </a:r>
            <a:r>
              <a:rPr lang="en-GB" noProof="0" dirty="0">
                <a:latin typeface="Times New Roman" panose="02020603050405020304" pitchFamily="18" charset="0"/>
                <a:cs typeface="Times New Roman" panose="02020603050405020304" pitchFamily="18" charset="0"/>
              </a:rPr>
              <a:t> with an instrument of equal or better uncertainty</a:t>
            </a:r>
          </a:p>
        </p:txBody>
      </p:sp>
      <p:sp>
        <p:nvSpPr>
          <p:cNvPr id="15" name="ZoneTexte 14">
            <a:extLst>
              <a:ext uri="{FF2B5EF4-FFF2-40B4-BE49-F238E27FC236}">
                <a16:creationId xmlns:a16="http://schemas.microsoft.com/office/drawing/2014/main" id="{B6F873E0-5828-57E1-6BCB-6DCB5F9B4A06}"/>
              </a:ext>
            </a:extLst>
          </p:cNvPr>
          <p:cNvSpPr txBox="1"/>
          <p:nvPr/>
        </p:nvSpPr>
        <p:spPr>
          <a:xfrm>
            <a:off x="4715648" y="3619056"/>
            <a:ext cx="1418638" cy="336118"/>
          </a:xfrm>
          <a:prstGeom prst="rect">
            <a:avLst/>
          </a:prstGeom>
          <a:solidFill>
            <a:schemeClr val="bg1">
              <a:alpha val="73000"/>
            </a:schemeClr>
          </a:solidFill>
        </p:spPr>
        <p:txBody>
          <a:bodyPr wrap="square" rtlCol="0">
            <a:spAutoFit/>
          </a:bodyPr>
          <a:lstStyle/>
          <a:p>
            <a:pPr algn="ctr"/>
            <a:r>
              <a:rPr lang="en-GB" noProof="0" dirty="0">
                <a:solidFill>
                  <a:srgbClr val="FF0000"/>
                </a:solidFill>
                <a:latin typeface="Times New Roman" panose="02020603050405020304" pitchFamily="18" charset="0"/>
                <a:cs typeface="Times New Roman" panose="02020603050405020304" pitchFamily="18" charset="0"/>
              </a:rPr>
              <a:t>3 laser trackers</a:t>
            </a:r>
          </a:p>
        </p:txBody>
      </p:sp>
      <p:sp>
        <p:nvSpPr>
          <p:cNvPr id="19" name="ZoneTexte 18">
            <a:extLst>
              <a:ext uri="{FF2B5EF4-FFF2-40B4-BE49-F238E27FC236}">
                <a16:creationId xmlns:a16="http://schemas.microsoft.com/office/drawing/2014/main" id="{1544A9CE-7F13-FC5D-2753-41638C481971}"/>
              </a:ext>
            </a:extLst>
          </p:cNvPr>
          <p:cNvSpPr txBox="1"/>
          <p:nvPr/>
        </p:nvSpPr>
        <p:spPr>
          <a:xfrm>
            <a:off x="685350" y="4329497"/>
            <a:ext cx="6130730" cy="1669496"/>
          </a:xfrm>
          <a:prstGeom prst="rect">
            <a:avLst/>
          </a:prstGeom>
          <a:noFill/>
        </p:spPr>
        <p:txBody>
          <a:bodyPr wrap="square" rtlCol="0">
            <a:spAutoFit/>
          </a:bodyPr>
          <a:lstStyle/>
          <a:p>
            <a:pPr>
              <a:lnSpc>
                <a:spcPct val="150000"/>
              </a:lnSpc>
            </a:pPr>
            <a:r>
              <a:rPr lang="en-GB" sz="1400" b="1" noProof="0" dirty="0">
                <a:latin typeface="Times New Roman" panose="02020603050405020304" pitchFamily="18" charset="0"/>
                <a:cs typeface="Times New Roman" panose="02020603050405020304" pitchFamily="18" charset="0"/>
              </a:rPr>
              <a:t>Reference: </a:t>
            </a:r>
            <a:r>
              <a:rPr lang="en-GB" sz="1400" noProof="0" dirty="0">
                <a:latin typeface="Times New Roman" panose="02020603050405020304" pitchFamily="18" charset="0"/>
                <a:cs typeface="Times New Roman" panose="02020603050405020304" pitchFamily="18" charset="0"/>
              </a:rPr>
              <a:t>calibrated</a:t>
            </a:r>
            <a:r>
              <a:rPr lang="en-GB" sz="1400" b="1" noProof="0" dirty="0">
                <a:latin typeface="Times New Roman" panose="02020603050405020304" pitchFamily="18" charset="0"/>
                <a:cs typeface="Times New Roman" panose="02020603050405020304" pitchFamily="18" charset="0"/>
              </a:rPr>
              <a:t> </a:t>
            </a:r>
            <a:r>
              <a:rPr lang="en-GB" sz="1400" noProof="0" dirty="0">
                <a:latin typeface="Times New Roman" panose="02020603050405020304" pitchFamily="18" charset="0"/>
                <a:cs typeface="Times New Roman" panose="02020603050405020304" pitchFamily="18" charset="0"/>
              </a:rPr>
              <a:t>CMM (LK Altera M, MPE 4.0 µm + L/350)</a:t>
            </a:r>
          </a:p>
          <a:p>
            <a:pPr>
              <a:lnSpc>
                <a:spcPct val="150000"/>
              </a:lnSpc>
            </a:pPr>
            <a:r>
              <a:rPr lang="en-GB" sz="1400" b="1" noProof="0" dirty="0">
                <a:latin typeface="Times New Roman" panose="02020603050405020304" pitchFamily="18" charset="0"/>
                <a:cs typeface="Times New Roman" panose="02020603050405020304" pitchFamily="18" charset="0"/>
              </a:rPr>
              <a:t>Set-up: </a:t>
            </a:r>
            <a:r>
              <a:rPr lang="en-GB" sz="1400" noProof="0" dirty="0">
                <a:latin typeface="Times New Roman" panose="02020603050405020304" pitchFamily="18" charset="0"/>
                <a:cs typeface="Times New Roman" panose="02020603050405020304" pitchFamily="18" charset="0"/>
              </a:rPr>
              <a:t>14 reflectors along a 3 m line, measured simultaneously by all instruments</a:t>
            </a:r>
          </a:p>
          <a:p>
            <a:pPr>
              <a:lnSpc>
                <a:spcPct val="150000"/>
              </a:lnSpc>
            </a:pPr>
            <a:r>
              <a:rPr lang="en-GB" sz="1400" b="1" noProof="0" dirty="0">
                <a:latin typeface="Times New Roman" panose="02020603050405020304" pitchFamily="18" charset="0"/>
                <a:cs typeface="Times New Roman" panose="02020603050405020304" pitchFamily="18" charset="0"/>
              </a:rPr>
              <a:t>Conditions: </a:t>
            </a:r>
            <a:r>
              <a:rPr lang="en-GB" sz="1400" noProof="0" dirty="0">
                <a:latin typeface="Times New Roman" panose="02020603050405020304" pitchFamily="18" charset="0"/>
                <a:cs typeface="Times New Roman" panose="02020603050405020304" pitchFamily="18" charset="0"/>
              </a:rPr>
              <a:t>21 +/- 0.1 °C, 30 measurement series for each instrument </a:t>
            </a:r>
          </a:p>
          <a:p>
            <a:pPr>
              <a:lnSpc>
                <a:spcPct val="150000"/>
              </a:lnSpc>
            </a:pPr>
            <a:r>
              <a:rPr lang="en-GB" sz="1400" b="1" noProof="0" dirty="0">
                <a:latin typeface="Times New Roman" panose="02020603050405020304" pitchFamily="18" charset="0"/>
                <a:cs typeface="Times New Roman" panose="02020603050405020304" pitchFamily="18" charset="0"/>
              </a:rPr>
              <a:t>Repeatability: </a:t>
            </a:r>
            <a:r>
              <a:rPr lang="en-GB" sz="1400" noProof="0" dirty="0">
                <a:latin typeface="Times New Roman" panose="02020603050405020304" pitchFamily="18" charset="0"/>
                <a:cs typeface="Times New Roman" panose="02020603050405020304" pitchFamily="18" charset="0"/>
              </a:rPr>
              <a:t>σ</a:t>
            </a:r>
            <a:r>
              <a:rPr lang="en-GB" sz="1400" b="1" noProof="0" dirty="0">
                <a:latin typeface="Times New Roman" panose="02020603050405020304" pitchFamily="18" charset="0"/>
                <a:cs typeface="Times New Roman" panose="02020603050405020304" pitchFamily="18" charset="0"/>
              </a:rPr>
              <a:t> </a:t>
            </a:r>
            <a:r>
              <a:rPr lang="en-GB" sz="1400" noProof="0" dirty="0">
                <a:latin typeface="Times New Roman" panose="02020603050405020304" pitchFamily="18" charset="0"/>
                <a:cs typeface="Times New Roman" panose="02020603050405020304" pitchFamily="18" charset="0"/>
              </a:rPr>
              <a:t>&lt; 1 µm for the CMM, σ &lt; 2 µm for each laser tracker</a:t>
            </a:r>
          </a:p>
          <a:p>
            <a:pPr>
              <a:lnSpc>
                <a:spcPct val="150000"/>
              </a:lnSpc>
            </a:pPr>
            <a:r>
              <a:rPr lang="en-GB" sz="1400" b="1" noProof="0" dirty="0">
                <a:latin typeface="Times New Roman" panose="02020603050405020304" pitchFamily="18" charset="0"/>
                <a:cs typeface="Times New Roman" panose="02020603050405020304" pitchFamily="18" charset="0"/>
              </a:rPr>
              <a:t>Analysis: </a:t>
            </a:r>
            <a:r>
              <a:rPr lang="en-GB" sz="1400" noProof="0" dirty="0">
                <a:latin typeface="Times New Roman" panose="02020603050405020304" pitchFamily="18" charset="0"/>
                <a:cs typeface="Times New Roman" panose="02020603050405020304" pitchFamily="18" charset="0"/>
              </a:rPr>
              <a:t>mean shapes compared in the 3 directions</a:t>
            </a:r>
          </a:p>
        </p:txBody>
      </p:sp>
      <p:cxnSp>
        <p:nvCxnSpPr>
          <p:cNvPr id="22" name="Connecteur droit avec flèche 21">
            <a:extLst>
              <a:ext uri="{FF2B5EF4-FFF2-40B4-BE49-F238E27FC236}">
                <a16:creationId xmlns:a16="http://schemas.microsoft.com/office/drawing/2014/main" id="{6F2F3468-126B-E194-638D-0667C8A2D9AB}"/>
              </a:ext>
            </a:extLst>
          </p:cNvPr>
          <p:cNvCxnSpPr>
            <a:cxnSpLocks/>
          </p:cNvCxnSpPr>
          <p:nvPr/>
        </p:nvCxnSpPr>
        <p:spPr>
          <a:xfrm flipV="1">
            <a:off x="3469757" y="3679026"/>
            <a:ext cx="334201" cy="394238"/>
          </a:xfrm>
          <a:prstGeom prst="straightConnector1">
            <a:avLst/>
          </a:prstGeom>
          <a:ln>
            <a:solidFill>
              <a:srgbClr val="00FF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avec flèche 22">
            <a:extLst>
              <a:ext uri="{FF2B5EF4-FFF2-40B4-BE49-F238E27FC236}">
                <a16:creationId xmlns:a16="http://schemas.microsoft.com/office/drawing/2014/main" id="{BBC4C5A5-9032-C54C-A458-6660472341EC}"/>
              </a:ext>
            </a:extLst>
          </p:cNvPr>
          <p:cNvCxnSpPr>
            <a:cxnSpLocks/>
          </p:cNvCxnSpPr>
          <p:nvPr/>
        </p:nvCxnSpPr>
        <p:spPr>
          <a:xfrm flipV="1">
            <a:off x="3469757" y="3486878"/>
            <a:ext cx="0" cy="586386"/>
          </a:xfrm>
          <a:prstGeom prst="straightConnector1">
            <a:avLst/>
          </a:prstGeom>
          <a:ln>
            <a:solidFill>
              <a:srgbClr val="00FF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onnecteur droit avec flèche 24">
            <a:extLst>
              <a:ext uri="{FF2B5EF4-FFF2-40B4-BE49-F238E27FC236}">
                <a16:creationId xmlns:a16="http://schemas.microsoft.com/office/drawing/2014/main" id="{7D8AD9A5-2482-76F1-4E79-3A1C9B4D258A}"/>
              </a:ext>
            </a:extLst>
          </p:cNvPr>
          <p:cNvCxnSpPr>
            <a:cxnSpLocks/>
          </p:cNvCxnSpPr>
          <p:nvPr/>
        </p:nvCxnSpPr>
        <p:spPr>
          <a:xfrm flipH="1">
            <a:off x="3085470" y="4073264"/>
            <a:ext cx="390827" cy="0"/>
          </a:xfrm>
          <a:prstGeom prst="straightConnector1">
            <a:avLst/>
          </a:prstGeom>
          <a:ln>
            <a:solidFill>
              <a:srgbClr val="00FF00"/>
            </a:solidFill>
            <a:tailEnd type="triangle"/>
          </a:ln>
        </p:spPr>
        <p:style>
          <a:lnRef idx="1">
            <a:schemeClr val="accent1"/>
          </a:lnRef>
          <a:fillRef idx="0">
            <a:schemeClr val="accent1"/>
          </a:fillRef>
          <a:effectRef idx="0">
            <a:schemeClr val="accent1"/>
          </a:effectRef>
          <a:fontRef idx="minor">
            <a:schemeClr val="tx1"/>
          </a:fontRef>
        </p:style>
      </p:cxnSp>
      <p:sp>
        <p:nvSpPr>
          <p:cNvPr id="31" name="ZoneTexte 30">
            <a:extLst>
              <a:ext uri="{FF2B5EF4-FFF2-40B4-BE49-F238E27FC236}">
                <a16:creationId xmlns:a16="http://schemas.microsoft.com/office/drawing/2014/main" id="{E4CC93A5-E424-C4EA-9C80-9992A023D157}"/>
              </a:ext>
            </a:extLst>
          </p:cNvPr>
          <p:cNvSpPr txBox="1"/>
          <p:nvPr/>
        </p:nvSpPr>
        <p:spPr>
          <a:xfrm>
            <a:off x="3752259" y="3412869"/>
            <a:ext cx="246790" cy="307777"/>
          </a:xfrm>
          <a:prstGeom prst="rect">
            <a:avLst/>
          </a:prstGeom>
          <a:noFill/>
        </p:spPr>
        <p:txBody>
          <a:bodyPr wrap="square" rtlCol="0">
            <a:spAutoFit/>
          </a:bodyPr>
          <a:lstStyle/>
          <a:p>
            <a:r>
              <a:rPr lang="en-GB" sz="1400" noProof="0" dirty="0">
                <a:solidFill>
                  <a:srgbClr val="00FF00"/>
                </a:solidFill>
                <a:latin typeface="Times New Roman" panose="02020603050405020304" pitchFamily="18" charset="0"/>
                <a:cs typeface="Times New Roman" panose="02020603050405020304" pitchFamily="18" charset="0"/>
              </a:rPr>
              <a:t>s</a:t>
            </a:r>
          </a:p>
        </p:txBody>
      </p:sp>
      <p:sp>
        <p:nvSpPr>
          <p:cNvPr id="34" name="ZoneTexte 33">
            <a:extLst>
              <a:ext uri="{FF2B5EF4-FFF2-40B4-BE49-F238E27FC236}">
                <a16:creationId xmlns:a16="http://schemas.microsoft.com/office/drawing/2014/main" id="{1952CC62-D8D6-9B7F-F0B5-E515A47853AA}"/>
              </a:ext>
            </a:extLst>
          </p:cNvPr>
          <p:cNvSpPr txBox="1"/>
          <p:nvPr/>
        </p:nvSpPr>
        <p:spPr>
          <a:xfrm>
            <a:off x="2862252" y="3889623"/>
            <a:ext cx="246790" cy="307777"/>
          </a:xfrm>
          <a:prstGeom prst="rect">
            <a:avLst/>
          </a:prstGeom>
          <a:noFill/>
        </p:spPr>
        <p:txBody>
          <a:bodyPr wrap="square" rtlCol="0">
            <a:spAutoFit/>
          </a:bodyPr>
          <a:lstStyle/>
          <a:p>
            <a:r>
              <a:rPr lang="en-GB" sz="1400" noProof="0" dirty="0">
                <a:solidFill>
                  <a:srgbClr val="00FF00"/>
                </a:solidFill>
                <a:latin typeface="Times New Roman" panose="02020603050405020304" pitchFamily="18" charset="0"/>
                <a:cs typeface="Times New Roman" panose="02020603050405020304" pitchFamily="18" charset="0"/>
              </a:rPr>
              <a:t>x</a:t>
            </a:r>
          </a:p>
        </p:txBody>
      </p:sp>
      <p:sp>
        <p:nvSpPr>
          <p:cNvPr id="38" name="ZoneTexte 37">
            <a:extLst>
              <a:ext uri="{FF2B5EF4-FFF2-40B4-BE49-F238E27FC236}">
                <a16:creationId xmlns:a16="http://schemas.microsoft.com/office/drawing/2014/main" id="{1FE93BCF-BB50-42E8-5053-B36C1D30315F}"/>
              </a:ext>
            </a:extLst>
          </p:cNvPr>
          <p:cNvSpPr txBox="1"/>
          <p:nvPr/>
        </p:nvSpPr>
        <p:spPr>
          <a:xfrm>
            <a:off x="3329222" y="3151463"/>
            <a:ext cx="246790" cy="307777"/>
          </a:xfrm>
          <a:prstGeom prst="rect">
            <a:avLst/>
          </a:prstGeom>
          <a:noFill/>
        </p:spPr>
        <p:txBody>
          <a:bodyPr wrap="square" rtlCol="0">
            <a:spAutoFit/>
          </a:bodyPr>
          <a:lstStyle/>
          <a:p>
            <a:r>
              <a:rPr lang="en-GB" sz="1400" noProof="0" dirty="0">
                <a:solidFill>
                  <a:srgbClr val="00FF00"/>
                </a:solidFill>
                <a:latin typeface="Times New Roman" panose="02020603050405020304" pitchFamily="18" charset="0"/>
                <a:cs typeface="Times New Roman" panose="02020603050405020304" pitchFamily="18" charset="0"/>
              </a:rPr>
              <a:t>y</a:t>
            </a:r>
          </a:p>
        </p:txBody>
      </p:sp>
      <p:pic>
        <p:nvPicPr>
          <p:cNvPr id="42" name="Image 41">
            <a:extLst>
              <a:ext uri="{FF2B5EF4-FFF2-40B4-BE49-F238E27FC236}">
                <a16:creationId xmlns:a16="http://schemas.microsoft.com/office/drawing/2014/main" id="{65918ACB-0290-D9FB-7522-16F42EF8D44E}"/>
              </a:ext>
            </a:extLst>
          </p:cNvPr>
          <p:cNvPicPr>
            <a:picLocks noChangeAspect="1"/>
          </p:cNvPicPr>
          <p:nvPr/>
        </p:nvPicPr>
        <p:blipFill>
          <a:blip r:embed="rId4"/>
          <a:stretch>
            <a:fillRect/>
          </a:stretch>
        </p:blipFill>
        <p:spPr>
          <a:xfrm>
            <a:off x="6758598" y="1366352"/>
            <a:ext cx="5142299" cy="4625348"/>
          </a:xfrm>
          <a:prstGeom prst="rect">
            <a:avLst/>
          </a:prstGeom>
        </p:spPr>
      </p:pic>
      <p:sp>
        <p:nvSpPr>
          <p:cNvPr id="5" name="ZoneTexte 4">
            <a:extLst>
              <a:ext uri="{FF2B5EF4-FFF2-40B4-BE49-F238E27FC236}">
                <a16:creationId xmlns:a16="http://schemas.microsoft.com/office/drawing/2014/main" id="{A4922571-B1E4-5FBD-7440-10D89620BC9F}"/>
              </a:ext>
            </a:extLst>
          </p:cNvPr>
          <p:cNvSpPr txBox="1"/>
          <p:nvPr/>
        </p:nvSpPr>
        <p:spPr>
          <a:xfrm>
            <a:off x="1493165" y="6048834"/>
            <a:ext cx="6737070" cy="646331"/>
          </a:xfrm>
          <a:prstGeom prst="rect">
            <a:avLst/>
          </a:prstGeom>
          <a:noFill/>
        </p:spPr>
        <p:txBody>
          <a:bodyPr wrap="square" rtlCol="0">
            <a:spAutoFit/>
          </a:bodyPr>
          <a:lstStyle/>
          <a:p>
            <a:r>
              <a:rPr lang="en-GB" sz="1800" noProof="0" dirty="0">
                <a:solidFill>
                  <a:srgbClr val="0E4194"/>
                </a:solidFill>
                <a:latin typeface="Times New Roman" panose="02020603050405020304" pitchFamily="18" charset="0"/>
                <a:cs typeface="Times New Roman" panose="02020603050405020304" pitchFamily="18" charset="0"/>
              </a:rPr>
              <a:t>Realistic laser tracker uncertainty: </a:t>
            </a:r>
            <a:r>
              <a:rPr lang="en-GB" sz="1800" b="1" noProof="0" dirty="0">
                <a:solidFill>
                  <a:srgbClr val="0E4194"/>
                </a:solidFill>
                <a:latin typeface="Times New Roman" panose="02020603050405020304" pitchFamily="18" charset="0"/>
                <a:cs typeface="Times New Roman" panose="02020603050405020304" pitchFamily="18" charset="0"/>
              </a:rPr>
              <a:t>4 µm </a:t>
            </a:r>
            <a:r>
              <a:rPr lang="en-GB" sz="1800" noProof="0" dirty="0">
                <a:solidFill>
                  <a:srgbClr val="0E4194"/>
                </a:solidFill>
                <a:latin typeface="Times New Roman" panose="02020603050405020304" pitchFamily="18" charset="0"/>
                <a:cs typeface="Times New Roman" panose="02020603050405020304" pitchFamily="18" charset="0"/>
              </a:rPr>
              <a:t>(k = 1) over a 3 m girder, measured from 1.5 m</a:t>
            </a:r>
          </a:p>
        </p:txBody>
      </p:sp>
      <p:sp>
        <p:nvSpPr>
          <p:cNvPr id="13" name="Flèche : droite 12">
            <a:extLst>
              <a:ext uri="{FF2B5EF4-FFF2-40B4-BE49-F238E27FC236}">
                <a16:creationId xmlns:a16="http://schemas.microsoft.com/office/drawing/2014/main" id="{61D88011-53FC-4534-DD40-2B3B13C0AB9B}"/>
              </a:ext>
            </a:extLst>
          </p:cNvPr>
          <p:cNvSpPr/>
          <p:nvPr/>
        </p:nvSpPr>
        <p:spPr>
          <a:xfrm>
            <a:off x="911554" y="6250340"/>
            <a:ext cx="432048" cy="25790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Tree>
    <p:extLst>
      <p:ext uri="{BB962C8B-B14F-4D97-AF65-F5344CB8AC3E}">
        <p14:creationId xmlns:p14="http://schemas.microsoft.com/office/powerpoint/2010/main" val="1596515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E9536-099D-4CCA-1F69-9E7550585F8B}"/>
            </a:ext>
          </a:extLst>
        </p:cNvPr>
        <p:cNvGrpSpPr/>
        <p:nvPr/>
      </p:nvGrpSpPr>
      <p:grpSpPr>
        <a:xfrm>
          <a:off x="0" y="0"/>
          <a:ext cx="0" cy="0"/>
          <a:chOff x="0" y="0"/>
          <a:chExt cx="0" cy="0"/>
        </a:xfrm>
      </p:grpSpPr>
      <p:sp>
        <p:nvSpPr>
          <p:cNvPr id="21" name="Espace réservé du texte 4">
            <a:extLst>
              <a:ext uri="{FF2B5EF4-FFF2-40B4-BE49-F238E27FC236}">
                <a16:creationId xmlns:a16="http://schemas.microsoft.com/office/drawing/2014/main" id="{A5F63FB8-4C9C-C005-2B3A-54E24A2C5A6A}"/>
              </a:ext>
            </a:extLst>
          </p:cNvPr>
          <p:cNvSpPr txBox="1">
            <a:spLocks/>
          </p:cNvSpPr>
          <p:nvPr/>
        </p:nvSpPr>
        <p:spPr>
          <a:xfrm>
            <a:off x="552036" y="764704"/>
            <a:ext cx="11088582" cy="5832648"/>
          </a:xfrm>
          <a:prstGeom prst="rect">
            <a:avLst/>
          </a:prstGeom>
        </p:spPr>
        <p:txBody>
          <a:bodyPr/>
          <a:lstStyle>
            <a:lvl1pPr marL="257179" indent="-257179" algn="l" defTabSz="685810" rtl="0" eaLnBrk="1" latinLnBrk="0" hangingPunct="1">
              <a:spcBef>
                <a:spcPct val="20000"/>
              </a:spcBef>
              <a:buFont typeface="Arial" panose="020B0604020202020204" pitchFamily="34" charset="0"/>
              <a:buChar char="•"/>
              <a:defRPr sz="1800" kern="1200">
                <a:solidFill>
                  <a:srgbClr val="0E4194"/>
                </a:solidFill>
                <a:latin typeface="Arial" panose="020B0604020202020204" pitchFamily="34" charset="0"/>
                <a:ea typeface="+mn-ea"/>
                <a:cs typeface="Arial" panose="020B0604020202020204" pitchFamily="34" charset="0"/>
              </a:defRPr>
            </a:lvl1pPr>
            <a:lvl2pPr marL="557220" indent="-214316" algn="l" defTabSz="685810" rtl="0" eaLnBrk="1" latinLnBrk="0" hangingPunct="1">
              <a:spcBef>
                <a:spcPct val="20000"/>
              </a:spcBef>
              <a:buFont typeface="Arial" panose="020B0604020202020204" pitchFamily="34" charset="0"/>
              <a:buChar char="–"/>
              <a:defRPr sz="15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857262" indent="-171452" algn="l" defTabSz="685810" rtl="0" eaLnBrk="1" latinLnBrk="0" hangingPunct="1">
              <a:spcBef>
                <a:spcPct val="20000"/>
              </a:spcBef>
              <a:buFont typeface="Arial" panose="020B0604020202020204" pitchFamily="34" charset="0"/>
              <a:buChar char="•"/>
              <a:defRPr sz="135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200167" indent="-171452" algn="l" defTabSz="685810" rtl="0" eaLnBrk="1" latinLnBrk="0" hangingPunct="1">
              <a:spcBef>
                <a:spcPct val="20000"/>
              </a:spcBef>
              <a:buFont typeface="Arial" panose="020B0604020202020204" pitchFamily="34" charset="0"/>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1543072" indent="-171452" algn="l" defTabSz="685810" rtl="0" eaLnBrk="1" latinLnBrk="0" hangingPunct="1">
              <a:spcBef>
                <a:spcPct val="20000"/>
              </a:spcBef>
              <a:buFont typeface="Arial" panose="020B0604020202020204" pitchFamily="34" charset="0"/>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1885978"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82"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87"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91"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r>
              <a:rPr lang="en-GB" b="1" noProof="0" dirty="0">
                <a:latin typeface="Times New Roman" panose="02020603050405020304" pitchFamily="18" charset="0"/>
                <a:cs typeface="Times New Roman" panose="02020603050405020304" pitchFamily="18" charset="0"/>
              </a:rPr>
              <a:t>Objective</a:t>
            </a:r>
            <a:r>
              <a:rPr lang="en-GB" noProof="0" dirty="0">
                <a:latin typeface="Times New Roman" panose="02020603050405020304" pitchFamily="18" charset="0"/>
                <a:cs typeface="Times New Roman" panose="02020603050405020304" pitchFamily="18" charset="0"/>
              </a:rPr>
              <a:t>: define each magnet’s own reference frame (6 DOF) from its magnetic properties</a:t>
            </a:r>
          </a:p>
          <a:p>
            <a:r>
              <a:rPr lang="en-GB" b="1" noProof="0" dirty="0">
                <a:latin typeface="Times New Roman" panose="02020603050405020304" pitchFamily="18" charset="0"/>
                <a:cs typeface="Times New Roman" panose="02020603050405020304" pitchFamily="18" charset="0"/>
              </a:rPr>
              <a:t>Method</a:t>
            </a:r>
            <a:r>
              <a:rPr lang="en-GB" noProof="0" dirty="0">
                <a:latin typeface="Times New Roman" panose="02020603050405020304" pitchFamily="18" charset="0"/>
                <a:cs typeface="Times New Roman" panose="02020603050405020304" pitchFamily="18" charset="0"/>
              </a:rPr>
              <a:t>: a stretched wire locates the magnetic axis and plane, and the magnet is shimmed to the bench frame</a:t>
            </a:r>
          </a:p>
          <a:p>
            <a:pPr marL="342904" lvl="1" indent="0">
              <a:buFont typeface="Arial" panose="020B0604020202020204" pitchFamily="34" charset="0"/>
              <a:buNone/>
            </a:pPr>
            <a:endParaRPr lang="en-GB" noProof="0" dirty="0"/>
          </a:p>
          <a:p>
            <a:pPr marL="0" indent="0">
              <a:buFont typeface="Arial" panose="020B0604020202020204" pitchFamily="34" charset="0"/>
              <a:buNone/>
            </a:pPr>
            <a:endParaRPr lang="en-GB" noProof="0" dirty="0"/>
          </a:p>
          <a:p>
            <a:pPr marL="0" indent="0">
              <a:buFont typeface="Arial" panose="020B0604020202020204" pitchFamily="34" charset="0"/>
              <a:buNone/>
            </a:pPr>
            <a:endParaRPr lang="en-GB" noProof="0" dirty="0"/>
          </a:p>
          <a:p>
            <a:endParaRPr lang="en-GB" noProof="0" dirty="0"/>
          </a:p>
          <a:p>
            <a:endParaRPr lang="en-GB" noProof="0" dirty="0"/>
          </a:p>
          <a:p>
            <a:pPr marL="342904" lvl="1" indent="0">
              <a:buFont typeface="Arial" panose="020B0604020202020204" pitchFamily="34" charset="0"/>
              <a:buNone/>
            </a:pPr>
            <a:endParaRPr lang="en-GB" noProof="0" dirty="0"/>
          </a:p>
          <a:p>
            <a:endParaRPr lang="en-GB" noProof="0" dirty="0"/>
          </a:p>
          <a:p>
            <a:pPr marL="342904" lvl="1" indent="0">
              <a:buFont typeface="Arial" panose="020B0604020202020204" pitchFamily="34" charset="0"/>
              <a:buNone/>
            </a:pPr>
            <a:endParaRPr lang="en-GB" noProof="0" dirty="0"/>
          </a:p>
          <a:p>
            <a:pPr marL="342904" lvl="1" indent="0">
              <a:buFont typeface="Arial" panose="020B0604020202020204" pitchFamily="34" charset="0"/>
              <a:buNone/>
            </a:pPr>
            <a:endParaRPr lang="en-GB" noProof="0" dirty="0"/>
          </a:p>
          <a:p>
            <a:pPr marL="342904" lvl="1" indent="0">
              <a:buFont typeface="Arial" panose="020B0604020202020204" pitchFamily="34" charset="0"/>
              <a:buNone/>
            </a:pPr>
            <a:endParaRPr lang="en-GB" noProof="0" dirty="0"/>
          </a:p>
        </p:txBody>
      </p:sp>
      <p:sp>
        <p:nvSpPr>
          <p:cNvPr id="2" name="Titre 1">
            <a:extLst>
              <a:ext uri="{FF2B5EF4-FFF2-40B4-BE49-F238E27FC236}">
                <a16:creationId xmlns:a16="http://schemas.microsoft.com/office/drawing/2014/main" id="{FB35BEB0-DF94-CDEA-00F1-E4D3EC5147D7}"/>
              </a:ext>
            </a:extLst>
          </p:cNvPr>
          <p:cNvSpPr>
            <a:spLocks noGrp="1"/>
          </p:cNvSpPr>
          <p:nvPr>
            <p:ph type="title"/>
          </p:nvPr>
        </p:nvSpPr>
        <p:spPr/>
        <p:txBody>
          <a:bodyPr/>
          <a:lstStyle/>
          <a:p>
            <a:r>
              <a:rPr lang="en-GB" sz="2400" noProof="0" dirty="0">
                <a:latin typeface="Times New Roman" panose="02020603050405020304" pitchFamily="18" charset="0"/>
                <a:cs typeface="Times New Roman" panose="02020603050405020304" pitchFamily="18" charset="0"/>
              </a:rPr>
              <a:t>Magnetic characterisation</a:t>
            </a:r>
            <a:endParaRPr lang="en-GB" noProof="0" dirty="0">
              <a:latin typeface="Times New Roman" panose="02020603050405020304" pitchFamily="18" charset="0"/>
              <a:cs typeface="Times New Roman" panose="02020603050405020304" pitchFamily="18" charset="0"/>
            </a:endParaRPr>
          </a:p>
        </p:txBody>
      </p:sp>
      <p:sp>
        <p:nvSpPr>
          <p:cNvPr id="6" name="Espace réservé du pied de page 5">
            <a:extLst>
              <a:ext uri="{FF2B5EF4-FFF2-40B4-BE49-F238E27FC236}">
                <a16:creationId xmlns:a16="http://schemas.microsoft.com/office/drawing/2014/main" id="{DE9D8873-0696-BD90-6364-22FBFEC9197D}"/>
              </a:ext>
            </a:extLst>
          </p:cNvPr>
          <p:cNvSpPr>
            <a:spLocks noGrp="1"/>
          </p:cNvSpPr>
          <p:nvPr>
            <p:ph type="ftr" sz="quarter" idx="10"/>
          </p:nvPr>
        </p:nvSpPr>
        <p:spPr/>
        <p:txBody>
          <a:bodyPr/>
          <a:lstStyle/>
          <a:p>
            <a:r>
              <a:rPr lang="en-GB" noProof="0" dirty="0"/>
              <a:t>IWAA 2026, October 5-9 at KEK</a:t>
            </a:r>
          </a:p>
        </p:txBody>
      </p:sp>
      <p:sp>
        <p:nvSpPr>
          <p:cNvPr id="4" name="Espace réservé du numéro de diapositive 3">
            <a:extLst>
              <a:ext uri="{FF2B5EF4-FFF2-40B4-BE49-F238E27FC236}">
                <a16:creationId xmlns:a16="http://schemas.microsoft.com/office/drawing/2014/main" id="{DB89F88A-EF77-11DC-B8CF-FDAC65CEFE07}"/>
              </a:ext>
            </a:extLst>
          </p:cNvPr>
          <p:cNvSpPr>
            <a:spLocks noGrp="1"/>
          </p:cNvSpPr>
          <p:nvPr>
            <p:ph type="sldNum" sz="quarter" idx="11"/>
          </p:nvPr>
        </p:nvSpPr>
        <p:spPr/>
        <p:txBody>
          <a:bodyPr/>
          <a:lstStyle/>
          <a:p>
            <a:fld id="{F1620CC9-C982-429E-97C9-9F71A6603CFC}" type="slidenum">
              <a:rPr lang="en-GB" noProof="0" smtClean="0"/>
              <a:pPr/>
              <a:t>18</a:t>
            </a:fld>
            <a:endParaRPr lang="en-GB" noProof="0" dirty="0"/>
          </a:p>
        </p:txBody>
      </p:sp>
      <p:pic>
        <p:nvPicPr>
          <p:cNvPr id="26" name="Picture 2">
            <a:extLst>
              <a:ext uri="{FF2B5EF4-FFF2-40B4-BE49-F238E27FC236}">
                <a16:creationId xmlns:a16="http://schemas.microsoft.com/office/drawing/2014/main" id="{3AF4D1B0-9F39-208C-FD6F-3FF6BD6808B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1683"/>
          <a:stretch>
            <a:fillRect/>
          </a:stretch>
        </p:blipFill>
        <p:spPr bwMode="auto">
          <a:xfrm>
            <a:off x="476257" y="1671666"/>
            <a:ext cx="4345370" cy="250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8" name="Connecteur droit avec flèche 27">
            <a:extLst>
              <a:ext uri="{FF2B5EF4-FFF2-40B4-BE49-F238E27FC236}">
                <a16:creationId xmlns:a16="http://schemas.microsoft.com/office/drawing/2014/main" id="{5C61ACC6-FBB4-FF1B-0361-0F3278F53DBC}"/>
              </a:ext>
            </a:extLst>
          </p:cNvPr>
          <p:cNvCxnSpPr>
            <a:cxnSpLocks/>
          </p:cNvCxnSpPr>
          <p:nvPr/>
        </p:nvCxnSpPr>
        <p:spPr>
          <a:xfrm flipV="1">
            <a:off x="2680770" y="2138802"/>
            <a:ext cx="1454211" cy="1"/>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Connecteur droit avec flèche 28">
            <a:extLst>
              <a:ext uri="{FF2B5EF4-FFF2-40B4-BE49-F238E27FC236}">
                <a16:creationId xmlns:a16="http://schemas.microsoft.com/office/drawing/2014/main" id="{3B84F961-84A7-E5D9-4DEB-CBAA9DBA5CC7}"/>
              </a:ext>
            </a:extLst>
          </p:cNvPr>
          <p:cNvCxnSpPr>
            <a:cxnSpLocks/>
          </p:cNvCxnSpPr>
          <p:nvPr/>
        </p:nvCxnSpPr>
        <p:spPr>
          <a:xfrm flipV="1">
            <a:off x="2689410" y="1671666"/>
            <a:ext cx="0" cy="463914"/>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Connecteur droit avec flèche 30">
            <a:extLst>
              <a:ext uri="{FF2B5EF4-FFF2-40B4-BE49-F238E27FC236}">
                <a16:creationId xmlns:a16="http://schemas.microsoft.com/office/drawing/2014/main" id="{EB1E1F92-E64B-8327-F2F7-392E91A845A2}"/>
              </a:ext>
            </a:extLst>
          </p:cNvPr>
          <p:cNvCxnSpPr>
            <a:cxnSpLocks/>
          </p:cNvCxnSpPr>
          <p:nvPr/>
        </p:nvCxnSpPr>
        <p:spPr>
          <a:xfrm flipV="1">
            <a:off x="2676734" y="1786917"/>
            <a:ext cx="382178" cy="356002"/>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4" name="ZoneTexte 33">
            <a:extLst>
              <a:ext uri="{FF2B5EF4-FFF2-40B4-BE49-F238E27FC236}">
                <a16:creationId xmlns:a16="http://schemas.microsoft.com/office/drawing/2014/main" id="{AA185103-A24E-C4D3-432D-B118189C346E}"/>
              </a:ext>
            </a:extLst>
          </p:cNvPr>
          <p:cNvSpPr txBox="1"/>
          <p:nvPr/>
        </p:nvSpPr>
        <p:spPr>
          <a:xfrm>
            <a:off x="2547263" y="1336219"/>
            <a:ext cx="203357" cy="336118"/>
          </a:xfrm>
          <a:prstGeom prst="rect">
            <a:avLst/>
          </a:prstGeom>
          <a:noFill/>
        </p:spPr>
        <p:txBody>
          <a:bodyPr wrap="square" rtlCol="0">
            <a:spAutoFit/>
          </a:bodyPr>
          <a:lstStyle/>
          <a:p>
            <a:r>
              <a:rPr lang="en-GB" noProof="0" dirty="0">
                <a:solidFill>
                  <a:srgbClr val="FF0000"/>
                </a:solidFill>
                <a:latin typeface="Times New Roman" panose="02020603050405020304" pitchFamily="18" charset="0"/>
                <a:cs typeface="Times New Roman" panose="02020603050405020304" pitchFamily="18" charset="0"/>
              </a:rPr>
              <a:t>y</a:t>
            </a:r>
          </a:p>
        </p:txBody>
      </p:sp>
      <p:sp>
        <p:nvSpPr>
          <p:cNvPr id="36" name="ZoneTexte 35">
            <a:extLst>
              <a:ext uri="{FF2B5EF4-FFF2-40B4-BE49-F238E27FC236}">
                <a16:creationId xmlns:a16="http://schemas.microsoft.com/office/drawing/2014/main" id="{8BBE9A56-90DC-8F37-4A50-5258F3F19480}"/>
              </a:ext>
            </a:extLst>
          </p:cNvPr>
          <p:cNvSpPr txBox="1"/>
          <p:nvPr/>
        </p:nvSpPr>
        <p:spPr>
          <a:xfrm>
            <a:off x="2998225" y="1548985"/>
            <a:ext cx="217222" cy="336118"/>
          </a:xfrm>
          <a:prstGeom prst="rect">
            <a:avLst/>
          </a:prstGeom>
          <a:noFill/>
        </p:spPr>
        <p:txBody>
          <a:bodyPr wrap="square" rtlCol="0">
            <a:spAutoFit/>
          </a:bodyPr>
          <a:lstStyle/>
          <a:p>
            <a:r>
              <a:rPr lang="en-GB" noProof="0" dirty="0">
                <a:solidFill>
                  <a:srgbClr val="FF0000"/>
                </a:solidFill>
                <a:latin typeface="Times New Roman" panose="02020603050405020304" pitchFamily="18" charset="0"/>
                <a:cs typeface="Times New Roman" panose="02020603050405020304" pitchFamily="18" charset="0"/>
              </a:rPr>
              <a:t>x</a:t>
            </a:r>
          </a:p>
        </p:txBody>
      </p:sp>
      <p:sp>
        <p:nvSpPr>
          <p:cNvPr id="38" name="ZoneTexte 37">
            <a:extLst>
              <a:ext uri="{FF2B5EF4-FFF2-40B4-BE49-F238E27FC236}">
                <a16:creationId xmlns:a16="http://schemas.microsoft.com/office/drawing/2014/main" id="{116A4217-E7EA-0717-B86A-B546A1F0880A}"/>
              </a:ext>
            </a:extLst>
          </p:cNvPr>
          <p:cNvSpPr txBox="1"/>
          <p:nvPr/>
        </p:nvSpPr>
        <p:spPr>
          <a:xfrm>
            <a:off x="4103989" y="1957601"/>
            <a:ext cx="203357" cy="336118"/>
          </a:xfrm>
          <a:prstGeom prst="rect">
            <a:avLst/>
          </a:prstGeom>
          <a:noFill/>
        </p:spPr>
        <p:txBody>
          <a:bodyPr wrap="square" rtlCol="0">
            <a:spAutoFit/>
          </a:bodyPr>
          <a:lstStyle/>
          <a:p>
            <a:r>
              <a:rPr lang="en-GB" noProof="0" dirty="0">
                <a:solidFill>
                  <a:srgbClr val="FF0000"/>
                </a:solidFill>
                <a:latin typeface="Times New Roman" panose="02020603050405020304" pitchFamily="18" charset="0"/>
                <a:cs typeface="Times New Roman" panose="02020603050405020304" pitchFamily="18" charset="0"/>
              </a:rPr>
              <a:t>s</a:t>
            </a:r>
          </a:p>
        </p:txBody>
      </p:sp>
      <p:sp>
        <p:nvSpPr>
          <p:cNvPr id="48" name="ZoneTexte 47">
            <a:extLst>
              <a:ext uri="{FF2B5EF4-FFF2-40B4-BE49-F238E27FC236}">
                <a16:creationId xmlns:a16="http://schemas.microsoft.com/office/drawing/2014/main" id="{40A341D7-334B-70B7-0706-5488FD0249C6}"/>
              </a:ext>
            </a:extLst>
          </p:cNvPr>
          <p:cNvSpPr txBox="1"/>
          <p:nvPr/>
        </p:nvSpPr>
        <p:spPr>
          <a:xfrm>
            <a:off x="998906" y="4339555"/>
            <a:ext cx="4316227" cy="307777"/>
          </a:xfrm>
          <a:prstGeom prst="rect">
            <a:avLst/>
          </a:prstGeom>
          <a:noFill/>
        </p:spPr>
        <p:txBody>
          <a:bodyPr wrap="square" rtlCol="0">
            <a:spAutoFit/>
          </a:bodyPr>
          <a:lstStyle/>
          <a:p>
            <a:r>
              <a:rPr lang="en-GB" sz="1400" i="1" u="sng" noProof="0" dirty="0">
                <a:latin typeface="Times New Roman" panose="02020603050405020304" pitchFamily="18" charset="0"/>
                <a:cs typeface="Times New Roman" panose="02020603050405020304" pitchFamily="18" charset="0"/>
              </a:rPr>
              <a:t>Vertical magnetic axis repeatability over 160 h </a:t>
            </a:r>
          </a:p>
        </p:txBody>
      </p:sp>
      <p:sp>
        <p:nvSpPr>
          <p:cNvPr id="63" name="ZoneTexte 62">
            <a:extLst>
              <a:ext uri="{FF2B5EF4-FFF2-40B4-BE49-F238E27FC236}">
                <a16:creationId xmlns:a16="http://schemas.microsoft.com/office/drawing/2014/main" id="{0EC3D04F-0E26-E926-230D-5CD38F71A49A}"/>
              </a:ext>
            </a:extLst>
          </p:cNvPr>
          <p:cNvSpPr txBox="1"/>
          <p:nvPr/>
        </p:nvSpPr>
        <p:spPr>
          <a:xfrm>
            <a:off x="5754587" y="5744289"/>
            <a:ext cx="6083998" cy="276999"/>
          </a:xfrm>
          <a:prstGeom prst="rect">
            <a:avLst/>
          </a:prstGeom>
          <a:noFill/>
        </p:spPr>
        <p:txBody>
          <a:bodyPr wrap="square" rtlCol="0">
            <a:spAutoFit/>
          </a:bodyPr>
          <a:lstStyle/>
          <a:p>
            <a:r>
              <a:rPr lang="en-GB" sz="1200" i="1" noProof="0" dirty="0">
                <a:latin typeface="Times New Roman" panose="02020603050405020304" pitchFamily="18" charset="0"/>
                <a:cs typeface="Times New Roman" panose="02020603050405020304" pitchFamily="18" charset="0"/>
              </a:rPr>
              <a:t>*Values for a magnet with a pole length of 150 mm and a pin spacing of 340 mm on the girder</a:t>
            </a:r>
          </a:p>
        </p:txBody>
      </p:sp>
      <p:sp>
        <p:nvSpPr>
          <p:cNvPr id="64" name="Rectangle 63">
            <a:extLst>
              <a:ext uri="{FF2B5EF4-FFF2-40B4-BE49-F238E27FC236}">
                <a16:creationId xmlns:a16="http://schemas.microsoft.com/office/drawing/2014/main" id="{7725AB10-3B74-2244-5138-EEE63E2B167F}"/>
              </a:ext>
            </a:extLst>
          </p:cNvPr>
          <p:cNvSpPr/>
          <p:nvPr/>
        </p:nvSpPr>
        <p:spPr>
          <a:xfrm>
            <a:off x="6029644" y="5456321"/>
            <a:ext cx="288032" cy="158976"/>
          </a:xfrm>
          <a:prstGeom prst="rect">
            <a:avLst/>
          </a:prstGeom>
          <a:solidFill>
            <a:schemeClr val="accent1">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66" name="ZoneTexte 65">
            <a:extLst>
              <a:ext uri="{FF2B5EF4-FFF2-40B4-BE49-F238E27FC236}">
                <a16:creationId xmlns:a16="http://schemas.microsoft.com/office/drawing/2014/main" id="{6E3ACB71-A243-E773-BB9C-7FD2092747A6}"/>
              </a:ext>
            </a:extLst>
          </p:cNvPr>
          <p:cNvSpPr txBox="1"/>
          <p:nvPr/>
        </p:nvSpPr>
        <p:spPr>
          <a:xfrm>
            <a:off x="6344238" y="5406286"/>
            <a:ext cx="1974361" cy="276999"/>
          </a:xfrm>
          <a:prstGeom prst="rect">
            <a:avLst/>
          </a:prstGeom>
          <a:noFill/>
        </p:spPr>
        <p:txBody>
          <a:bodyPr wrap="square" rtlCol="0">
            <a:spAutoFit/>
          </a:bodyPr>
          <a:lstStyle/>
          <a:p>
            <a:r>
              <a:rPr lang="en-GB" sz="1200" noProof="0" dirty="0">
                <a:latin typeface="Times New Roman" panose="02020603050405020304" pitchFamily="18" charset="0"/>
                <a:cs typeface="Times New Roman" panose="02020603050405020304" pitchFamily="18" charset="0"/>
              </a:rPr>
              <a:t>Magnetic DOF (measured)</a:t>
            </a:r>
          </a:p>
        </p:txBody>
      </p:sp>
      <p:sp>
        <p:nvSpPr>
          <p:cNvPr id="68" name="Rectangle 67">
            <a:extLst>
              <a:ext uri="{FF2B5EF4-FFF2-40B4-BE49-F238E27FC236}">
                <a16:creationId xmlns:a16="http://schemas.microsoft.com/office/drawing/2014/main" id="{29EA7766-F1BD-DFE1-1F6E-220A595E5932}"/>
              </a:ext>
            </a:extLst>
          </p:cNvPr>
          <p:cNvSpPr/>
          <p:nvPr/>
        </p:nvSpPr>
        <p:spPr>
          <a:xfrm>
            <a:off x="8499133" y="5456321"/>
            <a:ext cx="288032" cy="158976"/>
          </a:xfrm>
          <a:prstGeom prst="rect">
            <a:avLst/>
          </a:prstGeom>
          <a:solidFill>
            <a:schemeClr val="accent6">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70" name="ZoneTexte 69">
            <a:extLst>
              <a:ext uri="{FF2B5EF4-FFF2-40B4-BE49-F238E27FC236}">
                <a16:creationId xmlns:a16="http://schemas.microsoft.com/office/drawing/2014/main" id="{DF24982E-AF57-C629-74A2-FE1ABD3D75CE}"/>
              </a:ext>
            </a:extLst>
          </p:cNvPr>
          <p:cNvSpPr txBox="1"/>
          <p:nvPr/>
        </p:nvSpPr>
        <p:spPr>
          <a:xfrm>
            <a:off x="8813727" y="5406286"/>
            <a:ext cx="2845731" cy="276999"/>
          </a:xfrm>
          <a:prstGeom prst="rect">
            <a:avLst/>
          </a:prstGeom>
          <a:noFill/>
        </p:spPr>
        <p:txBody>
          <a:bodyPr wrap="square" rtlCol="0">
            <a:spAutoFit/>
          </a:bodyPr>
          <a:lstStyle/>
          <a:p>
            <a:r>
              <a:rPr lang="en-GB" sz="1200" noProof="0" dirty="0">
                <a:latin typeface="Times New Roman" panose="02020603050405020304" pitchFamily="18" charset="0"/>
                <a:cs typeface="Times New Roman" panose="02020603050405020304" pitchFamily="18" charset="0"/>
              </a:rPr>
              <a:t>Mechanical DOF (set by realisation)</a:t>
            </a:r>
          </a:p>
        </p:txBody>
      </p:sp>
      <mc:AlternateContent xmlns:mc="http://schemas.openxmlformats.org/markup-compatibility/2006" xmlns:a14="http://schemas.microsoft.com/office/drawing/2010/main">
        <mc:Choice Requires="a14">
          <p:graphicFrame>
            <p:nvGraphicFramePr>
              <p:cNvPr id="17" name="Tableau 16">
                <a:extLst>
                  <a:ext uri="{FF2B5EF4-FFF2-40B4-BE49-F238E27FC236}">
                    <a16:creationId xmlns:a16="http://schemas.microsoft.com/office/drawing/2014/main" id="{30D451BD-914C-93A0-779C-EA85E3DE2DA3}"/>
                  </a:ext>
                </a:extLst>
              </p:cNvPr>
              <p:cNvGraphicFramePr>
                <a:graphicFrameLocks noGrp="1"/>
              </p:cNvGraphicFramePr>
              <p:nvPr>
                <p:extLst>
                  <p:ext uri="{D42A27DB-BD31-4B8C-83A1-F6EECF244321}">
                    <p14:modId xmlns:p14="http://schemas.microsoft.com/office/powerpoint/2010/main" val="2661137094"/>
                  </p:ext>
                </p:extLst>
              </p:nvPr>
            </p:nvGraphicFramePr>
            <p:xfrm>
              <a:off x="5754587" y="2204864"/>
              <a:ext cx="5868000" cy="2885640"/>
            </p:xfrm>
            <a:graphic>
              <a:graphicData uri="http://schemas.openxmlformats.org/drawingml/2006/table">
                <a:tbl>
                  <a:tblPr firstRow="1" bandRow="1">
                    <a:tableStyleId>{2D5ABB26-0587-4C30-8999-92F81FD0307C}</a:tableStyleId>
                  </a:tblPr>
                  <a:tblGrid>
                    <a:gridCol w="2045040">
                      <a:extLst>
                        <a:ext uri="{9D8B030D-6E8A-4147-A177-3AD203B41FA5}">
                          <a16:colId xmlns:a16="http://schemas.microsoft.com/office/drawing/2014/main" val="4222351200"/>
                        </a:ext>
                      </a:extLst>
                    </a:gridCol>
                    <a:gridCol w="637160">
                      <a:extLst>
                        <a:ext uri="{9D8B030D-6E8A-4147-A177-3AD203B41FA5}">
                          <a16:colId xmlns:a16="http://schemas.microsoft.com/office/drawing/2014/main" val="2057945091"/>
                        </a:ext>
                      </a:extLst>
                    </a:gridCol>
                    <a:gridCol w="637160">
                      <a:extLst>
                        <a:ext uri="{9D8B030D-6E8A-4147-A177-3AD203B41FA5}">
                          <a16:colId xmlns:a16="http://schemas.microsoft.com/office/drawing/2014/main" val="78831526"/>
                        </a:ext>
                      </a:extLst>
                    </a:gridCol>
                    <a:gridCol w="637160">
                      <a:extLst>
                        <a:ext uri="{9D8B030D-6E8A-4147-A177-3AD203B41FA5}">
                          <a16:colId xmlns:a16="http://schemas.microsoft.com/office/drawing/2014/main" val="601320999"/>
                        </a:ext>
                      </a:extLst>
                    </a:gridCol>
                    <a:gridCol w="637160">
                      <a:extLst>
                        <a:ext uri="{9D8B030D-6E8A-4147-A177-3AD203B41FA5}">
                          <a16:colId xmlns:a16="http://schemas.microsoft.com/office/drawing/2014/main" val="2929798021"/>
                        </a:ext>
                      </a:extLst>
                    </a:gridCol>
                    <a:gridCol w="637160">
                      <a:extLst>
                        <a:ext uri="{9D8B030D-6E8A-4147-A177-3AD203B41FA5}">
                          <a16:colId xmlns:a16="http://schemas.microsoft.com/office/drawing/2014/main" val="3825938110"/>
                        </a:ext>
                      </a:extLst>
                    </a:gridCol>
                    <a:gridCol w="637160">
                      <a:extLst>
                        <a:ext uri="{9D8B030D-6E8A-4147-A177-3AD203B41FA5}">
                          <a16:colId xmlns:a16="http://schemas.microsoft.com/office/drawing/2014/main" val="3840704964"/>
                        </a:ext>
                      </a:extLst>
                    </a:gridCol>
                  </a:tblGrid>
                  <a:tr h="406772">
                    <a:tc>
                      <a:txBody>
                        <a:bodyPr/>
                        <a:lstStyle/>
                        <a:p>
                          <a:pPr algn="l"/>
                          <a:endParaRPr lang="en-GB" sz="1200" b="1" noProof="0" dirty="0">
                            <a:solidFill>
                              <a:srgbClr val="0E4194"/>
                            </a:solidFill>
                            <a:latin typeface="Times New Roman" panose="02020603050405020304" pitchFamily="18" charset="0"/>
                            <a:cs typeface="Times New Roman" panose="02020603050405020304" pitchFamily="18" charset="0"/>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14:m>
                            <m:oMathPara xmlns:m="http://schemas.openxmlformats.org/officeDocument/2006/math">
                              <m:oMath>
                                <m:sSub>
                                  <m:sSubPr>
                                    <m:ctrlPr>
                                      <a:rPr lang="en-GB" sz="1400" b="1" i="0" noProof="0" smtClean="0">
                                        <a:solidFill>
                                          <a:srgbClr val="0E4194"/>
                                        </a:solidFill>
                                        <a:latin typeface="Cambria Math" panose="02040503050406030204" pitchFamily="18" charset="0"/>
                                      </a:rPr>
                                    </m:ctrlPr>
                                  </m:sSubPr>
                                  <m:e>
                                    <m:r>
                                      <a:rPr lang="en-GB" sz="1400" b="1" i="0" noProof="0" smtClean="0">
                                        <a:solidFill>
                                          <a:srgbClr val="0E4194"/>
                                        </a:solidFill>
                                        <a:latin typeface="Cambria Math" panose="02040503050406030204" pitchFamily="18" charset="0"/>
                                      </a:rPr>
                                      <m:t>𝐓</m:t>
                                    </m:r>
                                  </m:e>
                                  <m:sub>
                                    <m:r>
                                      <a:rPr lang="en-GB" sz="1400" b="1" i="0" noProof="0" smtClean="0">
                                        <a:solidFill>
                                          <a:srgbClr val="0E4194"/>
                                        </a:solidFill>
                                        <a:latin typeface="Cambria Math" panose="02040503050406030204" pitchFamily="18" charset="0"/>
                                      </a:rPr>
                                      <m:t>𝐬</m:t>
                                    </m:r>
                                  </m:sub>
                                </m:sSub>
                              </m:oMath>
                            </m:oMathPara>
                          </a14:m>
                          <a:endParaRPr lang="en-GB" sz="1400" b="1" i="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GB" sz="1400" b="1" i="0" noProof="0" smtClean="0">
                                        <a:solidFill>
                                          <a:srgbClr val="0E4194"/>
                                        </a:solidFill>
                                        <a:latin typeface="Cambria Math" panose="02040503050406030204" pitchFamily="18" charset="0"/>
                                      </a:rPr>
                                    </m:ctrlPr>
                                  </m:sSubPr>
                                  <m:e>
                                    <m:r>
                                      <a:rPr lang="en-GB" sz="1400" b="1" i="0" noProof="0" smtClean="0">
                                        <a:solidFill>
                                          <a:srgbClr val="0E4194"/>
                                        </a:solidFill>
                                        <a:latin typeface="Cambria Math" panose="02040503050406030204" pitchFamily="18" charset="0"/>
                                      </a:rPr>
                                      <m:t>𝐓</m:t>
                                    </m:r>
                                  </m:e>
                                  <m:sub>
                                    <m:r>
                                      <a:rPr lang="en-GB" sz="1400" b="1" i="0" noProof="0" smtClean="0">
                                        <a:solidFill>
                                          <a:srgbClr val="0E4194"/>
                                        </a:solidFill>
                                        <a:latin typeface="Cambria Math" panose="02040503050406030204" pitchFamily="18" charset="0"/>
                                      </a:rPr>
                                      <m:t>𝐱</m:t>
                                    </m:r>
                                  </m:sub>
                                </m:sSub>
                              </m:oMath>
                            </m:oMathPara>
                          </a14:m>
                          <a:endParaRPr lang="en-GB" sz="1400" b="1" i="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GB" sz="1400" b="1" i="0" noProof="0" smtClean="0">
                                        <a:solidFill>
                                          <a:srgbClr val="0E4194"/>
                                        </a:solidFill>
                                        <a:latin typeface="Cambria Math" panose="02040503050406030204" pitchFamily="18" charset="0"/>
                                      </a:rPr>
                                    </m:ctrlPr>
                                  </m:sSubPr>
                                  <m:e>
                                    <m:r>
                                      <a:rPr lang="en-GB" sz="1400" b="1" i="0" noProof="0" smtClean="0">
                                        <a:solidFill>
                                          <a:srgbClr val="0E4194"/>
                                        </a:solidFill>
                                        <a:latin typeface="Cambria Math" panose="02040503050406030204" pitchFamily="18" charset="0"/>
                                      </a:rPr>
                                      <m:t>𝐓</m:t>
                                    </m:r>
                                  </m:e>
                                  <m:sub>
                                    <m:r>
                                      <a:rPr lang="en-GB" sz="1400" b="1" i="0" noProof="0" smtClean="0">
                                        <a:solidFill>
                                          <a:srgbClr val="0E4194"/>
                                        </a:solidFill>
                                        <a:latin typeface="Cambria Math" panose="02040503050406030204" pitchFamily="18" charset="0"/>
                                      </a:rPr>
                                      <m:t>𝐲</m:t>
                                    </m:r>
                                  </m:sub>
                                </m:sSub>
                              </m:oMath>
                            </m:oMathPara>
                          </a14:m>
                          <a:endParaRPr lang="en-GB" sz="1400" b="1" i="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GB" sz="1400" b="1" i="0" noProof="0" smtClean="0">
                                        <a:solidFill>
                                          <a:srgbClr val="0E4194"/>
                                        </a:solidFill>
                                        <a:latin typeface="Cambria Math" panose="02040503050406030204" pitchFamily="18" charset="0"/>
                                      </a:rPr>
                                    </m:ctrlPr>
                                  </m:sSubPr>
                                  <m:e>
                                    <m:r>
                                      <a:rPr lang="en-GB" sz="1400" b="1" i="0" noProof="0" smtClean="0">
                                        <a:solidFill>
                                          <a:srgbClr val="0E4194"/>
                                        </a:solidFill>
                                        <a:latin typeface="Cambria Math" panose="02040503050406030204" pitchFamily="18" charset="0"/>
                                      </a:rPr>
                                      <m:t>𝐑</m:t>
                                    </m:r>
                                  </m:e>
                                  <m:sub>
                                    <m:r>
                                      <a:rPr lang="en-GB" sz="1400" b="1" i="0" noProof="0" smtClean="0">
                                        <a:solidFill>
                                          <a:srgbClr val="0E4194"/>
                                        </a:solidFill>
                                        <a:latin typeface="Cambria Math" panose="02040503050406030204" pitchFamily="18" charset="0"/>
                                      </a:rPr>
                                      <m:t>𝐬</m:t>
                                    </m:r>
                                  </m:sub>
                                </m:sSub>
                              </m:oMath>
                            </m:oMathPara>
                          </a14:m>
                          <a:endParaRPr lang="en-GB" sz="1400" b="1" i="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14:m>
                            <m:oMath xmlns:m="http://schemas.openxmlformats.org/officeDocument/2006/math">
                              <m:sSub>
                                <m:sSubPr>
                                  <m:ctrlPr>
                                    <a:rPr lang="en-GB" sz="1400" b="1" i="0" noProof="0" smtClean="0">
                                      <a:solidFill>
                                        <a:srgbClr val="0E4194"/>
                                      </a:solidFill>
                                      <a:latin typeface="Cambria Math" panose="02040503050406030204" pitchFamily="18" charset="0"/>
                                    </a:rPr>
                                  </m:ctrlPr>
                                </m:sSubPr>
                                <m:e>
                                  <m:r>
                                    <a:rPr lang="en-GB" sz="1400" b="1" i="0" noProof="0" smtClean="0">
                                      <a:solidFill>
                                        <a:srgbClr val="0E4194"/>
                                      </a:solidFill>
                                      <a:latin typeface="Cambria Math" panose="02040503050406030204" pitchFamily="18" charset="0"/>
                                    </a:rPr>
                                    <m:t>𝐑</m:t>
                                  </m:r>
                                </m:e>
                                <m:sub>
                                  <m:r>
                                    <a:rPr lang="en-GB" sz="1400" b="1" i="0" noProof="0" smtClean="0">
                                      <a:solidFill>
                                        <a:srgbClr val="0E4194"/>
                                      </a:solidFill>
                                      <a:latin typeface="Cambria Math" panose="02040503050406030204" pitchFamily="18" charset="0"/>
                                    </a:rPr>
                                    <m:t>𝐱</m:t>
                                  </m:r>
                                </m:sub>
                              </m:sSub>
                            </m:oMath>
                          </a14:m>
                          <a:r>
                            <a:rPr lang="en-GB" sz="1400" b="1" i="0" noProof="0" dirty="0">
                              <a:solidFill>
                                <a:srgbClr val="0E4194"/>
                              </a:solidFill>
                              <a:latin typeface="Times New Roman" panose="02020603050405020304" pitchFamily="18" charset="0"/>
                              <a:cs typeface="Times New Roman" panose="02020603050405020304" pitchFamily="18" charset="0"/>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14:m>
                            <m:oMath xmlns:m="http://schemas.openxmlformats.org/officeDocument/2006/math">
                              <m:sSub>
                                <m:sSubPr>
                                  <m:ctrlPr>
                                    <a:rPr lang="en-GB" sz="1400" b="1" i="0" noProof="0" smtClean="0">
                                      <a:solidFill>
                                        <a:srgbClr val="0E4194"/>
                                      </a:solidFill>
                                      <a:latin typeface="Cambria Math" panose="02040503050406030204" pitchFamily="18" charset="0"/>
                                    </a:rPr>
                                  </m:ctrlPr>
                                </m:sSubPr>
                                <m:e>
                                  <m:r>
                                    <a:rPr lang="en-GB" sz="1400" b="1" i="0" noProof="0" smtClean="0">
                                      <a:solidFill>
                                        <a:srgbClr val="0E4194"/>
                                      </a:solidFill>
                                      <a:latin typeface="Cambria Math" panose="02040503050406030204" pitchFamily="18" charset="0"/>
                                    </a:rPr>
                                    <m:t>𝐑</m:t>
                                  </m:r>
                                </m:e>
                                <m:sub>
                                  <m:r>
                                    <a:rPr lang="en-GB" sz="1400" b="1" i="0" noProof="0" smtClean="0">
                                      <a:solidFill>
                                        <a:srgbClr val="0E4194"/>
                                      </a:solidFill>
                                      <a:latin typeface="Cambria Math" panose="02040503050406030204" pitchFamily="18" charset="0"/>
                                    </a:rPr>
                                    <m:t>𝐲</m:t>
                                  </m:r>
                                </m:sub>
                              </m:sSub>
                            </m:oMath>
                          </a14:m>
                          <a:r>
                            <a:rPr lang="en-GB" sz="1400" b="1" i="0" noProof="0" dirty="0">
                              <a:solidFill>
                                <a:srgbClr val="0E4194"/>
                              </a:solidFill>
                              <a:latin typeface="Times New Roman" panose="02020603050405020304" pitchFamily="18" charset="0"/>
                              <a:cs typeface="Times New Roman" panose="02020603050405020304" pitchFamily="18" charset="0"/>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41411387"/>
                      </a:ext>
                    </a:extLst>
                  </a:tr>
                  <a:tr h="406772">
                    <a:tc>
                      <a:txBody>
                        <a:bodyPr/>
                        <a:lstStyle/>
                        <a:p>
                          <a:pPr algn="l"/>
                          <a:r>
                            <a:rPr lang="en-GB" sz="1200" noProof="0" dirty="0">
                              <a:solidFill>
                                <a:srgbClr val="0E4194"/>
                              </a:solidFill>
                              <a:latin typeface="Times New Roman" panose="02020603050405020304" pitchFamily="18" charset="0"/>
                              <a:cs typeface="Times New Roman" panose="02020603050405020304" pitchFamily="18" charset="0"/>
                            </a:rPr>
                            <a:t>Bench alignment</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687540808"/>
                      </a:ext>
                    </a:extLst>
                  </a:tr>
                  <a:tr h="406772">
                    <a:tc>
                      <a:txBody>
                        <a:bodyPr/>
                        <a:lstStyle/>
                        <a:p>
                          <a:pPr algn="l"/>
                          <a:r>
                            <a:rPr lang="en-GB" sz="1200" noProof="0" dirty="0">
                              <a:solidFill>
                                <a:srgbClr val="0E4194"/>
                              </a:solidFill>
                              <a:latin typeface="Times New Roman" panose="02020603050405020304" pitchFamily="18" charset="0"/>
                              <a:cs typeface="Times New Roman" panose="02020603050405020304" pitchFamily="18" charset="0"/>
                            </a:rPr>
                            <a:t>Mechanical realisation</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957561069"/>
                      </a:ext>
                    </a:extLst>
                  </a:tr>
                  <a:tr h="406772">
                    <a:tc>
                      <a:txBody>
                        <a:bodyPr/>
                        <a:lstStyle/>
                        <a:p>
                          <a:pPr algn="l"/>
                          <a:r>
                            <a:rPr lang="en-GB" sz="1200" noProof="0" dirty="0">
                              <a:solidFill>
                                <a:srgbClr val="0E4194"/>
                              </a:solidFill>
                              <a:latin typeface="Times New Roman" panose="02020603050405020304" pitchFamily="18" charset="0"/>
                              <a:cs typeface="Times New Roman" panose="02020603050405020304" pitchFamily="18" charset="0"/>
                            </a:rPr>
                            <a:t>Magnetic axis detection</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547765284"/>
                      </a:ext>
                    </a:extLst>
                  </a:tr>
                  <a:tr h="406772">
                    <a:tc>
                      <a:txBody>
                        <a:bodyPr/>
                        <a:lstStyle/>
                        <a:p>
                          <a:pPr algn="l"/>
                          <a:r>
                            <a:rPr lang="en-GB" sz="1200" noProof="0" dirty="0">
                              <a:solidFill>
                                <a:srgbClr val="0E4194"/>
                              </a:solidFill>
                              <a:latin typeface="Times New Roman" panose="02020603050405020304" pitchFamily="18" charset="0"/>
                              <a:cs typeface="Times New Roman" panose="02020603050405020304" pitchFamily="18" charset="0"/>
                            </a:rPr>
                            <a:t>Wire sag</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985216439"/>
                      </a:ext>
                    </a:extLst>
                  </a:tr>
                  <a:tr h="406772">
                    <a:tc>
                      <a:txBody>
                        <a:bodyPr/>
                        <a:lstStyle/>
                        <a:p>
                          <a:pPr algn="l"/>
                          <a:r>
                            <a:rPr lang="en-GB" sz="1200" noProof="0" dirty="0">
                              <a:solidFill>
                                <a:srgbClr val="0E4194"/>
                              </a:solidFill>
                              <a:latin typeface="Times New Roman" panose="02020603050405020304" pitchFamily="18" charset="0"/>
                              <a:cs typeface="Times New Roman" panose="02020603050405020304" pitchFamily="18" charset="0"/>
                            </a:rPr>
                            <a:t>Thermal expansion</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17146656"/>
                      </a:ext>
                    </a:extLst>
                  </a:tr>
                  <a:tr h="439370">
                    <a:tc>
                      <a:txBody>
                        <a:bodyPr/>
                        <a:lstStyle/>
                        <a:p>
                          <a:pPr algn="l"/>
                          <a:r>
                            <a:rPr lang="en-GB" sz="1160" b="1" noProof="0" dirty="0">
                              <a:solidFill>
                                <a:srgbClr val="0E4194"/>
                              </a:solidFill>
                              <a:latin typeface="Times New Roman" panose="02020603050405020304" pitchFamily="18" charset="0"/>
                              <a:cs typeface="Times New Roman" panose="02020603050405020304" pitchFamily="18" charset="0"/>
                            </a:rPr>
                            <a:t>Magnet alignment uncertainty (k = 1)</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35</a:t>
                          </a: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5</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6</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50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200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215</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712402066"/>
                      </a:ext>
                    </a:extLst>
                  </a:tr>
                </a:tbl>
              </a:graphicData>
            </a:graphic>
          </p:graphicFrame>
        </mc:Choice>
        <mc:Fallback xmlns="">
          <p:graphicFrame>
            <p:nvGraphicFramePr>
              <p:cNvPr id="17" name="Tableau 16">
                <a:extLst>
                  <a:ext uri="{FF2B5EF4-FFF2-40B4-BE49-F238E27FC236}">
                    <a16:creationId xmlns:a16="http://schemas.microsoft.com/office/drawing/2014/main" id="{30D451BD-914C-93A0-779C-EA85E3DE2DA3}"/>
                  </a:ext>
                </a:extLst>
              </p:cNvPr>
              <p:cNvGraphicFramePr>
                <a:graphicFrameLocks noGrp="1"/>
              </p:cNvGraphicFramePr>
              <p:nvPr>
                <p:extLst>
                  <p:ext uri="{D42A27DB-BD31-4B8C-83A1-F6EECF244321}">
                    <p14:modId xmlns:p14="http://schemas.microsoft.com/office/powerpoint/2010/main" val="2661137094"/>
                  </p:ext>
                </p:extLst>
              </p:nvPr>
            </p:nvGraphicFramePr>
            <p:xfrm>
              <a:off x="5754587" y="2204864"/>
              <a:ext cx="5868000" cy="2885640"/>
            </p:xfrm>
            <a:graphic>
              <a:graphicData uri="http://schemas.openxmlformats.org/drawingml/2006/table">
                <a:tbl>
                  <a:tblPr firstRow="1" bandRow="1">
                    <a:tableStyleId>{2D5ABB26-0587-4C30-8999-92F81FD0307C}</a:tableStyleId>
                  </a:tblPr>
                  <a:tblGrid>
                    <a:gridCol w="2045040">
                      <a:extLst>
                        <a:ext uri="{9D8B030D-6E8A-4147-A177-3AD203B41FA5}">
                          <a16:colId xmlns:a16="http://schemas.microsoft.com/office/drawing/2014/main" val="4222351200"/>
                        </a:ext>
                      </a:extLst>
                    </a:gridCol>
                    <a:gridCol w="637160">
                      <a:extLst>
                        <a:ext uri="{9D8B030D-6E8A-4147-A177-3AD203B41FA5}">
                          <a16:colId xmlns:a16="http://schemas.microsoft.com/office/drawing/2014/main" val="2057945091"/>
                        </a:ext>
                      </a:extLst>
                    </a:gridCol>
                    <a:gridCol w="637160">
                      <a:extLst>
                        <a:ext uri="{9D8B030D-6E8A-4147-A177-3AD203B41FA5}">
                          <a16:colId xmlns:a16="http://schemas.microsoft.com/office/drawing/2014/main" val="78831526"/>
                        </a:ext>
                      </a:extLst>
                    </a:gridCol>
                    <a:gridCol w="637160">
                      <a:extLst>
                        <a:ext uri="{9D8B030D-6E8A-4147-A177-3AD203B41FA5}">
                          <a16:colId xmlns:a16="http://schemas.microsoft.com/office/drawing/2014/main" val="601320999"/>
                        </a:ext>
                      </a:extLst>
                    </a:gridCol>
                    <a:gridCol w="637160">
                      <a:extLst>
                        <a:ext uri="{9D8B030D-6E8A-4147-A177-3AD203B41FA5}">
                          <a16:colId xmlns:a16="http://schemas.microsoft.com/office/drawing/2014/main" val="2929798021"/>
                        </a:ext>
                      </a:extLst>
                    </a:gridCol>
                    <a:gridCol w="637160">
                      <a:extLst>
                        <a:ext uri="{9D8B030D-6E8A-4147-A177-3AD203B41FA5}">
                          <a16:colId xmlns:a16="http://schemas.microsoft.com/office/drawing/2014/main" val="3825938110"/>
                        </a:ext>
                      </a:extLst>
                    </a:gridCol>
                    <a:gridCol w="637160">
                      <a:extLst>
                        <a:ext uri="{9D8B030D-6E8A-4147-A177-3AD203B41FA5}">
                          <a16:colId xmlns:a16="http://schemas.microsoft.com/office/drawing/2014/main" val="3840704964"/>
                        </a:ext>
                      </a:extLst>
                    </a:gridCol>
                  </a:tblGrid>
                  <a:tr h="406772">
                    <a:tc>
                      <a:txBody>
                        <a:bodyPr/>
                        <a:lstStyle/>
                        <a:p>
                          <a:pPr algn="l"/>
                          <a:endParaRPr lang="en-GB" sz="1200" b="1" noProof="0" dirty="0">
                            <a:solidFill>
                              <a:srgbClr val="0E4194"/>
                            </a:solidFill>
                            <a:latin typeface="Times New Roman" panose="02020603050405020304" pitchFamily="18" charset="0"/>
                            <a:cs typeface="Times New Roman" panose="02020603050405020304" pitchFamily="18" charset="0"/>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endParaRPr lang="fr-F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320952" t="-1493" r="-500000" b="-619403"/>
                          </a:stretch>
                        </a:blipFill>
                      </a:tcPr>
                    </a:tc>
                    <a:tc>
                      <a:txBody>
                        <a:bodyPr/>
                        <a:lstStyle/>
                        <a:p>
                          <a:endParaRPr lang="fr-F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425000" t="-1493" r="-404808" b="-619403"/>
                          </a:stretch>
                        </a:blipFill>
                      </a:tcPr>
                    </a:tc>
                    <a:tc>
                      <a:txBody>
                        <a:bodyPr/>
                        <a:lstStyle/>
                        <a:p>
                          <a:endParaRPr lang="fr-F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520000" t="-1493" r="-300952" b="-619403"/>
                          </a:stretch>
                        </a:blipFill>
                      </a:tcPr>
                    </a:tc>
                    <a:tc>
                      <a:txBody>
                        <a:bodyPr/>
                        <a:lstStyle/>
                        <a:p>
                          <a:endParaRPr lang="fr-F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620000" t="-1493" r="-200952" b="-619403"/>
                          </a:stretch>
                        </a:blipFill>
                      </a:tcPr>
                    </a:tc>
                    <a:tc>
                      <a:txBody>
                        <a:bodyPr/>
                        <a:lstStyle/>
                        <a:p>
                          <a:endParaRPr lang="fr-F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726923" t="-1493" r="-102885" b="-619403"/>
                          </a:stretch>
                        </a:blipFill>
                      </a:tcPr>
                    </a:tc>
                    <a:tc>
                      <a:txBody>
                        <a:bodyPr/>
                        <a:lstStyle/>
                        <a:p>
                          <a:endParaRPr lang="fr-F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819048" t="-1493" r="-1905" b="-619403"/>
                          </a:stretch>
                        </a:blipFill>
                      </a:tcPr>
                    </a:tc>
                    <a:extLst>
                      <a:ext uri="{0D108BD9-81ED-4DB2-BD59-A6C34878D82A}">
                        <a16:rowId xmlns:a16="http://schemas.microsoft.com/office/drawing/2014/main" val="441411387"/>
                      </a:ext>
                    </a:extLst>
                  </a:tr>
                  <a:tr h="406772">
                    <a:tc>
                      <a:txBody>
                        <a:bodyPr/>
                        <a:lstStyle/>
                        <a:p>
                          <a:pPr algn="l"/>
                          <a:r>
                            <a:rPr lang="en-GB" sz="1200" noProof="0" dirty="0">
                              <a:solidFill>
                                <a:srgbClr val="0E4194"/>
                              </a:solidFill>
                              <a:latin typeface="Times New Roman" panose="02020603050405020304" pitchFamily="18" charset="0"/>
                              <a:cs typeface="Times New Roman" panose="02020603050405020304" pitchFamily="18" charset="0"/>
                            </a:rPr>
                            <a:t>Bench alignment</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687540808"/>
                      </a:ext>
                    </a:extLst>
                  </a:tr>
                  <a:tr h="406772">
                    <a:tc>
                      <a:txBody>
                        <a:bodyPr/>
                        <a:lstStyle/>
                        <a:p>
                          <a:pPr algn="l"/>
                          <a:r>
                            <a:rPr lang="en-GB" sz="1200" noProof="0" dirty="0">
                              <a:solidFill>
                                <a:srgbClr val="0E4194"/>
                              </a:solidFill>
                              <a:latin typeface="Times New Roman" panose="02020603050405020304" pitchFamily="18" charset="0"/>
                              <a:cs typeface="Times New Roman" panose="02020603050405020304" pitchFamily="18" charset="0"/>
                            </a:rPr>
                            <a:t>Mechanical realisation</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957561069"/>
                      </a:ext>
                    </a:extLst>
                  </a:tr>
                  <a:tr h="406772">
                    <a:tc>
                      <a:txBody>
                        <a:bodyPr/>
                        <a:lstStyle/>
                        <a:p>
                          <a:pPr algn="l"/>
                          <a:r>
                            <a:rPr lang="en-GB" sz="1200" noProof="0" dirty="0">
                              <a:solidFill>
                                <a:srgbClr val="0E4194"/>
                              </a:solidFill>
                              <a:latin typeface="Times New Roman" panose="02020603050405020304" pitchFamily="18" charset="0"/>
                              <a:cs typeface="Times New Roman" panose="02020603050405020304" pitchFamily="18" charset="0"/>
                            </a:rPr>
                            <a:t>Magnetic axis detection</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547765284"/>
                      </a:ext>
                    </a:extLst>
                  </a:tr>
                  <a:tr h="406772">
                    <a:tc>
                      <a:txBody>
                        <a:bodyPr/>
                        <a:lstStyle/>
                        <a:p>
                          <a:pPr algn="l"/>
                          <a:r>
                            <a:rPr lang="en-GB" sz="1200" noProof="0" dirty="0">
                              <a:solidFill>
                                <a:srgbClr val="0E4194"/>
                              </a:solidFill>
                              <a:latin typeface="Times New Roman" panose="02020603050405020304" pitchFamily="18" charset="0"/>
                              <a:cs typeface="Times New Roman" panose="02020603050405020304" pitchFamily="18" charset="0"/>
                            </a:rPr>
                            <a:t>Wire sag</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985216439"/>
                      </a:ext>
                    </a:extLst>
                  </a:tr>
                  <a:tr h="406772">
                    <a:tc>
                      <a:txBody>
                        <a:bodyPr/>
                        <a:lstStyle/>
                        <a:p>
                          <a:pPr algn="l"/>
                          <a:r>
                            <a:rPr lang="en-GB" sz="1200" noProof="0" dirty="0">
                              <a:solidFill>
                                <a:srgbClr val="0E4194"/>
                              </a:solidFill>
                              <a:latin typeface="Times New Roman" panose="02020603050405020304" pitchFamily="18" charset="0"/>
                              <a:cs typeface="Times New Roman" panose="02020603050405020304" pitchFamily="18" charset="0"/>
                            </a:rPr>
                            <a:t>Thermal expansion</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17146656"/>
                      </a:ext>
                    </a:extLst>
                  </a:tr>
                  <a:tr h="445008">
                    <a:tc>
                      <a:txBody>
                        <a:bodyPr/>
                        <a:lstStyle/>
                        <a:p>
                          <a:pPr algn="l"/>
                          <a:r>
                            <a:rPr lang="en-GB" sz="1160" b="1" noProof="0" dirty="0">
                              <a:solidFill>
                                <a:srgbClr val="0E4194"/>
                              </a:solidFill>
                              <a:latin typeface="Times New Roman" panose="02020603050405020304" pitchFamily="18" charset="0"/>
                              <a:cs typeface="Times New Roman" panose="02020603050405020304" pitchFamily="18" charset="0"/>
                            </a:rPr>
                            <a:t>Magnet alignment uncertainty (k = 1)</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35</a:t>
                          </a: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5</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6</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50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200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215</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712402066"/>
                      </a:ext>
                    </a:extLst>
                  </a:tr>
                </a:tbl>
              </a:graphicData>
            </a:graphic>
          </p:graphicFrame>
        </mc:Fallback>
      </mc:AlternateContent>
      <p:sp>
        <p:nvSpPr>
          <p:cNvPr id="10" name="ZoneTexte 9">
            <a:extLst>
              <a:ext uri="{FF2B5EF4-FFF2-40B4-BE49-F238E27FC236}">
                <a16:creationId xmlns:a16="http://schemas.microsoft.com/office/drawing/2014/main" id="{6B1339A0-467C-4C5B-D4B7-7389529834D7}"/>
              </a:ext>
            </a:extLst>
          </p:cNvPr>
          <p:cNvSpPr txBox="1"/>
          <p:nvPr/>
        </p:nvSpPr>
        <p:spPr>
          <a:xfrm>
            <a:off x="6082352" y="1733736"/>
            <a:ext cx="1238487" cy="307777"/>
          </a:xfrm>
          <a:prstGeom prst="rect">
            <a:avLst/>
          </a:prstGeom>
          <a:noFill/>
        </p:spPr>
        <p:txBody>
          <a:bodyPr wrap="square" rtlCol="0">
            <a:spAutoFit/>
          </a:bodyPr>
          <a:lstStyle/>
          <a:p>
            <a:pPr algn="ctr"/>
            <a:r>
              <a:rPr lang="en-GB" sz="1400" b="1" noProof="0" dirty="0">
                <a:latin typeface="Times New Roman" panose="02020603050405020304" pitchFamily="18" charset="0"/>
                <a:cs typeface="Times New Roman" panose="02020603050405020304" pitchFamily="18" charset="0"/>
              </a:rPr>
              <a:t>Identification</a:t>
            </a:r>
          </a:p>
        </p:txBody>
      </p:sp>
      <p:cxnSp>
        <p:nvCxnSpPr>
          <p:cNvPr id="12" name="Connecteur droit avec flèche 11">
            <a:extLst>
              <a:ext uri="{FF2B5EF4-FFF2-40B4-BE49-F238E27FC236}">
                <a16:creationId xmlns:a16="http://schemas.microsoft.com/office/drawing/2014/main" id="{A62B8747-3B59-71C9-702A-7AB519688885}"/>
              </a:ext>
            </a:extLst>
          </p:cNvPr>
          <p:cNvCxnSpPr/>
          <p:nvPr/>
        </p:nvCxnSpPr>
        <p:spPr>
          <a:xfrm>
            <a:off x="7536160" y="1886740"/>
            <a:ext cx="43204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ZoneTexte 14">
            <a:extLst>
              <a:ext uri="{FF2B5EF4-FFF2-40B4-BE49-F238E27FC236}">
                <a16:creationId xmlns:a16="http://schemas.microsoft.com/office/drawing/2014/main" id="{A097A0B4-5D58-4A76-4CA4-7B18D25F35A4}"/>
              </a:ext>
            </a:extLst>
          </p:cNvPr>
          <p:cNvSpPr txBox="1"/>
          <p:nvPr/>
        </p:nvSpPr>
        <p:spPr>
          <a:xfrm>
            <a:off x="8177857" y="1741688"/>
            <a:ext cx="1467352" cy="307777"/>
          </a:xfrm>
          <a:prstGeom prst="rect">
            <a:avLst/>
          </a:prstGeom>
          <a:noFill/>
        </p:spPr>
        <p:txBody>
          <a:bodyPr wrap="square" rtlCol="0">
            <a:spAutoFit/>
          </a:bodyPr>
          <a:lstStyle/>
          <a:p>
            <a:pPr algn="ctr"/>
            <a:r>
              <a:rPr lang="en-GB" sz="1400" b="1" noProof="0" dirty="0">
                <a:latin typeface="Times New Roman" panose="02020603050405020304" pitchFamily="18" charset="0"/>
                <a:cs typeface="Times New Roman" panose="02020603050405020304" pitchFamily="18" charset="0"/>
              </a:rPr>
              <a:t>Quantification</a:t>
            </a:r>
          </a:p>
        </p:txBody>
      </p:sp>
      <p:sp>
        <p:nvSpPr>
          <p:cNvPr id="18" name="ZoneTexte 17">
            <a:extLst>
              <a:ext uri="{FF2B5EF4-FFF2-40B4-BE49-F238E27FC236}">
                <a16:creationId xmlns:a16="http://schemas.microsoft.com/office/drawing/2014/main" id="{D16B2CA9-BE71-F2C2-F8C4-264C690C01E0}"/>
              </a:ext>
            </a:extLst>
          </p:cNvPr>
          <p:cNvSpPr txBox="1"/>
          <p:nvPr/>
        </p:nvSpPr>
        <p:spPr>
          <a:xfrm>
            <a:off x="10501114" y="1741688"/>
            <a:ext cx="1238487" cy="307777"/>
          </a:xfrm>
          <a:prstGeom prst="rect">
            <a:avLst/>
          </a:prstGeom>
          <a:noFill/>
        </p:spPr>
        <p:txBody>
          <a:bodyPr wrap="square" rtlCol="0">
            <a:spAutoFit/>
          </a:bodyPr>
          <a:lstStyle/>
          <a:p>
            <a:pPr algn="ctr"/>
            <a:r>
              <a:rPr lang="en-GB" sz="1400" b="1" noProof="0" dirty="0">
                <a:latin typeface="Times New Roman" panose="02020603050405020304" pitchFamily="18" charset="0"/>
                <a:cs typeface="Times New Roman" panose="02020603050405020304" pitchFamily="18" charset="0"/>
              </a:rPr>
              <a:t>Propagation</a:t>
            </a:r>
          </a:p>
        </p:txBody>
      </p:sp>
      <p:cxnSp>
        <p:nvCxnSpPr>
          <p:cNvPr id="19" name="Connecteur droit avec flèche 18">
            <a:extLst>
              <a:ext uri="{FF2B5EF4-FFF2-40B4-BE49-F238E27FC236}">
                <a16:creationId xmlns:a16="http://schemas.microsoft.com/office/drawing/2014/main" id="{00014149-FF9A-F476-AFD5-ABAF6DABABBA}"/>
              </a:ext>
            </a:extLst>
          </p:cNvPr>
          <p:cNvCxnSpPr/>
          <p:nvPr/>
        </p:nvCxnSpPr>
        <p:spPr>
          <a:xfrm>
            <a:off x="9804544" y="1886740"/>
            <a:ext cx="43204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ZoneTexte 22">
            <a:extLst>
              <a:ext uri="{FF2B5EF4-FFF2-40B4-BE49-F238E27FC236}">
                <a16:creationId xmlns:a16="http://schemas.microsoft.com/office/drawing/2014/main" id="{98A186CB-ABF2-F5C9-3B4A-0468B69DFD9C}"/>
              </a:ext>
            </a:extLst>
          </p:cNvPr>
          <p:cNvSpPr txBox="1"/>
          <p:nvPr/>
        </p:nvSpPr>
        <p:spPr>
          <a:xfrm>
            <a:off x="7839953" y="5021296"/>
            <a:ext cx="488295" cy="276999"/>
          </a:xfrm>
          <a:prstGeom prst="rect">
            <a:avLst/>
          </a:prstGeom>
          <a:noFill/>
        </p:spPr>
        <p:txBody>
          <a:bodyPr wrap="square" rtlCol="0">
            <a:spAutoFit/>
          </a:bodyPr>
          <a:lstStyle/>
          <a:p>
            <a:pPr algn="ctr"/>
            <a:r>
              <a:rPr lang="en-GB" sz="1200" i="1" noProof="0" dirty="0">
                <a:latin typeface="Times New Roman" panose="02020603050405020304" pitchFamily="18" charset="0"/>
                <a:cs typeface="Times New Roman" panose="02020603050405020304" pitchFamily="18" charset="0"/>
              </a:rPr>
              <a:t>µm</a:t>
            </a:r>
          </a:p>
        </p:txBody>
      </p:sp>
      <p:sp>
        <p:nvSpPr>
          <p:cNvPr id="25" name="ZoneTexte 24">
            <a:extLst>
              <a:ext uri="{FF2B5EF4-FFF2-40B4-BE49-F238E27FC236}">
                <a16:creationId xmlns:a16="http://schemas.microsoft.com/office/drawing/2014/main" id="{DEB47DD3-D56E-BAC4-2A0D-EFCF2189071D}"/>
              </a:ext>
            </a:extLst>
          </p:cNvPr>
          <p:cNvSpPr txBox="1"/>
          <p:nvPr/>
        </p:nvSpPr>
        <p:spPr>
          <a:xfrm>
            <a:off x="8488025" y="5020489"/>
            <a:ext cx="488295" cy="276999"/>
          </a:xfrm>
          <a:prstGeom prst="rect">
            <a:avLst/>
          </a:prstGeom>
          <a:noFill/>
        </p:spPr>
        <p:txBody>
          <a:bodyPr wrap="square" rtlCol="0">
            <a:spAutoFit/>
          </a:bodyPr>
          <a:lstStyle/>
          <a:p>
            <a:pPr algn="ctr"/>
            <a:r>
              <a:rPr lang="en-GB" sz="1200" i="1" noProof="0" dirty="0">
                <a:latin typeface="Times New Roman" panose="02020603050405020304" pitchFamily="18" charset="0"/>
                <a:cs typeface="Times New Roman" panose="02020603050405020304" pitchFamily="18" charset="0"/>
              </a:rPr>
              <a:t>µm</a:t>
            </a:r>
          </a:p>
        </p:txBody>
      </p:sp>
      <p:sp>
        <p:nvSpPr>
          <p:cNvPr id="30" name="ZoneTexte 29">
            <a:extLst>
              <a:ext uri="{FF2B5EF4-FFF2-40B4-BE49-F238E27FC236}">
                <a16:creationId xmlns:a16="http://schemas.microsoft.com/office/drawing/2014/main" id="{6FBFAD35-C2DA-6368-4B28-FA4E668C2DDB}"/>
              </a:ext>
            </a:extLst>
          </p:cNvPr>
          <p:cNvSpPr txBox="1"/>
          <p:nvPr/>
        </p:nvSpPr>
        <p:spPr>
          <a:xfrm>
            <a:off x="9136097" y="5019523"/>
            <a:ext cx="488295" cy="276999"/>
          </a:xfrm>
          <a:prstGeom prst="rect">
            <a:avLst/>
          </a:prstGeom>
          <a:noFill/>
        </p:spPr>
        <p:txBody>
          <a:bodyPr wrap="square" rtlCol="0">
            <a:spAutoFit/>
          </a:bodyPr>
          <a:lstStyle/>
          <a:p>
            <a:pPr algn="ctr"/>
            <a:r>
              <a:rPr lang="en-GB" sz="1200" i="1" noProof="0" dirty="0">
                <a:latin typeface="Times New Roman" panose="02020603050405020304" pitchFamily="18" charset="0"/>
                <a:cs typeface="Times New Roman" panose="02020603050405020304" pitchFamily="18" charset="0"/>
              </a:rPr>
              <a:t>µm</a:t>
            </a:r>
          </a:p>
        </p:txBody>
      </p:sp>
      <p:sp>
        <p:nvSpPr>
          <p:cNvPr id="33" name="ZoneTexte 32">
            <a:extLst>
              <a:ext uri="{FF2B5EF4-FFF2-40B4-BE49-F238E27FC236}">
                <a16:creationId xmlns:a16="http://schemas.microsoft.com/office/drawing/2014/main" id="{74AE71E7-C1B2-C28B-A976-42A6F87F7EFF}"/>
              </a:ext>
            </a:extLst>
          </p:cNvPr>
          <p:cNvSpPr txBox="1"/>
          <p:nvPr/>
        </p:nvSpPr>
        <p:spPr>
          <a:xfrm>
            <a:off x="9784169" y="5019523"/>
            <a:ext cx="488295" cy="276999"/>
          </a:xfrm>
          <a:prstGeom prst="rect">
            <a:avLst/>
          </a:prstGeom>
          <a:noFill/>
        </p:spPr>
        <p:txBody>
          <a:bodyPr wrap="square" rtlCol="0">
            <a:spAutoFit/>
          </a:bodyPr>
          <a:lstStyle/>
          <a:p>
            <a:pPr algn="ctr"/>
            <a:r>
              <a:rPr lang="en-GB" sz="1200" i="1" noProof="0" dirty="0">
                <a:latin typeface="Times New Roman" panose="02020603050405020304" pitchFamily="18" charset="0"/>
                <a:cs typeface="Times New Roman" panose="02020603050405020304" pitchFamily="18" charset="0"/>
              </a:rPr>
              <a:t>µrad</a:t>
            </a:r>
          </a:p>
        </p:txBody>
      </p:sp>
      <p:sp>
        <p:nvSpPr>
          <p:cNvPr id="37" name="ZoneTexte 36">
            <a:extLst>
              <a:ext uri="{FF2B5EF4-FFF2-40B4-BE49-F238E27FC236}">
                <a16:creationId xmlns:a16="http://schemas.microsoft.com/office/drawing/2014/main" id="{1D0FB776-67C1-FE45-50FD-C68F4D25B446}"/>
              </a:ext>
            </a:extLst>
          </p:cNvPr>
          <p:cNvSpPr txBox="1"/>
          <p:nvPr/>
        </p:nvSpPr>
        <p:spPr>
          <a:xfrm>
            <a:off x="10416480" y="5019523"/>
            <a:ext cx="488295" cy="276999"/>
          </a:xfrm>
          <a:prstGeom prst="rect">
            <a:avLst/>
          </a:prstGeom>
          <a:noFill/>
        </p:spPr>
        <p:txBody>
          <a:bodyPr wrap="square" rtlCol="0">
            <a:spAutoFit/>
          </a:bodyPr>
          <a:lstStyle/>
          <a:p>
            <a:pPr algn="ctr"/>
            <a:r>
              <a:rPr lang="en-GB" sz="1200" i="1" noProof="0" dirty="0">
                <a:latin typeface="Times New Roman" panose="02020603050405020304" pitchFamily="18" charset="0"/>
                <a:cs typeface="Times New Roman" panose="02020603050405020304" pitchFamily="18" charset="0"/>
              </a:rPr>
              <a:t>µrad</a:t>
            </a:r>
          </a:p>
        </p:txBody>
      </p:sp>
      <p:sp>
        <p:nvSpPr>
          <p:cNvPr id="40" name="ZoneTexte 39">
            <a:extLst>
              <a:ext uri="{FF2B5EF4-FFF2-40B4-BE49-F238E27FC236}">
                <a16:creationId xmlns:a16="http://schemas.microsoft.com/office/drawing/2014/main" id="{A1D99FAB-1B62-0C82-7E10-4FB2B5E683E8}"/>
              </a:ext>
            </a:extLst>
          </p:cNvPr>
          <p:cNvSpPr txBox="1"/>
          <p:nvPr/>
        </p:nvSpPr>
        <p:spPr>
          <a:xfrm>
            <a:off x="11064552" y="5018796"/>
            <a:ext cx="488295" cy="276999"/>
          </a:xfrm>
          <a:prstGeom prst="rect">
            <a:avLst/>
          </a:prstGeom>
          <a:noFill/>
        </p:spPr>
        <p:txBody>
          <a:bodyPr wrap="square" rtlCol="0">
            <a:spAutoFit/>
          </a:bodyPr>
          <a:lstStyle/>
          <a:p>
            <a:pPr algn="ctr"/>
            <a:r>
              <a:rPr lang="en-GB" sz="1200" i="1" noProof="0" dirty="0">
                <a:latin typeface="Times New Roman" panose="02020603050405020304" pitchFamily="18" charset="0"/>
                <a:cs typeface="Times New Roman" panose="02020603050405020304" pitchFamily="18" charset="0"/>
              </a:rPr>
              <a:t>µrad</a:t>
            </a:r>
          </a:p>
        </p:txBody>
      </p:sp>
      <p:pic>
        <p:nvPicPr>
          <p:cNvPr id="5" name="Image 4">
            <a:extLst>
              <a:ext uri="{FF2B5EF4-FFF2-40B4-BE49-F238E27FC236}">
                <a16:creationId xmlns:a16="http://schemas.microsoft.com/office/drawing/2014/main" id="{796B8F4C-E7B8-9DD4-5644-2E8A98CB9352}"/>
              </a:ext>
            </a:extLst>
          </p:cNvPr>
          <p:cNvPicPr>
            <a:picLocks noChangeAspect="1"/>
          </p:cNvPicPr>
          <p:nvPr/>
        </p:nvPicPr>
        <p:blipFill>
          <a:blip r:embed="rId5"/>
          <a:stretch>
            <a:fillRect/>
          </a:stretch>
        </p:blipFill>
        <p:spPr>
          <a:xfrm>
            <a:off x="772798" y="4692574"/>
            <a:ext cx="3833224" cy="2114882"/>
          </a:xfrm>
          <a:prstGeom prst="rect">
            <a:avLst/>
          </a:prstGeom>
        </p:spPr>
      </p:pic>
    </p:spTree>
    <p:extLst>
      <p:ext uri="{BB962C8B-B14F-4D97-AF65-F5344CB8AC3E}">
        <p14:creationId xmlns:p14="http://schemas.microsoft.com/office/powerpoint/2010/main" val="33996469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E4480-ED43-840A-3A00-89DED83A5646}"/>
            </a:ext>
          </a:extLst>
        </p:cNvPr>
        <p:cNvGrpSpPr/>
        <p:nvPr/>
      </p:nvGrpSpPr>
      <p:grpSpPr>
        <a:xfrm>
          <a:off x="0" y="0"/>
          <a:ext cx="0" cy="0"/>
          <a:chOff x="0" y="0"/>
          <a:chExt cx="0" cy="0"/>
        </a:xfrm>
      </p:grpSpPr>
      <p:sp>
        <p:nvSpPr>
          <p:cNvPr id="21" name="Espace réservé du texte 4">
            <a:extLst>
              <a:ext uri="{FF2B5EF4-FFF2-40B4-BE49-F238E27FC236}">
                <a16:creationId xmlns:a16="http://schemas.microsoft.com/office/drawing/2014/main" id="{3D1D06DE-2D09-AE88-6072-1A9A484C8848}"/>
              </a:ext>
            </a:extLst>
          </p:cNvPr>
          <p:cNvSpPr txBox="1">
            <a:spLocks/>
          </p:cNvSpPr>
          <p:nvPr/>
        </p:nvSpPr>
        <p:spPr>
          <a:xfrm>
            <a:off x="552036" y="764704"/>
            <a:ext cx="11088582" cy="5832648"/>
          </a:xfrm>
          <a:prstGeom prst="rect">
            <a:avLst/>
          </a:prstGeom>
        </p:spPr>
        <p:txBody>
          <a:bodyPr/>
          <a:lstStyle>
            <a:lvl1pPr marL="257179" indent="-257179" algn="l" defTabSz="685810" rtl="0" eaLnBrk="1" latinLnBrk="0" hangingPunct="1">
              <a:spcBef>
                <a:spcPct val="20000"/>
              </a:spcBef>
              <a:buFont typeface="Arial" panose="020B0604020202020204" pitchFamily="34" charset="0"/>
              <a:buChar char="•"/>
              <a:defRPr sz="1800" kern="1200">
                <a:solidFill>
                  <a:srgbClr val="0E4194"/>
                </a:solidFill>
                <a:latin typeface="Arial" panose="020B0604020202020204" pitchFamily="34" charset="0"/>
                <a:ea typeface="+mn-ea"/>
                <a:cs typeface="Arial" panose="020B0604020202020204" pitchFamily="34" charset="0"/>
              </a:defRPr>
            </a:lvl1pPr>
            <a:lvl2pPr marL="557220" indent="-214316" algn="l" defTabSz="685810" rtl="0" eaLnBrk="1" latinLnBrk="0" hangingPunct="1">
              <a:spcBef>
                <a:spcPct val="20000"/>
              </a:spcBef>
              <a:buFont typeface="Arial" panose="020B0604020202020204" pitchFamily="34" charset="0"/>
              <a:buChar char="–"/>
              <a:defRPr sz="15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857262" indent="-171452" algn="l" defTabSz="685810" rtl="0" eaLnBrk="1" latinLnBrk="0" hangingPunct="1">
              <a:spcBef>
                <a:spcPct val="20000"/>
              </a:spcBef>
              <a:buFont typeface="Arial" panose="020B0604020202020204" pitchFamily="34" charset="0"/>
              <a:buChar char="•"/>
              <a:defRPr sz="135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200167" indent="-171452" algn="l" defTabSz="685810" rtl="0" eaLnBrk="1" latinLnBrk="0" hangingPunct="1">
              <a:spcBef>
                <a:spcPct val="20000"/>
              </a:spcBef>
              <a:buFont typeface="Arial" panose="020B0604020202020204" pitchFamily="34" charset="0"/>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1543072" indent="-171452" algn="l" defTabSz="685810" rtl="0" eaLnBrk="1" latinLnBrk="0" hangingPunct="1">
              <a:spcBef>
                <a:spcPct val="20000"/>
              </a:spcBef>
              <a:buFont typeface="Arial" panose="020B0604020202020204" pitchFamily="34" charset="0"/>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1885978"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82"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87"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91"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r>
              <a:rPr lang="en-GB" b="1" noProof="0" dirty="0">
                <a:latin typeface="Times New Roman" panose="02020603050405020304" pitchFamily="18" charset="0"/>
                <a:cs typeface="Times New Roman" panose="02020603050405020304" pitchFamily="18" charset="0"/>
              </a:rPr>
              <a:t>Objective</a:t>
            </a:r>
            <a:r>
              <a:rPr lang="en-GB" noProof="0" dirty="0">
                <a:latin typeface="Times New Roman" panose="02020603050405020304" pitchFamily="18" charset="0"/>
                <a:cs typeface="Times New Roman" panose="02020603050405020304" pitchFamily="18" charset="0"/>
              </a:rPr>
              <a:t>: link the magnetic reference frame to mechanical references</a:t>
            </a:r>
          </a:p>
          <a:p>
            <a:r>
              <a:rPr lang="en-GB" b="1" noProof="0" dirty="0">
                <a:latin typeface="Times New Roman" panose="02020603050405020304" pitchFamily="18" charset="0"/>
                <a:cs typeface="Times New Roman" panose="02020603050405020304" pitchFamily="18" charset="0"/>
              </a:rPr>
              <a:t>Method</a:t>
            </a:r>
            <a:r>
              <a:rPr lang="en-GB" noProof="0" dirty="0">
                <a:latin typeface="Times New Roman" panose="02020603050405020304" pitchFamily="18" charset="0"/>
                <a:cs typeface="Times New Roman" panose="02020603050405020304" pitchFamily="18" charset="0"/>
              </a:rPr>
              <a:t>: the wire position is transferred to the fiducials via optical sensors and a laser tracker</a:t>
            </a:r>
          </a:p>
          <a:p>
            <a:pPr marL="0" indent="0">
              <a:buFont typeface="Arial" panose="020B0604020202020204" pitchFamily="34" charset="0"/>
              <a:buNone/>
            </a:pPr>
            <a:endParaRPr lang="en-GB" noProof="0" dirty="0"/>
          </a:p>
          <a:p>
            <a:pPr marL="0" indent="0">
              <a:buFont typeface="Arial" panose="020B0604020202020204" pitchFamily="34" charset="0"/>
              <a:buNone/>
            </a:pPr>
            <a:endParaRPr lang="en-GB" noProof="0" dirty="0"/>
          </a:p>
          <a:p>
            <a:endParaRPr lang="en-GB" noProof="0" dirty="0"/>
          </a:p>
          <a:p>
            <a:endParaRPr lang="en-GB" noProof="0" dirty="0"/>
          </a:p>
          <a:p>
            <a:pPr marL="342904" lvl="1" indent="0">
              <a:buFont typeface="Arial" panose="020B0604020202020204" pitchFamily="34" charset="0"/>
              <a:buNone/>
            </a:pPr>
            <a:endParaRPr lang="en-GB" noProof="0" dirty="0"/>
          </a:p>
          <a:p>
            <a:endParaRPr lang="en-GB" noProof="0" dirty="0"/>
          </a:p>
          <a:p>
            <a:pPr marL="342904" lvl="1" indent="0">
              <a:buFont typeface="Arial" panose="020B0604020202020204" pitchFamily="34" charset="0"/>
              <a:buNone/>
            </a:pPr>
            <a:endParaRPr lang="en-GB" noProof="0" dirty="0"/>
          </a:p>
          <a:p>
            <a:pPr marL="342904" lvl="1" indent="0">
              <a:buFont typeface="Arial" panose="020B0604020202020204" pitchFamily="34" charset="0"/>
              <a:buNone/>
            </a:pPr>
            <a:endParaRPr lang="en-GB" noProof="0" dirty="0"/>
          </a:p>
          <a:p>
            <a:pPr marL="342904" lvl="1" indent="0">
              <a:buFont typeface="Arial" panose="020B0604020202020204" pitchFamily="34" charset="0"/>
              <a:buNone/>
            </a:pPr>
            <a:endParaRPr lang="en-GB" noProof="0" dirty="0"/>
          </a:p>
        </p:txBody>
      </p:sp>
      <p:sp>
        <p:nvSpPr>
          <p:cNvPr id="2" name="Titre 1">
            <a:extLst>
              <a:ext uri="{FF2B5EF4-FFF2-40B4-BE49-F238E27FC236}">
                <a16:creationId xmlns:a16="http://schemas.microsoft.com/office/drawing/2014/main" id="{0A0BAE91-72E3-EA0A-B322-3B5599F40744}"/>
              </a:ext>
            </a:extLst>
          </p:cNvPr>
          <p:cNvSpPr>
            <a:spLocks noGrp="1"/>
          </p:cNvSpPr>
          <p:nvPr>
            <p:ph type="title"/>
          </p:nvPr>
        </p:nvSpPr>
        <p:spPr/>
        <p:txBody>
          <a:bodyPr/>
          <a:lstStyle/>
          <a:p>
            <a:r>
              <a:rPr lang="en-GB" sz="2400" noProof="0" dirty="0" err="1">
                <a:latin typeface="Times New Roman" panose="02020603050405020304" pitchFamily="18" charset="0"/>
                <a:cs typeface="Times New Roman" panose="02020603050405020304" pitchFamily="18" charset="0"/>
              </a:rPr>
              <a:t>Fiducialisation</a:t>
            </a:r>
            <a:endParaRPr lang="en-GB" noProof="0" dirty="0">
              <a:latin typeface="Times New Roman" panose="02020603050405020304" pitchFamily="18" charset="0"/>
              <a:cs typeface="Times New Roman" panose="02020603050405020304" pitchFamily="18" charset="0"/>
            </a:endParaRPr>
          </a:p>
        </p:txBody>
      </p:sp>
      <p:sp>
        <p:nvSpPr>
          <p:cNvPr id="6" name="Espace réservé du pied de page 5">
            <a:extLst>
              <a:ext uri="{FF2B5EF4-FFF2-40B4-BE49-F238E27FC236}">
                <a16:creationId xmlns:a16="http://schemas.microsoft.com/office/drawing/2014/main" id="{2E19ED69-2A88-2C5C-242B-9027BDDDEE8E}"/>
              </a:ext>
            </a:extLst>
          </p:cNvPr>
          <p:cNvSpPr>
            <a:spLocks noGrp="1"/>
          </p:cNvSpPr>
          <p:nvPr>
            <p:ph type="ftr" sz="quarter" idx="10"/>
          </p:nvPr>
        </p:nvSpPr>
        <p:spPr/>
        <p:txBody>
          <a:bodyPr/>
          <a:lstStyle/>
          <a:p>
            <a:r>
              <a:rPr lang="en-GB" noProof="0" dirty="0"/>
              <a:t>IWAA 2026, October 5-9 at KEK</a:t>
            </a:r>
          </a:p>
        </p:txBody>
      </p:sp>
      <p:sp>
        <p:nvSpPr>
          <p:cNvPr id="4" name="Espace réservé du numéro de diapositive 3">
            <a:extLst>
              <a:ext uri="{FF2B5EF4-FFF2-40B4-BE49-F238E27FC236}">
                <a16:creationId xmlns:a16="http://schemas.microsoft.com/office/drawing/2014/main" id="{E46BE99E-F489-188B-2A7B-BCBEEA533871}"/>
              </a:ext>
            </a:extLst>
          </p:cNvPr>
          <p:cNvSpPr>
            <a:spLocks noGrp="1"/>
          </p:cNvSpPr>
          <p:nvPr>
            <p:ph type="sldNum" sz="quarter" idx="11"/>
          </p:nvPr>
        </p:nvSpPr>
        <p:spPr/>
        <p:txBody>
          <a:bodyPr/>
          <a:lstStyle/>
          <a:p>
            <a:fld id="{F1620CC9-C982-429E-97C9-9F71A6603CFC}" type="slidenum">
              <a:rPr lang="en-GB" noProof="0" smtClean="0"/>
              <a:pPr/>
              <a:t>19</a:t>
            </a:fld>
            <a:endParaRPr lang="en-GB" noProof="0" dirty="0"/>
          </a:p>
        </p:txBody>
      </p:sp>
      <p:sp>
        <p:nvSpPr>
          <p:cNvPr id="48" name="ZoneTexte 47">
            <a:extLst>
              <a:ext uri="{FF2B5EF4-FFF2-40B4-BE49-F238E27FC236}">
                <a16:creationId xmlns:a16="http://schemas.microsoft.com/office/drawing/2014/main" id="{1C99A308-7043-2CE8-8040-988BCFD06D95}"/>
              </a:ext>
            </a:extLst>
          </p:cNvPr>
          <p:cNvSpPr txBox="1"/>
          <p:nvPr/>
        </p:nvSpPr>
        <p:spPr>
          <a:xfrm>
            <a:off x="976255" y="4001570"/>
            <a:ext cx="4316227" cy="307777"/>
          </a:xfrm>
          <a:prstGeom prst="rect">
            <a:avLst/>
          </a:prstGeom>
          <a:noFill/>
        </p:spPr>
        <p:txBody>
          <a:bodyPr wrap="square" rtlCol="0">
            <a:spAutoFit/>
          </a:bodyPr>
          <a:lstStyle/>
          <a:p>
            <a:r>
              <a:rPr lang="en-GB" sz="1400" i="1" u="sng" noProof="0" dirty="0">
                <a:latin typeface="Times New Roman" panose="02020603050405020304" pitchFamily="18" charset="0"/>
                <a:cs typeface="Times New Roman" panose="02020603050405020304" pitchFamily="18" charset="0"/>
              </a:rPr>
              <a:t>Keyence non-linearity over a 6 mm displacement</a:t>
            </a:r>
          </a:p>
        </p:txBody>
      </p:sp>
      <p:sp>
        <p:nvSpPr>
          <p:cNvPr id="10" name="ZoneTexte 9">
            <a:extLst>
              <a:ext uri="{FF2B5EF4-FFF2-40B4-BE49-F238E27FC236}">
                <a16:creationId xmlns:a16="http://schemas.microsoft.com/office/drawing/2014/main" id="{1CEA43EE-FB89-853A-44DE-44B44E73FBCA}"/>
              </a:ext>
            </a:extLst>
          </p:cNvPr>
          <p:cNvSpPr txBox="1"/>
          <p:nvPr/>
        </p:nvSpPr>
        <p:spPr>
          <a:xfrm>
            <a:off x="6082352" y="1733736"/>
            <a:ext cx="1238487" cy="307777"/>
          </a:xfrm>
          <a:prstGeom prst="rect">
            <a:avLst/>
          </a:prstGeom>
          <a:noFill/>
        </p:spPr>
        <p:txBody>
          <a:bodyPr wrap="square" rtlCol="0">
            <a:spAutoFit/>
          </a:bodyPr>
          <a:lstStyle/>
          <a:p>
            <a:pPr algn="ctr"/>
            <a:r>
              <a:rPr lang="en-GB" sz="1400" b="1" noProof="0" dirty="0">
                <a:latin typeface="Times New Roman" panose="02020603050405020304" pitchFamily="18" charset="0"/>
                <a:cs typeface="Times New Roman" panose="02020603050405020304" pitchFamily="18" charset="0"/>
              </a:rPr>
              <a:t>Identification</a:t>
            </a:r>
          </a:p>
        </p:txBody>
      </p:sp>
      <p:cxnSp>
        <p:nvCxnSpPr>
          <p:cNvPr id="12" name="Connecteur droit avec flèche 11">
            <a:extLst>
              <a:ext uri="{FF2B5EF4-FFF2-40B4-BE49-F238E27FC236}">
                <a16:creationId xmlns:a16="http://schemas.microsoft.com/office/drawing/2014/main" id="{28AA45F4-AF8F-20F8-2E04-80E22A4F6A0D}"/>
              </a:ext>
            </a:extLst>
          </p:cNvPr>
          <p:cNvCxnSpPr/>
          <p:nvPr/>
        </p:nvCxnSpPr>
        <p:spPr>
          <a:xfrm>
            <a:off x="7536160" y="1886740"/>
            <a:ext cx="43204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ZoneTexte 14">
            <a:extLst>
              <a:ext uri="{FF2B5EF4-FFF2-40B4-BE49-F238E27FC236}">
                <a16:creationId xmlns:a16="http://schemas.microsoft.com/office/drawing/2014/main" id="{536011A2-408C-8750-7A2C-64312214DF42}"/>
              </a:ext>
            </a:extLst>
          </p:cNvPr>
          <p:cNvSpPr txBox="1"/>
          <p:nvPr/>
        </p:nvSpPr>
        <p:spPr>
          <a:xfrm>
            <a:off x="8177857" y="1741688"/>
            <a:ext cx="1467352" cy="307777"/>
          </a:xfrm>
          <a:prstGeom prst="rect">
            <a:avLst/>
          </a:prstGeom>
          <a:noFill/>
        </p:spPr>
        <p:txBody>
          <a:bodyPr wrap="square" rtlCol="0">
            <a:spAutoFit/>
          </a:bodyPr>
          <a:lstStyle/>
          <a:p>
            <a:pPr algn="ctr"/>
            <a:r>
              <a:rPr lang="en-GB" sz="1400" b="1" noProof="0" dirty="0">
                <a:latin typeface="Times New Roman" panose="02020603050405020304" pitchFamily="18" charset="0"/>
                <a:cs typeface="Times New Roman" panose="02020603050405020304" pitchFamily="18" charset="0"/>
              </a:rPr>
              <a:t>Quantification</a:t>
            </a:r>
          </a:p>
        </p:txBody>
      </p:sp>
      <p:sp>
        <p:nvSpPr>
          <p:cNvPr id="18" name="ZoneTexte 17">
            <a:extLst>
              <a:ext uri="{FF2B5EF4-FFF2-40B4-BE49-F238E27FC236}">
                <a16:creationId xmlns:a16="http://schemas.microsoft.com/office/drawing/2014/main" id="{F3D313FE-9FF9-7989-E5F1-B0A04AE65D17}"/>
              </a:ext>
            </a:extLst>
          </p:cNvPr>
          <p:cNvSpPr txBox="1"/>
          <p:nvPr/>
        </p:nvSpPr>
        <p:spPr>
          <a:xfrm>
            <a:off x="10501114" y="1741688"/>
            <a:ext cx="1238487" cy="307777"/>
          </a:xfrm>
          <a:prstGeom prst="rect">
            <a:avLst/>
          </a:prstGeom>
          <a:noFill/>
        </p:spPr>
        <p:txBody>
          <a:bodyPr wrap="square" rtlCol="0">
            <a:spAutoFit/>
          </a:bodyPr>
          <a:lstStyle/>
          <a:p>
            <a:pPr algn="ctr"/>
            <a:r>
              <a:rPr lang="en-GB" sz="1400" b="1" noProof="0" dirty="0">
                <a:latin typeface="Times New Roman" panose="02020603050405020304" pitchFamily="18" charset="0"/>
                <a:cs typeface="Times New Roman" panose="02020603050405020304" pitchFamily="18" charset="0"/>
              </a:rPr>
              <a:t>Propagation</a:t>
            </a:r>
          </a:p>
        </p:txBody>
      </p:sp>
      <p:cxnSp>
        <p:nvCxnSpPr>
          <p:cNvPr id="19" name="Connecteur droit avec flèche 18">
            <a:extLst>
              <a:ext uri="{FF2B5EF4-FFF2-40B4-BE49-F238E27FC236}">
                <a16:creationId xmlns:a16="http://schemas.microsoft.com/office/drawing/2014/main" id="{12259D45-8EC9-3065-86E6-3A2742623B9C}"/>
              </a:ext>
            </a:extLst>
          </p:cNvPr>
          <p:cNvCxnSpPr/>
          <p:nvPr/>
        </p:nvCxnSpPr>
        <p:spPr>
          <a:xfrm>
            <a:off x="9804544" y="1886740"/>
            <a:ext cx="43204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993ACA4F-DB47-071A-C0D2-13566E64E38C}"/>
              </a:ext>
            </a:extLst>
          </p:cNvPr>
          <p:cNvPicPr>
            <a:picLocks noChangeAspect="1" noChangeArrowheads="1"/>
          </p:cNvPicPr>
          <p:nvPr/>
        </p:nvPicPr>
        <p:blipFill rotWithShape="1">
          <a:blip r:embed="rId3">
            <a:alphaModFix amt="35000"/>
            <a:extLst>
              <a:ext uri="{28A0092B-C50C-407E-A947-70E740481C1C}">
                <a14:useLocalDpi xmlns:a14="http://schemas.microsoft.com/office/drawing/2010/main" val="0"/>
              </a:ext>
            </a:extLst>
          </a:blip>
          <a:srcRect l="14661" r="14230" b="57348"/>
          <a:stretch>
            <a:fillRect/>
          </a:stretch>
        </p:blipFill>
        <p:spPr bwMode="auto">
          <a:xfrm>
            <a:off x="292086" y="1844499"/>
            <a:ext cx="5023047" cy="1963261"/>
          </a:xfrm>
          <a:prstGeom prst="rect">
            <a:avLst/>
          </a:prstGeom>
          <a:solidFill>
            <a:schemeClr val="bg1"/>
          </a:solidFill>
          <a:ln w="22225">
            <a:noFill/>
            <a:miter lim="800000"/>
            <a:headEnd/>
            <a:tailEnd/>
          </a:ln>
        </p:spPr>
      </p:pic>
      <p:cxnSp>
        <p:nvCxnSpPr>
          <p:cNvPr id="5" name="Connecteur droit 4">
            <a:extLst>
              <a:ext uri="{FF2B5EF4-FFF2-40B4-BE49-F238E27FC236}">
                <a16:creationId xmlns:a16="http://schemas.microsoft.com/office/drawing/2014/main" id="{01062BED-FF5A-2E2E-07B6-505E30D4DA8F}"/>
              </a:ext>
            </a:extLst>
          </p:cNvPr>
          <p:cNvCxnSpPr>
            <a:cxnSpLocks/>
          </p:cNvCxnSpPr>
          <p:nvPr/>
        </p:nvCxnSpPr>
        <p:spPr>
          <a:xfrm>
            <a:off x="292086" y="2873963"/>
            <a:ext cx="4878426" cy="5620"/>
          </a:xfrm>
          <a:prstGeom prst="line">
            <a:avLst/>
          </a:prstGeom>
          <a:ln w="15875">
            <a:solidFill>
              <a:srgbClr val="0A16FC"/>
            </a:solidFill>
            <a:prstDash val="sysDash"/>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8C114224-A2BF-5EF1-A3EB-972C2EC9EC02}"/>
              </a:ext>
            </a:extLst>
          </p:cNvPr>
          <p:cNvCxnSpPr>
            <a:cxnSpLocks/>
          </p:cNvCxnSpPr>
          <p:nvPr/>
        </p:nvCxnSpPr>
        <p:spPr>
          <a:xfrm>
            <a:off x="311558" y="2676588"/>
            <a:ext cx="4875350" cy="3043"/>
          </a:xfrm>
          <a:prstGeom prst="line">
            <a:avLst/>
          </a:prstGeom>
          <a:ln w="28575">
            <a:solidFill>
              <a:srgbClr val="00B050"/>
            </a:solidFill>
            <a:prstDash val="solid"/>
          </a:ln>
        </p:spPr>
        <p:style>
          <a:lnRef idx="1">
            <a:schemeClr val="accent1"/>
          </a:lnRef>
          <a:fillRef idx="0">
            <a:schemeClr val="accent1"/>
          </a:fillRef>
          <a:effectRef idx="0">
            <a:schemeClr val="accent1"/>
          </a:effectRef>
          <a:fontRef idx="minor">
            <a:schemeClr val="tx1"/>
          </a:fontRef>
        </p:style>
      </p:cxnSp>
      <p:sp>
        <p:nvSpPr>
          <p:cNvPr id="8" name="ZoneTexte 7">
            <a:extLst>
              <a:ext uri="{FF2B5EF4-FFF2-40B4-BE49-F238E27FC236}">
                <a16:creationId xmlns:a16="http://schemas.microsoft.com/office/drawing/2014/main" id="{1310B106-965A-2185-9896-80FBEBFA2285}"/>
              </a:ext>
            </a:extLst>
          </p:cNvPr>
          <p:cNvSpPr txBox="1"/>
          <p:nvPr/>
        </p:nvSpPr>
        <p:spPr>
          <a:xfrm>
            <a:off x="118328" y="2392822"/>
            <a:ext cx="1200020" cy="261610"/>
          </a:xfrm>
          <a:prstGeom prst="rect">
            <a:avLst/>
          </a:prstGeom>
          <a:noFill/>
        </p:spPr>
        <p:txBody>
          <a:bodyPr wrap="square" rtlCol="0">
            <a:spAutoFit/>
          </a:bodyPr>
          <a:lstStyle/>
          <a:p>
            <a:r>
              <a:rPr lang="en-GB" sz="1100" b="1" i="1" noProof="0" dirty="0">
                <a:solidFill>
                  <a:srgbClr val="00B050"/>
                </a:solidFill>
                <a:latin typeface="Times New Roman" panose="02020603050405020304" pitchFamily="18" charset="0"/>
                <a:cs typeface="Times New Roman" panose="02020603050405020304" pitchFamily="18" charset="0"/>
              </a:rPr>
              <a:t>Magnetic axis</a:t>
            </a:r>
          </a:p>
        </p:txBody>
      </p:sp>
      <p:sp>
        <p:nvSpPr>
          <p:cNvPr id="9" name="ZoneTexte 8">
            <a:extLst>
              <a:ext uri="{FF2B5EF4-FFF2-40B4-BE49-F238E27FC236}">
                <a16:creationId xmlns:a16="http://schemas.microsoft.com/office/drawing/2014/main" id="{DC7B110F-35DC-42B4-3F7B-D36A635755E5}"/>
              </a:ext>
            </a:extLst>
          </p:cNvPr>
          <p:cNvSpPr txBox="1"/>
          <p:nvPr/>
        </p:nvSpPr>
        <p:spPr>
          <a:xfrm>
            <a:off x="118328" y="2847771"/>
            <a:ext cx="1274228" cy="261610"/>
          </a:xfrm>
          <a:prstGeom prst="rect">
            <a:avLst/>
          </a:prstGeom>
          <a:noFill/>
        </p:spPr>
        <p:txBody>
          <a:bodyPr wrap="square" rtlCol="0">
            <a:spAutoFit/>
          </a:bodyPr>
          <a:lstStyle/>
          <a:p>
            <a:r>
              <a:rPr lang="en-GB" sz="1100" i="1" noProof="0" dirty="0">
                <a:solidFill>
                  <a:srgbClr val="0A16FC"/>
                </a:solidFill>
                <a:latin typeface="Times New Roman" panose="02020603050405020304" pitchFamily="18" charset="0"/>
                <a:cs typeface="Times New Roman" panose="02020603050405020304" pitchFamily="18" charset="0"/>
              </a:rPr>
              <a:t>Keyence axis</a:t>
            </a:r>
          </a:p>
        </p:txBody>
      </p:sp>
      <p:pic>
        <p:nvPicPr>
          <p:cNvPr id="11" name="Image 10">
            <a:extLst>
              <a:ext uri="{FF2B5EF4-FFF2-40B4-BE49-F238E27FC236}">
                <a16:creationId xmlns:a16="http://schemas.microsoft.com/office/drawing/2014/main" id="{BD5A9DF1-3795-46EC-A99D-9D4A1D32DD92}"/>
              </a:ext>
            </a:extLst>
          </p:cNvPr>
          <p:cNvPicPr>
            <a:picLocks noChangeAspect="1"/>
          </p:cNvPicPr>
          <p:nvPr/>
        </p:nvPicPr>
        <p:blipFill rotWithShape="1">
          <a:blip r:embed="rId4">
            <a:clrChange>
              <a:clrFrom>
                <a:srgbClr val="FFFFFF"/>
              </a:clrFrom>
              <a:clrTo>
                <a:srgbClr val="FFFFFF">
                  <a:alpha val="0"/>
                </a:srgbClr>
              </a:clrTo>
            </a:clrChange>
          </a:blip>
          <a:srcRect l="63117" t="8230" b="46151"/>
          <a:stretch/>
        </p:blipFill>
        <p:spPr>
          <a:xfrm>
            <a:off x="2722240" y="1877396"/>
            <a:ext cx="334007" cy="226142"/>
          </a:xfrm>
          <a:prstGeom prst="rect">
            <a:avLst/>
          </a:prstGeom>
        </p:spPr>
      </p:pic>
      <p:cxnSp>
        <p:nvCxnSpPr>
          <p:cNvPr id="13" name="Connecteur : en angle 12">
            <a:extLst>
              <a:ext uri="{FF2B5EF4-FFF2-40B4-BE49-F238E27FC236}">
                <a16:creationId xmlns:a16="http://schemas.microsoft.com/office/drawing/2014/main" id="{2C86EC47-C8F3-0839-79DF-58572D6797E1}"/>
              </a:ext>
            </a:extLst>
          </p:cNvPr>
          <p:cNvCxnSpPr>
            <a:cxnSpLocks/>
            <a:stCxn id="11" idx="3"/>
            <a:endCxn id="22" idx="0"/>
          </p:cNvCxnSpPr>
          <p:nvPr/>
        </p:nvCxnSpPr>
        <p:spPr>
          <a:xfrm>
            <a:off x="3056247" y="1990467"/>
            <a:ext cx="341542" cy="409569"/>
          </a:xfrm>
          <a:prstGeom prst="bentConnector2">
            <a:avLst/>
          </a:prstGeom>
          <a:ln w="19050">
            <a:solidFill>
              <a:srgbClr val="0A16FC"/>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necteur : en angle 15">
            <a:extLst>
              <a:ext uri="{FF2B5EF4-FFF2-40B4-BE49-F238E27FC236}">
                <a16:creationId xmlns:a16="http://schemas.microsoft.com/office/drawing/2014/main" id="{CA38798E-E564-B457-F8FE-D6CCE50610A2}"/>
              </a:ext>
            </a:extLst>
          </p:cNvPr>
          <p:cNvCxnSpPr>
            <a:cxnSpLocks/>
            <a:stCxn id="22" idx="6"/>
          </p:cNvCxnSpPr>
          <p:nvPr/>
        </p:nvCxnSpPr>
        <p:spPr>
          <a:xfrm>
            <a:off x="3434893" y="2436040"/>
            <a:ext cx="510934" cy="411731"/>
          </a:xfrm>
          <a:prstGeom prst="bentConnector2">
            <a:avLst/>
          </a:prstGeom>
          <a:ln w="19050">
            <a:solidFill>
              <a:srgbClr val="0A16FC"/>
            </a:solidFill>
            <a:tailEnd type="triangle"/>
          </a:ln>
        </p:spPr>
        <p:style>
          <a:lnRef idx="1">
            <a:schemeClr val="accent1"/>
          </a:lnRef>
          <a:fillRef idx="0">
            <a:schemeClr val="accent1"/>
          </a:fillRef>
          <a:effectRef idx="0">
            <a:schemeClr val="accent1"/>
          </a:effectRef>
          <a:fontRef idx="minor">
            <a:schemeClr val="tx1"/>
          </a:fontRef>
        </p:style>
      </p:cxnSp>
      <p:sp>
        <p:nvSpPr>
          <p:cNvPr id="20" name="ZoneTexte 19">
            <a:extLst>
              <a:ext uri="{FF2B5EF4-FFF2-40B4-BE49-F238E27FC236}">
                <a16:creationId xmlns:a16="http://schemas.microsoft.com/office/drawing/2014/main" id="{6B74138E-A136-E2D6-B11F-D65ECEA7316C}"/>
              </a:ext>
            </a:extLst>
          </p:cNvPr>
          <p:cNvSpPr txBox="1"/>
          <p:nvPr/>
        </p:nvSpPr>
        <p:spPr>
          <a:xfrm>
            <a:off x="2949222" y="2858090"/>
            <a:ext cx="1274228" cy="430887"/>
          </a:xfrm>
          <a:prstGeom prst="rect">
            <a:avLst/>
          </a:prstGeom>
          <a:noFill/>
        </p:spPr>
        <p:txBody>
          <a:bodyPr wrap="square" rtlCol="0">
            <a:spAutoFit/>
          </a:bodyPr>
          <a:lstStyle/>
          <a:p>
            <a:pPr algn="ctr"/>
            <a:r>
              <a:rPr lang="en-GB" sz="1100" i="1" noProof="0" dirty="0">
                <a:solidFill>
                  <a:srgbClr val="0A16FC"/>
                </a:solidFill>
                <a:latin typeface="Times New Roman" panose="02020603050405020304" pitchFamily="18" charset="0"/>
                <a:cs typeface="Times New Roman" panose="02020603050405020304" pitchFamily="18" charset="0"/>
              </a:rPr>
              <a:t>Keyence measurements</a:t>
            </a:r>
          </a:p>
        </p:txBody>
      </p:sp>
      <p:sp>
        <p:nvSpPr>
          <p:cNvPr id="22" name="Ellipse 21">
            <a:extLst>
              <a:ext uri="{FF2B5EF4-FFF2-40B4-BE49-F238E27FC236}">
                <a16:creationId xmlns:a16="http://schemas.microsoft.com/office/drawing/2014/main" id="{E8247004-3F64-D79C-1AE4-C4DDA7CBD875}"/>
              </a:ext>
            </a:extLst>
          </p:cNvPr>
          <p:cNvSpPr/>
          <p:nvPr/>
        </p:nvSpPr>
        <p:spPr>
          <a:xfrm>
            <a:off x="3360684" y="2400036"/>
            <a:ext cx="74209" cy="72008"/>
          </a:xfrm>
          <a:prstGeom prst="ellipse">
            <a:avLst/>
          </a:prstGeom>
          <a:solidFill>
            <a:srgbClr val="FFC000"/>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cxnSp>
        <p:nvCxnSpPr>
          <p:cNvPr id="24" name="Connecteur droit avec flèche 23">
            <a:extLst>
              <a:ext uri="{FF2B5EF4-FFF2-40B4-BE49-F238E27FC236}">
                <a16:creationId xmlns:a16="http://schemas.microsoft.com/office/drawing/2014/main" id="{47D1D574-9034-D04A-111D-DF1E1112878B}"/>
              </a:ext>
            </a:extLst>
          </p:cNvPr>
          <p:cNvCxnSpPr>
            <a:cxnSpLocks/>
          </p:cNvCxnSpPr>
          <p:nvPr/>
        </p:nvCxnSpPr>
        <p:spPr>
          <a:xfrm flipV="1">
            <a:off x="3586336" y="2676588"/>
            <a:ext cx="0" cy="197375"/>
          </a:xfrm>
          <a:prstGeom prst="straightConnector1">
            <a:avLst/>
          </a:prstGeom>
          <a:ln w="19050">
            <a:solidFill>
              <a:srgbClr val="0A16FC"/>
            </a:solidFill>
            <a:tailEnd type="triangle"/>
          </a:ln>
        </p:spPr>
        <p:style>
          <a:lnRef idx="1">
            <a:schemeClr val="accent1"/>
          </a:lnRef>
          <a:fillRef idx="0">
            <a:schemeClr val="accent1"/>
          </a:fillRef>
          <a:effectRef idx="0">
            <a:schemeClr val="accent1"/>
          </a:effectRef>
          <a:fontRef idx="minor">
            <a:schemeClr val="tx1"/>
          </a:fontRef>
        </p:style>
      </p:cxnSp>
      <p:sp>
        <p:nvSpPr>
          <p:cNvPr id="27" name="ZoneTexte 26">
            <a:extLst>
              <a:ext uri="{FF2B5EF4-FFF2-40B4-BE49-F238E27FC236}">
                <a16:creationId xmlns:a16="http://schemas.microsoft.com/office/drawing/2014/main" id="{9C14B114-D4E8-9435-3F46-E5F9E69D10FF}"/>
              </a:ext>
            </a:extLst>
          </p:cNvPr>
          <p:cNvSpPr txBox="1"/>
          <p:nvPr/>
        </p:nvSpPr>
        <p:spPr>
          <a:xfrm>
            <a:off x="3837431" y="2227699"/>
            <a:ext cx="1274228" cy="430887"/>
          </a:xfrm>
          <a:prstGeom prst="rect">
            <a:avLst/>
          </a:prstGeom>
          <a:noFill/>
        </p:spPr>
        <p:txBody>
          <a:bodyPr wrap="square" rtlCol="0">
            <a:spAutoFit/>
          </a:bodyPr>
          <a:lstStyle/>
          <a:p>
            <a:pPr algn="ctr"/>
            <a:r>
              <a:rPr lang="en-GB" sz="1100" i="1" noProof="0" dirty="0">
                <a:solidFill>
                  <a:srgbClr val="0A16FC"/>
                </a:solidFill>
                <a:latin typeface="Times New Roman" panose="02020603050405020304" pitchFamily="18" charset="0"/>
                <a:cs typeface="Times New Roman" panose="02020603050405020304" pitchFamily="18" charset="0"/>
              </a:rPr>
              <a:t>CMM measurements</a:t>
            </a:r>
          </a:p>
        </p:txBody>
      </p:sp>
      <p:sp>
        <p:nvSpPr>
          <p:cNvPr id="32" name="ZoneTexte 31">
            <a:extLst>
              <a:ext uri="{FF2B5EF4-FFF2-40B4-BE49-F238E27FC236}">
                <a16:creationId xmlns:a16="http://schemas.microsoft.com/office/drawing/2014/main" id="{C003F43D-E3D3-6171-E871-D270245EEA9A}"/>
              </a:ext>
            </a:extLst>
          </p:cNvPr>
          <p:cNvSpPr txBox="1"/>
          <p:nvPr/>
        </p:nvSpPr>
        <p:spPr>
          <a:xfrm>
            <a:off x="3260536" y="1692544"/>
            <a:ext cx="1274228" cy="430887"/>
          </a:xfrm>
          <a:prstGeom prst="rect">
            <a:avLst/>
          </a:prstGeom>
          <a:noFill/>
        </p:spPr>
        <p:txBody>
          <a:bodyPr wrap="square" rtlCol="0">
            <a:spAutoFit/>
          </a:bodyPr>
          <a:lstStyle/>
          <a:p>
            <a:pPr algn="ctr"/>
            <a:r>
              <a:rPr lang="en-GB" sz="1100" i="1" noProof="0" dirty="0">
                <a:solidFill>
                  <a:srgbClr val="0A16FC"/>
                </a:solidFill>
                <a:latin typeface="Times New Roman" panose="02020603050405020304" pitchFamily="18" charset="0"/>
                <a:cs typeface="Times New Roman" panose="02020603050405020304" pitchFamily="18" charset="0"/>
              </a:rPr>
              <a:t>Laser tracker measurements</a:t>
            </a:r>
          </a:p>
        </p:txBody>
      </p:sp>
      <p:cxnSp>
        <p:nvCxnSpPr>
          <p:cNvPr id="35" name="Connecteur : en angle 34">
            <a:extLst>
              <a:ext uri="{FF2B5EF4-FFF2-40B4-BE49-F238E27FC236}">
                <a16:creationId xmlns:a16="http://schemas.microsoft.com/office/drawing/2014/main" id="{0D4B3D9D-20E4-7054-DED8-C9D61E3FEB48}"/>
              </a:ext>
            </a:extLst>
          </p:cNvPr>
          <p:cNvCxnSpPr>
            <a:stCxn id="11" idx="1"/>
          </p:cNvCxnSpPr>
          <p:nvPr/>
        </p:nvCxnSpPr>
        <p:spPr>
          <a:xfrm rot="10800000" flipV="1">
            <a:off x="2304710" y="1990466"/>
            <a:ext cx="417530" cy="705037"/>
          </a:xfrm>
          <a:prstGeom prst="bentConnector2">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9" name="ZoneTexte 38">
            <a:extLst>
              <a:ext uri="{FF2B5EF4-FFF2-40B4-BE49-F238E27FC236}">
                <a16:creationId xmlns:a16="http://schemas.microsoft.com/office/drawing/2014/main" id="{D86CB656-A108-4DDD-ACDE-ED7D7546BCE9}"/>
              </a:ext>
            </a:extLst>
          </p:cNvPr>
          <p:cNvSpPr txBox="1"/>
          <p:nvPr/>
        </p:nvSpPr>
        <p:spPr>
          <a:xfrm>
            <a:off x="1435341" y="1676057"/>
            <a:ext cx="1200020" cy="261610"/>
          </a:xfrm>
          <a:prstGeom prst="rect">
            <a:avLst/>
          </a:prstGeom>
          <a:noFill/>
        </p:spPr>
        <p:txBody>
          <a:bodyPr wrap="square" rtlCol="0">
            <a:spAutoFit/>
          </a:bodyPr>
          <a:lstStyle/>
          <a:p>
            <a:pPr algn="ctr"/>
            <a:r>
              <a:rPr lang="en-GB" sz="1100" i="1" noProof="0" dirty="0" err="1">
                <a:solidFill>
                  <a:srgbClr val="FF0000"/>
                </a:solidFill>
                <a:latin typeface="Times New Roman" panose="02020603050405020304" pitchFamily="18" charset="0"/>
                <a:cs typeface="Times New Roman" panose="02020603050405020304" pitchFamily="18" charset="0"/>
              </a:rPr>
              <a:t>Fiducialisation</a:t>
            </a:r>
            <a:endParaRPr lang="en-GB" sz="1100" i="1" noProof="0" dirty="0">
              <a:solidFill>
                <a:srgbClr val="FF0000"/>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46" name="Tableau 45">
                <a:extLst>
                  <a:ext uri="{FF2B5EF4-FFF2-40B4-BE49-F238E27FC236}">
                    <a16:creationId xmlns:a16="http://schemas.microsoft.com/office/drawing/2014/main" id="{C6FE01FB-7DCB-4686-2992-90EA808934FE}"/>
                  </a:ext>
                </a:extLst>
              </p:cNvPr>
              <p:cNvGraphicFramePr>
                <a:graphicFrameLocks noGrp="1"/>
              </p:cNvGraphicFramePr>
              <p:nvPr>
                <p:extLst>
                  <p:ext uri="{D42A27DB-BD31-4B8C-83A1-F6EECF244321}">
                    <p14:modId xmlns:p14="http://schemas.microsoft.com/office/powerpoint/2010/main" val="4169084053"/>
                  </p:ext>
                </p:extLst>
              </p:nvPr>
            </p:nvGraphicFramePr>
            <p:xfrm>
              <a:off x="5754587" y="2204864"/>
              <a:ext cx="5868000" cy="2885640"/>
            </p:xfrm>
            <a:graphic>
              <a:graphicData uri="http://schemas.openxmlformats.org/drawingml/2006/table">
                <a:tbl>
                  <a:tblPr firstRow="1" bandRow="1">
                    <a:tableStyleId>{2D5ABB26-0587-4C30-8999-92F81FD0307C}</a:tableStyleId>
                  </a:tblPr>
                  <a:tblGrid>
                    <a:gridCol w="2045040">
                      <a:extLst>
                        <a:ext uri="{9D8B030D-6E8A-4147-A177-3AD203B41FA5}">
                          <a16:colId xmlns:a16="http://schemas.microsoft.com/office/drawing/2014/main" val="4222351200"/>
                        </a:ext>
                      </a:extLst>
                    </a:gridCol>
                    <a:gridCol w="637160">
                      <a:extLst>
                        <a:ext uri="{9D8B030D-6E8A-4147-A177-3AD203B41FA5}">
                          <a16:colId xmlns:a16="http://schemas.microsoft.com/office/drawing/2014/main" val="2057945091"/>
                        </a:ext>
                      </a:extLst>
                    </a:gridCol>
                    <a:gridCol w="637160">
                      <a:extLst>
                        <a:ext uri="{9D8B030D-6E8A-4147-A177-3AD203B41FA5}">
                          <a16:colId xmlns:a16="http://schemas.microsoft.com/office/drawing/2014/main" val="78831526"/>
                        </a:ext>
                      </a:extLst>
                    </a:gridCol>
                    <a:gridCol w="637160">
                      <a:extLst>
                        <a:ext uri="{9D8B030D-6E8A-4147-A177-3AD203B41FA5}">
                          <a16:colId xmlns:a16="http://schemas.microsoft.com/office/drawing/2014/main" val="601320999"/>
                        </a:ext>
                      </a:extLst>
                    </a:gridCol>
                    <a:gridCol w="637160">
                      <a:extLst>
                        <a:ext uri="{9D8B030D-6E8A-4147-A177-3AD203B41FA5}">
                          <a16:colId xmlns:a16="http://schemas.microsoft.com/office/drawing/2014/main" val="2929798021"/>
                        </a:ext>
                      </a:extLst>
                    </a:gridCol>
                    <a:gridCol w="637160">
                      <a:extLst>
                        <a:ext uri="{9D8B030D-6E8A-4147-A177-3AD203B41FA5}">
                          <a16:colId xmlns:a16="http://schemas.microsoft.com/office/drawing/2014/main" val="3825938110"/>
                        </a:ext>
                      </a:extLst>
                    </a:gridCol>
                    <a:gridCol w="637160">
                      <a:extLst>
                        <a:ext uri="{9D8B030D-6E8A-4147-A177-3AD203B41FA5}">
                          <a16:colId xmlns:a16="http://schemas.microsoft.com/office/drawing/2014/main" val="3840704964"/>
                        </a:ext>
                      </a:extLst>
                    </a:gridCol>
                  </a:tblGrid>
                  <a:tr h="406772">
                    <a:tc>
                      <a:txBody>
                        <a:bodyPr/>
                        <a:lstStyle/>
                        <a:p>
                          <a:pPr algn="l"/>
                          <a:endParaRPr lang="en-GB" sz="1200" b="1" noProof="0" dirty="0">
                            <a:solidFill>
                              <a:srgbClr val="0E4194"/>
                            </a:solidFill>
                            <a:latin typeface="Times New Roman" panose="02020603050405020304" pitchFamily="18" charset="0"/>
                            <a:cs typeface="Times New Roman" panose="02020603050405020304" pitchFamily="18" charset="0"/>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14:m>
                            <m:oMathPara xmlns:m="http://schemas.openxmlformats.org/officeDocument/2006/math">
                              <m:oMath>
                                <m:sSub>
                                  <m:sSubPr>
                                    <m:ctrlPr>
                                      <a:rPr lang="en-GB" sz="1400" b="1" i="0" noProof="0" smtClean="0">
                                        <a:solidFill>
                                          <a:srgbClr val="0E4194"/>
                                        </a:solidFill>
                                        <a:latin typeface="Cambria Math" panose="02040503050406030204" pitchFamily="18" charset="0"/>
                                      </a:rPr>
                                    </m:ctrlPr>
                                  </m:sSubPr>
                                  <m:e>
                                    <m:r>
                                      <a:rPr lang="en-GB" sz="1400" b="1" i="0" noProof="0" smtClean="0">
                                        <a:solidFill>
                                          <a:srgbClr val="0E4194"/>
                                        </a:solidFill>
                                        <a:latin typeface="Cambria Math" panose="02040503050406030204" pitchFamily="18" charset="0"/>
                                      </a:rPr>
                                      <m:t>𝐓</m:t>
                                    </m:r>
                                  </m:e>
                                  <m:sub>
                                    <m:r>
                                      <a:rPr lang="en-GB" sz="1400" b="1" i="0" noProof="0" smtClean="0">
                                        <a:solidFill>
                                          <a:srgbClr val="0E4194"/>
                                        </a:solidFill>
                                        <a:latin typeface="Cambria Math" panose="02040503050406030204" pitchFamily="18" charset="0"/>
                                      </a:rPr>
                                      <m:t>𝐬</m:t>
                                    </m:r>
                                  </m:sub>
                                </m:sSub>
                              </m:oMath>
                            </m:oMathPara>
                          </a14:m>
                          <a:endParaRPr lang="en-GB" sz="1400" b="1" i="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GB" sz="1400" b="1" i="0" noProof="0" smtClean="0">
                                        <a:solidFill>
                                          <a:srgbClr val="0E4194"/>
                                        </a:solidFill>
                                        <a:latin typeface="Cambria Math" panose="02040503050406030204" pitchFamily="18" charset="0"/>
                                      </a:rPr>
                                    </m:ctrlPr>
                                  </m:sSubPr>
                                  <m:e>
                                    <m:r>
                                      <a:rPr lang="en-GB" sz="1400" b="1" i="0" noProof="0" smtClean="0">
                                        <a:solidFill>
                                          <a:srgbClr val="0E4194"/>
                                        </a:solidFill>
                                        <a:latin typeface="Cambria Math" panose="02040503050406030204" pitchFamily="18" charset="0"/>
                                      </a:rPr>
                                      <m:t>𝐓</m:t>
                                    </m:r>
                                  </m:e>
                                  <m:sub>
                                    <m:r>
                                      <a:rPr lang="en-GB" sz="1400" b="1" i="0" noProof="0" smtClean="0">
                                        <a:solidFill>
                                          <a:srgbClr val="0E4194"/>
                                        </a:solidFill>
                                        <a:latin typeface="Cambria Math" panose="02040503050406030204" pitchFamily="18" charset="0"/>
                                      </a:rPr>
                                      <m:t>𝐱</m:t>
                                    </m:r>
                                  </m:sub>
                                </m:sSub>
                              </m:oMath>
                            </m:oMathPara>
                          </a14:m>
                          <a:endParaRPr lang="en-GB" sz="1400" b="1" i="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GB" sz="1400" b="1" i="0" noProof="0" smtClean="0">
                                        <a:solidFill>
                                          <a:srgbClr val="0E4194"/>
                                        </a:solidFill>
                                        <a:latin typeface="Cambria Math" panose="02040503050406030204" pitchFamily="18" charset="0"/>
                                      </a:rPr>
                                    </m:ctrlPr>
                                  </m:sSubPr>
                                  <m:e>
                                    <m:r>
                                      <a:rPr lang="en-GB" sz="1400" b="1" i="0" noProof="0" smtClean="0">
                                        <a:solidFill>
                                          <a:srgbClr val="0E4194"/>
                                        </a:solidFill>
                                        <a:latin typeface="Cambria Math" panose="02040503050406030204" pitchFamily="18" charset="0"/>
                                      </a:rPr>
                                      <m:t>𝐓</m:t>
                                    </m:r>
                                  </m:e>
                                  <m:sub>
                                    <m:r>
                                      <a:rPr lang="en-GB" sz="1400" b="1" i="0" noProof="0" smtClean="0">
                                        <a:solidFill>
                                          <a:srgbClr val="0E4194"/>
                                        </a:solidFill>
                                        <a:latin typeface="Cambria Math" panose="02040503050406030204" pitchFamily="18" charset="0"/>
                                      </a:rPr>
                                      <m:t>𝐲</m:t>
                                    </m:r>
                                  </m:sub>
                                </m:sSub>
                              </m:oMath>
                            </m:oMathPara>
                          </a14:m>
                          <a:endParaRPr lang="en-GB" sz="1400" b="1" i="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GB" sz="1400" b="1" i="0" noProof="0" smtClean="0">
                                        <a:solidFill>
                                          <a:srgbClr val="0E4194"/>
                                        </a:solidFill>
                                        <a:latin typeface="Cambria Math" panose="02040503050406030204" pitchFamily="18" charset="0"/>
                                      </a:rPr>
                                    </m:ctrlPr>
                                  </m:sSubPr>
                                  <m:e>
                                    <m:r>
                                      <a:rPr lang="en-GB" sz="1400" b="1" i="0" noProof="0" smtClean="0">
                                        <a:solidFill>
                                          <a:srgbClr val="0E4194"/>
                                        </a:solidFill>
                                        <a:latin typeface="Cambria Math" panose="02040503050406030204" pitchFamily="18" charset="0"/>
                                      </a:rPr>
                                      <m:t>𝐑</m:t>
                                    </m:r>
                                  </m:e>
                                  <m:sub>
                                    <m:r>
                                      <a:rPr lang="en-GB" sz="1400" b="1" i="0" noProof="0" smtClean="0">
                                        <a:solidFill>
                                          <a:srgbClr val="0E4194"/>
                                        </a:solidFill>
                                        <a:latin typeface="Cambria Math" panose="02040503050406030204" pitchFamily="18" charset="0"/>
                                      </a:rPr>
                                      <m:t>𝐬</m:t>
                                    </m:r>
                                  </m:sub>
                                </m:sSub>
                              </m:oMath>
                            </m:oMathPara>
                          </a14:m>
                          <a:endParaRPr lang="en-GB" sz="1400" b="1" i="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14:m>
                            <m:oMath xmlns:m="http://schemas.openxmlformats.org/officeDocument/2006/math">
                              <m:sSub>
                                <m:sSubPr>
                                  <m:ctrlPr>
                                    <a:rPr lang="en-GB" sz="1400" b="1" i="0" noProof="0" smtClean="0">
                                      <a:solidFill>
                                        <a:srgbClr val="0E4194"/>
                                      </a:solidFill>
                                      <a:latin typeface="Cambria Math" panose="02040503050406030204" pitchFamily="18" charset="0"/>
                                    </a:rPr>
                                  </m:ctrlPr>
                                </m:sSubPr>
                                <m:e>
                                  <m:r>
                                    <a:rPr lang="en-GB" sz="1400" b="1" i="0" noProof="0" smtClean="0">
                                      <a:solidFill>
                                        <a:srgbClr val="0E4194"/>
                                      </a:solidFill>
                                      <a:latin typeface="Cambria Math" panose="02040503050406030204" pitchFamily="18" charset="0"/>
                                    </a:rPr>
                                    <m:t>𝐑</m:t>
                                  </m:r>
                                </m:e>
                                <m:sub>
                                  <m:r>
                                    <a:rPr lang="en-GB" sz="1400" b="1" i="0" noProof="0" smtClean="0">
                                      <a:solidFill>
                                        <a:srgbClr val="0E4194"/>
                                      </a:solidFill>
                                      <a:latin typeface="Cambria Math" panose="02040503050406030204" pitchFamily="18" charset="0"/>
                                    </a:rPr>
                                    <m:t>𝐱</m:t>
                                  </m:r>
                                </m:sub>
                              </m:sSub>
                            </m:oMath>
                          </a14:m>
                          <a:r>
                            <a:rPr lang="en-GB" sz="1400" b="1" i="0" noProof="0" dirty="0">
                              <a:solidFill>
                                <a:srgbClr val="0E4194"/>
                              </a:solidFill>
                              <a:latin typeface="Times New Roman" panose="02020603050405020304" pitchFamily="18" charset="0"/>
                              <a:cs typeface="Times New Roman" panose="02020603050405020304" pitchFamily="18" charset="0"/>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14:m>
                            <m:oMath xmlns:m="http://schemas.openxmlformats.org/officeDocument/2006/math">
                              <m:sSub>
                                <m:sSubPr>
                                  <m:ctrlPr>
                                    <a:rPr lang="en-GB" sz="1400" b="1" i="0" noProof="0" smtClean="0">
                                      <a:solidFill>
                                        <a:srgbClr val="0E4194"/>
                                      </a:solidFill>
                                      <a:latin typeface="Cambria Math" panose="02040503050406030204" pitchFamily="18" charset="0"/>
                                    </a:rPr>
                                  </m:ctrlPr>
                                </m:sSubPr>
                                <m:e>
                                  <m:r>
                                    <a:rPr lang="en-GB" sz="1400" b="1" i="0" noProof="0" smtClean="0">
                                      <a:solidFill>
                                        <a:srgbClr val="0E4194"/>
                                      </a:solidFill>
                                      <a:latin typeface="Cambria Math" panose="02040503050406030204" pitchFamily="18" charset="0"/>
                                    </a:rPr>
                                    <m:t>𝐑</m:t>
                                  </m:r>
                                </m:e>
                                <m:sub>
                                  <m:r>
                                    <a:rPr lang="en-GB" sz="1400" b="1" i="0" noProof="0" smtClean="0">
                                      <a:solidFill>
                                        <a:srgbClr val="0E4194"/>
                                      </a:solidFill>
                                      <a:latin typeface="Cambria Math" panose="02040503050406030204" pitchFamily="18" charset="0"/>
                                    </a:rPr>
                                    <m:t>𝐲</m:t>
                                  </m:r>
                                </m:sub>
                              </m:sSub>
                            </m:oMath>
                          </a14:m>
                          <a:r>
                            <a:rPr lang="en-GB" sz="1400" b="1" i="0" noProof="0" dirty="0">
                              <a:solidFill>
                                <a:srgbClr val="0E4194"/>
                              </a:solidFill>
                              <a:latin typeface="Times New Roman" panose="02020603050405020304" pitchFamily="18" charset="0"/>
                              <a:cs typeface="Times New Roman" panose="02020603050405020304" pitchFamily="18" charset="0"/>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41411387"/>
                      </a:ext>
                    </a:extLst>
                  </a:tr>
                  <a:tr h="406772">
                    <a:tc>
                      <a:txBody>
                        <a:bodyPr/>
                        <a:lstStyle/>
                        <a:p>
                          <a:pPr algn="l"/>
                          <a:r>
                            <a:rPr lang="en-GB" sz="1200" noProof="0" dirty="0">
                              <a:solidFill>
                                <a:srgbClr val="0E4194"/>
                              </a:solidFill>
                              <a:latin typeface="Times New Roman" panose="02020603050405020304" pitchFamily="18" charset="0"/>
                              <a:cs typeface="Times New Roman" panose="02020603050405020304" pitchFamily="18" charset="0"/>
                            </a:rPr>
                            <a:t>Laser tracker uncertainty</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687540808"/>
                      </a:ext>
                    </a:extLst>
                  </a:tr>
                  <a:tr h="406772">
                    <a:tc>
                      <a:txBody>
                        <a:bodyPr/>
                        <a:lstStyle/>
                        <a:p>
                          <a:pPr algn="l"/>
                          <a:r>
                            <a:rPr lang="en-GB" sz="1200" noProof="0" dirty="0">
                              <a:solidFill>
                                <a:srgbClr val="0E4194"/>
                              </a:solidFill>
                              <a:latin typeface="Times New Roman" panose="02020603050405020304" pitchFamily="18" charset="0"/>
                              <a:cs typeface="Times New Roman" panose="02020603050405020304" pitchFamily="18" charset="0"/>
                            </a:rPr>
                            <a:t>CMM uncertainty</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957561069"/>
                      </a:ext>
                    </a:extLst>
                  </a:tr>
                  <a:tr h="406772">
                    <a:tc>
                      <a:txBody>
                        <a:bodyPr/>
                        <a:lstStyle/>
                        <a:p>
                          <a:pPr algn="l"/>
                          <a:r>
                            <a:rPr lang="en-GB" sz="1200" noProof="0" dirty="0">
                              <a:solidFill>
                                <a:srgbClr val="0E4194"/>
                              </a:solidFill>
                              <a:latin typeface="Times New Roman" panose="02020603050405020304" pitchFamily="18" charset="0"/>
                              <a:cs typeface="Times New Roman" panose="02020603050405020304" pitchFamily="18" charset="0"/>
                            </a:rPr>
                            <a:t>Keyence non-linearity</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547765284"/>
                      </a:ext>
                    </a:extLst>
                  </a:tr>
                  <a:tr h="406772">
                    <a:tc>
                      <a:txBody>
                        <a:bodyPr/>
                        <a:lstStyle/>
                        <a:p>
                          <a:pPr algn="l"/>
                          <a:r>
                            <a:rPr lang="en-GB" sz="1200" noProof="0" dirty="0">
                              <a:solidFill>
                                <a:srgbClr val="0E4194"/>
                              </a:solidFill>
                              <a:latin typeface="Times New Roman" panose="02020603050405020304" pitchFamily="18" charset="0"/>
                              <a:cs typeface="Times New Roman" panose="02020603050405020304" pitchFamily="18" charset="0"/>
                            </a:rPr>
                            <a:t>Inclinometer uncertainty</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985216439"/>
                      </a:ext>
                    </a:extLst>
                  </a:tr>
                  <a:tr h="406772">
                    <a:tc>
                      <a:txBody>
                        <a:bodyPr/>
                        <a:lstStyle/>
                        <a:p>
                          <a:pPr algn="l"/>
                          <a:r>
                            <a:rPr lang="en-GB" sz="1200" noProof="0" dirty="0">
                              <a:solidFill>
                                <a:srgbClr val="0E4194"/>
                              </a:solidFill>
                              <a:latin typeface="Times New Roman" panose="02020603050405020304" pitchFamily="18" charset="0"/>
                              <a:cs typeface="Times New Roman" panose="02020603050405020304" pitchFamily="18" charset="0"/>
                            </a:rPr>
                            <a:t>Reflector centring error</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17146656"/>
                      </a:ext>
                    </a:extLst>
                  </a:tr>
                  <a:tr h="439370">
                    <a:tc>
                      <a:txBody>
                        <a:bodyPr/>
                        <a:lstStyle/>
                        <a:p>
                          <a:pPr algn="l"/>
                          <a:r>
                            <a:rPr lang="en-GB" sz="1160" b="1" noProof="0" dirty="0">
                              <a:solidFill>
                                <a:srgbClr val="0E4194"/>
                              </a:solidFill>
                              <a:latin typeface="Times New Roman" panose="02020603050405020304" pitchFamily="18" charset="0"/>
                              <a:cs typeface="Times New Roman" panose="02020603050405020304" pitchFamily="18" charset="0"/>
                            </a:rPr>
                            <a:t>Magnet alignment uncertainty (k = 1)</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6</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6</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10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712402066"/>
                      </a:ext>
                    </a:extLst>
                  </a:tr>
                </a:tbl>
              </a:graphicData>
            </a:graphic>
          </p:graphicFrame>
        </mc:Choice>
        <mc:Fallback xmlns="">
          <p:graphicFrame>
            <p:nvGraphicFramePr>
              <p:cNvPr id="46" name="Tableau 45">
                <a:extLst>
                  <a:ext uri="{FF2B5EF4-FFF2-40B4-BE49-F238E27FC236}">
                    <a16:creationId xmlns:a16="http://schemas.microsoft.com/office/drawing/2014/main" id="{C6FE01FB-7DCB-4686-2992-90EA808934FE}"/>
                  </a:ext>
                </a:extLst>
              </p:cNvPr>
              <p:cNvGraphicFramePr>
                <a:graphicFrameLocks noGrp="1"/>
              </p:cNvGraphicFramePr>
              <p:nvPr>
                <p:extLst>
                  <p:ext uri="{D42A27DB-BD31-4B8C-83A1-F6EECF244321}">
                    <p14:modId xmlns:p14="http://schemas.microsoft.com/office/powerpoint/2010/main" val="4169084053"/>
                  </p:ext>
                </p:extLst>
              </p:nvPr>
            </p:nvGraphicFramePr>
            <p:xfrm>
              <a:off x="5754587" y="2204864"/>
              <a:ext cx="5868000" cy="2885640"/>
            </p:xfrm>
            <a:graphic>
              <a:graphicData uri="http://schemas.openxmlformats.org/drawingml/2006/table">
                <a:tbl>
                  <a:tblPr firstRow="1" bandRow="1">
                    <a:tableStyleId>{2D5ABB26-0587-4C30-8999-92F81FD0307C}</a:tableStyleId>
                  </a:tblPr>
                  <a:tblGrid>
                    <a:gridCol w="2045040">
                      <a:extLst>
                        <a:ext uri="{9D8B030D-6E8A-4147-A177-3AD203B41FA5}">
                          <a16:colId xmlns:a16="http://schemas.microsoft.com/office/drawing/2014/main" val="4222351200"/>
                        </a:ext>
                      </a:extLst>
                    </a:gridCol>
                    <a:gridCol w="637160">
                      <a:extLst>
                        <a:ext uri="{9D8B030D-6E8A-4147-A177-3AD203B41FA5}">
                          <a16:colId xmlns:a16="http://schemas.microsoft.com/office/drawing/2014/main" val="2057945091"/>
                        </a:ext>
                      </a:extLst>
                    </a:gridCol>
                    <a:gridCol w="637160">
                      <a:extLst>
                        <a:ext uri="{9D8B030D-6E8A-4147-A177-3AD203B41FA5}">
                          <a16:colId xmlns:a16="http://schemas.microsoft.com/office/drawing/2014/main" val="78831526"/>
                        </a:ext>
                      </a:extLst>
                    </a:gridCol>
                    <a:gridCol w="637160">
                      <a:extLst>
                        <a:ext uri="{9D8B030D-6E8A-4147-A177-3AD203B41FA5}">
                          <a16:colId xmlns:a16="http://schemas.microsoft.com/office/drawing/2014/main" val="601320999"/>
                        </a:ext>
                      </a:extLst>
                    </a:gridCol>
                    <a:gridCol w="637160">
                      <a:extLst>
                        <a:ext uri="{9D8B030D-6E8A-4147-A177-3AD203B41FA5}">
                          <a16:colId xmlns:a16="http://schemas.microsoft.com/office/drawing/2014/main" val="2929798021"/>
                        </a:ext>
                      </a:extLst>
                    </a:gridCol>
                    <a:gridCol w="637160">
                      <a:extLst>
                        <a:ext uri="{9D8B030D-6E8A-4147-A177-3AD203B41FA5}">
                          <a16:colId xmlns:a16="http://schemas.microsoft.com/office/drawing/2014/main" val="3825938110"/>
                        </a:ext>
                      </a:extLst>
                    </a:gridCol>
                    <a:gridCol w="637160">
                      <a:extLst>
                        <a:ext uri="{9D8B030D-6E8A-4147-A177-3AD203B41FA5}">
                          <a16:colId xmlns:a16="http://schemas.microsoft.com/office/drawing/2014/main" val="3840704964"/>
                        </a:ext>
                      </a:extLst>
                    </a:gridCol>
                  </a:tblGrid>
                  <a:tr h="406772">
                    <a:tc>
                      <a:txBody>
                        <a:bodyPr/>
                        <a:lstStyle/>
                        <a:p>
                          <a:pPr algn="l"/>
                          <a:endParaRPr lang="en-GB" sz="1200" b="1" noProof="0" dirty="0">
                            <a:solidFill>
                              <a:srgbClr val="0E4194"/>
                            </a:solidFill>
                            <a:latin typeface="Times New Roman" panose="02020603050405020304" pitchFamily="18" charset="0"/>
                            <a:cs typeface="Times New Roman" panose="02020603050405020304" pitchFamily="18" charset="0"/>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endParaRPr lang="fr-F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320952" t="-1493" r="-500000" b="-619403"/>
                          </a:stretch>
                        </a:blipFill>
                      </a:tcPr>
                    </a:tc>
                    <a:tc>
                      <a:txBody>
                        <a:bodyPr/>
                        <a:lstStyle/>
                        <a:p>
                          <a:endParaRPr lang="fr-F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425000" t="-1493" r="-404808" b="-619403"/>
                          </a:stretch>
                        </a:blipFill>
                      </a:tcPr>
                    </a:tc>
                    <a:tc>
                      <a:txBody>
                        <a:bodyPr/>
                        <a:lstStyle/>
                        <a:p>
                          <a:endParaRPr lang="fr-F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520000" t="-1493" r="-300952" b="-619403"/>
                          </a:stretch>
                        </a:blipFill>
                      </a:tcPr>
                    </a:tc>
                    <a:tc>
                      <a:txBody>
                        <a:bodyPr/>
                        <a:lstStyle/>
                        <a:p>
                          <a:endParaRPr lang="fr-F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620000" t="-1493" r="-200952" b="-619403"/>
                          </a:stretch>
                        </a:blipFill>
                      </a:tcPr>
                    </a:tc>
                    <a:tc>
                      <a:txBody>
                        <a:bodyPr/>
                        <a:lstStyle/>
                        <a:p>
                          <a:endParaRPr lang="fr-F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726923" t="-1493" r="-102885" b="-619403"/>
                          </a:stretch>
                        </a:blipFill>
                      </a:tcPr>
                    </a:tc>
                    <a:tc>
                      <a:txBody>
                        <a:bodyPr/>
                        <a:lstStyle/>
                        <a:p>
                          <a:endParaRPr lang="fr-F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819048" t="-1493" r="-1905" b="-619403"/>
                          </a:stretch>
                        </a:blipFill>
                      </a:tcPr>
                    </a:tc>
                    <a:extLst>
                      <a:ext uri="{0D108BD9-81ED-4DB2-BD59-A6C34878D82A}">
                        <a16:rowId xmlns:a16="http://schemas.microsoft.com/office/drawing/2014/main" val="441411387"/>
                      </a:ext>
                    </a:extLst>
                  </a:tr>
                  <a:tr h="406772">
                    <a:tc>
                      <a:txBody>
                        <a:bodyPr/>
                        <a:lstStyle/>
                        <a:p>
                          <a:pPr algn="l"/>
                          <a:r>
                            <a:rPr lang="en-GB" sz="1200" noProof="0" dirty="0">
                              <a:solidFill>
                                <a:srgbClr val="0E4194"/>
                              </a:solidFill>
                              <a:latin typeface="Times New Roman" panose="02020603050405020304" pitchFamily="18" charset="0"/>
                              <a:cs typeface="Times New Roman" panose="02020603050405020304" pitchFamily="18" charset="0"/>
                            </a:rPr>
                            <a:t>Laser tracker uncertainty</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687540808"/>
                      </a:ext>
                    </a:extLst>
                  </a:tr>
                  <a:tr h="406772">
                    <a:tc>
                      <a:txBody>
                        <a:bodyPr/>
                        <a:lstStyle/>
                        <a:p>
                          <a:pPr algn="l"/>
                          <a:r>
                            <a:rPr lang="en-GB" sz="1200" noProof="0" dirty="0">
                              <a:solidFill>
                                <a:srgbClr val="0E4194"/>
                              </a:solidFill>
                              <a:latin typeface="Times New Roman" panose="02020603050405020304" pitchFamily="18" charset="0"/>
                              <a:cs typeface="Times New Roman" panose="02020603050405020304" pitchFamily="18" charset="0"/>
                            </a:rPr>
                            <a:t>CMM uncertainty</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957561069"/>
                      </a:ext>
                    </a:extLst>
                  </a:tr>
                  <a:tr h="406772">
                    <a:tc>
                      <a:txBody>
                        <a:bodyPr/>
                        <a:lstStyle/>
                        <a:p>
                          <a:pPr algn="l"/>
                          <a:r>
                            <a:rPr lang="en-GB" sz="1200" noProof="0" dirty="0">
                              <a:solidFill>
                                <a:srgbClr val="0E4194"/>
                              </a:solidFill>
                              <a:latin typeface="Times New Roman" panose="02020603050405020304" pitchFamily="18" charset="0"/>
                              <a:cs typeface="Times New Roman" panose="02020603050405020304" pitchFamily="18" charset="0"/>
                            </a:rPr>
                            <a:t>Keyence non-linearity</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547765284"/>
                      </a:ext>
                    </a:extLst>
                  </a:tr>
                  <a:tr h="406772">
                    <a:tc>
                      <a:txBody>
                        <a:bodyPr/>
                        <a:lstStyle/>
                        <a:p>
                          <a:pPr algn="l"/>
                          <a:r>
                            <a:rPr lang="en-GB" sz="1200" noProof="0" dirty="0">
                              <a:solidFill>
                                <a:srgbClr val="0E4194"/>
                              </a:solidFill>
                              <a:latin typeface="Times New Roman" panose="02020603050405020304" pitchFamily="18" charset="0"/>
                              <a:cs typeface="Times New Roman" panose="02020603050405020304" pitchFamily="18" charset="0"/>
                            </a:rPr>
                            <a:t>Inclinometer uncertainty</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985216439"/>
                      </a:ext>
                    </a:extLst>
                  </a:tr>
                  <a:tr h="406772">
                    <a:tc>
                      <a:txBody>
                        <a:bodyPr/>
                        <a:lstStyle/>
                        <a:p>
                          <a:pPr algn="l"/>
                          <a:r>
                            <a:rPr lang="en-GB" sz="1200" noProof="0" dirty="0">
                              <a:solidFill>
                                <a:srgbClr val="0E4194"/>
                              </a:solidFill>
                              <a:latin typeface="Times New Roman" panose="02020603050405020304" pitchFamily="18" charset="0"/>
                              <a:cs typeface="Times New Roman" panose="02020603050405020304" pitchFamily="18" charset="0"/>
                            </a:rPr>
                            <a:t>Reflector centring error</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17146656"/>
                      </a:ext>
                    </a:extLst>
                  </a:tr>
                  <a:tr h="445008">
                    <a:tc>
                      <a:txBody>
                        <a:bodyPr/>
                        <a:lstStyle/>
                        <a:p>
                          <a:pPr algn="l"/>
                          <a:r>
                            <a:rPr lang="en-GB" sz="1160" b="1" noProof="0" dirty="0">
                              <a:solidFill>
                                <a:srgbClr val="0E4194"/>
                              </a:solidFill>
                              <a:latin typeface="Times New Roman" panose="02020603050405020304" pitchFamily="18" charset="0"/>
                              <a:cs typeface="Times New Roman" panose="02020603050405020304" pitchFamily="18" charset="0"/>
                            </a:rPr>
                            <a:t>Magnet alignment uncertainty (k = 1)</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6</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6</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10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712402066"/>
                      </a:ext>
                    </a:extLst>
                  </a:tr>
                </a:tbl>
              </a:graphicData>
            </a:graphic>
          </p:graphicFrame>
        </mc:Fallback>
      </mc:AlternateContent>
      <p:sp>
        <p:nvSpPr>
          <p:cNvPr id="49" name="ZoneTexte 48">
            <a:extLst>
              <a:ext uri="{FF2B5EF4-FFF2-40B4-BE49-F238E27FC236}">
                <a16:creationId xmlns:a16="http://schemas.microsoft.com/office/drawing/2014/main" id="{597D9AB5-C677-8D2E-E478-8B2926626856}"/>
              </a:ext>
            </a:extLst>
          </p:cNvPr>
          <p:cNvSpPr txBox="1"/>
          <p:nvPr/>
        </p:nvSpPr>
        <p:spPr>
          <a:xfrm>
            <a:off x="7839953" y="5021296"/>
            <a:ext cx="488295" cy="276999"/>
          </a:xfrm>
          <a:prstGeom prst="rect">
            <a:avLst/>
          </a:prstGeom>
          <a:noFill/>
        </p:spPr>
        <p:txBody>
          <a:bodyPr wrap="square" rtlCol="0">
            <a:spAutoFit/>
          </a:bodyPr>
          <a:lstStyle/>
          <a:p>
            <a:pPr algn="ctr"/>
            <a:r>
              <a:rPr lang="en-GB" sz="1200" i="1" noProof="0" dirty="0">
                <a:latin typeface="Times New Roman" panose="02020603050405020304" pitchFamily="18" charset="0"/>
                <a:cs typeface="Times New Roman" panose="02020603050405020304" pitchFamily="18" charset="0"/>
              </a:rPr>
              <a:t>µm</a:t>
            </a:r>
          </a:p>
        </p:txBody>
      </p:sp>
      <p:sp>
        <p:nvSpPr>
          <p:cNvPr id="51" name="ZoneTexte 50">
            <a:extLst>
              <a:ext uri="{FF2B5EF4-FFF2-40B4-BE49-F238E27FC236}">
                <a16:creationId xmlns:a16="http://schemas.microsoft.com/office/drawing/2014/main" id="{51CEE1A0-067D-DAE7-5C30-4CEEF5448C0B}"/>
              </a:ext>
            </a:extLst>
          </p:cNvPr>
          <p:cNvSpPr txBox="1"/>
          <p:nvPr/>
        </p:nvSpPr>
        <p:spPr>
          <a:xfrm>
            <a:off x="8488025" y="5020489"/>
            <a:ext cx="488295" cy="276999"/>
          </a:xfrm>
          <a:prstGeom prst="rect">
            <a:avLst/>
          </a:prstGeom>
          <a:noFill/>
        </p:spPr>
        <p:txBody>
          <a:bodyPr wrap="square" rtlCol="0">
            <a:spAutoFit/>
          </a:bodyPr>
          <a:lstStyle/>
          <a:p>
            <a:pPr algn="ctr"/>
            <a:r>
              <a:rPr lang="en-GB" sz="1200" i="1" noProof="0" dirty="0">
                <a:latin typeface="Times New Roman" panose="02020603050405020304" pitchFamily="18" charset="0"/>
                <a:cs typeface="Times New Roman" panose="02020603050405020304" pitchFamily="18" charset="0"/>
              </a:rPr>
              <a:t>µm</a:t>
            </a:r>
          </a:p>
        </p:txBody>
      </p:sp>
      <p:sp>
        <p:nvSpPr>
          <p:cNvPr id="54" name="ZoneTexte 53">
            <a:extLst>
              <a:ext uri="{FF2B5EF4-FFF2-40B4-BE49-F238E27FC236}">
                <a16:creationId xmlns:a16="http://schemas.microsoft.com/office/drawing/2014/main" id="{BD1FAD68-66C6-1830-55BE-6849E1D06623}"/>
              </a:ext>
            </a:extLst>
          </p:cNvPr>
          <p:cNvSpPr txBox="1"/>
          <p:nvPr/>
        </p:nvSpPr>
        <p:spPr>
          <a:xfrm>
            <a:off x="9136097" y="5019523"/>
            <a:ext cx="488295" cy="276999"/>
          </a:xfrm>
          <a:prstGeom prst="rect">
            <a:avLst/>
          </a:prstGeom>
          <a:noFill/>
        </p:spPr>
        <p:txBody>
          <a:bodyPr wrap="square" rtlCol="0">
            <a:spAutoFit/>
          </a:bodyPr>
          <a:lstStyle/>
          <a:p>
            <a:pPr algn="ctr"/>
            <a:r>
              <a:rPr lang="en-GB" sz="1200" i="1" noProof="0" dirty="0">
                <a:latin typeface="Times New Roman" panose="02020603050405020304" pitchFamily="18" charset="0"/>
                <a:cs typeface="Times New Roman" panose="02020603050405020304" pitchFamily="18" charset="0"/>
              </a:rPr>
              <a:t>µm</a:t>
            </a:r>
          </a:p>
        </p:txBody>
      </p:sp>
      <p:sp>
        <p:nvSpPr>
          <p:cNvPr id="56" name="ZoneTexte 55">
            <a:extLst>
              <a:ext uri="{FF2B5EF4-FFF2-40B4-BE49-F238E27FC236}">
                <a16:creationId xmlns:a16="http://schemas.microsoft.com/office/drawing/2014/main" id="{3247CA20-5317-618E-AFD5-3E8D428EDE52}"/>
              </a:ext>
            </a:extLst>
          </p:cNvPr>
          <p:cNvSpPr txBox="1"/>
          <p:nvPr/>
        </p:nvSpPr>
        <p:spPr>
          <a:xfrm>
            <a:off x="9784169" y="5019523"/>
            <a:ext cx="488295" cy="276999"/>
          </a:xfrm>
          <a:prstGeom prst="rect">
            <a:avLst/>
          </a:prstGeom>
          <a:noFill/>
        </p:spPr>
        <p:txBody>
          <a:bodyPr wrap="square" rtlCol="0">
            <a:spAutoFit/>
          </a:bodyPr>
          <a:lstStyle/>
          <a:p>
            <a:pPr algn="ctr"/>
            <a:r>
              <a:rPr lang="en-GB" sz="1200" i="1" noProof="0" dirty="0">
                <a:latin typeface="Times New Roman" panose="02020603050405020304" pitchFamily="18" charset="0"/>
                <a:cs typeface="Times New Roman" panose="02020603050405020304" pitchFamily="18" charset="0"/>
              </a:rPr>
              <a:t>µrad</a:t>
            </a:r>
          </a:p>
        </p:txBody>
      </p:sp>
      <p:sp>
        <p:nvSpPr>
          <p:cNvPr id="58" name="ZoneTexte 57">
            <a:extLst>
              <a:ext uri="{FF2B5EF4-FFF2-40B4-BE49-F238E27FC236}">
                <a16:creationId xmlns:a16="http://schemas.microsoft.com/office/drawing/2014/main" id="{0D7D7900-70E2-C949-B0A6-B5B7FC293DCD}"/>
              </a:ext>
            </a:extLst>
          </p:cNvPr>
          <p:cNvSpPr txBox="1"/>
          <p:nvPr/>
        </p:nvSpPr>
        <p:spPr>
          <a:xfrm>
            <a:off x="10416480" y="5019523"/>
            <a:ext cx="488295" cy="276999"/>
          </a:xfrm>
          <a:prstGeom prst="rect">
            <a:avLst/>
          </a:prstGeom>
          <a:noFill/>
        </p:spPr>
        <p:txBody>
          <a:bodyPr wrap="square" rtlCol="0">
            <a:spAutoFit/>
          </a:bodyPr>
          <a:lstStyle/>
          <a:p>
            <a:pPr algn="ctr"/>
            <a:r>
              <a:rPr lang="en-GB" sz="1200" i="1" noProof="0" dirty="0">
                <a:latin typeface="Times New Roman" panose="02020603050405020304" pitchFamily="18" charset="0"/>
                <a:cs typeface="Times New Roman" panose="02020603050405020304" pitchFamily="18" charset="0"/>
              </a:rPr>
              <a:t>µrad</a:t>
            </a:r>
          </a:p>
        </p:txBody>
      </p:sp>
      <p:sp>
        <p:nvSpPr>
          <p:cNvPr id="60" name="ZoneTexte 59">
            <a:extLst>
              <a:ext uri="{FF2B5EF4-FFF2-40B4-BE49-F238E27FC236}">
                <a16:creationId xmlns:a16="http://schemas.microsoft.com/office/drawing/2014/main" id="{50A2BB4C-18CA-D3E6-ABCC-E781A540F506}"/>
              </a:ext>
            </a:extLst>
          </p:cNvPr>
          <p:cNvSpPr txBox="1"/>
          <p:nvPr/>
        </p:nvSpPr>
        <p:spPr>
          <a:xfrm>
            <a:off x="11064552" y="5018796"/>
            <a:ext cx="488295" cy="276999"/>
          </a:xfrm>
          <a:prstGeom prst="rect">
            <a:avLst/>
          </a:prstGeom>
          <a:noFill/>
        </p:spPr>
        <p:txBody>
          <a:bodyPr wrap="square" rtlCol="0">
            <a:spAutoFit/>
          </a:bodyPr>
          <a:lstStyle/>
          <a:p>
            <a:pPr algn="ctr"/>
            <a:r>
              <a:rPr lang="en-GB" sz="1200" i="1" noProof="0" dirty="0">
                <a:latin typeface="Times New Roman" panose="02020603050405020304" pitchFamily="18" charset="0"/>
                <a:cs typeface="Times New Roman" panose="02020603050405020304" pitchFamily="18" charset="0"/>
              </a:rPr>
              <a:t>µrad</a:t>
            </a:r>
          </a:p>
        </p:txBody>
      </p:sp>
      <p:sp>
        <p:nvSpPr>
          <p:cNvPr id="62" name="ZoneTexte 61">
            <a:extLst>
              <a:ext uri="{FF2B5EF4-FFF2-40B4-BE49-F238E27FC236}">
                <a16:creationId xmlns:a16="http://schemas.microsoft.com/office/drawing/2014/main" id="{393EA96A-23F0-2926-DD72-4EE1A16BCD1D}"/>
              </a:ext>
            </a:extLst>
          </p:cNvPr>
          <p:cNvSpPr txBox="1"/>
          <p:nvPr/>
        </p:nvSpPr>
        <p:spPr>
          <a:xfrm>
            <a:off x="5754587" y="5744289"/>
            <a:ext cx="6083998" cy="276999"/>
          </a:xfrm>
          <a:prstGeom prst="rect">
            <a:avLst/>
          </a:prstGeom>
          <a:noFill/>
        </p:spPr>
        <p:txBody>
          <a:bodyPr wrap="square" rtlCol="0">
            <a:spAutoFit/>
          </a:bodyPr>
          <a:lstStyle/>
          <a:p>
            <a:r>
              <a:rPr lang="en-GB" sz="1200" i="1" noProof="0" dirty="0">
                <a:latin typeface="Times New Roman" panose="02020603050405020304" pitchFamily="18" charset="0"/>
                <a:cs typeface="Times New Roman" panose="02020603050405020304" pitchFamily="18" charset="0"/>
              </a:rPr>
              <a:t>*Values for a magnet with a pole length of 150 mm and a pin spacing of 340 mm on the girder</a:t>
            </a:r>
          </a:p>
        </p:txBody>
      </p:sp>
      <p:sp>
        <p:nvSpPr>
          <p:cNvPr id="67" name="Rectangle 66">
            <a:extLst>
              <a:ext uri="{FF2B5EF4-FFF2-40B4-BE49-F238E27FC236}">
                <a16:creationId xmlns:a16="http://schemas.microsoft.com/office/drawing/2014/main" id="{E7807766-E85A-099A-B629-C7C0CA300530}"/>
              </a:ext>
            </a:extLst>
          </p:cNvPr>
          <p:cNvSpPr/>
          <p:nvPr/>
        </p:nvSpPr>
        <p:spPr>
          <a:xfrm>
            <a:off x="6029644" y="5456321"/>
            <a:ext cx="288032" cy="158976"/>
          </a:xfrm>
          <a:prstGeom prst="rect">
            <a:avLst/>
          </a:prstGeom>
          <a:solidFill>
            <a:schemeClr val="accent1">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71" name="ZoneTexte 70">
            <a:extLst>
              <a:ext uri="{FF2B5EF4-FFF2-40B4-BE49-F238E27FC236}">
                <a16:creationId xmlns:a16="http://schemas.microsoft.com/office/drawing/2014/main" id="{0028B735-A39A-5D0A-549A-DDB58D8FD49F}"/>
              </a:ext>
            </a:extLst>
          </p:cNvPr>
          <p:cNvSpPr txBox="1"/>
          <p:nvPr/>
        </p:nvSpPr>
        <p:spPr>
          <a:xfrm>
            <a:off x="6344238" y="5406286"/>
            <a:ext cx="1974361" cy="276999"/>
          </a:xfrm>
          <a:prstGeom prst="rect">
            <a:avLst/>
          </a:prstGeom>
          <a:noFill/>
        </p:spPr>
        <p:txBody>
          <a:bodyPr wrap="square" rtlCol="0">
            <a:spAutoFit/>
          </a:bodyPr>
          <a:lstStyle/>
          <a:p>
            <a:r>
              <a:rPr lang="en-GB" sz="1200" noProof="0" dirty="0">
                <a:latin typeface="Times New Roman" panose="02020603050405020304" pitchFamily="18" charset="0"/>
                <a:cs typeface="Times New Roman" panose="02020603050405020304" pitchFamily="18" charset="0"/>
              </a:rPr>
              <a:t>Magnetic DOF (measured)</a:t>
            </a:r>
          </a:p>
        </p:txBody>
      </p:sp>
      <p:sp>
        <p:nvSpPr>
          <p:cNvPr id="73" name="Rectangle 72">
            <a:extLst>
              <a:ext uri="{FF2B5EF4-FFF2-40B4-BE49-F238E27FC236}">
                <a16:creationId xmlns:a16="http://schemas.microsoft.com/office/drawing/2014/main" id="{3368AF8E-AD34-3979-8E4A-CF1B8D422CCD}"/>
              </a:ext>
            </a:extLst>
          </p:cNvPr>
          <p:cNvSpPr/>
          <p:nvPr/>
        </p:nvSpPr>
        <p:spPr>
          <a:xfrm>
            <a:off x="8499133" y="5456321"/>
            <a:ext cx="288032" cy="158976"/>
          </a:xfrm>
          <a:prstGeom prst="rect">
            <a:avLst/>
          </a:prstGeom>
          <a:solidFill>
            <a:schemeClr val="accent6">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75" name="ZoneTexte 74">
            <a:extLst>
              <a:ext uri="{FF2B5EF4-FFF2-40B4-BE49-F238E27FC236}">
                <a16:creationId xmlns:a16="http://schemas.microsoft.com/office/drawing/2014/main" id="{131E2224-B322-CECE-2E32-06A0050F0665}"/>
              </a:ext>
            </a:extLst>
          </p:cNvPr>
          <p:cNvSpPr txBox="1"/>
          <p:nvPr/>
        </p:nvSpPr>
        <p:spPr>
          <a:xfrm>
            <a:off x="8813727" y="5406286"/>
            <a:ext cx="2845731" cy="276999"/>
          </a:xfrm>
          <a:prstGeom prst="rect">
            <a:avLst/>
          </a:prstGeom>
          <a:noFill/>
        </p:spPr>
        <p:txBody>
          <a:bodyPr wrap="square" rtlCol="0">
            <a:spAutoFit/>
          </a:bodyPr>
          <a:lstStyle/>
          <a:p>
            <a:r>
              <a:rPr lang="en-GB" sz="1200" noProof="0" dirty="0">
                <a:latin typeface="Times New Roman" panose="02020603050405020304" pitchFamily="18" charset="0"/>
                <a:cs typeface="Times New Roman" panose="02020603050405020304" pitchFamily="18" charset="0"/>
              </a:rPr>
              <a:t>Mechanical DOF (set by realisation)</a:t>
            </a:r>
          </a:p>
        </p:txBody>
      </p:sp>
      <p:pic>
        <p:nvPicPr>
          <p:cNvPr id="17" name="Image 16">
            <a:extLst>
              <a:ext uri="{FF2B5EF4-FFF2-40B4-BE49-F238E27FC236}">
                <a16:creationId xmlns:a16="http://schemas.microsoft.com/office/drawing/2014/main" id="{A613D5A1-21E8-B6FD-6D77-394CBE4E1EDB}"/>
              </a:ext>
            </a:extLst>
          </p:cNvPr>
          <p:cNvPicPr>
            <a:picLocks noChangeAspect="1"/>
          </p:cNvPicPr>
          <p:nvPr/>
        </p:nvPicPr>
        <p:blipFill>
          <a:blip r:embed="rId6"/>
          <a:stretch>
            <a:fillRect/>
          </a:stretch>
        </p:blipFill>
        <p:spPr>
          <a:xfrm>
            <a:off x="887337" y="4241712"/>
            <a:ext cx="3980641" cy="2339140"/>
          </a:xfrm>
          <a:prstGeom prst="rect">
            <a:avLst/>
          </a:prstGeom>
        </p:spPr>
      </p:pic>
    </p:spTree>
    <p:extLst>
      <p:ext uri="{BB962C8B-B14F-4D97-AF65-F5344CB8AC3E}">
        <p14:creationId xmlns:p14="http://schemas.microsoft.com/office/powerpoint/2010/main" val="38793554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49DEE-0654-4310-488D-1DDACE7C1F4B}"/>
            </a:ext>
          </a:extLst>
        </p:cNvPr>
        <p:cNvGrpSpPr/>
        <p:nvPr/>
      </p:nvGrpSpPr>
      <p:grpSpPr>
        <a:xfrm>
          <a:off x="0" y="0"/>
          <a:ext cx="0" cy="0"/>
          <a:chOff x="0" y="0"/>
          <a:chExt cx="0" cy="0"/>
        </a:xfrm>
      </p:grpSpPr>
      <p:pic>
        <p:nvPicPr>
          <p:cNvPr id="38" name="Image 37">
            <a:extLst>
              <a:ext uri="{FF2B5EF4-FFF2-40B4-BE49-F238E27FC236}">
                <a16:creationId xmlns:a16="http://schemas.microsoft.com/office/drawing/2014/main" id="{1781A1EF-5918-DE67-66F1-C898CD7908E2}"/>
              </a:ext>
            </a:extLst>
          </p:cNvPr>
          <p:cNvPicPr>
            <a:picLocks noChangeAspect="1"/>
          </p:cNvPicPr>
          <p:nvPr/>
        </p:nvPicPr>
        <p:blipFill>
          <a:blip r:embed="rId3"/>
          <a:stretch>
            <a:fillRect/>
          </a:stretch>
        </p:blipFill>
        <p:spPr>
          <a:xfrm>
            <a:off x="761858" y="4374597"/>
            <a:ext cx="3878219" cy="2423085"/>
          </a:xfrm>
          <a:prstGeom prst="rect">
            <a:avLst/>
          </a:prstGeom>
        </p:spPr>
      </p:pic>
      <p:sp>
        <p:nvSpPr>
          <p:cNvPr id="21" name="Espace réservé du texte 4">
            <a:extLst>
              <a:ext uri="{FF2B5EF4-FFF2-40B4-BE49-F238E27FC236}">
                <a16:creationId xmlns:a16="http://schemas.microsoft.com/office/drawing/2014/main" id="{D3942677-CCDF-C9FE-AAA4-C96FC0498455}"/>
              </a:ext>
            </a:extLst>
          </p:cNvPr>
          <p:cNvSpPr txBox="1">
            <a:spLocks/>
          </p:cNvSpPr>
          <p:nvPr/>
        </p:nvSpPr>
        <p:spPr>
          <a:xfrm>
            <a:off x="552036" y="764704"/>
            <a:ext cx="11088582" cy="5832648"/>
          </a:xfrm>
          <a:prstGeom prst="rect">
            <a:avLst/>
          </a:prstGeom>
        </p:spPr>
        <p:txBody>
          <a:bodyPr/>
          <a:lstStyle>
            <a:lvl1pPr marL="257179" indent="-257179" algn="l" defTabSz="685810" rtl="0" eaLnBrk="1" latinLnBrk="0" hangingPunct="1">
              <a:spcBef>
                <a:spcPct val="20000"/>
              </a:spcBef>
              <a:buFont typeface="Arial" panose="020B0604020202020204" pitchFamily="34" charset="0"/>
              <a:buChar char="•"/>
              <a:defRPr sz="1800" kern="1200">
                <a:solidFill>
                  <a:srgbClr val="0E4194"/>
                </a:solidFill>
                <a:latin typeface="Arial" panose="020B0604020202020204" pitchFamily="34" charset="0"/>
                <a:ea typeface="+mn-ea"/>
                <a:cs typeface="Arial" panose="020B0604020202020204" pitchFamily="34" charset="0"/>
              </a:defRPr>
            </a:lvl1pPr>
            <a:lvl2pPr marL="557220" indent="-214316" algn="l" defTabSz="685810" rtl="0" eaLnBrk="1" latinLnBrk="0" hangingPunct="1">
              <a:spcBef>
                <a:spcPct val="20000"/>
              </a:spcBef>
              <a:buFont typeface="Arial" panose="020B0604020202020204" pitchFamily="34" charset="0"/>
              <a:buChar char="–"/>
              <a:defRPr sz="15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857262" indent="-171452" algn="l" defTabSz="685810" rtl="0" eaLnBrk="1" latinLnBrk="0" hangingPunct="1">
              <a:spcBef>
                <a:spcPct val="20000"/>
              </a:spcBef>
              <a:buFont typeface="Arial" panose="020B0604020202020204" pitchFamily="34" charset="0"/>
              <a:buChar char="•"/>
              <a:defRPr sz="135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200167" indent="-171452" algn="l" defTabSz="685810" rtl="0" eaLnBrk="1" latinLnBrk="0" hangingPunct="1">
              <a:spcBef>
                <a:spcPct val="20000"/>
              </a:spcBef>
              <a:buFont typeface="Arial" panose="020B0604020202020204" pitchFamily="34" charset="0"/>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1543072" indent="-171452" algn="l" defTabSz="685810" rtl="0" eaLnBrk="1" latinLnBrk="0" hangingPunct="1">
              <a:spcBef>
                <a:spcPct val="20000"/>
              </a:spcBef>
              <a:buFont typeface="Arial" panose="020B0604020202020204" pitchFamily="34" charset="0"/>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1885978"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82"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87"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91"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r>
              <a:rPr lang="en-GB" b="1" noProof="0" dirty="0">
                <a:latin typeface="Times New Roman" panose="02020603050405020304" pitchFamily="18" charset="0"/>
                <a:cs typeface="Times New Roman" panose="02020603050405020304" pitchFamily="18" charset="0"/>
              </a:rPr>
              <a:t>Objective</a:t>
            </a:r>
            <a:r>
              <a:rPr lang="en-GB" noProof="0" dirty="0">
                <a:latin typeface="Times New Roman" panose="02020603050405020304" pitchFamily="18" charset="0"/>
                <a:cs typeface="Times New Roman" panose="02020603050405020304" pitchFamily="18" charset="0"/>
              </a:rPr>
              <a:t>: position each magnet’s reference frame within the girder reference frame</a:t>
            </a:r>
          </a:p>
          <a:p>
            <a:r>
              <a:rPr lang="en-GB" b="1" noProof="0" dirty="0">
                <a:latin typeface="Times New Roman" panose="02020603050405020304" pitchFamily="18" charset="0"/>
                <a:cs typeface="Times New Roman" panose="02020603050405020304" pitchFamily="18" charset="0"/>
              </a:rPr>
              <a:t>Method</a:t>
            </a:r>
            <a:r>
              <a:rPr lang="en-GB" noProof="0" dirty="0">
                <a:latin typeface="Times New Roman" panose="02020603050405020304" pitchFamily="18" charset="0"/>
                <a:cs typeface="Times New Roman" panose="02020603050405020304" pitchFamily="18" charset="0"/>
              </a:rPr>
              <a:t>: magnets are clamped against pins, measured with a laser tracker and inclinometer, and shimmed if needed</a:t>
            </a:r>
            <a:endParaRPr lang="en-GB" noProof="0" dirty="0"/>
          </a:p>
          <a:p>
            <a:endParaRPr lang="en-GB" noProof="0" dirty="0"/>
          </a:p>
          <a:p>
            <a:endParaRPr lang="en-GB" noProof="0" dirty="0"/>
          </a:p>
          <a:p>
            <a:pPr marL="342904" lvl="1" indent="0">
              <a:buFont typeface="Arial" panose="020B0604020202020204" pitchFamily="34" charset="0"/>
              <a:buNone/>
            </a:pPr>
            <a:endParaRPr lang="en-GB" noProof="0" dirty="0"/>
          </a:p>
          <a:p>
            <a:endParaRPr lang="en-GB" noProof="0" dirty="0"/>
          </a:p>
          <a:p>
            <a:pPr marL="342904" lvl="1" indent="0">
              <a:buFont typeface="Arial" panose="020B0604020202020204" pitchFamily="34" charset="0"/>
              <a:buNone/>
            </a:pPr>
            <a:endParaRPr lang="en-GB" noProof="0" dirty="0"/>
          </a:p>
          <a:p>
            <a:pPr marL="342904" lvl="1" indent="0">
              <a:buFont typeface="Arial" panose="020B0604020202020204" pitchFamily="34" charset="0"/>
              <a:buNone/>
            </a:pPr>
            <a:endParaRPr lang="en-GB" noProof="0" dirty="0"/>
          </a:p>
          <a:p>
            <a:pPr marL="342904" lvl="1" indent="0">
              <a:buFont typeface="Arial" panose="020B0604020202020204" pitchFamily="34" charset="0"/>
              <a:buNone/>
            </a:pPr>
            <a:endParaRPr lang="en-GB" noProof="0" dirty="0"/>
          </a:p>
        </p:txBody>
      </p:sp>
      <p:sp>
        <p:nvSpPr>
          <p:cNvPr id="2" name="Titre 1">
            <a:extLst>
              <a:ext uri="{FF2B5EF4-FFF2-40B4-BE49-F238E27FC236}">
                <a16:creationId xmlns:a16="http://schemas.microsoft.com/office/drawing/2014/main" id="{A159DAD4-A895-2F1B-39AA-1F3FC6942D8B}"/>
              </a:ext>
            </a:extLst>
          </p:cNvPr>
          <p:cNvSpPr>
            <a:spLocks noGrp="1"/>
          </p:cNvSpPr>
          <p:nvPr>
            <p:ph type="title"/>
          </p:nvPr>
        </p:nvSpPr>
        <p:spPr/>
        <p:txBody>
          <a:bodyPr/>
          <a:lstStyle/>
          <a:p>
            <a:r>
              <a:rPr lang="en-GB" sz="2400" noProof="0" dirty="0">
                <a:latin typeface="Times New Roman" panose="02020603050405020304" pitchFamily="18" charset="0"/>
                <a:cs typeface="Times New Roman" panose="02020603050405020304" pitchFamily="18" charset="0"/>
              </a:rPr>
              <a:t>Magnet alignment on girder</a:t>
            </a:r>
            <a:endParaRPr lang="en-GB" noProof="0" dirty="0">
              <a:latin typeface="Times New Roman" panose="02020603050405020304" pitchFamily="18" charset="0"/>
              <a:cs typeface="Times New Roman" panose="02020603050405020304" pitchFamily="18" charset="0"/>
            </a:endParaRPr>
          </a:p>
        </p:txBody>
      </p:sp>
      <p:sp>
        <p:nvSpPr>
          <p:cNvPr id="6" name="Espace réservé du pied de page 5">
            <a:extLst>
              <a:ext uri="{FF2B5EF4-FFF2-40B4-BE49-F238E27FC236}">
                <a16:creationId xmlns:a16="http://schemas.microsoft.com/office/drawing/2014/main" id="{59A013A1-5EC7-4465-4F18-D804DDE24AE9}"/>
              </a:ext>
            </a:extLst>
          </p:cNvPr>
          <p:cNvSpPr>
            <a:spLocks noGrp="1"/>
          </p:cNvSpPr>
          <p:nvPr>
            <p:ph type="ftr" sz="quarter" idx="10"/>
          </p:nvPr>
        </p:nvSpPr>
        <p:spPr/>
        <p:txBody>
          <a:bodyPr/>
          <a:lstStyle/>
          <a:p>
            <a:r>
              <a:rPr lang="en-GB" noProof="0" dirty="0"/>
              <a:t>IWAA 2026, October 5-9 at KEK</a:t>
            </a:r>
          </a:p>
        </p:txBody>
      </p:sp>
      <p:sp>
        <p:nvSpPr>
          <p:cNvPr id="4" name="Espace réservé du numéro de diapositive 3">
            <a:extLst>
              <a:ext uri="{FF2B5EF4-FFF2-40B4-BE49-F238E27FC236}">
                <a16:creationId xmlns:a16="http://schemas.microsoft.com/office/drawing/2014/main" id="{C6292C7D-5BB7-6FE6-6B09-D093156E1753}"/>
              </a:ext>
            </a:extLst>
          </p:cNvPr>
          <p:cNvSpPr>
            <a:spLocks noGrp="1"/>
          </p:cNvSpPr>
          <p:nvPr>
            <p:ph type="sldNum" sz="quarter" idx="11"/>
          </p:nvPr>
        </p:nvSpPr>
        <p:spPr/>
        <p:txBody>
          <a:bodyPr/>
          <a:lstStyle/>
          <a:p>
            <a:fld id="{F1620CC9-C982-429E-97C9-9F71A6603CFC}" type="slidenum">
              <a:rPr lang="en-GB" noProof="0" smtClean="0"/>
              <a:pPr/>
              <a:t>20</a:t>
            </a:fld>
            <a:endParaRPr lang="en-GB" noProof="0" dirty="0"/>
          </a:p>
        </p:txBody>
      </p:sp>
      <p:sp>
        <p:nvSpPr>
          <p:cNvPr id="48" name="ZoneTexte 47">
            <a:extLst>
              <a:ext uri="{FF2B5EF4-FFF2-40B4-BE49-F238E27FC236}">
                <a16:creationId xmlns:a16="http://schemas.microsoft.com/office/drawing/2014/main" id="{64E2B59B-74BD-E9C0-57C1-CC78993F1BEA}"/>
              </a:ext>
            </a:extLst>
          </p:cNvPr>
          <p:cNvSpPr txBox="1"/>
          <p:nvPr/>
        </p:nvSpPr>
        <p:spPr>
          <a:xfrm>
            <a:off x="529204" y="4129335"/>
            <a:ext cx="4524724" cy="307777"/>
          </a:xfrm>
          <a:prstGeom prst="rect">
            <a:avLst/>
          </a:prstGeom>
          <a:noFill/>
        </p:spPr>
        <p:txBody>
          <a:bodyPr wrap="square" rtlCol="0">
            <a:spAutoFit/>
          </a:bodyPr>
          <a:lstStyle/>
          <a:p>
            <a:r>
              <a:rPr lang="en-GB" sz="1400" i="1" u="sng" noProof="0" dirty="0">
                <a:latin typeface="Times New Roman" panose="02020603050405020304" pitchFamily="18" charset="0"/>
                <a:cs typeface="Times New Roman" panose="02020603050405020304" pitchFamily="18" charset="0"/>
              </a:rPr>
              <a:t>Clamping repeatability before and after a 10 µm shimming</a:t>
            </a:r>
          </a:p>
        </p:txBody>
      </p:sp>
      <p:sp>
        <p:nvSpPr>
          <p:cNvPr id="10" name="ZoneTexte 9">
            <a:extLst>
              <a:ext uri="{FF2B5EF4-FFF2-40B4-BE49-F238E27FC236}">
                <a16:creationId xmlns:a16="http://schemas.microsoft.com/office/drawing/2014/main" id="{1D3A8527-55BE-64B8-74C0-8558F109ED23}"/>
              </a:ext>
            </a:extLst>
          </p:cNvPr>
          <p:cNvSpPr txBox="1"/>
          <p:nvPr/>
        </p:nvSpPr>
        <p:spPr>
          <a:xfrm>
            <a:off x="6082352" y="1733736"/>
            <a:ext cx="1238487" cy="307777"/>
          </a:xfrm>
          <a:prstGeom prst="rect">
            <a:avLst/>
          </a:prstGeom>
          <a:noFill/>
        </p:spPr>
        <p:txBody>
          <a:bodyPr wrap="square" rtlCol="0">
            <a:spAutoFit/>
          </a:bodyPr>
          <a:lstStyle/>
          <a:p>
            <a:pPr algn="ctr"/>
            <a:r>
              <a:rPr lang="en-GB" sz="1400" b="1" noProof="0" dirty="0">
                <a:latin typeface="Times New Roman" panose="02020603050405020304" pitchFamily="18" charset="0"/>
                <a:cs typeface="Times New Roman" panose="02020603050405020304" pitchFamily="18" charset="0"/>
              </a:rPr>
              <a:t>Identification</a:t>
            </a:r>
          </a:p>
        </p:txBody>
      </p:sp>
      <p:cxnSp>
        <p:nvCxnSpPr>
          <p:cNvPr id="12" name="Connecteur droit avec flèche 11">
            <a:extLst>
              <a:ext uri="{FF2B5EF4-FFF2-40B4-BE49-F238E27FC236}">
                <a16:creationId xmlns:a16="http://schemas.microsoft.com/office/drawing/2014/main" id="{144F569B-A90E-7061-0701-BD4AACA6266F}"/>
              </a:ext>
            </a:extLst>
          </p:cNvPr>
          <p:cNvCxnSpPr/>
          <p:nvPr/>
        </p:nvCxnSpPr>
        <p:spPr>
          <a:xfrm>
            <a:off x="7536160" y="1886740"/>
            <a:ext cx="43204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ZoneTexte 14">
            <a:extLst>
              <a:ext uri="{FF2B5EF4-FFF2-40B4-BE49-F238E27FC236}">
                <a16:creationId xmlns:a16="http://schemas.microsoft.com/office/drawing/2014/main" id="{DF75F6ED-75BD-5664-A92D-CA138EC98637}"/>
              </a:ext>
            </a:extLst>
          </p:cNvPr>
          <p:cNvSpPr txBox="1"/>
          <p:nvPr/>
        </p:nvSpPr>
        <p:spPr>
          <a:xfrm>
            <a:off x="8177857" y="1741688"/>
            <a:ext cx="1467352" cy="307777"/>
          </a:xfrm>
          <a:prstGeom prst="rect">
            <a:avLst/>
          </a:prstGeom>
          <a:noFill/>
        </p:spPr>
        <p:txBody>
          <a:bodyPr wrap="square" rtlCol="0">
            <a:spAutoFit/>
          </a:bodyPr>
          <a:lstStyle/>
          <a:p>
            <a:pPr algn="ctr"/>
            <a:r>
              <a:rPr lang="en-GB" sz="1400" b="1" noProof="0" dirty="0">
                <a:latin typeface="Times New Roman" panose="02020603050405020304" pitchFamily="18" charset="0"/>
                <a:cs typeface="Times New Roman" panose="02020603050405020304" pitchFamily="18" charset="0"/>
              </a:rPr>
              <a:t>Quantification</a:t>
            </a:r>
          </a:p>
        </p:txBody>
      </p:sp>
      <p:sp>
        <p:nvSpPr>
          <p:cNvPr id="18" name="ZoneTexte 17">
            <a:extLst>
              <a:ext uri="{FF2B5EF4-FFF2-40B4-BE49-F238E27FC236}">
                <a16:creationId xmlns:a16="http://schemas.microsoft.com/office/drawing/2014/main" id="{184BD065-63F1-1CF9-E2DE-6186B0FEB144}"/>
              </a:ext>
            </a:extLst>
          </p:cNvPr>
          <p:cNvSpPr txBox="1"/>
          <p:nvPr/>
        </p:nvSpPr>
        <p:spPr>
          <a:xfrm>
            <a:off x="10501114" y="1741688"/>
            <a:ext cx="1238487" cy="307777"/>
          </a:xfrm>
          <a:prstGeom prst="rect">
            <a:avLst/>
          </a:prstGeom>
          <a:noFill/>
        </p:spPr>
        <p:txBody>
          <a:bodyPr wrap="square" rtlCol="0">
            <a:spAutoFit/>
          </a:bodyPr>
          <a:lstStyle/>
          <a:p>
            <a:pPr algn="ctr"/>
            <a:r>
              <a:rPr lang="en-GB" sz="1400" b="1" noProof="0" dirty="0">
                <a:latin typeface="Times New Roman" panose="02020603050405020304" pitchFamily="18" charset="0"/>
                <a:cs typeface="Times New Roman" panose="02020603050405020304" pitchFamily="18" charset="0"/>
              </a:rPr>
              <a:t>Propagation</a:t>
            </a:r>
          </a:p>
        </p:txBody>
      </p:sp>
      <p:cxnSp>
        <p:nvCxnSpPr>
          <p:cNvPr id="19" name="Connecteur droit avec flèche 18">
            <a:extLst>
              <a:ext uri="{FF2B5EF4-FFF2-40B4-BE49-F238E27FC236}">
                <a16:creationId xmlns:a16="http://schemas.microsoft.com/office/drawing/2014/main" id="{F7D1F408-D3FD-3174-7A85-BB65C098DCAE}"/>
              </a:ext>
            </a:extLst>
          </p:cNvPr>
          <p:cNvCxnSpPr/>
          <p:nvPr/>
        </p:nvCxnSpPr>
        <p:spPr>
          <a:xfrm>
            <a:off x="9804544" y="1886740"/>
            <a:ext cx="43204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graphicFrame>
            <p:nvGraphicFramePr>
              <p:cNvPr id="46" name="Tableau 45">
                <a:extLst>
                  <a:ext uri="{FF2B5EF4-FFF2-40B4-BE49-F238E27FC236}">
                    <a16:creationId xmlns:a16="http://schemas.microsoft.com/office/drawing/2014/main" id="{9B1F38B7-A96D-3133-EABD-FF11B763ED86}"/>
                  </a:ext>
                </a:extLst>
              </p:cNvPr>
              <p:cNvGraphicFramePr>
                <a:graphicFrameLocks noGrp="1"/>
              </p:cNvGraphicFramePr>
              <p:nvPr>
                <p:extLst>
                  <p:ext uri="{D42A27DB-BD31-4B8C-83A1-F6EECF244321}">
                    <p14:modId xmlns:p14="http://schemas.microsoft.com/office/powerpoint/2010/main" val="1064294703"/>
                  </p:ext>
                </p:extLst>
              </p:nvPr>
            </p:nvGraphicFramePr>
            <p:xfrm>
              <a:off x="5754587" y="2204864"/>
              <a:ext cx="5868000" cy="2885640"/>
            </p:xfrm>
            <a:graphic>
              <a:graphicData uri="http://schemas.openxmlformats.org/drawingml/2006/table">
                <a:tbl>
                  <a:tblPr firstRow="1" bandRow="1">
                    <a:tableStyleId>{2D5ABB26-0587-4C30-8999-92F81FD0307C}</a:tableStyleId>
                  </a:tblPr>
                  <a:tblGrid>
                    <a:gridCol w="2045040">
                      <a:extLst>
                        <a:ext uri="{9D8B030D-6E8A-4147-A177-3AD203B41FA5}">
                          <a16:colId xmlns:a16="http://schemas.microsoft.com/office/drawing/2014/main" val="4222351200"/>
                        </a:ext>
                      </a:extLst>
                    </a:gridCol>
                    <a:gridCol w="637160">
                      <a:extLst>
                        <a:ext uri="{9D8B030D-6E8A-4147-A177-3AD203B41FA5}">
                          <a16:colId xmlns:a16="http://schemas.microsoft.com/office/drawing/2014/main" val="2057945091"/>
                        </a:ext>
                      </a:extLst>
                    </a:gridCol>
                    <a:gridCol w="637160">
                      <a:extLst>
                        <a:ext uri="{9D8B030D-6E8A-4147-A177-3AD203B41FA5}">
                          <a16:colId xmlns:a16="http://schemas.microsoft.com/office/drawing/2014/main" val="78831526"/>
                        </a:ext>
                      </a:extLst>
                    </a:gridCol>
                    <a:gridCol w="637160">
                      <a:extLst>
                        <a:ext uri="{9D8B030D-6E8A-4147-A177-3AD203B41FA5}">
                          <a16:colId xmlns:a16="http://schemas.microsoft.com/office/drawing/2014/main" val="601320999"/>
                        </a:ext>
                      </a:extLst>
                    </a:gridCol>
                    <a:gridCol w="637160">
                      <a:extLst>
                        <a:ext uri="{9D8B030D-6E8A-4147-A177-3AD203B41FA5}">
                          <a16:colId xmlns:a16="http://schemas.microsoft.com/office/drawing/2014/main" val="2929798021"/>
                        </a:ext>
                      </a:extLst>
                    </a:gridCol>
                    <a:gridCol w="637160">
                      <a:extLst>
                        <a:ext uri="{9D8B030D-6E8A-4147-A177-3AD203B41FA5}">
                          <a16:colId xmlns:a16="http://schemas.microsoft.com/office/drawing/2014/main" val="3825938110"/>
                        </a:ext>
                      </a:extLst>
                    </a:gridCol>
                    <a:gridCol w="637160">
                      <a:extLst>
                        <a:ext uri="{9D8B030D-6E8A-4147-A177-3AD203B41FA5}">
                          <a16:colId xmlns:a16="http://schemas.microsoft.com/office/drawing/2014/main" val="3840704964"/>
                        </a:ext>
                      </a:extLst>
                    </a:gridCol>
                  </a:tblGrid>
                  <a:tr h="406772">
                    <a:tc>
                      <a:txBody>
                        <a:bodyPr/>
                        <a:lstStyle/>
                        <a:p>
                          <a:pPr algn="l"/>
                          <a:endParaRPr lang="en-GB" sz="1200" b="1" noProof="0" dirty="0">
                            <a:solidFill>
                              <a:srgbClr val="0E4194"/>
                            </a:solidFill>
                            <a:latin typeface="Times New Roman" panose="02020603050405020304" pitchFamily="18" charset="0"/>
                            <a:cs typeface="Times New Roman" panose="02020603050405020304" pitchFamily="18" charset="0"/>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14:m>
                            <m:oMathPara xmlns:m="http://schemas.openxmlformats.org/officeDocument/2006/math">
                              <m:oMath>
                                <m:sSub>
                                  <m:sSubPr>
                                    <m:ctrlPr>
                                      <a:rPr lang="en-GB" sz="1400" b="1" i="0" noProof="0" smtClean="0">
                                        <a:solidFill>
                                          <a:srgbClr val="0E4194"/>
                                        </a:solidFill>
                                        <a:latin typeface="Cambria Math" panose="02040503050406030204" pitchFamily="18" charset="0"/>
                                      </a:rPr>
                                    </m:ctrlPr>
                                  </m:sSubPr>
                                  <m:e>
                                    <m:r>
                                      <a:rPr lang="en-GB" sz="1400" b="1" i="0" noProof="0" smtClean="0">
                                        <a:solidFill>
                                          <a:srgbClr val="0E4194"/>
                                        </a:solidFill>
                                        <a:latin typeface="Cambria Math" panose="02040503050406030204" pitchFamily="18" charset="0"/>
                                      </a:rPr>
                                      <m:t>𝐓</m:t>
                                    </m:r>
                                  </m:e>
                                  <m:sub>
                                    <m:r>
                                      <a:rPr lang="en-GB" sz="1400" b="1" i="0" noProof="0" smtClean="0">
                                        <a:solidFill>
                                          <a:srgbClr val="0E4194"/>
                                        </a:solidFill>
                                        <a:latin typeface="Cambria Math" panose="02040503050406030204" pitchFamily="18" charset="0"/>
                                      </a:rPr>
                                      <m:t>𝐬</m:t>
                                    </m:r>
                                  </m:sub>
                                </m:sSub>
                              </m:oMath>
                            </m:oMathPara>
                          </a14:m>
                          <a:endParaRPr lang="en-GB" sz="1400" b="1" i="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GB" sz="1400" b="1" i="0" noProof="0" smtClean="0">
                                        <a:solidFill>
                                          <a:srgbClr val="0E4194"/>
                                        </a:solidFill>
                                        <a:latin typeface="Cambria Math" panose="02040503050406030204" pitchFamily="18" charset="0"/>
                                      </a:rPr>
                                    </m:ctrlPr>
                                  </m:sSubPr>
                                  <m:e>
                                    <m:r>
                                      <a:rPr lang="en-GB" sz="1400" b="1" i="0" noProof="0" smtClean="0">
                                        <a:solidFill>
                                          <a:srgbClr val="0E4194"/>
                                        </a:solidFill>
                                        <a:latin typeface="Cambria Math" panose="02040503050406030204" pitchFamily="18" charset="0"/>
                                      </a:rPr>
                                      <m:t>𝐓</m:t>
                                    </m:r>
                                  </m:e>
                                  <m:sub>
                                    <m:r>
                                      <a:rPr lang="en-GB" sz="1400" b="1" i="0" noProof="0" smtClean="0">
                                        <a:solidFill>
                                          <a:srgbClr val="0E4194"/>
                                        </a:solidFill>
                                        <a:latin typeface="Cambria Math" panose="02040503050406030204" pitchFamily="18" charset="0"/>
                                      </a:rPr>
                                      <m:t>𝐱</m:t>
                                    </m:r>
                                  </m:sub>
                                </m:sSub>
                              </m:oMath>
                            </m:oMathPara>
                          </a14:m>
                          <a:endParaRPr lang="en-GB" sz="1400" b="1" i="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GB" sz="1400" b="1" i="0" noProof="0" smtClean="0">
                                        <a:solidFill>
                                          <a:srgbClr val="0E4194"/>
                                        </a:solidFill>
                                        <a:latin typeface="Cambria Math" panose="02040503050406030204" pitchFamily="18" charset="0"/>
                                      </a:rPr>
                                    </m:ctrlPr>
                                  </m:sSubPr>
                                  <m:e>
                                    <m:r>
                                      <a:rPr lang="en-GB" sz="1400" b="1" i="0" noProof="0" smtClean="0">
                                        <a:solidFill>
                                          <a:srgbClr val="0E4194"/>
                                        </a:solidFill>
                                        <a:latin typeface="Cambria Math" panose="02040503050406030204" pitchFamily="18" charset="0"/>
                                      </a:rPr>
                                      <m:t>𝐓</m:t>
                                    </m:r>
                                  </m:e>
                                  <m:sub>
                                    <m:r>
                                      <a:rPr lang="en-GB" sz="1400" b="1" i="0" noProof="0" smtClean="0">
                                        <a:solidFill>
                                          <a:srgbClr val="0E4194"/>
                                        </a:solidFill>
                                        <a:latin typeface="Cambria Math" panose="02040503050406030204" pitchFamily="18" charset="0"/>
                                      </a:rPr>
                                      <m:t>𝐲</m:t>
                                    </m:r>
                                  </m:sub>
                                </m:sSub>
                              </m:oMath>
                            </m:oMathPara>
                          </a14:m>
                          <a:endParaRPr lang="en-GB" sz="1400" b="1" i="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GB" sz="1400" b="1" i="0" noProof="0" smtClean="0">
                                        <a:solidFill>
                                          <a:srgbClr val="0E4194"/>
                                        </a:solidFill>
                                        <a:latin typeface="Cambria Math" panose="02040503050406030204" pitchFamily="18" charset="0"/>
                                      </a:rPr>
                                    </m:ctrlPr>
                                  </m:sSubPr>
                                  <m:e>
                                    <m:r>
                                      <a:rPr lang="en-GB" sz="1400" b="1" i="0" noProof="0" smtClean="0">
                                        <a:solidFill>
                                          <a:srgbClr val="0E4194"/>
                                        </a:solidFill>
                                        <a:latin typeface="Cambria Math" panose="02040503050406030204" pitchFamily="18" charset="0"/>
                                      </a:rPr>
                                      <m:t>𝐑</m:t>
                                    </m:r>
                                  </m:e>
                                  <m:sub>
                                    <m:r>
                                      <a:rPr lang="en-GB" sz="1400" b="1" i="0" noProof="0" smtClean="0">
                                        <a:solidFill>
                                          <a:srgbClr val="0E4194"/>
                                        </a:solidFill>
                                        <a:latin typeface="Cambria Math" panose="02040503050406030204" pitchFamily="18" charset="0"/>
                                      </a:rPr>
                                      <m:t>𝐬</m:t>
                                    </m:r>
                                  </m:sub>
                                </m:sSub>
                              </m:oMath>
                            </m:oMathPara>
                          </a14:m>
                          <a:endParaRPr lang="en-GB" sz="1400" b="1" i="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14:m>
                            <m:oMath xmlns:m="http://schemas.openxmlformats.org/officeDocument/2006/math">
                              <m:sSub>
                                <m:sSubPr>
                                  <m:ctrlPr>
                                    <a:rPr lang="en-GB" sz="1400" b="1" i="0" noProof="0" smtClean="0">
                                      <a:solidFill>
                                        <a:srgbClr val="0E4194"/>
                                      </a:solidFill>
                                      <a:latin typeface="Cambria Math" panose="02040503050406030204" pitchFamily="18" charset="0"/>
                                    </a:rPr>
                                  </m:ctrlPr>
                                </m:sSubPr>
                                <m:e>
                                  <m:r>
                                    <a:rPr lang="en-GB" sz="1400" b="1" i="0" noProof="0" smtClean="0">
                                      <a:solidFill>
                                        <a:srgbClr val="0E4194"/>
                                      </a:solidFill>
                                      <a:latin typeface="Cambria Math" panose="02040503050406030204" pitchFamily="18" charset="0"/>
                                    </a:rPr>
                                    <m:t>𝐑</m:t>
                                  </m:r>
                                </m:e>
                                <m:sub>
                                  <m:r>
                                    <a:rPr lang="en-GB" sz="1400" b="1" i="0" noProof="0" smtClean="0">
                                      <a:solidFill>
                                        <a:srgbClr val="0E4194"/>
                                      </a:solidFill>
                                      <a:latin typeface="Cambria Math" panose="02040503050406030204" pitchFamily="18" charset="0"/>
                                    </a:rPr>
                                    <m:t>𝐱</m:t>
                                  </m:r>
                                </m:sub>
                              </m:sSub>
                            </m:oMath>
                          </a14:m>
                          <a:r>
                            <a:rPr lang="en-GB" sz="1400" b="1" i="0" noProof="0" dirty="0">
                              <a:solidFill>
                                <a:srgbClr val="0E4194"/>
                              </a:solidFill>
                              <a:latin typeface="Times New Roman" panose="02020603050405020304" pitchFamily="18" charset="0"/>
                              <a:cs typeface="Times New Roman" panose="02020603050405020304" pitchFamily="18" charset="0"/>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14:m>
                            <m:oMath xmlns:m="http://schemas.openxmlformats.org/officeDocument/2006/math">
                              <m:sSub>
                                <m:sSubPr>
                                  <m:ctrlPr>
                                    <a:rPr lang="en-GB" sz="1400" b="1" i="0" noProof="0" smtClean="0">
                                      <a:solidFill>
                                        <a:srgbClr val="0E4194"/>
                                      </a:solidFill>
                                      <a:latin typeface="Cambria Math" panose="02040503050406030204" pitchFamily="18" charset="0"/>
                                    </a:rPr>
                                  </m:ctrlPr>
                                </m:sSubPr>
                                <m:e>
                                  <m:r>
                                    <a:rPr lang="en-GB" sz="1400" b="1" i="0" noProof="0" smtClean="0">
                                      <a:solidFill>
                                        <a:srgbClr val="0E4194"/>
                                      </a:solidFill>
                                      <a:latin typeface="Cambria Math" panose="02040503050406030204" pitchFamily="18" charset="0"/>
                                    </a:rPr>
                                    <m:t>𝐑</m:t>
                                  </m:r>
                                </m:e>
                                <m:sub>
                                  <m:r>
                                    <a:rPr lang="en-GB" sz="1400" b="1" i="0" noProof="0" smtClean="0">
                                      <a:solidFill>
                                        <a:srgbClr val="0E4194"/>
                                      </a:solidFill>
                                      <a:latin typeface="Cambria Math" panose="02040503050406030204" pitchFamily="18" charset="0"/>
                                    </a:rPr>
                                    <m:t>𝐲</m:t>
                                  </m:r>
                                </m:sub>
                              </m:sSub>
                            </m:oMath>
                          </a14:m>
                          <a:r>
                            <a:rPr lang="en-GB" sz="1400" b="1" i="0" noProof="0" dirty="0">
                              <a:solidFill>
                                <a:srgbClr val="0E4194"/>
                              </a:solidFill>
                              <a:latin typeface="Times New Roman" panose="02020603050405020304" pitchFamily="18" charset="0"/>
                              <a:cs typeface="Times New Roman" panose="02020603050405020304" pitchFamily="18" charset="0"/>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41411387"/>
                      </a:ext>
                    </a:extLst>
                  </a:tr>
                  <a:tr h="406772">
                    <a:tc>
                      <a:txBody>
                        <a:bodyPr/>
                        <a:lstStyle/>
                        <a:p>
                          <a:pPr algn="l"/>
                          <a:r>
                            <a:rPr lang="en-GB" sz="1200" noProof="0" dirty="0">
                              <a:solidFill>
                                <a:srgbClr val="0E4194"/>
                              </a:solidFill>
                              <a:latin typeface="Times New Roman" panose="02020603050405020304" pitchFamily="18" charset="0"/>
                              <a:cs typeface="Times New Roman" panose="02020603050405020304" pitchFamily="18" charset="0"/>
                            </a:rPr>
                            <a:t>Clamping repeatability</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687540808"/>
                      </a:ext>
                    </a:extLst>
                  </a:tr>
                  <a:tr h="406772">
                    <a:tc>
                      <a:txBody>
                        <a:bodyPr/>
                        <a:lstStyle/>
                        <a:p>
                          <a:pPr algn="l"/>
                          <a:r>
                            <a:rPr lang="en-GB" sz="1200" noProof="0" dirty="0">
                              <a:solidFill>
                                <a:srgbClr val="0E4194"/>
                              </a:solidFill>
                              <a:latin typeface="Times New Roman" panose="02020603050405020304" pitchFamily="18" charset="0"/>
                              <a:cs typeface="Times New Roman" panose="02020603050405020304" pitchFamily="18" charset="0"/>
                            </a:rPr>
                            <a:t>Pin position on the girder</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957561069"/>
                      </a:ext>
                    </a:extLst>
                  </a:tr>
                  <a:tr h="406772">
                    <a:tc>
                      <a:txBody>
                        <a:bodyPr/>
                        <a:lstStyle/>
                        <a:p>
                          <a:pPr algn="l"/>
                          <a:r>
                            <a:rPr lang="en-GB" sz="1200" noProof="0" dirty="0">
                              <a:solidFill>
                                <a:srgbClr val="0E4194"/>
                              </a:solidFill>
                              <a:latin typeface="Times New Roman" panose="02020603050405020304" pitchFamily="18" charset="0"/>
                              <a:cs typeface="Times New Roman" panose="02020603050405020304" pitchFamily="18" charset="0"/>
                            </a:rPr>
                            <a:t>Shimming uncertainty</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547765284"/>
                      </a:ext>
                    </a:extLst>
                  </a:tr>
                  <a:tr h="406772">
                    <a:tc>
                      <a:txBody>
                        <a:bodyPr/>
                        <a:lstStyle/>
                        <a:p>
                          <a:pPr algn="l"/>
                          <a:r>
                            <a:rPr lang="en-GB" sz="1200" noProof="0" dirty="0">
                              <a:solidFill>
                                <a:srgbClr val="0E4194"/>
                              </a:solidFill>
                              <a:latin typeface="Times New Roman" panose="02020603050405020304" pitchFamily="18" charset="0"/>
                              <a:cs typeface="Times New Roman" panose="02020603050405020304" pitchFamily="18" charset="0"/>
                            </a:rPr>
                            <a:t>Laser tracker uncertainty</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985216439"/>
                      </a:ext>
                    </a:extLst>
                  </a:tr>
                  <a:tr h="406772">
                    <a:tc>
                      <a:txBody>
                        <a:bodyPr/>
                        <a:lstStyle/>
                        <a:p>
                          <a:pPr algn="l"/>
                          <a:r>
                            <a:rPr lang="en-GB" sz="1200" noProof="0" dirty="0">
                              <a:solidFill>
                                <a:srgbClr val="0E4194"/>
                              </a:solidFill>
                              <a:latin typeface="Times New Roman" panose="02020603050405020304" pitchFamily="18" charset="0"/>
                              <a:cs typeface="Times New Roman" panose="02020603050405020304" pitchFamily="18" charset="0"/>
                            </a:rPr>
                            <a:t>Inclinometer uncertainty</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17146656"/>
                      </a:ext>
                    </a:extLst>
                  </a:tr>
                  <a:tr h="439370">
                    <a:tc>
                      <a:txBody>
                        <a:bodyPr/>
                        <a:lstStyle/>
                        <a:p>
                          <a:pPr algn="l"/>
                          <a:r>
                            <a:rPr lang="en-GB" sz="1160" b="1" noProof="0" dirty="0">
                              <a:solidFill>
                                <a:srgbClr val="0E4194"/>
                              </a:solidFill>
                              <a:latin typeface="Times New Roman" panose="02020603050405020304" pitchFamily="18" charset="0"/>
                              <a:cs typeface="Times New Roman" panose="02020603050405020304" pitchFamily="18" charset="0"/>
                            </a:rPr>
                            <a:t>Magnet alignment uncertainty (k = 1)</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20</a:t>
                          </a: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5</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5</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10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40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75</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712402066"/>
                      </a:ext>
                    </a:extLst>
                  </a:tr>
                </a:tbl>
              </a:graphicData>
            </a:graphic>
          </p:graphicFrame>
        </mc:Choice>
        <mc:Fallback xmlns="">
          <p:graphicFrame>
            <p:nvGraphicFramePr>
              <p:cNvPr id="46" name="Tableau 45">
                <a:extLst>
                  <a:ext uri="{FF2B5EF4-FFF2-40B4-BE49-F238E27FC236}">
                    <a16:creationId xmlns:a16="http://schemas.microsoft.com/office/drawing/2014/main" id="{9B1F38B7-A96D-3133-EABD-FF11B763ED86}"/>
                  </a:ext>
                </a:extLst>
              </p:cNvPr>
              <p:cNvGraphicFramePr>
                <a:graphicFrameLocks noGrp="1"/>
              </p:cNvGraphicFramePr>
              <p:nvPr>
                <p:extLst>
                  <p:ext uri="{D42A27DB-BD31-4B8C-83A1-F6EECF244321}">
                    <p14:modId xmlns:p14="http://schemas.microsoft.com/office/powerpoint/2010/main" val="1064294703"/>
                  </p:ext>
                </p:extLst>
              </p:nvPr>
            </p:nvGraphicFramePr>
            <p:xfrm>
              <a:off x="5754587" y="2204864"/>
              <a:ext cx="5868000" cy="2885640"/>
            </p:xfrm>
            <a:graphic>
              <a:graphicData uri="http://schemas.openxmlformats.org/drawingml/2006/table">
                <a:tbl>
                  <a:tblPr firstRow="1" bandRow="1">
                    <a:tableStyleId>{2D5ABB26-0587-4C30-8999-92F81FD0307C}</a:tableStyleId>
                  </a:tblPr>
                  <a:tblGrid>
                    <a:gridCol w="2045040">
                      <a:extLst>
                        <a:ext uri="{9D8B030D-6E8A-4147-A177-3AD203B41FA5}">
                          <a16:colId xmlns:a16="http://schemas.microsoft.com/office/drawing/2014/main" val="4222351200"/>
                        </a:ext>
                      </a:extLst>
                    </a:gridCol>
                    <a:gridCol w="637160">
                      <a:extLst>
                        <a:ext uri="{9D8B030D-6E8A-4147-A177-3AD203B41FA5}">
                          <a16:colId xmlns:a16="http://schemas.microsoft.com/office/drawing/2014/main" val="2057945091"/>
                        </a:ext>
                      </a:extLst>
                    </a:gridCol>
                    <a:gridCol w="637160">
                      <a:extLst>
                        <a:ext uri="{9D8B030D-6E8A-4147-A177-3AD203B41FA5}">
                          <a16:colId xmlns:a16="http://schemas.microsoft.com/office/drawing/2014/main" val="78831526"/>
                        </a:ext>
                      </a:extLst>
                    </a:gridCol>
                    <a:gridCol w="637160">
                      <a:extLst>
                        <a:ext uri="{9D8B030D-6E8A-4147-A177-3AD203B41FA5}">
                          <a16:colId xmlns:a16="http://schemas.microsoft.com/office/drawing/2014/main" val="601320999"/>
                        </a:ext>
                      </a:extLst>
                    </a:gridCol>
                    <a:gridCol w="637160">
                      <a:extLst>
                        <a:ext uri="{9D8B030D-6E8A-4147-A177-3AD203B41FA5}">
                          <a16:colId xmlns:a16="http://schemas.microsoft.com/office/drawing/2014/main" val="2929798021"/>
                        </a:ext>
                      </a:extLst>
                    </a:gridCol>
                    <a:gridCol w="637160">
                      <a:extLst>
                        <a:ext uri="{9D8B030D-6E8A-4147-A177-3AD203B41FA5}">
                          <a16:colId xmlns:a16="http://schemas.microsoft.com/office/drawing/2014/main" val="3825938110"/>
                        </a:ext>
                      </a:extLst>
                    </a:gridCol>
                    <a:gridCol w="637160">
                      <a:extLst>
                        <a:ext uri="{9D8B030D-6E8A-4147-A177-3AD203B41FA5}">
                          <a16:colId xmlns:a16="http://schemas.microsoft.com/office/drawing/2014/main" val="3840704964"/>
                        </a:ext>
                      </a:extLst>
                    </a:gridCol>
                  </a:tblGrid>
                  <a:tr h="406772">
                    <a:tc>
                      <a:txBody>
                        <a:bodyPr/>
                        <a:lstStyle/>
                        <a:p>
                          <a:pPr algn="l"/>
                          <a:endParaRPr lang="en-GB" sz="1200" b="1" noProof="0" dirty="0">
                            <a:solidFill>
                              <a:srgbClr val="0E4194"/>
                            </a:solidFill>
                            <a:latin typeface="Times New Roman" panose="02020603050405020304" pitchFamily="18" charset="0"/>
                            <a:cs typeface="Times New Roman" panose="02020603050405020304" pitchFamily="18" charset="0"/>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endParaRPr lang="fr-F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320952" t="-1493" r="-500000" b="-619403"/>
                          </a:stretch>
                        </a:blipFill>
                      </a:tcPr>
                    </a:tc>
                    <a:tc>
                      <a:txBody>
                        <a:bodyPr/>
                        <a:lstStyle/>
                        <a:p>
                          <a:endParaRPr lang="fr-F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425000" t="-1493" r="-404808" b="-619403"/>
                          </a:stretch>
                        </a:blipFill>
                      </a:tcPr>
                    </a:tc>
                    <a:tc>
                      <a:txBody>
                        <a:bodyPr/>
                        <a:lstStyle/>
                        <a:p>
                          <a:endParaRPr lang="fr-F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520000" t="-1493" r="-300952" b="-619403"/>
                          </a:stretch>
                        </a:blipFill>
                      </a:tcPr>
                    </a:tc>
                    <a:tc>
                      <a:txBody>
                        <a:bodyPr/>
                        <a:lstStyle/>
                        <a:p>
                          <a:endParaRPr lang="fr-F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620000" t="-1493" r="-200952" b="-619403"/>
                          </a:stretch>
                        </a:blipFill>
                      </a:tcPr>
                    </a:tc>
                    <a:tc>
                      <a:txBody>
                        <a:bodyPr/>
                        <a:lstStyle/>
                        <a:p>
                          <a:endParaRPr lang="fr-F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726923" t="-1493" r="-102885" b="-619403"/>
                          </a:stretch>
                        </a:blipFill>
                      </a:tcPr>
                    </a:tc>
                    <a:tc>
                      <a:txBody>
                        <a:bodyPr/>
                        <a:lstStyle/>
                        <a:p>
                          <a:endParaRPr lang="fr-F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819048" t="-1493" r="-1905" b="-619403"/>
                          </a:stretch>
                        </a:blipFill>
                      </a:tcPr>
                    </a:tc>
                    <a:extLst>
                      <a:ext uri="{0D108BD9-81ED-4DB2-BD59-A6C34878D82A}">
                        <a16:rowId xmlns:a16="http://schemas.microsoft.com/office/drawing/2014/main" val="441411387"/>
                      </a:ext>
                    </a:extLst>
                  </a:tr>
                  <a:tr h="406772">
                    <a:tc>
                      <a:txBody>
                        <a:bodyPr/>
                        <a:lstStyle/>
                        <a:p>
                          <a:pPr algn="l"/>
                          <a:r>
                            <a:rPr lang="en-GB" sz="1200" noProof="0" dirty="0">
                              <a:solidFill>
                                <a:srgbClr val="0E4194"/>
                              </a:solidFill>
                              <a:latin typeface="Times New Roman" panose="02020603050405020304" pitchFamily="18" charset="0"/>
                              <a:cs typeface="Times New Roman" panose="02020603050405020304" pitchFamily="18" charset="0"/>
                            </a:rPr>
                            <a:t>Clamping repeatability</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687540808"/>
                      </a:ext>
                    </a:extLst>
                  </a:tr>
                  <a:tr h="406772">
                    <a:tc>
                      <a:txBody>
                        <a:bodyPr/>
                        <a:lstStyle/>
                        <a:p>
                          <a:pPr algn="l"/>
                          <a:r>
                            <a:rPr lang="en-GB" sz="1200" noProof="0" dirty="0">
                              <a:solidFill>
                                <a:srgbClr val="0E4194"/>
                              </a:solidFill>
                              <a:latin typeface="Times New Roman" panose="02020603050405020304" pitchFamily="18" charset="0"/>
                              <a:cs typeface="Times New Roman" panose="02020603050405020304" pitchFamily="18" charset="0"/>
                            </a:rPr>
                            <a:t>Pin position on the girder</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957561069"/>
                      </a:ext>
                    </a:extLst>
                  </a:tr>
                  <a:tr h="406772">
                    <a:tc>
                      <a:txBody>
                        <a:bodyPr/>
                        <a:lstStyle/>
                        <a:p>
                          <a:pPr algn="l"/>
                          <a:r>
                            <a:rPr lang="en-GB" sz="1200" noProof="0" dirty="0">
                              <a:solidFill>
                                <a:srgbClr val="0E4194"/>
                              </a:solidFill>
                              <a:latin typeface="Times New Roman" panose="02020603050405020304" pitchFamily="18" charset="0"/>
                              <a:cs typeface="Times New Roman" panose="02020603050405020304" pitchFamily="18" charset="0"/>
                            </a:rPr>
                            <a:t>Shimming uncertainty</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547765284"/>
                      </a:ext>
                    </a:extLst>
                  </a:tr>
                  <a:tr h="406772">
                    <a:tc>
                      <a:txBody>
                        <a:bodyPr/>
                        <a:lstStyle/>
                        <a:p>
                          <a:pPr algn="l"/>
                          <a:r>
                            <a:rPr lang="en-GB" sz="1200" noProof="0" dirty="0">
                              <a:solidFill>
                                <a:srgbClr val="0E4194"/>
                              </a:solidFill>
                              <a:latin typeface="Times New Roman" panose="02020603050405020304" pitchFamily="18" charset="0"/>
                              <a:cs typeface="Times New Roman" panose="02020603050405020304" pitchFamily="18" charset="0"/>
                            </a:rPr>
                            <a:t>Laser tracker uncertainty</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985216439"/>
                      </a:ext>
                    </a:extLst>
                  </a:tr>
                  <a:tr h="406772">
                    <a:tc>
                      <a:txBody>
                        <a:bodyPr/>
                        <a:lstStyle/>
                        <a:p>
                          <a:pPr algn="l"/>
                          <a:r>
                            <a:rPr lang="en-GB" sz="1200" noProof="0" dirty="0">
                              <a:solidFill>
                                <a:srgbClr val="0E4194"/>
                              </a:solidFill>
                              <a:latin typeface="Times New Roman" panose="02020603050405020304" pitchFamily="18" charset="0"/>
                              <a:cs typeface="Times New Roman" panose="02020603050405020304" pitchFamily="18" charset="0"/>
                            </a:rPr>
                            <a:t>Inclinometer uncertainty</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17146656"/>
                      </a:ext>
                    </a:extLst>
                  </a:tr>
                  <a:tr h="445008">
                    <a:tc>
                      <a:txBody>
                        <a:bodyPr/>
                        <a:lstStyle/>
                        <a:p>
                          <a:pPr algn="l"/>
                          <a:r>
                            <a:rPr lang="en-GB" sz="1160" b="1" noProof="0" dirty="0">
                              <a:solidFill>
                                <a:srgbClr val="0E4194"/>
                              </a:solidFill>
                              <a:latin typeface="Times New Roman" panose="02020603050405020304" pitchFamily="18" charset="0"/>
                              <a:cs typeface="Times New Roman" panose="02020603050405020304" pitchFamily="18" charset="0"/>
                            </a:rPr>
                            <a:t>Magnet alignment uncertainty (k = 1)</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20</a:t>
                          </a: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5</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5</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10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40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75</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712402066"/>
                      </a:ext>
                    </a:extLst>
                  </a:tr>
                </a:tbl>
              </a:graphicData>
            </a:graphic>
          </p:graphicFrame>
        </mc:Fallback>
      </mc:AlternateContent>
      <p:sp>
        <p:nvSpPr>
          <p:cNvPr id="49" name="ZoneTexte 48">
            <a:extLst>
              <a:ext uri="{FF2B5EF4-FFF2-40B4-BE49-F238E27FC236}">
                <a16:creationId xmlns:a16="http://schemas.microsoft.com/office/drawing/2014/main" id="{DEA3EC8E-53D6-0202-FDA0-4CA2CB91D491}"/>
              </a:ext>
            </a:extLst>
          </p:cNvPr>
          <p:cNvSpPr txBox="1"/>
          <p:nvPr/>
        </p:nvSpPr>
        <p:spPr>
          <a:xfrm>
            <a:off x="7839953" y="5021296"/>
            <a:ext cx="488295" cy="276999"/>
          </a:xfrm>
          <a:prstGeom prst="rect">
            <a:avLst/>
          </a:prstGeom>
          <a:noFill/>
        </p:spPr>
        <p:txBody>
          <a:bodyPr wrap="square" rtlCol="0">
            <a:spAutoFit/>
          </a:bodyPr>
          <a:lstStyle/>
          <a:p>
            <a:pPr algn="ctr"/>
            <a:r>
              <a:rPr lang="en-GB" sz="1200" i="1" noProof="0" dirty="0">
                <a:latin typeface="Times New Roman" panose="02020603050405020304" pitchFamily="18" charset="0"/>
                <a:cs typeface="Times New Roman" panose="02020603050405020304" pitchFamily="18" charset="0"/>
              </a:rPr>
              <a:t>µm</a:t>
            </a:r>
          </a:p>
        </p:txBody>
      </p:sp>
      <p:sp>
        <p:nvSpPr>
          <p:cNvPr id="51" name="ZoneTexte 50">
            <a:extLst>
              <a:ext uri="{FF2B5EF4-FFF2-40B4-BE49-F238E27FC236}">
                <a16:creationId xmlns:a16="http://schemas.microsoft.com/office/drawing/2014/main" id="{2A2668F4-634E-68A2-2788-300D0BEBFF09}"/>
              </a:ext>
            </a:extLst>
          </p:cNvPr>
          <p:cNvSpPr txBox="1"/>
          <p:nvPr/>
        </p:nvSpPr>
        <p:spPr>
          <a:xfrm>
            <a:off x="8488025" y="5020489"/>
            <a:ext cx="488295" cy="276999"/>
          </a:xfrm>
          <a:prstGeom prst="rect">
            <a:avLst/>
          </a:prstGeom>
          <a:noFill/>
        </p:spPr>
        <p:txBody>
          <a:bodyPr wrap="square" rtlCol="0">
            <a:spAutoFit/>
          </a:bodyPr>
          <a:lstStyle/>
          <a:p>
            <a:pPr algn="ctr"/>
            <a:r>
              <a:rPr lang="en-GB" sz="1200" i="1" noProof="0" dirty="0">
                <a:latin typeface="Times New Roman" panose="02020603050405020304" pitchFamily="18" charset="0"/>
                <a:cs typeface="Times New Roman" panose="02020603050405020304" pitchFamily="18" charset="0"/>
              </a:rPr>
              <a:t>µm</a:t>
            </a:r>
          </a:p>
        </p:txBody>
      </p:sp>
      <p:sp>
        <p:nvSpPr>
          <p:cNvPr id="54" name="ZoneTexte 53">
            <a:extLst>
              <a:ext uri="{FF2B5EF4-FFF2-40B4-BE49-F238E27FC236}">
                <a16:creationId xmlns:a16="http://schemas.microsoft.com/office/drawing/2014/main" id="{50385230-28A0-99C1-B045-57F0096D8047}"/>
              </a:ext>
            </a:extLst>
          </p:cNvPr>
          <p:cNvSpPr txBox="1"/>
          <p:nvPr/>
        </p:nvSpPr>
        <p:spPr>
          <a:xfrm>
            <a:off x="9136097" y="5019523"/>
            <a:ext cx="488295" cy="276999"/>
          </a:xfrm>
          <a:prstGeom prst="rect">
            <a:avLst/>
          </a:prstGeom>
          <a:noFill/>
        </p:spPr>
        <p:txBody>
          <a:bodyPr wrap="square" rtlCol="0">
            <a:spAutoFit/>
          </a:bodyPr>
          <a:lstStyle/>
          <a:p>
            <a:pPr algn="ctr"/>
            <a:r>
              <a:rPr lang="en-GB" sz="1200" i="1" noProof="0" dirty="0">
                <a:latin typeface="Times New Roman" panose="02020603050405020304" pitchFamily="18" charset="0"/>
                <a:cs typeface="Times New Roman" panose="02020603050405020304" pitchFamily="18" charset="0"/>
              </a:rPr>
              <a:t>µm</a:t>
            </a:r>
          </a:p>
        </p:txBody>
      </p:sp>
      <p:sp>
        <p:nvSpPr>
          <p:cNvPr id="56" name="ZoneTexte 55">
            <a:extLst>
              <a:ext uri="{FF2B5EF4-FFF2-40B4-BE49-F238E27FC236}">
                <a16:creationId xmlns:a16="http://schemas.microsoft.com/office/drawing/2014/main" id="{A81671F0-69F4-32C1-4788-971D5E9CAF3C}"/>
              </a:ext>
            </a:extLst>
          </p:cNvPr>
          <p:cNvSpPr txBox="1"/>
          <p:nvPr/>
        </p:nvSpPr>
        <p:spPr>
          <a:xfrm>
            <a:off x="9784169" y="5019523"/>
            <a:ext cx="488295" cy="276999"/>
          </a:xfrm>
          <a:prstGeom prst="rect">
            <a:avLst/>
          </a:prstGeom>
          <a:noFill/>
        </p:spPr>
        <p:txBody>
          <a:bodyPr wrap="square" rtlCol="0">
            <a:spAutoFit/>
          </a:bodyPr>
          <a:lstStyle/>
          <a:p>
            <a:pPr algn="ctr"/>
            <a:r>
              <a:rPr lang="en-GB" sz="1200" i="1" noProof="0" dirty="0">
                <a:latin typeface="Times New Roman" panose="02020603050405020304" pitchFamily="18" charset="0"/>
                <a:cs typeface="Times New Roman" panose="02020603050405020304" pitchFamily="18" charset="0"/>
              </a:rPr>
              <a:t>µrad</a:t>
            </a:r>
          </a:p>
        </p:txBody>
      </p:sp>
      <p:sp>
        <p:nvSpPr>
          <p:cNvPr id="58" name="ZoneTexte 57">
            <a:extLst>
              <a:ext uri="{FF2B5EF4-FFF2-40B4-BE49-F238E27FC236}">
                <a16:creationId xmlns:a16="http://schemas.microsoft.com/office/drawing/2014/main" id="{FBEFAE5D-AED9-BE02-6ABE-BEA06A2BD7A0}"/>
              </a:ext>
            </a:extLst>
          </p:cNvPr>
          <p:cNvSpPr txBox="1"/>
          <p:nvPr/>
        </p:nvSpPr>
        <p:spPr>
          <a:xfrm>
            <a:off x="10416480" y="5019523"/>
            <a:ext cx="488295" cy="276999"/>
          </a:xfrm>
          <a:prstGeom prst="rect">
            <a:avLst/>
          </a:prstGeom>
          <a:noFill/>
        </p:spPr>
        <p:txBody>
          <a:bodyPr wrap="square" rtlCol="0">
            <a:spAutoFit/>
          </a:bodyPr>
          <a:lstStyle/>
          <a:p>
            <a:pPr algn="ctr"/>
            <a:r>
              <a:rPr lang="en-GB" sz="1200" i="1" noProof="0" dirty="0">
                <a:latin typeface="Times New Roman" panose="02020603050405020304" pitchFamily="18" charset="0"/>
                <a:cs typeface="Times New Roman" panose="02020603050405020304" pitchFamily="18" charset="0"/>
              </a:rPr>
              <a:t>µrad</a:t>
            </a:r>
          </a:p>
        </p:txBody>
      </p:sp>
      <p:sp>
        <p:nvSpPr>
          <p:cNvPr id="60" name="ZoneTexte 59">
            <a:extLst>
              <a:ext uri="{FF2B5EF4-FFF2-40B4-BE49-F238E27FC236}">
                <a16:creationId xmlns:a16="http://schemas.microsoft.com/office/drawing/2014/main" id="{C6E2F9D5-98B9-6179-4237-4D6AEBBEE6BA}"/>
              </a:ext>
            </a:extLst>
          </p:cNvPr>
          <p:cNvSpPr txBox="1"/>
          <p:nvPr/>
        </p:nvSpPr>
        <p:spPr>
          <a:xfrm>
            <a:off x="11064552" y="5018796"/>
            <a:ext cx="488295" cy="276999"/>
          </a:xfrm>
          <a:prstGeom prst="rect">
            <a:avLst/>
          </a:prstGeom>
          <a:noFill/>
        </p:spPr>
        <p:txBody>
          <a:bodyPr wrap="square" rtlCol="0">
            <a:spAutoFit/>
          </a:bodyPr>
          <a:lstStyle/>
          <a:p>
            <a:pPr algn="ctr"/>
            <a:r>
              <a:rPr lang="en-GB" sz="1200" i="1" noProof="0" dirty="0">
                <a:latin typeface="Times New Roman" panose="02020603050405020304" pitchFamily="18" charset="0"/>
                <a:cs typeface="Times New Roman" panose="02020603050405020304" pitchFamily="18" charset="0"/>
              </a:rPr>
              <a:t>µrad</a:t>
            </a:r>
          </a:p>
        </p:txBody>
      </p:sp>
      <p:sp>
        <p:nvSpPr>
          <p:cNvPr id="62" name="ZoneTexte 61">
            <a:extLst>
              <a:ext uri="{FF2B5EF4-FFF2-40B4-BE49-F238E27FC236}">
                <a16:creationId xmlns:a16="http://schemas.microsoft.com/office/drawing/2014/main" id="{5AB9D027-8D00-0E9B-F24C-67B6C3E194D9}"/>
              </a:ext>
            </a:extLst>
          </p:cNvPr>
          <p:cNvSpPr txBox="1"/>
          <p:nvPr/>
        </p:nvSpPr>
        <p:spPr>
          <a:xfrm>
            <a:off x="5754587" y="5744289"/>
            <a:ext cx="6083998" cy="276999"/>
          </a:xfrm>
          <a:prstGeom prst="rect">
            <a:avLst/>
          </a:prstGeom>
          <a:noFill/>
        </p:spPr>
        <p:txBody>
          <a:bodyPr wrap="square" rtlCol="0">
            <a:spAutoFit/>
          </a:bodyPr>
          <a:lstStyle/>
          <a:p>
            <a:r>
              <a:rPr lang="en-GB" sz="1200" i="1" noProof="0" dirty="0">
                <a:latin typeface="Times New Roman" panose="02020603050405020304" pitchFamily="18" charset="0"/>
                <a:cs typeface="Times New Roman" panose="02020603050405020304" pitchFamily="18" charset="0"/>
              </a:rPr>
              <a:t>*Values for a magnet with a pole length of 150 mm and a pin spacing of 340 mm on the girder</a:t>
            </a:r>
          </a:p>
        </p:txBody>
      </p:sp>
      <p:sp>
        <p:nvSpPr>
          <p:cNvPr id="67" name="Rectangle 66">
            <a:extLst>
              <a:ext uri="{FF2B5EF4-FFF2-40B4-BE49-F238E27FC236}">
                <a16:creationId xmlns:a16="http://schemas.microsoft.com/office/drawing/2014/main" id="{8A29F603-3FFD-9AE6-78EB-BCA8FDE3A593}"/>
              </a:ext>
            </a:extLst>
          </p:cNvPr>
          <p:cNvSpPr/>
          <p:nvPr/>
        </p:nvSpPr>
        <p:spPr>
          <a:xfrm>
            <a:off x="6029644" y="5456321"/>
            <a:ext cx="288032" cy="158976"/>
          </a:xfrm>
          <a:prstGeom prst="rect">
            <a:avLst/>
          </a:prstGeom>
          <a:solidFill>
            <a:schemeClr val="accent1">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71" name="ZoneTexte 70">
            <a:extLst>
              <a:ext uri="{FF2B5EF4-FFF2-40B4-BE49-F238E27FC236}">
                <a16:creationId xmlns:a16="http://schemas.microsoft.com/office/drawing/2014/main" id="{3F5E7E00-1D7C-6529-B427-D0D1E275214D}"/>
              </a:ext>
            </a:extLst>
          </p:cNvPr>
          <p:cNvSpPr txBox="1"/>
          <p:nvPr/>
        </p:nvSpPr>
        <p:spPr>
          <a:xfrm>
            <a:off x="6344238" y="5406286"/>
            <a:ext cx="1974361" cy="276999"/>
          </a:xfrm>
          <a:prstGeom prst="rect">
            <a:avLst/>
          </a:prstGeom>
          <a:noFill/>
        </p:spPr>
        <p:txBody>
          <a:bodyPr wrap="square" rtlCol="0">
            <a:spAutoFit/>
          </a:bodyPr>
          <a:lstStyle/>
          <a:p>
            <a:r>
              <a:rPr lang="en-GB" sz="1200" noProof="0" dirty="0">
                <a:latin typeface="Times New Roman" panose="02020603050405020304" pitchFamily="18" charset="0"/>
                <a:cs typeface="Times New Roman" panose="02020603050405020304" pitchFamily="18" charset="0"/>
              </a:rPr>
              <a:t>Magnetic DOF (measured)</a:t>
            </a:r>
          </a:p>
        </p:txBody>
      </p:sp>
      <p:sp>
        <p:nvSpPr>
          <p:cNvPr id="73" name="Rectangle 72">
            <a:extLst>
              <a:ext uri="{FF2B5EF4-FFF2-40B4-BE49-F238E27FC236}">
                <a16:creationId xmlns:a16="http://schemas.microsoft.com/office/drawing/2014/main" id="{58E4063E-87F3-B261-9169-9D522BEF6910}"/>
              </a:ext>
            </a:extLst>
          </p:cNvPr>
          <p:cNvSpPr/>
          <p:nvPr/>
        </p:nvSpPr>
        <p:spPr>
          <a:xfrm>
            <a:off x="8499133" y="5456321"/>
            <a:ext cx="288032" cy="158976"/>
          </a:xfrm>
          <a:prstGeom prst="rect">
            <a:avLst/>
          </a:prstGeom>
          <a:solidFill>
            <a:schemeClr val="accent6">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75" name="ZoneTexte 74">
            <a:extLst>
              <a:ext uri="{FF2B5EF4-FFF2-40B4-BE49-F238E27FC236}">
                <a16:creationId xmlns:a16="http://schemas.microsoft.com/office/drawing/2014/main" id="{FE0D18FF-8F20-1516-1D7E-925FF3CC25DE}"/>
              </a:ext>
            </a:extLst>
          </p:cNvPr>
          <p:cNvSpPr txBox="1"/>
          <p:nvPr/>
        </p:nvSpPr>
        <p:spPr>
          <a:xfrm>
            <a:off x="8813727" y="5406286"/>
            <a:ext cx="2845731" cy="276999"/>
          </a:xfrm>
          <a:prstGeom prst="rect">
            <a:avLst/>
          </a:prstGeom>
          <a:noFill/>
        </p:spPr>
        <p:txBody>
          <a:bodyPr wrap="square" rtlCol="0">
            <a:spAutoFit/>
          </a:bodyPr>
          <a:lstStyle/>
          <a:p>
            <a:r>
              <a:rPr lang="en-GB" sz="1200" noProof="0" dirty="0">
                <a:latin typeface="Times New Roman" panose="02020603050405020304" pitchFamily="18" charset="0"/>
                <a:cs typeface="Times New Roman" panose="02020603050405020304" pitchFamily="18" charset="0"/>
              </a:rPr>
              <a:t>Mechanical DOF (set by realisation)</a:t>
            </a:r>
          </a:p>
        </p:txBody>
      </p:sp>
      <p:pic>
        <p:nvPicPr>
          <p:cNvPr id="14" name="Image 13">
            <a:extLst>
              <a:ext uri="{FF2B5EF4-FFF2-40B4-BE49-F238E27FC236}">
                <a16:creationId xmlns:a16="http://schemas.microsoft.com/office/drawing/2014/main" id="{21E0FAA3-F00B-E8B5-9F44-FFAA1EDEA8DF}"/>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2263822" y="1569141"/>
            <a:ext cx="1351524" cy="2402710"/>
          </a:xfrm>
          <a:prstGeom prst="rect">
            <a:avLst/>
          </a:prstGeom>
        </p:spPr>
      </p:pic>
      <p:pic>
        <p:nvPicPr>
          <p:cNvPr id="23" name="Image 22">
            <a:extLst>
              <a:ext uri="{FF2B5EF4-FFF2-40B4-BE49-F238E27FC236}">
                <a16:creationId xmlns:a16="http://schemas.microsoft.com/office/drawing/2014/main" id="{0C0E7F56-3031-95D5-D98A-0B752754F500}"/>
              </a:ext>
            </a:extLst>
          </p:cNvPr>
          <p:cNvPicPr>
            <a:picLocks noChangeAspect="1"/>
          </p:cNvPicPr>
          <p:nvPr/>
        </p:nvPicPr>
        <p:blipFill>
          <a:blip r:embed="rId7" cstate="print">
            <a:extLst>
              <a:ext uri="{BEBA8EAE-BF5A-486C-A8C5-ECC9F3942E4B}">
                <a14:imgProps xmlns:a14="http://schemas.microsoft.com/office/drawing/2010/main">
                  <a14:imgLayer r:embed="rId8">
                    <a14:imgEffect>
                      <a14:sharpenSoften amount="25000"/>
                    </a14:imgEffect>
                    <a14:imgEffect>
                      <a14:brightnessContrast bright="40000" contrast="-40000"/>
                    </a14:imgEffect>
                  </a14:imgLayer>
                </a14:imgProps>
              </a:ext>
              <a:ext uri="{28A0092B-C50C-407E-A947-70E740481C1C}">
                <a14:useLocalDpi xmlns:a14="http://schemas.microsoft.com/office/drawing/2010/main" val="0"/>
              </a:ext>
            </a:extLst>
          </a:blip>
          <a:srcRect l="28487" t="71642" r="55010" b="19627"/>
          <a:stretch>
            <a:fillRect/>
          </a:stretch>
        </p:blipFill>
        <p:spPr>
          <a:xfrm>
            <a:off x="518760" y="2700568"/>
            <a:ext cx="1351524" cy="1271283"/>
          </a:xfrm>
          <a:prstGeom prst="rect">
            <a:avLst/>
          </a:prstGeom>
          <a:noFill/>
          <a:ln w="28575">
            <a:solidFill>
              <a:srgbClr val="66FF33"/>
            </a:solidFill>
          </a:ln>
        </p:spPr>
      </p:pic>
      <p:sp>
        <p:nvSpPr>
          <p:cNvPr id="25" name="Rectangle 24">
            <a:extLst>
              <a:ext uri="{FF2B5EF4-FFF2-40B4-BE49-F238E27FC236}">
                <a16:creationId xmlns:a16="http://schemas.microsoft.com/office/drawing/2014/main" id="{68F3F65D-408C-C329-2E1F-F3D0075A7096}"/>
              </a:ext>
            </a:extLst>
          </p:cNvPr>
          <p:cNvSpPr/>
          <p:nvPr/>
        </p:nvSpPr>
        <p:spPr>
          <a:xfrm>
            <a:off x="2524351" y="3209905"/>
            <a:ext cx="460456" cy="302284"/>
          </a:xfrm>
          <a:prstGeom prst="rect">
            <a:avLst/>
          </a:prstGeom>
          <a:noFill/>
          <a:ln w="25400">
            <a:solidFill>
              <a:srgbClr val="66FF33"/>
            </a:solidFill>
          </a:ln>
          <a:extLst>
            <a:ext uri="{909E8E84-426E-40DD-AFC4-6F175D3DCCD1}">
              <a14:hiddenFill xmlns:a14="http://schemas.microsoft.com/office/drawing/2010/main">
                <a:solidFill>
                  <a:srgbClr val="FFFFFF"/>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cxnSp>
        <p:nvCxnSpPr>
          <p:cNvPr id="26" name="Connecteur droit 25">
            <a:extLst>
              <a:ext uri="{FF2B5EF4-FFF2-40B4-BE49-F238E27FC236}">
                <a16:creationId xmlns:a16="http://schemas.microsoft.com/office/drawing/2014/main" id="{2A8D6E05-5104-31CB-DB49-58B94E6E133A}"/>
              </a:ext>
            </a:extLst>
          </p:cNvPr>
          <p:cNvCxnSpPr>
            <a:cxnSpLocks/>
          </p:cNvCxnSpPr>
          <p:nvPr/>
        </p:nvCxnSpPr>
        <p:spPr>
          <a:xfrm flipH="1" flipV="1">
            <a:off x="1898249" y="2680749"/>
            <a:ext cx="1086558" cy="529156"/>
          </a:xfrm>
          <a:prstGeom prst="line">
            <a:avLst/>
          </a:prstGeom>
          <a:noFill/>
          <a:ln w="28575">
            <a:solidFill>
              <a:srgbClr val="66FF33"/>
            </a:solidFill>
          </a:ln>
          <a:extLst>
            <a:ext uri="{909E8E84-426E-40DD-AFC4-6F175D3DCCD1}">
              <a14:hiddenFill xmlns:a14="http://schemas.microsoft.com/office/drawing/2010/main">
                <a:solidFill>
                  <a:srgbClr val="FFFFFF"/>
                </a:solidFill>
              </a14:hiddenFill>
            </a:ext>
          </a:extLst>
        </p:spPr>
        <p:style>
          <a:lnRef idx="2">
            <a:schemeClr val="accent1">
              <a:shade val="15000"/>
            </a:schemeClr>
          </a:lnRef>
          <a:fillRef idx="1">
            <a:schemeClr val="accent1"/>
          </a:fillRef>
          <a:effectRef idx="0">
            <a:schemeClr val="accent1"/>
          </a:effectRef>
          <a:fontRef idx="minor">
            <a:schemeClr val="lt1"/>
          </a:fontRef>
        </p:style>
      </p:cxnSp>
      <p:cxnSp>
        <p:nvCxnSpPr>
          <p:cNvPr id="28" name="Connecteur droit 27">
            <a:extLst>
              <a:ext uri="{FF2B5EF4-FFF2-40B4-BE49-F238E27FC236}">
                <a16:creationId xmlns:a16="http://schemas.microsoft.com/office/drawing/2014/main" id="{11BB1CA5-44B1-65B4-68FE-C801C1477019}"/>
              </a:ext>
            </a:extLst>
          </p:cNvPr>
          <p:cNvCxnSpPr>
            <a:cxnSpLocks/>
          </p:cNvCxnSpPr>
          <p:nvPr/>
        </p:nvCxnSpPr>
        <p:spPr>
          <a:xfrm flipH="1">
            <a:off x="1898249" y="3512189"/>
            <a:ext cx="1086558" cy="459662"/>
          </a:xfrm>
          <a:prstGeom prst="line">
            <a:avLst/>
          </a:prstGeom>
          <a:noFill/>
          <a:ln w="25400">
            <a:solidFill>
              <a:srgbClr val="66FF33"/>
            </a:solidFill>
          </a:ln>
          <a:extLst>
            <a:ext uri="{909E8E84-426E-40DD-AFC4-6F175D3DCCD1}">
              <a14:hiddenFill xmlns:a14="http://schemas.microsoft.com/office/drawing/2010/main">
                <a:solidFill>
                  <a:srgbClr val="FFFFFF"/>
                </a:solidFill>
              </a14:hiddenFill>
            </a:ext>
          </a:extLst>
        </p:spPr>
        <p:style>
          <a:lnRef idx="2">
            <a:schemeClr val="accent1">
              <a:shade val="15000"/>
            </a:schemeClr>
          </a:lnRef>
          <a:fillRef idx="1">
            <a:schemeClr val="accent1"/>
          </a:fillRef>
          <a:effectRef idx="0">
            <a:schemeClr val="accent1"/>
          </a:effectRef>
          <a:fontRef idx="minor">
            <a:schemeClr val="lt1"/>
          </a:fontRef>
        </p:style>
      </p:cxnSp>
      <p:sp>
        <p:nvSpPr>
          <p:cNvPr id="29" name="ZoneTexte 28">
            <a:extLst>
              <a:ext uri="{FF2B5EF4-FFF2-40B4-BE49-F238E27FC236}">
                <a16:creationId xmlns:a16="http://schemas.microsoft.com/office/drawing/2014/main" id="{F6E451E4-A438-3ABC-ABCF-C9440856A568}"/>
              </a:ext>
            </a:extLst>
          </p:cNvPr>
          <p:cNvSpPr txBox="1"/>
          <p:nvPr/>
        </p:nvSpPr>
        <p:spPr>
          <a:xfrm>
            <a:off x="3694042" y="2920385"/>
            <a:ext cx="1607743" cy="261610"/>
          </a:xfrm>
          <a:prstGeom prst="rect">
            <a:avLst/>
          </a:prstGeom>
          <a:noFill/>
        </p:spPr>
        <p:txBody>
          <a:bodyPr wrap="square" rtlCol="0">
            <a:spAutoFit/>
          </a:bodyPr>
          <a:lstStyle/>
          <a:p>
            <a:r>
              <a:rPr lang="en-GB" sz="1100" i="1" noProof="0" dirty="0">
                <a:latin typeface="Times New Roman" panose="02020603050405020304" pitchFamily="18" charset="0"/>
                <a:cs typeface="Times New Roman" panose="02020603050405020304" pitchFamily="18" charset="0"/>
              </a:rPr>
              <a:t>Clamping tool </a:t>
            </a:r>
          </a:p>
        </p:txBody>
      </p:sp>
      <p:cxnSp>
        <p:nvCxnSpPr>
          <p:cNvPr id="30" name="Connecteur droit avec flèche 29">
            <a:extLst>
              <a:ext uri="{FF2B5EF4-FFF2-40B4-BE49-F238E27FC236}">
                <a16:creationId xmlns:a16="http://schemas.microsoft.com/office/drawing/2014/main" id="{487FA2BD-CE69-E3D4-B584-EA8E44FBEEEC}"/>
              </a:ext>
            </a:extLst>
          </p:cNvPr>
          <p:cNvCxnSpPr>
            <a:cxnSpLocks/>
            <a:stCxn id="29" idx="1"/>
          </p:cNvCxnSpPr>
          <p:nvPr/>
        </p:nvCxnSpPr>
        <p:spPr>
          <a:xfrm flipH="1">
            <a:off x="3153539" y="3051190"/>
            <a:ext cx="540503" cy="93358"/>
          </a:xfrm>
          <a:prstGeom prst="straightConnector1">
            <a:avLst/>
          </a:prstGeom>
          <a:ln>
            <a:solidFill>
              <a:srgbClr val="00FF00"/>
            </a:solidFill>
            <a:tailEnd type="triangle"/>
          </a:ln>
        </p:spPr>
        <p:style>
          <a:lnRef idx="1">
            <a:schemeClr val="accent1"/>
          </a:lnRef>
          <a:fillRef idx="0">
            <a:schemeClr val="accent1"/>
          </a:fillRef>
          <a:effectRef idx="0">
            <a:schemeClr val="accent1"/>
          </a:effectRef>
          <a:fontRef idx="minor">
            <a:schemeClr val="tx1"/>
          </a:fontRef>
        </p:style>
      </p:cxnSp>
      <p:sp>
        <p:nvSpPr>
          <p:cNvPr id="31" name="ZoneTexte 30">
            <a:extLst>
              <a:ext uri="{FF2B5EF4-FFF2-40B4-BE49-F238E27FC236}">
                <a16:creationId xmlns:a16="http://schemas.microsoft.com/office/drawing/2014/main" id="{0C938196-A50B-24EF-C522-77D6307C4868}"/>
              </a:ext>
            </a:extLst>
          </p:cNvPr>
          <p:cNvSpPr txBox="1"/>
          <p:nvPr/>
        </p:nvSpPr>
        <p:spPr>
          <a:xfrm>
            <a:off x="3694042" y="3294618"/>
            <a:ext cx="1486988" cy="430887"/>
          </a:xfrm>
          <a:prstGeom prst="rect">
            <a:avLst/>
          </a:prstGeom>
          <a:noFill/>
        </p:spPr>
        <p:txBody>
          <a:bodyPr wrap="square" rtlCol="0">
            <a:spAutoFit/>
          </a:bodyPr>
          <a:lstStyle/>
          <a:p>
            <a:r>
              <a:rPr lang="en-GB" sz="1100" i="1" noProof="0" dirty="0">
                <a:latin typeface="Times New Roman" panose="02020603050405020304" pitchFamily="18" charset="0"/>
                <a:cs typeface="Times New Roman" panose="02020603050405020304" pitchFamily="18" charset="0"/>
              </a:rPr>
              <a:t>Length gauge to check the X pin displacement</a:t>
            </a:r>
          </a:p>
        </p:txBody>
      </p:sp>
      <p:cxnSp>
        <p:nvCxnSpPr>
          <p:cNvPr id="33" name="Connecteur droit avec flèche 32">
            <a:extLst>
              <a:ext uri="{FF2B5EF4-FFF2-40B4-BE49-F238E27FC236}">
                <a16:creationId xmlns:a16="http://schemas.microsoft.com/office/drawing/2014/main" id="{0055EE28-048E-11E8-B13B-87AB835E6788}"/>
              </a:ext>
            </a:extLst>
          </p:cNvPr>
          <p:cNvCxnSpPr>
            <a:cxnSpLocks/>
            <a:stCxn id="31" idx="1"/>
          </p:cNvCxnSpPr>
          <p:nvPr/>
        </p:nvCxnSpPr>
        <p:spPr>
          <a:xfrm flipH="1" flipV="1">
            <a:off x="2820941" y="3402699"/>
            <a:ext cx="873101" cy="107363"/>
          </a:xfrm>
          <a:prstGeom prst="straightConnector1">
            <a:avLst/>
          </a:prstGeom>
          <a:ln>
            <a:solidFill>
              <a:srgbClr val="00FF00"/>
            </a:solidFill>
            <a:tailEnd type="triangle"/>
          </a:ln>
        </p:spPr>
        <p:style>
          <a:lnRef idx="1">
            <a:schemeClr val="accent1"/>
          </a:lnRef>
          <a:fillRef idx="0">
            <a:schemeClr val="accent1"/>
          </a:fillRef>
          <a:effectRef idx="0">
            <a:schemeClr val="accent1"/>
          </a:effectRef>
          <a:fontRef idx="minor">
            <a:schemeClr val="tx1"/>
          </a:fontRef>
        </p:style>
      </p:cxnSp>
      <p:sp>
        <p:nvSpPr>
          <p:cNvPr id="34" name="ZoneTexte 33">
            <a:extLst>
              <a:ext uri="{FF2B5EF4-FFF2-40B4-BE49-F238E27FC236}">
                <a16:creationId xmlns:a16="http://schemas.microsoft.com/office/drawing/2014/main" id="{10AD70EE-7A92-8D95-0EC5-5F3A450CEF05}"/>
              </a:ext>
            </a:extLst>
          </p:cNvPr>
          <p:cNvSpPr txBox="1"/>
          <p:nvPr/>
        </p:nvSpPr>
        <p:spPr>
          <a:xfrm>
            <a:off x="3738036" y="2174303"/>
            <a:ext cx="1486988" cy="430887"/>
          </a:xfrm>
          <a:prstGeom prst="rect">
            <a:avLst/>
          </a:prstGeom>
          <a:noFill/>
        </p:spPr>
        <p:txBody>
          <a:bodyPr wrap="square" rtlCol="0">
            <a:spAutoFit/>
          </a:bodyPr>
          <a:lstStyle/>
          <a:p>
            <a:r>
              <a:rPr lang="en-GB" sz="1100" i="1" noProof="0" dirty="0">
                <a:latin typeface="Times New Roman" panose="02020603050405020304" pitchFamily="18" charset="0"/>
                <a:cs typeface="Times New Roman" panose="02020603050405020304" pitchFamily="18" charset="0"/>
              </a:rPr>
              <a:t>Laser tracker to check the position</a:t>
            </a:r>
          </a:p>
        </p:txBody>
      </p:sp>
      <p:cxnSp>
        <p:nvCxnSpPr>
          <p:cNvPr id="36" name="Connecteur droit avec flèche 35">
            <a:extLst>
              <a:ext uri="{FF2B5EF4-FFF2-40B4-BE49-F238E27FC236}">
                <a16:creationId xmlns:a16="http://schemas.microsoft.com/office/drawing/2014/main" id="{A92AD3CC-D999-E78C-1A32-648DB9901994}"/>
              </a:ext>
            </a:extLst>
          </p:cNvPr>
          <p:cNvCxnSpPr>
            <a:cxnSpLocks/>
            <a:stCxn id="34" idx="1"/>
          </p:cNvCxnSpPr>
          <p:nvPr/>
        </p:nvCxnSpPr>
        <p:spPr>
          <a:xfrm flipH="1" flipV="1">
            <a:off x="3441571" y="1971887"/>
            <a:ext cx="296465" cy="417860"/>
          </a:xfrm>
          <a:prstGeom prst="straightConnector1">
            <a:avLst/>
          </a:prstGeom>
          <a:ln>
            <a:solidFill>
              <a:srgbClr val="00FF00"/>
            </a:solidFill>
            <a:tailEnd type="triangle"/>
          </a:ln>
        </p:spPr>
        <p:style>
          <a:lnRef idx="1">
            <a:schemeClr val="accent1"/>
          </a:lnRef>
          <a:fillRef idx="0">
            <a:schemeClr val="accent1"/>
          </a:fillRef>
          <a:effectRef idx="0">
            <a:schemeClr val="accent1"/>
          </a:effectRef>
          <a:fontRef idx="minor">
            <a:schemeClr val="tx1"/>
          </a:fontRef>
        </p:style>
      </p:cxnSp>
      <p:cxnSp>
        <p:nvCxnSpPr>
          <p:cNvPr id="40" name="Connecteur droit avec flèche 39">
            <a:extLst>
              <a:ext uri="{FF2B5EF4-FFF2-40B4-BE49-F238E27FC236}">
                <a16:creationId xmlns:a16="http://schemas.microsoft.com/office/drawing/2014/main" id="{63E436CF-0A51-742E-849B-F469E98AA158}"/>
              </a:ext>
            </a:extLst>
          </p:cNvPr>
          <p:cNvCxnSpPr/>
          <p:nvPr/>
        </p:nvCxnSpPr>
        <p:spPr>
          <a:xfrm>
            <a:off x="2744770" y="4941168"/>
            <a:ext cx="0" cy="1224136"/>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1" name="ZoneTexte 40">
            <a:extLst>
              <a:ext uri="{FF2B5EF4-FFF2-40B4-BE49-F238E27FC236}">
                <a16:creationId xmlns:a16="http://schemas.microsoft.com/office/drawing/2014/main" id="{AEE50ED6-EA14-C80E-BDAE-12A608544428}"/>
              </a:ext>
            </a:extLst>
          </p:cNvPr>
          <p:cNvSpPr txBox="1"/>
          <p:nvPr/>
        </p:nvSpPr>
        <p:spPr>
          <a:xfrm>
            <a:off x="2717540" y="5329109"/>
            <a:ext cx="792088" cy="276999"/>
          </a:xfrm>
          <a:prstGeom prst="rect">
            <a:avLst/>
          </a:prstGeom>
          <a:noFill/>
        </p:spPr>
        <p:txBody>
          <a:bodyPr wrap="square" rtlCol="0">
            <a:spAutoFit/>
          </a:bodyPr>
          <a:lstStyle/>
          <a:p>
            <a:r>
              <a:rPr lang="en-GB" sz="1200" noProof="0" dirty="0">
                <a:solidFill>
                  <a:srgbClr val="FF0000"/>
                </a:solidFill>
                <a:latin typeface="Times New Roman" panose="02020603050405020304" pitchFamily="18" charset="0"/>
                <a:cs typeface="Times New Roman" panose="02020603050405020304" pitchFamily="18" charset="0"/>
              </a:rPr>
              <a:t>10.2 µm</a:t>
            </a:r>
          </a:p>
        </p:txBody>
      </p:sp>
      <p:sp>
        <p:nvSpPr>
          <p:cNvPr id="43" name="ZoneTexte 42">
            <a:extLst>
              <a:ext uri="{FF2B5EF4-FFF2-40B4-BE49-F238E27FC236}">
                <a16:creationId xmlns:a16="http://schemas.microsoft.com/office/drawing/2014/main" id="{70522EB3-E7F8-DD0D-E925-1074996E04FE}"/>
              </a:ext>
            </a:extLst>
          </p:cNvPr>
          <p:cNvSpPr txBox="1"/>
          <p:nvPr/>
        </p:nvSpPr>
        <p:spPr>
          <a:xfrm>
            <a:off x="1342675" y="5164990"/>
            <a:ext cx="1225566" cy="261610"/>
          </a:xfrm>
          <a:prstGeom prst="rect">
            <a:avLst/>
          </a:prstGeom>
          <a:noFill/>
        </p:spPr>
        <p:txBody>
          <a:bodyPr wrap="square" rtlCol="0">
            <a:spAutoFit/>
          </a:bodyPr>
          <a:lstStyle/>
          <a:p>
            <a:pPr algn="ctr"/>
            <a:r>
              <a:rPr lang="en-GB" sz="1100" i="1" noProof="0" dirty="0">
                <a:latin typeface="Times New Roman" panose="02020603050405020304" pitchFamily="18" charset="0"/>
                <a:cs typeface="Times New Roman" panose="02020603050405020304" pitchFamily="18" charset="0"/>
              </a:rPr>
              <a:t>Before shimming</a:t>
            </a:r>
          </a:p>
        </p:txBody>
      </p:sp>
      <p:sp>
        <p:nvSpPr>
          <p:cNvPr id="45" name="ZoneTexte 44">
            <a:extLst>
              <a:ext uri="{FF2B5EF4-FFF2-40B4-BE49-F238E27FC236}">
                <a16:creationId xmlns:a16="http://schemas.microsoft.com/office/drawing/2014/main" id="{A071746D-0594-9FBD-2CD4-9865FE31886E}"/>
              </a:ext>
            </a:extLst>
          </p:cNvPr>
          <p:cNvSpPr txBox="1"/>
          <p:nvPr/>
        </p:nvSpPr>
        <p:spPr>
          <a:xfrm>
            <a:off x="3002563" y="5779097"/>
            <a:ext cx="1225566" cy="261610"/>
          </a:xfrm>
          <a:prstGeom prst="rect">
            <a:avLst/>
          </a:prstGeom>
          <a:noFill/>
        </p:spPr>
        <p:txBody>
          <a:bodyPr wrap="square" rtlCol="0">
            <a:spAutoFit/>
          </a:bodyPr>
          <a:lstStyle/>
          <a:p>
            <a:pPr algn="ctr"/>
            <a:r>
              <a:rPr lang="en-GB" sz="1100" i="1" noProof="0" dirty="0">
                <a:latin typeface="Times New Roman" panose="02020603050405020304" pitchFamily="18" charset="0"/>
                <a:cs typeface="Times New Roman" panose="02020603050405020304" pitchFamily="18" charset="0"/>
              </a:rPr>
              <a:t>After shimming</a:t>
            </a:r>
          </a:p>
        </p:txBody>
      </p:sp>
    </p:spTree>
    <p:extLst>
      <p:ext uri="{BB962C8B-B14F-4D97-AF65-F5344CB8AC3E}">
        <p14:creationId xmlns:p14="http://schemas.microsoft.com/office/powerpoint/2010/main" val="2783749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ACC7DE-469A-C8AF-D2D3-779C6DCA2A98}"/>
            </a:ext>
          </a:extLst>
        </p:cNvPr>
        <p:cNvGrpSpPr/>
        <p:nvPr/>
      </p:nvGrpSpPr>
      <p:grpSpPr>
        <a:xfrm>
          <a:off x="0" y="0"/>
          <a:ext cx="0" cy="0"/>
          <a:chOff x="0" y="0"/>
          <a:chExt cx="0" cy="0"/>
        </a:xfrm>
      </p:grpSpPr>
      <p:sp>
        <p:nvSpPr>
          <p:cNvPr id="21" name="Espace réservé du texte 4">
            <a:extLst>
              <a:ext uri="{FF2B5EF4-FFF2-40B4-BE49-F238E27FC236}">
                <a16:creationId xmlns:a16="http://schemas.microsoft.com/office/drawing/2014/main" id="{15462F3E-4D9B-E323-08C8-698F201100D2}"/>
              </a:ext>
            </a:extLst>
          </p:cNvPr>
          <p:cNvSpPr txBox="1">
            <a:spLocks/>
          </p:cNvSpPr>
          <p:nvPr/>
        </p:nvSpPr>
        <p:spPr>
          <a:xfrm>
            <a:off x="552036" y="764704"/>
            <a:ext cx="11088582" cy="5832648"/>
          </a:xfrm>
          <a:prstGeom prst="rect">
            <a:avLst/>
          </a:prstGeom>
        </p:spPr>
        <p:txBody>
          <a:bodyPr/>
          <a:lstStyle>
            <a:lvl1pPr marL="257179" indent="-257179" algn="l" defTabSz="685810" rtl="0" eaLnBrk="1" latinLnBrk="0" hangingPunct="1">
              <a:spcBef>
                <a:spcPct val="20000"/>
              </a:spcBef>
              <a:buFont typeface="Arial" panose="020B0604020202020204" pitchFamily="34" charset="0"/>
              <a:buChar char="•"/>
              <a:defRPr sz="1800" kern="1200">
                <a:solidFill>
                  <a:srgbClr val="0E4194"/>
                </a:solidFill>
                <a:latin typeface="Arial" panose="020B0604020202020204" pitchFamily="34" charset="0"/>
                <a:ea typeface="+mn-ea"/>
                <a:cs typeface="Arial" panose="020B0604020202020204" pitchFamily="34" charset="0"/>
              </a:defRPr>
            </a:lvl1pPr>
            <a:lvl2pPr marL="557220" indent="-214316" algn="l" defTabSz="685810" rtl="0" eaLnBrk="1" latinLnBrk="0" hangingPunct="1">
              <a:spcBef>
                <a:spcPct val="20000"/>
              </a:spcBef>
              <a:buFont typeface="Arial" panose="020B0604020202020204" pitchFamily="34" charset="0"/>
              <a:buChar char="–"/>
              <a:defRPr sz="15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857262" indent="-171452" algn="l" defTabSz="685810" rtl="0" eaLnBrk="1" latinLnBrk="0" hangingPunct="1">
              <a:spcBef>
                <a:spcPct val="20000"/>
              </a:spcBef>
              <a:buFont typeface="Arial" panose="020B0604020202020204" pitchFamily="34" charset="0"/>
              <a:buChar char="•"/>
              <a:defRPr sz="135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200167" indent="-171452" algn="l" defTabSz="685810" rtl="0" eaLnBrk="1" latinLnBrk="0" hangingPunct="1">
              <a:spcBef>
                <a:spcPct val="20000"/>
              </a:spcBef>
              <a:buFont typeface="Arial" panose="020B0604020202020204" pitchFamily="34" charset="0"/>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1543072" indent="-171452" algn="l" defTabSz="685810" rtl="0" eaLnBrk="1" latinLnBrk="0" hangingPunct="1">
              <a:spcBef>
                <a:spcPct val="20000"/>
              </a:spcBef>
              <a:buFont typeface="Arial" panose="020B0604020202020204" pitchFamily="34" charset="0"/>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1885978"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82"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87"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91"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r>
              <a:rPr lang="en-GB" b="1" noProof="0" dirty="0">
                <a:latin typeface="Times New Roman" panose="02020603050405020304" pitchFamily="18" charset="0"/>
                <a:cs typeface="Times New Roman" panose="02020603050405020304" pitchFamily="18" charset="0"/>
              </a:rPr>
              <a:t>Objective</a:t>
            </a:r>
            <a:r>
              <a:rPr lang="en-GB" noProof="0" dirty="0">
                <a:latin typeface="Times New Roman" panose="02020603050405020304" pitchFamily="18" charset="0"/>
                <a:cs typeface="Times New Roman" panose="02020603050405020304" pitchFamily="18" charset="0"/>
              </a:rPr>
              <a:t>: set the girders at their nominal positions and minimise inter-girder discontinuities</a:t>
            </a:r>
          </a:p>
          <a:p>
            <a:r>
              <a:rPr lang="en-GB" b="1" noProof="0" dirty="0">
                <a:latin typeface="Times New Roman" panose="02020603050405020304" pitchFamily="18" charset="0"/>
                <a:cs typeface="Times New Roman" panose="02020603050405020304" pitchFamily="18" charset="0"/>
              </a:rPr>
              <a:t>Method</a:t>
            </a:r>
            <a:r>
              <a:rPr lang="en-GB" noProof="0" dirty="0">
                <a:latin typeface="Times New Roman" panose="02020603050405020304" pitchFamily="18" charset="0"/>
                <a:cs typeface="Times New Roman" panose="02020603050405020304" pitchFamily="18" charset="0"/>
              </a:rPr>
              <a:t>: girders installed two by two, measured in the network frame, and finely alignment with motorisation</a:t>
            </a:r>
            <a:endParaRPr lang="en-GB" noProof="0" dirty="0"/>
          </a:p>
          <a:p>
            <a:pPr marL="342904" lvl="1" indent="0">
              <a:buFont typeface="Arial" panose="020B0604020202020204" pitchFamily="34" charset="0"/>
              <a:buNone/>
            </a:pPr>
            <a:endParaRPr lang="en-GB" noProof="0" dirty="0"/>
          </a:p>
          <a:p>
            <a:endParaRPr lang="en-GB" noProof="0" dirty="0"/>
          </a:p>
          <a:p>
            <a:pPr marL="342904" lvl="1" indent="0">
              <a:buFont typeface="Arial" panose="020B0604020202020204" pitchFamily="34" charset="0"/>
              <a:buNone/>
            </a:pPr>
            <a:endParaRPr lang="en-GB" noProof="0" dirty="0"/>
          </a:p>
          <a:p>
            <a:pPr marL="342904" lvl="1" indent="0">
              <a:buFont typeface="Arial" panose="020B0604020202020204" pitchFamily="34" charset="0"/>
              <a:buNone/>
            </a:pPr>
            <a:endParaRPr lang="en-GB" noProof="0" dirty="0"/>
          </a:p>
          <a:p>
            <a:pPr marL="342904" lvl="1" indent="0">
              <a:buFont typeface="Arial" panose="020B0604020202020204" pitchFamily="34" charset="0"/>
              <a:buNone/>
            </a:pPr>
            <a:endParaRPr lang="en-GB" noProof="0" dirty="0"/>
          </a:p>
        </p:txBody>
      </p:sp>
      <p:sp>
        <p:nvSpPr>
          <p:cNvPr id="2" name="Titre 1">
            <a:extLst>
              <a:ext uri="{FF2B5EF4-FFF2-40B4-BE49-F238E27FC236}">
                <a16:creationId xmlns:a16="http://schemas.microsoft.com/office/drawing/2014/main" id="{E862AC63-59CC-03BA-4203-F22625EB34EF}"/>
              </a:ext>
            </a:extLst>
          </p:cNvPr>
          <p:cNvSpPr>
            <a:spLocks noGrp="1"/>
          </p:cNvSpPr>
          <p:nvPr>
            <p:ph type="title"/>
          </p:nvPr>
        </p:nvSpPr>
        <p:spPr/>
        <p:txBody>
          <a:bodyPr/>
          <a:lstStyle/>
          <a:p>
            <a:r>
              <a:rPr lang="en-GB" sz="2400" noProof="0" dirty="0">
                <a:latin typeface="Times New Roman" panose="02020603050405020304" pitchFamily="18" charset="0"/>
                <a:cs typeface="Times New Roman" panose="02020603050405020304" pitchFamily="18" charset="0"/>
              </a:rPr>
              <a:t>Girder alignment in the tunnel</a:t>
            </a:r>
            <a:endParaRPr lang="en-GB" noProof="0" dirty="0">
              <a:latin typeface="Times New Roman" panose="02020603050405020304" pitchFamily="18" charset="0"/>
              <a:cs typeface="Times New Roman" panose="02020603050405020304" pitchFamily="18" charset="0"/>
            </a:endParaRPr>
          </a:p>
        </p:txBody>
      </p:sp>
      <p:sp>
        <p:nvSpPr>
          <p:cNvPr id="6" name="Espace réservé du pied de page 5">
            <a:extLst>
              <a:ext uri="{FF2B5EF4-FFF2-40B4-BE49-F238E27FC236}">
                <a16:creationId xmlns:a16="http://schemas.microsoft.com/office/drawing/2014/main" id="{49868146-6AAE-F626-6C2C-B8A166EC4C6F}"/>
              </a:ext>
            </a:extLst>
          </p:cNvPr>
          <p:cNvSpPr>
            <a:spLocks noGrp="1"/>
          </p:cNvSpPr>
          <p:nvPr>
            <p:ph type="ftr" sz="quarter" idx="10"/>
          </p:nvPr>
        </p:nvSpPr>
        <p:spPr/>
        <p:txBody>
          <a:bodyPr/>
          <a:lstStyle/>
          <a:p>
            <a:r>
              <a:rPr lang="en-GB" noProof="0" dirty="0"/>
              <a:t>IWAA 2026, October 5-9 at KEK</a:t>
            </a:r>
          </a:p>
        </p:txBody>
      </p:sp>
      <p:sp>
        <p:nvSpPr>
          <p:cNvPr id="4" name="Espace réservé du numéro de diapositive 3">
            <a:extLst>
              <a:ext uri="{FF2B5EF4-FFF2-40B4-BE49-F238E27FC236}">
                <a16:creationId xmlns:a16="http://schemas.microsoft.com/office/drawing/2014/main" id="{73E5BA9F-4C65-4A4C-2FFD-186F75CC672C}"/>
              </a:ext>
            </a:extLst>
          </p:cNvPr>
          <p:cNvSpPr>
            <a:spLocks noGrp="1"/>
          </p:cNvSpPr>
          <p:nvPr>
            <p:ph type="sldNum" sz="quarter" idx="11"/>
          </p:nvPr>
        </p:nvSpPr>
        <p:spPr/>
        <p:txBody>
          <a:bodyPr/>
          <a:lstStyle/>
          <a:p>
            <a:fld id="{F1620CC9-C982-429E-97C9-9F71A6603CFC}" type="slidenum">
              <a:rPr lang="en-GB" noProof="0" smtClean="0"/>
              <a:pPr/>
              <a:t>21</a:t>
            </a:fld>
            <a:endParaRPr lang="en-GB" noProof="0" dirty="0"/>
          </a:p>
        </p:txBody>
      </p:sp>
      <p:sp>
        <p:nvSpPr>
          <p:cNvPr id="48" name="ZoneTexte 47">
            <a:extLst>
              <a:ext uri="{FF2B5EF4-FFF2-40B4-BE49-F238E27FC236}">
                <a16:creationId xmlns:a16="http://schemas.microsoft.com/office/drawing/2014/main" id="{F5E05D3F-7BB7-21DE-6726-EB85ECB2B58F}"/>
              </a:ext>
            </a:extLst>
          </p:cNvPr>
          <p:cNvSpPr txBox="1"/>
          <p:nvPr/>
        </p:nvSpPr>
        <p:spPr>
          <a:xfrm>
            <a:off x="737294" y="4099964"/>
            <a:ext cx="4524724" cy="307777"/>
          </a:xfrm>
          <a:prstGeom prst="rect">
            <a:avLst/>
          </a:prstGeom>
          <a:noFill/>
        </p:spPr>
        <p:txBody>
          <a:bodyPr wrap="square" rtlCol="0">
            <a:spAutoFit/>
          </a:bodyPr>
          <a:lstStyle/>
          <a:p>
            <a:r>
              <a:rPr lang="en-GB" sz="1400" i="1" u="sng" noProof="0" dirty="0">
                <a:latin typeface="Times New Roman" panose="02020603050405020304" pitchFamily="18" charset="0"/>
                <a:cs typeface="Times New Roman" panose="02020603050405020304" pitchFamily="18" charset="0"/>
              </a:rPr>
              <a:t>Monte Carlo simulation of the inter-girder discontinuity</a:t>
            </a:r>
          </a:p>
        </p:txBody>
      </p:sp>
      <p:sp>
        <p:nvSpPr>
          <p:cNvPr id="10" name="ZoneTexte 9">
            <a:extLst>
              <a:ext uri="{FF2B5EF4-FFF2-40B4-BE49-F238E27FC236}">
                <a16:creationId xmlns:a16="http://schemas.microsoft.com/office/drawing/2014/main" id="{74DC9364-A5B6-54D1-3220-ABCC3520D5B3}"/>
              </a:ext>
            </a:extLst>
          </p:cNvPr>
          <p:cNvSpPr txBox="1"/>
          <p:nvPr/>
        </p:nvSpPr>
        <p:spPr>
          <a:xfrm>
            <a:off x="6082352" y="1733736"/>
            <a:ext cx="1238487" cy="307777"/>
          </a:xfrm>
          <a:prstGeom prst="rect">
            <a:avLst/>
          </a:prstGeom>
          <a:noFill/>
        </p:spPr>
        <p:txBody>
          <a:bodyPr wrap="square" rtlCol="0">
            <a:spAutoFit/>
          </a:bodyPr>
          <a:lstStyle/>
          <a:p>
            <a:pPr algn="ctr"/>
            <a:r>
              <a:rPr lang="en-GB" sz="1400" b="1" noProof="0" dirty="0">
                <a:latin typeface="Times New Roman" panose="02020603050405020304" pitchFamily="18" charset="0"/>
                <a:cs typeface="Times New Roman" panose="02020603050405020304" pitchFamily="18" charset="0"/>
              </a:rPr>
              <a:t>Identification</a:t>
            </a:r>
          </a:p>
        </p:txBody>
      </p:sp>
      <p:cxnSp>
        <p:nvCxnSpPr>
          <p:cNvPr id="12" name="Connecteur droit avec flèche 11">
            <a:extLst>
              <a:ext uri="{FF2B5EF4-FFF2-40B4-BE49-F238E27FC236}">
                <a16:creationId xmlns:a16="http://schemas.microsoft.com/office/drawing/2014/main" id="{617A84DA-F55F-86F0-4530-08B6D665F959}"/>
              </a:ext>
            </a:extLst>
          </p:cNvPr>
          <p:cNvCxnSpPr/>
          <p:nvPr/>
        </p:nvCxnSpPr>
        <p:spPr>
          <a:xfrm>
            <a:off x="7536160" y="1886740"/>
            <a:ext cx="43204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ZoneTexte 14">
            <a:extLst>
              <a:ext uri="{FF2B5EF4-FFF2-40B4-BE49-F238E27FC236}">
                <a16:creationId xmlns:a16="http://schemas.microsoft.com/office/drawing/2014/main" id="{2031FC55-9E32-300F-3743-166FE0A1E4A0}"/>
              </a:ext>
            </a:extLst>
          </p:cNvPr>
          <p:cNvSpPr txBox="1"/>
          <p:nvPr/>
        </p:nvSpPr>
        <p:spPr>
          <a:xfrm>
            <a:off x="8177857" y="1741688"/>
            <a:ext cx="1467352" cy="307777"/>
          </a:xfrm>
          <a:prstGeom prst="rect">
            <a:avLst/>
          </a:prstGeom>
          <a:noFill/>
        </p:spPr>
        <p:txBody>
          <a:bodyPr wrap="square" rtlCol="0">
            <a:spAutoFit/>
          </a:bodyPr>
          <a:lstStyle/>
          <a:p>
            <a:pPr algn="ctr"/>
            <a:r>
              <a:rPr lang="en-GB" sz="1400" b="1" noProof="0" dirty="0">
                <a:latin typeface="Times New Roman" panose="02020603050405020304" pitchFamily="18" charset="0"/>
                <a:cs typeface="Times New Roman" panose="02020603050405020304" pitchFamily="18" charset="0"/>
              </a:rPr>
              <a:t>Quantification</a:t>
            </a:r>
          </a:p>
        </p:txBody>
      </p:sp>
      <p:sp>
        <p:nvSpPr>
          <p:cNvPr id="18" name="ZoneTexte 17">
            <a:extLst>
              <a:ext uri="{FF2B5EF4-FFF2-40B4-BE49-F238E27FC236}">
                <a16:creationId xmlns:a16="http://schemas.microsoft.com/office/drawing/2014/main" id="{53D8D508-F7BB-B01B-FB01-37E64178F962}"/>
              </a:ext>
            </a:extLst>
          </p:cNvPr>
          <p:cNvSpPr txBox="1"/>
          <p:nvPr/>
        </p:nvSpPr>
        <p:spPr>
          <a:xfrm>
            <a:off x="10501114" y="1741688"/>
            <a:ext cx="1238487" cy="307777"/>
          </a:xfrm>
          <a:prstGeom prst="rect">
            <a:avLst/>
          </a:prstGeom>
          <a:noFill/>
        </p:spPr>
        <p:txBody>
          <a:bodyPr wrap="square" rtlCol="0">
            <a:spAutoFit/>
          </a:bodyPr>
          <a:lstStyle/>
          <a:p>
            <a:pPr algn="ctr"/>
            <a:r>
              <a:rPr lang="en-GB" sz="1400" b="1" noProof="0" dirty="0">
                <a:latin typeface="Times New Roman" panose="02020603050405020304" pitchFamily="18" charset="0"/>
                <a:cs typeface="Times New Roman" panose="02020603050405020304" pitchFamily="18" charset="0"/>
              </a:rPr>
              <a:t>Propagation</a:t>
            </a:r>
          </a:p>
        </p:txBody>
      </p:sp>
      <p:cxnSp>
        <p:nvCxnSpPr>
          <p:cNvPr id="19" name="Connecteur droit avec flèche 18">
            <a:extLst>
              <a:ext uri="{FF2B5EF4-FFF2-40B4-BE49-F238E27FC236}">
                <a16:creationId xmlns:a16="http://schemas.microsoft.com/office/drawing/2014/main" id="{3439CCFE-5673-38A7-581E-F6937084CAD6}"/>
              </a:ext>
            </a:extLst>
          </p:cNvPr>
          <p:cNvCxnSpPr/>
          <p:nvPr/>
        </p:nvCxnSpPr>
        <p:spPr>
          <a:xfrm>
            <a:off x="9804544" y="1886740"/>
            <a:ext cx="43204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graphicFrame>
            <p:nvGraphicFramePr>
              <p:cNvPr id="46" name="Tableau 45">
                <a:extLst>
                  <a:ext uri="{FF2B5EF4-FFF2-40B4-BE49-F238E27FC236}">
                    <a16:creationId xmlns:a16="http://schemas.microsoft.com/office/drawing/2014/main" id="{82BBDE84-8A8F-2107-ACDC-0E55FE51591E}"/>
                  </a:ext>
                </a:extLst>
              </p:cNvPr>
              <p:cNvGraphicFramePr>
                <a:graphicFrameLocks noGrp="1"/>
              </p:cNvGraphicFramePr>
              <p:nvPr>
                <p:extLst>
                  <p:ext uri="{D42A27DB-BD31-4B8C-83A1-F6EECF244321}">
                    <p14:modId xmlns:p14="http://schemas.microsoft.com/office/powerpoint/2010/main" val="3530877363"/>
                  </p:ext>
                </p:extLst>
              </p:nvPr>
            </p:nvGraphicFramePr>
            <p:xfrm>
              <a:off x="5754587" y="2204864"/>
              <a:ext cx="5868000" cy="2885640"/>
            </p:xfrm>
            <a:graphic>
              <a:graphicData uri="http://schemas.openxmlformats.org/drawingml/2006/table">
                <a:tbl>
                  <a:tblPr firstRow="1" bandRow="1">
                    <a:tableStyleId>{2D5ABB26-0587-4C30-8999-92F81FD0307C}</a:tableStyleId>
                  </a:tblPr>
                  <a:tblGrid>
                    <a:gridCol w="2045040">
                      <a:extLst>
                        <a:ext uri="{9D8B030D-6E8A-4147-A177-3AD203B41FA5}">
                          <a16:colId xmlns:a16="http://schemas.microsoft.com/office/drawing/2014/main" val="4222351200"/>
                        </a:ext>
                      </a:extLst>
                    </a:gridCol>
                    <a:gridCol w="637160">
                      <a:extLst>
                        <a:ext uri="{9D8B030D-6E8A-4147-A177-3AD203B41FA5}">
                          <a16:colId xmlns:a16="http://schemas.microsoft.com/office/drawing/2014/main" val="2057945091"/>
                        </a:ext>
                      </a:extLst>
                    </a:gridCol>
                    <a:gridCol w="637160">
                      <a:extLst>
                        <a:ext uri="{9D8B030D-6E8A-4147-A177-3AD203B41FA5}">
                          <a16:colId xmlns:a16="http://schemas.microsoft.com/office/drawing/2014/main" val="78831526"/>
                        </a:ext>
                      </a:extLst>
                    </a:gridCol>
                    <a:gridCol w="637160">
                      <a:extLst>
                        <a:ext uri="{9D8B030D-6E8A-4147-A177-3AD203B41FA5}">
                          <a16:colId xmlns:a16="http://schemas.microsoft.com/office/drawing/2014/main" val="601320999"/>
                        </a:ext>
                      </a:extLst>
                    </a:gridCol>
                    <a:gridCol w="637160">
                      <a:extLst>
                        <a:ext uri="{9D8B030D-6E8A-4147-A177-3AD203B41FA5}">
                          <a16:colId xmlns:a16="http://schemas.microsoft.com/office/drawing/2014/main" val="2929798021"/>
                        </a:ext>
                      </a:extLst>
                    </a:gridCol>
                    <a:gridCol w="637160">
                      <a:extLst>
                        <a:ext uri="{9D8B030D-6E8A-4147-A177-3AD203B41FA5}">
                          <a16:colId xmlns:a16="http://schemas.microsoft.com/office/drawing/2014/main" val="3825938110"/>
                        </a:ext>
                      </a:extLst>
                    </a:gridCol>
                    <a:gridCol w="637160">
                      <a:extLst>
                        <a:ext uri="{9D8B030D-6E8A-4147-A177-3AD203B41FA5}">
                          <a16:colId xmlns:a16="http://schemas.microsoft.com/office/drawing/2014/main" val="3840704964"/>
                        </a:ext>
                      </a:extLst>
                    </a:gridCol>
                  </a:tblGrid>
                  <a:tr h="406772">
                    <a:tc>
                      <a:txBody>
                        <a:bodyPr/>
                        <a:lstStyle/>
                        <a:p>
                          <a:pPr algn="l"/>
                          <a:endParaRPr lang="en-GB" sz="1200" b="1" noProof="0" dirty="0">
                            <a:solidFill>
                              <a:srgbClr val="0E4194"/>
                            </a:solidFill>
                            <a:latin typeface="Times New Roman" panose="02020603050405020304" pitchFamily="18" charset="0"/>
                            <a:cs typeface="Times New Roman" panose="02020603050405020304" pitchFamily="18" charset="0"/>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14:m>
                            <m:oMathPara xmlns:m="http://schemas.openxmlformats.org/officeDocument/2006/math">
                              <m:oMath>
                                <m:sSub>
                                  <m:sSubPr>
                                    <m:ctrlPr>
                                      <a:rPr lang="en-GB" sz="1400" b="1" i="0" noProof="0" smtClean="0">
                                        <a:solidFill>
                                          <a:srgbClr val="0E4194"/>
                                        </a:solidFill>
                                        <a:latin typeface="Cambria Math" panose="02040503050406030204" pitchFamily="18" charset="0"/>
                                      </a:rPr>
                                    </m:ctrlPr>
                                  </m:sSubPr>
                                  <m:e>
                                    <m:r>
                                      <a:rPr lang="en-GB" sz="1400" b="1" i="0" noProof="0" smtClean="0">
                                        <a:solidFill>
                                          <a:srgbClr val="0E4194"/>
                                        </a:solidFill>
                                        <a:latin typeface="Cambria Math" panose="02040503050406030204" pitchFamily="18" charset="0"/>
                                      </a:rPr>
                                      <m:t>𝐓</m:t>
                                    </m:r>
                                  </m:e>
                                  <m:sub>
                                    <m:r>
                                      <a:rPr lang="en-GB" sz="1400" b="1" i="0" noProof="0" smtClean="0">
                                        <a:solidFill>
                                          <a:srgbClr val="0E4194"/>
                                        </a:solidFill>
                                        <a:latin typeface="Cambria Math" panose="02040503050406030204" pitchFamily="18" charset="0"/>
                                      </a:rPr>
                                      <m:t>𝐬</m:t>
                                    </m:r>
                                  </m:sub>
                                </m:sSub>
                              </m:oMath>
                            </m:oMathPara>
                          </a14:m>
                          <a:endParaRPr lang="en-GB" sz="1400" b="1" i="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GB" sz="1400" b="1" i="0" noProof="0" smtClean="0">
                                        <a:solidFill>
                                          <a:srgbClr val="0E4194"/>
                                        </a:solidFill>
                                        <a:latin typeface="Cambria Math" panose="02040503050406030204" pitchFamily="18" charset="0"/>
                                      </a:rPr>
                                    </m:ctrlPr>
                                  </m:sSubPr>
                                  <m:e>
                                    <m:r>
                                      <a:rPr lang="en-GB" sz="1400" b="1" i="0" noProof="0" smtClean="0">
                                        <a:solidFill>
                                          <a:srgbClr val="0E4194"/>
                                        </a:solidFill>
                                        <a:latin typeface="Cambria Math" panose="02040503050406030204" pitchFamily="18" charset="0"/>
                                      </a:rPr>
                                      <m:t>𝐓</m:t>
                                    </m:r>
                                  </m:e>
                                  <m:sub>
                                    <m:r>
                                      <a:rPr lang="en-GB" sz="1400" b="1" i="0" noProof="0" smtClean="0">
                                        <a:solidFill>
                                          <a:srgbClr val="0E4194"/>
                                        </a:solidFill>
                                        <a:latin typeface="Cambria Math" panose="02040503050406030204" pitchFamily="18" charset="0"/>
                                      </a:rPr>
                                      <m:t>𝐱</m:t>
                                    </m:r>
                                  </m:sub>
                                </m:sSub>
                              </m:oMath>
                            </m:oMathPara>
                          </a14:m>
                          <a:endParaRPr lang="en-GB" sz="1400" b="1" i="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GB" sz="1400" b="1" i="0" noProof="0" smtClean="0">
                                        <a:solidFill>
                                          <a:srgbClr val="0E4194"/>
                                        </a:solidFill>
                                        <a:latin typeface="Cambria Math" panose="02040503050406030204" pitchFamily="18" charset="0"/>
                                      </a:rPr>
                                    </m:ctrlPr>
                                  </m:sSubPr>
                                  <m:e>
                                    <m:r>
                                      <a:rPr lang="en-GB" sz="1400" b="1" i="0" noProof="0" smtClean="0">
                                        <a:solidFill>
                                          <a:srgbClr val="0E4194"/>
                                        </a:solidFill>
                                        <a:latin typeface="Cambria Math" panose="02040503050406030204" pitchFamily="18" charset="0"/>
                                      </a:rPr>
                                      <m:t>𝐓</m:t>
                                    </m:r>
                                  </m:e>
                                  <m:sub>
                                    <m:r>
                                      <a:rPr lang="en-GB" sz="1400" b="1" i="0" noProof="0" smtClean="0">
                                        <a:solidFill>
                                          <a:srgbClr val="0E4194"/>
                                        </a:solidFill>
                                        <a:latin typeface="Cambria Math" panose="02040503050406030204" pitchFamily="18" charset="0"/>
                                      </a:rPr>
                                      <m:t>𝐲</m:t>
                                    </m:r>
                                  </m:sub>
                                </m:sSub>
                              </m:oMath>
                            </m:oMathPara>
                          </a14:m>
                          <a:endParaRPr lang="en-GB" sz="1400" b="1" i="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GB" sz="1400" b="1" i="0" noProof="0" smtClean="0">
                                        <a:solidFill>
                                          <a:srgbClr val="0E4194"/>
                                        </a:solidFill>
                                        <a:latin typeface="Cambria Math" panose="02040503050406030204" pitchFamily="18" charset="0"/>
                                      </a:rPr>
                                    </m:ctrlPr>
                                  </m:sSubPr>
                                  <m:e>
                                    <m:r>
                                      <a:rPr lang="en-GB" sz="1400" b="1" i="0" noProof="0" smtClean="0">
                                        <a:solidFill>
                                          <a:srgbClr val="0E4194"/>
                                        </a:solidFill>
                                        <a:latin typeface="Cambria Math" panose="02040503050406030204" pitchFamily="18" charset="0"/>
                                      </a:rPr>
                                      <m:t>𝐑</m:t>
                                    </m:r>
                                  </m:e>
                                  <m:sub>
                                    <m:r>
                                      <a:rPr lang="en-GB" sz="1400" b="1" i="0" noProof="0" smtClean="0">
                                        <a:solidFill>
                                          <a:srgbClr val="0E4194"/>
                                        </a:solidFill>
                                        <a:latin typeface="Cambria Math" panose="02040503050406030204" pitchFamily="18" charset="0"/>
                                      </a:rPr>
                                      <m:t>𝐬</m:t>
                                    </m:r>
                                  </m:sub>
                                </m:sSub>
                              </m:oMath>
                            </m:oMathPara>
                          </a14:m>
                          <a:endParaRPr lang="en-GB" sz="1400" b="1" i="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14:m>
                            <m:oMathPara xmlns:m="http://schemas.openxmlformats.org/officeDocument/2006/math">
                              <m:oMath>
                                <m:sSub>
                                  <m:sSubPr>
                                    <m:ctrlPr>
                                      <a:rPr lang="en-GB" sz="1400" b="1" i="0" noProof="0" smtClean="0">
                                        <a:solidFill>
                                          <a:srgbClr val="0E4194"/>
                                        </a:solidFill>
                                        <a:latin typeface="Cambria Math" panose="02040503050406030204" pitchFamily="18" charset="0"/>
                                      </a:rPr>
                                    </m:ctrlPr>
                                  </m:sSubPr>
                                  <m:e>
                                    <m:r>
                                      <a:rPr lang="en-GB" sz="1400" b="1" i="0" noProof="0" smtClean="0">
                                        <a:solidFill>
                                          <a:srgbClr val="0E4194"/>
                                        </a:solidFill>
                                        <a:latin typeface="Cambria Math" panose="02040503050406030204" pitchFamily="18" charset="0"/>
                                      </a:rPr>
                                      <m:t>𝐑</m:t>
                                    </m:r>
                                  </m:e>
                                  <m:sub>
                                    <m:r>
                                      <a:rPr lang="en-GB" sz="1400" b="1" i="0" noProof="0" smtClean="0">
                                        <a:solidFill>
                                          <a:srgbClr val="0E4194"/>
                                        </a:solidFill>
                                        <a:latin typeface="Cambria Math" panose="02040503050406030204" pitchFamily="18" charset="0"/>
                                      </a:rPr>
                                      <m:t>𝐱</m:t>
                                    </m:r>
                                  </m:sub>
                                </m:sSub>
                              </m:oMath>
                            </m:oMathPara>
                          </a14:m>
                          <a:endParaRPr lang="en-GB" sz="1400" b="1" i="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14:m>
                            <m:oMathPara xmlns:m="http://schemas.openxmlformats.org/officeDocument/2006/math">
                              <m:oMath>
                                <m:sSub>
                                  <m:sSubPr>
                                    <m:ctrlPr>
                                      <a:rPr lang="en-GB" sz="1400" b="1" i="0" noProof="0" smtClean="0">
                                        <a:solidFill>
                                          <a:srgbClr val="0E4194"/>
                                        </a:solidFill>
                                        <a:latin typeface="Cambria Math" panose="02040503050406030204" pitchFamily="18" charset="0"/>
                                      </a:rPr>
                                    </m:ctrlPr>
                                  </m:sSubPr>
                                  <m:e>
                                    <m:r>
                                      <a:rPr lang="en-GB" sz="1400" b="1" i="0" noProof="0" smtClean="0">
                                        <a:solidFill>
                                          <a:srgbClr val="0E4194"/>
                                        </a:solidFill>
                                        <a:latin typeface="Cambria Math" panose="02040503050406030204" pitchFamily="18" charset="0"/>
                                      </a:rPr>
                                      <m:t>𝐑</m:t>
                                    </m:r>
                                  </m:e>
                                  <m:sub>
                                    <m:r>
                                      <a:rPr lang="en-GB" sz="1400" b="1" i="0" noProof="0" smtClean="0">
                                        <a:solidFill>
                                          <a:srgbClr val="0E4194"/>
                                        </a:solidFill>
                                        <a:latin typeface="Cambria Math" panose="02040503050406030204" pitchFamily="18" charset="0"/>
                                      </a:rPr>
                                      <m:t>𝐲</m:t>
                                    </m:r>
                                  </m:sub>
                                </m:sSub>
                              </m:oMath>
                            </m:oMathPara>
                          </a14:m>
                          <a:endParaRPr lang="en-GB" sz="1400" b="1" i="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441411387"/>
                      </a:ext>
                    </a:extLst>
                  </a:tr>
                  <a:tr h="406772">
                    <a:tc>
                      <a:txBody>
                        <a:bodyPr/>
                        <a:lstStyle/>
                        <a:p>
                          <a:pPr algn="l"/>
                          <a:r>
                            <a:rPr lang="en-GB" sz="1200" noProof="0" dirty="0">
                              <a:solidFill>
                                <a:srgbClr val="0E4194"/>
                              </a:solidFill>
                              <a:latin typeface="Times New Roman" panose="02020603050405020304" pitchFamily="18" charset="0"/>
                              <a:cs typeface="Times New Roman" panose="02020603050405020304" pitchFamily="18" charset="0"/>
                            </a:rPr>
                            <a:t>Magnet position uncertainty</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687540808"/>
                      </a:ext>
                    </a:extLst>
                  </a:tr>
                  <a:tr h="406772">
                    <a:tc>
                      <a:txBody>
                        <a:bodyPr/>
                        <a:lstStyle/>
                        <a:p>
                          <a:pPr algn="l"/>
                          <a:r>
                            <a:rPr lang="en-GB" sz="1200" noProof="0" dirty="0">
                              <a:solidFill>
                                <a:srgbClr val="0E4194"/>
                              </a:solidFill>
                              <a:latin typeface="Times New Roman" panose="02020603050405020304" pitchFamily="18" charset="0"/>
                              <a:cs typeface="Times New Roman" panose="02020603050405020304" pitchFamily="18" charset="0"/>
                            </a:rPr>
                            <a:t>Motorisation resolution</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957561069"/>
                      </a:ext>
                    </a:extLst>
                  </a:tr>
                  <a:tr h="406772">
                    <a:tc>
                      <a:txBody>
                        <a:bodyPr/>
                        <a:lstStyle/>
                        <a:p>
                          <a:pPr algn="l"/>
                          <a:r>
                            <a:rPr lang="en-GB" sz="1200" noProof="0" dirty="0">
                              <a:solidFill>
                                <a:srgbClr val="0E4194"/>
                              </a:solidFill>
                              <a:latin typeface="Times New Roman" panose="02020603050405020304" pitchFamily="18" charset="0"/>
                              <a:cs typeface="Times New Roman" panose="02020603050405020304" pitchFamily="18" charset="0"/>
                            </a:rPr>
                            <a:t>Thermal expansion</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547765284"/>
                      </a:ext>
                    </a:extLst>
                  </a:tr>
                  <a:tr h="406772">
                    <a:tc>
                      <a:txBody>
                        <a:bodyPr/>
                        <a:lstStyle/>
                        <a:p>
                          <a:pPr algn="l"/>
                          <a:r>
                            <a:rPr lang="en-GB" sz="1200" noProof="0" dirty="0">
                              <a:solidFill>
                                <a:srgbClr val="0E4194"/>
                              </a:solidFill>
                              <a:latin typeface="Times New Roman" panose="02020603050405020304" pitchFamily="18" charset="0"/>
                              <a:cs typeface="Times New Roman" panose="02020603050405020304" pitchFamily="18" charset="0"/>
                            </a:rPr>
                            <a:t>Laser tracker uncertainty</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985216439"/>
                      </a:ext>
                    </a:extLst>
                  </a:tr>
                  <a:tr h="406772">
                    <a:tc>
                      <a:txBody>
                        <a:bodyPr/>
                        <a:lstStyle/>
                        <a:p>
                          <a:pPr algn="l"/>
                          <a:r>
                            <a:rPr lang="en-GB" sz="1200" noProof="0" dirty="0">
                              <a:solidFill>
                                <a:srgbClr val="0E4194"/>
                              </a:solidFill>
                              <a:latin typeface="Times New Roman" panose="02020603050405020304" pitchFamily="18" charset="0"/>
                              <a:cs typeface="Times New Roman" panose="02020603050405020304" pitchFamily="18" charset="0"/>
                            </a:rPr>
                            <a:t>Inclinometer uncertainty</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17146656"/>
                      </a:ext>
                    </a:extLst>
                  </a:tr>
                  <a:tr h="439370">
                    <a:tc>
                      <a:txBody>
                        <a:bodyPr/>
                        <a:lstStyle/>
                        <a:p>
                          <a:pPr algn="l"/>
                          <a:r>
                            <a:rPr lang="en-GB" sz="1160" b="1" noProof="0" dirty="0">
                              <a:solidFill>
                                <a:srgbClr val="0E4194"/>
                              </a:solidFill>
                              <a:latin typeface="Times New Roman" panose="02020603050405020304" pitchFamily="18" charset="0"/>
                              <a:cs typeface="Times New Roman" panose="02020603050405020304" pitchFamily="18" charset="0"/>
                            </a:rPr>
                            <a:t>Girder alignment uncertainty (k = 1)</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67</a:t>
                          </a: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14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14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10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712402066"/>
                      </a:ext>
                    </a:extLst>
                  </a:tr>
                </a:tbl>
              </a:graphicData>
            </a:graphic>
          </p:graphicFrame>
        </mc:Choice>
        <mc:Fallback xmlns="">
          <p:graphicFrame>
            <p:nvGraphicFramePr>
              <p:cNvPr id="46" name="Tableau 45">
                <a:extLst>
                  <a:ext uri="{FF2B5EF4-FFF2-40B4-BE49-F238E27FC236}">
                    <a16:creationId xmlns:a16="http://schemas.microsoft.com/office/drawing/2014/main" id="{82BBDE84-8A8F-2107-ACDC-0E55FE51591E}"/>
                  </a:ext>
                </a:extLst>
              </p:cNvPr>
              <p:cNvGraphicFramePr>
                <a:graphicFrameLocks noGrp="1"/>
              </p:cNvGraphicFramePr>
              <p:nvPr>
                <p:extLst>
                  <p:ext uri="{D42A27DB-BD31-4B8C-83A1-F6EECF244321}">
                    <p14:modId xmlns:p14="http://schemas.microsoft.com/office/powerpoint/2010/main" val="3530877363"/>
                  </p:ext>
                </p:extLst>
              </p:nvPr>
            </p:nvGraphicFramePr>
            <p:xfrm>
              <a:off x="5754587" y="2204864"/>
              <a:ext cx="5868000" cy="2885640"/>
            </p:xfrm>
            <a:graphic>
              <a:graphicData uri="http://schemas.openxmlformats.org/drawingml/2006/table">
                <a:tbl>
                  <a:tblPr firstRow="1" bandRow="1">
                    <a:tableStyleId>{2D5ABB26-0587-4C30-8999-92F81FD0307C}</a:tableStyleId>
                  </a:tblPr>
                  <a:tblGrid>
                    <a:gridCol w="2045040">
                      <a:extLst>
                        <a:ext uri="{9D8B030D-6E8A-4147-A177-3AD203B41FA5}">
                          <a16:colId xmlns:a16="http://schemas.microsoft.com/office/drawing/2014/main" val="4222351200"/>
                        </a:ext>
                      </a:extLst>
                    </a:gridCol>
                    <a:gridCol w="637160">
                      <a:extLst>
                        <a:ext uri="{9D8B030D-6E8A-4147-A177-3AD203B41FA5}">
                          <a16:colId xmlns:a16="http://schemas.microsoft.com/office/drawing/2014/main" val="2057945091"/>
                        </a:ext>
                      </a:extLst>
                    </a:gridCol>
                    <a:gridCol w="637160">
                      <a:extLst>
                        <a:ext uri="{9D8B030D-6E8A-4147-A177-3AD203B41FA5}">
                          <a16:colId xmlns:a16="http://schemas.microsoft.com/office/drawing/2014/main" val="78831526"/>
                        </a:ext>
                      </a:extLst>
                    </a:gridCol>
                    <a:gridCol w="637160">
                      <a:extLst>
                        <a:ext uri="{9D8B030D-6E8A-4147-A177-3AD203B41FA5}">
                          <a16:colId xmlns:a16="http://schemas.microsoft.com/office/drawing/2014/main" val="601320999"/>
                        </a:ext>
                      </a:extLst>
                    </a:gridCol>
                    <a:gridCol w="637160">
                      <a:extLst>
                        <a:ext uri="{9D8B030D-6E8A-4147-A177-3AD203B41FA5}">
                          <a16:colId xmlns:a16="http://schemas.microsoft.com/office/drawing/2014/main" val="2929798021"/>
                        </a:ext>
                      </a:extLst>
                    </a:gridCol>
                    <a:gridCol w="637160">
                      <a:extLst>
                        <a:ext uri="{9D8B030D-6E8A-4147-A177-3AD203B41FA5}">
                          <a16:colId xmlns:a16="http://schemas.microsoft.com/office/drawing/2014/main" val="3825938110"/>
                        </a:ext>
                      </a:extLst>
                    </a:gridCol>
                    <a:gridCol w="637160">
                      <a:extLst>
                        <a:ext uri="{9D8B030D-6E8A-4147-A177-3AD203B41FA5}">
                          <a16:colId xmlns:a16="http://schemas.microsoft.com/office/drawing/2014/main" val="3840704964"/>
                        </a:ext>
                      </a:extLst>
                    </a:gridCol>
                  </a:tblGrid>
                  <a:tr h="406772">
                    <a:tc>
                      <a:txBody>
                        <a:bodyPr/>
                        <a:lstStyle/>
                        <a:p>
                          <a:pPr algn="l"/>
                          <a:endParaRPr lang="en-GB" sz="1200" b="1" noProof="0" dirty="0">
                            <a:solidFill>
                              <a:srgbClr val="0E4194"/>
                            </a:solidFill>
                            <a:latin typeface="Times New Roman" panose="02020603050405020304" pitchFamily="18" charset="0"/>
                            <a:cs typeface="Times New Roman" panose="02020603050405020304" pitchFamily="18" charset="0"/>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endParaRPr lang="fr-F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320952" t="-1493" r="-500000" b="-619403"/>
                          </a:stretch>
                        </a:blipFill>
                      </a:tcPr>
                    </a:tc>
                    <a:tc>
                      <a:txBody>
                        <a:bodyPr/>
                        <a:lstStyle/>
                        <a:p>
                          <a:endParaRPr lang="fr-F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425000" t="-1493" r="-404808" b="-619403"/>
                          </a:stretch>
                        </a:blipFill>
                      </a:tcPr>
                    </a:tc>
                    <a:tc>
                      <a:txBody>
                        <a:bodyPr/>
                        <a:lstStyle/>
                        <a:p>
                          <a:endParaRPr lang="fr-F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520000" t="-1493" r="-300952" b="-619403"/>
                          </a:stretch>
                        </a:blipFill>
                      </a:tcPr>
                    </a:tc>
                    <a:tc>
                      <a:txBody>
                        <a:bodyPr/>
                        <a:lstStyle/>
                        <a:p>
                          <a:endParaRPr lang="fr-F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620000" t="-1493" r="-200952" b="-619403"/>
                          </a:stretch>
                        </a:blipFill>
                      </a:tcPr>
                    </a:tc>
                    <a:tc>
                      <a:txBody>
                        <a:bodyPr/>
                        <a:lstStyle/>
                        <a:p>
                          <a:endParaRPr lang="fr-F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726923" t="-1493" r="-102885" b="-619403"/>
                          </a:stretch>
                        </a:blipFill>
                      </a:tcPr>
                    </a:tc>
                    <a:tc>
                      <a:txBody>
                        <a:bodyPr/>
                        <a:lstStyle/>
                        <a:p>
                          <a:endParaRPr lang="fr-F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819048" t="-1493" r="-1905" b="-619403"/>
                          </a:stretch>
                        </a:blipFill>
                      </a:tcPr>
                    </a:tc>
                    <a:extLst>
                      <a:ext uri="{0D108BD9-81ED-4DB2-BD59-A6C34878D82A}">
                        <a16:rowId xmlns:a16="http://schemas.microsoft.com/office/drawing/2014/main" val="441411387"/>
                      </a:ext>
                    </a:extLst>
                  </a:tr>
                  <a:tr h="406772">
                    <a:tc>
                      <a:txBody>
                        <a:bodyPr/>
                        <a:lstStyle/>
                        <a:p>
                          <a:pPr algn="l"/>
                          <a:r>
                            <a:rPr lang="en-GB" sz="1200" noProof="0" dirty="0">
                              <a:solidFill>
                                <a:srgbClr val="0E4194"/>
                              </a:solidFill>
                              <a:latin typeface="Times New Roman" panose="02020603050405020304" pitchFamily="18" charset="0"/>
                              <a:cs typeface="Times New Roman" panose="02020603050405020304" pitchFamily="18" charset="0"/>
                            </a:rPr>
                            <a:t>Magnet position uncertainty</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687540808"/>
                      </a:ext>
                    </a:extLst>
                  </a:tr>
                  <a:tr h="406772">
                    <a:tc>
                      <a:txBody>
                        <a:bodyPr/>
                        <a:lstStyle/>
                        <a:p>
                          <a:pPr algn="l"/>
                          <a:r>
                            <a:rPr lang="en-GB" sz="1200" noProof="0" dirty="0">
                              <a:solidFill>
                                <a:srgbClr val="0E4194"/>
                              </a:solidFill>
                              <a:latin typeface="Times New Roman" panose="02020603050405020304" pitchFamily="18" charset="0"/>
                              <a:cs typeface="Times New Roman" panose="02020603050405020304" pitchFamily="18" charset="0"/>
                            </a:rPr>
                            <a:t>Motorisation resolution</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957561069"/>
                      </a:ext>
                    </a:extLst>
                  </a:tr>
                  <a:tr h="406772">
                    <a:tc>
                      <a:txBody>
                        <a:bodyPr/>
                        <a:lstStyle/>
                        <a:p>
                          <a:pPr algn="l"/>
                          <a:r>
                            <a:rPr lang="en-GB" sz="1200" noProof="0" dirty="0">
                              <a:solidFill>
                                <a:srgbClr val="0E4194"/>
                              </a:solidFill>
                              <a:latin typeface="Times New Roman" panose="02020603050405020304" pitchFamily="18" charset="0"/>
                              <a:cs typeface="Times New Roman" panose="02020603050405020304" pitchFamily="18" charset="0"/>
                            </a:rPr>
                            <a:t>Thermal expansion</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547765284"/>
                      </a:ext>
                    </a:extLst>
                  </a:tr>
                  <a:tr h="406772">
                    <a:tc>
                      <a:txBody>
                        <a:bodyPr/>
                        <a:lstStyle/>
                        <a:p>
                          <a:pPr algn="l"/>
                          <a:r>
                            <a:rPr lang="en-GB" sz="1200" noProof="0" dirty="0">
                              <a:solidFill>
                                <a:srgbClr val="0E4194"/>
                              </a:solidFill>
                              <a:latin typeface="Times New Roman" panose="02020603050405020304" pitchFamily="18" charset="0"/>
                              <a:cs typeface="Times New Roman" panose="02020603050405020304" pitchFamily="18" charset="0"/>
                            </a:rPr>
                            <a:t>Laser tracker uncertainty</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ct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985216439"/>
                      </a:ext>
                    </a:extLst>
                  </a:tr>
                  <a:tr h="406772">
                    <a:tc>
                      <a:txBody>
                        <a:bodyPr/>
                        <a:lstStyle/>
                        <a:p>
                          <a:pPr algn="l"/>
                          <a:r>
                            <a:rPr lang="en-GB" sz="1200" noProof="0" dirty="0">
                              <a:solidFill>
                                <a:srgbClr val="0E4194"/>
                              </a:solidFill>
                              <a:latin typeface="Times New Roman" panose="02020603050405020304" pitchFamily="18" charset="0"/>
                              <a:cs typeface="Times New Roman" panose="02020603050405020304" pitchFamily="18" charset="0"/>
                            </a:rPr>
                            <a:t>Inclinometer uncertainty</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r>
                            <a:rPr lang="en-GB" sz="1400" noProof="0" dirty="0">
                              <a:solidFill>
                                <a:srgbClr val="0E4194"/>
                              </a:solidFill>
                              <a:latin typeface="Univers" panose="020B0503020202020204" pitchFamily="34" charset="0"/>
                              <a:cs typeface="Times New Roman" panose="02020603050405020304" pitchFamily="18" charset="0"/>
                            </a:rPr>
                            <a:t>●</a:t>
                          </a: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endParaRPr lang="en-GB" sz="140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17146656"/>
                      </a:ext>
                    </a:extLst>
                  </a:tr>
                  <a:tr h="445008">
                    <a:tc>
                      <a:txBody>
                        <a:bodyPr/>
                        <a:lstStyle/>
                        <a:p>
                          <a:pPr algn="l"/>
                          <a:r>
                            <a:rPr lang="en-GB" sz="1160" b="1" noProof="0" dirty="0">
                              <a:solidFill>
                                <a:srgbClr val="0E4194"/>
                              </a:solidFill>
                              <a:latin typeface="Times New Roman" panose="02020603050405020304" pitchFamily="18" charset="0"/>
                              <a:cs typeface="Times New Roman" panose="02020603050405020304" pitchFamily="18" charset="0"/>
                            </a:rPr>
                            <a:t>Girder alignment uncertainty (k = 1)</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67</a:t>
                          </a: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14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14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10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712402066"/>
                      </a:ext>
                    </a:extLst>
                  </a:tr>
                </a:tbl>
              </a:graphicData>
            </a:graphic>
          </p:graphicFrame>
        </mc:Fallback>
      </mc:AlternateContent>
      <p:sp>
        <p:nvSpPr>
          <p:cNvPr id="49" name="ZoneTexte 48">
            <a:extLst>
              <a:ext uri="{FF2B5EF4-FFF2-40B4-BE49-F238E27FC236}">
                <a16:creationId xmlns:a16="http://schemas.microsoft.com/office/drawing/2014/main" id="{34983392-CF10-D2C0-EC5E-8917B0562C68}"/>
              </a:ext>
            </a:extLst>
          </p:cNvPr>
          <p:cNvSpPr txBox="1"/>
          <p:nvPr/>
        </p:nvSpPr>
        <p:spPr>
          <a:xfrm>
            <a:off x="7839953" y="5021296"/>
            <a:ext cx="488295" cy="276999"/>
          </a:xfrm>
          <a:prstGeom prst="rect">
            <a:avLst/>
          </a:prstGeom>
          <a:noFill/>
        </p:spPr>
        <p:txBody>
          <a:bodyPr wrap="square" rtlCol="0">
            <a:spAutoFit/>
          </a:bodyPr>
          <a:lstStyle/>
          <a:p>
            <a:pPr algn="ctr"/>
            <a:r>
              <a:rPr lang="en-GB" sz="1200" i="1" noProof="0" dirty="0">
                <a:latin typeface="Times New Roman" panose="02020603050405020304" pitchFamily="18" charset="0"/>
                <a:cs typeface="Times New Roman" panose="02020603050405020304" pitchFamily="18" charset="0"/>
              </a:rPr>
              <a:t>µm</a:t>
            </a:r>
          </a:p>
        </p:txBody>
      </p:sp>
      <p:sp>
        <p:nvSpPr>
          <p:cNvPr id="51" name="ZoneTexte 50">
            <a:extLst>
              <a:ext uri="{FF2B5EF4-FFF2-40B4-BE49-F238E27FC236}">
                <a16:creationId xmlns:a16="http://schemas.microsoft.com/office/drawing/2014/main" id="{BE584EFA-B87C-4B40-8190-2A3B4B09BFE6}"/>
              </a:ext>
            </a:extLst>
          </p:cNvPr>
          <p:cNvSpPr txBox="1"/>
          <p:nvPr/>
        </p:nvSpPr>
        <p:spPr>
          <a:xfrm>
            <a:off x="8488025" y="5020489"/>
            <a:ext cx="488295" cy="276999"/>
          </a:xfrm>
          <a:prstGeom prst="rect">
            <a:avLst/>
          </a:prstGeom>
          <a:noFill/>
        </p:spPr>
        <p:txBody>
          <a:bodyPr wrap="square" rtlCol="0">
            <a:spAutoFit/>
          </a:bodyPr>
          <a:lstStyle/>
          <a:p>
            <a:pPr algn="ctr"/>
            <a:r>
              <a:rPr lang="en-GB" sz="1200" i="1" noProof="0" dirty="0">
                <a:latin typeface="Times New Roman" panose="02020603050405020304" pitchFamily="18" charset="0"/>
                <a:cs typeface="Times New Roman" panose="02020603050405020304" pitchFamily="18" charset="0"/>
              </a:rPr>
              <a:t>µm</a:t>
            </a:r>
          </a:p>
        </p:txBody>
      </p:sp>
      <p:sp>
        <p:nvSpPr>
          <p:cNvPr id="54" name="ZoneTexte 53">
            <a:extLst>
              <a:ext uri="{FF2B5EF4-FFF2-40B4-BE49-F238E27FC236}">
                <a16:creationId xmlns:a16="http://schemas.microsoft.com/office/drawing/2014/main" id="{DDB1329C-4539-3AA5-E12C-18C876F11006}"/>
              </a:ext>
            </a:extLst>
          </p:cNvPr>
          <p:cNvSpPr txBox="1"/>
          <p:nvPr/>
        </p:nvSpPr>
        <p:spPr>
          <a:xfrm>
            <a:off x="9136097" y="5019523"/>
            <a:ext cx="488295" cy="276999"/>
          </a:xfrm>
          <a:prstGeom prst="rect">
            <a:avLst/>
          </a:prstGeom>
          <a:noFill/>
        </p:spPr>
        <p:txBody>
          <a:bodyPr wrap="square" rtlCol="0">
            <a:spAutoFit/>
          </a:bodyPr>
          <a:lstStyle/>
          <a:p>
            <a:pPr algn="ctr"/>
            <a:r>
              <a:rPr lang="en-GB" sz="1200" i="1" noProof="0" dirty="0">
                <a:latin typeface="Times New Roman" panose="02020603050405020304" pitchFamily="18" charset="0"/>
                <a:cs typeface="Times New Roman" panose="02020603050405020304" pitchFamily="18" charset="0"/>
              </a:rPr>
              <a:t>µm</a:t>
            </a:r>
          </a:p>
        </p:txBody>
      </p:sp>
      <p:sp>
        <p:nvSpPr>
          <p:cNvPr id="56" name="ZoneTexte 55">
            <a:extLst>
              <a:ext uri="{FF2B5EF4-FFF2-40B4-BE49-F238E27FC236}">
                <a16:creationId xmlns:a16="http://schemas.microsoft.com/office/drawing/2014/main" id="{CFBFF9FF-371E-BDDD-BFA7-47F36F61D71A}"/>
              </a:ext>
            </a:extLst>
          </p:cNvPr>
          <p:cNvSpPr txBox="1"/>
          <p:nvPr/>
        </p:nvSpPr>
        <p:spPr>
          <a:xfrm>
            <a:off x="9784169" y="5019523"/>
            <a:ext cx="488295" cy="276999"/>
          </a:xfrm>
          <a:prstGeom prst="rect">
            <a:avLst/>
          </a:prstGeom>
          <a:noFill/>
        </p:spPr>
        <p:txBody>
          <a:bodyPr wrap="square" rtlCol="0">
            <a:spAutoFit/>
          </a:bodyPr>
          <a:lstStyle/>
          <a:p>
            <a:pPr algn="ctr"/>
            <a:r>
              <a:rPr lang="en-GB" sz="1200" i="1" noProof="0" dirty="0">
                <a:latin typeface="Times New Roman" panose="02020603050405020304" pitchFamily="18" charset="0"/>
                <a:cs typeface="Times New Roman" panose="02020603050405020304" pitchFamily="18" charset="0"/>
              </a:rPr>
              <a:t>µrad</a:t>
            </a:r>
          </a:p>
        </p:txBody>
      </p:sp>
      <p:sp>
        <p:nvSpPr>
          <p:cNvPr id="58" name="ZoneTexte 57">
            <a:extLst>
              <a:ext uri="{FF2B5EF4-FFF2-40B4-BE49-F238E27FC236}">
                <a16:creationId xmlns:a16="http://schemas.microsoft.com/office/drawing/2014/main" id="{D08E609B-2CD2-5276-55CF-E6E45B805132}"/>
              </a:ext>
            </a:extLst>
          </p:cNvPr>
          <p:cNvSpPr txBox="1"/>
          <p:nvPr/>
        </p:nvSpPr>
        <p:spPr>
          <a:xfrm>
            <a:off x="10416480" y="5019523"/>
            <a:ext cx="488295" cy="276999"/>
          </a:xfrm>
          <a:prstGeom prst="rect">
            <a:avLst/>
          </a:prstGeom>
          <a:noFill/>
        </p:spPr>
        <p:txBody>
          <a:bodyPr wrap="square" rtlCol="0">
            <a:spAutoFit/>
          </a:bodyPr>
          <a:lstStyle/>
          <a:p>
            <a:pPr algn="ctr"/>
            <a:r>
              <a:rPr lang="en-GB" sz="1200" i="1" noProof="0" dirty="0">
                <a:latin typeface="Times New Roman" panose="02020603050405020304" pitchFamily="18" charset="0"/>
                <a:cs typeface="Times New Roman" panose="02020603050405020304" pitchFamily="18" charset="0"/>
              </a:rPr>
              <a:t>µrad</a:t>
            </a:r>
          </a:p>
        </p:txBody>
      </p:sp>
      <p:sp>
        <p:nvSpPr>
          <p:cNvPr id="60" name="ZoneTexte 59">
            <a:extLst>
              <a:ext uri="{FF2B5EF4-FFF2-40B4-BE49-F238E27FC236}">
                <a16:creationId xmlns:a16="http://schemas.microsoft.com/office/drawing/2014/main" id="{6CD74DBD-3FF3-E4A3-8D1F-8F5AF7FFACB3}"/>
              </a:ext>
            </a:extLst>
          </p:cNvPr>
          <p:cNvSpPr txBox="1"/>
          <p:nvPr/>
        </p:nvSpPr>
        <p:spPr>
          <a:xfrm>
            <a:off x="11064552" y="5018796"/>
            <a:ext cx="488295" cy="276999"/>
          </a:xfrm>
          <a:prstGeom prst="rect">
            <a:avLst/>
          </a:prstGeom>
          <a:noFill/>
        </p:spPr>
        <p:txBody>
          <a:bodyPr wrap="square" rtlCol="0">
            <a:spAutoFit/>
          </a:bodyPr>
          <a:lstStyle/>
          <a:p>
            <a:pPr algn="ctr"/>
            <a:r>
              <a:rPr lang="en-GB" sz="1200" i="1" noProof="0" dirty="0">
                <a:latin typeface="Times New Roman" panose="02020603050405020304" pitchFamily="18" charset="0"/>
                <a:cs typeface="Times New Roman" panose="02020603050405020304" pitchFamily="18" charset="0"/>
              </a:rPr>
              <a:t>µrad</a:t>
            </a:r>
          </a:p>
        </p:txBody>
      </p:sp>
      <p:pic>
        <p:nvPicPr>
          <p:cNvPr id="5" name="Image 4" descr="Une image contenant machine, plastique, ingénierie, outil&#10;&#10;Le contenu généré par l’IA peut être incorrect.">
            <a:extLst>
              <a:ext uri="{FF2B5EF4-FFF2-40B4-BE49-F238E27FC236}">
                <a16:creationId xmlns:a16="http://schemas.microsoft.com/office/drawing/2014/main" id="{2BCD06FC-65F7-6D0A-4C38-5F916393B0E9}"/>
              </a:ext>
            </a:extLst>
          </p:cNvPr>
          <p:cNvPicPr>
            <a:picLocks noChangeAspect="1"/>
          </p:cNvPicPr>
          <p:nvPr/>
        </p:nvPicPr>
        <p:blipFill>
          <a:blip r:embed="rId4" cstate="print">
            <a:extLst>
              <a:ext uri="{28A0092B-C50C-407E-A947-70E740481C1C}">
                <a14:useLocalDpi xmlns:a14="http://schemas.microsoft.com/office/drawing/2010/main" val="0"/>
              </a:ext>
            </a:extLst>
          </a:blip>
          <a:srcRect l="11872" r="14740"/>
          <a:stretch>
            <a:fillRect/>
          </a:stretch>
        </p:blipFill>
        <p:spPr>
          <a:xfrm>
            <a:off x="533196" y="1741688"/>
            <a:ext cx="2778653" cy="2129744"/>
          </a:xfrm>
          <a:prstGeom prst="rect">
            <a:avLst/>
          </a:prstGeom>
        </p:spPr>
      </p:pic>
      <p:pic>
        <p:nvPicPr>
          <p:cNvPr id="8" name="Image 7" descr="Une image contenant machine, ingénierie, Atelier, fils électriques&#10;&#10;Le contenu généré par l’IA peut être incorrect.">
            <a:extLst>
              <a:ext uri="{FF2B5EF4-FFF2-40B4-BE49-F238E27FC236}">
                <a16:creationId xmlns:a16="http://schemas.microsoft.com/office/drawing/2014/main" id="{C12BA96B-5DE2-7257-1FA2-399B73B22D4A}"/>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40000" contrast="-20000"/>
                    </a14:imgEffect>
                  </a14:imgLayer>
                </a14:imgProps>
              </a:ext>
              <a:ext uri="{28A0092B-C50C-407E-A947-70E740481C1C}">
                <a14:useLocalDpi xmlns:a14="http://schemas.microsoft.com/office/drawing/2010/main" val="0"/>
              </a:ext>
            </a:extLst>
          </a:blip>
          <a:srcRect t="11125" b="5901"/>
          <a:stretch>
            <a:fillRect/>
          </a:stretch>
        </p:blipFill>
        <p:spPr>
          <a:xfrm>
            <a:off x="3606250" y="1741688"/>
            <a:ext cx="1443791" cy="2129744"/>
          </a:xfrm>
          <a:prstGeom prst="rect">
            <a:avLst/>
          </a:prstGeom>
        </p:spPr>
      </p:pic>
      <p:pic>
        <p:nvPicPr>
          <p:cNvPr id="11" name="Image 10">
            <a:extLst>
              <a:ext uri="{FF2B5EF4-FFF2-40B4-BE49-F238E27FC236}">
                <a16:creationId xmlns:a16="http://schemas.microsoft.com/office/drawing/2014/main" id="{443FE65D-CF88-2DFF-3331-3A1595E6C71D}"/>
              </a:ext>
            </a:extLst>
          </p:cNvPr>
          <p:cNvPicPr>
            <a:picLocks noChangeAspect="1"/>
          </p:cNvPicPr>
          <p:nvPr/>
        </p:nvPicPr>
        <p:blipFill>
          <a:blip r:embed="rId7"/>
          <a:stretch>
            <a:fillRect/>
          </a:stretch>
        </p:blipFill>
        <p:spPr>
          <a:xfrm>
            <a:off x="3109681" y="4510736"/>
            <a:ext cx="2342158" cy="2155614"/>
          </a:xfrm>
          <a:prstGeom prst="rect">
            <a:avLst/>
          </a:prstGeom>
        </p:spPr>
      </p:pic>
      <p:sp>
        <p:nvSpPr>
          <p:cNvPr id="17" name="ZoneTexte 16">
            <a:extLst>
              <a:ext uri="{FF2B5EF4-FFF2-40B4-BE49-F238E27FC236}">
                <a16:creationId xmlns:a16="http://schemas.microsoft.com/office/drawing/2014/main" id="{5309601D-5C34-50AE-2421-6740B138AD9E}"/>
              </a:ext>
            </a:extLst>
          </p:cNvPr>
          <p:cNvSpPr txBox="1"/>
          <p:nvPr/>
        </p:nvSpPr>
        <p:spPr>
          <a:xfrm>
            <a:off x="2339526" y="5127039"/>
            <a:ext cx="795308" cy="430887"/>
          </a:xfrm>
          <a:prstGeom prst="rect">
            <a:avLst/>
          </a:prstGeom>
          <a:noFill/>
        </p:spPr>
        <p:txBody>
          <a:bodyPr wrap="square" rtlCol="0">
            <a:spAutoFit/>
          </a:bodyPr>
          <a:lstStyle/>
          <a:p>
            <a:pPr algn="ctr"/>
            <a:r>
              <a:rPr lang="en-GB" sz="1100" i="1" noProof="0" dirty="0">
                <a:latin typeface="Times New Roman" panose="02020603050405020304" pitchFamily="18" charset="0"/>
                <a:cs typeface="Times New Roman" panose="02020603050405020304" pitchFamily="18" charset="0"/>
              </a:rPr>
              <a:t>100 000 draws</a:t>
            </a:r>
          </a:p>
        </p:txBody>
      </p:sp>
      <p:cxnSp>
        <p:nvCxnSpPr>
          <p:cNvPr id="20" name="Connecteur droit avec flèche 19">
            <a:extLst>
              <a:ext uri="{FF2B5EF4-FFF2-40B4-BE49-F238E27FC236}">
                <a16:creationId xmlns:a16="http://schemas.microsoft.com/office/drawing/2014/main" id="{866C5B55-57BE-CFFF-4D68-343FBFC590C3}"/>
              </a:ext>
            </a:extLst>
          </p:cNvPr>
          <p:cNvCxnSpPr>
            <a:cxnSpLocks/>
          </p:cNvCxnSpPr>
          <p:nvPr/>
        </p:nvCxnSpPr>
        <p:spPr>
          <a:xfrm>
            <a:off x="2474705" y="5597115"/>
            <a:ext cx="52495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7" name="Image 26">
            <a:extLst>
              <a:ext uri="{FF2B5EF4-FFF2-40B4-BE49-F238E27FC236}">
                <a16:creationId xmlns:a16="http://schemas.microsoft.com/office/drawing/2014/main" id="{BF250DE4-F69C-A878-8B00-5226EDC5CA6D}"/>
              </a:ext>
            </a:extLst>
          </p:cNvPr>
          <p:cNvPicPr>
            <a:picLocks noChangeAspect="1"/>
          </p:cNvPicPr>
          <p:nvPr/>
        </p:nvPicPr>
        <p:blipFill>
          <a:blip r:embed="rId8"/>
          <a:srcRect l="5358" r="50657"/>
          <a:stretch>
            <a:fillRect/>
          </a:stretch>
        </p:blipFill>
        <p:spPr>
          <a:xfrm>
            <a:off x="352236" y="4510736"/>
            <a:ext cx="2187090" cy="2129743"/>
          </a:xfrm>
          <a:prstGeom prst="rect">
            <a:avLst/>
          </a:prstGeom>
        </p:spPr>
      </p:pic>
      <p:cxnSp>
        <p:nvCxnSpPr>
          <p:cNvPr id="32" name="Connecteur droit avec flèche 31">
            <a:extLst>
              <a:ext uri="{FF2B5EF4-FFF2-40B4-BE49-F238E27FC236}">
                <a16:creationId xmlns:a16="http://schemas.microsoft.com/office/drawing/2014/main" id="{C39A6626-5CA0-50BE-AAC3-70CEF4EE6257}"/>
              </a:ext>
            </a:extLst>
          </p:cNvPr>
          <p:cNvCxnSpPr>
            <a:cxnSpLocks/>
          </p:cNvCxnSpPr>
          <p:nvPr/>
        </p:nvCxnSpPr>
        <p:spPr>
          <a:xfrm>
            <a:off x="1567116" y="5213960"/>
            <a:ext cx="0" cy="533301"/>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4" name="ZoneTexte 43">
            <a:extLst>
              <a:ext uri="{FF2B5EF4-FFF2-40B4-BE49-F238E27FC236}">
                <a16:creationId xmlns:a16="http://schemas.microsoft.com/office/drawing/2014/main" id="{AB08E7E6-1A76-E443-8EEF-C774042BAB1F}"/>
              </a:ext>
            </a:extLst>
          </p:cNvPr>
          <p:cNvSpPr txBox="1"/>
          <p:nvPr/>
        </p:nvSpPr>
        <p:spPr>
          <a:xfrm>
            <a:off x="5847490" y="5496026"/>
            <a:ext cx="3869805" cy="461665"/>
          </a:xfrm>
          <a:prstGeom prst="rect">
            <a:avLst/>
          </a:prstGeom>
          <a:noFill/>
        </p:spPr>
        <p:txBody>
          <a:bodyPr wrap="square" rtlCol="0">
            <a:spAutoFit/>
          </a:bodyPr>
          <a:lstStyle/>
          <a:p>
            <a:r>
              <a:rPr lang="en-GB" sz="1200" i="1" noProof="0" dirty="0">
                <a:latin typeface="Times New Roman" panose="02020603050405020304" pitchFamily="18" charset="0"/>
                <a:cs typeface="Times New Roman" panose="02020603050405020304" pitchFamily="18" charset="0"/>
              </a:rPr>
              <a:t>Translations: discontinuity between consecutive girders</a:t>
            </a:r>
          </a:p>
          <a:p>
            <a:r>
              <a:rPr lang="en-GB" sz="1200" i="1" noProof="0" dirty="0">
                <a:latin typeface="Times New Roman" panose="02020603050405020304" pitchFamily="18" charset="0"/>
                <a:cs typeface="Times New Roman" panose="02020603050405020304" pitchFamily="18" charset="0"/>
              </a:rPr>
              <a:t>Rotations: girder orientation relative to nominal</a:t>
            </a:r>
          </a:p>
        </p:txBody>
      </p:sp>
    </p:spTree>
    <p:extLst>
      <p:ext uri="{BB962C8B-B14F-4D97-AF65-F5344CB8AC3E}">
        <p14:creationId xmlns:p14="http://schemas.microsoft.com/office/powerpoint/2010/main" val="18850119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0BF8B3-89EC-27F8-69B6-A920031B68A8}"/>
            </a:ext>
          </a:extLst>
        </p:cNvPr>
        <p:cNvGrpSpPr/>
        <p:nvPr/>
      </p:nvGrpSpPr>
      <p:grpSpPr>
        <a:xfrm>
          <a:off x="0" y="0"/>
          <a:ext cx="0" cy="0"/>
          <a:chOff x="0" y="0"/>
          <a:chExt cx="0" cy="0"/>
        </a:xfrm>
      </p:grpSpPr>
      <p:sp>
        <p:nvSpPr>
          <p:cNvPr id="21" name="Espace réservé du texte 4">
            <a:extLst>
              <a:ext uri="{FF2B5EF4-FFF2-40B4-BE49-F238E27FC236}">
                <a16:creationId xmlns:a16="http://schemas.microsoft.com/office/drawing/2014/main" id="{A1E6192B-FBC9-755B-2F55-0363F8FE6213}"/>
              </a:ext>
            </a:extLst>
          </p:cNvPr>
          <p:cNvSpPr txBox="1">
            <a:spLocks/>
          </p:cNvSpPr>
          <p:nvPr/>
        </p:nvSpPr>
        <p:spPr>
          <a:xfrm>
            <a:off x="552036" y="764704"/>
            <a:ext cx="11088582" cy="5832648"/>
          </a:xfrm>
          <a:prstGeom prst="rect">
            <a:avLst/>
          </a:prstGeom>
        </p:spPr>
        <p:txBody>
          <a:bodyPr/>
          <a:lstStyle>
            <a:lvl1pPr marL="257179" indent="-257179" algn="l" defTabSz="685810" rtl="0" eaLnBrk="1" latinLnBrk="0" hangingPunct="1">
              <a:spcBef>
                <a:spcPct val="20000"/>
              </a:spcBef>
              <a:buFont typeface="Arial" panose="020B0604020202020204" pitchFamily="34" charset="0"/>
              <a:buChar char="•"/>
              <a:defRPr sz="1800" kern="1200">
                <a:solidFill>
                  <a:srgbClr val="0E4194"/>
                </a:solidFill>
                <a:latin typeface="Arial" panose="020B0604020202020204" pitchFamily="34" charset="0"/>
                <a:ea typeface="+mn-ea"/>
                <a:cs typeface="Arial" panose="020B0604020202020204" pitchFamily="34" charset="0"/>
              </a:defRPr>
            </a:lvl1pPr>
            <a:lvl2pPr marL="557220" indent="-214316" algn="l" defTabSz="685810" rtl="0" eaLnBrk="1" latinLnBrk="0" hangingPunct="1">
              <a:spcBef>
                <a:spcPct val="20000"/>
              </a:spcBef>
              <a:buFont typeface="Arial" panose="020B0604020202020204" pitchFamily="34" charset="0"/>
              <a:buChar char="–"/>
              <a:defRPr sz="15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857262" indent="-171452" algn="l" defTabSz="685810" rtl="0" eaLnBrk="1" latinLnBrk="0" hangingPunct="1">
              <a:spcBef>
                <a:spcPct val="20000"/>
              </a:spcBef>
              <a:buFont typeface="Arial" panose="020B0604020202020204" pitchFamily="34" charset="0"/>
              <a:buChar char="•"/>
              <a:defRPr sz="135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200167" indent="-171452" algn="l" defTabSz="685810" rtl="0" eaLnBrk="1" latinLnBrk="0" hangingPunct="1">
              <a:spcBef>
                <a:spcPct val="20000"/>
              </a:spcBef>
              <a:buFont typeface="Arial" panose="020B0604020202020204" pitchFamily="34" charset="0"/>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1543072" indent="-171452" algn="l" defTabSz="685810" rtl="0" eaLnBrk="1" latinLnBrk="0" hangingPunct="1">
              <a:spcBef>
                <a:spcPct val="20000"/>
              </a:spcBef>
              <a:buFont typeface="Arial" panose="020B0604020202020204" pitchFamily="34" charset="0"/>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1885978"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82"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87"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91"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r>
              <a:rPr lang="en-GB" noProof="0" dirty="0">
                <a:latin typeface="Times New Roman" panose="02020603050405020304" pitchFamily="18" charset="0"/>
                <a:cs typeface="Times New Roman" panose="02020603050405020304" pitchFamily="18" charset="0"/>
              </a:rPr>
              <a:t>The survey determines the </a:t>
            </a:r>
            <a:r>
              <a:rPr lang="en-GB" b="1" noProof="0" dirty="0">
                <a:latin typeface="Times New Roman" panose="02020603050405020304" pitchFamily="18" charset="0"/>
                <a:cs typeface="Times New Roman" panose="02020603050405020304" pitchFamily="18" charset="0"/>
              </a:rPr>
              <a:t>final position </a:t>
            </a:r>
            <a:r>
              <a:rPr lang="en-GB" noProof="0" dirty="0">
                <a:latin typeface="Times New Roman" panose="02020603050405020304" pitchFamily="18" charset="0"/>
                <a:cs typeface="Times New Roman" panose="02020603050405020304" pitchFamily="18" charset="0"/>
              </a:rPr>
              <a:t>of every component and decides on conformity</a:t>
            </a:r>
          </a:p>
          <a:p>
            <a:r>
              <a:rPr lang="en-GB" noProof="0" dirty="0">
                <a:latin typeface="Times New Roman" panose="02020603050405020304" pitchFamily="18" charset="0"/>
                <a:cs typeface="Times New Roman" panose="02020603050405020304" pitchFamily="18" charset="0"/>
              </a:rPr>
              <a:t>Survey uncertainty is hard to evaluate: thousands of observations combined through a network adjustment</a:t>
            </a:r>
          </a:p>
          <a:p>
            <a:r>
              <a:rPr lang="en-GB" noProof="0" dirty="0">
                <a:latin typeface="Times New Roman" panose="02020603050405020304" pitchFamily="18" charset="0"/>
                <a:cs typeface="Times New Roman" panose="02020603050405020304" pitchFamily="18" charset="0"/>
              </a:rPr>
              <a:t>A Monte Carlo simulation model was therefore developed</a:t>
            </a:r>
          </a:p>
          <a:p>
            <a:endParaRPr lang="en-GB" noProof="0" dirty="0"/>
          </a:p>
          <a:p>
            <a:pPr marL="342904" lvl="1" indent="0">
              <a:buFont typeface="Arial" panose="020B0604020202020204" pitchFamily="34" charset="0"/>
              <a:buNone/>
            </a:pPr>
            <a:endParaRPr lang="en-GB" noProof="0" dirty="0"/>
          </a:p>
          <a:p>
            <a:endParaRPr lang="en-GB" noProof="0" dirty="0"/>
          </a:p>
          <a:p>
            <a:pPr marL="342904" lvl="1" indent="0">
              <a:buFont typeface="Arial" panose="020B0604020202020204" pitchFamily="34" charset="0"/>
              <a:buNone/>
            </a:pPr>
            <a:endParaRPr lang="en-GB" noProof="0" dirty="0"/>
          </a:p>
          <a:p>
            <a:pPr marL="342904" lvl="1" indent="0">
              <a:buFont typeface="Arial" panose="020B0604020202020204" pitchFamily="34" charset="0"/>
              <a:buNone/>
            </a:pPr>
            <a:endParaRPr lang="en-GB" noProof="0" dirty="0"/>
          </a:p>
          <a:p>
            <a:pPr marL="342904" lvl="1" indent="0">
              <a:buFont typeface="Arial" panose="020B0604020202020204" pitchFamily="34" charset="0"/>
              <a:buNone/>
            </a:pPr>
            <a:endParaRPr lang="en-GB" noProof="0" dirty="0"/>
          </a:p>
        </p:txBody>
      </p:sp>
      <p:sp>
        <p:nvSpPr>
          <p:cNvPr id="2" name="Titre 1">
            <a:extLst>
              <a:ext uri="{FF2B5EF4-FFF2-40B4-BE49-F238E27FC236}">
                <a16:creationId xmlns:a16="http://schemas.microsoft.com/office/drawing/2014/main" id="{6EF15E38-4AD8-638A-E7B5-F5880AEFD269}"/>
              </a:ext>
            </a:extLst>
          </p:cNvPr>
          <p:cNvSpPr>
            <a:spLocks noGrp="1"/>
          </p:cNvSpPr>
          <p:nvPr>
            <p:ph type="title"/>
          </p:nvPr>
        </p:nvSpPr>
        <p:spPr/>
        <p:txBody>
          <a:bodyPr/>
          <a:lstStyle/>
          <a:p>
            <a:r>
              <a:rPr lang="en-GB" sz="2400" noProof="0" dirty="0">
                <a:latin typeface="Times New Roman" panose="02020603050405020304" pitchFamily="18" charset="0"/>
                <a:cs typeface="Times New Roman" panose="02020603050405020304" pitchFamily="18" charset="0"/>
              </a:rPr>
              <a:t>Survey: simulation model</a:t>
            </a:r>
            <a:endParaRPr lang="en-GB" noProof="0" dirty="0">
              <a:latin typeface="Times New Roman" panose="02020603050405020304" pitchFamily="18" charset="0"/>
              <a:cs typeface="Times New Roman" panose="02020603050405020304" pitchFamily="18" charset="0"/>
            </a:endParaRPr>
          </a:p>
        </p:txBody>
      </p:sp>
      <p:sp>
        <p:nvSpPr>
          <p:cNvPr id="6" name="Espace réservé du pied de page 5">
            <a:extLst>
              <a:ext uri="{FF2B5EF4-FFF2-40B4-BE49-F238E27FC236}">
                <a16:creationId xmlns:a16="http://schemas.microsoft.com/office/drawing/2014/main" id="{D4CE7C9F-CF91-82F4-419B-BFF73AAA23F9}"/>
              </a:ext>
            </a:extLst>
          </p:cNvPr>
          <p:cNvSpPr>
            <a:spLocks noGrp="1"/>
          </p:cNvSpPr>
          <p:nvPr>
            <p:ph type="ftr" sz="quarter" idx="10"/>
          </p:nvPr>
        </p:nvSpPr>
        <p:spPr/>
        <p:txBody>
          <a:bodyPr/>
          <a:lstStyle/>
          <a:p>
            <a:r>
              <a:rPr lang="en-GB" noProof="0" dirty="0"/>
              <a:t>IWAA 2026, October 5-9 at KEK</a:t>
            </a:r>
          </a:p>
        </p:txBody>
      </p:sp>
      <p:sp>
        <p:nvSpPr>
          <p:cNvPr id="4" name="Espace réservé du numéro de diapositive 3">
            <a:extLst>
              <a:ext uri="{FF2B5EF4-FFF2-40B4-BE49-F238E27FC236}">
                <a16:creationId xmlns:a16="http://schemas.microsoft.com/office/drawing/2014/main" id="{A30D8B7C-502D-39F9-453F-DB3915F87A5E}"/>
              </a:ext>
            </a:extLst>
          </p:cNvPr>
          <p:cNvSpPr>
            <a:spLocks noGrp="1"/>
          </p:cNvSpPr>
          <p:nvPr>
            <p:ph type="sldNum" sz="quarter" idx="11"/>
          </p:nvPr>
        </p:nvSpPr>
        <p:spPr/>
        <p:txBody>
          <a:bodyPr/>
          <a:lstStyle/>
          <a:p>
            <a:fld id="{F1620CC9-C982-429E-97C9-9F71A6603CFC}" type="slidenum">
              <a:rPr lang="en-GB" noProof="0" smtClean="0"/>
              <a:pPr/>
              <a:t>22</a:t>
            </a:fld>
            <a:endParaRPr lang="en-GB" noProof="0" dirty="0"/>
          </a:p>
        </p:txBody>
      </p:sp>
      <p:sp>
        <p:nvSpPr>
          <p:cNvPr id="9" name="ZoneTexte 8">
            <a:extLst>
              <a:ext uri="{FF2B5EF4-FFF2-40B4-BE49-F238E27FC236}">
                <a16:creationId xmlns:a16="http://schemas.microsoft.com/office/drawing/2014/main" id="{52342164-03F1-84CD-EBAB-80544580B824}"/>
              </a:ext>
            </a:extLst>
          </p:cNvPr>
          <p:cNvSpPr txBox="1"/>
          <p:nvPr/>
        </p:nvSpPr>
        <p:spPr>
          <a:xfrm>
            <a:off x="1444227" y="6067922"/>
            <a:ext cx="6737070" cy="369332"/>
          </a:xfrm>
          <a:prstGeom prst="rect">
            <a:avLst/>
          </a:prstGeom>
          <a:noFill/>
        </p:spPr>
        <p:txBody>
          <a:bodyPr wrap="square" rtlCol="0">
            <a:spAutoFit/>
          </a:bodyPr>
          <a:lstStyle/>
          <a:p>
            <a:r>
              <a:rPr lang="en-GB" sz="1800" noProof="0" dirty="0">
                <a:solidFill>
                  <a:srgbClr val="0E4194"/>
                </a:solidFill>
                <a:latin typeface="Times New Roman" panose="02020603050405020304" pitchFamily="18" charset="0"/>
                <a:cs typeface="Times New Roman" panose="02020603050405020304" pitchFamily="18" charset="0"/>
              </a:rPr>
              <a:t>The model must be verified </a:t>
            </a:r>
            <a:r>
              <a:rPr lang="en-GB" sz="1800" b="1" noProof="0" dirty="0">
                <a:solidFill>
                  <a:srgbClr val="0E4194"/>
                </a:solidFill>
                <a:latin typeface="Times New Roman" panose="02020603050405020304" pitchFamily="18" charset="0"/>
                <a:cs typeface="Times New Roman" panose="02020603050405020304" pitchFamily="18" charset="0"/>
              </a:rPr>
              <a:t>experimentally</a:t>
            </a:r>
          </a:p>
        </p:txBody>
      </p:sp>
      <p:sp>
        <p:nvSpPr>
          <p:cNvPr id="14" name="Flèche : droite 13">
            <a:extLst>
              <a:ext uri="{FF2B5EF4-FFF2-40B4-BE49-F238E27FC236}">
                <a16:creationId xmlns:a16="http://schemas.microsoft.com/office/drawing/2014/main" id="{9FDD1E18-BDD1-D561-0EC8-D73D9F35B5B1}"/>
              </a:ext>
            </a:extLst>
          </p:cNvPr>
          <p:cNvSpPr/>
          <p:nvPr/>
        </p:nvSpPr>
        <p:spPr>
          <a:xfrm>
            <a:off x="882285" y="6126874"/>
            <a:ext cx="432048" cy="25790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2" name="Text 25">
            <a:extLst>
              <a:ext uri="{FF2B5EF4-FFF2-40B4-BE49-F238E27FC236}">
                <a16:creationId xmlns:a16="http://schemas.microsoft.com/office/drawing/2014/main" id="{33B1D414-5812-BD59-C9F3-46BEA0F2B6C2}"/>
              </a:ext>
            </a:extLst>
          </p:cNvPr>
          <p:cNvSpPr/>
          <p:nvPr/>
        </p:nvSpPr>
        <p:spPr>
          <a:xfrm>
            <a:off x="667953" y="2084448"/>
            <a:ext cx="2614870" cy="575240"/>
          </a:xfrm>
          <a:prstGeom prst="rect">
            <a:avLst/>
          </a:prstGeom>
          <a:solidFill>
            <a:srgbClr val="ECF1F8"/>
          </a:solidFill>
          <a:ln w="19050">
            <a:solidFill>
              <a:schemeClr val="accent1">
                <a:lumMod val="75000"/>
              </a:schemeClr>
            </a:solidFill>
          </a:ln>
        </p:spPr>
        <p:txBody>
          <a:bodyPr wrap="square" lIns="0" tIns="0" rIns="0" bIns="0" rtlCol="0" anchor="ctr"/>
          <a:lstStyle/>
          <a:p>
            <a:pPr marL="0" indent="0" algn="ctr">
              <a:buNone/>
            </a:pPr>
            <a:r>
              <a:rPr lang="en-GB" sz="1600" b="1" noProof="0" dirty="0">
                <a:solidFill>
                  <a:schemeClr val="accent1">
                    <a:lumMod val="75000"/>
                  </a:schemeClr>
                </a:solidFill>
                <a:latin typeface="Times New Roman" pitchFamily="34" charset="0"/>
                <a:ea typeface="Times New Roman" pitchFamily="34" charset="-122"/>
                <a:cs typeface="Times New Roman" pitchFamily="34" charset="-120"/>
              </a:rPr>
              <a:t>Survey configuration</a:t>
            </a:r>
            <a:endParaRPr lang="en-GB" sz="1600" b="1" noProof="0" dirty="0">
              <a:solidFill>
                <a:schemeClr val="accent1">
                  <a:lumMod val="75000"/>
                </a:schemeClr>
              </a:solidFill>
            </a:endParaRPr>
          </a:p>
          <a:p>
            <a:pPr marL="0" indent="0" algn="ctr">
              <a:buNone/>
            </a:pPr>
            <a:r>
              <a:rPr lang="en-GB" sz="1100" i="1" noProof="0" dirty="0">
                <a:latin typeface="Times New Roman" pitchFamily="34" charset="0"/>
                <a:ea typeface="Times New Roman" pitchFamily="34" charset="-122"/>
                <a:cs typeface="Times New Roman" pitchFamily="34" charset="-120"/>
              </a:rPr>
              <a:t>Stations, points, observations, environment</a:t>
            </a:r>
            <a:endParaRPr lang="en-GB" sz="1100" noProof="0" dirty="0"/>
          </a:p>
        </p:txBody>
      </p:sp>
      <p:sp>
        <p:nvSpPr>
          <p:cNvPr id="33" name="Rectangle 32">
            <a:extLst>
              <a:ext uri="{FF2B5EF4-FFF2-40B4-BE49-F238E27FC236}">
                <a16:creationId xmlns:a16="http://schemas.microsoft.com/office/drawing/2014/main" id="{AB4A6B2C-11E3-E64A-3F4C-756A8ED767E1}"/>
              </a:ext>
            </a:extLst>
          </p:cNvPr>
          <p:cNvSpPr/>
          <p:nvPr/>
        </p:nvSpPr>
        <p:spPr>
          <a:xfrm>
            <a:off x="640505" y="2913496"/>
            <a:ext cx="5455495" cy="1922952"/>
          </a:xfrm>
          <a:prstGeom prst="rect">
            <a:avLst/>
          </a:prstGeom>
          <a:solidFill>
            <a:schemeClr val="bg1">
              <a:lumMod val="95000"/>
            </a:schemeClr>
          </a:solidFill>
          <a:ln w="1905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4" name="Text 25">
            <a:extLst>
              <a:ext uri="{FF2B5EF4-FFF2-40B4-BE49-F238E27FC236}">
                <a16:creationId xmlns:a16="http://schemas.microsoft.com/office/drawing/2014/main" id="{8B2C0575-CE0F-45B7-AFE8-402AD39A0327}"/>
              </a:ext>
            </a:extLst>
          </p:cNvPr>
          <p:cNvSpPr/>
          <p:nvPr/>
        </p:nvSpPr>
        <p:spPr>
          <a:xfrm>
            <a:off x="3508577" y="2084448"/>
            <a:ext cx="2614870" cy="575240"/>
          </a:xfrm>
          <a:prstGeom prst="rect">
            <a:avLst/>
          </a:prstGeom>
          <a:solidFill>
            <a:srgbClr val="ECF1F8"/>
          </a:solidFill>
          <a:ln w="19050">
            <a:solidFill>
              <a:schemeClr val="accent1">
                <a:lumMod val="75000"/>
              </a:schemeClr>
            </a:solidFill>
          </a:ln>
        </p:spPr>
        <p:txBody>
          <a:bodyPr wrap="square" lIns="0" tIns="0" rIns="0" bIns="0" rtlCol="0" anchor="ctr"/>
          <a:lstStyle/>
          <a:p>
            <a:pPr marL="0" indent="0" algn="ctr">
              <a:buNone/>
            </a:pPr>
            <a:r>
              <a:rPr lang="en-GB" sz="1600" b="1" noProof="0" dirty="0">
                <a:solidFill>
                  <a:schemeClr val="accent1">
                    <a:lumMod val="75000"/>
                  </a:schemeClr>
                </a:solidFill>
                <a:latin typeface="Times New Roman" pitchFamily="34" charset="0"/>
                <a:ea typeface="Times New Roman" pitchFamily="34" charset="-122"/>
                <a:cs typeface="Times New Roman" pitchFamily="34" charset="-120"/>
              </a:rPr>
              <a:t>Laser tracker budget</a:t>
            </a:r>
            <a:endParaRPr lang="en-GB" sz="1600" b="1" noProof="0" dirty="0">
              <a:solidFill>
                <a:schemeClr val="accent1">
                  <a:lumMod val="75000"/>
                </a:schemeClr>
              </a:solidFill>
            </a:endParaRPr>
          </a:p>
          <a:p>
            <a:pPr marL="0" indent="0" algn="ctr">
              <a:buNone/>
            </a:pPr>
            <a:r>
              <a:rPr lang="en-GB" sz="1200" i="1" noProof="0" dirty="0">
                <a:latin typeface="Times New Roman" pitchFamily="34" charset="0"/>
                <a:ea typeface="Times New Roman" pitchFamily="34" charset="-122"/>
                <a:cs typeface="Times New Roman" pitchFamily="34" charset="-120"/>
              </a:rPr>
              <a:t>Error distributions</a:t>
            </a:r>
            <a:endParaRPr lang="en-GB" sz="1200" noProof="0" dirty="0"/>
          </a:p>
        </p:txBody>
      </p:sp>
      <p:sp>
        <p:nvSpPr>
          <p:cNvPr id="26" name="Text 25">
            <a:extLst>
              <a:ext uri="{FF2B5EF4-FFF2-40B4-BE49-F238E27FC236}">
                <a16:creationId xmlns:a16="http://schemas.microsoft.com/office/drawing/2014/main" id="{DF755DD0-7AD1-125F-78D5-5B4324A38D98}"/>
              </a:ext>
            </a:extLst>
          </p:cNvPr>
          <p:cNvSpPr/>
          <p:nvPr/>
        </p:nvSpPr>
        <p:spPr>
          <a:xfrm>
            <a:off x="1712069" y="3074163"/>
            <a:ext cx="3312368" cy="575240"/>
          </a:xfrm>
          <a:prstGeom prst="rect">
            <a:avLst/>
          </a:prstGeom>
          <a:solidFill>
            <a:schemeClr val="bg1"/>
          </a:solidFill>
          <a:ln w="19050">
            <a:solidFill>
              <a:schemeClr val="accent1">
                <a:lumMod val="75000"/>
              </a:schemeClr>
            </a:solidFill>
          </a:ln>
        </p:spPr>
        <p:txBody>
          <a:bodyPr wrap="square" lIns="0" tIns="0" rIns="0" bIns="0" rtlCol="0" anchor="ctr"/>
          <a:lstStyle/>
          <a:p>
            <a:pPr marL="0" indent="0" algn="ctr">
              <a:buNone/>
            </a:pPr>
            <a:r>
              <a:rPr lang="en-GB" sz="1600" b="1" noProof="0" dirty="0">
                <a:solidFill>
                  <a:schemeClr val="accent1">
                    <a:lumMod val="75000"/>
                  </a:schemeClr>
                </a:solidFill>
                <a:latin typeface="Times New Roman" pitchFamily="34" charset="0"/>
                <a:ea typeface="Times New Roman" pitchFamily="34" charset="-122"/>
                <a:cs typeface="Times New Roman" pitchFamily="34" charset="-120"/>
              </a:rPr>
              <a:t>Simulated observations</a:t>
            </a:r>
            <a:endParaRPr lang="en-GB" sz="1600" b="1" noProof="0" dirty="0">
              <a:solidFill>
                <a:schemeClr val="accent1">
                  <a:lumMod val="75000"/>
                </a:schemeClr>
              </a:solidFill>
            </a:endParaRPr>
          </a:p>
          <a:p>
            <a:pPr marL="0" indent="0" algn="ctr">
              <a:buNone/>
            </a:pPr>
            <a:r>
              <a:rPr lang="en-GB" sz="1200" i="1" noProof="0" dirty="0">
                <a:latin typeface="Times New Roman" pitchFamily="34" charset="0"/>
                <a:ea typeface="Times New Roman" pitchFamily="34" charset="-122"/>
                <a:cs typeface="Times New Roman" pitchFamily="34" charset="-120"/>
              </a:rPr>
              <a:t>Randomly drawn errors</a:t>
            </a:r>
            <a:endParaRPr lang="en-GB" sz="1200" noProof="0" dirty="0"/>
          </a:p>
        </p:txBody>
      </p:sp>
      <p:sp>
        <p:nvSpPr>
          <p:cNvPr id="29" name="Text 25">
            <a:extLst>
              <a:ext uri="{FF2B5EF4-FFF2-40B4-BE49-F238E27FC236}">
                <a16:creationId xmlns:a16="http://schemas.microsoft.com/office/drawing/2014/main" id="{73503C51-404C-0EB1-D895-D7BA0E2E9CF1}"/>
              </a:ext>
            </a:extLst>
          </p:cNvPr>
          <p:cNvSpPr/>
          <p:nvPr/>
        </p:nvSpPr>
        <p:spPr>
          <a:xfrm>
            <a:off x="1712069" y="3892664"/>
            <a:ext cx="3312368" cy="575240"/>
          </a:xfrm>
          <a:prstGeom prst="rect">
            <a:avLst/>
          </a:prstGeom>
          <a:solidFill>
            <a:schemeClr val="bg1"/>
          </a:solidFill>
          <a:ln w="19050">
            <a:solidFill>
              <a:schemeClr val="accent1">
                <a:lumMod val="75000"/>
              </a:schemeClr>
            </a:solidFill>
          </a:ln>
        </p:spPr>
        <p:txBody>
          <a:bodyPr wrap="square" lIns="0" tIns="0" rIns="0" bIns="0" rtlCol="0" anchor="ctr"/>
          <a:lstStyle/>
          <a:p>
            <a:pPr marL="0" indent="0" algn="ctr">
              <a:buNone/>
            </a:pPr>
            <a:r>
              <a:rPr lang="en-GB" sz="1600" b="1" noProof="0" dirty="0">
                <a:solidFill>
                  <a:schemeClr val="accent1">
                    <a:lumMod val="75000"/>
                  </a:schemeClr>
                </a:solidFill>
                <a:latin typeface="Times New Roman" pitchFamily="34" charset="0"/>
                <a:ea typeface="Times New Roman" pitchFamily="34" charset="-122"/>
                <a:cs typeface="Times New Roman" pitchFamily="34" charset="-120"/>
              </a:rPr>
              <a:t>Network adjustment</a:t>
            </a:r>
            <a:endParaRPr lang="en-GB" sz="1600" b="1" noProof="0" dirty="0">
              <a:solidFill>
                <a:schemeClr val="accent1">
                  <a:lumMod val="75000"/>
                </a:schemeClr>
              </a:solidFill>
            </a:endParaRPr>
          </a:p>
          <a:p>
            <a:pPr marL="0" indent="0" algn="ctr">
              <a:buNone/>
            </a:pPr>
            <a:r>
              <a:rPr lang="en-GB" sz="1200" i="1" noProof="0" dirty="0">
                <a:latin typeface="Times New Roman" pitchFamily="34" charset="0"/>
                <a:ea typeface="Times New Roman" pitchFamily="34" charset="-122"/>
                <a:cs typeface="Times New Roman" pitchFamily="34" charset="-120"/>
              </a:rPr>
              <a:t>Soleil6D </a:t>
            </a:r>
            <a:endParaRPr lang="en-GB" sz="1200" noProof="0" dirty="0"/>
          </a:p>
        </p:txBody>
      </p:sp>
      <p:sp>
        <p:nvSpPr>
          <p:cNvPr id="31" name="Text 25">
            <a:extLst>
              <a:ext uri="{FF2B5EF4-FFF2-40B4-BE49-F238E27FC236}">
                <a16:creationId xmlns:a16="http://schemas.microsoft.com/office/drawing/2014/main" id="{733C54B0-5CBF-9A88-9477-68B07C4BFA38}"/>
              </a:ext>
            </a:extLst>
          </p:cNvPr>
          <p:cNvSpPr/>
          <p:nvPr/>
        </p:nvSpPr>
        <p:spPr>
          <a:xfrm>
            <a:off x="640506" y="5035952"/>
            <a:ext cx="5455494" cy="575240"/>
          </a:xfrm>
          <a:prstGeom prst="rect">
            <a:avLst/>
          </a:prstGeom>
          <a:solidFill>
            <a:schemeClr val="accent6">
              <a:lumMod val="20000"/>
              <a:lumOff val="80000"/>
            </a:schemeClr>
          </a:solidFill>
          <a:ln w="19050">
            <a:solidFill>
              <a:schemeClr val="accent1">
                <a:lumMod val="75000"/>
              </a:schemeClr>
            </a:solidFill>
          </a:ln>
        </p:spPr>
        <p:txBody>
          <a:bodyPr wrap="square" lIns="0" tIns="0" rIns="0" bIns="0" rtlCol="0" anchor="ctr"/>
          <a:lstStyle/>
          <a:p>
            <a:pPr marL="0" indent="0" algn="ctr">
              <a:buNone/>
            </a:pPr>
            <a:r>
              <a:rPr lang="en-GB" sz="1600" b="1" noProof="0" dirty="0">
                <a:solidFill>
                  <a:schemeClr val="accent1">
                    <a:lumMod val="75000"/>
                  </a:schemeClr>
                </a:solidFill>
                <a:latin typeface="Times New Roman" pitchFamily="34" charset="0"/>
                <a:ea typeface="Times New Roman" pitchFamily="34" charset="-122"/>
                <a:cs typeface="Times New Roman" pitchFamily="34" charset="-120"/>
              </a:rPr>
              <a:t>Uncertainty on indicators</a:t>
            </a:r>
            <a:endParaRPr lang="en-GB" sz="1600" b="1" noProof="0" dirty="0">
              <a:solidFill>
                <a:schemeClr val="accent1">
                  <a:lumMod val="75000"/>
                </a:schemeClr>
              </a:solidFill>
            </a:endParaRPr>
          </a:p>
          <a:p>
            <a:pPr marL="0" indent="0" algn="ctr">
              <a:buNone/>
            </a:pPr>
            <a:r>
              <a:rPr lang="en-GB" sz="1200" i="1" noProof="0" dirty="0">
                <a:latin typeface="Times New Roman" pitchFamily="34" charset="0"/>
                <a:ea typeface="Times New Roman" pitchFamily="34" charset="-122"/>
                <a:cs typeface="Times New Roman" pitchFamily="34" charset="-120"/>
              </a:rPr>
              <a:t>Global shape, circumference, inter-girder, intra-girder, etc. </a:t>
            </a:r>
            <a:endParaRPr lang="en-GB" sz="1200" noProof="0" dirty="0"/>
          </a:p>
        </p:txBody>
      </p:sp>
      <p:sp>
        <p:nvSpPr>
          <p:cNvPr id="37" name="ZoneTexte 36">
            <a:extLst>
              <a:ext uri="{FF2B5EF4-FFF2-40B4-BE49-F238E27FC236}">
                <a16:creationId xmlns:a16="http://schemas.microsoft.com/office/drawing/2014/main" id="{B5329E90-EFB0-BB8A-7CAE-9EF73708C062}"/>
              </a:ext>
            </a:extLst>
          </p:cNvPr>
          <p:cNvSpPr txBox="1"/>
          <p:nvPr/>
        </p:nvSpPr>
        <p:spPr>
          <a:xfrm>
            <a:off x="4499312" y="4552005"/>
            <a:ext cx="1709565" cy="276999"/>
          </a:xfrm>
          <a:prstGeom prst="rect">
            <a:avLst/>
          </a:prstGeom>
          <a:noFill/>
        </p:spPr>
        <p:txBody>
          <a:bodyPr wrap="square" rtlCol="0">
            <a:spAutoFit/>
          </a:bodyPr>
          <a:lstStyle/>
          <a:p>
            <a:r>
              <a:rPr lang="en-GB" sz="1200" i="1" noProof="0" dirty="0">
                <a:latin typeface="Times New Roman" panose="02020603050405020304" pitchFamily="18" charset="0"/>
                <a:cs typeface="Times New Roman" panose="02020603050405020304" pitchFamily="18" charset="0"/>
              </a:rPr>
              <a:t>Monte Carlo (N drawn)</a:t>
            </a:r>
          </a:p>
        </p:txBody>
      </p:sp>
      <p:cxnSp>
        <p:nvCxnSpPr>
          <p:cNvPr id="39" name="Connecteur droit avec flèche 38">
            <a:extLst>
              <a:ext uri="{FF2B5EF4-FFF2-40B4-BE49-F238E27FC236}">
                <a16:creationId xmlns:a16="http://schemas.microsoft.com/office/drawing/2014/main" id="{5035EAEA-673E-34E7-5207-D4A406AC0F13}"/>
              </a:ext>
            </a:extLst>
          </p:cNvPr>
          <p:cNvCxnSpPr>
            <a:stCxn id="24" idx="2"/>
          </p:cNvCxnSpPr>
          <p:nvPr/>
        </p:nvCxnSpPr>
        <p:spPr>
          <a:xfrm>
            <a:off x="4816012" y="2659688"/>
            <a:ext cx="0" cy="4144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Connecteur droit avec flèche 39">
            <a:extLst>
              <a:ext uri="{FF2B5EF4-FFF2-40B4-BE49-F238E27FC236}">
                <a16:creationId xmlns:a16="http://schemas.microsoft.com/office/drawing/2014/main" id="{965845D8-50DA-37B3-8485-B839701C93DC}"/>
              </a:ext>
            </a:extLst>
          </p:cNvPr>
          <p:cNvCxnSpPr>
            <a:cxnSpLocks/>
            <a:stCxn id="22" idx="2"/>
          </p:cNvCxnSpPr>
          <p:nvPr/>
        </p:nvCxnSpPr>
        <p:spPr>
          <a:xfrm>
            <a:off x="1975388" y="2659688"/>
            <a:ext cx="0" cy="4392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 name="Connecteur droit avec flèche 44">
            <a:extLst>
              <a:ext uri="{FF2B5EF4-FFF2-40B4-BE49-F238E27FC236}">
                <a16:creationId xmlns:a16="http://schemas.microsoft.com/office/drawing/2014/main" id="{E7DD5A12-C935-53A8-1881-9E9409E0E574}"/>
              </a:ext>
            </a:extLst>
          </p:cNvPr>
          <p:cNvCxnSpPr>
            <a:cxnSpLocks/>
            <a:endCxn id="29" idx="0"/>
          </p:cNvCxnSpPr>
          <p:nvPr/>
        </p:nvCxnSpPr>
        <p:spPr>
          <a:xfrm>
            <a:off x="3368253" y="3649403"/>
            <a:ext cx="0" cy="2432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2" name="Connecteur droit avec flèche 51">
            <a:extLst>
              <a:ext uri="{FF2B5EF4-FFF2-40B4-BE49-F238E27FC236}">
                <a16:creationId xmlns:a16="http://schemas.microsoft.com/office/drawing/2014/main" id="{23A2ADE3-FED9-DB93-81B4-5EC5A3F7D286}"/>
              </a:ext>
            </a:extLst>
          </p:cNvPr>
          <p:cNvCxnSpPr>
            <a:cxnSpLocks/>
            <a:stCxn id="29" idx="2"/>
            <a:endCxn id="31" idx="0"/>
          </p:cNvCxnSpPr>
          <p:nvPr/>
        </p:nvCxnSpPr>
        <p:spPr>
          <a:xfrm>
            <a:off x="3368253" y="4467904"/>
            <a:ext cx="0" cy="5680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62" name="Image 61">
            <a:extLst>
              <a:ext uri="{FF2B5EF4-FFF2-40B4-BE49-F238E27FC236}">
                <a16:creationId xmlns:a16="http://schemas.microsoft.com/office/drawing/2014/main" id="{16E7DCAB-F559-3D47-0307-4C9EAAD9D3BB}"/>
              </a:ext>
            </a:extLst>
          </p:cNvPr>
          <p:cNvPicPr>
            <a:picLocks noChangeAspect="1"/>
          </p:cNvPicPr>
          <p:nvPr/>
        </p:nvPicPr>
        <p:blipFill>
          <a:blip r:embed="rId3" cstate="print">
            <a:extLst>
              <a:ext uri="{28A0092B-C50C-407E-A947-70E740481C1C}">
                <a14:useLocalDpi xmlns:a14="http://schemas.microsoft.com/office/drawing/2010/main" val="0"/>
              </a:ext>
            </a:extLst>
          </a:blip>
          <a:srcRect l="7491" t="5900" r="8420" b="5101"/>
          <a:stretch>
            <a:fillRect/>
          </a:stretch>
        </p:blipFill>
        <p:spPr>
          <a:xfrm>
            <a:off x="6626619" y="1714482"/>
            <a:ext cx="5123512" cy="4294845"/>
          </a:xfrm>
          <a:prstGeom prst="rect">
            <a:avLst/>
          </a:prstGeom>
        </p:spPr>
      </p:pic>
    </p:spTree>
    <p:extLst>
      <p:ext uri="{BB962C8B-B14F-4D97-AF65-F5344CB8AC3E}">
        <p14:creationId xmlns:p14="http://schemas.microsoft.com/office/powerpoint/2010/main" val="34811007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A05E0-7037-CDFD-47E5-423DE837E0CA}"/>
            </a:ext>
          </a:extLst>
        </p:cNvPr>
        <p:cNvGrpSpPr/>
        <p:nvPr/>
      </p:nvGrpSpPr>
      <p:grpSpPr>
        <a:xfrm>
          <a:off x="0" y="0"/>
          <a:ext cx="0" cy="0"/>
          <a:chOff x="0" y="0"/>
          <a:chExt cx="0" cy="0"/>
        </a:xfrm>
      </p:grpSpPr>
      <p:sp>
        <p:nvSpPr>
          <p:cNvPr id="21" name="Espace réservé du texte 4">
            <a:extLst>
              <a:ext uri="{FF2B5EF4-FFF2-40B4-BE49-F238E27FC236}">
                <a16:creationId xmlns:a16="http://schemas.microsoft.com/office/drawing/2014/main" id="{790CF55B-D009-7679-B211-A719991A8ADC}"/>
              </a:ext>
            </a:extLst>
          </p:cNvPr>
          <p:cNvSpPr txBox="1">
            <a:spLocks/>
          </p:cNvSpPr>
          <p:nvPr/>
        </p:nvSpPr>
        <p:spPr>
          <a:xfrm>
            <a:off x="552036" y="764704"/>
            <a:ext cx="11088582" cy="5832648"/>
          </a:xfrm>
          <a:prstGeom prst="rect">
            <a:avLst/>
          </a:prstGeom>
        </p:spPr>
        <p:txBody>
          <a:bodyPr/>
          <a:lstStyle>
            <a:lvl1pPr marL="257179" indent="-257179" algn="l" defTabSz="685810" rtl="0" eaLnBrk="1" latinLnBrk="0" hangingPunct="1">
              <a:spcBef>
                <a:spcPct val="20000"/>
              </a:spcBef>
              <a:buFont typeface="Arial" panose="020B0604020202020204" pitchFamily="34" charset="0"/>
              <a:buChar char="•"/>
              <a:defRPr sz="1800" kern="1200">
                <a:solidFill>
                  <a:srgbClr val="0E4194"/>
                </a:solidFill>
                <a:latin typeface="Arial" panose="020B0604020202020204" pitchFamily="34" charset="0"/>
                <a:ea typeface="+mn-ea"/>
                <a:cs typeface="Arial" panose="020B0604020202020204" pitchFamily="34" charset="0"/>
              </a:defRPr>
            </a:lvl1pPr>
            <a:lvl2pPr marL="557220" indent="-214316" algn="l" defTabSz="685810" rtl="0" eaLnBrk="1" latinLnBrk="0" hangingPunct="1">
              <a:spcBef>
                <a:spcPct val="20000"/>
              </a:spcBef>
              <a:buFont typeface="Arial" panose="020B0604020202020204" pitchFamily="34" charset="0"/>
              <a:buChar char="–"/>
              <a:defRPr sz="15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857262" indent="-171452" algn="l" defTabSz="685810" rtl="0" eaLnBrk="1" latinLnBrk="0" hangingPunct="1">
              <a:spcBef>
                <a:spcPct val="20000"/>
              </a:spcBef>
              <a:buFont typeface="Arial" panose="020B0604020202020204" pitchFamily="34" charset="0"/>
              <a:buChar char="•"/>
              <a:defRPr sz="135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200167" indent="-171452" algn="l" defTabSz="685810" rtl="0" eaLnBrk="1" latinLnBrk="0" hangingPunct="1">
              <a:spcBef>
                <a:spcPct val="20000"/>
              </a:spcBef>
              <a:buFont typeface="Arial" panose="020B0604020202020204" pitchFamily="34" charset="0"/>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1543072" indent="-171452" algn="l" defTabSz="685810" rtl="0" eaLnBrk="1" latinLnBrk="0" hangingPunct="1">
              <a:spcBef>
                <a:spcPct val="20000"/>
              </a:spcBef>
              <a:buFont typeface="Arial" panose="020B0604020202020204" pitchFamily="34" charset="0"/>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1885978"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82"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87"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91"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r>
              <a:rPr lang="en-GB" noProof="0" dirty="0">
                <a:latin typeface="Times New Roman" panose="02020603050405020304" pitchFamily="18" charset="0"/>
                <a:cs typeface="Times New Roman" panose="02020603050405020304" pitchFamily="18" charset="0"/>
              </a:rPr>
              <a:t>7 surveys of the storage ring in 3 weeks (4 laser trackers, 462 stations, 35290 measurements)</a:t>
            </a:r>
          </a:p>
          <a:p>
            <a:endParaRPr lang="en-GB" noProof="0" dirty="0"/>
          </a:p>
          <a:p>
            <a:pPr marL="342904" lvl="1" indent="0">
              <a:buFont typeface="Arial" panose="020B0604020202020204" pitchFamily="34" charset="0"/>
              <a:buNone/>
            </a:pPr>
            <a:endParaRPr lang="en-GB" noProof="0" dirty="0"/>
          </a:p>
          <a:p>
            <a:endParaRPr lang="en-GB" noProof="0" dirty="0"/>
          </a:p>
          <a:p>
            <a:pPr marL="342904" lvl="1" indent="0">
              <a:buFont typeface="Arial" panose="020B0604020202020204" pitchFamily="34" charset="0"/>
              <a:buNone/>
            </a:pPr>
            <a:endParaRPr lang="en-GB" noProof="0" dirty="0"/>
          </a:p>
          <a:p>
            <a:pPr marL="342904" lvl="1" indent="0">
              <a:buFont typeface="Arial" panose="020B0604020202020204" pitchFamily="34" charset="0"/>
              <a:buNone/>
            </a:pPr>
            <a:endParaRPr lang="en-GB" noProof="0" dirty="0"/>
          </a:p>
          <a:p>
            <a:pPr marL="342904" lvl="1" indent="0">
              <a:buFont typeface="Arial" panose="020B0604020202020204" pitchFamily="34" charset="0"/>
              <a:buNone/>
            </a:pPr>
            <a:endParaRPr lang="en-GB" noProof="0" dirty="0"/>
          </a:p>
        </p:txBody>
      </p:sp>
      <p:sp>
        <p:nvSpPr>
          <p:cNvPr id="2" name="Titre 1">
            <a:extLst>
              <a:ext uri="{FF2B5EF4-FFF2-40B4-BE49-F238E27FC236}">
                <a16:creationId xmlns:a16="http://schemas.microsoft.com/office/drawing/2014/main" id="{BE3BAAC9-0F5A-AC13-3BB7-6545AD9B17DB}"/>
              </a:ext>
            </a:extLst>
          </p:cNvPr>
          <p:cNvSpPr>
            <a:spLocks noGrp="1"/>
          </p:cNvSpPr>
          <p:nvPr>
            <p:ph type="title"/>
          </p:nvPr>
        </p:nvSpPr>
        <p:spPr/>
        <p:txBody>
          <a:bodyPr/>
          <a:lstStyle/>
          <a:p>
            <a:r>
              <a:rPr lang="en-GB" sz="2400" noProof="0" dirty="0">
                <a:latin typeface="Times New Roman" panose="02020603050405020304" pitchFamily="18" charset="0"/>
                <a:cs typeface="Times New Roman" panose="02020603050405020304" pitchFamily="18" charset="0"/>
              </a:rPr>
              <a:t>Survey: repeatability campaign</a:t>
            </a:r>
            <a:endParaRPr lang="en-GB" noProof="0" dirty="0">
              <a:latin typeface="Times New Roman" panose="02020603050405020304" pitchFamily="18" charset="0"/>
              <a:cs typeface="Times New Roman" panose="02020603050405020304" pitchFamily="18" charset="0"/>
            </a:endParaRPr>
          </a:p>
        </p:txBody>
      </p:sp>
      <p:sp>
        <p:nvSpPr>
          <p:cNvPr id="6" name="Espace réservé du pied de page 5">
            <a:extLst>
              <a:ext uri="{FF2B5EF4-FFF2-40B4-BE49-F238E27FC236}">
                <a16:creationId xmlns:a16="http://schemas.microsoft.com/office/drawing/2014/main" id="{BBED0E5D-9CFA-C4D1-E764-854CBED60996}"/>
              </a:ext>
            </a:extLst>
          </p:cNvPr>
          <p:cNvSpPr>
            <a:spLocks noGrp="1"/>
          </p:cNvSpPr>
          <p:nvPr>
            <p:ph type="ftr" sz="quarter" idx="10"/>
          </p:nvPr>
        </p:nvSpPr>
        <p:spPr/>
        <p:txBody>
          <a:bodyPr/>
          <a:lstStyle/>
          <a:p>
            <a:r>
              <a:rPr lang="en-GB" noProof="0" dirty="0"/>
              <a:t>IWAA 2026, October 5-9 at KEK</a:t>
            </a:r>
          </a:p>
        </p:txBody>
      </p:sp>
      <p:sp>
        <p:nvSpPr>
          <p:cNvPr id="4" name="Espace réservé du numéro de diapositive 3">
            <a:extLst>
              <a:ext uri="{FF2B5EF4-FFF2-40B4-BE49-F238E27FC236}">
                <a16:creationId xmlns:a16="http://schemas.microsoft.com/office/drawing/2014/main" id="{ED1452F6-37CD-28D5-63C3-508973800124}"/>
              </a:ext>
            </a:extLst>
          </p:cNvPr>
          <p:cNvSpPr>
            <a:spLocks noGrp="1"/>
          </p:cNvSpPr>
          <p:nvPr>
            <p:ph type="sldNum" sz="quarter" idx="11"/>
          </p:nvPr>
        </p:nvSpPr>
        <p:spPr/>
        <p:txBody>
          <a:bodyPr/>
          <a:lstStyle/>
          <a:p>
            <a:fld id="{F1620CC9-C982-429E-97C9-9F71A6603CFC}" type="slidenum">
              <a:rPr lang="en-GB" noProof="0" smtClean="0"/>
              <a:pPr/>
              <a:t>23</a:t>
            </a:fld>
            <a:endParaRPr lang="en-GB" noProof="0" dirty="0"/>
          </a:p>
        </p:txBody>
      </p:sp>
      <p:pic>
        <p:nvPicPr>
          <p:cNvPr id="8" name="Image 7">
            <a:extLst>
              <a:ext uri="{FF2B5EF4-FFF2-40B4-BE49-F238E27FC236}">
                <a16:creationId xmlns:a16="http://schemas.microsoft.com/office/drawing/2014/main" id="{8D55F4BB-99BC-A3D9-F1B4-3CDAE9ABC03F}"/>
              </a:ext>
            </a:extLst>
          </p:cNvPr>
          <p:cNvPicPr>
            <a:picLocks noChangeAspect="1"/>
          </p:cNvPicPr>
          <p:nvPr/>
        </p:nvPicPr>
        <p:blipFill>
          <a:blip r:embed="rId3"/>
          <a:stretch>
            <a:fillRect/>
          </a:stretch>
        </p:blipFill>
        <p:spPr>
          <a:xfrm>
            <a:off x="551382" y="1335627"/>
            <a:ext cx="4793592" cy="4079252"/>
          </a:xfrm>
          <a:prstGeom prst="rect">
            <a:avLst/>
          </a:prstGeom>
        </p:spPr>
      </p:pic>
      <mc:AlternateContent xmlns:mc="http://schemas.openxmlformats.org/markup-compatibility/2006" xmlns:a14="http://schemas.microsoft.com/office/drawing/2010/main">
        <mc:Choice Requires="a14">
          <p:graphicFrame>
            <p:nvGraphicFramePr>
              <p:cNvPr id="45" name="Tableau 44">
                <a:extLst>
                  <a:ext uri="{FF2B5EF4-FFF2-40B4-BE49-F238E27FC236}">
                    <a16:creationId xmlns:a16="http://schemas.microsoft.com/office/drawing/2014/main" id="{79114940-BAFC-716D-5A8C-80426805FFE2}"/>
                  </a:ext>
                </a:extLst>
              </p:cNvPr>
              <p:cNvGraphicFramePr>
                <a:graphicFrameLocks noGrp="1"/>
              </p:cNvGraphicFramePr>
              <p:nvPr>
                <p:extLst>
                  <p:ext uri="{D42A27DB-BD31-4B8C-83A1-F6EECF244321}">
                    <p14:modId xmlns:p14="http://schemas.microsoft.com/office/powerpoint/2010/main" val="933093501"/>
                  </p:ext>
                </p:extLst>
              </p:nvPr>
            </p:nvGraphicFramePr>
            <p:xfrm>
              <a:off x="5735960" y="1716165"/>
              <a:ext cx="6083997" cy="3042992"/>
            </p:xfrm>
            <a:graphic>
              <a:graphicData uri="http://schemas.openxmlformats.org/drawingml/2006/table">
                <a:tbl>
                  <a:tblPr firstRow="1" bandRow="1">
                    <a:tableStyleId>{2D5ABB26-0587-4C30-8999-92F81FD0307C}</a:tableStyleId>
                  </a:tblPr>
                  <a:tblGrid>
                    <a:gridCol w="1360103">
                      <a:extLst>
                        <a:ext uri="{9D8B030D-6E8A-4147-A177-3AD203B41FA5}">
                          <a16:colId xmlns:a16="http://schemas.microsoft.com/office/drawing/2014/main" val="2967827994"/>
                        </a:ext>
                      </a:extLst>
                    </a:gridCol>
                    <a:gridCol w="1073764">
                      <a:extLst>
                        <a:ext uri="{9D8B030D-6E8A-4147-A177-3AD203B41FA5}">
                          <a16:colId xmlns:a16="http://schemas.microsoft.com/office/drawing/2014/main" val="1559877786"/>
                        </a:ext>
                      </a:extLst>
                    </a:gridCol>
                    <a:gridCol w="730026">
                      <a:extLst>
                        <a:ext uri="{9D8B030D-6E8A-4147-A177-3AD203B41FA5}">
                          <a16:colId xmlns:a16="http://schemas.microsoft.com/office/drawing/2014/main" val="4286502460"/>
                        </a:ext>
                      </a:extLst>
                    </a:gridCol>
                    <a:gridCol w="730026">
                      <a:extLst>
                        <a:ext uri="{9D8B030D-6E8A-4147-A177-3AD203B41FA5}">
                          <a16:colId xmlns:a16="http://schemas.microsoft.com/office/drawing/2014/main" val="3795327360"/>
                        </a:ext>
                      </a:extLst>
                    </a:gridCol>
                    <a:gridCol w="730026">
                      <a:extLst>
                        <a:ext uri="{9D8B030D-6E8A-4147-A177-3AD203B41FA5}">
                          <a16:colId xmlns:a16="http://schemas.microsoft.com/office/drawing/2014/main" val="3585094198"/>
                        </a:ext>
                      </a:extLst>
                    </a:gridCol>
                    <a:gridCol w="730026">
                      <a:extLst>
                        <a:ext uri="{9D8B030D-6E8A-4147-A177-3AD203B41FA5}">
                          <a16:colId xmlns:a16="http://schemas.microsoft.com/office/drawing/2014/main" val="1397764413"/>
                        </a:ext>
                      </a:extLst>
                    </a:gridCol>
                    <a:gridCol w="730026">
                      <a:extLst>
                        <a:ext uri="{9D8B030D-6E8A-4147-A177-3AD203B41FA5}">
                          <a16:colId xmlns:a16="http://schemas.microsoft.com/office/drawing/2014/main" val="967480026"/>
                        </a:ext>
                      </a:extLst>
                    </a:gridCol>
                  </a:tblGrid>
                  <a:tr h="406772">
                    <a:tc>
                      <a:txBody>
                        <a:bodyPr/>
                        <a:lstStyle/>
                        <a:p>
                          <a:pPr algn="l"/>
                          <a:endParaRPr lang="en-GB" sz="1200" b="1" noProof="0" dirty="0">
                            <a:solidFill>
                              <a:srgbClr val="0E4194"/>
                            </a:solidFill>
                            <a:latin typeface="Times New Roman" panose="02020603050405020304" pitchFamily="18" charset="0"/>
                            <a:cs typeface="Times New Roman" panose="02020603050405020304" pitchFamily="18" charset="0"/>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endParaRPr lang="en-GB" sz="1400" b="1" i="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14:m>
                            <m:oMathPara xmlns:m="http://schemas.openxmlformats.org/officeDocument/2006/math">
                              <m:oMath>
                                <m:sSub>
                                  <m:sSubPr>
                                    <m:ctrlPr>
                                      <a:rPr lang="en-GB" sz="1400" b="1" i="0" noProof="0" smtClean="0">
                                        <a:solidFill>
                                          <a:srgbClr val="0E4194"/>
                                        </a:solidFill>
                                        <a:latin typeface="Cambria Math" panose="02040503050406030204" pitchFamily="18" charset="0"/>
                                      </a:rPr>
                                    </m:ctrlPr>
                                  </m:sSubPr>
                                  <m:e>
                                    <m:r>
                                      <a:rPr lang="en-GB" sz="1400" b="1" i="0" noProof="0" smtClean="0">
                                        <a:solidFill>
                                          <a:srgbClr val="0E4194"/>
                                        </a:solidFill>
                                        <a:latin typeface="Cambria Math" panose="02040503050406030204" pitchFamily="18" charset="0"/>
                                      </a:rPr>
                                      <m:t>𝐓</m:t>
                                    </m:r>
                                  </m:e>
                                  <m:sub>
                                    <m:r>
                                      <a:rPr lang="en-GB" sz="1400" b="1" i="0" noProof="0" smtClean="0">
                                        <a:solidFill>
                                          <a:srgbClr val="0E4194"/>
                                        </a:solidFill>
                                        <a:latin typeface="Cambria Math" panose="02040503050406030204" pitchFamily="18" charset="0"/>
                                      </a:rPr>
                                      <m:t>𝐬</m:t>
                                    </m:r>
                                  </m:sub>
                                </m:sSub>
                              </m:oMath>
                            </m:oMathPara>
                          </a14:m>
                          <a:endParaRPr lang="en-GB" sz="1400" b="1" i="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GB" sz="1400" b="1" i="0" noProof="0" smtClean="0">
                                        <a:solidFill>
                                          <a:srgbClr val="0E4194"/>
                                        </a:solidFill>
                                        <a:latin typeface="Cambria Math" panose="02040503050406030204" pitchFamily="18" charset="0"/>
                                      </a:rPr>
                                    </m:ctrlPr>
                                  </m:sSubPr>
                                  <m:e>
                                    <m:r>
                                      <a:rPr lang="en-GB" sz="1400" b="1" i="0" noProof="0" smtClean="0">
                                        <a:solidFill>
                                          <a:srgbClr val="0E4194"/>
                                        </a:solidFill>
                                        <a:latin typeface="Cambria Math" panose="02040503050406030204" pitchFamily="18" charset="0"/>
                                      </a:rPr>
                                      <m:t>𝐓</m:t>
                                    </m:r>
                                  </m:e>
                                  <m:sub>
                                    <m:r>
                                      <a:rPr lang="en-GB" sz="1400" b="1" i="0" noProof="0" smtClean="0">
                                        <a:solidFill>
                                          <a:srgbClr val="0E4194"/>
                                        </a:solidFill>
                                        <a:latin typeface="Cambria Math" panose="02040503050406030204" pitchFamily="18" charset="0"/>
                                      </a:rPr>
                                      <m:t>𝐱</m:t>
                                    </m:r>
                                  </m:sub>
                                </m:sSub>
                              </m:oMath>
                            </m:oMathPara>
                          </a14:m>
                          <a:endParaRPr lang="en-GB" sz="1400" b="1" i="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lvl="0" indent="0" algn="ctr" defTabSz="68581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GB" sz="1400" b="1" i="0" noProof="0" smtClean="0">
                                        <a:solidFill>
                                          <a:srgbClr val="0E4194"/>
                                        </a:solidFill>
                                        <a:latin typeface="Cambria Math" panose="02040503050406030204" pitchFamily="18" charset="0"/>
                                      </a:rPr>
                                    </m:ctrlPr>
                                  </m:sSubPr>
                                  <m:e>
                                    <m:r>
                                      <a:rPr lang="en-GB" sz="1400" b="1" i="0" noProof="0" smtClean="0">
                                        <a:solidFill>
                                          <a:srgbClr val="0E4194"/>
                                        </a:solidFill>
                                        <a:latin typeface="Cambria Math" panose="02040503050406030204" pitchFamily="18" charset="0"/>
                                      </a:rPr>
                                      <m:t>𝐓</m:t>
                                    </m:r>
                                  </m:e>
                                  <m:sub>
                                    <m:r>
                                      <a:rPr lang="en-GB" sz="1400" b="1" i="0" noProof="0" smtClean="0">
                                        <a:solidFill>
                                          <a:srgbClr val="0E4194"/>
                                        </a:solidFill>
                                        <a:latin typeface="Cambria Math" panose="02040503050406030204" pitchFamily="18" charset="0"/>
                                      </a:rPr>
                                      <m:t>𝐲</m:t>
                                    </m:r>
                                  </m:sub>
                                </m:sSub>
                              </m:oMath>
                            </m:oMathPara>
                          </a14:m>
                          <a:endParaRPr lang="en-GB" sz="1400" b="1" i="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14:m>
                            <m:oMathPara xmlns:m="http://schemas.openxmlformats.org/officeDocument/2006/math">
                              <m:oMath>
                                <m:sSub>
                                  <m:sSubPr>
                                    <m:ctrlPr>
                                      <a:rPr lang="en-GB" sz="1400" b="1" i="0" noProof="0" smtClean="0">
                                        <a:solidFill>
                                          <a:srgbClr val="0E4194"/>
                                        </a:solidFill>
                                        <a:latin typeface="Cambria Math" panose="02040503050406030204" pitchFamily="18" charset="0"/>
                                      </a:rPr>
                                    </m:ctrlPr>
                                  </m:sSubPr>
                                  <m:e>
                                    <m:r>
                                      <a:rPr lang="en-GB" sz="1400" b="1" i="0" noProof="0" smtClean="0">
                                        <a:solidFill>
                                          <a:srgbClr val="0E4194"/>
                                        </a:solidFill>
                                        <a:latin typeface="Cambria Math" panose="02040503050406030204" pitchFamily="18" charset="0"/>
                                      </a:rPr>
                                      <m:t>𝐑</m:t>
                                    </m:r>
                                  </m:e>
                                  <m:sub>
                                    <m:r>
                                      <a:rPr lang="en-GB" sz="1400" b="1" i="0" noProof="0" smtClean="0">
                                        <a:solidFill>
                                          <a:srgbClr val="0E4194"/>
                                        </a:solidFill>
                                        <a:latin typeface="Cambria Math" panose="02040503050406030204" pitchFamily="18" charset="0"/>
                                      </a:rPr>
                                      <m:t>𝐱</m:t>
                                    </m:r>
                                  </m:sub>
                                </m:sSub>
                              </m:oMath>
                            </m:oMathPara>
                          </a14:m>
                          <a:endParaRPr lang="en-GB" sz="1400" b="1" i="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14:m>
                            <m:oMathPara xmlns:m="http://schemas.openxmlformats.org/officeDocument/2006/math">
                              <m:oMath>
                                <m:sSub>
                                  <m:sSubPr>
                                    <m:ctrlPr>
                                      <a:rPr lang="en-GB" sz="1400" b="1" i="0" noProof="0" smtClean="0">
                                        <a:solidFill>
                                          <a:srgbClr val="0E4194"/>
                                        </a:solidFill>
                                        <a:latin typeface="Cambria Math" panose="02040503050406030204" pitchFamily="18" charset="0"/>
                                      </a:rPr>
                                    </m:ctrlPr>
                                  </m:sSubPr>
                                  <m:e>
                                    <m:r>
                                      <a:rPr lang="en-GB" sz="1400" b="1" i="0" noProof="0" smtClean="0">
                                        <a:solidFill>
                                          <a:srgbClr val="0E4194"/>
                                        </a:solidFill>
                                        <a:latin typeface="Cambria Math" panose="02040503050406030204" pitchFamily="18" charset="0"/>
                                      </a:rPr>
                                      <m:t>𝐑</m:t>
                                    </m:r>
                                  </m:e>
                                  <m:sub>
                                    <m:r>
                                      <a:rPr lang="en-GB" sz="1400" b="1" i="0" noProof="0" smtClean="0">
                                        <a:solidFill>
                                          <a:srgbClr val="0E4194"/>
                                        </a:solidFill>
                                        <a:latin typeface="Cambria Math" panose="02040503050406030204" pitchFamily="18" charset="0"/>
                                      </a:rPr>
                                      <m:t>𝐲</m:t>
                                    </m:r>
                                  </m:sub>
                                </m:sSub>
                              </m:oMath>
                            </m:oMathPara>
                          </a14:m>
                          <a:endParaRPr lang="en-GB" sz="1400" b="1" i="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006536341"/>
                      </a:ext>
                    </a:extLst>
                  </a:tr>
                  <a:tr h="439370">
                    <a:tc rowSpan="2">
                      <a:txBody>
                        <a:bodyPr/>
                        <a:lstStyle/>
                        <a:p>
                          <a:pPr algn="l"/>
                          <a:r>
                            <a:rPr lang="en-GB" sz="1160" b="1" noProof="0" dirty="0">
                              <a:solidFill>
                                <a:srgbClr val="0E4194"/>
                              </a:solidFill>
                              <a:latin typeface="Times New Roman" panose="02020603050405020304" pitchFamily="18" charset="0"/>
                              <a:cs typeface="Times New Roman" panose="02020603050405020304" pitchFamily="18" charset="0"/>
                            </a:rPr>
                            <a:t>Magnet alignment uncertainty (k = 1)</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GB" sz="1400" b="0" i="0" noProof="0" dirty="0">
                              <a:solidFill>
                                <a:srgbClr val="0E4194"/>
                              </a:solidFill>
                              <a:latin typeface="Times New Roman" panose="02020603050405020304" pitchFamily="18" charset="0"/>
                              <a:cs typeface="Times New Roman" panose="02020603050405020304" pitchFamily="18" charset="0"/>
                            </a:rPr>
                            <a:t>Measured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2 µm</a:t>
                          </a: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1 µm</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1 µm</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945886693"/>
                      </a:ext>
                    </a:extLst>
                  </a:tr>
                  <a:tr h="439370">
                    <a:tc vMerge="1">
                      <a:txBody>
                        <a:bodyPr/>
                        <a:lstStyle/>
                        <a:p>
                          <a:pPr algn="l"/>
                          <a:endParaRPr lang="en-GB" sz="1160" b="1"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GB" sz="1400" b="0" i="1" noProof="0" dirty="0">
                              <a:solidFill>
                                <a:schemeClr val="tx1"/>
                              </a:solidFill>
                              <a:latin typeface="Times New Roman" panose="02020603050405020304" pitchFamily="18" charset="0"/>
                              <a:cs typeface="Times New Roman" panose="02020603050405020304" pitchFamily="18" charset="0"/>
                            </a:rPr>
                            <a:t>Simulated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GB" sz="1400" b="0" i="1" noProof="0" dirty="0">
                              <a:solidFill>
                                <a:schemeClr val="tx1"/>
                              </a:solidFill>
                              <a:latin typeface="Times New Roman" panose="02020603050405020304" pitchFamily="18" charset="0"/>
                              <a:cs typeface="Times New Roman" panose="02020603050405020304" pitchFamily="18" charset="0"/>
                            </a:rPr>
                            <a:t>3 µm</a:t>
                          </a: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GB" sz="1400" b="0" i="1" noProof="0" dirty="0">
                              <a:solidFill>
                                <a:schemeClr val="tx1"/>
                              </a:solidFill>
                              <a:latin typeface="Times New Roman" panose="02020603050405020304" pitchFamily="18" charset="0"/>
                              <a:cs typeface="Times New Roman" panose="02020603050405020304" pitchFamily="18" charset="0"/>
                            </a:rPr>
                            <a:t>2 µm</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GB" sz="1400" b="0" i="1" noProof="0" dirty="0">
                              <a:solidFill>
                                <a:schemeClr val="tx1"/>
                              </a:solidFill>
                              <a:latin typeface="Times New Roman" panose="02020603050405020304" pitchFamily="18" charset="0"/>
                              <a:cs typeface="Times New Roman" panose="02020603050405020304" pitchFamily="18" charset="0"/>
                            </a:rPr>
                            <a:t>2 µm</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GB" sz="1400" b="0" i="1" noProof="0" dirty="0">
                              <a:solidFill>
                                <a:schemeClr val="tx1"/>
                              </a:solidFill>
                              <a:latin typeface="Times New Roman" panose="02020603050405020304" pitchFamily="18" charset="0"/>
                              <a:cs typeface="Times New Roman" panose="02020603050405020304" pitchFamily="18" charset="0"/>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GB" sz="1400" b="0" i="1" noProof="0" dirty="0">
                              <a:solidFill>
                                <a:schemeClr val="tx1"/>
                              </a:solidFill>
                              <a:latin typeface="Times New Roman" panose="02020603050405020304" pitchFamily="18" charset="0"/>
                              <a:cs typeface="Times New Roman" panose="02020603050405020304" pitchFamily="18" charset="0"/>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884102817"/>
                      </a:ext>
                    </a:extLst>
                  </a:tr>
                  <a:tr h="439370">
                    <a:tc rowSpan="2">
                      <a:txBody>
                        <a:bodyPr/>
                        <a:lstStyle/>
                        <a:p>
                          <a:pPr marL="0" marR="0" lvl="0" indent="0" algn="l" defTabSz="685810" rtl="0" eaLnBrk="1" fontAlgn="auto" latinLnBrk="0" hangingPunct="1">
                            <a:lnSpc>
                              <a:spcPct val="100000"/>
                            </a:lnSpc>
                            <a:spcBef>
                              <a:spcPts val="0"/>
                            </a:spcBef>
                            <a:spcAft>
                              <a:spcPts val="0"/>
                            </a:spcAft>
                            <a:buClrTx/>
                            <a:buSzTx/>
                            <a:buFontTx/>
                            <a:buNone/>
                            <a:tabLst/>
                            <a:defRPr/>
                          </a:pPr>
                          <a:r>
                            <a:rPr lang="en-GB" sz="1160" b="1" noProof="0" dirty="0">
                              <a:solidFill>
                                <a:srgbClr val="0E4194"/>
                              </a:solidFill>
                              <a:latin typeface="Times New Roman" panose="02020603050405020304" pitchFamily="18" charset="0"/>
                              <a:cs typeface="Times New Roman" panose="02020603050405020304" pitchFamily="18" charset="0"/>
                            </a:rPr>
                            <a:t>Girder alignment uncertainty (k = 1)</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GB" sz="1400" b="0" i="0" noProof="0" dirty="0">
                              <a:solidFill>
                                <a:srgbClr val="0E4194"/>
                              </a:solidFill>
                              <a:latin typeface="Times New Roman" panose="02020603050405020304" pitchFamily="18" charset="0"/>
                              <a:cs typeface="Times New Roman" panose="02020603050405020304" pitchFamily="18" charset="0"/>
                            </a:rPr>
                            <a:t>Measured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6 µm</a:t>
                          </a: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8 µm</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10 µm</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5 µrad</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3 µrad</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56715216"/>
                      </a:ext>
                    </a:extLst>
                  </a:tr>
                  <a:tr h="439370">
                    <a:tc vMerge="1">
                      <a:txBody>
                        <a:bodyPr/>
                        <a:lstStyle/>
                        <a:p>
                          <a:pPr marL="0" marR="0" lvl="0" indent="0" algn="l" defTabSz="685810" rtl="0" eaLnBrk="1" fontAlgn="auto" latinLnBrk="0" hangingPunct="1">
                            <a:lnSpc>
                              <a:spcPct val="100000"/>
                            </a:lnSpc>
                            <a:spcBef>
                              <a:spcPts val="0"/>
                            </a:spcBef>
                            <a:spcAft>
                              <a:spcPts val="0"/>
                            </a:spcAft>
                            <a:buClrTx/>
                            <a:buSzTx/>
                            <a:buFontTx/>
                            <a:buNone/>
                            <a:tabLst/>
                            <a:defRPr/>
                          </a:pPr>
                          <a:endParaRPr lang="en-GB" sz="1160" b="1"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GB" sz="1400" b="0" i="1" noProof="0" dirty="0">
                              <a:solidFill>
                                <a:schemeClr val="tx1"/>
                              </a:solidFill>
                              <a:latin typeface="Times New Roman" panose="02020603050405020304" pitchFamily="18" charset="0"/>
                              <a:cs typeface="Times New Roman" panose="02020603050405020304" pitchFamily="18" charset="0"/>
                            </a:rPr>
                            <a:t>Simulated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GB" sz="1400" b="0" i="1" noProof="0" dirty="0">
                              <a:solidFill>
                                <a:schemeClr val="tx1"/>
                              </a:solidFill>
                              <a:latin typeface="Times New Roman" panose="02020603050405020304" pitchFamily="18" charset="0"/>
                              <a:cs typeface="Times New Roman" panose="02020603050405020304" pitchFamily="18" charset="0"/>
                            </a:rPr>
                            <a:t>6 µm</a:t>
                          </a: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GB" sz="1400" b="0" i="1" noProof="0" dirty="0">
                              <a:solidFill>
                                <a:schemeClr val="tx1"/>
                              </a:solidFill>
                              <a:latin typeface="Times New Roman" panose="02020603050405020304" pitchFamily="18" charset="0"/>
                              <a:cs typeface="Times New Roman" panose="02020603050405020304" pitchFamily="18" charset="0"/>
                            </a:rPr>
                            <a:t>9 µm</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GB" sz="1400" b="0" i="1" noProof="0" dirty="0">
                              <a:solidFill>
                                <a:schemeClr val="tx1"/>
                              </a:solidFill>
                              <a:latin typeface="Times New Roman" panose="02020603050405020304" pitchFamily="18" charset="0"/>
                              <a:cs typeface="Times New Roman" panose="02020603050405020304" pitchFamily="18" charset="0"/>
                            </a:rPr>
                            <a:t>11 µm</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GB" sz="1400" b="0" i="1" noProof="0" dirty="0">
                              <a:solidFill>
                                <a:schemeClr val="tx1"/>
                              </a:solidFill>
                              <a:latin typeface="Times New Roman" panose="02020603050405020304" pitchFamily="18" charset="0"/>
                              <a:cs typeface="Times New Roman" panose="02020603050405020304" pitchFamily="18" charset="0"/>
                            </a:rPr>
                            <a:t>6 µrad</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GB" sz="1400" b="0" i="1" noProof="0" dirty="0">
                              <a:solidFill>
                                <a:schemeClr val="tx1"/>
                              </a:solidFill>
                              <a:latin typeface="Times New Roman" panose="02020603050405020304" pitchFamily="18" charset="0"/>
                              <a:cs typeface="Times New Roman" panose="02020603050405020304" pitchFamily="18" charset="0"/>
                            </a:rPr>
                            <a:t>4 µrad</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067614357"/>
                      </a:ext>
                    </a:extLst>
                  </a:tr>
                  <a:tr h="439370">
                    <a:tc rowSpan="2">
                      <a:txBody>
                        <a:bodyPr/>
                        <a:lstStyle/>
                        <a:p>
                          <a:pPr marL="0" marR="0" lvl="0" indent="0" algn="l" defTabSz="685810" rtl="0" eaLnBrk="1" fontAlgn="auto" latinLnBrk="0" hangingPunct="1">
                            <a:lnSpc>
                              <a:spcPct val="100000"/>
                            </a:lnSpc>
                            <a:spcBef>
                              <a:spcPts val="0"/>
                            </a:spcBef>
                            <a:spcAft>
                              <a:spcPts val="0"/>
                            </a:spcAft>
                            <a:buClrTx/>
                            <a:buSzTx/>
                            <a:buFontTx/>
                            <a:buNone/>
                            <a:tabLst/>
                            <a:defRPr/>
                          </a:pPr>
                          <a:r>
                            <a:rPr lang="en-GB" sz="1160" b="1" noProof="0" dirty="0">
                              <a:solidFill>
                                <a:srgbClr val="0E4194"/>
                              </a:solidFill>
                              <a:latin typeface="Times New Roman" panose="02020603050405020304" pitchFamily="18" charset="0"/>
                              <a:cs typeface="Times New Roman" panose="02020603050405020304" pitchFamily="18" charset="0"/>
                            </a:rPr>
                            <a:t>Circumference uncertainty (k = 1)</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GB" sz="1400" b="0" i="0" noProof="0" dirty="0">
                              <a:solidFill>
                                <a:srgbClr val="0E4194"/>
                              </a:solidFill>
                              <a:latin typeface="Times New Roman" panose="02020603050405020304" pitchFamily="18" charset="0"/>
                              <a:cs typeface="Times New Roman" panose="02020603050405020304" pitchFamily="18" charset="0"/>
                            </a:rPr>
                            <a:t>Measured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gridSpan="5">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167 µm</a:t>
                          </a: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hMerge="1">
                      <a:txBody>
                        <a:bodyPr/>
                        <a:lstStyle/>
                        <a:p>
                          <a:pPr algn="ctr"/>
                          <a:endParaRPr lang="en-GB" sz="1400" b="1"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hMerge="1">
                      <a:txBody>
                        <a:bodyPr/>
                        <a:lstStyle/>
                        <a:p>
                          <a:pPr algn="ctr"/>
                          <a:endParaRPr lang="en-GB" sz="1400" b="1"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hMerge="1">
                      <a:txBody>
                        <a:bodyPr/>
                        <a:lstStyle/>
                        <a:p>
                          <a:pPr algn="ctr"/>
                          <a:endParaRPr lang="en-GB" sz="1400" b="1"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hMerge="1">
                      <a:txBody>
                        <a:bodyPr/>
                        <a:lstStyle/>
                        <a:p>
                          <a:pPr algn="ctr"/>
                          <a:endParaRPr lang="en-GB" sz="1400" b="1"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94339076"/>
                      </a:ext>
                    </a:extLst>
                  </a:tr>
                  <a:tr h="439370">
                    <a:tc vMerge="1">
                      <a:txBody>
                        <a:bodyPr/>
                        <a:lstStyle/>
                        <a:p>
                          <a:pPr marL="0" marR="0" lvl="0" indent="0" algn="l" defTabSz="685810" rtl="0" eaLnBrk="1" fontAlgn="auto" latinLnBrk="0" hangingPunct="1">
                            <a:lnSpc>
                              <a:spcPct val="100000"/>
                            </a:lnSpc>
                            <a:spcBef>
                              <a:spcPts val="0"/>
                            </a:spcBef>
                            <a:spcAft>
                              <a:spcPts val="0"/>
                            </a:spcAft>
                            <a:buClrTx/>
                            <a:buSzTx/>
                            <a:buFontTx/>
                            <a:buNone/>
                            <a:tabLst/>
                            <a:defRPr/>
                          </a:pPr>
                          <a:endParaRPr lang="en-GB" sz="1160" b="1"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GB" sz="1400" b="0" i="1" noProof="0" dirty="0">
                              <a:solidFill>
                                <a:schemeClr val="tx1"/>
                              </a:solidFill>
                              <a:latin typeface="Times New Roman" panose="02020603050405020304" pitchFamily="18" charset="0"/>
                              <a:cs typeface="Times New Roman" panose="02020603050405020304" pitchFamily="18" charset="0"/>
                            </a:rPr>
                            <a:t>Simulated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gridSpan="5">
                      <a:txBody>
                        <a:bodyPr/>
                        <a:lstStyle/>
                        <a:p>
                          <a:pPr algn="ctr"/>
                          <a:r>
                            <a:rPr lang="en-GB" sz="1400" b="0" i="1" noProof="0" dirty="0">
                              <a:solidFill>
                                <a:schemeClr val="tx1"/>
                              </a:solidFill>
                              <a:latin typeface="Times New Roman" panose="02020603050405020304" pitchFamily="18" charset="0"/>
                              <a:cs typeface="Times New Roman" panose="02020603050405020304" pitchFamily="18" charset="0"/>
                            </a:rPr>
                            <a:t>50 µm</a:t>
                          </a: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1189027616"/>
                      </a:ext>
                    </a:extLst>
                  </a:tr>
                </a:tbl>
              </a:graphicData>
            </a:graphic>
          </p:graphicFrame>
        </mc:Choice>
        <mc:Fallback xmlns="">
          <p:graphicFrame>
            <p:nvGraphicFramePr>
              <p:cNvPr id="45" name="Tableau 44">
                <a:extLst>
                  <a:ext uri="{FF2B5EF4-FFF2-40B4-BE49-F238E27FC236}">
                    <a16:creationId xmlns:a16="http://schemas.microsoft.com/office/drawing/2014/main" id="{79114940-BAFC-716D-5A8C-80426805FFE2}"/>
                  </a:ext>
                </a:extLst>
              </p:cNvPr>
              <p:cNvGraphicFramePr>
                <a:graphicFrameLocks noGrp="1"/>
              </p:cNvGraphicFramePr>
              <p:nvPr>
                <p:extLst>
                  <p:ext uri="{D42A27DB-BD31-4B8C-83A1-F6EECF244321}">
                    <p14:modId xmlns:p14="http://schemas.microsoft.com/office/powerpoint/2010/main" val="933093501"/>
                  </p:ext>
                </p:extLst>
              </p:nvPr>
            </p:nvGraphicFramePr>
            <p:xfrm>
              <a:off x="5735960" y="1716165"/>
              <a:ext cx="6083997" cy="3042992"/>
            </p:xfrm>
            <a:graphic>
              <a:graphicData uri="http://schemas.openxmlformats.org/drawingml/2006/table">
                <a:tbl>
                  <a:tblPr firstRow="1" bandRow="1">
                    <a:tableStyleId>{2D5ABB26-0587-4C30-8999-92F81FD0307C}</a:tableStyleId>
                  </a:tblPr>
                  <a:tblGrid>
                    <a:gridCol w="1360103">
                      <a:extLst>
                        <a:ext uri="{9D8B030D-6E8A-4147-A177-3AD203B41FA5}">
                          <a16:colId xmlns:a16="http://schemas.microsoft.com/office/drawing/2014/main" val="2967827994"/>
                        </a:ext>
                      </a:extLst>
                    </a:gridCol>
                    <a:gridCol w="1073764">
                      <a:extLst>
                        <a:ext uri="{9D8B030D-6E8A-4147-A177-3AD203B41FA5}">
                          <a16:colId xmlns:a16="http://schemas.microsoft.com/office/drawing/2014/main" val="1559877786"/>
                        </a:ext>
                      </a:extLst>
                    </a:gridCol>
                    <a:gridCol w="730026">
                      <a:extLst>
                        <a:ext uri="{9D8B030D-6E8A-4147-A177-3AD203B41FA5}">
                          <a16:colId xmlns:a16="http://schemas.microsoft.com/office/drawing/2014/main" val="4286502460"/>
                        </a:ext>
                      </a:extLst>
                    </a:gridCol>
                    <a:gridCol w="730026">
                      <a:extLst>
                        <a:ext uri="{9D8B030D-6E8A-4147-A177-3AD203B41FA5}">
                          <a16:colId xmlns:a16="http://schemas.microsoft.com/office/drawing/2014/main" val="3795327360"/>
                        </a:ext>
                      </a:extLst>
                    </a:gridCol>
                    <a:gridCol w="730026">
                      <a:extLst>
                        <a:ext uri="{9D8B030D-6E8A-4147-A177-3AD203B41FA5}">
                          <a16:colId xmlns:a16="http://schemas.microsoft.com/office/drawing/2014/main" val="3585094198"/>
                        </a:ext>
                      </a:extLst>
                    </a:gridCol>
                    <a:gridCol w="730026">
                      <a:extLst>
                        <a:ext uri="{9D8B030D-6E8A-4147-A177-3AD203B41FA5}">
                          <a16:colId xmlns:a16="http://schemas.microsoft.com/office/drawing/2014/main" val="1397764413"/>
                        </a:ext>
                      </a:extLst>
                    </a:gridCol>
                    <a:gridCol w="730026">
                      <a:extLst>
                        <a:ext uri="{9D8B030D-6E8A-4147-A177-3AD203B41FA5}">
                          <a16:colId xmlns:a16="http://schemas.microsoft.com/office/drawing/2014/main" val="967480026"/>
                        </a:ext>
                      </a:extLst>
                    </a:gridCol>
                  </a:tblGrid>
                  <a:tr h="406772">
                    <a:tc>
                      <a:txBody>
                        <a:bodyPr/>
                        <a:lstStyle/>
                        <a:p>
                          <a:pPr algn="l"/>
                          <a:endParaRPr lang="en-GB" sz="1200" b="1" noProof="0" dirty="0">
                            <a:solidFill>
                              <a:srgbClr val="0E4194"/>
                            </a:solidFill>
                            <a:latin typeface="Times New Roman" panose="02020603050405020304" pitchFamily="18" charset="0"/>
                            <a:cs typeface="Times New Roman" panose="02020603050405020304" pitchFamily="18" charset="0"/>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endParaRPr lang="en-GB" sz="1400" b="1" i="0"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endParaRPr lang="fr-F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334167" t="-1493" r="-401667" b="-649254"/>
                          </a:stretch>
                        </a:blipFill>
                      </a:tcPr>
                    </a:tc>
                    <a:tc>
                      <a:txBody>
                        <a:bodyPr/>
                        <a:lstStyle/>
                        <a:p>
                          <a:endParaRPr lang="fr-F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437815" t="-1493" r="-305042" b="-649254"/>
                          </a:stretch>
                        </a:blipFill>
                      </a:tcPr>
                    </a:tc>
                    <a:tc>
                      <a:txBody>
                        <a:bodyPr/>
                        <a:lstStyle/>
                        <a:p>
                          <a:endParaRPr lang="fr-F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533333" t="-1493" r="-202500" b="-649254"/>
                          </a:stretch>
                        </a:blipFill>
                      </a:tcPr>
                    </a:tc>
                    <a:tc>
                      <a:txBody>
                        <a:bodyPr/>
                        <a:lstStyle/>
                        <a:p>
                          <a:endParaRPr lang="fr-F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633333" t="-1493" r="-102500" b="-649254"/>
                          </a:stretch>
                        </a:blipFill>
                      </a:tcPr>
                    </a:tc>
                    <a:tc>
                      <a:txBody>
                        <a:bodyPr/>
                        <a:lstStyle/>
                        <a:p>
                          <a:endParaRPr lang="fr-F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733333" t="-1493" r="-2500" b="-649254"/>
                          </a:stretch>
                        </a:blipFill>
                      </a:tcPr>
                    </a:tc>
                    <a:extLst>
                      <a:ext uri="{0D108BD9-81ED-4DB2-BD59-A6C34878D82A}">
                        <a16:rowId xmlns:a16="http://schemas.microsoft.com/office/drawing/2014/main" val="3006536341"/>
                      </a:ext>
                    </a:extLst>
                  </a:tr>
                  <a:tr h="439370">
                    <a:tc rowSpan="2">
                      <a:txBody>
                        <a:bodyPr/>
                        <a:lstStyle/>
                        <a:p>
                          <a:pPr algn="l"/>
                          <a:r>
                            <a:rPr lang="en-GB" sz="1160" b="1" noProof="0" dirty="0">
                              <a:solidFill>
                                <a:srgbClr val="0E4194"/>
                              </a:solidFill>
                              <a:latin typeface="Times New Roman" panose="02020603050405020304" pitchFamily="18" charset="0"/>
                              <a:cs typeface="Times New Roman" panose="02020603050405020304" pitchFamily="18" charset="0"/>
                            </a:rPr>
                            <a:t>Magnet alignment uncertainty (k = 1)</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GB" sz="1400" b="0" i="0" noProof="0" dirty="0">
                              <a:solidFill>
                                <a:srgbClr val="0E4194"/>
                              </a:solidFill>
                              <a:latin typeface="Times New Roman" panose="02020603050405020304" pitchFamily="18" charset="0"/>
                              <a:cs typeface="Times New Roman" panose="02020603050405020304" pitchFamily="18" charset="0"/>
                            </a:rPr>
                            <a:t>Measured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2 µm</a:t>
                          </a: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1 µm</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1 µm</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945886693"/>
                      </a:ext>
                    </a:extLst>
                  </a:tr>
                  <a:tr h="439370">
                    <a:tc vMerge="1">
                      <a:txBody>
                        <a:bodyPr/>
                        <a:lstStyle/>
                        <a:p>
                          <a:pPr algn="l"/>
                          <a:endParaRPr lang="en-GB" sz="1160" b="1"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GB" sz="1400" b="0" i="1" noProof="0" dirty="0">
                              <a:solidFill>
                                <a:schemeClr val="tx1"/>
                              </a:solidFill>
                              <a:latin typeface="Times New Roman" panose="02020603050405020304" pitchFamily="18" charset="0"/>
                              <a:cs typeface="Times New Roman" panose="02020603050405020304" pitchFamily="18" charset="0"/>
                            </a:rPr>
                            <a:t>Simulated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GB" sz="1400" b="0" i="1" noProof="0" dirty="0">
                              <a:solidFill>
                                <a:schemeClr val="tx1"/>
                              </a:solidFill>
                              <a:latin typeface="Times New Roman" panose="02020603050405020304" pitchFamily="18" charset="0"/>
                              <a:cs typeface="Times New Roman" panose="02020603050405020304" pitchFamily="18" charset="0"/>
                            </a:rPr>
                            <a:t>3 µm</a:t>
                          </a: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GB" sz="1400" b="0" i="1" noProof="0" dirty="0">
                              <a:solidFill>
                                <a:schemeClr val="tx1"/>
                              </a:solidFill>
                              <a:latin typeface="Times New Roman" panose="02020603050405020304" pitchFamily="18" charset="0"/>
                              <a:cs typeface="Times New Roman" panose="02020603050405020304" pitchFamily="18" charset="0"/>
                            </a:rPr>
                            <a:t>2 µm</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GB" sz="1400" b="0" i="1" noProof="0" dirty="0">
                              <a:solidFill>
                                <a:schemeClr val="tx1"/>
                              </a:solidFill>
                              <a:latin typeface="Times New Roman" panose="02020603050405020304" pitchFamily="18" charset="0"/>
                              <a:cs typeface="Times New Roman" panose="02020603050405020304" pitchFamily="18" charset="0"/>
                            </a:rPr>
                            <a:t>2 µm</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GB" sz="1400" b="0" i="1" noProof="0" dirty="0">
                              <a:solidFill>
                                <a:schemeClr val="tx1"/>
                              </a:solidFill>
                              <a:latin typeface="Times New Roman" panose="02020603050405020304" pitchFamily="18" charset="0"/>
                              <a:cs typeface="Times New Roman" panose="02020603050405020304" pitchFamily="18" charset="0"/>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GB" sz="1400" b="0" i="1" noProof="0" dirty="0">
                              <a:solidFill>
                                <a:schemeClr val="tx1"/>
                              </a:solidFill>
                              <a:latin typeface="Times New Roman" panose="02020603050405020304" pitchFamily="18" charset="0"/>
                              <a:cs typeface="Times New Roman" panose="02020603050405020304" pitchFamily="18" charset="0"/>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884102817"/>
                      </a:ext>
                    </a:extLst>
                  </a:tr>
                  <a:tr h="439370">
                    <a:tc rowSpan="2">
                      <a:txBody>
                        <a:bodyPr/>
                        <a:lstStyle/>
                        <a:p>
                          <a:pPr marL="0" marR="0" lvl="0" indent="0" algn="l" defTabSz="685810" rtl="0" eaLnBrk="1" fontAlgn="auto" latinLnBrk="0" hangingPunct="1">
                            <a:lnSpc>
                              <a:spcPct val="100000"/>
                            </a:lnSpc>
                            <a:spcBef>
                              <a:spcPts val="0"/>
                            </a:spcBef>
                            <a:spcAft>
                              <a:spcPts val="0"/>
                            </a:spcAft>
                            <a:buClrTx/>
                            <a:buSzTx/>
                            <a:buFontTx/>
                            <a:buNone/>
                            <a:tabLst/>
                            <a:defRPr/>
                          </a:pPr>
                          <a:r>
                            <a:rPr lang="en-GB" sz="1160" b="1" noProof="0" dirty="0">
                              <a:solidFill>
                                <a:srgbClr val="0E4194"/>
                              </a:solidFill>
                              <a:latin typeface="Times New Roman" panose="02020603050405020304" pitchFamily="18" charset="0"/>
                              <a:cs typeface="Times New Roman" panose="02020603050405020304" pitchFamily="18" charset="0"/>
                            </a:rPr>
                            <a:t>Girder alignment uncertainty (k = 1)</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GB" sz="1400" b="0" i="0" noProof="0" dirty="0">
                              <a:solidFill>
                                <a:srgbClr val="0E4194"/>
                              </a:solidFill>
                              <a:latin typeface="Times New Roman" panose="02020603050405020304" pitchFamily="18" charset="0"/>
                              <a:cs typeface="Times New Roman" panose="02020603050405020304" pitchFamily="18" charset="0"/>
                            </a:rPr>
                            <a:t>Measured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6 µm</a:t>
                          </a: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8 µm</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10 µm</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5 µrad</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3 µrad</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56715216"/>
                      </a:ext>
                    </a:extLst>
                  </a:tr>
                  <a:tr h="439370">
                    <a:tc vMerge="1">
                      <a:txBody>
                        <a:bodyPr/>
                        <a:lstStyle/>
                        <a:p>
                          <a:pPr marL="0" marR="0" lvl="0" indent="0" algn="l" defTabSz="685810" rtl="0" eaLnBrk="1" fontAlgn="auto" latinLnBrk="0" hangingPunct="1">
                            <a:lnSpc>
                              <a:spcPct val="100000"/>
                            </a:lnSpc>
                            <a:spcBef>
                              <a:spcPts val="0"/>
                            </a:spcBef>
                            <a:spcAft>
                              <a:spcPts val="0"/>
                            </a:spcAft>
                            <a:buClrTx/>
                            <a:buSzTx/>
                            <a:buFontTx/>
                            <a:buNone/>
                            <a:tabLst/>
                            <a:defRPr/>
                          </a:pPr>
                          <a:endParaRPr lang="en-GB" sz="1160" b="1"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GB" sz="1400" b="0" i="1" noProof="0" dirty="0">
                              <a:solidFill>
                                <a:schemeClr val="tx1"/>
                              </a:solidFill>
                              <a:latin typeface="Times New Roman" panose="02020603050405020304" pitchFamily="18" charset="0"/>
                              <a:cs typeface="Times New Roman" panose="02020603050405020304" pitchFamily="18" charset="0"/>
                            </a:rPr>
                            <a:t>Simulated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GB" sz="1400" b="0" i="1" noProof="0" dirty="0">
                              <a:solidFill>
                                <a:schemeClr val="tx1"/>
                              </a:solidFill>
                              <a:latin typeface="Times New Roman" panose="02020603050405020304" pitchFamily="18" charset="0"/>
                              <a:cs typeface="Times New Roman" panose="02020603050405020304" pitchFamily="18" charset="0"/>
                            </a:rPr>
                            <a:t>6 µm</a:t>
                          </a: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GB" sz="1400" b="0" i="1" noProof="0" dirty="0">
                              <a:solidFill>
                                <a:schemeClr val="tx1"/>
                              </a:solidFill>
                              <a:latin typeface="Times New Roman" panose="02020603050405020304" pitchFamily="18" charset="0"/>
                              <a:cs typeface="Times New Roman" panose="02020603050405020304" pitchFamily="18" charset="0"/>
                            </a:rPr>
                            <a:t>9 µm</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GB" sz="1400" b="0" i="1" noProof="0" dirty="0">
                              <a:solidFill>
                                <a:schemeClr val="tx1"/>
                              </a:solidFill>
                              <a:latin typeface="Times New Roman" panose="02020603050405020304" pitchFamily="18" charset="0"/>
                              <a:cs typeface="Times New Roman" panose="02020603050405020304" pitchFamily="18" charset="0"/>
                            </a:rPr>
                            <a:t>11 µm</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GB" sz="1400" b="0" i="1" noProof="0" dirty="0">
                              <a:solidFill>
                                <a:schemeClr val="tx1"/>
                              </a:solidFill>
                              <a:latin typeface="Times New Roman" panose="02020603050405020304" pitchFamily="18" charset="0"/>
                              <a:cs typeface="Times New Roman" panose="02020603050405020304" pitchFamily="18" charset="0"/>
                            </a:rPr>
                            <a:t>6 µrad</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GB" sz="1400" b="0" i="1" noProof="0" dirty="0">
                              <a:solidFill>
                                <a:schemeClr val="tx1"/>
                              </a:solidFill>
                              <a:latin typeface="Times New Roman" panose="02020603050405020304" pitchFamily="18" charset="0"/>
                              <a:cs typeface="Times New Roman" panose="02020603050405020304" pitchFamily="18" charset="0"/>
                            </a:rPr>
                            <a:t>4 µrad</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067614357"/>
                      </a:ext>
                    </a:extLst>
                  </a:tr>
                  <a:tr h="439370">
                    <a:tc rowSpan="2">
                      <a:txBody>
                        <a:bodyPr/>
                        <a:lstStyle/>
                        <a:p>
                          <a:pPr marL="0" marR="0" lvl="0" indent="0" algn="l" defTabSz="685810" rtl="0" eaLnBrk="1" fontAlgn="auto" latinLnBrk="0" hangingPunct="1">
                            <a:lnSpc>
                              <a:spcPct val="100000"/>
                            </a:lnSpc>
                            <a:spcBef>
                              <a:spcPts val="0"/>
                            </a:spcBef>
                            <a:spcAft>
                              <a:spcPts val="0"/>
                            </a:spcAft>
                            <a:buClrTx/>
                            <a:buSzTx/>
                            <a:buFontTx/>
                            <a:buNone/>
                            <a:tabLst/>
                            <a:defRPr/>
                          </a:pPr>
                          <a:r>
                            <a:rPr lang="en-GB" sz="1160" b="1" noProof="0" dirty="0">
                              <a:solidFill>
                                <a:srgbClr val="0E4194"/>
                              </a:solidFill>
                              <a:latin typeface="Times New Roman" panose="02020603050405020304" pitchFamily="18" charset="0"/>
                              <a:cs typeface="Times New Roman" panose="02020603050405020304" pitchFamily="18" charset="0"/>
                            </a:rPr>
                            <a:t>Circumference uncertainty (k = 1)</a:t>
                          </a: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GB" sz="1400" b="0" i="0" noProof="0" dirty="0">
                              <a:solidFill>
                                <a:srgbClr val="0E4194"/>
                              </a:solidFill>
                              <a:latin typeface="Times New Roman" panose="02020603050405020304" pitchFamily="18" charset="0"/>
                              <a:cs typeface="Times New Roman" panose="02020603050405020304" pitchFamily="18" charset="0"/>
                            </a:rPr>
                            <a:t>Measured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gridSpan="5">
                      <a:txBody>
                        <a:bodyPr/>
                        <a:lstStyle/>
                        <a:p>
                          <a:pPr algn="ctr"/>
                          <a:r>
                            <a:rPr lang="en-GB" sz="1400" b="1" noProof="0" dirty="0">
                              <a:solidFill>
                                <a:srgbClr val="0E4194"/>
                              </a:solidFill>
                              <a:latin typeface="Times New Roman" panose="02020603050405020304" pitchFamily="18" charset="0"/>
                              <a:cs typeface="Times New Roman" panose="02020603050405020304" pitchFamily="18" charset="0"/>
                            </a:rPr>
                            <a:t>167 µm</a:t>
                          </a: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hMerge="1">
                      <a:txBody>
                        <a:bodyPr/>
                        <a:lstStyle/>
                        <a:p>
                          <a:pPr algn="ctr"/>
                          <a:endParaRPr lang="en-GB" sz="1400" b="1"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hMerge="1">
                      <a:txBody>
                        <a:bodyPr/>
                        <a:lstStyle/>
                        <a:p>
                          <a:pPr algn="ctr"/>
                          <a:endParaRPr lang="en-GB" sz="1400" b="1"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hMerge="1">
                      <a:txBody>
                        <a:bodyPr/>
                        <a:lstStyle/>
                        <a:p>
                          <a:pPr algn="ctr"/>
                          <a:endParaRPr lang="en-GB" sz="1400" b="1"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hMerge="1">
                      <a:txBody>
                        <a:bodyPr/>
                        <a:lstStyle/>
                        <a:p>
                          <a:pPr algn="ctr"/>
                          <a:endParaRPr lang="en-GB" sz="1400" b="1"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94339076"/>
                      </a:ext>
                    </a:extLst>
                  </a:tr>
                  <a:tr h="439370">
                    <a:tc vMerge="1">
                      <a:txBody>
                        <a:bodyPr/>
                        <a:lstStyle/>
                        <a:p>
                          <a:pPr marL="0" marR="0" lvl="0" indent="0" algn="l" defTabSz="685810" rtl="0" eaLnBrk="1" fontAlgn="auto" latinLnBrk="0" hangingPunct="1">
                            <a:lnSpc>
                              <a:spcPct val="100000"/>
                            </a:lnSpc>
                            <a:spcBef>
                              <a:spcPts val="0"/>
                            </a:spcBef>
                            <a:spcAft>
                              <a:spcPts val="0"/>
                            </a:spcAft>
                            <a:buClrTx/>
                            <a:buSzTx/>
                            <a:buFontTx/>
                            <a:buNone/>
                            <a:tabLst/>
                            <a:defRPr/>
                          </a:pPr>
                          <a:endParaRPr lang="en-GB" sz="1160" b="1" noProof="0" dirty="0">
                            <a:solidFill>
                              <a:srgbClr val="0E4194"/>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GB" sz="1400" b="0" i="1" noProof="0" dirty="0">
                              <a:solidFill>
                                <a:schemeClr val="tx1"/>
                              </a:solidFill>
                              <a:latin typeface="Times New Roman" panose="02020603050405020304" pitchFamily="18" charset="0"/>
                              <a:cs typeface="Times New Roman" panose="02020603050405020304" pitchFamily="18" charset="0"/>
                            </a:rPr>
                            <a:t>Simulated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gridSpan="5">
                      <a:txBody>
                        <a:bodyPr/>
                        <a:lstStyle/>
                        <a:p>
                          <a:pPr algn="ctr"/>
                          <a:r>
                            <a:rPr lang="en-GB" sz="1400" b="0" i="1" noProof="0" dirty="0">
                              <a:solidFill>
                                <a:schemeClr val="tx1"/>
                              </a:solidFill>
                              <a:latin typeface="Times New Roman" panose="02020603050405020304" pitchFamily="18" charset="0"/>
                              <a:cs typeface="Times New Roman" panose="02020603050405020304" pitchFamily="18" charset="0"/>
                            </a:rPr>
                            <a:t>50 µm</a:t>
                          </a:r>
                        </a:p>
                      </a:txBody>
                      <a:tcPr anchor="ct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1189027616"/>
                      </a:ext>
                    </a:extLst>
                  </a:tr>
                </a:tbl>
              </a:graphicData>
            </a:graphic>
          </p:graphicFrame>
        </mc:Fallback>
      </mc:AlternateContent>
      <p:sp>
        <p:nvSpPr>
          <p:cNvPr id="47" name="ZoneTexte 46">
            <a:extLst>
              <a:ext uri="{FF2B5EF4-FFF2-40B4-BE49-F238E27FC236}">
                <a16:creationId xmlns:a16="http://schemas.microsoft.com/office/drawing/2014/main" id="{D7FA305E-C3F2-F697-7EDE-51B167705AF1}"/>
              </a:ext>
            </a:extLst>
          </p:cNvPr>
          <p:cNvSpPr txBox="1"/>
          <p:nvPr/>
        </p:nvSpPr>
        <p:spPr>
          <a:xfrm>
            <a:off x="1577888" y="5552953"/>
            <a:ext cx="8888025" cy="369332"/>
          </a:xfrm>
          <a:prstGeom prst="rect">
            <a:avLst/>
          </a:prstGeom>
          <a:noFill/>
        </p:spPr>
        <p:txBody>
          <a:bodyPr wrap="square" rtlCol="0">
            <a:spAutoFit/>
          </a:bodyPr>
          <a:lstStyle/>
          <a:p>
            <a:r>
              <a:rPr lang="en-GB" sz="1800" noProof="0" dirty="0">
                <a:solidFill>
                  <a:srgbClr val="0E4194"/>
                </a:solidFill>
                <a:latin typeface="Times New Roman" panose="02020603050405020304" pitchFamily="18" charset="0"/>
                <a:cs typeface="Times New Roman" panose="02020603050405020304" pitchFamily="18" charset="0"/>
              </a:rPr>
              <a:t>Overall shape of the storage ring controlled to within +/- 80 µm during a survey</a:t>
            </a:r>
          </a:p>
        </p:txBody>
      </p:sp>
      <p:sp>
        <p:nvSpPr>
          <p:cNvPr id="49" name="Flèche : droite 48">
            <a:extLst>
              <a:ext uri="{FF2B5EF4-FFF2-40B4-BE49-F238E27FC236}">
                <a16:creationId xmlns:a16="http://schemas.microsoft.com/office/drawing/2014/main" id="{4C646C6F-C70A-366D-B29C-B644D6B5A2B4}"/>
              </a:ext>
            </a:extLst>
          </p:cNvPr>
          <p:cNvSpPr/>
          <p:nvPr/>
        </p:nvSpPr>
        <p:spPr>
          <a:xfrm>
            <a:off x="1094443" y="5608666"/>
            <a:ext cx="432048" cy="25790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51" name="ZoneTexte 50">
            <a:extLst>
              <a:ext uri="{FF2B5EF4-FFF2-40B4-BE49-F238E27FC236}">
                <a16:creationId xmlns:a16="http://schemas.microsoft.com/office/drawing/2014/main" id="{5FF0FED6-8B1D-4654-13ED-695195026DA9}"/>
              </a:ext>
            </a:extLst>
          </p:cNvPr>
          <p:cNvSpPr txBox="1"/>
          <p:nvPr/>
        </p:nvSpPr>
        <p:spPr>
          <a:xfrm>
            <a:off x="1583150" y="6006612"/>
            <a:ext cx="8837901" cy="369332"/>
          </a:xfrm>
          <a:prstGeom prst="rect">
            <a:avLst/>
          </a:prstGeom>
          <a:noFill/>
        </p:spPr>
        <p:txBody>
          <a:bodyPr wrap="square" rtlCol="0">
            <a:spAutoFit/>
          </a:bodyPr>
          <a:lstStyle/>
          <a:p>
            <a:r>
              <a:rPr lang="en-GB" sz="1800" noProof="0" dirty="0">
                <a:solidFill>
                  <a:srgbClr val="0E4194"/>
                </a:solidFill>
                <a:latin typeface="Times New Roman" panose="02020603050405020304" pitchFamily="18" charset="0"/>
                <a:cs typeface="Times New Roman" panose="02020603050405020304" pitchFamily="18" charset="0"/>
              </a:rPr>
              <a:t>Model validated on local indicators, circumference gap likely due to machine movements</a:t>
            </a:r>
          </a:p>
        </p:txBody>
      </p:sp>
      <p:sp>
        <p:nvSpPr>
          <p:cNvPr id="53" name="Flèche : droite 52">
            <a:extLst>
              <a:ext uri="{FF2B5EF4-FFF2-40B4-BE49-F238E27FC236}">
                <a16:creationId xmlns:a16="http://schemas.microsoft.com/office/drawing/2014/main" id="{B4E48504-27FE-A8A9-6B4A-CE3FCDC4FA5C}"/>
              </a:ext>
            </a:extLst>
          </p:cNvPr>
          <p:cNvSpPr/>
          <p:nvPr/>
        </p:nvSpPr>
        <p:spPr>
          <a:xfrm>
            <a:off x="1094443" y="6093296"/>
            <a:ext cx="432048" cy="25790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Tree>
    <p:extLst>
      <p:ext uri="{BB962C8B-B14F-4D97-AF65-F5344CB8AC3E}">
        <p14:creationId xmlns:p14="http://schemas.microsoft.com/office/powerpoint/2010/main" val="18669690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6B504-AE4C-5858-BDAD-1B73FF26D14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1DA0A7E-8F05-972A-1D28-AF507A3B7E35}"/>
              </a:ext>
            </a:extLst>
          </p:cNvPr>
          <p:cNvSpPr>
            <a:spLocks noGrp="1"/>
          </p:cNvSpPr>
          <p:nvPr>
            <p:ph type="title"/>
          </p:nvPr>
        </p:nvSpPr>
        <p:spPr/>
        <p:txBody>
          <a:bodyPr/>
          <a:lstStyle/>
          <a:p>
            <a:r>
              <a:rPr lang="en-GB" sz="2400" noProof="0" dirty="0">
                <a:latin typeface="Times New Roman" panose="02020603050405020304" pitchFamily="18" charset="0"/>
                <a:cs typeface="Times New Roman" panose="02020603050405020304" pitchFamily="18" charset="0"/>
              </a:rPr>
              <a:t>Final uncertainty estimation</a:t>
            </a:r>
            <a:endParaRPr lang="en-GB" noProof="0" dirty="0">
              <a:latin typeface="Times New Roman" panose="02020603050405020304" pitchFamily="18" charset="0"/>
              <a:cs typeface="Times New Roman" panose="02020603050405020304" pitchFamily="18" charset="0"/>
            </a:endParaRPr>
          </a:p>
        </p:txBody>
      </p:sp>
      <p:sp>
        <p:nvSpPr>
          <p:cNvPr id="6" name="Espace réservé du pied de page 5">
            <a:extLst>
              <a:ext uri="{FF2B5EF4-FFF2-40B4-BE49-F238E27FC236}">
                <a16:creationId xmlns:a16="http://schemas.microsoft.com/office/drawing/2014/main" id="{3C754872-625A-2DDD-DD61-B9AC130846A3}"/>
              </a:ext>
            </a:extLst>
          </p:cNvPr>
          <p:cNvSpPr>
            <a:spLocks noGrp="1"/>
          </p:cNvSpPr>
          <p:nvPr>
            <p:ph type="ftr" sz="quarter" idx="10"/>
          </p:nvPr>
        </p:nvSpPr>
        <p:spPr/>
        <p:txBody>
          <a:bodyPr/>
          <a:lstStyle/>
          <a:p>
            <a:r>
              <a:rPr lang="en-GB" noProof="0" dirty="0"/>
              <a:t>IWAA 2026, October 5-9 at KEK</a:t>
            </a:r>
          </a:p>
        </p:txBody>
      </p:sp>
      <p:sp>
        <p:nvSpPr>
          <p:cNvPr id="4" name="Espace réservé du numéro de diapositive 3">
            <a:extLst>
              <a:ext uri="{FF2B5EF4-FFF2-40B4-BE49-F238E27FC236}">
                <a16:creationId xmlns:a16="http://schemas.microsoft.com/office/drawing/2014/main" id="{E8DC888F-D638-9839-39EF-839DB0EA9F02}"/>
              </a:ext>
            </a:extLst>
          </p:cNvPr>
          <p:cNvSpPr>
            <a:spLocks noGrp="1"/>
          </p:cNvSpPr>
          <p:nvPr>
            <p:ph type="sldNum" sz="quarter" idx="11"/>
          </p:nvPr>
        </p:nvSpPr>
        <p:spPr/>
        <p:txBody>
          <a:bodyPr/>
          <a:lstStyle/>
          <a:p>
            <a:fld id="{F1620CC9-C982-429E-97C9-9F71A6603CFC}" type="slidenum">
              <a:rPr lang="en-GB" noProof="0" smtClean="0"/>
              <a:pPr/>
              <a:t>24</a:t>
            </a:fld>
            <a:endParaRPr lang="en-GB" noProof="0" dirty="0"/>
          </a:p>
        </p:txBody>
      </p:sp>
      <p:pic>
        <p:nvPicPr>
          <p:cNvPr id="7" name="Image 6">
            <a:extLst>
              <a:ext uri="{FF2B5EF4-FFF2-40B4-BE49-F238E27FC236}">
                <a16:creationId xmlns:a16="http://schemas.microsoft.com/office/drawing/2014/main" id="{1D5506FB-80BF-CA62-B2B8-89138510D9C0}"/>
              </a:ext>
            </a:extLst>
          </p:cNvPr>
          <p:cNvPicPr>
            <a:picLocks noChangeAspect="1"/>
          </p:cNvPicPr>
          <p:nvPr/>
        </p:nvPicPr>
        <p:blipFill>
          <a:blip r:embed="rId3"/>
          <a:stretch>
            <a:fillRect/>
          </a:stretch>
        </p:blipFill>
        <p:spPr>
          <a:xfrm>
            <a:off x="6240016" y="750899"/>
            <a:ext cx="5632460" cy="5449341"/>
          </a:xfrm>
          <a:prstGeom prst="rect">
            <a:avLst/>
          </a:prstGeom>
        </p:spPr>
      </p:pic>
      <p:sp>
        <p:nvSpPr>
          <p:cNvPr id="8" name="Espace réservé du texte 4">
            <a:extLst>
              <a:ext uri="{FF2B5EF4-FFF2-40B4-BE49-F238E27FC236}">
                <a16:creationId xmlns:a16="http://schemas.microsoft.com/office/drawing/2014/main" id="{444F320C-155C-B0DE-B993-A9C1DF7A3899}"/>
              </a:ext>
            </a:extLst>
          </p:cNvPr>
          <p:cNvSpPr txBox="1">
            <a:spLocks/>
          </p:cNvSpPr>
          <p:nvPr/>
        </p:nvSpPr>
        <p:spPr>
          <a:xfrm>
            <a:off x="552036" y="759052"/>
            <a:ext cx="5543964" cy="5838300"/>
          </a:xfrm>
          <a:prstGeom prst="rect">
            <a:avLst/>
          </a:prstGeom>
        </p:spPr>
        <p:txBody>
          <a:bodyPr/>
          <a:lstStyle>
            <a:lvl1pPr marL="257179" indent="-257179" algn="l" defTabSz="685810" rtl="0" eaLnBrk="1" latinLnBrk="0" hangingPunct="1">
              <a:spcBef>
                <a:spcPct val="20000"/>
              </a:spcBef>
              <a:buFont typeface="Arial" panose="020B0604020202020204" pitchFamily="34" charset="0"/>
              <a:buChar char="•"/>
              <a:defRPr sz="1800" kern="1200">
                <a:solidFill>
                  <a:srgbClr val="0E4194"/>
                </a:solidFill>
                <a:latin typeface="Arial" panose="020B0604020202020204" pitchFamily="34" charset="0"/>
                <a:ea typeface="+mn-ea"/>
                <a:cs typeface="Arial" panose="020B0604020202020204" pitchFamily="34" charset="0"/>
              </a:defRPr>
            </a:lvl1pPr>
            <a:lvl2pPr marL="557220" indent="-214316" algn="l" defTabSz="685810" rtl="0" eaLnBrk="1" latinLnBrk="0" hangingPunct="1">
              <a:spcBef>
                <a:spcPct val="20000"/>
              </a:spcBef>
              <a:buFont typeface="Arial" panose="020B0604020202020204" pitchFamily="34" charset="0"/>
              <a:buChar char="–"/>
              <a:defRPr sz="15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857262" indent="-171452" algn="l" defTabSz="685810" rtl="0" eaLnBrk="1" latinLnBrk="0" hangingPunct="1">
              <a:spcBef>
                <a:spcPct val="20000"/>
              </a:spcBef>
              <a:buFont typeface="Arial" panose="020B0604020202020204" pitchFamily="34" charset="0"/>
              <a:buChar char="•"/>
              <a:defRPr sz="135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200167" indent="-171452" algn="l" defTabSz="685810" rtl="0" eaLnBrk="1" latinLnBrk="0" hangingPunct="1">
              <a:spcBef>
                <a:spcPct val="20000"/>
              </a:spcBef>
              <a:buFont typeface="Arial" panose="020B0604020202020204" pitchFamily="34" charset="0"/>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1543072" indent="-171452" algn="l" defTabSz="685810" rtl="0" eaLnBrk="1" latinLnBrk="0" hangingPunct="1">
              <a:spcBef>
                <a:spcPct val="20000"/>
              </a:spcBef>
              <a:buFont typeface="Arial" panose="020B0604020202020204" pitchFamily="34" charset="0"/>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1885978"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82"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87"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91"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r>
              <a:rPr lang="en-GB" noProof="0" dirty="0">
                <a:latin typeface="Times New Roman" panose="02020603050405020304" pitchFamily="18" charset="0"/>
                <a:cs typeface="Times New Roman" panose="02020603050405020304" pitchFamily="18" charset="0"/>
              </a:rPr>
              <a:t>Step uncertainties </a:t>
            </a:r>
            <a:r>
              <a:rPr lang="en-GB" b="1" noProof="0" dirty="0">
                <a:latin typeface="Times New Roman" panose="02020603050405020304" pitchFamily="18" charset="0"/>
                <a:cs typeface="Times New Roman" panose="02020603050405020304" pitchFamily="18" charset="0"/>
              </a:rPr>
              <a:t>combined</a:t>
            </a:r>
            <a:r>
              <a:rPr lang="en-GB" noProof="0" dirty="0">
                <a:latin typeface="Times New Roman" panose="02020603050405020304" pitchFamily="18" charset="0"/>
                <a:cs typeface="Times New Roman" panose="02020603050405020304" pitchFamily="18" charset="0"/>
              </a:rPr>
              <a:t> over the whole chain</a:t>
            </a:r>
          </a:p>
          <a:p>
            <a:endParaRPr lang="en-GB" noProof="0" dirty="0">
              <a:latin typeface="Times New Roman" panose="02020603050405020304" pitchFamily="18" charset="0"/>
              <a:cs typeface="Times New Roman" panose="02020603050405020304" pitchFamily="18" charset="0"/>
            </a:endParaRPr>
          </a:p>
          <a:p>
            <a:r>
              <a:rPr lang="en-GB" noProof="0" dirty="0">
                <a:latin typeface="Times New Roman" panose="02020603050405020304" pitchFamily="18" charset="0"/>
                <a:cs typeface="Times New Roman" panose="02020603050405020304" pitchFamily="18" charset="0"/>
              </a:rPr>
              <a:t>Expanded uncertainty (k = 2) compared with each tolerance: probability of conformity, assuming no systematic bias (centred distributions)</a:t>
            </a:r>
          </a:p>
          <a:p>
            <a:pPr marL="0" indent="0">
              <a:buNone/>
            </a:pPr>
            <a:endParaRPr lang="en-GB" noProof="0" dirty="0">
              <a:latin typeface="Times New Roman" panose="02020603050405020304" pitchFamily="18" charset="0"/>
              <a:cs typeface="Times New Roman" panose="02020603050405020304" pitchFamily="18" charset="0"/>
            </a:endParaRPr>
          </a:p>
          <a:p>
            <a:r>
              <a:rPr lang="en-GB" noProof="0" dirty="0">
                <a:latin typeface="Times New Roman" panose="02020603050405020304" pitchFamily="18" charset="0"/>
                <a:cs typeface="Times New Roman" panose="02020603050405020304" pitchFamily="18" charset="0"/>
              </a:rPr>
              <a:t>Conformity </a:t>
            </a:r>
            <a:r>
              <a:rPr lang="en-GB" b="1" noProof="0" dirty="0">
                <a:latin typeface="Times New Roman" panose="02020603050405020304" pitchFamily="18" charset="0"/>
                <a:cs typeface="Times New Roman" panose="02020603050405020304" pitchFamily="18" charset="0"/>
              </a:rPr>
              <a:t>guaranteed</a:t>
            </a:r>
            <a:r>
              <a:rPr lang="en-GB" noProof="0" dirty="0">
                <a:latin typeface="Times New Roman" panose="02020603050405020304" pitchFamily="18" charset="0"/>
                <a:cs typeface="Times New Roman" panose="02020603050405020304" pitchFamily="18" charset="0"/>
              </a:rPr>
              <a:t> (&gt; 95 %) for most measurands</a:t>
            </a:r>
          </a:p>
          <a:p>
            <a:endParaRPr lang="en-GB" noProof="0" dirty="0">
              <a:latin typeface="Times New Roman" panose="02020603050405020304" pitchFamily="18" charset="0"/>
              <a:cs typeface="Times New Roman" panose="02020603050405020304" pitchFamily="18" charset="0"/>
            </a:endParaRPr>
          </a:p>
          <a:p>
            <a:r>
              <a:rPr lang="en-GB" noProof="0" dirty="0">
                <a:latin typeface="Times New Roman" panose="02020603050405020304" pitchFamily="18" charset="0"/>
                <a:cs typeface="Times New Roman" panose="02020603050405020304" pitchFamily="18" charset="0"/>
              </a:rPr>
              <a:t>Issues with </a:t>
            </a:r>
            <a:r>
              <a:rPr lang="en-GB" b="1" noProof="0" dirty="0">
                <a:latin typeface="Times New Roman" panose="02020603050405020304" pitchFamily="18" charset="0"/>
                <a:cs typeface="Times New Roman" panose="02020603050405020304" pitchFamily="18" charset="0"/>
              </a:rPr>
              <a:t>Rx</a:t>
            </a:r>
            <a:r>
              <a:rPr lang="en-GB" noProof="0" dirty="0">
                <a:latin typeface="Times New Roman" panose="02020603050405020304" pitchFamily="18" charset="0"/>
                <a:cs typeface="Times New Roman" panose="02020603050405020304" pitchFamily="18" charset="0"/>
              </a:rPr>
              <a:t> and </a:t>
            </a:r>
            <a:r>
              <a:rPr lang="en-GB" b="1" noProof="0" dirty="0">
                <a:latin typeface="Times New Roman" panose="02020603050405020304" pitchFamily="18" charset="0"/>
                <a:cs typeface="Times New Roman" panose="02020603050405020304" pitchFamily="18" charset="0"/>
              </a:rPr>
              <a:t>Ry</a:t>
            </a:r>
            <a:r>
              <a:rPr lang="en-GB" noProof="0" dirty="0">
                <a:latin typeface="Times New Roman" panose="02020603050405020304" pitchFamily="18" charset="0"/>
                <a:cs typeface="Times New Roman" panose="02020603050405020304" pitchFamily="18" charset="0"/>
              </a:rPr>
              <a:t> orientations of magnets</a:t>
            </a:r>
          </a:p>
          <a:p>
            <a:endParaRPr lang="en-GB" noProof="0" dirty="0">
              <a:latin typeface="Times New Roman" panose="02020603050405020304" pitchFamily="18" charset="0"/>
              <a:cs typeface="Times New Roman" panose="02020603050405020304" pitchFamily="18" charset="0"/>
            </a:endParaRPr>
          </a:p>
          <a:p>
            <a:r>
              <a:rPr lang="en-GB" noProof="0" dirty="0">
                <a:latin typeface="Times New Roman" panose="02020603050405020304" pitchFamily="18" charset="0"/>
                <a:cs typeface="Times New Roman" panose="02020603050405020304" pitchFamily="18" charset="0"/>
              </a:rPr>
              <a:t>Ongoing discussion with the accelerator physicists: </a:t>
            </a:r>
            <a:r>
              <a:rPr lang="en-GB" b="1" noProof="0" dirty="0">
                <a:latin typeface="Times New Roman" panose="02020603050405020304" pitchFamily="18" charset="0"/>
                <a:cs typeface="Times New Roman" panose="02020603050405020304" pitchFamily="18" charset="0"/>
              </a:rPr>
              <a:t>angular tolerances proportional to magnet length</a:t>
            </a:r>
          </a:p>
          <a:p>
            <a:pPr lvl="1"/>
            <a:r>
              <a:rPr lang="en-GB" noProof="0" dirty="0">
                <a:latin typeface="Times New Roman" panose="02020603050405020304" pitchFamily="18" charset="0"/>
                <a:cs typeface="Times New Roman" panose="02020603050405020304" pitchFamily="18" charset="0"/>
              </a:rPr>
              <a:t>Alignment : tolerances matched to what can be achieved</a:t>
            </a:r>
          </a:p>
          <a:p>
            <a:pPr lvl="1"/>
            <a:r>
              <a:rPr lang="en-GB" noProof="0" dirty="0">
                <a:latin typeface="Times New Roman" panose="02020603050405020304" pitchFamily="18" charset="0"/>
                <a:cs typeface="Times New Roman" panose="02020603050405020304" pitchFamily="18" charset="0"/>
              </a:rPr>
              <a:t>Beam: tighter tolerances on long magnets (dipoles), which have the largest impact on beam dynamics </a:t>
            </a:r>
          </a:p>
          <a:p>
            <a:pPr lvl="1"/>
            <a:endParaRPr lang="en-GB" noProof="0" dirty="0"/>
          </a:p>
        </p:txBody>
      </p:sp>
      <p:sp>
        <p:nvSpPr>
          <p:cNvPr id="13" name="Rectangle 12">
            <a:extLst>
              <a:ext uri="{FF2B5EF4-FFF2-40B4-BE49-F238E27FC236}">
                <a16:creationId xmlns:a16="http://schemas.microsoft.com/office/drawing/2014/main" id="{AF91FE9D-39D2-E2A5-9688-050B0D308934}"/>
              </a:ext>
            </a:extLst>
          </p:cNvPr>
          <p:cNvSpPr/>
          <p:nvPr/>
        </p:nvSpPr>
        <p:spPr>
          <a:xfrm>
            <a:off x="11085950" y="2151907"/>
            <a:ext cx="592114" cy="504056"/>
          </a:xfrm>
          <a:prstGeom prst="rect">
            <a:avLst/>
          </a:prstGeom>
          <a:solidFill>
            <a:srgbClr val="FF0000">
              <a:alpha val="10000"/>
            </a:srgbClr>
          </a:solid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5" name="Rectangle 14">
            <a:extLst>
              <a:ext uri="{FF2B5EF4-FFF2-40B4-BE49-F238E27FC236}">
                <a16:creationId xmlns:a16="http://schemas.microsoft.com/office/drawing/2014/main" id="{804DE3A4-DD0D-DBC8-4275-5262AD3CA7A3}"/>
              </a:ext>
            </a:extLst>
          </p:cNvPr>
          <p:cNvSpPr/>
          <p:nvPr/>
        </p:nvSpPr>
        <p:spPr>
          <a:xfrm>
            <a:off x="11085950" y="3769990"/>
            <a:ext cx="592114" cy="811138"/>
          </a:xfrm>
          <a:prstGeom prst="rect">
            <a:avLst/>
          </a:prstGeom>
          <a:solidFill>
            <a:srgbClr val="FF0000">
              <a:alpha val="10000"/>
            </a:srgbClr>
          </a:solid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7" name="ZoneTexte 16">
            <a:extLst>
              <a:ext uri="{FF2B5EF4-FFF2-40B4-BE49-F238E27FC236}">
                <a16:creationId xmlns:a16="http://schemas.microsoft.com/office/drawing/2014/main" id="{09982D53-49C2-1619-A997-803F7CBD0D16}"/>
              </a:ext>
            </a:extLst>
          </p:cNvPr>
          <p:cNvSpPr txBox="1"/>
          <p:nvPr/>
        </p:nvSpPr>
        <p:spPr>
          <a:xfrm>
            <a:off x="1226058" y="5461917"/>
            <a:ext cx="4721737" cy="646331"/>
          </a:xfrm>
          <a:prstGeom prst="rect">
            <a:avLst/>
          </a:prstGeom>
          <a:noFill/>
        </p:spPr>
        <p:txBody>
          <a:bodyPr wrap="square" rtlCol="0">
            <a:spAutoFit/>
          </a:bodyPr>
          <a:lstStyle/>
          <a:p>
            <a:r>
              <a:rPr lang="en-GB" sz="1800" noProof="0" dirty="0">
                <a:solidFill>
                  <a:srgbClr val="0E4194"/>
                </a:solidFill>
                <a:latin typeface="Times New Roman" panose="02020603050405020304" pitchFamily="18" charset="0"/>
                <a:cs typeface="Times New Roman" panose="02020603050405020304" pitchFamily="18" charset="0"/>
              </a:rPr>
              <a:t>Current estimate, to be </a:t>
            </a:r>
            <a:r>
              <a:rPr lang="en-GB" sz="1800" b="1" noProof="0" dirty="0">
                <a:solidFill>
                  <a:srgbClr val="0E4194"/>
                </a:solidFill>
                <a:latin typeface="Times New Roman" panose="02020603050405020304" pitchFamily="18" charset="0"/>
                <a:cs typeface="Times New Roman" panose="02020603050405020304" pitchFamily="18" charset="0"/>
              </a:rPr>
              <a:t>updated</a:t>
            </a:r>
            <a:r>
              <a:rPr lang="en-GB" sz="1800" noProof="0" dirty="0">
                <a:solidFill>
                  <a:srgbClr val="0E4194"/>
                </a:solidFill>
                <a:latin typeface="Times New Roman" panose="02020603050405020304" pitchFamily="18" charset="0"/>
                <a:cs typeface="Times New Roman" panose="02020603050405020304" pitchFamily="18" charset="0"/>
              </a:rPr>
              <a:t> as the alignment process and the uncertainty budgets evolve</a:t>
            </a:r>
          </a:p>
        </p:txBody>
      </p:sp>
      <p:sp>
        <p:nvSpPr>
          <p:cNvPr id="19" name="Flèche : droite 18">
            <a:extLst>
              <a:ext uri="{FF2B5EF4-FFF2-40B4-BE49-F238E27FC236}">
                <a16:creationId xmlns:a16="http://schemas.microsoft.com/office/drawing/2014/main" id="{478879D1-B3EB-E623-8613-B25FC9D5852E}"/>
              </a:ext>
            </a:extLst>
          </p:cNvPr>
          <p:cNvSpPr/>
          <p:nvPr/>
        </p:nvSpPr>
        <p:spPr>
          <a:xfrm>
            <a:off x="668843" y="5656129"/>
            <a:ext cx="432048" cy="25790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5" name="Rectangle 4">
            <a:extLst>
              <a:ext uri="{FF2B5EF4-FFF2-40B4-BE49-F238E27FC236}">
                <a16:creationId xmlns:a16="http://schemas.microsoft.com/office/drawing/2014/main" id="{0647F4E1-27E7-98D4-0438-CD971D0FFFBD}"/>
              </a:ext>
            </a:extLst>
          </p:cNvPr>
          <p:cNvSpPr/>
          <p:nvPr/>
        </p:nvSpPr>
        <p:spPr>
          <a:xfrm>
            <a:off x="11085950" y="2921057"/>
            <a:ext cx="592114" cy="504056"/>
          </a:xfrm>
          <a:prstGeom prst="rect">
            <a:avLst/>
          </a:prstGeom>
          <a:solidFill>
            <a:srgbClr val="FF0000">
              <a:alpha val="10000"/>
            </a:srgbClr>
          </a:solid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Tree>
    <p:extLst>
      <p:ext uri="{BB962C8B-B14F-4D97-AF65-F5344CB8AC3E}">
        <p14:creationId xmlns:p14="http://schemas.microsoft.com/office/powerpoint/2010/main" val="32461605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C7FD0-DC28-D322-EC07-374CDF01139A}"/>
            </a:ext>
          </a:extLst>
        </p:cNvPr>
        <p:cNvGrpSpPr/>
        <p:nvPr/>
      </p:nvGrpSpPr>
      <p:grpSpPr>
        <a:xfrm>
          <a:off x="0" y="0"/>
          <a:ext cx="0" cy="0"/>
          <a:chOff x="0" y="0"/>
          <a:chExt cx="0" cy="0"/>
        </a:xfrm>
      </p:grpSpPr>
      <p:sp>
        <p:nvSpPr>
          <p:cNvPr id="16" name="Espace réservé du texte 4">
            <a:extLst>
              <a:ext uri="{FF2B5EF4-FFF2-40B4-BE49-F238E27FC236}">
                <a16:creationId xmlns:a16="http://schemas.microsoft.com/office/drawing/2014/main" id="{60024C1C-BD9F-4575-FE4C-2D1B1D0397D2}"/>
              </a:ext>
            </a:extLst>
          </p:cNvPr>
          <p:cNvSpPr txBox="1">
            <a:spLocks/>
          </p:cNvSpPr>
          <p:nvPr/>
        </p:nvSpPr>
        <p:spPr>
          <a:xfrm>
            <a:off x="552035" y="759052"/>
            <a:ext cx="11088581" cy="5838300"/>
          </a:xfrm>
          <a:prstGeom prst="rect">
            <a:avLst/>
          </a:prstGeom>
        </p:spPr>
        <p:txBody>
          <a:bodyPr/>
          <a:lstStyle>
            <a:lvl1pPr marL="257179" indent="-257179" algn="l" defTabSz="685810" rtl="0" eaLnBrk="1" latinLnBrk="0" hangingPunct="1">
              <a:spcBef>
                <a:spcPct val="20000"/>
              </a:spcBef>
              <a:buFont typeface="Arial" panose="020B0604020202020204" pitchFamily="34" charset="0"/>
              <a:buChar char="•"/>
              <a:defRPr sz="1800" kern="1200">
                <a:solidFill>
                  <a:srgbClr val="0E4194"/>
                </a:solidFill>
                <a:latin typeface="Arial" panose="020B0604020202020204" pitchFamily="34" charset="0"/>
                <a:ea typeface="+mn-ea"/>
                <a:cs typeface="Arial" panose="020B0604020202020204" pitchFamily="34" charset="0"/>
              </a:defRPr>
            </a:lvl1pPr>
            <a:lvl2pPr marL="557220" indent="-214316" algn="l" defTabSz="685810" rtl="0" eaLnBrk="1" latinLnBrk="0" hangingPunct="1">
              <a:spcBef>
                <a:spcPct val="20000"/>
              </a:spcBef>
              <a:buFont typeface="Arial" panose="020B0604020202020204" pitchFamily="34" charset="0"/>
              <a:buChar char="–"/>
              <a:defRPr sz="15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857262" indent="-171452" algn="l" defTabSz="685810" rtl="0" eaLnBrk="1" latinLnBrk="0" hangingPunct="1">
              <a:spcBef>
                <a:spcPct val="20000"/>
              </a:spcBef>
              <a:buFont typeface="Arial" panose="020B0604020202020204" pitchFamily="34" charset="0"/>
              <a:buChar char="•"/>
              <a:defRPr sz="135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200167" indent="-171452" algn="l" defTabSz="685810" rtl="0" eaLnBrk="1" latinLnBrk="0" hangingPunct="1">
              <a:spcBef>
                <a:spcPct val="20000"/>
              </a:spcBef>
              <a:buFont typeface="Arial" panose="020B0604020202020204" pitchFamily="34" charset="0"/>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1543072" indent="-171452" algn="l" defTabSz="685810" rtl="0" eaLnBrk="1" latinLnBrk="0" hangingPunct="1">
              <a:spcBef>
                <a:spcPct val="20000"/>
              </a:spcBef>
              <a:buFont typeface="Arial" panose="020B0604020202020204" pitchFamily="34" charset="0"/>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1885978"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82"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87"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91" indent="-171452" algn="l" defTabSz="68581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marL="0" lvl="0" indent="0">
              <a:buNone/>
            </a:pPr>
            <a:r>
              <a:rPr lang="en-GB" b="1" u="sng" noProof="0" dirty="0">
                <a:latin typeface="Times New Roman" panose="02020603050405020304" pitchFamily="18" charset="0"/>
                <a:cs typeface="Times New Roman" panose="02020603050405020304" pitchFamily="18" charset="0"/>
              </a:rPr>
              <a:t>Conclusion:</a:t>
            </a:r>
          </a:p>
          <a:p>
            <a:pPr lvl="0"/>
            <a:r>
              <a:rPr lang="en-GB" noProof="0" dirty="0">
                <a:latin typeface="Times New Roman" panose="02020603050405020304" pitchFamily="18" charset="0"/>
                <a:cs typeface="Times New Roman" panose="02020603050405020304" pitchFamily="18" charset="0"/>
              </a:rPr>
              <a:t>For a process as complex as the alignment of a fourth-generation synchrotron, the </a:t>
            </a:r>
            <a:r>
              <a:rPr lang="en-GB" b="1" noProof="0" dirty="0">
                <a:latin typeface="Times New Roman" panose="02020603050405020304" pitchFamily="18" charset="0"/>
                <a:cs typeface="Times New Roman" panose="02020603050405020304" pitchFamily="18" charset="0"/>
              </a:rPr>
              <a:t>metrological approach</a:t>
            </a:r>
            <a:r>
              <a:rPr lang="en-GB" noProof="0" dirty="0">
                <a:latin typeface="Times New Roman" panose="02020603050405020304" pitchFamily="18" charset="0"/>
                <a:cs typeface="Times New Roman" panose="02020603050405020304" pitchFamily="18" charset="0"/>
              </a:rPr>
              <a:t> proved rich and useful:</a:t>
            </a:r>
          </a:p>
          <a:p>
            <a:pPr lvl="1"/>
            <a:r>
              <a:rPr lang="en-GB" noProof="0" dirty="0">
                <a:latin typeface="Times New Roman" panose="02020603050405020304" pitchFamily="18" charset="0"/>
                <a:cs typeface="Times New Roman" panose="02020603050405020304" pitchFamily="18" charset="0"/>
              </a:rPr>
              <a:t>clear definition of measurands, tolerances and decision rules</a:t>
            </a:r>
          </a:p>
          <a:p>
            <a:pPr lvl="1"/>
            <a:r>
              <a:rPr lang="en-GB" noProof="0" dirty="0">
                <a:latin typeface="Times New Roman" panose="02020603050405020304" pitchFamily="18" charset="0"/>
                <a:cs typeface="Times New Roman" panose="02020603050405020304" pitchFamily="18" charset="0"/>
              </a:rPr>
              <a:t>questioning of every step of the process</a:t>
            </a:r>
          </a:p>
          <a:p>
            <a:pPr lvl="1"/>
            <a:r>
              <a:rPr lang="en-GB" noProof="0" dirty="0">
                <a:latin typeface="Times New Roman" panose="02020603050405020304" pitchFamily="18" charset="0"/>
                <a:cs typeface="Times New Roman" panose="02020603050405020304" pitchFamily="18" charset="0"/>
              </a:rPr>
              <a:t>characterisation and optimisation of instruments and measurement processes</a:t>
            </a:r>
          </a:p>
          <a:p>
            <a:pPr marL="0" lvl="0" indent="0">
              <a:buNone/>
            </a:pPr>
            <a:endParaRPr lang="en-GB" noProof="0" dirty="0">
              <a:latin typeface="Times New Roman" panose="02020603050405020304" pitchFamily="18" charset="0"/>
              <a:cs typeface="Times New Roman" panose="02020603050405020304" pitchFamily="18" charset="0"/>
            </a:endParaRPr>
          </a:p>
          <a:p>
            <a:r>
              <a:rPr lang="en-GB" noProof="0" dirty="0">
                <a:latin typeface="Times New Roman" panose="02020603050405020304" pitchFamily="18" charset="0"/>
                <a:cs typeface="Times New Roman" panose="02020603050405020304" pitchFamily="18" charset="0"/>
              </a:rPr>
              <a:t>Building a </a:t>
            </a:r>
            <a:r>
              <a:rPr lang="en-GB" b="1" noProof="0" dirty="0">
                <a:latin typeface="Times New Roman" panose="02020603050405020304" pitchFamily="18" charset="0"/>
                <a:cs typeface="Times New Roman" panose="02020603050405020304" pitchFamily="18" charset="0"/>
              </a:rPr>
              <a:t>complete uncertainty budget</a:t>
            </a:r>
            <a:r>
              <a:rPr lang="en-GB" noProof="0" dirty="0">
                <a:latin typeface="Times New Roman" panose="02020603050405020304" pitchFamily="18" charset="0"/>
                <a:cs typeface="Times New Roman" panose="02020603050405020304" pitchFamily="18" charset="0"/>
              </a:rPr>
              <a:t> across the whole chain gives a global view that no single step provides</a:t>
            </a:r>
          </a:p>
          <a:p>
            <a:pPr marL="0" indent="0">
              <a:buNone/>
            </a:pPr>
            <a:endParaRPr lang="en-GB" noProof="0" dirty="0">
              <a:latin typeface="Times New Roman" panose="02020603050405020304" pitchFamily="18" charset="0"/>
              <a:cs typeface="Times New Roman" panose="02020603050405020304" pitchFamily="18" charset="0"/>
            </a:endParaRPr>
          </a:p>
          <a:p>
            <a:pPr lvl="0"/>
            <a:r>
              <a:rPr lang="en-GB" noProof="0" dirty="0">
                <a:latin typeface="Times New Roman" panose="02020603050405020304" pitchFamily="18" charset="0"/>
                <a:cs typeface="Times New Roman" panose="02020603050405020304" pitchFamily="18" charset="0"/>
              </a:rPr>
              <a:t>Results are </a:t>
            </a:r>
            <a:r>
              <a:rPr lang="en-GB" b="1" noProof="0" dirty="0">
                <a:latin typeface="Times New Roman" panose="02020603050405020304" pitchFamily="18" charset="0"/>
                <a:cs typeface="Times New Roman" panose="02020603050405020304" pitchFamily="18" charset="0"/>
              </a:rPr>
              <a:t>very encouraging</a:t>
            </a:r>
            <a:r>
              <a:rPr lang="en-GB" noProof="0" dirty="0">
                <a:latin typeface="Times New Roman" panose="02020603050405020304" pitchFamily="18" charset="0"/>
                <a:cs typeface="Times New Roman" panose="02020603050405020304" pitchFamily="18" charset="0"/>
              </a:rPr>
              <a:t> and confirm that the SOLEIL II alignment tolerances can be met</a:t>
            </a:r>
          </a:p>
          <a:p>
            <a:pPr lvl="0"/>
            <a:endParaRPr lang="en-GB" noProof="0" dirty="0">
              <a:latin typeface="Times New Roman" panose="02020603050405020304" pitchFamily="18" charset="0"/>
              <a:cs typeface="Times New Roman" panose="02020603050405020304" pitchFamily="18" charset="0"/>
            </a:endParaRPr>
          </a:p>
          <a:p>
            <a:pPr marL="0" lvl="0" indent="0">
              <a:buNone/>
            </a:pPr>
            <a:r>
              <a:rPr lang="en-GB" b="1" u="sng" noProof="0" dirty="0">
                <a:latin typeface="Times New Roman" panose="02020603050405020304" pitchFamily="18" charset="0"/>
                <a:cs typeface="Times New Roman" panose="02020603050405020304" pitchFamily="18" charset="0"/>
              </a:rPr>
              <a:t>Perspectives</a:t>
            </a:r>
            <a:r>
              <a:rPr lang="en-GB" b="1" noProof="0" dirty="0">
                <a:latin typeface="Times New Roman" panose="02020603050405020304" pitchFamily="18" charset="0"/>
                <a:cs typeface="Times New Roman" panose="02020603050405020304" pitchFamily="18" charset="0"/>
              </a:rPr>
              <a:t>:</a:t>
            </a:r>
          </a:p>
          <a:p>
            <a:pPr lvl="0"/>
            <a:r>
              <a:rPr lang="en-GB" noProof="0" dirty="0">
                <a:latin typeface="Times New Roman" panose="02020603050405020304" pitchFamily="18" charset="0"/>
                <a:cs typeface="Times New Roman" panose="02020603050405020304" pitchFamily="18" charset="0"/>
              </a:rPr>
              <a:t>Characterisation of machine movements, to better account for them during alignment</a:t>
            </a:r>
          </a:p>
          <a:p>
            <a:pPr lvl="0"/>
            <a:endParaRPr lang="en-GB" noProof="0" dirty="0">
              <a:latin typeface="Times New Roman" panose="02020603050405020304" pitchFamily="18" charset="0"/>
              <a:cs typeface="Times New Roman" panose="02020603050405020304" pitchFamily="18" charset="0"/>
            </a:endParaRPr>
          </a:p>
          <a:p>
            <a:pPr lvl="0"/>
            <a:r>
              <a:rPr lang="en-GB" dirty="0">
                <a:latin typeface="Times New Roman" panose="02020603050405020304" pitchFamily="18" charset="0"/>
                <a:cs typeface="Times New Roman" panose="02020603050405020304" pitchFamily="18" charset="0"/>
              </a:rPr>
              <a:t>Magnetic characterisation and </a:t>
            </a:r>
            <a:r>
              <a:rPr lang="en-GB" dirty="0" err="1">
                <a:latin typeface="Times New Roman" panose="02020603050405020304" pitchFamily="18" charset="0"/>
                <a:cs typeface="Times New Roman" panose="02020603050405020304" pitchFamily="18" charset="0"/>
              </a:rPr>
              <a:t>fiducialisation</a:t>
            </a:r>
            <a:r>
              <a:rPr lang="en-GB" dirty="0">
                <a:latin typeface="Times New Roman" panose="02020603050405020304" pitchFamily="18" charset="0"/>
                <a:cs typeface="Times New Roman" panose="02020603050405020304" pitchFamily="18" charset="0"/>
              </a:rPr>
              <a:t> benches under construction, installation planed for august of 2027</a:t>
            </a:r>
          </a:p>
          <a:p>
            <a:pPr marL="342904" lvl="1" indent="0">
              <a:buNone/>
            </a:pPr>
            <a:endParaRPr lang="en-GB" noProof="0" dirty="0"/>
          </a:p>
        </p:txBody>
      </p:sp>
      <p:sp>
        <p:nvSpPr>
          <p:cNvPr id="2" name="Titre 1">
            <a:extLst>
              <a:ext uri="{FF2B5EF4-FFF2-40B4-BE49-F238E27FC236}">
                <a16:creationId xmlns:a16="http://schemas.microsoft.com/office/drawing/2014/main" id="{A2CD0230-1DCE-BDB4-D040-340F52FE8BEC}"/>
              </a:ext>
            </a:extLst>
          </p:cNvPr>
          <p:cNvSpPr>
            <a:spLocks noGrp="1"/>
          </p:cNvSpPr>
          <p:nvPr>
            <p:ph type="title"/>
          </p:nvPr>
        </p:nvSpPr>
        <p:spPr/>
        <p:txBody>
          <a:bodyPr/>
          <a:lstStyle/>
          <a:p>
            <a:r>
              <a:rPr lang="en-GB" sz="2400" noProof="0" dirty="0">
                <a:latin typeface="Times New Roman" panose="02020603050405020304" pitchFamily="18" charset="0"/>
                <a:cs typeface="Times New Roman" panose="02020603050405020304" pitchFamily="18" charset="0"/>
              </a:rPr>
              <a:t>Conclusion and perspectives</a:t>
            </a:r>
            <a:endParaRPr lang="en-GB" noProof="0" dirty="0">
              <a:latin typeface="Times New Roman" panose="02020603050405020304" pitchFamily="18" charset="0"/>
              <a:cs typeface="Times New Roman" panose="02020603050405020304" pitchFamily="18" charset="0"/>
            </a:endParaRPr>
          </a:p>
        </p:txBody>
      </p:sp>
      <p:sp>
        <p:nvSpPr>
          <p:cNvPr id="6" name="Espace réservé du pied de page 5">
            <a:extLst>
              <a:ext uri="{FF2B5EF4-FFF2-40B4-BE49-F238E27FC236}">
                <a16:creationId xmlns:a16="http://schemas.microsoft.com/office/drawing/2014/main" id="{2673990B-1F24-3F7E-2287-626840244FC8}"/>
              </a:ext>
            </a:extLst>
          </p:cNvPr>
          <p:cNvSpPr>
            <a:spLocks noGrp="1"/>
          </p:cNvSpPr>
          <p:nvPr>
            <p:ph type="ftr" sz="quarter" idx="10"/>
          </p:nvPr>
        </p:nvSpPr>
        <p:spPr/>
        <p:txBody>
          <a:bodyPr/>
          <a:lstStyle/>
          <a:p>
            <a:r>
              <a:rPr lang="en-GB" noProof="0" dirty="0"/>
              <a:t>IWAA 2026, October 5-9 at KEK</a:t>
            </a:r>
          </a:p>
        </p:txBody>
      </p:sp>
      <p:sp>
        <p:nvSpPr>
          <p:cNvPr id="4" name="Espace réservé du numéro de diapositive 3">
            <a:extLst>
              <a:ext uri="{FF2B5EF4-FFF2-40B4-BE49-F238E27FC236}">
                <a16:creationId xmlns:a16="http://schemas.microsoft.com/office/drawing/2014/main" id="{3B89A49B-6CEB-F407-E4B5-A35E8946F314}"/>
              </a:ext>
            </a:extLst>
          </p:cNvPr>
          <p:cNvSpPr>
            <a:spLocks noGrp="1"/>
          </p:cNvSpPr>
          <p:nvPr>
            <p:ph type="sldNum" sz="quarter" idx="11"/>
          </p:nvPr>
        </p:nvSpPr>
        <p:spPr/>
        <p:txBody>
          <a:bodyPr/>
          <a:lstStyle/>
          <a:p>
            <a:fld id="{F1620CC9-C982-429E-97C9-9F71A6603CFC}" type="slidenum">
              <a:rPr lang="en-GB" noProof="0" smtClean="0"/>
              <a:pPr/>
              <a:t>25</a:t>
            </a:fld>
            <a:endParaRPr lang="en-GB" noProof="0" dirty="0"/>
          </a:p>
        </p:txBody>
      </p:sp>
      <p:sp>
        <p:nvSpPr>
          <p:cNvPr id="10" name="ZoneTexte 9">
            <a:extLst>
              <a:ext uri="{FF2B5EF4-FFF2-40B4-BE49-F238E27FC236}">
                <a16:creationId xmlns:a16="http://schemas.microsoft.com/office/drawing/2014/main" id="{DE9CAE88-34AC-1E5D-ABBA-EF91CD2B5AD0}"/>
              </a:ext>
            </a:extLst>
          </p:cNvPr>
          <p:cNvSpPr txBox="1"/>
          <p:nvPr/>
        </p:nvSpPr>
        <p:spPr>
          <a:xfrm>
            <a:off x="1703512" y="5856216"/>
            <a:ext cx="8398334" cy="369332"/>
          </a:xfrm>
          <a:prstGeom prst="rect">
            <a:avLst/>
          </a:prstGeom>
          <a:noFill/>
        </p:spPr>
        <p:txBody>
          <a:bodyPr wrap="square" rtlCol="0">
            <a:spAutoFit/>
          </a:bodyPr>
          <a:lstStyle/>
          <a:p>
            <a:r>
              <a:rPr lang="en-GB" sz="1800" b="1" dirty="0">
                <a:solidFill>
                  <a:srgbClr val="0E4194"/>
                </a:solidFill>
                <a:latin typeface="Times New Roman" panose="02020603050405020304" pitchFamily="18" charset="0"/>
                <a:cs typeface="Times New Roman" panose="02020603050405020304" pitchFamily="18" charset="0"/>
              </a:rPr>
              <a:t>Tolerances can’t be met without a good control of uncertainties</a:t>
            </a:r>
          </a:p>
        </p:txBody>
      </p:sp>
      <p:sp>
        <p:nvSpPr>
          <p:cNvPr id="12" name="Flèche : droite 11">
            <a:extLst>
              <a:ext uri="{FF2B5EF4-FFF2-40B4-BE49-F238E27FC236}">
                <a16:creationId xmlns:a16="http://schemas.microsoft.com/office/drawing/2014/main" id="{B6303BFB-C641-1FEB-FCF5-F6601F5647B6}"/>
              </a:ext>
            </a:extLst>
          </p:cNvPr>
          <p:cNvSpPr/>
          <p:nvPr/>
        </p:nvSpPr>
        <p:spPr>
          <a:xfrm>
            <a:off x="1127448" y="5934317"/>
            <a:ext cx="432048" cy="25790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Tree>
    <p:extLst>
      <p:ext uri="{BB962C8B-B14F-4D97-AF65-F5344CB8AC3E}">
        <p14:creationId xmlns:p14="http://schemas.microsoft.com/office/powerpoint/2010/main" val="39861065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15356-E689-4ABF-3288-DC7FACF3CE2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A5FE780-EF6F-D513-AD3C-6E415FB47B57}"/>
              </a:ext>
            </a:extLst>
          </p:cNvPr>
          <p:cNvSpPr>
            <a:spLocks noGrp="1"/>
          </p:cNvSpPr>
          <p:nvPr>
            <p:ph type="title"/>
          </p:nvPr>
        </p:nvSpPr>
        <p:spPr/>
        <p:txBody>
          <a:bodyPr/>
          <a:lstStyle/>
          <a:p>
            <a:r>
              <a:rPr lang="en-GB" sz="2400" noProof="0" dirty="0">
                <a:latin typeface="Times New Roman" panose="02020603050405020304" pitchFamily="18" charset="0"/>
                <a:cs typeface="Times New Roman" panose="02020603050405020304" pitchFamily="18" charset="0"/>
              </a:rPr>
              <a:t>Acknowledgements</a:t>
            </a:r>
            <a:endParaRPr lang="en-GB" noProof="0" dirty="0">
              <a:latin typeface="Times New Roman" panose="02020603050405020304" pitchFamily="18" charset="0"/>
              <a:cs typeface="Times New Roman" panose="02020603050405020304" pitchFamily="18" charset="0"/>
            </a:endParaRPr>
          </a:p>
        </p:txBody>
      </p:sp>
      <p:sp>
        <p:nvSpPr>
          <p:cNvPr id="6" name="Espace réservé du pied de page 5">
            <a:extLst>
              <a:ext uri="{FF2B5EF4-FFF2-40B4-BE49-F238E27FC236}">
                <a16:creationId xmlns:a16="http://schemas.microsoft.com/office/drawing/2014/main" id="{7081F28B-6D20-01A0-9C8E-997D97999F75}"/>
              </a:ext>
            </a:extLst>
          </p:cNvPr>
          <p:cNvSpPr>
            <a:spLocks noGrp="1"/>
          </p:cNvSpPr>
          <p:nvPr>
            <p:ph type="ftr" sz="quarter" idx="10"/>
          </p:nvPr>
        </p:nvSpPr>
        <p:spPr/>
        <p:txBody>
          <a:bodyPr/>
          <a:lstStyle/>
          <a:p>
            <a:r>
              <a:rPr lang="en-GB" noProof="0" dirty="0"/>
              <a:t>IWAA 2026, October 5-9 at KEK</a:t>
            </a:r>
          </a:p>
        </p:txBody>
      </p:sp>
      <p:sp>
        <p:nvSpPr>
          <p:cNvPr id="3" name="Espace réservé du texte 4">
            <a:extLst>
              <a:ext uri="{FF2B5EF4-FFF2-40B4-BE49-F238E27FC236}">
                <a16:creationId xmlns:a16="http://schemas.microsoft.com/office/drawing/2014/main" id="{FCC0EBC1-BC5E-A109-AC43-1C845795CD88}"/>
              </a:ext>
            </a:extLst>
          </p:cNvPr>
          <p:cNvSpPr>
            <a:spLocks noGrp="1"/>
          </p:cNvSpPr>
          <p:nvPr>
            <p:ph type="body" sz="quarter" idx="12"/>
          </p:nvPr>
        </p:nvSpPr>
        <p:spPr>
          <a:xfrm>
            <a:off x="552690" y="908720"/>
            <a:ext cx="11087928" cy="5688632"/>
          </a:xfrm>
        </p:spPr>
        <p:txBody>
          <a:bodyPr/>
          <a:lstStyle/>
          <a:p>
            <a:pPr algn="just"/>
            <a:endParaRPr lang="en-GB" noProof="0" dirty="0">
              <a:latin typeface="Times New Roman" panose="02020603050405020304" pitchFamily="18" charset="0"/>
              <a:cs typeface="Times New Roman" panose="02020603050405020304" pitchFamily="18" charset="0"/>
            </a:endParaRPr>
          </a:p>
          <a:p>
            <a:pPr algn="just"/>
            <a:endParaRPr lang="en-GB" noProof="0" dirty="0">
              <a:latin typeface="Times New Roman" panose="02020603050405020304" pitchFamily="18" charset="0"/>
              <a:cs typeface="Times New Roman" panose="02020603050405020304" pitchFamily="18" charset="0"/>
            </a:endParaRPr>
          </a:p>
          <a:p>
            <a:pPr algn="just"/>
            <a:endParaRPr lang="en-GB" noProof="0" dirty="0">
              <a:latin typeface="Times New Roman" panose="02020603050405020304" pitchFamily="18" charset="0"/>
              <a:cs typeface="Times New Roman" panose="02020603050405020304" pitchFamily="18" charset="0"/>
            </a:endParaRPr>
          </a:p>
          <a:p>
            <a:pPr algn="just"/>
            <a:endParaRPr lang="en-GB" noProof="0" dirty="0">
              <a:latin typeface="Times New Roman" panose="02020603050405020304" pitchFamily="18" charset="0"/>
              <a:cs typeface="Times New Roman" panose="02020603050405020304" pitchFamily="18" charset="0"/>
            </a:endParaRPr>
          </a:p>
          <a:p>
            <a:pPr algn="just"/>
            <a:endParaRPr lang="en-GB" noProof="0" dirty="0">
              <a:latin typeface="Times New Roman" panose="02020603050405020304" pitchFamily="18" charset="0"/>
              <a:cs typeface="Times New Roman" panose="02020603050405020304" pitchFamily="18" charset="0"/>
            </a:endParaRPr>
          </a:p>
          <a:p>
            <a:pPr algn="just"/>
            <a:endParaRPr lang="en-GB" noProof="0" dirty="0"/>
          </a:p>
          <a:p>
            <a:pPr lvl="1"/>
            <a:endParaRPr lang="en-GB" noProof="0" dirty="0"/>
          </a:p>
          <a:p>
            <a:endParaRPr lang="en-GB" noProof="0" dirty="0"/>
          </a:p>
          <a:p>
            <a:endParaRPr lang="en-GB" noProof="0" dirty="0"/>
          </a:p>
          <a:p>
            <a:endParaRPr lang="en-GB" noProof="0" dirty="0"/>
          </a:p>
          <a:p>
            <a:endParaRPr lang="en-GB" noProof="0" dirty="0"/>
          </a:p>
          <a:p>
            <a:endParaRPr lang="en-GB" noProof="0" dirty="0"/>
          </a:p>
          <a:p>
            <a:pPr lvl="1"/>
            <a:endParaRPr lang="en-GB" noProof="0" dirty="0"/>
          </a:p>
          <a:p>
            <a:pPr lvl="1"/>
            <a:endParaRPr lang="en-GB" noProof="0" dirty="0"/>
          </a:p>
          <a:p>
            <a:pPr lvl="1"/>
            <a:endParaRPr lang="en-GB" noProof="0" dirty="0"/>
          </a:p>
          <a:p>
            <a:pPr lvl="1"/>
            <a:endParaRPr lang="en-GB" noProof="0" dirty="0"/>
          </a:p>
        </p:txBody>
      </p:sp>
      <p:sp>
        <p:nvSpPr>
          <p:cNvPr id="4" name="Espace réservé du numéro de diapositive 3">
            <a:extLst>
              <a:ext uri="{FF2B5EF4-FFF2-40B4-BE49-F238E27FC236}">
                <a16:creationId xmlns:a16="http://schemas.microsoft.com/office/drawing/2014/main" id="{3B7D10FA-032C-619E-48C8-F1524E680CFE}"/>
              </a:ext>
            </a:extLst>
          </p:cNvPr>
          <p:cNvSpPr>
            <a:spLocks noGrp="1"/>
          </p:cNvSpPr>
          <p:nvPr>
            <p:ph type="sldNum" sz="quarter" idx="11"/>
          </p:nvPr>
        </p:nvSpPr>
        <p:spPr/>
        <p:txBody>
          <a:bodyPr/>
          <a:lstStyle/>
          <a:p>
            <a:fld id="{F1620CC9-C982-429E-97C9-9F71A6603CFC}" type="slidenum">
              <a:rPr lang="en-GB" noProof="0" smtClean="0"/>
              <a:pPr/>
              <a:t>26</a:t>
            </a:fld>
            <a:endParaRPr lang="en-GB" noProof="0" dirty="0"/>
          </a:p>
        </p:txBody>
      </p:sp>
      <p:pic>
        <p:nvPicPr>
          <p:cNvPr id="8" name="Image 7">
            <a:extLst>
              <a:ext uri="{FF2B5EF4-FFF2-40B4-BE49-F238E27FC236}">
                <a16:creationId xmlns:a16="http://schemas.microsoft.com/office/drawing/2014/main" id="{04968EB4-B8A1-AD26-3B2E-87475D17772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13820" y="2035240"/>
            <a:ext cx="5475485" cy="2787520"/>
          </a:xfrm>
          <a:prstGeom prst="rect">
            <a:avLst/>
          </a:prstGeom>
          <a:ln w="19050">
            <a:solidFill>
              <a:schemeClr val="tx1"/>
            </a:solidFill>
          </a:ln>
        </p:spPr>
      </p:pic>
      <p:sp>
        <p:nvSpPr>
          <p:cNvPr id="10" name="ZoneTexte 9">
            <a:extLst>
              <a:ext uri="{FF2B5EF4-FFF2-40B4-BE49-F238E27FC236}">
                <a16:creationId xmlns:a16="http://schemas.microsoft.com/office/drawing/2014/main" id="{4C85D358-999E-70AF-A738-8B8C17B93F74}"/>
              </a:ext>
            </a:extLst>
          </p:cNvPr>
          <p:cNvSpPr txBox="1"/>
          <p:nvPr/>
        </p:nvSpPr>
        <p:spPr>
          <a:xfrm>
            <a:off x="428461" y="1664813"/>
            <a:ext cx="5127776" cy="584775"/>
          </a:xfrm>
          <a:prstGeom prst="rect">
            <a:avLst/>
          </a:prstGeom>
          <a:solidFill>
            <a:schemeClr val="bg1">
              <a:alpha val="74000"/>
            </a:schemeClr>
          </a:solidFill>
        </p:spPr>
        <p:txBody>
          <a:bodyPr wrap="square">
            <a:spAutoFit/>
          </a:bodyPr>
          <a:lstStyle/>
          <a:p>
            <a:r>
              <a:rPr lang="en-GB" sz="1600" noProof="0" dirty="0">
                <a:latin typeface="Times New Roman" panose="02020603050405020304" pitchFamily="18" charset="0"/>
                <a:cs typeface="Times New Roman" panose="02020603050405020304" pitchFamily="18" charset="0"/>
              </a:rPr>
              <a:t>Many thanks to all my colleagues at SOLEIL and more specifically those in the Alignment and Metrology Group:</a:t>
            </a:r>
          </a:p>
        </p:txBody>
      </p:sp>
      <p:sp>
        <p:nvSpPr>
          <p:cNvPr id="18" name="ZoneTexte 17">
            <a:extLst>
              <a:ext uri="{FF2B5EF4-FFF2-40B4-BE49-F238E27FC236}">
                <a16:creationId xmlns:a16="http://schemas.microsoft.com/office/drawing/2014/main" id="{CF7A4BFA-5C7B-D132-DD48-FC818F74184E}"/>
              </a:ext>
            </a:extLst>
          </p:cNvPr>
          <p:cNvSpPr txBox="1"/>
          <p:nvPr/>
        </p:nvSpPr>
        <p:spPr>
          <a:xfrm>
            <a:off x="666861" y="2476211"/>
            <a:ext cx="4179341" cy="2246769"/>
          </a:xfrm>
          <a:prstGeom prst="rect">
            <a:avLst/>
          </a:prstGeom>
          <a:solidFill>
            <a:schemeClr val="bg1">
              <a:alpha val="74000"/>
            </a:schemeClr>
          </a:solidFill>
        </p:spPr>
        <p:txBody>
          <a:bodyPr wrap="square">
            <a:spAutoFit/>
          </a:bodyPr>
          <a:lstStyle/>
          <a:p>
            <a:pPr marL="285750" indent="-285750">
              <a:buFont typeface="Arial" panose="020B0604020202020204" pitchFamily="34" charset="0"/>
              <a:buChar char="•"/>
            </a:pPr>
            <a:r>
              <a:rPr lang="en-GB" sz="1400" noProof="0" dirty="0">
                <a:latin typeface="Times New Roman" panose="02020603050405020304" pitchFamily="18" charset="0"/>
                <a:cs typeface="Times New Roman" panose="02020603050405020304" pitchFamily="18" charset="0"/>
              </a:rPr>
              <a:t>Sebastien DUCOURTIEUX</a:t>
            </a:r>
          </a:p>
          <a:p>
            <a:pPr marL="285750" indent="-285750">
              <a:buFont typeface="Arial" panose="020B0604020202020204" pitchFamily="34" charset="0"/>
              <a:buChar char="•"/>
            </a:pPr>
            <a:r>
              <a:rPr lang="en-GB" sz="1400" dirty="0">
                <a:latin typeface="Times New Roman" panose="02020603050405020304" pitchFamily="18" charset="0"/>
                <a:cs typeface="Times New Roman" panose="02020603050405020304" pitchFamily="18" charset="0"/>
              </a:rPr>
              <a:t>Alain LESTRADE (technic advisor 20%)</a:t>
            </a:r>
            <a:endParaRPr lang="en-GB" sz="1400" noProof="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GB" sz="1400" noProof="0" dirty="0">
                <a:latin typeface="Times New Roman" panose="02020603050405020304" pitchFamily="18" charset="0"/>
                <a:cs typeface="Times New Roman" panose="02020603050405020304" pitchFamily="18" charset="0"/>
              </a:rPr>
              <a:t>Mourad SEBDAOUI</a:t>
            </a:r>
          </a:p>
          <a:p>
            <a:pPr marL="285750" indent="-285750">
              <a:buFont typeface="Arial" panose="020B0604020202020204" pitchFamily="34" charset="0"/>
              <a:buChar char="•"/>
            </a:pPr>
            <a:r>
              <a:rPr lang="en-GB" sz="1400" noProof="0" dirty="0">
                <a:latin typeface="Times New Roman" panose="02020603050405020304" pitchFamily="18" charset="0"/>
                <a:cs typeface="Times New Roman" panose="02020603050405020304" pitchFamily="18" charset="0"/>
              </a:rPr>
              <a:t>Bruno LELUAN</a:t>
            </a:r>
          </a:p>
          <a:p>
            <a:pPr marL="285750" indent="-285750">
              <a:buFont typeface="Arial" panose="020B0604020202020204" pitchFamily="34" charset="0"/>
              <a:buChar char="•"/>
            </a:pPr>
            <a:r>
              <a:rPr lang="en-GB" sz="1400" dirty="0">
                <a:latin typeface="Times New Roman" panose="02020603050405020304" pitchFamily="18" charset="0"/>
                <a:cs typeface="Times New Roman" panose="02020603050405020304" pitchFamily="18" charset="0"/>
              </a:rPr>
              <a:t>Cedric BOURGOIN</a:t>
            </a:r>
            <a:endParaRPr lang="en-GB" sz="1400" noProof="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GB" sz="1400" noProof="0" dirty="0">
                <a:latin typeface="Times New Roman" panose="02020603050405020304" pitchFamily="18" charset="0"/>
                <a:cs typeface="Times New Roman" panose="02020603050405020304" pitchFamily="18" charset="0"/>
              </a:rPr>
              <a:t>Yann DENIS</a:t>
            </a:r>
          </a:p>
          <a:p>
            <a:pPr marL="285750" indent="-285750">
              <a:buFont typeface="Arial" panose="020B0604020202020204" pitchFamily="34" charset="0"/>
              <a:buChar char="•"/>
            </a:pPr>
            <a:r>
              <a:rPr lang="en-GB" sz="1400" dirty="0">
                <a:latin typeface="Times New Roman" panose="02020603050405020304" pitchFamily="18" charset="0"/>
                <a:cs typeface="Times New Roman" panose="02020603050405020304" pitchFamily="18" charset="0"/>
              </a:rPr>
              <a:t>David JOURDAIN (CDD)</a:t>
            </a:r>
          </a:p>
          <a:p>
            <a:pPr marL="285750" indent="-285750">
              <a:buFont typeface="Arial" panose="020B0604020202020204" pitchFamily="34" charset="0"/>
              <a:buChar char="•"/>
            </a:pPr>
            <a:r>
              <a:rPr lang="en-GB" sz="1400" dirty="0">
                <a:latin typeface="Times New Roman" panose="02020603050405020304" pitchFamily="18" charset="0"/>
                <a:cs typeface="Times New Roman" panose="02020603050405020304" pitchFamily="18" charset="0"/>
              </a:rPr>
              <a:t>Vincent GIGOT (trainee)</a:t>
            </a:r>
          </a:p>
          <a:p>
            <a:pPr marL="285750" indent="-285750">
              <a:buFont typeface="Arial" panose="020B0604020202020204" pitchFamily="34" charset="0"/>
              <a:buChar char="•"/>
            </a:pPr>
            <a:endParaRPr lang="en-GB" sz="1400" noProof="0" dirty="0">
              <a:latin typeface="Times New Roman" panose="02020603050405020304" pitchFamily="18" charset="0"/>
              <a:cs typeface="Times New Roman" panose="02020603050405020304" pitchFamily="18" charset="0"/>
            </a:endParaRPr>
          </a:p>
          <a:p>
            <a:endParaRPr lang="en-GB" sz="1400" noProof="0" dirty="0"/>
          </a:p>
        </p:txBody>
      </p:sp>
      <p:sp>
        <p:nvSpPr>
          <p:cNvPr id="7" name="ZoneTexte 6">
            <a:extLst>
              <a:ext uri="{FF2B5EF4-FFF2-40B4-BE49-F238E27FC236}">
                <a16:creationId xmlns:a16="http://schemas.microsoft.com/office/drawing/2014/main" id="{2ED65F2D-F1F5-867A-1192-48A17944B979}"/>
              </a:ext>
            </a:extLst>
          </p:cNvPr>
          <p:cNvSpPr txBox="1"/>
          <p:nvPr/>
        </p:nvSpPr>
        <p:spPr>
          <a:xfrm>
            <a:off x="417288" y="4697970"/>
            <a:ext cx="4932970" cy="584775"/>
          </a:xfrm>
          <a:prstGeom prst="rect">
            <a:avLst/>
          </a:prstGeom>
          <a:solidFill>
            <a:schemeClr val="bg1">
              <a:alpha val="74000"/>
            </a:schemeClr>
          </a:solidFill>
        </p:spPr>
        <p:txBody>
          <a:bodyPr wrap="square">
            <a:spAutoFit/>
          </a:bodyPr>
          <a:lstStyle/>
          <a:p>
            <a:r>
              <a:rPr lang="en-US" sz="1600" dirty="0">
                <a:latin typeface="Times New Roman" panose="02020603050405020304" pitchFamily="18" charset="0"/>
                <a:cs typeface="Times New Roman" panose="02020603050405020304" pitchFamily="18" charset="0"/>
              </a:rPr>
              <a:t>Special thanks to my thesis supervisor, Stéphane Durand, and my advisor, Joffray Guillory </a:t>
            </a:r>
            <a:endParaRPr lang="en-GB" sz="1600" noProof="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527626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7716F-3297-C929-47F0-77C7619923C9}"/>
            </a:ext>
          </a:extLst>
        </p:cNvPr>
        <p:cNvGrpSpPr/>
        <p:nvPr/>
      </p:nvGrpSpPr>
      <p:grpSpPr>
        <a:xfrm>
          <a:off x="0" y="0"/>
          <a:ext cx="0" cy="0"/>
          <a:chOff x="0" y="0"/>
          <a:chExt cx="0" cy="0"/>
        </a:xfrm>
      </p:grpSpPr>
      <p:sp>
        <p:nvSpPr>
          <p:cNvPr id="6" name="Espace réservé du pied de page 5">
            <a:extLst>
              <a:ext uri="{FF2B5EF4-FFF2-40B4-BE49-F238E27FC236}">
                <a16:creationId xmlns:a16="http://schemas.microsoft.com/office/drawing/2014/main" id="{9718B947-0FA0-0AE4-2249-58E4E1246BC2}"/>
              </a:ext>
            </a:extLst>
          </p:cNvPr>
          <p:cNvSpPr>
            <a:spLocks noGrp="1"/>
          </p:cNvSpPr>
          <p:nvPr>
            <p:ph type="ftr" sz="quarter" idx="10"/>
          </p:nvPr>
        </p:nvSpPr>
        <p:spPr/>
        <p:txBody>
          <a:bodyPr/>
          <a:lstStyle/>
          <a:p>
            <a:r>
              <a:rPr lang="en-GB" noProof="0" dirty="0"/>
              <a:t>IWAA 2026, October 5-9 at KEK</a:t>
            </a:r>
          </a:p>
        </p:txBody>
      </p:sp>
      <p:sp>
        <p:nvSpPr>
          <p:cNvPr id="2" name="Espace réservé du numéro de diapositive 1">
            <a:extLst>
              <a:ext uri="{FF2B5EF4-FFF2-40B4-BE49-F238E27FC236}">
                <a16:creationId xmlns:a16="http://schemas.microsoft.com/office/drawing/2014/main" id="{A60D570C-CBEB-22AE-B02E-B72760C9EDB8}"/>
              </a:ext>
            </a:extLst>
          </p:cNvPr>
          <p:cNvSpPr>
            <a:spLocks noGrp="1"/>
          </p:cNvSpPr>
          <p:nvPr>
            <p:ph type="sldNum" sz="quarter" idx="11"/>
          </p:nvPr>
        </p:nvSpPr>
        <p:spPr/>
        <p:txBody>
          <a:bodyPr/>
          <a:lstStyle/>
          <a:p>
            <a:fld id="{F1620CC9-C982-429E-97C9-9F71A6603CFC}" type="slidenum">
              <a:rPr lang="en-GB" noProof="0" smtClean="0"/>
              <a:pPr/>
              <a:t>27</a:t>
            </a:fld>
            <a:endParaRPr lang="en-GB" noProof="0" dirty="0"/>
          </a:p>
        </p:txBody>
      </p:sp>
      <p:pic>
        <p:nvPicPr>
          <p:cNvPr id="5" name="Image 4" descr="Une image contenant Photographie aérienne, Vue plongeante, plein air, herbe&#10;&#10;Le contenu généré par l’IA peut être incorrect.">
            <a:extLst>
              <a:ext uri="{FF2B5EF4-FFF2-40B4-BE49-F238E27FC236}">
                <a16:creationId xmlns:a16="http://schemas.microsoft.com/office/drawing/2014/main" id="{0F237906-BA6A-637F-8BD6-E0940B7A85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8788" y="1900189"/>
            <a:ext cx="4713020" cy="3144468"/>
          </a:xfrm>
          <a:prstGeom prst="rect">
            <a:avLst/>
          </a:prstGeom>
        </p:spPr>
      </p:pic>
      <p:sp>
        <p:nvSpPr>
          <p:cNvPr id="11" name="Titre 10">
            <a:extLst>
              <a:ext uri="{FF2B5EF4-FFF2-40B4-BE49-F238E27FC236}">
                <a16:creationId xmlns:a16="http://schemas.microsoft.com/office/drawing/2014/main" id="{E044A41F-A9AC-103B-B82C-D0201FA68C30}"/>
              </a:ext>
            </a:extLst>
          </p:cNvPr>
          <p:cNvSpPr>
            <a:spLocks noGrp="1"/>
          </p:cNvSpPr>
          <p:nvPr>
            <p:ph type="title"/>
          </p:nvPr>
        </p:nvSpPr>
        <p:spPr/>
        <p:txBody>
          <a:bodyPr/>
          <a:lstStyle/>
          <a:p>
            <a:r>
              <a:rPr lang="fr-FR" dirty="0"/>
              <a:t>Discussion</a:t>
            </a:r>
          </a:p>
        </p:txBody>
      </p:sp>
      <p:pic>
        <p:nvPicPr>
          <p:cNvPr id="13" name="Image 12">
            <a:extLst>
              <a:ext uri="{FF2B5EF4-FFF2-40B4-BE49-F238E27FC236}">
                <a16:creationId xmlns:a16="http://schemas.microsoft.com/office/drawing/2014/main" id="{95BA4643-647A-A4A6-E5DC-5AB845C078C9}"/>
              </a:ext>
            </a:extLst>
          </p:cNvPr>
          <p:cNvPicPr>
            <a:picLocks noChangeAspect="1"/>
          </p:cNvPicPr>
          <p:nvPr/>
        </p:nvPicPr>
        <p:blipFill>
          <a:blip r:embed="rId4"/>
          <a:stretch>
            <a:fillRect/>
          </a:stretch>
        </p:blipFill>
        <p:spPr>
          <a:xfrm>
            <a:off x="8115708" y="825983"/>
            <a:ext cx="3190428" cy="4581128"/>
          </a:xfrm>
          <a:prstGeom prst="rect">
            <a:avLst/>
          </a:prstGeom>
          <a:ln>
            <a:solidFill>
              <a:schemeClr val="tx1"/>
            </a:solidFill>
          </a:ln>
        </p:spPr>
      </p:pic>
      <p:sp>
        <p:nvSpPr>
          <p:cNvPr id="14" name="ZoneTexte 13">
            <a:extLst>
              <a:ext uri="{FF2B5EF4-FFF2-40B4-BE49-F238E27FC236}">
                <a16:creationId xmlns:a16="http://schemas.microsoft.com/office/drawing/2014/main" id="{E27CCB84-DAAD-1BAB-F8B6-BD7FECCF1C6B}"/>
              </a:ext>
            </a:extLst>
          </p:cNvPr>
          <p:cNvSpPr txBox="1"/>
          <p:nvPr/>
        </p:nvSpPr>
        <p:spPr>
          <a:xfrm rot="18140911">
            <a:off x="7826034" y="3013502"/>
            <a:ext cx="3769773" cy="830997"/>
          </a:xfrm>
          <a:prstGeom prst="rect">
            <a:avLst/>
          </a:prstGeom>
          <a:solidFill>
            <a:schemeClr val="bg1">
              <a:alpha val="69000"/>
            </a:schemeClr>
          </a:solidFill>
          <a:ln>
            <a:solidFill>
              <a:schemeClr val="tx1"/>
            </a:solidFill>
          </a:ln>
        </p:spPr>
        <p:txBody>
          <a:bodyPr wrap="square" rtlCol="0">
            <a:spAutoFit/>
          </a:bodyPr>
          <a:lstStyle/>
          <a:p>
            <a:pPr algn="ctr"/>
            <a:r>
              <a:rPr lang="fr-FR" sz="2400" b="1" dirty="0" err="1">
                <a:solidFill>
                  <a:schemeClr val="tx2">
                    <a:lumMod val="60000"/>
                    <a:lumOff val="40000"/>
                  </a:schemeClr>
                </a:solidFill>
                <a:latin typeface="Times New Roman" panose="02020603050405020304" pitchFamily="18" charset="0"/>
                <a:cs typeface="Times New Roman" panose="02020603050405020304" pitchFamily="18" charset="0"/>
              </a:rPr>
              <a:t>Submitted</a:t>
            </a:r>
            <a:r>
              <a:rPr lang="fr-FR" sz="2400" b="1" dirty="0">
                <a:solidFill>
                  <a:schemeClr val="tx2">
                    <a:lumMod val="60000"/>
                    <a:lumOff val="40000"/>
                  </a:schemeClr>
                </a:solidFill>
                <a:latin typeface="Times New Roman" panose="02020603050405020304" pitchFamily="18" charset="0"/>
                <a:cs typeface="Times New Roman" panose="02020603050405020304" pitchFamily="18" charset="0"/>
              </a:rPr>
              <a:t> to MST and </a:t>
            </a:r>
            <a:r>
              <a:rPr lang="fr-FR" sz="2400" b="1" dirty="0" err="1">
                <a:solidFill>
                  <a:schemeClr val="tx2">
                    <a:lumMod val="60000"/>
                    <a:lumOff val="40000"/>
                  </a:schemeClr>
                </a:solidFill>
                <a:latin typeface="Times New Roman" panose="02020603050405020304" pitchFamily="18" charset="0"/>
                <a:cs typeface="Times New Roman" panose="02020603050405020304" pitchFamily="18" charset="0"/>
              </a:rPr>
              <a:t>under</a:t>
            </a:r>
            <a:r>
              <a:rPr lang="fr-FR" sz="2400" b="1" dirty="0">
                <a:solidFill>
                  <a:schemeClr val="tx2">
                    <a:lumMod val="60000"/>
                    <a:lumOff val="40000"/>
                  </a:schemeClr>
                </a:solidFill>
                <a:latin typeface="Times New Roman" panose="02020603050405020304" pitchFamily="18" charset="0"/>
                <a:cs typeface="Times New Roman" panose="02020603050405020304" pitchFamily="18" charset="0"/>
              </a:rPr>
              <a:t> </a:t>
            </a:r>
            <a:r>
              <a:rPr lang="fr-FR" sz="2400" b="1" dirty="0" err="1">
                <a:solidFill>
                  <a:schemeClr val="tx2">
                    <a:lumMod val="60000"/>
                    <a:lumOff val="40000"/>
                  </a:schemeClr>
                </a:solidFill>
                <a:latin typeface="Times New Roman" panose="02020603050405020304" pitchFamily="18" charset="0"/>
                <a:cs typeface="Times New Roman" panose="02020603050405020304" pitchFamily="18" charset="0"/>
              </a:rPr>
              <a:t>review</a:t>
            </a:r>
            <a:endParaRPr lang="fr-FR" sz="2400" b="1"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sp>
        <p:nvSpPr>
          <p:cNvPr id="4" name="ZoneTexte 3">
            <a:extLst>
              <a:ext uri="{FF2B5EF4-FFF2-40B4-BE49-F238E27FC236}">
                <a16:creationId xmlns:a16="http://schemas.microsoft.com/office/drawing/2014/main" id="{865808F3-C15F-7ED3-58B0-B76DBAD0A6BF}"/>
              </a:ext>
            </a:extLst>
          </p:cNvPr>
          <p:cNvSpPr txBox="1"/>
          <p:nvPr/>
        </p:nvSpPr>
        <p:spPr>
          <a:xfrm>
            <a:off x="7622689" y="5443440"/>
            <a:ext cx="4176464" cy="646331"/>
          </a:xfrm>
          <a:prstGeom prst="rect">
            <a:avLst/>
          </a:prstGeom>
          <a:noFill/>
        </p:spPr>
        <p:txBody>
          <a:bodyPr wrap="square">
            <a:spAutoFit/>
          </a:bodyPr>
          <a:lstStyle/>
          <a:p>
            <a:pPr algn="ctr"/>
            <a:r>
              <a:rPr lang="fr-FR" sz="1200" dirty="0">
                <a:latin typeface="Times New Roman" panose="02020603050405020304" pitchFamily="18" charset="0"/>
                <a:cs typeface="Times New Roman" panose="02020603050405020304" pitchFamily="18" charset="0"/>
              </a:rPr>
              <a:t>Y. Delalande </a:t>
            </a:r>
            <a:r>
              <a:rPr lang="fr-FR" sz="1200" i="1" dirty="0">
                <a:latin typeface="Times New Roman" panose="02020603050405020304" pitchFamily="18" charset="0"/>
                <a:cs typeface="Times New Roman" panose="02020603050405020304" pitchFamily="18" charset="0"/>
              </a:rPr>
              <a:t>et al.</a:t>
            </a:r>
            <a:r>
              <a:rPr lang="fr-FR" sz="1200" dirty="0">
                <a:latin typeface="Times New Roman" panose="02020603050405020304" pitchFamily="18" charset="0"/>
                <a:cs typeface="Times New Roman" panose="02020603050405020304" pitchFamily="18" charset="0"/>
              </a:rPr>
              <a:t>, "Optimisation of the SOLEIL II </a:t>
            </a:r>
            <a:r>
              <a:rPr lang="fr-FR" sz="1200" dirty="0" err="1">
                <a:latin typeface="Times New Roman" panose="02020603050405020304" pitchFamily="18" charset="0"/>
                <a:cs typeface="Times New Roman" panose="02020603050405020304" pitchFamily="18" charset="0"/>
              </a:rPr>
              <a:t>accelerator</a:t>
            </a:r>
            <a:r>
              <a:rPr lang="fr-FR" sz="1200" dirty="0">
                <a:latin typeface="Times New Roman" panose="02020603050405020304" pitchFamily="18" charset="0"/>
                <a:cs typeface="Times New Roman" panose="02020603050405020304" pitchFamily="18" charset="0"/>
              </a:rPr>
              <a:t> </a:t>
            </a:r>
            <a:r>
              <a:rPr lang="fr-FR" sz="1200" dirty="0" err="1">
                <a:latin typeface="Times New Roman" panose="02020603050405020304" pitchFamily="18" charset="0"/>
                <a:cs typeface="Times New Roman" panose="02020603050405020304" pitchFamily="18" charset="0"/>
              </a:rPr>
              <a:t>alignment</a:t>
            </a:r>
            <a:r>
              <a:rPr lang="fr-FR" sz="1200" dirty="0">
                <a:latin typeface="Times New Roman" panose="02020603050405020304" pitchFamily="18" charset="0"/>
                <a:cs typeface="Times New Roman" panose="02020603050405020304" pitchFamily="18" charset="0"/>
              </a:rPr>
              <a:t> </a:t>
            </a:r>
            <a:r>
              <a:rPr lang="fr-FR" sz="1200" dirty="0" err="1">
                <a:latin typeface="Times New Roman" panose="02020603050405020304" pitchFamily="18" charset="0"/>
                <a:cs typeface="Times New Roman" panose="02020603050405020304" pitchFamily="18" charset="0"/>
              </a:rPr>
              <a:t>strategy</a:t>
            </a:r>
            <a:r>
              <a:rPr lang="fr-FR" sz="1200" dirty="0">
                <a:latin typeface="Times New Roman" panose="02020603050405020304" pitchFamily="18" charset="0"/>
                <a:cs typeface="Times New Roman" panose="02020603050405020304" pitchFamily="18" charset="0"/>
              </a:rPr>
              <a:t> </a:t>
            </a:r>
            <a:r>
              <a:rPr lang="fr-FR" sz="1200" dirty="0" err="1">
                <a:latin typeface="Times New Roman" panose="02020603050405020304" pitchFamily="18" charset="0"/>
                <a:cs typeface="Times New Roman" panose="02020603050405020304" pitchFamily="18" charset="0"/>
              </a:rPr>
              <a:t>through</a:t>
            </a:r>
            <a:r>
              <a:rPr lang="fr-FR" sz="1200" dirty="0">
                <a:latin typeface="Times New Roman" panose="02020603050405020304" pitchFamily="18" charset="0"/>
                <a:cs typeface="Times New Roman" panose="02020603050405020304" pitchFamily="18" charset="0"/>
              </a:rPr>
              <a:t> the </a:t>
            </a:r>
            <a:r>
              <a:rPr lang="fr-FR" sz="1200" dirty="0" err="1">
                <a:latin typeface="Times New Roman" panose="02020603050405020304" pitchFamily="18" charset="0"/>
                <a:cs typeface="Times New Roman" panose="02020603050405020304" pitchFamily="18" charset="0"/>
              </a:rPr>
              <a:t>implementation</a:t>
            </a:r>
            <a:r>
              <a:rPr lang="fr-FR" sz="1200" dirty="0">
                <a:latin typeface="Times New Roman" panose="02020603050405020304" pitchFamily="18" charset="0"/>
                <a:cs typeface="Times New Roman" panose="02020603050405020304" pitchFamily="18" charset="0"/>
              </a:rPr>
              <a:t> of a </a:t>
            </a:r>
            <a:r>
              <a:rPr lang="fr-FR" sz="1200" dirty="0" err="1">
                <a:latin typeface="Times New Roman" panose="02020603050405020304" pitchFamily="18" charset="0"/>
                <a:cs typeface="Times New Roman" panose="02020603050405020304" pitchFamily="18" charset="0"/>
              </a:rPr>
              <a:t>metrological</a:t>
            </a:r>
            <a:r>
              <a:rPr lang="fr-FR" sz="1200" dirty="0">
                <a:latin typeface="Times New Roman" panose="02020603050405020304" pitchFamily="18" charset="0"/>
                <a:cs typeface="Times New Roman" panose="02020603050405020304" pitchFamily="18" charset="0"/>
              </a:rPr>
              <a:t> </a:t>
            </a:r>
            <a:r>
              <a:rPr lang="fr-FR" sz="1200" dirty="0" err="1">
                <a:latin typeface="Times New Roman" panose="02020603050405020304" pitchFamily="18" charset="0"/>
                <a:cs typeface="Times New Roman" panose="02020603050405020304" pitchFamily="18" charset="0"/>
              </a:rPr>
              <a:t>approach</a:t>
            </a:r>
            <a:r>
              <a:rPr lang="fr-FR" sz="1200" dirty="0">
                <a:latin typeface="Times New Roman" panose="02020603050405020304" pitchFamily="18" charset="0"/>
                <a:cs typeface="Times New Roman" panose="02020603050405020304" pitchFamily="18" charset="0"/>
              </a:rPr>
              <a:t>", </a:t>
            </a:r>
            <a:r>
              <a:rPr lang="fr-FR" sz="1200" i="1" dirty="0" err="1">
                <a:latin typeface="Times New Roman" panose="02020603050405020304" pitchFamily="18" charset="0"/>
                <a:cs typeface="Times New Roman" panose="02020603050405020304" pitchFamily="18" charset="0"/>
              </a:rPr>
              <a:t>under</a:t>
            </a:r>
            <a:r>
              <a:rPr lang="fr-FR" sz="1200" i="1" dirty="0">
                <a:latin typeface="Times New Roman" panose="02020603050405020304" pitchFamily="18" charset="0"/>
                <a:cs typeface="Times New Roman" panose="02020603050405020304" pitchFamily="18" charset="0"/>
              </a:rPr>
              <a:t> </a:t>
            </a:r>
            <a:r>
              <a:rPr lang="fr-FR" sz="1200" i="1" dirty="0" err="1">
                <a:latin typeface="Times New Roman" panose="02020603050405020304" pitchFamily="18" charset="0"/>
                <a:cs typeface="Times New Roman" panose="02020603050405020304" pitchFamily="18" charset="0"/>
              </a:rPr>
              <a:t>review</a:t>
            </a:r>
            <a:r>
              <a:rPr lang="fr-FR" sz="1200" i="1" dirty="0">
                <a:latin typeface="Times New Roman" panose="02020603050405020304" pitchFamily="18" charset="0"/>
                <a:cs typeface="Times New Roman" panose="02020603050405020304" pitchFamily="18" charset="0"/>
              </a:rPr>
              <a:t> in Meas. </a:t>
            </a:r>
            <a:r>
              <a:rPr lang="fr-FR" sz="1200" i="1" dirty="0" err="1">
                <a:latin typeface="Times New Roman" panose="02020603050405020304" pitchFamily="18" charset="0"/>
                <a:cs typeface="Times New Roman" panose="02020603050405020304" pitchFamily="18" charset="0"/>
              </a:rPr>
              <a:t>Sci</a:t>
            </a:r>
            <a:r>
              <a:rPr lang="fr-FR" sz="1200" i="1" dirty="0">
                <a:latin typeface="Times New Roman" panose="02020603050405020304" pitchFamily="18" charset="0"/>
                <a:cs typeface="Times New Roman" panose="02020603050405020304" pitchFamily="18" charset="0"/>
              </a:rPr>
              <a:t>. </a:t>
            </a:r>
            <a:r>
              <a:rPr lang="fr-FR" sz="1200" i="1" dirty="0" err="1">
                <a:latin typeface="Times New Roman" panose="02020603050405020304" pitchFamily="18" charset="0"/>
                <a:cs typeface="Times New Roman" panose="02020603050405020304" pitchFamily="18" charset="0"/>
              </a:rPr>
              <a:t>Technol</a:t>
            </a:r>
            <a:r>
              <a:rPr lang="fr-FR" sz="1200" i="1" dirty="0">
                <a:latin typeface="Times New Roman" panose="02020603050405020304" pitchFamily="18" charset="0"/>
                <a:cs typeface="Times New Roman" panose="02020603050405020304" pitchFamily="18" charset="0"/>
              </a:rPr>
              <a:t>.</a:t>
            </a:r>
            <a:endParaRPr lang="fr-FR"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74172328"/>
      </p:ext>
    </p:extLst>
  </p:cSld>
  <p:clrMapOvr>
    <a:masterClrMapping/>
  </p:clrMapOvr>
</p:sld>
</file>

<file path=ppt/theme/theme1.xml><?xml version="1.0" encoding="utf-8"?>
<a:theme xmlns:a="http://schemas.openxmlformats.org/drawingml/2006/main" name="Couverture">
  <a:themeElements>
    <a:clrScheme name="Synchrotron SOLEIL">
      <a:dk1>
        <a:srgbClr val="000000"/>
      </a:dk1>
      <a:lt1>
        <a:srgbClr val="FFFFFF"/>
      </a:lt1>
      <a:dk2>
        <a:srgbClr val="004C9C"/>
      </a:dk2>
      <a:lt2>
        <a:srgbClr val="FBBA06"/>
      </a:lt2>
      <a:accent1>
        <a:srgbClr val="00ADA8"/>
      </a:accent1>
      <a:accent2>
        <a:srgbClr val="E73E2A"/>
      </a:accent2>
      <a:accent3>
        <a:srgbClr val="5BAC48"/>
      </a:accent3>
      <a:accent4>
        <a:srgbClr val="007DC6"/>
      </a:accent4>
      <a:accent5>
        <a:srgbClr val="9B3C8C"/>
      </a:accent5>
      <a:accent6>
        <a:srgbClr val="EA9600"/>
      </a:accent6>
      <a:hlink>
        <a:srgbClr val="000000"/>
      </a:hlink>
      <a:folHlink>
        <a:srgbClr val="7F7F7F"/>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itre - Fond blanc">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itre - Fond foncé">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Diapositive - Fond blanc">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Diapositive - Fond foncé">
  <a:themeElements>
    <a:clrScheme name="Synchrotron SOLEIL">
      <a:dk1>
        <a:srgbClr val="000000"/>
      </a:dk1>
      <a:lt1>
        <a:srgbClr val="FFFFFF"/>
      </a:lt1>
      <a:dk2>
        <a:srgbClr val="004C9C"/>
      </a:dk2>
      <a:lt2>
        <a:srgbClr val="FBBA06"/>
      </a:lt2>
      <a:accent1>
        <a:srgbClr val="00ADA8"/>
      </a:accent1>
      <a:accent2>
        <a:srgbClr val="E73E2A"/>
      </a:accent2>
      <a:accent3>
        <a:srgbClr val="5BAC48"/>
      </a:accent3>
      <a:accent4>
        <a:srgbClr val="007DC6"/>
      </a:accent4>
      <a:accent5>
        <a:srgbClr val="9B3C8C"/>
      </a:accent5>
      <a:accent6>
        <a:srgbClr val="EA9600"/>
      </a:accent6>
      <a:hlink>
        <a:srgbClr val="000000"/>
      </a:hlink>
      <a:folHlink>
        <a:srgbClr val="7F7F7F"/>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0C14DF6F332034693CA90BEFADADF6D" ma:contentTypeVersion="10" ma:contentTypeDescription="Crée un document." ma:contentTypeScope="" ma:versionID="641658d13890f868e5d68aaa1f436ae0">
  <xsd:schema xmlns:xsd="http://www.w3.org/2001/XMLSchema" xmlns:xs="http://www.w3.org/2001/XMLSchema" xmlns:p="http://schemas.microsoft.com/office/2006/metadata/properties" xmlns:ns3="f58493b9-69c1-4aab-8682-179655dd60c8" targetNamespace="http://schemas.microsoft.com/office/2006/metadata/properties" ma:root="true" ma:fieldsID="76154b0a95cb0f8dc75c4ccbed92ef0f" ns3:_="">
    <xsd:import namespace="f58493b9-69c1-4aab-8682-179655dd60c8"/>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_activity" minOccurs="0"/>
                <xsd:element ref="ns3:MediaServiceGenerationTime" minOccurs="0"/>
                <xsd:element ref="ns3:MediaServiceEventHashCode" minOccurs="0"/>
                <xsd:element ref="ns3:MediaServiceSystemTags"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8493b9-69c1-4aab-8682-179655dd60c8"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_activity" ma:index="13" nillable="true" ma:displayName="_activity" ma:hidden="true" ma:internalName="_activity">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SystemTags" ma:index="16" nillable="true" ma:displayName="MediaServiceSystemTags" ma:hidden="true" ma:internalName="MediaServiceSystemTags" ma:readOnly="true">
      <xsd:simpleType>
        <xsd:restriction base="dms:Note"/>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f58493b9-69c1-4aab-8682-179655dd60c8"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E6E86D-F95A-4B59-8D35-763541F73E2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8493b9-69c1-4aab-8682-179655dd60c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53F27D9-6A7F-44E8-BD28-96106B16C158}">
  <ds:schemaRefs>
    <ds:schemaRef ds:uri="f58493b9-69c1-4aab-8682-179655dd60c8"/>
    <ds:schemaRef ds:uri="http://purl.org/dc/elements/1.1/"/>
    <ds:schemaRef ds:uri="http://purl.org/dc/dcmitype/"/>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6207196C-B9FB-4238-BDF4-0FF2D27B86B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25734</TotalTime>
  <Words>3173</Words>
  <Application>Microsoft Office PowerPoint</Application>
  <PresentationFormat>Grand écran</PresentationFormat>
  <Paragraphs>791</Paragraphs>
  <Slides>27</Slides>
  <Notes>26</Notes>
  <HiddenSlides>0</HiddenSlides>
  <MMClips>0</MMClips>
  <ScaleCrop>false</ScaleCrop>
  <HeadingPairs>
    <vt:vector size="6" baseType="variant">
      <vt:variant>
        <vt:lpstr>Polices utilisées</vt:lpstr>
      </vt:variant>
      <vt:variant>
        <vt:i4>5</vt:i4>
      </vt:variant>
      <vt:variant>
        <vt:lpstr>Thème</vt:lpstr>
      </vt:variant>
      <vt:variant>
        <vt:i4>5</vt:i4>
      </vt:variant>
      <vt:variant>
        <vt:lpstr>Titres des diapositives</vt:lpstr>
      </vt:variant>
      <vt:variant>
        <vt:i4>27</vt:i4>
      </vt:variant>
    </vt:vector>
  </HeadingPairs>
  <TitlesOfParts>
    <vt:vector size="37" baseType="lpstr">
      <vt:lpstr>Arial</vt:lpstr>
      <vt:lpstr>Calibri</vt:lpstr>
      <vt:lpstr>Cambria Math</vt:lpstr>
      <vt:lpstr>Times New Roman</vt:lpstr>
      <vt:lpstr>Univers</vt:lpstr>
      <vt:lpstr>Couverture</vt:lpstr>
      <vt:lpstr>Titre - Fond blanc</vt:lpstr>
      <vt:lpstr>Titre - Fond foncé</vt:lpstr>
      <vt:lpstr>Diapositive - Fond blanc</vt:lpstr>
      <vt:lpstr>Diapositive - Fond foncé</vt:lpstr>
      <vt:lpstr>SOLEIL II alignment: a metrological approach to meeting tolerances with confidence</vt:lpstr>
      <vt:lpstr>SOLEIL II project</vt:lpstr>
      <vt:lpstr>SOLEIL II project</vt:lpstr>
      <vt:lpstr>Main alignment requirements for SOLEIL II</vt:lpstr>
      <vt:lpstr>Main alignment requirements for SOLEIL II</vt:lpstr>
      <vt:lpstr>Metrological approach for SOLEIL II</vt:lpstr>
      <vt:lpstr>Measurand definition</vt:lpstr>
      <vt:lpstr>Towards a more realistic alignment error model</vt:lpstr>
      <vt:lpstr>Conformity: are the tolerances met?</vt:lpstr>
      <vt:lpstr>Conformity: are the tolerances met?</vt:lpstr>
      <vt:lpstr>Conformity: are the tolerances met?</vt:lpstr>
      <vt:lpstr>Conformity: are the tolerances met?</vt:lpstr>
      <vt:lpstr>Conformity: are the tolerances met?</vt:lpstr>
      <vt:lpstr>Conformity: are the tolerances met?</vt:lpstr>
      <vt:lpstr>Are the tolerances achievable? </vt:lpstr>
      <vt:lpstr>Laser tracker uncertainty budget</vt:lpstr>
      <vt:lpstr>Laser tracker uncertainty budget</vt:lpstr>
      <vt:lpstr>Magnetic characterisation</vt:lpstr>
      <vt:lpstr>Fiducialisation</vt:lpstr>
      <vt:lpstr>Magnet alignment on girder</vt:lpstr>
      <vt:lpstr>Girder alignment in the tunnel</vt:lpstr>
      <vt:lpstr>Survey: simulation model</vt:lpstr>
      <vt:lpstr>Survey: repeatability campaign</vt:lpstr>
      <vt:lpstr>Final uncertainty estimation</vt:lpstr>
      <vt:lpstr>Conclusion and perspectives</vt:lpstr>
      <vt:lpstr>Acknowledgements</vt:lpstr>
      <vt:lpstr>Discussion</vt:lpstr>
    </vt:vector>
  </TitlesOfParts>
  <Company>Synchrotron SOLEIL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YAO Stephanie</dc:creator>
  <cp:lastModifiedBy>DELALANDE Youen</cp:lastModifiedBy>
  <cp:revision>527</cp:revision>
  <cp:lastPrinted>2026-09-30T17:24:37Z</cp:lastPrinted>
  <dcterms:created xsi:type="dcterms:W3CDTF">2016-11-25T17:34:53Z</dcterms:created>
  <dcterms:modified xsi:type="dcterms:W3CDTF">2026-10-02T18:11:56Z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0x010100A0C14DF6F332034693CA90BEFADADF6D</vt:lpwstr>
  </property>
</Properties>
</file>