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4"/>
    <p:sldMasterId id="2147483731" r:id="rId5"/>
    <p:sldMasterId id="2147483739" r:id="rId6"/>
    <p:sldMasterId id="2147483691" r:id="rId7"/>
    <p:sldMasterId id="2147483736" r:id="rId8"/>
  </p:sldMasterIdLst>
  <p:notesMasterIdLst>
    <p:notesMasterId r:id="rId47"/>
  </p:notesMasterIdLst>
  <p:handoutMasterIdLst>
    <p:handoutMasterId r:id="rId48"/>
  </p:handoutMasterIdLst>
  <p:sldIdLst>
    <p:sldId id="258" r:id="rId9"/>
    <p:sldId id="1001" r:id="rId10"/>
    <p:sldId id="901" r:id="rId11"/>
    <p:sldId id="999" r:id="rId12"/>
    <p:sldId id="940" r:id="rId13"/>
    <p:sldId id="1002" r:id="rId14"/>
    <p:sldId id="942" r:id="rId15"/>
    <p:sldId id="982" r:id="rId16"/>
    <p:sldId id="984" r:id="rId17"/>
    <p:sldId id="953" r:id="rId18"/>
    <p:sldId id="952" r:id="rId19"/>
    <p:sldId id="954" r:id="rId20"/>
    <p:sldId id="956" r:id="rId21"/>
    <p:sldId id="957" r:id="rId22"/>
    <p:sldId id="955" r:id="rId23"/>
    <p:sldId id="967" r:id="rId24"/>
    <p:sldId id="985" r:id="rId25"/>
    <p:sldId id="986" r:id="rId26"/>
    <p:sldId id="960" r:id="rId27"/>
    <p:sldId id="990" r:id="rId28"/>
    <p:sldId id="992" r:id="rId29"/>
    <p:sldId id="993" r:id="rId30"/>
    <p:sldId id="994" r:id="rId31"/>
    <p:sldId id="995" r:id="rId32"/>
    <p:sldId id="965" r:id="rId33"/>
    <p:sldId id="997" r:id="rId34"/>
    <p:sldId id="996" r:id="rId35"/>
    <p:sldId id="838" r:id="rId36"/>
    <p:sldId id="1000" r:id="rId37"/>
    <p:sldId id="910" r:id="rId38"/>
    <p:sldId id="912" r:id="rId39"/>
    <p:sldId id="911" r:id="rId40"/>
    <p:sldId id="914" r:id="rId41"/>
    <p:sldId id="916" r:id="rId42"/>
    <p:sldId id="919" r:id="rId43"/>
    <p:sldId id="1003" r:id="rId44"/>
    <p:sldId id="732" r:id="rId45"/>
    <p:sldId id="728" r:id="rId46"/>
  </p:sldIdLst>
  <p:sldSz cx="12192000" cy="6858000"/>
  <p:notesSz cx="6799263" cy="9929813"/>
  <p:defaultTextStyle>
    <a:defPPr>
      <a:defRPr lang="fr-FR"/>
    </a:defPPr>
    <a:lvl1pPr marL="0" algn="l" defTabSz="804565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1pPr>
    <a:lvl2pPr marL="402282" algn="l" defTabSz="804565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2pPr>
    <a:lvl3pPr marL="804565" algn="l" defTabSz="804565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3pPr>
    <a:lvl4pPr marL="1206848" algn="l" defTabSz="804565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4pPr>
    <a:lvl5pPr marL="1609131" algn="l" defTabSz="804565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5pPr>
    <a:lvl6pPr marL="2011413" algn="l" defTabSz="804565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6pPr>
    <a:lvl7pPr marL="2413695" algn="l" defTabSz="804565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7pPr>
    <a:lvl8pPr marL="2815978" algn="l" defTabSz="804565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8pPr>
    <a:lvl9pPr marL="3218261" algn="l" defTabSz="804565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9804"/>
    <a:srgbClr val="0E4194"/>
    <a:srgbClr val="00FF00"/>
    <a:srgbClr val="ECF1F8"/>
    <a:srgbClr val="0A16FC"/>
    <a:srgbClr val="E4EDF8"/>
    <a:srgbClr val="FFCC00"/>
    <a:srgbClr val="092A5F"/>
    <a:srgbClr val="E6E6E6"/>
    <a:srgbClr val="1128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>
      <p:cViewPr varScale="1">
        <p:scale>
          <a:sx n="78" d="100"/>
          <a:sy n="78" d="100"/>
        </p:scale>
        <p:origin x="878" y="72"/>
      </p:cViewPr>
      <p:guideLst>
        <p:guide orient="horz" pos="2160"/>
        <p:guide pos="384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40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r-soleil\Commun_Accelerateurs-Ingenierie\Alignement_et_Metrologie\_SURVEY\ANS\Survey%20ANS%2006-2026\T1\R&#233;sultats%20surveys%20pour%20Alain_Helm6D%20+%20HL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r-soleil\Commun_Accelerateurs-Ingenierie\Alignement_et_Metrologie\_SURVEY\ANS\Survey%20ANS%2006-2026\T1\R&#233;sultats%20surveys%20pour%20Alain_Helm6D%20+%20HL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r-soleil\Commun_Accelerateurs-Ingenierie\Alignement_et_Metrologie\_Construction%20Soleil%20II\Mesures%20Keyence%20Rosace\SA%20-%20%20Mesures%20keyence%20rosace%20labo%20et%20cetim\Rapport%20Rosace%20et%20bloc%20Keyence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T1 vs HLS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'Données HLS '!$P$4:$P$41</c:f>
              <c:numCache>
                <c:formatCode>0.000</c:formatCode>
                <c:ptCount val="38"/>
                <c:pt idx="0">
                  <c:v>1.0692817607605321E-2</c:v>
                </c:pt>
                <c:pt idx="1">
                  <c:v>1.3718400140703579E-2</c:v>
                </c:pt>
                <c:pt idx="2">
                  <c:v>4.3540019539022978E-2</c:v>
                </c:pt>
                <c:pt idx="3">
                  <c:v>6.6573366096918107E-3</c:v>
                </c:pt>
                <c:pt idx="4">
                  <c:v>-3.4398317418038005E-2</c:v>
                </c:pt>
                <c:pt idx="5">
                  <c:v>-6.2318168476565461E-2</c:v>
                </c:pt>
                <c:pt idx="6">
                  <c:v>-4.8448863973931111E-3</c:v>
                </c:pt>
                <c:pt idx="7">
                  <c:v>-1.0549083732541931E-2</c:v>
                </c:pt>
                <c:pt idx="8">
                  <c:v>-2.7002439310592763E-2</c:v>
                </c:pt>
                <c:pt idx="9">
                  <c:v>7.1835611715869163E-2</c:v>
                </c:pt>
                <c:pt idx="10">
                  <c:v>3.159951289211449E-2</c:v>
                </c:pt>
                <c:pt idx="11">
                  <c:v>1.4396164422464608E-2</c:v>
                </c:pt>
                <c:pt idx="12">
                  <c:v>-5.1751748630067596E-2</c:v>
                </c:pt>
                <c:pt idx="13">
                  <c:v>-6.6423145265275707E-2</c:v>
                </c:pt>
                <c:pt idx="14">
                  <c:v>1.3399293038787619E-2</c:v>
                </c:pt>
                <c:pt idx="15">
                  <c:v>3.9723325598401971E-3</c:v>
                </c:pt>
                <c:pt idx="16">
                  <c:v>2.35490143734296E-3</c:v>
                </c:pt>
                <c:pt idx="17">
                  <c:v>5.1219230433616758E-2</c:v>
                </c:pt>
                <c:pt idx="18">
                  <c:v>2.5079128872334877E-2</c:v>
                </c:pt>
                <c:pt idx="19">
                  <c:v>4.219255239092945E-2</c:v>
                </c:pt>
                <c:pt idx="20">
                  <c:v>-1.0529102858981787E-2</c:v>
                </c:pt>
                <c:pt idx="21">
                  <c:v>-2.611626923987842E-2</c:v>
                </c:pt>
                <c:pt idx="22">
                  <c:v>-1.1467773599974862E-2</c:v>
                </c:pt>
                <c:pt idx="23">
                  <c:v>-3.45450281374724E-2</c:v>
                </c:pt>
                <c:pt idx="24">
                  <c:v>-9.7588132110217884E-3</c:v>
                </c:pt>
                <c:pt idx="25">
                  <c:v>3.9594662057993446E-2</c:v>
                </c:pt>
                <c:pt idx="26">
                  <c:v>-2.5110297664070913E-2</c:v>
                </c:pt>
                <c:pt idx="28">
                  <c:v>-6.172053165471425E-3</c:v>
                </c:pt>
                <c:pt idx="29">
                  <c:v>1.6583795850806382E-3</c:v>
                </c:pt>
                <c:pt idx="30">
                  <c:v>2.0377818868041686E-2</c:v>
                </c:pt>
                <c:pt idx="31">
                  <c:v>1.8687314941644217E-2</c:v>
                </c:pt>
                <c:pt idx="32">
                  <c:v>-5.1656104904168387E-2</c:v>
                </c:pt>
                <c:pt idx="33">
                  <c:v>-1.0349450512933345E-2</c:v>
                </c:pt>
                <c:pt idx="34">
                  <c:v>-5.09624198776919E-2</c:v>
                </c:pt>
                <c:pt idx="35">
                  <c:v>1.3593219044025773E-2</c:v>
                </c:pt>
                <c:pt idx="36">
                  <c:v>2.3233858984156086E-2</c:v>
                </c:pt>
                <c:pt idx="37">
                  <c:v>4.7023853326152221E-2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4B-4D8B-90AE-74B255BFC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4342512"/>
        <c:axId val="147017008"/>
      </c:lineChart>
      <c:catAx>
        <c:axId val="4643425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7017008"/>
        <c:crosses val="autoZero"/>
        <c:auto val="1"/>
        <c:lblAlgn val="ctr"/>
        <c:lblOffset val="100"/>
        <c:noMultiLvlLbl val="0"/>
      </c:catAx>
      <c:valAx>
        <c:axId val="14701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mm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64342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T1 vs HLS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T1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'Données HLS '!$F$4:$F$41</c:f>
              <c:numCache>
                <c:formatCode>0.000</c:formatCode>
                <c:ptCount val="38"/>
                <c:pt idx="0">
                  <c:v>0</c:v>
                </c:pt>
                <c:pt idx="1">
                  <c:v>9199.9048567669961</c:v>
                </c:pt>
                <c:pt idx="2">
                  <c:v>19364.075602761077</c:v>
                </c:pt>
                <c:pt idx="3">
                  <c:v>31345.929049321552</c:v>
                </c:pt>
                <c:pt idx="4">
                  <c:v>41533.610882532157</c:v>
                </c:pt>
                <c:pt idx="5">
                  <c:v>53535.077655617977</c:v>
                </c:pt>
                <c:pt idx="6">
                  <c:v>63730.985072830874</c:v>
                </c:pt>
                <c:pt idx="7">
                  <c:v>67951.307075432938</c:v>
                </c:pt>
                <c:pt idx="8">
                  <c:v>72335.841474201501</c:v>
                </c:pt>
                <c:pt idx="9">
                  <c:v>87812.083284640888</c:v>
                </c:pt>
                <c:pt idx="10">
                  <c:v>92960.802969315147</c:v>
                </c:pt>
                <c:pt idx="11">
                  <c:v>97439.072816340951</c:v>
                </c:pt>
                <c:pt idx="12">
                  <c:v>107482.68207135194</c:v>
                </c:pt>
                <c:pt idx="13">
                  <c:v>119266.31487868738</c:v>
                </c:pt>
                <c:pt idx="14">
                  <c:v>129247.00259107331</c:v>
                </c:pt>
                <c:pt idx="15">
                  <c:v>140963.50561322144</c:v>
                </c:pt>
                <c:pt idx="16">
                  <c:v>150898.93597989457</c:v>
                </c:pt>
                <c:pt idx="17">
                  <c:v>155059.15538729349</c:v>
                </c:pt>
                <c:pt idx="18">
                  <c:v>173774.91316805076</c:v>
                </c:pt>
                <c:pt idx="19">
                  <c:v>179357.4463369695</c:v>
                </c:pt>
                <c:pt idx="20">
                  <c:v>183627.44854678508</c:v>
                </c:pt>
                <c:pt idx="21">
                  <c:v>193397.39108579117</c:v>
                </c:pt>
                <c:pt idx="22">
                  <c:v>204941.59831158322</c:v>
                </c:pt>
                <c:pt idx="23">
                  <c:v>214805.92689613576</c:v>
                </c:pt>
                <c:pt idx="24">
                  <c:v>226502.20797413166</c:v>
                </c:pt>
                <c:pt idx="25">
                  <c:v>236524.29022711393</c:v>
                </c:pt>
                <c:pt idx="26">
                  <c:v>240800.40602938455</c:v>
                </c:pt>
                <c:pt idx="27">
                  <c:v>244123.56814334373</c:v>
                </c:pt>
                <c:pt idx="28">
                  <c:v>259511.06078239967</c:v>
                </c:pt>
                <c:pt idx="29">
                  <c:v>265786.98927337886</c:v>
                </c:pt>
                <c:pt idx="30">
                  <c:v>270201.94271578465</c:v>
                </c:pt>
                <c:pt idx="31">
                  <c:v>280441.99964013416</c:v>
                </c:pt>
                <c:pt idx="32">
                  <c:v>292646.90255648602</c:v>
                </c:pt>
                <c:pt idx="33">
                  <c:v>303145.60290278506</c:v>
                </c:pt>
                <c:pt idx="34">
                  <c:v>315643.34050933633</c:v>
                </c:pt>
                <c:pt idx="35">
                  <c:v>326377.37593193649</c:v>
                </c:pt>
                <c:pt idx="36">
                  <c:v>330993.05436518899</c:v>
                </c:pt>
                <c:pt idx="37">
                  <c:v>334124.58579189033</c:v>
                </c:pt>
              </c:numCache>
            </c:numRef>
          </c:xVal>
          <c:yVal>
            <c:numRef>
              <c:f>'Données HLS '!$G$4:$G$41</c:f>
              <c:numCache>
                <c:formatCode>0.000</c:formatCode>
                <c:ptCount val="38"/>
                <c:pt idx="0">
                  <c:v>364.39796012548101</c:v>
                </c:pt>
                <c:pt idx="1">
                  <c:v>364.913499125481</c:v>
                </c:pt>
                <c:pt idx="2">
                  <c:v>364.929686125481</c:v>
                </c:pt>
                <c:pt idx="3">
                  <c:v>364.90331612548101</c:v>
                </c:pt>
                <c:pt idx="4">
                  <c:v>364.89680712548102</c:v>
                </c:pt>
                <c:pt idx="5">
                  <c:v>364.83244912548099</c:v>
                </c:pt>
                <c:pt idx="6">
                  <c:v>364.60864512548102</c:v>
                </c:pt>
                <c:pt idx="7">
                  <c:v>364.68885612548098</c:v>
                </c:pt>
                <c:pt idx="8">
                  <c:v>364.67438312548097</c:v>
                </c:pt>
                <c:pt idx="9">
                  <c:v>364.53868612548098</c:v>
                </c:pt>
                <c:pt idx="10">
                  <c:v>364.98794012548097</c:v>
                </c:pt>
                <c:pt idx="11">
                  <c:v>365.116126125481</c:v>
                </c:pt>
                <c:pt idx="12">
                  <c:v>364.95773312548101</c:v>
                </c:pt>
                <c:pt idx="13">
                  <c:v>365.03863712548099</c:v>
                </c:pt>
                <c:pt idx="14">
                  <c:v>365.09059912548099</c:v>
                </c:pt>
                <c:pt idx="15">
                  <c:v>365.10811612548099</c:v>
                </c:pt>
                <c:pt idx="16">
                  <c:v>365.19611712548101</c:v>
                </c:pt>
                <c:pt idx="17">
                  <c:v>365.173627125481</c:v>
                </c:pt>
                <c:pt idx="18">
                  <c:v>365.13507112548098</c:v>
                </c:pt>
                <c:pt idx="19">
                  <c:v>365.32211812548098</c:v>
                </c:pt>
                <c:pt idx="20">
                  <c:v>365.44941712548098</c:v>
                </c:pt>
                <c:pt idx="21">
                  <c:v>365.278702125481</c:v>
                </c:pt>
                <c:pt idx="22">
                  <c:v>365.26297512548098</c:v>
                </c:pt>
                <c:pt idx="23">
                  <c:v>364.80385012548101</c:v>
                </c:pt>
                <c:pt idx="24">
                  <c:v>365.030976125481</c:v>
                </c:pt>
                <c:pt idx="25">
                  <c:v>364.94604912548101</c:v>
                </c:pt>
                <c:pt idx="26">
                  <c:v>364.778906125481</c:v>
                </c:pt>
                <c:pt idx="27">
                  <c:v>364.894787125481</c:v>
                </c:pt>
                <c:pt idx="28">
                  <c:v>365.18334612548102</c:v>
                </c:pt>
                <c:pt idx="29">
                  <c:v>365.18390712548103</c:v>
                </c:pt>
                <c:pt idx="30">
                  <c:v>365.76125212548101</c:v>
                </c:pt>
                <c:pt idx="31">
                  <c:v>365.62782412548103</c:v>
                </c:pt>
                <c:pt idx="32">
                  <c:v>365.239620125481</c:v>
                </c:pt>
                <c:pt idx="33">
                  <c:v>365.05634712548101</c:v>
                </c:pt>
                <c:pt idx="34">
                  <c:v>365.04894812548099</c:v>
                </c:pt>
                <c:pt idx="35">
                  <c:v>364.87130912548099</c:v>
                </c:pt>
                <c:pt idx="36">
                  <c:v>364.79655412548101</c:v>
                </c:pt>
                <c:pt idx="37">
                  <c:v>364.91981012548098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46B-474A-AACF-49F996F7C8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8494335"/>
        <c:axId val="490804847"/>
      </c:scatterChart>
      <c:scatterChart>
        <c:scatterStyle val="lineMarker"/>
        <c:varyColors val="0"/>
        <c:ser>
          <c:idx val="1"/>
          <c:order val="1"/>
          <c:tx>
            <c:v>HLS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'Données HLS '!$F$4:$F$41</c:f>
              <c:numCache>
                <c:formatCode>0.000</c:formatCode>
                <c:ptCount val="38"/>
                <c:pt idx="0">
                  <c:v>0</c:v>
                </c:pt>
                <c:pt idx="1">
                  <c:v>9199.9048567669961</c:v>
                </c:pt>
                <c:pt idx="2">
                  <c:v>19364.075602761077</c:v>
                </c:pt>
                <c:pt idx="3">
                  <c:v>31345.929049321552</c:v>
                </c:pt>
                <c:pt idx="4">
                  <c:v>41533.610882532157</c:v>
                </c:pt>
                <c:pt idx="5">
                  <c:v>53535.077655617977</c:v>
                </c:pt>
                <c:pt idx="6">
                  <c:v>63730.985072830874</c:v>
                </c:pt>
                <c:pt idx="7">
                  <c:v>67951.307075432938</c:v>
                </c:pt>
                <c:pt idx="8">
                  <c:v>72335.841474201501</c:v>
                </c:pt>
                <c:pt idx="9">
                  <c:v>87812.083284640888</c:v>
                </c:pt>
                <c:pt idx="10">
                  <c:v>92960.802969315147</c:v>
                </c:pt>
                <c:pt idx="11">
                  <c:v>97439.072816340951</c:v>
                </c:pt>
                <c:pt idx="12">
                  <c:v>107482.68207135194</c:v>
                </c:pt>
                <c:pt idx="13">
                  <c:v>119266.31487868738</c:v>
                </c:pt>
                <c:pt idx="14">
                  <c:v>129247.00259107331</c:v>
                </c:pt>
                <c:pt idx="15">
                  <c:v>140963.50561322144</c:v>
                </c:pt>
                <c:pt idx="16">
                  <c:v>150898.93597989457</c:v>
                </c:pt>
                <c:pt idx="17">
                  <c:v>155059.15538729349</c:v>
                </c:pt>
                <c:pt idx="18">
                  <c:v>173774.91316805076</c:v>
                </c:pt>
                <c:pt idx="19">
                  <c:v>179357.4463369695</c:v>
                </c:pt>
                <c:pt idx="20">
                  <c:v>183627.44854678508</c:v>
                </c:pt>
                <c:pt idx="21">
                  <c:v>193397.39108579117</c:v>
                </c:pt>
                <c:pt idx="22">
                  <c:v>204941.59831158322</c:v>
                </c:pt>
                <c:pt idx="23">
                  <c:v>214805.92689613576</c:v>
                </c:pt>
                <c:pt idx="24">
                  <c:v>226502.20797413166</c:v>
                </c:pt>
                <c:pt idx="25">
                  <c:v>236524.29022711393</c:v>
                </c:pt>
                <c:pt idx="26">
                  <c:v>240800.40602938455</c:v>
                </c:pt>
                <c:pt idx="27">
                  <c:v>244123.56814334373</c:v>
                </c:pt>
                <c:pt idx="28">
                  <c:v>259511.06078239967</c:v>
                </c:pt>
                <c:pt idx="29">
                  <c:v>265786.98927337886</c:v>
                </c:pt>
                <c:pt idx="30">
                  <c:v>270201.94271578465</c:v>
                </c:pt>
                <c:pt idx="31">
                  <c:v>280441.99964013416</c:v>
                </c:pt>
                <c:pt idx="32">
                  <c:v>292646.90255648602</c:v>
                </c:pt>
                <c:pt idx="33">
                  <c:v>303145.60290278506</c:v>
                </c:pt>
                <c:pt idx="34">
                  <c:v>315643.34050933633</c:v>
                </c:pt>
                <c:pt idx="35">
                  <c:v>326377.37593193649</c:v>
                </c:pt>
                <c:pt idx="36">
                  <c:v>330993.05436518899</c:v>
                </c:pt>
                <c:pt idx="37">
                  <c:v>334124.58579189033</c:v>
                </c:pt>
              </c:numCache>
            </c:numRef>
          </c:xVal>
          <c:yVal>
            <c:numRef>
              <c:f>'Données HLS '!$M$4:$M$41</c:f>
              <c:numCache>
                <c:formatCode>0.000</c:formatCode>
                <c:ptCount val="38"/>
                <c:pt idx="0">
                  <c:v>697.76735816682685</c:v>
                </c:pt>
                <c:pt idx="1">
                  <c:v>698.27533276588133</c:v>
                </c:pt>
                <c:pt idx="2">
                  <c:v>698.25718074368581</c:v>
                </c:pt>
                <c:pt idx="3">
                  <c:v>698.2632300769659</c:v>
                </c:pt>
                <c:pt idx="4">
                  <c:v>698.29485769081873</c:v>
                </c:pt>
                <c:pt idx="5">
                  <c:v>698.25614994151033</c:v>
                </c:pt>
                <c:pt idx="6">
                  <c:v>697.9740106483456</c:v>
                </c:pt>
                <c:pt idx="7">
                  <c:v>698.05986433444662</c:v>
                </c:pt>
                <c:pt idx="8">
                  <c:v>698.06196496995528</c:v>
                </c:pt>
                <c:pt idx="9">
                  <c:v>697.82933377451684</c:v>
                </c:pt>
                <c:pt idx="10">
                  <c:v>698.31995094327897</c:v>
                </c:pt>
                <c:pt idx="11">
                  <c:v>698.4665100335842</c:v>
                </c:pt>
                <c:pt idx="12">
                  <c:v>698.3774884092262</c:v>
                </c:pt>
                <c:pt idx="13">
                  <c:v>698.47778505812096</c:v>
                </c:pt>
                <c:pt idx="14">
                  <c:v>698.45457197921235</c:v>
                </c:pt>
                <c:pt idx="15">
                  <c:v>698.4875232608</c:v>
                </c:pt>
                <c:pt idx="16">
                  <c:v>698.58252009289151</c:v>
                </c:pt>
                <c:pt idx="17">
                  <c:v>698.51345269065314</c:v>
                </c:pt>
                <c:pt idx="18">
                  <c:v>698.51117552331709</c:v>
                </c:pt>
                <c:pt idx="19">
                  <c:v>698.68397626016952</c:v>
                </c:pt>
                <c:pt idx="20">
                  <c:v>698.86610825426192</c:v>
                </c:pt>
                <c:pt idx="21">
                  <c:v>698.71547573229702</c:v>
                </c:pt>
                <c:pt idx="22">
                  <c:v>698.68966161852404</c:v>
                </c:pt>
                <c:pt idx="23">
                  <c:v>698.25673142785126</c:v>
                </c:pt>
                <c:pt idx="24">
                  <c:v>698.46169838544006</c:v>
                </c:pt>
                <c:pt idx="25">
                  <c:v>698.32866534925483</c:v>
                </c:pt>
                <c:pt idx="26">
                  <c:v>698.22646580053379</c:v>
                </c:pt>
                <c:pt idx="27">
                  <c:v>698.48828697328941</c:v>
                </c:pt>
                <c:pt idx="28">
                  <c:v>698.61091897570964</c:v>
                </c:pt>
                <c:pt idx="29">
                  <c:v>698.60254969174355</c:v>
                </c:pt>
                <c:pt idx="30">
                  <c:v>699.16018664899639</c:v>
                </c:pt>
                <c:pt idx="31">
                  <c:v>699.02551126644153</c:v>
                </c:pt>
                <c:pt idx="32">
                  <c:v>698.70308856418706</c:v>
                </c:pt>
                <c:pt idx="33">
                  <c:v>698.47381555172365</c:v>
                </c:pt>
                <c:pt idx="34">
                  <c:v>698.50075191112262</c:v>
                </c:pt>
                <c:pt idx="35">
                  <c:v>698.25278750080872</c:v>
                </c:pt>
                <c:pt idx="36">
                  <c:v>698.16585850641491</c:v>
                </c:pt>
                <c:pt idx="37">
                  <c:v>698.26360068297106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46B-474A-AACF-49F996F7C8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0763567"/>
        <c:axId val="490759727"/>
      </c:scatterChart>
      <c:valAx>
        <c:axId val="16684943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0804847"/>
        <c:crosses val="autoZero"/>
        <c:crossBetween val="midCat"/>
      </c:valAx>
      <c:valAx>
        <c:axId val="490804847"/>
        <c:scaling>
          <c:orientation val="minMax"/>
          <c:max val="366.2"/>
          <c:min val="364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68494335"/>
        <c:crosses val="autoZero"/>
        <c:crossBetween val="midCat"/>
      </c:valAx>
      <c:valAx>
        <c:axId val="490759727"/>
        <c:scaling>
          <c:orientation val="minMax"/>
          <c:max val="699.6"/>
        </c:scaling>
        <c:delete val="0"/>
        <c:axPos val="r"/>
        <c:numFmt formatCode="0.00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0763567"/>
        <c:crosses val="max"/>
        <c:crossBetween val="midCat"/>
      </c:valAx>
      <c:valAx>
        <c:axId val="490763567"/>
        <c:scaling>
          <c:orientation val="minMax"/>
        </c:scaling>
        <c:delete val="1"/>
        <c:axPos val="b"/>
        <c:numFmt formatCode="0.000" sourceLinked="1"/>
        <c:majorTickMark val="out"/>
        <c:minorTickMark val="none"/>
        <c:tickLblPos val="nextTo"/>
        <c:crossAx val="4907597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solidFill>
                  <a:schemeClr val="tx1"/>
                </a:solidFill>
              </a:rPr>
              <a:t>Prism position deviation between CMM and laser tracker measurements</a:t>
            </a:r>
          </a:p>
        </c:rich>
      </c:tx>
      <c:layout>
        <c:manualLayout>
          <c:xMode val="edge"/>
          <c:yMode val="edge"/>
          <c:x val="0.1823574436895179"/>
          <c:y val="0.100761529723990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7591447944006999"/>
          <c:y val="0.25083333333333335"/>
          <c:w val="0.71111329833770787"/>
          <c:h val="0.48774894511141292"/>
        </c:manualLayout>
      </c:layout>
      <c:lineChart>
        <c:grouping val="standard"/>
        <c:varyColors val="0"/>
        <c:ser>
          <c:idx val="0"/>
          <c:order val="0"/>
          <c:tx>
            <c:v>S</c:v>
          </c:tx>
          <c:spPr>
            <a:ln w="15875" cap="rnd">
              <a:solidFill>
                <a:srgbClr val="0E419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0E4194"/>
                </a:solidFill>
              </a:ln>
              <a:effectLst/>
            </c:spPr>
          </c:marker>
          <c:cat>
            <c:strRef>
              <c:f>'Keyence MMT-USMN aout26'!$B$4:$B$9</c:f>
              <c:strCache>
                <c:ptCount val="6"/>
                <c:pt idx="0">
                  <c:v>K1</c:v>
                </c:pt>
                <c:pt idx="1">
                  <c:v>K2</c:v>
                </c:pt>
                <c:pt idx="2">
                  <c:v>K3</c:v>
                </c:pt>
                <c:pt idx="3">
                  <c:v>K4</c:v>
                </c:pt>
                <c:pt idx="4">
                  <c:v>K5</c:v>
                </c:pt>
                <c:pt idx="5">
                  <c:v>K6</c:v>
                </c:pt>
              </c:strCache>
            </c:strRef>
          </c:cat>
          <c:val>
            <c:numRef>
              <c:f>'Keyence MMT-USMN aout26'!$D$21:$D$26</c:f>
              <c:numCache>
                <c:formatCode>General</c:formatCode>
                <c:ptCount val="6"/>
                <c:pt idx="0">
                  <c:v>0.6</c:v>
                </c:pt>
                <c:pt idx="1">
                  <c:v>-0.6</c:v>
                </c:pt>
                <c:pt idx="2">
                  <c:v>0.7</c:v>
                </c:pt>
                <c:pt idx="3">
                  <c:v>-0.7</c:v>
                </c:pt>
                <c:pt idx="4">
                  <c:v>-0.3</c:v>
                </c:pt>
                <c:pt idx="5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67-425A-9A57-9E197A551553}"/>
            </c:ext>
          </c:extLst>
        </c:ser>
        <c:ser>
          <c:idx val="1"/>
          <c:order val="1"/>
          <c:tx>
            <c:v>X</c:v>
          </c:tx>
          <c:spPr>
            <a:ln w="158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val>
            <c:numRef>
              <c:f>'Keyence MMT-USMN aout26'!$C$21:$C$26</c:f>
              <c:numCache>
                <c:formatCode>General</c:formatCode>
                <c:ptCount val="6"/>
                <c:pt idx="0">
                  <c:v>-0.1</c:v>
                </c:pt>
                <c:pt idx="1">
                  <c:v>0.1</c:v>
                </c:pt>
                <c:pt idx="2">
                  <c:v>1.2</c:v>
                </c:pt>
                <c:pt idx="3">
                  <c:v>-1</c:v>
                </c:pt>
                <c:pt idx="4">
                  <c:v>-0.8</c:v>
                </c:pt>
                <c:pt idx="5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67-425A-9A57-9E197A551553}"/>
            </c:ext>
          </c:extLst>
        </c:ser>
        <c:ser>
          <c:idx val="2"/>
          <c:order val="2"/>
          <c:tx>
            <c:v>Y</c:v>
          </c:tx>
          <c:spPr>
            <a:ln w="158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rgbClr val="00B050"/>
                </a:solidFill>
              </a:ln>
              <a:effectLst/>
            </c:spPr>
          </c:marker>
          <c:val>
            <c:numRef>
              <c:f>'Keyence MMT-USMN aout26'!$E$21:$E$26</c:f>
              <c:numCache>
                <c:formatCode>General</c:formatCode>
                <c:ptCount val="6"/>
                <c:pt idx="0">
                  <c:v>0.3</c:v>
                </c:pt>
                <c:pt idx="1">
                  <c:v>-0.6</c:v>
                </c:pt>
                <c:pt idx="2">
                  <c:v>0.4</c:v>
                </c:pt>
                <c:pt idx="3">
                  <c:v>0.5</c:v>
                </c:pt>
                <c:pt idx="4">
                  <c:v>-0.9</c:v>
                </c:pt>
                <c:pt idx="5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67-425A-9A57-9E197A551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820976"/>
        <c:axId val="804953072"/>
      </c:lineChart>
      <c:catAx>
        <c:axId val="8882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04953072"/>
        <c:crosses val="autoZero"/>
        <c:auto val="1"/>
        <c:lblAlgn val="ctr"/>
        <c:lblOffset val="100"/>
        <c:noMultiLvlLbl val="0"/>
      </c:catAx>
      <c:valAx>
        <c:axId val="804953072"/>
        <c:scaling>
          <c:orientation val="minMax"/>
          <c:max val="6"/>
          <c:min val="-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Deviation (µm)</a:t>
                </a:r>
              </a:p>
            </c:rich>
          </c:tx>
          <c:layout>
            <c:manualLayout>
              <c:xMode val="edge"/>
              <c:yMode val="edge"/>
              <c:x val="2.9638888888888895E-2"/>
              <c:y val="0.2786151210265383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882097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093686841156293"/>
          <c:y val="0.26517274255164691"/>
          <c:w val="9.9083333333333329E-2"/>
          <c:h val="0.451969233012540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0.38069</cdr:x>
      <cdr:y>0.82768</cdr:y>
    </cdr:from>
    <cdr:to>
      <cdr:x>0.68069</cdr:x>
      <cdr:y>0.91102</cdr:y>
    </cdr:to>
    <cdr:sp macro="" textlink="">
      <cdr:nvSpPr>
        <cdr:cNvPr id="3" name="ZoneTexte 2">
          <a:extLst xmlns:a="http://schemas.openxmlformats.org/drawingml/2006/main">
            <a:ext uri="{FF2B5EF4-FFF2-40B4-BE49-F238E27FC236}">
              <a16:creationId xmlns:a16="http://schemas.microsoft.com/office/drawing/2014/main" id="{5296C2C2-3D69-32C4-4AD5-709A22BBA8E2}"/>
            </a:ext>
          </a:extLst>
        </cdr:cNvPr>
        <cdr:cNvSpPr txBox="1"/>
      </cdr:nvSpPr>
      <cdr:spPr>
        <a:xfrm xmlns:a="http://schemas.openxmlformats.org/drawingml/2006/main">
          <a:off x="2110782" y="2503711"/>
          <a:ext cx="1663385" cy="252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fr-FR" sz="1400" kern="1200" dirty="0" err="1">
              <a:solidFill>
                <a:schemeClr val="tx1"/>
              </a:solidFill>
            </a:rPr>
            <a:t>Prism</a:t>
          </a:r>
          <a:r>
            <a:rPr lang="fr-FR" sz="1400" kern="1200" baseline="0" dirty="0">
              <a:solidFill>
                <a:schemeClr val="tx1"/>
              </a:solidFill>
            </a:rPr>
            <a:t> </a:t>
          </a:r>
          <a:r>
            <a:rPr lang="fr-FR" sz="1400" kern="1200" baseline="0" dirty="0" err="1">
              <a:solidFill>
                <a:schemeClr val="tx1"/>
              </a:solidFill>
            </a:rPr>
            <a:t>number</a:t>
          </a:r>
          <a:endParaRPr lang="fr-FR" sz="1400" kern="12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41B3394-7EE7-4282-B493-4CAE724A8C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475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49F0869-18BA-45C9-B2FD-B96F7F8E62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1"/>
            <a:ext cx="2946400" cy="498475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1EE5332F-C92E-4389-A5FC-C6F0CBC0C46E}" type="datetimeFigureOut">
              <a:rPr lang="fr-FR" smtClean="0"/>
              <a:t>08/10/2026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DEA37F4-71E3-40E2-B0AF-FA3C2CB57F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9"/>
            <a:ext cx="2946400" cy="49847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97D554E-F94F-433C-BA13-5D416A63AC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9"/>
            <a:ext cx="2946400" cy="49847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3FBE30B2-2448-4C49-BCBE-E89C5369022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181384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347" cy="496491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3" y="1"/>
            <a:ext cx="2946347" cy="496491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F2CC8582-32F8-4511-BE8E-9127F14BA016}" type="datetimeFigureOut">
              <a:rPr lang="fr-FR" smtClean="0"/>
              <a:t>08/10/2026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6347" cy="496491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3" y="9431599"/>
            <a:ext cx="2946347" cy="496491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6582F002-206D-4184-B39E-C7D93CBC598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645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402282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804565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1206848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609131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2011413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2413695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2815978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3218261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211C6-5DB4-657E-F249-D5BF8F5B0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6B8292-3B00-FB17-34C6-6254ECE0FC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03C251B-2127-83B3-B3A8-A541B25DB8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3E67ED-B44A-2DC6-AEC0-EBAA995CA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9483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4700D-4597-A124-8800-C511FCDA0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2A81DC-988C-4568-1C0C-06C02FD53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82B88FC-42D5-15E6-DE07-3F5F09DB7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002C01-C577-C81E-4D34-C6136C1D7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8766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3DC78-BDB5-E532-87FA-7DAAFC559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104145-FF4A-D8AB-3C90-2C3CF6359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9546D6-A576-0D73-B3A7-A97EDBFCA0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F2B287-231F-069B-2317-06A0B01ACE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4992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09B32-6815-96EE-877E-B12FB3D0B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269B06-2EA4-A78E-2D72-7036F0DDA7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12D285D-9CFA-F31F-353E-3C019144F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5A154F-B8D9-9EFE-4A9D-38E515CEBC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8895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DF07C-0FA0-25F7-C47E-37C8CA708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767843-41CB-3FED-9207-3E9270C26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646FC46-40F0-983A-FF3C-3ECB3B3C41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986849-6295-DA3C-B353-FE7ADA651E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4195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5F828-7D0B-8B10-1B8D-062E11134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F9C2390-3915-89C1-17EF-F0C325F433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4CE5C5B-F40C-F547-A60B-15BF85AB9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552F02-A71F-DFA5-EC9B-7D69BAE1A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3510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DCADB-72EB-E1AB-10D0-13E4ACBFB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B709BEA-35D9-DADB-CC05-6395A2DD1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2BE816-8D40-4AD1-E246-F30095269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03B3B9-37B0-828F-B174-9CB81F37FA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3396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85C08-21FD-8044-C7E0-BFE518F2A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AD1CD6-C957-70E2-17B1-0A0043B412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18D0B4F-E320-B3D4-90FD-FD08C1EDD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E06879-FBFC-ACE8-93F6-405A996078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5803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43E35-CE3D-3C83-5D26-F65767933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186D367-5B9B-F657-F4E0-7C9A31ED13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03D9D3-BC8E-1305-B43D-885D3020DD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29EFA3-9D3F-F2EE-4650-DB14D55139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8873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2C586-AA4E-B8F8-B516-D8CF9BE6A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62FE36-9419-012F-52B0-7AED9A2C72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3A0F0DD-19A4-CD4F-6557-B7E313ED7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340D9E-252F-2FE7-E0DA-5EEC131724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5840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E8EE0-B714-7FD7-DFA2-CD5603432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A1BB3F-CEE8-9FA1-6709-E3BA3FB7EF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CA86F1-A5D1-377F-7C65-1D5F56BED1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F30F35-CA5A-7649-62CB-925FBB48D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1746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42C2-1A3C-FC4A-EEF5-463458C81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3F518B-FE3C-F15B-558F-BFEEC6D9A8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4D6CEB-6EB3-8FDD-FCA9-8DE8E62463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6F6D65-8AB3-EE9D-76ED-DFE7DAFEB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9893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E5E29-E0C0-D43C-9881-C375A0F65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720E1E2-B1C8-7394-DB17-F60CD0D5B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8CE03B1-34D7-1E4D-62FE-C972A350A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CB9FAF-6DF6-3517-06DB-120AE8F9CE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6672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092E9-3375-07DC-C7AF-0E6DE8507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242EAB-FCB8-1A07-6A6A-FECCB68F4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8D69305-0162-BD64-33A6-75D07C6CCD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431152-1163-476E-1D62-63911947B6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95490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DDD99-F112-F5F7-BF0F-F188E001E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B951F1-188B-3DBC-D8DD-A7E977232C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0EF15FD-C31E-7A80-CE4B-15987657E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BF3206-260C-F27B-89D4-6E46D0542F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3766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8FA42-A5CF-AF89-3055-BC519C163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3B8C39-8C76-0BDE-3369-49FCFD8BA4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A65280-34C7-E8B1-1BFD-6F7A3CB42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0C4E64-DA93-3626-7DC6-72ECA9ED5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47006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C1F7D-5C04-7130-11F1-2C4E1DAA3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C4B0F5-DE94-1AC9-496D-B240DC9880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21912F9-E92E-A3B4-8577-085DD796B2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9B7F55-80AE-64F5-8976-32A17ECAA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95798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267C4-26A1-4630-8853-306130A92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6C7783-024B-1B95-F05D-474189ECA5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CEE313-4B0B-B2AD-957D-EF3FCF0E5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4AA440-6E49-E1EE-5EDF-C3078A2045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4026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05B6E-1485-E89C-A24F-4E08488DF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B3C21F-D754-2B4E-249F-44ACFDC35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836A1E-7092-7A35-BAB4-44929E169E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D047D0-9BEE-2CBF-3D9A-1F13324A9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050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34CFD-94EA-4164-9B8F-D35E81101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E0FBC17-96C4-6B3F-D229-5D12959227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4F3878-1E1C-645B-4FCB-2E8BB7376E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22404F-B5A9-0E86-2DBA-C710C8EC0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43422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18869-382C-99CB-1152-298C6CECA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E8577F-85A6-D6AB-E4F9-3754F13EC0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71BD52A-0F99-A738-A0C7-D57BEAFDE9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56EBA1-FE9A-5F3D-E3FE-9A23415D4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57023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C2900-8ADC-1234-40E7-222D69DE1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B5FFA-5B02-A93E-8187-C4EDEFE292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451EB67-C189-4BEB-8E2B-28C91FB81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AC126D-EF8C-D8AF-F3B9-428A64A317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96164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5EFC5-DC8F-1515-E5C0-412CFB813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ED51F23-C4EC-304C-6D41-30CDE61735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37473E-9436-03A3-DEE1-FB67C86A4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844D07-279B-A588-769E-1F4EDB84A4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05267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1F98-5ED7-541A-6406-B941A10CA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505236-1FD8-21F4-8CAB-B6CFBCB32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CFD80C9-8A8D-4D0C-2B70-97BB8AFB0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B092AE-53D3-7454-2DA4-C8927C194F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99839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B3331-71EA-6198-7A38-A36724715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81F08E-2CEB-0596-4E5C-B30D38F801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399441-A20C-FA87-B85D-C80595C1B7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0EF638-F14D-B2F9-9AAC-B8DEEF02C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00120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B4F27-D0B5-5534-E809-561E978CC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1E3698-FFB8-2D72-12A1-9BD2BAF50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CFF7794-7559-ECDE-F443-5465BFBF9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F0E552-EE81-50A5-3FE8-7EE68F2CF9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27011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F6C74-21E1-1864-BB3B-80896DE0F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AE400C-A8D3-F32B-D073-8A4AD2FA51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F2B649F-7412-9641-5255-20FD73703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4F75E4-FD93-C10A-1B8D-95EC2C75D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86073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38AE0-9B5B-459E-2894-E7D462278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66A37B0-3849-9B4A-3DFE-130FCD50F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2F01B0-E438-FE82-9932-316B89CD1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841CA2-43B1-1B82-9275-E01E6DB410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68774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00CD9-EF0A-1EA2-F284-A31E5B519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8AB2FE7-4740-C750-181F-408C5DF78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9388" y="1076325"/>
            <a:ext cx="9571037" cy="538480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1698BEE-E662-5246-9FA2-F51DC5D0FE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51F12E-1B96-1A9D-F65E-5ABDDEC44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75011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9C35B-BC48-B5CD-B01B-A5897A47F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6D9DC5-0967-018C-C2CB-C6435F0866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9388" y="1076325"/>
            <a:ext cx="9571037" cy="538480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1E92D24-FBE1-DA41-E308-AD49320045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D9AA5C-AE42-89DA-8CBA-B270439CB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80262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8BCE5-C19C-C224-C7BC-4DC4B9664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549FE9-2547-2192-2B89-20E162F9F1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9388" y="1076325"/>
            <a:ext cx="9571037" cy="538480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A051EDC-2D77-6CE8-5FC3-968134278B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3EB3F4-3C8A-DBBE-97FB-119D5C8C8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76768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70275-7B1F-8AAE-38E1-23B6FAE15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453A84-4EBC-1C89-F8DF-F9DACAE6CA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9388" y="1076325"/>
            <a:ext cx="9571037" cy="538480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A7D97FB-0A35-4459-EAAC-8CB962864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D689D6-1431-3FEE-A558-D25AA3ECB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3007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5474B-6324-D2AA-8E0B-416B6DAF6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BA75975-F093-7D46-C864-1856D2B9F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9388" y="1076325"/>
            <a:ext cx="9571037" cy="538480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8E6700-33E3-20A3-8E65-DBE5FBB64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E343930-D801-AE2E-4DE7-24DD8077E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20159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47D9B-ABCB-DEEC-FBA4-83C673D1A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8173D1-E1D1-8D87-9FA9-602F0A1CAF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9388" y="1076325"/>
            <a:ext cx="9571037" cy="538480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3D83D2F-C5EB-6896-380B-85ABDDB32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B2E167-283D-81A0-31A1-D14D1E696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16842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B656F-02A5-C1C8-8667-19F451216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03ED642-B0E2-0704-F5DF-8C722AB667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79388" y="1076325"/>
            <a:ext cx="9571037" cy="538480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8FABC2-F505-62AE-B950-DBFF9273E9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94392A-E82E-7B7F-E019-F115B4FAF9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91979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82F002-206D-4184-B39E-C7D93CBC5980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1004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5">
            <a:extLst>
              <a:ext uri="{FF2B5EF4-FFF2-40B4-BE49-F238E27FC236}">
                <a16:creationId xmlns:a16="http://schemas.microsoft.com/office/drawing/2014/main" id="{FC3EBD57-B42C-C046-A344-941889741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066" y="3880123"/>
            <a:ext cx="9855513" cy="8259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Sous-titre 2">
            <a:extLst>
              <a:ext uri="{FF2B5EF4-FFF2-40B4-BE49-F238E27FC236}">
                <a16:creationId xmlns:a16="http://schemas.microsoft.com/office/drawing/2014/main" id="{BD517349-5F6A-DB9F-9199-AA782E7C1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064" y="4523982"/>
            <a:ext cx="9855513" cy="490465"/>
          </a:xfrm>
          <a:prstGeom prst="rect">
            <a:avLst/>
          </a:prstGeom>
        </p:spPr>
        <p:txBody>
          <a:bodyPr/>
          <a:lstStyle>
            <a:lvl1pPr marL="81002" indent="0" algn="l">
              <a:buNone/>
              <a:defRPr sz="1800">
                <a:solidFill>
                  <a:schemeClr val="bg1"/>
                </a:solidFill>
              </a:defRPr>
            </a:lvl1pPr>
            <a:lvl2pPr marL="342905" indent="0" algn="ctr">
              <a:buNone/>
              <a:defRPr sz="1500"/>
            </a:lvl2pPr>
            <a:lvl3pPr marL="685810" indent="0" algn="ctr">
              <a:buNone/>
              <a:defRPr sz="1350"/>
            </a:lvl3pPr>
            <a:lvl4pPr marL="1028715" indent="0" algn="ctr">
              <a:buNone/>
              <a:defRPr sz="1200"/>
            </a:lvl4pPr>
            <a:lvl5pPr marL="1371619" indent="0" algn="ctr">
              <a:buNone/>
              <a:defRPr sz="1200"/>
            </a:lvl5pPr>
            <a:lvl6pPr marL="1714524" indent="0" algn="ctr">
              <a:buNone/>
              <a:defRPr sz="1200"/>
            </a:lvl6pPr>
            <a:lvl7pPr marL="2057429" indent="0" algn="ctr">
              <a:buNone/>
              <a:defRPr sz="1200"/>
            </a:lvl7pPr>
            <a:lvl8pPr marL="2400334" indent="0" algn="ctr">
              <a:buNone/>
              <a:defRPr sz="1200"/>
            </a:lvl8pPr>
            <a:lvl9pPr marL="274324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0A041821-5217-8A21-65A9-8A29E2DCD66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8270"/>
          <a:stretch/>
        </p:blipFill>
        <p:spPr>
          <a:xfrm>
            <a:off x="9627148" y="4"/>
            <a:ext cx="2661542" cy="1075039"/>
          </a:xfrm>
          <a:prstGeom prst="rect">
            <a:avLst/>
          </a:prstGeom>
        </p:spPr>
      </p:pic>
      <p:pic>
        <p:nvPicPr>
          <p:cNvPr id="2" name="Image 1" descr="Une image contenant texte, Graphique, logo, graphisme&#10;&#10;Description générée automatiquement">
            <a:extLst>
              <a:ext uri="{FF2B5EF4-FFF2-40B4-BE49-F238E27FC236}">
                <a16:creationId xmlns:a16="http://schemas.microsoft.com/office/drawing/2014/main" id="{5B237D8E-D6BC-635F-FFEE-66E19FAE81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" r="45770"/>
          <a:stretch/>
        </p:blipFill>
        <p:spPr>
          <a:xfrm>
            <a:off x="10344474" y="13226"/>
            <a:ext cx="1768154" cy="9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24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EIL II -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itre 5">
            <a:extLst>
              <a:ext uri="{FF2B5EF4-FFF2-40B4-BE49-F238E27FC236}">
                <a16:creationId xmlns:a16="http://schemas.microsoft.com/office/drawing/2014/main" id="{FC3EBD57-B42C-C046-A344-941889741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066" y="3880123"/>
            <a:ext cx="9855513" cy="8259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1" name="Sous-titre 2">
            <a:extLst>
              <a:ext uri="{FF2B5EF4-FFF2-40B4-BE49-F238E27FC236}">
                <a16:creationId xmlns:a16="http://schemas.microsoft.com/office/drawing/2014/main" id="{BD517349-5F6A-DB9F-9199-AA782E7C1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064" y="4523982"/>
            <a:ext cx="9855513" cy="490465"/>
          </a:xfrm>
          <a:prstGeom prst="rect">
            <a:avLst/>
          </a:prstGeom>
        </p:spPr>
        <p:txBody>
          <a:bodyPr/>
          <a:lstStyle>
            <a:lvl1pPr marL="81002" indent="0" algn="l">
              <a:buNone/>
              <a:defRPr sz="1800">
                <a:solidFill>
                  <a:schemeClr val="bg1"/>
                </a:solidFill>
              </a:defRPr>
            </a:lvl1pPr>
            <a:lvl2pPr marL="342905" indent="0" algn="ctr">
              <a:buNone/>
              <a:defRPr sz="1500"/>
            </a:lvl2pPr>
            <a:lvl3pPr marL="685810" indent="0" algn="ctr">
              <a:buNone/>
              <a:defRPr sz="1350"/>
            </a:lvl3pPr>
            <a:lvl4pPr marL="1028715" indent="0" algn="ctr">
              <a:buNone/>
              <a:defRPr sz="1200"/>
            </a:lvl4pPr>
            <a:lvl5pPr marL="1371619" indent="0" algn="ctr">
              <a:buNone/>
              <a:defRPr sz="1200"/>
            </a:lvl5pPr>
            <a:lvl6pPr marL="1714524" indent="0" algn="ctr">
              <a:buNone/>
              <a:defRPr sz="1200"/>
            </a:lvl6pPr>
            <a:lvl7pPr marL="2057429" indent="0" algn="ctr">
              <a:buNone/>
              <a:defRPr sz="1200"/>
            </a:lvl7pPr>
            <a:lvl8pPr marL="2400334" indent="0" algn="ctr">
              <a:buNone/>
              <a:defRPr sz="1200"/>
            </a:lvl8pPr>
            <a:lvl9pPr marL="274324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0A041821-5217-8A21-65A9-8A29E2DCD66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8270"/>
          <a:stretch/>
        </p:blipFill>
        <p:spPr>
          <a:xfrm>
            <a:off x="9627148" y="4"/>
            <a:ext cx="2661542" cy="1075039"/>
          </a:xfrm>
          <a:prstGeom prst="rect">
            <a:avLst/>
          </a:prstGeom>
        </p:spPr>
      </p:pic>
      <p:pic>
        <p:nvPicPr>
          <p:cNvPr id="2" name="Image 1" descr="Une image contenant texte, Graphique, logo, graphisme&#10;&#10;Description générée automatiquement">
            <a:extLst>
              <a:ext uri="{FF2B5EF4-FFF2-40B4-BE49-F238E27FC236}">
                <a16:creationId xmlns:a16="http://schemas.microsoft.com/office/drawing/2014/main" id="{5B237D8E-D6BC-635F-FFEE-66E19FAE81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" r="45770"/>
          <a:stretch/>
        </p:blipFill>
        <p:spPr>
          <a:xfrm>
            <a:off x="10344474" y="13226"/>
            <a:ext cx="1768154" cy="992593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362B829-21D7-8F9B-D78D-FF4C57F2B2D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14918" y="5782965"/>
            <a:ext cx="1827262" cy="107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75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-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5">
            <a:extLst>
              <a:ext uri="{FF2B5EF4-FFF2-40B4-BE49-F238E27FC236}">
                <a16:creationId xmlns:a16="http://schemas.microsoft.com/office/drawing/2014/main" id="{0C76B200-C722-C759-AE46-2E6C0983F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806" y="2015831"/>
            <a:ext cx="9143999" cy="6819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>
              <a:spcBef>
                <a:spcPts val="0"/>
              </a:spcBef>
              <a:spcAft>
                <a:spcPts val="1350"/>
              </a:spcAft>
              <a:defRPr>
                <a:solidFill>
                  <a:srgbClr val="0E419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E6A28407-404A-41AC-EAEC-705F5ADB1B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5803" y="2579195"/>
            <a:ext cx="9144000" cy="398161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500">
                <a:solidFill>
                  <a:srgbClr val="0E4194"/>
                </a:solidFill>
              </a:defRPr>
            </a:lvl1pPr>
            <a:lvl2pPr marL="342905" indent="0" algn="ctr">
              <a:buNone/>
              <a:defRPr sz="1500"/>
            </a:lvl2pPr>
            <a:lvl3pPr marL="685810" indent="0" algn="ctr">
              <a:buNone/>
              <a:defRPr sz="1350"/>
            </a:lvl3pPr>
            <a:lvl4pPr marL="1028715" indent="0" algn="ctr">
              <a:buNone/>
              <a:defRPr sz="1200"/>
            </a:lvl4pPr>
            <a:lvl5pPr marL="1371619" indent="0" algn="ctr">
              <a:buNone/>
              <a:defRPr sz="1200"/>
            </a:lvl5pPr>
            <a:lvl6pPr marL="1714524" indent="0" algn="ctr">
              <a:buNone/>
              <a:defRPr sz="1200"/>
            </a:lvl6pPr>
            <a:lvl7pPr marL="2057429" indent="0" algn="ctr">
              <a:buNone/>
              <a:defRPr sz="1200"/>
            </a:lvl7pPr>
            <a:lvl8pPr marL="2400334" indent="0" algn="ctr">
              <a:buNone/>
              <a:defRPr sz="1200"/>
            </a:lvl8pPr>
            <a:lvl9pPr marL="2743240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pic>
        <p:nvPicPr>
          <p:cNvPr id="3" name="Image 2" descr="Une image contenant texte, Graphique, logo, graphisme&#10;&#10;Description générée automatiquement">
            <a:extLst>
              <a:ext uri="{FF2B5EF4-FFF2-40B4-BE49-F238E27FC236}">
                <a16:creationId xmlns:a16="http://schemas.microsoft.com/office/drawing/2014/main" id="{6C18CBAD-6B27-47CA-46B3-A651430B4F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78"/>
          <a:stretch/>
        </p:blipFill>
        <p:spPr>
          <a:xfrm>
            <a:off x="9531" y="13226"/>
            <a:ext cx="1693985" cy="9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23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EIL II - Titre -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5">
            <a:extLst>
              <a:ext uri="{FF2B5EF4-FFF2-40B4-BE49-F238E27FC236}">
                <a16:creationId xmlns:a16="http://schemas.microsoft.com/office/drawing/2014/main" id="{1FD6769E-277C-39CC-3102-12E2E1519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806" y="2015831"/>
            <a:ext cx="9143999" cy="6819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>
              <a:spcBef>
                <a:spcPts val="0"/>
              </a:spcBef>
              <a:spcAft>
                <a:spcPts val="1350"/>
              </a:spcAft>
              <a:defRPr>
                <a:solidFill>
                  <a:srgbClr val="0E419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82067B03-38E1-698F-CCC9-FBCA6D2839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5803" y="2579195"/>
            <a:ext cx="9144000" cy="398161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500">
                <a:solidFill>
                  <a:srgbClr val="0E4194"/>
                </a:solidFill>
              </a:defRPr>
            </a:lvl1pPr>
            <a:lvl2pPr marL="342905" indent="0" algn="ctr">
              <a:buNone/>
              <a:defRPr sz="1500"/>
            </a:lvl2pPr>
            <a:lvl3pPr marL="685810" indent="0" algn="ctr">
              <a:buNone/>
              <a:defRPr sz="1350"/>
            </a:lvl3pPr>
            <a:lvl4pPr marL="1028715" indent="0" algn="ctr">
              <a:buNone/>
              <a:defRPr sz="1200"/>
            </a:lvl4pPr>
            <a:lvl5pPr marL="1371619" indent="0" algn="ctr">
              <a:buNone/>
              <a:defRPr sz="1200"/>
            </a:lvl5pPr>
            <a:lvl6pPr marL="1714524" indent="0" algn="ctr">
              <a:buNone/>
              <a:defRPr sz="1200"/>
            </a:lvl6pPr>
            <a:lvl7pPr marL="2057429" indent="0" algn="ctr">
              <a:buNone/>
              <a:defRPr sz="1200"/>
            </a:lvl7pPr>
            <a:lvl8pPr marL="2400334" indent="0" algn="ctr">
              <a:buNone/>
              <a:defRPr sz="1200"/>
            </a:lvl8pPr>
            <a:lvl9pPr marL="2743240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pic>
        <p:nvPicPr>
          <p:cNvPr id="6" name="Image 5" descr="Une image contenant texte, Graphique, logo, graphisme&#10;&#10;Description générée automatiquement">
            <a:extLst>
              <a:ext uri="{FF2B5EF4-FFF2-40B4-BE49-F238E27FC236}">
                <a16:creationId xmlns:a16="http://schemas.microsoft.com/office/drawing/2014/main" id="{0507EFAE-7ABD-E64E-200A-8F71AD6A80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56"/>
          <a:stretch/>
        </p:blipFill>
        <p:spPr>
          <a:xfrm>
            <a:off x="9529" y="13226"/>
            <a:ext cx="1765994" cy="992593"/>
          </a:xfrm>
          <a:prstGeom prst="rect">
            <a:avLst/>
          </a:prstGeom>
        </p:spPr>
      </p:pic>
      <p:pic>
        <p:nvPicPr>
          <p:cNvPr id="2" name="Image 1" descr="Une image contenant texte, Graphique, logo, graphisme&#10;&#10;Description générée automatiquement">
            <a:extLst>
              <a:ext uri="{FF2B5EF4-FFF2-40B4-BE49-F238E27FC236}">
                <a16:creationId xmlns:a16="http://schemas.microsoft.com/office/drawing/2014/main" id="{96DCB141-3264-5239-140E-CB1DCE61FF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0"/>
          <a:stretch/>
        </p:blipFill>
        <p:spPr>
          <a:xfrm>
            <a:off x="9552385" y="5865411"/>
            <a:ext cx="1665088" cy="9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104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- Fond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5">
            <a:extLst>
              <a:ext uri="{FF2B5EF4-FFF2-40B4-BE49-F238E27FC236}">
                <a16:creationId xmlns:a16="http://schemas.microsoft.com/office/drawing/2014/main" id="{0C76B200-C722-C759-AE46-2E6C0983F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806" y="2015831"/>
            <a:ext cx="9143999" cy="6819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>
              <a:spcBef>
                <a:spcPts val="0"/>
              </a:spcBef>
              <a:spcAft>
                <a:spcPts val="1350"/>
              </a:spcAft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E6A28407-404A-41AC-EAEC-705F5ADB1B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5803" y="2579195"/>
            <a:ext cx="9144000" cy="398161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342905" indent="0" algn="ctr">
              <a:buNone/>
              <a:defRPr sz="1500"/>
            </a:lvl2pPr>
            <a:lvl3pPr marL="685810" indent="0" algn="ctr">
              <a:buNone/>
              <a:defRPr sz="1350"/>
            </a:lvl3pPr>
            <a:lvl4pPr marL="1028715" indent="0" algn="ctr">
              <a:buNone/>
              <a:defRPr sz="1200"/>
            </a:lvl4pPr>
            <a:lvl5pPr marL="1371619" indent="0" algn="ctr">
              <a:buNone/>
              <a:defRPr sz="1200"/>
            </a:lvl5pPr>
            <a:lvl6pPr marL="1714524" indent="0" algn="ctr">
              <a:buNone/>
              <a:defRPr sz="1200"/>
            </a:lvl6pPr>
            <a:lvl7pPr marL="2057429" indent="0" algn="ctr">
              <a:buNone/>
              <a:defRPr sz="1200"/>
            </a:lvl7pPr>
            <a:lvl8pPr marL="2400334" indent="0" algn="ctr">
              <a:buNone/>
              <a:defRPr sz="1200"/>
            </a:lvl8pPr>
            <a:lvl9pPr marL="2743240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pic>
        <p:nvPicPr>
          <p:cNvPr id="3" name="Image 2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04F7504E-B661-284E-31D1-404E153CE8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75"/>
          <a:stretch/>
        </p:blipFill>
        <p:spPr>
          <a:xfrm>
            <a:off x="-28574" y="6289"/>
            <a:ext cx="1876105" cy="103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476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EIL II - Titre - Fond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itre 5">
            <a:extLst>
              <a:ext uri="{FF2B5EF4-FFF2-40B4-BE49-F238E27FC236}">
                <a16:creationId xmlns:a16="http://schemas.microsoft.com/office/drawing/2014/main" id="{1FD6769E-277C-39CC-3102-12E2E1519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806" y="2015831"/>
            <a:ext cx="9143999" cy="6819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>
              <a:spcBef>
                <a:spcPts val="0"/>
              </a:spcBef>
              <a:spcAft>
                <a:spcPts val="1350"/>
              </a:spcAft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82067B03-38E1-698F-CCC9-FBCA6D2839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5803" y="2579195"/>
            <a:ext cx="9144000" cy="398161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342905" indent="0" algn="ctr">
              <a:buNone/>
              <a:defRPr sz="1500"/>
            </a:lvl2pPr>
            <a:lvl3pPr marL="685810" indent="0" algn="ctr">
              <a:buNone/>
              <a:defRPr sz="1350"/>
            </a:lvl3pPr>
            <a:lvl4pPr marL="1028715" indent="0" algn="ctr">
              <a:buNone/>
              <a:defRPr sz="1200"/>
            </a:lvl4pPr>
            <a:lvl5pPr marL="1371619" indent="0" algn="ctr">
              <a:buNone/>
              <a:defRPr sz="1200"/>
            </a:lvl5pPr>
            <a:lvl6pPr marL="1714524" indent="0" algn="ctr">
              <a:buNone/>
              <a:defRPr sz="1200"/>
            </a:lvl6pPr>
            <a:lvl7pPr marL="2057429" indent="0" algn="ctr">
              <a:buNone/>
              <a:defRPr sz="1200"/>
            </a:lvl7pPr>
            <a:lvl8pPr marL="2400334" indent="0" algn="ctr">
              <a:buNone/>
              <a:defRPr sz="1200"/>
            </a:lvl8pPr>
            <a:lvl9pPr marL="2743240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pic>
        <p:nvPicPr>
          <p:cNvPr id="6" name="Image 5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51F2B562-85F6-F366-9A22-CE58D4D928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913"/>
          <a:stretch/>
        </p:blipFill>
        <p:spPr>
          <a:xfrm>
            <a:off x="-28572" y="6289"/>
            <a:ext cx="1804095" cy="1033012"/>
          </a:xfrm>
          <a:prstGeom prst="rect">
            <a:avLst/>
          </a:prstGeom>
        </p:spPr>
      </p:pic>
      <p:pic>
        <p:nvPicPr>
          <p:cNvPr id="2" name="Image 1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9BFBFA4E-10FE-7015-8DEE-2F23F67423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3"/>
          <a:stretch/>
        </p:blipFill>
        <p:spPr>
          <a:xfrm>
            <a:off x="9480377" y="5824988"/>
            <a:ext cx="1728192" cy="103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51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-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9C09D7E-59EB-BEFF-9239-97C74B156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36" y="0"/>
            <a:ext cx="11088582" cy="5652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7D660469-4C99-E499-F555-847F004518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39418" y="6372000"/>
            <a:ext cx="10369152" cy="360000"/>
          </a:xfrm>
          <a:prstGeom prst="rect">
            <a:avLst/>
          </a:prstGeom>
        </p:spPr>
        <p:txBody>
          <a:bodyPr anchor="ctr"/>
          <a:lstStyle>
            <a:lvl1pPr algn="r">
              <a:defRPr sz="600">
                <a:solidFill>
                  <a:srgbClr val="0E4194"/>
                </a:solidFill>
              </a:defRPr>
            </a:lvl1pPr>
          </a:lstStyle>
          <a:p>
            <a:r>
              <a:rPr lang="da-DK"/>
              <a:t>IWAA 2026, October 5-9 at KEK</a:t>
            </a:r>
            <a:endParaRPr lang="fr-FR" dirty="0"/>
          </a:p>
        </p:txBody>
      </p:sp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E8704074-533C-DA64-ED01-842AC1D731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08567" y="6372000"/>
            <a:ext cx="429321" cy="360000"/>
          </a:xfrm>
          <a:prstGeom prst="rect">
            <a:avLst/>
          </a:prstGeom>
        </p:spPr>
        <p:txBody>
          <a:bodyPr anchor="ctr"/>
          <a:lstStyle>
            <a:lvl1pPr algn="l">
              <a:defRPr sz="600">
                <a:solidFill>
                  <a:srgbClr val="0E4194"/>
                </a:solidFill>
              </a:defRPr>
            </a:lvl1pPr>
          </a:lstStyle>
          <a:p>
            <a:fld id="{F1620CC9-C982-429E-97C9-9F71A6603CFC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C16BA71-0D4A-4FA3-C59C-67009C750C53}"/>
              </a:ext>
            </a:extLst>
          </p:cNvPr>
          <p:cNvCxnSpPr>
            <a:cxnSpLocks/>
          </p:cNvCxnSpPr>
          <p:nvPr userDrawn="1"/>
        </p:nvCxnSpPr>
        <p:spPr>
          <a:xfrm>
            <a:off x="11222089" y="6496770"/>
            <a:ext cx="0" cy="107726"/>
          </a:xfrm>
          <a:prstGeom prst="line">
            <a:avLst/>
          </a:prstGeom>
          <a:ln w="19050" cap="rnd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texte, Graphique, logo, graphisme&#10;&#10;Description générée automatiquement">
            <a:extLst>
              <a:ext uri="{FF2B5EF4-FFF2-40B4-BE49-F238E27FC236}">
                <a16:creationId xmlns:a16="http://schemas.microsoft.com/office/drawing/2014/main" id="{F1A835FA-3F39-0AAD-80E8-9DB44B729E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56"/>
          <a:stretch/>
        </p:blipFill>
        <p:spPr>
          <a:xfrm>
            <a:off x="69332" y="71732"/>
            <a:ext cx="1157705" cy="643283"/>
          </a:xfrm>
          <a:prstGeom prst="rect">
            <a:avLst/>
          </a:prstGeom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DAAA54F5-F9A3-770F-5526-4C64D41A12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1387" y="1083762"/>
            <a:ext cx="11088582" cy="50672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4194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6484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EIL II - Diapositive -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2036" y="0"/>
            <a:ext cx="11088582" cy="5652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4" name="Espace réservé du pied de page 3">
            <a:extLst>
              <a:ext uri="{FF2B5EF4-FFF2-40B4-BE49-F238E27FC236}">
                <a16:creationId xmlns:a16="http://schemas.microsoft.com/office/drawing/2014/main" id="{417C1D21-47CD-BA51-C4E2-B49EB6703D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44826" y="6372000"/>
            <a:ext cx="9651801" cy="360000"/>
          </a:xfrm>
          <a:prstGeom prst="rect">
            <a:avLst/>
          </a:prstGeom>
        </p:spPr>
        <p:txBody>
          <a:bodyPr anchor="ctr"/>
          <a:lstStyle>
            <a:lvl1pPr algn="r">
              <a:defRPr sz="600">
                <a:solidFill>
                  <a:srgbClr val="0E4194"/>
                </a:solidFill>
              </a:defRPr>
            </a:lvl1pPr>
          </a:lstStyle>
          <a:p>
            <a:r>
              <a:rPr lang="da-DK"/>
              <a:t>IWAA 2026, October 5-9 at KEK</a:t>
            </a:r>
            <a:endParaRPr lang="fr-FR" dirty="0"/>
          </a:p>
        </p:txBody>
      </p:sp>
      <p:sp>
        <p:nvSpPr>
          <p:cNvPr id="15" name="Espace réservé du numéro de diapositive 4">
            <a:extLst>
              <a:ext uri="{FF2B5EF4-FFF2-40B4-BE49-F238E27FC236}">
                <a16:creationId xmlns:a16="http://schemas.microsoft.com/office/drawing/2014/main" id="{DC0CEBF5-099C-F2C0-9CDA-02B8BD9651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396628" y="6372000"/>
            <a:ext cx="429321" cy="360000"/>
          </a:xfrm>
          <a:prstGeom prst="rect">
            <a:avLst/>
          </a:prstGeom>
        </p:spPr>
        <p:txBody>
          <a:bodyPr anchor="ctr"/>
          <a:lstStyle>
            <a:lvl1pPr algn="l">
              <a:defRPr sz="600">
                <a:solidFill>
                  <a:srgbClr val="0E4194"/>
                </a:solidFill>
              </a:defRPr>
            </a:lvl1pPr>
          </a:lstStyle>
          <a:p>
            <a:fld id="{F1620CC9-C982-429E-97C9-9F71A6603CFC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D29BFBE0-28EB-EAF7-4E29-11996A2B01E2}"/>
              </a:ext>
            </a:extLst>
          </p:cNvPr>
          <p:cNvCxnSpPr>
            <a:cxnSpLocks/>
          </p:cNvCxnSpPr>
          <p:nvPr userDrawn="1"/>
        </p:nvCxnSpPr>
        <p:spPr>
          <a:xfrm>
            <a:off x="10410148" y="6496770"/>
            <a:ext cx="0" cy="107726"/>
          </a:xfrm>
          <a:prstGeom prst="line">
            <a:avLst/>
          </a:prstGeom>
          <a:ln w="19050" cap="rnd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texte, Graphique, logo, graphisme&#10;&#10;Description générée automatiquement">
            <a:extLst>
              <a:ext uri="{FF2B5EF4-FFF2-40B4-BE49-F238E27FC236}">
                <a16:creationId xmlns:a16="http://schemas.microsoft.com/office/drawing/2014/main" id="{DD06D05C-710F-6BC7-3BD3-0AFA2AE881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10755318" y="6174394"/>
            <a:ext cx="1099564" cy="643283"/>
          </a:xfrm>
          <a:prstGeom prst="rect">
            <a:avLst/>
          </a:prstGeom>
        </p:spPr>
      </p:pic>
      <p:pic>
        <p:nvPicPr>
          <p:cNvPr id="6" name="Image 5" descr="Une image contenant texte, Graphique, logo, graphisme&#10;&#10;Description générée automatiquement">
            <a:extLst>
              <a:ext uri="{FF2B5EF4-FFF2-40B4-BE49-F238E27FC236}">
                <a16:creationId xmlns:a16="http://schemas.microsoft.com/office/drawing/2014/main" id="{A5DD8358-64A5-053A-2A88-D8A526282F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56"/>
          <a:stretch/>
        </p:blipFill>
        <p:spPr>
          <a:xfrm>
            <a:off x="69332" y="71732"/>
            <a:ext cx="1157705" cy="643283"/>
          </a:xfrm>
          <a:prstGeom prst="rect">
            <a:avLst/>
          </a:prstGeom>
        </p:spPr>
      </p:pic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D7BC5A8B-E3C2-C4A0-F6F2-D2A6F3FB2D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1387" y="1083762"/>
            <a:ext cx="11088582" cy="50672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4194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62893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- Fond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9C09D7E-59EB-BEFF-9239-97C74B156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36" y="0"/>
            <a:ext cx="11088582" cy="5652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7D660469-4C99-E499-F555-847F004518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23396" y="6372000"/>
            <a:ext cx="10585173" cy="360000"/>
          </a:xfrm>
          <a:prstGeom prst="rect">
            <a:avLst/>
          </a:prstGeom>
        </p:spPr>
        <p:txBody>
          <a:bodyPr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r>
              <a:rPr lang="da-DK"/>
              <a:t>IWAA 2026, October 5-9 at KEK</a:t>
            </a:r>
            <a:endParaRPr lang="fr-FR" dirty="0"/>
          </a:p>
        </p:txBody>
      </p:sp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E8704074-533C-DA64-ED01-842AC1D731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08567" y="6372000"/>
            <a:ext cx="429321" cy="360000"/>
          </a:xfrm>
          <a:prstGeom prst="rect">
            <a:avLst/>
          </a:prstGeom>
        </p:spPr>
        <p:txBody>
          <a:bodyPr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1620CC9-C982-429E-97C9-9F71A6603CFC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C16BA71-0D4A-4FA3-C59C-67009C750C53}"/>
              </a:ext>
            </a:extLst>
          </p:cNvPr>
          <p:cNvCxnSpPr>
            <a:cxnSpLocks/>
          </p:cNvCxnSpPr>
          <p:nvPr userDrawn="1"/>
        </p:nvCxnSpPr>
        <p:spPr>
          <a:xfrm>
            <a:off x="11222089" y="6496770"/>
            <a:ext cx="0" cy="107726"/>
          </a:xfrm>
          <a:prstGeom prst="line">
            <a:avLst/>
          </a:prstGeom>
          <a:ln w="19050" cap="rnd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950A27AB-0B26-D5EC-E334-0CF12DD398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71"/>
          <a:stretch/>
        </p:blipFill>
        <p:spPr>
          <a:xfrm>
            <a:off x="72852" y="76850"/>
            <a:ext cx="1165001" cy="631907"/>
          </a:xfrm>
          <a:prstGeom prst="rect">
            <a:avLst/>
          </a:prstGeom>
        </p:spPr>
      </p:pic>
      <p:sp>
        <p:nvSpPr>
          <p:cNvPr id="10" name="Espace réservé du texte 12">
            <a:extLst>
              <a:ext uri="{FF2B5EF4-FFF2-40B4-BE49-F238E27FC236}">
                <a16:creationId xmlns:a16="http://schemas.microsoft.com/office/drawing/2014/main" id="{3658B5F2-45B9-2EA3-6D19-7B3FBFAAF3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1387" y="1083762"/>
            <a:ext cx="11088582" cy="50672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C00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58202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EIL II - Diapositive - Fond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2036" y="0"/>
            <a:ext cx="11088582" cy="56520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14" name="Espace réservé du pied de page 3">
            <a:extLst>
              <a:ext uri="{FF2B5EF4-FFF2-40B4-BE49-F238E27FC236}">
                <a16:creationId xmlns:a16="http://schemas.microsoft.com/office/drawing/2014/main" id="{417C1D21-47CD-BA51-C4E2-B49EB6703D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7410" y="6372000"/>
            <a:ext cx="9651801" cy="360000"/>
          </a:xfrm>
          <a:prstGeom prst="rect">
            <a:avLst/>
          </a:prstGeom>
        </p:spPr>
        <p:txBody>
          <a:bodyPr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r>
              <a:rPr lang="da-DK"/>
              <a:t>IWAA 2026, October 5-9 at KEK</a:t>
            </a:r>
            <a:endParaRPr lang="fr-FR" dirty="0"/>
          </a:p>
        </p:txBody>
      </p:sp>
      <p:sp>
        <p:nvSpPr>
          <p:cNvPr id="15" name="Espace réservé du numéro de diapositive 4">
            <a:extLst>
              <a:ext uri="{FF2B5EF4-FFF2-40B4-BE49-F238E27FC236}">
                <a16:creationId xmlns:a16="http://schemas.microsoft.com/office/drawing/2014/main" id="{DC0CEBF5-099C-F2C0-9CDA-02B8BD9651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19209" y="6372000"/>
            <a:ext cx="429321" cy="360000"/>
          </a:xfrm>
          <a:prstGeom prst="rect">
            <a:avLst/>
          </a:prstGeom>
        </p:spPr>
        <p:txBody>
          <a:bodyPr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1620CC9-C982-429E-97C9-9F71A6603CFC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D29BFBE0-28EB-EAF7-4E29-11996A2B01E2}"/>
              </a:ext>
            </a:extLst>
          </p:cNvPr>
          <p:cNvCxnSpPr>
            <a:cxnSpLocks/>
          </p:cNvCxnSpPr>
          <p:nvPr userDrawn="1"/>
        </p:nvCxnSpPr>
        <p:spPr>
          <a:xfrm>
            <a:off x="10432731" y="6496770"/>
            <a:ext cx="0" cy="107726"/>
          </a:xfrm>
          <a:prstGeom prst="line">
            <a:avLst/>
          </a:prstGeom>
          <a:ln w="19050" cap="rnd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77C37365-1393-0B84-D9BD-B696AF768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43"/>
          <a:stretch/>
        </p:blipFill>
        <p:spPr>
          <a:xfrm>
            <a:off x="10848530" y="6180082"/>
            <a:ext cx="1003578" cy="631907"/>
          </a:xfrm>
          <a:prstGeom prst="rect">
            <a:avLst/>
          </a:prstGeom>
        </p:spPr>
      </p:pic>
      <p:pic>
        <p:nvPicPr>
          <p:cNvPr id="9" name="Image 8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643C17C2-EA1D-3C09-601A-636BFAEF34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71"/>
          <a:stretch/>
        </p:blipFill>
        <p:spPr>
          <a:xfrm>
            <a:off x="72852" y="76850"/>
            <a:ext cx="1165001" cy="631907"/>
          </a:xfrm>
          <a:prstGeom prst="rect">
            <a:avLst/>
          </a:prstGeom>
        </p:spPr>
      </p:pic>
      <p:sp>
        <p:nvSpPr>
          <p:cNvPr id="10" name="Espace réservé du numéro de diapositive 4">
            <a:extLst>
              <a:ext uri="{FF2B5EF4-FFF2-40B4-BE49-F238E27FC236}">
                <a16:creationId xmlns:a16="http://schemas.microsoft.com/office/drawing/2014/main" id="{5070D137-2B17-B637-701B-326616459949}"/>
              </a:ext>
            </a:extLst>
          </p:cNvPr>
          <p:cNvSpPr txBox="1">
            <a:spLocks/>
          </p:cNvSpPr>
          <p:nvPr userDrawn="1"/>
        </p:nvSpPr>
        <p:spPr>
          <a:xfrm>
            <a:off x="10396628" y="5857181"/>
            <a:ext cx="429321" cy="360000"/>
          </a:xfrm>
          <a:prstGeom prst="rect">
            <a:avLst/>
          </a:prstGeom>
        </p:spPr>
        <p:txBody>
          <a:bodyPr anchor="ctr"/>
          <a:lstStyle>
            <a:defPPr>
              <a:defRPr lang="fr-FR"/>
            </a:defPPr>
            <a:lvl1pPr marL="0" algn="l" defTabSz="914400" rtl="0" eaLnBrk="1" latinLnBrk="0" hangingPunct="1">
              <a:defRPr sz="800" kern="1200">
                <a:solidFill>
                  <a:srgbClr val="0E419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600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ED97571-453A-68E5-14E5-9FCC5010AA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1387" y="1083762"/>
            <a:ext cx="11088582" cy="50672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C00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01203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BF88ECE-C4BA-3B4E-916F-F266125825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" b="39"/>
          <a:stretch/>
        </p:blipFill>
        <p:spPr>
          <a:xfrm>
            <a:off x="1" y="0"/>
            <a:ext cx="12201584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9EDAE3-99DE-4E91-96D2-8D0083ED4C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83" y="5552402"/>
            <a:ext cx="561618" cy="1309236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1302CCE-B7D4-D8F9-E27B-629240F88886}"/>
              </a:ext>
            </a:extLst>
          </p:cNvPr>
          <p:cNvCxnSpPr>
            <a:cxnSpLocks/>
          </p:cNvCxnSpPr>
          <p:nvPr userDrawn="1"/>
        </p:nvCxnSpPr>
        <p:spPr>
          <a:xfrm>
            <a:off x="1415481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AADCE60-8262-E4EE-B010-B28381928646}"/>
              </a:ext>
            </a:extLst>
          </p:cNvPr>
          <p:cNvCxnSpPr>
            <a:cxnSpLocks/>
          </p:cNvCxnSpPr>
          <p:nvPr userDrawn="1"/>
        </p:nvCxnSpPr>
        <p:spPr>
          <a:xfrm>
            <a:off x="1415481" y="3992425"/>
            <a:ext cx="0" cy="948747"/>
          </a:xfrm>
          <a:prstGeom prst="line">
            <a:avLst/>
          </a:prstGeom>
          <a:ln w="88900" cap="rnd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46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42" r:id="rId2"/>
  </p:sldLayoutIdLst>
  <p:hf hdr="0" dt="0"/>
  <p:txStyles>
    <p:titleStyle>
      <a:lvl1pPr marL="81002" algn="l" defTabSz="685810" rtl="0" eaLnBrk="1" latinLnBrk="0" hangingPunct="1">
        <a:spcBef>
          <a:spcPct val="0"/>
        </a:spcBef>
        <a:buNone/>
        <a:defRPr sz="33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7179" indent="-257179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20" indent="-214316" algn="l" defTabSz="6858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1" kern="1200">
          <a:solidFill>
            <a:schemeClr val="tx1"/>
          </a:solidFill>
          <a:latin typeface="+mn-lt"/>
          <a:ea typeface="+mn-ea"/>
          <a:cs typeface="+mn-cs"/>
        </a:defRPr>
      </a:lvl2pPr>
      <a:lvl3pPr marL="85726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67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7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78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8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87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91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5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9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9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4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355E07BE-22E8-8A2F-F156-1437D8EE2B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ED6E2D-90A7-4D70-87D0-F2418BCE4DE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83" y="5552402"/>
            <a:ext cx="561618" cy="1309236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D5C48AE-AB71-BC96-C6A5-8F24B79E249A}"/>
              </a:ext>
            </a:extLst>
          </p:cNvPr>
          <p:cNvCxnSpPr>
            <a:cxnSpLocks/>
          </p:cNvCxnSpPr>
          <p:nvPr userDrawn="1"/>
        </p:nvCxnSpPr>
        <p:spPr>
          <a:xfrm>
            <a:off x="11255200" y="0"/>
            <a:ext cx="0" cy="6858000"/>
          </a:xfrm>
          <a:prstGeom prst="line">
            <a:avLst/>
          </a:prstGeom>
          <a:ln>
            <a:solidFill>
              <a:srgbClr val="0E4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BFAC04D-4EFB-8CD6-C58F-13B14F68E06B}"/>
              </a:ext>
            </a:extLst>
          </p:cNvPr>
          <p:cNvCxnSpPr>
            <a:cxnSpLocks/>
          </p:cNvCxnSpPr>
          <p:nvPr userDrawn="1"/>
        </p:nvCxnSpPr>
        <p:spPr>
          <a:xfrm>
            <a:off x="11255200" y="2132857"/>
            <a:ext cx="0" cy="792088"/>
          </a:xfrm>
          <a:prstGeom prst="line">
            <a:avLst/>
          </a:prstGeom>
          <a:ln w="88900" cap="rnd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097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2" r:id="rId2"/>
  </p:sldLayoutIdLst>
  <p:hf hdr="0" dt="0"/>
  <p:txStyles>
    <p:titleStyle>
      <a:lvl1pPr algn="r" defTabSz="685810" rtl="0" eaLnBrk="1" latinLnBrk="0" hangingPunct="1">
        <a:spcBef>
          <a:spcPct val="0"/>
        </a:spcBef>
        <a:buNone/>
        <a:defRPr sz="2700" b="1" kern="1200">
          <a:solidFill>
            <a:srgbClr val="0E4194"/>
          </a:solidFill>
          <a:latin typeface="+mj-lt"/>
          <a:ea typeface="+mj-ea"/>
          <a:cs typeface="+mj-cs"/>
        </a:defRPr>
      </a:lvl1pPr>
    </p:titleStyle>
    <p:bodyStyle>
      <a:lvl1pPr marL="257179" indent="-257179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20" indent="-214316" algn="l" defTabSz="6858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1" kern="1200">
          <a:solidFill>
            <a:schemeClr val="tx1"/>
          </a:solidFill>
          <a:latin typeface="+mn-lt"/>
          <a:ea typeface="+mn-ea"/>
          <a:cs typeface="+mn-cs"/>
        </a:defRPr>
      </a:lvl2pPr>
      <a:lvl3pPr marL="85726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67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7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78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8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87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91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5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9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9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4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92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DE759A4-E0D3-6501-9E57-A957FB697A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ED6E2D-90A7-4D70-87D0-F2418BCE4DE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83" y="5552402"/>
            <a:ext cx="561618" cy="1309236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5D5C48AE-AB71-BC96-C6A5-8F24B79E249A}"/>
              </a:ext>
            </a:extLst>
          </p:cNvPr>
          <p:cNvCxnSpPr>
            <a:cxnSpLocks/>
          </p:cNvCxnSpPr>
          <p:nvPr userDrawn="1"/>
        </p:nvCxnSpPr>
        <p:spPr>
          <a:xfrm>
            <a:off x="11255200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BFAC04D-4EFB-8CD6-C58F-13B14F68E06B}"/>
              </a:ext>
            </a:extLst>
          </p:cNvPr>
          <p:cNvCxnSpPr>
            <a:cxnSpLocks/>
          </p:cNvCxnSpPr>
          <p:nvPr userDrawn="1"/>
        </p:nvCxnSpPr>
        <p:spPr>
          <a:xfrm>
            <a:off x="11255200" y="2132857"/>
            <a:ext cx="0" cy="792088"/>
          </a:xfrm>
          <a:prstGeom prst="line">
            <a:avLst/>
          </a:prstGeom>
          <a:ln w="88900" cap="rnd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439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0" r:id="rId2"/>
  </p:sldLayoutIdLst>
  <p:hf hdr="0" dt="0"/>
  <p:txStyles>
    <p:titleStyle>
      <a:lvl1pPr algn="r" defTabSz="685810" rtl="0" eaLnBrk="1" latinLnBrk="0" hangingPunct="1">
        <a:spcBef>
          <a:spcPct val="0"/>
        </a:spcBef>
        <a:buNone/>
        <a:defRPr sz="2700" b="1" kern="1200">
          <a:solidFill>
            <a:srgbClr val="0E4194"/>
          </a:solidFill>
          <a:latin typeface="+mj-lt"/>
          <a:ea typeface="+mj-ea"/>
          <a:cs typeface="+mj-cs"/>
        </a:defRPr>
      </a:lvl1pPr>
    </p:titleStyle>
    <p:bodyStyle>
      <a:lvl1pPr marL="257179" indent="-257179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20" indent="-214316" algn="l" defTabSz="6858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1" kern="1200">
          <a:solidFill>
            <a:schemeClr val="tx1"/>
          </a:solidFill>
          <a:latin typeface="+mn-lt"/>
          <a:ea typeface="+mn-ea"/>
          <a:cs typeface="+mn-cs"/>
        </a:defRPr>
      </a:lvl2pPr>
      <a:lvl3pPr marL="85726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67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7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78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8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87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91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5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9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9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4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15480" y="0"/>
            <a:ext cx="10297145" cy="565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A7CC8EE-1817-4DF4-8528-9275D5B6CA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83" y="5552402"/>
            <a:ext cx="561618" cy="1309236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95E1E77-51B0-66D5-D260-A602FF45A0EA}"/>
              </a:ext>
            </a:extLst>
          </p:cNvPr>
          <p:cNvCxnSpPr>
            <a:cxnSpLocks/>
          </p:cNvCxnSpPr>
          <p:nvPr userDrawn="1"/>
        </p:nvCxnSpPr>
        <p:spPr>
          <a:xfrm>
            <a:off x="1415480" y="565200"/>
            <a:ext cx="10776521" cy="0"/>
          </a:xfrm>
          <a:prstGeom prst="line">
            <a:avLst/>
          </a:prstGeom>
          <a:ln>
            <a:solidFill>
              <a:srgbClr val="0E41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11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4" r:id="rId2"/>
  </p:sldLayoutIdLst>
  <p:hf hdr="0" dt="0"/>
  <p:txStyles>
    <p:titleStyle>
      <a:lvl1pPr algn="r" defTabSz="685810" rtl="0" eaLnBrk="1" latinLnBrk="0" hangingPunct="1">
        <a:spcBef>
          <a:spcPct val="0"/>
        </a:spcBef>
        <a:buNone/>
        <a:defRPr sz="2101" b="1" kern="1200">
          <a:solidFill>
            <a:srgbClr val="0E419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57179" indent="-257179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0E419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57220" indent="-214316" algn="l" defTabSz="6858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6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67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7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78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8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87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91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5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9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9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4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92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15480" y="0"/>
            <a:ext cx="10297145" cy="565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A7CC8EE-1817-4DF4-8528-9275D5B6CA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83" y="5552402"/>
            <a:ext cx="561618" cy="1309236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95E1E77-51B0-66D5-D260-A602FF45A0EA}"/>
              </a:ext>
            </a:extLst>
          </p:cNvPr>
          <p:cNvCxnSpPr>
            <a:cxnSpLocks/>
          </p:cNvCxnSpPr>
          <p:nvPr userDrawn="1"/>
        </p:nvCxnSpPr>
        <p:spPr>
          <a:xfrm>
            <a:off x="1415481" y="565200"/>
            <a:ext cx="10776521" cy="0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9254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7" r:id="rId2"/>
  </p:sldLayoutIdLst>
  <p:hf hdr="0" dt="0"/>
  <p:txStyles>
    <p:titleStyle>
      <a:lvl1pPr algn="r" defTabSz="685810" rtl="0" eaLnBrk="1" latinLnBrk="0" hangingPunct="1">
        <a:spcBef>
          <a:spcPct val="0"/>
        </a:spcBef>
        <a:buNone/>
        <a:defRPr sz="2101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57179" indent="-257179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0E419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57220" indent="-214316" algn="l" defTabSz="6858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6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67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7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78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82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87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91" indent="-171452" algn="l" defTabSz="6858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5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9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9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4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40" algn="l" defTabSz="68581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emf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emf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2.emf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46.png"/><Relationship Id="rId7" Type="http://schemas.openxmlformats.org/officeDocument/2006/relationships/image" Target="../media/image4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microsoft.com/office/2007/relationships/hdphoto" Target="../media/hdphoto3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0.png"/><Relationship Id="rId4" Type="http://schemas.openxmlformats.org/officeDocument/2006/relationships/chart" Target="../charts/char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690BE17-6FC6-A7A4-16B9-8429241A4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9656" y="1058320"/>
            <a:ext cx="8014948" cy="1080120"/>
          </a:xfrm>
        </p:spPr>
        <p:txBody>
          <a:bodyPr>
            <a:normAutofit/>
          </a:bodyPr>
          <a:lstStyle/>
          <a:p>
            <a:r>
              <a:rPr lang="en-GB" sz="2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 II alignment: a metrological approach to meet tolerances with confidence</a:t>
            </a:r>
            <a:endParaRPr lang="en-GB" sz="2800" b="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ous-titre 8">
            <a:extLst>
              <a:ext uri="{FF2B5EF4-FFF2-40B4-BE49-F238E27FC236}">
                <a16:creationId xmlns:a16="http://schemas.microsoft.com/office/drawing/2014/main" id="{00D7DF48-8E82-3817-7270-496F6D7CF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9856" y="2362293"/>
            <a:ext cx="6052352" cy="665609"/>
          </a:xfrm>
        </p:spPr>
        <p:txBody>
          <a:bodyPr/>
          <a:lstStyle/>
          <a:p>
            <a:pPr algn="ctr"/>
            <a:r>
              <a:rPr lang="en-GB" sz="1600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Delalande</a:t>
            </a:r>
            <a:r>
              <a:rPr lang="en-GB" sz="1600" u="sng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Ducourtieux</a:t>
            </a:r>
            <a:r>
              <a:rPr lang="en-GB" sz="16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Lestrade</a:t>
            </a:r>
            <a:r>
              <a:rPr lang="en-GB" sz="16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Sebdaoui</a:t>
            </a:r>
            <a:r>
              <a:rPr lang="en-GB" sz="16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 Leluan</a:t>
            </a:r>
            <a:r>
              <a:rPr lang="en-GB" sz="16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Bourgoin</a:t>
            </a:r>
            <a:r>
              <a:rPr lang="en-GB" sz="16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 Denis</a:t>
            </a:r>
            <a:r>
              <a:rPr lang="en-GB" sz="16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Jourdain</a:t>
            </a:r>
            <a:r>
              <a:rPr lang="en-GB" sz="16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Guillory</a:t>
            </a:r>
            <a:r>
              <a:rPr lang="en-GB" sz="16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Durand</a:t>
            </a:r>
            <a:r>
              <a:rPr lang="en-GB" sz="16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5FAB1A-273B-3249-A217-7EAB01D2D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952" y="4263503"/>
            <a:ext cx="4106297" cy="156952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EA0C10B-DC09-1028-66A6-642D2E2C52B0}"/>
              </a:ext>
            </a:extLst>
          </p:cNvPr>
          <p:cNvSpPr txBox="1"/>
          <p:nvPr/>
        </p:nvSpPr>
        <p:spPr>
          <a:xfrm>
            <a:off x="5223316" y="3202290"/>
            <a:ext cx="5198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2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Synchrotron SOLEIL</a:t>
            </a:r>
            <a:endParaRPr lang="en-GB" sz="1200" baseline="30000" noProof="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2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12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Laboratoire Commun de </a:t>
            </a:r>
            <a:r>
              <a:rPr lang="en-GB" sz="1200" noProof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Métrologie</a:t>
            </a:r>
            <a:r>
              <a:rPr lang="en-GB" sz="12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LNE</a:t>
            </a:r>
          </a:p>
          <a:p>
            <a:pPr algn="ctr"/>
            <a:r>
              <a:rPr lang="en-GB" sz="1200" baseline="300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GB" sz="12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Laboratoire </a:t>
            </a:r>
            <a:r>
              <a:rPr lang="en-GB" sz="1200" noProof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Geomatique</a:t>
            </a:r>
            <a:r>
              <a:rPr lang="en-GB" sz="1200" noProof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n-GB" sz="1200" noProof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Foncier</a:t>
            </a:r>
            <a:endParaRPr lang="en-GB" sz="1200" noProof="0" dirty="0"/>
          </a:p>
        </p:txBody>
      </p:sp>
      <p:pic>
        <p:nvPicPr>
          <p:cNvPr id="5" name="Image 4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F312727A-1C49-6978-9FCB-5CBEF839F4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68" y="371524"/>
            <a:ext cx="1041741" cy="434253"/>
          </a:xfrm>
          <a:prstGeom prst="rect">
            <a:avLst/>
          </a:prstGeom>
        </p:spPr>
      </p:pic>
      <p:pic>
        <p:nvPicPr>
          <p:cNvPr id="7" name="Image 6" descr="Une image contenant capture d’écran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FC085311-E3BB-CDB3-DF12-ABFEC54E81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260648"/>
            <a:ext cx="1831478" cy="54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13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0FCBF-31F6-6B8B-3A86-A595302B6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B1D9F6-774C-3616-9D69-7153BBDCD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D7D154-C768-6D77-27E4-B652D9F5F5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2B6ADD3F-867A-F2CB-09A3-04716CBA16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036" y="908720"/>
            <a:ext cx="11088582" cy="5688632"/>
          </a:xfrm>
        </p:spPr>
        <p:txBody>
          <a:bodyPr/>
          <a:lstStyle/>
          <a:p>
            <a:pPr lvl="0">
              <a:spcBef>
                <a:spcPts val="2400"/>
              </a:spcBef>
            </a:pPr>
            <a:r>
              <a:rPr lang="en-GB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 II project and </a:t>
            </a:r>
            <a:r>
              <a:rPr lang="en-GB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alignment requirements</a:t>
            </a:r>
          </a:p>
          <a:p>
            <a:pPr lvl="0">
              <a:spcBef>
                <a:spcPts val="3000"/>
              </a:spcBef>
            </a:pPr>
            <a:r>
              <a:rPr lang="en-GB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metrological approach</a:t>
            </a:r>
            <a:r>
              <a:rPr lang="en-GB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its three key questions</a:t>
            </a:r>
          </a:p>
          <a:p>
            <a:pPr lvl="1">
              <a:spcBef>
                <a:spcPts val="1400"/>
              </a:spcBef>
            </a:pPr>
            <a:r>
              <a:rPr lang="en-GB" sz="19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Measurand definition and alignment error model</a:t>
            </a:r>
          </a:p>
          <a:p>
            <a:pPr lvl="1">
              <a:spcBef>
                <a:spcPts val="1400"/>
              </a:spcBef>
            </a:pPr>
            <a:r>
              <a:rPr lang="en-GB" sz="19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Tolerances and conformity assessment</a:t>
            </a:r>
          </a:p>
          <a:p>
            <a:pPr lvl="1">
              <a:spcBef>
                <a:spcPts val="1400"/>
              </a:spcBef>
            </a:pPr>
            <a:r>
              <a:rPr lang="en-GB" sz="19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Uncertainty budget: laser tracker, alignment steps, survey, final estimate</a:t>
            </a:r>
          </a:p>
          <a:p>
            <a:pPr lvl="0">
              <a:spcBef>
                <a:spcPts val="3000"/>
              </a:spcBef>
            </a:pPr>
            <a:r>
              <a:rPr lang="en-GB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and perspectives</a:t>
            </a:r>
          </a:p>
          <a:p>
            <a:pPr marL="0" indent="0" algn="just">
              <a:buNone/>
            </a:pPr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4" lvl="1" indent="0">
              <a:buNone/>
            </a:pP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DCD8E6-909B-1521-C957-A9A531AF35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CBF8CC-D176-9AB8-584A-6FE13432F0D6}"/>
              </a:ext>
            </a:extLst>
          </p:cNvPr>
          <p:cNvSpPr txBox="1"/>
          <p:nvPr/>
        </p:nvSpPr>
        <p:spPr>
          <a:xfrm>
            <a:off x="1703512" y="5322520"/>
            <a:ext cx="86931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overview of the approach, not a detailed description of each step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1ABCF6B8-6D94-1934-CD27-E9B9F0F7E7E4}"/>
              </a:ext>
            </a:extLst>
          </p:cNvPr>
          <p:cNvSpPr/>
          <p:nvPr/>
        </p:nvSpPr>
        <p:spPr>
          <a:xfrm>
            <a:off x="1199456" y="5433946"/>
            <a:ext cx="432048" cy="2579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0084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57725-8E4D-4A73-0086-EA89C618E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19A0DA-10AB-A376-7C96-DFBBA7AE6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 II project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94B887-B571-0BFC-EC5F-7702CCEAF6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DF9B27-4F0F-853D-3897-59E43A060B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3</a:t>
            </a:fld>
            <a:endParaRPr lang="en-GB" noProof="0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4BE7589-72C2-A244-6707-2167D7AC563A}"/>
              </a:ext>
            </a:extLst>
          </p:cNvPr>
          <p:cNvGrpSpPr/>
          <p:nvPr/>
        </p:nvGrpSpPr>
        <p:grpSpPr>
          <a:xfrm>
            <a:off x="265032" y="1303276"/>
            <a:ext cx="11661936" cy="993367"/>
            <a:chOff x="301451" y="2291617"/>
            <a:chExt cx="11661936" cy="115530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51BD014-FC9D-AD5B-F987-52E8F5FB6B0C}"/>
                </a:ext>
              </a:extLst>
            </p:cNvPr>
            <p:cNvSpPr/>
            <p:nvPr/>
          </p:nvSpPr>
          <p:spPr>
            <a:xfrm>
              <a:off x="301451" y="2291617"/>
              <a:ext cx="1075173" cy="11521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59A5F5A-7D51-7630-869F-8EC5B9164C72}"/>
                </a:ext>
              </a:extLst>
            </p:cNvPr>
            <p:cNvSpPr/>
            <p:nvPr/>
          </p:nvSpPr>
          <p:spPr>
            <a:xfrm>
              <a:off x="7000693" y="2291617"/>
              <a:ext cx="4962694" cy="115212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89">
              <a:extLst>
                <a:ext uri="{FF2B5EF4-FFF2-40B4-BE49-F238E27FC236}">
                  <a16:creationId xmlns:a16="http://schemas.microsoft.com/office/drawing/2014/main" id="{26C5A795-A7FA-1B56-54A6-A332A35577F4}"/>
                </a:ext>
              </a:extLst>
            </p:cNvPr>
            <p:cNvSpPr/>
            <p:nvPr/>
          </p:nvSpPr>
          <p:spPr>
            <a:xfrm>
              <a:off x="2927648" y="2291617"/>
              <a:ext cx="5159894" cy="1155303"/>
            </a:xfrm>
            <a:custGeom>
              <a:avLst/>
              <a:gdLst>
                <a:gd name="connsiteX0" fmla="*/ 0 w 5159894"/>
                <a:gd name="connsiteY0" fmla="*/ 0 h 1152128"/>
                <a:gd name="connsiteX1" fmla="*/ 5159894 w 5159894"/>
                <a:gd name="connsiteY1" fmla="*/ 0 h 1152128"/>
                <a:gd name="connsiteX2" fmla="*/ 5159894 w 5159894"/>
                <a:gd name="connsiteY2" fmla="*/ 1152128 h 1152128"/>
                <a:gd name="connsiteX3" fmla="*/ 0 w 5159894"/>
                <a:gd name="connsiteY3" fmla="*/ 1152128 h 1152128"/>
                <a:gd name="connsiteX4" fmla="*/ 0 w 5159894"/>
                <a:gd name="connsiteY4" fmla="*/ 0 h 1152128"/>
                <a:gd name="connsiteX0" fmla="*/ 0 w 5159894"/>
                <a:gd name="connsiteY0" fmla="*/ 0 h 1155303"/>
                <a:gd name="connsiteX1" fmla="*/ 5159894 w 5159894"/>
                <a:gd name="connsiteY1" fmla="*/ 0 h 1155303"/>
                <a:gd name="connsiteX2" fmla="*/ 4686819 w 5159894"/>
                <a:gd name="connsiteY2" fmla="*/ 1155303 h 1155303"/>
                <a:gd name="connsiteX3" fmla="*/ 0 w 5159894"/>
                <a:gd name="connsiteY3" fmla="*/ 1152128 h 1155303"/>
                <a:gd name="connsiteX4" fmla="*/ 0 w 5159894"/>
                <a:gd name="connsiteY4" fmla="*/ 0 h 115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9894" h="1155303">
                  <a:moveTo>
                    <a:pt x="0" y="0"/>
                  </a:moveTo>
                  <a:lnTo>
                    <a:pt x="5159894" y="0"/>
                  </a:lnTo>
                  <a:lnTo>
                    <a:pt x="4686819" y="1155303"/>
                  </a:lnTo>
                  <a:lnTo>
                    <a:pt x="0" y="1152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88">
              <a:extLst>
                <a:ext uri="{FF2B5EF4-FFF2-40B4-BE49-F238E27FC236}">
                  <a16:creationId xmlns:a16="http://schemas.microsoft.com/office/drawing/2014/main" id="{2BE1E7D1-7A64-8C38-DD18-DACD26D11344}"/>
                </a:ext>
              </a:extLst>
            </p:cNvPr>
            <p:cNvSpPr/>
            <p:nvPr/>
          </p:nvSpPr>
          <p:spPr>
            <a:xfrm>
              <a:off x="1366576" y="2291617"/>
              <a:ext cx="2551522" cy="1152128"/>
            </a:xfrm>
            <a:custGeom>
              <a:avLst/>
              <a:gdLst>
                <a:gd name="connsiteX0" fmla="*/ 0 w 2551522"/>
                <a:gd name="connsiteY0" fmla="*/ 0 h 1152128"/>
                <a:gd name="connsiteX1" fmla="*/ 2551522 w 2551522"/>
                <a:gd name="connsiteY1" fmla="*/ 0 h 1152128"/>
                <a:gd name="connsiteX2" fmla="*/ 2551522 w 2551522"/>
                <a:gd name="connsiteY2" fmla="*/ 1152128 h 1152128"/>
                <a:gd name="connsiteX3" fmla="*/ 0 w 2551522"/>
                <a:gd name="connsiteY3" fmla="*/ 1152128 h 1152128"/>
                <a:gd name="connsiteX4" fmla="*/ 0 w 2551522"/>
                <a:gd name="connsiteY4" fmla="*/ 0 h 1152128"/>
                <a:gd name="connsiteX0" fmla="*/ 0 w 2551522"/>
                <a:gd name="connsiteY0" fmla="*/ 0 h 1152128"/>
                <a:gd name="connsiteX1" fmla="*/ 2551522 w 2551522"/>
                <a:gd name="connsiteY1" fmla="*/ 0 h 1152128"/>
                <a:gd name="connsiteX2" fmla="*/ 2094322 w 2551522"/>
                <a:gd name="connsiteY2" fmla="*/ 1152128 h 1152128"/>
                <a:gd name="connsiteX3" fmla="*/ 0 w 2551522"/>
                <a:gd name="connsiteY3" fmla="*/ 1152128 h 1152128"/>
                <a:gd name="connsiteX4" fmla="*/ 0 w 2551522"/>
                <a:gd name="connsiteY4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522" h="1152128">
                  <a:moveTo>
                    <a:pt x="0" y="0"/>
                  </a:moveTo>
                  <a:lnTo>
                    <a:pt x="2551522" y="0"/>
                  </a:lnTo>
                  <a:lnTo>
                    <a:pt x="2094322" y="1152128"/>
                  </a:lnTo>
                  <a:lnTo>
                    <a:pt x="0" y="1152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CustomShape 19_ 4">
            <a:extLst>
              <a:ext uri="{FF2B5EF4-FFF2-40B4-BE49-F238E27FC236}">
                <a16:creationId xmlns:a16="http://schemas.microsoft.com/office/drawing/2014/main" id="{036FFD56-D588-14FB-C7D2-BF7590C833A9}"/>
              </a:ext>
            </a:extLst>
          </p:cNvPr>
          <p:cNvSpPr/>
          <p:nvPr/>
        </p:nvSpPr>
        <p:spPr>
          <a:xfrm>
            <a:off x="125804" y="1466463"/>
            <a:ext cx="1324786" cy="6140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CDR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(Conceptual Design Report)</a:t>
            </a:r>
          </a:p>
        </p:txBody>
      </p:sp>
      <p:sp>
        <p:nvSpPr>
          <p:cNvPr id="14" name="CustomShape 19_ 4">
            <a:extLst>
              <a:ext uri="{FF2B5EF4-FFF2-40B4-BE49-F238E27FC236}">
                <a16:creationId xmlns:a16="http://schemas.microsoft.com/office/drawing/2014/main" id="{02C4D374-6326-D3D9-716A-9E501ECEB11E}"/>
              </a:ext>
            </a:extLst>
          </p:cNvPr>
          <p:cNvSpPr/>
          <p:nvPr/>
        </p:nvSpPr>
        <p:spPr>
          <a:xfrm>
            <a:off x="1700464" y="1466463"/>
            <a:ext cx="1324786" cy="6140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TDR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(Technical Design Report)</a:t>
            </a:r>
          </a:p>
        </p:txBody>
      </p:sp>
      <p:sp>
        <p:nvSpPr>
          <p:cNvPr id="15" name="CustomShape 19_ 4">
            <a:extLst>
              <a:ext uri="{FF2B5EF4-FFF2-40B4-BE49-F238E27FC236}">
                <a16:creationId xmlns:a16="http://schemas.microsoft.com/office/drawing/2014/main" id="{EF34881E-BC95-3A86-B133-661EAF068A06}"/>
              </a:ext>
            </a:extLst>
          </p:cNvPr>
          <p:cNvSpPr/>
          <p:nvPr/>
        </p:nvSpPr>
        <p:spPr>
          <a:xfrm>
            <a:off x="4316977" y="1527228"/>
            <a:ext cx="2657812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STAGE 1: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CONSTRUCTION</a:t>
            </a:r>
            <a:endParaRPr kumimoji="0" lang="en-GB" sz="1000" b="1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ustomShape 19_ 4">
            <a:extLst>
              <a:ext uri="{FF2B5EF4-FFF2-40B4-BE49-F238E27FC236}">
                <a16:creationId xmlns:a16="http://schemas.microsoft.com/office/drawing/2014/main" id="{BAFF2DB4-9EB9-C82B-BF70-DCF9C6DAB801}"/>
              </a:ext>
            </a:extLst>
          </p:cNvPr>
          <p:cNvSpPr/>
          <p:nvPr/>
        </p:nvSpPr>
        <p:spPr>
          <a:xfrm>
            <a:off x="8173373" y="1527228"/>
            <a:ext cx="3156364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STAGE 2: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TOWARDS FULL PERFORMANCE</a:t>
            </a:r>
            <a:endParaRPr kumimoji="0" lang="en-GB" sz="1000" b="1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071C4EC-907B-222E-EF1E-F9A614A47F94}"/>
              </a:ext>
            </a:extLst>
          </p:cNvPr>
          <p:cNvGrpSpPr/>
          <p:nvPr/>
        </p:nvGrpSpPr>
        <p:grpSpPr>
          <a:xfrm>
            <a:off x="135178" y="1180830"/>
            <a:ext cx="11848806" cy="244891"/>
            <a:chOff x="119336" y="1290330"/>
            <a:chExt cx="11848806" cy="244891"/>
          </a:xfrm>
        </p:grpSpPr>
        <p:grpSp>
          <p:nvGrpSpPr>
            <p:cNvPr id="18" name="Google Shape;93;p16">
              <a:extLst>
                <a:ext uri="{FF2B5EF4-FFF2-40B4-BE49-F238E27FC236}">
                  <a16:creationId xmlns:a16="http://schemas.microsoft.com/office/drawing/2014/main" id="{BB0E7EA3-7B4D-09BB-3576-F7A76A5E8020}"/>
                </a:ext>
              </a:extLst>
            </p:cNvPr>
            <p:cNvGrpSpPr/>
            <p:nvPr/>
          </p:nvGrpSpPr>
          <p:grpSpPr>
            <a:xfrm>
              <a:off x="119336" y="1290330"/>
              <a:ext cx="245610" cy="244891"/>
              <a:chOff x="1177442" y="2884512"/>
              <a:chExt cx="245610" cy="244891"/>
            </a:xfrm>
          </p:grpSpPr>
          <p:sp>
            <p:nvSpPr>
              <p:cNvPr id="67" name="Google Shape;94;p16">
                <a:extLst>
                  <a:ext uri="{FF2B5EF4-FFF2-40B4-BE49-F238E27FC236}">
                    <a16:creationId xmlns:a16="http://schemas.microsoft.com/office/drawing/2014/main" id="{51BC6DF7-22E5-31D4-377A-A87AD43946C6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Google Shape;95;p16">
                <a:extLst>
                  <a:ext uri="{FF2B5EF4-FFF2-40B4-BE49-F238E27FC236}">
                    <a16:creationId xmlns:a16="http://schemas.microsoft.com/office/drawing/2014/main" id="{F939C68F-2C29-E025-8284-5D3C14A897D1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8F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Google Shape;93;p16">
              <a:extLst>
                <a:ext uri="{FF2B5EF4-FFF2-40B4-BE49-F238E27FC236}">
                  <a16:creationId xmlns:a16="http://schemas.microsoft.com/office/drawing/2014/main" id="{8DD77989-CCCF-DA87-08D2-A65CB2C3DD71}"/>
                </a:ext>
              </a:extLst>
            </p:cNvPr>
            <p:cNvGrpSpPr/>
            <p:nvPr/>
          </p:nvGrpSpPr>
          <p:grpSpPr>
            <a:xfrm>
              <a:off x="844550" y="1290330"/>
              <a:ext cx="245610" cy="244891"/>
              <a:chOff x="1177442" y="2884512"/>
              <a:chExt cx="245610" cy="244891"/>
            </a:xfrm>
          </p:grpSpPr>
          <p:sp>
            <p:nvSpPr>
              <p:cNvPr id="65" name="Google Shape;94;p16">
                <a:extLst>
                  <a:ext uri="{FF2B5EF4-FFF2-40B4-BE49-F238E27FC236}">
                    <a16:creationId xmlns:a16="http://schemas.microsoft.com/office/drawing/2014/main" id="{0C2F096F-BD6E-C65B-A79D-2970DEAE3225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Google Shape;95;p16">
                <a:extLst>
                  <a:ext uri="{FF2B5EF4-FFF2-40B4-BE49-F238E27FC236}">
                    <a16:creationId xmlns:a16="http://schemas.microsoft.com/office/drawing/2014/main" id="{E95613D1-C746-F5EB-C337-36381411A4EF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8F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Google Shape;93;p16">
              <a:extLst>
                <a:ext uri="{FF2B5EF4-FFF2-40B4-BE49-F238E27FC236}">
                  <a16:creationId xmlns:a16="http://schemas.microsoft.com/office/drawing/2014/main" id="{8B08C765-ABBC-3D75-883F-425226F7DBE6}"/>
                </a:ext>
              </a:extLst>
            </p:cNvPr>
            <p:cNvGrpSpPr/>
            <p:nvPr/>
          </p:nvGrpSpPr>
          <p:grpSpPr>
            <a:xfrm>
              <a:off x="1569764" y="1290330"/>
              <a:ext cx="245610" cy="244891"/>
              <a:chOff x="1177442" y="2884512"/>
              <a:chExt cx="245610" cy="244891"/>
            </a:xfrm>
          </p:grpSpPr>
          <p:sp>
            <p:nvSpPr>
              <p:cNvPr id="63" name="Google Shape;94;p16">
                <a:extLst>
                  <a:ext uri="{FF2B5EF4-FFF2-40B4-BE49-F238E27FC236}">
                    <a16:creationId xmlns:a16="http://schemas.microsoft.com/office/drawing/2014/main" id="{5DA9B98A-5FF4-13F8-4823-2CABAFD03551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Google Shape;95;p16">
                <a:extLst>
                  <a:ext uri="{FF2B5EF4-FFF2-40B4-BE49-F238E27FC236}">
                    <a16:creationId xmlns:a16="http://schemas.microsoft.com/office/drawing/2014/main" id="{03146931-4968-9B0D-8C86-FFA60BF93F0E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66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Google Shape;93;p16">
              <a:extLst>
                <a:ext uri="{FF2B5EF4-FFF2-40B4-BE49-F238E27FC236}">
                  <a16:creationId xmlns:a16="http://schemas.microsoft.com/office/drawing/2014/main" id="{D726C663-C2E9-3581-BA9C-F84D7AE80000}"/>
                </a:ext>
              </a:extLst>
            </p:cNvPr>
            <p:cNvGrpSpPr/>
            <p:nvPr/>
          </p:nvGrpSpPr>
          <p:grpSpPr>
            <a:xfrm>
              <a:off x="2294978" y="1290330"/>
              <a:ext cx="245610" cy="244891"/>
              <a:chOff x="1177442" y="2884512"/>
              <a:chExt cx="245610" cy="244891"/>
            </a:xfrm>
          </p:grpSpPr>
          <p:sp>
            <p:nvSpPr>
              <p:cNvPr id="61" name="Google Shape;94;p16">
                <a:extLst>
                  <a:ext uri="{FF2B5EF4-FFF2-40B4-BE49-F238E27FC236}">
                    <a16:creationId xmlns:a16="http://schemas.microsoft.com/office/drawing/2014/main" id="{1F8EC9FF-B868-65AE-0270-A5F3B47AA807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Google Shape;95;p16">
                <a:extLst>
                  <a:ext uri="{FF2B5EF4-FFF2-40B4-BE49-F238E27FC236}">
                    <a16:creationId xmlns:a16="http://schemas.microsoft.com/office/drawing/2014/main" id="{B1ECFB09-3FDE-9588-6D94-72B2D1C18C27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66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Google Shape;93;p16">
              <a:extLst>
                <a:ext uri="{FF2B5EF4-FFF2-40B4-BE49-F238E27FC236}">
                  <a16:creationId xmlns:a16="http://schemas.microsoft.com/office/drawing/2014/main" id="{8A25D8A9-D137-5C0F-8035-C7BED38F0ECC}"/>
                </a:ext>
              </a:extLst>
            </p:cNvPr>
            <p:cNvGrpSpPr/>
            <p:nvPr/>
          </p:nvGrpSpPr>
          <p:grpSpPr>
            <a:xfrm>
              <a:off x="3020192" y="1290330"/>
              <a:ext cx="245610" cy="244891"/>
              <a:chOff x="1177442" y="2884512"/>
              <a:chExt cx="245610" cy="244891"/>
            </a:xfrm>
          </p:grpSpPr>
          <p:sp>
            <p:nvSpPr>
              <p:cNvPr id="59" name="Google Shape;94;p16">
                <a:extLst>
                  <a:ext uri="{FF2B5EF4-FFF2-40B4-BE49-F238E27FC236}">
                    <a16:creationId xmlns:a16="http://schemas.microsoft.com/office/drawing/2014/main" id="{ABAF3405-971B-581B-3744-E1BFBFD95A76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Google Shape;95;p16">
                <a:extLst>
                  <a:ext uri="{FF2B5EF4-FFF2-40B4-BE49-F238E27FC236}">
                    <a16:creationId xmlns:a16="http://schemas.microsoft.com/office/drawing/2014/main" id="{A66A6A9A-86F3-95F4-612E-1309708F0927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66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Google Shape;93;p16">
              <a:extLst>
                <a:ext uri="{FF2B5EF4-FFF2-40B4-BE49-F238E27FC236}">
                  <a16:creationId xmlns:a16="http://schemas.microsoft.com/office/drawing/2014/main" id="{BC2EBFC3-7A1C-436F-BC29-3EDC4BD5F474}"/>
                </a:ext>
              </a:extLst>
            </p:cNvPr>
            <p:cNvGrpSpPr/>
            <p:nvPr/>
          </p:nvGrpSpPr>
          <p:grpSpPr>
            <a:xfrm>
              <a:off x="3745406" y="1290330"/>
              <a:ext cx="245610" cy="244891"/>
              <a:chOff x="1177442" y="2884512"/>
              <a:chExt cx="245610" cy="244891"/>
            </a:xfrm>
          </p:grpSpPr>
          <p:sp>
            <p:nvSpPr>
              <p:cNvPr id="57" name="Google Shape;94;p16">
                <a:extLst>
                  <a:ext uri="{FF2B5EF4-FFF2-40B4-BE49-F238E27FC236}">
                    <a16:creationId xmlns:a16="http://schemas.microsoft.com/office/drawing/2014/main" id="{6F98E551-34E4-D45B-ADC4-0FE10D9E726D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Google Shape;95;p16">
                <a:extLst>
                  <a:ext uri="{FF2B5EF4-FFF2-40B4-BE49-F238E27FC236}">
                    <a16:creationId xmlns:a16="http://schemas.microsoft.com/office/drawing/2014/main" id="{51D8C25A-F971-72AF-DB00-3F393D05DD04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66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4" name="Google Shape;93;p16">
              <a:extLst>
                <a:ext uri="{FF2B5EF4-FFF2-40B4-BE49-F238E27FC236}">
                  <a16:creationId xmlns:a16="http://schemas.microsoft.com/office/drawing/2014/main" id="{F8D28D61-76C0-8785-688F-CD90BD7E9821}"/>
                </a:ext>
              </a:extLst>
            </p:cNvPr>
            <p:cNvGrpSpPr/>
            <p:nvPr/>
          </p:nvGrpSpPr>
          <p:grpSpPr>
            <a:xfrm>
              <a:off x="4470620" y="1290330"/>
              <a:ext cx="245610" cy="244891"/>
              <a:chOff x="1177442" y="2884512"/>
              <a:chExt cx="245610" cy="244891"/>
            </a:xfrm>
          </p:grpSpPr>
          <p:sp>
            <p:nvSpPr>
              <p:cNvPr id="55" name="Google Shape;94;p16">
                <a:extLst>
                  <a:ext uri="{FF2B5EF4-FFF2-40B4-BE49-F238E27FC236}">
                    <a16:creationId xmlns:a16="http://schemas.microsoft.com/office/drawing/2014/main" id="{B89A90DC-3721-6E1F-7F7F-EA7C4438D992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Google Shape;95;p16">
                <a:extLst>
                  <a:ext uri="{FF2B5EF4-FFF2-40B4-BE49-F238E27FC236}">
                    <a16:creationId xmlns:a16="http://schemas.microsoft.com/office/drawing/2014/main" id="{451DDA01-EE7E-92BE-A118-A9C06DD89FBA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24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Google Shape;93;p16">
              <a:extLst>
                <a:ext uri="{FF2B5EF4-FFF2-40B4-BE49-F238E27FC236}">
                  <a16:creationId xmlns:a16="http://schemas.microsoft.com/office/drawing/2014/main" id="{9B86BC64-890F-1598-5507-CB5E022E20EB}"/>
                </a:ext>
              </a:extLst>
            </p:cNvPr>
            <p:cNvGrpSpPr/>
            <p:nvPr/>
          </p:nvGrpSpPr>
          <p:grpSpPr>
            <a:xfrm>
              <a:off x="5195834" y="1290330"/>
              <a:ext cx="245610" cy="244891"/>
              <a:chOff x="1177442" y="2884512"/>
              <a:chExt cx="245610" cy="244891"/>
            </a:xfrm>
          </p:grpSpPr>
          <p:sp>
            <p:nvSpPr>
              <p:cNvPr id="53" name="Google Shape;94;p16">
                <a:extLst>
                  <a:ext uri="{FF2B5EF4-FFF2-40B4-BE49-F238E27FC236}">
                    <a16:creationId xmlns:a16="http://schemas.microsoft.com/office/drawing/2014/main" id="{DA2DD72B-7404-5955-1F38-32F1868DF7A0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Google Shape;95;p16">
                <a:extLst>
                  <a:ext uri="{FF2B5EF4-FFF2-40B4-BE49-F238E27FC236}">
                    <a16:creationId xmlns:a16="http://schemas.microsoft.com/office/drawing/2014/main" id="{860EBD58-C7F6-FB17-D7BD-51FD6ABBC401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24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Google Shape;93;p16">
              <a:extLst>
                <a:ext uri="{FF2B5EF4-FFF2-40B4-BE49-F238E27FC236}">
                  <a16:creationId xmlns:a16="http://schemas.microsoft.com/office/drawing/2014/main" id="{AA1DAE1F-33DD-B055-A9A1-E2B7B03E58D2}"/>
                </a:ext>
              </a:extLst>
            </p:cNvPr>
            <p:cNvGrpSpPr/>
            <p:nvPr/>
          </p:nvGrpSpPr>
          <p:grpSpPr>
            <a:xfrm>
              <a:off x="5921048" y="1290330"/>
              <a:ext cx="245610" cy="244891"/>
              <a:chOff x="1177442" y="2884512"/>
              <a:chExt cx="245610" cy="244891"/>
            </a:xfrm>
          </p:grpSpPr>
          <p:sp>
            <p:nvSpPr>
              <p:cNvPr id="51" name="Google Shape;94;p16">
                <a:extLst>
                  <a:ext uri="{FF2B5EF4-FFF2-40B4-BE49-F238E27FC236}">
                    <a16:creationId xmlns:a16="http://schemas.microsoft.com/office/drawing/2014/main" id="{FD912694-A632-6106-8AD9-3D402DDD2211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Google Shape;95;p16">
                <a:extLst>
                  <a:ext uri="{FF2B5EF4-FFF2-40B4-BE49-F238E27FC236}">
                    <a16:creationId xmlns:a16="http://schemas.microsoft.com/office/drawing/2014/main" id="{92A1433C-B961-90FC-9FE1-382ACB20FCA6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24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Google Shape;93;p16">
              <a:extLst>
                <a:ext uri="{FF2B5EF4-FFF2-40B4-BE49-F238E27FC236}">
                  <a16:creationId xmlns:a16="http://schemas.microsoft.com/office/drawing/2014/main" id="{2BFC62CF-7E7F-D1AC-CAD8-FA32EA07F868}"/>
                </a:ext>
              </a:extLst>
            </p:cNvPr>
            <p:cNvGrpSpPr/>
            <p:nvPr/>
          </p:nvGrpSpPr>
          <p:grpSpPr>
            <a:xfrm>
              <a:off x="6646262" y="1290330"/>
              <a:ext cx="245610" cy="244891"/>
              <a:chOff x="1177442" y="2884512"/>
              <a:chExt cx="245610" cy="244891"/>
            </a:xfrm>
          </p:grpSpPr>
          <p:sp>
            <p:nvSpPr>
              <p:cNvPr id="49" name="Google Shape;94;p16">
                <a:extLst>
                  <a:ext uri="{FF2B5EF4-FFF2-40B4-BE49-F238E27FC236}">
                    <a16:creationId xmlns:a16="http://schemas.microsoft.com/office/drawing/2014/main" id="{21D19607-57AC-E597-A622-73AEB68F7B36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Google Shape;95;p16">
                <a:extLst>
                  <a:ext uri="{FF2B5EF4-FFF2-40B4-BE49-F238E27FC236}">
                    <a16:creationId xmlns:a16="http://schemas.microsoft.com/office/drawing/2014/main" id="{D657AA73-19D9-5440-7EA7-EC940E370C7C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24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Google Shape;93;p16">
              <a:extLst>
                <a:ext uri="{FF2B5EF4-FFF2-40B4-BE49-F238E27FC236}">
                  <a16:creationId xmlns:a16="http://schemas.microsoft.com/office/drawing/2014/main" id="{862DC79A-F867-CD67-FCD6-0A9EE127A6F0}"/>
                </a:ext>
              </a:extLst>
            </p:cNvPr>
            <p:cNvGrpSpPr/>
            <p:nvPr/>
          </p:nvGrpSpPr>
          <p:grpSpPr>
            <a:xfrm>
              <a:off x="7371476" y="1290330"/>
              <a:ext cx="245610" cy="244891"/>
              <a:chOff x="1177442" y="2884512"/>
              <a:chExt cx="245610" cy="244891"/>
            </a:xfrm>
          </p:grpSpPr>
          <p:sp>
            <p:nvSpPr>
              <p:cNvPr id="47" name="Google Shape;94;p16">
                <a:extLst>
                  <a:ext uri="{FF2B5EF4-FFF2-40B4-BE49-F238E27FC236}">
                    <a16:creationId xmlns:a16="http://schemas.microsoft.com/office/drawing/2014/main" id="{032D4DF7-A705-9F99-0C09-B5D638604737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Google Shape;95;p16">
                <a:extLst>
                  <a:ext uri="{FF2B5EF4-FFF2-40B4-BE49-F238E27FC236}">
                    <a16:creationId xmlns:a16="http://schemas.microsoft.com/office/drawing/2014/main" id="{2568DED7-2F5F-8ECB-B71E-9578836B557D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24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Google Shape;93;p16">
              <a:extLst>
                <a:ext uri="{FF2B5EF4-FFF2-40B4-BE49-F238E27FC236}">
                  <a16:creationId xmlns:a16="http://schemas.microsoft.com/office/drawing/2014/main" id="{5A60996A-26AE-56E0-7A96-940BEC2A40E2}"/>
                </a:ext>
              </a:extLst>
            </p:cNvPr>
            <p:cNvGrpSpPr/>
            <p:nvPr/>
          </p:nvGrpSpPr>
          <p:grpSpPr>
            <a:xfrm>
              <a:off x="8096690" y="1290330"/>
              <a:ext cx="245610" cy="244891"/>
              <a:chOff x="1177442" y="2884512"/>
              <a:chExt cx="245610" cy="244891"/>
            </a:xfrm>
          </p:grpSpPr>
          <p:sp>
            <p:nvSpPr>
              <p:cNvPr id="45" name="Google Shape;94;p16">
                <a:extLst>
                  <a:ext uri="{FF2B5EF4-FFF2-40B4-BE49-F238E27FC236}">
                    <a16:creationId xmlns:a16="http://schemas.microsoft.com/office/drawing/2014/main" id="{4769622A-704A-900E-81C7-2EB11802FE9B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Google Shape;95;p16">
                <a:extLst>
                  <a:ext uri="{FF2B5EF4-FFF2-40B4-BE49-F238E27FC236}">
                    <a16:creationId xmlns:a16="http://schemas.microsoft.com/office/drawing/2014/main" id="{E50B0C70-5C52-9DB7-34F5-9CDC013B0784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Google Shape;93;p16">
              <a:extLst>
                <a:ext uri="{FF2B5EF4-FFF2-40B4-BE49-F238E27FC236}">
                  <a16:creationId xmlns:a16="http://schemas.microsoft.com/office/drawing/2014/main" id="{20F00111-7CC8-A6BD-FB63-B032BA9A1ABA}"/>
                </a:ext>
              </a:extLst>
            </p:cNvPr>
            <p:cNvGrpSpPr/>
            <p:nvPr/>
          </p:nvGrpSpPr>
          <p:grpSpPr>
            <a:xfrm>
              <a:off x="8821904" y="1290330"/>
              <a:ext cx="245610" cy="244891"/>
              <a:chOff x="1177442" y="2884512"/>
              <a:chExt cx="245610" cy="244891"/>
            </a:xfrm>
          </p:grpSpPr>
          <p:sp>
            <p:nvSpPr>
              <p:cNvPr id="43" name="Google Shape;94;p16">
                <a:extLst>
                  <a:ext uri="{FF2B5EF4-FFF2-40B4-BE49-F238E27FC236}">
                    <a16:creationId xmlns:a16="http://schemas.microsoft.com/office/drawing/2014/main" id="{6A15155E-752E-6B71-243A-44D625EA9FF8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Google Shape;95;p16">
                <a:extLst>
                  <a:ext uri="{FF2B5EF4-FFF2-40B4-BE49-F238E27FC236}">
                    <a16:creationId xmlns:a16="http://schemas.microsoft.com/office/drawing/2014/main" id="{2BEB4370-BCF7-9288-597A-702DA7EC77B7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Google Shape;93;p16">
              <a:extLst>
                <a:ext uri="{FF2B5EF4-FFF2-40B4-BE49-F238E27FC236}">
                  <a16:creationId xmlns:a16="http://schemas.microsoft.com/office/drawing/2014/main" id="{1D0C6F15-B367-786D-D1C3-CAFF04BECBEF}"/>
                </a:ext>
              </a:extLst>
            </p:cNvPr>
            <p:cNvGrpSpPr/>
            <p:nvPr/>
          </p:nvGrpSpPr>
          <p:grpSpPr>
            <a:xfrm>
              <a:off x="9547118" y="1290330"/>
              <a:ext cx="245610" cy="244891"/>
              <a:chOff x="1177442" y="2884512"/>
              <a:chExt cx="245610" cy="244891"/>
            </a:xfrm>
          </p:grpSpPr>
          <p:sp>
            <p:nvSpPr>
              <p:cNvPr id="41" name="Google Shape;94;p16">
                <a:extLst>
                  <a:ext uri="{FF2B5EF4-FFF2-40B4-BE49-F238E27FC236}">
                    <a16:creationId xmlns:a16="http://schemas.microsoft.com/office/drawing/2014/main" id="{3C65B43E-018A-F512-352B-DAD04EB82834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Google Shape;95;p16">
                <a:extLst>
                  <a:ext uri="{FF2B5EF4-FFF2-40B4-BE49-F238E27FC236}">
                    <a16:creationId xmlns:a16="http://schemas.microsoft.com/office/drawing/2014/main" id="{C477BC8B-8B25-62EF-9008-828DA644F557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Google Shape;93;p16">
              <a:extLst>
                <a:ext uri="{FF2B5EF4-FFF2-40B4-BE49-F238E27FC236}">
                  <a16:creationId xmlns:a16="http://schemas.microsoft.com/office/drawing/2014/main" id="{B8C72C3A-375B-1D1D-70D3-807E8E417F50}"/>
                </a:ext>
              </a:extLst>
            </p:cNvPr>
            <p:cNvGrpSpPr/>
            <p:nvPr/>
          </p:nvGrpSpPr>
          <p:grpSpPr>
            <a:xfrm>
              <a:off x="10272332" y="1290330"/>
              <a:ext cx="245610" cy="244891"/>
              <a:chOff x="1177442" y="2884512"/>
              <a:chExt cx="245610" cy="244891"/>
            </a:xfrm>
          </p:grpSpPr>
          <p:sp>
            <p:nvSpPr>
              <p:cNvPr id="39" name="Google Shape;94;p16">
                <a:extLst>
                  <a:ext uri="{FF2B5EF4-FFF2-40B4-BE49-F238E27FC236}">
                    <a16:creationId xmlns:a16="http://schemas.microsoft.com/office/drawing/2014/main" id="{D9E9CC9C-53DA-E689-FFF0-061D732CC102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Google Shape;95;p16">
                <a:extLst>
                  <a:ext uri="{FF2B5EF4-FFF2-40B4-BE49-F238E27FC236}">
                    <a16:creationId xmlns:a16="http://schemas.microsoft.com/office/drawing/2014/main" id="{377DD929-5A13-C330-A439-6EB7F702AB77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Google Shape;93;p16">
              <a:extLst>
                <a:ext uri="{FF2B5EF4-FFF2-40B4-BE49-F238E27FC236}">
                  <a16:creationId xmlns:a16="http://schemas.microsoft.com/office/drawing/2014/main" id="{81E69230-A650-087B-553F-FCD8D0623B36}"/>
                </a:ext>
              </a:extLst>
            </p:cNvPr>
            <p:cNvGrpSpPr/>
            <p:nvPr/>
          </p:nvGrpSpPr>
          <p:grpSpPr>
            <a:xfrm>
              <a:off x="10997546" y="1290330"/>
              <a:ext cx="245610" cy="244891"/>
              <a:chOff x="1177442" y="2884512"/>
              <a:chExt cx="245610" cy="244891"/>
            </a:xfrm>
          </p:grpSpPr>
          <p:sp>
            <p:nvSpPr>
              <p:cNvPr id="37" name="Google Shape;94;p16">
                <a:extLst>
                  <a:ext uri="{FF2B5EF4-FFF2-40B4-BE49-F238E27FC236}">
                    <a16:creationId xmlns:a16="http://schemas.microsoft.com/office/drawing/2014/main" id="{3B7F369B-4F48-40DB-EEE5-BB18CB89F4D6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Google Shape;95;p16">
                <a:extLst>
                  <a:ext uri="{FF2B5EF4-FFF2-40B4-BE49-F238E27FC236}">
                    <a16:creationId xmlns:a16="http://schemas.microsoft.com/office/drawing/2014/main" id="{664F4C4E-CACD-9343-B7A7-9B63E912CA64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4" name="Google Shape;93;p16">
              <a:extLst>
                <a:ext uri="{FF2B5EF4-FFF2-40B4-BE49-F238E27FC236}">
                  <a16:creationId xmlns:a16="http://schemas.microsoft.com/office/drawing/2014/main" id="{0DDBAB3E-A42C-4C56-211D-12C655E10E97}"/>
                </a:ext>
              </a:extLst>
            </p:cNvPr>
            <p:cNvGrpSpPr/>
            <p:nvPr/>
          </p:nvGrpSpPr>
          <p:grpSpPr>
            <a:xfrm>
              <a:off x="11722532" y="1290330"/>
              <a:ext cx="245610" cy="244891"/>
              <a:chOff x="1177442" y="2884512"/>
              <a:chExt cx="245610" cy="244891"/>
            </a:xfrm>
          </p:grpSpPr>
          <p:sp>
            <p:nvSpPr>
              <p:cNvPr id="35" name="Google Shape;94;p16">
                <a:extLst>
                  <a:ext uri="{FF2B5EF4-FFF2-40B4-BE49-F238E27FC236}">
                    <a16:creationId xmlns:a16="http://schemas.microsoft.com/office/drawing/2014/main" id="{5D0398A2-6601-011B-55DC-BA85DD68B4B0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Google Shape;95;p16">
                <a:extLst>
                  <a:ext uri="{FF2B5EF4-FFF2-40B4-BE49-F238E27FC236}">
                    <a16:creationId xmlns:a16="http://schemas.microsoft.com/office/drawing/2014/main" id="{83DF5EF6-D6FF-18B5-E4CC-35DE42502B0D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15A58DA5-33C6-8807-90C7-7A23A0583776}"/>
              </a:ext>
            </a:extLst>
          </p:cNvPr>
          <p:cNvGrpSpPr/>
          <p:nvPr/>
        </p:nvGrpSpPr>
        <p:grpSpPr>
          <a:xfrm>
            <a:off x="135178" y="979677"/>
            <a:ext cx="11857292" cy="307777"/>
            <a:chOff x="171597" y="1968735"/>
            <a:chExt cx="11857292" cy="307777"/>
          </a:xfrm>
        </p:grpSpPr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5C291B0A-7213-7EB2-5DA3-251E8CE2F385}"/>
                </a:ext>
              </a:extLst>
            </p:cNvPr>
            <p:cNvSpPr txBox="1"/>
            <p:nvPr/>
          </p:nvSpPr>
          <p:spPr>
            <a:xfrm>
              <a:off x="171597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2020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0C55FC63-867E-137A-FFF6-5C53778E015D}"/>
                </a:ext>
              </a:extLst>
            </p:cNvPr>
            <p:cNvSpPr txBox="1"/>
            <p:nvPr/>
          </p:nvSpPr>
          <p:spPr>
            <a:xfrm>
              <a:off x="896811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2021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D82295E3-AEAB-F3EF-2AE2-1C5A20F01008}"/>
                </a:ext>
              </a:extLst>
            </p:cNvPr>
            <p:cNvSpPr txBox="1"/>
            <p:nvPr/>
          </p:nvSpPr>
          <p:spPr>
            <a:xfrm>
              <a:off x="1621797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2022</a:t>
              </a: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8A4C39F2-B6DE-77DC-B845-79C8B2309ADD}"/>
                </a:ext>
              </a:extLst>
            </p:cNvPr>
            <p:cNvSpPr txBox="1"/>
            <p:nvPr/>
          </p:nvSpPr>
          <p:spPr>
            <a:xfrm>
              <a:off x="2347011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2023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F01EF27B-F2ED-6F3C-F380-6B4E4E75A137}"/>
                </a:ext>
              </a:extLst>
            </p:cNvPr>
            <p:cNvSpPr txBox="1"/>
            <p:nvPr/>
          </p:nvSpPr>
          <p:spPr>
            <a:xfrm>
              <a:off x="3072226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2024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943E6014-36EA-6C5D-78CD-E3D13EDE86F9}"/>
                </a:ext>
              </a:extLst>
            </p:cNvPr>
            <p:cNvSpPr txBox="1"/>
            <p:nvPr/>
          </p:nvSpPr>
          <p:spPr>
            <a:xfrm>
              <a:off x="3797440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2025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1AF96B97-253C-69C4-C84B-97C07E042927}"/>
                </a:ext>
              </a:extLst>
            </p:cNvPr>
            <p:cNvSpPr txBox="1"/>
            <p:nvPr/>
          </p:nvSpPr>
          <p:spPr>
            <a:xfrm>
              <a:off x="4522653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2026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1F6103FD-E2FE-9E28-D948-689F80492CCC}"/>
                </a:ext>
              </a:extLst>
            </p:cNvPr>
            <p:cNvSpPr txBox="1"/>
            <p:nvPr/>
          </p:nvSpPr>
          <p:spPr>
            <a:xfrm>
              <a:off x="5247867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2027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96F97D00-97D2-93D6-ECD2-A0032B02FFD2}"/>
                </a:ext>
              </a:extLst>
            </p:cNvPr>
            <p:cNvSpPr txBox="1"/>
            <p:nvPr/>
          </p:nvSpPr>
          <p:spPr>
            <a:xfrm>
              <a:off x="5972853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2028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EA99A304-A118-F0BB-D393-33CE2A444187}"/>
                </a:ext>
              </a:extLst>
            </p:cNvPr>
            <p:cNvSpPr txBox="1"/>
            <p:nvPr/>
          </p:nvSpPr>
          <p:spPr>
            <a:xfrm>
              <a:off x="6698067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2029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666C36A7-D2C7-445E-127A-CC8587F509CD}"/>
                </a:ext>
              </a:extLst>
            </p:cNvPr>
            <p:cNvSpPr txBox="1"/>
            <p:nvPr/>
          </p:nvSpPr>
          <p:spPr>
            <a:xfrm>
              <a:off x="7423282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2030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10A1CB00-9D2C-A406-48C6-1A446875A747}"/>
                </a:ext>
              </a:extLst>
            </p:cNvPr>
            <p:cNvSpPr txBox="1"/>
            <p:nvPr/>
          </p:nvSpPr>
          <p:spPr>
            <a:xfrm>
              <a:off x="8148496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2031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449282C3-07DD-4924-2DA9-CBA346AE8B86}"/>
                </a:ext>
              </a:extLst>
            </p:cNvPr>
            <p:cNvSpPr txBox="1"/>
            <p:nvPr/>
          </p:nvSpPr>
          <p:spPr>
            <a:xfrm>
              <a:off x="8882422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2032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9EDA8600-59F5-5537-4E3B-341C6D5D07EE}"/>
                </a:ext>
              </a:extLst>
            </p:cNvPr>
            <p:cNvSpPr txBox="1"/>
            <p:nvPr/>
          </p:nvSpPr>
          <p:spPr>
            <a:xfrm>
              <a:off x="9607636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2033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0E83FDD9-DAAE-AFD0-386B-7D89A92129A4}"/>
                </a:ext>
              </a:extLst>
            </p:cNvPr>
            <p:cNvSpPr txBox="1"/>
            <p:nvPr/>
          </p:nvSpPr>
          <p:spPr>
            <a:xfrm>
              <a:off x="10332851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2034</a:t>
              </a: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FD8EADDB-0F43-99AC-AC50-BCE7F18CC582}"/>
                </a:ext>
              </a:extLst>
            </p:cNvPr>
            <p:cNvSpPr txBox="1"/>
            <p:nvPr/>
          </p:nvSpPr>
          <p:spPr>
            <a:xfrm>
              <a:off x="11058065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2035</a:t>
              </a:r>
            </a:p>
          </p:txBody>
        </p: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93BE53EC-E89C-3553-FC03-D0544EB4429B}"/>
              </a:ext>
            </a:extLst>
          </p:cNvPr>
          <p:cNvGrpSpPr/>
          <p:nvPr/>
        </p:nvGrpSpPr>
        <p:grpSpPr>
          <a:xfrm>
            <a:off x="7035408" y="548680"/>
            <a:ext cx="1492583" cy="497907"/>
            <a:chOff x="6672063" y="1552987"/>
            <a:chExt cx="1492583" cy="497907"/>
          </a:xfrm>
        </p:grpSpPr>
        <p:sp>
          <p:nvSpPr>
            <p:cNvPr id="87" name="Parenthèse ouvrante 86">
              <a:extLst>
                <a:ext uri="{FF2B5EF4-FFF2-40B4-BE49-F238E27FC236}">
                  <a16:creationId xmlns:a16="http://schemas.microsoft.com/office/drawing/2014/main" id="{0175DAE0-7131-3242-9D70-EA6971105C87}"/>
                </a:ext>
              </a:extLst>
            </p:cNvPr>
            <p:cNvSpPr/>
            <p:nvPr/>
          </p:nvSpPr>
          <p:spPr>
            <a:xfrm rot="5400000">
              <a:off x="7328052" y="1214299"/>
              <a:ext cx="180606" cy="1492583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F241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CustomShape 19_ 4">
              <a:extLst>
                <a:ext uri="{FF2B5EF4-FFF2-40B4-BE49-F238E27FC236}">
                  <a16:creationId xmlns:a16="http://schemas.microsoft.com/office/drawing/2014/main" id="{158DBB47-9B98-1BA8-32DD-7395ECF667DA}"/>
                </a:ext>
              </a:extLst>
            </p:cNvPr>
            <p:cNvSpPr/>
            <p:nvPr/>
          </p:nvSpPr>
          <p:spPr>
            <a:xfrm>
              <a:off x="6889038" y="1552987"/>
              <a:ext cx="1058633" cy="30632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-1" normalizeH="0" baseline="0" noProof="0" dirty="0">
                  <a:ln>
                    <a:noFill/>
                  </a:ln>
                  <a:solidFill>
                    <a:srgbClr val="F2411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DejaVu Sans"/>
                  <a:cs typeface="Times New Roman" panose="02020603050405020304" pitchFamily="18" charset="0"/>
                </a:rPr>
                <a:t>Shutdown</a:t>
              </a:r>
              <a:endPara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2411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2" name="Image 91">
            <a:extLst>
              <a:ext uri="{FF2B5EF4-FFF2-40B4-BE49-F238E27FC236}">
                <a16:creationId xmlns:a16="http://schemas.microsoft.com/office/drawing/2014/main" id="{50F2695C-C789-7607-29BB-646B091B2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49" y="4051056"/>
            <a:ext cx="2015256" cy="2521911"/>
          </a:xfrm>
          <a:prstGeom prst="rect">
            <a:avLst/>
          </a:prstGeom>
        </p:spPr>
      </p:pic>
      <p:pic>
        <p:nvPicPr>
          <p:cNvPr id="94" name="Image 93">
            <a:extLst>
              <a:ext uri="{FF2B5EF4-FFF2-40B4-BE49-F238E27FC236}">
                <a16:creationId xmlns:a16="http://schemas.microsoft.com/office/drawing/2014/main" id="{FE3C158E-DBB7-E3B7-DE3B-43B5B438F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67" y="2535139"/>
            <a:ext cx="2137293" cy="1843439"/>
          </a:xfrm>
          <a:prstGeom prst="rect">
            <a:avLst/>
          </a:prstGeom>
        </p:spPr>
      </p:pic>
      <p:pic>
        <p:nvPicPr>
          <p:cNvPr id="96" name="Image 95" descr="Une image contenant machine, ingénierie, intérieur, usine&#10;&#10;Description générée automatiquement">
            <a:extLst>
              <a:ext uri="{FF2B5EF4-FFF2-40B4-BE49-F238E27FC236}">
                <a16:creationId xmlns:a16="http://schemas.microsoft.com/office/drawing/2014/main" id="{B7DCCA84-65AE-9508-EEAC-2776700321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r="8872"/>
          <a:stretch>
            <a:fillRect/>
          </a:stretch>
        </p:blipFill>
        <p:spPr>
          <a:xfrm>
            <a:off x="667667" y="4718523"/>
            <a:ext cx="2137293" cy="1854444"/>
          </a:xfrm>
          <a:prstGeom prst="rect">
            <a:avLst/>
          </a:prstGeom>
        </p:spPr>
      </p:pic>
      <p:sp>
        <p:nvSpPr>
          <p:cNvPr id="98" name="ZoneTexte 97">
            <a:extLst>
              <a:ext uri="{FF2B5EF4-FFF2-40B4-BE49-F238E27FC236}">
                <a16:creationId xmlns:a16="http://schemas.microsoft.com/office/drawing/2014/main" id="{97BADB04-67A8-698B-BB55-ADF8CC30AB49}"/>
              </a:ext>
            </a:extLst>
          </p:cNvPr>
          <p:cNvSpPr txBox="1"/>
          <p:nvPr/>
        </p:nvSpPr>
        <p:spPr>
          <a:xfrm>
            <a:off x="3330958" y="6526520"/>
            <a:ext cx="18309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Quadrupole SOLEIL/SOLEIL II</a:t>
            </a:r>
          </a:p>
        </p:txBody>
      </p:sp>
      <p:sp>
        <p:nvSpPr>
          <p:cNvPr id="111" name="CustomShape 19_ 4">
            <a:extLst>
              <a:ext uri="{FF2B5EF4-FFF2-40B4-BE49-F238E27FC236}">
                <a16:creationId xmlns:a16="http://schemas.microsoft.com/office/drawing/2014/main" id="{8B3FE6C9-81A8-0A6A-9AAE-25B26B68CD5E}"/>
              </a:ext>
            </a:extLst>
          </p:cNvPr>
          <p:cNvSpPr/>
          <p:nvPr/>
        </p:nvSpPr>
        <p:spPr>
          <a:xfrm>
            <a:off x="3753319" y="2318597"/>
            <a:ext cx="3879153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Shutdown and dismantling of the existing machine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Commissioning of the new booster and storage ring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Adaptation and restart of the beamlines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System Overhaul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Modernization of the support labs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R&amp;D program on instrumentation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B743A89E-533B-D4AC-55CC-0F73F722B9C2}"/>
              </a:ext>
            </a:extLst>
          </p:cNvPr>
          <p:cNvSpPr txBox="1"/>
          <p:nvPr/>
        </p:nvSpPr>
        <p:spPr>
          <a:xfrm>
            <a:off x="852095" y="6527121"/>
            <a:ext cx="17684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Sextupole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SOLEIL/SOLEIL II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FD641463-3EEB-7D46-0CDC-083AF0DD456B}"/>
              </a:ext>
            </a:extLst>
          </p:cNvPr>
          <p:cNvSpPr txBox="1"/>
          <p:nvPr/>
        </p:nvSpPr>
        <p:spPr>
          <a:xfrm>
            <a:off x="466095" y="4354088"/>
            <a:ext cx="2613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BPM vacuum chamber SOLEIL/SOLEIL II</a:t>
            </a:r>
          </a:p>
        </p:txBody>
      </p:sp>
      <p:sp>
        <p:nvSpPr>
          <p:cNvPr id="121" name="CustomShape 19_ 4">
            <a:extLst>
              <a:ext uri="{FF2B5EF4-FFF2-40B4-BE49-F238E27FC236}">
                <a16:creationId xmlns:a16="http://schemas.microsoft.com/office/drawing/2014/main" id="{E4C3B5DF-672D-93DF-9E68-7D01C62786E8}"/>
              </a:ext>
            </a:extLst>
          </p:cNvPr>
          <p:cNvSpPr/>
          <p:nvPr/>
        </p:nvSpPr>
        <p:spPr>
          <a:xfrm>
            <a:off x="8051123" y="2325486"/>
            <a:ext cx="387915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Modernization of the beamlines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performance of the accelerators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Modernization of the support labs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R&amp;D program on instrumentation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towards innovative analysis techniques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B236DDD2-E24F-31D5-994C-CBB50188CDCE}"/>
              </a:ext>
            </a:extLst>
          </p:cNvPr>
          <p:cNvSpPr txBox="1">
            <a:spLocks/>
          </p:cNvSpPr>
          <p:nvPr/>
        </p:nvSpPr>
        <p:spPr>
          <a:xfrm>
            <a:off x="5969616" y="3820685"/>
            <a:ext cx="2608013" cy="2396610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LINAC energy: 110 MeV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Booster: 0.1 - 2.75 GeV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circumference: 354.10 m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energy: 2.75 GeV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emittance: 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3900 </a:t>
            </a:r>
            <a:r>
              <a:rPr lang="en-GB" sz="1400" noProof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pm.rad</a:t>
            </a:r>
            <a:endParaRPr lang="en-GB" sz="1400" noProof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4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317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electromagnets </a:t>
            </a:r>
          </a:p>
          <a:p>
            <a:pPr marL="0" indent="0">
              <a:buNone/>
            </a:pPr>
            <a:r>
              <a:rPr lang="en-GB" sz="14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girders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beamlines</a:t>
            </a:r>
          </a:p>
        </p:txBody>
      </p:sp>
      <p:sp>
        <p:nvSpPr>
          <p:cNvPr id="95" name="Espace réservé du texte 2">
            <a:extLst>
              <a:ext uri="{FF2B5EF4-FFF2-40B4-BE49-F238E27FC236}">
                <a16:creationId xmlns:a16="http://schemas.microsoft.com/office/drawing/2014/main" id="{4D98EEC1-81D8-CD7A-50EB-9DEF11D29EE2}"/>
              </a:ext>
            </a:extLst>
          </p:cNvPr>
          <p:cNvSpPr txBox="1">
            <a:spLocks/>
          </p:cNvSpPr>
          <p:nvPr/>
        </p:nvSpPr>
        <p:spPr>
          <a:xfrm>
            <a:off x="9320865" y="3820685"/>
            <a:ext cx="2608013" cy="2396610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 II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LINAC energy: 150 MeV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Booster: 0.15 - 2.75 GeV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circumference: 353.98 m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energy: 2.75 GeV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emittance: 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</a:t>
            </a:r>
            <a:r>
              <a:rPr lang="en-GB" sz="1400" noProof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pm.rad</a:t>
            </a:r>
            <a:endParaRPr lang="en-GB" sz="1400" noProof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4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1300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permanent/electro-magnets</a:t>
            </a:r>
          </a:p>
          <a:p>
            <a:pPr marL="0" indent="0">
              <a:buNone/>
            </a:pPr>
            <a:r>
              <a:rPr lang="en-GB" sz="14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girders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beamlines</a:t>
            </a:r>
          </a:p>
        </p:txBody>
      </p:sp>
      <p:sp>
        <p:nvSpPr>
          <p:cNvPr id="97" name="Flèche : droite 96">
            <a:extLst>
              <a:ext uri="{FF2B5EF4-FFF2-40B4-BE49-F238E27FC236}">
                <a16:creationId xmlns:a16="http://schemas.microsoft.com/office/drawing/2014/main" id="{0A600A30-F3E7-27B9-3CEA-2E78892B0D4A}"/>
              </a:ext>
            </a:extLst>
          </p:cNvPr>
          <p:cNvSpPr/>
          <p:nvPr/>
        </p:nvSpPr>
        <p:spPr>
          <a:xfrm>
            <a:off x="8727501" y="4893798"/>
            <a:ext cx="465371" cy="2607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49957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C915B-0757-9C0B-14AA-476D5F2FB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204AB-73AA-8C3F-FD95-1265C6AB9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 II project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65EA87-7705-901E-54C9-36F912329E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0A2591-17C1-F2E1-78EB-E9C7146FF2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4</a:t>
            </a:fld>
            <a:endParaRPr lang="en-GB" noProof="0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42D912C-8900-51D1-9B33-E2E0553D70CD}"/>
              </a:ext>
            </a:extLst>
          </p:cNvPr>
          <p:cNvGrpSpPr/>
          <p:nvPr/>
        </p:nvGrpSpPr>
        <p:grpSpPr>
          <a:xfrm>
            <a:off x="265032" y="1303276"/>
            <a:ext cx="11661936" cy="993367"/>
            <a:chOff x="301451" y="2291617"/>
            <a:chExt cx="11661936" cy="115530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84AEE4-A207-7BDF-6D29-DE012185CE67}"/>
                </a:ext>
              </a:extLst>
            </p:cNvPr>
            <p:cNvSpPr/>
            <p:nvPr/>
          </p:nvSpPr>
          <p:spPr>
            <a:xfrm>
              <a:off x="301451" y="2291617"/>
              <a:ext cx="1075173" cy="11521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86C139-5CB4-EFCD-7948-CEA824933FBF}"/>
                </a:ext>
              </a:extLst>
            </p:cNvPr>
            <p:cNvSpPr/>
            <p:nvPr/>
          </p:nvSpPr>
          <p:spPr>
            <a:xfrm>
              <a:off x="7000693" y="2291617"/>
              <a:ext cx="4962694" cy="115212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89">
              <a:extLst>
                <a:ext uri="{FF2B5EF4-FFF2-40B4-BE49-F238E27FC236}">
                  <a16:creationId xmlns:a16="http://schemas.microsoft.com/office/drawing/2014/main" id="{E71F1459-4194-27D4-CBE4-B4A05D16AF02}"/>
                </a:ext>
              </a:extLst>
            </p:cNvPr>
            <p:cNvSpPr/>
            <p:nvPr/>
          </p:nvSpPr>
          <p:spPr>
            <a:xfrm>
              <a:off x="2927648" y="2291617"/>
              <a:ext cx="5159894" cy="1155303"/>
            </a:xfrm>
            <a:custGeom>
              <a:avLst/>
              <a:gdLst>
                <a:gd name="connsiteX0" fmla="*/ 0 w 5159894"/>
                <a:gd name="connsiteY0" fmla="*/ 0 h 1152128"/>
                <a:gd name="connsiteX1" fmla="*/ 5159894 w 5159894"/>
                <a:gd name="connsiteY1" fmla="*/ 0 h 1152128"/>
                <a:gd name="connsiteX2" fmla="*/ 5159894 w 5159894"/>
                <a:gd name="connsiteY2" fmla="*/ 1152128 h 1152128"/>
                <a:gd name="connsiteX3" fmla="*/ 0 w 5159894"/>
                <a:gd name="connsiteY3" fmla="*/ 1152128 h 1152128"/>
                <a:gd name="connsiteX4" fmla="*/ 0 w 5159894"/>
                <a:gd name="connsiteY4" fmla="*/ 0 h 1152128"/>
                <a:gd name="connsiteX0" fmla="*/ 0 w 5159894"/>
                <a:gd name="connsiteY0" fmla="*/ 0 h 1155303"/>
                <a:gd name="connsiteX1" fmla="*/ 5159894 w 5159894"/>
                <a:gd name="connsiteY1" fmla="*/ 0 h 1155303"/>
                <a:gd name="connsiteX2" fmla="*/ 4686819 w 5159894"/>
                <a:gd name="connsiteY2" fmla="*/ 1155303 h 1155303"/>
                <a:gd name="connsiteX3" fmla="*/ 0 w 5159894"/>
                <a:gd name="connsiteY3" fmla="*/ 1152128 h 1155303"/>
                <a:gd name="connsiteX4" fmla="*/ 0 w 5159894"/>
                <a:gd name="connsiteY4" fmla="*/ 0 h 115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9894" h="1155303">
                  <a:moveTo>
                    <a:pt x="0" y="0"/>
                  </a:moveTo>
                  <a:lnTo>
                    <a:pt x="5159894" y="0"/>
                  </a:lnTo>
                  <a:lnTo>
                    <a:pt x="4686819" y="1155303"/>
                  </a:lnTo>
                  <a:lnTo>
                    <a:pt x="0" y="1152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88">
              <a:extLst>
                <a:ext uri="{FF2B5EF4-FFF2-40B4-BE49-F238E27FC236}">
                  <a16:creationId xmlns:a16="http://schemas.microsoft.com/office/drawing/2014/main" id="{589F21B4-AB6D-6670-5C2F-6C972D30A139}"/>
                </a:ext>
              </a:extLst>
            </p:cNvPr>
            <p:cNvSpPr/>
            <p:nvPr/>
          </p:nvSpPr>
          <p:spPr>
            <a:xfrm>
              <a:off x="1366576" y="2291617"/>
              <a:ext cx="2551522" cy="1152128"/>
            </a:xfrm>
            <a:custGeom>
              <a:avLst/>
              <a:gdLst>
                <a:gd name="connsiteX0" fmla="*/ 0 w 2551522"/>
                <a:gd name="connsiteY0" fmla="*/ 0 h 1152128"/>
                <a:gd name="connsiteX1" fmla="*/ 2551522 w 2551522"/>
                <a:gd name="connsiteY1" fmla="*/ 0 h 1152128"/>
                <a:gd name="connsiteX2" fmla="*/ 2551522 w 2551522"/>
                <a:gd name="connsiteY2" fmla="*/ 1152128 h 1152128"/>
                <a:gd name="connsiteX3" fmla="*/ 0 w 2551522"/>
                <a:gd name="connsiteY3" fmla="*/ 1152128 h 1152128"/>
                <a:gd name="connsiteX4" fmla="*/ 0 w 2551522"/>
                <a:gd name="connsiteY4" fmla="*/ 0 h 1152128"/>
                <a:gd name="connsiteX0" fmla="*/ 0 w 2551522"/>
                <a:gd name="connsiteY0" fmla="*/ 0 h 1152128"/>
                <a:gd name="connsiteX1" fmla="*/ 2551522 w 2551522"/>
                <a:gd name="connsiteY1" fmla="*/ 0 h 1152128"/>
                <a:gd name="connsiteX2" fmla="*/ 2094322 w 2551522"/>
                <a:gd name="connsiteY2" fmla="*/ 1152128 h 1152128"/>
                <a:gd name="connsiteX3" fmla="*/ 0 w 2551522"/>
                <a:gd name="connsiteY3" fmla="*/ 1152128 h 1152128"/>
                <a:gd name="connsiteX4" fmla="*/ 0 w 2551522"/>
                <a:gd name="connsiteY4" fmla="*/ 0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522" h="1152128">
                  <a:moveTo>
                    <a:pt x="0" y="0"/>
                  </a:moveTo>
                  <a:lnTo>
                    <a:pt x="2551522" y="0"/>
                  </a:lnTo>
                  <a:lnTo>
                    <a:pt x="2094322" y="1152128"/>
                  </a:lnTo>
                  <a:lnTo>
                    <a:pt x="0" y="1152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CustomShape 19_ 4">
            <a:extLst>
              <a:ext uri="{FF2B5EF4-FFF2-40B4-BE49-F238E27FC236}">
                <a16:creationId xmlns:a16="http://schemas.microsoft.com/office/drawing/2014/main" id="{DF54FA7E-2DA5-241D-2AAC-B2B1AD9FEE1D}"/>
              </a:ext>
            </a:extLst>
          </p:cNvPr>
          <p:cNvSpPr/>
          <p:nvPr/>
        </p:nvSpPr>
        <p:spPr>
          <a:xfrm>
            <a:off x="125804" y="1466463"/>
            <a:ext cx="1324786" cy="6140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CDR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(Conceptual Design Report)</a:t>
            </a:r>
          </a:p>
        </p:txBody>
      </p:sp>
      <p:sp>
        <p:nvSpPr>
          <p:cNvPr id="14" name="CustomShape 19_ 4">
            <a:extLst>
              <a:ext uri="{FF2B5EF4-FFF2-40B4-BE49-F238E27FC236}">
                <a16:creationId xmlns:a16="http://schemas.microsoft.com/office/drawing/2014/main" id="{72EC434F-64C4-CD7F-7A7F-6EB5802191AD}"/>
              </a:ext>
            </a:extLst>
          </p:cNvPr>
          <p:cNvSpPr/>
          <p:nvPr/>
        </p:nvSpPr>
        <p:spPr>
          <a:xfrm>
            <a:off x="1700464" y="1466463"/>
            <a:ext cx="1324786" cy="6140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TDR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(Technical Design Report)</a:t>
            </a:r>
          </a:p>
        </p:txBody>
      </p:sp>
      <p:sp>
        <p:nvSpPr>
          <p:cNvPr id="15" name="CustomShape 19_ 4">
            <a:extLst>
              <a:ext uri="{FF2B5EF4-FFF2-40B4-BE49-F238E27FC236}">
                <a16:creationId xmlns:a16="http://schemas.microsoft.com/office/drawing/2014/main" id="{64685809-4D3D-F8F6-AFDD-A3BE51A6FA47}"/>
              </a:ext>
            </a:extLst>
          </p:cNvPr>
          <p:cNvSpPr/>
          <p:nvPr/>
        </p:nvSpPr>
        <p:spPr>
          <a:xfrm>
            <a:off x="4316977" y="1527228"/>
            <a:ext cx="2657812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STAGE 1: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CONSTRUCTION</a:t>
            </a:r>
            <a:endParaRPr kumimoji="0" lang="en-GB" sz="1000" b="1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ustomShape 19_ 4">
            <a:extLst>
              <a:ext uri="{FF2B5EF4-FFF2-40B4-BE49-F238E27FC236}">
                <a16:creationId xmlns:a16="http://schemas.microsoft.com/office/drawing/2014/main" id="{25FEB71C-A3B9-A05D-3215-04D348E8EFB2}"/>
              </a:ext>
            </a:extLst>
          </p:cNvPr>
          <p:cNvSpPr/>
          <p:nvPr/>
        </p:nvSpPr>
        <p:spPr>
          <a:xfrm>
            <a:off x="8173373" y="1527228"/>
            <a:ext cx="3156364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STAGE 2: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TOWARDS FULL PERFORMANCE</a:t>
            </a:r>
            <a:endParaRPr kumimoji="0" lang="en-GB" sz="1000" b="1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513CCE0-6D46-127A-34F7-CB14532A8E45}"/>
              </a:ext>
            </a:extLst>
          </p:cNvPr>
          <p:cNvGrpSpPr/>
          <p:nvPr/>
        </p:nvGrpSpPr>
        <p:grpSpPr>
          <a:xfrm>
            <a:off x="135178" y="1180830"/>
            <a:ext cx="11848806" cy="244891"/>
            <a:chOff x="119336" y="1290330"/>
            <a:chExt cx="11848806" cy="244891"/>
          </a:xfrm>
        </p:grpSpPr>
        <p:grpSp>
          <p:nvGrpSpPr>
            <p:cNvPr id="18" name="Google Shape;93;p16">
              <a:extLst>
                <a:ext uri="{FF2B5EF4-FFF2-40B4-BE49-F238E27FC236}">
                  <a16:creationId xmlns:a16="http://schemas.microsoft.com/office/drawing/2014/main" id="{5292F8D6-E022-7723-5F6F-7F8086B0E598}"/>
                </a:ext>
              </a:extLst>
            </p:cNvPr>
            <p:cNvGrpSpPr/>
            <p:nvPr/>
          </p:nvGrpSpPr>
          <p:grpSpPr>
            <a:xfrm>
              <a:off x="119336" y="1290330"/>
              <a:ext cx="245610" cy="244891"/>
              <a:chOff x="1177442" y="2884512"/>
              <a:chExt cx="245610" cy="244891"/>
            </a:xfrm>
          </p:grpSpPr>
          <p:sp>
            <p:nvSpPr>
              <p:cNvPr id="67" name="Google Shape;94;p16">
                <a:extLst>
                  <a:ext uri="{FF2B5EF4-FFF2-40B4-BE49-F238E27FC236}">
                    <a16:creationId xmlns:a16="http://schemas.microsoft.com/office/drawing/2014/main" id="{38216DF8-7904-85F2-2D8C-2E58C8D10360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Google Shape;95;p16">
                <a:extLst>
                  <a:ext uri="{FF2B5EF4-FFF2-40B4-BE49-F238E27FC236}">
                    <a16:creationId xmlns:a16="http://schemas.microsoft.com/office/drawing/2014/main" id="{EA231E00-6BC1-D470-2AB8-7F0A47FFC0B7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8F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Google Shape;93;p16">
              <a:extLst>
                <a:ext uri="{FF2B5EF4-FFF2-40B4-BE49-F238E27FC236}">
                  <a16:creationId xmlns:a16="http://schemas.microsoft.com/office/drawing/2014/main" id="{0BB0785D-95A8-11F2-9F3F-5DA7B996A93D}"/>
                </a:ext>
              </a:extLst>
            </p:cNvPr>
            <p:cNvGrpSpPr/>
            <p:nvPr/>
          </p:nvGrpSpPr>
          <p:grpSpPr>
            <a:xfrm>
              <a:off x="844550" y="1290330"/>
              <a:ext cx="245610" cy="244891"/>
              <a:chOff x="1177442" y="2884512"/>
              <a:chExt cx="245610" cy="244891"/>
            </a:xfrm>
          </p:grpSpPr>
          <p:sp>
            <p:nvSpPr>
              <p:cNvPr id="65" name="Google Shape;94;p16">
                <a:extLst>
                  <a:ext uri="{FF2B5EF4-FFF2-40B4-BE49-F238E27FC236}">
                    <a16:creationId xmlns:a16="http://schemas.microsoft.com/office/drawing/2014/main" id="{58A59FCB-E880-5202-CB46-F64B6BF19FBC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Google Shape;95;p16">
                <a:extLst>
                  <a:ext uri="{FF2B5EF4-FFF2-40B4-BE49-F238E27FC236}">
                    <a16:creationId xmlns:a16="http://schemas.microsoft.com/office/drawing/2014/main" id="{CE3CC357-75C8-76D5-7AD0-6A536C1F9600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8F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Google Shape;93;p16">
              <a:extLst>
                <a:ext uri="{FF2B5EF4-FFF2-40B4-BE49-F238E27FC236}">
                  <a16:creationId xmlns:a16="http://schemas.microsoft.com/office/drawing/2014/main" id="{B6EE5C6C-5D8F-4E1E-006C-68FA9AD0DFA1}"/>
                </a:ext>
              </a:extLst>
            </p:cNvPr>
            <p:cNvGrpSpPr/>
            <p:nvPr/>
          </p:nvGrpSpPr>
          <p:grpSpPr>
            <a:xfrm>
              <a:off x="1569764" y="1290330"/>
              <a:ext cx="245610" cy="244891"/>
              <a:chOff x="1177442" y="2884512"/>
              <a:chExt cx="245610" cy="244891"/>
            </a:xfrm>
          </p:grpSpPr>
          <p:sp>
            <p:nvSpPr>
              <p:cNvPr id="63" name="Google Shape;94;p16">
                <a:extLst>
                  <a:ext uri="{FF2B5EF4-FFF2-40B4-BE49-F238E27FC236}">
                    <a16:creationId xmlns:a16="http://schemas.microsoft.com/office/drawing/2014/main" id="{7DEC2156-82F0-2CB6-0770-7A588C2903DD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Google Shape;95;p16">
                <a:extLst>
                  <a:ext uri="{FF2B5EF4-FFF2-40B4-BE49-F238E27FC236}">
                    <a16:creationId xmlns:a16="http://schemas.microsoft.com/office/drawing/2014/main" id="{D4BE9866-0880-EBBD-4C44-A80CF23A47C8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66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1" name="Google Shape;93;p16">
              <a:extLst>
                <a:ext uri="{FF2B5EF4-FFF2-40B4-BE49-F238E27FC236}">
                  <a16:creationId xmlns:a16="http://schemas.microsoft.com/office/drawing/2014/main" id="{42E6D9F2-56AD-D0A0-5CEC-B0D26EAA0DB3}"/>
                </a:ext>
              </a:extLst>
            </p:cNvPr>
            <p:cNvGrpSpPr/>
            <p:nvPr/>
          </p:nvGrpSpPr>
          <p:grpSpPr>
            <a:xfrm>
              <a:off x="2294978" y="1290330"/>
              <a:ext cx="245610" cy="244891"/>
              <a:chOff x="1177442" y="2884512"/>
              <a:chExt cx="245610" cy="244891"/>
            </a:xfrm>
          </p:grpSpPr>
          <p:sp>
            <p:nvSpPr>
              <p:cNvPr id="61" name="Google Shape;94;p16">
                <a:extLst>
                  <a:ext uri="{FF2B5EF4-FFF2-40B4-BE49-F238E27FC236}">
                    <a16:creationId xmlns:a16="http://schemas.microsoft.com/office/drawing/2014/main" id="{B7215638-7E74-5E43-8599-4390452B4EB6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Google Shape;95;p16">
                <a:extLst>
                  <a:ext uri="{FF2B5EF4-FFF2-40B4-BE49-F238E27FC236}">
                    <a16:creationId xmlns:a16="http://schemas.microsoft.com/office/drawing/2014/main" id="{7B4AA675-5262-A7BB-6891-0464E4529C69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66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Google Shape;93;p16">
              <a:extLst>
                <a:ext uri="{FF2B5EF4-FFF2-40B4-BE49-F238E27FC236}">
                  <a16:creationId xmlns:a16="http://schemas.microsoft.com/office/drawing/2014/main" id="{83E01E49-90BD-91CD-9E77-7140D180034E}"/>
                </a:ext>
              </a:extLst>
            </p:cNvPr>
            <p:cNvGrpSpPr/>
            <p:nvPr/>
          </p:nvGrpSpPr>
          <p:grpSpPr>
            <a:xfrm>
              <a:off x="3020192" y="1290330"/>
              <a:ext cx="245610" cy="244891"/>
              <a:chOff x="1177442" y="2884512"/>
              <a:chExt cx="245610" cy="244891"/>
            </a:xfrm>
          </p:grpSpPr>
          <p:sp>
            <p:nvSpPr>
              <p:cNvPr id="59" name="Google Shape;94;p16">
                <a:extLst>
                  <a:ext uri="{FF2B5EF4-FFF2-40B4-BE49-F238E27FC236}">
                    <a16:creationId xmlns:a16="http://schemas.microsoft.com/office/drawing/2014/main" id="{4225F9CC-3AB0-019D-AF63-5EC45A28BF1F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Google Shape;95;p16">
                <a:extLst>
                  <a:ext uri="{FF2B5EF4-FFF2-40B4-BE49-F238E27FC236}">
                    <a16:creationId xmlns:a16="http://schemas.microsoft.com/office/drawing/2014/main" id="{AC6197E6-139C-1021-7C5D-B32DF372E2DA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66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Google Shape;93;p16">
              <a:extLst>
                <a:ext uri="{FF2B5EF4-FFF2-40B4-BE49-F238E27FC236}">
                  <a16:creationId xmlns:a16="http://schemas.microsoft.com/office/drawing/2014/main" id="{55C4F237-6CCE-B356-4ECE-49DEFA2AA4B5}"/>
                </a:ext>
              </a:extLst>
            </p:cNvPr>
            <p:cNvGrpSpPr/>
            <p:nvPr/>
          </p:nvGrpSpPr>
          <p:grpSpPr>
            <a:xfrm>
              <a:off x="3745406" y="1290330"/>
              <a:ext cx="245610" cy="244891"/>
              <a:chOff x="1177442" y="2884512"/>
              <a:chExt cx="245610" cy="244891"/>
            </a:xfrm>
          </p:grpSpPr>
          <p:sp>
            <p:nvSpPr>
              <p:cNvPr id="57" name="Google Shape;94;p16">
                <a:extLst>
                  <a:ext uri="{FF2B5EF4-FFF2-40B4-BE49-F238E27FC236}">
                    <a16:creationId xmlns:a16="http://schemas.microsoft.com/office/drawing/2014/main" id="{40372F0E-94C3-9AAC-B08B-5890A923BA74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Google Shape;95;p16">
                <a:extLst>
                  <a:ext uri="{FF2B5EF4-FFF2-40B4-BE49-F238E27FC236}">
                    <a16:creationId xmlns:a16="http://schemas.microsoft.com/office/drawing/2014/main" id="{A2EDAEBD-B70C-4C65-9A85-7FD8E4B8A8B2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F66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4" name="Google Shape;93;p16">
              <a:extLst>
                <a:ext uri="{FF2B5EF4-FFF2-40B4-BE49-F238E27FC236}">
                  <a16:creationId xmlns:a16="http://schemas.microsoft.com/office/drawing/2014/main" id="{1A76442A-2B7B-5088-7451-8D8897CF187D}"/>
                </a:ext>
              </a:extLst>
            </p:cNvPr>
            <p:cNvGrpSpPr/>
            <p:nvPr/>
          </p:nvGrpSpPr>
          <p:grpSpPr>
            <a:xfrm>
              <a:off x="4470620" y="1290330"/>
              <a:ext cx="245610" cy="244891"/>
              <a:chOff x="1177442" y="2884512"/>
              <a:chExt cx="245610" cy="244891"/>
            </a:xfrm>
          </p:grpSpPr>
          <p:sp>
            <p:nvSpPr>
              <p:cNvPr id="55" name="Google Shape;94;p16">
                <a:extLst>
                  <a:ext uri="{FF2B5EF4-FFF2-40B4-BE49-F238E27FC236}">
                    <a16:creationId xmlns:a16="http://schemas.microsoft.com/office/drawing/2014/main" id="{C3F37D1E-BDE7-9308-58E8-8D431E3750DF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Google Shape;95;p16">
                <a:extLst>
                  <a:ext uri="{FF2B5EF4-FFF2-40B4-BE49-F238E27FC236}">
                    <a16:creationId xmlns:a16="http://schemas.microsoft.com/office/drawing/2014/main" id="{59D4690A-FE6F-4199-3B2A-0F50F3D5465F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24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5" name="Google Shape;93;p16">
              <a:extLst>
                <a:ext uri="{FF2B5EF4-FFF2-40B4-BE49-F238E27FC236}">
                  <a16:creationId xmlns:a16="http://schemas.microsoft.com/office/drawing/2014/main" id="{3EB42092-4B0E-F756-A50A-01BAC77A648B}"/>
                </a:ext>
              </a:extLst>
            </p:cNvPr>
            <p:cNvGrpSpPr/>
            <p:nvPr/>
          </p:nvGrpSpPr>
          <p:grpSpPr>
            <a:xfrm>
              <a:off x="5195834" y="1290330"/>
              <a:ext cx="245610" cy="244891"/>
              <a:chOff x="1177442" y="2884512"/>
              <a:chExt cx="245610" cy="244891"/>
            </a:xfrm>
          </p:grpSpPr>
          <p:sp>
            <p:nvSpPr>
              <p:cNvPr id="53" name="Google Shape;94;p16">
                <a:extLst>
                  <a:ext uri="{FF2B5EF4-FFF2-40B4-BE49-F238E27FC236}">
                    <a16:creationId xmlns:a16="http://schemas.microsoft.com/office/drawing/2014/main" id="{C19B18C1-FC6E-88CB-6238-9CF3D3A5B8DD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Google Shape;95;p16">
                <a:extLst>
                  <a:ext uri="{FF2B5EF4-FFF2-40B4-BE49-F238E27FC236}">
                    <a16:creationId xmlns:a16="http://schemas.microsoft.com/office/drawing/2014/main" id="{AAEB97DD-ECB6-FEF1-4D1E-E072C094F1B0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24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Google Shape;93;p16">
              <a:extLst>
                <a:ext uri="{FF2B5EF4-FFF2-40B4-BE49-F238E27FC236}">
                  <a16:creationId xmlns:a16="http://schemas.microsoft.com/office/drawing/2014/main" id="{47659B9E-9E18-851B-5192-E0692878424D}"/>
                </a:ext>
              </a:extLst>
            </p:cNvPr>
            <p:cNvGrpSpPr/>
            <p:nvPr/>
          </p:nvGrpSpPr>
          <p:grpSpPr>
            <a:xfrm>
              <a:off x="5921048" y="1290330"/>
              <a:ext cx="245610" cy="244891"/>
              <a:chOff x="1177442" y="2884512"/>
              <a:chExt cx="245610" cy="244891"/>
            </a:xfrm>
          </p:grpSpPr>
          <p:sp>
            <p:nvSpPr>
              <p:cNvPr id="51" name="Google Shape;94;p16">
                <a:extLst>
                  <a:ext uri="{FF2B5EF4-FFF2-40B4-BE49-F238E27FC236}">
                    <a16:creationId xmlns:a16="http://schemas.microsoft.com/office/drawing/2014/main" id="{74D8BEBA-59E9-230A-6861-72513E4CD3F5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Google Shape;95;p16">
                <a:extLst>
                  <a:ext uri="{FF2B5EF4-FFF2-40B4-BE49-F238E27FC236}">
                    <a16:creationId xmlns:a16="http://schemas.microsoft.com/office/drawing/2014/main" id="{E6A76D0E-8126-473C-270B-AAB59CF55FEB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24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7" name="Google Shape;93;p16">
              <a:extLst>
                <a:ext uri="{FF2B5EF4-FFF2-40B4-BE49-F238E27FC236}">
                  <a16:creationId xmlns:a16="http://schemas.microsoft.com/office/drawing/2014/main" id="{1BE2DB33-668F-CF41-4B27-0FCA3E238371}"/>
                </a:ext>
              </a:extLst>
            </p:cNvPr>
            <p:cNvGrpSpPr/>
            <p:nvPr/>
          </p:nvGrpSpPr>
          <p:grpSpPr>
            <a:xfrm>
              <a:off x="6646262" y="1290330"/>
              <a:ext cx="245610" cy="244891"/>
              <a:chOff x="1177442" y="2884512"/>
              <a:chExt cx="245610" cy="244891"/>
            </a:xfrm>
          </p:grpSpPr>
          <p:sp>
            <p:nvSpPr>
              <p:cNvPr id="49" name="Google Shape;94;p16">
                <a:extLst>
                  <a:ext uri="{FF2B5EF4-FFF2-40B4-BE49-F238E27FC236}">
                    <a16:creationId xmlns:a16="http://schemas.microsoft.com/office/drawing/2014/main" id="{E8742B77-6A68-83EB-D345-A626265AFCF3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Google Shape;95;p16">
                <a:extLst>
                  <a:ext uri="{FF2B5EF4-FFF2-40B4-BE49-F238E27FC236}">
                    <a16:creationId xmlns:a16="http://schemas.microsoft.com/office/drawing/2014/main" id="{DFA3429C-8266-4BE8-7A5E-B67255F3F0B8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24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Google Shape;93;p16">
              <a:extLst>
                <a:ext uri="{FF2B5EF4-FFF2-40B4-BE49-F238E27FC236}">
                  <a16:creationId xmlns:a16="http://schemas.microsoft.com/office/drawing/2014/main" id="{76B74A52-D31C-66D2-B417-CC35D433FBC0}"/>
                </a:ext>
              </a:extLst>
            </p:cNvPr>
            <p:cNvGrpSpPr/>
            <p:nvPr/>
          </p:nvGrpSpPr>
          <p:grpSpPr>
            <a:xfrm>
              <a:off x="7371476" y="1290330"/>
              <a:ext cx="245610" cy="244891"/>
              <a:chOff x="1177442" y="2884512"/>
              <a:chExt cx="245610" cy="244891"/>
            </a:xfrm>
          </p:grpSpPr>
          <p:sp>
            <p:nvSpPr>
              <p:cNvPr id="47" name="Google Shape;94;p16">
                <a:extLst>
                  <a:ext uri="{FF2B5EF4-FFF2-40B4-BE49-F238E27FC236}">
                    <a16:creationId xmlns:a16="http://schemas.microsoft.com/office/drawing/2014/main" id="{A9505B02-865E-2EFF-93EB-ABAA48D09BE5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Google Shape;95;p16">
                <a:extLst>
                  <a:ext uri="{FF2B5EF4-FFF2-40B4-BE49-F238E27FC236}">
                    <a16:creationId xmlns:a16="http://schemas.microsoft.com/office/drawing/2014/main" id="{19520C4A-613A-FE2E-F44C-8AD30933EB45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F241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Google Shape;93;p16">
              <a:extLst>
                <a:ext uri="{FF2B5EF4-FFF2-40B4-BE49-F238E27FC236}">
                  <a16:creationId xmlns:a16="http://schemas.microsoft.com/office/drawing/2014/main" id="{E55DC68F-DCD0-C50F-BE14-7899D5889B3A}"/>
                </a:ext>
              </a:extLst>
            </p:cNvPr>
            <p:cNvGrpSpPr/>
            <p:nvPr/>
          </p:nvGrpSpPr>
          <p:grpSpPr>
            <a:xfrm>
              <a:off x="8096690" y="1290330"/>
              <a:ext cx="245610" cy="244891"/>
              <a:chOff x="1177442" y="2884512"/>
              <a:chExt cx="245610" cy="244891"/>
            </a:xfrm>
          </p:grpSpPr>
          <p:sp>
            <p:nvSpPr>
              <p:cNvPr id="45" name="Google Shape;94;p16">
                <a:extLst>
                  <a:ext uri="{FF2B5EF4-FFF2-40B4-BE49-F238E27FC236}">
                    <a16:creationId xmlns:a16="http://schemas.microsoft.com/office/drawing/2014/main" id="{2CE5BF4E-2B26-3D11-E384-7379A189E538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Google Shape;95;p16">
                <a:extLst>
                  <a:ext uri="{FF2B5EF4-FFF2-40B4-BE49-F238E27FC236}">
                    <a16:creationId xmlns:a16="http://schemas.microsoft.com/office/drawing/2014/main" id="{F1704786-E4C1-84C4-D2CA-F2578593895C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Google Shape;93;p16">
              <a:extLst>
                <a:ext uri="{FF2B5EF4-FFF2-40B4-BE49-F238E27FC236}">
                  <a16:creationId xmlns:a16="http://schemas.microsoft.com/office/drawing/2014/main" id="{A45FE3C7-B79F-646A-1320-499D484D0F7D}"/>
                </a:ext>
              </a:extLst>
            </p:cNvPr>
            <p:cNvGrpSpPr/>
            <p:nvPr/>
          </p:nvGrpSpPr>
          <p:grpSpPr>
            <a:xfrm>
              <a:off x="8821904" y="1290330"/>
              <a:ext cx="245610" cy="244891"/>
              <a:chOff x="1177442" y="2884512"/>
              <a:chExt cx="245610" cy="244891"/>
            </a:xfrm>
          </p:grpSpPr>
          <p:sp>
            <p:nvSpPr>
              <p:cNvPr id="43" name="Google Shape;94;p16">
                <a:extLst>
                  <a:ext uri="{FF2B5EF4-FFF2-40B4-BE49-F238E27FC236}">
                    <a16:creationId xmlns:a16="http://schemas.microsoft.com/office/drawing/2014/main" id="{FFAF5829-2AC5-458D-FFCF-0220BFD13842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Google Shape;95;p16">
                <a:extLst>
                  <a:ext uri="{FF2B5EF4-FFF2-40B4-BE49-F238E27FC236}">
                    <a16:creationId xmlns:a16="http://schemas.microsoft.com/office/drawing/2014/main" id="{FB60D8F7-840E-F2C8-1BBB-8EC4AD3F288B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Google Shape;93;p16">
              <a:extLst>
                <a:ext uri="{FF2B5EF4-FFF2-40B4-BE49-F238E27FC236}">
                  <a16:creationId xmlns:a16="http://schemas.microsoft.com/office/drawing/2014/main" id="{5D39646D-04E2-3291-4FBB-5790A9065038}"/>
                </a:ext>
              </a:extLst>
            </p:cNvPr>
            <p:cNvGrpSpPr/>
            <p:nvPr/>
          </p:nvGrpSpPr>
          <p:grpSpPr>
            <a:xfrm>
              <a:off x="9547118" y="1290330"/>
              <a:ext cx="245610" cy="244891"/>
              <a:chOff x="1177442" y="2884512"/>
              <a:chExt cx="245610" cy="244891"/>
            </a:xfrm>
          </p:grpSpPr>
          <p:sp>
            <p:nvSpPr>
              <p:cNvPr id="41" name="Google Shape;94;p16">
                <a:extLst>
                  <a:ext uri="{FF2B5EF4-FFF2-40B4-BE49-F238E27FC236}">
                    <a16:creationId xmlns:a16="http://schemas.microsoft.com/office/drawing/2014/main" id="{A032C2BE-E702-FDC0-C736-3831228BBA98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Google Shape;95;p16">
                <a:extLst>
                  <a:ext uri="{FF2B5EF4-FFF2-40B4-BE49-F238E27FC236}">
                    <a16:creationId xmlns:a16="http://schemas.microsoft.com/office/drawing/2014/main" id="{1C62894A-5550-614E-BCF5-1081C63929D3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Google Shape;93;p16">
              <a:extLst>
                <a:ext uri="{FF2B5EF4-FFF2-40B4-BE49-F238E27FC236}">
                  <a16:creationId xmlns:a16="http://schemas.microsoft.com/office/drawing/2014/main" id="{30343E2B-9408-4021-E6C9-C1A0EB2F8541}"/>
                </a:ext>
              </a:extLst>
            </p:cNvPr>
            <p:cNvGrpSpPr/>
            <p:nvPr/>
          </p:nvGrpSpPr>
          <p:grpSpPr>
            <a:xfrm>
              <a:off x="10272332" y="1290330"/>
              <a:ext cx="245610" cy="244891"/>
              <a:chOff x="1177442" y="2884512"/>
              <a:chExt cx="245610" cy="244891"/>
            </a:xfrm>
          </p:grpSpPr>
          <p:sp>
            <p:nvSpPr>
              <p:cNvPr id="39" name="Google Shape;94;p16">
                <a:extLst>
                  <a:ext uri="{FF2B5EF4-FFF2-40B4-BE49-F238E27FC236}">
                    <a16:creationId xmlns:a16="http://schemas.microsoft.com/office/drawing/2014/main" id="{A0D0C8C6-130A-2B64-D2E3-713623CB6871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Google Shape;95;p16">
                <a:extLst>
                  <a:ext uri="{FF2B5EF4-FFF2-40B4-BE49-F238E27FC236}">
                    <a16:creationId xmlns:a16="http://schemas.microsoft.com/office/drawing/2014/main" id="{13548DCA-2F60-1F25-DA33-4C17995724F9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Google Shape;93;p16">
              <a:extLst>
                <a:ext uri="{FF2B5EF4-FFF2-40B4-BE49-F238E27FC236}">
                  <a16:creationId xmlns:a16="http://schemas.microsoft.com/office/drawing/2014/main" id="{3DA72053-49A5-308F-137B-055C91D9372F}"/>
                </a:ext>
              </a:extLst>
            </p:cNvPr>
            <p:cNvGrpSpPr/>
            <p:nvPr/>
          </p:nvGrpSpPr>
          <p:grpSpPr>
            <a:xfrm>
              <a:off x="10997546" y="1290330"/>
              <a:ext cx="245610" cy="244891"/>
              <a:chOff x="1177442" y="2884512"/>
              <a:chExt cx="245610" cy="244891"/>
            </a:xfrm>
          </p:grpSpPr>
          <p:sp>
            <p:nvSpPr>
              <p:cNvPr id="37" name="Google Shape;94;p16">
                <a:extLst>
                  <a:ext uri="{FF2B5EF4-FFF2-40B4-BE49-F238E27FC236}">
                    <a16:creationId xmlns:a16="http://schemas.microsoft.com/office/drawing/2014/main" id="{E70B8F82-4E0F-6ABE-5FCD-4BCCB3D136BD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Google Shape;95;p16">
                <a:extLst>
                  <a:ext uri="{FF2B5EF4-FFF2-40B4-BE49-F238E27FC236}">
                    <a16:creationId xmlns:a16="http://schemas.microsoft.com/office/drawing/2014/main" id="{D5DDEEA7-A98F-13CC-19EA-47B99EF7C2E6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4" name="Google Shape;93;p16">
              <a:extLst>
                <a:ext uri="{FF2B5EF4-FFF2-40B4-BE49-F238E27FC236}">
                  <a16:creationId xmlns:a16="http://schemas.microsoft.com/office/drawing/2014/main" id="{A2A4ED1A-122E-110C-E2EA-0E9E0A41140A}"/>
                </a:ext>
              </a:extLst>
            </p:cNvPr>
            <p:cNvGrpSpPr/>
            <p:nvPr/>
          </p:nvGrpSpPr>
          <p:grpSpPr>
            <a:xfrm>
              <a:off x="11722532" y="1290330"/>
              <a:ext cx="245610" cy="244891"/>
              <a:chOff x="1177442" y="2884512"/>
              <a:chExt cx="245610" cy="244891"/>
            </a:xfrm>
          </p:grpSpPr>
          <p:sp>
            <p:nvSpPr>
              <p:cNvPr id="35" name="Google Shape;94;p16">
                <a:extLst>
                  <a:ext uri="{FF2B5EF4-FFF2-40B4-BE49-F238E27FC236}">
                    <a16:creationId xmlns:a16="http://schemas.microsoft.com/office/drawing/2014/main" id="{02245529-CE47-5A5B-5B61-71E3BF6F7456}"/>
                  </a:ext>
                </a:extLst>
              </p:cNvPr>
              <p:cNvSpPr/>
              <p:nvPr/>
            </p:nvSpPr>
            <p:spPr>
              <a:xfrm>
                <a:off x="1177442" y="2884512"/>
                <a:ext cx="245610" cy="244891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4424" extrusionOk="0">
                    <a:moveTo>
                      <a:pt x="2219" y="1"/>
                    </a:moveTo>
                    <a:cubicBezTo>
                      <a:pt x="991" y="1"/>
                      <a:pt x="1" y="991"/>
                      <a:pt x="1" y="2206"/>
                    </a:cubicBezTo>
                    <a:cubicBezTo>
                      <a:pt x="1" y="3433"/>
                      <a:pt x="991" y="4423"/>
                      <a:pt x="2219" y="4423"/>
                    </a:cubicBezTo>
                    <a:cubicBezTo>
                      <a:pt x="3447" y="4423"/>
                      <a:pt x="4437" y="3433"/>
                      <a:pt x="4437" y="2206"/>
                    </a:cubicBezTo>
                    <a:cubicBezTo>
                      <a:pt x="4437" y="991"/>
                      <a:pt x="3447" y="1"/>
                      <a:pt x="2219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Google Shape;95;p16">
                <a:extLst>
                  <a:ext uri="{FF2B5EF4-FFF2-40B4-BE49-F238E27FC236}">
                    <a16:creationId xmlns:a16="http://schemas.microsoft.com/office/drawing/2014/main" id="{02CD2A1E-9CA7-5193-6779-43BAC114D7ED}"/>
                  </a:ext>
                </a:extLst>
              </p:cNvPr>
              <p:cNvSpPr/>
              <p:nvPr/>
            </p:nvSpPr>
            <p:spPr>
              <a:xfrm>
                <a:off x="1234458" y="2940809"/>
                <a:ext cx="131579" cy="131579"/>
              </a:xfrm>
              <a:custGeom>
                <a:avLst/>
                <a:gdLst/>
                <a:ahLst/>
                <a:cxnLst/>
                <a:rect l="l" t="t" r="r" b="b"/>
                <a:pathLst>
                  <a:path w="2377" h="2377" extrusionOk="0">
                    <a:moveTo>
                      <a:pt x="2377" y="1189"/>
                    </a:moveTo>
                    <a:cubicBezTo>
                      <a:pt x="2377" y="1849"/>
                      <a:pt x="1849" y="2377"/>
                      <a:pt x="1189" y="2377"/>
                    </a:cubicBezTo>
                    <a:cubicBezTo>
                      <a:pt x="529" y="2377"/>
                      <a:pt x="1" y="1849"/>
                      <a:pt x="1" y="1189"/>
                    </a:cubicBezTo>
                    <a:cubicBezTo>
                      <a:pt x="1" y="529"/>
                      <a:pt x="529" y="0"/>
                      <a:pt x="1189" y="0"/>
                    </a:cubicBezTo>
                    <a:cubicBezTo>
                      <a:pt x="1849" y="0"/>
                      <a:pt x="2377" y="529"/>
                      <a:pt x="2377" y="1189"/>
                    </a:cubicBezTo>
                    <a:close/>
                  </a:path>
                </a:pathLst>
              </a:custGeom>
              <a:solidFill>
                <a:srgbClr val="C828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41442505-F0A5-0E97-95F3-1C03C4A181FE}"/>
              </a:ext>
            </a:extLst>
          </p:cNvPr>
          <p:cNvGrpSpPr/>
          <p:nvPr/>
        </p:nvGrpSpPr>
        <p:grpSpPr>
          <a:xfrm>
            <a:off x="135178" y="979677"/>
            <a:ext cx="11857292" cy="307777"/>
            <a:chOff x="171597" y="1968735"/>
            <a:chExt cx="11857292" cy="307777"/>
          </a:xfrm>
        </p:grpSpPr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C1B9D339-A67D-B7BE-7FC2-F07513187DD1}"/>
                </a:ext>
              </a:extLst>
            </p:cNvPr>
            <p:cNvSpPr txBox="1"/>
            <p:nvPr/>
          </p:nvSpPr>
          <p:spPr>
            <a:xfrm>
              <a:off x="171597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2020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BDC49DE8-6210-EE86-FD05-CC7C95E08FA8}"/>
                </a:ext>
              </a:extLst>
            </p:cNvPr>
            <p:cNvSpPr txBox="1"/>
            <p:nvPr/>
          </p:nvSpPr>
          <p:spPr>
            <a:xfrm>
              <a:off x="896811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2021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9564CD61-CB2A-6AAD-A356-140930FAAFE8}"/>
                </a:ext>
              </a:extLst>
            </p:cNvPr>
            <p:cNvSpPr txBox="1"/>
            <p:nvPr/>
          </p:nvSpPr>
          <p:spPr>
            <a:xfrm>
              <a:off x="1621797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2022</a:t>
              </a: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805EC8F0-713B-E26B-3A2B-E0815E843417}"/>
                </a:ext>
              </a:extLst>
            </p:cNvPr>
            <p:cNvSpPr txBox="1"/>
            <p:nvPr/>
          </p:nvSpPr>
          <p:spPr>
            <a:xfrm>
              <a:off x="2347011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2023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62B305B8-A110-F1EE-F51B-180604A76E90}"/>
                </a:ext>
              </a:extLst>
            </p:cNvPr>
            <p:cNvSpPr txBox="1"/>
            <p:nvPr/>
          </p:nvSpPr>
          <p:spPr>
            <a:xfrm>
              <a:off x="3072226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2024</a:t>
              </a:r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FC31C0C9-1A3E-FDDA-072F-D82AED4F34F2}"/>
                </a:ext>
              </a:extLst>
            </p:cNvPr>
            <p:cNvSpPr txBox="1"/>
            <p:nvPr/>
          </p:nvSpPr>
          <p:spPr>
            <a:xfrm>
              <a:off x="3797440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2025</a:t>
              </a:r>
            </a:p>
          </p:txBody>
        </p: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C6E8EEC1-8FEA-CE45-7C8E-EB17E3709015}"/>
                </a:ext>
              </a:extLst>
            </p:cNvPr>
            <p:cNvSpPr txBox="1"/>
            <p:nvPr/>
          </p:nvSpPr>
          <p:spPr>
            <a:xfrm>
              <a:off x="4522653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2026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CBFA0DC6-AFAA-9F66-5C00-1B2F3EE1159A}"/>
                </a:ext>
              </a:extLst>
            </p:cNvPr>
            <p:cNvSpPr txBox="1"/>
            <p:nvPr/>
          </p:nvSpPr>
          <p:spPr>
            <a:xfrm>
              <a:off x="5247867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2027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1F3142C7-56AA-BF90-9AF1-73595816C47A}"/>
                </a:ext>
              </a:extLst>
            </p:cNvPr>
            <p:cNvSpPr txBox="1"/>
            <p:nvPr/>
          </p:nvSpPr>
          <p:spPr>
            <a:xfrm>
              <a:off x="5972853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2028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A3DC49DF-BAB1-8912-42D4-BD9977A0202A}"/>
                </a:ext>
              </a:extLst>
            </p:cNvPr>
            <p:cNvSpPr txBox="1"/>
            <p:nvPr/>
          </p:nvSpPr>
          <p:spPr>
            <a:xfrm>
              <a:off x="6698067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2029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836D2037-53FC-AA38-BD19-EC9543FD530E}"/>
                </a:ext>
              </a:extLst>
            </p:cNvPr>
            <p:cNvSpPr txBox="1"/>
            <p:nvPr/>
          </p:nvSpPr>
          <p:spPr>
            <a:xfrm>
              <a:off x="7423282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2030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45F22F02-A06D-5A30-718A-56D1B2B5A677}"/>
                </a:ext>
              </a:extLst>
            </p:cNvPr>
            <p:cNvSpPr txBox="1"/>
            <p:nvPr/>
          </p:nvSpPr>
          <p:spPr>
            <a:xfrm>
              <a:off x="8148496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2031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D1618B54-2176-7327-B7FE-90DFCAFF2F9B}"/>
                </a:ext>
              </a:extLst>
            </p:cNvPr>
            <p:cNvSpPr txBox="1"/>
            <p:nvPr/>
          </p:nvSpPr>
          <p:spPr>
            <a:xfrm>
              <a:off x="8882422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2032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5090E96F-1C38-AB27-F6E3-5C738BB9001D}"/>
                </a:ext>
              </a:extLst>
            </p:cNvPr>
            <p:cNvSpPr txBox="1"/>
            <p:nvPr/>
          </p:nvSpPr>
          <p:spPr>
            <a:xfrm>
              <a:off x="9607636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2033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89D81D32-58EB-0CF9-49E7-1E844BF1F419}"/>
                </a:ext>
              </a:extLst>
            </p:cNvPr>
            <p:cNvSpPr txBox="1"/>
            <p:nvPr/>
          </p:nvSpPr>
          <p:spPr>
            <a:xfrm>
              <a:off x="10332851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2034</a:t>
              </a: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078C7CF7-FC26-601E-9D55-40CFFE8BC9EA}"/>
                </a:ext>
              </a:extLst>
            </p:cNvPr>
            <p:cNvSpPr txBox="1"/>
            <p:nvPr/>
          </p:nvSpPr>
          <p:spPr>
            <a:xfrm>
              <a:off x="11058065" y="1968735"/>
              <a:ext cx="9708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2035</a:t>
              </a:r>
            </a:p>
          </p:txBody>
        </p: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1CA9BA05-1A20-C733-DD09-0FD6629CA00E}"/>
              </a:ext>
            </a:extLst>
          </p:cNvPr>
          <p:cNvGrpSpPr/>
          <p:nvPr/>
        </p:nvGrpSpPr>
        <p:grpSpPr>
          <a:xfrm>
            <a:off x="7035408" y="548680"/>
            <a:ext cx="1492583" cy="497907"/>
            <a:chOff x="6672063" y="1552987"/>
            <a:chExt cx="1492583" cy="497907"/>
          </a:xfrm>
        </p:grpSpPr>
        <p:sp>
          <p:nvSpPr>
            <p:cNvPr id="87" name="Parenthèse ouvrante 86">
              <a:extLst>
                <a:ext uri="{FF2B5EF4-FFF2-40B4-BE49-F238E27FC236}">
                  <a16:creationId xmlns:a16="http://schemas.microsoft.com/office/drawing/2014/main" id="{F2B75D27-8F28-C394-EAC2-E2E036C7671B}"/>
                </a:ext>
              </a:extLst>
            </p:cNvPr>
            <p:cNvSpPr/>
            <p:nvPr/>
          </p:nvSpPr>
          <p:spPr>
            <a:xfrm rot="5400000">
              <a:off x="7328052" y="1214299"/>
              <a:ext cx="180606" cy="1492583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F241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CustomShape 19_ 4">
              <a:extLst>
                <a:ext uri="{FF2B5EF4-FFF2-40B4-BE49-F238E27FC236}">
                  <a16:creationId xmlns:a16="http://schemas.microsoft.com/office/drawing/2014/main" id="{E9BEC30E-F615-09EF-A9C1-C486BF22FD46}"/>
                </a:ext>
              </a:extLst>
            </p:cNvPr>
            <p:cNvSpPr/>
            <p:nvPr/>
          </p:nvSpPr>
          <p:spPr>
            <a:xfrm>
              <a:off x="6889038" y="1552987"/>
              <a:ext cx="1058633" cy="30632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-1" normalizeH="0" baseline="0" noProof="0" dirty="0">
                  <a:ln>
                    <a:noFill/>
                  </a:ln>
                  <a:solidFill>
                    <a:srgbClr val="F2411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DejaVu Sans"/>
                  <a:cs typeface="Times New Roman" panose="02020603050405020304" pitchFamily="18" charset="0"/>
                </a:rPr>
                <a:t>Shutdown</a:t>
              </a:r>
              <a:endParaRPr kumimoji="0" lang="en-GB" sz="1400" b="1" i="0" u="none" strike="noStrike" kern="1200" cap="none" spc="-1" normalizeH="0" baseline="0" noProof="0" dirty="0">
                <a:ln>
                  <a:noFill/>
                </a:ln>
                <a:solidFill>
                  <a:srgbClr val="F2411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2" name="Image 91">
            <a:extLst>
              <a:ext uri="{FF2B5EF4-FFF2-40B4-BE49-F238E27FC236}">
                <a16:creationId xmlns:a16="http://schemas.microsoft.com/office/drawing/2014/main" id="{23E86108-87ED-BA5B-DA8E-BBDB6DDD3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49" y="4051056"/>
            <a:ext cx="2015256" cy="2521911"/>
          </a:xfrm>
          <a:prstGeom prst="rect">
            <a:avLst/>
          </a:prstGeom>
        </p:spPr>
      </p:pic>
      <p:pic>
        <p:nvPicPr>
          <p:cNvPr id="94" name="Image 93">
            <a:extLst>
              <a:ext uri="{FF2B5EF4-FFF2-40B4-BE49-F238E27FC236}">
                <a16:creationId xmlns:a16="http://schemas.microsoft.com/office/drawing/2014/main" id="{559D53E3-37CF-B19F-ED37-84A0CD433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67" y="2535139"/>
            <a:ext cx="2137293" cy="1843439"/>
          </a:xfrm>
          <a:prstGeom prst="rect">
            <a:avLst/>
          </a:prstGeom>
        </p:spPr>
      </p:pic>
      <p:pic>
        <p:nvPicPr>
          <p:cNvPr id="96" name="Image 95" descr="Une image contenant machine, ingénierie, intérieur, usine&#10;&#10;Description générée automatiquement">
            <a:extLst>
              <a:ext uri="{FF2B5EF4-FFF2-40B4-BE49-F238E27FC236}">
                <a16:creationId xmlns:a16="http://schemas.microsoft.com/office/drawing/2014/main" id="{DCED817E-C246-E068-3501-6BB1D74027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r="8872"/>
          <a:stretch>
            <a:fillRect/>
          </a:stretch>
        </p:blipFill>
        <p:spPr>
          <a:xfrm>
            <a:off x="667667" y="4718523"/>
            <a:ext cx="2137293" cy="1854444"/>
          </a:xfrm>
          <a:prstGeom prst="rect">
            <a:avLst/>
          </a:prstGeom>
        </p:spPr>
      </p:pic>
      <p:sp>
        <p:nvSpPr>
          <p:cNvPr id="98" name="ZoneTexte 97">
            <a:extLst>
              <a:ext uri="{FF2B5EF4-FFF2-40B4-BE49-F238E27FC236}">
                <a16:creationId xmlns:a16="http://schemas.microsoft.com/office/drawing/2014/main" id="{0BE053C5-1DE6-E03E-CFC3-2AA99801032D}"/>
              </a:ext>
            </a:extLst>
          </p:cNvPr>
          <p:cNvSpPr txBox="1"/>
          <p:nvPr/>
        </p:nvSpPr>
        <p:spPr>
          <a:xfrm>
            <a:off x="3330958" y="6526520"/>
            <a:ext cx="18309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Quadrupole SOLEIL/SOLEIL II</a:t>
            </a:r>
          </a:p>
        </p:txBody>
      </p:sp>
      <p:sp>
        <p:nvSpPr>
          <p:cNvPr id="111" name="CustomShape 19_ 4">
            <a:extLst>
              <a:ext uri="{FF2B5EF4-FFF2-40B4-BE49-F238E27FC236}">
                <a16:creationId xmlns:a16="http://schemas.microsoft.com/office/drawing/2014/main" id="{F55A975A-31BC-F0FC-3FBC-268AB3593DE8}"/>
              </a:ext>
            </a:extLst>
          </p:cNvPr>
          <p:cNvSpPr/>
          <p:nvPr/>
        </p:nvSpPr>
        <p:spPr>
          <a:xfrm>
            <a:off x="3753319" y="2318597"/>
            <a:ext cx="3879153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Shutdown and dismantling of the existing machine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Commissioning of the new booster and storage ring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Adaptation and restart of the beamlines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System Overhaul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Modernization of the support labs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R&amp;D program on instrumentation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05E9A7EC-9C3B-5E6A-3718-7935E2CA3ACB}"/>
              </a:ext>
            </a:extLst>
          </p:cNvPr>
          <p:cNvSpPr txBox="1"/>
          <p:nvPr/>
        </p:nvSpPr>
        <p:spPr>
          <a:xfrm>
            <a:off x="852095" y="6527121"/>
            <a:ext cx="17684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Sextupole</a:t>
            </a: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SOLEIL/SOLEIL II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AEDB2496-64FF-591D-CD09-393A867BE200}"/>
              </a:ext>
            </a:extLst>
          </p:cNvPr>
          <p:cNvSpPr txBox="1"/>
          <p:nvPr/>
        </p:nvSpPr>
        <p:spPr>
          <a:xfrm>
            <a:off x="466095" y="4354088"/>
            <a:ext cx="2613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BPM vacuum chamber SOLEIL/SOLEIL II</a:t>
            </a:r>
          </a:p>
        </p:txBody>
      </p:sp>
      <p:sp>
        <p:nvSpPr>
          <p:cNvPr id="121" name="CustomShape 19_ 4">
            <a:extLst>
              <a:ext uri="{FF2B5EF4-FFF2-40B4-BE49-F238E27FC236}">
                <a16:creationId xmlns:a16="http://schemas.microsoft.com/office/drawing/2014/main" id="{B08B1703-F035-638F-9DAC-8E329568891B}"/>
              </a:ext>
            </a:extLst>
          </p:cNvPr>
          <p:cNvSpPr/>
          <p:nvPr/>
        </p:nvSpPr>
        <p:spPr>
          <a:xfrm>
            <a:off x="8051123" y="2325486"/>
            <a:ext cx="387915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Modernization of the beamlines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performance of the accelerators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Modernization of the support labs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R&amp;D program on instrumentation</a:t>
            </a:r>
          </a:p>
          <a:p>
            <a:pPr marL="171450" lvl="0" indent="-171450" defTabSz="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towards innovative analysis techniques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CAAF34C8-6993-6E1C-419E-597F2499ED9B}"/>
              </a:ext>
            </a:extLst>
          </p:cNvPr>
          <p:cNvSpPr txBox="1">
            <a:spLocks/>
          </p:cNvSpPr>
          <p:nvPr/>
        </p:nvSpPr>
        <p:spPr>
          <a:xfrm>
            <a:off x="5969616" y="3820685"/>
            <a:ext cx="2608013" cy="2396610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LINAC energy: 110 MeV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Booster: 0.1 - 2.75 GeV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circumference: 354.10 m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energy: 2.75 GeV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emittance: 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3900 </a:t>
            </a:r>
            <a:r>
              <a:rPr lang="en-GB" sz="1400" noProof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pm.rad</a:t>
            </a:r>
            <a:endParaRPr lang="en-GB" sz="1400" noProof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4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317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electromagnets </a:t>
            </a:r>
          </a:p>
          <a:p>
            <a:pPr marL="0" indent="0">
              <a:buNone/>
            </a:pPr>
            <a:r>
              <a:rPr lang="en-GB" sz="14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girders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beamlines</a:t>
            </a:r>
          </a:p>
        </p:txBody>
      </p:sp>
      <p:sp>
        <p:nvSpPr>
          <p:cNvPr id="95" name="Espace réservé du texte 2">
            <a:extLst>
              <a:ext uri="{FF2B5EF4-FFF2-40B4-BE49-F238E27FC236}">
                <a16:creationId xmlns:a16="http://schemas.microsoft.com/office/drawing/2014/main" id="{75CE9AC7-E7AD-6EAF-B75B-E792C8905E16}"/>
              </a:ext>
            </a:extLst>
          </p:cNvPr>
          <p:cNvSpPr txBox="1">
            <a:spLocks/>
          </p:cNvSpPr>
          <p:nvPr/>
        </p:nvSpPr>
        <p:spPr>
          <a:xfrm>
            <a:off x="9320865" y="3820685"/>
            <a:ext cx="2608013" cy="2396610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SOLEIL II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LINAC energy: 150 MeV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Booster: 0.15 - 2.75 GeV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circumference: 353.98 m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energy: 2.75 GeV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 emittance: 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</a:t>
            </a:r>
            <a:r>
              <a:rPr lang="en-GB" sz="1400" noProof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pm.rad</a:t>
            </a:r>
            <a:endParaRPr lang="en-GB" sz="1400" noProof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4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1300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permanent/electro-magnets</a:t>
            </a:r>
          </a:p>
          <a:p>
            <a:pPr marL="0" indent="0">
              <a:buNone/>
            </a:pPr>
            <a:r>
              <a:rPr lang="en-GB" sz="14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girders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beamlines</a:t>
            </a:r>
          </a:p>
        </p:txBody>
      </p:sp>
      <p:sp>
        <p:nvSpPr>
          <p:cNvPr id="97" name="Flèche : droite 96">
            <a:extLst>
              <a:ext uri="{FF2B5EF4-FFF2-40B4-BE49-F238E27FC236}">
                <a16:creationId xmlns:a16="http://schemas.microsoft.com/office/drawing/2014/main" id="{F115B69F-CF36-FD14-9365-25ACC2ADCF20}"/>
              </a:ext>
            </a:extLst>
          </p:cNvPr>
          <p:cNvSpPr/>
          <p:nvPr/>
        </p:nvSpPr>
        <p:spPr>
          <a:xfrm>
            <a:off x="8727501" y="4893798"/>
            <a:ext cx="465371" cy="2607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D0626C9-939B-CD2C-0ECF-9ECCADF93655}"/>
              </a:ext>
            </a:extLst>
          </p:cNvPr>
          <p:cNvSpPr txBox="1"/>
          <p:nvPr/>
        </p:nvSpPr>
        <p:spPr>
          <a:xfrm rot="20666434">
            <a:off x="4837822" y="3640651"/>
            <a:ext cx="7057082" cy="1754326"/>
          </a:xfrm>
          <a:prstGeom prst="rect">
            <a:avLst/>
          </a:prstGeom>
          <a:solidFill>
            <a:schemeClr val="bg1">
              <a:alpha val="87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 compact lattice, highly sensitive to misalignment =&gt; tight alignment tolerances</a:t>
            </a:r>
          </a:p>
        </p:txBody>
      </p:sp>
    </p:spTree>
    <p:extLst>
      <p:ext uri="{BB962C8B-B14F-4D97-AF65-F5344CB8AC3E}">
        <p14:creationId xmlns:p14="http://schemas.microsoft.com/office/powerpoint/2010/main" val="3477462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E056C-F147-B8F4-D6C0-699B9BB66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A061B0-F2F3-8FD9-F051-C356F01E2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alignment requirements for SOLEIL II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DF6B84-15D9-64F8-36B0-43EE667C35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EB9AD683-6411-3769-FEB9-5DFA445EED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036" y="811712"/>
            <a:ext cx="11087928" cy="5785640"/>
          </a:xfrm>
        </p:spPr>
        <p:txBody>
          <a:bodyPr/>
          <a:lstStyle/>
          <a:p>
            <a:pPr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 the new storage ring in the existing tunnel while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keeping the source points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15 preserved beamlines at their current position (+/- 0.5 mm)</a:t>
            </a:r>
          </a:p>
          <a:p>
            <a:pPr algn="just"/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 the alignment tolerances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by the accelerator physicists to reduce critical discontinuities along the beam path and guarantee the expected electron beam performance</a:t>
            </a:r>
          </a:p>
          <a:p>
            <a:pPr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noProof="0" dirty="0"/>
          </a:p>
          <a:p>
            <a:pPr marL="342904" lvl="1" indent="0">
              <a:buNone/>
            </a:pPr>
            <a:endParaRPr lang="en-GB" noProof="0" dirty="0"/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  <a:p>
            <a:pPr marL="342904" lvl="1" indent="0">
              <a:buNone/>
            </a:pPr>
            <a:endParaRPr lang="en-GB" noProof="0" dirty="0"/>
          </a:p>
          <a:p>
            <a:pPr marL="342904" lvl="1" indent="0">
              <a:buNone/>
            </a:pPr>
            <a:endParaRPr lang="en-GB" noProof="0" dirty="0"/>
          </a:p>
          <a:p>
            <a:pPr marL="342904" lvl="1" indent="0">
              <a:buNone/>
            </a:pPr>
            <a:endParaRPr lang="en-GB" noProof="0" dirty="0"/>
          </a:p>
          <a:p>
            <a:pPr lvl="1"/>
            <a:endParaRPr lang="en-GB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EE9EDC-52A6-3A21-BB83-8D709230AF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5</a:t>
            </a:fld>
            <a:endParaRPr lang="en-GB" noProof="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40BBA26-6295-FDB3-E729-27D698490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99" y="2271171"/>
            <a:ext cx="7322180" cy="39661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9B936F6-2DA2-774B-3503-1B69F8765CFE}"/>
              </a:ext>
            </a:extLst>
          </p:cNvPr>
          <p:cNvSpPr/>
          <p:nvPr/>
        </p:nvSpPr>
        <p:spPr>
          <a:xfrm>
            <a:off x="4473689" y="3790950"/>
            <a:ext cx="1190263" cy="552277"/>
          </a:xfrm>
          <a:prstGeom prst="rect">
            <a:avLst/>
          </a:prstGeom>
          <a:solidFill>
            <a:srgbClr val="FF0000">
              <a:alpha val="1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5D9891-11CE-5E40-F265-71B78E875B76}"/>
              </a:ext>
            </a:extLst>
          </p:cNvPr>
          <p:cNvSpPr txBox="1"/>
          <p:nvPr/>
        </p:nvSpPr>
        <p:spPr>
          <a:xfrm>
            <a:off x="8609913" y="3123343"/>
            <a:ext cx="3573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Errors simulated by accelerator physicists (normal distribution truncated at 2σ)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AB3C0ACF-C355-A8A6-3C07-790475E1C1E3}"/>
              </a:ext>
            </a:extLst>
          </p:cNvPr>
          <p:cNvSpPr/>
          <p:nvPr/>
        </p:nvSpPr>
        <p:spPr>
          <a:xfrm>
            <a:off x="8101302" y="3282765"/>
            <a:ext cx="307537" cy="2043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05C176D5-C2A3-B540-50B5-0EBBAEFB92C9}"/>
              </a:ext>
            </a:extLst>
          </p:cNvPr>
          <p:cNvSpPr/>
          <p:nvPr/>
        </p:nvSpPr>
        <p:spPr>
          <a:xfrm>
            <a:off x="8101302" y="4062322"/>
            <a:ext cx="307537" cy="2043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3771803-5A41-46EE-DBDC-57EB11094EAE}"/>
              </a:ext>
            </a:extLst>
          </p:cNvPr>
          <p:cNvSpPr txBox="1"/>
          <p:nvPr/>
        </p:nvSpPr>
        <p:spPr>
          <a:xfrm>
            <a:off x="8609913" y="3899775"/>
            <a:ext cx="3573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Alignment tolerances defined as +/- 2σ of the simulated error, for consistency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2E1A636-1601-2A38-75B6-E8E0133171B1}"/>
              </a:ext>
            </a:extLst>
          </p:cNvPr>
          <p:cNvGrpSpPr/>
          <p:nvPr/>
        </p:nvGrpSpPr>
        <p:grpSpPr>
          <a:xfrm>
            <a:off x="8688288" y="1731396"/>
            <a:ext cx="2586078" cy="1427609"/>
            <a:chOff x="8760296" y="505012"/>
            <a:chExt cx="3489580" cy="2076945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4E61326-7150-FACB-67CD-A102D763FA7B}"/>
                </a:ext>
              </a:extLst>
            </p:cNvPr>
            <p:cNvSpPr txBox="1"/>
            <p:nvPr/>
          </p:nvSpPr>
          <p:spPr>
            <a:xfrm>
              <a:off x="11069515" y="1490325"/>
              <a:ext cx="856192" cy="447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E49D3B91-EF44-DFF4-6C39-2C06D4C7F04E}"/>
                </a:ext>
              </a:extLst>
            </p:cNvPr>
            <p:cNvGrpSpPr/>
            <p:nvPr/>
          </p:nvGrpSpPr>
          <p:grpSpPr>
            <a:xfrm>
              <a:off x="8760296" y="505012"/>
              <a:ext cx="3489580" cy="2076945"/>
              <a:chOff x="8862370" y="505012"/>
              <a:chExt cx="3489580" cy="2076945"/>
            </a:xfrm>
          </p:grpSpPr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5FF17E4B-AE2B-CAAC-C52B-774F2AFAEB58}"/>
                  </a:ext>
                </a:extLst>
              </p:cNvPr>
              <p:cNvSpPr/>
              <p:nvPr/>
            </p:nvSpPr>
            <p:spPr>
              <a:xfrm>
                <a:off x="8862370" y="1775043"/>
                <a:ext cx="2670318" cy="806914"/>
              </a:xfrm>
              <a:prstGeom prst="arc">
                <a:avLst>
                  <a:gd name="adj1" fmla="val 12062297"/>
                  <a:gd name="adj2" fmla="val 21247095"/>
                </a:avLst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1C96A400-C994-8ADE-2703-ABF5E3E9AB5A}"/>
                  </a:ext>
                </a:extLst>
              </p:cNvPr>
              <p:cNvGrpSpPr/>
              <p:nvPr/>
            </p:nvGrpSpPr>
            <p:grpSpPr>
              <a:xfrm>
                <a:off x="9543480" y="505012"/>
                <a:ext cx="2808470" cy="1829845"/>
                <a:chOff x="9471472" y="505012"/>
                <a:chExt cx="2808470" cy="1829845"/>
              </a:xfrm>
            </p:grpSpPr>
            <p:sp>
              <p:nvSpPr>
                <p:cNvPr id="21" name="Organigramme : Données 20">
                  <a:extLst>
                    <a:ext uri="{FF2B5EF4-FFF2-40B4-BE49-F238E27FC236}">
                      <a16:creationId xmlns:a16="http://schemas.microsoft.com/office/drawing/2014/main" id="{14621FA1-3573-DDC3-7600-B77F97D3ECA7}"/>
                    </a:ext>
                  </a:extLst>
                </p:cNvPr>
                <p:cNvSpPr/>
                <p:nvPr/>
              </p:nvSpPr>
              <p:spPr>
                <a:xfrm>
                  <a:off x="9471472" y="1578613"/>
                  <a:ext cx="1728192" cy="445379"/>
                </a:xfrm>
                <a:prstGeom prst="flowChartInputOutput">
                  <a:avLst/>
                </a:prstGeom>
                <a:noFill/>
                <a:ln w="12700"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22" name="Connecteur droit avec flèche 21">
                  <a:extLst>
                    <a:ext uri="{FF2B5EF4-FFF2-40B4-BE49-F238E27FC236}">
                      <a16:creationId xmlns:a16="http://schemas.microsoft.com/office/drawing/2014/main" id="{896E0A1D-FE62-AA38-044E-715BD11914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335569" y="1777819"/>
                  <a:ext cx="1017015" cy="0"/>
                </a:xfrm>
                <a:prstGeom prst="straightConnector1">
                  <a:avLst/>
                </a:prstGeom>
                <a:ln w="22225"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cteur droit avec flèche 22">
                  <a:extLst>
                    <a:ext uri="{FF2B5EF4-FFF2-40B4-BE49-F238E27FC236}">
                      <a16:creationId xmlns:a16="http://schemas.microsoft.com/office/drawing/2014/main" id="{2661907A-3C2D-2CBD-878E-66549FDFB0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335569" y="1305587"/>
                  <a:ext cx="439952" cy="484739"/>
                </a:xfrm>
                <a:prstGeom prst="straightConnector1">
                  <a:avLst/>
                </a:prstGeom>
                <a:ln w="22225"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cteur droit avec flèche 23">
                  <a:extLst>
                    <a:ext uri="{FF2B5EF4-FFF2-40B4-BE49-F238E27FC236}">
                      <a16:creationId xmlns:a16="http://schemas.microsoft.com/office/drawing/2014/main" id="{0730E1B5-5A96-C132-B5D8-386E705908D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335569" y="933288"/>
                  <a:ext cx="0" cy="844531"/>
                </a:xfrm>
                <a:prstGeom prst="straightConnector1">
                  <a:avLst/>
                </a:prstGeom>
                <a:ln w="22225"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A1B49EAC-62D9-2DDF-B03C-E758A877E41D}"/>
                    </a:ext>
                  </a:extLst>
                </p:cNvPr>
                <p:cNvSpPr txBox="1"/>
                <p:nvPr/>
              </p:nvSpPr>
              <p:spPr>
                <a:xfrm>
                  <a:off x="10765891" y="933288"/>
                  <a:ext cx="333690" cy="4477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400" noProof="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931BCA87-114E-3A48-D75B-3A4CA8538160}"/>
                    </a:ext>
                  </a:extLst>
                </p:cNvPr>
                <p:cNvSpPr txBox="1"/>
                <p:nvPr/>
              </p:nvSpPr>
              <p:spPr>
                <a:xfrm>
                  <a:off x="10161820" y="505012"/>
                  <a:ext cx="348089" cy="4477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400" noProof="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0FFC867D-17ED-8924-FDA0-9BD3A77F8272}"/>
                    </a:ext>
                  </a:extLst>
                </p:cNvPr>
                <p:cNvSpPr txBox="1"/>
                <p:nvPr/>
              </p:nvSpPr>
              <p:spPr>
                <a:xfrm>
                  <a:off x="11144854" y="1887090"/>
                  <a:ext cx="1135088" cy="44776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1400" i="1" noProof="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Beam</a:t>
                  </a:r>
                </a:p>
              </p:txBody>
            </p:sp>
          </p:grpSp>
        </p:grp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EFBD6D76-D358-524B-71C6-8878420D962B}"/>
              </a:ext>
            </a:extLst>
          </p:cNvPr>
          <p:cNvSpPr txBox="1"/>
          <p:nvPr/>
        </p:nvSpPr>
        <p:spPr>
          <a:xfrm>
            <a:off x="8609913" y="4580686"/>
            <a:ext cx="35734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Ultra-low-emittance lattice with strong, densely packed magnets: a few tens of µm of misalignment degrades the beam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F08AFCA-606A-6D46-9104-FEA019FC62D5}"/>
              </a:ext>
            </a:extLst>
          </p:cNvPr>
          <p:cNvSpPr/>
          <p:nvPr/>
        </p:nvSpPr>
        <p:spPr>
          <a:xfrm>
            <a:off x="4473689" y="6010274"/>
            <a:ext cx="1190264" cy="227077"/>
          </a:xfrm>
          <a:prstGeom prst="rect">
            <a:avLst/>
          </a:prstGeom>
          <a:solidFill>
            <a:srgbClr val="FF0000">
              <a:alpha val="1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3" name="Flèche : droite 42">
            <a:extLst>
              <a:ext uri="{FF2B5EF4-FFF2-40B4-BE49-F238E27FC236}">
                <a16:creationId xmlns:a16="http://schemas.microsoft.com/office/drawing/2014/main" id="{6C07FFE0-2CE9-D3AA-862D-763665C7FA56}"/>
              </a:ext>
            </a:extLst>
          </p:cNvPr>
          <p:cNvSpPr/>
          <p:nvPr/>
        </p:nvSpPr>
        <p:spPr>
          <a:xfrm>
            <a:off x="8105737" y="4841879"/>
            <a:ext cx="307537" cy="2043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0E0469C-E3F4-961F-13CC-20D0314FB4EA}"/>
              </a:ext>
            </a:extLst>
          </p:cNvPr>
          <p:cNvSpPr txBox="1"/>
          <p:nvPr/>
        </p:nvSpPr>
        <p:spPr>
          <a:xfrm>
            <a:off x="8631362" y="5355640"/>
            <a:ext cx="35734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Permanent-magnet quadrupoles cannot be tuned, hence tight longitudinal and circumference tolerances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0C0FDBB0-FFA0-AC2E-5570-FCBC7F2FA0AA}"/>
              </a:ext>
            </a:extLst>
          </p:cNvPr>
          <p:cNvSpPr/>
          <p:nvPr/>
        </p:nvSpPr>
        <p:spPr>
          <a:xfrm>
            <a:off x="8101302" y="5621436"/>
            <a:ext cx="307537" cy="2043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0EFECB-ABC7-B00B-9858-2A932D95A581}"/>
              </a:ext>
            </a:extLst>
          </p:cNvPr>
          <p:cNvSpPr/>
          <p:nvPr/>
        </p:nvSpPr>
        <p:spPr>
          <a:xfrm>
            <a:off x="4473689" y="2666408"/>
            <a:ext cx="1190264" cy="227076"/>
          </a:xfrm>
          <a:prstGeom prst="rect">
            <a:avLst/>
          </a:prstGeom>
          <a:solidFill>
            <a:srgbClr val="FF0000">
              <a:alpha val="1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34983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16468-6294-8A92-EF3C-A34D422F1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25CB61-794E-A471-E8F9-6C3E83C38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alignment requirements for SOLEIL II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E7D454A-1B93-574F-D982-B785CD5EA7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48B23820-9229-9121-C969-F10AEAB126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036" y="811712"/>
            <a:ext cx="11087928" cy="5785640"/>
          </a:xfrm>
        </p:spPr>
        <p:txBody>
          <a:bodyPr/>
          <a:lstStyle/>
          <a:p>
            <a:pPr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 the new storage ring in the existing tunnel while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keeping the source points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15 preserved beamlines at their current position (+/- 0.5 mm)</a:t>
            </a:r>
          </a:p>
          <a:p>
            <a:pPr algn="just"/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 the alignment tolerances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by the accelerator physicists to reduce critical discontinuities along the beam path and guarantee the expected electron beam performance</a:t>
            </a:r>
          </a:p>
          <a:p>
            <a:pPr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noProof="0" dirty="0"/>
          </a:p>
          <a:p>
            <a:pPr marL="342904" lvl="1" indent="0">
              <a:buNone/>
            </a:pPr>
            <a:endParaRPr lang="en-GB" noProof="0" dirty="0"/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  <a:p>
            <a:pPr marL="342904" lvl="1" indent="0">
              <a:buNone/>
            </a:pPr>
            <a:endParaRPr lang="en-GB" noProof="0" dirty="0"/>
          </a:p>
          <a:p>
            <a:pPr marL="342904" lvl="1" indent="0">
              <a:buNone/>
            </a:pPr>
            <a:endParaRPr lang="en-GB" noProof="0" dirty="0"/>
          </a:p>
          <a:p>
            <a:pPr marL="342904" lvl="1" indent="0">
              <a:buNone/>
            </a:pPr>
            <a:endParaRPr lang="en-GB" noProof="0" dirty="0"/>
          </a:p>
          <a:p>
            <a:pPr lvl="1"/>
            <a:endParaRPr lang="en-GB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22DEF1-5BBC-C437-0671-7B6895C8CF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6</a:t>
            </a:fld>
            <a:endParaRPr lang="en-GB" noProof="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A23A5A8-FBAA-3A11-8C32-2862781A5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99" y="2271171"/>
            <a:ext cx="7322180" cy="39661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B3C74D-1D97-7C79-5CE4-28A30DE42AA0}"/>
              </a:ext>
            </a:extLst>
          </p:cNvPr>
          <p:cNvSpPr/>
          <p:nvPr/>
        </p:nvSpPr>
        <p:spPr>
          <a:xfrm>
            <a:off x="4473689" y="3790950"/>
            <a:ext cx="1190263" cy="552277"/>
          </a:xfrm>
          <a:prstGeom prst="rect">
            <a:avLst/>
          </a:prstGeom>
          <a:solidFill>
            <a:srgbClr val="FF0000">
              <a:alpha val="1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1CF961-765E-4198-82AE-C75243B74134}"/>
              </a:ext>
            </a:extLst>
          </p:cNvPr>
          <p:cNvSpPr txBox="1"/>
          <p:nvPr/>
        </p:nvSpPr>
        <p:spPr>
          <a:xfrm>
            <a:off x="8609913" y="3123343"/>
            <a:ext cx="3573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Errors simulated by accelerator physicists (normal distribution truncated at 2σ)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02B92BF0-019F-791A-C29E-0A11213FBAEB}"/>
              </a:ext>
            </a:extLst>
          </p:cNvPr>
          <p:cNvSpPr/>
          <p:nvPr/>
        </p:nvSpPr>
        <p:spPr>
          <a:xfrm>
            <a:off x="8101302" y="3282765"/>
            <a:ext cx="307537" cy="2043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6A795233-7E83-B6AD-44F9-62E0F9BE2B56}"/>
              </a:ext>
            </a:extLst>
          </p:cNvPr>
          <p:cNvSpPr/>
          <p:nvPr/>
        </p:nvSpPr>
        <p:spPr>
          <a:xfrm>
            <a:off x="8101302" y="4062322"/>
            <a:ext cx="307537" cy="2043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2F5462F-4A8A-EF31-D96A-272E8164DA4A}"/>
              </a:ext>
            </a:extLst>
          </p:cNvPr>
          <p:cNvSpPr txBox="1"/>
          <p:nvPr/>
        </p:nvSpPr>
        <p:spPr>
          <a:xfrm>
            <a:off x="8609913" y="3899775"/>
            <a:ext cx="3573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Alignment tolerances defined as +/- 2σ of the simulated error, for consistency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B602F09-2FCC-A095-603E-ABB336567C51}"/>
              </a:ext>
            </a:extLst>
          </p:cNvPr>
          <p:cNvGrpSpPr/>
          <p:nvPr/>
        </p:nvGrpSpPr>
        <p:grpSpPr>
          <a:xfrm>
            <a:off x="8688288" y="1731396"/>
            <a:ext cx="2586078" cy="1427609"/>
            <a:chOff x="8760296" y="505012"/>
            <a:chExt cx="3489580" cy="2076945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345A022-236A-46E4-2F86-A7A76FCF0277}"/>
                </a:ext>
              </a:extLst>
            </p:cNvPr>
            <p:cNvSpPr txBox="1"/>
            <p:nvPr/>
          </p:nvSpPr>
          <p:spPr>
            <a:xfrm>
              <a:off x="11069515" y="1490325"/>
              <a:ext cx="856192" cy="447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</a:p>
          </p:txBody>
        </p: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B0FED85F-7121-82CE-BE8A-FF58DD2DA0E6}"/>
                </a:ext>
              </a:extLst>
            </p:cNvPr>
            <p:cNvGrpSpPr/>
            <p:nvPr/>
          </p:nvGrpSpPr>
          <p:grpSpPr>
            <a:xfrm>
              <a:off x="8760296" y="505012"/>
              <a:ext cx="3489580" cy="2076945"/>
              <a:chOff x="8862370" y="505012"/>
              <a:chExt cx="3489580" cy="2076945"/>
            </a:xfrm>
          </p:grpSpPr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7C58C90B-45E8-2BDA-A150-6C7C3F73FD1B}"/>
                  </a:ext>
                </a:extLst>
              </p:cNvPr>
              <p:cNvSpPr/>
              <p:nvPr/>
            </p:nvSpPr>
            <p:spPr>
              <a:xfrm>
                <a:off x="8862370" y="1775043"/>
                <a:ext cx="2670318" cy="806914"/>
              </a:xfrm>
              <a:prstGeom prst="arc">
                <a:avLst>
                  <a:gd name="adj1" fmla="val 12062297"/>
                  <a:gd name="adj2" fmla="val 21247095"/>
                </a:avLst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2A06127A-D6CA-6E87-F6C5-896277CF8052}"/>
                  </a:ext>
                </a:extLst>
              </p:cNvPr>
              <p:cNvGrpSpPr/>
              <p:nvPr/>
            </p:nvGrpSpPr>
            <p:grpSpPr>
              <a:xfrm>
                <a:off x="9543480" y="505012"/>
                <a:ext cx="2808470" cy="1829845"/>
                <a:chOff x="9471472" y="505012"/>
                <a:chExt cx="2808470" cy="1829845"/>
              </a:xfrm>
            </p:grpSpPr>
            <p:sp>
              <p:nvSpPr>
                <p:cNvPr id="21" name="Organigramme : Données 20">
                  <a:extLst>
                    <a:ext uri="{FF2B5EF4-FFF2-40B4-BE49-F238E27FC236}">
                      <a16:creationId xmlns:a16="http://schemas.microsoft.com/office/drawing/2014/main" id="{219A55B4-7C8B-709A-CE94-2170C956E1D1}"/>
                    </a:ext>
                  </a:extLst>
                </p:cNvPr>
                <p:cNvSpPr/>
                <p:nvPr/>
              </p:nvSpPr>
              <p:spPr>
                <a:xfrm>
                  <a:off x="9471472" y="1578613"/>
                  <a:ext cx="1728192" cy="445379"/>
                </a:xfrm>
                <a:prstGeom prst="flowChartInputOutput">
                  <a:avLst/>
                </a:prstGeom>
                <a:noFill/>
                <a:ln w="12700"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22" name="Connecteur droit avec flèche 21">
                  <a:extLst>
                    <a:ext uri="{FF2B5EF4-FFF2-40B4-BE49-F238E27FC236}">
                      <a16:creationId xmlns:a16="http://schemas.microsoft.com/office/drawing/2014/main" id="{C9F98C19-550C-380C-1274-25789F3C1F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335569" y="1777819"/>
                  <a:ext cx="1017015" cy="0"/>
                </a:xfrm>
                <a:prstGeom prst="straightConnector1">
                  <a:avLst/>
                </a:prstGeom>
                <a:ln w="22225"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cteur droit avec flèche 22">
                  <a:extLst>
                    <a:ext uri="{FF2B5EF4-FFF2-40B4-BE49-F238E27FC236}">
                      <a16:creationId xmlns:a16="http://schemas.microsoft.com/office/drawing/2014/main" id="{B996FEC8-41B0-FD3A-C7AE-D613219F45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335569" y="1305587"/>
                  <a:ext cx="439952" cy="484739"/>
                </a:xfrm>
                <a:prstGeom prst="straightConnector1">
                  <a:avLst/>
                </a:prstGeom>
                <a:ln w="22225"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cteur droit avec flèche 23">
                  <a:extLst>
                    <a:ext uri="{FF2B5EF4-FFF2-40B4-BE49-F238E27FC236}">
                      <a16:creationId xmlns:a16="http://schemas.microsoft.com/office/drawing/2014/main" id="{63A2C9F7-75D0-2FA8-9DAB-5A0E686902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335569" y="933288"/>
                  <a:ext cx="0" cy="844531"/>
                </a:xfrm>
                <a:prstGeom prst="straightConnector1">
                  <a:avLst/>
                </a:prstGeom>
                <a:ln w="22225"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8F20D712-DBA3-D212-C7B4-85CF25308F8C}"/>
                    </a:ext>
                  </a:extLst>
                </p:cNvPr>
                <p:cNvSpPr txBox="1"/>
                <p:nvPr/>
              </p:nvSpPr>
              <p:spPr>
                <a:xfrm>
                  <a:off x="10765891" y="933288"/>
                  <a:ext cx="333690" cy="4477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400" noProof="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x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D2D96DAA-66F9-1FF0-A1C6-E59227E2A0A4}"/>
                    </a:ext>
                  </a:extLst>
                </p:cNvPr>
                <p:cNvSpPr txBox="1"/>
                <p:nvPr/>
              </p:nvSpPr>
              <p:spPr>
                <a:xfrm>
                  <a:off x="10161820" y="505012"/>
                  <a:ext cx="348089" cy="4477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400" noProof="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D11787EC-F0FF-189C-7759-85B4D767E6C1}"/>
                    </a:ext>
                  </a:extLst>
                </p:cNvPr>
                <p:cNvSpPr txBox="1"/>
                <p:nvPr/>
              </p:nvSpPr>
              <p:spPr>
                <a:xfrm>
                  <a:off x="11144854" y="1887090"/>
                  <a:ext cx="1135088" cy="44776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1400" i="1" noProof="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Beam</a:t>
                  </a:r>
                </a:p>
              </p:txBody>
            </p:sp>
          </p:grpSp>
        </p:grp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403E01FE-C93D-3206-17F4-7FDF7BB028BE}"/>
              </a:ext>
            </a:extLst>
          </p:cNvPr>
          <p:cNvSpPr txBox="1"/>
          <p:nvPr/>
        </p:nvSpPr>
        <p:spPr>
          <a:xfrm>
            <a:off x="8609913" y="4580686"/>
            <a:ext cx="35734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Ultra-low-emittance lattice with strong, densely packed magnets: a few tens of µm of misalignment degrades the beam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ADE2BE4-30D0-3B09-FB96-591E0C9E53E7}"/>
              </a:ext>
            </a:extLst>
          </p:cNvPr>
          <p:cNvSpPr/>
          <p:nvPr/>
        </p:nvSpPr>
        <p:spPr>
          <a:xfrm>
            <a:off x="4473689" y="6010274"/>
            <a:ext cx="1190264" cy="227077"/>
          </a:xfrm>
          <a:prstGeom prst="rect">
            <a:avLst/>
          </a:prstGeom>
          <a:solidFill>
            <a:srgbClr val="FF0000">
              <a:alpha val="1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3" name="Flèche : droite 42">
            <a:extLst>
              <a:ext uri="{FF2B5EF4-FFF2-40B4-BE49-F238E27FC236}">
                <a16:creationId xmlns:a16="http://schemas.microsoft.com/office/drawing/2014/main" id="{CCDAFF30-D09B-B2BD-322B-8CE1F106596D}"/>
              </a:ext>
            </a:extLst>
          </p:cNvPr>
          <p:cNvSpPr/>
          <p:nvPr/>
        </p:nvSpPr>
        <p:spPr>
          <a:xfrm>
            <a:off x="8105737" y="4841879"/>
            <a:ext cx="307537" cy="2043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92AC3D4-9E38-A550-DEEA-5CAFF2E117A6}"/>
              </a:ext>
            </a:extLst>
          </p:cNvPr>
          <p:cNvSpPr txBox="1"/>
          <p:nvPr/>
        </p:nvSpPr>
        <p:spPr>
          <a:xfrm>
            <a:off x="8631362" y="5355640"/>
            <a:ext cx="35734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Permanent-magnet quadrupoles cannot be tuned, hence tight longitudinal and circumference tolerances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C85AE3E6-CC75-FC1C-DB85-47ED25C99DCA}"/>
              </a:ext>
            </a:extLst>
          </p:cNvPr>
          <p:cNvSpPr/>
          <p:nvPr/>
        </p:nvSpPr>
        <p:spPr>
          <a:xfrm>
            <a:off x="8101302" y="5621436"/>
            <a:ext cx="307537" cy="2043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92A1F4-EEF8-0C8B-2265-A09E064F071E}"/>
              </a:ext>
            </a:extLst>
          </p:cNvPr>
          <p:cNvSpPr/>
          <p:nvPr/>
        </p:nvSpPr>
        <p:spPr>
          <a:xfrm>
            <a:off x="4473689" y="2666408"/>
            <a:ext cx="1190264" cy="227076"/>
          </a:xfrm>
          <a:prstGeom prst="rect">
            <a:avLst/>
          </a:prstGeom>
          <a:solidFill>
            <a:srgbClr val="FF0000">
              <a:alpha val="1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55C4803-E0F9-FE46-8F66-066B127C70C9}"/>
              </a:ext>
            </a:extLst>
          </p:cNvPr>
          <p:cNvSpPr txBox="1"/>
          <p:nvPr/>
        </p:nvSpPr>
        <p:spPr>
          <a:xfrm rot="20666434">
            <a:off x="2727023" y="2485918"/>
            <a:ext cx="7057082" cy="1754326"/>
          </a:xfrm>
          <a:prstGeom prst="rect">
            <a:avLst/>
          </a:prstGeom>
          <a:solidFill>
            <a:schemeClr val="bg1">
              <a:alpha val="87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can we guarantee that these requirements will be met with sufficient confidence?</a:t>
            </a:r>
            <a:r>
              <a:rPr lang="en-GB" sz="3600" b="1" i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996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61B4F-AD27-C900-AE33-C820A00F8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5391B8-5CBB-E617-42E5-1D6798F17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Metrological approach for SOLEIL II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D37740-375E-06AB-6E3D-BB606DA20B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57466A3A-5E7F-025C-25DB-FD37443664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036" y="908720"/>
            <a:ext cx="6129536" cy="5688632"/>
          </a:xfrm>
        </p:spPr>
        <p:txBody>
          <a:bodyPr/>
          <a:lstStyle/>
          <a:p>
            <a:pPr algn="just"/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metrological approach is a </a:t>
            </a:r>
            <a:r>
              <a:rPr lang="en-GB" sz="1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assurance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approach aimed to ensuring the reliability of a single measurement or a measurement strategy. It involves </a:t>
            </a:r>
            <a:r>
              <a:rPr lang="en-GB" sz="1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analysing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quantifying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sz="16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controlling uncertainty</a:t>
            </a:r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throughout the measurement process, to deliver results that are traceable to the SI as far as possible, documented, repeatable and compliant with the specified requirements.</a:t>
            </a:r>
          </a:p>
          <a:p>
            <a:pPr algn="just"/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SOLEIL, this approach led to a few key questions:</a:t>
            </a:r>
          </a:p>
          <a:p>
            <a:pPr lvl="1"/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exactly do the alignment errors simulated by the physicists represent, and do they reflect the actual alignment process?</a:t>
            </a:r>
          </a:p>
          <a:p>
            <a:pPr lvl="1"/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exactly is a tolerance, and how do we decide whether it is met?</a:t>
            </a:r>
          </a:p>
          <a:p>
            <a:pPr lvl="1"/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the alignment tolerances achievable with our measurement chain?</a:t>
            </a:r>
          </a:p>
          <a:p>
            <a:pPr marL="0" indent="0" algn="just">
              <a:buNone/>
            </a:pPr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4" lvl="1" indent="0">
              <a:buNone/>
            </a:pP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0C7A3E-6495-94ED-4C2E-311B79C27F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7</a:t>
            </a:fld>
            <a:endParaRPr lang="en-GB" noProof="0" dirty="0"/>
          </a:p>
        </p:txBody>
      </p:sp>
      <p:grpSp>
        <p:nvGrpSpPr>
          <p:cNvPr id="12" name="Puzzle ring">
            <a:extLst>
              <a:ext uri="{FF2B5EF4-FFF2-40B4-BE49-F238E27FC236}">
                <a16:creationId xmlns:a16="http://schemas.microsoft.com/office/drawing/2014/main" id="{8394916B-6F20-0DB7-4F84-24401BF37F41}"/>
              </a:ext>
            </a:extLst>
          </p:cNvPr>
          <p:cNvGrpSpPr/>
          <p:nvPr/>
        </p:nvGrpSpPr>
        <p:grpSpPr>
          <a:xfrm>
            <a:off x="3215680" y="203024"/>
            <a:ext cx="8613536" cy="3825959"/>
            <a:chOff x="0" y="0"/>
            <a:chExt cx="8613536" cy="3825959"/>
          </a:xfrm>
        </p:grpSpPr>
        <p:grpSp>
          <p:nvGrpSpPr>
            <p:cNvPr id="27" name="Piece 1 - Requirements &amp; discussions">
              <a:extLst>
                <a:ext uri="{FF2B5EF4-FFF2-40B4-BE49-F238E27FC236}">
                  <a16:creationId xmlns:a16="http://schemas.microsoft.com/office/drawing/2014/main" id="{B23A057C-CCF9-382C-CA49-3EF84414A48C}"/>
                </a:ext>
              </a:extLst>
            </p:cNvPr>
            <p:cNvGrpSpPr/>
            <p:nvPr/>
          </p:nvGrpSpPr>
          <p:grpSpPr>
            <a:xfrm>
              <a:off x="0" y="0"/>
              <a:ext cx="0" cy="0"/>
              <a:chOff x="0" y="0"/>
              <a:chExt cx="0" cy="0"/>
            </a:xfrm>
          </p:grpSpPr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0D1B30DD-1D29-9921-EB6E-A2C0E51483F4}"/>
                  </a:ext>
                </a:extLst>
              </p:cNvPr>
              <p:cNvSpPr/>
              <p:nvPr/>
            </p:nvSpPr>
            <p:spPr>
              <a:xfrm>
                <a:off x="5258336" y="875169"/>
                <a:ext cx="1619826" cy="1393836"/>
              </a:xfrm>
              <a:custGeom>
                <a:avLst/>
                <a:gdLst/>
                <a:ahLst/>
                <a:cxnLst/>
                <a:rect l="l" t="t" r="r" b="b"/>
                <a:pathLst>
                  <a:path w="1619826" h="1393836">
                    <a:moveTo>
                      <a:pt x="415765" y="1393836"/>
                    </a:moveTo>
                    <a:lnTo>
                      <a:pt x="342270" y="1191911"/>
                    </a:lnTo>
                    <a:lnTo>
                      <a:pt x="334810" y="1215406"/>
                    </a:lnTo>
                    <a:lnTo>
                      <a:pt x="324100" y="1237608"/>
                    </a:lnTo>
                    <a:lnTo>
                      <a:pt x="310356" y="1258071"/>
                    </a:lnTo>
                    <a:lnTo>
                      <a:pt x="293853" y="1276383"/>
                    </a:lnTo>
                    <a:lnTo>
                      <a:pt x="274926" y="1292175"/>
                    </a:lnTo>
                    <a:lnTo>
                      <a:pt x="253953" y="1305129"/>
                    </a:lnTo>
                    <a:lnTo>
                      <a:pt x="231359" y="1314985"/>
                    </a:lnTo>
                    <a:lnTo>
                      <a:pt x="207597" y="1321544"/>
                    </a:lnTo>
                    <a:lnTo>
                      <a:pt x="183146" y="1324673"/>
                    </a:lnTo>
                    <a:lnTo>
                      <a:pt x="158498" y="1324311"/>
                    </a:lnTo>
                    <a:lnTo>
                      <a:pt x="134149" y="1320464"/>
                    </a:lnTo>
                    <a:lnTo>
                      <a:pt x="110591" y="1313210"/>
                    </a:lnTo>
                    <a:lnTo>
                      <a:pt x="88295" y="1302695"/>
                    </a:lnTo>
                    <a:lnTo>
                      <a:pt x="67713" y="1289130"/>
                    </a:lnTo>
                    <a:lnTo>
                      <a:pt x="49257" y="1272788"/>
                    </a:lnTo>
                    <a:lnTo>
                      <a:pt x="33300" y="1254000"/>
                    </a:lnTo>
                    <a:lnTo>
                      <a:pt x="20163" y="1233141"/>
                    </a:lnTo>
                    <a:lnTo>
                      <a:pt x="10110" y="1210634"/>
                    </a:lnTo>
                    <a:lnTo>
                      <a:pt x="3344" y="1186930"/>
                    </a:lnTo>
                    <a:lnTo>
                      <a:pt x="0" y="1162508"/>
                    </a:lnTo>
                    <a:lnTo>
                      <a:pt x="147" y="1137858"/>
                    </a:lnTo>
                    <a:lnTo>
                      <a:pt x="3780" y="1113476"/>
                    </a:lnTo>
                    <a:lnTo>
                      <a:pt x="10828" y="1089855"/>
                    </a:lnTo>
                    <a:lnTo>
                      <a:pt x="21148" y="1067469"/>
                    </a:lnTo>
                    <a:lnTo>
                      <a:pt x="34532" y="1046768"/>
                    </a:lnTo>
                    <a:lnTo>
                      <a:pt x="50711" y="1028170"/>
                    </a:lnTo>
                    <a:lnTo>
                      <a:pt x="69360" y="1012050"/>
                    </a:lnTo>
                    <a:lnTo>
                      <a:pt x="90102" y="998730"/>
                    </a:lnTo>
                    <a:lnTo>
                      <a:pt x="112521" y="988481"/>
                    </a:lnTo>
                    <a:lnTo>
                      <a:pt x="136164" y="981507"/>
                    </a:lnTo>
                    <a:lnTo>
                      <a:pt x="160557" y="977950"/>
                    </a:lnTo>
                    <a:lnTo>
                      <a:pt x="185207" y="977881"/>
                    </a:lnTo>
                    <a:lnTo>
                      <a:pt x="209619" y="981301"/>
                    </a:lnTo>
                    <a:lnTo>
                      <a:pt x="233302" y="988142"/>
                    </a:lnTo>
                    <a:lnTo>
                      <a:pt x="255777" y="998265"/>
                    </a:lnTo>
                    <a:lnTo>
                      <a:pt x="276594" y="1011468"/>
                    </a:lnTo>
                    <a:lnTo>
                      <a:pt x="56110" y="405693"/>
                    </a:lnTo>
                    <a:lnTo>
                      <a:pt x="100246" y="390139"/>
                    </a:lnTo>
                    <a:lnTo>
                      <a:pt x="144690" y="375491"/>
                    </a:lnTo>
                    <a:lnTo>
                      <a:pt x="189425" y="361757"/>
                    </a:lnTo>
                    <a:lnTo>
                      <a:pt x="234432" y="348940"/>
                    </a:lnTo>
                    <a:lnTo>
                      <a:pt x="279692" y="337048"/>
                    </a:lnTo>
                    <a:lnTo>
                      <a:pt x="325185" y="326085"/>
                    </a:lnTo>
                    <a:lnTo>
                      <a:pt x="370894" y="316055"/>
                    </a:lnTo>
                    <a:lnTo>
                      <a:pt x="416798" y="306963"/>
                    </a:lnTo>
                    <a:lnTo>
                      <a:pt x="462879" y="298813"/>
                    </a:lnTo>
                    <a:lnTo>
                      <a:pt x="509117" y="291608"/>
                    </a:lnTo>
                    <a:lnTo>
                      <a:pt x="555493" y="285350"/>
                    </a:lnTo>
                    <a:lnTo>
                      <a:pt x="601987" y="280043"/>
                    </a:lnTo>
                    <a:lnTo>
                      <a:pt x="648580" y="275689"/>
                    </a:lnTo>
                    <a:lnTo>
                      <a:pt x="695252" y="272290"/>
                    </a:lnTo>
                    <a:lnTo>
                      <a:pt x="741985" y="269846"/>
                    </a:lnTo>
                    <a:lnTo>
                      <a:pt x="726834" y="255682"/>
                    </a:lnTo>
                    <a:lnTo>
                      <a:pt x="713753" y="239587"/>
                    </a:lnTo>
                    <a:lnTo>
                      <a:pt x="702984" y="221861"/>
                    </a:lnTo>
                    <a:lnTo>
                      <a:pt x="694729" y="202835"/>
                    </a:lnTo>
                    <a:lnTo>
                      <a:pt x="689142" y="182861"/>
                    </a:lnTo>
                    <a:lnTo>
                      <a:pt x="686325" y="162313"/>
                    </a:lnTo>
                    <a:lnTo>
                      <a:pt x="686332" y="141572"/>
                    </a:lnTo>
                    <a:lnTo>
                      <a:pt x="689163" y="121026"/>
                    </a:lnTo>
                    <a:lnTo>
                      <a:pt x="694764" y="101056"/>
                    </a:lnTo>
                    <a:lnTo>
                      <a:pt x="703032" y="82035"/>
                    </a:lnTo>
                    <a:lnTo>
                      <a:pt x="713812" y="64316"/>
                    </a:lnTo>
                    <a:lnTo>
                      <a:pt x="726904" y="48230"/>
                    </a:lnTo>
                    <a:lnTo>
                      <a:pt x="742064" y="34076"/>
                    </a:lnTo>
                    <a:lnTo>
                      <a:pt x="759010" y="22118"/>
                    </a:lnTo>
                    <a:lnTo>
                      <a:pt x="777426" y="12578"/>
                    </a:lnTo>
                    <a:lnTo>
                      <a:pt x="796969" y="5634"/>
                    </a:lnTo>
                    <a:lnTo>
                      <a:pt x="817276" y="1415"/>
                    </a:lnTo>
                    <a:lnTo>
                      <a:pt x="837968" y="0"/>
                    </a:lnTo>
                    <a:lnTo>
                      <a:pt x="858660" y="1415"/>
                    </a:lnTo>
                    <a:lnTo>
                      <a:pt x="878967" y="5634"/>
                    </a:lnTo>
                    <a:lnTo>
                      <a:pt x="898511" y="12578"/>
                    </a:lnTo>
                    <a:lnTo>
                      <a:pt x="916927" y="22118"/>
                    </a:lnTo>
                    <a:lnTo>
                      <a:pt x="933873" y="34076"/>
                    </a:lnTo>
                    <a:lnTo>
                      <a:pt x="949033" y="48230"/>
                    </a:lnTo>
                    <a:lnTo>
                      <a:pt x="962125" y="64316"/>
                    </a:lnTo>
                    <a:lnTo>
                      <a:pt x="972905" y="82035"/>
                    </a:lnTo>
                    <a:lnTo>
                      <a:pt x="981173" y="101056"/>
                    </a:lnTo>
                    <a:lnTo>
                      <a:pt x="986774" y="121026"/>
                    </a:lnTo>
                    <a:lnTo>
                      <a:pt x="989605" y="141572"/>
                    </a:lnTo>
                    <a:lnTo>
                      <a:pt x="989612" y="162313"/>
                    </a:lnTo>
                    <a:lnTo>
                      <a:pt x="986795" y="182861"/>
                    </a:lnTo>
                    <a:lnTo>
                      <a:pt x="981207" y="202835"/>
                    </a:lnTo>
                    <a:lnTo>
                      <a:pt x="972952" y="221861"/>
                    </a:lnTo>
                    <a:lnTo>
                      <a:pt x="962184" y="239587"/>
                    </a:lnTo>
                    <a:lnTo>
                      <a:pt x="949103" y="255682"/>
                    </a:lnTo>
                    <a:lnTo>
                      <a:pt x="933952" y="269846"/>
                    </a:lnTo>
                    <a:lnTo>
                      <a:pt x="980684" y="272290"/>
                    </a:lnTo>
                    <a:lnTo>
                      <a:pt x="1027357" y="275689"/>
                    </a:lnTo>
                    <a:lnTo>
                      <a:pt x="1073950" y="280043"/>
                    </a:lnTo>
                    <a:lnTo>
                      <a:pt x="1120444" y="285350"/>
                    </a:lnTo>
                    <a:lnTo>
                      <a:pt x="1166820" y="291608"/>
                    </a:lnTo>
                    <a:lnTo>
                      <a:pt x="1213058" y="298813"/>
                    </a:lnTo>
                    <a:lnTo>
                      <a:pt x="1259138" y="306963"/>
                    </a:lnTo>
                    <a:lnTo>
                      <a:pt x="1305043" y="316055"/>
                    </a:lnTo>
                    <a:lnTo>
                      <a:pt x="1350751" y="326085"/>
                    </a:lnTo>
                    <a:lnTo>
                      <a:pt x="1396245" y="337048"/>
                    </a:lnTo>
                    <a:lnTo>
                      <a:pt x="1441505" y="348940"/>
                    </a:lnTo>
                    <a:lnTo>
                      <a:pt x="1486511" y="361757"/>
                    </a:lnTo>
                    <a:lnTo>
                      <a:pt x="1531246" y="375491"/>
                    </a:lnTo>
                    <a:lnTo>
                      <a:pt x="1575691" y="390139"/>
                    </a:lnTo>
                    <a:lnTo>
                      <a:pt x="1619826" y="405693"/>
                    </a:lnTo>
                    <a:lnTo>
                      <a:pt x="1399342" y="1011468"/>
                    </a:lnTo>
                    <a:lnTo>
                      <a:pt x="1391882" y="987973"/>
                    </a:lnTo>
                    <a:lnTo>
                      <a:pt x="1381172" y="965771"/>
                    </a:lnTo>
                    <a:lnTo>
                      <a:pt x="1367428" y="945308"/>
                    </a:lnTo>
                    <a:lnTo>
                      <a:pt x="1350925" y="926996"/>
                    </a:lnTo>
                    <a:lnTo>
                      <a:pt x="1331998" y="911204"/>
                    </a:lnTo>
                    <a:lnTo>
                      <a:pt x="1311025" y="898250"/>
                    </a:lnTo>
                    <a:lnTo>
                      <a:pt x="1288431" y="888394"/>
                    </a:lnTo>
                    <a:lnTo>
                      <a:pt x="1264669" y="881836"/>
                    </a:lnTo>
                    <a:lnTo>
                      <a:pt x="1240218" y="878706"/>
                    </a:lnTo>
                    <a:lnTo>
                      <a:pt x="1215570" y="879068"/>
                    </a:lnTo>
                    <a:lnTo>
                      <a:pt x="1191222" y="882915"/>
                    </a:lnTo>
                    <a:lnTo>
                      <a:pt x="1167663" y="890169"/>
                    </a:lnTo>
                    <a:lnTo>
                      <a:pt x="1145367" y="900685"/>
                    </a:lnTo>
                    <a:lnTo>
                      <a:pt x="1124785" y="914250"/>
                    </a:lnTo>
                    <a:lnTo>
                      <a:pt x="1106329" y="930591"/>
                    </a:lnTo>
                    <a:lnTo>
                      <a:pt x="1090372" y="949380"/>
                    </a:lnTo>
                    <a:lnTo>
                      <a:pt x="1077235" y="970238"/>
                    </a:lnTo>
                    <a:lnTo>
                      <a:pt x="1067182" y="992745"/>
                    </a:lnTo>
                    <a:lnTo>
                      <a:pt x="1060416" y="1016449"/>
                    </a:lnTo>
                    <a:lnTo>
                      <a:pt x="1057072" y="1040872"/>
                    </a:lnTo>
                    <a:lnTo>
                      <a:pt x="1057219" y="1065522"/>
                    </a:lnTo>
                    <a:lnTo>
                      <a:pt x="1060852" y="1089903"/>
                    </a:lnTo>
                    <a:lnTo>
                      <a:pt x="1067900" y="1113524"/>
                    </a:lnTo>
                    <a:lnTo>
                      <a:pt x="1078220" y="1135911"/>
                    </a:lnTo>
                    <a:lnTo>
                      <a:pt x="1091604" y="1156611"/>
                    </a:lnTo>
                    <a:lnTo>
                      <a:pt x="1107784" y="1175209"/>
                    </a:lnTo>
                    <a:lnTo>
                      <a:pt x="1126432" y="1191330"/>
                    </a:lnTo>
                    <a:lnTo>
                      <a:pt x="1147174" y="1204649"/>
                    </a:lnTo>
                    <a:lnTo>
                      <a:pt x="1169593" y="1214899"/>
                    </a:lnTo>
                    <a:lnTo>
                      <a:pt x="1193237" y="1221872"/>
                    </a:lnTo>
                    <a:lnTo>
                      <a:pt x="1217629" y="1225429"/>
                    </a:lnTo>
                    <a:lnTo>
                      <a:pt x="1242279" y="1225499"/>
                    </a:lnTo>
                    <a:lnTo>
                      <a:pt x="1266691" y="1222078"/>
                    </a:lnTo>
                    <a:lnTo>
                      <a:pt x="1290374" y="1215238"/>
                    </a:lnTo>
                    <a:lnTo>
                      <a:pt x="1312850" y="1205114"/>
                    </a:lnTo>
                    <a:lnTo>
                      <a:pt x="1333666" y="1191911"/>
                    </a:lnTo>
                    <a:lnTo>
                      <a:pt x="1260172" y="1393836"/>
                    </a:lnTo>
                    <a:lnTo>
                      <a:pt x="1233065" y="1384326"/>
                    </a:lnTo>
                    <a:lnTo>
                      <a:pt x="1205745" y="1375449"/>
                    </a:lnTo>
                    <a:lnTo>
                      <a:pt x="1178226" y="1367211"/>
                    </a:lnTo>
                    <a:lnTo>
                      <a:pt x="1150523" y="1359614"/>
                    </a:lnTo>
                    <a:lnTo>
                      <a:pt x="1122650" y="1352665"/>
                    </a:lnTo>
                    <a:lnTo>
                      <a:pt x="1094623" y="1346366"/>
                    </a:lnTo>
                    <a:lnTo>
                      <a:pt x="1066457" y="1340721"/>
                    </a:lnTo>
                    <a:lnTo>
                      <a:pt x="1038167" y="1335733"/>
                    </a:lnTo>
                    <a:lnTo>
                      <a:pt x="1009769" y="1331404"/>
                    </a:lnTo>
                    <a:lnTo>
                      <a:pt x="981278" y="1327737"/>
                    </a:lnTo>
                    <a:lnTo>
                      <a:pt x="952709" y="1324735"/>
                    </a:lnTo>
                    <a:lnTo>
                      <a:pt x="924078" y="1322398"/>
                    </a:lnTo>
                    <a:lnTo>
                      <a:pt x="895401" y="1320727"/>
                    </a:lnTo>
                    <a:lnTo>
                      <a:pt x="866692" y="1319725"/>
                    </a:lnTo>
                    <a:lnTo>
                      <a:pt x="837968" y="1319391"/>
                    </a:lnTo>
                    <a:lnTo>
                      <a:pt x="809244" y="1319725"/>
                    </a:lnTo>
                    <a:lnTo>
                      <a:pt x="780536" y="1320727"/>
                    </a:lnTo>
                    <a:lnTo>
                      <a:pt x="751858" y="1322398"/>
                    </a:lnTo>
                    <a:lnTo>
                      <a:pt x="723227" y="1324735"/>
                    </a:lnTo>
                    <a:lnTo>
                      <a:pt x="694659" y="1327737"/>
                    </a:lnTo>
                    <a:lnTo>
                      <a:pt x="666167" y="1331404"/>
                    </a:lnTo>
                    <a:lnTo>
                      <a:pt x="637769" y="1335733"/>
                    </a:lnTo>
                    <a:lnTo>
                      <a:pt x="609480" y="1340721"/>
                    </a:lnTo>
                    <a:lnTo>
                      <a:pt x="581314" y="1346366"/>
                    </a:lnTo>
                    <a:lnTo>
                      <a:pt x="553287" y="1352665"/>
                    </a:lnTo>
                    <a:lnTo>
                      <a:pt x="525414" y="1359614"/>
                    </a:lnTo>
                    <a:lnTo>
                      <a:pt x="497711" y="1367211"/>
                    </a:lnTo>
                    <a:lnTo>
                      <a:pt x="470191" y="1375449"/>
                    </a:lnTo>
                    <a:lnTo>
                      <a:pt x="442871" y="1384326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28575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29" name="Piece 2 - Tolerance definition">
              <a:extLst>
                <a:ext uri="{FF2B5EF4-FFF2-40B4-BE49-F238E27FC236}">
                  <a16:creationId xmlns:a16="http://schemas.microsoft.com/office/drawing/2014/main" id="{8F94599D-F32B-8461-767B-A4E4085A13CA}"/>
                </a:ext>
              </a:extLst>
            </p:cNvPr>
            <p:cNvGrpSpPr/>
            <p:nvPr/>
          </p:nvGrpSpPr>
          <p:grpSpPr>
            <a:xfrm>
              <a:off x="0" y="0"/>
              <a:ext cx="0" cy="0"/>
              <a:chOff x="0" y="0"/>
              <a:chExt cx="0" cy="0"/>
            </a:xfrm>
          </p:grpSpPr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94F90ED6-5D76-AEFA-7244-5349B8374E94}"/>
                  </a:ext>
                </a:extLst>
              </p:cNvPr>
              <p:cNvSpPr/>
              <p:nvPr/>
            </p:nvSpPr>
            <p:spPr>
              <a:xfrm>
                <a:off x="6315408" y="1280862"/>
                <a:ext cx="1760630" cy="1530918"/>
              </a:xfrm>
              <a:custGeom>
                <a:avLst/>
                <a:gdLst/>
                <a:ahLst/>
                <a:cxnLst/>
                <a:rect l="l" t="t" r="r" b="b"/>
                <a:pathLst>
                  <a:path w="1760630" h="1530918">
                    <a:moveTo>
                      <a:pt x="203100" y="988143"/>
                    </a:moveTo>
                    <a:lnTo>
                      <a:pt x="276594" y="786218"/>
                    </a:lnTo>
                    <a:lnTo>
                      <a:pt x="255778" y="799421"/>
                    </a:lnTo>
                    <a:lnTo>
                      <a:pt x="233302" y="809545"/>
                    </a:lnTo>
                    <a:lnTo>
                      <a:pt x="209619" y="816385"/>
                    </a:lnTo>
                    <a:lnTo>
                      <a:pt x="185207" y="819806"/>
                    </a:lnTo>
                    <a:lnTo>
                      <a:pt x="160557" y="819736"/>
                    </a:lnTo>
                    <a:lnTo>
                      <a:pt x="136165" y="816179"/>
                    </a:lnTo>
                    <a:lnTo>
                      <a:pt x="112521" y="809206"/>
                    </a:lnTo>
                    <a:lnTo>
                      <a:pt x="90102" y="798956"/>
                    </a:lnTo>
                    <a:lnTo>
                      <a:pt x="69360" y="785637"/>
                    </a:lnTo>
                    <a:lnTo>
                      <a:pt x="50712" y="769516"/>
                    </a:lnTo>
                    <a:lnTo>
                      <a:pt x="34532" y="750918"/>
                    </a:lnTo>
                    <a:lnTo>
                      <a:pt x="21148" y="730218"/>
                    </a:lnTo>
                    <a:lnTo>
                      <a:pt x="10828" y="707831"/>
                    </a:lnTo>
                    <a:lnTo>
                      <a:pt x="3780" y="684210"/>
                    </a:lnTo>
                    <a:lnTo>
                      <a:pt x="147" y="659829"/>
                    </a:lnTo>
                    <a:lnTo>
                      <a:pt x="0" y="635179"/>
                    </a:lnTo>
                    <a:lnTo>
                      <a:pt x="3344" y="610756"/>
                    </a:lnTo>
                    <a:lnTo>
                      <a:pt x="10110" y="587052"/>
                    </a:lnTo>
                    <a:lnTo>
                      <a:pt x="20163" y="564545"/>
                    </a:lnTo>
                    <a:lnTo>
                      <a:pt x="33300" y="543687"/>
                    </a:lnTo>
                    <a:lnTo>
                      <a:pt x="49257" y="524898"/>
                    </a:lnTo>
                    <a:lnTo>
                      <a:pt x="67713" y="508557"/>
                    </a:lnTo>
                    <a:lnTo>
                      <a:pt x="88295" y="494992"/>
                    </a:lnTo>
                    <a:lnTo>
                      <a:pt x="110591" y="484476"/>
                    </a:lnTo>
                    <a:lnTo>
                      <a:pt x="134150" y="477222"/>
                    </a:lnTo>
                    <a:lnTo>
                      <a:pt x="158498" y="473375"/>
                    </a:lnTo>
                    <a:lnTo>
                      <a:pt x="183146" y="473013"/>
                    </a:lnTo>
                    <a:lnTo>
                      <a:pt x="207597" y="476143"/>
                    </a:lnTo>
                    <a:lnTo>
                      <a:pt x="231359" y="482701"/>
                    </a:lnTo>
                    <a:lnTo>
                      <a:pt x="253953" y="492557"/>
                    </a:lnTo>
                    <a:lnTo>
                      <a:pt x="274926" y="505511"/>
                    </a:lnTo>
                    <a:lnTo>
                      <a:pt x="293853" y="521303"/>
                    </a:lnTo>
                    <a:lnTo>
                      <a:pt x="310356" y="539615"/>
                    </a:lnTo>
                    <a:lnTo>
                      <a:pt x="324100" y="560078"/>
                    </a:lnTo>
                    <a:lnTo>
                      <a:pt x="334810" y="582280"/>
                    </a:lnTo>
                    <a:lnTo>
                      <a:pt x="342270" y="605775"/>
                    </a:lnTo>
                    <a:lnTo>
                      <a:pt x="562754" y="0"/>
                    </a:lnTo>
                    <a:lnTo>
                      <a:pt x="606562" y="16455"/>
                    </a:lnTo>
                    <a:lnTo>
                      <a:pt x="650024" y="33802"/>
                    </a:lnTo>
                    <a:lnTo>
                      <a:pt x="693121" y="52036"/>
                    </a:lnTo>
                    <a:lnTo>
                      <a:pt x="735837" y="71148"/>
                    </a:lnTo>
                    <a:lnTo>
                      <a:pt x="778152" y="91131"/>
                    </a:lnTo>
                    <a:lnTo>
                      <a:pt x="820049" y="111975"/>
                    </a:lnTo>
                    <a:lnTo>
                      <a:pt x="861511" y="133673"/>
                    </a:lnTo>
                    <a:lnTo>
                      <a:pt x="902520" y="156215"/>
                    </a:lnTo>
                    <a:lnTo>
                      <a:pt x="943059" y="179591"/>
                    </a:lnTo>
                    <a:lnTo>
                      <a:pt x="983111" y="203793"/>
                    </a:lnTo>
                    <a:lnTo>
                      <a:pt x="1022659" y="228809"/>
                    </a:lnTo>
                    <a:lnTo>
                      <a:pt x="1061686" y="254629"/>
                    </a:lnTo>
                    <a:lnTo>
                      <a:pt x="1100177" y="281243"/>
                    </a:lnTo>
                    <a:lnTo>
                      <a:pt x="1138116" y="308640"/>
                    </a:lnTo>
                    <a:lnTo>
                      <a:pt x="1175485" y="336807"/>
                    </a:lnTo>
                    <a:lnTo>
                      <a:pt x="1172984" y="316218"/>
                    </a:lnTo>
                    <a:lnTo>
                      <a:pt x="1173308" y="295480"/>
                    </a:lnTo>
                    <a:lnTo>
                      <a:pt x="1176453" y="274980"/>
                    </a:lnTo>
                    <a:lnTo>
                      <a:pt x="1182360" y="255098"/>
                    </a:lnTo>
                    <a:lnTo>
                      <a:pt x="1190918" y="236206"/>
                    </a:lnTo>
                    <a:lnTo>
                      <a:pt x="1201969" y="218654"/>
                    </a:lnTo>
                    <a:lnTo>
                      <a:pt x="1215306" y="202771"/>
                    </a:lnTo>
                    <a:lnTo>
                      <a:pt x="1230681" y="188851"/>
                    </a:lnTo>
                    <a:lnTo>
                      <a:pt x="1247808" y="177153"/>
                    </a:lnTo>
                    <a:lnTo>
                      <a:pt x="1266368" y="167897"/>
                    </a:lnTo>
                    <a:lnTo>
                      <a:pt x="1286016" y="161253"/>
                    </a:lnTo>
                    <a:lnTo>
                      <a:pt x="1306385" y="157345"/>
                    </a:lnTo>
                    <a:lnTo>
                      <a:pt x="1327096" y="156248"/>
                    </a:lnTo>
                    <a:lnTo>
                      <a:pt x="1347764" y="157980"/>
                    </a:lnTo>
                    <a:lnTo>
                      <a:pt x="1368004" y="162509"/>
                    </a:lnTo>
                    <a:lnTo>
                      <a:pt x="1387439" y="169752"/>
                    </a:lnTo>
                    <a:lnTo>
                      <a:pt x="1405706" y="179573"/>
                    </a:lnTo>
                    <a:lnTo>
                      <a:pt x="1422467" y="191790"/>
                    </a:lnTo>
                    <a:lnTo>
                      <a:pt x="1437409" y="206174"/>
                    </a:lnTo>
                    <a:lnTo>
                      <a:pt x="1450253" y="222459"/>
                    </a:lnTo>
                    <a:lnTo>
                      <a:pt x="1460760" y="240341"/>
                    </a:lnTo>
                    <a:lnTo>
                      <a:pt x="1468735" y="259487"/>
                    </a:lnTo>
                    <a:lnTo>
                      <a:pt x="1474030" y="279540"/>
                    </a:lnTo>
                    <a:lnTo>
                      <a:pt x="1476545" y="300127"/>
                    </a:lnTo>
                    <a:lnTo>
                      <a:pt x="1476235" y="320865"/>
                    </a:lnTo>
                    <a:lnTo>
                      <a:pt x="1473103" y="341368"/>
                    </a:lnTo>
                    <a:lnTo>
                      <a:pt x="1467210" y="361253"/>
                    </a:lnTo>
                    <a:lnTo>
                      <a:pt x="1458665" y="380152"/>
                    </a:lnTo>
                    <a:lnTo>
                      <a:pt x="1447626" y="397710"/>
                    </a:lnTo>
                    <a:lnTo>
                      <a:pt x="1434300" y="413603"/>
                    </a:lnTo>
                    <a:lnTo>
                      <a:pt x="1418934" y="427533"/>
                    </a:lnTo>
                    <a:lnTo>
                      <a:pt x="1401815" y="439242"/>
                    </a:lnTo>
                    <a:lnTo>
                      <a:pt x="1383261" y="448512"/>
                    </a:lnTo>
                    <a:lnTo>
                      <a:pt x="1363618" y="455169"/>
                    </a:lnTo>
                    <a:lnTo>
                      <a:pt x="1343251" y="459090"/>
                    </a:lnTo>
                    <a:lnTo>
                      <a:pt x="1322541" y="460201"/>
                    </a:lnTo>
                    <a:lnTo>
                      <a:pt x="1356769" y="492112"/>
                    </a:lnTo>
                    <a:lnTo>
                      <a:pt x="1390337" y="524716"/>
                    </a:lnTo>
                    <a:lnTo>
                      <a:pt x="1423231" y="558001"/>
                    </a:lnTo>
                    <a:lnTo>
                      <a:pt x="1455436" y="591952"/>
                    </a:lnTo>
                    <a:lnTo>
                      <a:pt x="1486940" y="626556"/>
                    </a:lnTo>
                    <a:lnTo>
                      <a:pt x="1517729" y="661797"/>
                    </a:lnTo>
                    <a:lnTo>
                      <a:pt x="1547790" y="697660"/>
                    </a:lnTo>
                    <a:lnTo>
                      <a:pt x="1577110" y="734132"/>
                    </a:lnTo>
                    <a:lnTo>
                      <a:pt x="1605678" y="771196"/>
                    </a:lnTo>
                    <a:lnTo>
                      <a:pt x="1633481" y="808837"/>
                    </a:lnTo>
                    <a:lnTo>
                      <a:pt x="1660508" y="847039"/>
                    </a:lnTo>
                    <a:lnTo>
                      <a:pt x="1686747" y="885787"/>
                    </a:lnTo>
                    <a:lnTo>
                      <a:pt x="1712188" y="925063"/>
                    </a:lnTo>
                    <a:lnTo>
                      <a:pt x="1736819" y="964853"/>
                    </a:lnTo>
                    <a:lnTo>
                      <a:pt x="1760630" y="1005138"/>
                    </a:lnTo>
                    <a:lnTo>
                      <a:pt x="1202345" y="1327464"/>
                    </a:lnTo>
                    <a:lnTo>
                      <a:pt x="1211733" y="1304670"/>
                    </a:lnTo>
                    <a:lnTo>
                      <a:pt x="1217800" y="1280778"/>
                    </a:lnTo>
                    <a:lnTo>
                      <a:pt x="1220424" y="1256268"/>
                    </a:lnTo>
                    <a:lnTo>
                      <a:pt x="1219553" y="1231633"/>
                    </a:lnTo>
                    <a:lnTo>
                      <a:pt x="1215205" y="1207369"/>
                    </a:lnTo>
                    <a:lnTo>
                      <a:pt x="1207466" y="1183964"/>
                    </a:lnTo>
                    <a:lnTo>
                      <a:pt x="1196492" y="1161891"/>
                    </a:lnTo>
                    <a:lnTo>
                      <a:pt x="1182506" y="1141593"/>
                    </a:lnTo>
                    <a:lnTo>
                      <a:pt x="1165787" y="1123479"/>
                    </a:lnTo>
                    <a:lnTo>
                      <a:pt x="1146673" y="1107913"/>
                    </a:lnTo>
                    <a:lnTo>
                      <a:pt x="1125548" y="1095209"/>
                    </a:lnTo>
                    <a:lnTo>
                      <a:pt x="1102838" y="1085622"/>
                    </a:lnTo>
                    <a:lnTo>
                      <a:pt x="1078999" y="1079347"/>
                    </a:lnTo>
                    <a:lnTo>
                      <a:pt x="1054513" y="1076508"/>
                    </a:lnTo>
                    <a:lnTo>
                      <a:pt x="1029871" y="1077163"/>
                    </a:lnTo>
                    <a:lnTo>
                      <a:pt x="1005570" y="1081299"/>
                    </a:lnTo>
                    <a:lnTo>
                      <a:pt x="982099" y="1088833"/>
                    </a:lnTo>
                    <a:lnTo>
                      <a:pt x="959931" y="1099613"/>
                    </a:lnTo>
                    <a:lnTo>
                      <a:pt x="939511" y="1113421"/>
                    </a:lnTo>
                    <a:lnTo>
                      <a:pt x="921251" y="1129981"/>
                    </a:lnTo>
                    <a:lnTo>
                      <a:pt x="905518" y="1148958"/>
                    </a:lnTo>
                    <a:lnTo>
                      <a:pt x="892630" y="1169971"/>
                    </a:lnTo>
                    <a:lnTo>
                      <a:pt x="882845" y="1192596"/>
                    </a:lnTo>
                    <a:lnTo>
                      <a:pt x="876361" y="1216379"/>
                    </a:lnTo>
                    <a:lnTo>
                      <a:pt x="873308" y="1240839"/>
                    </a:lnTo>
                    <a:lnTo>
                      <a:pt x="873748" y="1265486"/>
                    </a:lnTo>
                    <a:lnTo>
                      <a:pt x="877671" y="1289822"/>
                    </a:lnTo>
                    <a:lnTo>
                      <a:pt x="884999" y="1313358"/>
                    </a:lnTo>
                    <a:lnTo>
                      <a:pt x="895584" y="1335620"/>
                    </a:lnTo>
                    <a:lnTo>
                      <a:pt x="909214" y="1356160"/>
                    </a:lnTo>
                    <a:lnTo>
                      <a:pt x="925613" y="1374564"/>
                    </a:lnTo>
                    <a:lnTo>
                      <a:pt x="944452" y="1390462"/>
                    </a:lnTo>
                    <a:lnTo>
                      <a:pt x="965351" y="1403534"/>
                    </a:lnTo>
                    <a:lnTo>
                      <a:pt x="987890" y="1413517"/>
                    </a:lnTo>
                    <a:lnTo>
                      <a:pt x="1011615" y="1420209"/>
                    </a:lnTo>
                    <a:lnTo>
                      <a:pt x="1036048" y="1423476"/>
                    </a:lnTo>
                    <a:lnTo>
                      <a:pt x="849953" y="1530918"/>
                    </a:lnTo>
                    <a:lnTo>
                      <a:pt x="835301" y="1506209"/>
                    </a:lnTo>
                    <a:lnTo>
                      <a:pt x="820079" y="1481848"/>
                    </a:lnTo>
                    <a:lnTo>
                      <a:pt x="804293" y="1457847"/>
                    </a:lnTo>
                    <a:lnTo>
                      <a:pt x="787954" y="1434221"/>
                    </a:lnTo>
                    <a:lnTo>
                      <a:pt x="771069" y="1410981"/>
                    </a:lnTo>
                    <a:lnTo>
                      <a:pt x="753648" y="1388140"/>
                    </a:lnTo>
                    <a:lnTo>
                      <a:pt x="735701" y="1365711"/>
                    </a:lnTo>
                    <a:lnTo>
                      <a:pt x="717236" y="1343706"/>
                    </a:lnTo>
                    <a:lnTo>
                      <a:pt x="698264" y="1322136"/>
                    </a:lnTo>
                    <a:lnTo>
                      <a:pt x="678795" y="1301013"/>
                    </a:lnTo>
                    <a:lnTo>
                      <a:pt x="658841" y="1280350"/>
                    </a:lnTo>
                    <a:lnTo>
                      <a:pt x="638410" y="1260156"/>
                    </a:lnTo>
                    <a:lnTo>
                      <a:pt x="617516" y="1240443"/>
                    </a:lnTo>
                    <a:lnTo>
                      <a:pt x="596168" y="1221221"/>
                    </a:lnTo>
                    <a:lnTo>
                      <a:pt x="574379" y="1202502"/>
                    </a:lnTo>
                    <a:lnTo>
                      <a:pt x="552160" y="1184294"/>
                    </a:lnTo>
                    <a:lnTo>
                      <a:pt x="529524" y="1166609"/>
                    </a:lnTo>
                    <a:lnTo>
                      <a:pt x="506482" y="1149455"/>
                    </a:lnTo>
                    <a:lnTo>
                      <a:pt x="483047" y="1132841"/>
                    </a:lnTo>
                    <a:lnTo>
                      <a:pt x="459232" y="1116778"/>
                    </a:lnTo>
                    <a:lnTo>
                      <a:pt x="435050" y="1101273"/>
                    </a:lnTo>
                    <a:lnTo>
                      <a:pt x="410513" y="1086335"/>
                    </a:lnTo>
                    <a:lnTo>
                      <a:pt x="385636" y="1071972"/>
                    </a:lnTo>
                    <a:lnTo>
                      <a:pt x="360431" y="1058192"/>
                    </a:lnTo>
                    <a:lnTo>
                      <a:pt x="334912" y="1045002"/>
                    </a:lnTo>
                    <a:lnTo>
                      <a:pt x="309093" y="1032409"/>
                    </a:lnTo>
                    <a:lnTo>
                      <a:pt x="282988" y="1020420"/>
                    </a:lnTo>
                    <a:lnTo>
                      <a:pt x="256612" y="1009043"/>
                    </a:lnTo>
                    <a:lnTo>
                      <a:pt x="229977" y="998282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31" name="Piece 3 - Modelling and simulations">
              <a:extLst>
                <a:ext uri="{FF2B5EF4-FFF2-40B4-BE49-F238E27FC236}">
                  <a16:creationId xmlns:a16="http://schemas.microsoft.com/office/drawing/2014/main" id="{0A7D8E1F-8183-2FCB-F174-CF5BCA809AEF}"/>
                </a:ext>
              </a:extLst>
            </p:cNvPr>
            <p:cNvGrpSpPr/>
            <p:nvPr/>
          </p:nvGrpSpPr>
          <p:grpSpPr>
            <a:xfrm>
              <a:off x="7165361" y="2286000"/>
              <a:ext cx="1448175" cy="1539959"/>
              <a:chOff x="7165361" y="2286000"/>
              <a:chExt cx="1448175" cy="1539959"/>
            </a:xfrm>
          </p:grpSpPr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A87659C7-9988-E2AB-3BB0-84A65FD48D4C}"/>
                  </a:ext>
                </a:extLst>
              </p:cNvPr>
              <p:cNvSpPr/>
              <p:nvPr/>
            </p:nvSpPr>
            <p:spPr>
              <a:xfrm>
                <a:off x="7165361" y="2286000"/>
                <a:ext cx="1448175" cy="1539959"/>
              </a:xfrm>
              <a:custGeom>
                <a:avLst/>
                <a:gdLst/>
                <a:ahLst/>
                <a:cxnLst/>
                <a:rect l="l" t="t" r="r" b="b"/>
                <a:pathLst>
                  <a:path w="1448175" h="1539959">
                    <a:moveTo>
                      <a:pt x="0" y="525780"/>
                    </a:moveTo>
                    <a:lnTo>
                      <a:pt x="186095" y="418338"/>
                    </a:lnTo>
                    <a:lnTo>
                      <a:pt x="161662" y="415071"/>
                    </a:lnTo>
                    <a:lnTo>
                      <a:pt x="137937" y="408379"/>
                    </a:lnTo>
                    <a:lnTo>
                      <a:pt x="115398" y="398396"/>
                    </a:lnTo>
                    <a:lnTo>
                      <a:pt x="94499" y="385324"/>
                    </a:lnTo>
                    <a:lnTo>
                      <a:pt x="75660" y="369426"/>
                    </a:lnTo>
                    <a:lnTo>
                      <a:pt x="59261" y="351022"/>
                    </a:lnTo>
                    <a:lnTo>
                      <a:pt x="45631" y="330482"/>
                    </a:lnTo>
                    <a:lnTo>
                      <a:pt x="35046" y="308220"/>
                    </a:lnTo>
                    <a:lnTo>
                      <a:pt x="27718" y="284684"/>
                    </a:lnTo>
                    <a:lnTo>
                      <a:pt x="23795" y="260348"/>
                    </a:lnTo>
                    <a:lnTo>
                      <a:pt x="23355" y="235701"/>
                    </a:lnTo>
                    <a:lnTo>
                      <a:pt x="26408" y="211241"/>
                    </a:lnTo>
                    <a:lnTo>
                      <a:pt x="32892" y="187458"/>
                    </a:lnTo>
                    <a:lnTo>
                      <a:pt x="42677" y="164833"/>
                    </a:lnTo>
                    <a:lnTo>
                      <a:pt x="55565" y="143820"/>
                    </a:lnTo>
                    <a:lnTo>
                      <a:pt x="71298" y="124843"/>
                    </a:lnTo>
                    <a:lnTo>
                      <a:pt x="89558" y="108283"/>
                    </a:lnTo>
                    <a:lnTo>
                      <a:pt x="109978" y="94475"/>
                    </a:lnTo>
                    <a:lnTo>
                      <a:pt x="132146" y="83695"/>
                    </a:lnTo>
                    <a:lnTo>
                      <a:pt x="155617" y="76161"/>
                    </a:lnTo>
                    <a:lnTo>
                      <a:pt x="179918" y="72025"/>
                    </a:lnTo>
                    <a:lnTo>
                      <a:pt x="204560" y="71370"/>
                    </a:lnTo>
                    <a:lnTo>
                      <a:pt x="229046" y="74209"/>
                    </a:lnTo>
                    <a:lnTo>
                      <a:pt x="252885" y="80484"/>
                    </a:lnTo>
                    <a:lnTo>
                      <a:pt x="275595" y="90071"/>
                    </a:lnTo>
                    <a:lnTo>
                      <a:pt x="296720" y="102775"/>
                    </a:lnTo>
                    <a:lnTo>
                      <a:pt x="315834" y="118341"/>
                    </a:lnTo>
                    <a:lnTo>
                      <a:pt x="332553" y="136455"/>
                    </a:lnTo>
                    <a:lnTo>
                      <a:pt x="346539" y="156753"/>
                    </a:lnTo>
                    <a:lnTo>
                      <a:pt x="357513" y="178826"/>
                    </a:lnTo>
                    <a:lnTo>
                      <a:pt x="365252" y="202231"/>
                    </a:lnTo>
                    <a:lnTo>
                      <a:pt x="369600" y="226495"/>
                    </a:lnTo>
                    <a:lnTo>
                      <a:pt x="370471" y="251130"/>
                    </a:lnTo>
                    <a:lnTo>
                      <a:pt x="367847" y="275640"/>
                    </a:lnTo>
                    <a:lnTo>
                      <a:pt x="361780" y="299532"/>
                    </a:lnTo>
                    <a:lnTo>
                      <a:pt x="352392" y="322326"/>
                    </a:lnTo>
                    <a:lnTo>
                      <a:pt x="910677" y="0"/>
                    </a:lnTo>
                    <a:lnTo>
                      <a:pt x="933659" y="40763"/>
                    </a:lnTo>
                    <a:lnTo>
                      <a:pt x="955802" y="81989"/>
                    </a:lnTo>
                    <a:lnTo>
                      <a:pt x="977096" y="123660"/>
                    </a:lnTo>
                    <a:lnTo>
                      <a:pt x="997533" y="165757"/>
                    </a:lnTo>
                    <a:lnTo>
                      <a:pt x="1017104" y="208264"/>
                    </a:lnTo>
                    <a:lnTo>
                      <a:pt x="1035800" y="251163"/>
                    </a:lnTo>
                    <a:lnTo>
                      <a:pt x="1053615" y="294436"/>
                    </a:lnTo>
                    <a:lnTo>
                      <a:pt x="1070540" y="338064"/>
                    </a:lnTo>
                    <a:lnTo>
                      <a:pt x="1086568" y="382029"/>
                    </a:lnTo>
                    <a:lnTo>
                      <a:pt x="1101694" y="426313"/>
                    </a:lnTo>
                    <a:lnTo>
                      <a:pt x="1115909" y="470898"/>
                    </a:lnTo>
                    <a:lnTo>
                      <a:pt x="1129209" y="515764"/>
                    </a:lnTo>
                    <a:lnTo>
                      <a:pt x="1141588" y="560893"/>
                    </a:lnTo>
                    <a:lnTo>
                      <a:pt x="1153040" y="606266"/>
                    </a:lnTo>
                    <a:lnTo>
                      <a:pt x="1163561" y="651864"/>
                    </a:lnTo>
                    <a:lnTo>
                      <a:pt x="1174879" y="634484"/>
                    </a:lnTo>
                    <a:lnTo>
                      <a:pt x="1188458" y="618807"/>
                    </a:lnTo>
                    <a:lnTo>
                      <a:pt x="1204045" y="605124"/>
                    </a:lnTo>
                    <a:lnTo>
                      <a:pt x="1221349" y="593691"/>
                    </a:lnTo>
                    <a:lnTo>
                      <a:pt x="1240049" y="584719"/>
                    </a:lnTo>
                    <a:lnTo>
                      <a:pt x="1259796" y="578377"/>
                    </a:lnTo>
                    <a:lnTo>
                      <a:pt x="1280222" y="574783"/>
                    </a:lnTo>
                    <a:lnTo>
                      <a:pt x="1300948" y="574002"/>
                    </a:lnTo>
                    <a:lnTo>
                      <a:pt x="1321587" y="576051"/>
                    </a:lnTo>
                    <a:lnTo>
                      <a:pt x="1341755" y="580890"/>
                    </a:lnTo>
                    <a:lnTo>
                      <a:pt x="1361077" y="588430"/>
                    </a:lnTo>
                    <a:lnTo>
                      <a:pt x="1379192" y="598529"/>
                    </a:lnTo>
                    <a:lnTo>
                      <a:pt x="1395763" y="611001"/>
                    </a:lnTo>
                    <a:lnTo>
                      <a:pt x="1410483" y="625613"/>
                    </a:lnTo>
                    <a:lnTo>
                      <a:pt x="1423076" y="642093"/>
                    </a:lnTo>
                    <a:lnTo>
                      <a:pt x="1433308" y="660134"/>
                    </a:lnTo>
                    <a:lnTo>
                      <a:pt x="1440989" y="679399"/>
                    </a:lnTo>
                    <a:lnTo>
                      <a:pt x="1445976" y="699531"/>
                    </a:lnTo>
                    <a:lnTo>
                      <a:pt x="1448175" y="720155"/>
                    </a:lnTo>
                    <a:lnTo>
                      <a:pt x="1447547" y="740886"/>
                    </a:lnTo>
                    <a:lnTo>
                      <a:pt x="1444102" y="761338"/>
                    </a:lnTo>
                    <a:lnTo>
                      <a:pt x="1437905" y="781131"/>
                    </a:lnTo>
                    <a:lnTo>
                      <a:pt x="1429071" y="799896"/>
                    </a:lnTo>
                    <a:lnTo>
                      <a:pt x="1417764" y="817284"/>
                    </a:lnTo>
                    <a:lnTo>
                      <a:pt x="1404196" y="832970"/>
                    </a:lnTo>
                    <a:lnTo>
                      <a:pt x="1388618" y="846663"/>
                    </a:lnTo>
                    <a:lnTo>
                      <a:pt x="1371322" y="858109"/>
                    </a:lnTo>
                    <a:lnTo>
                      <a:pt x="1352628" y="867093"/>
                    </a:lnTo>
                    <a:lnTo>
                      <a:pt x="1332885" y="873448"/>
                    </a:lnTo>
                    <a:lnTo>
                      <a:pt x="1312461" y="877056"/>
                    </a:lnTo>
                    <a:lnTo>
                      <a:pt x="1291736" y="877851"/>
                    </a:lnTo>
                    <a:lnTo>
                      <a:pt x="1271096" y="875816"/>
                    </a:lnTo>
                    <a:lnTo>
                      <a:pt x="1250924" y="870991"/>
                    </a:lnTo>
                    <a:lnTo>
                      <a:pt x="1231598" y="863464"/>
                    </a:lnTo>
                    <a:lnTo>
                      <a:pt x="1213476" y="853376"/>
                    </a:lnTo>
                    <a:lnTo>
                      <a:pt x="1196896" y="840915"/>
                    </a:lnTo>
                    <a:lnTo>
                      <a:pt x="1202605" y="887362"/>
                    </a:lnTo>
                    <a:lnTo>
                      <a:pt x="1207362" y="933916"/>
                    </a:lnTo>
                    <a:lnTo>
                      <a:pt x="1211164" y="980557"/>
                    </a:lnTo>
                    <a:lnTo>
                      <a:pt x="1214012" y="1027266"/>
                    </a:lnTo>
                    <a:lnTo>
                      <a:pt x="1215902" y="1074024"/>
                    </a:lnTo>
                    <a:lnTo>
                      <a:pt x="1216836" y="1120811"/>
                    </a:lnTo>
                    <a:lnTo>
                      <a:pt x="1216811" y="1167607"/>
                    </a:lnTo>
                    <a:lnTo>
                      <a:pt x="1215828" y="1214392"/>
                    </a:lnTo>
                    <a:lnTo>
                      <a:pt x="1213888" y="1261148"/>
                    </a:lnTo>
                    <a:lnTo>
                      <a:pt x="1210991" y="1307854"/>
                    </a:lnTo>
                    <a:lnTo>
                      <a:pt x="1207139" y="1354492"/>
                    </a:lnTo>
                    <a:lnTo>
                      <a:pt x="1202333" y="1401040"/>
                    </a:lnTo>
                    <a:lnTo>
                      <a:pt x="1196575" y="1447481"/>
                    </a:lnTo>
                    <a:lnTo>
                      <a:pt x="1189868" y="1493793"/>
                    </a:lnTo>
                    <a:lnTo>
                      <a:pt x="1182214" y="1539959"/>
                    </a:lnTo>
                    <a:lnTo>
                      <a:pt x="547356" y="1428017"/>
                    </a:lnTo>
                    <a:lnTo>
                      <a:pt x="569198" y="1416590"/>
                    </a:lnTo>
                    <a:lnTo>
                      <a:pt x="589203" y="1402187"/>
                    </a:lnTo>
                    <a:lnTo>
                      <a:pt x="606968" y="1385098"/>
                    </a:lnTo>
                    <a:lnTo>
                      <a:pt x="622136" y="1365667"/>
                    </a:lnTo>
                    <a:lnTo>
                      <a:pt x="634402" y="1344284"/>
                    </a:lnTo>
                    <a:lnTo>
                      <a:pt x="643517" y="1321381"/>
                    </a:lnTo>
                    <a:lnTo>
                      <a:pt x="649300" y="1297419"/>
                    </a:lnTo>
                    <a:lnTo>
                      <a:pt x="651633" y="1272879"/>
                    </a:lnTo>
                    <a:lnTo>
                      <a:pt x="650469" y="1248256"/>
                    </a:lnTo>
                    <a:lnTo>
                      <a:pt x="645832" y="1224045"/>
                    </a:lnTo>
                    <a:lnTo>
                      <a:pt x="637816" y="1200735"/>
                    </a:lnTo>
                    <a:lnTo>
                      <a:pt x="626581" y="1178793"/>
                    </a:lnTo>
                    <a:lnTo>
                      <a:pt x="612353" y="1158663"/>
                    </a:lnTo>
                    <a:lnTo>
                      <a:pt x="595421" y="1140749"/>
                    </a:lnTo>
                    <a:lnTo>
                      <a:pt x="576123" y="1125411"/>
                    </a:lnTo>
                    <a:lnTo>
                      <a:pt x="554848" y="1112959"/>
                    </a:lnTo>
                    <a:lnTo>
                      <a:pt x="532026" y="1103643"/>
                    </a:lnTo>
                    <a:lnTo>
                      <a:pt x="508115" y="1097651"/>
                    </a:lnTo>
                    <a:lnTo>
                      <a:pt x="483596" y="1095104"/>
                    </a:lnTo>
                    <a:lnTo>
                      <a:pt x="458964" y="1096052"/>
                    </a:lnTo>
                    <a:lnTo>
                      <a:pt x="434714" y="1100477"/>
                    </a:lnTo>
                    <a:lnTo>
                      <a:pt x="411334" y="1108289"/>
                    </a:lnTo>
                    <a:lnTo>
                      <a:pt x="389295" y="1119332"/>
                    </a:lnTo>
                    <a:lnTo>
                      <a:pt x="369041" y="1133382"/>
                    </a:lnTo>
                    <a:lnTo>
                      <a:pt x="350979" y="1150158"/>
                    </a:lnTo>
                    <a:lnTo>
                      <a:pt x="335473" y="1169321"/>
                    </a:lnTo>
                    <a:lnTo>
                      <a:pt x="322836" y="1190485"/>
                    </a:lnTo>
                    <a:lnTo>
                      <a:pt x="313321" y="1213225"/>
                    </a:lnTo>
                    <a:lnTo>
                      <a:pt x="307120" y="1237083"/>
                    </a:lnTo>
                    <a:lnTo>
                      <a:pt x="304358" y="1261578"/>
                    </a:lnTo>
                    <a:lnTo>
                      <a:pt x="305090" y="1286218"/>
                    </a:lnTo>
                    <a:lnTo>
                      <a:pt x="309303" y="1310506"/>
                    </a:lnTo>
                    <a:lnTo>
                      <a:pt x="316910" y="1333953"/>
                    </a:lnTo>
                    <a:lnTo>
                      <a:pt x="327759" y="1356088"/>
                    </a:lnTo>
                    <a:lnTo>
                      <a:pt x="341632" y="1376464"/>
                    </a:lnTo>
                    <a:lnTo>
                      <a:pt x="358249" y="1394672"/>
                    </a:lnTo>
                    <a:lnTo>
                      <a:pt x="146629" y="1357358"/>
                    </a:lnTo>
                    <a:lnTo>
                      <a:pt x="151288" y="1329012"/>
                    </a:lnTo>
                    <a:lnTo>
                      <a:pt x="155286" y="1300565"/>
                    </a:lnTo>
                    <a:lnTo>
                      <a:pt x="158621" y="1272034"/>
                    </a:lnTo>
                    <a:lnTo>
                      <a:pt x="161291" y="1243432"/>
                    </a:lnTo>
                    <a:lnTo>
                      <a:pt x="163295" y="1214776"/>
                    </a:lnTo>
                    <a:lnTo>
                      <a:pt x="164631" y="1186081"/>
                    </a:lnTo>
                    <a:lnTo>
                      <a:pt x="165300" y="1157363"/>
                    </a:lnTo>
                    <a:lnTo>
                      <a:pt x="165300" y="1128636"/>
                    </a:lnTo>
                    <a:lnTo>
                      <a:pt x="164631" y="1099918"/>
                    </a:lnTo>
                    <a:lnTo>
                      <a:pt x="163295" y="1071223"/>
                    </a:lnTo>
                    <a:lnTo>
                      <a:pt x="161291" y="1042567"/>
                    </a:lnTo>
                    <a:lnTo>
                      <a:pt x="158621" y="1013965"/>
                    </a:lnTo>
                    <a:lnTo>
                      <a:pt x="155286" y="985434"/>
                    </a:lnTo>
                    <a:lnTo>
                      <a:pt x="151288" y="956987"/>
                    </a:lnTo>
                    <a:lnTo>
                      <a:pt x="146629" y="928641"/>
                    </a:lnTo>
                    <a:lnTo>
                      <a:pt x="141312" y="900412"/>
                    </a:lnTo>
                    <a:lnTo>
                      <a:pt x="135340" y="872313"/>
                    </a:lnTo>
                    <a:lnTo>
                      <a:pt x="128715" y="844361"/>
                    </a:lnTo>
                    <a:lnTo>
                      <a:pt x="121442" y="816571"/>
                    </a:lnTo>
                    <a:lnTo>
                      <a:pt x="113524" y="788958"/>
                    </a:lnTo>
                    <a:lnTo>
                      <a:pt x="104966" y="761537"/>
                    </a:lnTo>
                    <a:lnTo>
                      <a:pt x="95771" y="734322"/>
                    </a:lnTo>
                    <a:lnTo>
                      <a:pt x="85946" y="707328"/>
                    </a:lnTo>
                    <a:lnTo>
                      <a:pt x="75496" y="680570"/>
                    </a:lnTo>
                    <a:lnTo>
                      <a:pt x="64426" y="654063"/>
                    </a:lnTo>
                    <a:lnTo>
                      <a:pt x="52742" y="627820"/>
                    </a:lnTo>
                    <a:lnTo>
                      <a:pt x="40451" y="601857"/>
                    </a:lnTo>
                    <a:lnTo>
                      <a:pt x="27558" y="576186"/>
                    </a:lnTo>
                    <a:lnTo>
                      <a:pt x="14072" y="550822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28575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33" name="Piece 4 - Instruments calibrations">
              <a:extLst>
                <a:ext uri="{FF2B5EF4-FFF2-40B4-BE49-F238E27FC236}">
                  <a16:creationId xmlns:a16="http://schemas.microsoft.com/office/drawing/2014/main" id="{CD7D1A6E-494D-E523-4075-0C0FE91CE258}"/>
                </a:ext>
              </a:extLst>
            </p:cNvPr>
            <p:cNvGrpSpPr/>
            <p:nvPr/>
          </p:nvGrpSpPr>
          <p:grpSpPr>
            <a:xfrm>
              <a:off x="0" y="0"/>
              <a:ext cx="0" cy="0"/>
              <a:chOff x="0" y="0"/>
              <a:chExt cx="0" cy="0"/>
            </a:xfrm>
          </p:grpSpPr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C497A989-CCD7-608F-156F-26998103FA83}"/>
                  </a:ext>
                </a:extLst>
              </p:cNvPr>
              <p:cNvSpPr/>
              <p:nvPr/>
            </p:nvSpPr>
            <p:spPr>
              <a:xfrm>
                <a:off x="6889787" y="3381104"/>
                <a:ext cx="1457788" cy="1799073"/>
              </a:xfrm>
              <a:custGeom>
                <a:avLst/>
                <a:gdLst/>
                <a:ahLst/>
                <a:cxnLst/>
                <a:rect l="l" t="t" r="r" b="b"/>
                <a:pathLst>
                  <a:path w="1457788" h="1799073">
                    <a:moveTo>
                      <a:pt x="422203" y="262254"/>
                    </a:moveTo>
                    <a:lnTo>
                      <a:pt x="633823" y="299568"/>
                    </a:lnTo>
                    <a:lnTo>
                      <a:pt x="617206" y="281360"/>
                    </a:lnTo>
                    <a:lnTo>
                      <a:pt x="603333" y="260984"/>
                    </a:lnTo>
                    <a:lnTo>
                      <a:pt x="592484" y="238849"/>
                    </a:lnTo>
                    <a:lnTo>
                      <a:pt x="584877" y="215402"/>
                    </a:lnTo>
                    <a:lnTo>
                      <a:pt x="580664" y="191114"/>
                    </a:lnTo>
                    <a:lnTo>
                      <a:pt x="579932" y="166474"/>
                    </a:lnTo>
                    <a:lnTo>
                      <a:pt x="582694" y="141979"/>
                    </a:lnTo>
                    <a:lnTo>
                      <a:pt x="588895" y="118121"/>
                    </a:lnTo>
                    <a:lnTo>
                      <a:pt x="598410" y="95381"/>
                    </a:lnTo>
                    <a:lnTo>
                      <a:pt x="611047" y="74217"/>
                    </a:lnTo>
                    <a:lnTo>
                      <a:pt x="626553" y="55054"/>
                    </a:lnTo>
                    <a:lnTo>
                      <a:pt x="644615" y="38278"/>
                    </a:lnTo>
                    <a:lnTo>
                      <a:pt x="664869" y="24228"/>
                    </a:lnTo>
                    <a:lnTo>
                      <a:pt x="686908" y="13185"/>
                    </a:lnTo>
                    <a:lnTo>
                      <a:pt x="710288" y="5373"/>
                    </a:lnTo>
                    <a:lnTo>
                      <a:pt x="734538" y="948"/>
                    </a:lnTo>
                    <a:lnTo>
                      <a:pt x="759170" y="0"/>
                    </a:lnTo>
                    <a:lnTo>
                      <a:pt x="783689" y="2547"/>
                    </a:lnTo>
                    <a:lnTo>
                      <a:pt x="807600" y="8539"/>
                    </a:lnTo>
                    <a:lnTo>
                      <a:pt x="830422" y="17855"/>
                    </a:lnTo>
                    <a:lnTo>
                      <a:pt x="851697" y="30307"/>
                    </a:lnTo>
                    <a:lnTo>
                      <a:pt x="870995" y="45645"/>
                    </a:lnTo>
                    <a:lnTo>
                      <a:pt x="887927" y="63559"/>
                    </a:lnTo>
                    <a:lnTo>
                      <a:pt x="902155" y="83689"/>
                    </a:lnTo>
                    <a:lnTo>
                      <a:pt x="913390" y="105631"/>
                    </a:lnTo>
                    <a:lnTo>
                      <a:pt x="921406" y="128941"/>
                    </a:lnTo>
                    <a:lnTo>
                      <a:pt x="926043" y="153152"/>
                    </a:lnTo>
                    <a:lnTo>
                      <a:pt x="927207" y="177775"/>
                    </a:lnTo>
                    <a:lnTo>
                      <a:pt x="924874" y="202315"/>
                    </a:lnTo>
                    <a:lnTo>
                      <a:pt x="919091" y="226277"/>
                    </a:lnTo>
                    <a:lnTo>
                      <a:pt x="909976" y="249180"/>
                    </a:lnTo>
                    <a:lnTo>
                      <a:pt x="897710" y="270563"/>
                    </a:lnTo>
                    <a:lnTo>
                      <a:pt x="882542" y="289994"/>
                    </a:lnTo>
                    <a:lnTo>
                      <a:pt x="864777" y="307083"/>
                    </a:lnTo>
                    <a:lnTo>
                      <a:pt x="844772" y="321486"/>
                    </a:lnTo>
                    <a:lnTo>
                      <a:pt x="822930" y="332913"/>
                    </a:lnTo>
                    <a:lnTo>
                      <a:pt x="1457788" y="444855"/>
                    </a:lnTo>
                    <a:lnTo>
                      <a:pt x="1449191" y="490855"/>
                    </a:lnTo>
                    <a:lnTo>
                      <a:pt x="1439653" y="536669"/>
                    </a:lnTo>
                    <a:lnTo>
                      <a:pt x="1429181" y="582278"/>
                    </a:lnTo>
                    <a:lnTo>
                      <a:pt x="1417776" y="627663"/>
                    </a:lnTo>
                    <a:lnTo>
                      <a:pt x="1405445" y="672805"/>
                    </a:lnTo>
                    <a:lnTo>
                      <a:pt x="1392193" y="717685"/>
                    </a:lnTo>
                    <a:lnTo>
                      <a:pt x="1378025" y="762285"/>
                    </a:lnTo>
                    <a:lnTo>
                      <a:pt x="1362946" y="806585"/>
                    </a:lnTo>
                    <a:lnTo>
                      <a:pt x="1346964" y="850567"/>
                    </a:lnTo>
                    <a:lnTo>
                      <a:pt x="1330086" y="894213"/>
                    </a:lnTo>
                    <a:lnTo>
                      <a:pt x="1312317" y="937505"/>
                    </a:lnTo>
                    <a:lnTo>
                      <a:pt x="1293666" y="980423"/>
                    </a:lnTo>
                    <a:lnTo>
                      <a:pt x="1274140" y="1022951"/>
                    </a:lnTo>
                    <a:lnTo>
                      <a:pt x="1253748" y="1065070"/>
                    </a:lnTo>
                    <a:lnTo>
                      <a:pt x="1232497" y="1106763"/>
                    </a:lnTo>
                    <a:lnTo>
                      <a:pt x="1252339" y="1100724"/>
                    </a:lnTo>
                    <a:lnTo>
                      <a:pt x="1272818" y="1097443"/>
                    </a:lnTo>
                    <a:lnTo>
                      <a:pt x="1293554" y="1096981"/>
                    </a:lnTo>
                    <a:lnTo>
                      <a:pt x="1314159" y="1099345"/>
                    </a:lnTo>
                    <a:lnTo>
                      <a:pt x="1334250" y="1104493"/>
                    </a:lnTo>
                    <a:lnTo>
                      <a:pt x="1353454" y="1112327"/>
                    </a:lnTo>
                    <a:lnTo>
                      <a:pt x="1371412" y="1122704"/>
                    </a:lnTo>
                    <a:lnTo>
                      <a:pt x="1387791" y="1135428"/>
                    </a:lnTo>
                    <a:lnTo>
                      <a:pt x="1402284" y="1150264"/>
                    </a:lnTo>
                    <a:lnTo>
                      <a:pt x="1414623" y="1166935"/>
                    </a:lnTo>
                    <a:lnTo>
                      <a:pt x="1424578" y="1185130"/>
                    </a:lnTo>
                    <a:lnTo>
                      <a:pt x="1431963" y="1204511"/>
                    </a:lnTo>
                    <a:lnTo>
                      <a:pt x="1436641" y="1224717"/>
                    </a:lnTo>
                    <a:lnTo>
                      <a:pt x="1438524" y="1245372"/>
                    </a:lnTo>
                    <a:lnTo>
                      <a:pt x="1437578" y="1266091"/>
                    </a:lnTo>
                    <a:lnTo>
                      <a:pt x="1433820" y="1286488"/>
                    </a:lnTo>
                    <a:lnTo>
                      <a:pt x="1427320" y="1306183"/>
                    </a:lnTo>
                    <a:lnTo>
                      <a:pt x="1418200" y="1324811"/>
                    </a:lnTo>
                    <a:lnTo>
                      <a:pt x="1406628" y="1342023"/>
                    </a:lnTo>
                    <a:lnTo>
                      <a:pt x="1392821" y="1357500"/>
                    </a:lnTo>
                    <a:lnTo>
                      <a:pt x="1377036" y="1370953"/>
                    </a:lnTo>
                    <a:lnTo>
                      <a:pt x="1359566" y="1382132"/>
                    </a:lnTo>
                    <a:lnTo>
                      <a:pt x="1340736" y="1390828"/>
                    </a:lnTo>
                    <a:lnTo>
                      <a:pt x="1320899" y="1396880"/>
                    </a:lnTo>
                    <a:lnTo>
                      <a:pt x="1300422" y="1400175"/>
                    </a:lnTo>
                    <a:lnTo>
                      <a:pt x="1279687" y="1400652"/>
                    </a:lnTo>
                    <a:lnTo>
                      <a:pt x="1259080" y="1398301"/>
                    </a:lnTo>
                    <a:lnTo>
                      <a:pt x="1238985" y="1393167"/>
                    </a:lnTo>
                    <a:lnTo>
                      <a:pt x="1219776" y="1385345"/>
                    </a:lnTo>
                    <a:lnTo>
                      <a:pt x="1201811" y="1374981"/>
                    </a:lnTo>
                    <a:lnTo>
                      <a:pt x="1185424" y="1362268"/>
                    </a:lnTo>
                    <a:lnTo>
                      <a:pt x="1170920" y="1347442"/>
                    </a:lnTo>
                    <a:lnTo>
                      <a:pt x="1158570" y="1330780"/>
                    </a:lnTo>
                    <a:lnTo>
                      <a:pt x="1148603" y="1312591"/>
                    </a:lnTo>
                    <a:lnTo>
                      <a:pt x="1141205" y="1293215"/>
                    </a:lnTo>
                    <a:lnTo>
                      <a:pt x="1136514" y="1273012"/>
                    </a:lnTo>
                    <a:lnTo>
                      <a:pt x="1111032" y="1312262"/>
                    </a:lnTo>
                    <a:lnTo>
                      <a:pt x="1084751" y="1350981"/>
                    </a:lnTo>
                    <a:lnTo>
                      <a:pt x="1057684" y="1389155"/>
                    </a:lnTo>
                    <a:lnTo>
                      <a:pt x="1029841" y="1426767"/>
                    </a:lnTo>
                    <a:lnTo>
                      <a:pt x="1001234" y="1463801"/>
                    </a:lnTo>
                    <a:lnTo>
                      <a:pt x="971875" y="1500241"/>
                    </a:lnTo>
                    <a:lnTo>
                      <a:pt x="941776" y="1536073"/>
                    </a:lnTo>
                    <a:lnTo>
                      <a:pt x="910950" y="1571281"/>
                    </a:lnTo>
                    <a:lnTo>
                      <a:pt x="879410" y="1605851"/>
                    </a:lnTo>
                    <a:lnTo>
                      <a:pt x="847169" y="1639768"/>
                    </a:lnTo>
                    <a:lnTo>
                      <a:pt x="814240" y="1673018"/>
                    </a:lnTo>
                    <a:lnTo>
                      <a:pt x="780637" y="1705587"/>
                    </a:lnTo>
                    <a:lnTo>
                      <a:pt x="746375" y="1737462"/>
                    </a:lnTo>
                    <a:lnTo>
                      <a:pt x="711468" y="1768628"/>
                    </a:lnTo>
                    <a:lnTo>
                      <a:pt x="675930" y="1799073"/>
                    </a:lnTo>
                    <a:lnTo>
                      <a:pt x="261555" y="1305241"/>
                    </a:lnTo>
                    <a:lnTo>
                      <a:pt x="285632" y="1310528"/>
                    </a:lnTo>
                    <a:lnTo>
                      <a:pt x="310215" y="1312354"/>
                    </a:lnTo>
                    <a:lnTo>
                      <a:pt x="334809" y="1310682"/>
                    </a:lnTo>
                    <a:lnTo>
                      <a:pt x="358919" y="1305547"/>
                    </a:lnTo>
                    <a:lnTo>
                      <a:pt x="382059" y="1297051"/>
                    </a:lnTo>
                    <a:lnTo>
                      <a:pt x="403764" y="1285365"/>
                    </a:lnTo>
                    <a:lnTo>
                      <a:pt x="423596" y="1270726"/>
                    </a:lnTo>
                    <a:lnTo>
                      <a:pt x="441157" y="1253427"/>
                    </a:lnTo>
                    <a:lnTo>
                      <a:pt x="456093" y="1233816"/>
                    </a:lnTo>
                    <a:lnTo>
                      <a:pt x="468103" y="1212289"/>
                    </a:lnTo>
                    <a:lnTo>
                      <a:pt x="476946" y="1189280"/>
                    </a:lnTo>
                    <a:lnTo>
                      <a:pt x="482443" y="1165250"/>
                    </a:lnTo>
                    <a:lnTo>
                      <a:pt x="484484" y="1140684"/>
                    </a:lnTo>
                    <a:lnTo>
                      <a:pt x="483028" y="1116076"/>
                    </a:lnTo>
                    <a:lnTo>
                      <a:pt x="478103" y="1091923"/>
                    </a:lnTo>
                    <a:lnTo>
                      <a:pt x="469810" y="1068709"/>
                    </a:lnTo>
                    <a:lnTo>
                      <a:pt x="458315" y="1046903"/>
                    </a:lnTo>
                    <a:lnTo>
                      <a:pt x="443850" y="1026943"/>
                    </a:lnTo>
                    <a:lnTo>
                      <a:pt x="426705" y="1009231"/>
                    </a:lnTo>
                    <a:lnTo>
                      <a:pt x="407226" y="994124"/>
                    </a:lnTo>
                    <a:lnTo>
                      <a:pt x="385805" y="981926"/>
                    </a:lnTo>
                    <a:lnTo>
                      <a:pt x="362874" y="972883"/>
                    </a:lnTo>
                    <a:lnTo>
                      <a:pt x="338893" y="967175"/>
                    </a:lnTo>
                    <a:lnTo>
                      <a:pt x="314346" y="964919"/>
                    </a:lnTo>
                    <a:lnTo>
                      <a:pt x="289727" y="966160"/>
                    </a:lnTo>
                    <a:lnTo>
                      <a:pt x="265531" y="970873"/>
                    </a:lnTo>
                    <a:lnTo>
                      <a:pt x="242246" y="978963"/>
                    </a:lnTo>
                    <a:lnTo>
                      <a:pt x="220340" y="990267"/>
                    </a:lnTo>
                    <a:lnTo>
                      <a:pt x="200254" y="1004557"/>
                    </a:lnTo>
                    <a:lnTo>
                      <a:pt x="182393" y="1021546"/>
                    </a:lnTo>
                    <a:lnTo>
                      <a:pt x="167116" y="1040892"/>
                    </a:lnTo>
                    <a:lnTo>
                      <a:pt x="154731" y="1062205"/>
                    </a:lnTo>
                    <a:lnTo>
                      <a:pt x="145487" y="1085057"/>
                    </a:lnTo>
                    <a:lnTo>
                      <a:pt x="139570" y="1108987"/>
                    </a:lnTo>
                    <a:lnTo>
                      <a:pt x="137099" y="1133513"/>
                    </a:lnTo>
                    <a:lnTo>
                      <a:pt x="138125" y="1158142"/>
                    </a:lnTo>
                    <a:lnTo>
                      <a:pt x="0" y="993531"/>
                    </a:lnTo>
                    <a:lnTo>
                      <a:pt x="21789" y="974812"/>
                    </a:lnTo>
                    <a:lnTo>
                      <a:pt x="43137" y="955590"/>
                    </a:lnTo>
                    <a:lnTo>
                      <a:pt x="64031" y="935877"/>
                    </a:lnTo>
                    <a:lnTo>
                      <a:pt x="84462" y="915683"/>
                    </a:lnTo>
                    <a:lnTo>
                      <a:pt x="104416" y="895020"/>
                    </a:lnTo>
                    <a:lnTo>
                      <a:pt x="123885" y="873897"/>
                    </a:lnTo>
                    <a:lnTo>
                      <a:pt x="142857" y="852327"/>
                    </a:lnTo>
                    <a:lnTo>
                      <a:pt x="161322" y="830322"/>
                    </a:lnTo>
                    <a:lnTo>
                      <a:pt x="179269" y="807893"/>
                    </a:lnTo>
                    <a:lnTo>
                      <a:pt x="196690" y="785052"/>
                    </a:lnTo>
                    <a:lnTo>
                      <a:pt x="213575" y="761812"/>
                    </a:lnTo>
                    <a:lnTo>
                      <a:pt x="229914" y="738186"/>
                    </a:lnTo>
                    <a:lnTo>
                      <a:pt x="245700" y="714185"/>
                    </a:lnTo>
                    <a:lnTo>
                      <a:pt x="260922" y="689824"/>
                    </a:lnTo>
                    <a:lnTo>
                      <a:pt x="275574" y="665116"/>
                    </a:lnTo>
                    <a:lnTo>
                      <a:pt x="289646" y="640073"/>
                    </a:lnTo>
                    <a:lnTo>
                      <a:pt x="303132" y="614709"/>
                    </a:lnTo>
                    <a:lnTo>
                      <a:pt x="316025" y="589038"/>
                    </a:lnTo>
                    <a:lnTo>
                      <a:pt x="328316" y="563075"/>
                    </a:lnTo>
                    <a:lnTo>
                      <a:pt x="340000" y="536832"/>
                    </a:lnTo>
                    <a:lnTo>
                      <a:pt x="351070" y="510325"/>
                    </a:lnTo>
                    <a:lnTo>
                      <a:pt x="361520" y="483567"/>
                    </a:lnTo>
                    <a:lnTo>
                      <a:pt x="371345" y="456573"/>
                    </a:lnTo>
                    <a:lnTo>
                      <a:pt x="380540" y="429358"/>
                    </a:lnTo>
                    <a:lnTo>
                      <a:pt x="389098" y="401937"/>
                    </a:lnTo>
                    <a:lnTo>
                      <a:pt x="397016" y="374324"/>
                    </a:lnTo>
                    <a:lnTo>
                      <a:pt x="404289" y="346534"/>
                    </a:lnTo>
                    <a:lnTo>
                      <a:pt x="410914" y="318582"/>
                    </a:lnTo>
                    <a:lnTo>
                      <a:pt x="416886" y="290483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28575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35" name="Piece 5 - Traceability">
              <a:extLst>
                <a:ext uri="{FF2B5EF4-FFF2-40B4-BE49-F238E27FC236}">
                  <a16:creationId xmlns:a16="http://schemas.microsoft.com/office/drawing/2014/main" id="{97279303-504E-B66D-B1E4-7ECC4C7C33F5}"/>
                </a:ext>
              </a:extLst>
            </p:cNvPr>
            <p:cNvGrpSpPr/>
            <p:nvPr/>
          </p:nvGrpSpPr>
          <p:grpSpPr>
            <a:xfrm>
              <a:off x="0" y="0"/>
              <a:ext cx="0" cy="0"/>
              <a:chOff x="0" y="0"/>
              <a:chExt cx="0" cy="0"/>
            </a:xfrm>
          </p:grpSpPr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B22D2B71-1959-D921-76E8-3D8FD6FBD52F}"/>
                  </a:ext>
                </a:extLst>
              </p:cNvPr>
              <p:cNvSpPr/>
              <p:nvPr/>
            </p:nvSpPr>
            <p:spPr>
              <a:xfrm>
                <a:off x="6096304" y="4346023"/>
                <a:ext cx="1469413" cy="1491680"/>
              </a:xfrm>
              <a:custGeom>
                <a:avLst/>
                <a:gdLst/>
                <a:ahLst/>
                <a:cxnLst/>
                <a:rect l="l" t="t" r="r" b="b"/>
                <a:pathLst>
                  <a:path w="1469413" h="1491680">
                    <a:moveTo>
                      <a:pt x="793483" y="28612"/>
                    </a:moveTo>
                    <a:lnTo>
                      <a:pt x="931608" y="193223"/>
                    </a:lnTo>
                    <a:lnTo>
                      <a:pt x="930582" y="168594"/>
                    </a:lnTo>
                    <a:lnTo>
                      <a:pt x="933053" y="144068"/>
                    </a:lnTo>
                    <a:lnTo>
                      <a:pt x="938970" y="120138"/>
                    </a:lnTo>
                    <a:lnTo>
                      <a:pt x="948214" y="97286"/>
                    </a:lnTo>
                    <a:lnTo>
                      <a:pt x="960599" y="75973"/>
                    </a:lnTo>
                    <a:lnTo>
                      <a:pt x="975876" y="56627"/>
                    </a:lnTo>
                    <a:lnTo>
                      <a:pt x="993737" y="39638"/>
                    </a:lnTo>
                    <a:lnTo>
                      <a:pt x="1013823" y="25348"/>
                    </a:lnTo>
                    <a:lnTo>
                      <a:pt x="1035729" y="14044"/>
                    </a:lnTo>
                    <a:lnTo>
                      <a:pt x="1059014" y="5954"/>
                    </a:lnTo>
                    <a:lnTo>
                      <a:pt x="1083210" y="1241"/>
                    </a:lnTo>
                    <a:lnTo>
                      <a:pt x="1107829" y="0"/>
                    </a:lnTo>
                    <a:lnTo>
                      <a:pt x="1132376" y="2256"/>
                    </a:lnTo>
                    <a:lnTo>
                      <a:pt x="1156357" y="7964"/>
                    </a:lnTo>
                    <a:lnTo>
                      <a:pt x="1179288" y="17007"/>
                    </a:lnTo>
                    <a:lnTo>
                      <a:pt x="1200709" y="29205"/>
                    </a:lnTo>
                    <a:lnTo>
                      <a:pt x="1220188" y="44312"/>
                    </a:lnTo>
                    <a:lnTo>
                      <a:pt x="1237333" y="62024"/>
                    </a:lnTo>
                    <a:lnTo>
                      <a:pt x="1251798" y="81984"/>
                    </a:lnTo>
                    <a:lnTo>
                      <a:pt x="1263293" y="103790"/>
                    </a:lnTo>
                    <a:lnTo>
                      <a:pt x="1271586" y="127004"/>
                    </a:lnTo>
                    <a:lnTo>
                      <a:pt x="1276511" y="151157"/>
                    </a:lnTo>
                    <a:lnTo>
                      <a:pt x="1277967" y="175765"/>
                    </a:lnTo>
                    <a:lnTo>
                      <a:pt x="1275926" y="200331"/>
                    </a:lnTo>
                    <a:lnTo>
                      <a:pt x="1270429" y="224361"/>
                    </a:lnTo>
                    <a:lnTo>
                      <a:pt x="1261586" y="247370"/>
                    </a:lnTo>
                    <a:lnTo>
                      <a:pt x="1249576" y="268897"/>
                    </a:lnTo>
                    <a:lnTo>
                      <a:pt x="1234640" y="288508"/>
                    </a:lnTo>
                    <a:lnTo>
                      <a:pt x="1217079" y="305807"/>
                    </a:lnTo>
                    <a:lnTo>
                      <a:pt x="1197247" y="320446"/>
                    </a:lnTo>
                    <a:lnTo>
                      <a:pt x="1175542" y="332132"/>
                    </a:lnTo>
                    <a:lnTo>
                      <a:pt x="1152402" y="340628"/>
                    </a:lnTo>
                    <a:lnTo>
                      <a:pt x="1128292" y="345763"/>
                    </a:lnTo>
                    <a:lnTo>
                      <a:pt x="1103698" y="347435"/>
                    </a:lnTo>
                    <a:lnTo>
                      <a:pt x="1079115" y="345609"/>
                    </a:lnTo>
                    <a:lnTo>
                      <a:pt x="1055038" y="340322"/>
                    </a:lnTo>
                    <a:lnTo>
                      <a:pt x="1469413" y="834154"/>
                    </a:lnTo>
                    <a:lnTo>
                      <a:pt x="1433259" y="863866"/>
                    </a:lnTo>
                    <a:lnTo>
                      <a:pt x="1396505" y="892831"/>
                    </a:lnTo>
                    <a:lnTo>
                      <a:pt x="1359165" y="921037"/>
                    </a:lnTo>
                    <a:lnTo>
                      <a:pt x="1321256" y="948474"/>
                    </a:lnTo>
                    <a:lnTo>
                      <a:pt x="1282793" y="975129"/>
                    </a:lnTo>
                    <a:lnTo>
                      <a:pt x="1243792" y="1000990"/>
                    </a:lnTo>
                    <a:lnTo>
                      <a:pt x="1204271" y="1026048"/>
                    </a:lnTo>
                    <a:lnTo>
                      <a:pt x="1164244" y="1050292"/>
                    </a:lnTo>
                    <a:lnTo>
                      <a:pt x="1123730" y="1073712"/>
                    </a:lnTo>
                    <a:lnTo>
                      <a:pt x="1082745" y="1096297"/>
                    </a:lnTo>
                    <a:lnTo>
                      <a:pt x="1041306" y="1118039"/>
                    </a:lnTo>
                    <a:lnTo>
                      <a:pt x="999431" y="1138927"/>
                    </a:lnTo>
                    <a:lnTo>
                      <a:pt x="957137" y="1158954"/>
                    </a:lnTo>
                    <a:lnTo>
                      <a:pt x="914442" y="1178112"/>
                    </a:lnTo>
                    <a:lnTo>
                      <a:pt x="871364" y="1196391"/>
                    </a:lnTo>
                    <a:lnTo>
                      <a:pt x="890445" y="1204519"/>
                    </a:lnTo>
                    <a:lnTo>
                      <a:pt x="908243" y="1215169"/>
                    </a:lnTo>
                    <a:lnTo>
                      <a:pt x="924424" y="1228143"/>
                    </a:lnTo>
                    <a:lnTo>
                      <a:pt x="938689" y="1243199"/>
                    </a:lnTo>
                    <a:lnTo>
                      <a:pt x="950771" y="1260057"/>
                    </a:lnTo>
                    <a:lnTo>
                      <a:pt x="960446" y="1278403"/>
                    </a:lnTo>
                    <a:lnTo>
                      <a:pt x="967533" y="1297895"/>
                    </a:lnTo>
                    <a:lnTo>
                      <a:pt x="971900" y="1318170"/>
                    </a:lnTo>
                    <a:lnTo>
                      <a:pt x="973467" y="1338852"/>
                    </a:lnTo>
                    <a:lnTo>
                      <a:pt x="972203" y="1359553"/>
                    </a:lnTo>
                    <a:lnTo>
                      <a:pt x="968133" y="1379891"/>
                    </a:lnTo>
                    <a:lnTo>
                      <a:pt x="961332" y="1399484"/>
                    </a:lnTo>
                    <a:lnTo>
                      <a:pt x="951928" y="1417970"/>
                    </a:lnTo>
                    <a:lnTo>
                      <a:pt x="940094" y="1435003"/>
                    </a:lnTo>
                    <a:lnTo>
                      <a:pt x="926051" y="1450266"/>
                    </a:lnTo>
                    <a:lnTo>
                      <a:pt x="910061" y="1463476"/>
                    </a:lnTo>
                    <a:lnTo>
                      <a:pt x="892422" y="1474386"/>
                    </a:lnTo>
                    <a:lnTo>
                      <a:pt x="873462" y="1482792"/>
                    </a:lnTo>
                    <a:lnTo>
                      <a:pt x="853534" y="1488540"/>
                    </a:lnTo>
                    <a:lnTo>
                      <a:pt x="833009" y="1491521"/>
                    </a:lnTo>
                    <a:lnTo>
                      <a:pt x="812269" y="1491680"/>
                    </a:lnTo>
                    <a:lnTo>
                      <a:pt x="791700" y="1489014"/>
                    </a:lnTo>
                    <a:lnTo>
                      <a:pt x="771687" y="1483572"/>
                    </a:lnTo>
                    <a:lnTo>
                      <a:pt x="752600" y="1475457"/>
                    </a:lnTo>
                    <a:lnTo>
                      <a:pt x="734795" y="1464819"/>
                    </a:lnTo>
                    <a:lnTo>
                      <a:pt x="718605" y="1451856"/>
                    </a:lnTo>
                    <a:lnTo>
                      <a:pt x="704330" y="1436809"/>
                    </a:lnTo>
                    <a:lnTo>
                      <a:pt x="692237" y="1419960"/>
                    </a:lnTo>
                    <a:lnTo>
                      <a:pt x="682550" y="1401620"/>
                    </a:lnTo>
                    <a:lnTo>
                      <a:pt x="675449" y="1382133"/>
                    </a:lnTo>
                    <a:lnTo>
                      <a:pt x="671068" y="1361861"/>
                    </a:lnTo>
                    <a:lnTo>
                      <a:pt x="669488" y="1341181"/>
                    </a:lnTo>
                    <a:lnTo>
                      <a:pt x="670737" y="1320478"/>
                    </a:lnTo>
                    <a:lnTo>
                      <a:pt x="674794" y="1300138"/>
                    </a:lnTo>
                    <a:lnTo>
                      <a:pt x="681581" y="1280540"/>
                    </a:lnTo>
                    <a:lnTo>
                      <a:pt x="690974" y="1262048"/>
                    </a:lnTo>
                    <a:lnTo>
                      <a:pt x="646224" y="1275735"/>
                    </a:lnTo>
                    <a:lnTo>
                      <a:pt x="601204" y="1288504"/>
                    </a:lnTo>
                    <a:lnTo>
                      <a:pt x="555931" y="1300348"/>
                    </a:lnTo>
                    <a:lnTo>
                      <a:pt x="510426" y="1311263"/>
                    </a:lnTo>
                    <a:lnTo>
                      <a:pt x="464707" y="1321245"/>
                    </a:lnTo>
                    <a:lnTo>
                      <a:pt x="418793" y="1330288"/>
                    </a:lnTo>
                    <a:lnTo>
                      <a:pt x="372704" y="1338390"/>
                    </a:lnTo>
                    <a:lnTo>
                      <a:pt x="326458" y="1345546"/>
                    </a:lnTo>
                    <a:lnTo>
                      <a:pt x="280076" y="1351755"/>
                    </a:lnTo>
                    <a:lnTo>
                      <a:pt x="233576" y="1357012"/>
                    </a:lnTo>
                    <a:lnTo>
                      <a:pt x="186979" y="1361317"/>
                    </a:lnTo>
                    <a:lnTo>
                      <a:pt x="140303" y="1364667"/>
                    </a:lnTo>
                    <a:lnTo>
                      <a:pt x="93568" y="1367061"/>
                    </a:lnTo>
                    <a:lnTo>
                      <a:pt x="46794" y="1368498"/>
                    </a:lnTo>
                    <a:lnTo>
                      <a:pt x="0" y="1368977"/>
                    </a:lnTo>
                    <a:lnTo>
                      <a:pt x="0" y="724325"/>
                    </a:lnTo>
                    <a:lnTo>
                      <a:pt x="15046" y="743851"/>
                    </a:lnTo>
                    <a:lnTo>
                      <a:pt x="32704" y="761051"/>
                    </a:lnTo>
                    <a:lnTo>
                      <a:pt x="52618" y="775579"/>
                    </a:lnTo>
                    <a:lnTo>
                      <a:pt x="74388" y="787142"/>
                    </a:lnTo>
                    <a:lnTo>
                      <a:pt x="97576" y="795508"/>
                    </a:lnTo>
                    <a:lnTo>
                      <a:pt x="121714" y="800508"/>
                    </a:lnTo>
                    <a:lnTo>
                      <a:pt x="146317" y="802042"/>
                    </a:lnTo>
                    <a:lnTo>
                      <a:pt x="170889" y="800078"/>
                    </a:lnTo>
                    <a:lnTo>
                      <a:pt x="194936" y="794656"/>
                    </a:lnTo>
                    <a:lnTo>
                      <a:pt x="217973" y="785886"/>
                    </a:lnTo>
                    <a:lnTo>
                      <a:pt x="239538" y="773943"/>
                    </a:lnTo>
                    <a:lnTo>
                      <a:pt x="259195" y="759069"/>
                    </a:lnTo>
                    <a:lnTo>
                      <a:pt x="276549" y="741562"/>
                    </a:lnTo>
                    <a:lnTo>
                      <a:pt x="291251" y="721776"/>
                    </a:lnTo>
                    <a:lnTo>
                      <a:pt x="303004" y="700108"/>
                    </a:lnTo>
                    <a:lnTo>
                      <a:pt x="311572" y="676994"/>
                    </a:lnTo>
                    <a:lnTo>
                      <a:pt x="316784" y="652901"/>
                    </a:lnTo>
                    <a:lnTo>
                      <a:pt x="318532" y="628313"/>
                    </a:lnTo>
                    <a:lnTo>
                      <a:pt x="316784" y="603724"/>
                    </a:lnTo>
                    <a:lnTo>
                      <a:pt x="311572" y="579631"/>
                    </a:lnTo>
                    <a:lnTo>
                      <a:pt x="303004" y="556517"/>
                    </a:lnTo>
                    <a:lnTo>
                      <a:pt x="291251" y="534849"/>
                    </a:lnTo>
                    <a:lnTo>
                      <a:pt x="276549" y="515063"/>
                    </a:lnTo>
                    <a:lnTo>
                      <a:pt x="259195" y="497556"/>
                    </a:lnTo>
                    <a:lnTo>
                      <a:pt x="239538" y="482682"/>
                    </a:lnTo>
                    <a:lnTo>
                      <a:pt x="217973" y="470739"/>
                    </a:lnTo>
                    <a:lnTo>
                      <a:pt x="194936" y="461969"/>
                    </a:lnTo>
                    <a:lnTo>
                      <a:pt x="170889" y="456547"/>
                    </a:lnTo>
                    <a:lnTo>
                      <a:pt x="146317" y="454583"/>
                    </a:lnTo>
                    <a:lnTo>
                      <a:pt x="121714" y="456117"/>
                    </a:lnTo>
                    <a:lnTo>
                      <a:pt x="97576" y="461117"/>
                    </a:lnTo>
                    <a:lnTo>
                      <a:pt x="74388" y="469483"/>
                    </a:lnTo>
                    <a:lnTo>
                      <a:pt x="52618" y="481046"/>
                    </a:lnTo>
                    <a:lnTo>
                      <a:pt x="32704" y="495574"/>
                    </a:lnTo>
                    <a:lnTo>
                      <a:pt x="15046" y="512774"/>
                    </a:lnTo>
                    <a:lnTo>
                      <a:pt x="0" y="532301"/>
                    </a:lnTo>
                    <a:lnTo>
                      <a:pt x="0" y="317417"/>
                    </a:lnTo>
                    <a:lnTo>
                      <a:pt x="28724" y="317082"/>
                    </a:lnTo>
                    <a:lnTo>
                      <a:pt x="57433" y="316080"/>
                    </a:lnTo>
                    <a:lnTo>
                      <a:pt x="86110" y="314409"/>
                    </a:lnTo>
                    <a:lnTo>
                      <a:pt x="114741" y="312072"/>
                    </a:lnTo>
                    <a:lnTo>
                      <a:pt x="143310" y="309070"/>
                    </a:lnTo>
                    <a:lnTo>
                      <a:pt x="171801" y="305403"/>
                    </a:lnTo>
                    <a:lnTo>
                      <a:pt x="200199" y="301074"/>
                    </a:lnTo>
                    <a:lnTo>
                      <a:pt x="228489" y="296086"/>
                    </a:lnTo>
                    <a:lnTo>
                      <a:pt x="256655" y="290441"/>
                    </a:lnTo>
                    <a:lnTo>
                      <a:pt x="284682" y="284142"/>
                    </a:lnTo>
                    <a:lnTo>
                      <a:pt x="312555" y="277193"/>
                    </a:lnTo>
                    <a:lnTo>
                      <a:pt x="340258" y="269596"/>
                    </a:lnTo>
                    <a:lnTo>
                      <a:pt x="367777" y="261358"/>
                    </a:lnTo>
                    <a:lnTo>
                      <a:pt x="395097" y="252481"/>
                    </a:lnTo>
                    <a:lnTo>
                      <a:pt x="422204" y="242971"/>
                    </a:lnTo>
                    <a:lnTo>
                      <a:pt x="449081" y="232832"/>
                    </a:lnTo>
                    <a:lnTo>
                      <a:pt x="475716" y="222071"/>
                    </a:lnTo>
                    <a:lnTo>
                      <a:pt x="502092" y="210694"/>
                    </a:lnTo>
                    <a:lnTo>
                      <a:pt x="528197" y="198705"/>
                    </a:lnTo>
                    <a:lnTo>
                      <a:pt x="554016" y="186112"/>
                    </a:lnTo>
                    <a:lnTo>
                      <a:pt x="579535" y="172922"/>
                    </a:lnTo>
                    <a:lnTo>
                      <a:pt x="604740" y="159142"/>
                    </a:lnTo>
                    <a:lnTo>
                      <a:pt x="629617" y="144779"/>
                    </a:lnTo>
                    <a:lnTo>
                      <a:pt x="654154" y="129841"/>
                    </a:lnTo>
                    <a:lnTo>
                      <a:pt x="678336" y="114336"/>
                    </a:lnTo>
                    <a:lnTo>
                      <a:pt x="702151" y="98273"/>
                    </a:lnTo>
                    <a:lnTo>
                      <a:pt x="725586" y="81659"/>
                    </a:lnTo>
                    <a:lnTo>
                      <a:pt x="748628" y="64505"/>
                    </a:lnTo>
                    <a:lnTo>
                      <a:pt x="771264" y="4682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37" name="Piece 6 - Measurements &amp; comparisons">
              <a:extLst>
                <a:ext uri="{FF2B5EF4-FFF2-40B4-BE49-F238E27FC236}">
                  <a16:creationId xmlns:a16="http://schemas.microsoft.com/office/drawing/2014/main" id="{C8BA2ED9-2ADC-28A2-D38A-495D143FE385}"/>
                </a:ext>
              </a:extLst>
            </p:cNvPr>
            <p:cNvGrpSpPr/>
            <p:nvPr/>
          </p:nvGrpSpPr>
          <p:grpSpPr>
            <a:xfrm>
              <a:off x="0" y="0"/>
              <a:ext cx="0" cy="0"/>
              <a:chOff x="0" y="0"/>
              <a:chExt cx="0" cy="0"/>
            </a:xfrm>
          </p:grpSpPr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7104011D-A04A-1982-0B25-E6EA493030BD}"/>
                  </a:ext>
                </a:extLst>
              </p:cNvPr>
              <p:cNvSpPr/>
              <p:nvPr/>
            </p:nvSpPr>
            <p:spPr>
              <a:xfrm>
                <a:off x="4626892" y="4374635"/>
                <a:ext cx="1787944" cy="1463068"/>
              </a:xfrm>
              <a:custGeom>
                <a:avLst/>
                <a:gdLst/>
                <a:ahLst/>
                <a:cxnLst/>
                <a:rect l="l" t="t" r="r" b="b"/>
                <a:pathLst>
                  <a:path w="1787944" h="1463068">
                    <a:moveTo>
                      <a:pt x="1469412" y="288805"/>
                    </a:moveTo>
                    <a:lnTo>
                      <a:pt x="1469412" y="503689"/>
                    </a:lnTo>
                    <a:lnTo>
                      <a:pt x="1484458" y="484162"/>
                    </a:lnTo>
                    <a:lnTo>
                      <a:pt x="1502116" y="466962"/>
                    </a:lnTo>
                    <a:lnTo>
                      <a:pt x="1522030" y="452434"/>
                    </a:lnTo>
                    <a:lnTo>
                      <a:pt x="1543800" y="440871"/>
                    </a:lnTo>
                    <a:lnTo>
                      <a:pt x="1566988" y="432505"/>
                    </a:lnTo>
                    <a:lnTo>
                      <a:pt x="1591126" y="427505"/>
                    </a:lnTo>
                    <a:lnTo>
                      <a:pt x="1615729" y="425971"/>
                    </a:lnTo>
                    <a:lnTo>
                      <a:pt x="1640301" y="427935"/>
                    </a:lnTo>
                    <a:lnTo>
                      <a:pt x="1664348" y="433357"/>
                    </a:lnTo>
                    <a:lnTo>
                      <a:pt x="1687385" y="442127"/>
                    </a:lnTo>
                    <a:lnTo>
                      <a:pt x="1708950" y="454070"/>
                    </a:lnTo>
                    <a:lnTo>
                      <a:pt x="1728607" y="468944"/>
                    </a:lnTo>
                    <a:lnTo>
                      <a:pt x="1745961" y="486451"/>
                    </a:lnTo>
                    <a:lnTo>
                      <a:pt x="1760663" y="506237"/>
                    </a:lnTo>
                    <a:lnTo>
                      <a:pt x="1772416" y="527905"/>
                    </a:lnTo>
                    <a:lnTo>
                      <a:pt x="1780984" y="551019"/>
                    </a:lnTo>
                    <a:lnTo>
                      <a:pt x="1786196" y="575112"/>
                    </a:lnTo>
                    <a:lnTo>
                      <a:pt x="1787944" y="599701"/>
                    </a:lnTo>
                    <a:lnTo>
                      <a:pt x="1786196" y="624289"/>
                    </a:lnTo>
                    <a:lnTo>
                      <a:pt x="1780984" y="648382"/>
                    </a:lnTo>
                    <a:lnTo>
                      <a:pt x="1772416" y="671496"/>
                    </a:lnTo>
                    <a:lnTo>
                      <a:pt x="1760663" y="693164"/>
                    </a:lnTo>
                    <a:lnTo>
                      <a:pt x="1745961" y="712950"/>
                    </a:lnTo>
                    <a:lnTo>
                      <a:pt x="1728607" y="730457"/>
                    </a:lnTo>
                    <a:lnTo>
                      <a:pt x="1708950" y="745331"/>
                    </a:lnTo>
                    <a:lnTo>
                      <a:pt x="1687385" y="757274"/>
                    </a:lnTo>
                    <a:lnTo>
                      <a:pt x="1664348" y="766044"/>
                    </a:lnTo>
                    <a:lnTo>
                      <a:pt x="1640301" y="771466"/>
                    </a:lnTo>
                    <a:lnTo>
                      <a:pt x="1615729" y="773430"/>
                    </a:lnTo>
                    <a:lnTo>
                      <a:pt x="1591126" y="771896"/>
                    </a:lnTo>
                    <a:lnTo>
                      <a:pt x="1566988" y="766896"/>
                    </a:lnTo>
                    <a:lnTo>
                      <a:pt x="1543800" y="758530"/>
                    </a:lnTo>
                    <a:lnTo>
                      <a:pt x="1522030" y="746967"/>
                    </a:lnTo>
                    <a:lnTo>
                      <a:pt x="1502116" y="732439"/>
                    </a:lnTo>
                    <a:lnTo>
                      <a:pt x="1484458" y="715239"/>
                    </a:lnTo>
                    <a:lnTo>
                      <a:pt x="1469412" y="695713"/>
                    </a:lnTo>
                    <a:lnTo>
                      <a:pt x="1469412" y="1340365"/>
                    </a:lnTo>
                    <a:lnTo>
                      <a:pt x="1422619" y="1339886"/>
                    </a:lnTo>
                    <a:lnTo>
                      <a:pt x="1375845" y="1338449"/>
                    </a:lnTo>
                    <a:lnTo>
                      <a:pt x="1329110" y="1336055"/>
                    </a:lnTo>
                    <a:lnTo>
                      <a:pt x="1282434" y="1332705"/>
                    </a:lnTo>
                    <a:lnTo>
                      <a:pt x="1235836" y="1328400"/>
                    </a:lnTo>
                    <a:lnTo>
                      <a:pt x="1189337" y="1323143"/>
                    </a:lnTo>
                    <a:lnTo>
                      <a:pt x="1142954" y="1316934"/>
                    </a:lnTo>
                    <a:lnTo>
                      <a:pt x="1096709" y="1309778"/>
                    </a:lnTo>
                    <a:lnTo>
                      <a:pt x="1050619" y="1301676"/>
                    </a:lnTo>
                    <a:lnTo>
                      <a:pt x="1004706" y="1292633"/>
                    </a:lnTo>
                    <a:lnTo>
                      <a:pt x="958986" y="1282651"/>
                    </a:lnTo>
                    <a:lnTo>
                      <a:pt x="913481" y="1271736"/>
                    </a:lnTo>
                    <a:lnTo>
                      <a:pt x="868209" y="1259892"/>
                    </a:lnTo>
                    <a:lnTo>
                      <a:pt x="823189" y="1247123"/>
                    </a:lnTo>
                    <a:lnTo>
                      <a:pt x="778439" y="1233436"/>
                    </a:lnTo>
                    <a:lnTo>
                      <a:pt x="787831" y="1251928"/>
                    </a:lnTo>
                    <a:lnTo>
                      <a:pt x="794619" y="1271526"/>
                    </a:lnTo>
                    <a:lnTo>
                      <a:pt x="798675" y="1291866"/>
                    </a:lnTo>
                    <a:lnTo>
                      <a:pt x="799925" y="1312569"/>
                    </a:lnTo>
                    <a:lnTo>
                      <a:pt x="798344" y="1333249"/>
                    </a:lnTo>
                    <a:lnTo>
                      <a:pt x="793963" y="1353521"/>
                    </a:lnTo>
                    <a:lnTo>
                      <a:pt x="786863" y="1373008"/>
                    </a:lnTo>
                    <a:lnTo>
                      <a:pt x="777176" y="1391348"/>
                    </a:lnTo>
                    <a:lnTo>
                      <a:pt x="765082" y="1408197"/>
                    </a:lnTo>
                    <a:lnTo>
                      <a:pt x="750808" y="1423244"/>
                    </a:lnTo>
                    <a:lnTo>
                      <a:pt x="734617" y="1436207"/>
                    </a:lnTo>
                    <a:lnTo>
                      <a:pt x="716813" y="1446845"/>
                    </a:lnTo>
                    <a:lnTo>
                      <a:pt x="697726" y="1454960"/>
                    </a:lnTo>
                    <a:lnTo>
                      <a:pt x="677712" y="1460402"/>
                    </a:lnTo>
                    <a:lnTo>
                      <a:pt x="657144" y="1463068"/>
                    </a:lnTo>
                    <a:lnTo>
                      <a:pt x="636404" y="1462909"/>
                    </a:lnTo>
                    <a:lnTo>
                      <a:pt x="615879" y="1459928"/>
                    </a:lnTo>
                    <a:lnTo>
                      <a:pt x="595951" y="1454180"/>
                    </a:lnTo>
                    <a:lnTo>
                      <a:pt x="576991" y="1445774"/>
                    </a:lnTo>
                    <a:lnTo>
                      <a:pt x="559351" y="1434864"/>
                    </a:lnTo>
                    <a:lnTo>
                      <a:pt x="543362" y="1421654"/>
                    </a:lnTo>
                    <a:lnTo>
                      <a:pt x="529319" y="1406391"/>
                    </a:lnTo>
                    <a:lnTo>
                      <a:pt x="517485" y="1389358"/>
                    </a:lnTo>
                    <a:lnTo>
                      <a:pt x="508080" y="1370872"/>
                    </a:lnTo>
                    <a:lnTo>
                      <a:pt x="501279" y="1351279"/>
                    </a:lnTo>
                    <a:lnTo>
                      <a:pt x="497209" y="1330941"/>
                    </a:lnTo>
                    <a:lnTo>
                      <a:pt x="495946" y="1310240"/>
                    </a:lnTo>
                    <a:lnTo>
                      <a:pt x="497512" y="1289558"/>
                    </a:lnTo>
                    <a:lnTo>
                      <a:pt x="501880" y="1269283"/>
                    </a:lnTo>
                    <a:lnTo>
                      <a:pt x="508967" y="1249791"/>
                    </a:lnTo>
                    <a:lnTo>
                      <a:pt x="518642" y="1231445"/>
                    </a:lnTo>
                    <a:lnTo>
                      <a:pt x="530724" y="1214587"/>
                    </a:lnTo>
                    <a:lnTo>
                      <a:pt x="544988" y="1199531"/>
                    </a:lnTo>
                    <a:lnTo>
                      <a:pt x="561170" y="1186557"/>
                    </a:lnTo>
                    <a:lnTo>
                      <a:pt x="578967" y="1175907"/>
                    </a:lnTo>
                    <a:lnTo>
                      <a:pt x="598049" y="1167779"/>
                    </a:lnTo>
                    <a:lnTo>
                      <a:pt x="554970" y="1149500"/>
                    </a:lnTo>
                    <a:lnTo>
                      <a:pt x="512275" y="1130342"/>
                    </a:lnTo>
                    <a:lnTo>
                      <a:pt x="469981" y="1110315"/>
                    </a:lnTo>
                    <a:lnTo>
                      <a:pt x="428106" y="1089427"/>
                    </a:lnTo>
                    <a:lnTo>
                      <a:pt x="386667" y="1067685"/>
                    </a:lnTo>
                    <a:lnTo>
                      <a:pt x="345682" y="1045100"/>
                    </a:lnTo>
                    <a:lnTo>
                      <a:pt x="305168" y="1021680"/>
                    </a:lnTo>
                    <a:lnTo>
                      <a:pt x="265142" y="997436"/>
                    </a:lnTo>
                    <a:lnTo>
                      <a:pt x="225620" y="972378"/>
                    </a:lnTo>
                    <a:lnTo>
                      <a:pt x="186620" y="946517"/>
                    </a:lnTo>
                    <a:lnTo>
                      <a:pt x="148157" y="919862"/>
                    </a:lnTo>
                    <a:lnTo>
                      <a:pt x="110248" y="892425"/>
                    </a:lnTo>
                    <a:lnTo>
                      <a:pt x="72908" y="864219"/>
                    </a:lnTo>
                    <a:lnTo>
                      <a:pt x="36154" y="835254"/>
                    </a:lnTo>
                    <a:lnTo>
                      <a:pt x="0" y="805542"/>
                    </a:lnTo>
                    <a:lnTo>
                      <a:pt x="414374" y="311710"/>
                    </a:lnTo>
                    <a:lnTo>
                      <a:pt x="413349" y="336339"/>
                    </a:lnTo>
                    <a:lnTo>
                      <a:pt x="415819" y="360866"/>
                    </a:lnTo>
                    <a:lnTo>
                      <a:pt x="421736" y="384795"/>
                    </a:lnTo>
                    <a:lnTo>
                      <a:pt x="430980" y="407647"/>
                    </a:lnTo>
                    <a:lnTo>
                      <a:pt x="443365" y="428960"/>
                    </a:lnTo>
                    <a:lnTo>
                      <a:pt x="458642" y="448306"/>
                    </a:lnTo>
                    <a:lnTo>
                      <a:pt x="476503" y="465295"/>
                    </a:lnTo>
                    <a:lnTo>
                      <a:pt x="496589" y="479586"/>
                    </a:lnTo>
                    <a:lnTo>
                      <a:pt x="518495" y="490889"/>
                    </a:lnTo>
                    <a:lnTo>
                      <a:pt x="541780" y="498979"/>
                    </a:lnTo>
                    <a:lnTo>
                      <a:pt x="565976" y="503692"/>
                    </a:lnTo>
                    <a:lnTo>
                      <a:pt x="590595" y="504933"/>
                    </a:lnTo>
                    <a:lnTo>
                      <a:pt x="615142" y="502677"/>
                    </a:lnTo>
                    <a:lnTo>
                      <a:pt x="639123" y="496970"/>
                    </a:lnTo>
                    <a:lnTo>
                      <a:pt x="662055" y="487926"/>
                    </a:lnTo>
                    <a:lnTo>
                      <a:pt x="683476" y="475728"/>
                    </a:lnTo>
                    <a:lnTo>
                      <a:pt x="702954" y="460621"/>
                    </a:lnTo>
                    <a:lnTo>
                      <a:pt x="720099" y="442909"/>
                    </a:lnTo>
                    <a:lnTo>
                      <a:pt x="734565" y="422949"/>
                    </a:lnTo>
                    <a:lnTo>
                      <a:pt x="746060" y="401143"/>
                    </a:lnTo>
                    <a:lnTo>
                      <a:pt x="754353" y="377929"/>
                    </a:lnTo>
                    <a:lnTo>
                      <a:pt x="759277" y="353776"/>
                    </a:lnTo>
                    <a:lnTo>
                      <a:pt x="760733" y="329168"/>
                    </a:lnTo>
                    <a:lnTo>
                      <a:pt x="758692" y="304602"/>
                    </a:lnTo>
                    <a:lnTo>
                      <a:pt x="753195" y="280573"/>
                    </a:lnTo>
                    <a:lnTo>
                      <a:pt x="744353" y="257563"/>
                    </a:lnTo>
                    <a:lnTo>
                      <a:pt x="732342" y="236036"/>
                    </a:lnTo>
                    <a:lnTo>
                      <a:pt x="717406" y="216426"/>
                    </a:lnTo>
                    <a:lnTo>
                      <a:pt x="699845" y="199127"/>
                    </a:lnTo>
                    <a:lnTo>
                      <a:pt x="680013" y="184487"/>
                    </a:lnTo>
                    <a:lnTo>
                      <a:pt x="658308" y="172802"/>
                    </a:lnTo>
                    <a:lnTo>
                      <a:pt x="635168" y="164306"/>
                    </a:lnTo>
                    <a:lnTo>
                      <a:pt x="611058" y="159170"/>
                    </a:lnTo>
                    <a:lnTo>
                      <a:pt x="586465" y="157499"/>
                    </a:lnTo>
                    <a:lnTo>
                      <a:pt x="561882" y="159324"/>
                    </a:lnTo>
                    <a:lnTo>
                      <a:pt x="537805" y="164611"/>
                    </a:lnTo>
                    <a:lnTo>
                      <a:pt x="675930" y="0"/>
                    </a:lnTo>
                    <a:lnTo>
                      <a:pt x="698148" y="18208"/>
                    </a:lnTo>
                    <a:lnTo>
                      <a:pt x="720785" y="35893"/>
                    </a:lnTo>
                    <a:lnTo>
                      <a:pt x="743827" y="53047"/>
                    </a:lnTo>
                    <a:lnTo>
                      <a:pt x="767261" y="69661"/>
                    </a:lnTo>
                    <a:lnTo>
                      <a:pt x="791076" y="85724"/>
                    </a:lnTo>
                    <a:lnTo>
                      <a:pt x="815259" y="101229"/>
                    </a:lnTo>
                    <a:lnTo>
                      <a:pt x="839795" y="116167"/>
                    </a:lnTo>
                    <a:lnTo>
                      <a:pt x="864673" y="130530"/>
                    </a:lnTo>
                    <a:lnTo>
                      <a:pt x="889878" y="144310"/>
                    </a:lnTo>
                    <a:lnTo>
                      <a:pt x="915397" y="157500"/>
                    </a:lnTo>
                    <a:lnTo>
                      <a:pt x="941215" y="170093"/>
                    </a:lnTo>
                    <a:lnTo>
                      <a:pt x="967320" y="182082"/>
                    </a:lnTo>
                    <a:lnTo>
                      <a:pt x="993697" y="193459"/>
                    </a:lnTo>
                    <a:lnTo>
                      <a:pt x="1020331" y="204220"/>
                    </a:lnTo>
                    <a:lnTo>
                      <a:pt x="1047209" y="214359"/>
                    </a:lnTo>
                    <a:lnTo>
                      <a:pt x="1074315" y="223869"/>
                    </a:lnTo>
                    <a:lnTo>
                      <a:pt x="1101635" y="232746"/>
                    </a:lnTo>
                    <a:lnTo>
                      <a:pt x="1129155" y="240984"/>
                    </a:lnTo>
                    <a:lnTo>
                      <a:pt x="1156858" y="248581"/>
                    </a:lnTo>
                    <a:lnTo>
                      <a:pt x="1184731" y="255530"/>
                    </a:lnTo>
                    <a:lnTo>
                      <a:pt x="1212758" y="261829"/>
                    </a:lnTo>
                    <a:lnTo>
                      <a:pt x="1240924" y="267474"/>
                    </a:lnTo>
                    <a:lnTo>
                      <a:pt x="1269213" y="272462"/>
                    </a:lnTo>
                    <a:lnTo>
                      <a:pt x="1297611" y="276791"/>
                    </a:lnTo>
                    <a:lnTo>
                      <a:pt x="1326103" y="280458"/>
                    </a:lnTo>
                    <a:lnTo>
                      <a:pt x="1354671" y="283460"/>
                    </a:lnTo>
                    <a:lnTo>
                      <a:pt x="1383302" y="285797"/>
                    </a:lnTo>
                    <a:lnTo>
                      <a:pt x="1411980" y="287468"/>
                    </a:lnTo>
                    <a:lnTo>
                      <a:pt x="1440688" y="28847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28575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39" name="Piece 7 - Uncertainty budget">
              <a:extLst>
                <a:ext uri="{FF2B5EF4-FFF2-40B4-BE49-F238E27FC236}">
                  <a16:creationId xmlns:a16="http://schemas.microsoft.com/office/drawing/2014/main" id="{3402381C-3E49-B3E5-648A-5E25DCEF7853}"/>
                </a:ext>
              </a:extLst>
            </p:cNvPr>
            <p:cNvGrpSpPr/>
            <p:nvPr/>
          </p:nvGrpSpPr>
          <p:grpSpPr>
            <a:xfrm>
              <a:off x="0" y="0"/>
              <a:ext cx="0" cy="0"/>
              <a:chOff x="0" y="0"/>
              <a:chExt cx="0" cy="0"/>
            </a:xfrm>
          </p:grpSpPr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FFEFFFE8-E3E5-0A24-95AB-D0B188B7AA62}"/>
                  </a:ext>
                </a:extLst>
              </p:cNvPr>
              <p:cNvSpPr/>
              <p:nvPr/>
            </p:nvSpPr>
            <p:spPr>
              <a:xfrm>
                <a:off x="3845034" y="3643358"/>
                <a:ext cx="1542591" cy="1536819"/>
              </a:xfrm>
              <a:custGeom>
                <a:avLst/>
                <a:gdLst/>
                <a:ahLst/>
                <a:cxnLst/>
                <a:rect l="l" t="t" r="r" b="b"/>
                <a:pathLst>
                  <a:path w="1542591" h="1536819">
                    <a:moveTo>
                      <a:pt x="1457788" y="731277"/>
                    </a:moveTo>
                    <a:lnTo>
                      <a:pt x="1319663" y="895888"/>
                    </a:lnTo>
                    <a:lnTo>
                      <a:pt x="1343740" y="890601"/>
                    </a:lnTo>
                    <a:lnTo>
                      <a:pt x="1368323" y="888776"/>
                    </a:lnTo>
                    <a:lnTo>
                      <a:pt x="1392916" y="890447"/>
                    </a:lnTo>
                    <a:lnTo>
                      <a:pt x="1417026" y="895583"/>
                    </a:lnTo>
                    <a:lnTo>
                      <a:pt x="1440166" y="904079"/>
                    </a:lnTo>
                    <a:lnTo>
                      <a:pt x="1461871" y="915764"/>
                    </a:lnTo>
                    <a:lnTo>
                      <a:pt x="1481703" y="930404"/>
                    </a:lnTo>
                    <a:lnTo>
                      <a:pt x="1499264" y="947703"/>
                    </a:lnTo>
                    <a:lnTo>
                      <a:pt x="1514200" y="967313"/>
                    </a:lnTo>
                    <a:lnTo>
                      <a:pt x="1526211" y="988840"/>
                    </a:lnTo>
                    <a:lnTo>
                      <a:pt x="1535053" y="1011850"/>
                    </a:lnTo>
                    <a:lnTo>
                      <a:pt x="1540550" y="1035879"/>
                    </a:lnTo>
                    <a:lnTo>
                      <a:pt x="1542591" y="1060445"/>
                    </a:lnTo>
                    <a:lnTo>
                      <a:pt x="1541135" y="1085053"/>
                    </a:lnTo>
                    <a:lnTo>
                      <a:pt x="1536211" y="1109206"/>
                    </a:lnTo>
                    <a:lnTo>
                      <a:pt x="1527918" y="1132420"/>
                    </a:lnTo>
                    <a:lnTo>
                      <a:pt x="1516423" y="1154226"/>
                    </a:lnTo>
                    <a:lnTo>
                      <a:pt x="1501957" y="1174186"/>
                    </a:lnTo>
                    <a:lnTo>
                      <a:pt x="1484812" y="1191898"/>
                    </a:lnTo>
                    <a:lnTo>
                      <a:pt x="1465334" y="1207005"/>
                    </a:lnTo>
                    <a:lnTo>
                      <a:pt x="1443913" y="1219203"/>
                    </a:lnTo>
                    <a:lnTo>
                      <a:pt x="1420981" y="1228247"/>
                    </a:lnTo>
                    <a:lnTo>
                      <a:pt x="1397000" y="1233954"/>
                    </a:lnTo>
                    <a:lnTo>
                      <a:pt x="1372453" y="1236210"/>
                    </a:lnTo>
                    <a:lnTo>
                      <a:pt x="1347834" y="1234969"/>
                    </a:lnTo>
                    <a:lnTo>
                      <a:pt x="1323638" y="1230256"/>
                    </a:lnTo>
                    <a:lnTo>
                      <a:pt x="1300353" y="1222166"/>
                    </a:lnTo>
                    <a:lnTo>
                      <a:pt x="1278447" y="1210863"/>
                    </a:lnTo>
                    <a:lnTo>
                      <a:pt x="1258361" y="1196572"/>
                    </a:lnTo>
                    <a:lnTo>
                      <a:pt x="1240500" y="1179583"/>
                    </a:lnTo>
                    <a:lnTo>
                      <a:pt x="1225223" y="1160237"/>
                    </a:lnTo>
                    <a:lnTo>
                      <a:pt x="1212838" y="1138924"/>
                    </a:lnTo>
                    <a:lnTo>
                      <a:pt x="1203594" y="1116072"/>
                    </a:lnTo>
                    <a:lnTo>
                      <a:pt x="1197677" y="1092143"/>
                    </a:lnTo>
                    <a:lnTo>
                      <a:pt x="1195207" y="1067616"/>
                    </a:lnTo>
                    <a:lnTo>
                      <a:pt x="1196232" y="1042987"/>
                    </a:lnTo>
                    <a:lnTo>
                      <a:pt x="781858" y="1536819"/>
                    </a:lnTo>
                    <a:lnTo>
                      <a:pt x="746320" y="1506374"/>
                    </a:lnTo>
                    <a:lnTo>
                      <a:pt x="711412" y="1475208"/>
                    </a:lnTo>
                    <a:lnTo>
                      <a:pt x="677150" y="1443333"/>
                    </a:lnTo>
                    <a:lnTo>
                      <a:pt x="643548" y="1410764"/>
                    </a:lnTo>
                    <a:lnTo>
                      <a:pt x="610619" y="1377514"/>
                    </a:lnTo>
                    <a:lnTo>
                      <a:pt x="578378" y="1343597"/>
                    </a:lnTo>
                    <a:lnTo>
                      <a:pt x="546837" y="1309027"/>
                    </a:lnTo>
                    <a:lnTo>
                      <a:pt x="516011" y="1273819"/>
                    </a:lnTo>
                    <a:lnTo>
                      <a:pt x="485912" y="1237987"/>
                    </a:lnTo>
                    <a:lnTo>
                      <a:pt x="456553" y="1201547"/>
                    </a:lnTo>
                    <a:lnTo>
                      <a:pt x="427946" y="1164513"/>
                    </a:lnTo>
                    <a:lnTo>
                      <a:pt x="400103" y="1126901"/>
                    </a:lnTo>
                    <a:lnTo>
                      <a:pt x="373036" y="1088727"/>
                    </a:lnTo>
                    <a:lnTo>
                      <a:pt x="346756" y="1050008"/>
                    </a:lnTo>
                    <a:lnTo>
                      <a:pt x="321274" y="1010758"/>
                    </a:lnTo>
                    <a:lnTo>
                      <a:pt x="316583" y="1030961"/>
                    </a:lnTo>
                    <a:lnTo>
                      <a:pt x="309185" y="1050337"/>
                    </a:lnTo>
                    <a:lnTo>
                      <a:pt x="299218" y="1068526"/>
                    </a:lnTo>
                    <a:lnTo>
                      <a:pt x="286868" y="1085188"/>
                    </a:lnTo>
                    <a:lnTo>
                      <a:pt x="272364" y="1100014"/>
                    </a:lnTo>
                    <a:lnTo>
                      <a:pt x="255977" y="1112727"/>
                    </a:lnTo>
                    <a:lnTo>
                      <a:pt x="238012" y="1123091"/>
                    </a:lnTo>
                    <a:lnTo>
                      <a:pt x="218803" y="1130913"/>
                    </a:lnTo>
                    <a:lnTo>
                      <a:pt x="198708" y="1136047"/>
                    </a:lnTo>
                    <a:lnTo>
                      <a:pt x="178101" y="1138398"/>
                    </a:lnTo>
                    <a:lnTo>
                      <a:pt x="157366" y="1137921"/>
                    </a:lnTo>
                    <a:lnTo>
                      <a:pt x="136889" y="1134626"/>
                    </a:lnTo>
                    <a:lnTo>
                      <a:pt x="117051" y="1128574"/>
                    </a:lnTo>
                    <a:lnTo>
                      <a:pt x="98222" y="1119878"/>
                    </a:lnTo>
                    <a:lnTo>
                      <a:pt x="80752" y="1108699"/>
                    </a:lnTo>
                    <a:lnTo>
                      <a:pt x="64967" y="1095246"/>
                    </a:lnTo>
                    <a:lnTo>
                      <a:pt x="51159" y="1079769"/>
                    </a:lnTo>
                    <a:lnTo>
                      <a:pt x="39588" y="1062557"/>
                    </a:lnTo>
                    <a:lnTo>
                      <a:pt x="30467" y="1043929"/>
                    </a:lnTo>
                    <a:lnTo>
                      <a:pt x="23968" y="1024234"/>
                    </a:lnTo>
                    <a:lnTo>
                      <a:pt x="20210" y="1003837"/>
                    </a:lnTo>
                    <a:lnTo>
                      <a:pt x="19264" y="983118"/>
                    </a:lnTo>
                    <a:lnTo>
                      <a:pt x="21147" y="962463"/>
                    </a:lnTo>
                    <a:lnTo>
                      <a:pt x="25825" y="942257"/>
                    </a:lnTo>
                    <a:lnTo>
                      <a:pt x="33209" y="922876"/>
                    </a:lnTo>
                    <a:lnTo>
                      <a:pt x="43164" y="904681"/>
                    </a:lnTo>
                    <a:lnTo>
                      <a:pt x="55503" y="888010"/>
                    </a:lnTo>
                    <a:lnTo>
                      <a:pt x="69997" y="873174"/>
                    </a:lnTo>
                    <a:lnTo>
                      <a:pt x="86375" y="860450"/>
                    </a:lnTo>
                    <a:lnTo>
                      <a:pt x="104334" y="850073"/>
                    </a:lnTo>
                    <a:lnTo>
                      <a:pt x="123537" y="842239"/>
                    </a:lnTo>
                    <a:lnTo>
                      <a:pt x="143629" y="837091"/>
                    </a:lnTo>
                    <a:lnTo>
                      <a:pt x="164234" y="834727"/>
                    </a:lnTo>
                    <a:lnTo>
                      <a:pt x="184969" y="835189"/>
                    </a:lnTo>
                    <a:lnTo>
                      <a:pt x="205448" y="838470"/>
                    </a:lnTo>
                    <a:lnTo>
                      <a:pt x="225290" y="844509"/>
                    </a:lnTo>
                    <a:lnTo>
                      <a:pt x="204040" y="802816"/>
                    </a:lnTo>
                    <a:lnTo>
                      <a:pt x="183648" y="760697"/>
                    </a:lnTo>
                    <a:lnTo>
                      <a:pt x="164122" y="718169"/>
                    </a:lnTo>
                    <a:lnTo>
                      <a:pt x="145471" y="675251"/>
                    </a:lnTo>
                    <a:lnTo>
                      <a:pt x="127702" y="631959"/>
                    </a:lnTo>
                    <a:lnTo>
                      <a:pt x="110823" y="588313"/>
                    </a:lnTo>
                    <a:lnTo>
                      <a:pt x="94841" y="544331"/>
                    </a:lnTo>
                    <a:lnTo>
                      <a:pt x="79763" y="500031"/>
                    </a:lnTo>
                    <a:lnTo>
                      <a:pt x="65595" y="455431"/>
                    </a:lnTo>
                    <a:lnTo>
                      <a:pt x="52342" y="410551"/>
                    </a:lnTo>
                    <a:lnTo>
                      <a:pt x="40011" y="365409"/>
                    </a:lnTo>
                    <a:lnTo>
                      <a:pt x="28607" y="320024"/>
                    </a:lnTo>
                    <a:lnTo>
                      <a:pt x="18134" y="274415"/>
                    </a:lnTo>
                    <a:lnTo>
                      <a:pt x="8597" y="228601"/>
                    </a:lnTo>
                    <a:lnTo>
                      <a:pt x="0" y="182601"/>
                    </a:lnTo>
                    <a:lnTo>
                      <a:pt x="634858" y="70659"/>
                    </a:lnTo>
                    <a:lnTo>
                      <a:pt x="618241" y="88866"/>
                    </a:lnTo>
                    <a:lnTo>
                      <a:pt x="604369" y="109243"/>
                    </a:lnTo>
                    <a:lnTo>
                      <a:pt x="593519" y="131377"/>
                    </a:lnTo>
                    <a:lnTo>
                      <a:pt x="585912" y="154825"/>
                    </a:lnTo>
                    <a:lnTo>
                      <a:pt x="581700" y="179113"/>
                    </a:lnTo>
                    <a:lnTo>
                      <a:pt x="580967" y="203752"/>
                    </a:lnTo>
                    <a:lnTo>
                      <a:pt x="583729" y="228248"/>
                    </a:lnTo>
                    <a:lnTo>
                      <a:pt x="589930" y="252105"/>
                    </a:lnTo>
                    <a:lnTo>
                      <a:pt x="599445" y="274845"/>
                    </a:lnTo>
                    <a:lnTo>
                      <a:pt x="612083" y="296010"/>
                    </a:lnTo>
                    <a:lnTo>
                      <a:pt x="627588" y="315173"/>
                    </a:lnTo>
                    <a:lnTo>
                      <a:pt x="645650" y="331948"/>
                    </a:lnTo>
                    <a:lnTo>
                      <a:pt x="665904" y="345999"/>
                    </a:lnTo>
                    <a:lnTo>
                      <a:pt x="687943" y="357041"/>
                    </a:lnTo>
                    <a:lnTo>
                      <a:pt x="711323" y="364854"/>
                    </a:lnTo>
                    <a:lnTo>
                      <a:pt x="735573" y="369278"/>
                    </a:lnTo>
                    <a:lnTo>
                      <a:pt x="760205" y="370227"/>
                    </a:lnTo>
                    <a:lnTo>
                      <a:pt x="784724" y="367679"/>
                    </a:lnTo>
                    <a:lnTo>
                      <a:pt x="808635" y="361687"/>
                    </a:lnTo>
                    <a:lnTo>
                      <a:pt x="831458" y="352371"/>
                    </a:lnTo>
                    <a:lnTo>
                      <a:pt x="852732" y="339920"/>
                    </a:lnTo>
                    <a:lnTo>
                      <a:pt x="872030" y="324582"/>
                    </a:lnTo>
                    <a:lnTo>
                      <a:pt x="888963" y="306668"/>
                    </a:lnTo>
                    <a:lnTo>
                      <a:pt x="903190" y="286537"/>
                    </a:lnTo>
                    <a:lnTo>
                      <a:pt x="914425" y="264596"/>
                    </a:lnTo>
                    <a:lnTo>
                      <a:pt x="922441" y="241285"/>
                    </a:lnTo>
                    <a:lnTo>
                      <a:pt x="927078" y="217075"/>
                    </a:lnTo>
                    <a:lnTo>
                      <a:pt x="928242" y="192452"/>
                    </a:lnTo>
                    <a:lnTo>
                      <a:pt x="925909" y="167912"/>
                    </a:lnTo>
                    <a:lnTo>
                      <a:pt x="920127" y="143949"/>
                    </a:lnTo>
                    <a:lnTo>
                      <a:pt x="911011" y="121046"/>
                    </a:lnTo>
                    <a:lnTo>
                      <a:pt x="898746" y="99664"/>
                    </a:lnTo>
                    <a:lnTo>
                      <a:pt x="883578" y="80232"/>
                    </a:lnTo>
                    <a:lnTo>
                      <a:pt x="865812" y="63143"/>
                    </a:lnTo>
                    <a:lnTo>
                      <a:pt x="845807" y="48740"/>
                    </a:lnTo>
                    <a:lnTo>
                      <a:pt x="823965" y="37314"/>
                    </a:lnTo>
                    <a:lnTo>
                      <a:pt x="1035584" y="0"/>
                    </a:lnTo>
                    <a:lnTo>
                      <a:pt x="1040901" y="28229"/>
                    </a:lnTo>
                    <a:lnTo>
                      <a:pt x="1046874" y="56328"/>
                    </a:lnTo>
                    <a:lnTo>
                      <a:pt x="1053498" y="84280"/>
                    </a:lnTo>
                    <a:lnTo>
                      <a:pt x="1060772" y="112070"/>
                    </a:lnTo>
                    <a:lnTo>
                      <a:pt x="1068690" y="139683"/>
                    </a:lnTo>
                    <a:lnTo>
                      <a:pt x="1077248" y="167104"/>
                    </a:lnTo>
                    <a:lnTo>
                      <a:pt x="1086442" y="194319"/>
                    </a:lnTo>
                    <a:lnTo>
                      <a:pt x="1096267" y="221313"/>
                    </a:lnTo>
                    <a:lnTo>
                      <a:pt x="1106717" y="248071"/>
                    </a:lnTo>
                    <a:lnTo>
                      <a:pt x="1117788" y="274578"/>
                    </a:lnTo>
                    <a:lnTo>
                      <a:pt x="1129472" y="300821"/>
                    </a:lnTo>
                    <a:lnTo>
                      <a:pt x="1141763" y="326784"/>
                    </a:lnTo>
                    <a:lnTo>
                      <a:pt x="1154655" y="352455"/>
                    </a:lnTo>
                    <a:lnTo>
                      <a:pt x="1168141" y="377819"/>
                    </a:lnTo>
                    <a:lnTo>
                      <a:pt x="1182214" y="402862"/>
                    </a:lnTo>
                    <a:lnTo>
                      <a:pt x="1196865" y="427570"/>
                    </a:lnTo>
                    <a:lnTo>
                      <a:pt x="1212088" y="451931"/>
                    </a:lnTo>
                    <a:lnTo>
                      <a:pt x="1227873" y="475932"/>
                    </a:lnTo>
                    <a:lnTo>
                      <a:pt x="1244213" y="499558"/>
                    </a:lnTo>
                    <a:lnTo>
                      <a:pt x="1261097" y="522798"/>
                    </a:lnTo>
                    <a:lnTo>
                      <a:pt x="1278518" y="545639"/>
                    </a:lnTo>
                    <a:lnTo>
                      <a:pt x="1296466" y="568068"/>
                    </a:lnTo>
                    <a:lnTo>
                      <a:pt x="1314931" y="590073"/>
                    </a:lnTo>
                    <a:lnTo>
                      <a:pt x="1333903" y="611643"/>
                    </a:lnTo>
                    <a:lnTo>
                      <a:pt x="1353371" y="632766"/>
                    </a:lnTo>
                    <a:lnTo>
                      <a:pt x="1373326" y="653429"/>
                    </a:lnTo>
                    <a:lnTo>
                      <a:pt x="1393756" y="673623"/>
                    </a:lnTo>
                    <a:lnTo>
                      <a:pt x="1414651" y="693336"/>
                    </a:lnTo>
                    <a:lnTo>
                      <a:pt x="1435998" y="712558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28575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41" name="Piece 8 - Conformity assessment">
              <a:extLst>
                <a:ext uri="{FF2B5EF4-FFF2-40B4-BE49-F238E27FC236}">
                  <a16:creationId xmlns:a16="http://schemas.microsoft.com/office/drawing/2014/main" id="{E05E99E4-5146-7478-1441-AB33CC1611D5}"/>
                </a:ext>
              </a:extLst>
            </p:cNvPr>
            <p:cNvGrpSpPr/>
            <p:nvPr/>
          </p:nvGrpSpPr>
          <p:grpSpPr>
            <a:xfrm>
              <a:off x="0" y="0"/>
              <a:ext cx="0" cy="0"/>
              <a:chOff x="0" y="0"/>
              <a:chExt cx="0" cy="0"/>
            </a:xfrm>
          </p:grpSpPr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DDE77178-E497-FCE7-B19E-55D0273A8038}"/>
                  </a:ext>
                </a:extLst>
              </p:cNvPr>
              <p:cNvSpPr/>
              <p:nvPr/>
            </p:nvSpPr>
            <p:spPr>
              <a:xfrm>
                <a:off x="3579072" y="2286000"/>
                <a:ext cx="1448176" cy="1727585"/>
              </a:xfrm>
              <a:custGeom>
                <a:avLst/>
                <a:gdLst/>
                <a:ahLst/>
                <a:cxnLst/>
                <a:rect l="l" t="t" r="r" b="b"/>
                <a:pathLst>
                  <a:path w="1448176" h="1727585">
                    <a:moveTo>
                      <a:pt x="1301546" y="1357358"/>
                    </a:moveTo>
                    <a:lnTo>
                      <a:pt x="1089927" y="1394672"/>
                    </a:lnTo>
                    <a:lnTo>
                      <a:pt x="1111769" y="1406098"/>
                    </a:lnTo>
                    <a:lnTo>
                      <a:pt x="1131774" y="1420501"/>
                    </a:lnTo>
                    <a:lnTo>
                      <a:pt x="1149540" y="1437590"/>
                    </a:lnTo>
                    <a:lnTo>
                      <a:pt x="1164708" y="1457022"/>
                    </a:lnTo>
                    <a:lnTo>
                      <a:pt x="1176973" y="1478404"/>
                    </a:lnTo>
                    <a:lnTo>
                      <a:pt x="1186089" y="1501307"/>
                    </a:lnTo>
                    <a:lnTo>
                      <a:pt x="1191871" y="1525270"/>
                    </a:lnTo>
                    <a:lnTo>
                      <a:pt x="1194204" y="1549810"/>
                    </a:lnTo>
                    <a:lnTo>
                      <a:pt x="1193040" y="1574433"/>
                    </a:lnTo>
                    <a:lnTo>
                      <a:pt x="1188403" y="1598643"/>
                    </a:lnTo>
                    <a:lnTo>
                      <a:pt x="1180387" y="1621954"/>
                    </a:lnTo>
                    <a:lnTo>
                      <a:pt x="1169152" y="1643895"/>
                    </a:lnTo>
                    <a:lnTo>
                      <a:pt x="1154925" y="1664026"/>
                    </a:lnTo>
                    <a:lnTo>
                      <a:pt x="1137992" y="1681940"/>
                    </a:lnTo>
                    <a:lnTo>
                      <a:pt x="1118694" y="1697278"/>
                    </a:lnTo>
                    <a:lnTo>
                      <a:pt x="1097420" y="1709729"/>
                    </a:lnTo>
                    <a:lnTo>
                      <a:pt x="1074597" y="1719045"/>
                    </a:lnTo>
                    <a:lnTo>
                      <a:pt x="1050686" y="1725037"/>
                    </a:lnTo>
                    <a:lnTo>
                      <a:pt x="1026167" y="1727585"/>
                    </a:lnTo>
                    <a:lnTo>
                      <a:pt x="1001535" y="1726636"/>
                    </a:lnTo>
                    <a:lnTo>
                      <a:pt x="977285" y="1722212"/>
                    </a:lnTo>
                    <a:lnTo>
                      <a:pt x="953905" y="1714399"/>
                    </a:lnTo>
                    <a:lnTo>
                      <a:pt x="931866" y="1703357"/>
                    </a:lnTo>
                    <a:lnTo>
                      <a:pt x="911612" y="1689306"/>
                    </a:lnTo>
                    <a:lnTo>
                      <a:pt x="893550" y="1672531"/>
                    </a:lnTo>
                    <a:lnTo>
                      <a:pt x="878045" y="1653368"/>
                    </a:lnTo>
                    <a:lnTo>
                      <a:pt x="865407" y="1632203"/>
                    </a:lnTo>
                    <a:lnTo>
                      <a:pt x="855892" y="1609463"/>
                    </a:lnTo>
                    <a:lnTo>
                      <a:pt x="849691" y="1585606"/>
                    </a:lnTo>
                    <a:lnTo>
                      <a:pt x="846929" y="1561110"/>
                    </a:lnTo>
                    <a:lnTo>
                      <a:pt x="847662" y="1536471"/>
                    </a:lnTo>
                    <a:lnTo>
                      <a:pt x="851874" y="1512183"/>
                    </a:lnTo>
                    <a:lnTo>
                      <a:pt x="859481" y="1488735"/>
                    </a:lnTo>
                    <a:lnTo>
                      <a:pt x="870331" y="1466601"/>
                    </a:lnTo>
                    <a:lnTo>
                      <a:pt x="884203" y="1446224"/>
                    </a:lnTo>
                    <a:lnTo>
                      <a:pt x="900820" y="1428017"/>
                    </a:lnTo>
                    <a:lnTo>
                      <a:pt x="265962" y="1539959"/>
                    </a:lnTo>
                    <a:lnTo>
                      <a:pt x="258308" y="1493793"/>
                    </a:lnTo>
                    <a:lnTo>
                      <a:pt x="251601" y="1447481"/>
                    </a:lnTo>
                    <a:lnTo>
                      <a:pt x="245843" y="1401040"/>
                    </a:lnTo>
                    <a:lnTo>
                      <a:pt x="241037" y="1354492"/>
                    </a:lnTo>
                    <a:lnTo>
                      <a:pt x="237184" y="1307854"/>
                    </a:lnTo>
                    <a:lnTo>
                      <a:pt x="234288" y="1261148"/>
                    </a:lnTo>
                    <a:lnTo>
                      <a:pt x="232347" y="1214392"/>
                    </a:lnTo>
                    <a:lnTo>
                      <a:pt x="231365" y="1167607"/>
                    </a:lnTo>
                    <a:lnTo>
                      <a:pt x="231340" y="1120811"/>
                    </a:lnTo>
                    <a:lnTo>
                      <a:pt x="232273" y="1074024"/>
                    </a:lnTo>
                    <a:lnTo>
                      <a:pt x="234164" y="1027266"/>
                    </a:lnTo>
                    <a:lnTo>
                      <a:pt x="237011" y="980557"/>
                    </a:lnTo>
                    <a:lnTo>
                      <a:pt x="240814" y="933916"/>
                    </a:lnTo>
                    <a:lnTo>
                      <a:pt x="245571" y="887362"/>
                    </a:lnTo>
                    <a:lnTo>
                      <a:pt x="251280" y="840915"/>
                    </a:lnTo>
                    <a:lnTo>
                      <a:pt x="234700" y="853376"/>
                    </a:lnTo>
                    <a:lnTo>
                      <a:pt x="216578" y="863464"/>
                    </a:lnTo>
                    <a:lnTo>
                      <a:pt x="197251" y="870991"/>
                    </a:lnTo>
                    <a:lnTo>
                      <a:pt x="177080" y="875816"/>
                    </a:lnTo>
                    <a:lnTo>
                      <a:pt x="156440" y="877851"/>
                    </a:lnTo>
                    <a:lnTo>
                      <a:pt x="135714" y="877056"/>
                    </a:lnTo>
                    <a:lnTo>
                      <a:pt x="115290" y="873448"/>
                    </a:lnTo>
                    <a:lnTo>
                      <a:pt x="95548" y="867093"/>
                    </a:lnTo>
                    <a:lnTo>
                      <a:pt x="76854" y="858109"/>
                    </a:lnTo>
                    <a:lnTo>
                      <a:pt x="59557" y="846663"/>
                    </a:lnTo>
                    <a:lnTo>
                      <a:pt x="43980" y="832970"/>
                    </a:lnTo>
                    <a:lnTo>
                      <a:pt x="30412" y="817284"/>
                    </a:lnTo>
                    <a:lnTo>
                      <a:pt x="19105" y="799896"/>
                    </a:lnTo>
                    <a:lnTo>
                      <a:pt x="10271" y="781131"/>
                    </a:lnTo>
                    <a:lnTo>
                      <a:pt x="4074" y="761338"/>
                    </a:lnTo>
                    <a:lnTo>
                      <a:pt x="629" y="740886"/>
                    </a:lnTo>
                    <a:lnTo>
                      <a:pt x="0" y="720155"/>
                    </a:lnTo>
                    <a:lnTo>
                      <a:pt x="2200" y="699531"/>
                    </a:lnTo>
                    <a:lnTo>
                      <a:pt x="7187" y="679399"/>
                    </a:lnTo>
                    <a:lnTo>
                      <a:pt x="14868" y="660134"/>
                    </a:lnTo>
                    <a:lnTo>
                      <a:pt x="25100" y="642093"/>
                    </a:lnTo>
                    <a:lnTo>
                      <a:pt x="37693" y="625613"/>
                    </a:lnTo>
                    <a:lnTo>
                      <a:pt x="52412" y="611001"/>
                    </a:lnTo>
                    <a:lnTo>
                      <a:pt x="68984" y="598529"/>
                    </a:lnTo>
                    <a:lnTo>
                      <a:pt x="87099" y="588430"/>
                    </a:lnTo>
                    <a:lnTo>
                      <a:pt x="106420" y="580890"/>
                    </a:lnTo>
                    <a:lnTo>
                      <a:pt x="126588" y="576051"/>
                    </a:lnTo>
                    <a:lnTo>
                      <a:pt x="147227" y="574002"/>
                    </a:lnTo>
                    <a:lnTo>
                      <a:pt x="167953" y="574783"/>
                    </a:lnTo>
                    <a:lnTo>
                      <a:pt x="188380" y="578377"/>
                    </a:lnTo>
                    <a:lnTo>
                      <a:pt x="208127" y="584719"/>
                    </a:lnTo>
                    <a:lnTo>
                      <a:pt x="226826" y="593691"/>
                    </a:lnTo>
                    <a:lnTo>
                      <a:pt x="244131" y="605124"/>
                    </a:lnTo>
                    <a:lnTo>
                      <a:pt x="259717" y="618807"/>
                    </a:lnTo>
                    <a:lnTo>
                      <a:pt x="273296" y="634484"/>
                    </a:lnTo>
                    <a:lnTo>
                      <a:pt x="284615" y="651864"/>
                    </a:lnTo>
                    <a:lnTo>
                      <a:pt x="295136" y="606266"/>
                    </a:lnTo>
                    <a:lnTo>
                      <a:pt x="306588" y="560893"/>
                    </a:lnTo>
                    <a:lnTo>
                      <a:pt x="318967" y="515764"/>
                    </a:lnTo>
                    <a:lnTo>
                      <a:pt x="332267" y="470898"/>
                    </a:lnTo>
                    <a:lnTo>
                      <a:pt x="346482" y="426313"/>
                    </a:lnTo>
                    <a:lnTo>
                      <a:pt x="361607" y="382029"/>
                    </a:lnTo>
                    <a:lnTo>
                      <a:pt x="377636" y="338064"/>
                    </a:lnTo>
                    <a:lnTo>
                      <a:pt x="394561" y="294436"/>
                    </a:lnTo>
                    <a:lnTo>
                      <a:pt x="412375" y="251163"/>
                    </a:lnTo>
                    <a:lnTo>
                      <a:pt x="431072" y="208264"/>
                    </a:lnTo>
                    <a:lnTo>
                      <a:pt x="450642" y="165757"/>
                    </a:lnTo>
                    <a:lnTo>
                      <a:pt x="471079" y="123660"/>
                    </a:lnTo>
                    <a:lnTo>
                      <a:pt x="492374" y="81989"/>
                    </a:lnTo>
                    <a:lnTo>
                      <a:pt x="514516" y="40763"/>
                    </a:lnTo>
                    <a:lnTo>
                      <a:pt x="537498" y="0"/>
                    </a:lnTo>
                    <a:lnTo>
                      <a:pt x="1095783" y="322325"/>
                    </a:lnTo>
                    <a:lnTo>
                      <a:pt x="1071350" y="325592"/>
                    </a:lnTo>
                    <a:lnTo>
                      <a:pt x="1047625" y="332284"/>
                    </a:lnTo>
                    <a:lnTo>
                      <a:pt x="1025087" y="342267"/>
                    </a:lnTo>
                    <a:lnTo>
                      <a:pt x="1004187" y="355339"/>
                    </a:lnTo>
                    <a:lnTo>
                      <a:pt x="985349" y="371237"/>
                    </a:lnTo>
                    <a:lnTo>
                      <a:pt x="968949" y="389641"/>
                    </a:lnTo>
                    <a:lnTo>
                      <a:pt x="955320" y="410181"/>
                    </a:lnTo>
                    <a:lnTo>
                      <a:pt x="944735" y="432443"/>
                    </a:lnTo>
                    <a:lnTo>
                      <a:pt x="937406" y="455979"/>
                    </a:lnTo>
                    <a:lnTo>
                      <a:pt x="933483" y="480315"/>
                    </a:lnTo>
                    <a:lnTo>
                      <a:pt x="933044" y="504962"/>
                    </a:lnTo>
                    <a:lnTo>
                      <a:pt x="936097" y="529422"/>
                    </a:lnTo>
                    <a:lnTo>
                      <a:pt x="942581" y="553205"/>
                    </a:lnTo>
                    <a:lnTo>
                      <a:pt x="952365" y="575830"/>
                    </a:lnTo>
                    <a:lnTo>
                      <a:pt x="965254" y="596843"/>
                    </a:lnTo>
                    <a:lnTo>
                      <a:pt x="980986" y="615820"/>
                    </a:lnTo>
                    <a:lnTo>
                      <a:pt x="999246" y="632380"/>
                    </a:lnTo>
                    <a:lnTo>
                      <a:pt x="1019666" y="646188"/>
                    </a:lnTo>
                    <a:lnTo>
                      <a:pt x="1041835" y="656968"/>
                    </a:lnTo>
                    <a:lnTo>
                      <a:pt x="1065306" y="664502"/>
                    </a:lnTo>
                    <a:lnTo>
                      <a:pt x="1089607" y="668638"/>
                    </a:lnTo>
                    <a:lnTo>
                      <a:pt x="1114248" y="669293"/>
                    </a:lnTo>
                    <a:lnTo>
                      <a:pt x="1138735" y="666454"/>
                    </a:lnTo>
                    <a:lnTo>
                      <a:pt x="1162573" y="660179"/>
                    </a:lnTo>
                    <a:lnTo>
                      <a:pt x="1185283" y="650592"/>
                    </a:lnTo>
                    <a:lnTo>
                      <a:pt x="1206408" y="637888"/>
                    </a:lnTo>
                    <a:lnTo>
                      <a:pt x="1225522" y="622322"/>
                    </a:lnTo>
                    <a:lnTo>
                      <a:pt x="1242241" y="604208"/>
                    </a:lnTo>
                    <a:lnTo>
                      <a:pt x="1256228" y="583910"/>
                    </a:lnTo>
                    <a:lnTo>
                      <a:pt x="1267201" y="561837"/>
                    </a:lnTo>
                    <a:lnTo>
                      <a:pt x="1274940" y="538432"/>
                    </a:lnTo>
                    <a:lnTo>
                      <a:pt x="1279289" y="514168"/>
                    </a:lnTo>
                    <a:lnTo>
                      <a:pt x="1280160" y="489533"/>
                    </a:lnTo>
                    <a:lnTo>
                      <a:pt x="1277535" y="465023"/>
                    </a:lnTo>
                    <a:lnTo>
                      <a:pt x="1271468" y="441131"/>
                    </a:lnTo>
                    <a:lnTo>
                      <a:pt x="1262081" y="418337"/>
                    </a:lnTo>
                    <a:lnTo>
                      <a:pt x="1448176" y="525779"/>
                    </a:lnTo>
                    <a:lnTo>
                      <a:pt x="1434103" y="550822"/>
                    </a:lnTo>
                    <a:lnTo>
                      <a:pt x="1420617" y="576186"/>
                    </a:lnTo>
                    <a:lnTo>
                      <a:pt x="1407725" y="601857"/>
                    </a:lnTo>
                    <a:lnTo>
                      <a:pt x="1395434" y="627820"/>
                    </a:lnTo>
                    <a:lnTo>
                      <a:pt x="1383750" y="654063"/>
                    </a:lnTo>
                    <a:lnTo>
                      <a:pt x="1372679" y="680570"/>
                    </a:lnTo>
                    <a:lnTo>
                      <a:pt x="1362229" y="707328"/>
                    </a:lnTo>
                    <a:lnTo>
                      <a:pt x="1352404" y="734322"/>
                    </a:lnTo>
                    <a:lnTo>
                      <a:pt x="1343210" y="761537"/>
                    </a:lnTo>
                    <a:lnTo>
                      <a:pt x="1334652" y="788958"/>
                    </a:lnTo>
                    <a:lnTo>
                      <a:pt x="1326734" y="816571"/>
                    </a:lnTo>
                    <a:lnTo>
                      <a:pt x="1319460" y="844361"/>
                    </a:lnTo>
                    <a:lnTo>
                      <a:pt x="1312836" y="872313"/>
                    </a:lnTo>
                    <a:lnTo>
                      <a:pt x="1306863" y="900412"/>
                    </a:lnTo>
                    <a:lnTo>
                      <a:pt x="1301546" y="928641"/>
                    </a:lnTo>
                    <a:lnTo>
                      <a:pt x="1296887" y="956987"/>
                    </a:lnTo>
                    <a:lnTo>
                      <a:pt x="1292890" y="985434"/>
                    </a:lnTo>
                    <a:lnTo>
                      <a:pt x="1289555" y="1013965"/>
                    </a:lnTo>
                    <a:lnTo>
                      <a:pt x="1286885" y="1042567"/>
                    </a:lnTo>
                    <a:lnTo>
                      <a:pt x="1284881" y="1071223"/>
                    </a:lnTo>
                    <a:lnTo>
                      <a:pt x="1283544" y="1099918"/>
                    </a:lnTo>
                    <a:lnTo>
                      <a:pt x="1282876" y="1128636"/>
                    </a:lnTo>
                    <a:lnTo>
                      <a:pt x="1282876" y="1157363"/>
                    </a:lnTo>
                    <a:lnTo>
                      <a:pt x="1283544" y="1186081"/>
                    </a:lnTo>
                    <a:lnTo>
                      <a:pt x="1284881" y="1214776"/>
                    </a:lnTo>
                    <a:lnTo>
                      <a:pt x="1286885" y="1243432"/>
                    </a:lnTo>
                    <a:lnTo>
                      <a:pt x="1289555" y="1272034"/>
                    </a:lnTo>
                    <a:lnTo>
                      <a:pt x="1292890" y="1300565"/>
                    </a:lnTo>
                    <a:lnTo>
                      <a:pt x="1296887" y="1329012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grpSp>
          <p:nvGrpSpPr>
            <p:cNvPr id="42" name="Piece 9 - Optimisations">
              <a:extLst>
                <a:ext uri="{FF2B5EF4-FFF2-40B4-BE49-F238E27FC236}">
                  <a16:creationId xmlns:a16="http://schemas.microsoft.com/office/drawing/2014/main" id="{5DAF1C6F-2BD0-FAFE-73A7-46CF19730A4E}"/>
                </a:ext>
              </a:extLst>
            </p:cNvPr>
            <p:cNvGrpSpPr/>
            <p:nvPr/>
          </p:nvGrpSpPr>
          <p:grpSpPr>
            <a:xfrm>
              <a:off x="0" y="0"/>
              <a:ext cx="0" cy="0"/>
              <a:chOff x="0" y="0"/>
              <a:chExt cx="0" cy="0"/>
            </a:xfrm>
          </p:grpSpPr>
          <p:sp>
            <p:nvSpPr>
              <p:cNvPr id="43" name="Shape">
                <a:extLst>
                  <a:ext uri="{FF2B5EF4-FFF2-40B4-BE49-F238E27FC236}">
                    <a16:creationId xmlns:a16="http://schemas.microsoft.com/office/drawing/2014/main" id="{8039838B-E4E1-521D-5735-01FA542D1FF8}"/>
                  </a:ext>
                </a:extLst>
              </p:cNvPr>
              <p:cNvSpPr/>
              <p:nvPr/>
            </p:nvSpPr>
            <p:spPr>
              <a:xfrm>
                <a:off x="4116570" y="1280862"/>
                <a:ext cx="1557531" cy="1674431"/>
              </a:xfrm>
              <a:custGeom>
                <a:avLst/>
                <a:gdLst/>
                <a:ahLst/>
                <a:cxnLst/>
                <a:rect l="l" t="t" r="r" b="b"/>
                <a:pathLst>
                  <a:path w="1557531" h="1674431">
                    <a:moveTo>
                      <a:pt x="910678" y="1530917"/>
                    </a:moveTo>
                    <a:lnTo>
                      <a:pt x="724583" y="1423475"/>
                    </a:lnTo>
                    <a:lnTo>
                      <a:pt x="733970" y="1446269"/>
                    </a:lnTo>
                    <a:lnTo>
                      <a:pt x="740037" y="1470161"/>
                    </a:lnTo>
                    <a:lnTo>
                      <a:pt x="742662" y="1494671"/>
                    </a:lnTo>
                    <a:lnTo>
                      <a:pt x="741791" y="1519306"/>
                    </a:lnTo>
                    <a:lnTo>
                      <a:pt x="737442" y="1543570"/>
                    </a:lnTo>
                    <a:lnTo>
                      <a:pt x="729703" y="1566975"/>
                    </a:lnTo>
                    <a:lnTo>
                      <a:pt x="718730" y="1589048"/>
                    </a:lnTo>
                    <a:lnTo>
                      <a:pt x="704743" y="1609346"/>
                    </a:lnTo>
                    <a:lnTo>
                      <a:pt x="688024" y="1627460"/>
                    </a:lnTo>
                    <a:lnTo>
                      <a:pt x="668910" y="1643026"/>
                    </a:lnTo>
                    <a:lnTo>
                      <a:pt x="647785" y="1655730"/>
                    </a:lnTo>
                    <a:lnTo>
                      <a:pt x="625075" y="1665317"/>
                    </a:lnTo>
                    <a:lnTo>
                      <a:pt x="601237" y="1671592"/>
                    </a:lnTo>
                    <a:lnTo>
                      <a:pt x="576750" y="1674431"/>
                    </a:lnTo>
                    <a:lnTo>
                      <a:pt x="552109" y="1673776"/>
                    </a:lnTo>
                    <a:lnTo>
                      <a:pt x="527808" y="1669640"/>
                    </a:lnTo>
                    <a:lnTo>
                      <a:pt x="504337" y="1662106"/>
                    </a:lnTo>
                    <a:lnTo>
                      <a:pt x="482168" y="1651326"/>
                    </a:lnTo>
                    <a:lnTo>
                      <a:pt x="461748" y="1637518"/>
                    </a:lnTo>
                    <a:lnTo>
                      <a:pt x="443488" y="1620958"/>
                    </a:lnTo>
                    <a:lnTo>
                      <a:pt x="427756" y="1601981"/>
                    </a:lnTo>
                    <a:lnTo>
                      <a:pt x="414867" y="1580968"/>
                    </a:lnTo>
                    <a:lnTo>
                      <a:pt x="405083" y="1558343"/>
                    </a:lnTo>
                    <a:lnTo>
                      <a:pt x="398599" y="1534560"/>
                    </a:lnTo>
                    <a:lnTo>
                      <a:pt x="395546" y="1510100"/>
                    </a:lnTo>
                    <a:lnTo>
                      <a:pt x="395985" y="1485453"/>
                    </a:lnTo>
                    <a:lnTo>
                      <a:pt x="399908" y="1461117"/>
                    </a:lnTo>
                    <a:lnTo>
                      <a:pt x="407237" y="1437581"/>
                    </a:lnTo>
                    <a:lnTo>
                      <a:pt x="417822" y="1415319"/>
                    </a:lnTo>
                    <a:lnTo>
                      <a:pt x="431451" y="1394779"/>
                    </a:lnTo>
                    <a:lnTo>
                      <a:pt x="447851" y="1376375"/>
                    </a:lnTo>
                    <a:lnTo>
                      <a:pt x="466689" y="1360477"/>
                    </a:lnTo>
                    <a:lnTo>
                      <a:pt x="487589" y="1347405"/>
                    </a:lnTo>
                    <a:lnTo>
                      <a:pt x="510127" y="1337422"/>
                    </a:lnTo>
                    <a:lnTo>
                      <a:pt x="533852" y="1330730"/>
                    </a:lnTo>
                    <a:lnTo>
                      <a:pt x="558285" y="1327463"/>
                    </a:lnTo>
                    <a:lnTo>
                      <a:pt x="0" y="1005138"/>
                    </a:lnTo>
                    <a:lnTo>
                      <a:pt x="23812" y="964853"/>
                    </a:lnTo>
                    <a:lnTo>
                      <a:pt x="48443" y="925063"/>
                    </a:lnTo>
                    <a:lnTo>
                      <a:pt x="73884" y="885787"/>
                    </a:lnTo>
                    <a:lnTo>
                      <a:pt x="100123" y="847039"/>
                    </a:lnTo>
                    <a:lnTo>
                      <a:pt x="127150" y="808837"/>
                    </a:lnTo>
                    <a:lnTo>
                      <a:pt x="154953" y="771196"/>
                    </a:lnTo>
                    <a:lnTo>
                      <a:pt x="183520" y="734132"/>
                    </a:lnTo>
                    <a:lnTo>
                      <a:pt x="212841" y="697660"/>
                    </a:lnTo>
                    <a:lnTo>
                      <a:pt x="242902" y="661797"/>
                    </a:lnTo>
                    <a:lnTo>
                      <a:pt x="273691" y="626556"/>
                    </a:lnTo>
                    <a:lnTo>
                      <a:pt x="305194" y="591952"/>
                    </a:lnTo>
                    <a:lnTo>
                      <a:pt x="337400" y="558001"/>
                    </a:lnTo>
                    <a:lnTo>
                      <a:pt x="370293" y="524716"/>
                    </a:lnTo>
                    <a:lnTo>
                      <a:pt x="403861" y="492112"/>
                    </a:lnTo>
                    <a:lnTo>
                      <a:pt x="438090" y="460201"/>
                    </a:lnTo>
                    <a:lnTo>
                      <a:pt x="417379" y="459090"/>
                    </a:lnTo>
                    <a:lnTo>
                      <a:pt x="397013" y="455169"/>
                    </a:lnTo>
                    <a:lnTo>
                      <a:pt x="377370" y="448512"/>
                    </a:lnTo>
                    <a:lnTo>
                      <a:pt x="358816" y="439242"/>
                    </a:lnTo>
                    <a:lnTo>
                      <a:pt x="341697" y="427533"/>
                    </a:lnTo>
                    <a:lnTo>
                      <a:pt x="326331" y="413603"/>
                    </a:lnTo>
                    <a:lnTo>
                      <a:pt x="313005" y="397710"/>
                    </a:lnTo>
                    <a:lnTo>
                      <a:pt x="301966" y="380152"/>
                    </a:lnTo>
                    <a:lnTo>
                      <a:pt x="293420" y="361253"/>
                    </a:lnTo>
                    <a:lnTo>
                      <a:pt x="287527" y="341368"/>
                    </a:lnTo>
                    <a:lnTo>
                      <a:pt x="284396" y="320865"/>
                    </a:lnTo>
                    <a:lnTo>
                      <a:pt x="284085" y="300127"/>
                    </a:lnTo>
                    <a:lnTo>
                      <a:pt x="286601" y="279540"/>
                    </a:lnTo>
                    <a:lnTo>
                      <a:pt x="291895" y="259487"/>
                    </a:lnTo>
                    <a:lnTo>
                      <a:pt x="299870" y="240341"/>
                    </a:lnTo>
                    <a:lnTo>
                      <a:pt x="310378" y="222459"/>
                    </a:lnTo>
                    <a:lnTo>
                      <a:pt x="323222" y="206174"/>
                    </a:lnTo>
                    <a:lnTo>
                      <a:pt x="338164" y="191790"/>
                    </a:lnTo>
                    <a:lnTo>
                      <a:pt x="354924" y="179573"/>
                    </a:lnTo>
                    <a:lnTo>
                      <a:pt x="373192" y="169752"/>
                    </a:lnTo>
                    <a:lnTo>
                      <a:pt x="392627" y="162509"/>
                    </a:lnTo>
                    <a:lnTo>
                      <a:pt x="412866" y="157980"/>
                    </a:lnTo>
                    <a:lnTo>
                      <a:pt x="433534" y="156248"/>
                    </a:lnTo>
                    <a:lnTo>
                      <a:pt x="454246" y="157345"/>
                    </a:lnTo>
                    <a:lnTo>
                      <a:pt x="474615" y="161253"/>
                    </a:lnTo>
                    <a:lnTo>
                      <a:pt x="494262" y="167897"/>
                    </a:lnTo>
                    <a:lnTo>
                      <a:pt x="512822" y="177153"/>
                    </a:lnTo>
                    <a:lnTo>
                      <a:pt x="529950" y="188851"/>
                    </a:lnTo>
                    <a:lnTo>
                      <a:pt x="545325" y="202771"/>
                    </a:lnTo>
                    <a:lnTo>
                      <a:pt x="558662" y="218654"/>
                    </a:lnTo>
                    <a:lnTo>
                      <a:pt x="569712" y="236206"/>
                    </a:lnTo>
                    <a:lnTo>
                      <a:pt x="578271" y="255098"/>
                    </a:lnTo>
                    <a:lnTo>
                      <a:pt x="584177" y="274980"/>
                    </a:lnTo>
                    <a:lnTo>
                      <a:pt x="587322" y="295480"/>
                    </a:lnTo>
                    <a:lnTo>
                      <a:pt x="587647" y="316218"/>
                    </a:lnTo>
                    <a:lnTo>
                      <a:pt x="585145" y="336807"/>
                    </a:lnTo>
                    <a:lnTo>
                      <a:pt x="622515" y="308640"/>
                    </a:lnTo>
                    <a:lnTo>
                      <a:pt x="660453" y="281243"/>
                    </a:lnTo>
                    <a:lnTo>
                      <a:pt x="698944" y="254629"/>
                    </a:lnTo>
                    <a:lnTo>
                      <a:pt x="737972" y="228809"/>
                    </a:lnTo>
                    <a:lnTo>
                      <a:pt x="777520" y="203793"/>
                    </a:lnTo>
                    <a:lnTo>
                      <a:pt x="817572" y="179591"/>
                    </a:lnTo>
                    <a:lnTo>
                      <a:pt x="858111" y="156215"/>
                    </a:lnTo>
                    <a:lnTo>
                      <a:pt x="899120" y="133673"/>
                    </a:lnTo>
                    <a:lnTo>
                      <a:pt x="940582" y="111975"/>
                    </a:lnTo>
                    <a:lnTo>
                      <a:pt x="982479" y="91131"/>
                    </a:lnTo>
                    <a:lnTo>
                      <a:pt x="1024794" y="71148"/>
                    </a:lnTo>
                    <a:lnTo>
                      <a:pt x="1067509" y="52036"/>
                    </a:lnTo>
                    <a:lnTo>
                      <a:pt x="1110607" y="33802"/>
                    </a:lnTo>
                    <a:lnTo>
                      <a:pt x="1154069" y="16455"/>
                    </a:lnTo>
                    <a:lnTo>
                      <a:pt x="1197876" y="0"/>
                    </a:lnTo>
                    <a:lnTo>
                      <a:pt x="1418360" y="605775"/>
                    </a:lnTo>
                    <a:lnTo>
                      <a:pt x="1397543" y="592572"/>
                    </a:lnTo>
                    <a:lnTo>
                      <a:pt x="1375068" y="582449"/>
                    </a:lnTo>
                    <a:lnTo>
                      <a:pt x="1351385" y="575608"/>
                    </a:lnTo>
                    <a:lnTo>
                      <a:pt x="1326973" y="572188"/>
                    </a:lnTo>
                    <a:lnTo>
                      <a:pt x="1302323" y="572257"/>
                    </a:lnTo>
                    <a:lnTo>
                      <a:pt x="1277930" y="575814"/>
                    </a:lnTo>
                    <a:lnTo>
                      <a:pt x="1254287" y="582788"/>
                    </a:lnTo>
                    <a:lnTo>
                      <a:pt x="1231868" y="593037"/>
                    </a:lnTo>
                    <a:lnTo>
                      <a:pt x="1211126" y="606357"/>
                    </a:lnTo>
                    <a:lnTo>
                      <a:pt x="1192477" y="622477"/>
                    </a:lnTo>
                    <a:lnTo>
                      <a:pt x="1176298" y="641075"/>
                    </a:lnTo>
                    <a:lnTo>
                      <a:pt x="1162914" y="661776"/>
                    </a:lnTo>
                    <a:lnTo>
                      <a:pt x="1152594" y="684162"/>
                    </a:lnTo>
                    <a:lnTo>
                      <a:pt x="1145546" y="707783"/>
                    </a:lnTo>
                    <a:lnTo>
                      <a:pt x="1141913" y="732165"/>
                    </a:lnTo>
                    <a:lnTo>
                      <a:pt x="1141766" y="756815"/>
                    </a:lnTo>
                    <a:lnTo>
                      <a:pt x="1145110" y="781237"/>
                    </a:lnTo>
                    <a:lnTo>
                      <a:pt x="1151876" y="804941"/>
                    </a:lnTo>
                    <a:lnTo>
                      <a:pt x="1161929" y="827448"/>
                    </a:lnTo>
                    <a:lnTo>
                      <a:pt x="1175066" y="848307"/>
                    </a:lnTo>
                    <a:lnTo>
                      <a:pt x="1191023" y="867095"/>
                    </a:lnTo>
                    <a:lnTo>
                      <a:pt x="1209479" y="883437"/>
                    </a:lnTo>
                    <a:lnTo>
                      <a:pt x="1230061" y="897002"/>
                    </a:lnTo>
                    <a:lnTo>
                      <a:pt x="1252357" y="907517"/>
                    </a:lnTo>
                    <a:lnTo>
                      <a:pt x="1275915" y="914771"/>
                    </a:lnTo>
                    <a:lnTo>
                      <a:pt x="1300264" y="918618"/>
                    </a:lnTo>
                    <a:lnTo>
                      <a:pt x="1324912" y="918980"/>
                    </a:lnTo>
                    <a:lnTo>
                      <a:pt x="1349363" y="915851"/>
                    </a:lnTo>
                    <a:lnTo>
                      <a:pt x="1373125" y="909292"/>
                    </a:lnTo>
                    <a:lnTo>
                      <a:pt x="1395719" y="899436"/>
                    </a:lnTo>
                    <a:lnTo>
                      <a:pt x="1416692" y="886482"/>
                    </a:lnTo>
                    <a:lnTo>
                      <a:pt x="1435619" y="870690"/>
                    </a:lnTo>
                    <a:lnTo>
                      <a:pt x="1452122" y="852378"/>
                    </a:lnTo>
                    <a:lnTo>
                      <a:pt x="1465866" y="831915"/>
                    </a:lnTo>
                    <a:lnTo>
                      <a:pt x="1476576" y="809713"/>
                    </a:lnTo>
                    <a:lnTo>
                      <a:pt x="1484036" y="786218"/>
                    </a:lnTo>
                    <a:lnTo>
                      <a:pt x="1557531" y="988143"/>
                    </a:lnTo>
                    <a:lnTo>
                      <a:pt x="1530653" y="998282"/>
                    </a:lnTo>
                    <a:lnTo>
                      <a:pt x="1504019" y="1009043"/>
                    </a:lnTo>
                    <a:lnTo>
                      <a:pt x="1477642" y="1020420"/>
                    </a:lnTo>
                    <a:lnTo>
                      <a:pt x="1451537" y="1032409"/>
                    </a:lnTo>
                    <a:lnTo>
                      <a:pt x="1425719" y="1045002"/>
                    </a:lnTo>
                    <a:lnTo>
                      <a:pt x="1400200" y="1058192"/>
                    </a:lnTo>
                    <a:lnTo>
                      <a:pt x="1374995" y="1071972"/>
                    </a:lnTo>
                    <a:lnTo>
                      <a:pt x="1350117" y="1086335"/>
                    </a:lnTo>
                    <a:lnTo>
                      <a:pt x="1325581" y="1101273"/>
                    </a:lnTo>
                    <a:lnTo>
                      <a:pt x="1301398" y="1116778"/>
                    </a:lnTo>
                    <a:lnTo>
                      <a:pt x="1277583" y="1132841"/>
                    </a:lnTo>
                    <a:lnTo>
                      <a:pt x="1254149" y="1149455"/>
                    </a:lnTo>
                    <a:lnTo>
                      <a:pt x="1231107" y="1166609"/>
                    </a:lnTo>
                    <a:lnTo>
                      <a:pt x="1208470" y="1184294"/>
                    </a:lnTo>
                    <a:lnTo>
                      <a:pt x="1186252" y="1202502"/>
                    </a:lnTo>
                    <a:lnTo>
                      <a:pt x="1164462" y="1221221"/>
                    </a:lnTo>
                    <a:lnTo>
                      <a:pt x="1143115" y="1240443"/>
                    </a:lnTo>
                    <a:lnTo>
                      <a:pt x="1122220" y="1260156"/>
                    </a:lnTo>
                    <a:lnTo>
                      <a:pt x="1101790" y="1280350"/>
                    </a:lnTo>
                    <a:lnTo>
                      <a:pt x="1081835" y="1301013"/>
                    </a:lnTo>
                    <a:lnTo>
                      <a:pt x="1062367" y="1322136"/>
                    </a:lnTo>
                    <a:lnTo>
                      <a:pt x="1043395" y="1343706"/>
                    </a:lnTo>
                    <a:lnTo>
                      <a:pt x="1024930" y="1365711"/>
                    </a:lnTo>
                    <a:lnTo>
                      <a:pt x="1006982" y="1388140"/>
                    </a:lnTo>
                    <a:lnTo>
                      <a:pt x="989561" y="1410981"/>
                    </a:lnTo>
                    <a:lnTo>
                      <a:pt x="972677" y="1434221"/>
                    </a:lnTo>
                    <a:lnTo>
                      <a:pt x="956337" y="1457847"/>
                    </a:lnTo>
                    <a:lnTo>
                      <a:pt x="940552" y="1481848"/>
                    </a:lnTo>
                    <a:lnTo>
                      <a:pt x="925329" y="1506209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28575"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</p:grpSp>
      <p:grpSp>
        <p:nvGrpSpPr>
          <p:cNvPr id="13" name="Piece labels">
            <a:extLst>
              <a:ext uri="{FF2B5EF4-FFF2-40B4-BE49-F238E27FC236}">
                <a16:creationId xmlns:a16="http://schemas.microsoft.com/office/drawing/2014/main" id="{64982360-94CF-0920-003C-7DD5185A9F07}"/>
              </a:ext>
            </a:extLst>
          </p:cNvPr>
          <p:cNvGrpSpPr/>
          <p:nvPr/>
        </p:nvGrpSpPr>
        <p:grpSpPr>
          <a:xfrm>
            <a:off x="7029633" y="1600213"/>
            <a:ext cx="4530834" cy="3874197"/>
            <a:chOff x="3813953" y="1397189"/>
            <a:chExt cx="4530834" cy="3874197"/>
          </a:xfrm>
        </p:grpSpPr>
        <p:sp>
          <p:nvSpPr>
            <p:cNvPr id="16" name="Label Requirements &amp; discussions">
              <a:extLst>
                <a:ext uri="{FF2B5EF4-FFF2-40B4-BE49-F238E27FC236}">
                  <a16:creationId xmlns:a16="http://schemas.microsoft.com/office/drawing/2014/main" id="{A7240CBD-D1D7-AAF2-AF7F-7E699BD27D75}"/>
                </a:ext>
              </a:extLst>
            </p:cNvPr>
            <p:cNvSpPr txBox="1"/>
            <p:nvPr/>
          </p:nvSpPr>
          <p:spPr>
            <a:xfrm>
              <a:off x="5498019" y="1397189"/>
              <a:ext cx="1097280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GB" sz="1100" noProof="0" dirty="0">
                  <a:solidFill>
                    <a:srgbClr val="000000"/>
                  </a:solidFill>
                  <a:latin typeface="Times New Roman"/>
                </a:rPr>
                <a:t>Requirements</a:t>
              </a:r>
            </a:p>
            <a:p>
              <a:pPr algn="ctr"/>
              <a:r>
                <a:rPr lang="en-GB" sz="1100" noProof="0" dirty="0">
                  <a:solidFill>
                    <a:srgbClr val="000000"/>
                  </a:solidFill>
                  <a:latin typeface="Times New Roman"/>
                </a:rPr>
                <a:t>&amp; discussions</a:t>
              </a:r>
            </a:p>
          </p:txBody>
        </p:sp>
        <p:sp>
          <p:nvSpPr>
            <p:cNvPr id="17" name="Label Tolerance definition">
              <a:extLst>
                <a:ext uri="{FF2B5EF4-FFF2-40B4-BE49-F238E27FC236}">
                  <a16:creationId xmlns:a16="http://schemas.microsoft.com/office/drawing/2014/main" id="{770C890A-9119-9C7B-5A7B-A52A902F708F}"/>
                </a:ext>
              </a:extLst>
            </p:cNvPr>
            <p:cNvSpPr txBox="1"/>
            <p:nvPr/>
          </p:nvSpPr>
          <p:spPr>
            <a:xfrm>
              <a:off x="6647083" y="1827694"/>
              <a:ext cx="1097280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GB" sz="1100" noProof="0" dirty="0">
                  <a:solidFill>
                    <a:srgbClr val="000000"/>
                  </a:solidFill>
                  <a:latin typeface="Times New Roman"/>
                </a:rPr>
                <a:t>Tolerance</a:t>
              </a:r>
            </a:p>
            <a:p>
              <a:pPr algn="ctr"/>
              <a:r>
                <a:rPr lang="en-GB" sz="1100" noProof="0" dirty="0">
                  <a:solidFill>
                    <a:srgbClr val="000000"/>
                  </a:solidFill>
                  <a:latin typeface="Times New Roman"/>
                </a:rPr>
                <a:t>definition</a:t>
              </a:r>
            </a:p>
          </p:txBody>
        </p:sp>
        <p:sp>
          <p:nvSpPr>
            <p:cNvPr id="18" name="Label Modelling and simulations">
              <a:extLst>
                <a:ext uri="{FF2B5EF4-FFF2-40B4-BE49-F238E27FC236}">
                  <a16:creationId xmlns:a16="http://schemas.microsoft.com/office/drawing/2014/main" id="{EB944E0A-8430-241D-A771-298DB215B956}"/>
                </a:ext>
              </a:extLst>
            </p:cNvPr>
            <p:cNvSpPr txBox="1"/>
            <p:nvPr/>
          </p:nvSpPr>
          <p:spPr>
            <a:xfrm>
              <a:off x="7247507" y="2897031"/>
              <a:ext cx="1097280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GB" sz="1100" noProof="0" dirty="0">
                  <a:latin typeface="Times New Roman"/>
                </a:rPr>
                <a:t>Modelling and</a:t>
              </a:r>
            </a:p>
            <a:p>
              <a:pPr algn="ctr"/>
              <a:r>
                <a:rPr lang="en-GB" sz="1100" noProof="0" dirty="0">
                  <a:latin typeface="Times New Roman"/>
                </a:rPr>
                <a:t>simulations</a:t>
              </a:r>
            </a:p>
          </p:txBody>
        </p:sp>
        <p:sp>
          <p:nvSpPr>
            <p:cNvPr id="19" name="Label Instruments calibrations">
              <a:extLst>
                <a:ext uri="{FF2B5EF4-FFF2-40B4-BE49-F238E27FC236}">
                  <a16:creationId xmlns:a16="http://schemas.microsoft.com/office/drawing/2014/main" id="{5A5F8956-9E2B-6B45-9896-F1BC43D5EB95}"/>
                </a:ext>
              </a:extLst>
            </p:cNvPr>
            <p:cNvSpPr txBox="1"/>
            <p:nvPr/>
          </p:nvSpPr>
          <p:spPr>
            <a:xfrm>
              <a:off x="7070041" y="4126505"/>
              <a:ext cx="1097280" cy="16927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GB" sz="1100" noProof="0" dirty="0">
                  <a:solidFill>
                    <a:srgbClr val="000000"/>
                  </a:solidFill>
                  <a:latin typeface="Times New Roman"/>
                </a:rPr>
                <a:t>R&amp;D</a:t>
              </a:r>
            </a:p>
          </p:txBody>
        </p:sp>
        <p:sp>
          <p:nvSpPr>
            <p:cNvPr id="20" name="Label Traceability">
              <a:extLst>
                <a:ext uri="{FF2B5EF4-FFF2-40B4-BE49-F238E27FC236}">
                  <a16:creationId xmlns:a16="http://schemas.microsoft.com/office/drawing/2014/main" id="{EC3B93E9-A5E3-09A3-6FFD-5094C57C9249}"/>
                </a:ext>
              </a:extLst>
            </p:cNvPr>
            <p:cNvSpPr txBox="1"/>
            <p:nvPr/>
          </p:nvSpPr>
          <p:spPr>
            <a:xfrm>
              <a:off x="6456949" y="4877977"/>
              <a:ext cx="842426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GB" sz="1100" noProof="0" dirty="0">
                  <a:latin typeface="Times New Roman"/>
                </a:rPr>
                <a:t>Calibrations </a:t>
              </a:r>
            </a:p>
            <a:p>
              <a:pPr algn="ctr"/>
              <a:r>
                <a:rPr lang="en-GB" sz="1100" noProof="0" dirty="0">
                  <a:latin typeface="Times New Roman"/>
                </a:rPr>
                <a:t>&amp; Traceability</a:t>
              </a:r>
            </a:p>
          </p:txBody>
        </p:sp>
        <p:sp>
          <p:nvSpPr>
            <p:cNvPr id="21" name="Label Measurements &amp; comparisons">
              <a:extLst>
                <a:ext uri="{FF2B5EF4-FFF2-40B4-BE49-F238E27FC236}">
                  <a16:creationId xmlns:a16="http://schemas.microsoft.com/office/drawing/2014/main" id="{48080494-D977-80EC-7FB4-F98A49E56594}"/>
                </a:ext>
              </a:extLst>
            </p:cNvPr>
            <p:cNvSpPr txBox="1"/>
            <p:nvPr/>
          </p:nvSpPr>
          <p:spPr>
            <a:xfrm>
              <a:off x="4941531" y="4932832"/>
              <a:ext cx="1097280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GB" sz="1100" noProof="0" dirty="0">
                  <a:solidFill>
                    <a:srgbClr val="000000"/>
                  </a:solidFill>
                  <a:latin typeface="Times New Roman"/>
                </a:rPr>
                <a:t>Measurements</a:t>
              </a:r>
            </a:p>
            <a:p>
              <a:pPr algn="ctr"/>
              <a:r>
                <a:rPr lang="en-GB" sz="1100" noProof="0" dirty="0">
                  <a:solidFill>
                    <a:srgbClr val="000000"/>
                  </a:solidFill>
                  <a:latin typeface="Times New Roman"/>
                </a:rPr>
                <a:t>&amp; comparisons</a:t>
              </a:r>
            </a:p>
          </p:txBody>
        </p:sp>
        <p:sp>
          <p:nvSpPr>
            <p:cNvPr id="22" name="Label Uncertainty budget">
              <a:extLst>
                <a:ext uri="{FF2B5EF4-FFF2-40B4-BE49-F238E27FC236}">
                  <a16:creationId xmlns:a16="http://schemas.microsoft.com/office/drawing/2014/main" id="{2736F821-4156-7991-59DE-6A970E32BBF7}"/>
                </a:ext>
              </a:extLst>
            </p:cNvPr>
            <p:cNvSpPr txBox="1"/>
            <p:nvPr/>
          </p:nvSpPr>
          <p:spPr>
            <a:xfrm>
              <a:off x="4053643" y="4173071"/>
              <a:ext cx="1097280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GB" sz="1100" noProof="0" dirty="0">
                  <a:solidFill>
                    <a:srgbClr val="000000"/>
                  </a:solidFill>
                  <a:latin typeface="Times New Roman"/>
                </a:rPr>
                <a:t>Uncertainty</a:t>
              </a:r>
            </a:p>
            <a:p>
              <a:pPr algn="ctr"/>
              <a:r>
                <a:rPr lang="en-GB" sz="1100" noProof="0" dirty="0">
                  <a:solidFill>
                    <a:srgbClr val="000000"/>
                  </a:solidFill>
                  <a:latin typeface="Times New Roman"/>
                </a:rPr>
                <a:t>budget</a:t>
              </a:r>
            </a:p>
          </p:txBody>
        </p:sp>
        <p:sp>
          <p:nvSpPr>
            <p:cNvPr id="23" name="Label Conformity assessment">
              <a:extLst>
                <a:ext uri="{FF2B5EF4-FFF2-40B4-BE49-F238E27FC236}">
                  <a16:creationId xmlns:a16="http://schemas.microsoft.com/office/drawing/2014/main" id="{D6854243-1D22-B66D-C674-181CDDEEB05E}"/>
                </a:ext>
              </a:extLst>
            </p:cNvPr>
            <p:cNvSpPr txBox="1"/>
            <p:nvPr/>
          </p:nvSpPr>
          <p:spPr>
            <a:xfrm>
              <a:off x="3813953" y="3060336"/>
              <a:ext cx="1097280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GB" sz="1100" noProof="0" dirty="0">
                  <a:latin typeface="Times New Roman"/>
                </a:rPr>
                <a:t>Conformity</a:t>
              </a:r>
            </a:p>
            <a:p>
              <a:pPr algn="ctr"/>
              <a:r>
                <a:rPr lang="en-GB" sz="1100" noProof="0" dirty="0">
                  <a:latin typeface="Times New Roman"/>
                </a:rPr>
                <a:t>assessment</a:t>
              </a:r>
            </a:p>
          </p:txBody>
        </p:sp>
        <p:sp>
          <p:nvSpPr>
            <p:cNvPr id="25" name="Label Optimisations">
              <a:extLst>
                <a:ext uri="{FF2B5EF4-FFF2-40B4-BE49-F238E27FC236}">
                  <a16:creationId xmlns:a16="http://schemas.microsoft.com/office/drawing/2014/main" id="{0D0AED89-2764-EB0A-A835-B0E7AB7BA8F2}"/>
                </a:ext>
              </a:extLst>
            </p:cNvPr>
            <p:cNvSpPr txBox="1"/>
            <p:nvPr/>
          </p:nvSpPr>
          <p:spPr>
            <a:xfrm>
              <a:off x="4302829" y="1948800"/>
              <a:ext cx="1041609" cy="33855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GB" sz="1100" noProof="0" dirty="0">
                  <a:solidFill>
                    <a:srgbClr val="000000"/>
                  </a:solidFill>
                  <a:latin typeface="Times New Roman"/>
                </a:rPr>
                <a:t>Optimisations </a:t>
              </a:r>
            </a:p>
            <a:p>
              <a:pPr algn="ctr"/>
              <a:r>
                <a:rPr lang="en-GB" sz="1100" noProof="0" dirty="0">
                  <a:solidFill>
                    <a:srgbClr val="000000"/>
                  </a:solidFill>
                  <a:latin typeface="Times New Roman"/>
                </a:rPr>
                <a:t>&amp; improvements</a:t>
              </a:r>
            </a:p>
          </p:txBody>
        </p:sp>
      </p:grpSp>
      <p:grpSp>
        <p:nvGrpSpPr>
          <p:cNvPr id="14" name="Centre">
            <a:extLst>
              <a:ext uri="{FF2B5EF4-FFF2-40B4-BE49-F238E27FC236}">
                <a16:creationId xmlns:a16="http://schemas.microsoft.com/office/drawing/2014/main" id="{E79BA265-C7EC-7229-F38B-34B09F09049B}"/>
              </a:ext>
            </a:extLst>
          </p:cNvPr>
          <p:cNvGrpSpPr/>
          <p:nvPr/>
        </p:nvGrpSpPr>
        <p:grpSpPr>
          <a:xfrm>
            <a:off x="8095832" y="2415872"/>
            <a:ext cx="2432304" cy="2432304"/>
            <a:chOff x="4880152" y="2212848"/>
            <a:chExt cx="2432304" cy="2432304"/>
          </a:xfrm>
        </p:grpSpPr>
        <p:sp>
          <p:nvSpPr>
            <p:cNvPr id="15" name="Centre disc">
              <a:extLst>
                <a:ext uri="{FF2B5EF4-FFF2-40B4-BE49-F238E27FC236}">
                  <a16:creationId xmlns:a16="http://schemas.microsoft.com/office/drawing/2014/main" id="{42F4A2D4-3DB4-A6B5-EA61-8E069930AA6C}"/>
                </a:ext>
              </a:extLst>
            </p:cNvPr>
            <p:cNvSpPr/>
            <p:nvPr/>
          </p:nvSpPr>
          <p:spPr>
            <a:xfrm>
              <a:off x="4880152" y="2212848"/>
              <a:ext cx="2432304" cy="2432304"/>
            </a:xfrm>
            <a:prstGeom prst="ellipse">
              <a:avLst/>
            </a:prstGeom>
            <a:solidFill>
              <a:srgbClr val="F2F2F2"/>
            </a:solidFill>
            <a:ln w="7620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56" name="Label Requirements &amp; discussions">
            <a:extLst>
              <a:ext uri="{FF2B5EF4-FFF2-40B4-BE49-F238E27FC236}">
                <a16:creationId xmlns:a16="http://schemas.microsoft.com/office/drawing/2014/main" id="{7C6E6129-30EF-C46F-B4E7-FB7EA1D14AB7}"/>
              </a:ext>
            </a:extLst>
          </p:cNvPr>
          <p:cNvSpPr txBox="1"/>
          <p:nvPr/>
        </p:nvSpPr>
        <p:spPr>
          <a:xfrm>
            <a:off x="8793244" y="3360364"/>
            <a:ext cx="1119179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GB" sz="1600" b="1" noProof="0" dirty="0">
                <a:solidFill>
                  <a:srgbClr val="000000"/>
                </a:solidFill>
                <a:latin typeface="Times New Roman"/>
              </a:rPr>
              <a:t>Metrological approach</a:t>
            </a:r>
          </a:p>
        </p:txBody>
      </p:sp>
      <p:sp>
        <p:nvSpPr>
          <p:cNvPr id="52" name="Future piece on Requirements">
            <a:extLst>
              <a:ext uri="{FF2B5EF4-FFF2-40B4-BE49-F238E27FC236}">
                <a16:creationId xmlns:a16="http://schemas.microsoft.com/office/drawing/2014/main" id="{EC258C49-8F60-05BD-35E9-F5CD5EB0C341}"/>
              </a:ext>
            </a:extLst>
          </p:cNvPr>
          <p:cNvSpPr/>
          <p:nvPr/>
        </p:nvSpPr>
        <p:spPr>
          <a:xfrm rot="1346620">
            <a:off x="10208076" y="662237"/>
            <a:ext cx="1913096" cy="999738"/>
          </a:xfrm>
          <a:custGeom>
            <a:avLst/>
            <a:gdLst/>
            <a:ahLst/>
            <a:cxnLst/>
            <a:rect l="l" t="t" r="r" b="b"/>
            <a:pathLst>
              <a:path w="1913096" h="999738">
                <a:moveTo>
                  <a:pt x="146097" y="999738"/>
                </a:moveTo>
                <a:lnTo>
                  <a:pt x="190233" y="984184"/>
                </a:lnTo>
                <a:lnTo>
                  <a:pt x="234677" y="969536"/>
                </a:lnTo>
                <a:lnTo>
                  <a:pt x="279412" y="955802"/>
                </a:lnTo>
                <a:lnTo>
                  <a:pt x="324419" y="942985"/>
                </a:lnTo>
                <a:lnTo>
                  <a:pt x="369679" y="931093"/>
                </a:lnTo>
                <a:lnTo>
                  <a:pt x="415172" y="920130"/>
                </a:lnTo>
                <a:lnTo>
                  <a:pt x="460881" y="910100"/>
                </a:lnTo>
                <a:lnTo>
                  <a:pt x="506785" y="901008"/>
                </a:lnTo>
                <a:lnTo>
                  <a:pt x="552866" y="892858"/>
                </a:lnTo>
                <a:lnTo>
                  <a:pt x="599104" y="885653"/>
                </a:lnTo>
                <a:lnTo>
                  <a:pt x="645480" y="879395"/>
                </a:lnTo>
                <a:lnTo>
                  <a:pt x="691974" y="874088"/>
                </a:lnTo>
                <a:lnTo>
                  <a:pt x="738567" y="869734"/>
                </a:lnTo>
                <a:lnTo>
                  <a:pt x="785239" y="866335"/>
                </a:lnTo>
                <a:lnTo>
                  <a:pt x="831972" y="863891"/>
                </a:lnTo>
                <a:lnTo>
                  <a:pt x="816821" y="849727"/>
                </a:lnTo>
                <a:lnTo>
                  <a:pt x="803740" y="833632"/>
                </a:lnTo>
                <a:lnTo>
                  <a:pt x="792971" y="815906"/>
                </a:lnTo>
                <a:lnTo>
                  <a:pt x="784716" y="796880"/>
                </a:lnTo>
                <a:lnTo>
                  <a:pt x="779129" y="776906"/>
                </a:lnTo>
                <a:lnTo>
                  <a:pt x="776312" y="756358"/>
                </a:lnTo>
                <a:lnTo>
                  <a:pt x="776319" y="735617"/>
                </a:lnTo>
                <a:lnTo>
                  <a:pt x="779150" y="715071"/>
                </a:lnTo>
                <a:lnTo>
                  <a:pt x="784751" y="695101"/>
                </a:lnTo>
                <a:lnTo>
                  <a:pt x="793019" y="676080"/>
                </a:lnTo>
                <a:lnTo>
                  <a:pt x="803799" y="658361"/>
                </a:lnTo>
                <a:lnTo>
                  <a:pt x="816891" y="642275"/>
                </a:lnTo>
                <a:lnTo>
                  <a:pt x="832051" y="628121"/>
                </a:lnTo>
                <a:lnTo>
                  <a:pt x="848997" y="616163"/>
                </a:lnTo>
                <a:lnTo>
                  <a:pt x="867413" y="606623"/>
                </a:lnTo>
                <a:lnTo>
                  <a:pt x="886956" y="599679"/>
                </a:lnTo>
                <a:lnTo>
                  <a:pt x="907263" y="595460"/>
                </a:lnTo>
                <a:lnTo>
                  <a:pt x="927955" y="594045"/>
                </a:lnTo>
                <a:lnTo>
                  <a:pt x="948647" y="595460"/>
                </a:lnTo>
                <a:lnTo>
                  <a:pt x="968954" y="599679"/>
                </a:lnTo>
                <a:lnTo>
                  <a:pt x="988498" y="606623"/>
                </a:lnTo>
                <a:lnTo>
                  <a:pt x="1006914" y="616163"/>
                </a:lnTo>
                <a:lnTo>
                  <a:pt x="1023860" y="628121"/>
                </a:lnTo>
                <a:lnTo>
                  <a:pt x="1039020" y="642275"/>
                </a:lnTo>
                <a:lnTo>
                  <a:pt x="1052112" y="658361"/>
                </a:lnTo>
                <a:lnTo>
                  <a:pt x="1062892" y="676080"/>
                </a:lnTo>
                <a:lnTo>
                  <a:pt x="1071160" y="695101"/>
                </a:lnTo>
                <a:lnTo>
                  <a:pt x="1076761" y="715071"/>
                </a:lnTo>
                <a:lnTo>
                  <a:pt x="1079592" y="735617"/>
                </a:lnTo>
                <a:lnTo>
                  <a:pt x="1079599" y="756358"/>
                </a:lnTo>
                <a:lnTo>
                  <a:pt x="1076782" y="776906"/>
                </a:lnTo>
                <a:lnTo>
                  <a:pt x="1071194" y="796880"/>
                </a:lnTo>
                <a:lnTo>
                  <a:pt x="1062939" y="815906"/>
                </a:lnTo>
                <a:lnTo>
                  <a:pt x="1052171" y="833632"/>
                </a:lnTo>
                <a:lnTo>
                  <a:pt x="1039090" y="849727"/>
                </a:lnTo>
                <a:lnTo>
                  <a:pt x="1023939" y="863891"/>
                </a:lnTo>
                <a:lnTo>
                  <a:pt x="1070671" y="866335"/>
                </a:lnTo>
                <a:lnTo>
                  <a:pt x="1117344" y="869734"/>
                </a:lnTo>
                <a:lnTo>
                  <a:pt x="1163937" y="874088"/>
                </a:lnTo>
                <a:lnTo>
                  <a:pt x="1210431" y="879395"/>
                </a:lnTo>
                <a:lnTo>
                  <a:pt x="1256807" y="885653"/>
                </a:lnTo>
                <a:lnTo>
                  <a:pt x="1303045" y="892858"/>
                </a:lnTo>
                <a:lnTo>
                  <a:pt x="1349125" y="901008"/>
                </a:lnTo>
                <a:lnTo>
                  <a:pt x="1395030" y="910100"/>
                </a:lnTo>
                <a:lnTo>
                  <a:pt x="1440738" y="920130"/>
                </a:lnTo>
                <a:lnTo>
                  <a:pt x="1486232" y="931093"/>
                </a:lnTo>
                <a:lnTo>
                  <a:pt x="1531492" y="942985"/>
                </a:lnTo>
                <a:lnTo>
                  <a:pt x="1576498" y="955802"/>
                </a:lnTo>
                <a:lnTo>
                  <a:pt x="1621233" y="969536"/>
                </a:lnTo>
                <a:lnTo>
                  <a:pt x="1665678" y="984184"/>
                </a:lnTo>
                <a:lnTo>
                  <a:pt x="1709813" y="999738"/>
                </a:lnTo>
                <a:lnTo>
                  <a:pt x="1913096" y="441222"/>
                </a:lnTo>
                <a:lnTo>
                  <a:pt x="1855911" y="421087"/>
                </a:lnTo>
                <a:lnTo>
                  <a:pt x="1798313" y="402161"/>
                </a:lnTo>
                <a:lnTo>
                  <a:pt x="1740331" y="384450"/>
                </a:lnTo>
                <a:lnTo>
                  <a:pt x="1681988" y="367964"/>
                </a:lnTo>
                <a:lnTo>
                  <a:pt x="1623312" y="352709"/>
                </a:lnTo>
                <a:lnTo>
                  <a:pt x="1564327" y="338693"/>
                </a:lnTo>
                <a:lnTo>
                  <a:pt x="1505060" y="325922"/>
                </a:lnTo>
                <a:lnTo>
                  <a:pt x="1445538" y="314400"/>
                </a:lnTo>
                <a:lnTo>
                  <a:pt x="1385787" y="304134"/>
                </a:lnTo>
                <a:lnTo>
                  <a:pt x="1325832" y="295128"/>
                </a:lnTo>
                <a:lnTo>
                  <a:pt x="1265701" y="287386"/>
                </a:lnTo>
                <a:lnTo>
                  <a:pt x="1205421" y="280911"/>
                </a:lnTo>
                <a:lnTo>
                  <a:pt x="1145018" y="275706"/>
                </a:lnTo>
                <a:lnTo>
                  <a:pt x="1084518" y="271774"/>
                </a:lnTo>
                <a:lnTo>
                  <a:pt x="1023950" y="269116"/>
                </a:lnTo>
                <a:lnTo>
                  <a:pt x="1039033" y="254965"/>
                </a:lnTo>
                <a:lnTo>
                  <a:pt x="1052051" y="238894"/>
                </a:lnTo>
                <a:lnTo>
                  <a:pt x="1062762" y="221201"/>
                </a:lnTo>
                <a:lnTo>
                  <a:pt x="1070967" y="202215"/>
                </a:lnTo>
                <a:lnTo>
                  <a:pt x="1076512" y="182290"/>
                </a:lnTo>
                <a:lnTo>
                  <a:pt x="1079296" y="161796"/>
                </a:lnTo>
                <a:lnTo>
                  <a:pt x="1079265" y="141114"/>
                </a:lnTo>
                <a:lnTo>
                  <a:pt x="1076421" y="120628"/>
                </a:lnTo>
                <a:lnTo>
                  <a:pt x="1070817" y="100719"/>
                </a:lnTo>
                <a:lnTo>
                  <a:pt x="1062556" y="81758"/>
                </a:lnTo>
                <a:lnTo>
                  <a:pt x="1051793" y="64097"/>
                </a:lnTo>
                <a:lnTo>
                  <a:pt x="1038727" y="48065"/>
                </a:lnTo>
                <a:lnTo>
                  <a:pt x="1023602" y="33959"/>
                </a:lnTo>
                <a:lnTo>
                  <a:pt x="1006698" y="22041"/>
                </a:lnTo>
                <a:lnTo>
                  <a:pt x="988330" y="12534"/>
                </a:lnTo>
                <a:lnTo>
                  <a:pt x="968840" y="5614"/>
                </a:lnTo>
                <a:lnTo>
                  <a:pt x="948590" y="1410"/>
                </a:lnTo>
                <a:lnTo>
                  <a:pt x="927955" y="0"/>
                </a:lnTo>
                <a:lnTo>
                  <a:pt x="907321" y="1410"/>
                </a:lnTo>
                <a:lnTo>
                  <a:pt x="887071" y="5614"/>
                </a:lnTo>
                <a:lnTo>
                  <a:pt x="867580" y="12534"/>
                </a:lnTo>
                <a:lnTo>
                  <a:pt x="849212" y="22041"/>
                </a:lnTo>
                <a:lnTo>
                  <a:pt x="832309" y="33959"/>
                </a:lnTo>
                <a:lnTo>
                  <a:pt x="817183" y="48065"/>
                </a:lnTo>
                <a:lnTo>
                  <a:pt x="804117" y="64097"/>
                </a:lnTo>
                <a:lnTo>
                  <a:pt x="793354" y="81758"/>
                </a:lnTo>
                <a:lnTo>
                  <a:pt x="785094" y="100719"/>
                </a:lnTo>
                <a:lnTo>
                  <a:pt x="779489" y="120628"/>
                </a:lnTo>
                <a:lnTo>
                  <a:pt x="776645" y="141114"/>
                </a:lnTo>
                <a:lnTo>
                  <a:pt x="776615" y="161796"/>
                </a:lnTo>
                <a:lnTo>
                  <a:pt x="779398" y="182290"/>
                </a:lnTo>
                <a:lnTo>
                  <a:pt x="784944" y="202215"/>
                </a:lnTo>
                <a:lnTo>
                  <a:pt x="793148" y="221201"/>
                </a:lnTo>
                <a:lnTo>
                  <a:pt x="803859" y="238894"/>
                </a:lnTo>
                <a:lnTo>
                  <a:pt x="816877" y="254965"/>
                </a:lnTo>
                <a:lnTo>
                  <a:pt x="831961" y="269116"/>
                </a:lnTo>
                <a:lnTo>
                  <a:pt x="771392" y="271774"/>
                </a:lnTo>
                <a:lnTo>
                  <a:pt x="710893" y="275706"/>
                </a:lnTo>
                <a:lnTo>
                  <a:pt x="650490" y="280911"/>
                </a:lnTo>
                <a:lnTo>
                  <a:pt x="590209" y="287386"/>
                </a:lnTo>
                <a:lnTo>
                  <a:pt x="530079" y="295128"/>
                </a:lnTo>
                <a:lnTo>
                  <a:pt x="470124" y="304134"/>
                </a:lnTo>
                <a:lnTo>
                  <a:pt x="410372" y="314400"/>
                </a:lnTo>
                <a:lnTo>
                  <a:pt x="350850" y="325922"/>
                </a:lnTo>
                <a:lnTo>
                  <a:pt x="291584" y="338693"/>
                </a:lnTo>
                <a:lnTo>
                  <a:pt x="232599" y="352709"/>
                </a:lnTo>
                <a:lnTo>
                  <a:pt x="173922" y="367964"/>
                </a:lnTo>
                <a:lnTo>
                  <a:pt x="115580" y="384450"/>
                </a:lnTo>
                <a:lnTo>
                  <a:pt x="57597" y="402161"/>
                </a:lnTo>
                <a:lnTo>
                  <a:pt x="0" y="421087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69000"/>
            </a:schemeClr>
          </a:solidFill>
          <a:ln w="12700">
            <a:solidFill>
              <a:schemeClr val="tx2">
                <a:lumMod val="40000"/>
                <a:lumOff val="6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8" name="Label Requirements &amp; discussions">
            <a:extLst>
              <a:ext uri="{FF2B5EF4-FFF2-40B4-BE49-F238E27FC236}">
                <a16:creationId xmlns:a16="http://schemas.microsoft.com/office/drawing/2014/main" id="{A519CC81-0933-1E31-56E9-0E436775E979}"/>
              </a:ext>
            </a:extLst>
          </p:cNvPr>
          <p:cNvSpPr txBox="1"/>
          <p:nvPr/>
        </p:nvSpPr>
        <p:spPr>
          <a:xfrm>
            <a:off x="11283305" y="663747"/>
            <a:ext cx="984668" cy="3385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GB" sz="1100" i="1" noProof="0" dirty="0">
                <a:solidFill>
                  <a:srgbClr val="000000"/>
                </a:solidFill>
                <a:latin typeface="Times New Roman"/>
              </a:rPr>
              <a:t>Future contribution</a:t>
            </a:r>
          </a:p>
        </p:txBody>
      </p:sp>
    </p:spTree>
    <p:extLst>
      <p:ext uri="{BB962C8B-B14F-4D97-AF65-F5344CB8AC3E}">
        <p14:creationId xmlns:p14="http://schemas.microsoft.com/office/powerpoint/2010/main" val="3320190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F50B0-3F11-F85B-F813-77C9C069E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5360A-BCB0-2FD9-3FF4-C9070861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Measurand definition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8DB73D-E011-1E9C-B9CC-53016F6422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20C01F88-ADC2-5D8B-B30A-0C76FD8EAE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036" y="759052"/>
            <a:ext cx="10895138" cy="5838300"/>
          </a:xfrm>
        </p:spPr>
        <p:txBody>
          <a:bodyPr/>
          <a:lstStyle/>
          <a:p>
            <a:pPr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Measurand =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quantity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intended to be measured (VIM)</a:t>
            </a:r>
          </a:p>
          <a:p>
            <a:pPr lvl="1"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a precise definition to avoid any ambiguity regarding what is to be measured </a:t>
            </a:r>
          </a:p>
          <a:p>
            <a:pPr lvl="1"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match exactly the quantity used in physicist simulations: physicists and aligners must be talking about the same thing</a:t>
            </a: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354F59-0FBD-F0EB-67D5-74EF27224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8</a:t>
            </a:fld>
            <a:endParaRPr lang="en-GB" noProof="0" dirty="0"/>
          </a:p>
        </p:txBody>
      </p:sp>
      <p:pic>
        <p:nvPicPr>
          <p:cNvPr id="77" name="Image 76">
            <a:extLst>
              <a:ext uri="{FF2B5EF4-FFF2-40B4-BE49-F238E27FC236}">
                <a16:creationId xmlns:a16="http://schemas.microsoft.com/office/drawing/2014/main" id="{8F5A08EF-7E3E-EC6B-BED6-D6606630A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952" y="3950395"/>
            <a:ext cx="4707232" cy="2444640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88BB08CE-6675-08BC-B670-9E557A9A82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9933"/>
          <a:stretch>
            <a:fillRect/>
          </a:stretch>
        </p:blipFill>
        <p:spPr>
          <a:xfrm>
            <a:off x="1066725" y="1905326"/>
            <a:ext cx="7565114" cy="822285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A037FFA1-C720-B7BB-F3AC-9511C84828D7}"/>
              </a:ext>
            </a:extLst>
          </p:cNvPr>
          <p:cNvSpPr/>
          <p:nvPr/>
        </p:nvSpPr>
        <p:spPr>
          <a:xfrm>
            <a:off x="2505552" y="2513817"/>
            <a:ext cx="6066948" cy="229383"/>
          </a:xfrm>
          <a:prstGeom prst="rect">
            <a:avLst/>
          </a:prstGeom>
          <a:solidFill>
            <a:srgbClr val="FF0000">
              <a:alpha val="1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C2BE996B-457F-06CD-F100-DAF179BC57D2}"/>
                  </a:ext>
                </a:extLst>
              </p:cNvPr>
              <p:cNvSpPr txBox="1"/>
              <p:nvPr/>
            </p:nvSpPr>
            <p:spPr>
              <a:xfrm>
                <a:off x="6169358" y="3506989"/>
                <a:ext cx="5668286" cy="756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i="1" noProof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“Horizontal transverse misalignment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b="0" i="1" noProof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400" b="0" i="1" noProof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GB" sz="1400" b="0" i="1" noProof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GB" sz="1400" i="1" noProof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the magnetic centre of a quadrupole with respect to the girder axis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b="0" i="1" noProof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400" b="0" i="1" noProof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b>
                        <m:r>
                          <a:rPr lang="en-GB" sz="1400" b="0" i="1" noProof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GB" sz="1400" i="1" noProof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at the nominal temperature of 21 °C, when the machine is off.”</a:t>
                </a:r>
              </a:p>
            </p:txBody>
          </p:sp>
        </mc:Choice>
        <mc:Fallback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C2BE996B-457F-06CD-F100-DAF179BC5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9358" y="3506989"/>
                <a:ext cx="5668286" cy="756169"/>
              </a:xfrm>
              <a:prstGeom prst="rect">
                <a:avLst/>
              </a:prstGeom>
              <a:blipFill>
                <a:blip r:embed="rId5"/>
                <a:stretch>
                  <a:fillRect t="-806" r="-323" b="-806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ZoneTexte 84">
            <a:extLst>
              <a:ext uri="{FF2B5EF4-FFF2-40B4-BE49-F238E27FC236}">
                <a16:creationId xmlns:a16="http://schemas.microsoft.com/office/drawing/2014/main" id="{1B4C94B8-D2D5-1466-1E73-3C1949295599}"/>
              </a:ext>
            </a:extLst>
          </p:cNvPr>
          <p:cNvSpPr txBox="1"/>
          <p:nvPr/>
        </p:nvSpPr>
        <p:spPr>
          <a:xfrm>
            <a:off x="1059248" y="3671897"/>
            <a:ext cx="3475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“Relative deviation between magnets”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7F004CBD-5A48-7AF6-56F3-B7F81ECE9381}"/>
              </a:ext>
            </a:extLst>
          </p:cNvPr>
          <p:cNvSpPr txBox="1"/>
          <p:nvPr/>
        </p:nvSpPr>
        <p:spPr>
          <a:xfrm>
            <a:off x="2028724" y="6127829"/>
            <a:ext cx="1536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magnets?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554D96A7-AB4C-9901-C0A7-19DDF6A347E0}"/>
              </a:ext>
            </a:extLst>
          </p:cNvPr>
          <p:cNvSpPr txBox="1"/>
          <p:nvPr/>
        </p:nvSpPr>
        <p:spPr>
          <a:xfrm>
            <a:off x="869925" y="5251247"/>
            <a:ext cx="1536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what?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43D302F1-E9F6-E24A-655D-19EFE3DFA6D0}"/>
              </a:ext>
            </a:extLst>
          </p:cNvPr>
          <p:cNvSpPr txBox="1"/>
          <p:nvPr/>
        </p:nvSpPr>
        <p:spPr>
          <a:xfrm>
            <a:off x="9432532" y="2136196"/>
            <a:ext cx="1920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it exactly?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B54CBB50-DFE7-135F-2A0E-54D441892333}"/>
              </a:ext>
            </a:extLst>
          </p:cNvPr>
          <p:cNvSpPr txBox="1"/>
          <p:nvPr/>
        </p:nvSpPr>
        <p:spPr>
          <a:xfrm>
            <a:off x="3139561" y="5250951"/>
            <a:ext cx="1682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which direction?</a:t>
            </a: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453CA59A-683A-D62A-B982-796B2118AD33}"/>
              </a:ext>
            </a:extLst>
          </p:cNvPr>
          <p:cNvSpPr txBox="1"/>
          <p:nvPr/>
        </p:nvSpPr>
        <p:spPr>
          <a:xfrm>
            <a:off x="744826" y="3108713"/>
            <a:ext cx="410445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poorly defined measurand: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5B1C2B83-3ABA-FA27-DD3E-D7CD9A05AAAB}"/>
              </a:ext>
            </a:extLst>
          </p:cNvPr>
          <p:cNvSpPr txBox="1"/>
          <p:nvPr/>
        </p:nvSpPr>
        <p:spPr>
          <a:xfrm>
            <a:off x="6829980" y="3108713"/>
            <a:ext cx="423457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a measurand defined at SOLEIL:</a:t>
            </a:r>
          </a:p>
        </p:txBody>
      </p:sp>
      <p:cxnSp>
        <p:nvCxnSpPr>
          <p:cNvPr id="111" name="Connecteur droit avec flèche 110">
            <a:extLst>
              <a:ext uri="{FF2B5EF4-FFF2-40B4-BE49-F238E27FC236}">
                <a16:creationId xmlns:a16="http://schemas.microsoft.com/office/drawing/2014/main" id="{83275965-2BF6-F7B9-6C19-6B6B8B01B048}"/>
              </a:ext>
            </a:extLst>
          </p:cNvPr>
          <p:cNvCxnSpPr>
            <a:cxnSpLocks/>
          </p:cNvCxnSpPr>
          <p:nvPr/>
        </p:nvCxnSpPr>
        <p:spPr>
          <a:xfrm flipV="1">
            <a:off x="8786618" y="2335478"/>
            <a:ext cx="491136" cy="270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avec flèche 111">
            <a:extLst>
              <a:ext uri="{FF2B5EF4-FFF2-40B4-BE49-F238E27FC236}">
                <a16:creationId xmlns:a16="http://schemas.microsoft.com/office/drawing/2014/main" id="{FDCC0398-55F9-635A-C44C-EEC134CEA37E}"/>
              </a:ext>
            </a:extLst>
          </p:cNvPr>
          <p:cNvCxnSpPr>
            <a:cxnSpLocks/>
          </p:cNvCxnSpPr>
          <p:nvPr/>
        </p:nvCxnSpPr>
        <p:spPr>
          <a:xfrm>
            <a:off x="2797054" y="4051682"/>
            <a:ext cx="0" cy="20416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>
            <a:extLst>
              <a:ext uri="{FF2B5EF4-FFF2-40B4-BE49-F238E27FC236}">
                <a16:creationId xmlns:a16="http://schemas.microsoft.com/office/drawing/2014/main" id="{744BE413-E39C-BACD-1385-7FB18F5CB519}"/>
              </a:ext>
            </a:extLst>
          </p:cNvPr>
          <p:cNvCxnSpPr>
            <a:cxnSpLocks/>
          </p:cNvCxnSpPr>
          <p:nvPr/>
        </p:nvCxnSpPr>
        <p:spPr>
          <a:xfrm flipH="1">
            <a:off x="1844124" y="4050630"/>
            <a:ext cx="562459" cy="4220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avec flèche 120">
            <a:extLst>
              <a:ext uri="{FF2B5EF4-FFF2-40B4-BE49-F238E27FC236}">
                <a16:creationId xmlns:a16="http://schemas.microsoft.com/office/drawing/2014/main" id="{7107DBA8-1A9D-C9F9-AAA0-375FA1BA496B}"/>
              </a:ext>
            </a:extLst>
          </p:cNvPr>
          <p:cNvCxnSpPr>
            <a:cxnSpLocks/>
          </p:cNvCxnSpPr>
          <p:nvPr/>
        </p:nvCxnSpPr>
        <p:spPr>
          <a:xfrm flipH="1">
            <a:off x="1790982" y="4066884"/>
            <a:ext cx="818202" cy="11512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avec flèche 123">
            <a:extLst>
              <a:ext uri="{FF2B5EF4-FFF2-40B4-BE49-F238E27FC236}">
                <a16:creationId xmlns:a16="http://schemas.microsoft.com/office/drawing/2014/main" id="{1CB68E15-8708-16D6-AFD5-41B7AF189639}"/>
              </a:ext>
            </a:extLst>
          </p:cNvPr>
          <p:cNvCxnSpPr>
            <a:cxnSpLocks/>
          </p:cNvCxnSpPr>
          <p:nvPr/>
        </p:nvCxnSpPr>
        <p:spPr>
          <a:xfrm>
            <a:off x="2999656" y="4050630"/>
            <a:ext cx="690275" cy="11675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cteur droit avec flèche 126">
            <a:extLst>
              <a:ext uri="{FF2B5EF4-FFF2-40B4-BE49-F238E27FC236}">
                <a16:creationId xmlns:a16="http://schemas.microsoft.com/office/drawing/2014/main" id="{452D09EF-300E-7ACA-FFE9-21BCF2637449}"/>
              </a:ext>
            </a:extLst>
          </p:cNvPr>
          <p:cNvCxnSpPr>
            <a:cxnSpLocks/>
          </p:cNvCxnSpPr>
          <p:nvPr/>
        </p:nvCxnSpPr>
        <p:spPr>
          <a:xfrm>
            <a:off x="3204891" y="4066884"/>
            <a:ext cx="564096" cy="4263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ZoneTexte 94">
            <a:extLst>
              <a:ext uri="{FF2B5EF4-FFF2-40B4-BE49-F238E27FC236}">
                <a16:creationId xmlns:a16="http://schemas.microsoft.com/office/drawing/2014/main" id="{7FA357A2-EA16-44D6-2C77-4B452C724F47}"/>
              </a:ext>
            </a:extLst>
          </p:cNvPr>
          <p:cNvSpPr txBox="1"/>
          <p:nvPr/>
        </p:nvSpPr>
        <p:spPr>
          <a:xfrm>
            <a:off x="503816" y="4493227"/>
            <a:ext cx="209063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 which conditions?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12385168-635D-068A-DAD0-21FE22E0EFA2}"/>
              </a:ext>
            </a:extLst>
          </p:cNvPr>
          <p:cNvSpPr txBox="1"/>
          <p:nvPr/>
        </p:nvSpPr>
        <p:spPr>
          <a:xfrm>
            <a:off x="3238401" y="4493227"/>
            <a:ext cx="153665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which frame?</a:t>
            </a:r>
          </a:p>
        </p:txBody>
      </p:sp>
    </p:spTree>
    <p:extLst>
      <p:ext uri="{BB962C8B-B14F-4D97-AF65-F5344CB8AC3E}">
        <p14:creationId xmlns:p14="http://schemas.microsoft.com/office/powerpoint/2010/main" val="2075433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176F5-2767-F5E5-B5BE-33EAE1400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id="{C56CAD4B-97B7-91E2-8F68-773DCB4021A3}"/>
              </a:ext>
            </a:extLst>
          </p:cNvPr>
          <p:cNvSpPr txBox="1">
            <a:spLocks/>
          </p:cNvSpPr>
          <p:nvPr/>
        </p:nvSpPr>
        <p:spPr>
          <a:xfrm>
            <a:off x="552036" y="759052"/>
            <a:ext cx="10895138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Tolerances are derived from Monte Carlo beam simulations, in which alignment errors are applied in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successive layers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magnets on their girder, then girders in the tunnel</a:t>
            </a: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F1D2E2-FDE4-C044-8DFE-C6E3EBA09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Towards a more realistic alignment error model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C3CC6-5DFE-3163-3C96-E98F7BDCF8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A45ECA-2D9F-F82E-7BB9-EFE59446F9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9</a:t>
            </a:fld>
            <a:endParaRPr lang="en-GB" noProof="0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DE96FA5-99C2-AC55-71F2-C46D6AD0D2A7}"/>
              </a:ext>
            </a:extLst>
          </p:cNvPr>
          <p:cNvSpPr txBox="1"/>
          <p:nvPr/>
        </p:nvSpPr>
        <p:spPr>
          <a:xfrm>
            <a:off x="1685369" y="5923250"/>
            <a:ext cx="7362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realistic and beneficial for both sides: better simulated beam performance for physicists and no further tightening of tolerances for aligners</a:t>
            </a:r>
          </a:p>
        </p:txBody>
      </p:sp>
      <p:sp>
        <p:nvSpPr>
          <p:cNvPr id="38" name="Flèche : droite 37">
            <a:extLst>
              <a:ext uri="{FF2B5EF4-FFF2-40B4-BE49-F238E27FC236}">
                <a16:creationId xmlns:a16="http://schemas.microsoft.com/office/drawing/2014/main" id="{B181B7CB-D23D-FB05-0554-571B323FD18A}"/>
              </a:ext>
            </a:extLst>
          </p:cNvPr>
          <p:cNvSpPr/>
          <p:nvPr/>
        </p:nvSpPr>
        <p:spPr>
          <a:xfrm>
            <a:off x="1147301" y="6120830"/>
            <a:ext cx="432048" cy="2579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C3C3224-8F64-7ECA-DB21-ACF6B92F2295}"/>
              </a:ext>
            </a:extLst>
          </p:cNvPr>
          <p:cNvSpPr txBox="1"/>
          <p:nvPr/>
        </p:nvSpPr>
        <p:spPr>
          <a:xfrm>
            <a:off x="935641" y="1506270"/>
            <a:ext cx="410445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model: independent girders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43842D7-0755-1155-8E67-C1EA496DCA32}"/>
              </a:ext>
            </a:extLst>
          </p:cNvPr>
          <p:cNvSpPr txBox="1"/>
          <p:nvPr/>
        </p:nvSpPr>
        <p:spPr>
          <a:xfrm>
            <a:off x="6960096" y="1506270"/>
            <a:ext cx="410445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model: correlated girders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DE9C505-12A0-7AE3-CB2A-D8E814351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81" y="2180554"/>
            <a:ext cx="4583378" cy="261659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79A430C-7E22-EEC4-978A-200752D8A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973" y="2180554"/>
            <a:ext cx="4583378" cy="2616598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64B0C604-CA20-9F4D-D96A-F5185EB7DD02}"/>
              </a:ext>
            </a:extLst>
          </p:cNvPr>
          <p:cNvSpPr txBox="1"/>
          <p:nvPr/>
        </p:nvSpPr>
        <p:spPr>
          <a:xfrm>
            <a:off x="807669" y="4860871"/>
            <a:ext cx="4694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girder drawn </a:t>
            </a: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independently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GB" sz="1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Girder-to-girder discontinuity:  σ = </a:t>
            </a: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 µm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max </a:t>
            </a: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149 µm </a:t>
            </a:r>
            <a:endParaRPr lang="en-GB" sz="1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3E30129-59EC-A1FD-E25E-BBD9FD87D39F}"/>
              </a:ext>
            </a:extLst>
          </p:cNvPr>
          <p:cNvSpPr txBox="1"/>
          <p:nvPr/>
        </p:nvSpPr>
        <p:spPr>
          <a:xfrm>
            <a:off x="6752289" y="4863452"/>
            <a:ext cx="46948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girder </a:t>
            </a: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positioned relative to the previous one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 done with the laser tracker, with ring closure:</a:t>
            </a:r>
          </a:p>
          <a:p>
            <a:endParaRPr lang="en-GB" sz="1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Girder-to-girder discontinuity:  σ = </a:t>
            </a: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 µm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max </a:t>
            </a: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85 µm </a:t>
            </a:r>
            <a:endParaRPr lang="en-GB" sz="1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5D61F81-9136-4ABE-CD77-D12D672B38C3}"/>
              </a:ext>
            </a:extLst>
          </p:cNvPr>
          <p:cNvSpPr txBox="1"/>
          <p:nvPr/>
        </p:nvSpPr>
        <p:spPr>
          <a:xfrm>
            <a:off x="3071664" y="1888155"/>
            <a:ext cx="63701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input for both models: σ = 25 µm in translation, 10 µrad in rotation  </a:t>
            </a:r>
          </a:p>
        </p:txBody>
      </p:sp>
    </p:spTree>
    <p:extLst>
      <p:ext uri="{BB962C8B-B14F-4D97-AF65-F5344CB8AC3E}">
        <p14:creationId xmlns:p14="http://schemas.microsoft.com/office/powerpoint/2010/main" val="2632536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AD6DF-8082-885F-20AC-6D478BB92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01681A-8928-27D7-506F-3661576F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Conformity: are the tolerances met?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A545B-986B-2013-D0DD-0D93C08948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69DFF8-19DC-1C7A-527C-E967F1C14E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10</a:t>
            </a:fld>
            <a:endParaRPr lang="en-GB" noProof="0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C481E7D-33D7-1C7B-8BC7-3D6BB4D450B1}"/>
              </a:ext>
            </a:extLst>
          </p:cNvPr>
          <p:cNvGrpSpPr/>
          <p:nvPr/>
        </p:nvGrpSpPr>
        <p:grpSpPr>
          <a:xfrm>
            <a:off x="2421392" y="2792765"/>
            <a:ext cx="7151299" cy="3804587"/>
            <a:chOff x="2421392" y="2792765"/>
            <a:chExt cx="7151299" cy="380458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D34C19B-8EC4-4A0D-4496-4D8AC38A0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21392" y="2813908"/>
              <a:ext cx="6726122" cy="3783444"/>
            </a:xfrm>
            <a:prstGeom prst="rect">
              <a:avLst/>
            </a:prstGeom>
          </p:spPr>
        </p:pic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60E2178D-12D9-1D4C-6AFF-81AED8071BC5}"/>
                </a:ext>
              </a:extLst>
            </p:cNvPr>
            <p:cNvCxnSpPr>
              <a:cxnSpLocks/>
            </p:cNvCxnSpPr>
            <p:nvPr/>
          </p:nvCxnSpPr>
          <p:spPr>
            <a:xfrm>
              <a:off x="3645528" y="5491353"/>
              <a:ext cx="44644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72C6BD5E-F924-DD86-5E46-948E44BBF6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17209" y="3132584"/>
              <a:ext cx="0" cy="23587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7862D00-E958-CBE5-56C0-0C6609061AD8}"/>
                </a:ext>
              </a:extLst>
            </p:cNvPr>
            <p:cNvSpPr txBox="1"/>
            <p:nvPr/>
          </p:nvSpPr>
          <p:spPr>
            <a:xfrm>
              <a:off x="4836928" y="3664242"/>
              <a:ext cx="1728192" cy="33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Tolerances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6FBE1A8-EADC-2CFB-7857-0DC9F3068DE0}"/>
                </a:ext>
              </a:extLst>
            </p:cNvPr>
            <p:cNvSpPr txBox="1"/>
            <p:nvPr/>
          </p:nvSpPr>
          <p:spPr>
            <a:xfrm>
              <a:off x="5269137" y="2792765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Probability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76635A6-15B0-BCA4-D1E0-22D5D7D95391}"/>
                </a:ext>
              </a:extLst>
            </p:cNvPr>
            <p:cNvSpPr txBox="1"/>
            <p:nvPr/>
          </p:nvSpPr>
          <p:spPr>
            <a:xfrm>
              <a:off x="8004804" y="5324556"/>
              <a:ext cx="15678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Magnet position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3A5D455-8108-3AA8-CA1D-D8EBCB1ACC7E}"/>
                </a:ext>
              </a:extLst>
            </p:cNvPr>
            <p:cNvSpPr txBox="1"/>
            <p:nvPr/>
          </p:nvSpPr>
          <p:spPr>
            <a:xfrm>
              <a:off x="3917656" y="5973162"/>
              <a:ext cx="1872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Theoretical position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5DB50623-B349-D18E-45E2-F721EA14F9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9228" y="5531987"/>
              <a:ext cx="364378" cy="4411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74724377-709D-6B6D-F3A8-C5325420CBCD}"/>
              </a:ext>
            </a:extLst>
          </p:cNvPr>
          <p:cNvSpPr txBox="1">
            <a:spLocks/>
          </p:cNvSpPr>
          <p:nvPr/>
        </p:nvSpPr>
        <p:spPr>
          <a:xfrm>
            <a:off x="552036" y="759052"/>
            <a:ext cx="10895138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Tolerance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interval of permissible values for a measurand to meet specified requirements. </a:t>
            </a:r>
          </a:p>
          <a:p>
            <a:pPr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SOLEIL: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+/- 2σ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error simulated by the physicists</a:t>
            </a: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32407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91201-0A6C-F4E0-5157-C90477AE7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51D83F-D9D6-A280-0C21-62D311838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Conformity: are the tolerances met?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110013-35F0-383E-28DC-F3CA7AD84C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D20821-A7CA-3E9F-86C7-651F7475FD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11</a:t>
            </a:fld>
            <a:endParaRPr lang="en-GB" noProof="0" dirty="0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3126916-9CE1-4F26-6FF8-03C828DBC527}"/>
              </a:ext>
            </a:extLst>
          </p:cNvPr>
          <p:cNvGrpSpPr/>
          <p:nvPr/>
        </p:nvGrpSpPr>
        <p:grpSpPr>
          <a:xfrm>
            <a:off x="2421392" y="2792765"/>
            <a:ext cx="7151299" cy="3801540"/>
            <a:chOff x="2421392" y="2792765"/>
            <a:chExt cx="7151299" cy="38015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53C8024-70A7-09A0-E106-17159360C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21392" y="2816954"/>
              <a:ext cx="6726122" cy="3777351"/>
            </a:xfrm>
            <a:prstGeom prst="rect">
              <a:avLst/>
            </a:prstGeom>
          </p:spPr>
        </p:pic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F0F30D7C-36E4-228B-9A34-C37D13E4E4B9}"/>
                </a:ext>
              </a:extLst>
            </p:cNvPr>
            <p:cNvCxnSpPr>
              <a:cxnSpLocks/>
            </p:cNvCxnSpPr>
            <p:nvPr/>
          </p:nvCxnSpPr>
          <p:spPr>
            <a:xfrm>
              <a:off x="3645528" y="5491353"/>
              <a:ext cx="44644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CBCF0981-FBAE-2D14-743F-95CEBE6694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17209" y="3132584"/>
              <a:ext cx="0" cy="23587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35F1687-2C79-2FBD-52C4-17D04D8FB3EE}"/>
                </a:ext>
              </a:extLst>
            </p:cNvPr>
            <p:cNvSpPr txBox="1"/>
            <p:nvPr/>
          </p:nvSpPr>
          <p:spPr>
            <a:xfrm>
              <a:off x="4836928" y="3664242"/>
              <a:ext cx="1728192" cy="33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Tolerances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C025239-E6E7-4DD2-B6DE-305C4F1202F0}"/>
                </a:ext>
              </a:extLst>
            </p:cNvPr>
            <p:cNvSpPr txBox="1"/>
            <p:nvPr/>
          </p:nvSpPr>
          <p:spPr>
            <a:xfrm>
              <a:off x="5269137" y="2792765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Probability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9058767-DC16-9D8C-0295-92627E94AA42}"/>
                </a:ext>
              </a:extLst>
            </p:cNvPr>
            <p:cNvSpPr txBox="1"/>
            <p:nvPr/>
          </p:nvSpPr>
          <p:spPr>
            <a:xfrm>
              <a:off x="8004804" y="5324556"/>
              <a:ext cx="15678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Magnet position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979367EF-7542-8EED-F452-F32714F2BC9F}"/>
                </a:ext>
              </a:extLst>
            </p:cNvPr>
            <p:cNvSpPr txBox="1"/>
            <p:nvPr/>
          </p:nvSpPr>
          <p:spPr>
            <a:xfrm>
              <a:off x="3917656" y="5973162"/>
              <a:ext cx="1872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Theoretical position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E4368CD0-F4D7-62DB-D454-7B992C16EC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9228" y="5531987"/>
              <a:ext cx="364378" cy="4411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27A316D8-A8DB-CB10-AD24-36847D498750}"/>
              </a:ext>
            </a:extLst>
          </p:cNvPr>
          <p:cNvSpPr txBox="1"/>
          <p:nvPr/>
        </p:nvSpPr>
        <p:spPr>
          <a:xfrm>
            <a:off x="6401073" y="596298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position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1BB9EED0-57B2-8559-91FD-6DF566F9B928}"/>
              </a:ext>
            </a:extLst>
          </p:cNvPr>
          <p:cNvCxnSpPr>
            <a:cxnSpLocks/>
          </p:cNvCxnSpPr>
          <p:nvPr/>
        </p:nvCxnSpPr>
        <p:spPr>
          <a:xfrm flipH="1" flipV="1">
            <a:off x="6532901" y="5542499"/>
            <a:ext cx="139859" cy="3972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EF358E38-AAFB-37F8-BD33-6286CE18BCED}"/>
              </a:ext>
            </a:extLst>
          </p:cNvPr>
          <p:cNvSpPr txBox="1"/>
          <p:nvPr/>
        </p:nvSpPr>
        <p:spPr>
          <a:xfrm rot="20677796">
            <a:off x="7368038" y="2906370"/>
            <a:ext cx="189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i="1" noProof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Conforming</a:t>
            </a:r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47CC31A4-35F2-EB20-37C4-B04A3D56FFE1}"/>
              </a:ext>
            </a:extLst>
          </p:cNvPr>
          <p:cNvSpPr txBox="1">
            <a:spLocks/>
          </p:cNvSpPr>
          <p:nvPr/>
        </p:nvSpPr>
        <p:spPr>
          <a:xfrm>
            <a:off x="552036" y="759052"/>
            <a:ext cx="10895138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Tolerance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interval of permissible values for a measurand to meet specified requirements. </a:t>
            </a:r>
          </a:p>
          <a:p>
            <a:pPr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SOLEIL: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+/- 2σ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error simulated by the physicists</a:t>
            </a: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98466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C2C2E-FE69-2C49-449F-9490FA2D1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DD9424-8B0A-D01A-26B3-7559C00E8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Conformity: are the tolerances met?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7751DD-A294-9744-E652-4B24598B21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86B4D1-D58B-8CF7-91D0-165C69F3EB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12</a:t>
            </a:fld>
            <a:endParaRPr lang="en-GB" noProof="0" dirty="0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C4DF9473-9F83-FE10-3A66-18B81C036F33}"/>
              </a:ext>
            </a:extLst>
          </p:cNvPr>
          <p:cNvGrpSpPr/>
          <p:nvPr/>
        </p:nvGrpSpPr>
        <p:grpSpPr>
          <a:xfrm>
            <a:off x="2421393" y="2792765"/>
            <a:ext cx="7151298" cy="3801540"/>
            <a:chOff x="2421393" y="2792765"/>
            <a:chExt cx="7151298" cy="38015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4B1A08F-38D9-4151-4154-FB90DC53C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21393" y="2816954"/>
              <a:ext cx="6726120" cy="3777351"/>
            </a:xfrm>
            <a:prstGeom prst="rect">
              <a:avLst/>
            </a:prstGeom>
          </p:spPr>
        </p:pic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209B6E0A-635C-6434-C38D-91657556A937}"/>
                </a:ext>
              </a:extLst>
            </p:cNvPr>
            <p:cNvCxnSpPr>
              <a:cxnSpLocks/>
            </p:cNvCxnSpPr>
            <p:nvPr/>
          </p:nvCxnSpPr>
          <p:spPr>
            <a:xfrm>
              <a:off x="3645528" y="5491353"/>
              <a:ext cx="44644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41CB3249-2CDC-0D93-4850-C377E7FD8B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17209" y="3132584"/>
              <a:ext cx="0" cy="23587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7CB994C-7DB7-1AC1-D6A9-FAC61C4949B1}"/>
                </a:ext>
              </a:extLst>
            </p:cNvPr>
            <p:cNvSpPr txBox="1"/>
            <p:nvPr/>
          </p:nvSpPr>
          <p:spPr>
            <a:xfrm>
              <a:off x="4836928" y="3664242"/>
              <a:ext cx="1728192" cy="33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Tolerances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437CD1C-5B3E-A723-1372-303196AB0DDA}"/>
                </a:ext>
              </a:extLst>
            </p:cNvPr>
            <p:cNvSpPr txBox="1"/>
            <p:nvPr/>
          </p:nvSpPr>
          <p:spPr>
            <a:xfrm>
              <a:off x="5269137" y="2792765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Probability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14FE703-3334-F307-FCEC-FD20D83B3F4B}"/>
                </a:ext>
              </a:extLst>
            </p:cNvPr>
            <p:cNvSpPr txBox="1"/>
            <p:nvPr/>
          </p:nvSpPr>
          <p:spPr>
            <a:xfrm>
              <a:off x="8004804" y="5324556"/>
              <a:ext cx="15678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Magnet position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4D025DB-6AD6-05CF-96EA-5546401E84E1}"/>
                </a:ext>
              </a:extLst>
            </p:cNvPr>
            <p:cNvSpPr txBox="1"/>
            <p:nvPr/>
          </p:nvSpPr>
          <p:spPr>
            <a:xfrm>
              <a:off x="3917656" y="5973162"/>
              <a:ext cx="1872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Theoretical position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DF943C52-8D00-B9C4-9493-629BBE98E2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9228" y="5531987"/>
              <a:ext cx="364378" cy="4411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47C73530-0E11-4872-020B-278E053999B0}"/>
              </a:ext>
            </a:extLst>
          </p:cNvPr>
          <p:cNvSpPr txBox="1"/>
          <p:nvPr/>
        </p:nvSpPr>
        <p:spPr>
          <a:xfrm>
            <a:off x="7239273" y="5953463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position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4258EA82-ADDF-C837-6F7E-143FD4B7A682}"/>
              </a:ext>
            </a:extLst>
          </p:cNvPr>
          <p:cNvCxnSpPr>
            <a:cxnSpLocks/>
          </p:cNvCxnSpPr>
          <p:nvPr/>
        </p:nvCxnSpPr>
        <p:spPr>
          <a:xfrm flipH="1" flipV="1">
            <a:off x="7371101" y="5532974"/>
            <a:ext cx="139859" cy="3972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0D4275EF-AB16-6B6A-48FA-46D684ABA729}"/>
              </a:ext>
            </a:extLst>
          </p:cNvPr>
          <p:cNvSpPr txBox="1"/>
          <p:nvPr/>
        </p:nvSpPr>
        <p:spPr>
          <a:xfrm rot="20677796">
            <a:off x="7368038" y="2906370"/>
            <a:ext cx="189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i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Non-conforming</a:t>
            </a:r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EBD3D439-72C6-1636-8FE9-ADBC2079A579}"/>
              </a:ext>
            </a:extLst>
          </p:cNvPr>
          <p:cNvSpPr txBox="1">
            <a:spLocks/>
          </p:cNvSpPr>
          <p:nvPr/>
        </p:nvSpPr>
        <p:spPr>
          <a:xfrm>
            <a:off x="552036" y="759052"/>
            <a:ext cx="10895138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Tolerance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interval of permissible values for a measurand to meet specified requirements. </a:t>
            </a:r>
          </a:p>
          <a:p>
            <a:pPr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SOLEIL: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+/- 2σ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error simulated by the physicists</a:t>
            </a: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228516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B8D14-BADB-BFF3-C89F-59619E656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CE8E9C-3069-66F5-636E-650755E70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Conformity: are the tolerances met?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17E9A43-8A1E-66CD-8907-09D265EB1A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CF6F98-CA0A-FB30-C3DF-7FC39DD029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13</a:t>
            </a:fld>
            <a:endParaRPr lang="en-GB" noProof="0" dirty="0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1D1D4328-BE38-448B-9924-B9D4722D6D38}"/>
              </a:ext>
            </a:extLst>
          </p:cNvPr>
          <p:cNvGrpSpPr/>
          <p:nvPr/>
        </p:nvGrpSpPr>
        <p:grpSpPr>
          <a:xfrm>
            <a:off x="2421393" y="2792765"/>
            <a:ext cx="7151298" cy="3801540"/>
            <a:chOff x="2421393" y="2792765"/>
            <a:chExt cx="7151298" cy="38015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4209084-5A3D-3495-80A3-DD537D695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21393" y="2816954"/>
              <a:ext cx="6726120" cy="3777351"/>
            </a:xfrm>
            <a:prstGeom prst="rect">
              <a:avLst/>
            </a:prstGeom>
          </p:spPr>
        </p:pic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D85CB0B0-B27D-B7D1-346E-5CAA79D9321B}"/>
                </a:ext>
              </a:extLst>
            </p:cNvPr>
            <p:cNvCxnSpPr>
              <a:cxnSpLocks/>
            </p:cNvCxnSpPr>
            <p:nvPr/>
          </p:nvCxnSpPr>
          <p:spPr>
            <a:xfrm>
              <a:off x="3645528" y="5491353"/>
              <a:ext cx="44644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7C558B4E-8947-9A33-9CEE-932D41AA1E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17209" y="3132584"/>
              <a:ext cx="0" cy="23587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AC64042-EB7F-D00A-5E0E-3EB9DF8300EA}"/>
                </a:ext>
              </a:extLst>
            </p:cNvPr>
            <p:cNvSpPr txBox="1"/>
            <p:nvPr/>
          </p:nvSpPr>
          <p:spPr>
            <a:xfrm>
              <a:off x="4836928" y="3664242"/>
              <a:ext cx="1728192" cy="33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Tolerances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F798DAB3-C53D-E48B-5CF8-E9AED735E0F0}"/>
                </a:ext>
              </a:extLst>
            </p:cNvPr>
            <p:cNvSpPr txBox="1"/>
            <p:nvPr/>
          </p:nvSpPr>
          <p:spPr>
            <a:xfrm>
              <a:off x="5269137" y="2792765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Probability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160417B-0390-640C-EFC4-578EFF127884}"/>
                </a:ext>
              </a:extLst>
            </p:cNvPr>
            <p:cNvSpPr txBox="1"/>
            <p:nvPr/>
          </p:nvSpPr>
          <p:spPr>
            <a:xfrm>
              <a:off x="8004804" y="5324556"/>
              <a:ext cx="15678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Magnet position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78105D3-ADF6-2F91-932E-84B83F57310F}"/>
                </a:ext>
              </a:extLst>
            </p:cNvPr>
            <p:cNvSpPr txBox="1"/>
            <p:nvPr/>
          </p:nvSpPr>
          <p:spPr>
            <a:xfrm>
              <a:off x="3917656" y="5973162"/>
              <a:ext cx="1872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Theoretical position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E2A44022-4157-9509-7ADF-D2C5516784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9228" y="5531987"/>
              <a:ext cx="364378" cy="4411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EDFC3112-77FB-7123-F128-502D3DBAA199}"/>
              </a:ext>
            </a:extLst>
          </p:cNvPr>
          <p:cNvSpPr txBox="1"/>
          <p:nvPr/>
        </p:nvSpPr>
        <p:spPr>
          <a:xfrm>
            <a:off x="6401073" y="596298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position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C61FFD8F-1094-B8D1-71FC-6529ECF22E9F}"/>
              </a:ext>
            </a:extLst>
          </p:cNvPr>
          <p:cNvCxnSpPr>
            <a:cxnSpLocks/>
          </p:cNvCxnSpPr>
          <p:nvPr/>
        </p:nvCxnSpPr>
        <p:spPr>
          <a:xfrm flipH="1" flipV="1">
            <a:off x="6532901" y="5542499"/>
            <a:ext cx="139859" cy="3972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160EE1BA-9C8B-3C02-D805-D7E866B64064}"/>
              </a:ext>
            </a:extLst>
          </p:cNvPr>
          <p:cNvSpPr txBox="1">
            <a:spLocks/>
          </p:cNvSpPr>
          <p:nvPr/>
        </p:nvSpPr>
        <p:spPr>
          <a:xfrm>
            <a:off x="552036" y="759052"/>
            <a:ext cx="11639964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Tolerance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interval of permissible values for a measurand to meet specified requirements. </a:t>
            </a: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SOLEIL: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+/- 2σ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error simulated by the physicists</a:t>
            </a: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measured value inside the tolerance does not guarantee the true value is: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measurand uncertainty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considered</a:t>
            </a: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038F2A2-89D2-A1CD-7A6B-8CC17F1205E7}"/>
              </a:ext>
            </a:extLst>
          </p:cNvPr>
          <p:cNvSpPr txBox="1"/>
          <p:nvPr/>
        </p:nvSpPr>
        <p:spPr>
          <a:xfrm rot="20677796">
            <a:off x="7364048" y="2599803"/>
            <a:ext cx="2120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i="1" noProof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Conforming with a probability better than 99.9 %</a:t>
            </a:r>
          </a:p>
        </p:txBody>
      </p:sp>
    </p:spTree>
    <p:extLst>
      <p:ext uri="{BB962C8B-B14F-4D97-AF65-F5344CB8AC3E}">
        <p14:creationId xmlns:p14="http://schemas.microsoft.com/office/powerpoint/2010/main" val="2404277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A2B57-00C3-E2E8-2F5E-2BBC6A981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70EAF5-24ED-B0A6-6DC7-418083A66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Conformity: are the tolerances met?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FF3FB2-AAE0-F0B3-6E50-68ACE4CB1A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DF8653-0E90-6FB7-43C7-24F81A09C7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14</a:t>
            </a:fld>
            <a:endParaRPr lang="en-GB" noProof="0" dirty="0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83B1D7E-3A65-4BD5-6B69-D140831F8F7E}"/>
              </a:ext>
            </a:extLst>
          </p:cNvPr>
          <p:cNvGrpSpPr/>
          <p:nvPr/>
        </p:nvGrpSpPr>
        <p:grpSpPr>
          <a:xfrm>
            <a:off x="2421393" y="2792765"/>
            <a:ext cx="7151298" cy="3801539"/>
            <a:chOff x="2421393" y="2792765"/>
            <a:chExt cx="7151298" cy="380153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A94D42E-B534-7985-F299-9AB06D118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21393" y="2816954"/>
              <a:ext cx="6726120" cy="3777350"/>
            </a:xfrm>
            <a:prstGeom prst="rect">
              <a:avLst/>
            </a:prstGeom>
          </p:spPr>
        </p:pic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062E1C84-9FD7-FA05-EC3B-282514D873D2}"/>
                </a:ext>
              </a:extLst>
            </p:cNvPr>
            <p:cNvCxnSpPr>
              <a:cxnSpLocks/>
            </p:cNvCxnSpPr>
            <p:nvPr/>
          </p:nvCxnSpPr>
          <p:spPr>
            <a:xfrm>
              <a:off x="3645528" y="5491353"/>
              <a:ext cx="44644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622DE6F5-03D8-C6B2-571D-3CDF4CE371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17209" y="3132584"/>
              <a:ext cx="0" cy="23587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7DC40B5-F5FD-28BC-2FDB-D979EC7D8B34}"/>
                </a:ext>
              </a:extLst>
            </p:cNvPr>
            <p:cNvSpPr txBox="1"/>
            <p:nvPr/>
          </p:nvSpPr>
          <p:spPr>
            <a:xfrm>
              <a:off x="4836928" y="3664242"/>
              <a:ext cx="1728192" cy="33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Tolerances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0898BDB-AC3A-FAC6-345F-D8B1E96465B2}"/>
                </a:ext>
              </a:extLst>
            </p:cNvPr>
            <p:cNvSpPr txBox="1"/>
            <p:nvPr/>
          </p:nvSpPr>
          <p:spPr>
            <a:xfrm>
              <a:off x="5269137" y="2792765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Probability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00B404E-7DC7-9208-A266-331F4D2867A9}"/>
                </a:ext>
              </a:extLst>
            </p:cNvPr>
            <p:cNvSpPr txBox="1"/>
            <p:nvPr/>
          </p:nvSpPr>
          <p:spPr>
            <a:xfrm>
              <a:off x="8004804" y="5324556"/>
              <a:ext cx="15678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Magnet position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0722D7F-46B3-E531-A4E4-1877BDC78174}"/>
                </a:ext>
              </a:extLst>
            </p:cNvPr>
            <p:cNvSpPr txBox="1"/>
            <p:nvPr/>
          </p:nvSpPr>
          <p:spPr>
            <a:xfrm>
              <a:off x="3917656" y="5973162"/>
              <a:ext cx="1872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Theoretical position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C6334447-44A4-143A-46AF-0B9B7237D0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9228" y="5531987"/>
              <a:ext cx="364378" cy="4411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2A006B3E-957E-FF9E-5E9A-1D9550A09C16}"/>
              </a:ext>
            </a:extLst>
          </p:cNvPr>
          <p:cNvSpPr txBox="1"/>
          <p:nvPr/>
        </p:nvSpPr>
        <p:spPr>
          <a:xfrm>
            <a:off x="6401073" y="596298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position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E87B2325-4267-1EAC-0E08-8FB9369B4847}"/>
              </a:ext>
            </a:extLst>
          </p:cNvPr>
          <p:cNvCxnSpPr>
            <a:cxnSpLocks/>
          </p:cNvCxnSpPr>
          <p:nvPr/>
        </p:nvCxnSpPr>
        <p:spPr>
          <a:xfrm flipH="1" flipV="1">
            <a:off x="6532901" y="5542499"/>
            <a:ext cx="139859" cy="3972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C4054422-C4A3-23CE-7125-94D5A6A0EEB4}"/>
              </a:ext>
            </a:extLst>
          </p:cNvPr>
          <p:cNvSpPr txBox="1">
            <a:spLocks/>
          </p:cNvSpPr>
          <p:nvPr/>
        </p:nvSpPr>
        <p:spPr>
          <a:xfrm>
            <a:off x="552036" y="759052"/>
            <a:ext cx="11448620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Tolerance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interval of permissible values for a measurand to meet specified requirements. </a:t>
            </a: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SOLEIL: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+/- 2σ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error simulated by the physicists</a:t>
            </a: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measured value inside the tolerance does not guarantee the true value is: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measurand uncertainty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considered</a:t>
            </a: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F0FA36-082A-FCC1-5182-24A53A3F7332}"/>
              </a:ext>
            </a:extLst>
          </p:cNvPr>
          <p:cNvSpPr txBox="1"/>
          <p:nvPr/>
        </p:nvSpPr>
        <p:spPr>
          <a:xfrm rot="20677796">
            <a:off x="7364048" y="2599803"/>
            <a:ext cx="2120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i="1" noProof="0" dirty="0">
                <a:solidFill>
                  <a:srgbClr val="FC98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Conforming with a probability around 70 %</a:t>
            </a:r>
          </a:p>
        </p:txBody>
      </p:sp>
    </p:spTree>
    <p:extLst>
      <p:ext uri="{BB962C8B-B14F-4D97-AF65-F5344CB8AC3E}">
        <p14:creationId xmlns:p14="http://schemas.microsoft.com/office/powerpoint/2010/main" val="1738264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FE089-304A-81FD-109E-B35A25088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942F7690-ED59-2903-2481-92C67ECBC417}"/>
              </a:ext>
            </a:extLst>
          </p:cNvPr>
          <p:cNvSpPr txBox="1">
            <a:spLocks/>
          </p:cNvSpPr>
          <p:nvPr/>
        </p:nvSpPr>
        <p:spPr>
          <a:xfrm>
            <a:off x="552036" y="759052"/>
            <a:ext cx="11448620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Tolerance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interval of permissible values for a measurand to meet specified requirements. </a:t>
            </a: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SOLEIL: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+/- 2σ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error simulated by the physicists</a:t>
            </a: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measured value inside the tolerance does not guarantee the true value is: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measurand uncertainty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considered</a:t>
            </a: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Conformity criterion (JCGM 106): the tolerance is reduced by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guard bands of 2u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defining an acceptance interval that ensures a conformity probability of at least 95 %.</a:t>
            </a: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6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F97E80C-9F1B-EFD4-FAB2-0EA29DEBB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Conformity: are the tolerances met?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37EF6D-43DF-2CBF-F050-8353540E6B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EDD6C8-CA18-6889-8190-27D86BA4EE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15</a:t>
            </a:fld>
            <a:endParaRPr lang="en-GB" noProof="0" dirty="0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E96AB968-8284-C99D-6F42-24D25E95C710}"/>
              </a:ext>
            </a:extLst>
          </p:cNvPr>
          <p:cNvGrpSpPr/>
          <p:nvPr/>
        </p:nvGrpSpPr>
        <p:grpSpPr>
          <a:xfrm>
            <a:off x="2421393" y="2792765"/>
            <a:ext cx="7151298" cy="3801540"/>
            <a:chOff x="2421393" y="2792765"/>
            <a:chExt cx="7151298" cy="380154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5B7881FB-CAA6-6B27-3418-F4650ADC1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21393" y="2816954"/>
              <a:ext cx="6726120" cy="3777351"/>
            </a:xfrm>
            <a:prstGeom prst="rect">
              <a:avLst/>
            </a:prstGeom>
          </p:spPr>
        </p:pic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32B521DA-CF4A-10E1-E519-3C541E31B43F}"/>
                </a:ext>
              </a:extLst>
            </p:cNvPr>
            <p:cNvCxnSpPr>
              <a:cxnSpLocks/>
            </p:cNvCxnSpPr>
            <p:nvPr/>
          </p:nvCxnSpPr>
          <p:spPr>
            <a:xfrm>
              <a:off x="3645528" y="5491353"/>
              <a:ext cx="44644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DCEC8B06-59B7-9F0B-C475-329820CB4B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17209" y="3132584"/>
              <a:ext cx="0" cy="23587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73B232D-4807-F9EB-0C40-1CABA83DA726}"/>
                </a:ext>
              </a:extLst>
            </p:cNvPr>
            <p:cNvSpPr txBox="1"/>
            <p:nvPr/>
          </p:nvSpPr>
          <p:spPr>
            <a:xfrm>
              <a:off x="4836928" y="3664242"/>
              <a:ext cx="1728192" cy="336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Tolerances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E42029BC-1D47-B4D6-B7DF-263D6F7A68A4}"/>
                </a:ext>
              </a:extLst>
            </p:cNvPr>
            <p:cNvSpPr txBox="1"/>
            <p:nvPr/>
          </p:nvSpPr>
          <p:spPr>
            <a:xfrm>
              <a:off x="5269137" y="2792765"/>
              <a:ext cx="12961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Probability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DD7B7A3-6402-9439-6715-17DAC570C7FF}"/>
                </a:ext>
              </a:extLst>
            </p:cNvPr>
            <p:cNvSpPr txBox="1"/>
            <p:nvPr/>
          </p:nvSpPr>
          <p:spPr>
            <a:xfrm>
              <a:off x="8004804" y="5324556"/>
              <a:ext cx="15678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Magnet position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93C204D-D029-3409-8574-7544B398E9E3}"/>
                </a:ext>
              </a:extLst>
            </p:cNvPr>
            <p:cNvSpPr txBox="1"/>
            <p:nvPr/>
          </p:nvSpPr>
          <p:spPr>
            <a:xfrm>
              <a:off x="3917656" y="5973162"/>
              <a:ext cx="1872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Theoretical position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1ABFC943-7554-58CB-E84C-9FEE87365D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9228" y="5531987"/>
              <a:ext cx="364378" cy="4411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6284AB37-A749-13B7-337D-EFE8C97E0059}"/>
              </a:ext>
            </a:extLst>
          </p:cNvPr>
          <p:cNvSpPr txBox="1"/>
          <p:nvPr/>
        </p:nvSpPr>
        <p:spPr>
          <a:xfrm>
            <a:off x="6401073" y="596298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Measured position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5CB3E17B-AE71-1DB1-7F27-B6CBF9D2D24A}"/>
              </a:ext>
            </a:extLst>
          </p:cNvPr>
          <p:cNvCxnSpPr>
            <a:cxnSpLocks/>
          </p:cNvCxnSpPr>
          <p:nvPr/>
        </p:nvCxnSpPr>
        <p:spPr>
          <a:xfrm flipH="1" flipV="1">
            <a:off x="6532901" y="5542499"/>
            <a:ext cx="139859" cy="3972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225959C-11B6-9C28-2912-05D4C93F8E04}"/>
              </a:ext>
            </a:extLst>
          </p:cNvPr>
          <p:cNvCxnSpPr>
            <a:cxnSpLocks/>
          </p:cNvCxnSpPr>
          <p:nvPr/>
        </p:nvCxnSpPr>
        <p:spPr>
          <a:xfrm>
            <a:off x="5083743" y="3640750"/>
            <a:ext cx="1620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618BD97B-5800-82C7-FC14-ED120FC9A91C}"/>
              </a:ext>
            </a:extLst>
          </p:cNvPr>
          <p:cNvCxnSpPr>
            <a:cxnSpLocks/>
          </p:cNvCxnSpPr>
          <p:nvPr/>
        </p:nvCxnSpPr>
        <p:spPr>
          <a:xfrm>
            <a:off x="4745525" y="3074322"/>
            <a:ext cx="868979" cy="5158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85EAD9B5-5C48-5D71-2FFB-25B75BD0D0D0}"/>
              </a:ext>
            </a:extLst>
          </p:cNvPr>
          <p:cNvCxnSpPr>
            <a:cxnSpLocks/>
          </p:cNvCxnSpPr>
          <p:nvPr/>
        </p:nvCxnSpPr>
        <p:spPr>
          <a:xfrm>
            <a:off x="6717925" y="3640750"/>
            <a:ext cx="2520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5B3D8729-87B7-7C33-C410-A3E09DCAD646}"/>
              </a:ext>
            </a:extLst>
          </p:cNvPr>
          <p:cNvCxnSpPr>
            <a:cxnSpLocks/>
          </p:cNvCxnSpPr>
          <p:nvPr/>
        </p:nvCxnSpPr>
        <p:spPr>
          <a:xfrm>
            <a:off x="4831742" y="3640750"/>
            <a:ext cx="2520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034CEBA8-81A2-6C55-1AA4-6013E0CA62F9}"/>
              </a:ext>
            </a:extLst>
          </p:cNvPr>
          <p:cNvSpPr txBox="1"/>
          <p:nvPr/>
        </p:nvSpPr>
        <p:spPr>
          <a:xfrm>
            <a:off x="4745525" y="3303900"/>
            <a:ext cx="648072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2u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8109FC5-E76C-CED9-FCC4-41BCB8A084FE}"/>
              </a:ext>
            </a:extLst>
          </p:cNvPr>
          <p:cNvSpPr txBox="1"/>
          <p:nvPr/>
        </p:nvSpPr>
        <p:spPr>
          <a:xfrm>
            <a:off x="6665779" y="3303900"/>
            <a:ext cx="648072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2u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8BD25D3-761F-FAE7-8D5D-02981838828D}"/>
              </a:ext>
            </a:extLst>
          </p:cNvPr>
          <p:cNvSpPr txBox="1"/>
          <p:nvPr/>
        </p:nvSpPr>
        <p:spPr>
          <a:xfrm>
            <a:off x="2955190" y="2854691"/>
            <a:ext cx="2182047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Acceptance interval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55F0AB6-D725-D36A-DE34-28A252A235E9}"/>
              </a:ext>
            </a:extLst>
          </p:cNvPr>
          <p:cNvSpPr txBox="1"/>
          <p:nvPr/>
        </p:nvSpPr>
        <p:spPr>
          <a:xfrm rot="20677796">
            <a:off x="7364048" y="2599803"/>
            <a:ext cx="2120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i="1" noProof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Conforming with a probability better than 95 %</a:t>
            </a:r>
          </a:p>
        </p:txBody>
      </p:sp>
    </p:spTree>
    <p:extLst>
      <p:ext uri="{BB962C8B-B14F-4D97-AF65-F5344CB8AC3E}">
        <p14:creationId xmlns:p14="http://schemas.microsoft.com/office/powerpoint/2010/main" val="3835351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DC8EF-6433-09D7-6EB5-7AF773998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B7FCC4E2-81C0-735A-03FD-6DA881C2B744}"/>
              </a:ext>
            </a:extLst>
          </p:cNvPr>
          <p:cNvSpPr txBox="1">
            <a:spLocks/>
          </p:cNvSpPr>
          <p:nvPr/>
        </p:nvSpPr>
        <p:spPr>
          <a:xfrm>
            <a:off x="552037" y="759052"/>
            <a:ext cx="5327940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uncertainty budget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alignment strategy to estimate the uncertainty of each measurand </a:t>
            </a:r>
          </a:p>
          <a:p>
            <a:pPr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uncertainty on the final measurand results from the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 alignment chain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not from a single measurement</a:t>
            </a:r>
          </a:p>
          <a:p>
            <a:pPr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EE0A33F-B435-3E72-9EB8-6AA2B3947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the tolerances achievable? 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4680F8-8955-D943-86EC-275D8507A7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127E55-F183-A3C6-CA9C-2498C286C7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16</a:t>
            </a:fld>
            <a:endParaRPr lang="en-GB" noProof="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B312F37-CA25-2741-325A-5C3564B2A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179" y="910938"/>
            <a:ext cx="5847968" cy="521369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0575E59-830E-D906-AFB6-481B24088C88}"/>
              </a:ext>
            </a:extLst>
          </p:cNvPr>
          <p:cNvSpPr txBox="1"/>
          <p:nvPr/>
        </p:nvSpPr>
        <p:spPr>
          <a:xfrm>
            <a:off x="10032628" y="2942620"/>
            <a:ext cx="4351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noProof="0" dirty="0">
                <a:solidFill>
                  <a:srgbClr val="FF0000"/>
                </a:solidFill>
              </a:rPr>
              <a:t>?</a:t>
            </a:r>
            <a:r>
              <a:rPr lang="en-GB" sz="1500" noProof="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CBFA2B-4273-0770-193E-41239F8511E3}"/>
              </a:ext>
            </a:extLst>
          </p:cNvPr>
          <p:cNvSpPr/>
          <p:nvPr/>
        </p:nvSpPr>
        <p:spPr>
          <a:xfrm>
            <a:off x="8544273" y="910938"/>
            <a:ext cx="3411874" cy="51560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4" name="Text 25">
            <a:extLst>
              <a:ext uri="{FF2B5EF4-FFF2-40B4-BE49-F238E27FC236}">
                <a16:creationId xmlns:a16="http://schemas.microsoft.com/office/drawing/2014/main" id="{16EDCECF-FA2A-426F-C3B6-FD1B273A5F3C}"/>
              </a:ext>
            </a:extLst>
          </p:cNvPr>
          <p:cNvSpPr/>
          <p:nvPr/>
        </p:nvSpPr>
        <p:spPr>
          <a:xfrm>
            <a:off x="971983" y="5843185"/>
            <a:ext cx="2925716" cy="575240"/>
          </a:xfrm>
          <a:prstGeom prst="rect">
            <a:avLst/>
          </a:prstGeom>
          <a:solidFill>
            <a:srgbClr val="ECF1F8"/>
          </a:solidFill>
          <a:ln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 b="1" noProof="0" dirty="0">
                <a:solidFill>
                  <a:srgbClr val="1F1F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Survey</a:t>
            </a:r>
            <a:endParaRPr lang="en-GB" sz="1600" noProof="0" dirty="0"/>
          </a:p>
          <a:p>
            <a:pPr marL="0" indent="0" algn="ctr">
              <a:buNone/>
            </a:pPr>
            <a:r>
              <a:rPr lang="en-GB" sz="1200" i="1" noProof="0" dirty="0">
                <a:solidFill>
                  <a:srgbClr val="7F7F7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Laser tracker, adjustment software</a:t>
            </a:r>
            <a:endParaRPr lang="en-GB" sz="1200" noProof="0" dirty="0"/>
          </a:p>
        </p:txBody>
      </p:sp>
      <p:sp>
        <p:nvSpPr>
          <p:cNvPr id="46" name="Text 25">
            <a:extLst>
              <a:ext uri="{FF2B5EF4-FFF2-40B4-BE49-F238E27FC236}">
                <a16:creationId xmlns:a16="http://schemas.microsoft.com/office/drawing/2014/main" id="{45075726-95B2-59AE-C1AC-AFE7FB29CF4F}"/>
              </a:ext>
            </a:extLst>
          </p:cNvPr>
          <p:cNvSpPr/>
          <p:nvPr/>
        </p:nvSpPr>
        <p:spPr>
          <a:xfrm>
            <a:off x="971983" y="5090747"/>
            <a:ext cx="2925717" cy="575239"/>
          </a:xfrm>
          <a:prstGeom prst="rect">
            <a:avLst/>
          </a:prstGeom>
          <a:solidFill>
            <a:srgbClr val="ECF1F8"/>
          </a:solidFill>
          <a:ln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 b="1" noProof="0" dirty="0">
                <a:solidFill>
                  <a:srgbClr val="1F1F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Girder alignment in tunnel</a:t>
            </a:r>
            <a:endParaRPr lang="en-GB" sz="1600" noProof="0" dirty="0"/>
          </a:p>
          <a:p>
            <a:pPr marL="0" indent="0" algn="ctr">
              <a:buNone/>
            </a:pPr>
            <a:r>
              <a:rPr lang="en-GB" sz="1200" i="1" noProof="0" dirty="0">
                <a:solidFill>
                  <a:srgbClr val="7F7F7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Laser tracker, motorisation, gauges</a:t>
            </a:r>
            <a:endParaRPr lang="en-GB" sz="1200" noProof="0" dirty="0"/>
          </a:p>
        </p:txBody>
      </p:sp>
      <p:sp>
        <p:nvSpPr>
          <p:cNvPr id="48" name="Text 25">
            <a:extLst>
              <a:ext uri="{FF2B5EF4-FFF2-40B4-BE49-F238E27FC236}">
                <a16:creationId xmlns:a16="http://schemas.microsoft.com/office/drawing/2014/main" id="{460927DE-2027-D915-0C11-3F1A3CBCD13A}"/>
              </a:ext>
            </a:extLst>
          </p:cNvPr>
          <p:cNvSpPr/>
          <p:nvPr/>
        </p:nvSpPr>
        <p:spPr>
          <a:xfrm>
            <a:off x="971983" y="4338308"/>
            <a:ext cx="2925716" cy="575240"/>
          </a:xfrm>
          <a:prstGeom prst="rect">
            <a:avLst/>
          </a:prstGeom>
          <a:solidFill>
            <a:srgbClr val="ECF1F8"/>
          </a:solidFill>
          <a:ln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 b="1" noProof="0" dirty="0">
                <a:solidFill>
                  <a:srgbClr val="1F1F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Magnet alignment on girder</a:t>
            </a:r>
            <a:endParaRPr lang="en-GB" sz="1600" noProof="0" dirty="0"/>
          </a:p>
          <a:p>
            <a:pPr marL="0" indent="0" algn="ctr">
              <a:buNone/>
            </a:pPr>
            <a:r>
              <a:rPr lang="en-GB" sz="1200" i="1" noProof="0" dirty="0">
                <a:solidFill>
                  <a:srgbClr val="7F7F7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Laser tracker, inclinometer, gauges</a:t>
            </a:r>
            <a:endParaRPr lang="en-GB" sz="1200" noProof="0" dirty="0"/>
          </a:p>
        </p:txBody>
      </p:sp>
      <p:sp>
        <p:nvSpPr>
          <p:cNvPr id="50" name="Text 25">
            <a:extLst>
              <a:ext uri="{FF2B5EF4-FFF2-40B4-BE49-F238E27FC236}">
                <a16:creationId xmlns:a16="http://schemas.microsoft.com/office/drawing/2014/main" id="{A52140C0-E2BF-F2FB-1D92-92869CBEA914}"/>
              </a:ext>
            </a:extLst>
          </p:cNvPr>
          <p:cNvSpPr/>
          <p:nvPr/>
        </p:nvSpPr>
        <p:spPr>
          <a:xfrm>
            <a:off x="971983" y="3582483"/>
            <a:ext cx="2925716" cy="575239"/>
          </a:xfrm>
          <a:prstGeom prst="rect">
            <a:avLst/>
          </a:prstGeom>
          <a:solidFill>
            <a:srgbClr val="ECF1F8"/>
          </a:solidFill>
          <a:ln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 b="1" noProof="0" dirty="0" err="1">
                <a:solidFill>
                  <a:srgbClr val="1F1F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Fiducialisation</a:t>
            </a:r>
            <a:endParaRPr lang="en-GB" sz="1600" noProof="0" dirty="0"/>
          </a:p>
          <a:p>
            <a:pPr marL="0" indent="0" algn="ctr">
              <a:buNone/>
            </a:pPr>
            <a:r>
              <a:rPr lang="en-GB" sz="1200" i="1" noProof="0" dirty="0">
                <a:solidFill>
                  <a:srgbClr val="7F7F7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Keyence sensors, CMM, laser tracker</a:t>
            </a:r>
            <a:endParaRPr lang="en-GB" sz="1200" noProof="0" dirty="0"/>
          </a:p>
        </p:txBody>
      </p:sp>
      <p:sp>
        <p:nvSpPr>
          <p:cNvPr id="52" name="Text 25">
            <a:extLst>
              <a:ext uri="{FF2B5EF4-FFF2-40B4-BE49-F238E27FC236}">
                <a16:creationId xmlns:a16="http://schemas.microsoft.com/office/drawing/2014/main" id="{6DF4DDA3-78F0-6A5A-9C43-AF1D1A08271B}"/>
              </a:ext>
            </a:extLst>
          </p:cNvPr>
          <p:cNvSpPr/>
          <p:nvPr/>
        </p:nvSpPr>
        <p:spPr>
          <a:xfrm>
            <a:off x="971983" y="2813391"/>
            <a:ext cx="2925716" cy="575240"/>
          </a:xfrm>
          <a:prstGeom prst="rect">
            <a:avLst/>
          </a:prstGeom>
          <a:solidFill>
            <a:srgbClr val="ECF1F8"/>
          </a:solidFill>
          <a:ln>
            <a:solidFill>
              <a:srgbClr val="0070C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 b="1" noProof="0" dirty="0">
                <a:solidFill>
                  <a:srgbClr val="1F1F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Magnetic characterisation</a:t>
            </a:r>
            <a:endParaRPr lang="en-GB" sz="1600" b="1" noProof="0" dirty="0"/>
          </a:p>
          <a:p>
            <a:pPr marL="0" indent="0" algn="ctr">
              <a:buNone/>
            </a:pPr>
            <a:r>
              <a:rPr lang="en-GB" sz="1200" i="1" noProof="0" dirty="0">
                <a:solidFill>
                  <a:srgbClr val="7F7F7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Stretched wire, laser tracker, inclinometer</a:t>
            </a:r>
            <a:endParaRPr lang="en-GB" sz="1200" noProof="0" dirty="0"/>
          </a:p>
        </p:txBody>
      </p: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7FFF1AFF-B53D-E62A-AC32-649AED7FB92A}"/>
              </a:ext>
            </a:extLst>
          </p:cNvPr>
          <p:cNvCxnSpPr/>
          <p:nvPr/>
        </p:nvCxnSpPr>
        <p:spPr>
          <a:xfrm>
            <a:off x="4007768" y="3140968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1B1D2E58-6D1E-7B03-DE0D-39FA38AE18C0}"/>
              </a:ext>
            </a:extLst>
          </p:cNvPr>
          <p:cNvSpPr txBox="1"/>
          <p:nvPr/>
        </p:nvSpPr>
        <p:spPr>
          <a:xfrm>
            <a:off x="4391176" y="2971691"/>
            <a:ext cx="64880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= ?</a:t>
            </a:r>
          </a:p>
        </p:txBody>
      </p: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BA880576-53E3-9204-2CD0-6BAF11278964}"/>
              </a:ext>
            </a:extLst>
          </p:cNvPr>
          <p:cNvCxnSpPr/>
          <p:nvPr/>
        </p:nvCxnSpPr>
        <p:spPr>
          <a:xfrm>
            <a:off x="4007768" y="3867820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FC831304-EFA4-2981-FDCD-2A0D353F1DE0}"/>
              </a:ext>
            </a:extLst>
          </p:cNvPr>
          <p:cNvCxnSpPr/>
          <p:nvPr/>
        </p:nvCxnSpPr>
        <p:spPr>
          <a:xfrm>
            <a:off x="4025702" y="4625928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54107B8F-71D4-736F-0B1A-622D7284A696}"/>
              </a:ext>
            </a:extLst>
          </p:cNvPr>
          <p:cNvCxnSpPr/>
          <p:nvPr/>
        </p:nvCxnSpPr>
        <p:spPr>
          <a:xfrm>
            <a:off x="4025702" y="5378366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35614671-29F3-9373-52DE-E70C4EAA15BA}"/>
              </a:ext>
            </a:extLst>
          </p:cNvPr>
          <p:cNvCxnSpPr/>
          <p:nvPr/>
        </p:nvCxnSpPr>
        <p:spPr>
          <a:xfrm>
            <a:off x="4025702" y="6124636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ZoneTexte 63">
            <a:extLst>
              <a:ext uri="{FF2B5EF4-FFF2-40B4-BE49-F238E27FC236}">
                <a16:creationId xmlns:a16="http://schemas.microsoft.com/office/drawing/2014/main" id="{9F86CBE8-425A-D544-E22F-91DD3FD82B52}"/>
              </a:ext>
            </a:extLst>
          </p:cNvPr>
          <p:cNvSpPr txBox="1"/>
          <p:nvPr/>
        </p:nvSpPr>
        <p:spPr>
          <a:xfrm>
            <a:off x="4390799" y="3698543"/>
            <a:ext cx="64880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= ?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3248D230-B22C-FC90-E760-3A9DA6E6C785}"/>
              </a:ext>
            </a:extLst>
          </p:cNvPr>
          <p:cNvSpPr txBox="1"/>
          <p:nvPr/>
        </p:nvSpPr>
        <p:spPr>
          <a:xfrm>
            <a:off x="4390799" y="4425395"/>
            <a:ext cx="64880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= ?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81B9CDF1-A046-1034-AE71-9B853CE93A33}"/>
              </a:ext>
            </a:extLst>
          </p:cNvPr>
          <p:cNvSpPr txBox="1"/>
          <p:nvPr/>
        </p:nvSpPr>
        <p:spPr>
          <a:xfrm>
            <a:off x="4390799" y="5184330"/>
            <a:ext cx="64880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= ?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866125D9-F789-1B85-FCD9-438CD0E22A3B}"/>
              </a:ext>
            </a:extLst>
          </p:cNvPr>
          <p:cNvSpPr txBox="1"/>
          <p:nvPr/>
        </p:nvSpPr>
        <p:spPr>
          <a:xfrm>
            <a:off x="4390799" y="5950357"/>
            <a:ext cx="64880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b="1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= ?</a:t>
            </a:r>
          </a:p>
        </p:txBody>
      </p:sp>
    </p:spTree>
    <p:extLst>
      <p:ext uri="{BB962C8B-B14F-4D97-AF65-F5344CB8AC3E}">
        <p14:creationId xmlns:p14="http://schemas.microsoft.com/office/powerpoint/2010/main" val="3983608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D633C-9988-DD3F-EB7B-BED24AA54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43075-D2C6-EDED-5C1D-FED66FD35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Laser tracker uncertainty budget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4119C2-DBA8-93F4-6EE7-565CC6AD7A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1BCF3F-B05C-25B6-4B55-11F421B105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17</a:t>
            </a:fld>
            <a:endParaRPr lang="en-GB" noProof="0" dirty="0"/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3D6894A3-51B3-BFE8-FC7B-03F694119E78}"/>
              </a:ext>
            </a:extLst>
          </p:cNvPr>
          <p:cNvSpPr txBox="1">
            <a:spLocks/>
          </p:cNvSpPr>
          <p:nvPr/>
        </p:nvSpPr>
        <p:spPr>
          <a:xfrm>
            <a:off x="552036" y="759052"/>
            <a:ext cx="11088582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laser tracker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used at every alignment step: a dedicated uncertainty budget was built for this instrument alone</a:t>
            </a:r>
          </a:p>
          <a:p>
            <a:pPr algn="just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years of R&amp;D: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30 uncertainty contributions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identified and quantified, through experimental characterisation, protocols and calibration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9E03AF1F-A77E-A5D7-5B05-74F71F6DC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8736" y="2247451"/>
            <a:ext cx="6219456" cy="39306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E10302-99CB-AF54-B5C6-0810F5E8A1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8" t="29424" r="37031" b="7465"/>
          <a:stretch>
            <a:fillRect/>
          </a:stretch>
        </p:blipFill>
        <p:spPr>
          <a:xfrm>
            <a:off x="1055440" y="2267865"/>
            <a:ext cx="1035120" cy="12177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EFDFBBB-5759-50BF-7109-8DF77D7926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8" t="25520" r="37422" b="28473"/>
          <a:stretch>
            <a:fillRect/>
          </a:stretch>
        </p:blipFill>
        <p:spPr>
          <a:xfrm>
            <a:off x="3674809" y="2265593"/>
            <a:ext cx="1035120" cy="12177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124BC84-EFD0-769D-1139-21C5D8023463}"/>
              </a:ext>
            </a:extLst>
          </p:cNvPr>
          <p:cNvSpPr txBox="1"/>
          <p:nvPr/>
        </p:nvSpPr>
        <p:spPr>
          <a:xfrm>
            <a:off x="805270" y="1789483"/>
            <a:ext cx="410445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Reflector centring error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0C88F54-489D-55E2-6582-ACD2F87852E3}"/>
              </a:ext>
            </a:extLst>
          </p:cNvPr>
          <p:cNvSpPr txBox="1"/>
          <p:nvPr/>
        </p:nvSpPr>
        <p:spPr>
          <a:xfrm>
            <a:off x="323102" y="3483367"/>
            <a:ext cx="2488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Mechanical centre: reference sphere probed in the same nest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3940F4A-F754-E590-C21A-68882E825CB3}"/>
              </a:ext>
            </a:extLst>
          </p:cNvPr>
          <p:cNvSpPr txBox="1"/>
          <p:nvPr/>
        </p:nvSpPr>
        <p:spPr>
          <a:xfrm>
            <a:off x="3028885" y="3483367"/>
            <a:ext cx="2311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Optical centre: intersection of the three mirror planes probed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F438D19-028D-74AD-0B81-948B39CDA241}"/>
              </a:ext>
            </a:extLst>
          </p:cNvPr>
          <p:cNvSpPr txBox="1"/>
          <p:nvPr/>
        </p:nvSpPr>
        <p:spPr>
          <a:xfrm>
            <a:off x="392115" y="3965303"/>
            <a:ext cx="4954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Centring error 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vector from mechanical centre to optical centre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6509898-193D-05E6-6E28-4C2910F5BF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374" y="4698869"/>
            <a:ext cx="3361891" cy="2077665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62D648A-E16C-A030-4C64-C31DC25F6CDF}"/>
              </a:ext>
            </a:extLst>
          </p:cNvPr>
          <p:cNvSpPr txBox="1"/>
          <p:nvPr/>
        </p:nvSpPr>
        <p:spPr>
          <a:xfrm>
            <a:off x="380004" y="4391092"/>
            <a:ext cx="4954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Validation: laser tracker vs CMM on 13 reflectors: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4418532-D31B-BAB9-C715-0F314EC734B2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4545265" y="2924944"/>
            <a:ext cx="2702863" cy="28127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6B33C3E1-C80E-F61E-9236-5CFFC5B6910F}"/>
              </a:ext>
            </a:extLst>
          </p:cNvPr>
          <p:cNvSpPr txBox="1"/>
          <p:nvPr/>
        </p:nvSpPr>
        <p:spPr>
          <a:xfrm>
            <a:off x="6082352" y="1733736"/>
            <a:ext cx="1238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F5650E83-0B6B-D0C9-9CEB-D5807CCE3C99}"/>
              </a:ext>
            </a:extLst>
          </p:cNvPr>
          <p:cNvCxnSpPr/>
          <p:nvPr/>
        </p:nvCxnSpPr>
        <p:spPr>
          <a:xfrm>
            <a:off x="7536160" y="188674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C41F9A0E-EF01-A411-224C-C2F80359EAE0}"/>
              </a:ext>
            </a:extLst>
          </p:cNvPr>
          <p:cNvSpPr txBox="1"/>
          <p:nvPr/>
        </p:nvSpPr>
        <p:spPr>
          <a:xfrm>
            <a:off x="8177857" y="1741688"/>
            <a:ext cx="1467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Quantification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864814A-6402-D433-29D4-EC607893E7E3}"/>
              </a:ext>
            </a:extLst>
          </p:cNvPr>
          <p:cNvSpPr txBox="1"/>
          <p:nvPr/>
        </p:nvSpPr>
        <p:spPr>
          <a:xfrm>
            <a:off x="10501114" y="1741688"/>
            <a:ext cx="1238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Propagation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94FE1615-9B06-906B-38FA-64E69C52E3D5}"/>
              </a:ext>
            </a:extLst>
          </p:cNvPr>
          <p:cNvCxnSpPr/>
          <p:nvPr/>
        </p:nvCxnSpPr>
        <p:spPr>
          <a:xfrm>
            <a:off x="9804544" y="188674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062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AB63C-6F47-7360-ED1B-E0A73CD7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E8F301-2387-615F-350C-B14EF0806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Laser tracker uncertainty budget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B3BDD4-7ECD-7073-B6DB-0CE69D3377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FA4CA2-5719-0B7D-EA07-73730582F5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18</a:t>
            </a:fld>
            <a:endParaRPr lang="en-GB" noProof="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AF22B94-D654-636E-AE35-69ECEB492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3" t="19730" r="23534" b="19090"/>
          <a:stretch>
            <a:fillRect/>
          </a:stretch>
        </p:blipFill>
        <p:spPr>
          <a:xfrm>
            <a:off x="744826" y="1588323"/>
            <a:ext cx="5495408" cy="2720515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16419BE0-D379-3132-68C8-9EB0572532C7}"/>
              </a:ext>
            </a:extLst>
          </p:cNvPr>
          <p:cNvSpPr/>
          <p:nvPr/>
        </p:nvSpPr>
        <p:spPr>
          <a:xfrm rot="20478834">
            <a:off x="605275" y="2585495"/>
            <a:ext cx="2954842" cy="6934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B040AAF-6E81-318A-6820-15B0C9E18A59}"/>
              </a:ext>
            </a:extLst>
          </p:cNvPr>
          <p:cNvSpPr/>
          <p:nvPr/>
        </p:nvSpPr>
        <p:spPr>
          <a:xfrm>
            <a:off x="5239984" y="2077679"/>
            <a:ext cx="999827" cy="14455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rgbClr val="FC9804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6EED11DE-E0F1-C4CB-BEE6-586ED83CE809}"/>
              </a:ext>
            </a:extLst>
          </p:cNvPr>
          <p:cNvSpPr txBox="1"/>
          <p:nvPr/>
        </p:nvSpPr>
        <p:spPr>
          <a:xfrm>
            <a:off x="1681031" y="3457238"/>
            <a:ext cx="928128" cy="336118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points</a:t>
            </a:r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FF52E5BE-E67A-D423-635D-D8A862BCF2C5}"/>
              </a:ext>
            </a:extLst>
          </p:cNvPr>
          <p:cNvSpPr txBox="1">
            <a:spLocks/>
          </p:cNvSpPr>
          <p:nvPr/>
        </p:nvSpPr>
        <p:spPr>
          <a:xfrm>
            <a:off x="552036" y="759052"/>
            <a:ext cx="11088581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verification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laser tracker uncertainty budget on a typical girder-like shape, by comparison with a reference instrument (CMM)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6F873E0-5828-57E1-6BCB-6DCB5F9B4A06}"/>
              </a:ext>
            </a:extLst>
          </p:cNvPr>
          <p:cNvSpPr txBox="1"/>
          <p:nvPr/>
        </p:nvSpPr>
        <p:spPr>
          <a:xfrm>
            <a:off x="4715648" y="3619056"/>
            <a:ext cx="1418638" cy="336118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laser trackers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44A9CE-7F13-FC5D-2753-41638C481971}"/>
              </a:ext>
            </a:extLst>
          </p:cNvPr>
          <p:cNvSpPr txBox="1"/>
          <p:nvPr/>
        </p:nvSpPr>
        <p:spPr>
          <a:xfrm>
            <a:off x="685350" y="4329497"/>
            <a:ext cx="6130730" cy="16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calibrated</a:t>
            </a: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CMM (LK Altera M, MPE 4.0 µm + L/350)</a:t>
            </a:r>
          </a:p>
          <a:p>
            <a:pPr>
              <a:lnSpc>
                <a:spcPct val="150000"/>
              </a:lnSpc>
            </a:pP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Set-up: 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reflectors along a 3 m line, measured simultaneously by all instruments</a:t>
            </a:r>
          </a:p>
          <a:p>
            <a:pPr>
              <a:lnSpc>
                <a:spcPct val="150000"/>
              </a:lnSpc>
            </a:pP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Conditions: 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+/- 0.1 °C, 30 measurement series for each instrument </a:t>
            </a:r>
          </a:p>
          <a:p>
            <a:pPr>
              <a:lnSpc>
                <a:spcPct val="150000"/>
              </a:lnSpc>
            </a:pP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Repeatability: 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1 µm for the CMM, σ &lt; 2 µm for each laser tracker</a:t>
            </a:r>
          </a:p>
          <a:p>
            <a:pPr>
              <a:lnSpc>
                <a:spcPct val="150000"/>
              </a:lnSpc>
            </a:pPr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Analysis: </a:t>
            </a: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shapes compared in the 3 directions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6F2F3468-126B-E194-638D-0667C8A2D9AB}"/>
              </a:ext>
            </a:extLst>
          </p:cNvPr>
          <p:cNvCxnSpPr>
            <a:cxnSpLocks/>
          </p:cNvCxnSpPr>
          <p:nvPr/>
        </p:nvCxnSpPr>
        <p:spPr>
          <a:xfrm flipV="1">
            <a:off x="3469757" y="3679026"/>
            <a:ext cx="334201" cy="394238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BBC4C5A5-9032-C54C-A458-6660472341EC}"/>
              </a:ext>
            </a:extLst>
          </p:cNvPr>
          <p:cNvCxnSpPr>
            <a:cxnSpLocks/>
          </p:cNvCxnSpPr>
          <p:nvPr/>
        </p:nvCxnSpPr>
        <p:spPr>
          <a:xfrm flipV="1">
            <a:off x="3469757" y="3486878"/>
            <a:ext cx="0" cy="586386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7D8AD9A5-2482-76F1-4E79-3A1C9B4D258A}"/>
              </a:ext>
            </a:extLst>
          </p:cNvPr>
          <p:cNvCxnSpPr>
            <a:cxnSpLocks/>
          </p:cNvCxnSpPr>
          <p:nvPr/>
        </p:nvCxnSpPr>
        <p:spPr>
          <a:xfrm flipH="1">
            <a:off x="3085470" y="4073264"/>
            <a:ext cx="390827" cy="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E4CC93A5-E424-C4EA-9C80-9992A023D157}"/>
              </a:ext>
            </a:extLst>
          </p:cNvPr>
          <p:cNvSpPr txBox="1"/>
          <p:nvPr/>
        </p:nvSpPr>
        <p:spPr>
          <a:xfrm>
            <a:off x="3752259" y="3412869"/>
            <a:ext cx="246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noProof="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952CC62-D8D6-9B7F-F0B5-E515A47853AA}"/>
              </a:ext>
            </a:extLst>
          </p:cNvPr>
          <p:cNvSpPr txBox="1"/>
          <p:nvPr/>
        </p:nvSpPr>
        <p:spPr>
          <a:xfrm>
            <a:off x="2862252" y="3889623"/>
            <a:ext cx="246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noProof="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FE93BCF-BB50-42E8-5053-B36C1D30315F}"/>
              </a:ext>
            </a:extLst>
          </p:cNvPr>
          <p:cNvSpPr txBox="1"/>
          <p:nvPr/>
        </p:nvSpPr>
        <p:spPr>
          <a:xfrm>
            <a:off x="3329222" y="3151463"/>
            <a:ext cx="246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noProof="0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65918ACB-0290-D9FB-7522-16F42EF8D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8598" y="1366352"/>
            <a:ext cx="5142299" cy="46253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4922571-B1E4-5FBD-7440-10D89620BC9F}"/>
              </a:ext>
            </a:extLst>
          </p:cNvPr>
          <p:cNvSpPr txBox="1"/>
          <p:nvPr/>
        </p:nvSpPr>
        <p:spPr>
          <a:xfrm>
            <a:off x="1493165" y="6048834"/>
            <a:ext cx="6737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Realistic laser tracker uncertainty estimated: </a:t>
            </a:r>
            <a:r>
              <a:rPr lang="en-GB" sz="1800" b="1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µm </a:t>
            </a:r>
            <a:r>
              <a:rPr lang="en-GB" sz="1800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 = 1) over a 3 m girder, measured from 1.5 m in a controlled environment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61D88011-53FC-4534-DD40-2B3B13C0AB9B}"/>
              </a:ext>
            </a:extLst>
          </p:cNvPr>
          <p:cNvSpPr/>
          <p:nvPr/>
        </p:nvSpPr>
        <p:spPr>
          <a:xfrm>
            <a:off x="911554" y="6250340"/>
            <a:ext cx="432048" cy="2579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9651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E9536-099D-4CCA-1F69-9E7550585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A5F63FB8-4C9C-C005-2B3A-54E24A2C5A6A}"/>
              </a:ext>
            </a:extLst>
          </p:cNvPr>
          <p:cNvSpPr txBox="1">
            <a:spLocks/>
          </p:cNvSpPr>
          <p:nvPr/>
        </p:nvSpPr>
        <p:spPr>
          <a:xfrm>
            <a:off x="552036" y="764704"/>
            <a:ext cx="11088582" cy="5832648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define each magnet’s own reference frame (6 DOF) from its magnetic properties</a:t>
            </a:r>
          </a:p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stretched wire locates the magnetic axis and plane, and the magnet is shimmed to the bench frame</a:t>
            </a:r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35BEB0-DF94-CDEA-00F1-E4D3EC514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characterisation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9D8873-0696-BD90-6364-22FBFEC919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89F88A-EF77-11DC-B8CF-FDAC65CEFE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19</a:t>
            </a:fld>
            <a:endParaRPr lang="en-GB" noProof="0" dirty="0"/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3AF4D1B0-9F39-208C-FD6F-3FF6BD6808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83"/>
          <a:stretch>
            <a:fillRect/>
          </a:stretch>
        </p:blipFill>
        <p:spPr bwMode="auto">
          <a:xfrm>
            <a:off x="476257" y="1671666"/>
            <a:ext cx="4345370" cy="250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C61ACC6-FBB4-FF1B-0361-0F3278F53DBC}"/>
              </a:ext>
            </a:extLst>
          </p:cNvPr>
          <p:cNvCxnSpPr>
            <a:cxnSpLocks/>
          </p:cNvCxnSpPr>
          <p:nvPr/>
        </p:nvCxnSpPr>
        <p:spPr>
          <a:xfrm flipV="1">
            <a:off x="2680770" y="2138802"/>
            <a:ext cx="1454211" cy="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B84F961-84A7-E5D9-4DEB-CBAA9DBA5CC7}"/>
              </a:ext>
            </a:extLst>
          </p:cNvPr>
          <p:cNvCxnSpPr>
            <a:cxnSpLocks/>
          </p:cNvCxnSpPr>
          <p:nvPr/>
        </p:nvCxnSpPr>
        <p:spPr>
          <a:xfrm flipV="1">
            <a:off x="2689410" y="1671666"/>
            <a:ext cx="0" cy="46391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EB1E1F92-E64B-8327-F2F7-392E91A845A2}"/>
              </a:ext>
            </a:extLst>
          </p:cNvPr>
          <p:cNvCxnSpPr>
            <a:cxnSpLocks/>
          </p:cNvCxnSpPr>
          <p:nvPr/>
        </p:nvCxnSpPr>
        <p:spPr>
          <a:xfrm flipV="1">
            <a:off x="2676734" y="1786917"/>
            <a:ext cx="382178" cy="35600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AA185103-A24E-C4D3-432D-B118189C346E}"/>
              </a:ext>
            </a:extLst>
          </p:cNvPr>
          <p:cNvSpPr txBox="1"/>
          <p:nvPr/>
        </p:nvSpPr>
        <p:spPr>
          <a:xfrm>
            <a:off x="2547263" y="1336219"/>
            <a:ext cx="203357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BBE9A56-90DC-8F37-4A50-5258F3F19480}"/>
              </a:ext>
            </a:extLst>
          </p:cNvPr>
          <p:cNvSpPr txBox="1"/>
          <p:nvPr/>
        </p:nvSpPr>
        <p:spPr>
          <a:xfrm>
            <a:off x="2998225" y="1548985"/>
            <a:ext cx="217222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16A4217-E7EA-0717-B86A-B546A1F0880A}"/>
              </a:ext>
            </a:extLst>
          </p:cNvPr>
          <p:cNvSpPr txBox="1"/>
          <p:nvPr/>
        </p:nvSpPr>
        <p:spPr>
          <a:xfrm>
            <a:off x="4103989" y="1957601"/>
            <a:ext cx="203357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40A341D7-334B-70B7-0706-5488FD0249C6}"/>
              </a:ext>
            </a:extLst>
          </p:cNvPr>
          <p:cNvSpPr txBox="1"/>
          <p:nvPr/>
        </p:nvSpPr>
        <p:spPr>
          <a:xfrm>
            <a:off x="998906" y="4339555"/>
            <a:ext cx="4316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Vertical magnetic axis repeatability over 160 h 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0EC3D04F-0E26-E926-230D-5CD38F71A49A}"/>
              </a:ext>
            </a:extLst>
          </p:cNvPr>
          <p:cNvSpPr txBox="1"/>
          <p:nvPr/>
        </p:nvSpPr>
        <p:spPr>
          <a:xfrm>
            <a:off x="5754587" y="5744289"/>
            <a:ext cx="6083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*Values for a magnet with a pole length of 150 mm and a pin spacing of 340 mm on the girder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725AB10-3B74-2244-5138-EEE63E2B167F}"/>
              </a:ext>
            </a:extLst>
          </p:cNvPr>
          <p:cNvSpPr/>
          <p:nvPr/>
        </p:nvSpPr>
        <p:spPr>
          <a:xfrm>
            <a:off x="6029644" y="5456321"/>
            <a:ext cx="288032" cy="158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6E3ACB71-A243-E773-BB9C-7FD2092747A6}"/>
              </a:ext>
            </a:extLst>
          </p:cNvPr>
          <p:cNvSpPr txBox="1"/>
          <p:nvPr/>
        </p:nvSpPr>
        <p:spPr>
          <a:xfrm>
            <a:off x="6344238" y="5406286"/>
            <a:ext cx="1974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DOF (measured)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9EA7766-F1BD-DFE1-1F6E-220A595E5932}"/>
              </a:ext>
            </a:extLst>
          </p:cNvPr>
          <p:cNvSpPr/>
          <p:nvPr/>
        </p:nvSpPr>
        <p:spPr>
          <a:xfrm>
            <a:off x="8499133" y="5456321"/>
            <a:ext cx="288032" cy="1589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DF24982E-AF57-C629-74A2-FE1ABD3D75CE}"/>
              </a:ext>
            </a:extLst>
          </p:cNvPr>
          <p:cNvSpPr txBox="1"/>
          <p:nvPr/>
        </p:nvSpPr>
        <p:spPr>
          <a:xfrm>
            <a:off x="8813727" y="5406286"/>
            <a:ext cx="284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DOF (set by realisation)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" name="Tableau 16">
                <a:extLst>
                  <a:ext uri="{FF2B5EF4-FFF2-40B4-BE49-F238E27FC236}">
                    <a16:creationId xmlns:a16="http://schemas.microsoft.com/office/drawing/2014/main" id="{30D451BD-914C-93A0-779C-EA85E3DE2DA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5959939"/>
                  </p:ext>
                </p:extLst>
              </p:nvPr>
            </p:nvGraphicFramePr>
            <p:xfrm>
              <a:off x="5754587" y="2204864"/>
              <a:ext cx="5868000" cy="28856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045040">
                      <a:extLst>
                        <a:ext uri="{9D8B030D-6E8A-4147-A177-3AD203B41FA5}">
                          <a16:colId xmlns:a16="http://schemas.microsoft.com/office/drawing/2014/main" val="422235120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05794509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78831526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601320999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92979802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2593811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40704964"/>
                        </a:ext>
                      </a:extLst>
                    </a:gridCol>
                  </a:tblGrid>
                  <a:tr h="406772">
                    <a:tc>
                      <a:txBody>
                        <a:bodyPr/>
                        <a:lstStyle/>
                        <a:p>
                          <a:pPr algn="l"/>
                          <a:endParaRPr lang="en-GB" sz="12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𝐲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b="1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*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b="1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*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1411387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Bench alignment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7540808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Mechanical realisation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756106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Magnetic axis detection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7765284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Wire sag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521643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Thermal expansion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146656"/>
                      </a:ext>
                    </a:extLst>
                  </a:tr>
                  <a:tr h="43937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240206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7" name="Tableau 16">
                <a:extLst>
                  <a:ext uri="{FF2B5EF4-FFF2-40B4-BE49-F238E27FC236}">
                    <a16:creationId xmlns:a16="http://schemas.microsoft.com/office/drawing/2014/main" id="{30D451BD-914C-93A0-779C-EA85E3DE2DA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5959939"/>
                  </p:ext>
                </p:extLst>
              </p:nvPr>
            </p:nvGraphicFramePr>
            <p:xfrm>
              <a:off x="5754587" y="2204864"/>
              <a:ext cx="5868000" cy="28856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045040">
                      <a:extLst>
                        <a:ext uri="{9D8B030D-6E8A-4147-A177-3AD203B41FA5}">
                          <a16:colId xmlns:a16="http://schemas.microsoft.com/office/drawing/2014/main" val="422235120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05794509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78831526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601320999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92979802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2593811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40704964"/>
                        </a:ext>
                      </a:extLst>
                    </a:gridCol>
                  </a:tblGrid>
                  <a:tr h="406772">
                    <a:tc>
                      <a:txBody>
                        <a:bodyPr/>
                        <a:lstStyle/>
                        <a:p>
                          <a:pPr algn="l"/>
                          <a:endParaRPr lang="en-GB" sz="12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20952" t="-1493" r="-500000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25000" t="-1493" r="-404808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20000" t="-1493" r="-300952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20000" t="-1493" r="-200952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26923" t="-1493" r="-102885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19048" t="-1493" r="-1905" b="-6194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1411387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Bench alignment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7540808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Mechanical realisation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756106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Magnetic axis detection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7765284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Wire sag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521643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Thermal expansion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146656"/>
                      </a:ext>
                    </a:extLst>
                  </a:tr>
                  <a:tr h="44500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240206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6B1339A0-467C-4C5B-D4B7-7389529834D7}"/>
              </a:ext>
            </a:extLst>
          </p:cNvPr>
          <p:cNvSpPr txBox="1"/>
          <p:nvPr/>
        </p:nvSpPr>
        <p:spPr>
          <a:xfrm>
            <a:off x="6082352" y="1733736"/>
            <a:ext cx="1238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62B8747-3B59-71C9-702A-7AB519688885}"/>
              </a:ext>
            </a:extLst>
          </p:cNvPr>
          <p:cNvCxnSpPr/>
          <p:nvPr/>
        </p:nvCxnSpPr>
        <p:spPr>
          <a:xfrm>
            <a:off x="7536160" y="188674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A097A0B4-5D58-4A76-4CA4-7B18D25F35A4}"/>
              </a:ext>
            </a:extLst>
          </p:cNvPr>
          <p:cNvSpPr txBox="1"/>
          <p:nvPr/>
        </p:nvSpPr>
        <p:spPr>
          <a:xfrm>
            <a:off x="8177857" y="1741688"/>
            <a:ext cx="1467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Quantification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16B2CA9-BE71-F2C2-F8C4-264C690C01E0}"/>
              </a:ext>
            </a:extLst>
          </p:cNvPr>
          <p:cNvSpPr txBox="1"/>
          <p:nvPr/>
        </p:nvSpPr>
        <p:spPr>
          <a:xfrm>
            <a:off x="10501114" y="1741688"/>
            <a:ext cx="1238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Propagation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0014149-FF9A-F476-AFD5-ABAF6DABABBA}"/>
              </a:ext>
            </a:extLst>
          </p:cNvPr>
          <p:cNvCxnSpPr/>
          <p:nvPr/>
        </p:nvCxnSpPr>
        <p:spPr>
          <a:xfrm>
            <a:off x="9804544" y="188674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98A186CB-ABF2-F5C9-3B4A-0468B69DFD9C}"/>
              </a:ext>
            </a:extLst>
          </p:cNvPr>
          <p:cNvSpPr txBox="1"/>
          <p:nvPr/>
        </p:nvSpPr>
        <p:spPr>
          <a:xfrm>
            <a:off x="7839953" y="5021296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EB47DD3-D56E-BAC4-2A0D-EFCF2189071D}"/>
              </a:ext>
            </a:extLst>
          </p:cNvPr>
          <p:cNvSpPr txBox="1"/>
          <p:nvPr/>
        </p:nvSpPr>
        <p:spPr>
          <a:xfrm>
            <a:off x="8488025" y="5020489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FBFAD35-C2DA-6368-4B28-FA4E668C2DDB}"/>
              </a:ext>
            </a:extLst>
          </p:cNvPr>
          <p:cNvSpPr txBox="1"/>
          <p:nvPr/>
        </p:nvSpPr>
        <p:spPr>
          <a:xfrm>
            <a:off x="9136097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4AE71E7-C1B2-C28B-A976-42A6F87F7EFF}"/>
              </a:ext>
            </a:extLst>
          </p:cNvPr>
          <p:cNvSpPr txBox="1"/>
          <p:nvPr/>
        </p:nvSpPr>
        <p:spPr>
          <a:xfrm>
            <a:off x="9784169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D0FB776-67C1-FE45-50FD-C68F4D25B446}"/>
              </a:ext>
            </a:extLst>
          </p:cNvPr>
          <p:cNvSpPr txBox="1"/>
          <p:nvPr/>
        </p:nvSpPr>
        <p:spPr>
          <a:xfrm>
            <a:off x="10416480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A1D99FAB-1B62-0C82-7E10-4FB2B5E683E8}"/>
              </a:ext>
            </a:extLst>
          </p:cNvPr>
          <p:cNvSpPr txBox="1"/>
          <p:nvPr/>
        </p:nvSpPr>
        <p:spPr>
          <a:xfrm>
            <a:off x="11064552" y="5018796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6B8F4C-E7B8-9DD4-5644-2E8A98CB93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798" y="4692574"/>
            <a:ext cx="3833224" cy="211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646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E4480-ED43-840A-3A00-89DED83A5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3D1D06DE-2D09-AE88-6072-1A9A484C8848}"/>
              </a:ext>
            </a:extLst>
          </p:cNvPr>
          <p:cNvSpPr txBox="1">
            <a:spLocks/>
          </p:cNvSpPr>
          <p:nvPr/>
        </p:nvSpPr>
        <p:spPr>
          <a:xfrm>
            <a:off x="552036" y="764704"/>
            <a:ext cx="11088582" cy="5832648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link the magnetic reference frame to mechanical references</a:t>
            </a:r>
          </a:p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wire position is transferred to the fiducials via optical sensors and a laser tracker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0BAE91-72E3-EA0A-B322-3B5599F40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Fiducialisation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19ED69-2A88-2C5C-242B-9027BDDDEE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6BE99E-F489-188B-2A7B-BCBEEA5338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20</a:t>
            </a:fld>
            <a:endParaRPr lang="en-GB" noProof="0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1C99A308-7043-2CE8-8040-988BCFD06D95}"/>
              </a:ext>
            </a:extLst>
          </p:cNvPr>
          <p:cNvSpPr txBox="1"/>
          <p:nvPr/>
        </p:nvSpPr>
        <p:spPr>
          <a:xfrm>
            <a:off x="976255" y="4001570"/>
            <a:ext cx="4316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Keyence non-linearity over a 6 mm displacement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CEA43EE-FB89-853A-44DE-44B44E73FBCA}"/>
              </a:ext>
            </a:extLst>
          </p:cNvPr>
          <p:cNvSpPr txBox="1"/>
          <p:nvPr/>
        </p:nvSpPr>
        <p:spPr>
          <a:xfrm>
            <a:off x="6082352" y="1733736"/>
            <a:ext cx="1238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28AA45F4-AF8F-20F8-2E04-80E22A4F6A0D}"/>
              </a:ext>
            </a:extLst>
          </p:cNvPr>
          <p:cNvCxnSpPr/>
          <p:nvPr/>
        </p:nvCxnSpPr>
        <p:spPr>
          <a:xfrm>
            <a:off x="7536160" y="188674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536011A2-408C-8750-7A2C-64312214DF42}"/>
              </a:ext>
            </a:extLst>
          </p:cNvPr>
          <p:cNvSpPr txBox="1"/>
          <p:nvPr/>
        </p:nvSpPr>
        <p:spPr>
          <a:xfrm>
            <a:off x="8177857" y="1741688"/>
            <a:ext cx="1467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Quantification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3D313FE-9FF9-7989-E5F1-B0A04AE65D17}"/>
              </a:ext>
            </a:extLst>
          </p:cNvPr>
          <p:cNvSpPr txBox="1"/>
          <p:nvPr/>
        </p:nvSpPr>
        <p:spPr>
          <a:xfrm>
            <a:off x="10501114" y="1741688"/>
            <a:ext cx="1238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Propagation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2259D45-8EC9-3065-86E6-3A2742623B9C}"/>
              </a:ext>
            </a:extLst>
          </p:cNvPr>
          <p:cNvCxnSpPr/>
          <p:nvPr/>
        </p:nvCxnSpPr>
        <p:spPr>
          <a:xfrm>
            <a:off x="9804544" y="188674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93ACA4F-DB47-071A-C0D2-13566E64E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1" r="14230" b="57348"/>
          <a:stretch>
            <a:fillRect/>
          </a:stretch>
        </p:blipFill>
        <p:spPr bwMode="auto">
          <a:xfrm>
            <a:off x="292086" y="1844499"/>
            <a:ext cx="5023047" cy="1963261"/>
          </a:xfrm>
          <a:prstGeom prst="rect">
            <a:avLst/>
          </a:prstGeom>
          <a:solidFill>
            <a:schemeClr val="bg1"/>
          </a:solidFill>
          <a:ln w="22225">
            <a:noFill/>
            <a:miter lim="800000"/>
            <a:headEnd/>
            <a:tailEnd/>
          </a:ln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1062BED-FF5A-2E2E-07B6-505E30D4DA8F}"/>
              </a:ext>
            </a:extLst>
          </p:cNvPr>
          <p:cNvCxnSpPr>
            <a:cxnSpLocks/>
          </p:cNvCxnSpPr>
          <p:nvPr/>
        </p:nvCxnSpPr>
        <p:spPr>
          <a:xfrm>
            <a:off x="292086" y="2873963"/>
            <a:ext cx="4878426" cy="5620"/>
          </a:xfrm>
          <a:prstGeom prst="line">
            <a:avLst/>
          </a:prstGeom>
          <a:ln w="15875">
            <a:solidFill>
              <a:srgbClr val="0A16F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C114224-A2BF-5EF1-A3EB-972C2EC9EC02}"/>
              </a:ext>
            </a:extLst>
          </p:cNvPr>
          <p:cNvCxnSpPr>
            <a:cxnSpLocks/>
          </p:cNvCxnSpPr>
          <p:nvPr/>
        </p:nvCxnSpPr>
        <p:spPr>
          <a:xfrm>
            <a:off x="311558" y="2676588"/>
            <a:ext cx="4875350" cy="3043"/>
          </a:xfrm>
          <a:prstGeom prst="line">
            <a:avLst/>
          </a:prstGeom>
          <a:ln w="28575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310B106-965A-2185-9896-80FBEBFA2285}"/>
              </a:ext>
            </a:extLst>
          </p:cNvPr>
          <p:cNvSpPr txBox="1"/>
          <p:nvPr/>
        </p:nvSpPr>
        <p:spPr>
          <a:xfrm>
            <a:off x="118328" y="2392822"/>
            <a:ext cx="12000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i="1" noProof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Magnetic axis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C7B110F-35DC-42B4-3F7B-D36A635755E5}"/>
              </a:ext>
            </a:extLst>
          </p:cNvPr>
          <p:cNvSpPr txBox="1"/>
          <p:nvPr/>
        </p:nvSpPr>
        <p:spPr>
          <a:xfrm>
            <a:off x="118328" y="2847771"/>
            <a:ext cx="1274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1" noProof="0" dirty="0">
                <a:solidFill>
                  <a:srgbClr val="0A16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Keyence axis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5A9DF1-3795-46EC-A99D-9D4A1D32DD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3117" t="8230" b="46151"/>
          <a:stretch/>
        </p:blipFill>
        <p:spPr>
          <a:xfrm>
            <a:off x="2722240" y="1877396"/>
            <a:ext cx="334007" cy="226142"/>
          </a:xfrm>
          <a:prstGeom prst="rect">
            <a:avLst/>
          </a:prstGeom>
        </p:spPr>
      </p:pic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2C86EC47-C8F3-0839-79DF-58572D6797E1}"/>
              </a:ext>
            </a:extLst>
          </p:cNvPr>
          <p:cNvCxnSpPr>
            <a:cxnSpLocks/>
            <a:stCxn id="11" idx="3"/>
            <a:endCxn id="22" idx="0"/>
          </p:cNvCxnSpPr>
          <p:nvPr/>
        </p:nvCxnSpPr>
        <p:spPr>
          <a:xfrm>
            <a:off x="3056247" y="1990467"/>
            <a:ext cx="341542" cy="409569"/>
          </a:xfrm>
          <a:prstGeom prst="bentConnector2">
            <a:avLst/>
          </a:prstGeom>
          <a:ln w="19050">
            <a:solidFill>
              <a:srgbClr val="0A16F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CA38798E-E564-B457-F8FE-D6CCE50610A2}"/>
              </a:ext>
            </a:extLst>
          </p:cNvPr>
          <p:cNvCxnSpPr>
            <a:cxnSpLocks/>
            <a:stCxn id="22" idx="6"/>
          </p:cNvCxnSpPr>
          <p:nvPr/>
        </p:nvCxnSpPr>
        <p:spPr>
          <a:xfrm>
            <a:off x="3434893" y="2436040"/>
            <a:ext cx="510934" cy="411731"/>
          </a:xfrm>
          <a:prstGeom prst="bentConnector2">
            <a:avLst/>
          </a:prstGeom>
          <a:ln w="19050">
            <a:solidFill>
              <a:srgbClr val="0A16F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6B74138E-A136-E2D6-B11F-D65ECEA7316C}"/>
              </a:ext>
            </a:extLst>
          </p:cNvPr>
          <p:cNvSpPr txBox="1"/>
          <p:nvPr/>
        </p:nvSpPr>
        <p:spPr>
          <a:xfrm>
            <a:off x="2949222" y="2858090"/>
            <a:ext cx="1274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i="1" noProof="0" dirty="0">
                <a:solidFill>
                  <a:srgbClr val="0A16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Keyence measurements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8247004-3F64-D79C-1AE4-C4DDA7CBD875}"/>
              </a:ext>
            </a:extLst>
          </p:cNvPr>
          <p:cNvSpPr/>
          <p:nvPr/>
        </p:nvSpPr>
        <p:spPr>
          <a:xfrm>
            <a:off x="3360684" y="2400036"/>
            <a:ext cx="74209" cy="72008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7D1D574-9034-D04A-111D-DF1E1112878B}"/>
              </a:ext>
            </a:extLst>
          </p:cNvPr>
          <p:cNvCxnSpPr>
            <a:cxnSpLocks/>
          </p:cNvCxnSpPr>
          <p:nvPr/>
        </p:nvCxnSpPr>
        <p:spPr>
          <a:xfrm flipV="1">
            <a:off x="3586336" y="2676588"/>
            <a:ext cx="0" cy="197375"/>
          </a:xfrm>
          <a:prstGeom prst="straightConnector1">
            <a:avLst/>
          </a:prstGeom>
          <a:ln w="19050">
            <a:solidFill>
              <a:srgbClr val="0A16F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9C14B114-D4E8-9435-3F46-E5F9E69D10FF}"/>
              </a:ext>
            </a:extLst>
          </p:cNvPr>
          <p:cNvSpPr txBox="1"/>
          <p:nvPr/>
        </p:nvSpPr>
        <p:spPr>
          <a:xfrm>
            <a:off x="3837431" y="2227699"/>
            <a:ext cx="1274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i="1" noProof="0" dirty="0">
                <a:solidFill>
                  <a:srgbClr val="0A16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CMM measurements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003F43D-E3D3-6171-E871-D270245EEA9A}"/>
              </a:ext>
            </a:extLst>
          </p:cNvPr>
          <p:cNvSpPr txBox="1"/>
          <p:nvPr/>
        </p:nvSpPr>
        <p:spPr>
          <a:xfrm>
            <a:off x="3260536" y="1692544"/>
            <a:ext cx="1274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i="1" noProof="0" dirty="0">
                <a:solidFill>
                  <a:srgbClr val="0A16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Laser tracker measurements</a:t>
            </a:r>
          </a:p>
        </p:txBody>
      </p:sp>
      <p:cxnSp>
        <p:nvCxnSpPr>
          <p:cNvPr id="35" name="Connecteur : en angle 34">
            <a:extLst>
              <a:ext uri="{FF2B5EF4-FFF2-40B4-BE49-F238E27FC236}">
                <a16:creationId xmlns:a16="http://schemas.microsoft.com/office/drawing/2014/main" id="{0D4B3D9D-20E4-7054-DED8-C9D61E3FEB48}"/>
              </a:ext>
            </a:extLst>
          </p:cNvPr>
          <p:cNvCxnSpPr>
            <a:stCxn id="11" idx="1"/>
          </p:cNvCxnSpPr>
          <p:nvPr/>
        </p:nvCxnSpPr>
        <p:spPr>
          <a:xfrm rot="10800000" flipV="1">
            <a:off x="2304710" y="1990466"/>
            <a:ext cx="417530" cy="705037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D86CB656-A108-4DDD-ACDE-ED7D7546BCE9}"/>
              </a:ext>
            </a:extLst>
          </p:cNvPr>
          <p:cNvSpPr txBox="1"/>
          <p:nvPr/>
        </p:nvSpPr>
        <p:spPr>
          <a:xfrm>
            <a:off x="1435341" y="1676057"/>
            <a:ext cx="12000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i="1" noProof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Fiducialisation</a:t>
            </a:r>
            <a:endParaRPr lang="en-GB" sz="1100" i="1" noProof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6" name="Tableau 45">
                <a:extLst>
                  <a:ext uri="{FF2B5EF4-FFF2-40B4-BE49-F238E27FC236}">
                    <a16:creationId xmlns:a16="http://schemas.microsoft.com/office/drawing/2014/main" id="{C6FE01FB-7DCB-4686-2992-90EA808934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8723522"/>
                  </p:ext>
                </p:extLst>
              </p:nvPr>
            </p:nvGraphicFramePr>
            <p:xfrm>
              <a:off x="5754587" y="2204864"/>
              <a:ext cx="5868000" cy="28856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045040">
                      <a:extLst>
                        <a:ext uri="{9D8B030D-6E8A-4147-A177-3AD203B41FA5}">
                          <a16:colId xmlns:a16="http://schemas.microsoft.com/office/drawing/2014/main" val="422235120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05794509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78831526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601320999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92979802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2593811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40704964"/>
                        </a:ext>
                      </a:extLst>
                    </a:gridCol>
                  </a:tblGrid>
                  <a:tr h="406772">
                    <a:tc>
                      <a:txBody>
                        <a:bodyPr/>
                        <a:lstStyle/>
                        <a:p>
                          <a:pPr algn="l"/>
                          <a:endParaRPr lang="en-GB" sz="12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𝐲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b="1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*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b="1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*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1411387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Laser tracker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7540808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CMM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756106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Keyence non-linearity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7765284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Inclinometer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521643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Reflector centring error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146656"/>
                      </a:ext>
                    </a:extLst>
                  </a:tr>
                  <a:tr h="43937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240206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6" name="Tableau 45">
                <a:extLst>
                  <a:ext uri="{FF2B5EF4-FFF2-40B4-BE49-F238E27FC236}">
                    <a16:creationId xmlns:a16="http://schemas.microsoft.com/office/drawing/2014/main" id="{C6FE01FB-7DCB-4686-2992-90EA808934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8723522"/>
                  </p:ext>
                </p:extLst>
              </p:nvPr>
            </p:nvGraphicFramePr>
            <p:xfrm>
              <a:off x="5754587" y="2204864"/>
              <a:ext cx="5868000" cy="28856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045040">
                      <a:extLst>
                        <a:ext uri="{9D8B030D-6E8A-4147-A177-3AD203B41FA5}">
                          <a16:colId xmlns:a16="http://schemas.microsoft.com/office/drawing/2014/main" val="422235120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05794509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78831526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601320999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92979802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2593811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40704964"/>
                        </a:ext>
                      </a:extLst>
                    </a:gridCol>
                  </a:tblGrid>
                  <a:tr h="406772">
                    <a:tc>
                      <a:txBody>
                        <a:bodyPr/>
                        <a:lstStyle/>
                        <a:p>
                          <a:pPr algn="l"/>
                          <a:endParaRPr lang="en-GB" sz="12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20952" t="-1493" r="-500000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25000" t="-1493" r="-404808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20000" t="-1493" r="-300952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20000" t="-1493" r="-200952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26923" t="-1493" r="-102885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19048" t="-1493" r="-1905" b="-6194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1411387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Laser tracker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7540808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CMM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756106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Keyence non-linearity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7765284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Inclinometer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521643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Reflector centring error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146656"/>
                      </a:ext>
                    </a:extLst>
                  </a:tr>
                  <a:tr h="44500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240206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9" name="ZoneTexte 48">
            <a:extLst>
              <a:ext uri="{FF2B5EF4-FFF2-40B4-BE49-F238E27FC236}">
                <a16:creationId xmlns:a16="http://schemas.microsoft.com/office/drawing/2014/main" id="{597D9AB5-C677-8D2E-E478-8B2926626856}"/>
              </a:ext>
            </a:extLst>
          </p:cNvPr>
          <p:cNvSpPr txBox="1"/>
          <p:nvPr/>
        </p:nvSpPr>
        <p:spPr>
          <a:xfrm>
            <a:off x="7839953" y="5021296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51CEE1A0-067D-DAE7-5C30-4CEEF5448C0B}"/>
              </a:ext>
            </a:extLst>
          </p:cNvPr>
          <p:cNvSpPr txBox="1"/>
          <p:nvPr/>
        </p:nvSpPr>
        <p:spPr>
          <a:xfrm>
            <a:off x="8488025" y="5020489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BD1FAD68-66C6-1830-55BE-6849E1D06623}"/>
              </a:ext>
            </a:extLst>
          </p:cNvPr>
          <p:cNvSpPr txBox="1"/>
          <p:nvPr/>
        </p:nvSpPr>
        <p:spPr>
          <a:xfrm>
            <a:off x="9136097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3247CA20-5317-618E-AFD5-3E8D428EDE52}"/>
              </a:ext>
            </a:extLst>
          </p:cNvPr>
          <p:cNvSpPr txBox="1"/>
          <p:nvPr/>
        </p:nvSpPr>
        <p:spPr>
          <a:xfrm>
            <a:off x="9784169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0D7D7900-70E2-C949-B0A6-B5B7FC293DCD}"/>
              </a:ext>
            </a:extLst>
          </p:cNvPr>
          <p:cNvSpPr txBox="1"/>
          <p:nvPr/>
        </p:nvSpPr>
        <p:spPr>
          <a:xfrm>
            <a:off x="10416480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50A2BB4C-18CA-D3E6-ABCC-E781A540F506}"/>
              </a:ext>
            </a:extLst>
          </p:cNvPr>
          <p:cNvSpPr txBox="1"/>
          <p:nvPr/>
        </p:nvSpPr>
        <p:spPr>
          <a:xfrm>
            <a:off x="11064552" y="5018796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393EA96A-23F0-2926-DD72-4EE1A16BCD1D}"/>
              </a:ext>
            </a:extLst>
          </p:cNvPr>
          <p:cNvSpPr txBox="1"/>
          <p:nvPr/>
        </p:nvSpPr>
        <p:spPr>
          <a:xfrm>
            <a:off x="5754587" y="5744289"/>
            <a:ext cx="6083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*Values for a magnet with a pole length of 150 mm and a pin spacing of 340 mm on the girder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7807766-E85A-099A-B629-C7C0CA300530}"/>
              </a:ext>
            </a:extLst>
          </p:cNvPr>
          <p:cNvSpPr/>
          <p:nvPr/>
        </p:nvSpPr>
        <p:spPr>
          <a:xfrm>
            <a:off x="6029644" y="5456321"/>
            <a:ext cx="288032" cy="158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0028B735-A39A-5D0A-549A-DDB58D8FD49F}"/>
              </a:ext>
            </a:extLst>
          </p:cNvPr>
          <p:cNvSpPr txBox="1"/>
          <p:nvPr/>
        </p:nvSpPr>
        <p:spPr>
          <a:xfrm>
            <a:off x="6344238" y="5406286"/>
            <a:ext cx="1974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DOF (measured)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368AF8E-AD34-3979-8E4A-CF1B8D422CCD}"/>
              </a:ext>
            </a:extLst>
          </p:cNvPr>
          <p:cNvSpPr/>
          <p:nvPr/>
        </p:nvSpPr>
        <p:spPr>
          <a:xfrm>
            <a:off x="8499133" y="5456321"/>
            <a:ext cx="288032" cy="1589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131E2224-B322-CECE-2E32-06A0050F0665}"/>
              </a:ext>
            </a:extLst>
          </p:cNvPr>
          <p:cNvSpPr txBox="1"/>
          <p:nvPr/>
        </p:nvSpPr>
        <p:spPr>
          <a:xfrm>
            <a:off x="8813727" y="5406286"/>
            <a:ext cx="284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DOF (set by realisation)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613D5A1-21E8-B6FD-6D77-394CBE4E1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337" y="4241712"/>
            <a:ext cx="3980641" cy="233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55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49DEE-0654-4310-488D-1DDACE7C1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>
            <a:extLst>
              <a:ext uri="{FF2B5EF4-FFF2-40B4-BE49-F238E27FC236}">
                <a16:creationId xmlns:a16="http://schemas.microsoft.com/office/drawing/2014/main" id="{1781A1EF-5918-DE67-66F1-C898CD790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858" y="4374597"/>
            <a:ext cx="3878219" cy="2423085"/>
          </a:xfrm>
          <a:prstGeom prst="rect">
            <a:avLst/>
          </a:prstGeom>
        </p:spPr>
      </p:pic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D3942677-CCDF-C9FE-AAA4-C96FC0498455}"/>
              </a:ext>
            </a:extLst>
          </p:cNvPr>
          <p:cNvSpPr txBox="1">
            <a:spLocks/>
          </p:cNvSpPr>
          <p:nvPr/>
        </p:nvSpPr>
        <p:spPr>
          <a:xfrm>
            <a:off x="552036" y="764704"/>
            <a:ext cx="11088582" cy="5832648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position each magnet’s reference frame within the girder reference frame</a:t>
            </a:r>
          </a:p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magnets are clamped against pins, measured with a laser tracker and inclinometer, and shimmed if needed</a:t>
            </a:r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159DAD4-A895-2F1B-39AA-1F3FC6942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 alignment on girder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9A013A1-5EC7-4465-4F18-D804DDE24A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292C7D-5BB7-6FE6-6B09-D093156E17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21</a:t>
            </a:fld>
            <a:endParaRPr lang="en-GB" noProof="0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64E2B59B-74BD-E9C0-57C1-CC78993F1BEA}"/>
              </a:ext>
            </a:extLst>
          </p:cNvPr>
          <p:cNvSpPr txBox="1"/>
          <p:nvPr/>
        </p:nvSpPr>
        <p:spPr>
          <a:xfrm>
            <a:off x="529204" y="4129335"/>
            <a:ext cx="4524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µm shimming with laser marking and cutting machine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D3A8527-55BE-64B8-74C0-8558F109ED23}"/>
              </a:ext>
            </a:extLst>
          </p:cNvPr>
          <p:cNvSpPr txBox="1"/>
          <p:nvPr/>
        </p:nvSpPr>
        <p:spPr>
          <a:xfrm>
            <a:off x="6082352" y="1733736"/>
            <a:ext cx="1238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44F569B-A90E-7061-0701-BD4AACA6266F}"/>
              </a:ext>
            </a:extLst>
          </p:cNvPr>
          <p:cNvCxnSpPr/>
          <p:nvPr/>
        </p:nvCxnSpPr>
        <p:spPr>
          <a:xfrm>
            <a:off x="7536160" y="188674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DF75F6ED-75BD-5664-A92D-CA138EC98637}"/>
              </a:ext>
            </a:extLst>
          </p:cNvPr>
          <p:cNvSpPr txBox="1"/>
          <p:nvPr/>
        </p:nvSpPr>
        <p:spPr>
          <a:xfrm>
            <a:off x="8177857" y="1741688"/>
            <a:ext cx="1467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Quantification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84BD065-63F1-1CF9-E2DE-6186B0FEB144}"/>
              </a:ext>
            </a:extLst>
          </p:cNvPr>
          <p:cNvSpPr txBox="1"/>
          <p:nvPr/>
        </p:nvSpPr>
        <p:spPr>
          <a:xfrm>
            <a:off x="10501114" y="1741688"/>
            <a:ext cx="1238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Propagation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F7D1F408-D3FD-3174-7A85-BB65C098DCAE}"/>
              </a:ext>
            </a:extLst>
          </p:cNvPr>
          <p:cNvCxnSpPr/>
          <p:nvPr/>
        </p:nvCxnSpPr>
        <p:spPr>
          <a:xfrm>
            <a:off x="9804544" y="188674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6" name="Tableau 45">
                <a:extLst>
                  <a:ext uri="{FF2B5EF4-FFF2-40B4-BE49-F238E27FC236}">
                    <a16:creationId xmlns:a16="http://schemas.microsoft.com/office/drawing/2014/main" id="{9B1F38B7-A96D-3133-EABD-FF11B763ED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703433"/>
                  </p:ext>
                </p:extLst>
              </p:nvPr>
            </p:nvGraphicFramePr>
            <p:xfrm>
              <a:off x="5754587" y="2204864"/>
              <a:ext cx="5868000" cy="28856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045040">
                      <a:extLst>
                        <a:ext uri="{9D8B030D-6E8A-4147-A177-3AD203B41FA5}">
                          <a16:colId xmlns:a16="http://schemas.microsoft.com/office/drawing/2014/main" val="422235120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05794509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78831526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601320999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92979802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2593811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40704964"/>
                        </a:ext>
                      </a:extLst>
                    </a:gridCol>
                  </a:tblGrid>
                  <a:tr h="406772">
                    <a:tc>
                      <a:txBody>
                        <a:bodyPr/>
                        <a:lstStyle/>
                        <a:p>
                          <a:pPr algn="l"/>
                          <a:endParaRPr lang="en-GB" sz="12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𝐲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b="1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*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a:rPr lang="en-GB" sz="1400" b="1" i="0" noProof="0" smtClean="0">
                                      <a:solidFill>
                                        <a:srgbClr val="0E4194"/>
                                      </a:solidFill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b="1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*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1411387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Clamping repeatability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7540808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Pin position on the girder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756106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Shimming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7765284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Laser tracker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521643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Inclinometer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146656"/>
                      </a:ext>
                    </a:extLst>
                  </a:tr>
                  <a:tr h="43937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240206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6" name="Tableau 45">
                <a:extLst>
                  <a:ext uri="{FF2B5EF4-FFF2-40B4-BE49-F238E27FC236}">
                    <a16:creationId xmlns:a16="http://schemas.microsoft.com/office/drawing/2014/main" id="{9B1F38B7-A96D-3133-EABD-FF11B763ED8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703433"/>
                  </p:ext>
                </p:extLst>
              </p:nvPr>
            </p:nvGraphicFramePr>
            <p:xfrm>
              <a:off x="5754587" y="2204864"/>
              <a:ext cx="5868000" cy="28856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045040">
                      <a:extLst>
                        <a:ext uri="{9D8B030D-6E8A-4147-A177-3AD203B41FA5}">
                          <a16:colId xmlns:a16="http://schemas.microsoft.com/office/drawing/2014/main" val="422235120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05794509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78831526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601320999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92979802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2593811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40704964"/>
                        </a:ext>
                      </a:extLst>
                    </a:gridCol>
                  </a:tblGrid>
                  <a:tr h="406772">
                    <a:tc>
                      <a:txBody>
                        <a:bodyPr/>
                        <a:lstStyle/>
                        <a:p>
                          <a:pPr algn="l"/>
                          <a:endParaRPr lang="en-GB" sz="12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20952" t="-1493" r="-500000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25000" t="-1493" r="-404808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20000" t="-1493" r="-300952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20000" t="-1493" r="-200952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26923" t="-1493" r="-102885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19048" t="-1493" r="-1905" b="-6194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1411387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Clamping repeatability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7540808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Pin position on the girder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756106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Shimming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7765284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Laser tracker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521643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Inclinometer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146656"/>
                      </a:ext>
                    </a:extLst>
                  </a:tr>
                  <a:tr h="44500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240206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9" name="ZoneTexte 48">
            <a:extLst>
              <a:ext uri="{FF2B5EF4-FFF2-40B4-BE49-F238E27FC236}">
                <a16:creationId xmlns:a16="http://schemas.microsoft.com/office/drawing/2014/main" id="{DEA3EC8E-53D6-0202-FDA0-4CA2CB91D491}"/>
              </a:ext>
            </a:extLst>
          </p:cNvPr>
          <p:cNvSpPr txBox="1"/>
          <p:nvPr/>
        </p:nvSpPr>
        <p:spPr>
          <a:xfrm>
            <a:off x="7839953" y="5021296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A2668F4-634E-68A2-2788-300D0BEBFF09}"/>
              </a:ext>
            </a:extLst>
          </p:cNvPr>
          <p:cNvSpPr txBox="1"/>
          <p:nvPr/>
        </p:nvSpPr>
        <p:spPr>
          <a:xfrm>
            <a:off x="8488025" y="5020489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50385230-28A0-99C1-B045-57F0096D8047}"/>
              </a:ext>
            </a:extLst>
          </p:cNvPr>
          <p:cNvSpPr txBox="1"/>
          <p:nvPr/>
        </p:nvSpPr>
        <p:spPr>
          <a:xfrm>
            <a:off x="9136097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A81671F0-69F4-32C1-4788-971D5E9CAF3C}"/>
              </a:ext>
            </a:extLst>
          </p:cNvPr>
          <p:cNvSpPr txBox="1"/>
          <p:nvPr/>
        </p:nvSpPr>
        <p:spPr>
          <a:xfrm>
            <a:off x="9784169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FBEFAE5D-AED9-BE02-6ABE-BEA06A2BD7A0}"/>
              </a:ext>
            </a:extLst>
          </p:cNvPr>
          <p:cNvSpPr txBox="1"/>
          <p:nvPr/>
        </p:nvSpPr>
        <p:spPr>
          <a:xfrm>
            <a:off x="10416480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C6E2F9D5-98B9-6179-4237-4D6AEBBEE6BA}"/>
              </a:ext>
            </a:extLst>
          </p:cNvPr>
          <p:cNvSpPr txBox="1"/>
          <p:nvPr/>
        </p:nvSpPr>
        <p:spPr>
          <a:xfrm>
            <a:off x="11064552" y="5018796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AB9D027-8D00-0E9B-F24C-67B6C3E194D9}"/>
              </a:ext>
            </a:extLst>
          </p:cNvPr>
          <p:cNvSpPr txBox="1"/>
          <p:nvPr/>
        </p:nvSpPr>
        <p:spPr>
          <a:xfrm>
            <a:off x="5754587" y="5744289"/>
            <a:ext cx="6083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*Values for a magnet with a pole length of 150 mm and a pin spacing of 340 mm on the girder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A29F603-3FFD-9AE6-78EB-BCA8FDE3A593}"/>
              </a:ext>
            </a:extLst>
          </p:cNvPr>
          <p:cNvSpPr/>
          <p:nvPr/>
        </p:nvSpPr>
        <p:spPr>
          <a:xfrm>
            <a:off x="6029644" y="5456321"/>
            <a:ext cx="288032" cy="158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3F5E7E00-1D7C-6529-B427-D0D1E275214D}"/>
              </a:ext>
            </a:extLst>
          </p:cNvPr>
          <p:cNvSpPr txBox="1"/>
          <p:nvPr/>
        </p:nvSpPr>
        <p:spPr>
          <a:xfrm>
            <a:off x="6344238" y="5406286"/>
            <a:ext cx="1974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DOF (measured)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8E4063E-87F3-B261-9169-9D522BEF6910}"/>
              </a:ext>
            </a:extLst>
          </p:cNvPr>
          <p:cNvSpPr/>
          <p:nvPr/>
        </p:nvSpPr>
        <p:spPr>
          <a:xfrm>
            <a:off x="8499133" y="5456321"/>
            <a:ext cx="288032" cy="1589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FE0D18FF-8F20-1516-1D7E-925FF3CC25DE}"/>
              </a:ext>
            </a:extLst>
          </p:cNvPr>
          <p:cNvSpPr txBox="1"/>
          <p:nvPr/>
        </p:nvSpPr>
        <p:spPr>
          <a:xfrm>
            <a:off x="8813727" y="5406286"/>
            <a:ext cx="2845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DOF (set by realisation)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1E0FAA3-F00B-E8B5-9F44-FFAA1EDEA8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822" y="1569141"/>
            <a:ext cx="1351524" cy="240271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C0E7F56-3031-95D5-D98A-0B752754F5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87" t="71642" r="55010" b="19627"/>
          <a:stretch>
            <a:fillRect/>
          </a:stretch>
        </p:blipFill>
        <p:spPr>
          <a:xfrm>
            <a:off x="518760" y="2700568"/>
            <a:ext cx="1351524" cy="1271283"/>
          </a:xfrm>
          <a:prstGeom prst="rect">
            <a:avLst/>
          </a:prstGeom>
          <a:noFill/>
          <a:ln w="28575">
            <a:solidFill>
              <a:srgbClr val="66FF33"/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8F3F65D-408C-C329-2E1F-F3D0075A7096}"/>
              </a:ext>
            </a:extLst>
          </p:cNvPr>
          <p:cNvSpPr/>
          <p:nvPr/>
        </p:nvSpPr>
        <p:spPr>
          <a:xfrm>
            <a:off x="2524351" y="3209905"/>
            <a:ext cx="460456" cy="302284"/>
          </a:xfrm>
          <a:prstGeom prst="rect">
            <a:avLst/>
          </a:prstGeom>
          <a:noFill/>
          <a:ln w="25400">
            <a:solidFill>
              <a:srgbClr val="66FF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2A8D6E05-5104-31CB-DB49-58B94E6E133A}"/>
              </a:ext>
            </a:extLst>
          </p:cNvPr>
          <p:cNvCxnSpPr>
            <a:cxnSpLocks/>
          </p:cNvCxnSpPr>
          <p:nvPr/>
        </p:nvCxnSpPr>
        <p:spPr>
          <a:xfrm flipH="1" flipV="1">
            <a:off x="1898249" y="2680749"/>
            <a:ext cx="1086558" cy="529156"/>
          </a:xfrm>
          <a:prstGeom prst="line">
            <a:avLst/>
          </a:prstGeom>
          <a:noFill/>
          <a:ln w="28575">
            <a:solidFill>
              <a:srgbClr val="66FF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11BB1CA5-44B1-65B4-68FE-C801C1477019}"/>
              </a:ext>
            </a:extLst>
          </p:cNvPr>
          <p:cNvCxnSpPr>
            <a:cxnSpLocks/>
          </p:cNvCxnSpPr>
          <p:nvPr/>
        </p:nvCxnSpPr>
        <p:spPr>
          <a:xfrm flipH="1">
            <a:off x="1898249" y="3512189"/>
            <a:ext cx="1086558" cy="459662"/>
          </a:xfrm>
          <a:prstGeom prst="line">
            <a:avLst/>
          </a:prstGeom>
          <a:noFill/>
          <a:ln w="25400">
            <a:solidFill>
              <a:srgbClr val="66FF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F6E451E4-A438-3ABC-ABCF-C9440856A568}"/>
              </a:ext>
            </a:extLst>
          </p:cNvPr>
          <p:cNvSpPr txBox="1"/>
          <p:nvPr/>
        </p:nvSpPr>
        <p:spPr>
          <a:xfrm>
            <a:off x="3694042" y="2920385"/>
            <a:ext cx="16077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Clamping tool </a:t>
            </a: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487FA2BD-CE69-E3D4-B584-EA8E44FBEEEC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3153539" y="3051190"/>
            <a:ext cx="540503" cy="93358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0C938196-A50B-24EF-C522-77D6307C4868}"/>
              </a:ext>
            </a:extLst>
          </p:cNvPr>
          <p:cNvSpPr txBox="1"/>
          <p:nvPr/>
        </p:nvSpPr>
        <p:spPr>
          <a:xfrm>
            <a:off x="3694042" y="3294618"/>
            <a:ext cx="14869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Length gauge to check the X pin displacement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0055EE28-048E-11E8-B13B-87AB835E6788}"/>
              </a:ext>
            </a:extLst>
          </p:cNvPr>
          <p:cNvCxnSpPr>
            <a:cxnSpLocks/>
            <a:stCxn id="31" idx="1"/>
          </p:cNvCxnSpPr>
          <p:nvPr/>
        </p:nvCxnSpPr>
        <p:spPr>
          <a:xfrm flipH="1" flipV="1">
            <a:off x="2820941" y="3402699"/>
            <a:ext cx="873101" cy="107363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10AD70EE-7A92-8D95-0EC5-5F3A450CEF05}"/>
              </a:ext>
            </a:extLst>
          </p:cNvPr>
          <p:cNvSpPr txBox="1"/>
          <p:nvPr/>
        </p:nvSpPr>
        <p:spPr>
          <a:xfrm>
            <a:off x="3738036" y="2174303"/>
            <a:ext cx="14869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Laser tracker to check the position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A92AD3CC-D999-E78C-1A32-648DB9901994}"/>
              </a:ext>
            </a:extLst>
          </p:cNvPr>
          <p:cNvCxnSpPr>
            <a:cxnSpLocks/>
            <a:stCxn id="34" idx="1"/>
          </p:cNvCxnSpPr>
          <p:nvPr/>
        </p:nvCxnSpPr>
        <p:spPr>
          <a:xfrm flipH="1" flipV="1">
            <a:off x="3441571" y="1971887"/>
            <a:ext cx="296465" cy="417860"/>
          </a:xfrm>
          <a:prstGeom prst="straightConnector1">
            <a:avLst/>
          </a:prstGeom>
          <a:ln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63E436CF-0A51-742E-849B-F469E98AA158}"/>
              </a:ext>
            </a:extLst>
          </p:cNvPr>
          <p:cNvCxnSpPr/>
          <p:nvPr/>
        </p:nvCxnSpPr>
        <p:spPr>
          <a:xfrm>
            <a:off x="2744770" y="4941168"/>
            <a:ext cx="0" cy="1224136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AEE50ED6-EA14-C80E-BDAE-12A608544428}"/>
              </a:ext>
            </a:extLst>
          </p:cNvPr>
          <p:cNvSpPr txBox="1"/>
          <p:nvPr/>
        </p:nvSpPr>
        <p:spPr>
          <a:xfrm>
            <a:off x="2717540" y="5329109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noProof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10.2 µm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70522EB3-E7F8-DD0D-E925-1074996E04FE}"/>
              </a:ext>
            </a:extLst>
          </p:cNvPr>
          <p:cNvSpPr txBox="1"/>
          <p:nvPr/>
        </p:nvSpPr>
        <p:spPr>
          <a:xfrm>
            <a:off x="1342675" y="5164990"/>
            <a:ext cx="1225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shimming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A071746D-0594-9FBD-2CD4-9865FE31886E}"/>
              </a:ext>
            </a:extLst>
          </p:cNvPr>
          <p:cNvSpPr txBox="1"/>
          <p:nvPr/>
        </p:nvSpPr>
        <p:spPr>
          <a:xfrm>
            <a:off x="3002563" y="5779097"/>
            <a:ext cx="1225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shimming</a:t>
            </a:r>
          </a:p>
        </p:txBody>
      </p:sp>
    </p:spTree>
    <p:extLst>
      <p:ext uri="{BB962C8B-B14F-4D97-AF65-F5344CB8AC3E}">
        <p14:creationId xmlns:p14="http://schemas.microsoft.com/office/powerpoint/2010/main" val="278374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CC7DE-469A-C8AF-D2D3-779C6DCA2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15462F3E-4D9B-E323-08C8-698F201100D2}"/>
              </a:ext>
            </a:extLst>
          </p:cNvPr>
          <p:cNvSpPr txBox="1">
            <a:spLocks/>
          </p:cNvSpPr>
          <p:nvPr/>
        </p:nvSpPr>
        <p:spPr>
          <a:xfrm>
            <a:off x="552036" y="764704"/>
            <a:ext cx="11088582" cy="5832648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set the girders at their nominal positions and minimise inter-girder discontinuities</a:t>
            </a:r>
          </a:p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girders installed two by two, measured in the network frame, and finely aligned with motorisation</a:t>
            </a: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862AC63-59CC-03BA-4203-F22625EB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Girder alignment in the tunnel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868146-6AAE-F626-6C2C-B8A166EC4C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E5BA9F-4C65-4A4C-2FFD-186F75CC67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22</a:t>
            </a:fld>
            <a:endParaRPr lang="en-GB" noProof="0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F5E05D3F-7BB7-21DE-6726-EB85ECB2B58F}"/>
              </a:ext>
            </a:extLst>
          </p:cNvPr>
          <p:cNvSpPr txBox="1"/>
          <p:nvPr/>
        </p:nvSpPr>
        <p:spPr>
          <a:xfrm>
            <a:off x="737294" y="4099964"/>
            <a:ext cx="4524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Monte Carlo simulation of the inter-girder discontinuity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DC9364-A5B6-54D1-3220-ABCC3520D5B3}"/>
              </a:ext>
            </a:extLst>
          </p:cNvPr>
          <p:cNvSpPr txBox="1"/>
          <p:nvPr/>
        </p:nvSpPr>
        <p:spPr>
          <a:xfrm>
            <a:off x="6082352" y="1733736"/>
            <a:ext cx="1238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17A84DA-F55F-86F0-4530-08B6D665F959}"/>
              </a:ext>
            </a:extLst>
          </p:cNvPr>
          <p:cNvCxnSpPr/>
          <p:nvPr/>
        </p:nvCxnSpPr>
        <p:spPr>
          <a:xfrm>
            <a:off x="7536160" y="188674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2031FC55-9E32-300F-3743-166FE0A1E4A0}"/>
              </a:ext>
            </a:extLst>
          </p:cNvPr>
          <p:cNvSpPr txBox="1"/>
          <p:nvPr/>
        </p:nvSpPr>
        <p:spPr>
          <a:xfrm>
            <a:off x="8177857" y="1741688"/>
            <a:ext cx="1467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Quantification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3D8D508-F7BB-B01B-FB01-37E64178F962}"/>
              </a:ext>
            </a:extLst>
          </p:cNvPr>
          <p:cNvSpPr txBox="1"/>
          <p:nvPr/>
        </p:nvSpPr>
        <p:spPr>
          <a:xfrm>
            <a:off x="10501114" y="1741688"/>
            <a:ext cx="1238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Propagation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439CCFE-5673-38A7-581E-F6937084CAD6}"/>
              </a:ext>
            </a:extLst>
          </p:cNvPr>
          <p:cNvCxnSpPr/>
          <p:nvPr/>
        </p:nvCxnSpPr>
        <p:spPr>
          <a:xfrm>
            <a:off x="9804544" y="188674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6" name="Tableau 45">
                <a:extLst>
                  <a:ext uri="{FF2B5EF4-FFF2-40B4-BE49-F238E27FC236}">
                    <a16:creationId xmlns:a16="http://schemas.microsoft.com/office/drawing/2014/main" id="{82BBDE84-8A8F-2107-ACDC-0E55FE5159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7484785"/>
                  </p:ext>
                </p:extLst>
              </p:nvPr>
            </p:nvGraphicFramePr>
            <p:xfrm>
              <a:off x="5754587" y="2204864"/>
              <a:ext cx="5868000" cy="28856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045040">
                      <a:extLst>
                        <a:ext uri="{9D8B030D-6E8A-4147-A177-3AD203B41FA5}">
                          <a16:colId xmlns:a16="http://schemas.microsoft.com/office/drawing/2014/main" val="422235120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05794509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78831526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601320999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92979802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2593811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40704964"/>
                        </a:ext>
                      </a:extLst>
                    </a:gridCol>
                  </a:tblGrid>
                  <a:tr h="406772">
                    <a:tc>
                      <a:txBody>
                        <a:bodyPr/>
                        <a:lstStyle/>
                        <a:p>
                          <a:pPr algn="l"/>
                          <a:endParaRPr lang="en-GB" sz="12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𝐲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𝐲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1411387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 position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7540808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Motorisation resolution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756106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Thermal expansion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7765284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Laser tracker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521643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Inclinometer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146656"/>
                      </a:ext>
                    </a:extLst>
                  </a:tr>
                  <a:tr h="43937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Girder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240206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6" name="Tableau 45">
                <a:extLst>
                  <a:ext uri="{FF2B5EF4-FFF2-40B4-BE49-F238E27FC236}">
                    <a16:creationId xmlns:a16="http://schemas.microsoft.com/office/drawing/2014/main" id="{82BBDE84-8A8F-2107-ACDC-0E55FE5159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7484785"/>
                  </p:ext>
                </p:extLst>
              </p:nvPr>
            </p:nvGraphicFramePr>
            <p:xfrm>
              <a:off x="5754587" y="2204864"/>
              <a:ext cx="5868000" cy="28856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045040">
                      <a:extLst>
                        <a:ext uri="{9D8B030D-6E8A-4147-A177-3AD203B41FA5}">
                          <a16:colId xmlns:a16="http://schemas.microsoft.com/office/drawing/2014/main" val="422235120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05794509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78831526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601320999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2929798021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25938110"/>
                        </a:ext>
                      </a:extLst>
                    </a:gridCol>
                    <a:gridCol w="637160">
                      <a:extLst>
                        <a:ext uri="{9D8B030D-6E8A-4147-A177-3AD203B41FA5}">
                          <a16:colId xmlns:a16="http://schemas.microsoft.com/office/drawing/2014/main" val="3840704964"/>
                        </a:ext>
                      </a:extLst>
                    </a:gridCol>
                  </a:tblGrid>
                  <a:tr h="406772">
                    <a:tc>
                      <a:txBody>
                        <a:bodyPr/>
                        <a:lstStyle/>
                        <a:p>
                          <a:pPr algn="l"/>
                          <a:endParaRPr lang="en-GB" sz="12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0952" t="-1493" r="-500000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25000" t="-1493" r="-404808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20000" t="-1493" r="-300952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20000" t="-1493" r="-200952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26923" t="-1493" r="-102885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19048" t="-1493" r="-1905" b="-6194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1411387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 position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7540808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Motorisation resolution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756106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Thermal expansion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7765284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Laser tracker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85216439"/>
                      </a:ext>
                    </a:extLst>
                  </a:tr>
                  <a:tr h="406772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Inclinometer uncertainty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noProof="0" dirty="0">
                              <a:solidFill>
                                <a:srgbClr val="0E4194"/>
                              </a:solidFill>
                              <a:latin typeface="Univers" panose="020B0503020202020204" pitchFamily="34" charset="0"/>
                              <a:cs typeface="Times New Roman" panose="02020603050405020304" pitchFamily="18" charset="0"/>
                            </a:rPr>
                            <a:t>●</a:t>
                          </a: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40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146656"/>
                      </a:ext>
                    </a:extLst>
                  </a:tr>
                  <a:tr h="445008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Girder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240206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9" name="ZoneTexte 48">
            <a:extLst>
              <a:ext uri="{FF2B5EF4-FFF2-40B4-BE49-F238E27FC236}">
                <a16:creationId xmlns:a16="http://schemas.microsoft.com/office/drawing/2014/main" id="{34983392-CF10-D2C0-EC5E-8917B0562C68}"/>
              </a:ext>
            </a:extLst>
          </p:cNvPr>
          <p:cNvSpPr txBox="1"/>
          <p:nvPr/>
        </p:nvSpPr>
        <p:spPr>
          <a:xfrm>
            <a:off x="7839953" y="5021296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BE584EFA-B87C-4B40-8190-2A3B4B09BFE6}"/>
              </a:ext>
            </a:extLst>
          </p:cNvPr>
          <p:cNvSpPr txBox="1"/>
          <p:nvPr/>
        </p:nvSpPr>
        <p:spPr>
          <a:xfrm>
            <a:off x="8488025" y="5020489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DDB1329C-4539-3AA5-E12C-18C876F11006}"/>
              </a:ext>
            </a:extLst>
          </p:cNvPr>
          <p:cNvSpPr txBox="1"/>
          <p:nvPr/>
        </p:nvSpPr>
        <p:spPr>
          <a:xfrm>
            <a:off x="9136097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µm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CFBFF9FF-371E-BDDD-BFA7-47F36F61D71A}"/>
              </a:ext>
            </a:extLst>
          </p:cNvPr>
          <p:cNvSpPr txBox="1"/>
          <p:nvPr/>
        </p:nvSpPr>
        <p:spPr>
          <a:xfrm>
            <a:off x="9784169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D08E609B-2CD2-5276-55CF-E6E45B805132}"/>
              </a:ext>
            </a:extLst>
          </p:cNvPr>
          <p:cNvSpPr txBox="1"/>
          <p:nvPr/>
        </p:nvSpPr>
        <p:spPr>
          <a:xfrm>
            <a:off x="10416480" y="5019523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6CD74DBD-3FF3-E4A3-8D1F-8F5AF7FFACB3}"/>
              </a:ext>
            </a:extLst>
          </p:cNvPr>
          <p:cNvSpPr txBox="1"/>
          <p:nvPr/>
        </p:nvSpPr>
        <p:spPr>
          <a:xfrm>
            <a:off x="11064552" y="5018796"/>
            <a:ext cx="488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µrad</a:t>
            </a:r>
          </a:p>
        </p:txBody>
      </p:sp>
      <p:pic>
        <p:nvPicPr>
          <p:cNvPr id="5" name="Image 4" descr="Une image contenant machine, plastique, ingénierie, outil&#10;&#10;Le contenu généré par l’IA peut être incorrect.">
            <a:extLst>
              <a:ext uri="{FF2B5EF4-FFF2-40B4-BE49-F238E27FC236}">
                <a16:creationId xmlns:a16="http://schemas.microsoft.com/office/drawing/2014/main" id="{2BCD06FC-65F7-6D0A-4C38-5F916393B0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2" r="14740"/>
          <a:stretch>
            <a:fillRect/>
          </a:stretch>
        </p:blipFill>
        <p:spPr>
          <a:xfrm>
            <a:off x="533196" y="1741688"/>
            <a:ext cx="2778653" cy="2129744"/>
          </a:xfrm>
          <a:prstGeom prst="rect">
            <a:avLst/>
          </a:prstGeom>
        </p:spPr>
      </p:pic>
      <p:pic>
        <p:nvPicPr>
          <p:cNvPr id="8" name="Image 7" descr="Une image contenant machine, ingénierie, Atelier, fils électriques&#10;&#10;Le contenu généré par l’IA peut être incorrect.">
            <a:extLst>
              <a:ext uri="{FF2B5EF4-FFF2-40B4-BE49-F238E27FC236}">
                <a16:creationId xmlns:a16="http://schemas.microsoft.com/office/drawing/2014/main" id="{C12BA96B-5DE2-7257-1FA2-399B73B22D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125" b="5901"/>
          <a:stretch>
            <a:fillRect/>
          </a:stretch>
        </p:blipFill>
        <p:spPr>
          <a:xfrm>
            <a:off x="3606250" y="1741688"/>
            <a:ext cx="1443791" cy="21297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43FE65D-CF88-2DFF-3331-3A1595E6C7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9681" y="4510736"/>
            <a:ext cx="2342158" cy="2155614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309601D-5C34-50AE-2421-6740B138AD9E}"/>
              </a:ext>
            </a:extLst>
          </p:cNvPr>
          <p:cNvSpPr txBox="1"/>
          <p:nvPr/>
        </p:nvSpPr>
        <p:spPr>
          <a:xfrm>
            <a:off x="2339526" y="5127039"/>
            <a:ext cx="7953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100 000 draws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66C5B55-57BE-CFFF-4D68-343FBFC590C3}"/>
              </a:ext>
            </a:extLst>
          </p:cNvPr>
          <p:cNvCxnSpPr>
            <a:cxnSpLocks/>
          </p:cNvCxnSpPr>
          <p:nvPr/>
        </p:nvCxnSpPr>
        <p:spPr>
          <a:xfrm>
            <a:off x="2474705" y="5597115"/>
            <a:ext cx="5249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BF250DE4-F69C-A878-8B00-5226EDC5CA6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358" r="50657"/>
          <a:stretch>
            <a:fillRect/>
          </a:stretch>
        </p:blipFill>
        <p:spPr>
          <a:xfrm>
            <a:off x="352236" y="4510736"/>
            <a:ext cx="2187090" cy="2129743"/>
          </a:xfrm>
          <a:prstGeom prst="rect">
            <a:avLst/>
          </a:prstGeom>
        </p:spPr>
      </p:pic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C39A6626-5CA0-50BE-AAC3-70CEF4EE6257}"/>
              </a:ext>
            </a:extLst>
          </p:cNvPr>
          <p:cNvCxnSpPr>
            <a:cxnSpLocks/>
          </p:cNvCxnSpPr>
          <p:nvPr/>
        </p:nvCxnSpPr>
        <p:spPr>
          <a:xfrm>
            <a:off x="1567116" y="5213960"/>
            <a:ext cx="0" cy="533301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AB08E7E6-1A76-E443-8EEF-C774042BAB1F}"/>
              </a:ext>
            </a:extLst>
          </p:cNvPr>
          <p:cNvSpPr txBox="1"/>
          <p:nvPr/>
        </p:nvSpPr>
        <p:spPr>
          <a:xfrm>
            <a:off x="5847490" y="5496026"/>
            <a:ext cx="3869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Translations: discontinuity between consecutive girders</a:t>
            </a:r>
          </a:p>
          <a:p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Rotations: girder orientation relative to nominal</a:t>
            </a:r>
          </a:p>
        </p:txBody>
      </p:sp>
    </p:spTree>
    <p:extLst>
      <p:ext uri="{BB962C8B-B14F-4D97-AF65-F5344CB8AC3E}">
        <p14:creationId xmlns:p14="http://schemas.microsoft.com/office/powerpoint/2010/main" val="1885011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BF8B3-89EC-27F8-69B6-A920031B6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A1E6192B-FBC9-755B-2F55-0363F8FE6213}"/>
              </a:ext>
            </a:extLst>
          </p:cNvPr>
          <p:cNvSpPr txBox="1">
            <a:spLocks/>
          </p:cNvSpPr>
          <p:nvPr/>
        </p:nvSpPr>
        <p:spPr>
          <a:xfrm>
            <a:off x="552036" y="764704"/>
            <a:ext cx="11088582" cy="5832648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survey determines the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position 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every component and decides on conformity</a:t>
            </a: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 uncertainty affects every measurand and is hard to evaluate</a:t>
            </a: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Monte Carlo simulation model was therefore developed</a:t>
            </a:r>
          </a:p>
          <a:p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EF15E38-4AD8-638A-E7B5-F5880AEFD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Survey: simulation model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4CE7C9F-CF91-82F4-419B-BFF73AAA23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0D8B7C-502D-39F9-453F-DB3915F87A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23</a:t>
            </a:fld>
            <a:endParaRPr lang="en-GB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342164-03F1-84CD-EBAB-80544580B824}"/>
              </a:ext>
            </a:extLst>
          </p:cNvPr>
          <p:cNvSpPr txBox="1"/>
          <p:nvPr/>
        </p:nvSpPr>
        <p:spPr>
          <a:xfrm>
            <a:off x="1444227" y="6067922"/>
            <a:ext cx="6737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simulations must be verified </a:t>
            </a:r>
            <a:r>
              <a:rPr lang="en-GB" sz="1800" b="1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experimentally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9FDD1E18-BDD1-D561-0EC8-D73D9F35B5B1}"/>
              </a:ext>
            </a:extLst>
          </p:cNvPr>
          <p:cNvSpPr/>
          <p:nvPr/>
        </p:nvSpPr>
        <p:spPr>
          <a:xfrm>
            <a:off x="882285" y="6126874"/>
            <a:ext cx="432048" cy="2579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2" name="Text 25">
            <a:extLst>
              <a:ext uri="{FF2B5EF4-FFF2-40B4-BE49-F238E27FC236}">
                <a16:creationId xmlns:a16="http://schemas.microsoft.com/office/drawing/2014/main" id="{33B1D414-5812-BD59-C9F3-46BEA0F2B6C2}"/>
              </a:ext>
            </a:extLst>
          </p:cNvPr>
          <p:cNvSpPr/>
          <p:nvPr/>
        </p:nvSpPr>
        <p:spPr>
          <a:xfrm>
            <a:off x="667953" y="2084448"/>
            <a:ext cx="2614870" cy="575240"/>
          </a:xfrm>
          <a:prstGeom prst="rect">
            <a:avLst/>
          </a:prstGeom>
          <a:solidFill>
            <a:srgbClr val="ECF1F8"/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 b="1" noProof="0" dirty="0">
                <a:solidFill>
                  <a:schemeClr val="accent1">
                    <a:lumMod val="7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Survey configuration</a:t>
            </a:r>
            <a:endParaRPr lang="en-GB" sz="1600" b="1" noProof="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1100" i="1" noProof="0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Stations, points, observations, environment</a:t>
            </a:r>
            <a:endParaRPr lang="en-GB" sz="1100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B4A6B2C-11E3-E64A-3F4C-756A8ED767E1}"/>
              </a:ext>
            </a:extLst>
          </p:cNvPr>
          <p:cNvSpPr/>
          <p:nvPr/>
        </p:nvSpPr>
        <p:spPr>
          <a:xfrm>
            <a:off x="640505" y="2913496"/>
            <a:ext cx="5455495" cy="192295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4" name="Text 25">
            <a:extLst>
              <a:ext uri="{FF2B5EF4-FFF2-40B4-BE49-F238E27FC236}">
                <a16:creationId xmlns:a16="http://schemas.microsoft.com/office/drawing/2014/main" id="{8B2C0575-CE0F-45B7-AFE8-402AD39A0327}"/>
              </a:ext>
            </a:extLst>
          </p:cNvPr>
          <p:cNvSpPr/>
          <p:nvPr/>
        </p:nvSpPr>
        <p:spPr>
          <a:xfrm>
            <a:off x="3508577" y="2084448"/>
            <a:ext cx="2614870" cy="575240"/>
          </a:xfrm>
          <a:prstGeom prst="rect">
            <a:avLst/>
          </a:prstGeom>
          <a:solidFill>
            <a:srgbClr val="ECF1F8"/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 b="1" noProof="0" dirty="0">
                <a:solidFill>
                  <a:schemeClr val="accent1">
                    <a:lumMod val="7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Laser tracker budget</a:t>
            </a:r>
            <a:endParaRPr lang="en-GB" sz="1600" b="1" noProof="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1200" i="1" noProof="0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Error distributions</a:t>
            </a:r>
            <a:endParaRPr lang="en-GB" sz="1200" noProof="0" dirty="0"/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DF755DD0-7AD1-125F-78D5-5B4324A38D98}"/>
              </a:ext>
            </a:extLst>
          </p:cNvPr>
          <p:cNvSpPr/>
          <p:nvPr/>
        </p:nvSpPr>
        <p:spPr>
          <a:xfrm>
            <a:off x="1712069" y="3074163"/>
            <a:ext cx="3312368" cy="57524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 b="1" noProof="0" dirty="0">
                <a:solidFill>
                  <a:schemeClr val="accent1">
                    <a:lumMod val="7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Simulated observations</a:t>
            </a:r>
            <a:endParaRPr lang="en-GB" sz="1600" b="1" noProof="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1200" i="1" noProof="0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Randomly drawn errors</a:t>
            </a:r>
            <a:endParaRPr lang="en-GB" sz="1200" noProof="0" dirty="0"/>
          </a:p>
        </p:txBody>
      </p:sp>
      <p:sp>
        <p:nvSpPr>
          <p:cNvPr id="29" name="Text 25">
            <a:extLst>
              <a:ext uri="{FF2B5EF4-FFF2-40B4-BE49-F238E27FC236}">
                <a16:creationId xmlns:a16="http://schemas.microsoft.com/office/drawing/2014/main" id="{73503C51-404C-0EB1-D895-D7BA0E2E9CF1}"/>
              </a:ext>
            </a:extLst>
          </p:cNvPr>
          <p:cNvSpPr/>
          <p:nvPr/>
        </p:nvSpPr>
        <p:spPr>
          <a:xfrm>
            <a:off x="1712069" y="3861048"/>
            <a:ext cx="3312368" cy="57524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 b="1" noProof="0" dirty="0">
                <a:solidFill>
                  <a:schemeClr val="accent1">
                    <a:lumMod val="7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Network adjustment</a:t>
            </a:r>
            <a:endParaRPr lang="en-GB" sz="1600" b="1" noProof="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1200" i="1" noProof="0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Soleil6D </a:t>
            </a:r>
            <a:endParaRPr lang="en-GB" sz="1200" noProof="0" dirty="0"/>
          </a:p>
        </p:txBody>
      </p:sp>
      <p:sp>
        <p:nvSpPr>
          <p:cNvPr id="31" name="Text 25">
            <a:extLst>
              <a:ext uri="{FF2B5EF4-FFF2-40B4-BE49-F238E27FC236}">
                <a16:creationId xmlns:a16="http://schemas.microsoft.com/office/drawing/2014/main" id="{733C54B0-5CBF-9A88-9477-68B07C4BFA38}"/>
              </a:ext>
            </a:extLst>
          </p:cNvPr>
          <p:cNvSpPr/>
          <p:nvPr/>
        </p:nvSpPr>
        <p:spPr>
          <a:xfrm>
            <a:off x="640506" y="5035952"/>
            <a:ext cx="5455494" cy="5752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600" b="1" noProof="0" dirty="0">
                <a:solidFill>
                  <a:schemeClr val="accent1">
                    <a:lumMod val="7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Uncertainty on indicators</a:t>
            </a:r>
            <a:endParaRPr lang="en-GB" sz="1600" b="1" noProof="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1200" i="1" noProof="0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Global shape, circumference, inter-girder, intra-girder, etc. </a:t>
            </a:r>
            <a:endParaRPr lang="en-GB" sz="1200" noProof="0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5329E90-EFB0-BB8A-7CAE-9EF73708C062}"/>
              </a:ext>
            </a:extLst>
          </p:cNvPr>
          <p:cNvSpPr txBox="1"/>
          <p:nvPr/>
        </p:nvSpPr>
        <p:spPr>
          <a:xfrm>
            <a:off x="4499312" y="4552005"/>
            <a:ext cx="1709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Monte Carlo (N drawn)</a:t>
            </a: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5035EAEA-673E-34E7-5207-D4A406AC0F13}"/>
              </a:ext>
            </a:extLst>
          </p:cNvPr>
          <p:cNvCxnSpPr>
            <a:stCxn id="24" idx="2"/>
          </p:cNvCxnSpPr>
          <p:nvPr/>
        </p:nvCxnSpPr>
        <p:spPr>
          <a:xfrm>
            <a:off x="4816012" y="2659688"/>
            <a:ext cx="0" cy="414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965845D8-50DA-37B3-8485-B839701C93DC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1975388" y="2659688"/>
            <a:ext cx="0" cy="439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E7DD5A12-C935-53A8-1881-9E9409E0E574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3368253" y="3617787"/>
            <a:ext cx="0" cy="243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23A2ADE3-FED9-DB93-81B4-5EC5A3F7D286}"/>
              </a:ext>
            </a:extLst>
          </p:cNvPr>
          <p:cNvCxnSpPr>
            <a:cxnSpLocks/>
            <a:stCxn id="29" idx="2"/>
            <a:endCxn id="31" idx="0"/>
          </p:cNvCxnSpPr>
          <p:nvPr/>
        </p:nvCxnSpPr>
        <p:spPr>
          <a:xfrm>
            <a:off x="3368253" y="4436288"/>
            <a:ext cx="0" cy="599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Image 61">
            <a:extLst>
              <a:ext uri="{FF2B5EF4-FFF2-40B4-BE49-F238E27FC236}">
                <a16:creationId xmlns:a16="http://schemas.microsoft.com/office/drawing/2014/main" id="{16E7DCAB-F559-3D47-0307-4C9EAAD9D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1" t="5900" r="8420" b="5101"/>
          <a:stretch>
            <a:fillRect/>
          </a:stretch>
        </p:blipFill>
        <p:spPr>
          <a:xfrm>
            <a:off x="6626619" y="1714482"/>
            <a:ext cx="5123512" cy="429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00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A05E0-7037-CDFD-47E5-423DE837E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790CF55B-D009-7679-B211-A719991A8ADC}"/>
              </a:ext>
            </a:extLst>
          </p:cNvPr>
          <p:cNvSpPr txBox="1">
            <a:spLocks/>
          </p:cNvSpPr>
          <p:nvPr/>
        </p:nvSpPr>
        <p:spPr>
          <a:xfrm>
            <a:off x="552036" y="764704"/>
            <a:ext cx="11088582" cy="5832648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surveys of the storage ring in 3 weeks (4 laser trackers, 462 stations, 35290 measurements)</a:t>
            </a:r>
          </a:p>
          <a:p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  <a:p>
            <a:pPr marL="342904" lvl="1" indent="0">
              <a:buFont typeface="Arial" panose="020B0604020202020204" pitchFamily="34" charset="0"/>
              <a:buNone/>
            </a:pPr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3BAAC9-0F5A-AC13-3BB7-6545AD9B1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Survey: repeatability campaign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BED0E5D-9CFA-C4D1-E764-854CBED609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1452F6-37CD-28D5-63C3-5089738001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24</a:t>
            </a:fld>
            <a:endParaRPr lang="en-GB" noProof="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55F4BB-99BC-A3D9-F1B4-3CDAE9ABC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2" y="1335627"/>
            <a:ext cx="4793592" cy="40792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5" name="Tableau 44">
                <a:extLst>
                  <a:ext uri="{FF2B5EF4-FFF2-40B4-BE49-F238E27FC236}">
                    <a16:creationId xmlns:a16="http://schemas.microsoft.com/office/drawing/2014/main" id="{79114940-BAFC-716D-5A8C-80426805FF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90771956"/>
                  </p:ext>
                </p:extLst>
              </p:nvPr>
            </p:nvGraphicFramePr>
            <p:xfrm>
              <a:off x="5735960" y="1716165"/>
              <a:ext cx="6083997" cy="304299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60103">
                      <a:extLst>
                        <a:ext uri="{9D8B030D-6E8A-4147-A177-3AD203B41FA5}">
                          <a16:colId xmlns:a16="http://schemas.microsoft.com/office/drawing/2014/main" val="2967827994"/>
                        </a:ext>
                      </a:extLst>
                    </a:gridCol>
                    <a:gridCol w="1073764">
                      <a:extLst>
                        <a:ext uri="{9D8B030D-6E8A-4147-A177-3AD203B41FA5}">
                          <a16:colId xmlns:a16="http://schemas.microsoft.com/office/drawing/2014/main" val="1559877786"/>
                        </a:ext>
                      </a:extLst>
                    </a:gridCol>
                    <a:gridCol w="730026">
                      <a:extLst>
                        <a:ext uri="{9D8B030D-6E8A-4147-A177-3AD203B41FA5}">
                          <a16:colId xmlns:a16="http://schemas.microsoft.com/office/drawing/2014/main" val="4286502460"/>
                        </a:ext>
                      </a:extLst>
                    </a:gridCol>
                    <a:gridCol w="730026">
                      <a:extLst>
                        <a:ext uri="{9D8B030D-6E8A-4147-A177-3AD203B41FA5}">
                          <a16:colId xmlns:a16="http://schemas.microsoft.com/office/drawing/2014/main" val="3795327360"/>
                        </a:ext>
                      </a:extLst>
                    </a:gridCol>
                    <a:gridCol w="730026">
                      <a:extLst>
                        <a:ext uri="{9D8B030D-6E8A-4147-A177-3AD203B41FA5}">
                          <a16:colId xmlns:a16="http://schemas.microsoft.com/office/drawing/2014/main" val="3585094198"/>
                        </a:ext>
                      </a:extLst>
                    </a:gridCol>
                    <a:gridCol w="730026">
                      <a:extLst>
                        <a:ext uri="{9D8B030D-6E8A-4147-A177-3AD203B41FA5}">
                          <a16:colId xmlns:a16="http://schemas.microsoft.com/office/drawing/2014/main" val="1397764413"/>
                        </a:ext>
                      </a:extLst>
                    </a:gridCol>
                    <a:gridCol w="730026">
                      <a:extLst>
                        <a:ext uri="{9D8B030D-6E8A-4147-A177-3AD203B41FA5}">
                          <a16:colId xmlns:a16="http://schemas.microsoft.com/office/drawing/2014/main" val="967480026"/>
                        </a:ext>
                      </a:extLst>
                    </a:gridCol>
                  </a:tblGrid>
                  <a:tr h="406772">
                    <a:tc>
                      <a:txBody>
                        <a:bodyPr/>
                        <a:lstStyle/>
                        <a:p>
                          <a:pPr algn="l"/>
                          <a:endParaRPr lang="en-GB" sz="12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𝐬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𝐲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  <m:sub>
                                    <m:r>
                                      <a:rPr lang="en-GB" sz="1400" b="1" i="0" noProof="0" smtClean="0">
                                        <a:solidFill>
                                          <a:srgbClr val="0E4194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𝐲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6536341"/>
                      </a:ext>
                    </a:extLst>
                  </a:tr>
                  <a:tr h="439370">
                    <a:tc rowSpan="2">
                      <a:txBody>
                        <a:bodyPr/>
                        <a:lstStyle/>
                        <a:p>
                          <a:pPr algn="l"/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Measured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5886693"/>
                      </a:ext>
                    </a:extLst>
                  </a:tr>
                  <a:tr h="439370">
                    <a:tc vMerge="1">
                      <a:txBody>
                        <a:bodyPr/>
                        <a:lstStyle/>
                        <a:p>
                          <a:pPr algn="l"/>
                          <a:endParaRPr lang="en-GB" sz="116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Simulated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4102817"/>
                      </a:ext>
                    </a:extLst>
                  </a:tr>
                  <a:tr h="439370">
                    <a:tc rowSpan="2">
                      <a:txBody>
                        <a:bodyPr/>
                        <a:lstStyle/>
                        <a:p>
                          <a:pPr marL="0" marR="0" lvl="0" indent="0" algn="l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Girder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Measured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 µrad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 µrad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15216"/>
                      </a:ext>
                    </a:extLst>
                  </a:tr>
                  <a:tr h="439370">
                    <a:tc vMerge="1">
                      <a:txBody>
                        <a:bodyPr/>
                        <a:lstStyle/>
                        <a:p>
                          <a:pPr marL="0" marR="0" lvl="0" indent="0" algn="l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16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Simulated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 µrad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 µrad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67614357"/>
                      </a:ext>
                    </a:extLst>
                  </a:tr>
                  <a:tr h="439370">
                    <a:tc rowSpan="2">
                      <a:txBody>
                        <a:bodyPr/>
                        <a:lstStyle/>
                        <a:p>
                          <a:pPr marL="0" marR="0" lvl="0" indent="0" algn="l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Circumference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Measured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167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4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4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4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4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339076"/>
                      </a:ext>
                    </a:extLst>
                  </a:tr>
                  <a:tr h="439370">
                    <a:tc vMerge="1">
                      <a:txBody>
                        <a:bodyPr/>
                        <a:lstStyle/>
                        <a:p>
                          <a:pPr marL="0" marR="0" lvl="0" indent="0" algn="l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16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Simulated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50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8902761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5" name="Tableau 44">
                <a:extLst>
                  <a:ext uri="{FF2B5EF4-FFF2-40B4-BE49-F238E27FC236}">
                    <a16:creationId xmlns:a16="http://schemas.microsoft.com/office/drawing/2014/main" id="{79114940-BAFC-716D-5A8C-80426805FF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90771956"/>
                  </p:ext>
                </p:extLst>
              </p:nvPr>
            </p:nvGraphicFramePr>
            <p:xfrm>
              <a:off x="5735960" y="1716165"/>
              <a:ext cx="6083997" cy="304299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360103">
                      <a:extLst>
                        <a:ext uri="{9D8B030D-6E8A-4147-A177-3AD203B41FA5}">
                          <a16:colId xmlns:a16="http://schemas.microsoft.com/office/drawing/2014/main" val="2967827994"/>
                        </a:ext>
                      </a:extLst>
                    </a:gridCol>
                    <a:gridCol w="1073764">
                      <a:extLst>
                        <a:ext uri="{9D8B030D-6E8A-4147-A177-3AD203B41FA5}">
                          <a16:colId xmlns:a16="http://schemas.microsoft.com/office/drawing/2014/main" val="1559877786"/>
                        </a:ext>
                      </a:extLst>
                    </a:gridCol>
                    <a:gridCol w="730026">
                      <a:extLst>
                        <a:ext uri="{9D8B030D-6E8A-4147-A177-3AD203B41FA5}">
                          <a16:colId xmlns:a16="http://schemas.microsoft.com/office/drawing/2014/main" val="4286502460"/>
                        </a:ext>
                      </a:extLst>
                    </a:gridCol>
                    <a:gridCol w="730026">
                      <a:extLst>
                        <a:ext uri="{9D8B030D-6E8A-4147-A177-3AD203B41FA5}">
                          <a16:colId xmlns:a16="http://schemas.microsoft.com/office/drawing/2014/main" val="3795327360"/>
                        </a:ext>
                      </a:extLst>
                    </a:gridCol>
                    <a:gridCol w="730026">
                      <a:extLst>
                        <a:ext uri="{9D8B030D-6E8A-4147-A177-3AD203B41FA5}">
                          <a16:colId xmlns:a16="http://schemas.microsoft.com/office/drawing/2014/main" val="3585094198"/>
                        </a:ext>
                      </a:extLst>
                    </a:gridCol>
                    <a:gridCol w="730026">
                      <a:extLst>
                        <a:ext uri="{9D8B030D-6E8A-4147-A177-3AD203B41FA5}">
                          <a16:colId xmlns:a16="http://schemas.microsoft.com/office/drawing/2014/main" val="1397764413"/>
                        </a:ext>
                      </a:extLst>
                    </a:gridCol>
                    <a:gridCol w="730026">
                      <a:extLst>
                        <a:ext uri="{9D8B030D-6E8A-4147-A177-3AD203B41FA5}">
                          <a16:colId xmlns:a16="http://schemas.microsoft.com/office/drawing/2014/main" val="967480026"/>
                        </a:ext>
                      </a:extLst>
                    </a:gridCol>
                  </a:tblGrid>
                  <a:tr h="406772">
                    <a:tc>
                      <a:txBody>
                        <a:bodyPr/>
                        <a:lstStyle/>
                        <a:p>
                          <a:pPr algn="l"/>
                          <a:endParaRPr lang="en-GB" sz="12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400" b="1" i="0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34167" t="-1493" r="-401667" b="-649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37815" t="-1493" r="-305042" b="-649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33333" t="-1493" r="-202500" b="-649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33333" t="-1493" r="-102500" b="-649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3333" t="-1493" r="-2500" b="-6492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6536341"/>
                      </a:ext>
                    </a:extLst>
                  </a:tr>
                  <a:tr h="439370">
                    <a:tc rowSpan="2">
                      <a:txBody>
                        <a:bodyPr/>
                        <a:lstStyle/>
                        <a:p>
                          <a:pPr algn="l"/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Magnet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Measured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5886693"/>
                      </a:ext>
                    </a:extLst>
                  </a:tr>
                  <a:tr h="439370">
                    <a:tc vMerge="1">
                      <a:txBody>
                        <a:bodyPr/>
                        <a:lstStyle/>
                        <a:p>
                          <a:pPr algn="l"/>
                          <a:endParaRPr lang="en-GB" sz="116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Simulated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84102817"/>
                      </a:ext>
                    </a:extLst>
                  </a:tr>
                  <a:tr h="439370">
                    <a:tc rowSpan="2">
                      <a:txBody>
                        <a:bodyPr/>
                        <a:lstStyle/>
                        <a:p>
                          <a:pPr marL="0" marR="0" lvl="0" indent="0" algn="l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Girder alignment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Measured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 µrad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 µrad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715216"/>
                      </a:ext>
                    </a:extLst>
                  </a:tr>
                  <a:tr h="439370">
                    <a:tc vMerge="1">
                      <a:txBody>
                        <a:bodyPr/>
                        <a:lstStyle/>
                        <a:p>
                          <a:pPr marL="0" marR="0" lvl="0" indent="0" algn="l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16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Simulated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 µrad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 µrad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67614357"/>
                      </a:ext>
                    </a:extLst>
                  </a:tr>
                  <a:tr h="439370">
                    <a:tc rowSpan="2">
                      <a:txBody>
                        <a:bodyPr/>
                        <a:lstStyle/>
                        <a:p>
                          <a:pPr marL="0" marR="0" lvl="0" indent="0" algn="l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16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Circumference uncertainty (k = 1)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0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Measured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1" noProof="0" dirty="0">
                              <a:solidFill>
                                <a:srgbClr val="0E4194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167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4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4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4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40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339076"/>
                      </a:ext>
                    </a:extLst>
                  </a:tr>
                  <a:tr h="439370">
                    <a:tc vMerge="1">
                      <a:txBody>
                        <a:bodyPr/>
                        <a:lstStyle/>
                        <a:p>
                          <a:pPr marL="0" marR="0" lvl="0" indent="0" algn="l" defTabSz="68581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160" b="1" noProof="0" dirty="0">
                            <a:solidFill>
                              <a:srgbClr val="0E4194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Simulated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5">
                      <a:txBody>
                        <a:bodyPr/>
                        <a:lstStyle/>
                        <a:p>
                          <a:pPr algn="ctr"/>
                          <a:r>
                            <a:rPr lang="en-GB" sz="1400" b="0" i="1" noProof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50 µm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8902761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7" name="ZoneTexte 46">
            <a:extLst>
              <a:ext uri="{FF2B5EF4-FFF2-40B4-BE49-F238E27FC236}">
                <a16:creationId xmlns:a16="http://schemas.microsoft.com/office/drawing/2014/main" id="{D7FA305E-C3F2-F697-7EDE-51B167705AF1}"/>
              </a:ext>
            </a:extLst>
          </p:cNvPr>
          <p:cNvSpPr txBox="1"/>
          <p:nvPr/>
        </p:nvSpPr>
        <p:spPr>
          <a:xfrm>
            <a:off x="1577888" y="5552953"/>
            <a:ext cx="8888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Overall shape of the storage ring controlled to within +/- 80 µm during a survey</a:t>
            </a:r>
          </a:p>
        </p:txBody>
      </p:sp>
      <p:sp>
        <p:nvSpPr>
          <p:cNvPr id="49" name="Flèche : droite 48">
            <a:extLst>
              <a:ext uri="{FF2B5EF4-FFF2-40B4-BE49-F238E27FC236}">
                <a16:creationId xmlns:a16="http://schemas.microsoft.com/office/drawing/2014/main" id="{4C646C6F-C70A-366D-B29C-B644D6B5A2B4}"/>
              </a:ext>
            </a:extLst>
          </p:cNvPr>
          <p:cNvSpPr/>
          <p:nvPr/>
        </p:nvSpPr>
        <p:spPr>
          <a:xfrm>
            <a:off x="1094443" y="5608666"/>
            <a:ext cx="432048" cy="2579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5FF0FED6-8B1D-4654-13ED-695195026DA9}"/>
              </a:ext>
            </a:extLst>
          </p:cNvPr>
          <p:cNvSpPr txBox="1"/>
          <p:nvPr/>
        </p:nvSpPr>
        <p:spPr>
          <a:xfrm>
            <a:off x="1583150" y="6006612"/>
            <a:ext cx="9006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Simulations validated on local indicators, circumference gap likely due to machine movements</a:t>
            </a:r>
          </a:p>
        </p:txBody>
      </p:sp>
      <p:sp>
        <p:nvSpPr>
          <p:cNvPr id="53" name="Flèche : droite 52">
            <a:extLst>
              <a:ext uri="{FF2B5EF4-FFF2-40B4-BE49-F238E27FC236}">
                <a16:creationId xmlns:a16="http://schemas.microsoft.com/office/drawing/2014/main" id="{B4E48504-27FE-A8A9-6B4A-CE3FCDC4FA5C}"/>
              </a:ext>
            </a:extLst>
          </p:cNvPr>
          <p:cNvSpPr/>
          <p:nvPr/>
        </p:nvSpPr>
        <p:spPr>
          <a:xfrm>
            <a:off x="1094443" y="6093296"/>
            <a:ext cx="432048" cy="2579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66969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6B504-AE4C-5858-BDAD-1B73FF26D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DA0A7E-8F05-972A-1D28-AF507A3B7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uncertainty estimation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754872-625A-2DDD-DD61-B9AC130846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DC888F-D638-9839-39EF-839DB0EA9F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25</a:t>
            </a:fld>
            <a:endParaRPr lang="en-GB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D5506FB-80BF-CA62-B2B8-89138510D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016" y="750899"/>
            <a:ext cx="5632460" cy="5449341"/>
          </a:xfrm>
          <a:prstGeom prst="rect">
            <a:avLst/>
          </a:prstGeom>
        </p:spPr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444F320C-155C-B0DE-B993-A9C1DF7A3899}"/>
              </a:ext>
            </a:extLst>
          </p:cNvPr>
          <p:cNvSpPr txBox="1">
            <a:spLocks/>
          </p:cNvSpPr>
          <p:nvPr/>
        </p:nvSpPr>
        <p:spPr>
          <a:xfrm>
            <a:off x="552036" y="759052"/>
            <a:ext cx="5543964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uncertainties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combined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over the whole chain</a:t>
            </a:r>
          </a:p>
          <a:p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Expanded uncertainty (k = 2) compared with each tolerance: probability of conformity, assuming no systematic bias (centred distributions)</a:t>
            </a:r>
          </a:p>
          <a:p>
            <a:pPr marL="0" indent="0">
              <a:buNone/>
            </a:pP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Conformity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guaranteed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(&gt; 95 %) for most measurands</a:t>
            </a:r>
          </a:p>
          <a:p>
            <a:pPr lvl="1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Transverse magnet alignment still to be improved</a:t>
            </a:r>
          </a:p>
          <a:p>
            <a:pPr lvl="1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issue: magnet pitch and yaw (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Rx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Ry)</a:t>
            </a:r>
          </a:p>
          <a:p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Ongoing discussion with the accelerator physicists: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angular tolerances proportional to magnet length</a:t>
            </a:r>
          </a:p>
          <a:p>
            <a:pPr lvl="1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Alignment: tolerances matched to what can be achieved</a:t>
            </a:r>
          </a:p>
          <a:p>
            <a:pPr lvl="1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Beam: tighter tolerances on long magnets (dipoles), which have the largest impact on beam dynamics </a:t>
            </a:r>
          </a:p>
          <a:p>
            <a:pPr lvl="1"/>
            <a:endParaRPr lang="en-GB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91FE9D-39D2-E2A5-9688-050B0D308934}"/>
              </a:ext>
            </a:extLst>
          </p:cNvPr>
          <p:cNvSpPr/>
          <p:nvPr/>
        </p:nvSpPr>
        <p:spPr>
          <a:xfrm>
            <a:off x="11085950" y="2151907"/>
            <a:ext cx="592114" cy="504056"/>
          </a:xfrm>
          <a:prstGeom prst="rect">
            <a:avLst/>
          </a:prstGeom>
          <a:solidFill>
            <a:srgbClr val="FF0000">
              <a:alpha val="1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4DE3A4-DD0D-DBC8-4275-5262AD3CA7A3}"/>
              </a:ext>
            </a:extLst>
          </p:cNvPr>
          <p:cNvSpPr/>
          <p:nvPr/>
        </p:nvSpPr>
        <p:spPr>
          <a:xfrm>
            <a:off x="11085950" y="3769990"/>
            <a:ext cx="592114" cy="811138"/>
          </a:xfrm>
          <a:prstGeom prst="rect">
            <a:avLst/>
          </a:prstGeom>
          <a:solidFill>
            <a:srgbClr val="FF0000">
              <a:alpha val="1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9982D53-49C2-1619-A997-803F7CBD0D16}"/>
              </a:ext>
            </a:extLst>
          </p:cNvPr>
          <p:cNvSpPr txBox="1"/>
          <p:nvPr/>
        </p:nvSpPr>
        <p:spPr>
          <a:xfrm>
            <a:off x="1286859" y="5695180"/>
            <a:ext cx="4721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estimate, to be </a:t>
            </a:r>
            <a:r>
              <a:rPr lang="en-GB" sz="1800" b="1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updated</a:t>
            </a:r>
            <a:r>
              <a:rPr lang="en-GB" sz="1800" noProof="0" dirty="0">
                <a:solidFill>
                  <a:srgbClr val="0E41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the alignment process and the uncertainty budgets evolve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478879D1-B3EB-E623-8613-B25FC9D5852E}"/>
              </a:ext>
            </a:extLst>
          </p:cNvPr>
          <p:cNvSpPr/>
          <p:nvPr/>
        </p:nvSpPr>
        <p:spPr>
          <a:xfrm>
            <a:off x="829900" y="5916176"/>
            <a:ext cx="432048" cy="2579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47F4E1-27E7-98D4-0438-CD971D0FFFBD}"/>
              </a:ext>
            </a:extLst>
          </p:cNvPr>
          <p:cNvSpPr/>
          <p:nvPr/>
        </p:nvSpPr>
        <p:spPr>
          <a:xfrm>
            <a:off x="11085950" y="2921057"/>
            <a:ext cx="592114" cy="504056"/>
          </a:xfrm>
          <a:prstGeom prst="rect">
            <a:avLst/>
          </a:prstGeom>
          <a:solidFill>
            <a:srgbClr val="FF0000">
              <a:alpha val="10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46160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C7FD0-DC28-D322-EC07-374CDF011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60024C1C-BD9F-4575-FE4C-2D1B1D0397D2}"/>
              </a:ext>
            </a:extLst>
          </p:cNvPr>
          <p:cNvSpPr txBox="1">
            <a:spLocks/>
          </p:cNvSpPr>
          <p:nvPr/>
        </p:nvSpPr>
        <p:spPr>
          <a:xfrm>
            <a:off x="552035" y="759052"/>
            <a:ext cx="7416173" cy="5838300"/>
          </a:xfrm>
          <a:prstGeom prst="rect">
            <a:avLst/>
          </a:prstGeom>
        </p:spPr>
        <p:txBody>
          <a:bodyPr/>
          <a:lstStyle>
            <a:lvl1pPr marL="257179" indent="-257179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E4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20" indent="-214316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6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6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7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78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82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7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91" indent="-171452" algn="l" defTabSz="6858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b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Conclusion:</a:t>
            </a:r>
          </a:p>
          <a:p>
            <a:pPr lvl="0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process as complex as the alignment of a fourth-generation light source, the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metrological approach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essential: it aims to take everything into account and quantify it, to give us the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 chance of conformity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GB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gave us a better understanding of what the physicists actually require:</a:t>
            </a:r>
          </a:p>
          <a:p>
            <a:pPr lvl="1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precise definition of measurands and a more realistic alignment error model</a:t>
            </a:r>
          </a:p>
          <a:p>
            <a:pPr lvl="1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 decision rules for conformity, with guard bands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realistic estimation of the uncertainty budget across the whole alignment chain</a:t>
            </a:r>
          </a:p>
          <a:p>
            <a:pPr lvl="1"/>
            <a:endParaRPr lang="en-GB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process, never really finished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results are encouraging, critical cases are identified, and optimisations  are under way to improve them</a:t>
            </a:r>
          </a:p>
          <a:p>
            <a:endParaRPr lang="en-GB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GB" b="1" u="sng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Perspectives</a:t>
            </a:r>
            <a:r>
              <a:rPr lang="en-GB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Characterisation of machine movements, to better account for them during alignment</a:t>
            </a:r>
          </a:p>
          <a:p>
            <a:pPr lvl="0"/>
            <a:endParaRPr lang="en-GB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characterisation and </a:t>
            </a:r>
            <a:r>
              <a:rPr lang="en-GB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fiducialisation</a:t>
            </a:r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benches under construction, installation planned for august of 2027</a:t>
            </a:r>
          </a:p>
          <a:p>
            <a:pPr marL="342904" lvl="1" indent="0">
              <a:buNone/>
            </a:pPr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CD0230-1DCE-BDB4-D040-340F52FE8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and perspectives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73990B-1F24-3F7E-2287-626840244F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89A49B-6CEB-F407-E4B5-A35E8946F3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26</a:t>
            </a:fld>
            <a:endParaRPr lang="en-GB" noProof="0" dirty="0"/>
          </a:p>
        </p:txBody>
      </p:sp>
      <p:pic>
        <p:nvPicPr>
          <p:cNvPr id="5" name="Image 4" descr="Une image contenant Photographie aérienne, Vue plongeante, plein air, herbe&#10;&#10;Le contenu généré par l’IA peut être incorrect.">
            <a:extLst>
              <a:ext uri="{FF2B5EF4-FFF2-40B4-BE49-F238E27FC236}">
                <a16:creationId xmlns:a16="http://schemas.microsoft.com/office/drawing/2014/main" id="{59379955-E68F-DC96-BF19-DB008BCBF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48" y="3755903"/>
            <a:ext cx="3611280" cy="2409401"/>
          </a:xfrm>
          <a:prstGeom prst="rect">
            <a:avLst/>
          </a:prstGeom>
        </p:spPr>
      </p:pic>
      <p:pic>
        <p:nvPicPr>
          <p:cNvPr id="8" name="Image 7" descr="Une image contenant ingénierie, intérieur, machine, acier&#10;&#10;Le contenu généré par l’IA peut être incorrect.">
            <a:extLst>
              <a:ext uri="{FF2B5EF4-FFF2-40B4-BE49-F238E27FC236}">
                <a16:creationId xmlns:a16="http://schemas.microsoft.com/office/drawing/2014/main" id="{0E553141-6E80-E83B-E260-EC32B29A83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8" t="19271"/>
          <a:stretch/>
        </p:blipFill>
        <p:spPr>
          <a:xfrm>
            <a:off x="9197753" y="789367"/>
            <a:ext cx="1872269" cy="275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106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15356-E689-4ABF-3288-DC7FACF3C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5FE780-EF6F-D513-AD3C-6E415FB47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81F28B-6D20-01A0-9C8E-997D97999F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FCC0EBC1-BC5E-A109-AC43-1C845795CD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690" y="908720"/>
            <a:ext cx="11087928" cy="5688632"/>
          </a:xfrm>
        </p:spPr>
        <p:txBody>
          <a:bodyPr/>
          <a:lstStyle/>
          <a:p>
            <a:pPr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noProof="0" dirty="0"/>
          </a:p>
          <a:p>
            <a:pPr lvl="1"/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  <a:p>
            <a:pPr lvl="1"/>
            <a:endParaRPr lang="en-GB" noProof="0" dirty="0"/>
          </a:p>
          <a:p>
            <a:pPr lvl="1"/>
            <a:endParaRPr lang="en-GB" noProof="0" dirty="0"/>
          </a:p>
          <a:p>
            <a:pPr lvl="1"/>
            <a:endParaRPr lang="en-GB" noProof="0" dirty="0"/>
          </a:p>
          <a:p>
            <a:pPr lvl="1"/>
            <a:endParaRPr lang="en-GB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7D10FA-032C-619E-48C8-F1524E680C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27</a:t>
            </a:fld>
            <a:endParaRPr lang="en-GB" noProof="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968EB4-B8A1-AD26-3B2E-87475D1777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820" y="2035240"/>
            <a:ext cx="5475485" cy="27875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C85D358-999E-70AF-A738-8B8C17B93F74}"/>
              </a:ext>
            </a:extLst>
          </p:cNvPr>
          <p:cNvSpPr txBox="1"/>
          <p:nvPr/>
        </p:nvSpPr>
        <p:spPr>
          <a:xfrm>
            <a:off x="428461" y="1664813"/>
            <a:ext cx="5127776" cy="584775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thanks to all my colleagues at SOLEIL and more specifically those in the Alignment and Metrology Group: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F7A4BFA-5C7B-D132-DD48-FC818F74184E}"/>
              </a:ext>
            </a:extLst>
          </p:cNvPr>
          <p:cNvSpPr txBox="1"/>
          <p:nvPr/>
        </p:nvSpPr>
        <p:spPr>
          <a:xfrm>
            <a:off x="666861" y="2476211"/>
            <a:ext cx="4179341" cy="2246769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Sebastien DUCOURTIEUX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Alain LESTRADE (technic advisor 25%)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Mourad SEBDAOUI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Bruno LELUAN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Cedric BOURGOIN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Yann DENIS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 JOURDAIN (CDD)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Vincent GIGOT (trainee)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D65F2D-F1F5-867A-1192-48A17944B979}"/>
              </a:ext>
            </a:extLst>
          </p:cNvPr>
          <p:cNvSpPr txBox="1"/>
          <p:nvPr/>
        </p:nvSpPr>
        <p:spPr>
          <a:xfrm>
            <a:off x="417288" y="4697970"/>
            <a:ext cx="4932970" cy="584775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en-GB" sz="16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thanks to my thesis supervisor, Stéphane Durand, and my advisor, Joffray Guillory </a:t>
            </a:r>
          </a:p>
        </p:txBody>
      </p:sp>
    </p:spTree>
    <p:extLst>
      <p:ext uri="{BB962C8B-B14F-4D97-AF65-F5344CB8AC3E}">
        <p14:creationId xmlns:p14="http://schemas.microsoft.com/office/powerpoint/2010/main" val="2052762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7716F-3297-C929-47F0-77C761992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18B947-0FA0-0AE4-2249-58E4E1246B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60D570C-CBEB-22AE-B02E-B72760C9ED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28</a:t>
            </a:fld>
            <a:endParaRPr lang="en-GB" noProof="0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E044A41F-A9AC-103B-B82C-D0201FA6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 and ongoing peer review paper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5BA4643-647A-A4A6-E5DC-5AB845C07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144" y="901516"/>
            <a:ext cx="3190428" cy="45811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27CCB84-DAAD-1BAB-F8B6-BD7FECCF1C6B}"/>
              </a:ext>
            </a:extLst>
          </p:cNvPr>
          <p:cNvSpPr txBox="1"/>
          <p:nvPr/>
        </p:nvSpPr>
        <p:spPr>
          <a:xfrm rot="18140911">
            <a:off x="7102470" y="3089035"/>
            <a:ext cx="3769773" cy="830997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Submitted to MST and under review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65808F3-C15F-7ED3-58B0-B76DBAD0A6BF}"/>
              </a:ext>
            </a:extLst>
          </p:cNvPr>
          <p:cNvSpPr txBox="1"/>
          <p:nvPr/>
        </p:nvSpPr>
        <p:spPr>
          <a:xfrm>
            <a:off x="6899125" y="5518973"/>
            <a:ext cx="4176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</a:t>
            </a:r>
            <a:r>
              <a:rPr lang="en-GB" sz="1200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Delalande</a:t>
            </a: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"Optimisation of the SOLEIL II accelerator alignment strategy through the implementation of a metrological approach", </a:t>
            </a:r>
            <a:r>
              <a:rPr lang="en-GB" sz="1200" i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review in Meas. Sci. Technol.</a:t>
            </a:r>
            <a:endParaRPr lang="en-GB" sz="12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10A5C1E-31BC-ECED-8D42-40223402C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173" y="896560"/>
            <a:ext cx="3247451" cy="45811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31A2D7A-495D-4050-2D1B-18D8CF1D4030}"/>
              </a:ext>
            </a:extLst>
          </p:cNvPr>
          <p:cNvSpPr txBox="1"/>
          <p:nvPr/>
        </p:nvSpPr>
        <p:spPr>
          <a:xfrm>
            <a:off x="1366666" y="5518972"/>
            <a:ext cx="41764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 for IWAA 2026</a:t>
            </a:r>
          </a:p>
        </p:txBody>
      </p:sp>
    </p:spTree>
    <p:extLst>
      <p:ext uri="{BB962C8B-B14F-4D97-AF65-F5344CB8AC3E}">
        <p14:creationId xmlns:p14="http://schemas.microsoft.com/office/powerpoint/2010/main" val="2774172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834DF-1E5A-4A11-7DA5-FC26B5508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79E026-6853-B2C6-D9DC-35CA9F12C4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IWAA 2026, October 5-9 at KEK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679A99E-6D18-D641-253C-58B1EAD20E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GB" noProof="0" smtClean="0"/>
              <a:pPr/>
              <a:t>29</a:t>
            </a:fld>
            <a:endParaRPr lang="en-GB" noProof="0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D12B6B83-FBA5-AC8E-9606-6BBFBF2AD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005" y="3146400"/>
            <a:ext cx="5759990" cy="565200"/>
          </a:xfrm>
        </p:spPr>
        <p:txBody>
          <a:bodyPr/>
          <a:lstStyle/>
          <a:p>
            <a:pPr algn="ctr"/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694893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3F997-BAA2-9B2B-1579-17CCFD026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11E5F746-3D3A-CDBB-0C40-8C377BBE3D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036" y="908720"/>
            <a:ext cx="11087928" cy="5688632"/>
          </a:xfrm>
        </p:spPr>
        <p:txBody>
          <a:bodyPr/>
          <a:lstStyle/>
          <a:p>
            <a:pPr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horizontal transverse position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magnetic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centres of the magnets on 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girder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tolerances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are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JCGM 106 (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probability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above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95 %) ?</a:t>
            </a:r>
          </a:p>
          <a:p>
            <a:pPr lvl="1" algn="just"/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FB26FD-A2F4-C993-C718-F67A69B19144}"/>
              </a:ext>
            </a:extLst>
          </p:cNvPr>
          <p:cNvSpPr/>
          <p:nvPr/>
        </p:nvSpPr>
        <p:spPr>
          <a:xfrm>
            <a:off x="325347" y="2708920"/>
            <a:ext cx="10795000" cy="273367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C69864E-8814-7325-34ED-CC80E72E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887C9E-ED82-DAC8-AE20-4BBA5E2E5B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IWAA 2026, October 5-9 at KEK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09B665-4D0D-21E3-5478-A0BD50ED20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949D51-CAE1-725C-9B49-D416FB2F24C9}"/>
              </a:ext>
            </a:extLst>
          </p:cNvPr>
          <p:cNvSpPr txBox="1"/>
          <p:nvPr/>
        </p:nvSpPr>
        <p:spPr>
          <a:xfrm>
            <a:off x="983431" y="5545287"/>
            <a:ext cx="23147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Measured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magnetic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center and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associated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uncertainty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(10 µm at k = 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870551-4B5F-FE21-175B-0B8327042F82}"/>
              </a:ext>
            </a:extLst>
          </p:cNvPr>
          <p:cNvSpPr/>
          <p:nvPr/>
        </p:nvSpPr>
        <p:spPr>
          <a:xfrm rot="21261322">
            <a:off x="960610" y="3467743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CCD11C-D37C-C5D0-47B8-6F57D46BF385}"/>
              </a:ext>
            </a:extLst>
          </p:cNvPr>
          <p:cNvSpPr/>
          <p:nvPr/>
        </p:nvSpPr>
        <p:spPr>
          <a:xfrm rot="180557">
            <a:off x="3256975" y="2814280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C34DEE-AC08-002B-2566-EBD23B4E7499}"/>
              </a:ext>
            </a:extLst>
          </p:cNvPr>
          <p:cNvSpPr/>
          <p:nvPr/>
        </p:nvSpPr>
        <p:spPr>
          <a:xfrm rot="21261322">
            <a:off x="5538455" y="3629535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3954A9-C4D7-E01D-F5D0-09F4189BE39E}"/>
              </a:ext>
            </a:extLst>
          </p:cNvPr>
          <p:cNvSpPr/>
          <p:nvPr/>
        </p:nvSpPr>
        <p:spPr>
          <a:xfrm rot="20313638">
            <a:off x="7411947" y="3099444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489B34-4B02-0AC2-A3A2-8626378DB5CF}"/>
              </a:ext>
            </a:extLst>
          </p:cNvPr>
          <p:cNvSpPr/>
          <p:nvPr/>
        </p:nvSpPr>
        <p:spPr>
          <a:xfrm rot="260626">
            <a:off x="9680575" y="3636959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8AEDF18-B3CF-891E-2C04-92374C3EFD3C}"/>
              </a:ext>
            </a:extLst>
          </p:cNvPr>
          <p:cNvSpPr txBox="1"/>
          <p:nvPr/>
        </p:nvSpPr>
        <p:spPr>
          <a:xfrm>
            <a:off x="460395" y="2787601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GIRDER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F5B157B-453C-79A1-77EF-46ADFD39815E}"/>
              </a:ext>
            </a:extLst>
          </p:cNvPr>
          <p:cNvSpPr txBox="1"/>
          <p:nvPr/>
        </p:nvSpPr>
        <p:spPr>
          <a:xfrm>
            <a:off x="3298162" y="2854360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Magnet</a:t>
            </a:r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BE173FB7-5FB2-77E5-9CC4-8F3E60567654}"/>
              </a:ext>
            </a:extLst>
          </p:cNvPr>
          <p:cNvCxnSpPr>
            <a:cxnSpLocks/>
          </p:cNvCxnSpPr>
          <p:nvPr/>
        </p:nvCxnSpPr>
        <p:spPr>
          <a:xfrm flipV="1">
            <a:off x="11420008" y="3820161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DF404A28-15A6-48BE-3844-15F94E224205}"/>
              </a:ext>
            </a:extLst>
          </p:cNvPr>
          <p:cNvCxnSpPr>
            <a:cxnSpLocks/>
          </p:cNvCxnSpPr>
          <p:nvPr/>
        </p:nvCxnSpPr>
        <p:spPr>
          <a:xfrm rot="16200000" flipV="1">
            <a:off x="11174879" y="3603700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D9BE2D1B-2E7A-37D0-8103-1D6760CF268C}"/>
              </a:ext>
            </a:extLst>
          </p:cNvPr>
          <p:cNvSpPr txBox="1"/>
          <p:nvPr/>
        </p:nvSpPr>
        <p:spPr>
          <a:xfrm>
            <a:off x="11917037" y="3621751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8D37BBC-AD38-9367-5981-AA6FB610E7C0}"/>
              </a:ext>
            </a:extLst>
          </p:cNvPr>
          <p:cNvGrpSpPr/>
          <p:nvPr/>
        </p:nvGrpSpPr>
        <p:grpSpPr>
          <a:xfrm rot="21407187">
            <a:off x="3535232" y="3146511"/>
            <a:ext cx="216000" cy="650900"/>
            <a:chOff x="2171576" y="980728"/>
            <a:chExt cx="216000" cy="650900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FE7A907C-8D50-B1C4-A970-D5BB2B304B70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84ABD663-3A5F-A1A0-1172-62FD2C0DB97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8E282986-F707-57E3-4D24-90F6D03C4A7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EA2EF595-7442-C7EA-9120-D013FD8C46DA}"/>
              </a:ext>
            </a:extLst>
          </p:cNvPr>
          <p:cNvSpPr txBox="1"/>
          <p:nvPr/>
        </p:nvSpPr>
        <p:spPr>
          <a:xfrm>
            <a:off x="11247265" y="3061666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E10F98C-6215-B7CD-F3A8-C6F9F5202B5D}"/>
              </a:ext>
            </a:extLst>
          </p:cNvPr>
          <p:cNvGrpSpPr/>
          <p:nvPr/>
        </p:nvGrpSpPr>
        <p:grpSpPr>
          <a:xfrm rot="21407187">
            <a:off x="1247683" y="3885338"/>
            <a:ext cx="216000" cy="650900"/>
            <a:chOff x="2171576" y="980728"/>
            <a:chExt cx="216000" cy="65090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ECFCED57-61F5-31BA-DD79-53D99616F188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B9145E3F-003C-A230-0BC2-D04304E8C7A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1D3A74B6-02B6-EB8E-8DA5-D98BBBA701B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Ellipse 25">
            <a:extLst>
              <a:ext uri="{FF2B5EF4-FFF2-40B4-BE49-F238E27FC236}">
                <a16:creationId xmlns:a16="http://schemas.microsoft.com/office/drawing/2014/main" id="{DC2B7B51-2EA5-4C92-5A88-87FC3D9BDA62}"/>
              </a:ext>
            </a:extLst>
          </p:cNvPr>
          <p:cNvSpPr/>
          <p:nvPr/>
        </p:nvSpPr>
        <p:spPr>
          <a:xfrm>
            <a:off x="1317754" y="417478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88A1786-F99D-9153-7FC4-1B00A7825162}"/>
              </a:ext>
            </a:extLst>
          </p:cNvPr>
          <p:cNvSpPr/>
          <p:nvPr/>
        </p:nvSpPr>
        <p:spPr>
          <a:xfrm>
            <a:off x="3606676" y="344035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5852C6A-4F3A-1B18-7350-D5B6D5C441EB}"/>
              </a:ext>
            </a:extLst>
          </p:cNvPr>
          <p:cNvGrpSpPr/>
          <p:nvPr/>
        </p:nvGrpSpPr>
        <p:grpSpPr>
          <a:xfrm rot="21407187">
            <a:off x="5823599" y="4052774"/>
            <a:ext cx="216000" cy="650900"/>
            <a:chOff x="2171576" y="980728"/>
            <a:chExt cx="216000" cy="650900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9FAE9A30-1F11-3FFC-4AEA-475DEAC00391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AF28D606-8BF6-058B-82CF-3FDCC47F156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C8E917A1-4C7A-132A-2463-992940F93D9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Ellipse 19">
            <a:extLst>
              <a:ext uri="{FF2B5EF4-FFF2-40B4-BE49-F238E27FC236}">
                <a16:creationId xmlns:a16="http://schemas.microsoft.com/office/drawing/2014/main" id="{526F04AC-431D-53C5-60C2-CAAC3B3859EA}"/>
              </a:ext>
            </a:extLst>
          </p:cNvPr>
          <p:cNvSpPr/>
          <p:nvPr/>
        </p:nvSpPr>
        <p:spPr>
          <a:xfrm>
            <a:off x="5895599" y="434222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DBA967F-5A5B-B094-E0B7-3F18CF21FC44}"/>
              </a:ext>
            </a:extLst>
          </p:cNvPr>
          <p:cNvGrpSpPr/>
          <p:nvPr/>
        </p:nvGrpSpPr>
        <p:grpSpPr>
          <a:xfrm rot="21407187">
            <a:off x="7717646" y="3535718"/>
            <a:ext cx="216000" cy="650900"/>
            <a:chOff x="2171576" y="980728"/>
            <a:chExt cx="216000" cy="650900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10D29766-C366-1280-57AD-8A379CEC245E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5DC532B0-E4B2-850A-5255-AACC096750B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3B046FD7-3071-AE90-347D-C963D4ABCB1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Ellipse 31">
            <a:extLst>
              <a:ext uri="{FF2B5EF4-FFF2-40B4-BE49-F238E27FC236}">
                <a16:creationId xmlns:a16="http://schemas.microsoft.com/office/drawing/2014/main" id="{C812B4E7-ED76-A143-F452-6D16925D1554}"/>
              </a:ext>
            </a:extLst>
          </p:cNvPr>
          <p:cNvSpPr/>
          <p:nvPr/>
        </p:nvSpPr>
        <p:spPr>
          <a:xfrm>
            <a:off x="7789647" y="382516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15CD04AA-A44A-494C-1B03-A5D4153CDA03}"/>
              </a:ext>
            </a:extLst>
          </p:cNvPr>
          <p:cNvGrpSpPr/>
          <p:nvPr/>
        </p:nvGrpSpPr>
        <p:grpSpPr>
          <a:xfrm rot="21407187">
            <a:off x="9965719" y="4068256"/>
            <a:ext cx="216000" cy="650900"/>
            <a:chOff x="2171576" y="980728"/>
            <a:chExt cx="216000" cy="650900"/>
          </a:xfrm>
        </p:grpSpPr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8BAAD5AB-8650-02A4-5015-D313CEA99F01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EDDFBBEF-93E6-5CBE-5E87-0974C702272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FE12B429-9EC3-1BCC-5128-A4669A155E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Ellipse 37">
            <a:extLst>
              <a:ext uri="{FF2B5EF4-FFF2-40B4-BE49-F238E27FC236}">
                <a16:creationId xmlns:a16="http://schemas.microsoft.com/office/drawing/2014/main" id="{947BA882-CD36-EFBE-B704-13EA33E25F1E}"/>
              </a:ext>
            </a:extLst>
          </p:cNvPr>
          <p:cNvSpPr/>
          <p:nvPr/>
        </p:nvSpPr>
        <p:spPr>
          <a:xfrm>
            <a:off x="10037719" y="436231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BC06E7A3-5DCA-C2A4-91EC-BBD0E1D6FD09}"/>
              </a:ext>
            </a:extLst>
          </p:cNvPr>
          <p:cNvGrpSpPr/>
          <p:nvPr/>
        </p:nvGrpSpPr>
        <p:grpSpPr>
          <a:xfrm rot="16200000">
            <a:off x="527969" y="5580014"/>
            <a:ext cx="216000" cy="650900"/>
            <a:chOff x="2171576" y="980728"/>
            <a:chExt cx="216000" cy="650900"/>
          </a:xfrm>
        </p:grpSpPr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85F61CA2-6A52-4E32-D28E-83DA2631F443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AF1D4343-26FE-AE9E-7C68-93D4DEC92A9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CFBB7715-C685-8228-B688-DDE4B18006D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Ellipse 46">
            <a:extLst>
              <a:ext uri="{FF2B5EF4-FFF2-40B4-BE49-F238E27FC236}">
                <a16:creationId xmlns:a16="http://schemas.microsoft.com/office/drawing/2014/main" id="{0486DC6F-5AAE-99EB-6461-E557ED3F1FD1}"/>
              </a:ext>
            </a:extLst>
          </p:cNvPr>
          <p:cNvSpPr/>
          <p:nvPr/>
        </p:nvSpPr>
        <p:spPr>
          <a:xfrm rot="16458778">
            <a:off x="599969" y="586946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513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CC5AD-25A7-C604-C27A-1693CE647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899E32B0-DDC1-18E4-417D-24A01CACFC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036" y="908720"/>
            <a:ext cx="11087928" cy="5688632"/>
          </a:xfrm>
        </p:spPr>
        <p:txBody>
          <a:bodyPr/>
          <a:lstStyle/>
          <a:p>
            <a:pPr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horizontal transverse position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magnetic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centres of the magnets on 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girder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tolerances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are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JCGM 106 (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probability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above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95 %) ?</a:t>
            </a:r>
          </a:p>
          <a:p>
            <a:pPr lvl="1" algn="just"/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E4135D-19FB-14CB-DE43-6F55412C3B26}"/>
              </a:ext>
            </a:extLst>
          </p:cNvPr>
          <p:cNvSpPr/>
          <p:nvPr/>
        </p:nvSpPr>
        <p:spPr>
          <a:xfrm>
            <a:off x="325347" y="2708920"/>
            <a:ext cx="10795000" cy="273367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BEEAD85-E0FC-FFE0-DA1A-906FBE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664A4C-BAE5-22CA-DC27-7996867807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IWAA 2026, October 5-9 at KEK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93FA03-79BC-719F-9513-07660A7F3A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fr-FR" smtClean="0"/>
              <a:pPr/>
              <a:t>31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1AAFE11-21E2-6F41-1149-DB0CADD55C5E}"/>
              </a:ext>
            </a:extLst>
          </p:cNvPr>
          <p:cNvSpPr txBox="1"/>
          <p:nvPr/>
        </p:nvSpPr>
        <p:spPr>
          <a:xfrm>
            <a:off x="983431" y="5545287"/>
            <a:ext cx="23147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Measured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magnetic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center and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associated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uncertainty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(10 µm at k = 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16DF16-9126-7288-3155-E9DDB4F705C1}"/>
              </a:ext>
            </a:extLst>
          </p:cNvPr>
          <p:cNvSpPr/>
          <p:nvPr/>
        </p:nvSpPr>
        <p:spPr>
          <a:xfrm rot="21261322">
            <a:off x="960610" y="3467743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3E54C7-086B-55B5-5392-C92657446BFA}"/>
              </a:ext>
            </a:extLst>
          </p:cNvPr>
          <p:cNvSpPr/>
          <p:nvPr/>
        </p:nvSpPr>
        <p:spPr>
          <a:xfrm rot="180557">
            <a:off x="3256975" y="2814280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95DFF2-A831-0957-A826-78CEF3E89DC6}"/>
              </a:ext>
            </a:extLst>
          </p:cNvPr>
          <p:cNvSpPr/>
          <p:nvPr/>
        </p:nvSpPr>
        <p:spPr>
          <a:xfrm rot="21261322">
            <a:off x="5538455" y="3629535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C9031E-19F2-2D8C-7845-6D5279984D84}"/>
              </a:ext>
            </a:extLst>
          </p:cNvPr>
          <p:cNvSpPr/>
          <p:nvPr/>
        </p:nvSpPr>
        <p:spPr>
          <a:xfrm rot="20313638">
            <a:off x="7411947" y="3099444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662650-034D-8B68-48BA-4BD5ECCDED6D}"/>
              </a:ext>
            </a:extLst>
          </p:cNvPr>
          <p:cNvSpPr/>
          <p:nvPr/>
        </p:nvSpPr>
        <p:spPr>
          <a:xfrm rot="260626">
            <a:off x="9680575" y="3636959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A5547C6-A176-E50C-206B-7D978E0E1628}"/>
              </a:ext>
            </a:extLst>
          </p:cNvPr>
          <p:cNvSpPr txBox="1"/>
          <p:nvPr/>
        </p:nvSpPr>
        <p:spPr>
          <a:xfrm>
            <a:off x="460395" y="2787601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GIRDER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E535A2E-166C-AD66-7D8B-BE9B3BB0C07B}"/>
              </a:ext>
            </a:extLst>
          </p:cNvPr>
          <p:cNvSpPr txBox="1"/>
          <p:nvPr/>
        </p:nvSpPr>
        <p:spPr>
          <a:xfrm>
            <a:off x="3298162" y="2854360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Magnet</a:t>
            </a:r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8F8B5EA6-E9A3-45F2-E93A-0DB9E8DCC9E8}"/>
              </a:ext>
            </a:extLst>
          </p:cNvPr>
          <p:cNvCxnSpPr>
            <a:cxnSpLocks/>
          </p:cNvCxnSpPr>
          <p:nvPr/>
        </p:nvCxnSpPr>
        <p:spPr>
          <a:xfrm flipV="1">
            <a:off x="11420008" y="3820161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CD0C5FA1-920F-DBF0-05C3-B519567236C7}"/>
              </a:ext>
            </a:extLst>
          </p:cNvPr>
          <p:cNvCxnSpPr>
            <a:cxnSpLocks/>
          </p:cNvCxnSpPr>
          <p:nvPr/>
        </p:nvCxnSpPr>
        <p:spPr>
          <a:xfrm rot="16200000" flipV="1">
            <a:off x="11174879" y="3603700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67CD3D5C-6863-E223-380E-38F4F8960A11}"/>
              </a:ext>
            </a:extLst>
          </p:cNvPr>
          <p:cNvSpPr txBox="1"/>
          <p:nvPr/>
        </p:nvSpPr>
        <p:spPr>
          <a:xfrm>
            <a:off x="11917037" y="3621751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A35255B-08ED-F685-8FB8-1077338DEEDB}"/>
              </a:ext>
            </a:extLst>
          </p:cNvPr>
          <p:cNvGrpSpPr/>
          <p:nvPr/>
        </p:nvGrpSpPr>
        <p:grpSpPr>
          <a:xfrm rot="21407187">
            <a:off x="3535232" y="3146511"/>
            <a:ext cx="216000" cy="650900"/>
            <a:chOff x="2171576" y="980728"/>
            <a:chExt cx="216000" cy="650900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B344907A-A0BD-E73A-3232-A35D34F591EB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2272B50-A58D-54D1-73B5-6B90BC8A077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51C53677-7734-07D2-E16B-DD835903BB0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033A0BEE-B017-6CA0-1C33-3BBD2A6D9AEA}"/>
              </a:ext>
            </a:extLst>
          </p:cNvPr>
          <p:cNvSpPr txBox="1"/>
          <p:nvPr/>
        </p:nvSpPr>
        <p:spPr>
          <a:xfrm>
            <a:off x="11247265" y="3061666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A44E17E-070A-D5F4-3B7D-8E88EB9B127D}"/>
              </a:ext>
            </a:extLst>
          </p:cNvPr>
          <p:cNvGrpSpPr/>
          <p:nvPr/>
        </p:nvGrpSpPr>
        <p:grpSpPr>
          <a:xfrm rot="21407187">
            <a:off x="1247683" y="3885338"/>
            <a:ext cx="216000" cy="650900"/>
            <a:chOff x="2171576" y="980728"/>
            <a:chExt cx="216000" cy="65090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871C3863-B6F5-5038-6B12-C42A0FAC2A4F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E08C893A-AB04-16E3-4404-E3C4B40674C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289B9DCC-4BC1-56B8-4AD6-B970948E01E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Ellipse 25">
            <a:extLst>
              <a:ext uri="{FF2B5EF4-FFF2-40B4-BE49-F238E27FC236}">
                <a16:creationId xmlns:a16="http://schemas.microsoft.com/office/drawing/2014/main" id="{D8F5718A-94DB-0B95-EB2F-8CCA284F6CAC}"/>
              </a:ext>
            </a:extLst>
          </p:cNvPr>
          <p:cNvSpPr/>
          <p:nvPr/>
        </p:nvSpPr>
        <p:spPr>
          <a:xfrm>
            <a:off x="1317754" y="417478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F2E3E35-DBAA-2F50-E328-C9A83DE55F34}"/>
              </a:ext>
            </a:extLst>
          </p:cNvPr>
          <p:cNvSpPr/>
          <p:nvPr/>
        </p:nvSpPr>
        <p:spPr>
          <a:xfrm>
            <a:off x="3606676" y="344035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40A7912-E08F-4B81-1A43-3503C3720883}"/>
              </a:ext>
            </a:extLst>
          </p:cNvPr>
          <p:cNvGrpSpPr/>
          <p:nvPr/>
        </p:nvGrpSpPr>
        <p:grpSpPr>
          <a:xfrm rot="21407187">
            <a:off x="5823599" y="4052774"/>
            <a:ext cx="216000" cy="650900"/>
            <a:chOff x="2171576" y="980728"/>
            <a:chExt cx="216000" cy="650900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6D24EBB2-35E2-7D8F-4181-A17B6F578520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5EB091BC-E2ED-52E1-99D2-E315F42655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8FEBF5ED-E60E-14B6-C46F-DC9DAFD5D81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Ellipse 19">
            <a:extLst>
              <a:ext uri="{FF2B5EF4-FFF2-40B4-BE49-F238E27FC236}">
                <a16:creationId xmlns:a16="http://schemas.microsoft.com/office/drawing/2014/main" id="{8A514049-64CB-7E2B-3CAD-7F504C17772A}"/>
              </a:ext>
            </a:extLst>
          </p:cNvPr>
          <p:cNvSpPr/>
          <p:nvPr/>
        </p:nvSpPr>
        <p:spPr>
          <a:xfrm>
            <a:off x="5895599" y="434222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DDCD850-B89A-B66A-A6D0-7AFD1C2D446C}"/>
              </a:ext>
            </a:extLst>
          </p:cNvPr>
          <p:cNvGrpSpPr/>
          <p:nvPr/>
        </p:nvGrpSpPr>
        <p:grpSpPr>
          <a:xfrm rot="21407187">
            <a:off x="7717646" y="3535718"/>
            <a:ext cx="216000" cy="650900"/>
            <a:chOff x="2171576" y="980728"/>
            <a:chExt cx="216000" cy="650900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5F38B5E5-2EB3-5A49-9D85-9E5F943C95B5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9E947982-D413-DA44-A41A-3052DB8B191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4E0F3386-FBBB-0D97-0FD9-90EF9E4FE47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Ellipse 31">
            <a:extLst>
              <a:ext uri="{FF2B5EF4-FFF2-40B4-BE49-F238E27FC236}">
                <a16:creationId xmlns:a16="http://schemas.microsoft.com/office/drawing/2014/main" id="{11ADA122-21A3-9A6B-8450-C8C64F747FBC}"/>
              </a:ext>
            </a:extLst>
          </p:cNvPr>
          <p:cNvSpPr/>
          <p:nvPr/>
        </p:nvSpPr>
        <p:spPr>
          <a:xfrm>
            <a:off x="7789647" y="382516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F6FF933-C4F1-0790-BA11-C28A066BFB75}"/>
              </a:ext>
            </a:extLst>
          </p:cNvPr>
          <p:cNvGrpSpPr/>
          <p:nvPr/>
        </p:nvGrpSpPr>
        <p:grpSpPr>
          <a:xfrm rot="21407187">
            <a:off x="9965719" y="4068256"/>
            <a:ext cx="216000" cy="650900"/>
            <a:chOff x="2171576" y="980728"/>
            <a:chExt cx="216000" cy="650900"/>
          </a:xfrm>
        </p:grpSpPr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441FECD2-4728-273C-3E73-4923807B11C9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5D851386-D388-2294-1AFE-1CC646CD4D3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4D859BA9-391A-B90C-584D-507E2F32D39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Ellipse 37">
            <a:extLst>
              <a:ext uri="{FF2B5EF4-FFF2-40B4-BE49-F238E27FC236}">
                <a16:creationId xmlns:a16="http://schemas.microsoft.com/office/drawing/2014/main" id="{6DA2D4EA-71D8-36DF-2D06-EEE90863A186}"/>
              </a:ext>
            </a:extLst>
          </p:cNvPr>
          <p:cNvSpPr/>
          <p:nvPr/>
        </p:nvSpPr>
        <p:spPr>
          <a:xfrm>
            <a:off x="10037719" y="436231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63016B02-6BD1-2040-8119-FD336058BB18}"/>
              </a:ext>
            </a:extLst>
          </p:cNvPr>
          <p:cNvGrpSpPr/>
          <p:nvPr/>
        </p:nvGrpSpPr>
        <p:grpSpPr>
          <a:xfrm rot="16200000">
            <a:off x="527969" y="5580014"/>
            <a:ext cx="216000" cy="650900"/>
            <a:chOff x="2171576" y="980728"/>
            <a:chExt cx="216000" cy="650900"/>
          </a:xfrm>
        </p:grpSpPr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369176CF-A31D-D315-A161-075F474429D2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2DACC25C-8CA2-23E0-9C75-97BDF2BD232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83349579-48E9-6F61-994C-8B8BAEB9E56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Ellipse 46">
            <a:extLst>
              <a:ext uri="{FF2B5EF4-FFF2-40B4-BE49-F238E27FC236}">
                <a16:creationId xmlns:a16="http://schemas.microsoft.com/office/drawing/2014/main" id="{6EA59C52-333A-2331-657F-53C79C8A49B0}"/>
              </a:ext>
            </a:extLst>
          </p:cNvPr>
          <p:cNvSpPr/>
          <p:nvPr/>
        </p:nvSpPr>
        <p:spPr>
          <a:xfrm rot="16458778">
            <a:off x="599969" y="586946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2CE97E9-1DAA-E24E-58E6-2304590C3F27}"/>
              </a:ext>
            </a:extLst>
          </p:cNvPr>
          <p:cNvCxnSpPr>
            <a:cxnSpLocks/>
          </p:cNvCxnSpPr>
          <p:nvPr/>
        </p:nvCxnSpPr>
        <p:spPr>
          <a:xfrm flipV="1">
            <a:off x="71347" y="3848744"/>
            <a:ext cx="11160000" cy="56949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46CC5506-6835-AED7-F1A3-D63532E5C918}"/>
              </a:ext>
            </a:extLst>
          </p:cNvPr>
          <p:cNvCxnSpPr>
            <a:cxnSpLocks/>
          </p:cNvCxnSpPr>
          <p:nvPr/>
        </p:nvCxnSpPr>
        <p:spPr>
          <a:xfrm>
            <a:off x="3768342" y="5861627"/>
            <a:ext cx="38344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9AE93644-53E0-40D3-2309-8CF8A983212A}"/>
              </a:ext>
            </a:extLst>
          </p:cNvPr>
          <p:cNvSpPr txBox="1"/>
          <p:nvPr/>
        </p:nvSpPr>
        <p:spPr>
          <a:xfrm>
            <a:off x="4189409" y="5597077"/>
            <a:ext cx="1450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Theoretical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axis of the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beam</a:t>
            </a:r>
            <a:endParaRPr lang="fr-FR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165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3DF89-CE02-8C45-074B-394025790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space réservé du texte 4">
            <a:extLst>
              <a:ext uri="{FF2B5EF4-FFF2-40B4-BE49-F238E27FC236}">
                <a16:creationId xmlns:a16="http://schemas.microsoft.com/office/drawing/2014/main" id="{4CE759F6-FA1B-C348-CFFE-B6120E9F70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036" y="908720"/>
            <a:ext cx="11087928" cy="5688632"/>
          </a:xfrm>
        </p:spPr>
        <p:txBody>
          <a:bodyPr/>
          <a:lstStyle/>
          <a:p>
            <a:pPr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horizontal transverse position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magnetic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centres of the magnets on 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girder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tolerances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are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JCGM 106 (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probability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above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95 %) ?</a:t>
            </a:r>
          </a:p>
          <a:p>
            <a:pPr lvl="1" algn="just"/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CEAE0F-ED72-AD73-73B0-BE0CAEA6391B}"/>
              </a:ext>
            </a:extLst>
          </p:cNvPr>
          <p:cNvSpPr/>
          <p:nvPr/>
        </p:nvSpPr>
        <p:spPr>
          <a:xfrm>
            <a:off x="325347" y="2708920"/>
            <a:ext cx="10795000" cy="273367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2C5948B9-4C61-63F0-DB47-51D4E5DC3281}"/>
              </a:ext>
            </a:extLst>
          </p:cNvPr>
          <p:cNvSpPr/>
          <p:nvPr/>
        </p:nvSpPr>
        <p:spPr>
          <a:xfrm>
            <a:off x="326490" y="3214145"/>
            <a:ext cx="10805493" cy="1827462"/>
          </a:xfrm>
          <a:custGeom>
            <a:avLst/>
            <a:gdLst>
              <a:gd name="csX0" fmla="*/ 0 w 10805493"/>
              <a:gd name="csY0" fmla="*/ 475261 h 1635665"/>
              <a:gd name="csX1" fmla="*/ 3864 w 10805493"/>
              <a:gd name="csY1" fmla="*/ 1635665 h 1635665"/>
              <a:gd name="csX2" fmla="*/ 10805035 w 10805493"/>
              <a:gd name="csY2" fmla="*/ 1151980 h 1635665"/>
              <a:gd name="csX3" fmla="*/ 10805035 w 10805493"/>
              <a:gd name="csY3" fmla="*/ 0 h 1635665"/>
              <a:gd name="csX4" fmla="*/ 0 w 10805493"/>
              <a:gd name="csY4" fmla="*/ 475261 h 1635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805493" h="1635665">
                <a:moveTo>
                  <a:pt x="0" y="475261"/>
                </a:moveTo>
                <a:cubicBezTo>
                  <a:pt x="2875" y="866325"/>
                  <a:pt x="989" y="1244601"/>
                  <a:pt x="3864" y="1635665"/>
                </a:cubicBezTo>
                <a:lnTo>
                  <a:pt x="10805035" y="1151980"/>
                </a:lnTo>
                <a:cubicBezTo>
                  <a:pt x="10803447" y="740990"/>
                  <a:pt x="10806623" y="410990"/>
                  <a:pt x="10805035" y="0"/>
                </a:cubicBezTo>
                <a:lnTo>
                  <a:pt x="0" y="47526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D77A4D-772F-B827-8FC4-A65C3ACD4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488DAF-5A0D-22F4-CF3A-7333930371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IWAA 2026, October 5-9 at KEK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C349D0-55D6-0783-5DB4-2AD9B6921B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fr-FR" smtClean="0"/>
              <a:pPr/>
              <a:t>32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9940673-CFAC-E281-A291-B262ABF90174}"/>
              </a:ext>
            </a:extLst>
          </p:cNvPr>
          <p:cNvSpPr txBox="1"/>
          <p:nvPr/>
        </p:nvSpPr>
        <p:spPr>
          <a:xfrm>
            <a:off x="983431" y="5545287"/>
            <a:ext cx="23147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Measured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magnetic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center and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associated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uncertainty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(10 µm at k = 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837A58-1B21-6B44-8E23-837B52D99695}"/>
              </a:ext>
            </a:extLst>
          </p:cNvPr>
          <p:cNvSpPr/>
          <p:nvPr/>
        </p:nvSpPr>
        <p:spPr>
          <a:xfrm rot="21261322">
            <a:off x="960610" y="3467743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95645C-909C-8FB1-89D5-FFD7966EE944}"/>
              </a:ext>
            </a:extLst>
          </p:cNvPr>
          <p:cNvSpPr/>
          <p:nvPr/>
        </p:nvSpPr>
        <p:spPr>
          <a:xfrm rot="180557">
            <a:off x="3256975" y="2814280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CA8F88-0F86-3694-6F3B-38CAAF456046}"/>
              </a:ext>
            </a:extLst>
          </p:cNvPr>
          <p:cNvSpPr/>
          <p:nvPr/>
        </p:nvSpPr>
        <p:spPr>
          <a:xfrm rot="21261322">
            <a:off x="5538455" y="3629535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3BF07F-40FF-ED1C-0C99-56A8029E74AF}"/>
              </a:ext>
            </a:extLst>
          </p:cNvPr>
          <p:cNvSpPr/>
          <p:nvPr/>
        </p:nvSpPr>
        <p:spPr>
          <a:xfrm rot="20313638">
            <a:off x="7411947" y="3099444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782E00-1C0E-600F-E3A5-05F2407F3496}"/>
              </a:ext>
            </a:extLst>
          </p:cNvPr>
          <p:cNvSpPr/>
          <p:nvPr/>
        </p:nvSpPr>
        <p:spPr>
          <a:xfrm rot="260626">
            <a:off x="9680575" y="3636959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D713B13A-AB76-F1E8-BCF1-4EE7ED977EF7}"/>
              </a:ext>
            </a:extLst>
          </p:cNvPr>
          <p:cNvSpPr txBox="1"/>
          <p:nvPr/>
        </p:nvSpPr>
        <p:spPr>
          <a:xfrm>
            <a:off x="460395" y="2787601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GIRDER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A5DEF45-3423-39B2-77A7-D31269B16FA8}"/>
              </a:ext>
            </a:extLst>
          </p:cNvPr>
          <p:cNvSpPr txBox="1"/>
          <p:nvPr/>
        </p:nvSpPr>
        <p:spPr>
          <a:xfrm>
            <a:off x="3298162" y="2854360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Magnet</a:t>
            </a:r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CE5007F9-8F40-D306-FF03-7CED22AF892B}"/>
              </a:ext>
            </a:extLst>
          </p:cNvPr>
          <p:cNvCxnSpPr>
            <a:cxnSpLocks/>
          </p:cNvCxnSpPr>
          <p:nvPr/>
        </p:nvCxnSpPr>
        <p:spPr>
          <a:xfrm flipV="1">
            <a:off x="11420008" y="3820161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75E8479A-5DA2-5964-A0A8-26FC22C58EEB}"/>
              </a:ext>
            </a:extLst>
          </p:cNvPr>
          <p:cNvCxnSpPr>
            <a:cxnSpLocks/>
          </p:cNvCxnSpPr>
          <p:nvPr/>
        </p:nvCxnSpPr>
        <p:spPr>
          <a:xfrm rot="16200000" flipV="1">
            <a:off x="11174879" y="3603700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2A59C96D-75EE-3116-2EB4-84A27D15E26A}"/>
              </a:ext>
            </a:extLst>
          </p:cNvPr>
          <p:cNvSpPr txBox="1"/>
          <p:nvPr/>
        </p:nvSpPr>
        <p:spPr>
          <a:xfrm>
            <a:off x="11917037" y="3621751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76FFBAB-C4D2-C1AC-8AA1-D5DD4CA1D43F}"/>
              </a:ext>
            </a:extLst>
          </p:cNvPr>
          <p:cNvGrpSpPr/>
          <p:nvPr/>
        </p:nvGrpSpPr>
        <p:grpSpPr>
          <a:xfrm rot="21407187">
            <a:off x="3535232" y="3146511"/>
            <a:ext cx="216000" cy="650900"/>
            <a:chOff x="2171576" y="980728"/>
            <a:chExt cx="216000" cy="650900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A2F261C5-BAA1-A1B5-96E4-E190A22DE2F2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2BDF1F3E-A490-CD91-E66A-2107D294998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5F53988C-2066-F2CB-DDFC-36E741D8DCA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8497DFBE-202D-EC7B-41CA-96C9C1F48AB4}"/>
              </a:ext>
            </a:extLst>
          </p:cNvPr>
          <p:cNvSpPr txBox="1"/>
          <p:nvPr/>
        </p:nvSpPr>
        <p:spPr>
          <a:xfrm>
            <a:off x="11247265" y="3061666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972CF4F-A41D-E361-75D6-01933D337BDB}"/>
              </a:ext>
            </a:extLst>
          </p:cNvPr>
          <p:cNvGrpSpPr/>
          <p:nvPr/>
        </p:nvGrpSpPr>
        <p:grpSpPr>
          <a:xfrm rot="21407187">
            <a:off x="1247683" y="3885338"/>
            <a:ext cx="216000" cy="650900"/>
            <a:chOff x="2171576" y="980728"/>
            <a:chExt cx="216000" cy="65090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82B1AFF7-BCC5-B889-D4CD-271EC0CB26C4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BBD44503-FB6E-C161-1DE8-F4CDCA6B2B3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6218FDC4-DD6E-AAC6-755A-6CE50F92BAD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Ellipse 25">
            <a:extLst>
              <a:ext uri="{FF2B5EF4-FFF2-40B4-BE49-F238E27FC236}">
                <a16:creationId xmlns:a16="http://schemas.microsoft.com/office/drawing/2014/main" id="{9A048ADB-C900-E826-DD1E-0EA366E98474}"/>
              </a:ext>
            </a:extLst>
          </p:cNvPr>
          <p:cNvSpPr/>
          <p:nvPr/>
        </p:nvSpPr>
        <p:spPr>
          <a:xfrm>
            <a:off x="1317754" y="417478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C42736B-B721-B4E8-5BE1-EC94B908871A}"/>
              </a:ext>
            </a:extLst>
          </p:cNvPr>
          <p:cNvSpPr/>
          <p:nvPr/>
        </p:nvSpPr>
        <p:spPr>
          <a:xfrm>
            <a:off x="3606676" y="344035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B0162CC-5916-77F9-0E02-C471DDD47DBC}"/>
              </a:ext>
            </a:extLst>
          </p:cNvPr>
          <p:cNvGrpSpPr/>
          <p:nvPr/>
        </p:nvGrpSpPr>
        <p:grpSpPr>
          <a:xfrm rot="21407187">
            <a:off x="5823599" y="4052774"/>
            <a:ext cx="216000" cy="650900"/>
            <a:chOff x="2171576" y="980728"/>
            <a:chExt cx="216000" cy="650900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2950B144-C8EC-CB98-33CF-4318FDEEE240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926B55AE-5EB0-6021-D47C-8E6BF5AB10A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2C8B0D0B-491F-F51D-ACAA-5A32B3155CC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Ellipse 19">
            <a:extLst>
              <a:ext uri="{FF2B5EF4-FFF2-40B4-BE49-F238E27FC236}">
                <a16:creationId xmlns:a16="http://schemas.microsoft.com/office/drawing/2014/main" id="{5D9A2B29-BAF9-F2F7-33A5-5DED7D14C32D}"/>
              </a:ext>
            </a:extLst>
          </p:cNvPr>
          <p:cNvSpPr/>
          <p:nvPr/>
        </p:nvSpPr>
        <p:spPr>
          <a:xfrm>
            <a:off x="5895599" y="434222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4B44631-3E22-56DA-DF25-6B0636935321}"/>
              </a:ext>
            </a:extLst>
          </p:cNvPr>
          <p:cNvGrpSpPr/>
          <p:nvPr/>
        </p:nvGrpSpPr>
        <p:grpSpPr>
          <a:xfrm rot="21407187">
            <a:off x="7717646" y="3535718"/>
            <a:ext cx="216000" cy="650900"/>
            <a:chOff x="2171576" y="980728"/>
            <a:chExt cx="216000" cy="650900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EFFE3FEF-7C7A-A29B-CE3E-E632C9356636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7C02E910-D489-4D13-06C3-8FFEFFC06B1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FE0A9178-69D8-3B68-F5E7-8299F3D800C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Ellipse 31">
            <a:extLst>
              <a:ext uri="{FF2B5EF4-FFF2-40B4-BE49-F238E27FC236}">
                <a16:creationId xmlns:a16="http://schemas.microsoft.com/office/drawing/2014/main" id="{B95032B5-A2EF-193D-3136-ABCEBCBAAEF2}"/>
              </a:ext>
            </a:extLst>
          </p:cNvPr>
          <p:cNvSpPr/>
          <p:nvPr/>
        </p:nvSpPr>
        <p:spPr>
          <a:xfrm>
            <a:off x="7789647" y="382516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70E642D8-D228-3AB5-DD68-9E320430F068}"/>
              </a:ext>
            </a:extLst>
          </p:cNvPr>
          <p:cNvGrpSpPr/>
          <p:nvPr/>
        </p:nvGrpSpPr>
        <p:grpSpPr>
          <a:xfrm rot="21407187">
            <a:off x="9965719" y="4068256"/>
            <a:ext cx="216000" cy="650900"/>
            <a:chOff x="2171576" y="980728"/>
            <a:chExt cx="216000" cy="650900"/>
          </a:xfrm>
        </p:grpSpPr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6416DD98-2F1D-4858-C47F-DF74B235B9E6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273680C2-C724-A0CD-A097-50749FAD7B0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E96F0451-C34D-E104-72E3-65162E0265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Ellipse 37">
            <a:extLst>
              <a:ext uri="{FF2B5EF4-FFF2-40B4-BE49-F238E27FC236}">
                <a16:creationId xmlns:a16="http://schemas.microsoft.com/office/drawing/2014/main" id="{EBBC780E-47F3-47C7-360E-DFEF4C6523EC}"/>
              </a:ext>
            </a:extLst>
          </p:cNvPr>
          <p:cNvSpPr/>
          <p:nvPr/>
        </p:nvSpPr>
        <p:spPr>
          <a:xfrm>
            <a:off x="10037719" y="436231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24CF9ABD-DBB9-093F-C35E-E1211EF530BF}"/>
              </a:ext>
            </a:extLst>
          </p:cNvPr>
          <p:cNvGrpSpPr/>
          <p:nvPr/>
        </p:nvGrpSpPr>
        <p:grpSpPr>
          <a:xfrm rot="16200000">
            <a:off x="527969" y="5580014"/>
            <a:ext cx="216000" cy="650900"/>
            <a:chOff x="2171576" y="980728"/>
            <a:chExt cx="216000" cy="650900"/>
          </a:xfrm>
        </p:grpSpPr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903E2590-2A5E-B10F-C75F-B787DB5C5C2F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8D0CC297-9F53-53E0-7470-CC54B4C4B59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305EEAB7-625B-9E34-CD70-012BF1A824B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Ellipse 46">
            <a:extLst>
              <a:ext uri="{FF2B5EF4-FFF2-40B4-BE49-F238E27FC236}">
                <a16:creationId xmlns:a16="http://schemas.microsoft.com/office/drawing/2014/main" id="{B3FCADF3-39A0-549E-E6D3-FDA62BF8C774}"/>
              </a:ext>
            </a:extLst>
          </p:cNvPr>
          <p:cNvSpPr/>
          <p:nvPr/>
        </p:nvSpPr>
        <p:spPr>
          <a:xfrm rot="16458778">
            <a:off x="599969" y="586946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7D96E77-DD00-DA8B-78C4-08A659CD161B}"/>
              </a:ext>
            </a:extLst>
          </p:cNvPr>
          <p:cNvCxnSpPr>
            <a:cxnSpLocks/>
          </p:cNvCxnSpPr>
          <p:nvPr/>
        </p:nvCxnSpPr>
        <p:spPr>
          <a:xfrm flipV="1">
            <a:off x="71347" y="3848744"/>
            <a:ext cx="11160000" cy="56949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A85C73A-024B-2E11-3363-135449CC1FD2}"/>
              </a:ext>
            </a:extLst>
          </p:cNvPr>
          <p:cNvCxnSpPr>
            <a:cxnSpLocks/>
          </p:cNvCxnSpPr>
          <p:nvPr/>
        </p:nvCxnSpPr>
        <p:spPr>
          <a:xfrm flipV="1">
            <a:off x="71347" y="3192165"/>
            <a:ext cx="11160000" cy="56949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B290856-F60F-2196-B689-069D8F9E082D}"/>
              </a:ext>
            </a:extLst>
          </p:cNvPr>
          <p:cNvCxnSpPr>
            <a:cxnSpLocks/>
          </p:cNvCxnSpPr>
          <p:nvPr/>
        </p:nvCxnSpPr>
        <p:spPr>
          <a:xfrm flipV="1">
            <a:off x="90397" y="4494877"/>
            <a:ext cx="11196000" cy="56949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089A8173-476E-F15F-B0E6-5247384F1FFB}"/>
              </a:ext>
            </a:extLst>
          </p:cNvPr>
          <p:cNvCxnSpPr>
            <a:cxnSpLocks/>
          </p:cNvCxnSpPr>
          <p:nvPr/>
        </p:nvCxnSpPr>
        <p:spPr>
          <a:xfrm>
            <a:off x="8597381" y="3354966"/>
            <a:ext cx="63826" cy="1243568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EFA7B973-FB80-1D72-F147-A253255C583A}"/>
              </a:ext>
            </a:extLst>
          </p:cNvPr>
          <p:cNvSpPr/>
          <p:nvPr/>
        </p:nvSpPr>
        <p:spPr>
          <a:xfrm>
            <a:off x="6397646" y="5749628"/>
            <a:ext cx="333210" cy="180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A8775BC9-A8CC-1DB6-8F67-50001093BF3D}"/>
              </a:ext>
            </a:extLst>
          </p:cNvPr>
          <p:cNvCxnSpPr>
            <a:cxnSpLocks/>
          </p:cNvCxnSpPr>
          <p:nvPr/>
        </p:nvCxnSpPr>
        <p:spPr>
          <a:xfrm>
            <a:off x="3768342" y="5861627"/>
            <a:ext cx="38344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AADCE95A-8AB2-5E4E-4FBD-C0E1AD2F5A49}"/>
              </a:ext>
            </a:extLst>
          </p:cNvPr>
          <p:cNvSpPr txBox="1"/>
          <p:nvPr/>
        </p:nvSpPr>
        <p:spPr>
          <a:xfrm>
            <a:off x="4189409" y="5597077"/>
            <a:ext cx="1450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Theoretical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axis of the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beam</a:t>
            </a:r>
            <a:endParaRPr lang="fr-FR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4737E26D-5419-8B99-39CB-BB639E84D869}"/>
              </a:ext>
            </a:extLst>
          </p:cNvPr>
          <p:cNvSpPr txBox="1"/>
          <p:nvPr/>
        </p:nvSpPr>
        <p:spPr>
          <a:xfrm>
            <a:off x="6906212" y="5592151"/>
            <a:ext cx="1838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Specified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tolerance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for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Tx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(+/- 20 µm)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695D4903-BBF2-BB2B-ACC6-DA13C8D8B426}"/>
              </a:ext>
            </a:extLst>
          </p:cNvPr>
          <p:cNvSpPr txBox="1"/>
          <p:nvPr/>
        </p:nvSpPr>
        <p:spPr>
          <a:xfrm>
            <a:off x="8671533" y="3497974"/>
            <a:ext cx="888825" cy="336118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 40 µm</a:t>
            </a:r>
          </a:p>
        </p:txBody>
      </p:sp>
    </p:spTree>
    <p:extLst>
      <p:ext uri="{BB962C8B-B14F-4D97-AF65-F5344CB8AC3E}">
        <p14:creationId xmlns:p14="http://schemas.microsoft.com/office/powerpoint/2010/main" val="43407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B0CAB-0697-6869-AD15-3CC5321ED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Espace réservé du texte 4">
            <a:extLst>
              <a:ext uri="{FF2B5EF4-FFF2-40B4-BE49-F238E27FC236}">
                <a16:creationId xmlns:a16="http://schemas.microsoft.com/office/drawing/2014/main" id="{6A74E5A7-8C3E-0037-8B3F-60643526DE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036" y="908720"/>
            <a:ext cx="11087928" cy="5688632"/>
          </a:xfrm>
        </p:spPr>
        <p:txBody>
          <a:bodyPr/>
          <a:lstStyle/>
          <a:p>
            <a:pPr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horizontal transverse position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magnetic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centres of the magnets on 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girder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tolerances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are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JCGM 106 (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probability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above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95 %) ?</a:t>
            </a:r>
          </a:p>
          <a:p>
            <a:pPr lvl="1" algn="just"/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B0286F-1FA2-E2E7-F5E5-F4EC0D95361F}"/>
              </a:ext>
            </a:extLst>
          </p:cNvPr>
          <p:cNvSpPr/>
          <p:nvPr/>
        </p:nvSpPr>
        <p:spPr>
          <a:xfrm>
            <a:off x="325347" y="2708920"/>
            <a:ext cx="10795000" cy="273367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B101A782-2DBD-0CB5-A821-4DA2091EEA04}"/>
              </a:ext>
            </a:extLst>
          </p:cNvPr>
          <p:cNvSpPr/>
          <p:nvPr/>
        </p:nvSpPr>
        <p:spPr>
          <a:xfrm>
            <a:off x="326490" y="3214145"/>
            <a:ext cx="10805493" cy="1827462"/>
          </a:xfrm>
          <a:custGeom>
            <a:avLst/>
            <a:gdLst>
              <a:gd name="csX0" fmla="*/ 0 w 10805493"/>
              <a:gd name="csY0" fmla="*/ 475261 h 1635665"/>
              <a:gd name="csX1" fmla="*/ 3864 w 10805493"/>
              <a:gd name="csY1" fmla="*/ 1635665 h 1635665"/>
              <a:gd name="csX2" fmla="*/ 10805035 w 10805493"/>
              <a:gd name="csY2" fmla="*/ 1151980 h 1635665"/>
              <a:gd name="csX3" fmla="*/ 10805035 w 10805493"/>
              <a:gd name="csY3" fmla="*/ 0 h 1635665"/>
              <a:gd name="csX4" fmla="*/ 0 w 10805493"/>
              <a:gd name="csY4" fmla="*/ 475261 h 1635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805493" h="1635665">
                <a:moveTo>
                  <a:pt x="0" y="475261"/>
                </a:moveTo>
                <a:cubicBezTo>
                  <a:pt x="2875" y="866325"/>
                  <a:pt x="989" y="1244601"/>
                  <a:pt x="3864" y="1635665"/>
                </a:cubicBezTo>
                <a:lnTo>
                  <a:pt x="10805035" y="1151980"/>
                </a:lnTo>
                <a:cubicBezTo>
                  <a:pt x="10803447" y="740990"/>
                  <a:pt x="10806623" y="410990"/>
                  <a:pt x="10805035" y="0"/>
                </a:cubicBezTo>
                <a:lnTo>
                  <a:pt x="0" y="47526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C3B5C548-F682-D54B-BDD4-15D999CB4B1A}"/>
              </a:ext>
            </a:extLst>
          </p:cNvPr>
          <p:cNvSpPr/>
          <p:nvPr/>
        </p:nvSpPr>
        <p:spPr>
          <a:xfrm>
            <a:off x="323924" y="3524942"/>
            <a:ext cx="10812636" cy="1182143"/>
          </a:xfrm>
          <a:custGeom>
            <a:avLst/>
            <a:gdLst>
              <a:gd name="csX0" fmla="*/ 0 w 10812636"/>
              <a:gd name="csY0" fmla="*/ 481655 h 1058074"/>
              <a:gd name="csX1" fmla="*/ 6243 w 10812636"/>
              <a:gd name="csY1" fmla="*/ 1058074 h 1058074"/>
              <a:gd name="csX2" fmla="*/ 10812178 w 10812636"/>
              <a:gd name="csY2" fmla="*/ 589308 h 1058074"/>
              <a:gd name="csX3" fmla="*/ 10812178 w 10812636"/>
              <a:gd name="csY3" fmla="*/ 0 h 1058074"/>
              <a:gd name="csX4" fmla="*/ 0 w 10812636"/>
              <a:gd name="csY4" fmla="*/ 481655 h 10580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812636" h="1058074">
                <a:moveTo>
                  <a:pt x="0" y="481655"/>
                </a:moveTo>
                <a:cubicBezTo>
                  <a:pt x="2875" y="872719"/>
                  <a:pt x="3368" y="667010"/>
                  <a:pt x="6243" y="1058074"/>
                </a:cubicBezTo>
                <a:lnTo>
                  <a:pt x="10812178" y="589308"/>
                </a:lnTo>
                <a:cubicBezTo>
                  <a:pt x="10810590" y="178318"/>
                  <a:pt x="10813766" y="410990"/>
                  <a:pt x="10812178" y="0"/>
                </a:cubicBezTo>
                <a:lnTo>
                  <a:pt x="0" y="48165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30E20B7-0ED2-820F-4819-BAD57E27B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3C6FFE-BFCB-9D28-1789-78F2960859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IWAA 2026, October 5-9 at KEK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595294-EE6C-3C54-B19A-2966277226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fr-FR" smtClean="0"/>
              <a:pPr/>
              <a:t>33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9B5A7E-D972-D9E1-B5D4-98A037096693}"/>
              </a:ext>
            </a:extLst>
          </p:cNvPr>
          <p:cNvSpPr txBox="1"/>
          <p:nvPr/>
        </p:nvSpPr>
        <p:spPr>
          <a:xfrm>
            <a:off x="983431" y="5545287"/>
            <a:ext cx="23147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Measured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magnetic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center and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associated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uncertainty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(10 µm at k = 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69618C-89D7-3BE0-C10D-6A29C6352C31}"/>
              </a:ext>
            </a:extLst>
          </p:cNvPr>
          <p:cNvSpPr/>
          <p:nvPr/>
        </p:nvSpPr>
        <p:spPr>
          <a:xfrm rot="21261322">
            <a:off x="960610" y="3467743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36D9B8-4AED-BB33-A8E4-A8A144CA0FAA}"/>
              </a:ext>
            </a:extLst>
          </p:cNvPr>
          <p:cNvSpPr/>
          <p:nvPr/>
        </p:nvSpPr>
        <p:spPr>
          <a:xfrm rot="180557">
            <a:off x="3256975" y="2814280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ED6386-98CD-814F-5C5B-1FD5ED615FC5}"/>
              </a:ext>
            </a:extLst>
          </p:cNvPr>
          <p:cNvSpPr/>
          <p:nvPr/>
        </p:nvSpPr>
        <p:spPr>
          <a:xfrm rot="21261322">
            <a:off x="5538455" y="3629535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7197FB-3273-1E5D-B576-C580FCFCF361}"/>
              </a:ext>
            </a:extLst>
          </p:cNvPr>
          <p:cNvSpPr/>
          <p:nvPr/>
        </p:nvSpPr>
        <p:spPr>
          <a:xfrm rot="20313638">
            <a:off x="7411947" y="3099444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1F8396-4E94-EADB-8DEC-A1D518524124}"/>
              </a:ext>
            </a:extLst>
          </p:cNvPr>
          <p:cNvSpPr/>
          <p:nvPr/>
        </p:nvSpPr>
        <p:spPr>
          <a:xfrm rot="260626">
            <a:off x="9680575" y="3636959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DA99676-39A0-1855-6AF9-933D46285FB4}"/>
              </a:ext>
            </a:extLst>
          </p:cNvPr>
          <p:cNvSpPr txBox="1"/>
          <p:nvPr/>
        </p:nvSpPr>
        <p:spPr>
          <a:xfrm>
            <a:off x="460395" y="2787601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GIRDER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2534C4F-BAE9-6240-5EE2-AAF9E5E20925}"/>
              </a:ext>
            </a:extLst>
          </p:cNvPr>
          <p:cNvSpPr txBox="1"/>
          <p:nvPr/>
        </p:nvSpPr>
        <p:spPr>
          <a:xfrm>
            <a:off x="3298162" y="2854360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Magnet</a:t>
            </a:r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C7CF39B5-DBA5-63D0-43F5-F478ECF74AE5}"/>
              </a:ext>
            </a:extLst>
          </p:cNvPr>
          <p:cNvCxnSpPr>
            <a:cxnSpLocks/>
          </p:cNvCxnSpPr>
          <p:nvPr/>
        </p:nvCxnSpPr>
        <p:spPr>
          <a:xfrm flipV="1">
            <a:off x="11420008" y="3820161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4C5277E8-3183-5865-1008-C9B99F3BFAA4}"/>
              </a:ext>
            </a:extLst>
          </p:cNvPr>
          <p:cNvCxnSpPr>
            <a:cxnSpLocks/>
          </p:cNvCxnSpPr>
          <p:nvPr/>
        </p:nvCxnSpPr>
        <p:spPr>
          <a:xfrm rot="16200000" flipV="1">
            <a:off x="11174879" y="3603700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C944C5A8-6C8B-382D-90E5-AF625047C02D}"/>
              </a:ext>
            </a:extLst>
          </p:cNvPr>
          <p:cNvSpPr txBox="1"/>
          <p:nvPr/>
        </p:nvSpPr>
        <p:spPr>
          <a:xfrm>
            <a:off x="11917037" y="3621751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F3F7980-005A-40CD-F529-4B2854D38F32}"/>
              </a:ext>
            </a:extLst>
          </p:cNvPr>
          <p:cNvGrpSpPr/>
          <p:nvPr/>
        </p:nvGrpSpPr>
        <p:grpSpPr>
          <a:xfrm rot="21407187">
            <a:off x="3535232" y="3146511"/>
            <a:ext cx="216000" cy="650900"/>
            <a:chOff x="2171576" y="980728"/>
            <a:chExt cx="216000" cy="650900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01ED8115-77D4-7B1A-414C-C99CB94BACFE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5D36BB95-AA60-69A9-D28F-1F012BC89DD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C077A7F8-62AA-1485-9552-22D5E09A636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B779BDE5-FFE8-8A7A-CF6C-1889660D9F96}"/>
              </a:ext>
            </a:extLst>
          </p:cNvPr>
          <p:cNvSpPr txBox="1"/>
          <p:nvPr/>
        </p:nvSpPr>
        <p:spPr>
          <a:xfrm>
            <a:off x="11247265" y="3061666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6D3CAD2-17BF-16F0-B819-CF3C64BB9D55}"/>
              </a:ext>
            </a:extLst>
          </p:cNvPr>
          <p:cNvGrpSpPr/>
          <p:nvPr/>
        </p:nvGrpSpPr>
        <p:grpSpPr>
          <a:xfrm rot="21407187">
            <a:off x="1247683" y="3885338"/>
            <a:ext cx="216000" cy="650900"/>
            <a:chOff x="2171576" y="980728"/>
            <a:chExt cx="216000" cy="65090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8CD9B9A0-6759-B2F6-01AB-3945DD478C51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D7DA9A9E-BE1E-EF45-C4AE-6BF714BCFDC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D5BDCBAD-C22D-950F-741E-67451241A44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Ellipse 25">
            <a:extLst>
              <a:ext uri="{FF2B5EF4-FFF2-40B4-BE49-F238E27FC236}">
                <a16:creationId xmlns:a16="http://schemas.microsoft.com/office/drawing/2014/main" id="{B71C9397-A7EB-2900-67ED-A9483FFBF9C2}"/>
              </a:ext>
            </a:extLst>
          </p:cNvPr>
          <p:cNvSpPr/>
          <p:nvPr/>
        </p:nvSpPr>
        <p:spPr>
          <a:xfrm>
            <a:off x="1317754" y="417478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CBCC830-6228-B8CD-73C8-9C6FF415A2FC}"/>
              </a:ext>
            </a:extLst>
          </p:cNvPr>
          <p:cNvSpPr/>
          <p:nvPr/>
        </p:nvSpPr>
        <p:spPr>
          <a:xfrm>
            <a:off x="3606676" y="344035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50AAF16-B1ED-E02C-7C54-FB93CA080E6F}"/>
              </a:ext>
            </a:extLst>
          </p:cNvPr>
          <p:cNvGrpSpPr/>
          <p:nvPr/>
        </p:nvGrpSpPr>
        <p:grpSpPr>
          <a:xfrm rot="21407187">
            <a:off x="5823599" y="4052774"/>
            <a:ext cx="216000" cy="650900"/>
            <a:chOff x="2171576" y="980728"/>
            <a:chExt cx="216000" cy="650900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DCFC44A9-6994-6867-7F45-3D7B5FE16F15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3D163AC8-8C02-0D20-D51B-D56C650BCF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03BD3833-4B8C-CFE3-4011-95317DC4188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Ellipse 19">
            <a:extLst>
              <a:ext uri="{FF2B5EF4-FFF2-40B4-BE49-F238E27FC236}">
                <a16:creationId xmlns:a16="http://schemas.microsoft.com/office/drawing/2014/main" id="{E61987DC-DBC9-70C5-7C3C-30AC22C7AD08}"/>
              </a:ext>
            </a:extLst>
          </p:cNvPr>
          <p:cNvSpPr/>
          <p:nvPr/>
        </p:nvSpPr>
        <p:spPr>
          <a:xfrm>
            <a:off x="5895599" y="434222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A532E0B-18A7-5F13-7AF4-39EEC702E965}"/>
              </a:ext>
            </a:extLst>
          </p:cNvPr>
          <p:cNvGrpSpPr/>
          <p:nvPr/>
        </p:nvGrpSpPr>
        <p:grpSpPr>
          <a:xfrm rot="21407187">
            <a:off x="7717646" y="3535718"/>
            <a:ext cx="216000" cy="650900"/>
            <a:chOff x="2171576" y="980728"/>
            <a:chExt cx="216000" cy="650900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9F7A257B-392D-084A-252F-84895E3C739F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AF0FA21B-171E-2EB8-A335-065BF0AF118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248163DF-24C8-3623-6092-8A4BE73CDAF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Ellipse 31">
            <a:extLst>
              <a:ext uri="{FF2B5EF4-FFF2-40B4-BE49-F238E27FC236}">
                <a16:creationId xmlns:a16="http://schemas.microsoft.com/office/drawing/2014/main" id="{D194B0E0-D426-F9F3-BB62-BC3F502007CE}"/>
              </a:ext>
            </a:extLst>
          </p:cNvPr>
          <p:cNvSpPr/>
          <p:nvPr/>
        </p:nvSpPr>
        <p:spPr>
          <a:xfrm>
            <a:off x="7789647" y="382516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A496FBA4-E1F5-ECFE-A3BB-5C586582AB9C}"/>
              </a:ext>
            </a:extLst>
          </p:cNvPr>
          <p:cNvGrpSpPr/>
          <p:nvPr/>
        </p:nvGrpSpPr>
        <p:grpSpPr>
          <a:xfrm rot="21407187">
            <a:off x="9965719" y="4068256"/>
            <a:ext cx="216000" cy="650900"/>
            <a:chOff x="2171576" y="980728"/>
            <a:chExt cx="216000" cy="650900"/>
          </a:xfrm>
        </p:grpSpPr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527FB835-F84A-8401-A4E1-5679E958AFB2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ABF3A210-87CF-D7A7-F7F0-C2784D9B8AB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1F9CFDE3-3A03-6CEF-A4A5-CC0BF3731E0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Ellipse 37">
            <a:extLst>
              <a:ext uri="{FF2B5EF4-FFF2-40B4-BE49-F238E27FC236}">
                <a16:creationId xmlns:a16="http://schemas.microsoft.com/office/drawing/2014/main" id="{103F6C95-45C0-45A4-CEF5-E2A114CC991D}"/>
              </a:ext>
            </a:extLst>
          </p:cNvPr>
          <p:cNvSpPr/>
          <p:nvPr/>
        </p:nvSpPr>
        <p:spPr>
          <a:xfrm>
            <a:off x="10037719" y="436231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44EC4DB7-6F18-7F7F-24A7-705039974E5D}"/>
              </a:ext>
            </a:extLst>
          </p:cNvPr>
          <p:cNvGrpSpPr/>
          <p:nvPr/>
        </p:nvGrpSpPr>
        <p:grpSpPr>
          <a:xfrm rot="16200000">
            <a:off x="527969" y="5580014"/>
            <a:ext cx="216000" cy="650900"/>
            <a:chOff x="2171576" y="980728"/>
            <a:chExt cx="216000" cy="650900"/>
          </a:xfrm>
        </p:grpSpPr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422BE38F-938D-9514-209F-2EC3C84B390B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698F03FD-B457-8C43-5223-4069D18BBF4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6F60118E-2852-4D51-69BF-3BED21E0123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Ellipse 46">
            <a:extLst>
              <a:ext uri="{FF2B5EF4-FFF2-40B4-BE49-F238E27FC236}">
                <a16:creationId xmlns:a16="http://schemas.microsoft.com/office/drawing/2014/main" id="{245D28F3-1F49-348C-051E-1FF504BCC98F}"/>
              </a:ext>
            </a:extLst>
          </p:cNvPr>
          <p:cNvSpPr/>
          <p:nvPr/>
        </p:nvSpPr>
        <p:spPr>
          <a:xfrm rot="16458778">
            <a:off x="599969" y="586946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A9AFF33-7DB3-8E6F-31B4-419340C065CB}"/>
              </a:ext>
            </a:extLst>
          </p:cNvPr>
          <p:cNvCxnSpPr>
            <a:cxnSpLocks/>
          </p:cNvCxnSpPr>
          <p:nvPr/>
        </p:nvCxnSpPr>
        <p:spPr>
          <a:xfrm flipV="1">
            <a:off x="71347" y="3848744"/>
            <a:ext cx="11160000" cy="56949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522C18A-D973-4C4A-01AE-E020A9316DF5}"/>
              </a:ext>
            </a:extLst>
          </p:cNvPr>
          <p:cNvCxnSpPr>
            <a:cxnSpLocks/>
          </p:cNvCxnSpPr>
          <p:nvPr/>
        </p:nvCxnSpPr>
        <p:spPr>
          <a:xfrm flipV="1">
            <a:off x="71347" y="3192165"/>
            <a:ext cx="11160000" cy="56949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C766F50-11F4-A382-07BA-A858D170B50F}"/>
              </a:ext>
            </a:extLst>
          </p:cNvPr>
          <p:cNvCxnSpPr>
            <a:cxnSpLocks/>
          </p:cNvCxnSpPr>
          <p:nvPr/>
        </p:nvCxnSpPr>
        <p:spPr>
          <a:xfrm flipV="1">
            <a:off x="90397" y="4494877"/>
            <a:ext cx="11196000" cy="56949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C66B10E8-3E81-4164-8F16-E90DA487DB8F}"/>
              </a:ext>
            </a:extLst>
          </p:cNvPr>
          <p:cNvCxnSpPr>
            <a:cxnSpLocks/>
          </p:cNvCxnSpPr>
          <p:nvPr/>
        </p:nvCxnSpPr>
        <p:spPr>
          <a:xfrm>
            <a:off x="8597381" y="3354966"/>
            <a:ext cx="63826" cy="1243568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D370B508-2F23-B489-B771-6F5793904796}"/>
              </a:ext>
            </a:extLst>
          </p:cNvPr>
          <p:cNvCxnSpPr>
            <a:cxnSpLocks/>
          </p:cNvCxnSpPr>
          <p:nvPr/>
        </p:nvCxnSpPr>
        <p:spPr>
          <a:xfrm flipV="1">
            <a:off x="45185" y="3510026"/>
            <a:ext cx="11160000" cy="569496"/>
          </a:xfrm>
          <a:prstGeom prst="line">
            <a:avLst/>
          </a:prstGeom>
          <a:ln w="28575">
            <a:solidFill>
              <a:srgbClr val="0A16F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1921BEE2-1D6C-B608-1794-76C7ACABC818}"/>
              </a:ext>
            </a:extLst>
          </p:cNvPr>
          <p:cNvCxnSpPr>
            <a:cxnSpLocks/>
          </p:cNvCxnSpPr>
          <p:nvPr/>
        </p:nvCxnSpPr>
        <p:spPr>
          <a:xfrm flipV="1">
            <a:off x="47328" y="4170548"/>
            <a:ext cx="11160000" cy="569496"/>
          </a:xfrm>
          <a:prstGeom prst="line">
            <a:avLst/>
          </a:prstGeom>
          <a:ln w="28575">
            <a:solidFill>
              <a:srgbClr val="0A16F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60553DB2-D359-7715-A559-5246E167B284}"/>
              </a:ext>
            </a:extLst>
          </p:cNvPr>
          <p:cNvSpPr/>
          <p:nvPr/>
        </p:nvSpPr>
        <p:spPr>
          <a:xfrm>
            <a:off x="6397646" y="5749628"/>
            <a:ext cx="333210" cy="180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9761069C-8469-733D-EA78-EDC5D5521B58}"/>
              </a:ext>
            </a:extLst>
          </p:cNvPr>
          <p:cNvCxnSpPr>
            <a:cxnSpLocks/>
          </p:cNvCxnSpPr>
          <p:nvPr/>
        </p:nvCxnSpPr>
        <p:spPr>
          <a:xfrm>
            <a:off x="3768342" y="5861627"/>
            <a:ext cx="38344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BE25A1C6-2A3D-4F9F-6036-827EED2E93DA}"/>
              </a:ext>
            </a:extLst>
          </p:cNvPr>
          <p:cNvSpPr txBox="1"/>
          <p:nvPr/>
        </p:nvSpPr>
        <p:spPr>
          <a:xfrm>
            <a:off x="4189409" y="5597077"/>
            <a:ext cx="1450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Theoretical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axis of the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beam</a:t>
            </a:r>
            <a:endParaRPr lang="fr-FR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26C3BBF5-352E-0746-59AF-D0E832F727E4}"/>
              </a:ext>
            </a:extLst>
          </p:cNvPr>
          <p:cNvSpPr txBox="1"/>
          <p:nvPr/>
        </p:nvSpPr>
        <p:spPr>
          <a:xfrm>
            <a:off x="6906212" y="5592151"/>
            <a:ext cx="1838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Specified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tolerance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for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Tx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(+/- 20 µm)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09CABCF-27B1-DB5D-4203-115FED680186}"/>
              </a:ext>
            </a:extLst>
          </p:cNvPr>
          <p:cNvSpPr/>
          <p:nvPr/>
        </p:nvSpPr>
        <p:spPr>
          <a:xfrm>
            <a:off x="9236242" y="5749628"/>
            <a:ext cx="333210" cy="180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A16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5544ABFC-6F77-AA34-C1F6-1C380BA0237C}"/>
              </a:ext>
            </a:extLst>
          </p:cNvPr>
          <p:cNvSpPr txBox="1"/>
          <p:nvPr/>
        </p:nvSpPr>
        <p:spPr>
          <a:xfrm>
            <a:off x="9755927" y="5592151"/>
            <a:ext cx="1639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Acceptance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limit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(+/- 10 µm)</a:t>
            </a:r>
          </a:p>
        </p:txBody>
      </p: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8B97BF9F-010E-CF9D-F6E1-82FCFDB8AB35}"/>
              </a:ext>
            </a:extLst>
          </p:cNvPr>
          <p:cNvCxnSpPr>
            <a:cxnSpLocks/>
          </p:cNvCxnSpPr>
          <p:nvPr/>
        </p:nvCxnSpPr>
        <p:spPr>
          <a:xfrm>
            <a:off x="4253903" y="3886218"/>
            <a:ext cx="34992" cy="615785"/>
          </a:xfrm>
          <a:prstGeom prst="straightConnector1">
            <a:avLst/>
          </a:prstGeom>
          <a:ln>
            <a:solidFill>
              <a:srgbClr val="0A16F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ZoneTexte 82">
            <a:extLst>
              <a:ext uri="{FF2B5EF4-FFF2-40B4-BE49-F238E27FC236}">
                <a16:creationId xmlns:a16="http://schemas.microsoft.com/office/drawing/2014/main" id="{6A40B56B-5608-0A46-F003-AA61A28F5DD2}"/>
              </a:ext>
            </a:extLst>
          </p:cNvPr>
          <p:cNvSpPr txBox="1"/>
          <p:nvPr/>
        </p:nvSpPr>
        <p:spPr>
          <a:xfrm>
            <a:off x="8671533" y="3497974"/>
            <a:ext cx="888825" cy="336118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 40 µm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246C8318-84BA-3DB1-92B0-ABDA96C1D352}"/>
              </a:ext>
            </a:extLst>
          </p:cNvPr>
          <p:cNvSpPr txBox="1"/>
          <p:nvPr/>
        </p:nvSpPr>
        <p:spPr>
          <a:xfrm>
            <a:off x="4371780" y="3912529"/>
            <a:ext cx="793581" cy="336118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A16FC"/>
                </a:solidFill>
              </a:rPr>
              <a:t>20 µm</a:t>
            </a:r>
          </a:p>
        </p:txBody>
      </p:sp>
    </p:spTree>
    <p:extLst>
      <p:ext uri="{BB962C8B-B14F-4D97-AF65-F5344CB8AC3E}">
        <p14:creationId xmlns:p14="http://schemas.microsoft.com/office/powerpoint/2010/main" val="21457446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C98B5-9C1D-6458-06BA-DF45C5E3B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Espace réservé du texte 4">
            <a:extLst>
              <a:ext uri="{FF2B5EF4-FFF2-40B4-BE49-F238E27FC236}">
                <a16:creationId xmlns:a16="http://schemas.microsoft.com/office/drawing/2014/main" id="{49C9171F-2C42-509A-341F-0A6A75CB31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036" y="908720"/>
            <a:ext cx="11087928" cy="5688632"/>
          </a:xfrm>
        </p:spPr>
        <p:txBody>
          <a:bodyPr/>
          <a:lstStyle/>
          <a:p>
            <a:pPr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horizontal transverse position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magnetic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centres of the magnets on 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girder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tolerances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are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JCGM 106 (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probability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above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95 %) ?</a:t>
            </a:r>
          </a:p>
          <a:p>
            <a:pPr lvl="1" algn="just"/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E575E4-2456-ABCE-FF61-EE79CEFB88FE}"/>
              </a:ext>
            </a:extLst>
          </p:cNvPr>
          <p:cNvSpPr/>
          <p:nvPr/>
        </p:nvSpPr>
        <p:spPr>
          <a:xfrm>
            <a:off x="325347" y="2708920"/>
            <a:ext cx="10795000" cy="273367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BF68760B-DACB-B804-F89C-230BDD07C7E4}"/>
              </a:ext>
            </a:extLst>
          </p:cNvPr>
          <p:cNvSpPr/>
          <p:nvPr/>
        </p:nvSpPr>
        <p:spPr>
          <a:xfrm>
            <a:off x="326490" y="3214145"/>
            <a:ext cx="10805493" cy="1827462"/>
          </a:xfrm>
          <a:custGeom>
            <a:avLst/>
            <a:gdLst>
              <a:gd name="csX0" fmla="*/ 0 w 10805493"/>
              <a:gd name="csY0" fmla="*/ 475261 h 1635665"/>
              <a:gd name="csX1" fmla="*/ 3864 w 10805493"/>
              <a:gd name="csY1" fmla="*/ 1635665 h 1635665"/>
              <a:gd name="csX2" fmla="*/ 10805035 w 10805493"/>
              <a:gd name="csY2" fmla="*/ 1151980 h 1635665"/>
              <a:gd name="csX3" fmla="*/ 10805035 w 10805493"/>
              <a:gd name="csY3" fmla="*/ 0 h 1635665"/>
              <a:gd name="csX4" fmla="*/ 0 w 10805493"/>
              <a:gd name="csY4" fmla="*/ 475261 h 1635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805493" h="1635665">
                <a:moveTo>
                  <a:pt x="0" y="475261"/>
                </a:moveTo>
                <a:cubicBezTo>
                  <a:pt x="2875" y="866325"/>
                  <a:pt x="989" y="1244601"/>
                  <a:pt x="3864" y="1635665"/>
                </a:cubicBezTo>
                <a:lnTo>
                  <a:pt x="10805035" y="1151980"/>
                </a:lnTo>
                <a:cubicBezTo>
                  <a:pt x="10803447" y="740990"/>
                  <a:pt x="10806623" y="410990"/>
                  <a:pt x="10805035" y="0"/>
                </a:cubicBezTo>
                <a:lnTo>
                  <a:pt x="0" y="47526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6FCF84E0-C32C-23E5-5D03-35579ED805D8}"/>
              </a:ext>
            </a:extLst>
          </p:cNvPr>
          <p:cNvSpPr/>
          <p:nvPr/>
        </p:nvSpPr>
        <p:spPr>
          <a:xfrm>
            <a:off x="323924" y="3524942"/>
            <a:ext cx="10812636" cy="1182143"/>
          </a:xfrm>
          <a:custGeom>
            <a:avLst/>
            <a:gdLst>
              <a:gd name="csX0" fmla="*/ 0 w 10812636"/>
              <a:gd name="csY0" fmla="*/ 481655 h 1058074"/>
              <a:gd name="csX1" fmla="*/ 6243 w 10812636"/>
              <a:gd name="csY1" fmla="*/ 1058074 h 1058074"/>
              <a:gd name="csX2" fmla="*/ 10812178 w 10812636"/>
              <a:gd name="csY2" fmla="*/ 589308 h 1058074"/>
              <a:gd name="csX3" fmla="*/ 10812178 w 10812636"/>
              <a:gd name="csY3" fmla="*/ 0 h 1058074"/>
              <a:gd name="csX4" fmla="*/ 0 w 10812636"/>
              <a:gd name="csY4" fmla="*/ 481655 h 10580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812636" h="1058074">
                <a:moveTo>
                  <a:pt x="0" y="481655"/>
                </a:moveTo>
                <a:cubicBezTo>
                  <a:pt x="2875" y="872719"/>
                  <a:pt x="3368" y="667010"/>
                  <a:pt x="6243" y="1058074"/>
                </a:cubicBezTo>
                <a:lnTo>
                  <a:pt x="10812178" y="589308"/>
                </a:lnTo>
                <a:cubicBezTo>
                  <a:pt x="10810590" y="178318"/>
                  <a:pt x="10813766" y="410990"/>
                  <a:pt x="10812178" y="0"/>
                </a:cubicBezTo>
                <a:lnTo>
                  <a:pt x="0" y="48165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EE14EF2-EFBE-C708-6BE4-9A4E098DC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5E79B05-55F2-D7D3-8860-8805B5FACD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IWAA 2026, October 5-9 at KEK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06E766-E43F-56F9-10E6-FA155E7636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fr-FR" smtClean="0"/>
              <a:pPr/>
              <a:t>34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C1AF129-3F58-168C-C81F-E6D6CEE09A86}"/>
              </a:ext>
            </a:extLst>
          </p:cNvPr>
          <p:cNvSpPr txBox="1"/>
          <p:nvPr/>
        </p:nvSpPr>
        <p:spPr>
          <a:xfrm>
            <a:off x="983431" y="5545287"/>
            <a:ext cx="23147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Measured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magnetic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center and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associated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uncertainty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(10 µm at k = 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680CBB-9B97-9461-7DC4-D557A029979E}"/>
              </a:ext>
            </a:extLst>
          </p:cNvPr>
          <p:cNvSpPr/>
          <p:nvPr/>
        </p:nvSpPr>
        <p:spPr>
          <a:xfrm rot="21261322">
            <a:off x="960610" y="3467743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249EF3-6227-AD9A-8704-7E1FF799D04D}"/>
              </a:ext>
            </a:extLst>
          </p:cNvPr>
          <p:cNvSpPr/>
          <p:nvPr/>
        </p:nvSpPr>
        <p:spPr>
          <a:xfrm rot="180557">
            <a:off x="3256975" y="2814280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391963-B557-15E2-39E3-461106A1946D}"/>
              </a:ext>
            </a:extLst>
          </p:cNvPr>
          <p:cNvSpPr/>
          <p:nvPr/>
        </p:nvSpPr>
        <p:spPr>
          <a:xfrm rot="21261322">
            <a:off x="5538455" y="3629535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61FE9B-E1D8-0BE7-3F50-0F9D7671BDF6}"/>
              </a:ext>
            </a:extLst>
          </p:cNvPr>
          <p:cNvSpPr/>
          <p:nvPr/>
        </p:nvSpPr>
        <p:spPr>
          <a:xfrm rot="20313638">
            <a:off x="7411947" y="3099444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6DBD60-BB46-E528-1DD7-F050097B88C3}"/>
              </a:ext>
            </a:extLst>
          </p:cNvPr>
          <p:cNvSpPr/>
          <p:nvPr/>
        </p:nvSpPr>
        <p:spPr>
          <a:xfrm rot="260626">
            <a:off x="9680575" y="3636959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49A531F-CB82-EF13-D29A-1E82CCB1D886}"/>
              </a:ext>
            </a:extLst>
          </p:cNvPr>
          <p:cNvSpPr txBox="1"/>
          <p:nvPr/>
        </p:nvSpPr>
        <p:spPr>
          <a:xfrm>
            <a:off x="460395" y="2787601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GIRDER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F52B96C1-2856-C6E5-87A1-BA4D409132C5}"/>
              </a:ext>
            </a:extLst>
          </p:cNvPr>
          <p:cNvSpPr txBox="1"/>
          <p:nvPr/>
        </p:nvSpPr>
        <p:spPr>
          <a:xfrm>
            <a:off x="3298162" y="2854360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Magnet</a:t>
            </a:r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4D939E54-AB5F-8AF2-9079-E853893AF95C}"/>
              </a:ext>
            </a:extLst>
          </p:cNvPr>
          <p:cNvCxnSpPr>
            <a:cxnSpLocks/>
          </p:cNvCxnSpPr>
          <p:nvPr/>
        </p:nvCxnSpPr>
        <p:spPr>
          <a:xfrm flipV="1">
            <a:off x="11420008" y="3820161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388141C7-300E-B86E-A143-FF8AA322F6C5}"/>
              </a:ext>
            </a:extLst>
          </p:cNvPr>
          <p:cNvCxnSpPr>
            <a:cxnSpLocks/>
          </p:cNvCxnSpPr>
          <p:nvPr/>
        </p:nvCxnSpPr>
        <p:spPr>
          <a:xfrm rot="16200000" flipV="1">
            <a:off x="11174879" y="3603700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06C7B320-2659-9FC1-B41F-3E56A16C7FC7}"/>
              </a:ext>
            </a:extLst>
          </p:cNvPr>
          <p:cNvSpPr txBox="1"/>
          <p:nvPr/>
        </p:nvSpPr>
        <p:spPr>
          <a:xfrm>
            <a:off x="11917037" y="3621751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0811F92-0885-3F6A-41C8-FE4B6F23E226}"/>
              </a:ext>
            </a:extLst>
          </p:cNvPr>
          <p:cNvGrpSpPr/>
          <p:nvPr/>
        </p:nvGrpSpPr>
        <p:grpSpPr>
          <a:xfrm rot="21407187">
            <a:off x="3535232" y="3146511"/>
            <a:ext cx="216000" cy="650900"/>
            <a:chOff x="2171576" y="980728"/>
            <a:chExt cx="216000" cy="650900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830C0258-4286-B7F4-731E-57074001C596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492109A1-FBE0-65DA-0C14-C39A776C49F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24155BC8-A617-7EA5-7034-E7AAD12540D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31DCE4AD-8306-3737-695A-43FA3F5ACB38}"/>
              </a:ext>
            </a:extLst>
          </p:cNvPr>
          <p:cNvSpPr txBox="1"/>
          <p:nvPr/>
        </p:nvSpPr>
        <p:spPr>
          <a:xfrm>
            <a:off x="11247265" y="3061666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B299812-0F7E-6C84-429D-65B550E0E836}"/>
              </a:ext>
            </a:extLst>
          </p:cNvPr>
          <p:cNvGrpSpPr/>
          <p:nvPr/>
        </p:nvGrpSpPr>
        <p:grpSpPr>
          <a:xfrm rot="21407187">
            <a:off x="1247683" y="3885338"/>
            <a:ext cx="216000" cy="650900"/>
            <a:chOff x="2171576" y="980728"/>
            <a:chExt cx="216000" cy="65090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D2F76BE2-F24A-C700-BD03-E0EDB364C189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22A88EFD-45EC-4CD4-E529-580904121D4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8C9C00C9-EFCE-5E0F-AFDA-D02F6D8A9FE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Ellipse 25">
            <a:extLst>
              <a:ext uri="{FF2B5EF4-FFF2-40B4-BE49-F238E27FC236}">
                <a16:creationId xmlns:a16="http://schemas.microsoft.com/office/drawing/2014/main" id="{22DD2120-E263-02A8-96EE-112A4DA86EE8}"/>
              </a:ext>
            </a:extLst>
          </p:cNvPr>
          <p:cNvSpPr/>
          <p:nvPr/>
        </p:nvSpPr>
        <p:spPr>
          <a:xfrm>
            <a:off x="1317754" y="417478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D2FD49A-54B1-2ACE-5882-014D655407A6}"/>
              </a:ext>
            </a:extLst>
          </p:cNvPr>
          <p:cNvSpPr/>
          <p:nvPr/>
        </p:nvSpPr>
        <p:spPr>
          <a:xfrm>
            <a:off x="3606676" y="344035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2D818EAF-AFC5-F88A-47D5-280848207B88}"/>
              </a:ext>
            </a:extLst>
          </p:cNvPr>
          <p:cNvGrpSpPr/>
          <p:nvPr/>
        </p:nvGrpSpPr>
        <p:grpSpPr>
          <a:xfrm rot="21407187">
            <a:off x="5823599" y="4052774"/>
            <a:ext cx="216000" cy="650900"/>
            <a:chOff x="2171576" y="980728"/>
            <a:chExt cx="216000" cy="650900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5E97A69F-4E0A-39EA-C23D-7AAD3D438281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02A518C5-984A-FFD7-8ABC-84303B9DDCA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77B934B9-97ED-BBB7-BA08-C12315B3AED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Ellipse 19">
            <a:extLst>
              <a:ext uri="{FF2B5EF4-FFF2-40B4-BE49-F238E27FC236}">
                <a16:creationId xmlns:a16="http://schemas.microsoft.com/office/drawing/2014/main" id="{7B8B4BF8-BD19-B02C-5480-5CA8306C77B1}"/>
              </a:ext>
            </a:extLst>
          </p:cNvPr>
          <p:cNvSpPr/>
          <p:nvPr/>
        </p:nvSpPr>
        <p:spPr>
          <a:xfrm>
            <a:off x="5895599" y="434222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00BE878-C425-BDAF-65A5-8EF5DAAE17B5}"/>
              </a:ext>
            </a:extLst>
          </p:cNvPr>
          <p:cNvGrpSpPr/>
          <p:nvPr/>
        </p:nvGrpSpPr>
        <p:grpSpPr>
          <a:xfrm rot="21407187">
            <a:off x="7717646" y="3535718"/>
            <a:ext cx="216000" cy="650900"/>
            <a:chOff x="2171576" y="980728"/>
            <a:chExt cx="216000" cy="650900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7A01F711-9B76-3275-FD7C-B2CF3E39B95D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F46B9080-46B0-4BD9-B54C-1D089AE8536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BB6BB377-A5F9-4192-7C3F-C322C7B1BA7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Ellipse 31">
            <a:extLst>
              <a:ext uri="{FF2B5EF4-FFF2-40B4-BE49-F238E27FC236}">
                <a16:creationId xmlns:a16="http://schemas.microsoft.com/office/drawing/2014/main" id="{6C8F4FAB-EF65-3005-3FC8-49B2A8BFD080}"/>
              </a:ext>
            </a:extLst>
          </p:cNvPr>
          <p:cNvSpPr/>
          <p:nvPr/>
        </p:nvSpPr>
        <p:spPr>
          <a:xfrm>
            <a:off x="7789647" y="382516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B0F738AD-514E-F183-796C-91B8C51D65DD}"/>
              </a:ext>
            </a:extLst>
          </p:cNvPr>
          <p:cNvGrpSpPr/>
          <p:nvPr/>
        </p:nvGrpSpPr>
        <p:grpSpPr>
          <a:xfrm rot="21407187">
            <a:off x="9965719" y="4068256"/>
            <a:ext cx="216000" cy="650900"/>
            <a:chOff x="2171576" y="980728"/>
            <a:chExt cx="216000" cy="650900"/>
          </a:xfrm>
        </p:grpSpPr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7E06B8D8-0431-0026-0091-DF6F52B29EF2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DA883D31-5AA3-E366-D6CF-1C151A48DB5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8BAF06DD-DE8C-51A8-9873-448C8174C8A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Ellipse 37">
            <a:extLst>
              <a:ext uri="{FF2B5EF4-FFF2-40B4-BE49-F238E27FC236}">
                <a16:creationId xmlns:a16="http://schemas.microsoft.com/office/drawing/2014/main" id="{5A585B46-9F40-5AF3-C69C-978F8FAEA189}"/>
              </a:ext>
            </a:extLst>
          </p:cNvPr>
          <p:cNvSpPr/>
          <p:nvPr/>
        </p:nvSpPr>
        <p:spPr>
          <a:xfrm>
            <a:off x="10037719" y="436231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F45C1D62-F392-E981-6DE0-B489CC09B3EC}"/>
              </a:ext>
            </a:extLst>
          </p:cNvPr>
          <p:cNvGrpSpPr/>
          <p:nvPr/>
        </p:nvGrpSpPr>
        <p:grpSpPr>
          <a:xfrm rot="16200000">
            <a:off x="527969" y="5580014"/>
            <a:ext cx="216000" cy="650900"/>
            <a:chOff x="2171576" y="980728"/>
            <a:chExt cx="216000" cy="650900"/>
          </a:xfrm>
        </p:grpSpPr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29553DEB-F4A3-4A05-7A90-BF20B814F786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C592CD09-B561-DDC9-2518-7850A12F9D1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413DA2B9-D3F4-E3BE-998A-09F26C4531E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Ellipse 46">
            <a:extLst>
              <a:ext uri="{FF2B5EF4-FFF2-40B4-BE49-F238E27FC236}">
                <a16:creationId xmlns:a16="http://schemas.microsoft.com/office/drawing/2014/main" id="{809F0D46-2CF8-FCB8-CBD0-6F4578E628C1}"/>
              </a:ext>
            </a:extLst>
          </p:cNvPr>
          <p:cNvSpPr/>
          <p:nvPr/>
        </p:nvSpPr>
        <p:spPr>
          <a:xfrm rot="16458778">
            <a:off x="599969" y="586946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037BE80-8E9C-65AB-5DB4-59FE9A8BDF90}"/>
              </a:ext>
            </a:extLst>
          </p:cNvPr>
          <p:cNvCxnSpPr>
            <a:cxnSpLocks/>
          </p:cNvCxnSpPr>
          <p:nvPr/>
        </p:nvCxnSpPr>
        <p:spPr>
          <a:xfrm flipV="1">
            <a:off x="71347" y="3848744"/>
            <a:ext cx="11160000" cy="56949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F323F09-F78D-841F-2F83-1961733CD815}"/>
              </a:ext>
            </a:extLst>
          </p:cNvPr>
          <p:cNvCxnSpPr>
            <a:cxnSpLocks/>
          </p:cNvCxnSpPr>
          <p:nvPr/>
        </p:nvCxnSpPr>
        <p:spPr>
          <a:xfrm flipV="1">
            <a:off x="71347" y="3192165"/>
            <a:ext cx="11160000" cy="56949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68015BC-09A4-BAEB-8099-C121269FE12B}"/>
              </a:ext>
            </a:extLst>
          </p:cNvPr>
          <p:cNvCxnSpPr>
            <a:cxnSpLocks/>
          </p:cNvCxnSpPr>
          <p:nvPr/>
        </p:nvCxnSpPr>
        <p:spPr>
          <a:xfrm flipV="1">
            <a:off x="90397" y="4494877"/>
            <a:ext cx="11196000" cy="56949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FD0DFEE9-AA1C-F123-071C-35CD2367503F}"/>
              </a:ext>
            </a:extLst>
          </p:cNvPr>
          <p:cNvCxnSpPr>
            <a:cxnSpLocks/>
          </p:cNvCxnSpPr>
          <p:nvPr/>
        </p:nvCxnSpPr>
        <p:spPr>
          <a:xfrm>
            <a:off x="8597381" y="3354966"/>
            <a:ext cx="63826" cy="1243568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DB28B627-E9C1-9982-BAD1-A3E0107E9FDD}"/>
              </a:ext>
            </a:extLst>
          </p:cNvPr>
          <p:cNvCxnSpPr>
            <a:cxnSpLocks/>
          </p:cNvCxnSpPr>
          <p:nvPr/>
        </p:nvCxnSpPr>
        <p:spPr>
          <a:xfrm flipV="1">
            <a:off x="45185" y="3510026"/>
            <a:ext cx="11160000" cy="569496"/>
          </a:xfrm>
          <a:prstGeom prst="line">
            <a:avLst/>
          </a:prstGeom>
          <a:ln w="28575">
            <a:solidFill>
              <a:srgbClr val="0A16F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9FA53B32-33AB-109D-5F8E-4F7C435CF04E}"/>
              </a:ext>
            </a:extLst>
          </p:cNvPr>
          <p:cNvCxnSpPr>
            <a:cxnSpLocks/>
          </p:cNvCxnSpPr>
          <p:nvPr/>
        </p:nvCxnSpPr>
        <p:spPr>
          <a:xfrm flipV="1">
            <a:off x="47328" y="4170548"/>
            <a:ext cx="11160000" cy="569496"/>
          </a:xfrm>
          <a:prstGeom prst="line">
            <a:avLst/>
          </a:prstGeom>
          <a:ln w="28575">
            <a:solidFill>
              <a:srgbClr val="0A16F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9933745C-D441-6570-39DC-ED17CF668C01}"/>
              </a:ext>
            </a:extLst>
          </p:cNvPr>
          <p:cNvSpPr txBox="1"/>
          <p:nvPr/>
        </p:nvSpPr>
        <p:spPr>
          <a:xfrm>
            <a:off x="8671533" y="3497974"/>
            <a:ext cx="888825" cy="336118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 40 µm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6ED49FC-A036-23F0-1583-339A6FB4C04C}"/>
              </a:ext>
            </a:extLst>
          </p:cNvPr>
          <p:cNvSpPr/>
          <p:nvPr/>
        </p:nvSpPr>
        <p:spPr>
          <a:xfrm>
            <a:off x="6397646" y="5749628"/>
            <a:ext cx="333210" cy="180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071F96FD-84DC-4429-9F68-07DFE185DC2F}"/>
              </a:ext>
            </a:extLst>
          </p:cNvPr>
          <p:cNvCxnSpPr>
            <a:cxnSpLocks/>
          </p:cNvCxnSpPr>
          <p:nvPr/>
        </p:nvCxnSpPr>
        <p:spPr>
          <a:xfrm>
            <a:off x="3768342" y="5861627"/>
            <a:ext cx="38344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C4299184-C5C2-2B0E-5480-0465E56A0FC0}"/>
              </a:ext>
            </a:extLst>
          </p:cNvPr>
          <p:cNvSpPr txBox="1"/>
          <p:nvPr/>
        </p:nvSpPr>
        <p:spPr>
          <a:xfrm>
            <a:off x="4189409" y="5597077"/>
            <a:ext cx="1450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Theoretical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axis of the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beam</a:t>
            </a:r>
            <a:endParaRPr lang="fr-FR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82F5885-3C8F-F744-98F1-F7C7F2A24B69}"/>
              </a:ext>
            </a:extLst>
          </p:cNvPr>
          <p:cNvSpPr txBox="1"/>
          <p:nvPr/>
        </p:nvSpPr>
        <p:spPr>
          <a:xfrm>
            <a:off x="6906212" y="5592151"/>
            <a:ext cx="1838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Specified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tolerance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for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Tx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(+/- 20 µm)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EB96851-CDC7-BD10-2198-96EA98DC2251}"/>
              </a:ext>
            </a:extLst>
          </p:cNvPr>
          <p:cNvSpPr/>
          <p:nvPr/>
        </p:nvSpPr>
        <p:spPr>
          <a:xfrm>
            <a:off x="9236242" y="5749628"/>
            <a:ext cx="333210" cy="180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A16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81E98894-DF9B-3A63-BE5E-3F2EB2BEA623}"/>
              </a:ext>
            </a:extLst>
          </p:cNvPr>
          <p:cNvSpPr txBox="1"/>
          <p:nvPr/>
        </p:nvSpPr>
        <p:spPr>
          <a:xfrm>
            <a:off x="9755927" y="5592151"/>
            <a:ext cx="1639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Acceptance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limit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(+/- 10 µm)</a:t>
            </a:r>
          </a:p>
        </p:txBody>
      </p: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F958D54F-0F3F-B3BE-77DC-65EF1556CE82}"/>
              </a:ext>
            </a:extLst>
          </p:cNvPr>
          <p:cNvCxnSpPr>
            <a:cxnSpLocks/>
          </p:cNvCxnSpPr>
          <p:nvPr/>
        </p:nvCxnSpPr>
        <p:spPr>
          <a:xfrm>
            <a:off x="4253903" y="3886218"/>
            <a:ext cx="34992" cy="615785"/>
          </a:xfrm>
          <a:prstGeom prst="straightConnector1">
            <a:avLst/>
          </a:prstGeom>
          <a:ln>
            <a:solidFill>
              <a:srgbClr val="0A16F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5E340FFF-9D2C-983D-179F-AF5C0A9B3186}"/>
              </a:ext>
            </a:extLst>
          </p:cNvPr>
          <p:cNvSpPr txBox="1"/>
          <p:nvPr/>
        </p:nvSpPr>
        <p:spPr>
          <a:xfrm>
            <a:off x="4371780" y="3912529"/>
            <a:ext cx="793581" cy="336118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A16FC"/>
                </a:solidFill>
              </a:rPr>
              <a:t>20 µm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3081E05E-B7D4-D4EF-FFC2-CCC4A4C0609A}"/>
              </a:ext>
            </a:extLst>
          </p:cNvPr>
          <p:cNvSpPr txBox="1"/>
          <p:nvPr/>
        </p:nvSpPr>
        <p:spPr>
          <a:xfrm>
            <a:off x="1481758" y="1763570"/>
            <a:ext cx="2578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Within the acceptance limit (not to be realigned)</a:t>
            </a:r>
            <a:endParaRPr lang="fr-FR" sz="14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A33F1A63-628F-552B-03AC-85F4BD48C79F}"/>
              </a:ext>
            </a:extLst>
          </p:cNvPr>
          <p:cNvSpPr txBox="1"/>
          <p:nvPr/>
        </p:nvSpPr>
        <p:spPr>
          <a:xfrm>
            <a:off x="5466664" y="1757856"/>
            <a:ext cx="1963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Outside the tolerances (to be realigned)</a:t>
            </a:r>
            <a:endParaRPr lang="fr-FR" sz="14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1686C6A4-B6BB-AA07-5E59-464F13A2F145}"/>
              </a:ext>
            </a:extLst>
          </p:cNvPr>
          <p:cNvSpPr txBox="1"/>
          <p:nvPr/>
        </p:nvSpPr>
        <p:spPr>
          <a:xfrm>
            <a:off x="8226739" y="1757856"/>
            <a:ext cx="2384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Outside the acceptance limit (to be realigned)</a:t>
            </a:r>
            <a:endParaRPr lang="fr-FR" sz="14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1D9D5791-A890-0330-199A-791DA1517EA8}"/>
              </a:ext>
            </a:extLst>
          </p:cNvPr>
          <p:cNvCxnSpPr>
            <a:cxnSpLocks/>
          </p:cNvCxnSpPr>
          <p:nvPr/>
        </p:nvCxnSpPr>
        <p:spPr>
          <a:xfrm flipH="1">
            <a:off x="1445270" y="2321584"/>
            <a:ext cx="1324776" cy="18705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AAB4290F-5A7D-76F2-67E0-39E95095421B}"/>
              </a:ext>
            </a:extLst>
          </p:cNvPr>
          <p:cNvCxnSpPr>
            <a:cxnSpLocks/>
          </p:cNvCxnSpPr>
          <p:nvPr/>
        </p:nvCxnSpPr>
        <p:spPr>
          <a:xfrm>
            <a:off x="2770794" y="2318550"/>
            <a:ext cx="3059676" cy="20217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>
            <a:extLst>
              <a:ext uri="{FF2B5EF4-FFF2-40B4-BE49-F238E27FC236}">
                <a16:creationId xmlns:a16="http://schemas.microsoft.com/office/drawing/2014/main" id="{5AC66A5E-D080-5096-0E4B-44CDC09AE10A}"/>
              </a:ext>
            </a:extLst>
          </p:cNvPr>
          <p:cNvCxnSpPr>
            <a:cxnSpLocks/>
          </p:cNvCxnSpPr>
          <p:nvPr/>
        </p:nvCxnSpPr>
        <p:spPr>
          <a:xfrm>
            <a:off x="2783547" y="2324264"/>
            <a:ext cx="4952354" cy="15189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avec flèche 82">
            <a:extLst>
              <a:ext uri="{FF2B5EF4-FFF2-40B4-BE49-F238E27FC236}">
                <a16:creationId xmlns:a16="http://schemas.microsoft.com/office/drawing/2014/main" id="{35963AAD-1D8E-B508-4C62-A72DDCFDD317}"/>
              </a:ext>
            </a:extLst>
          </p:cNvPr>
          <p:cNvCxnSpPr>
            <a:cxnSpLocks/>
          </p:cNvCxnSpPr>
          <p:nvPr/>
        </p:nvCxnSpPr>
        <p:spPr>
          <a:xfrm flipH="1">
            <a:off x="3732819" y="2324264"/>
            <a:ext cx="2750586" cy="11160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avec flèche 85">
            <a:extLst>
              <a:ext uri="{FF2B5EF4-FFF2-40B4-BE49-F238E27FC236}">
                <a16:creationId xmlns:a16="http://schemas.microsoft.com/office/drawing/2014/main" id="{897F54CC-E641-3A76-8415-98DF7AE6CD75}"/>
              </a:ext>
            </a:extLst>
          </p:cNvPr>
          <p:cNvCxnSpPr>
            <a:cxnSpLocks/>
          </p:cNvCxnSpPr>
          <p:nvPr/>
        </p:nvCxnSpPr>
        <p:spPr>
          <a:xfrm>
            <a:off x="9535387" y="2337957"/>
            <a:ext cx="455932" cy="20023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9588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1BED4-BFF8-E626-0209-1DCDDE285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Espace réservé du texte 4">
            <a:extLst>
              <a:ext uri="{FF2B5EF4-FFF2-40B4-BE49-F238E27FC236}">
                <a16:creationId xmlns:a16="http://schemas.microsoft.com/office/drawing/2014/main" id="{69F25B46-B59C-C068-D30D-02C5E484F0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2036" y="908720"/>
            <a:ext cx="11087928" cy="5688632"/>
          </a:xfrm>
        </p:spPr>
        <p:txBody>
          <a:bodyPr/>
          <a:lstStyle/>
          <a:p>
            <a:pPr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horizontal transverse position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Tx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magnetic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centres of the magnets on 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girder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magnets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tolerances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are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conforming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JCGM 106 (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probability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above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95 %) ?</a:t>
            </a:r>
          </a:p>
          <a:p>
            <a:pPr lvl="1" algn="just"/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marL="342904" lvl="1" indent="0">
              <a:buNone/>
            </a:pPr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9C099D-EF03-06E6-871E-532236B6F4A5}"/>
              </a:ext>
            </a:extLst>
          </p:cNvPr>
          <p:cNvSpPr/>
          <p:nvPr/>
        </p:nvSpPr>
        <p:spPr>
          <a:xfrm>
            <a:off x="325347" y="2708920"/>
            <a:ext cx="10795000" cy="273367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6AA10581-C108-37BF-8F67-BA2FBE75C578}"/>
              </a:ext>
            </a:extLst>
          </p:cNvPr>
          <p:cNvSpPr/>
          <p:nvPr/>
        </p:nvSpPr>
        <p:spPr>
          <a:xfrm>
            <a:off x="326490" y="3214145"/>
            <a:ext cx="10805493" cy="1827462"/>
          </a:xfrm>
          <a:custGeom>
            <a:avLst/>
            <a:gdLst>
              <a:gd name="csX0" fmla="*/ 0 w 10805493"/>
              <a:gd name="csY0" fmla="*/ 475261 h 1635665"/>
              <a:gd name="csX1" fmla="*/ 3864 w 10805493"/>
              <a:gd name="csY1" fmla="*/ 1635665 h 1635665"/>
              <a:gd name="csX2" fmla="*/ 10805035 w 10805493"/>
              <a:gd name="csY2" fmla="*/ 1151980 h 1635665"/>
              <a:gd name="csX3" fmla="*/ 10805035 w 10805493"/>
              <a:gd name="csY3" fmla="*/ 0 h 1635665"/>
              <a:gd name="csX4" fmla="*/ 0 w 10805493"/>
              <a:gd name="csY4" fmla="*/ 475261 h 1635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805493" h="1635665">
                <a:moveTo>
                  <a:pt x="0" y="475261"/>
                </a:moveTo>
                <a:cubicBezTo>
                  <a:pt x="2875" y="866325"/>
                  <a:pt x="989" y="1244601"/>
                  <a:pt x="3864" y="1635665"/>
                </a:cubicBezTo>
                <a:lnTo>
                  <a:pt x="10805035" y="1151980"/>
                </a:lnTo>
                <a:cubicBezTo>
                  <a:pt x="10803447" y="740990"/>
                  <a:pt x="10806623" y="410990"/>
                  <a:pt x="10805035" y="0"/>
                </a:cubicBezTo>
                <a:lnTo>
                  <a:pt x="0" y="47526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C8D1207C-CAC5-6BF6-EF66-DC99E39FBC8F}"/>
              </a:ext>
            </a:extLst>
          </p:cNvPr>
          <p:cNvSpPr/>
          <p:nvPr/>
        </p:nvSpPr>
        <p:spPr>
          <a:xfrm>
            <a:off x="323924" y="3524942"/>
            <a:ext cx="10812636" cy="1182143"/>
          </a:xfrm>
          <a:custGeom>
            <a:avLst/>
            <a:gdLst>
              <a:gd name="csX0" fmla="*/ 0 w 10812636"/>
              <a:gd name="csY0" fmla="*/ 481655 h 1058074"/>
              <a:gd name="csX1" fmla="*/ 6243 w 10812636"/>
              <a:gd name="csY1" fmla="*/ 1058074 h 1058074"/>
              <a:gd name="csX2" fmla="*/ 10812178 w 10812636"/>
              <a:gd name="csY2" fmla="*/ 589308 h 1058074"/>
              <a:gd name="csX3" fmla="*/ 10812178 w 10812636"/>
              <a:gd name="csY3" fmla="*/ 0 h 1058074"/>
              <a:gd name="csX4" fmla="*/ 0 w 10812636"/>
              <a:gd name="csY4" fmla="*/ 481655 h 10580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812636" h="1058074">
                <a:moveTo>
                  <a:pt x="0" y="481655"/>
                </a:moveTo>
                <a:cubicBezTo>
                  <a:pt x="2875" y="872719"/>
                  <a:pt x="3368" y="667010"/>
                  <a:pt x="6243" y="1058074"/>
                </a:cubicBezTo>
                <a:lnTo>
                  <a:pt x="10812178" y="589308"/>
                </a:lnTo>
                <a:cubicBezTo>
                  <a:pt x="10810590" y="178318"/>
                  <a:pt x="10813766" y="410990"/>
                  <a:pt x="10812178" y="0"/>
                </a:cubicBezTo>
                <a:lnTo>
                  <a:pt x="0" y="48165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8A14CF-1234-3995-C729-D9AE4DB7E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1B8429-BDF2-DB85-D656-460B7CD0CC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IWAA 2026, October 5-9 at KEK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06895A-79BD-CC40-076D-F6A485E1A8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fr-FR" smtClean="0"/>
              <a:pPr/>
              <a:t>35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46BA9D1-D65C-B0CC-9026-B2F1B5972FF4}"/>
              </a:ext>
            </a:extLst>
          </p:cNvPr>
          <p:cNvSpPr txBox="1"/>
          <p:nvPr/>
        </p:nvSpPr>
        <p:spPr>
          <a:xfrm>
            <a:off x="983431" y="5545287"/>
            <a:ext cx="23147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Measured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magnetic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center and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associated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uncertainty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(10 µm at k = 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DFB0BE-5EB3-F5AA-EBA9-954A17BAA46E}"/>
              </a:ext>
            </a:extLst>
          </p:cNvPr>
          <p:cNvSpPr/>
          <p:nvPr/>
        </p:nvSpPr>
        <p:spPr>
          <a:xfrm rot="21261322">
            <a:off x="960610" y="3467743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703ECA-C5DE-7445-24E5-7DEADD40F4D7}"/>
              </a:ext>
            </a:extLst>
          </p:cNvPr>
          <p:cNvSpPr/>
          <p:nvPr/>
        </p:nvSpPr>
        <p:spPr>
          <a:xfrm rot="180557">
            <a:off x="3256975" y="2814280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67F473-B091-5F4E-AE7E-005999FFFB49}"/>
              </a:ext>
            </a:extLst>
          </p:cNvPr>
          <p:cNvSpPr/>
          <p:nvPr/>
        </p:nvSpPr>
        <p:spPr>
          <a:xfrm rot="21261322">
            <a:off x="5538455" y="3629535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E47BC5-90A4-EC3C-E3DC-A3E6C6F87277}"/>
              </a:ext>
            </a:extLst>
          </p:cNvPr>
          <p:cNvSpPr/>
          <p:nvPr/>
        </p:nvSpPr>
        <p:spPr>
          <a:xfrm rot="20313638">
            <a:off x="7411947" y="3099444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313CDF-755E-330E-2336-A05E75736638}"/>
              </a:ext>
            </a:extLst>
          </p:cNvPr>
          <p:cNvSpPr/>
          <p:nvPr/>
        </p:nvSpPr>
        <p:spPr>
          <a:xfrm rot="260626">
            <a:off x="9680575" y="3636959"/>
            <a:ext cx="787400" cy="1498600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649669F-E091-ED57-5A51-5B322AA9AEE9}"/>
              </a:ext>
            </a:extLst>
          </p:cNvPr>
          <p:cNvSpPr txBox="1"/>
          <p:nvPr/>
        </p:nvSpPr>
        <p:spPr>
          <a:xfrm>
            <a:off x="460395" y="2787601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GIRDER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A4010D55-D10E-C8BE-9689-641C9329D50D}"/>
              </a:ext>
            </a:extLst>
          </p:cNvPr>
          <p:cNvSpPr txBox="1"/>
          <p:nvPr/>
        </p:nvSpPr>
        <p:spPr>
          <a:xfrm>
            <a:off x="3298162" y="2854360"/>
            <a:ext cx="17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Magnet</a:t>
            </a:r>
          </a:p>
        </p:txBody>
      </p: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638079C3-6D1B-857E-2AF1-D260DA70879C}"/>
              </a:ext>
            </a:extLst>
          </p:cNvPr>
          <p:cNvCxnSpPr>
            <a:cxnSpLocks/>
          </p:cNvCxnSpPr>
          <p:nvPr/>
        </p:nvCxnSpPr>
        <p:spPr>
          <a:xfrm flipV="1">
            <a:off x="11420008" y="3820161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83B0E369-5C53-6239-F3F5-66887F8C70F1}"/>
              </a:ext>
            </a:extLst>
          </p:cNvPr>
          <p:cNvCxnSpPr>
            <a:cxnSpLocks/>
          </p:cNvCxnSpPr>
          <p:nvPr/>
        </p:nvCxnSpPr>
        <p:spPr>
          <a:xfrm rot="16200000" flipV="1">
            <a:off x="11174879" y="3603700"/>
            <a:ext cx="468000" cy="2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>
            <a:extLst>
              <a:ext uri="{FF2B5EF4-FFF2-40B4-BE49-F238E27FC236}">
                <a16:creationId xmlns:a16="http://schemas.microsoft.com/office/drawing/2014/main" id="{7159BD8F-753C-2C09-4188-2BA3011A058E}"/>
              </a:ext>
            </a:extLst>
          </p:cNvPr>
          <p:cNvSpPr txBox="1"/>
          <p:nvPr/>
        </p:nvSpPr>
        <p:spPr>
          <a:xfrm>
            <a:off x="11917037" y="3621751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B5C3E25-D20C-AAB4-7991-899C48AD8C83}"/>
              </a:ext>
            </a:extLst>
          </p:cNvPr>
          <p:cNvGrpSpPr/>
          <p:nvPr/>
        </p:nvGrpSpPr>
        <p:grpSpPr>
          <a:xfrm rot="21407187">
            <a:off x="3535232" y="3146511"/>
            <a:ext cx="216000" cy="650900"/>
            <a:chOff x="2171576" y="980728"/>
            <a:chExt cx="216000" cy="650900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85B8822B-A20A-8B75-A86D-B982C3FD662E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C260AA1A-B544-C383-CFE2-CDA2A98D436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90DEC165-18C1-DE0B-904C-D673ACC9B9A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50F6BB1C-AA8A-A02C-1C4A-AB6EF5513CF7}"/>
              </a:ext>
            </a:extLst>
          </p:cNvPr>
          <p:cNvSpPr txBox="1"/>
          <p:nvPr/>
        </p:nvSpPr>
        <p:spPr>
          <a:xfrm>
            <a:off x="11247265" y="3061666"/>
            <a:ext cx="323228" cy="31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1C404997-CA8B-08D0-6DA3-B704AB9454CF}"/>
              </a:ext>
            </a:extLst>
          </p:cNvPr>
          <p:cNvGrpSpPr/>
          <p:nvPr/>
        </p:nvGrpSpPr>
        <p:grpSpPr>
          <a:xfrm rot="21407187">
            <a:off x="1247683" y="3885338"/>
            <a:ext cx="216000" cy="650900"/>
            <a:chOff x="2171576" y="980728"/>
            <a:chExt cx="216000" cy="650900"/>
          </a:xfrm>
        </p:grpSpPr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919B1BA9-E549-870B-2D12-2D88B0F1A0B8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FB4E5D10-2256-5411-5C81-06CAE5F33D1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EC803298-7180-EF0B-6B6A-4308D7AD193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Ellipse 25">
            <a:extLst>
              <a:ext uri="{FF2B5EF4-FFF2-40B4-BE49-F238E27FC236}">
                <a16:creationId xmlns:a16="http://schemas.microsoft.com/office/drawing/2014/main" id="{1E811D05-85AD-3A2D-4C1B-F35C756C8EBB}"/>
              </a:ext>
            </a:extLst>
          </p:cNvPr>
          <p:cNvSpPr/>
          <p:nvPr/>
        </p:nvSpPr>
        <p:spPr>
          <a:xfrm>
            <a:off x="1317754" y="417478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CD55889-456D-24E0-98D6-2F4DF568E5AF}"/>
              </a:ext>
            </a:extLst>
          </p:cNvPr>
          <p:cNvSpPr/>
          <p:nvPr/>
        </p:nvSpPr>
        <p:spPr>
          <a:xfrm>
            <a:off x="3606676" y="344035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B325E70B-45ED-5C3F-A6BF-FB3B0244160D}"/>
              </a:ext>
            </a:extLst>
          </p:cNvPr>
          <p:cNvGrpSpPr/>
          <p:nvPr/>
        </p:nvGrpSpPr>
        <p:grpSpPr>
          <a:xfrm rot="21407187">
            <a:off x="5823599" y="4052774"/>
            <a:ext cx="216000" cy="650900"/>
            <a:chOff x="2171576" y="980728"/>
            <a:chExt cx="216000" cy="650900"/>
          </a:xfrm>
        </p:grpSpPr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45BDC9A3-89DA-9CBC-0233-6C7DA668BCA9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419A0F0E-FB7B-93FF-080D-CC480F6029E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75F33365-A219-4F00-5E9F-85149F10BDD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Ellipse 19">
            <a:extLst>
              <a:ext uri="{FF2B5EF4-FFF2-40B4-BE49-F238E27FC236}">
                <a16:creationId xmlns:a16="http://schemas.microsoft.com/office/drawing/2014/main" id="{0A517448-436D-7DF4-9A6D-CBC573281E76}"/>
              </a:ext>
            </a:extLst>
          </p:cNvPr>
          <p:cNvSpPr/>
          <p:nvPr/>
        </p:nvSpPr>
        <p:spPr>
          <a:xfrm>
            <a:off x="5895599" y="434222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471AB36C-DB3F-AA02-A103-E6FF529A6133}"/>
              </a:ext>
            </a:extLst>
          </p:cNvPr>
          <p:cNvGrpSpPr/>
          <p:nvPr/>
        </p:nvGrpSpPr>
        <p:grpSpPr>
          <a:xfrm rot="21407187">
            <a:off x="7717646" y="3535718"/>
            <a:ext cx="216000" cy="650900"/>
            <a:chOff x="2171576" y="980728"/>
            <a:chExt cx="216000" cy="650900"/>
          </a:xfrm>
        </p:grpSpPr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56BE7B8E-FAA1-8971-8FE7-602C3D0524D9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065FEA90-359C-D6F2-A94D-DF1ED767884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7E364344-2A86-74DF-7AA6-2F0BA6A3359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Ellipse 31">
            <a:extLst>
              <a:ext uri="{FF2B5EF4-FFF2-40B4-BE49-F238E27FC236}">
                <a16:creationId xmlns:a16="http://schemas.microsoft.com/office/drawing/2014/main" id="{BA5466A8-9355-12B6-683B-C3ADA93A1641}"/>
              </a:ext>
            </a:extLst>
          </p:cNvPr>
          <p:cNvSpPr/>
          <p:nvPr/>
        </p:nvSpPr>
        <p:spPr>
          <a:xfrm>
            <a:off x="7789647" y="3825168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5E51816E-26F6-8DE9-EC99-E893A0B7A66B}"/>
              </a:ext>
            </a:extLst>
          </p:cNvPr>
          <p:cNvGrpSpPr/>
          <p:nvPr/>
        </p:nvGrpSpPr>
        <p:grpSpPr>
          <a:xfrm rot="21407187">
            <a:off x="9965719" y="4068256"/>
            <a:ext cx="216000" cy="650900"/>
            <a:chOff x="2171576" y="980728"/>
            <a:chExt cx="216000" cy="650900"/>
          </a:xfrm>
        </p:grpSpPr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286E0EF6-0E75-C281-01A5-9349564B4FA9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3F8F27AC-DBB1-3684-A4A1-D1D6D73D6F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DF3E4173-0FC8-82A5-9F3B-4ABEF9827FD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Ellipse 37">
            <a:extLst>
              <a:ext uri="{FF2B5EF4-FFF2-40B4-BE49-F238E27FC236}">
                <a16:creationId xmlns:a16="http://schemas.microsoft.com/office/drawing/2014/main" id="{65C8B03C-718A-3037-A672-B8999E0A3F7C}"/>
              </a:ext>
            </a:extLst>
          </p:cNvPr>
          <p:cNvSpPr/>
          <p:nvPr/>
        </p:nvSpPr>
        <p:spPr>
          <a:xfrm>
            <a:off x="10037719" y="436231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16733E1E-0399-8E63-5DDD-39294E1F8BBE}"/>
              </a:ext>
            </a:extLst>
          </p:cNvPr>
          <p:cNvGrpSpPr/>
          <p:nvPr/>
        </p:nvGrpSpPr>
        <p:grpSpPr>
          <a:xfrm rot="16200000">
            <a:off x="527969" y="5580014"/>
            <a:ext cx="216000" cy="650900"/>
            <a:chOff x="2171576" y="980728"/>
            <a:chExt cx="216000" cy="650900"/>
          </a:xfrm>
        </p:grpSpPr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012E0070-BC0F-5412-5F1E-F47057EAC83C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980728"/>
              <a:ext cx="0" cy="648072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11B20D8E-E70F-12E3-A23F-A9908D2905A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8727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82201CE5-DBC6-6751-F034-F9EC6400062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79576" y="1523628"/>
              <a:ext cx="0" cy="21600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Ellipse 46">
            <a:extLst>
              <a:ext uri="{FF2B5EF4-FFF2-40B4-BE49-F238E27FC236}">
                <a16:creationId xmlns:a16="http://schemas.microsoft.com/office/drawing/2014/main" id="{D943FAA3-CEDF-3A0F-E1B4-CAB630ECA6C7}"/>
              </a:ext>
            </a:extLst>
          </p:cNvPr>
          <p:cNvSpPr/>
          <p:nvPr/>
        </p:nvSpPr>
        <p:spPr>
          <a:xfrm rot="16458778">
            <a:off x="599969" y="5869464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46E7DBB-9AB0-C55F-0886-C86DE2D86A12}"/>
              </a:ext>
            </a:extLst>
          </p:cNvPr>
          <p:cNvCxnSpPr>
            <a:cxnSpLocks/>
          </p:cNvCxnSpPr>
          <p:nvPr/>
        </p:nvCxnSpPr>
        <p:spPr>
          <a:xfrm flipV="1">
            <a:off x="71347" y="3848744"/>
            <a:ext cx="11160000" cy="56949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55EAE87-3A9A-3F54-19B1-D7E59ADC8FBF}"/>
              </a:ext>
            </a:extLst>
          </p:cNvPr>
          <p:cNvCxnSpPr>
            <a:cxnSpLocks/>
          </p:cNvCxnSpPr>
          <p:nvPr/>
        </p:nvCxnSpPr>
        <p:spPr>
          <a:xfrm flipV="1">
            <a:off x="71347" y="3192165"/>
            <a:ext cx="11160000" cy="56949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3ED0475-6152-98F2-40AB-8E68B2F7F097}"/>
              </a:ext>
            </a:extLst>
          </p:cNvPr>
          <p:cNvCxnSpPr>
            <a:cxnSpLocks/>
          </p:cNvCxnSpPr>
          <p:nvPr/>
        </p:nvCxnSpPr>
        <p:spPr>
          <a:xfrm flipV="1">
            <a:off x="90397" y="4494877"/>
            <a:ext cx="11196000" cy="569496"/>
          </a:xfrm>
          <a:prstGeom prst="line">
            <a:avLst/>
          </a:prstGeom>
          <a:ln w="285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7C449607-028F-6E4D-72AA-0EFD92A9BD13}"/>
              </a:ext>
            </a:extLst>
          </p:cNvPr>
          <p:cNvCxnSpPr>
            <a:cxnSpLocks/>
          </p:cNvCxnSpPr>
          <p:nvPr/>
        </p:nvCxnSpPr>
        <p:spPr>
          <a:xfrm>
            <a:off x="8597381" y="3354966"/>
            <a:ext cx="63826" cy="1243568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765E5199-30D6-F978-982A-97A85C3909AE}"/>
              </a:ext>
            </a:extLst>
          </p:cNvPr>
          <p:cNvCxnSpPr>
            <a:cxnSpLocks/>
          </p:cNvCxnSpPr>
          <p:nvPr/>
        </p:nvCxnSpPr>
        <p:spPr>
          <a:xfrm flipV="1">
            <a:off x="45185" y="3510026"/>
            <a:ext cx="11160000" cy="569496"/>
          </a:xfrm>
          <a:prstGeom prst="line">
            <a:avLst/>
          </a:prstGeom>
          <a:ln w="28575">
            <a:solidFill>
              <a:srgbClr val="0A16F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451243C0-9D67-1E52-D6D8-B01C50D4E77A}"/>
              </a:ext>
            </a:extLst>
          </p:cNvPr>
          <p:cNvCxnSpPr>
            <a:cxnSpLocks/>
          </p:cNvCxnSpPr>
          <p:nvPr/>
        </p:nvCxnSpPr>
        <p:spPr>
          <a:xfrm flipV="1">
            <a:off x="47328" y="4170548"/>
            <a:ext cx="11160000" cy="569496"/>
          </a:xfrm>
          <a:prstGeom prst="line">
            <a:avLst/>
          </a:prstGeom>
          <a:ln w="28575">
            <a:solidFill>
              <a:srgbClr val="0A16F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ZoneTexte 53">
            <a:extLst>
              <a:ext uri="{FF2B5EF4-FFF2-40B4-BE49-F238E27FC236}">
                <a16:creationId xmlns:a16="http://schemas.microsoft.com/office/drawing/2014/main" id="{0FA0BB11-CA9F-828F-7AF3-263529F0B96F}"/>
              </a:ext>
            </a:extLst>
          </p:cNvPr>
          <p:cNvSpPr txBox="1"/>
          <p:nvPr/>
        </p:nvSpPr>
        <p:spPr>
          <a:xfrm>
            <a:off x="8671533" y="3497974"/>
            <a:ext cx="888825" cy="336118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 40 µm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0202D73-62E0-28E2-BF7D-787D95F27F70}"/>
              </a:ext>
            </a:extLst>
          </p:cNvPr>
          <p:cNvSpPr/>
          <p:nvPr/>
        </p:nvSpPr>
        <p:spPr>
          <a:xfrm>
            <a:off x="6397646" y="5749628"/>
            <a:ext cx="333210" cy="180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03D04CDE-A843-878B-D92B-A0D6E2222140}"/>
              </a:ext>
            </a:extLst>
          </p:cNvPr>
          <p:cNvCxnSpPr>
            <a:cxnSpLocks/>
          </p:cNvCxnSpPr>
          <p:nvPr/>
        </p:nvCxnSpPr>
        <p:spPr>
          <a:xfrm>
            <a:off x="3768342" y="5861627"/>
            <a:ext cx="383442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82DC8FC8-041F-C507-FEBB-91C49524F9D6}"/>
              </a:ext>
            </a:extLst>
          </p:cNvPr>
          <p:cNvSpPr txBox="1"/>
          <p:nvPr/>
        </p:nvSpPr>
        <p:spPr>
          <a:xfrm>
            <a:off x="4189409" y="5597077"/>
            <a:ext cx="1450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Theoretical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axis of the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beam</a:t>
            </a:r>
            <a:endParaRPr lang="fr-FR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33985CC0-4023-6E11-D625-6D562369F05A}"/>
              </a:ext>
            </a:extLst>
          </p:cNvPr>
          <p:cNvSpPr txBox="1"/>
          <p:nvPr/>
        </p:nvSpPr>
        <p:spPr>
          <a:xfrm>
            <a:off x="6906212" y="5592151"/>
            <a:ext cx="1838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Specified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tolerance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for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Tx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(+/- 20 µm)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B584C45-A455-7B1C-8CFC-595F06CC842F}"/>
              </a:ext>
            </a:extLst>
          </p:cNvPr>
          <p:cNvSpPr/>
          <p:nvPr/>
        </p:nvSpPr>
        <p:spPr>
          <a:xfrm>
            <a:off x="9236242" y="5749628"/>
            <a:ext cx="333210" cy="1809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A16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C82ABDD5-617B-D56A-0C00-0D027A790518}"/>
              </a:ext>
            </a:extLst>
          </p:cNvPr>
          <p:cNvSpPr txBox="1"/>
          <p:nvPr/>
        </p:nvSpPr>
        <p:spPr>
          <a:xfrm>
            <a:off x="9755927" y="5592151"/>
            <a:ext cx="1639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Acceptance </a:t>
            </a:r>
            <a:r>
              <a:rPr lang="fr-F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limit</a:t>
            </a:r>
            <a:r>
              <a:rPr lang="fr-F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(+/- 10 µm)</a:t>
            </a:r>
          </a:p>
        </p:txBody>
      </p: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5D7E273D-36F6-EEDB-FB07-C64A2372FC3C}"/>
              </a:ext>
            </a:extLst>
          </p:cNvPr>
          <p:cNvCxnSpPr>
            <a:cxnSpLocks/>
          </p:cNvCxnSpPr>
          <p:nvPr/>
        </p:nvCxnSpPr>
        <p:spPr>
          <a:xfrm>
            <a:off x="4253903" y="3886218"/>
            <a:ext cx="34992" cy="615785"/>
          </a:xfrm>
          <a:prstGeom prst="straightConnector1">
            <a:avLst/>
          </a:prstGeom>
          <a:ln>
            <a:solidFill>
              <a:srgbClr val="0A16F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D74A51BB-C2E1-4D7A-2C56-A358FD514366}"/>
              </a:ext>
            </a:extLst>
          </p:cNvPr>
          <p:cNvSpPr txBox="1"/>
          <p:nvPr/>
        </p:nvSpPr>
        <p:spPr>
          <a:xfrm>
            <a:off x="4371780" y="3912529"/>
            <a:ext cx="793581" cy="336118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A16FC"/>
                </a:solidFill>
              </a:rPr>
              <a:t>20 µm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4BDDD66-3169-F930-83A5-222C8099DED5}"/>
              </a:ext>
            </a:extLst>
          </p:cNvPr>
          <p:cNvSpPr txBox="1"/>
          <p:nvPr/>
        </p:nvSpPr>
        <p:spPr>
          <a:xfrm>
            <a:off x="1481758" y="1763570"/>
            <a:ext cx="2578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Within the acceptance limit (not to be realigned)</a:t>
            </a:r>
            <a:endParaRPr lang="fr-FR" sz="14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B8478266-CB42-0A22-ABB2-BA87FABF7980}"/>
              </a:ext>
            </a:extLst>
          </p:cNvPr>
          <p:cNvSpPr txBox="1"/>
          <p:nvPr/>
        </p:nvSpPr>
        <p:spPr>
          <a:xfrm>
            <a:off x="5466664" y="1757856"/>
            <a:ext cx="1963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Outside the tolerances (to be realigned)</a:t>
            </a:r>
            <a:endParaRPr lang="fr-FR" sz="14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3728C7E9-C3D9-2649-716B-961B80912274}"/>
              </a:ext>
            </a:extLst>
          </p:cNvPr>
          <p:cNvSpPr txBox="1"/>
          <p:nvPr/>
        </p:nvSpPr>
        <p:spPr>
          <a:xfrm>
            <a:off x="8226739" y="1757856"/>
            <a:ext cx="2384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Outside the acceptance limit (to be realigned)</a:t>
            </a:r>
            <a:endParaRPr lang="fr-FR" sz="14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984364A0-C951-87CD-CCB9-614C1509F432}"/>
              </a:ext>
            </a:extLst>
          </p:cNvPr>
          <p:cNvCxnSpPr>
            <a:cxnSpLocks/>
          </p:cNvCxnSpPr>
          <p:nvPr/>
        </p:nvCxnSpPr>
        <p:spPr>
          <a:xfrm flipH="1">
            <a:off x="1445270" y="2321584"/>
            <a:ext cx="1324776" cy="18705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CA4E4439-0673-281D-487E-0A44ADE56581}"/>
              </a:ext>
            </a:extLst>
          </p:cNvPr>
          <p:cNvCxnSpPr>
            <a:cxnSpLocks/>
          </p:cNvCxnSpPr>
          <p:nvPr/>
        </p:nvCxnSpPr>
        <p:spPr>
          <a:xfrm>
            <a:off x="2770794" y="2318550"/>
            <a:ext cx="3059676" cy="20217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>
            <a:extLst>
              <a:ext uri="{FF2B5EF4-FFF2-40B4-BE49-F238E27FC236}">
                <a16:creationId xmlns:a16="http://schemas.microsoft.com/office/drawing/2014/main" id="{85D0F88F-C334-C25C-36DE-7F5A386A2DD6}"/>
              </a:ext>
            </a:extLst>
          </p:cNvPr>
          <p:cNvCxnSpPr>
            <a:cxnSpLocks/>
          </p:cNvCxnSpPr>
          <p:nvPr/>
        </p:nvCxnSpPr>
        <p:spPr>
          <a:xfrm>
            <a:off x="2783547" y="2324264"/>
            <a:ext cx="4952354" cy="15189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droit avec flèche 82">
            <a:extLst>
              <a:ext uri="{FF2B5EF4-FFF2-40B4-BE49-F238E27FC236}">
                <a16:creationId xmlns:a16="http://schemas.microsoft.com/office/drawing/2014/main" id="{E4995553-8681-6050-755D-EF8AE888099C}"/>
              </a:ext>
            </a:extLst>
          </p:cNvPr>
          <p:cNvCxnSpPr>
            <a:cxnSpLocks/>
          </p:cNvCxnSpPr>
          <p:nvPr/>
        </p:nvCxnSpPr>
        <p:spPr>
          <a:xfrm flipH="1">
            <a:off x="3732819" y="2324264"/>
            <a:ext cx="2750586" cy="11160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avec flèche 85">
            <a:extLst>
              <a:ext uri="{FF2B5EF4-FFF2-40B4-BE49-F238E27FC236}">
                <a16:creationId xmlns:a16="http://schemas.microsoft.com/office/drawing/2014/main" id="{29956F10-CA85-7124-E5BA-CB249FC28284}"/>
              </a:ext>
            </a:extLst>
          </p:cNvPr>
          <p:cNvCxnSpPr>
            <a:cxnSpLocks/>
          </p:cNvCxnSpPr>
          <p:nvPr/>
        </p:nvCxnSpPr>
        <p:spPr>
          <a:xfrm>
            <a:off x="9535387" y="2337957"/>
            <a:ext cx="455932" cy="20023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oneTexte 90">
            <a:extLst>
              <a:ext uri="{FF2B5EF4-FFF2-40B4-BE49-F238E27FC236}">
                <a16:creationId xmlns:a16="http://schemas.microsoft.com/office/drawing/2014/main" id="{B9DE3F6C-384E-098C-69BC-D71B1087D6CF}"/>
              </a:ext>
            </a:extLst>
          </p:cNvPr>
          <p:cNvSpPr txBox="1"/>
          <p:nvPr/>
        </p:nvSpPr>
        <p:spPr>
          <a:xfrm rot="20348500">
            <a:off x="2205415" y="2498077"/>
            <a:ext cx="7547450" cy="1754326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smaller the measurand uncertainty, the easier it is to decide on conformity</a:t>
            </a:r>
            <a:endParaRPr lang="fr-FR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294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4FE76-2474-0BDE-5B5F-6AD247AA6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E4B55-D1F6-B0CE-E493-1AC13A871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543EF4-1AC4-1B40-8EB4-B09B8DB67D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IWAA 2026, October 5-9 at KEK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2D9682-0510-0857-94E8-D25D6790B1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fr-FR" smtClean="0"/>
              <a:pPr/>
              <a:t>36</a:t>
            </a:fld>
            <a:endParaRPr lang="fr-FR" dirty="0"/>
          </a:p>
        </p:txBody>
      </p:sp>
      <p:graphicFrame>
        <p:nvGraphicFramePr>
          <p:cNvPr id="56" name="Graphique 55">
            <a:extLst>
              <a:ext uri="{FF2B5EF4-FFF2-40B4-BE49-F238E27FC236}">
                <a16:creationId xmlns:a16="http://schemas.microsoft.com/office/drawing/2014/main" id="{A840FC9C-1061-2050-A547-21C87DB3D6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3652929"/>
              </p:ext>
            </p:extLst>
          </p:nvPr>
        </p:nvGraphicFramePr>
        <p:xfrm>
          <a:off x="798364" y="4134264"/>
          <a:ext cx="4866308" cy="2504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4" name="Graphique 73">
            <a:extLst>
              <a:ext uri="{FF2B5EF4-FFF2-40B4-BE49-F238E27FC236}">
                <a16:creationId xmlns:a16="http://schemas.microsoft.com/office/drawing/2014/main" id="{24C7A913-3C05-0EA7-DFCE-6800A6E401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2506990"/>
              </p:ext>
            </p:extLst>
          </p:nvPr>
        </p:nvGraphicFramePr>
        <p:xfrm>
          <a:off x="171178" y="692696"/>
          <a:ext cx="6120680" cy="3314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7" name="Image 76">
            <a:extLst>
              <a:ext uri="{FF2B5EF4-FFF2-40B4-BE49-F238E27FC236}">
                <a16:creationId xmlns:a16="http://schemas.microsoft.com/office/drawing/2014/main" id="{16DB80BB-FC0D-22D7-262B-03E3E4BB0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3975" y="1772816"/>
            <a:ext cx="5557828" cy="308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659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059831-FB7C-2F5A-2F55-74FFE4BBF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  <a:endParaRPr lang="en-US" sz="2400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A7C4CD-D732-39B7-93F5-3A61076BC6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US" noProof="0" smtClean="0"/>
              <a:pPr/>
              <a:t>37</a:t>
            </a:fld>
            <a:endParaRPr lang="en-US" noProof="0"/>
          </a:p>
        </p:txBody>
      </p:sp>
      <p:pic>
        <p:nvPicPr>
          <p:cNvPr id="11" name="Image 10" descr="banc 2.png">
            <a:extLst>
              <a:ext uri="{FF2B5EF4-FFF2-40B4-BE49-F238E27FC236}">
                <a16:creationId xmlns:a16="http://schemas.microsoft.com/office/drawing/2014/main" id="{7DC5CA35-4D12-9DAC-4C8A-A99FC8291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7" y="995362"/>
            <a:ext cx="7775802" cy="5172076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D4E026BB-08E2-5B26-AD59-BF27FC88C61C}"/>
              </a:ext>
            </a:extLst>
          </p:cNvPr>
          <p:cNvCxnSpPr>
            <a:cxnSpLocks/>
          </p:cNvCxnSpPr>
          <p:nvPr/>
        </p:nvCxnSpPr>
        <p:spPr>
          <a:xfrm>
            <a:off x="44757" y="4796032"/>
            <a:ext cx="3299369" cy="1935968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56F77C1-F712-6183-DBB8-6938A19C144A}"/>
              </a:ext>
            </a:extLst>
          </p:cNvPr>
          <p:cNvCxnSpPr>
            <a:cxnSpLocks/>
          </p:cNvCxnSpPr>
          <p:nvPr/>
        </p:nvCxnSpPr>
        <p:spPr>
          <a:xfrm flipH="1">
            <a:off x="5087420" y="4584700"/>
            <a:ext cx="2708841" cy="214730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4D272B0E-B067-0F1E-5C30-8A3403CB1906}"/>
              </a:ext>
            </a:extLst>
          </p:cNvPr>
          <p:cNvSpPr txBox="1"/>
          <p:nvPr/>
        </p:nvSpPr>
        <p:spPr>
          <a:xfrm>
            <a:off x="921274" y="5834475"/>
            <a:ext cx="996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noProof="0"/>
              <a:t>5 m x 5 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32F9E59-92BD-4DAA-F39E-481D8DCA9D7B}"/>
              </a:ext>
            </a:extLst>
          </p:cNvPr>
          <p:cNvSpPr txBox="1"/>
          <p:nvPr/>
        </p:nvSpPr>
        <p:spPr>
          <a:xfrm>
            <a:off x="3826924" y="5750884"/>
            <a:ext cx="996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noProof="0">
                <a:solidFill>
                  <a:srgbClr val="FF0000"/>
                </a:solidFill>
              </a:rPr>
              <a:t>granite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8FA0590-8D81-5204-F671-34012F6338C2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3515883" y="3814916"/>
            <a:ext cx="809252" cy="19359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9E44E5F-6CF4-5946-624E-771456C9DE67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4325135" y="5191432"/>
            <a:ext cx="1112923" cy="5594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ADB44294-0C2D-4C8E-E234-C2282EFFD199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2892189" y="5309419"/>
            <a:ext cx="1432946" cy="44146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A0E8B07E-C455-873B-2F65-EC8A53877050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2428276" y="4469888"/>
            <a:ext cx="1896859" cy="128099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677C757-9A90-5717-208C-44E62EF1C199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1917695" y="4294982"/>
            <a:ext cx="2407440" cy="145590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653E799F-19FC-B9D0-F824-5DC2EAE087B8}"/>
              </a:ext>
            </a:extLst>
          </p:cNvPr>
          <p:cNvSpPr txBox="1"/>
          <p:nvPr/>
        </p:nvSpPr>
        <p:spPr>
          <a:xfrm>
            <a:off x="7820559" y="1270903"/>
            <a:ext cx="4371441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T5 building will be equipped with </a:t>
            </a: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4 benches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2 laser trackers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support the characterization and fiducialization rate of the magnets: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 doublet/day/bench,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2 quadrupoles, reverse bend /day/bench,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1 dipole/2 days/bench)</a:t>
            </a:r>
          </a:p>
          <a:p>
            <a:pPr lvl="1" algn="just"/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Benches will be </a:t>
            </a: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more compact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fully automated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for measurements.</a:t>
            </a:r>
          </a:p>
          <a:p>
            <a:pPr algn="just"/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 air surrounding the benches will be controlled at a temperature of </a:t>
            </a: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21°C ± 0.25°C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to improve the overall stability of the measurements, and with low airflow (&lt; 0.15 m/s) to reduce air turbulence that perturbs laser tracker measurements.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Aluminum will be replaced by </a:t>
            </a: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granite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when possible: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Coefficient of thermal expansion 4 times lower than aluminum (goes from 24 µm/K/m to only 6.2 µm/K/m).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Granite will offer a much better thermal inertia.</a:t>
            </a:r>
          </a:p>
        </p:txBody>
      </p:sp>
      <p:sp>
        <p:nvSpPr>
          <p:cNvPr id="27" name="Espace réservé du pied de page 2">
            <a:extLst>
              <a:ext uri="{FF2B5EF4-FFF2-40B4-BE49-F238E27FC236}">
                <a16:creationId xmlns:a16="http://schemas.microsoft.com/office/drawing/2014/main" id="{84125B7B-8AE9-964F-1971-42AE0EFB83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44827" y="6372000"/>
            <a:ext cx="9651800" cy="360000"/>
          </a:xfrm>
        </p:spPr>
        <p:txBody>
          <a:bodyPr/>
          <a:lstStyle/>
          <a:p>
            <a:r>
              <a:rPr lang="da-DK"/>
              <a:t>IWAA 2026, October 5-9 at KEK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067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aphique 14" descr="dscsdcdsdsc&#10;">
            <a:extLst>
              <a:ext uri="{FF2B5EF4-FFF2-40B4-BE49-F238E27FC236}">
                <a16:creationId xmlns:a16="http://schemas.microsoft.com/office/drawing/2014/main" id="{013BB200-C455-46DC-9EDF-4A2655F1D0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3856602"/>
              </p:ext>
            </p:extLst>
          </p:nvPr>
        </p:nvGraphicFramePr>
        <p:xfrm>
          <a:off x="6265074" y="3647159"/>
          <a:ext cx="5544616" cy="3024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A8566372-77DB-753F-7678-E274956A8F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95" t="257" r="3805" b="5588"/>
          <a:stretch>
            <a:fillRect/>
          </a:stretch>
        </p:blipFill>
        <p:spPr>
          <a:xfrm>
            <a:off x="9733935" y="579928"/>
            <a:ext cx="2458065" cy="3286398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159ECB0-3BAB-314B-5023-A47E926C82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1384" y="735778"/>
            <a:ext cx="11640616" cy="460974"/>
          </a:xfrm>
        </p:spPr>
        <p:txBody>
          <a:bodyPr/>
          <a:lstStyle/>
          <a:p>
            <a:pPr marL="0" indent="0">
              <a:buNone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Fiducialization of the Keyence sensor system under a CMM</a:t>
            </a:r>
            <a:endParaRPr lang="en-US" sz="2000" noProof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FA7272-8A26-BF26-9146-E73839EB7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34" y="0"/>
            <a:ext cx="11088582" cy="565200"/>
          </a:xfrm>
        </p:spPr>
        <p:txBody>
          <a:bodyPr/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Backup</a:t>
            </a:r>
            <a:endParaRPr lang="en-US" sz="2400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216078B-CE8C-923D-002D-4BF5B2B224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>
                <a:latin typeface="Times New Roman" panose="02020603050405020304" pitchFamily="18" charset="0"/>
                <a:cs typeface="Times New Roman" panose="02020603050405020304" pitchFamily="18" charset="0"/>
              </a:rPr>
              <a:t>IWAA 2026, October 5-9 at KEK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AE9858-28B5-246B-8EB9-F96F79E2C6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20CC9-C982-429E-97C9-9F71A6603CFC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38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B40AF4-CE69-0B73-7BEC-1F7B6DA38731}"/>
              </a:ext>
            </a:extLst>
          </p:cNvPr>
          <p:cNvSpPr txBox="1"/>
          <p:nvPr/>
        </p:nvSpPr>
        <p:spPr>
          <a:xfrm>
            <a:off x="464519" y="1196752"/>
            <a:ext cx="7110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: detect the offsets between the sensors and the fixed prisms (the zero positions)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003A01C-FE59-8E40-109D-14DD4B0483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602" y="1644916"/>
            <a:ext cx="2698398" cy="479715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C29C062-48BA-46F7-56EE-AE0294E562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644916"/>
            <a:ext cx="3131136" cy="4797152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8ACB094-3AC8-F362-05D3-34C6A3CC1F25}"/>
              </a:ext>
            </a:extLst>
          </p:cNvPr>
          <p:cNvSpPr txBox="1"/>
          <p:nvPr/>
        </p:nvSpPr>
        <p:spPr>
          <a:xfrm>
            <a:off x="6174576" y="1606761"/>
            <a:ext cx="38583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just">
              <a:defRPr sz="1600"/>
            </a:lvl1pPr>
          </a:lstStyle>
          <a:p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 subcontracted to CETIM: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CMM: Leitz Infinity 2.4m x 1.2m x 1m.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5 repeated measurements for CMM.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100 repeated measurements for tracker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Proposed expanded uncertainty for our measurement: 2 µm (k=2).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 of the Keyence sensor zero with an uncertainty of 1 µm (</a:t>
            </a:r>
            <a:r>
              <a:rPr lang="en-US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EF54F37-F6E0-F0A7-90E1-B42A4491C128}"/>
              </a:ext>
            </a:extLst>
          </p:cNvPr>
          <p:cNvSpPr txBox="1"/>
          <p:nvPr/>
        </p:nvSpPr>
        <p:spPr>
          <a:xfrm>
            <a:off x="1175554" y="6442068"/>
            <a:ext cx="4300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noProof="0">
                <a:latin typeface="Times New Roman" panose="02020603050405020304" pitchFamily="18" charset="0"/>
                <a:cs typeface="Times New Roman" panose="02020603050405020304" pitchFamily="18" charset="0"/>
              </a:rPr>
              <a:t>CMM probe with 1 or 3 mm sapphire spheres 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5519ACE-A6FB-2548-1837-3E4B879607B5}"/>
              </a:ext>
            </a:extLst>
          </p:cNvPr>
          <p:cNvCxnSpPr>
            <a:cxnSpLocks/>
            <a:stCxn id="7" idx="0"/>
          </p:cNvCxnSpPr>
          <p:nvPr/>
        </p:nvCxnSpPr>
        <p:spPr>
          <a:xfrm flipH="1" flipV="1">
            <a:off x="2968283" y="3693362"/>
            <a:ext cx="357346" cy="274870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52D890A-D153-7CC3-1D0F-B6A9F702D94E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3325629" y="4043492"/>
            <a:ext cx="2488182" cy="239857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4FF1C41A-1E62-AEA4-A0E7-72E5632CC2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317" y="774050"/>
            <a:ext cx="2206129" cy="62923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C9AB749E-3537-CA15-58F0-F8B4B58E4F28}"/>
              </a:ext>
            </a:extLst>
          </p:cNvPr>
          <p:cNvSpPr txBox="1"/>
          <p:nvPr/>
        </p:nvSpPr>
        <p:spPr>
          <a:xfrm>
            <a:off x="7063094" y="5361108"/>
            <a:ext cx="2581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noProof="0">
                <a:latin typeface="Times New Roman" panose="02020603050405020304" pitchFamily="18" charset="0"/>
                <a:cs typeface="Times New Roman" panose="02020603050405020304" pitchFamily="18" charset="0"/>
              </a:rPr>
              <a:t>Deviation between all measurements = 1 µm (</a:t>
            </a:r>
            <a:r>
              <a:rPr lang="en-US" sz="1400" i="1" noProof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1400" i="1" noProof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58383005"/>
      </p:ext>
    </p:extLst>
  </p:cSld>
  <p:clrMapOvr>
    <a:masterClrMapping/>
  </p:clrMapOvr>
</p:sld>
</file>

<file path=ppt/theme/theme1.xml><?xml version="1.0" encoding="utf-8"?>
<a:theme xmlns:a="http://schemas.openxmlformats.org/drawingml/2006/main" name="Couverture">
  <a:themeElements>
    <a:clrScheme name="Synchrotron SOLEIL">
      <a:dk1>
        <a:srgbClr val="000000"/>
      </a:dk1>
      <a:lt1>
        <a:srgbClr val="FFFFFF"/>
      </a:lt1>
      <a:dk2>
        <a:srgbClr val="004C9C"/>
      </a:dk2>
      <a:lt2>
        <a:srgbClr val="FBBA06"/>
      </a:lt2>
      <a:accent1>
        <a:srgbClr val="00ADA8"/>
      </a:accent1>
      <a:accent2>
        <a:srgbClr val="E73E2A"/>
      </a:accent2>
      <a:accent3>
        <a:srgbClr val="5BAC48"/>
      </a:accent3>
      <a:accent4>
        <a:srgbClr val="007DC6"/>
      </a:accent4>
      <a:accent5>
        <a:srgbClr val="9B3C8C"/>
      </a:accent5>
      <a:accent6>
        <a:srgbClr val="EA9600"/>
      </a:accent6>
      <a:hlink>
        <a:srgbClr val="000000"/>
      </a:hlink>
      <a:folHlink>
        <a:srgbClr val="7F7F7F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re - Fond blan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itre - Fond fonc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iapositive - Fond blan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Diapositive - Fond foncé">
  <a:themeElements>
    <a:clrScheme name="Synchrotron SOLEIL">
      <a:dk1>
        <a:srgbClr val="000000"/>
      </a:dk1>
      <a:lt1>
        <a:srgbClr val="FFFFFF"/>
      </a:lt1>
      <a:dk2>
        <a:srgbClr val="004C9C"/>
      </a:dk2>
      <a:lt2>
        <a:srgbClr val="FBBA06"/>
      </a:lt2>
      <a:accent1>
        <a:srgbClr val="00ADA8"/>
      </a:accent1>
      <a:accent2>
        <a:srgbClr val="E73E2A"/>
      </a:accent2>
      <a:accent3>
        <a:srgbClr val="5BAC48"/>
      </a:accent3>
      <a:accent4>
        <a:srgbClr val="007DC6"/>
      </a:accent4>
      <a:accent5>
        <a:srgbClr val="9B3C8C"/>
      </a:accent5>
      <a:accent6>
        <a:srgbClr val="EA9600"/>
      </a:accent6>
      <a:hlink>
        <a:srgbClr val="000000"/>
      </a:hlink>
      <a:folHlink>
        <a:srgbClr val="7F7F7F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C14DF6F332034693CA90BEFADADF6D" ma:contentTypeVersion="10" ma:contentTypeDescription="Crée un document." ma:contentTypeScope="" ma:versionID="641658d13890f868e5d68aaa1f436ae0">
  <xsd:schema xmlns:xsd="http://www.w3.org/2001/XMLSchema" xmlns:xs="http://www.w3.org/2001/XMLSchema" xmlns:p="http://schemas.microsoft.com/office/2006/metadata/properties" xmlns:ns3="f58493b9-69c1-4aab-8682-179655dd60c8" targetNamespace="http://schemas.microsoft.com/office/2006/metadata/properties" ma:root="true" ma:fieldsID="76154b0a95cb0f8dc75c4ccbed92ef0f" ns3:_="">
    <xsd:import namespace="f58493b9-69c1-4aab-8682-179655dd60c8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GenerationTime" minOccurs="0"/>
                <xsd:element ref="ns3:MediaServiceEventHashCode" minOccurs="0"/>
                <xsd:element ref="ns3:MediaServiceSystem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8493b9-69c1-4aab-8682-179655dd60c8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58493b9-69c1-4aab-8682-179655dd60c8" xsi:nil="true"/>
  </documentManagement>
</p:properties>
</file>

<file path=customXml/itemProps1.xml><?xml version="1.0" encoding="utf-8"?>
<ds:datastoreItem xmlns:ds="http://schemas.openxmlformats.org/officeDocument/2006/customXml" ds:itemID="{6207196C-B9FB-4238-BDF4-0FF2D27B86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E6E86D-F95A-4B59-8D35-763541F73E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8493b9-69c1-4aab-8682-179655dd60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53F27D9-6A7F-44E8-BD28-96106B16C158}">
  <ds:schemaRefs>
    <ds:schemaRef ds:uri="f58493b9-69c1-4aab-8682-179655dd60c8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30697</TotalTime>
  <Words>4104</Words>
  <Application>Microsoft Office PowerPoint</Application>
  <PresentationFormat>Grand écran</PresentationFormat>
  <Paragraphs>982</Paragraphs>
  <Slides>38</Slides>
  <Notes>36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38</vt:i4>
      </vt:variant>
    </vt:vector>
  </HeadingPairs>
  <TitlesOfParts>
    <vt:vector size="48" baseType="lpstr">
      <vt:lpstr>Arial</vt:lpstr>
      <vt:lpstr>Calibri</vt:lpstr>
      <vt:lpstr>Cambria Math</vt:lpstr>
      <vt:lpstr>Times New Roman</vt:lpstr>
      <vt:lpstr>Univers</vt:lpstr>
      <vt:lpstr>Couverture</vt:lpstr>
      <vt:lpstr>Titre - Fond blanc</vt:lpstr>
      <vt:lpstr>Titre - Fond foncé</vt:lpstr>
      <vt:lpstr>Diapositive - Fond blanc</vt:lpstr>
      <vt:lpstr>Diapositive - Fond foncé</vt:lpstr>
      <vt:lpstr>SOLEIL II alignment: a metrological approach to meet tolerances with confidence</vt:lpstr>
      <vt:lpstr>Outline</vt:lpstr>
      <vt:lpstr>SOLEIL II project</vt:lpstr>
      <vt:lpstr>SOLEIL II project</vt:lpstr>
      <vt:lpstr>Main alignment requirements for SOLEIL II</vt:lpstr>
      <vt:lpstr>Main alignment requirements for SOLEIL II</vt:lpstr>
      <vt:lpstr>Metrological approach for SOLEIL II</vt:lpstr>
      <vt:lpstr>Measurand definition</vt:lpstr>
      <vt:lpstr>Towards a more realistic alignment error model</vt:lpstr>
      <vt:lpstr>Conformity: are the tolerances met?</vt:lpstr>
      <vt:lpstr>Conformity: are the tolerances met?</vt:lpstr>
      <vt:lpstr>Conformity: are the tolerances met?</vt:lpstr>
      <vt:lpstr>Conformity: are the tolerances met?</vt:lpstr>
      <vt:lpstr>Conformity: are the tolerances met?</vt:lpstr>
      <vt:lpstr>Conformity: are the tolerances met?</vt:lpstr>
      <vt:lpstr>Are the tolerances achievable? </vt:lpstr>
      <vt:lpstr>Laser tracker uncertainty budget</vt:lpstr>
      <vt:lpstr>Laser tracker uncertainty budget</vt:lpstr>
      <vt:lpstr>Magnetic characterisation</vt:lpstr>
      <vt:lpstr>Fiducialisation</vt:lpstr>
      <vt:lpstr>Magnet alignment on girder</vt:lpstr>
      <vt:lpstr>Girder alignment in the tunnel</vt:lpstr>
      <vt:lpstr>Survey: simulation model</vt:lpstr>
      <vt:lpstr>Survey: repeatability campaign</vt:lpstr>
      <vt:lpstr>Final uncertainty estimation</vt:lpstr>
      <vt:lpstr>Conclusion and perspectives</vt:lpstr>
      <vt:lpstr>Acknowledgements</vt:lpstr>
      <vt:lpstr>Poster and ongoing peer review paper</vt:lpstr>
      <vt:lpstr>Thank you!</vt:lpstr>
      <vt:lpstr>Backup</vt:lpstr>
      <vt:lpstr>Backup</vt:lpstr>
      <vt:lpstr>Backup</vt:lpstr>
      <vt:lpstr>Backup</vt:lpstr>
      <vt:lpstr>Backup</vt:lpstr>
      <vt:lpstr>Backup</vt:lpstr>
      <vt:lpstr>Backup</vt:lpstr>
      <vt:lpstr>Backup</vt:lpstr>
      <vt:lpstr>Backup</vt:lpstr>
    </vt:vector>
  </TitlesOfParts>
  <Company>Synchrotron SOLEIL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YAO Stephanie</dc:creator>
  <cp:lastModifiedBy>DELALANDE Youen</cp:lastModifiedBy>
  <cp:revision>543</cp:revision>
  <cp:lastPrinted>2026-09-30T17:24:37Z</cp:lastPrinted>
  <dcterms:created xsi:type="dcterms:W3CDTF">2016-11-25T17:34:53Z</dcterms:created>
  <dcterms:modified xsi:type="dcterms:W3CDTF">2026-10-08T15:58:26Z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0x010100A0C14DF6F332034693CA90BEFADADF6D</vt:lpwstr>
  </property>
</Properties>
</file>