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1C0"/>
    <a:srgbClr val="4EA72E"/>
    <a:srgbClr val="00FF00"/>
    <a:srgbClr val="98724D"/>
    <a:srgbClr val="004800"/>
    <a:srgbClr val="D2F5D6"/>
    <a:srgbClr val="222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74154" autoAdjust="0"/>
  </p:normalViewPr>
  <p:slideViewPr>
    <p:cSldViewPr snapToGrid="0" showGuides="1">
      <p:cViewPr>
        <p:scale>
          <a:sx n="42" d="100"/>
          <a:sy n="42" d="100"/>
        </p:scale>
        <p:origin x="1600" y="64"/>
      </p:cViewPr>
      <p:guideLst>
        <p:guide orient="horz" pos="2183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05:59:55.398"/>
    </inkml:context>
    <inkml:brush xml:id="br0">
      <inkml:brushProperty name="width" value="0.35" units="cm"/>
      <inkml:brushProperty name="height" value="0.35" units="cm"/>
      <inkml:brushProperty name="color" value="#6091C0"/>
    </inkml:brush>
  </inkml:definitions>
  <inkml:trace contextRef="#ctx0" brushRef="#br0">355 50 24575,'0'-3'0,"0"0"0,0 1 0,-1-2 0,1 2 0,-1-1 0,1 0 0,-1 0 0,0 0 0,0 1 0,0-2 0,-1-1 0,1 4 0,1 0 0,-1 1 0,0-1 0,1 1 0,-1 0 0,0-1 0,1 1 0,-1-1 0,0 1 0,0 0 0,1-1 0,-1 1 0,0 0 0,0 0 0,0-1 0,1 1 0,-1 0 0,0 0 0,0 0 0,0 0 0,1 0 0,-1 1 0,0-1 0,0 0 0,1 0 0,0 1 0,-1-1 0,0 0 0,0 1 0,1-1 0,-1 1 0,0-1 0,1 0 0,-1 0 0,0 1 0,1 0 0,-1-1 0,1 1 0,-1 0 0,1-1 0,-1 1 0,0 1 0,-15 18 0,1 0 0,0 0 0,2 1 0,-16 33 0,7-12 0,-8 15 0,2 0 0,4 2 0,1 1 0,-29 124 0,48-164 0,-15 49 0,19-69 0,0-1 0,0 1 0,0-1 0,0 1 0,0-1 0,-1 1 0,1-1 0,0 1 0,0 0 0,0 0 0,-1-1 0,1 1 0,0-1 0,0 1 0,-1-1 0,1 1 0,0 0 0,-1-1 0,1 1 0,0 0 0,-1-1 0,1 1 0,-1 0 0,1 0 0,0-1 0,-1 1 0,1 0 0,-1 0 0,1 0 0,-1 0 0,1 0 0,0 0 0,-1-1 0,1 1 0,-1 0 0,1 1 0,-1-1 0,1 0 0,-1 0 0,1 0 0,-1 0 0,1 0 0,0 0 0,-1 1 0,1-1 0,-1 0 0,1 0 0,0 1 0,0-1 0,0 0 0,0 1 0,-1-1 0,1 0 0,0 1 0,-1-1 0,1 1 0,0-1 0,0 1 0,-1-1 0,1 0 0,0 0 0,0 1 0,0-1 0,0 1 0,-1 0 0,-2-19 0,1-1 0,1 1 0,1 0 0,0-1 0,1 0 0,5-26 0,-3 19 0,22-163 0,-19 161 0,1 0 0,0 1 0,2 0 0,21-44 0,-26 66 0,0 0 0,1-1 0,-2 2 0,2-1 0,1 1 0,-1-1 0,0 2 0,0-1 0,1 1 0,0-1 0,-1 2 0,2-1 0,10-3 0,6-4 0,19-10 0,-10 5 0,1 1 0,36-12 0,-66 26 15,0-1-1,-1 0 1,0 1-1,1-1 1,0 1-1,0 0 1,0 0-1,-1 0 1,1 0-1,0 1 1,-1-1-1,1 1 1,-1 0 0,1-1-1,0 1 1,0 0-1,-1 1 1,0-1-1,0 1 1,1-1-1,-1 1 1,3 2-1,1 3-167,-2-1 0,1 1 0,0 0-1,-1 0 1,-1 1 0,5 8 0,-2-3-474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05:59:55.536"/>
    </inkml:context>
    <inkml:brush xml:id="br0">
      <inkml:brushProperty name="width" value="0.35" units="cm"/>
      <inkml:brushProperty name="height" value="0.35" units="cm"/>
      <inkml:brushProperty name="color" value="#6091C0"/>
    </inkml:brush>
  </inkml:definitions>
  <inkml:trace contextRef="#ctx0" brushRef="#br0">1 4 24575,'14'0'-983,"10"0"0,7-3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05:59:59.656"/>
    </inkml:context>
    <inkml:brush xml:id="br0">
      <inkml:brushProperty name="width" value="0.35" units="cm"/>
      <inkml:brushProperty name="height" value="0.35" units="cm"/>
      <inkml:brushProperty name="color" value="#6091C0"/>
    </inkml:brush>
  </inkml:definitions>
  <inkml:trace contextRef="#ctx0" brushRef="#br0">599 178 24575,'-8'13'0,"0"-1"0,-1 0 0,0 0 0,0 0 0,-12 9 0,7-5 0,-1-4 0,2 0 0,-1-1 0,-1-1 0,-1 0 0,-21 10 0,19-10 0,2-4 0,-1 1 0,0 0 0,0-2 0,-35 4 0,-22 9 0,23-3 0,-74 12 0,124-27 0,0 0 0,1 0 0,-1 0 0,0 0 0,0 1 0,0-1 0,1 0 0,-1 0 0,0 0 0,0-1 0,0 1 0,1 0 0,-1 0 0,0 0 0,0 0 0,1 0 0,0 0 0,-1-1 0,0 1 0,1-1 0,-1 1 0,0-1 0,1 0 0,-1 1 0,1-1 0,-1 0 0,1 1 0,-1-1 0,1 1 0,-1-1 0,0-1 0,1 0 0,-1 0 0,1 0 0,0-1 0,0 1 0,0 0 0,0 0 0,0 0 0,0 0 0,1-1 0,-1 1 0,2-4 0,2-5 0,0-1 0,12-21 0,-9 20 0,2 1 0,-1 0 0,2 1 0,-1 0 0,1 0 0,0 2 0,2-1 0,-1 0 0,19-10 0,14-5 0,63-27 0,-15 9 0,60-51 0,-146 90 0,0 0 0,1 2 0,0-2 0,0 2 0,0 0 0,-1 0 0,2 0 0,-1 2 0,11-2 0,8 1 0,34 4 0,-4 1 0,-27-4 0,-12-2 0,0 2 0,2 1 0,-2 0 0,0 2 0,0-1 0,0 2 0,-1 0 0,20 9 0,-1 4 0,0-3 0,0 0 0,46 10 0,-77-23 0,-1 0 0,-1-1 0,0 1 0,1 0 0,0 1 0,0 0 0,-1-1 0,1 0 0,0 1 0,-1 1 0,-1-2 0,2 1 0,-1 1 0,0-1 0,0 1 0,0-1 0,2 5 0,-3-6 0,-1 0 0,0 0 0,1 0 0,-1 0 0,0 0 0,1 0 0,-1-1 0,0 1 0,0 0 0,0 1 0,0-1 0,0 0 0,0 0 0,0-1 0,0 1 0,-1 1 0,1-1 0,0 0 0,0 0 0,-1 0 0,0 1 0,0-1 0,-1 1 0,1 0 0,0-2 0,-1 1 0,1 1 0,-1-1 0,1 0 0,-1 0 0,1-1 0,0 1 0,-1 0 0,0 0 0,1-1 0,-1 1 0,0-1 0,-2 1 0,-21 2 0,1-1 0,-1 0 0,-46-6 0,3 2 0,42 1 0,17 0 0,-1 1 0,1-1 0,-1 2 0,0 0 0,0 0 0,1 0 0,-1 2 0,1 0 0,0-1 0,-13 8 0,-62 33 0,57-30 0,20-10 0,0 1 0,1-1 0,-1 0 0,0 2 0,2-1 0,-9 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06:00:14.464"/>
    </inkml:context>
    <inkml:brush xml:id="br0">
      <inkml:brushProperty name="width" value="0.35" units="cm"/>
      <inkml:brushProperty name="height" value="0.35" units="cm"/>
      <inkml:brushProperty name="color" value="#6091C0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06:01:52.914"/>
    </inkml:context>
    <inkml:brush xml:id="br0">
      <inkml:brushProperty name="width" value="0.35" units="cm"/>
      <inkml:brushProperty name="height" value="0.35" units="cm"/>
      <inkml:brushProperty name="color" value="#6091C0"/>
    </inkml:brush>
  </inkml:definitions>
  <inkml:trace contextRef="#ctx0" brushRef="#br0">0 24 24404,'2272'-24'0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31T06:02:14.243"/>
    </inkml:context>
    <inkml:brush xml:id="br0">
      <inkml:brushProperty name="width" value="0.35" units="cm"/>
      <inkml:brushProperty name="height" value="0.35" units="cm"/>
      <inkml:brushProperty name="color" value="#00FF00"/>
    </inkml:brush>
  </inkml:definitions>
  <inkml:trace contextRef="#ctx0" brushRef="#br0">0 2 24575,'10'2'0,"-2"2"0,1-1 0,-1 2 0,0 0 0,0 0 0,0 0 0,13 13 0,20 11 0,5 0 0,55 30 0,-87-52 0,0-2 0,0 1 0,1-2 0,-1 0 0,29 3 0,-14-5 0,6 1 0,42 9 0,-40-7 0,0-1 0,0-2 0,38-3 0,-27 0 0,-20-1 0,0-1 0,0-2 0,35-11 0,-38 9 0,0 1 0,1 2 0,-1 0 0,43 0 0,54 17 0,32 0 0,-116-8 0,-30-3 0,-1 0 0,1-1 0,-2-1 0,17 0 0,-22 0 0,0 0 0,0 0 0,0 0 0,0 0 0,0-1 0,0 1 0,0 0 0,0-1 0,0 1 0,0-1 0,0 0 0,0 1 0,0-1 0,0 1 0,0-1 0,-1 1 0,1-1 0,-1 0 0,1 0 0,0 0 0,-1 0 0,1 0 0,0 1 0,-1-1 0,1 0 0,-1-1 0,0 1 0,1 0 0,-1 1 0,0-2 0,1 1 0,-1 0 0,0 0 0,0-1 0,0 2 0,0-1 0,0 0 0,0-1 0,0 1 0,-1 0 0,1 0 0,0 0 0,-1 0 0,1 0 0,0 0 0,-1 0 0,0-1 0,-1-4 0,0 0 0,-1 0 0,-1 1 0,1 0 0,-1 0 0,-5-9 0,4 9 0,0 1 0,1 0 0,0-1 0,-2 2 0,1-1 0,-1 1 0,2-1 0,-2 2 0,0-1 0,1 0 0,-1 2 0,0-2 0,-1 2 0,-8-2 0,4 3 0,-2 0 0,2 1 0,-1-1 0,0 2 0,0 1 0,-18 5 0,-3 1 0,-57 26 0,80-31 0,0 1 0,-1-3 0,0 2 0,0-2 0,0-1 0,-15 2 0,-72-5 0,42 0 0,46 2 0,1 0 0,-1-1 0,0-1 0,0 0 0,-13-4 0,20 4 0,-2 1 0,1-1 0,0-1 0,0 2 0,1-2 0,-1 0 0,0 0 0,1 0 0,-1 0 0,2-1 0,-1 1 0,-1-1 0,2 1 0,-4-6 0,2 3 0,2 1 0,-2 0 0,0-1 0,0 1 0,-1 1 0,2-1 0,-2 1 0,0 0 0,0 0 0,-8-4 0,10 6 0,1 1 0,-1-1 0,1 1 0,-1 0 0,0 1 0,0 0 0,0-1 0,0 1 0,0-1 0,1 1 0,-1 0 0,0 1 0,0-1 0,0 0 0,0 1 0,0-1 0,1 1 0,0 0 0,-1 0 0,0 1 0,0-1 0,1 0 0,-4 4 0,-8 3 0,2-1 0,-2 1 0,0-2 0,1 0 0,-1 0 0,-1-2 0,0 0 0,-27 2 0,-9-1 0,-62-3 0,85-2 0,4 0 0,16 0 0,0 1 0,-1-1 0,1-1 0,-13-2 0,19-1 0,9 0 0,10-4 0,65-14 0,121-17 0,-113 25 0,-60 9-682,41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16:59:03.966"/>
    </inkml:context>
    <inkml:brush xml:id="br0">
      <inkml:brushProperty name="width" value="0.35" units="cm"/>
      <inkml:brushProperty name="height" value="0.35" units="cm"/>
      <inkml:brushProperty name="color" value="#D52532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16:59:03.967"/>
    </inkml:context>
    <inkml:brush xml:id="br0">
      <inkml:brushProperty name="width" value="0.35" units="cm"/>
      <inkml:brushProperty name="height" value="0.35" units="cm"/>
      <inkml:brushProperty name="color" value="#D52532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D2520-2C1B-4F9F-9A81-D1EE41A163D4}" type="datetimeFigureOut">
              <a:rPr kumimoji="1" lang="ja-JP" altLang="en-US" smtClean="0"/>
              <a:t>2025/9/6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51182-04BA-4E1B-8E86-EE3063EAF4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01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My name is Runa Murayama. </a:t>
            </a:r>
          </a:p>
          <a:p>
            <a:r>
              <a:rPr kumimoji="1" lang="en-US" altLang="ja-JP" dirty="0"/>
              <a:t>I am from Hiroshima University.</a:t>
            </a:r>
          </a:p>
          <a:p>
            <a:r>
              <a:rPr kumimoji="1" lang="en-US" altLang="ja-JP" dirty="0"/>
              <a:t>I will talk about Research on radiation generation from compact synchrotron radiation source.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51182-04BA-4E1B-8E86-EE3063EAF4B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940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965A0-00D6-891A-4D29-3F9CDF326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C2E34FA-11FB-BF0F-760D-F08860441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439678B-52E4-6226-3286-4C946AAF7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The inner square is the magnet's yoke section.</a:t>
            </a:r>
            <a:endParaRPr kumimoji="1" lang="en-US" altLang="ja-JP" dirty="0"/>
          </a:p>
          <a:p>
            <a:r>
              <a:rPr kumimoji="1" lang="en-US" altLang="ja-JP" dirty="0"/>
              <a:t>We can see shielding effect of the magnet yoke.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1ACA47-3405-40AE-DA7E-DE0BA8B73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51182-04BA-4E1B-8E86-EE3063EAF4B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921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0" dirty="0"/>
              <a:t>We </a:t>
            </a:r>
            <a:r>
              <a:rPr lang="en-US" altLang="ja-JP" b="0" dirty="0"/>
              <a:t>made PHITS simulation</a:t>
            </a:r>
            <a:r>
              <a:rPr lang="ja-JP" altLang="en-US" b="0" dirty="0"/>
              <a:t> </a:t>
            </a:r>
            <a:r>
              <a:rPr lang="en-US" altLang="ja-JP" b="0" dirty="0"/>
              <a:t>for a simple storage ring model.</a:t>
            </a:r>
          </a:p>
          <a:p>
            <a:r>
              <a:rPr lang="en-US" altLang="ja-JP" b="0" dirty="0"/>
              <a:t>We consider </a:t>
            </a:r>
            <a:r>
              <a:rPr kumimoji="1" lang="en-US" altLang="ja-JP" b="0" dirty="0"/>
              <a:t>the re</a:t>
            </a:r>
            <a:r>
              <a:rPr lang="en-US" altLang="ja-JP" b="0" dirty="0"/>
              <a:t>sidual gas scattering only. We found that intense radiation is  the straight line and around the beam orbit at the exit of the bending magnet.</a:t>
            </a:r>
          </a:p>
          <a:p>
            <a:endParaRPr lang="en-US" altLang="ja-JP" b="1" dirty="0"/>
          </a:p>
          <a:p>
            <a:r>
              <a:rPr lang="en-US" altLang="ja-JP" b="0" dirty="0"/>
              <a:t>I want to do next , </a:t>
            </a:r>
          </a:p>
          <a:p>
            <a:r>
              <a:rPr kumimoji="1" lang="en-US" altLang="ja-JP" b="0" dirty="0"/>
              <a:t>-We include quadrupole magnets in the simulation.</a:t>
            </a:r>
          </a:p>
          <a:p>
            <a:r>
              <a:rPr kumimoji="1" lang="en-US" altLang="ja-JP" b="0" dirty="0"/>
              <a:t>-We place a shielding blocks around the straight line and at the exit of the bending magnet.</a:t>
            </a:r>
          </a:p>
          <a:p>
            <a:r>
              <a:rPr kumimoji="1" lang="en-US" altLang="ja-JP" b="0" dirty="0"/>
              <a:t>- We treat other beam loss processes such as </a:t>
            </a:r>
            <a:r>
              <a:rPr kumimoji="1" lang="en-US" altLang="ja-JP" b="0" dirty="0" err="1"/>
              <a:t>Touschek</a:t>
            </a:r>
            <a:r>
              <a:rPr kumimoji="1" lang="en-US" altLang="ja-JP" b="0" dirty="0"/>
              <a:t> scattering.</a:t>
            </a:r>
            <a:endParaRPr kumimoji="1" lang="ja-JP" altLang="en-US" b="0" dirty="0"/>
          </a:p>
          <a:p>
            <a:endParaRPr lang="en-US" altLang="ja-JP" b="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51182-04BA-4E1B-8E86-EE3063EAF4B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01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/>
              <a:t>HiSOR</a:t>
            </a:r>
            <a:r>
              <a:rPr kumimoji="1" lang="en-US" altLang="ja-JP" dirty="0"/>
              <a:t> is a compact synchrotron radiation source in Hiroshima University. It was constructed about 30 years ago. Now, We have a future plan called </a:t>
            </a:r>
            <a:r>
              <a:rPr kumimoji="1" lang="en-US" altLang="ja-JP" dirty="0" err="1"/>
              <a:t>HiSOR</a:t>
            </a:r>
            <a:r>
              <a:rPr kumimoji="1" lang="en-US" altLang="ja-JP" dirty="0"/>
              <a:t>-II. </a:t>
            </a:r>
            <a:r>
              <a:rPr kumimoji="1" lang="en-US" altLang="ja-JP" dirty="0" err="1"/>
              <a:t>HiSOR</a:t>
            </a:r>
            <a:r>
              <a:rPr kumimoji="1" lang="en-US" altLang="ja-JP" dirty="0"/>
              <a:t> has no radiation shielding wall. Because radiation is shielded by iron yoke of the two H-shaped big bending magnets. But Bending magnets of </a:t>
            </a:r>
            <a:r>
              <a:rPr kumimoji="1" lang="en-US" altLang="ja-JP" dirty="0" err="1"/>
              <a:t>HiSOR</a:t>
            </a:r>
            <a:r>
              <a:rPr kumimoji="1" lang="en-US" altLang="ja-JP" dirty="0"/>
              <a:t>-II are small and C-shaped. In addition, we plan to introduce top-up operation. Therefore, we need to construct shielding wall around the </a:t>
            </a:r>
            <a:r>
              <a:rPr kumimoji="1" lang="en-US" altLang="ja-JP" dirty="0" err="1"/>
              <a:t>HiSOR</a:t>
            </a:r>
            <a:r>
              <a:rPr kumimoji="1" lang="en-US" altLang="ja-JP" dirty="0"/>
              <a:t>-II ring like UVSOR.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51182-04BA-4E1B-8E86-EE3063EAF4B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03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want to realize </a:t>
            </a:r>
            <a:r>
              <a:rPr kumimoji="1" lang="en-US" altLang="ja-JP" dirty="0" err="1"/>
              <a:t>HiSOR</a:t>
            </a:r>
            <a:r>
              <a:rPr kumimoji="1" lang="en-US" altLang="ja-JP" dirty="0"/>
              <a:t>-Ⅱ</a:t>
            </a:r>
            <a:r>
              <a:rPr kumimoji="1" lang="ja-JP" altLang="en-US" dirty="0"/>
              <a:t> </a:t>
            </a:r>
            <a:r>
              <a:rPr kumimoji="1" lang="en-US" altLang="ja-JP" dirty="0"/>
              <a:t>with</a:t>
            </a:r>
            <a:r>
              <a:rPr kumimoji="1" lang="ja-JP" altLang="en-US" dirty="0"/>
              <a:t> </a:t>
            </a:r>
            <a:r>
              <a:rPr kumimoji="1" lang="en-US" altLang="ja-JP" dirty="0"/>
              <a:t>low</a:t>
            </a:r>
            <a:r>
              <a:rPr kumimoji="1" lang="ja-JP" altLang="en-US" dirty="0"/>
              <a:t> </a:t>
            </a:r>
            <a:r>
              <a:rPr kumimoji="1" lang="en-US" altLang="ja-JP" dirty="0"/>
              <a:t>cost</a:t>
            </a:r>
            <a:r>
              <a:rPr kumimoji="1" lang="ja-JP" altLang="en-US" dirty="0"/>
              <a:t> </a:t>
            </a:r>
            <a:r>
              <a:rPr kumimoji="1" lang="en-US" altLang="ja-JP" dirty="0"/>
              <a:t>as</a:t>
            </a:r>
            <a:r>
              <a:rPr kumimoji="1" lang="ja-JP" altLang="en-US" dirty="0"/>
              <a:t> </a:t>
            </a:r>
            <a:r>
              <a:rPr kumimoji="1" lang="en-US" altLang="ja-JP" dirty="0"/>
              <a:t>possible. The radiation shielding should be cost-</a:t>
            </a:r>
            <a:r>
              <a:rPr kumimoji="1" lang="en-US" altLang="ja-JP" dirty="0" err="1"/>
              <a:t>effective,too</a:t>
            </a:r>
            <a:r>
              <a:rPr kumimoji="1" lang="en-US" altLang="ja-JP" dirty="0"/>
              <a:t>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51182-04BA-4E1B-8E86-EE3063EAF4B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138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D4CC3-E3C6-BA41-561F-4AE858562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67EF2ED-0F9D-C8E2-53B2-32623AAA2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C52C76E-3CEC-43BA-3425-BC5890F9F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 develop cos-effective radiation shielding, we first examine how radiation is generated and propagated by using the simulation code PHITS.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BB64A1-5AF5-7507-B826-954933C25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51182-04BA-4E1B-8E86-EE3063EAF4B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25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 created</a:t>
            </a:r>
            <a:r>
              <a:rPr kumimoji="1" lang="ja-JP" altLang="en-US" dirty="0"/>
              <a:t>　</a:t>
            </a:r>
            <a:r>
              <a:rPr kumimoji="1" lang="en-US" altLang="ja-JP" dirty="0"/>
              <a:t>a simulation model. This isle</a:t>
            </a:r>
            <a:r>
              <a:rPr kumimoji="1" lang="ja-JP" altLang="en-US" dirty="0"/>
              <a:t> </a:t>
            </a:r>
            <a:r>
              <a:rPr kumimoji="1" lang="en-US" altLang="ja-JP" dirty="0"/>
              <a:t>based</a:t>
            </a:r>
            <a:r>
              <a:rPr kumimoji="1" lang="ja-JP" altLang="en-US" dirty="0"/>
              <a:t> </a:t>
            </a:r>
            <a:r>
              <a:rPr kumimoji="1" lang="en-US" altLang="ja-JP" dirty="0"/>
              <a:t>on</a:t>
            </a:r>
            <a:r>
              <a:rPr kumimoji="1" lang="ja-JP" altLang="en-US" dirty="0"/>
              <a:t> </a:t>
            </a:r>
            <a:r>
              <a:rPr kumimoji="1" lang="en-US" altLang="ja-JP" dirty="0"/>
              <a:t>UVSOR. Because </a:t>
            </a:r>
            <a:r>
              <a:rPr kumimoji="1" lang="en-US" altLang="ja-JP" dirty="0" err="1"/>
              <a:t>HiSOR</a:t>
            </a:r>
            <a:r>
              <a:rPr kumimoji="1" lang="en-US" altLang="ja-JP" dirty="0"/>
              <a:t>-Ⅱ</a:t>
            </a:r>
            <a:r>
              <a:rPr kumimoji="1" lang="ja-JP" altLang="en-US" dirty="0"/>
              <a:t> </a:t>
            </a:r>
            <a:r>
              <a:rPr kumimoji="1" lang="en-US" altLang="ja-JP" dirty="0"/>
              <a:t>will have similar structure as UVSOR. This model has </a:t>
            </a:r>
            <a:r>
              <a:rPr kumimoji="1" lang="en-US" altLang="ja-JP" sz="1200" b="0" dirty="0"/>
              <a:t>a one straight section and a one bending magnet.</a:t>
            </a:r>
            <a:r>
              <a:rPr kumimoji="1" lang="en-US" altLang="ja-JP" sz="1200" b="1" dirty="0"/>
              <a:t> </a:t>
            </a:r>
            <a:r>
              <a:rPr kumimoji="1" lang="en-US" altLang="ja-JP" sz="1200" b="0" dirty="0"/>
              <a:t>The magnet is made of iron. The beam pipe is made of stainless steal. </a:t>
            </a:r>
            <a:r>
              <a:rPr lang="en-US" altLang="ja-JP" sz="1200" b="0" dirty="0"/>
              <a:t>All other parts are vacuum.</a:t>
            </a:r>
          </a:p>
          <a:p>
            <a:endParaRPr kumimoji="1" lang="en-US" altLang="ja-JP" b="0" dirty="0"/>
          </a:p>
          <a:p>
            <a:r>
              <a:rPr kumimoji="1" lang="en-US" altLang="ja-JP" b="0" dirty="0"/>
              <a:t>The amount of residual gas is increased more than normal so that collisions with the residual gas occur more frequently.</a:t>
            </a:r>
          </a:p>
          <a:p>
            <a:r>
              <a:rPr kumimoji="1" lang="en-US" altLang="ja-JP" b="0" dirty="0"/>
              <a:t>When</a:t>
            </a:r>
            <a:r>
              <a:rPr kumimoji="1" lang="ja-JP" altLang="en-US" b="0" dirty="0"/>
              <a:t>　</a:t>
            </a:r>
            <a:r>
              <a:rPr kumimoji="1" lang="en-US" altLang="ja-JP" b="0" dirty="0"/>
              <a:t>10electron put in duct, three  electron collisions gas.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51182-04BA-4E1B-8E86-EE3063EAF4B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69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dirty="0"/>
              <a:t>In this study, we only consider residual gas scattering. </a:t>
            </a:r>
            <a:r>
              <a:rPr lang="en-US" altLang="ja-JP" sz="1200" b="0" dirty="0"/>
              <a:t>We put CO as the residual gas in the straight section. We</a:t>
            </a:r>
            <a:r>
              <a:rPr lang="ja-JP" altLang="en-US" sz="1200" b="0" dirty="0"/>
              <a:t> </a:t>
            </a:r>
            <a:r>
              <a:rPr lang="en-US" altLang="ja-JP" sz="1200" b="0" dirty="0"/>
              <a:t>consider</a:t>
            </a:r>
            <a:r>
              <a:rPr lang="ja-JP" altLang="en-US" sz="1200" b="0" dirty="0"/>
              <a:t> </a:t>
            </a:r>
            <a:r>
              <a:rPr lang="en-US" altLang="ja-JP" sz="1200" b="0" dirty="0"/>
              <a:t>two</a:t>
            </a:r>
            <a:r>
              <a:rPr lang="ja-JP" altLang="en-US" sz="1200" b="0" dirty="0"/>
              <a:t> </a:t>
            </a:r>
            <a:r>
              <a:rPr lang="en-US" altLang="ja-JP" sz="1200" b="0" dirty="0"/>
              <a:t>major</a:t>
            </a:r>
            <a:r>
              <a:rPr lang="ja-JP" altLang="en-US" sz="1200" b="0" dirty="0"/>
              <a:t> </a:t>
            </a:r>
            <a:r>
              <a:rPr lang="en-US" altLang="ja-JP" sz="1200" b="0" dirty="0"/>
              <a:t>processes.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dirty="0"/>
              <a:t>Left picture is </a:t>
            </a:r>
            <a:r>
              <a:rPr lang="en-US" altLang="ja-JP" sz="1200" b="0" dirty="0"/>
              <a:t>Bremsstrahlung. Electrons lose energy through reactions with gases. In magnet field, If an electron loses energy more than 64[eV], electron hits the duct and generate radiation.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0" dirty="0"/>
              <a:t>Right picture is  Rutherford Scattering. Electron change its direction through reactions with gases. If the electron angle changes by less than 2.2 [</a:t>
            </a:r>
            <a:r>
              <a:rPr lang="en-US" altLang="ja-JP" sz="1200" b="0" dirty="0" err="1"/>
              <a:t>mrad</a:t>
            </a:r>
            <a:r>
              <a:rPr lang="en-US" altLang="ja-JP" sz="1200" b="0" dirty="0"/>
              <a:t>], the electron will not collide with the duct.</a:t>
            </a:r>
            <a:endParaRPr kumimoji="1" lang="ja-JP" altLang="en-US" sz="1200" b="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51182-04BA-4E1B-8E86-EE3063EAF4B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43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This is the result. This one is Electron fluence. Red color line is electron beam.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Others are electrons losing energy or generated as radiation.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51182-04BA-4E1B-8E86-EE3063EAF4B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091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one is Gamma-ray fluence.</a:t>
            </a:r>
          </a:p>
          <a:p>
            <a:r>
              <a:rPr kumimoji="1" lang="en-US" altLang="ja-JP" dirty="0"/>
              <a:t>We can see bremsstrahlung gamma-rays.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51182-04BA-4E1B-8E86-EE3063EAF4B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68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1EFA3-54C0-81BE-853E-104F71BAA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A41365D-AC1C-7561-A362-C1F2961D5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94670E6-825C-A59C-CE5F-21D68D1FE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can see intense radiation along the beam orbit.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CAFF5A-D4C8-2B6E-D869-8BC0CD78C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51182-04BA-4E1B-8E86-EE3063EAF4B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71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6AA690-C4AF-5490-94E0-693D3F2FA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C43C06-E8A9-85D6-2893-4F6B40B68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CB41C5-3F84-A3FD-7487-EF79A25F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EE6F-3681-4A63-989E-7A37FA1F72AB}" type="datetimeFigureOut">
              <a:rPr kumimoji="1" lang="ja-JP" altLang="en-US" smtClean="0"/>
              <a:t>2025/9/6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BD0F00-6CFA-8F61-ABCC-8B982132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14CCAC-95EB-F950-7B68-946A5415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A94-38AE-4266-9DD0-4EBECF550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919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0A5CA4-18F9-A767-97F3-B4BD482D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98F2AF6-4A2D-CAD1-BC95-2B9669BC0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37765A-8C1D-82E5-7E25-919DB5DE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EE6F-3681-4A63-989E-7A37FA1F72AB}" type="datetimeFigureOut">
              <a:rPr kumimoji="1" lang="ja-JP" altLang="en-US" smtClean="0"/>
              <a:t>2025/9/6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ACD590-25EE-2E55-15A0-75EAB7F2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E5E34B-6427-17F0-6B2C-B696B6E7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A94-38AE-4266-9DD0-4EBECF550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97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3CC155B-E79B-6184-2EF7-BEACFFA3A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27E170A-4E67-634E-E260-41B027541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0A2761-D9D5-EE8B-9E51-EEE5B436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EE6F-3681-4A63-989E-7A37FA1F72AB}" type="datetimeFigureOut">
              <a:rPr kumimoji="1" lang="ja-JP" altLang="en-US" smtClean="0"/>
              <a:t>2025/9/6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106A6A-C60E-B6BD-970C-B11146F4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F5091A-F3B6-B6C5-67EA-3B6E5A62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A94-38AE-4266-9DD0-4EBECF550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09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515FD-34B9-43F0-6DE3-28406DE2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662782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724349-5E28-D4E8-524C-B830F2818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2BED1A-3F98-0CD0-5187-DBE3880D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EE6F-3681-4A63-989E-7A37FA1F72AB}" type="datetimeFigureOut">
              <a:rPr kumimoji="1" lang="ja-JP" altLang="en-US" smtClean="0"/>
              <a:t>2025/9/6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149877-1B23-4ADD-B061-813786BD6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94706E-FC84-3647-EB98-5ACE5DA4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A94-38AE-4266-9DD0-4EBECF550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213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4ECA6A-5371-32F1-07EE-3F3AD00A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505B31-7743-9D24-8F27-3E7FFC51F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FC70E6-F2FE-4D5E-0D3B-27681488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EE6F-3681-4A63-989E-7A37FA1F72AB}" type="datetimeFigureOut">
              <a:rPr kumimoji="1" lang="ja-JP" altLang="en-US" smtClean="0"/>
              <a:t>2025/9/6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2E6A86-82A6-CCBC-A642-9F818A6CB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22BBD9-47AE-178B-AA9A-18191B36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A94-38AE-4266-9DD0-4EBECF550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70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BB4612-F48F-A9C1-15D9-7903D9AC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FF8B8F-FBD9-8D30-39AE-487660116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BB0CC43-DAF2-593D-28C8-DC99AD85D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0AE4C7-29CB-2ED7-69CC-02F4DC60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EE6F-3681-4A63-989E-7A37FA1F72AB}" type="datetimeFigureOut">
              <a:rPr kumimoji="1" lang="ja-JP" altLang="en-US" smtClean="0"/>
              <a:t>2025/9/6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3862459-8FB4-4ABA-A40F-E03D6E5C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954000-2108-B0B3-9411-08CD77832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A94-38AE-4266-9DD0-4EBECF550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68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FB3067-6483-3CD6-EB1B-302780A6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E3DD00-8B92-62F5-66E0-ED2EB6FB6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D27239C-7A55-C118-3136-BC4788716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062F7E9-9433-C975-8976-907FF70EC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0409634-928D-CE87-7F43-2FC6BD060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545D423-A3FA-D631-A0C5-5C798AB6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EE6F-3681-4A63-989E-7A37FA1F72AB}" type="datetimeFigureOut">
              <a:rPr kumimoji="1" lang="ja-JP" altLang="en-US" smtClean="0"/>
              <a:t>2025/9/6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DBECDC2-9AFA-A93E-8789-FBCE6E2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A6341F-C39A-C885-895B-B93403E7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A94-38AE-4266-9DD0-4EBECF550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57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A3AE23-C044-1E48-59D4-152A55BC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17A3BF2-4437-095D-F330-94B77B3A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EE6F-3681-4A63-989E-7A37FA1F72AB}" type="datetimeFigureOut">
              <a:rPr kumimoji="1" lang="ja-JP" altLang="en-US" smtClean="0"/>
              <a:t>2025/9/6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E6851E1-EB85-BDE0-C955-C3B54FD0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4E0A8B1-2D8F-E586-C9D9-66754A19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A94-38AE-4266-9DD0-4EBECF550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97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8F55101-E706-E261-AA3E-92D80A5C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EE6F-3681-4A63-989E-7A37FA1F72AB}" type="datetimeFigureOut">
              <a:rPr kumimoji="1" lang="ja-JP" altLang="en-US" smtClean="0"/>
              <a:t>2025/9/6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DA621DC-5DF7-111F-70D1-2F936421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EB68EA-8B51-E7E2-D713-F7259D7C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A94-38AE-4266-9DD0-4EBECF550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85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9F6635-23FD-6672-BBBE-4C5AB4E7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70D84D-C47D-BE13-769E-76FE962B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DCBD3E-C50A-1761-7378-A322B9DC4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6B92B9-22D5-B518-59B5-24782803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EE6F-3681-4A63-989E-7A37FA1F72AB}" type="datetimeFigureOut">
              <a:rPr kumimoji="1" lang="ja-JP" altLang="en-US" smtClean="0"/>
              <a:t>2025/9/6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AFBEB7-9D09-C8D6-07DC-5459EBF2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8D28BE-B4E8-D064-7E47-57B5BC52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A94-38AE-4266-9DD0-4EBECF550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55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ACB9A-BDDB-0FA0-12B2-73A7888D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7C292EB-F4B5-6AAF-C28F-F54C83B3D9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37E149D-6919-743E-D98C-E85760B7F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CE910E-5F76-8814-5FA1-D6109B66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EE6F-3681-4A63-989E-7A37FA1F72AB}" type="datetimeFigureOut">
              <a:rPr kumimoji="1" lang="ja-JP" altLang="en-US" smtClean="0"/>
              <a:t>2025/9/6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D90603-BD39-C054-C1FC-09D69483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ED3ABE-555D-39E1-004F-CEB44308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A94-38AE-4266-9DD0-4EBECF550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61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E0789D6-5557-752F-E97F-D8EB6DC2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9EA43D-6A26-3584-5D18-672537502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DFD6D0-1356-B290-02BC-9ABBEB1A0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19EE6F-3681-4A63-989E-7A37FA1F72AB}" type="datetimeFigureOut">
              <a:rPr kumimoji="1" lang="ja-JP" altLang="en-US" smtClean="0"/>
              <a:t>2025/9/6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656266-DCDB-47E9-CC5F-6BFFCB16E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0AB3EE-C784-F5ED-43E7-09CEF237D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52DA94-38AE-4266-9DD0-4EBECF5509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78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9.png"/><Relationship Id="rId21" Type="http://schemas.openxmlformats.org/officeDocument/2006/relationships/image" Target="../media/image21.png"/><Relationship Id="rId7" Type="http://schemas.openxmlformats.org/officeDocument/2006/relationships/image" Target="../media/image12.png"/><Relationship Id="rId12" Type="http://schemas.openxmlformats.org/officeDocument/2006/relationships/customXml" Target="../ink/ink4.xm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6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4.png"/><Relationship Id="rId24" Type="http://schemas.openxmlformats.org/officeDocument/2006/relationships/image" Target="../media/image2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3.png"/><Relationship Id="rId10" Type="http://schemas.openxmlformats.org/officeDocument/2006/relationships/customXml" Target="../ink/ink3.xml"/><Relationship Id="rId19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customXml" Target="../ink/ink5.xml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customXml" Target="../ink/ink7.xml"/><Relationship Id="rId9" Type="http://schemas.openxmlformats.org/officeDocument/2006/relationships/image" Target="../media/image2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27A553-A814-F070-F746-4D9BF7E1CA24}"/>
              </a:ext>
            </a:extLst>
          </p:cNvPr>
          <p:cNvSpPr txBox="1"/>
          <p:nvPr/>
        </p:nvSpPr>
        <p:spPr>
          <a:xfrm>
            <a:off x="470902" y="1582218"/>
            <a:ext cx="112501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b="1" dirty="0"/>
              <a:t>Research on radiation generation </a:t>
            </a:r>
          </a:p>
          <a:p>
            <a:pPr algn="ctr"/>
            <a:r>
              <a:rPr kumimoji="1" lang="en-US" altLang="ja-JP" sz="4000" b="1" dirty="0"/>
              <a:t>from compact synchrotron radiation sources</a:t>
            </a:r>
            <a:endParaRPr kumimoji="1" lang="ja-JP" altLang="en-US" sz="4000" b="1" dirty="0"/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86F42991-700C-44B4-1FF4-47DBB6C1E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9652" y="5372352"/>
            <a:ext cx="3467548" cy="1028448"/>
          </a:xfrm>
        </p:spPr>
        <p:txBody>
          <a:bodyPr/>
          <a:lstStyle/>
          <a:p>
            <a:r>
              <a:rPr kumimoji="1" lang="en-US" altLang="ja-JP" b="1" dirty="0"/>
              <a:t>Runa Murayama</a:t>
            </a:r>
          </a:p>
          <a:p>
            <a:r>
              <a:rPr lang="en-US" altLang="ja-JP" b="1" dirty="0"/>
              <a:t>Hiroshima Univ</a:t>
            </a:r>
            <a:endParaRPr kumimoji="1" lang="ja-JP" altLang="en-US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FD223EA-4842-6305-B935-7DA3C71B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" y="5154464"/>
            <a:ext cx="1446415" cy="139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E06157E-6EA2-6D4D-A16E-01B7BFC34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86"/>
          <a:stretch>
            <a:fillRect/>
          </a:stretch>
        </p:blipFill>
        <p:spPr bwMode="auto">
          <a:xfrm>
            <a:off x="2402378" y="5120962"/>
            <a:ext cx="1687484" cy="142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95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8D4F3-07E7-97BA-9CBE-EC31439A1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89E9B-DB75-6C6E-4251-B1658685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94"/>
            <a:ext cx="12192000" cy="662782"/>
          </a:xfrm>
        </p:spPr>
        <p:txBody>
          <a:bodyPr/>
          <a:lstStyle/>
          <a:p>
            <a:r>
              <a:rPr lang="en-US" altLang="ja-JP"/>
              <a:t>Simulation Result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C6CC0CB-7860-254B-A4AA-6CAEA2A76B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F4F9"/>
              </a:clrFrom>
              <a:clrTo>
                <a:srgbClr val="EFF4F9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217" y="1483655"/>
            <a:ext cx="5876627" cy="115249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AD7AA26-CDDA-98CD-B8BD-50823070161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5840" y="1495164"/>
            <a:ext cx="5906209" cy="118232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30B4735-4EB8-1F8C-FBEA-BFD401EE5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217" y="3099510"/>
            <a:ext cx="5946167" cy="331691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654529B-FE8B-1243-22AC-CB1333F36B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4384" y="3192803"/>
            <a:ext cx="5935760" cy="326399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D0374B2-D0BC-D3A2-807E-01957A43FAB0}"/>
              </a:ext>
            </a:extLst>
          </p:cNvPr>
          <p:cNvSpPr txBox="1"/>
          <p:nvPr/>
        </p:nvSpPr>
        <p:spPr>
          <a:xfrm>
            <a:off x="987725" y="1734862"/>
            <a:ext cx="30112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/>
              <a:t>Interaction with residual gases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0470768-F860-26A2-8B34-AA429B610668}"/>
                  </a:ext>
                </a:extLst>
              </p:cNvPr>
              <p:cNvSpPr txBox="1"/>
              <p:nvPr/>
            </p:nvSpPr>
            <p:spPr>
              <a:xfrm>
                <a:off x="4545379" y="2396772"/>
                <a:ext cx="1461519" cy="280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ja-JP" altLang="en-US" sz="1200" b="1" dirty="0"/>
                  <a:t> </a:t>
                </a:r>
                <a:r>
                  <a:rPr lang="en-US" altLang="ja-JP" sz="1200" b="1" dirty="0"/>
                  <a:t>electron</a:t>
                </a:r>
                <a:endParaRPr lang="ja-JP" altLang="en-US" sz="1200" b="1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0470768-F860-26A2-8B34-AA429B61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379" y="2396772"/>
                <a:ext cx="1461519" cy="280718"/>
              </a:xfrm>
              <a:prstGeom prst="rect">
                <a:avLst/>
              </a:prstGeom>
              <a:blipFill>
                <a:blip r:embed="rId9"/>
                <a:stretch>
                  <a:fillRect l="-418"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F6ACD4A-C176-A545-9AFF-1550132B51A8}"/>
                  </a:ext>
                </a:extLst>
              </p:cNvPr>
              <p:cNvSpPr txBox="1"/>
              <p:nvPr/>
            </p:nvSpPr>
            <p:spPr>
              <a:xfrm>
                <a:off x="10463996" y="2428265"/>
                <a:ext cx="1461519" cy="280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ja-JP" altLang="en-US" sz="1200" b="1" dirty="0"/>
                  <a:t> </a:t>
                </a:r>
                <a:r>
                  <a:rPr lang="en-US" altLang="ja-JP" sz="1200" b="1" dirty="0"/>
                  <a:t>electron</a:t>
                </a:r>
                <a:endParaRPr lang="ja-JP" altLang="en-US" sz="1200" b="1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F6ACD4A-C176-A545-9AFF-1550132B5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996" y="2428265"/>
                <a:ext cx="1461519" cy="280718"/>
              </a:xfrm>
              <a:prstGeom prst="rect">
                <a:avLst/>
              </a:prstGeom>
              <a:blipFill>
                <a:blip r:embed="rId9"/>
                <a:stretch>
                  <a:fillRect l="-418"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0FEBE96-855B-5C40-E68A-380C7FB36A8F}"/>
                  </a:ext>
                </a:extLst>
              </p:cNvPr>
              <p:cNvSpPr txBox="1"/>
              <p:nvPr/>
            </p:nvSpPr>
            <p:spPr>
              <a:xfrm>
                <a:off x="3999018" y="6172874"/>
                <a:ext cx="1461519" cy="283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ja-JP" altLang="en-US" sz="1200" b="1" dirty="0"/>
                  <a:t> </a:t>
                </a:r>
                <a:r>
                  <a:rPr lang="en-US" altLang="ja-JP" sz="1200" b="1" dirty="0"/>
                  <a:t>electron</a:t>
                </a:r>
                <a:endParaRPr lang="ja-JP" altLang="en-US" sz="1200" b="1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0FEBE96-855B-5C40-E68A-380C7FB36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018" y="6172874"/>
                <a:ext cx="1461519" cy="283924"/>
              </a:xfrm>
              <a:prstGeom prst="rect">
                <a:avLst/>
              </a:prstGeom>
              <a:blipFill>
                <a:blip r:embed="rId10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EE27CCD-6227-7B07-E2D0-B2D23CB48A76}"/>
                  </a:ext>
                </a:extLst>
              </p:cNvPr>
              <p:cNvSpPr txBox="1"/>
              <p:nvPr/>
            </p:nvSpPr>
            <p:spPr>
              <a:xfrm>
                <a:off x="9834980" y="6172874"/>
                <a:ext cx="1461519" cy="283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ja-JP" altLang="en-US" sz="1200" b="1" dirty="0"/>
                  <a:t> </a:t>
                </a:r>
                <a:r>
                  <a:rPr lang="en-US" altLang="ja-JP" sz="1200" b="1" dirty="0"/>
                  <a:t>electron</a:t>
                </a:r>
                <a:endParaRPr lang="ja-JP" altLang="en-US" sz="1200" b="1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EE27CCD-6227-7B07-E2D0-B2D23CB48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980" y="6172874"/>
                <a:ext cx="1461519" cy="283924"/>
              </a:xfrm>
              <a:prstGeom prst="rect">
                <a:avLst/>
              </a:prstGeom>
              <a:blipFill>
                <a:blip r:embed="rId10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7C0B2D-9A3F-9A17-2FC2-2EA5261575CD}"/>
              </a:ext>
            </a:extLst>
          </p:cNvPr>
          <p:cNvSpPr txBox="1"/>
          <p:nvPr/>
        </p:nvSpPr>
        <p:spPr>
          <a:xfrm>
            <a:off x="2052084" y="972023"/>
            <a:ext cx="29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Electron</a:t>
            </a:r>
            <a:r>
              <a:rPr lang="ja-JP" altLang="en-US" b="1"/>
              <a:t> </a:t>
            </a:r>
            <a:r>
              <a:rPr lang="en-US" altLang="ja-JP" b="1"/>
              <a:t>fluence</a:t>
            </a:r>
            <a:endParaRPr kumimoji="1" lang="ja-JP" altLang="en-US" b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F311BD9-DCED-3FE7-A4D0-0BCCF83031F1}"/>
              </a:ext>
            </a:extLst>
          </p:cNvPr>
          <p:cNvSpPr txBox="1"/>
          <p:nvPr/>
        </p:nvSpPr>
        <p:spPr>
          <a:xfrm>
            <a:off x="7368659" y="972023"/>
            <a:ext cx="29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Gamma-ray</a:t>
            </a:r>
            <a:r>
              <a:rPr lang="ja-JP" altLang="en-US" b="1"/>
              <a:t> </a:t>
            </a:r>
            <a:r>
              <a:rPr lang="en-US" altLang="ja-JP" b="1"/>
              <a:t>fluence</a:t>
            </a:r>
            <a:endParaRPr kumimoji="1" lang="ja-JP" altLang="en-US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803E604-0358-8B2E-04E7-75AB6255B79B}"/>
              </a:ext>
            </a:extLst>
          </p:cNvPr>
          <p:cNvSpPr txBox="1"/>
          <p:nvPr/>
        </p:nvSpPr>
        <p:spPr>
          <a:xfrm rot="1397253">
            <a:off x="7898476" y="4846301"/>
            <a:ext cx="20994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/>
              <a:t>Shielding effect of magnet yoke</a:t>
            </a:r>
            <a:endParaRPr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5559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3EC639-DB04-C2DC-C977-D97A5D75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046"/>
            <a:ext cx="12192000" cy="662782"/>
          </a:xfrm>
        </p:spPr>
        <p:txBody>
          <a:bodyPr/>
          <a:lstStyle/>
          <a:p>
            <a:r>
              <a:rPr kumimoji="1" lang="en-US" altLang="ja-JP"/>
              <a:t>Summary &amp; Prospects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EF48D13-C8B4-C8A2-983C-379E7543E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202" y="1749709"/>
            <a:ext cx="5351266" cy="294259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26F084A-E8ED-3C36-C66B-E91406FEC549}"/>
              </a:ext>
            </a:extLst>
          </p:cNvPr>
          <p:cNvSpPr txBox="1"/>
          <p:nvPr/>
        </p:nvSpPr>
        <p:spPr>
          <a:xfrm>
            <a:off x="7116125" y="4232506"/>
            <a:ext cx="838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/>
              <a:t>γ</a:t>
            </a:r>
            <a:endParaRPr lang="ja-JP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A5B47F6-1B83-E4A5-99FD-5DDF430F4BC7}"/>
                  </a:ext>
                </a:extLst>
              </p:cNvPr>
              <p:cNvSpPr txBox="1"/>
              <p:nvPr/>
            </p:nvSpPr>
            <p:spPr>
              <a:xfrm>
                <a:off x="9649298" y="4408375"/>
                <a:ext cx="1461519" cy="283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ja-JP" altLang="en-US" sz="1200" b="1" dirty="0"/>
                  <a:t> </a:t>
                </a:r>
                <a:r>
                  <a:rPr lang="en-US" altLang="ja-JP" sz="1200" b="1" dirty="0"/>
                  <a:t>electron</a:t>
                </a:r>
                <a:endParaRPr lang="ja-JP" altLang="en-US" sz="1200" b="1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A5B47F6-1B83-E4A5-99FD-5DDF430F4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298" y="4408375"/>
                <a:ext cx="1461519" cy="283924"/>
              </a:xfrm>
              <a:prstGeom prst="rect">
                <a:avLst/>
              </a:prstGeom>
              <a:blipFill>
                <a:blip r:embed="rId4"/>
                <a:stretch>
                  <a:fillRect l="-417" b="-148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楕円 11">
            <a:extLst>
              <a:ext uri="{FF2B5EF4-FFF2-40B4-BE49-F238E27FC236}">
                <a16:creationId xmlns:a16="http://schemas.microsoft.com/office/drawing/2014/main" id="{D2C159AD-33AF-7B5C-F5C4-BFC5292B18AA}"/>
              </a:ext>
            </a:extLst>
          </p:cNvPr>
          <p:cNvSpPr/>
          <p:nvPr/>
        </p:nvSpPr>
        <p:spPr>
          <a:xfrm>
            <a:off x="8295736" y="1991813"/>
            <a:ext cx="2464414" cy="63936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86A7DA2-F27C-68B3-3C7D-C44CA870E7F9}"/>
              </a:ext>
            </a:extLst>
          </p:cNvPr>
          <p:cNvSpPr/>
          <p:nvPr/>
        </p:nvSpPr>
        <p:spPr>
          <a:xfrm rot="2373693">
            <a:off x="9645054" y="3208982"/>
            <a:ext cx="1764668" cy="86884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E416108-274B-C545-F3EA-582254F57171}"/>
              </a:ext>
            </a:extLst>
          </p:cNvPr>
          <p:cNvSpPr txBox="1"/>
          <p:nvPr/>
        </p:nvSpPr>
        <p:spPr>
          <a:xfrm>
            <a:off x="7649405" y="19421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※</a:t>
            </a:r>
            <a:r>
              <a:rPr kumimoji="1" lang="ja-JP" altLang="en-US" b="1" dirty="0"/>
              <a:t>１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196065-C4A3-2499-FF91-AC07DC01EB0D}"/>
              </a:ext>
            </a:extLst>
          </p:cNvPr>
          <p:cNvSpPr txBox="1"/>
          <p:nvPr/>
        </p:nvSpPr>
        <p:spPr>
          <a:xfrm>
            <a:off x="9253669" y="329240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※2</a:t>
            </a:r>
            <a:endParaRPr kumimoji="1" lang="ja-JP" altLang="en-US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B635E9C-987F-0323-9DF8-E757F17C3B1B}"/>
              </a:ext>
            </a:extLst>
          </p:cNvPr>
          <p:cNvSpPr txBox="1"/>
          <p:nvPr/>
        </p:nvSpPr>
        <p:spPr>
          <a:xfrm>
            <a:off x="402039" y="4851871"/>
            <a:ext cx="1048876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[</a:t>
            </a:r>
            <a:r>
              <a:rPr kumimoji="1" lang="en-US" altLang="ja-JP" sz="2400" b="1" dirty="0"/>
              <a:t>Prospects]</a:t>
            </a:r>
          </a:p>
          <a:p>
            <a:r>
              <a:rPr kumimoji="1" lang="en-US" altLang="ja-JP" b="1" dirty="0"/>
              <a:t>- We include quadrupole magnets in the simulation.</a:t>
            </a:r>
          </a:p>
          <a:p>
            <a:r>
              <a:rPr kumimoji="1" lang="en-US" altLang="ja-JP" b="1" dirty="0"/>
              <a:t>- We place a shielding blocks around the straight line and at the exit of the bending magnet.</a:t>
            </a:r>
          </a:p>
          <a:p>
            <a:r>
              <a:rPr kumimoji="1" lang="en-US" altLang="ja-JP" b="1" dirty="0"/>
              <a:t>- We treat other beam loss processes such as </a:t>
            </a:r>
            <a:r>
              <a:rPr kumimoji="1" lang="en-US" altLang="ja-JP" b="1" dirty="0" err="1"/>
              <a:t>Touschek</a:t>
            </a:r>
            <a:r>
              <a:rPr kumimoji="1" lang="en-US" altLang="ja-JP" b="1" dirty="0"/>
              <a:t> scattering.</a:t>
            </a:r>
            <a:endParaRPr kumimoji="1" lang="ja-JP" altLang="en-US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BDE01A-77FC-F86D-DF97-24BC0E9586F3}"/>
              </a:ext>
            </a:extLst>
          </p:cNvPr>
          <p:cNvSpPr txBox="1"/>
          <p:nvPr/>
        </p:nvSpPr>
        <p:spPr>
          <a:xfrm>
            <a:off x="447571" y="1277976"/>
            <a:ext cx="53512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[Summary]</a:t>
            </a:r>
          </a:p>
          <a:p>
            <a:r>
              <a:rPr kumimoji="1" lang="en-US" altLang="ja-JP" b="1" dirty="0"/>
              <a:t>We </a:t>
            </a:r>
            <a:r>
              <a:rPr lang="en-US" altLang="ja-JP" b="1" dirty="0"/>
              <a:t>made PHITS simulation</a:t>
            </a:r>
          </a:p>
          <a:p>
            <a:r>
              <a:rPr lang="en-US" altLang="ja-JP" b="1" dirty="0"/>
              <a:t>for a simple storage ring model.</a:t>
            </a:r>
          </a:p>
          <a:p>
            <a:r>
              <a:rPr lang="en-US" altLang="ja-JP" b="1" dirty="0"/>
              <a:t>We consider </a:t>
            </a:r>
            <a:r>
              <a:rPr kumimoji="1" lang="en-US" altLang="ja-JP" b="1" dirty="0"/>
              <a:t>the re</a:t>
            </a:r>
            <a:r>
              <a:rPr lang="en-US" altLang="ja-JP" b="1" dirty="0"/>
              <a:t>sidual gas scattering only.</a:t>
            </a:r>
          </a:p>
          <a:p>
            <a:endParaRPr kumimoji="1" lang="en-US" altLang="ja-JP" b="1" dirty="0"/>
          </a:p>
          <a:p>
            <a:r>
              <a:rPr lang="en-US" altLang="ja-JP" b="1" dirty="0"/>
              <a:t>We found that intense radiation is concentrated along the straight line and around the beam orbit at the exit of </a:t>
            </a:r>
          </a:p>
          <a:p>
            <a:r>
              <a:rPr lang="en-US" altLang="ja-JP" b="1" dirty="0"/>
              <a:t>the bending magnet.</a:t>
            </a:r>
          </a:p>
        </p:txBody>
      </p:sp>
    </p:spTree>
    <p:extLst>
      <p:ext uri="{BB962C8B-B14F-4D97-AF65-F5344CB8AC3E}">
        <p14:creationId xmlns:p14="http://schemas.microsoft.com/office/powerpoint/2010/main" val="217020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9E5928-CEAC-BD4D-0467-C7BC31B1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7"/>
            <a:ext cx="12192000" cy="662782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+mn-lt"/>
              </a:rPr>
              <a:t>Background</a:t>
            </a:r>
            <a:endParaRPr kumimoji="1" lang="ja-JP" altLang="en-US" dirty="0">
              <a:latin typeface="+mn-lt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E52C035-3142-5062-E142-E18BFD13AD85}"/>
              </a:ext>
            </a:extLst>
          </p:cNvPr>
          <p:cNvGrpSpPr/>
          <p:nvPr/>
        </p:nvGrpSpPr>
        <p:grpSpPr>
          <a:xfrm>
            <a:off x="323876" y="572591"/>
            <a:ext cx="11868124" cy="5510695"/>
            <a:chOff x="349134" y="1212849"/>
            <a:chExt cx="11868124" cy="5510695"/>
          </a:xfrm>
        </p:grpSpPr>
        <p:pic>
          <p:nvPicPr>
            <p:cNvPr id="5" name="図 141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D6DB0E34-8325-4343-B1F8-A305E5DA6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7527"/>
            <a:stretch/>
          </p:blipFill>
          <p:spPr>
            <a:xfrm>
              <a:off x="349134" y="1334409"/>
              <a:ext cx="5524619" cy="538913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正方形/長方形 153">
              <a:extLst>
                <a:ext uri="{FF2B5EF4-FFF2-40B4-BE49-F238E27FC236}">
                  <a16:creationId xmlns:a16="http://schemas.microsoft.com/office/drawing/2014/main" id="{776EBE5F-63B2-B84C-9290-BFB1BE7DDB15}"/>
                </a:ext>
              </a:extLst>
            </p:cNvPr>
            <p:cNvSpPr/>
            <p:nvPr/>
          </p:nvSpPr>
          <p:spPr>
            <a:xfrm>
              <a:off x="4018944" y="2552332"/>
              <a:ext cx="95810" cy="125748"/>
            </a:xfrm>
            <a:prstGeom prst="rect">
              <a:avLst/>
            </a:pr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cxnSp>
          <p:nvCxnSpPr>
            <p:cNvPr id="7" name="直線コネクタ 157">
              <a:extLst>
                <a:ext uri="{FF2B5EF4-FFF2-40B4-BE49-F238E27FC236}">
                  <a16:creationId xmlns:a16="http://schemas.microsoft.com/office/drawing/2014/main" id="{34238162-1FB2-37AE-7C58-DC8C076DB91D}"/>
                </a:ext>
              </a:extLst>
            </p:cNvPr>
            <p:cNvCxnSpPr>
              <a:stCxn id="8" idx="1"/>
            </p:cNvCxnSpPr>
            <p:nvPr/>
          </p:nvCxnSpPr>
          <p:spPr>
            <a:xfrm flipH="1">
              <a:off x="3958780" y="2344549"/>
              <a:ext cx="4729" cy="332020"/>
            </a:xfrm>
            <a:prstGeom prst="straightConnector1">
              <a:avLst/>
            </a:prstGeom>
            <a:noFill/>
            <a:ln w="19050" cap="flat">
              <a:solidFill>
                <a:srgbClr val="4472C4"/>
              </a:solidFill>
              <a:prstDash val="solid"/>
              <a:miter/>
            </a:ln>
          </p:spPr>
        </p:cxnSp>
        <p:sp>
          <p:nvSpPr>
            <p:cNvPr id="8" name="正方形/長方形 193">
              <a:extLst>
                <a:ext uri="{FF2B5EF4-FFF2-40B4-BE49-F238E27FC236}">
                  <a16:creationId xmlns:a16="http://schemas.microsoft.com/office/drawing/2014/main" id="{BE97FC77-327A-ECCE-1644-38FF3B001F03}"/>
                </a:ext>
              </a:extLst>
            </p:cNvPr>
            <p:cNvSpPr/>
            <p:nvPr/>
          </p:nvSpPr>
          <p:spPr>
            <a:xfrm rot="20617611">
              <a:off x="3961634" y="2166122"/>
              <a:ext cx="92418" cy="330802"/>
            </a:xfrm>
            <a:prstGeom prst="rect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9" name="正方形/長方形 194">
              <a:extLst>
                <a:ext uri="{FF2B5EF4-FFF2-40B4-BE49-F238E27FC236}">
                  <a16:creationId xmlns:a16="http://schemas.microsoft.com/office/drawing/2014/main" id="{50767DCF-AE31-DF4F-CA94-053ED1A2D55D}"/>
                </a:ext>
              </a:extLst>
            </p:cNvPr>
            <p:cNvSpPr/>
            <p:nvPr/>
          </p:nvSpPr>
          <p:spPr>
            <a:xfrm rot="20617611">
              <a:off x="4056150" y="2285024"/>
              <a:ext cx="108703" cy="37142"/>
            </a:xfrm>
            <a:prstGeom prst="rect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10" name="台形 195">
              <a:extLst>
                <a:ext uri="{FF2B5EF4-FFF2-40B4-BE49-F238E27FC236}">
                  <a16:creationId xmlns:a16="http://schemas.microsoft.com/office/drawing/2014/main" id="{A715B71A-87E6-D8C3-F961-7D19849FA2DD}"/>
                </a:ext>
              </a:extLst>
            </p:cNvPr>
            <p:cNvSpPr/>
            <p:nvPr/>
          </p:nvSpPr>
          <p:spPr>
            <a:xfrm rot="18593954">
              <a:off x="3904134" y="2637839"/>
              <a:ext cx="82332" cy="50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+- 0 0 -270"/>
                <a:gd name="f9" fmla="+- 0 0 -9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*/ f32 1 3"/>
                <a:gd name="f38" fmla="*/ f33 1 4"/>
                <a:gd name="f39" fmla="min f33 f32"/>
                <a:gd name="f40" fmla="*/ 50000 f33 1"/>
                <a:gd name="f41" fmla="+- f6 f36 0"/>
                <a:gd name="f42" fmla="*/ f40 1 f39"/>
                <a:gd name="f43" fmla="*/ f39 f7 1"/>
                <a:gd name="f44" fmla="*/ f38 f7 1"/>
                <a:gd name="f45" fmla="*/ f37 f7 1"/>
                <a:gd name="f46" fmla="*/ f43 1 200000"/>
                <a:gd name="f47" fmla="*/ f43 1 100000"/>
                <a:gd name="f48" fmla="*/ f44 1 f42"/>
                <a:gd name="f49" fmla="*/ f45 1 f42"/>
                <a:gd name="f50" fmla="*/ f41 f26 1"/>
                <a:gd name="f51" fmla="+- f29 0 f47"/>
                <a:gd name="f52" fmla="+- f29 0 f46"/>
                <a:gd name="f53" fmla="+- f29 0 f48"/>
                <a:gd name="f54" fmla="*/ f48 f26 1"/>
                <a:gd name="f55" fmla="*/ f49 f26 1"/>
                <a:gd name="f56" fmla="*/ f47 f26 1"/>
                <a:gd name="f57" fmla="*/ f46 f26 1"/>
                <a:gd name="f58" fmla="*/ f53 f26 1"/>
                <a:gd name="f59" fmla="*/ f51 f26 1"/>
                <a:gd name="f60" fmla="*/ f5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7" y="f50"/>
                </a:cxn>
                <a:cxn ang="f25">
                  <a:pos x="f60" y="f50"/>
                </a:cxn>
              </a:cxnLst>
              <a:rect l="f54" t="f55" r="f58" b="f34"/>
              <a:pathLst>
                <a:path>
                  <a:moveTo>
                    <a:pt x="f31" y="f34"/>
                  </a:moveTo>
                  <a:lnTo>
                    <a:pt x="f56" y="f31"/>
                  </a:lnTo>
                  <a:lnTo>
                    <a:pt x="f59" y="f31"/>
                  </a:lnTo>
                  <a:lnTo>
                    <a:pt x="f35" y="f34"/>
                  </a:lnTo>
                  <a:close/>
                </a:path>
              </a:pathLst>
            </a:custGeom>
            <a:solidFill>
              <a:srgbClr val="B4C7E7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11" name="正方形/長方形 200">
              <a:extLst>
                <a:ext uri="{FF2B5EF4-FFF2-40B4-BE49-F238E27FC236}">
                  <a16:creationId xmlns:a16="http://schemas.microsoft.com/office/drawing/2014/main" id="{8F73A2DE-2C5B-6332-7452-47A50E53C6A1}"/>
                </a:ext>
              </a:extLst>
            </p:cNvPr>
            <p:cNvSpPr/>
            <p:nvPr/>
          </p:nvSpPr>
          <p:spPr>
            <a:xfrm rot="1907262">
              <a:off x="4040405" y="1886177"/>
              <a:ext cx="14145" cy="28291"/>
            </a:xfrm>
            <a:prstGeom prst="rect">
              <a:avLst/>
            </a:prstGeom>
            <a:solidFill>
              <a:srgbClr val="FBE5D6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12" name="フリーフォーム 22">
              <a:extLst>
                <a:ext uri="{FF2B5EF4-FFF2-40B4-BE49-F238E27FC236}">
                  <a16:creationId xmlns:a16="http://schemas.microsoft.com/office/drawing/2014/main" id="{337BFBD0-A1E3-42D9-DC33-422EEAE158C4}"/>
                </a:ext>
              </a:extLst>
            </p:cNvPr>
            <p:cNvSpPr/>
            <p:nvPr/>
          </p:nvSpPr>
          <p:spPr>
            <a:xfrm>
              <a:off x="586864" y="1904718"/>
              <a:ext cx="4779998" cy="46537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65901"/>
                <a:gd name="f7" fmla="val 4653792"/>
                <a:gd name="f8" fmla="val 985387"/>
                <a:gd name="f9" fmla="val 36299"/>
                <a:gd name="f10" fmla="val 1978831"/>
                <a:gd name="f11" fmla="val 3141733"/>
                <a:gd name="f12" fmla="val 2829541"/>
                <a:gd name="f13" fmla="val 1858844"/>
                <a:gd name="f14" fmla="val 3184383"/>
                <a:gd name="f15" fmla="val 2118151"/>
                <a:gd name="f16" fmla="val 2119668"/>
                <a:gd name="f17" fmla="val 3510413"/>
                <a:gd name="f18" fmla="val 2121184"/>
                <a:gd name="f19" fmla="val 3836443"/>
                <a:gd name="f20" fmla="val 2122701"/>
                <a:gd name="f21" fmla="val 4162473"/>
                <a:gd name="f22" fmla="val 2250080"/>
                <a:gd name="f23" fmla="val 930796"/>
                <a:gd name="f24" fmla="val 4544610"/>
                <a:gd name="f25" fmla="val 111931"/>
                <a:gd name="f26" fmla="val 4025995"/>
                <a:gd name="f27" fmla="val 3175"/>
                <a:gd name="f28" fmla="val 4025142"/>
                <a:gd name="f29" fmla="val 2117"/>
                <a:gd name="f30" fmla="val 3739708"/>
                <a:gd name="f31" fmla="val 1058"/>
                <a:gd name="f32" fmla="val 3473324"/>
                <a:gd name="f33" fmla="val 3187890"/>
                <a:gd name="f34" fmla="val 1527175"/>
                <a:gd name="f35" fmla="val 3184715"/>
                <a:gd name="f36" fmla="val 1517650"/>
                <a:gd name="f37" fmla="val 2820443"/>
                <a:gd name="f38" fmla="val 971739"/>
                <a:gd name="f39" fmla="val 966447"/>
                <a:gd name="f40" fmla="val 1882412"/>
                <a:gd name="f41" fmla="val 983381"/>
                <a:gd name="f42" fmla="val 938031"/>
                <a:gd name="f43" fmla="val 978089"/>
                <a:gd name="f44" fmla="+- 0 0 -90"/>
                <a:gd name="f45" fmla="*/ f3 1 4865901"/>
                <a:gd name="f46" fmla="*/ f4 1 4653792"/>
                <a:gd name="f47" fmla="+- f7 0 f5"/>
                <a:gd name="f48" fmla="+- f6 0 f5"/>
                <a:gd name="f49" fmla="*/ f44 f0 1"/>
                <a:gd name="f50" fmla="*/ f48 1 4865901"/>
                <a:gd name="f51" fmla="*/ f47 1 4653792"/>
                <a:gd name="f52" fmla="*/ 985387 f48 1"/>
                <a:gd name="f53" fmla="*/ 4865901 f48 1"/>
                <a:gd name="f54" fmla="*/ 3141733 f48 1"/>
                <a:gd name="f55" fmla="*/ 1858844 f48 1"/>
                <a:gd name="f56" fmla="*/ 2118151 f48 1"/>
                <a:gd name="f57" fmla="*/ 2122701 f48 1"/>
                <a:gd name="f58" fmla="*/ 2250080 f48 1"/>
                <a:gd name="f59" fmla="*/ 930796 f48 1"/>
                <a:gd name="f60" fmla="*/ 111931 f48 1"/>
                <a:gd name="f61" fmla="*/ 3175 f48 1"/>
                <a:gd name="f62" fmla="*/ 0 f48 1"/>
                <a:gd name="f63" fmla="*/ 1517650 f48 1"/>
                <a:gd name="f64" fmla="*/ 971739 f48 1"/>
                <a:gd name="f65" fmla="*/ 1527175 f48 1"/>
                <a:gd name="f66" fmla="*/ 978089 f48 1"/>
                <a:gd name="f67" fmla="*/ 36299 f47 1"/>
                <a:gd name="f68" fmla="*/ 1978831 f47 1"/>
                <a:gd name="f69" fmla="*/ 2829541 f47 1"/>
                <a:gd name="f70" fmla="*/ 3184383 f47 1"/>
                <a:gd name="f71" fmla="*/ 4162473 f47 1"/>
                <a:gd name="f72" fmla="*/ 4653792 f47 1"/>
                <a:gd name="f73" fmla="*/ 4544610 f47 1"/>
                <a:gd name="f74" fmla="*/ 4025995 f47 1"/>
                <a:gd name="f75" fmla="*/ 4025142 f47 1"/>
                <a:gd name="f76" fmla="*/ 3187890 f47 1"/>
                <a:gd name="f77" fmla="*/ 3184715 f47 1"/>
                <a:gd name="f78" fmla="*/ 2820443 f47 1"/>
                <a:gd name="f79" fmla="*/ 0 f47 1"/>
                <a:gd name="f80" fmla="*/ f49 1 f2"/>
                <a:gd name="f81" fmla="*/ f52 1 4865901"/>
                <a:gd name="f82" fmla="*/ f53 1 4865901"/>
                <a:gd name="f83" fmla="*/ f54 1 4865901"/>
                <a:gd name="f84" fmla="*/ f55 1 4865901"/>
                <a:gd name="f85" fmla="*/ f56 1 4865901"/>
                <a:gd name="f86" fmla="*/ f57 1 4865901"/>
                <a:gd name="f87" fmla="*/ f58 1 4865901"/>
                <a:gd name="f88" fmla="*/ f59 1 4865901"/>
                <a:gd name="f89" fmla="*/ f60 1 4865901"/>
                <a:gd name="f90" fmla="*/ f61 1 4865901"/>
                <a:gd name="f91" fmla="*/ f62 1 4865901"/>
                <a:gd name="f92" fmla="*/ f63 1 4865901"/>
                <a:gd name="f93" fmla="*/ f64 1 4865901"/>
                <a:gd name="f94" fmla="*/ f65 1 4865901"/>
                <a:gd name="f95" fmla="*/ f66 1 4865901"/>
                <a:gd name="f96" fmla="*/ f67 1 4653792"/>
                <a:gd name="f97" fmla="*/ f68 1 4653792"/>
                <a:gd name="f98" fmla="*/ f69 1 4653792"/>
                <a:gd name="f99" fmla="*/ f70 1 4653792"/>
                <a:gd name="f100" fmla="*/ f71 1 4653792"/>
                <a:gd name="f101" fmla="*/ f72 1 4653792"/>
                <a:gd name="f102" fmla="*/ f73 1 4653792"/>
                <a:gd name="f103" fmla="*/ f74 1 4653792"/>
                <a:gd name="f104" fmla="*/ f75 1 4653792"/>
                <a:gd name="f105" fmla="*/ f76 1 4653792"/>
                <a:gd name="f106" fmla="*/ f77 1 4653792"/>
                <a:gd name="f107" fmla="*/ f78 1 4653792"/>
                <a:gd name="f108" fmla="*/ f79 1 4653792"/>
                <a:gd name="f109" fmla="*/ f5 1 f50"/>
                <a:gd name="f110" fmla="*/ f6 1 f50"/>
                <a:gd name="f111" fmla="*/ f5 1 f51"/>
                <a:gd name="f112" fmla="*/ f7 1 f51"/>
                <a:gd name="f113" fmla="+- f80 0 f1"/>
                <a:gd name="f114" fmla="*/ f81 1 f50"/>
                <a:gd name="f115" fmla="*/ f96 1 f51"/>
                <a:gd name="f116" fmla="*/ f82 1 f50"/>
                <a:gd name="f117" fmla="*/ f97 1 f51"/>
                <a:gd name="f118" fmla="*/ f83 1 f50"/>
                <a:gd name="f119" fmla="*/ f98 1 f51"/>
                <a:gd name="f120" fmla="*/ f84 1 f50"/>
                <a:gd name="f121" fmla="*/ f99 1 f51"/>
                <a:gd name="f122" fmla="*/ f85 1 f50"/>
                <a:gd name="f123" fmla="*/ f86 1 f50"/>
                <a:gd name="f124" fmla="*/ f100 1 f51"/>
                <a:gd name="f125" fmla="*/ f87 1 f50"/>
                <a:gd name="f126" fmla="*/ f101 1 f51"/>
                <a:gd name="f127" fmla="*/ f88 1 f50"/>
                <a:gd name="f128" fmla="*/ f102 1 f51"/>
                <a:gd name="f129" fmla="*/ f89 1 f50"/>
                <a:gd name="f130" fmla="*/ f103 1 f51"/>
                <a:gd name="f131" fmla="*/ f90 1 f50"/>
                <a:gd name="f132" fmla="*/ f104 1 f51"/>
                <a:gd name="f133" fmla="*/ f91 1 f50"/>
                <a:gd name="f134" fmla="*/ f105 1 f51"/>
                <a:gd name="f135" fmla="*/ f94 1 f50"/>
                <a:gd name="f136" fmla="*/ f106 1 f51"/>
                <a:gd name="f137" fmla="*/ f92 1 f50"/>
                <a:gd name="f138" fmla="*/ f107 1 f51"/>
                <a:gd name="f139" fmla="*/ f93 1 f50"/>
                <a:gd name="f140" fmla="*/ f95 1 f50"/>
                <a:gd name="f141" fmla="*/ f108 1 f51"/>
                <a:gd name="f142" fmla="*/ f109 f45 1"/>
                <a:gd name="f143" fmla="*/ f110 f45 1"/>
                <a:gd name="f144" fmla="*/ f112 f46 1"/>
                <a:gd name="f145" fmla="*/ f111 f46 1"/>
                <a:gd name="f146" fmla="*/ f114 f45 1"/>
                <a:gd name="f147" fmla="*/ f115 f46 1"/>
                <a:gd name="f148" fmla="*/ f116 f45 1"/>
                <a:gd name="f149" fmla="*/ f117 f46 1"/>
                <a:gd name="f150" fmla="*/ f118 f45 1"/>
                <a:gd name="f151" fmla="*/ f119 f46 1"/>
                <a:gd name="f152" fmla="*/ f120 f45 1"/>
                <a:gd name="f153" fmla="*/ f121 f46 1"/>
                <a:gd name="f154" fmla="*/ f122 f45 1"/>
                <a:gd name="f155" fmla="*/ f123 f45 1"/>
                <a:gd name="f156" fmla="*/ f124 f46 1"/>
                <a:gd name="f157" fmla="*/ f125 f45 1"/>
                <a:gd name="f158" fmla="*/ f126 f46 1"/>
                <a:gd name="f159" fmla="*/ f127 f45 1"/>
                <a:gd name="f160" fmla="*/ f128 f46 1"/>
                <a:gd name="f161" fmla="*/ f129 f45 1"/>
                <a:gd name="f162" fmla="*/ f130 f46 1"/>
                <a:gd name="f163" fmla="*/ f131 f45 1"/>
                <a:gd name="f164" fmla="*/ f132 f46 1"/>
                <a:gd name="f165" fmla="*/ f133 f45 1"/>
                <a:gd name="f166" fmla="*/ f134 f46 1"/>
                <a:gd name="f167" fmla="*/ f135 f45 1"/>
                <a:gd name="f168" fmla="*/ f136 f46 1"/>
                <a:gd name="f169" fmla="*/ f137 f45 1"/>
                <a:gd name="f170" fmla="*/ f138 f46 1"/>
                <a:gd name="f171" fmla="*/ f139 f45 1"/>
                <a:gd name="f172" fmla="*/ f140 f45 1"/>
                <a:gd name="f173" fmla="*/ f141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46" y="f147"/>
                </a:cxn>
                <a:cxn ang="f113">
                  <a:pos x="f148" y="f147"/>
                </a:cxn>
                <a:cxn ang="f113">
                  <a:pos x="f148" y="f149"/>
                </a:cxn>
                <a:cxn ang="f113">
                  <a:pos x="f150" y="f149"/>
                </a:cxn>
                <a:cxn ang="f113">
                  <a:pos x="f150" y="f151"/>
                </a:cxn>
                <a:cxn ang="f113">
                  <a:pos x="f152" y="f151"/>
                </a:cxn>
                <a:cxn ang="f113">
                  <a:pos x="f152" y="f153"/>
                </a:cxn>
                <a:cxn ang="f113">
                  <a:pos x="f154" y="f153"/>
                </a:cxn>
                <a:cxn ang="f113">
                  <a:pos x="f155" y="f156"/>
                </a:cxn>
                <a:cxn ang="f113">
                  <a:pos x="f157" y="f156"/>
                </a:cxn>
                <a:cxn ang="f113">
                  <a:pos x="f157" y="f158"/>
                </a:cxn>
                <a:cxn ang="f113">
                  <a:pos x="f159" y="f158"/>
                </a:cxn>
                <a:cxn ang="f113">
                  <a:pos x="f159" y="f160"/>
                </a:cxn>
                <a:cxn ang="f113">
                  <a:pos x="f161" y="f160"/>
                </a:cxn>
                <a:cxn ang="f113">
                  <a:pos x="f161" y="f162"/>
                </a:cxn>
                <a:cxn ang="f113">
                  <a:pos x="f163" y="f164"/>
                </a:cxn>
                <a:cxn ang="f113">
                  <a:pos x="f165" y="f166"/>
                </a:cxn>
                <a:cxn ang="f113">
                  <a:pos x="f167" y="f168"/>
                </a:cxn>
                <a:cxn ang="f113">
                  <a:pos x="f169" y="f170"/>
                </a:cxn>
                <a:cxn ang="f113">
                  <a:pos x="f171" y="f170"/>
                </a:cxn>
                <a:cxn ang="f113">
                  <a:pos x="f172" y="f173"/>
                </a:cxn>
              </a:cxnLst>
              <a:rect l="f142" t="f145" r="f143" b="f144"/>
              <a:pathLst>
                <a:path w="4865901" h="4653792">
                  <a:moveTo>
                    <a:pt x="f8" y="f9"/>
                  </a:moveTo>
                  <a:lnTo>
                    <a:pt x="f6" y="f9"/>
                  </a:lnTo>
                  <a:lnTo>
                    <a:pt x="f6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3" y="f14"/>
                  </a:lnTo>
                  <a:lnTo>
                    <a:pt x="f15" y="f14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1"/>
                  </a:lnTo>
                  <a:lnTo>
                    <a:pt x="f22" y="f7"/>
                  </a:lnTo>
                  <a:lnTo>
                    <a:pt x="f23" y="f7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26"/>
                  </a:lnTo>
                  <a:lnTo>
                    <a:pt x="f27" y="f28"/>
                  </a:lnTo>
                  <a:cubicBezTo>
                    <a:pt x="f29" y="f30"/>
                    <a:pt x="f31" y="f32"/>
                    <a:pt x="f5" y="f33"/>
                  </a:cubicBez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cubicBezTo>
                    <a:pt x="f39" y="f40"/>
                    <a:pt x="f41" y="f42"/>
                    <a:pt x="f43" y="f5"/>
                  </a:cubicBezTo>
                </a:path>
              </a:pathLst>
            </a:custGeom>
            <a:noFill/>
            <a:ln w="76196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095CB7A5-1A86-3559-613D-DB9A7A0B66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7399" y="2678591"/>
              <a:ext cx="1100182" cy="7919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74F7BC55-76A5-38AB-ED92-FF5D43650419}"/>
                </a:ext>
              </a:extLst>
            </p:cNvPr>
            <p:cNvSpPr txBox="1"/>
            <p:nvPr/>
          </p:nvSpPr>
          <p:spPr>
            <a:xfrm>
              <a:off x="2212328" y="1246064"/>
              <a:ext cx="1165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HiSOR</a:t>
              </a:r>
              <a:endParaRPr lang="ja-JP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61BFD4B-DC9E-BCE1-96BB-F28CBBFC0BA6}"/>
                </a:ext>
              </a:extLst>
            </p:cNvPr>
            <p:cNvSpPr txBox="1"/>
            <p:nvPr/>
          </p:nvSpPr>
          <p:spPr>
            <a:xfrm>
              <a:off x="4247096" y="2075125"/>
              <a:ext cx="9908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150MeV Microtron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6C702F4-1E32-1692-9F9C-0C84E32D46EB}"/>
                </a:ext>
              </a:extLst>
            </p:cNvPr>
            <p:cNvSpPr txBox="1"/>
            <p:nvPr/>
          </p:nvSpPr>
          <p:spPr>
            <a:xfrm>
              <a:off x="1549097" y="3144332"/>
              <a:ext cx="12683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700MeV Storage Ring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2E3BA13-A21B-569E-8CC6-D9ED81F83810}"/>
                </a:ext>
              </a:extLst>
            </p:cNvPr>
            <p:cNvSpPr txBox="1"/>
            <p:nvPr/>
          </p:nvSpPr>
          <p:spPr>
            <a:xfrm>
              <a:off x="3222126" y="3054905"/>
              <a:ext cx="12683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150MeV Beam Transport Line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図 141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5F215B4F-785B-3FD5-4418-E21E7CE03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6952"/>
            <a:stretch/>
          </p:blipFill>
          <p:spPr>
            <a:xfrm>
              <a:off x="6377280" y="1334409"/>
              <a:ext cx="5568500" cy="538913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9" name="正方形/長方形 153">
              <a:extLst>
                <a:ext uri="{FF2B5EF4-FFF2-40B4-BE49-F238E27FC236}">
                  <a16:creationId xmlns:a16="http://schemas.microsoft.com/office/drawing/2014/main" id="{B856BD4A-44FF-1C5B-B601-4A1C315B002C}"/>
                </a:ext>
              </a:extLst>
            </p:cNvPr>
            <p:cNvSpPr/>
            <p:nvPr/>
          </p:nvSpPr>
          <p:spPr>
            <a:xfrm>
              <a:off x="10090970" y="2552332"/>
              <a:ext cx="95810" cy="125748"/>
            </a:xfrm>
            <a:prstGeom prst="rect">
              <a:avLst/>
            </a:pr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pic>
          <p:nvPicPr>
            <p:cNvPr id="20" name="図 155" descr="ダイアグラム&#10;&#10;自動的に生成された説明">
              <a:extLst>
                <a:ext uri="{FF2B5EF4-FFF2-40B4-BE49-F238E27FC236}">
                  <a16:creationId xmlns:a16="http://schemas.microsoft.com/office/drawing/2014/main" id="{C80CC4E0-9754-0856-ADA0-A9865DCC2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45354">
              <a:off x="10555496" y="2354295"/>
              <a:ext cx="762353" cy="711631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21" name="直線コネクタ 156">
              <a:extLst>
                <a:ext uri="{FF2B5EF4-FFF2-40B4-BE49-F238E27FC236}">
                  <a16:creationId xmlns:a16="http://schemas.microsoft.com/office/drawing/2014/main" id="{A74B589F-24F7-8592-F42B-F294DA33D0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2777" y="2456570"/>
              <a:ext cx="435467" cy="210539"/>
            </a:xfrm>
            <a:prstGeom prst="straightConnector1">
              <a:avLst/>
            </a:prstGeom>
            <a:noFill/>
            <a:ln w="19050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22" name="直線コネクタ 157">
              <a:extLst>
                <a:ext uri="{FF2B5EF4-FFF2-40B4-BE49-F238E27FC236}">
                  <a16:creationId xmlns:a16="http://schemas.microsoft.com/office/drawing/2014/main" id="{0E144AE0-61EA-A0CA-F1FB-9A4A3D4CEE1B}"/>
                </a:ext>
              </a:extLst>
            </p:cNvPr>
            <p:cNvCxnSpPr>
              <a:stCxn id="27" idx="1"/>
            </p:cNvCxnSpPr>
            <p:nvPr/>
          </p:nvCxnSpPr>
          <p:spPr>
            <a:xfrm flipH="1">
              <a:off x="10030806" y="2344549"/>
              <a:ext cx="4729" cy="332020"/>
            </a:xfrm>
            <a:prstGeom prst="straightConnector1">
              <a:avLst/>
            </a:prstGeom>
            <a:noFill/>
            <a:ln w="19050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23" name="直線コネクタ 158">
              <a:extLst>
                <a:ext uri="{FF2B5EF4-FFF2-40B4-BE49-F238E27FC236}">
                  <a16:creationId xmlns:a16="http://schemas.microsoft.com/office/drawing/2014/main" id="{68C49CD7-B5DE-FD8B-698B-EDF72F845F51}"/>
                </a:ext>
              </a:extLst>
            </p:cNvPr>
            <p:cNvCxnSpPr>
              <a:cxnSpLocks/>
            </p:cNvCxnSpPr>
            <p:nvPr/>
          </p:nvCxnSpPr>
          <p:spPr>
            <a:xfrm>
              <a:off x="10060028" y="2667108"/>
              <a:ext cx="164561" cy="0"/>
            </a:xfrm>
            <a:prstGeom prst="straightConnector1">
              <a:avLst/>
            </a:prstGeom>
            <a:noFill/>
            <a:ln w="19050" cap="flat">
              <a:solidFill>
                <a:srgbClr val="4472C4"/>
              </a:solidFill>
              <a:prstDash val="solid"/>
              <a:miter/>
            </a:ln>
          </p:spPr>
        </p:cxnSp>
        <p:sp>
          <p:nvSpPr>
            <p:cNvPr id="24" name="正方形/長方形 188">
              <a:extLst>
                <a:ext uri="{FF2B5EF4-FFF2-40B4-BE49-F238E27FC236}">
                  <a16:creationId xmlns:a16="http://schemas.microsoft.com/office/drawing/2014/main" id="{1E58A04E-830F-9593-9755-CA19913051C9}"/>
                </a:ext>
              </a:extLst>
            </p:cNvPr>
            <p:cNvSpPr/>
            <p:nvPr/>
          </p:nvSpPr>
          <p:spPr>
            <a:xfrm>
              <a:off x="10797772" y="2518191"/>
              <a:ext cx="127339" cy="163723"/>
            </a:xfrm>
            <a:prstGeom prst="rect">
              <a:avLst/>
            </a:pr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25" name="正方形/長方形 189">
              <a:extLst>
                <a:ext uri="{FF2B5EF4-FFF2-40B4-BE49-F238E27FC236}">
                  <a16:creationId xmlns:a16="http://schemas.microsoft.com/office/drawing/2014/main" id="{19B9EE35-2F29-4B0A-8963-AD8FF6B6E517}"/>
                </a:ext>
              </a:extLst>
            </p:cNvPr>
            <p:cNvSpPr/>
            <p:nvPr/>
          </p:nvSpPr>
          <p:spPr>
            <a:xfrm>
              <a:off x="10998791" y="2511521"/>
              <a:ext cx="92473" cy="198589"/>
            </a:xfrm>
            <a:prstGeom prst="rect">
              <a:avLst/>
            </a:pr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26" name="正方形/長方形 190">
              <a:extLst>
                <a:ext uri="{FF2B5EF4-FFF2-40B4-BE49-F238E27FC236}">
                  <a16:creationId xmlns:a16="http://schemas.microsoft.com/office/drawing/2014/main" id="{882C4754-1159-159C-42A7-1EFDE2BCB31D}"/>
                </a:ext>
              </a:extLst>
            </p:cNvPr>
            <p:cNvSpPr/>
            <p:nvPr/>
          </p:nvSpPr>
          <p:spPr>
            <a:xfrm>
              <a:off x="10903100" y="2729350"/>
              <a:ext cx="92473" cy="198589"/>
            </a:xfrm>
            <a:prstGeom prst="rect">
              <a:avLst/>
            </a:pr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27" name="正方形/長方形 193">
              <a:extLst>
                <a:ext uri="{FF2B5EF4-FFF2-40B4-BE49-F238E27FC236}">
                  <a16:creationId xmlns:a16="http://schemas.microsoft.com/office/drawing/2014/main" id="{AB92FACE-9A1D-806C-268A-07CEDF23E657}"/>
                </a:ext>
              </a:extLst>
            </p:cNvPr>
            <p:cNvSpPr/>
            <p:nvPr/>
          </p:nvSpPr>
          <p:spPr>
            <a:xfrm rot="20617611">
              <a:off x="10033660" y="2166122"/>
              <a:ext cx="92418" cy="330802"/>
            </a:xfrm>
            <a:prstGeom prst="rect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28" name="正方形/長方形 194">
              <a:extLst>
                <a:ext uri="{FF2B5EF4-FFF2-40B4-BE49-F238E27FC236}">
                  <a16:creationId xmlns:a16="http://schemas.microsoft.com/office/drawing/2014/main" id="{AA3713A6-CC2F-FB55-7DE8-22943F6B80E8}"/>
                </a:ext>
              </a:extLst>
            </p:cNvPr>
            <p:cNvSpPr/>
            <p:nvPr/>
          </p:nvSpPr>
          <p:spPr>
            <a:xfrm rot="20617611">
              <a:off x="10128176" y="2285024"/>
              <a:ext cx="108703" cy="37142"/>
            </a:xfrm>
            <a:prstGeom prst="rect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29" name="台形 195">
              <a:extLst>
                <a:ext uri="{FF2B5EF4-FFF2-40B4-BE49-F238E27FC236}">
                  <a16:creationId xmlns:a16="http://schemas.microsoft.com/office/drawing/2014/main" id="{5A370ED6-7B66-93E0-E246-3267E04CDDAB}"/>
                </a:ext>
              </a:extLst>
            </p:cNvPr>
            <p:cNvSpPr/>
            <p:nvPr/>
          </p:nvSpPr>
          <p:spPr>
            <a:xfrm rot="2444202">
              <a:off x="9998452" y="2631514"/>
              <a:ext cx="82332" cy="50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+- 0 0 -270"/>
                <a:gd name="f9" fmla="+- 0 0 -9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*/ f32 1 3"/>
                <a:gd name="f38" fmla="*/ f33 1 4"/>
                <a:gd name="f39" fmla="min f33 f32"/>
                <a:gd name="f40" fmla="*/ 50000 f33 1"/>
                <a:gd name="f41" fmla="+- f6 f36 0"/>
                <a:gd name="f42" fmla="*/ f40 1 f39"/>
                <a:gd name="f43" fmla="*/ f39 f7 1"/>
                <a:gd name="f44" fmla="*/ f38 f7 1"/>
                <a:gd name="f45" fmla="*/ f37 f7 1"/>
                <a:gd name="f46" fmla="*/ f43 1 200000"/>
                <a:gd name="f47" fmla="*/ f43 1 100000"/>
                <a:gd name="f48" fmla="*/ f44 1 f42"/>
                <a:gd name="f49" fmla="*/ f45 1 f42"/>
                <a:gd name="f50" fmla="*/ f41 f26 1"/>
                <a:gd name="f51" fmla="+- f29 0 f47"/>
                <a:gd name="f52" fmla="+- f29 0 f46"/>
                <a:gd name="f53" fmla="+- f29 0 f48"/>
                <a:gd name="f54" fmla="*/ f48 f26 1"/>
                <a:gd name="f55" fmla="*/ f49 f26 1"/>
                <a:gd name="f56" fmla="*/ f47 f26 1"/>
                <a:gd name="f57" fmla="*/ f46 f26 1"/>
                <a:gd name="f58" fmla="*/ f53 f26 1"/>
                <a:gd name="f59" fmla="*/ f51 f26 1"/>
                <a:gd name="f60" fmla="*/ f5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7" y="f50"/>
                </a:cxn>
                <a:cxn ang="f25">
                  <a:pos x="f60" y="f50"/>
                </a:cxn>
              </a:cxnLst>
              <a:rect l="f54" t="f55" r="f58" b="f34"/>
              <a:pathLst>
                <a:path>
                  <a:moveTo>
                    <a:pt x="f31" y="f34"/>
                  </a:moveTo>
                  <a:lnTo>
                    <a:pt x="f56" y="f31"/>
                  </a:lnTo>
                  <a:lnTo>
                    <a:pt x="f59" y="f31"/>
                  </a:lnTo>
                  <a:lnTo>
                    <a:pt x="f35" y="f34"/>
                  </a:lnTo>
                  <a:close/>
                </a:path>
              </a:pathLst>
            </a:custGeom>
            <a:solidFill>
              <a:srgbClr val="B4C7E7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30" name="台形 196">
              <a:extLst>
                <a:ext uri="{FF2B5EF4-FFF2-40B4-BE49-F238E27FC236}">
                  <a16:creationId xmlns:a16="http://schemas.microsoft.com/office/drawing/2014/main" id="{CBE33860-1D25-648E-E820-17694A257BA0}"/>
                </a:ext>
              </a:extLst>
            </p:cNvPr>
            <p:cNvSpPr/>
            <p:nvPr/>
          </p:nvSpPr>
          <p:spPr>
            <a:xfrm rot="20769231">
              <a:off x="10231273" y="2650707"/>
              <a:ext cx="35926" cy="397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+- 0 0 -270"/>
                <a:gd name="f9" fmla="+- 0 0 -9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*/ f32 1 3"/>
                <a:gd name="f38" fmla="*/ f33 1 4"/>
                <a:gd name="f39" fmla="min f33 f32"/>
                <a:gd name="f40" fmla="*/ 50000 f33 1"/>
                <a:gd name="f41" fmla="+- f6 f36 0"/>
                <a:gd name="f42" fmla="*/ f40 1 f39"/>
                <a:gd name="f43" fmla="*/ f39 f7 1"/>
                <a:gd name="f44" fmla="*/ f38 f7 1"/>
                <a:gd name="f45" fmla="*/ f37 f7 1"/>
                <a:gd name="f46" fmla="*/ f43 1 200000"/>
                <a:gd name="f47" fmla="*/ f43 1 100000"/>
                <a:gd name="f48" fmla="*/ f44 1 f42"/>
                <a:gd name="f49" fmla="*/ f45 1 f42"/>
                <a:gd name="f50" fmla="*/ f41 f26 1"/>
                <a:gd name="f51" fmla="+- f29 0 f47"/>
                <a:gd name="f52" fmla="+- f29 0 f46"/>
                <a:gd name="f53" fmla="+- f29 0 f48"/>
                <a:gd name="f54" fmla="*/ f48 f26 1"/>
                <a:gd name="f55" fmla="*/ f49 f26 1"/>
                <a:gd name="f56" fmla="*/ f47 f26 1"/>
                <a:gd name="f57" fmla="*/ f46 f26 1"/>
                <a:gd name="f58" fmla="*/ f53 f26 1"/>
                <a:gd name="f59" fmla="*/ f51 f26 1"/>
                <a:gd name="f60" fmla="*/ f5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7" y="f50"/>
                </a:cxn>
                <a:cxn ang="f25">
                  <a:pos x="f60" y="f50"/>
                </a:cxn>
              </a:cxnLst>
              <a:rect l="f54" t="f55" r="f58" b="f34"/>
              <a:pathLst>
                <a:path>
                  <a:moveTo>
                    <a:pt x="f31" y="f34"/>
                  </a:moveTo>
                  <a:lnTo>
                    <a:pt x="f56" y="f31"/>
                  </a:lnTo>
                  <a:lnTo>
                    <a:pt x="f59" y="f31"/>
                  </a:lnTo>
                  <a:lnTo>
                    <a:pt x="f35" y="f34"/>
                  </a:lnTo>
                  <a:close/>
                </a:path>
              </a:pathLst>
            </a:custGeom>
            <a:solidFill>
              <a:srgbClr val="DAE3F3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31" name="正方形/長方形 200">
              <a:extLst>
                <a:ext uri="{FF2B5EF4-FFF2-40B4-BE49-F238E27FC236}">
                  <a16:creationId xmlns:a16="http://schemas.microsoft.com/office/drawing/2014/main" id="{EDEAC690-9FB2-381D-077E-77C29D22290C}"/>
                </a:ext>
              </a:extLst>
            </p:cNvPr>
            <p:cNvSpPr/>
            <p:nvPr/>
          </p:nvSpPr>
          <p:spPr>
            <a:xfrm rot="1907262">
              <a:off x="10112431" y="1886177"/>
              <a:ext cx="14145" cy="28291"/>
            </a:xfrm>
            <a:prstGeom prst="rect">
              <a:avLst/>
            </a:prstGeom>
            <a:solidFill>
              <a:srgbClr val="FBE5D6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32" name="フリーフォーム 22">
              <a:extLst>
                <a:ext uri="{FF2B5EF4-FFF2-40B4-BE49-F238E27FC236}">
                  <a16:creationId xmlns:a16="http://schemas.microsoft.com/office/drawing/2014/main" id="{406D0DB9-763E-2521-4B5B-DF1C08CE231F}"/>
                </a:ext>
              </a:extLst>
            </p:cNvPr>
            <p:cNvSpPr/>
            <p:nvPr/>
          </p:nvSpPr>
          <p:spPr>
            <a:xfrm>
              <a:off x="6658890" y="1904718"/>
              <a:ext cx="4779998" cy="46537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65901"/>
                <a:gd name="f7" fmla="val 4653792"/>
                <a:gd name="f8" fmla="val 985387"/>
                <a:gd name="f9" fmla="val 36299"/>
                <a:gd name="f10" fmla="val 1978831"/>
                <a:gd name="f11" fmla="val 3141733"/>
                <a:gd name="f12" fmla="val 2829541"/>
                <a:gd name="f13" fmla="val 1858844"/>
                <a:gd name="f14" fmla="val 3184383"/>
                <a:gd name="f15" fmla="val 2118151"/>
                <a:gd name="f16" fmla="val 2119668"/>
                <a:gd name="f17" fmla="val 3510413"/>
                <a:gd name="f18" fmla="val 2121184"/>
                <a:gd name="f19" fmla="val 3836443"/>
                <a:gd name="f20" fmla="val 2122701"/>
                <a:gd name="f21" fmla="val 4162473"/>
                <a:gd name="f22" fmla="val 2250080"/>
                <a:gd name="f23" fmla="val 930796"/>
                <a:gd name="f24" fmla="val 4544610"/>
                <a:gd name="f25" fmla="val 111931"/>
                <a:gd name="f26" fmla="val 4025995"/>
                <a:gd name="f27" fmla="val 3175"/>
                <a:gd name="f28" fmla="val 4025142"/>
                <a:gd name="f29" fmla="val 2117"/>
                <a:gd name="f30" fmla="val 3739708"/>
                <a:gd name="f31" fmla="val 1058"/>
                <a:gd name="f32" fmla="val 3473324"/>
                <a:gd name="f33" fmla="val 3187890"/>
                <a:gd name="f34" fmla="val 1527175"/>
                <a:gd name="f35" fmla="val 3184715"/>
                <a:gd name="f36" fmla="val 1517650"/>
                <a:gd name="f37" fmla="val 2820443"/>
                <a:gd name="f38" fmla="val 971739"/>
                <a:gd name="f39" fmla="val 966447"/>
                <a:gd name="f40" fmla="val 1882412"/>
                <a:gd name="f41" fmla="val 983381"/>
                <a:gd name="f42" fmla="val 938031"/>
                <a:gd name="f43" fmla="val 978089"/>
                <a:gd name="f44" fmla="+- 0 0 -90"/>
                <a:gd name="f45" fmla="*/ f3 1 4865901"/>
                <a:gd name="f46" fmla="*/ f4 1 4653792"/>
                <a:gd name="f47" fmla="+- f7 0 f5"/>
                <a:gd name="f48" fmla="+- f6 0 f5"/>
                <a:gd name="f49" fmla="*/ f44 f0 1"/>
                <a:gd name="f50" fmla="*/ f48 1 4865901"/>
                <a:gd name="f51" fmla="*/ f47 1 4653792"/>
                <a:gd name="f52" fmla="*/ 985387 f48 1"/>
                <a:gd name="f53" fmla="*/ 4865901 f48 1"/>
                <a:gd name="f54" fmla="*/ 3141733 f48 1"/>
                <a:gd name="f55" fmla="*/ 1858844 f48 1"/>
                <a:gd name="f56" fmla="*/ 2118151 f48 1"/>
                <a:gd name="f57" fmla="*/ 2122701 f48 1"/>
                <a:gd name="f58" fmla="*/ 2250080 f48 1"/>
                <a:gd name="f59" fmla="*/ 930796 f48 1"/>
                <a:gd name="f60" fmla="*/ 111931 f48 1"/>
                <a:gd name="f61" fmla="*/ 3175 f48 1"/>
                <a:gd name="f62" fmla="*/ 0 f48 1"/>
                <a:gd name="f63" fmla="*/ 1517650 f48 1"/>
                <a:gd name="f64" fmla="*/ 971739 f48 1"/>
                <a:gd name="f65" fmla="*/ 1527175 f48 1"/>
                <a:gd name="f66" fmla="*/ 978089 f48 1"/>
                <a:gd name="f67" fmla="*/ 36299 f47 1"/>
                <a:gd name="f68" fmla="*/ 1978831 f47 1"/>
                <a:gd name="f69" fmla="*/ 2829541 f47 1"/>
                <a:gd name="f70" fmla="*/ 3184383 f47 1"/>
                <a:gd name="f71" fmla="*/ 4162473 f47 1"/>
                <a:gd name="f72" fmla="*/ 4653792 f47 1"/>
                <a:gd name="f73" fmla="*/ 4544610 f47 1"/>
                <a:gd name="f74" fmla="*/ 4025995 f47 1"/>
                <a:gd name="f75" fmla="*/ 4025142 f47 1"/>
                <a:gd name="f76" fmla="*/ 3187890 f47 1"/>
                <a:gd name="f77" fmla="*/ 3184715 f47 1"/>
                <a:gd name="f78" fmla="*/ 2820443 f47 1"/>
                <a:gd name="f79" fmla="*/ 0 f47 1"/>
                <a:gd name="f80" fmla="*/ f49 1 f2"/>
                <a:gd name="f81" fmla="*/ f52 1 4865901"/>
                <a:gd name="f82" fmla="*/ f53 1 4865901"/>
                <a:gd name="f83" fmla="*/ f54 1 4865901"/>
                <a:gd name="f84" fmla="*/ f55 1 4865901"/>
                <a:gd name="f85" fmla="*/ f56 1 4865901"/>
                <a:gd name="f86" fmla="*/ f57 1 4865901"/>
                <a:gd name="f87" fmla="*/ f58 1 4865901"/>
                <a:gd name="f88" fmla="*/ f59 1 4865901"/>
                <a:gd name="f89" fmla="*/ f60 1 4865901"/>
                <a:gd name="f90" fmla="*/ f61 1 4865901"/>
                <a:gd name="f91" fmla="*/ f62 1 4865901"/>
                <a:gd name="f92" fmla="*/ f63 1 4865901"/>
                <a:gd name="f93" fmla="*/ f64 1 4865901"/>
                <a:gd name="f94" fmla="*/ f65 1 4865901"/>
                <a:gd name="f95" fmla="*/ f66 1 4865901"/>
                <a:gd name="f96" fmla="*/ f67 1 4653792"/>
                <a:gd name="f97" fmla="*/ f68 1 4653792"/>
                <a:gd name="f98" fmla="*/ f69 1 4653792"/>
                <a:gd name="f99" fmla="*/ f70 1 4653792"/>
                <a:gd name="f100" fmla="*/ f71 1 4653792"/>
                <a:gd name="f101" fmla="*/ f72 1 4653792"/>
                <a:gd name="f102" fmla="*/ f73 1 4653792"/>
                <a:gd name="f103" fmla="*/ f74 1 4653792"/>
                <a:gd name="f104" fmla="*/ f75 1 4653792"/>
                <a:gd name="f105" fmla="*/ f76 1 4653792"/>
                <a:gd name="f106" fmla="*/ f77 1 4653792"/>
                <a:gd name="f107" fmla="*/ f78 1 4653792"/>
                <a:gd name="f108" fmla="*/ f79 1 4653792"/>
                <a:gd name="f109" fmla="*/ f5 1 f50"/>
                <a:gd name="f110" fmla="*/ f6 1 f50"/>
                <a:gd name="f111" fmla="*/ f5 1 f51"/>
                <a:gd name="f112" fmla="*/ f7 1 f51"/>
                <a:gd name="f113" fmla="+- f80 0 f1"/>
                <a:gd name="f114" fmla="*/ f81 1 f50"/>
                <a:gd name="f115" fmla="*/ f96 1 f51"/>
                <a:gd name="f116" fmla="*/ f82 1 f50"/>
                <a:gd name="f117" fmla="*/ f97 1 f51"/>
                <a:gd name="f118" fmla="*/ f83 1 f50"/>
                <a:gd name="f119" fmla="*/ f98 1 f51"/>
                <a:gd name="f120" fmla="*/ f84 1 f50"/>
                <a:gd name="f121" fmla="*/ f99 1 f51"/>
                <a:gd name="f122" fmla="*/ f85 1 f50"/>
                <a:gd name="f123" fmla="*/ f86 1 f50"/>
                <a:gd name="f124" fmla="*/ f100 1 f51"/>
                <a:gd name="f125" fmla="*/ f87 1 f50"/>
                <a:gd name="f126" fmla="*/ f101 1 f51"/>
                <a:gd name="f127" fmla="*/ f88 1 f50"/>
                <a:gd name="f128" fmla="*/ f102 1 f51"/>
                <a:gd name="f129" fmla="*/ f89 1 f50"/>
                <a:gd name="f130" fmla="*/ f103 1 f51"/>
                <a:gd name="f131" fmla="*/ f90 1 f50"/>
                <a:gd name="f132" fmla="*/ f104 1 f51"/>
                <a:gd name="f133" fmla="*/ f91 1 f50"/>
                <a:gd name="f134" fmla="*/ f105 1 f51"/>
                <a:gd name="f135" fmla="*/ f94 1 f50"/>
                <a:gd name="f136" fmla="*/ f106 1 f51"/>
                <a:gd name="f137" fmla="*/ f92 1 f50"/>
                <a:gd name="f138" fmla="*/ f107 1 f51"/>
                <a:gd name="f139" fmla="*/ f93 1 f50"/>
                <a:gd name="f140" fmla="*/ f95 1 f50"/>
                <a:gd name="f141" fmla="*/ f108 1 f51"/>
                <a:gd name="f142" fmla="*/ f109 f45 1"/>
                <a:gd name="f143" fmla="*/ f110 f45 1"/>
                <a:gd name="f144" fmla="*/ f112 f46 1"/>
                <a:gd name="f145" fmla="*/ f111 f46 1"/>
                <a:gd name="f146" fmla="*/ f114 f45 1"/>
                <a:gd name="f147" fmla="*/ f115 f46 1"/>
                <a:gd name="f148" fmla="*/ f116 f45 1"/>
                <a:gd name="f149" fmla="*/ f117 f46 1"/>
                <a:gd name="f150" fmla="*/ f118 f45 1"/>
                <a:gd name="f151" fmla="*/ f119 f46 1"/>
                <a:gd name="f152" fmla="*/ f120 f45 1"/>
                <a:gd name="f153" fmla="*/ f121 f46 1"/>
                <a:gd name="f154" fmla="*/ f122 f45 1"/>
                <a:gd name="f155" fmla="*/ f123 f45 1"/>
                <a:gd name="f156" fmla="*/ f124 f46 1"/>
                <a:gd name="f157" fmla="*/ f125 f45 1"/>
                <a:gd name="f158" fmla="*/ f126 f46 1"/>
                <a:gd name="f159" fmla="*/ f127 f45 1"/>
                <a:gd name="f160" fmla="*/ f128 f46 1"/>
                <a:gd name="f161" fmla="*/ f129 f45 1"/>
                <a:gd name="f162" fmla="*/ f130 f46 1"/>
                <a:gd name="f163" fmla="*/ f131 f45 1"/>
                <a:gd name="f164" fmla="*/ f132 f46 1"/>
                <a:gd name="f165" fmla="*/ f133 f45 1"/>
                <a:gd name="f166" fmla="*/ f134 f46 1"/>
                <a:gd name="f167" fmla="*/ f135 f45 1"/>
                <a:gd name="f168" fmla="*/ f136 f46 1"/>
                <a:gd name="f169" fmla="*/ f137 f45 1"/>
                <a:gd name="f170" fmla="*/ f138 f46 1"/>
                <a:gd name="f171" fmla="*/ f139 f45 1"/>
                <a:gd name="f172" fmla="*/ f140 f45 1"/>
                <a:gd name="f173" fmla="*/ f141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46" y="f147"/>
                </a:cxn>
                <a:cxn ang="f113">
                  <a:pos x="f148" y="f147"/>
                </a:cxn>
                <a:cxn ang="f113">
                  <a:pos x="f148" y="f149"/>
                </a:cxn>
                <a:cxn ang="f113">
                  <a:pos x="f150" y="f149"/>
                </a:cxn>
                <a:cxn ang="f113">
                  <a:pos x="f150" y="f151"/>
                </a:cxn>
                <a:cxn ang="f113">
                  <a:pos x="f152" y="f151"/>
                </a:cxn>
                <a:cxn ang="f113">
                  <a:pos x="f152" y="f153"/>
                </a:cxn>
                <a:cxn ang="f113">
                  <a:pos x="f154" y="f153"/>
                </a:cxn>
                <a:cxn ang="f113">
                  <a:pos x="f155" y="f156"/>
                </a:cxn>
                <a:cxn ang="f113">
                  <a:pos x="f157" y="f156"/>
                </a:cxn>
                <a:cxn ang="f113">
                  <a:pos x="f157" y="f158"/>
                </a:cxn>
                <a:cxn ang="f113">
                  <a:pos x="f159" y="f158"/>
                </a:cxn>
                <a:cxn ang="f113">
                  <a:pos x="f159" y="f160"/>
                </a:cxn>
                <a:cxn ang="f113">
                  <a:pos x="f161" y="f160"/>
                </a:cxn>
                <a:cxn ang="f113">
                  <a:pos x="f161" y="f162"/>
                </a:cxn>
                <a:cxn ang="f113">
                  <a:pos x="f163" y="f164"/>
                </a:cxn>
                <a:cxn ang="f113">
                  <a:pos x="f165" y="f166"/>
                </a:cxn>
                <a:cxn ang="f113">
                  <a:pos x="f167" y="f168"/>
                </a:cxn>
                <a:cxn ang="f113">
                  <a:pos x="f169" y="f170"/>
                </a:cxn>
                <a:cxn ang="f113">
                  <a:pos x="f171" y="f170"/>
                </a:cxn>
                <a:cxn ang="f113">
                  <a:pos x="f172" y="f173"/>
                </a:cxn>
              </a:cxnLst>
              <a:rect l="f142" t="f145" r="f143" b="f144"/>
              <a:pathLst>
                <a:path w="4865901" h="4653792">
                  <a:moveTo>
                    <a:pt x="f8" y="f9"/>
                  </a:moveTo>
                  <a:lnTo>
                    <a:pt x="f6" y="f9"/>
                  </a:lnTo>
                  <a:lnTo>
                    <a:pt x="f6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3" y="f14"/>
                  </a:lnTo>
                  <a:lnTo>
                    <a:pt x="f15" y="f14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1"/>
                  </a:lnTo>
                  <a:lnTo>
                    <a:pt x="f22" y="f7"/>
                  </a:lnTo>
                  <a:lnTo>
                    <a:pt x="f23" y="f7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26"/>
                  </a:lnTo>
                  <a:lnTo>
                    <a:pt x="f27" y="f28"/>
                  </a:lnTo>
                  <a:cubicBezTo>
                    <a:pt x="f29" y="f30"/>
                    <a:pt x="f31" y="f32"/>
                    <a:pt x="f5" y="f33"/>
                  </a:cubicBez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cubicBezTo>
                    <a:pt x="f39" y="f40"/>
                    <a:pt x="f41" y="f42"/>
                    <a:pt x="f43" y="f5"/>
                  </a:cubicBezTo>
                </a:path>
              </a:pathLst>
            </a:custGeom>
            <a:noFill/>
            <a:ln w="76196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B49E7508-CA7E-8D07-E72E-85E08D71D280}"/>
                </a:ext>
              </a:extLst>
            </p:cNvPr>
            <p:cNvSpPr/>
            <p:nvPr/>
          </p:nvSpPr>
          <p:spPr>
            <a:xfrm>
              <a:off x="7681404" y="1984460"/>
              <a:ext cx="2051623" cy="26887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グループ化 162">
              <a:extLst>
                <a:ext uri="{FF2B5EF4-FFF2-40B4-BE49-F238E27FC236}">
                  <a16:creationId xmlns:a16="http://schemas.microsoft.com/office/drawing/2014/main" id="{A6F80BC2-C7BD-EEB8-CFBC-6B9E478B0439}"/>
                </a:ext>
              </a:extLst>
            </p:cNvPr>
            <p:cNvGrpSpPr/>
            <p:nvPr/>
          </p:nvGrpSpPr>
          <p:grpSpPr>
            <a:xfrm rot="3530816">
              <a:off x="8388011" y="1954651"/>
              <a:ext cx="1178158" cy="1234375"/>
              <a:chOff x="3536792" y="1755121"/>
              <a:chExt cx="1178158" cy="1234375"/>
            </a:xfrm>
          </p:grpSpPr>
          <p:pic>
            <p:nvPicPr>
              <p:cNvPr id="70" name="図 223" descr="図形, 矢印&#10;&#10;自動的に生成された説明">
                <a:extLst>
                  <a:ext uri="{FF2B5EF4-FFF2-40B4-BE49-F238E27FC236}">
                    <a16:creationId xmlns:a16="http://schemas.microsoft.com/office/drawing/2014/main" id="{B63453FF-D39E-6949-B908-B9656D6C74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038132">
                <a:off x="3508683" y="1783230"/>
                <a:ext cx="1234375" cy="117815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71" name="図 224">
                <a:extLst>
                  <a:ext uri="{FF2B5EF4-FFF2-40B4-BE49-F238E27FC236}">
                    <a16:creationId xmlns:a16="http://schemas.microsoft.com/office/drawing/2014/main" id="{091B2A6B-8C37-2756-C04C-8351529E08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446821">
                <a:off x="3584534" y="2594457"/>
                <a:ext cx="172364" cy="5341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72" name="図 225">
                <a:extLst>
                  <a:ext uri="{FF2B5EF4-FFF2-40B4-BE49-F238E27FC236}">
                    <a16:creationId xmlns:a16="http://schemas.microsoft.com/office/drawing/2014/main" id="{1216B107-6AE9-459C-A14C-9B7ABA497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8038132">
                <a:off x="3591255" y="2068983"/>
                <a:ext cx="172364" cy="5341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73" name="図 226">
                <a:extLst>
                  <a:ext uri="{FF2B5EF4-FFF2-40B4-BE49-F238E27FC236}">
                    <a16:creationId xmlns:a16="http://schemas.microsoft.com/office/drawing/2014/main" id="{C0698DD8-8285-6CC0-9ED6-6D14938166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8038132">
                <a:off x="4485922" y="2603377"/>
                <a:ext cx="172364" cy="5341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74" name="図 227">
                <a:extLst>
                  <a:ext uri="{FF2B5EF4-FFF2-40B4-BE49-F238E27FC236}">
                    <a16:creationId xmlns:a16="http://schemas.microsoft.com/office/drawing/2014/main" id="{A7D58EBA-BDFE-8718-E7B5-15E355D0A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904">
                <a:off x="4037377" y="2858122"/>
                <a:ext cx="172364" cy="5341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75" name="正方形/長方形 228">
                <a:extLst>
                  <a:ext uri="{FF2B5EF4-FFF2-40B4-BE49-F238E27FC236}">
                    <a16:creationId xmlns:a16="http://schemas.microsoft.com/office/drawing/2014/main" id="{6AFE6B49-FCA8-3026-2CBC-3845DB9E3A8D}"/>
                  </a:ext>
                </a:extLst>
              </p:cNvPr>
              <p:cNvSpPr/>
              <p:nvPr/>
            </p:nvSpPr>
            <p:spPr>
              <a:xfrm rot="3633217">
                <a:off x="4530376" y="2027856"/>
                <a:ext cx="55083" cy="81857"/>
              </a:xfrm>
              <a:prstGeom prst="rect">
                <a:avLst/>
              </a:prstGeom>
              <a:solidFill>
                <a:srgbClr val="ED7D31"/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76" name="正方形/長方形 229">
                <a:extLst>
                  <a:ext uri="{FF2B5EF4-FFF2-40B4-BE49-F238E27FC236}">
                    <a16:creationId xmlns:a16="http://schemas.microsoft.com/office/drawing/2014/main" id="{BC7A1453-AEAE-726C-D89F-BE6AB8783FA0}"/>
                  </a:ext>
                </a:extLst>
              </p:cNvPr>
              <p:cNvSpPr/>
              <p:nvPr/>
            </p:nvSpPr>
            <p:spPr>
              <a:xfrm rot="3633217">
                <a:off x="4589979" y="2115219"/>
                <a:ext cx="30641" cy="65535"/>
              </a:xfrm>
              <a:prstGeom prst="rect">
                <a:avLst/>
              </a:prstGeom>
              <a:solidFill>
                <a:srgbClr val="ED7D31"/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グループ化 154">
              <a:extLst>
                <a:ext uri="{FF2B5EF4-FFF2-40B4-BE49-F238E27FC236}">
                  <a16:creationId xmlns:a16="http://schemas.microsoft.com/office/drawing/2014/main" id="{43F2B98A-B6E9-AA8B-74B1-B55149B6AEA2}"/>
                </a:ext>
              </a:extLst>
            </p:cNvPr>
            <p:cNvGrpSpPr/>
            <p:nvPr/>
          </p:nvGrpSpPr>
          <p:grpSpPr>
            <a:xfrm>
              <a:off x="8632993" y="2257413"/>
              <a:ext cx="583177" cy="708138"/>
              <a:chOff x="3846816" y="2120932"/>
              <a:chExt cx="583177" cy="708138"/>
            </a:xfrm>
          </p:grpSpPr>
          <p:sp>
            <p:nvSpPr>
              <p:cNvPr id="63" name="正方形/長方形 231">
                <a:extLst>
                  <a:ext uri="{FF2B5EF4-FFF2-40B4-BE49-F238E27FC236}">
                    <a16:creationId xmlns:a16="http://schemas.microsoft.com/office/drawing/2014/main" id="{260F6A2F-702E-4FA1-D3A2-1EB7CA893958}"/>
                  </a:ext>
                </a:extLst>
              </p:cNvPr>
              <p:cNvSpPr/>
              <p:nvPr/>
            </p:nvSpPr>
            <p:spPr>
              <a:xfrm>
                <a:off x="3846816" y="2209702"/>
                <a:ext cx="112416" cy="244135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4" name="正方形/長方形 232">
                <a:extLst>
                  <a:ext uri="{FF2B5EF4-FFF2-40B4-BE49-F238E27FC236}">
                    <a16:creationId xmlns:a16="http://schemas.microsoft.com/office/drawing/2014/main" id="{E4616A37-F63C-FAE0-85D4-0CE6880318B2}"/>
                  </a:ext>
                </a:extLst>
              </p:cNvPr>
              <p:cNvSpPr/>
              <p:nvPr/>
            </p:nvSpPr>
            <p:spPr>
              <a:xfrm>
                <a:off x="3846816" y="2496156"/>
                <a:ext cx="112416" cy="244135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5" name="正方形/長方形 233">
                <a:extLst>
                  <a:ext uri="{FF2B5EF4-FFF2-40B4-BE49-F238E27FC236}">
                    <a16:creationId xmlns:a16="http://schemas.microsoft.com/office/drawing/2014/main" id="{C5C9E86D-FDE2-34D8-4E24-1FDBF92FBD0B}"/>
                  </a:ext>
                </a:extLst>
              </p:cNvPr>
              <p:cNvSpPr/>
              <p:nvPr/>
            </p:nvSpPr>
            <p:spPr>
              <a:xfrm>
                <a:off x="4061819" y="2120932"/>
                <a:ext cx="112416" cy="244135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6" name="正方形/長方形 234">
                <a:extLst>
                  <a:ext uri="{FF2B5EF4-FFF2-40B4-BE49-F238E27FC236}">
                    <a16:creationId xmlns:a16="http://schemas.microsoft.com/office/drawing/2014/main" id="{F7422D13-87E0-B843-505B-4956F33FDAA0}"/>
                  </a:ext>
                </a:extLst>
              </p:cNvPr>
              <p:cNvSpPr/>
              <p:nvPr/>
            </p:nvSpPr>
            <p:spPr>
              <a:xfrm>
                <a:off x="4061819" y="2403216"/>
                <a:ext cx="112416" cy="244135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7" name="正方形/長方形 235">
                <a:extLst>
                  <a:ext uri="{FF2B5EF4-FFF2-40B4-BE49-F238E27FC236}">
                    <a16:creationId xmlns:a16="http://schemas.microsoft.com/office/drawing/2014/main" id="{534E58CA-1535-3AF3-3CD0-9B8DDAC4CC93}"/>
                  </a:ext>
                </a:extLst>
              </p:cNvPr>
              <p:cNvSpPr/>
              <p:nvPr/>
            </p:nvSpPr>
            <p:spPr>
              <a:xfrm>
                <a:off x="4264176" y="2164622"/>
                <a:ext cx="165817" cy="217087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8" name="正方形/長方形 236">
                <a:extLst>
                  <a:ext uri="{FF2B5EF4-FFF2-40B4-BE49-F238E27FC236}">
                    <a16:creationId xmlns:a16="http://schemas.microsoft.com/office/drawing/2014/main" id="{7DA866FF-B6D6-C65B-9662-F1C58C608C48}"/>
                  </a:ext>
                </a:extLst>
              </p:cNvPr>
              <p:cNvSpPr/>
              <p:nvPr/>
            </p:nvSpPr>
            <p:spPr>
              <a:xfrm>
                <a:off x="4264176" y="2495461"/>
                <a:ext cx="134197" cy="160906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9" name="正方形/長方形 237">
                <a:extLst>
                  <a:ext uri="{FF2B5EF4-FFF2-40B4-BE49-F238E27FC236}">
                    <a16:creationId xmlns:a16="http://schemas.microsoft.com/office/drawing/2014/main" id="{8F8EF266-B1E8-C69E-5ED8-4C99B258FB6B}"/>
                  </a:ext>
                </a:extLst>
              </p:cNvPr>
              <p:cNvSpPr/>
              <p:nvPr/>
            </p:nvSpPr>
            <p:spPr>
              <a:xfrm rot="16200004">
                <a:off x="4170043" y="2649926"/>
                <a:ext cx="110971" cy="247317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6" name="直線コネクタ 178">
              <a:extLst>
                <a:ext uri="{FF2B5EF4-FFF2-40B4-BE49-F238E27FC236}">
                  <a16:creationId xmlns:a16="http://schemas.microsoft.com/office/drawing/2014/main" id="{826517EF-E6D3-5629-9174-234D9D1432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14614" y="2288920"/>
              <a:ext cx="813604" cy="700364"/>
            </a:xfrm>
            <a:prstGeom prst="straightConnector1">
              <a:avLst/>
            </a:prstGeom>
            <a:noFill/>
            <a:ln w="12701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37" name="直線コネクタ 177">
              <a:extLst>
                <a:ext uri="{FF2B5EF4-FFF2-40B4-BE49-F238E27FC236}">
                  <a16:creationId xmlns:a16="http://schemas.microsoft.com/office/drawing/2014/main" id="{FA540164-60C3-DDF3-73B3-63C7BB5A8F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24589" y="2989284"/>
              <a:ext cx="610127" cy="26614"/>
            </a:xfrm>
            <a:prstGeom prst="straightConnector1">
              <a:avLst/>
            </a:prstGeom>
            <a:noFill/>
            <a:ln w="12701" cap="flat">
              <a:solidFill>
                <a:srgbClr val="4472C4"/>
              </a:solidFill>
              <a:prstDash val="solid"/>
              <a:miter/>
            </a:ln>
          </p:spPr>
        </p:cxnSp>
        <p:sp>
          <p:nvSpPr>
            <p:cNvPr id="38" name="台形 211">
              <a:extLst>
                <a:ext uri="{FF2B5EF4-FFF2-40B4-BE49-F238E27FC236}">
                  <a16:creationId xmlns:a16="http://schemas.microsoft.com/office/drawing/2014/main" id="{F284A35D-6A1A-C937-5989-85BE4F1CAAEC}"/>
                </a:ext>
              </a:extLst>
            </p:cNvPr>
            <p:cNvSpPr/>
            <p:nvPr/>
          </p:nvSpPr>
          <p:spPr>
            <a:xfrm rot="12153958">
              <a:off x="10163167" y="2955046"/>
              <a:ext cx="122843" cy="498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+- 0 0 -270"/>
                <a:gd name="f9" fmla="+- 0 0 -9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*/ f32 1 3"/>
                <a:gd name="f38" fmla="*/ f33 1 4"/>
                <a:gd name="f39" fmla="min f33 f32"/>
                <a:gd name="f40" fmla="*/ 50000 f33 1"/>
                <a:gd name="f41" fmla="+- f6 f36 0"/>
                <a:gd name="f42" fmla="*/ f40 1 f39"/>
                <a:gd name="f43" fmla="*/ f39 f7 1"/>
                <a:gd name="f44" fmla="*/ f38 f7 1"/>
                <a:gd name="f45" fmla="*/ f37 f7 1"/>
                <a:gd name="f46" fmla="*/ f43 1 200000"/>
                <a:gd name="f47" fmla="*/ f43 1 100000"/>
                <a:gd name="f48" fmla="*/ f44 1 f42"/>
                <a:gd name="f49" fmla="*/ f45 1 f42"/>
                <a:gd name="f50" fmla="*/ f41 f26 1"/>
                <a:gd name="f51" fmla="+- f29 0 f47"/>
                <a:gd name="f52" fmla="+- f29 0 f46"/>
                <a:gd name="f53" fmla="+- f29 0 f48"/>
                <a:gd name="f54" fmla="*/ f48 f26 1"/>
                <a:gd name="f55" fmla="*/ f49 f26 1"/>
                <a:gd name="f56" fmla="*/ f47 f26 1"/>
                <a:gd name="f57" fmla="*/ f46 f26 1"/>
                <a:gd name="f58" fmla="*/ f53 f26 1"/>
                <a:gd name="f59" fmla="*/ f51 f26 1"/>
                <a:gd name="f60" fmla="*/ f5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7" y="f50"/>
                </a:cxn>
                <a:cxn ang="f25">
                  <a:pos x="f60" y="f50"/>
                </a:cxn>
              </a:cxnLst>
              <a:rect l="f54" t="f55" r="f58" b="f34"/>
              <a:pathLst>
                <a:path>
                  <a:moveTo>
                    <a:pt x="f31" y="f34"/>
                  </a:moveTo>
                  <a:lnTo>
                    <a:pt x="f56" y="f31"/>
                  </a:lnTo>
                  <a:lnTo>
                    <a:pt x="f59" y="f31"/>
                  </a:lnTo>
                  <a:lnTo>
                    <a:pt x="f35" y="f34"/>
                  </a:lnTo>
                  <a:close/>
                </a:path>
              </a:pathLst>
            </a:custGeom>
            <a:solidFill>
              <a:srgbClr val="DAE3F3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cxnSp>
          <p:nvCxnSpPr>
            <p:cNvPr id="39" name="直線コネクタ 165">
              <a:extLst>
                <a:ext uri="{FF2B5EF4-FFF2-40B4-BE49-F238E27FC236}">
                  <a16:creationId xmlns:a16="http://schemas.microsoft.com/office/drawing/2014/main" id="{18218FC3-CF0C-28F2-28A2-DDF35EB964B8}"/>
                </a:ext>
              </a:extLst>
            </p:cNvPr>
            <p:cNvCxnSpPr>
              <a:cxnSpLocks/>
            </p:cNvCxnSpPr>
            <p:nvPr/>
          </p:nvCxnSpPr>
          <p:spPr>
            <a:xfrm>
              <a:off x="8542447" y="3237547"/>
              <a:ext cx="1403730" cy="1758"/>
            </a:xfrm>
            <a:prstGeom prst="straightConnector1">
              <a:avLst/>
            </a:prstGeom>
            <a:noFill/>
            <a:ln w="76196" cap="flat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40" name="直線コネクタ 167">
              <a:extLst>
                <a:ext uri="{FF2B5EF4-FFF2-40B4-BE49-F238E27FC236}">
                  <a16:creationId xmlns:a16="http://schemas.microsoft.com/office/drawing/2014/main" id="{3BCB1879-9B0A-4021-24BE-CF6985FC9B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7744" y="2178149"/>
              <a:ext cx="155433" cy="476390"/>
            </a:xfrm>
            <a:prstGeom prst="straightConnector1">
              <a:avLst/>
            </a:prstGeom>
            <a:noFill/>
            <a:ln w="76196" cap="flat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41" name="直線コネクタ 182">
              <a:extLst>
                <a:ext uri="{FF2B5EF4-FFF2-40B4-BE49-F238E27FC236}">
                  <a16:creationId xmlns:a16="http://schemas.microsoft.com/office/drawing/2014/main" id="{B1F3C075-C0E7-FA16-07BA-2DF463BD1F24}"/>
                </a:ext>
              </a:extLst>
            </p:cNvPr>
            <p:cNvCxnSpPr>
              <a:cxnSpLocks/>
            </p:cNvCxnSpPr>
            <p:nvPr/>
          </p:nvCxnSpPr>
          <p:spPr>
            <a:xfrm>
              <a:off x="8638413" y="2985744"/>
              <a:ext cx="961161" cy="1361813"/>
            </a:xfrm>
            <a:prstGeom prst="straightConnector1">
              <a:avLst/>
            </a:prstGeom>
            <a:noFill/>
            <a:ln w="6345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42" name="直線コネクタ 166">
              <a:extLst>
                <a:ext uri="{FF2B5EF4-FFF2-40B4-BE49-F238E27FC236}">
                  <a16:creationId xmlns:a16="http://schemas.microsoft.com/office/drawing/2014/main" id="{7C302062-5CE4-C653-6608-1AFE0B029ABA}"/>
                </a:ext>
              </a:extLst>
            </p:cNvPr>
            <p:cNvCxnSpPr>
              <a:cxnSpLocks/>
            </p:cNvCxnSpPr>
            <p:nvPr/>
          </p:nvCxnSpPr>
          <p:spPr>
            <a:xfrm>
              <a:off x="8198939" y="2638557"/>
              <a:ext cx="375171" cy="621934"/>
            </a:xfrm>
            <a:prstGeom prst="straightConnector1">
              <a:avLst/>
            </a:prstGeom>
            <a:noFill/>
            <a:ln w="76196" cap="flat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43" name="直線コネクタ 173">
              <a:extLst>
                <a:ext uri="{FF2B5EF4-FFF2-40B4-BE49-F238E27FC236}">
                  <a16:creationId xmlns:a16="http://schemas.microsoft.com/office/drawing/2014/main" id="{52999A24-BCFA-B14E-3158-D4C1791076A9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>
              <a:off x="6121478" y="2045274"/>
              <a:ext cx="2774177" cy="475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cxnSp>
          <p:nvCxnSpPr>
            <p:cNvPr id="44" name="直線コネクタ 171">
              <a:extLst>
                <a:ext uri="{FF2B5EF4-FFF2-40B4-BE49-F238E27FC236}">
                  <a16:creationId xmlns:a16="http://schemas.microsoft.com/office/drawing/2014/main" id="{56672D94-F1A6-2D51-D879-C3D91956CF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09708" y="2365800"/>
              <a:ext cx="280651" cy="517720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cxnSp>
          <p:nvCxnSpPr>
            <p:cNvPr id="45" name="直線コネクタ 172">
              <a:extLst>
                <a:ext uri="{FF2B5EF4-FFF2-40B4-BE49-F238E27FC236}">
                  <a16:creationId xmlns:a16="http://schemas.microsoft.com/office/drawing/2014/main" id="{2FF6F88D-D16E-F4FC-0002-2D8C78F4BE2A}"/>
                </a:ext>
              </a:extLst>
            </p:cNvPr>
            <p:cNvCxnSpPr>
              <a:cxnSpLocks/>
            </p:cNvCxnSpPr>
            <p:nvPr/>
          </p:nvCxnSpPr>
          <p:spPr>
            <a:xfrm>
              <a:off x="9060518" y="3087163"/>
              <a:ext cx="594940" cy="0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cxnSp>
          <p:nvCxnSpPr>
            <p:cNvPr id="46" name="直線コネクタ 172">
              <a:extLst>
                <a:ext uri="{FF2B5EF4-FFF2-40B4-BE49-F238E27FC236}">
                  <a16:creationId xmlns:a16="http://schemas.microsoft.com/office/drawing/2014/main" id="{FC2E5A53-2CCA-89AE-42A2-3AB14D93AF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7451" y="3090704"/>
              <a:ext cx="552029" cy="234588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cxnSp>
          <p:nvCxnSpPr>
            <p:cNvPr id="47" name="直線コネクタ 171">
              <a:extLst>
                <a:ext uri="{FF2B5EF4-FFF2-40B4-BE49-F238E27FC236}">
                  <a16:creationId xmlns:a16="http://schemas.microsoft.com/office/drawing/2014/main" id="{17238BF0-3039-0153-D159-4917BACFCF0C}"/>
                </a:ext>
              </a:extLst>
            </p:cNvPr>
            <p:cNvCxnSpPr>
              <a:cxnSpLocks/>
            </p:cNvCxnSpPr>
            <p:nvPr/>
          </p:nvCxnSpPr>
          <p:spPr>
            <a:xfrm>
              <a:off x="8560462" y="2882395"/>
              <a:ext cx="892691" cy="1639729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cxnSp>
          <p:nvCxnSpPr>
            <p:cNvPr id="48" name="直線コネクタ 182">
              <a:extLst>
                <a:ext uri="{FF2B5EF4-FFF2-40B4-BE49-F238E27FC236}">
                  <a16:creationId xmlns:a16="http://schemas.microsoft.com/office/drawing/2014/main" id="{244757D4-EDDC-D365-A653-6CFBD8EF78C7}"/>
                </a:ext>
              </a:extLst>
            </p:cNvPr>
            <p:cNvCxnSpPr>
              <a:cxnSpLocks/>
            </p:cNvCxnSpPr>
            <p:nvPr/>
          </p:nvCxnSpPr>
          <p:spPr>
            <a:xfrm>
              <a:off x="8452571" y="2678592"/>
              <a:ext cx="316202" cy="1497695"/>
            </a:xfrm>
            <a:prstGeom prst="straightConnector1">
              <a:avLst/>
            </a:prstGeom>
            <a:noFill/>
            <a:ln w="6345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49" name="直線コネクタ 171">
              <a:extLst>
                <a:ext uri="{FF2B5EF4-FFF2-40B4-BE49-F238E27FC236}">
                  <a16:creationId xmlns:a16="http://schemas.microsoft.com/office/drawing/2014/main" id="{0297F5E1-B2E8-A4FD-A4CD-BA5048976F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6600" y="2854717"/>
              <a:ext cx="383197" cy="905993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61A2449-A08D-DF81-B80C-7B6A90291351}"/>
                </a:ext>
              </a:extLst>
            </p:cNvPr>
            <p:cNvSpPr txBox="1"/>
            <p:nvPr/>
          </p:nvSpPr>
          <p:spPr>
            <a:xfrm>
              <a:off x="7789653" y="1212849"/>
              <a:ext cx="1431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HiSOR-II</a:t>
              </a:r>
              <a:endParaRPr lang="ja-JP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直線コネクタ 167">
              <a:extLst>
                <a:ext uri="{FF2B5EF4-FFF2-40B4-BE49-F238E27FC236}">
                  <a16:creationId xmlns:a16="http://schemas.microsoft.com/office/drawing/2014/main" id="{3365D6E9-C9BB-4BAB-4199-D164D3ED21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3086" y="2163723"/>
              <a:ext cx="706946" cy="14427"/>
            </a:xfrm>
            <a:prstGeom prst="straightConnector1">
              <a:avLst/>
            </a:prstGeom>
            <a:noFill/>
            <a:ln w="76196" cap="flat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19BC8EBC-39B1-1E1C-3A4E-890C3B43899D}"/>
                </a:ext>
              </a:extLst>
            </p:cNvPr>
            <p:cNvSpPr txBox="1"/>
            <p:nvPr/>
          </p:nvSpPr>
          <p:spPr>
            <a:xfrm>
              <a:off x="9417902" y="1446923"/>
              <a:ext cx="1096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150MeV Microtron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C3C90C8F-82A4-3EAC-2924-4D3F833F9094}"/>
                </a:ext>
              </a:extLst>
            </p:cNvPr>
            <p:cNvSpPr txBox="1"/>
            <p:nvPr/>
          </p:nvSpPr>
          <p:spPr>
            <a:xfrm>
              <a:off x="10936672" y="3008271"/>
              <a:ext cx="12805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600MeV Booster Synchrotron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8A26C1FC-A56B-D656-E456-D30D84E63E42}"/>
                </a:ext>
              </a:extLst>
            </p:cNvPr>
            <p:cNvSpPr txBox="1"/>
            <p:nvPr/>
          </p:nvSpPr>
          <p:spPr>
            <a:xfrm>
              <a:off x="10428319" y="1436260"/>
              <a:ext cx="1620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150MeV Beam Transport Line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0C0F9C2F-2441-3C7C-AEB7-3A1E97BAF586}"/>
                </a:ext>
              </a:extLst>
            </p:cNvPr>
            <p:cNvSpPr txBox="1"/>
            <p:nvPr/>
          </p:nvSpPr>
          <p:spPr>
            <a:xfrm>
              <a:off x="9261064" y="3113777"/>
              <a:ext cx="1652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600MeV Beam Transport Line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C8B0EA73-D679-6AE8-959D-7A895FA57596}"/>
                </a:ext>
              </a:extLst>
            </p:cNvPr>
            <p:cNvSpPr txBox="1"/>
            <p:nvPr/>
          </p:nvSpPr>
          <p:spPr>
            <a:xfrm>
              <a:off x="7699589" y="3008739"/>
              <a:ext cx="12683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600MeV Storage Ring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3C40B3E9-E270-D18F-A0C2-49F2480A8CD6}"/>
                </a:ext>
              </a:extLst>
            </p:cNvPr>
            <p:cNvCxnSpPr/>
            <p:nvPr/>
          </p:nvCxnSpPr>
          <p:spPr>
            <a:xfrm flipH="1">
              <a:off x="10428321" y="1884572"/>
              <a:ext cx="369451" cy="67726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EA44FBEF-5043-30DD-C5BB-45603E70F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0257" y="2847286"/>
              <a:ext cx="204342" cy="44255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矢印: 右 58">
              <a:extLst>
                <a:ext uri="{FF2B5EF4-FFF2-40B4-BE49-F238E27FC236}">
                  <a16:creationId xmlns:a16="http://schemas.microsoft.com/office/drawing/2014/main" id="{C7EA86EB-B418-6364-7F69-8C89DA138488}"/>
                </a:ext>
              </a:extLst>
            </p:cNvPr>
            <p:cNvSpPr/>
            <p:nvPr/>
          </p:nvSpPr>
          <p:spPr>
            <a:xfrm>
              <a:off x="5978969" y="2666890"/>
              <a:ext cx="987661" cy="769297"/>
            </a:xfrm>
            <a:prstGeom prst="rightArrow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四角形: 角を丸くする 59">
              <a:extLst>
                <a:ext uri="{FF2B5EF4-FFF2-40B4-BE49-F238E27FC236}">
                  <a16:creationId xmlns:a16="http://schemas.microsoft.com/office/drawing/2014/main" id="{FD8E17F0-69CE-C745-ACA6-1D487F6ED7EA}"/>
                </a:ext>
              </a:extLst>
            </p:cNvPr>
            <p:cNvSpPr/>
            <p:nvPr/>
          </p:nvSpPr>
          <p:spPr>
            <a:xfrm>
              <a:off x="5735190" y="1889729"/>
              <a:ext cx="1956577" cy="613532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71406022-AA53-6918-DB97-27262FD8DEBA}"/>
                </a:ext>
              </a:extLst>
            </p:cNvPr>
            <p:cNvSpPr txBox="1"/>
            <p:nvPr/>
          </p:nvSpPr>
          <p:spPr>
            <a:xfrm>
              <a:off x="9695202" y="5923716"/>
              <a:ext cx="2415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Extended</a:t>
              </a:r>
              <a:r>
                <a:rPr kumimoji="1" lang="ja-JP" altLang="en-US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Experimental</a:t>
              </a:r>
              <a:r>
                <a:rPr kumimoji="1" lang="ja-JP" altLang="en-US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Hall</a:t>
              </a:r>
              <a:endParaRPr kumimoji="1" lang="ja-JP" alt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四角形: 角を丸くする 61">
              <a:extLst>
                <a:ext uri="{FF2B5EF4-FFF2-40B4-BE49-F238E27FC236}">
                  <a16:creationId xmlns:a16="http://schemas.microsoft.com/office/drawing/2014/main" id="{8443804E-8325-9ED7-0671-EFCB945920B1}"/>
                </a:ext>
              </a:extLst>
            </p:cNvPr>
            <p:cNvSpPr/>
            <p:nvPr/>
          </p:nvSpPr>
          <p:spPr>
            <a:xfrm>
              <a:off x="9334416" y="4683449"/>
              <a:ext cx="1373828" cy="1898135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9" name="Picture 8" descr="ãåºå³¶å¤§å­¦ æ¾å°åãã®ç»åæ¤ç´¢çµæ">
            <a:extLst>
              <a:ext uri="{FF2B5EF4-FFF2-40B4-BE49-F238E27FC236}">
                <a16:creationId xmlns:a16="http://schemas.microsoft.com/office/drawing/2014/main" id="{C1AA908B-485E-6EE5-1C60-942722D8E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1" y="4221760"/>
            <a:ext cx="4934796" cy="259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8">
            <a:extLst>
              <a:ext uri="{FF2B5EF4-FFF2-40B4-BE49-F238E27FC236}">
                <a16:creationId xmlns:a16="http://schemas.microsoft.com/office/drawing/2014/main" id="{9DF96380-8082-F95A-DE7A-D8958E2F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69" y="4202239"/>
            <a:ext cx="3887102" cy="258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3F4B29B0-8F5D-82D5-69C9-1B59E28ED958}"/>
              </a:ext>
            </a:extLst>
          </p:cNvPr>
          <p:cNvSpPr txBox="1"/>
          <p:nvPr/>
        </p:nvSpPr>
        <p:spPr>
          <a:xfrm>
            <a:off x="560656" y="5819984"/>
            <a:ext cx="3829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en-US" altLang="ja-JP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HiSOR</a:t>
            </a:r>
            <a:endParaRPr lang="en-US" altLang="ja-JP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Yokes of 180deg bending magnets work as radiation shielding. </a:t>
            </a:r>
            <a:endParaRPr lang="ja-JP" alt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AC2D57CA-A885-D5E6-2376-C4506DB556CD}"/>
              </a:ext>
            </a:extLst>
          </p:cNvPr>
          <p:cNvSpPr txBox="1"/>
          <p:nvPr/>
        </p:nvSpPr>
        <p:spPr>
          <a:xfrm>
            <a:off x="5451954" y="4379066"/>
            <a:ext cx="3083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UVSOR-III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storage ring is surrounded by shielding walls.</a:t>
            </a:r>
            <a:endParaRPr lang="ja-JP" alt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770DEBA-4F65-8E1A-D0DD-2BEA3413F42E}"/>
              </a:ext>
            </a:extLst>
          </p:cNvPr>
          <p:cNvSpPr txBox="1"/>
          <p:nvPr/>
        </p:nvSpPr>
        <p:spPr>
          <a:xfrm>
            <a:off x="6966634" y="5991167"/>
            <a:ext cx="2551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HiSOR</a:t>
            </a:r>
            <a:r>
              <a:rPr lang="en-US" altLang="ja-JP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-II will be like this?</a:t>
            </a:r>
            <a:endParaRPr lang="ja-JP" alt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6A2799A4-A954-C61F-C28D-04040DC05CC9}"/>
              </a:ext>
            </a:extLst>
          </p:cNvPr>
          <p:cNvSpPr txBox="1"/>
          <p:nvPr/>
        </p:nvSpPr>
        <p:spPr>
          <a:xfrm>
            <a:off x="7985425" y="3478522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Shielding </a:t>
            </a:r>
          </a:p>
          <a:p>
            <a:r>
              <a:rPr lang="en-US" altLang="ja-JP" sz="1400" b="1" dirty="0"/>
              <a:t>walls</a:t>
            </a:r>
            <a:endParaRPr kumimoji="1" lang="ja-JP" altLang="en-US" sz="1400" b="1" dirty="0"/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7B0D37C7-23BF-A374-8B0F-5C40D51CC305}"/>
              </a:ext>
            </a:extLst>
          </p:cNvPr>
          <p:cNvCxnSpPr>
            <a:cxnSpLocks/>
          </p:cNvCxnSpPr>
          <p:nvPr/>
        </p:nvCxnSpPr>
        <p:spPr>
          <a:xfrm flipH="1" flipV="1">
            <a:off x="8179319" y="2135858"/>
            <a:ext cx="331250" cy="1293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102B447D-1A76-6D31-5A2C-944259F14CAE}"/>
              </a:ext>
            </a:extLst>
          </p:cNvPr>
          <p:cNvSpPr txBox="1"/>
          <p:nvPr/>
        </p:nvSpPr>
        <p:spPr>
          <a:xfrm>
            <a:off x="5505318" y="2795477"/>
            <a:ext cx="1665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Change</a:t>
            </a:r>
          </a:p>
          <a:p>
            <a:pPr algn="ctr"/>
            <a:r>
              <a:rPr kumimoji="1" lang="en-US" altLang="ja-JP" sz="2000" b="1" dirty="0"/>
              <a:t> accelerator</a:t>
            </a:r>
          </a:p>
          <a:p>
            <a:pPr algn="ctr"/>
            <a:r>
              <a:rPr kumimoji="1" lang="en-US" altLang="ja-JP" sz="2000" b="1" dirty="0"/>
              <a:t> structure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1048125F-4775-B414-9088-FCAAA2E7DEDB}"/>
              </a:ext>
            </a:extLst>
          </p:cNvPr>
          <p:cNvSpPr txBox="1"/>
          <p:nvPr/>
        </p:nvSpPr>
        <p:spPr>
          <a:xfrm>
            <a:off x="9851876" y="3344813"/>
            <a:ext cx="230142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b="1"/>
              <a:t> similar to  </a:t>
            </a:r>
            <a:endParaRPr lang="en-US" altLang="ja-JP" b="1" dirty="0"/>
          </a:p>
          <a:p>
            <a:pPr algn="ctr"/>
            <a:r>
              <a:rPr lang="en-US" altLang="ja-JP" b="1" dirty="0"/>
              <a:t>UVSOR structure</a:t>
            </a:r>
            <a:r>
              <a:rPr kumimoji="1" lang="en-US" altLang="ja-JP" b="1" dirty="0"/>
              <a:t>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51140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3CFC0-0C7F-344F-80A3-49113FB4C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29E7B9-D022-849E-9EEB-E768C6BD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7"/>
            <a:ext cx="12192000" cy="662782"/>
          </a:xfrm>
        </p:spPr>
        <p:txBody>
          <a:bodyPr>
            <a:normAutofit/>
          </a:bodyPr>
          <a:lstStyle/>
          <a:p>
            <a:r>
              <a:rPr lang="en-US" altLang="ja-JP"/>
              <a:t>Motivation</a:t>
            </a:r>
            <a:endParaRPr kumimoji="1" lang="ja-JP" altLang="en-US" dirty="0">
              <a:latin typeface="+mn-lt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F1232CB-0B01-33A5-9EA4-0E37A7895002}"/>
              </a:ext>
            </a:extLst>
          </p:cNvPr>
          <p:cNvGrpSpPr/>
          <p:nvPr/>
        </p:nvGrpSpPr>
        <p:grpSpPr>
          <a:xfrm>
            <a:off x="323876" y="572591"/>
            <a:ext cx="11868124" cy="5510695"/>
            <a:chOff x="349134" y="1212849"/>
            <a:chExt cx="11868124" cy="5510695"/>
          </a:xfrm>
        </p:grpSpPr>
        <p:pic>
          <p:nvPicPr>
            <p:cNvPr id="5" name="図 141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464DCF6A-347F-69C8-67A8-DA6FC03B8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7527"/>
            <a:stretch/>
          </p:blipFill>
          <p:spPr>
            <a:xfrm>
              <a:off x="349134" y="1334409"/>
              <a:ext cx="5524619" cy="538913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正方形/長方形 153">
              <a:extLst>
                <a:ext uri="{FF2B5EF4-FFF2-40B4-BE49-F238E27FC236}">
                  <a16:creationId xmlns:a16="http://schemas.microsoft.com/office/drawing/2014/main" id="{41C55B43-70BC-0C9D-1A55-0E0C40F8F73F}"/>
                </a:ext>
              </a:extLst>
            </p:cNvPr>
            <p:cNvSpPr/>
            <p:nvPr/>
          </p:nvSpPr>
          <p:spPr>
            <a:xfrm>
              <a:off x="4018944" y="2552332"/>
              <a:ext cx="95810" cy="125748"/>
            </a:xfrm>
            <a:prstGeom prst="rect">
              <a:avLst/>
            </a:pr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cxnSp>
          <p:nvCxnSpPr>
            <p:cNvPr id="7" name="直線コネクタ 157">
              <a:extLst>
                <a:ext uri="{FF2B5EF4-FFF2-40B4-BE49-F238E27FC236}">
                  <a16:creationId xmlns:a16="http://schemas.microsoft.com/office/drawing/2014/main" id="{0E8DEAC0-2F08-C6F6-09C5-42FEFB40F976}"/>
                </a:ext>
              </a:extLst>
            </p:cNvPr>
            <p:cNvCxnSpPr>
              <a:stCxn id="8" idx="1"/>
            </p:cNvCxnSpPr>
            <p:nvPr/>
          </p:nvCxnSpPr>
          <p:spPr>
            <a:xfrm flipH="1">
              <a:off x="3958780" y="2344549"/>
              <a:ext cx="4729" cy="332020"/>
            </a:xfrm>
            <a:prstGeom prst="straightConnector1">
              <a:avLst/>
            </a:prstGeom>
            <a:noFill/>
            <a:ln w="19050" cap="flat">
              <a:solidFill>
                <a:srgbClr val="4472C4"/>
              </a:solidFill>
              <a:prstDash val="solid"/>
              <a:miter/>
            </a:ln>
          </p:spPr>
        </p:cxnSp>
        <p:sp>
          <p:nvSpPr>
            <p:cNvPr id="8" name="正方形/長方形 193">
              <a:extLst>
                <a:ext uri="{FF2B5EF4-FFF2-40B4-BE49-F238E27FC236}">
                  <a16:creationId xmlns:a16="http://schemas.microsoft.com/office/drawing/2014/main" id="{9A5B4C00-1FA3-A5D4-AABD-26C38673427D}"/>
                </a:ext>
              </a:extLst>
            </p:cNvPr>
            <p:cNvSpPr/>
            <p:nvPr/>
          </p:nvSpPr>
          <p:spPr>
            <a:xfrm rot="20617611">
              <a:off x="3961634" y="2166122"/>
              <a:ext cx="92418" cy="330802"/>
            </a:xfrm>
            <a:prstGeom prst="rect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9" name="正方形/長方形 194">
              <a:extLst>
                <a:ext uri="{FF2B5EF4-FFF2-40B4-BE49-F238E27FC236}">
                  <a16:creationId xmlns:a16="http://schemas.microsoft.com/office/drawing/2014/main" id="{0750062F-2E9A-19EC-638A-4234341F6155}"/>
                </a:ext>
              </a:extLst>
            </p:cNvPr>
            <p:cNvSpPr/>
            <p:nvPr/>
          </p:nvSpPr>
          <p:spPr>
            <a:xfrm rot="20617611">
              <a:off x="4056150" y="2285024"/>
              <a:ext cx="108703" cy="37142"/>
            </a:xfrm>
            <a:prstGeom prst="rect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10" name="台形 195">
              <a:extLst>
                <a:ext uri="{FF2B5EF4-FFF2-40B4-BE49-F238E27FC236}">
                  <a16:creationId xmlns:a16="http://schemas.microsoft.com/office/drawing/2014/main" id="{CEA8804F-A8A9-BF9F-4496-78CF934501E3}"/>
                </a:ext>
              </a:extLst>
            </p:cNvPr>
            <p:cNvSpPr/>
            <p:nvPr/>
          </p:nvSpPr>
          <p:spPr>
            <a:xfrm rot="18593954">
              <a:off x="3904134" y="2637839"/>
              <a:ext cx="82332" cy="50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+- 0 0 -270"/>
                <a:gd name="f9" fmla="+- 0 0 -9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*/ f32 1 3"/>
                <a:gd name="f38" fmla="*/ f33 1 4"/>
                <a:gd name="f39" fmla="min f33 f32"/>
                <a:gd name="f40" fmla="*/ 50000 f33 1"/>
                <a:gd name="f41" fmla="+- f6 f36 0"/>
                <a:gd name="f42" fmla="*/ f40 1 f39"/>
                <a:gd name="f43" fmla="*/ f39 f7 1"/>
                <a:gd name="f44" fmla="*/ f38 f7 1"/>
                <a:gd name="f45" fmla="*/ f37 f7 1"/>
                <a:gd name="f46" fmla="*/ f43 1 200000"/>
                <a:gd name="f47" fmla="*/ f43 1 100000"/>
                <a:gd name="f48" fmla="*/ f44 1 f42"/>
                <a:gd name="f49" fmla="*/ f45 1 f42"/>
                <a:gd name="f50" fmla="*/ f41 f26 1"/>
                <a:gd name="f51" fmla="+- f29 0 f47"/>
                <a:gd name="f52" fmla="+- f29 0 f46"/>
                <a:gd name="f53" fmla="+- f29 0 f48"/>
                <a:gd name="f54" fmla="*/ f48 f26 1"/>
                <a:gd name="f55" fmla="*/ f49 f26 1"/>
                <a:gd name="f56" fmla="*/ f47 f26 1"/>
                <a:gd name="f57" fmla="*/ f46 f26 1"/>
                <a:gd name="f58" fmla="*/ f53 f26 1"/>
                <a:gd name="f59" fmla="*/ f51 f26 1"/>
                <a:gd name="f60" fmla="*/ f5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7" y="f50"/>
                </a:cxn>
                <a:cxn ang="f25">
                  <a:pos x="f60" y="f50"/>
                </a:cxn>
              </a:cxnLst>
              <a:rect l="f54" t="f55" r="f58" b="f34"/>
              <a:pathLst>
                <a:path>
                  <a:moveTo>
                    <a:pt x="f31" y="f34"/>
                  </a:moveTo>
                  <a:lnTo>
                    <a:pt x="f56" y="f31"/>
                  </a:lnTo>
                  <a:lnTo>
                    <a:pt x="f59" y="f31"/>
                  </a:lnTo>
                  <a:lnTo>
                    <a:pt x="f35" y="f34"/>
                  </a:lnTo>
                  <a:close/>
                </a:path>
              </a:pathLst>
            </a:custGeom>
            <a:solidFill>
              <a:srgbClr val="B4C7E7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11" name="正方形/長方形 200">
              <a:extLst>
                <a:ext uri="{FF2B5EF4-FFF2-40B4-BE49-F238E27FC236}">
                  <a16:creationId xmlns:a16="http://schemas.microsoft.com/office/drawing/2014/main" id="{719D84F6-88E8-6BB1-6652-338F25623D64}"/>
                </a:ext>
              </a:extLst>
            </p:cNvPr>
            <p:cNvSpPr/>
            <p:nvPr/>
          </p:nvSpPr>
          <p:spPr>
            <a:xfrm rot="1907262">
              <a:off x="4040405" y="1886177"/>
              <a:ext cx="14145" cy="28291"/>
            </a:xfrm>
            <a:prstGeom prst="rect">
              <a:avLst/>
            </a:prstGeom>
            <a:solidFill>
              <a:srgbClr val="FBE5D6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12" name="フリーフォーム 22">
              <a:extLst>
                <a:ext uri="{FF2B5EF4-FFF2-40B4-BE49-F238E27FC236}">
                  <a16:creationId xmlns:a16="http://schemas.microsoft.com/office/drawing/2014/main" id="{18150EDB-307A-82AE-4EF4-5C9DB7693DDF}"/>
                </a:ext>
              </a:extLst>
            </p:cNvPr>
            <p:cNvSpPr/>
            <p:nvPr/>
          </p:nvSpPr>
          <p:spPr>
            <a:xfrm>
              <a:off x="586864" y="1904718"/>
              <a:ext cx="4779998" cy="46537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65901"/>
                <a:gd name="f7" fmla="val 4653792"/>
                <a:gd name="f8" fmla="val 985387"/>
                <a:gd name="f9" fmla="val 36299"/>
                <a:gd name="f10" fmla="val 1978831"/>
                <a:gd name="f11" fmla="val 3141733"/>
                <a:gd name="f12" fmla="val 2829541"/>
                <a:gd name="f13" fmla="val 1858844"/>
                <a:gd name="f14" fmla="val 3184383"/>
                <a:gd name="f15" fmla="val 2118151"/>
                <a:gd name="f16" fmla="val 2119668"/>
                <a:gd name="f17" fmla="val 3510413"/>
                <a:gd name="f18" fmla="val 2121184"/>
                <a:gd name="f19" fmla="val 3836443"/>
                <a:gd name="f20" fmla="val 2122701"/>
                <a:gd name="f21" fmla="val 4162473"/>
                <a:gd name="f22" fmla="val 2250080"/>
                <a:gd name="f23" fmla="val 930796"/>
                <a:gd name="f24" fmla="val 4544610"/>
                <a:gd name="f25" fmla="val 111931"/>
                <a:gd name="f26" fmla="val 4025995"/>
                <a:gd name="f27" fmla="val 3175"/>
                <a:gd name="f28" fmla="val 4025142"/>
                <a:gd name="f29" fmla="val 2117"/>
                <a:gd name="f30" fmla="val 3739708"/>
                <a:gd name="f31" fmla="val 1058"/>
                <a:gd name="f32" fmla="val 3473324"/>
                <a:gd name="f33" fmla="val 3187890"/>
                <a:gd name="f34" fmla="val 1527175"/>
                <a:gd name="f35" fmla="val 3184715"/>
                <a:gd name="f36" fmla="val 1517650"/>
                <a:gd name="f37" fmla="val 2820443"/>
                <a:gd name="f38" fmla="val 971739"/>
                <a:gd name="f39" fmla="val 966447"/>
                <a:gd name="f40" fmla="val 1882412"/>
                <a:gd name="f41" fmla="val 983381"/>
                <a:gd name="f42" fmla="val 938031"/>
                <a:gd name="f43" fmla="val 978089"/>
                <a:gd name="f44" fmla="+- 0 0 -90"/>
                <a:gd name="f45" fmla="*/ f3 1 4865901"/>
                <a:gd name="f46" fmla="*/ f4 1 4653792"/>
                <a:gd name="f47" fmla="+- f7 0 f5"/>
                <a:gd name="f48" fmla="+- f6 0 f5"/>
                <a:gd name="f49" fmla="*/ f44 f0 1"/>
                <a:gd name="f50" fmla="*/ f48 1 4865901"/>
                <a:gd name="f51" fmla="*/ f47 1 4653792"/>
                <a:gd name="f52" fmla="*/ 985387 f48 1"/>
                <a:gd name="f53" fmla="*/ 4865901 f48 1"/>
                <a:gd name="f54" fmla="*/ 3141733 f48 1"/>
                <a:gd name="f55" fmla="*/ 1858844 f48 1"/>
                <a:gd name="f56" fmla="*/ 2118151 f48 1"/>
                <a:gd name="f57" fmla="*/ 2122701 f48 1"/>
                <a:gd name="f58" fmla="*/ 2250080 f48 1"/>
                <a:gd name="f59" fmla="*/ 930796 f48 1"/>
                <a:gd name="f60" fmla="*/ 111931 f48 1"/>
                <a:gd name="f61" fmla="*/ 3175 f48 1"/>
                <a:gd name="f62" fmla="*/ 0 f48 1"/>
                <a:gd name="f63" fmla="*/ 1517650 f48 1"/>
                <a:gd name="f64" fmla="*/ 971739 f48 1"/>
                <a:gd name="f65" fmla="*/ 1527175 f48 1"/>
                <a:gd name="f66" fmla="*/ 978089 f48 1"/>
                <a:gd name="f67" fmla="*/ 36299 f47 1"/>
                <a:gd name="f68" fmla="*/ 1978831 f47 1"/>
                <a:gd name="f69" fmla="*/ 2829541 f47 1"/>
                <a:gd name="f70" fmla="*/ 3184383 f47 1"/>
                <a:gd name="f71" fmla="*/ 4162473 f47 1"/>
                <a:gd name="f72" fmla="*/ 4653792 f47 1"/>
                <a:gd name="f73" fmla="*/ 4544610 f47 1"/>
                <a:gd name="f74" fmla="*/ 4025995 f47 1"/>
                <a:gd name="f75" fmla="*/ 4025142 f47 1"/>
                <a:gd name="f76" fmla="*/ 3187890 f47 1"/>
                <a:gd name="f77" fmla="*/ 3184715 f47 1"/>
                <a:gd name="f78" fmla="*/ 2820443 f47 1"/>
                <a:gd name="f79" fmla="*/ 0 f47 1"/>
                <a:gd name="f80" fmla="*/ f49 1 f2"/>
                <a:gd name="f81" fmla="*/ f52 1 4865901"/>
                <a:gd name="f82" fmla="*/ f53 1 4865901"/>
                <a:gd name="f83" fmla="*/ f54 1 4865901"/>
                <a:gd name="f84" fmla="*/ f55 1 4865901"/>
                <a:gd name="f85" fmla="*/ f56 1 4865901"/>
                <a:gd name="f86" fmla="*/ f57 1 4865901"/>
                <a:gd name="f87" fmla="*/ f58 1 4865901"/>
                <a:gd name="f88" fmla="*/ f59 1 4865901"/>
                <a:gd name="f89" fmla="*/ f60 1 4865901"/>
                <a:gd name="f90" fmla="*/ f61 1 4865901"/>
                <a:gd name="f91" fmla="*/ f62 1 4865901"/>
                <a:gd name="f92" fmla="*/ f63 1 4865901"/>
                <a:gd name="f93" fmla="*/ f64 1 4865901"/>
                <a:gd name="f94" fmla="*/ f65 1 4865901"/>
                <a:gd name="f95" fmla="*/ f66 1 4865901"/>
                <a:gd name="f96" fmla="*/ f67 1 4653792"/>
                <a:gd name="f97" fmla="*/ f68 1 4653792"/>
                <a:gd name="f98" fmla="*/ f69 1 4653792"/>
                <a:gd name="f99" fmla="*/ f70 1 4653792"/>
                <a:gd name="f100" fmla="*/ f71 1 4653792"/>
                <a:gd name="f101" fmla="*/ f72 1 4653792"/>
                <a:gd name="f102" fmla="*/ f73 1 4653792"/>
                <a:gd name="f103" fmla="*/ f74 1 4653792"/>
                <a:gd name="f104" fmla="*/ f75 1 4653792"/>
                <a:gd name="f105" fmla="*/ f76 1 4653792"/>
                <a:gd name="f106" fmla="*/ f77 1 4653792"/>
                <a:gd name="f107" fmla="*/ f78 1 4653792"/>
                <a:gd name="f108" fmla="*/ f79 1 4653792"/>
                <a:gd name="f109" fmla="*/ f5 1 f50"/>
                <a:gd name="f110" fmla="*/ f6 1 f50"/>
                <a:gd name="f111" fmla="*/ f5 1 f51"/>
                <a:gd name="f112" fmla="*/ f7 1 f51"/>
                <a:gd name="f113" fmla="+- f80 0 f1"/>
                <a:gd name="f114" fmla="*/ f81 1 f50"/>
                <a:gd name="f115" fmla="*/ f96 1 f51"/>
                <a:gd name="f116" fmla="*/ f82 1 f50"/>
                <a:gd name="f117" fmla="*/ f97 1 f51"/>
                <a:gd name="f118" fmla="*/ f83 1 f50"/>
                <a:gd name="f119" fmla="*/ f98 1 f51"/>
                <a:gd name="f120" fmla="*/ f84 1 f50"/>
                <a:gd name="f121" fmla="*/ f99 1 f51"/>
                <a:gd name="f122" fmla="*/ f85 1 f50"/>
                <a:gd name="f123" fmla="*/ f86 1 f50"/>
                <a:gd name="f124" fmla="*/ f100 1 f51"/>
                <a:gd name="f125" fmla="*/ f87 1 f50"/>
                <a:gd name="f126" fmla="*/ f101 1 f51"/>
                <a:gd name="f127" fmla="*/ f88 1 f50"/>
                <a:gd name="f128" fmla="*/ f102 1 f51"/>
                <a:gd name="f129" fmla="*/ f89 1 f50"/>
                <a:gd name="f130" fmla="*/ f103 1 f51"/>
                <a:gd name="f131" fmla="*/ f90 1 f50"/>
                <a:gd name="f132" fmla="*/ f104 1 f51"/>
                <a:gd name="f133" fmla="*/ f91 1 f50"/>
                <a:gd name="f134" fmla="*/ f105 1 f51"/>
                <a:gd name="f135" fmla="*/ f94 1 f50"/>
                <a:gd name="f136" fmla="*/ f106 1 f51"/>
                <a:gd name="f137" fmla="*/ f92 1 f50"/>
                <a:gd name="f138" fmla="*/ f107 1 f51"/>
                <a:gd name="f139" fmla="*/ f93 1 f50"/>
                <a:gd name="f140" fmla="*/ f95 1 f50"/>
                <a:gd name="f141" fmla="*/ f108 1 f51"/>
                <a:gd name="f142" fmla="*/ f109 f45 1"/>
                <a:gd name="f143" fmla="*/ f110 f45 1"/>
                <a:gd name="f144" fmla="*/ f112 f46 1"/>
                <a:gd name="f145" fmla="*/ f111 f46 1"/>
                <a:gd name="f146" fmla="*/ f114 f45 1"/>
                <a:gd name="f147" fmla="*/ f115 f46 1"/>
                <a:gd name="f148" fmla="*/ f116 f45 1"/>
                <a:gd name="f149" fmla="*/ f117 f46 1"/>
                <a:gd name="f150" fmla="*/ f118 f45 1"/>
                <a:gd name="f151" fmla="*/ f119 f46 1"/>
                <a:gd name="f152" fmla="*/ f120 f45 1"/>
                <a:gd name="f153" fmla="*/ f121 f46 1"/>
                <a:gd name="f154" fmla="*/ f122 f45 1"/>
                <a:gd name="f155" fmla="*/ f123 f45 1"/>
                <a:gd name="f156" fmla="*/ f124 f46 1"/>
                <a:gd name="f157" fmla="*/ f125 f45 1"/>
                <a:gd name="f158" fmla="*/ f126 f46 1"/>
                <a:gd name="f159" fmla="*/ f127 f45 1"/>
                <a:gd name="f160" fmla="*/ f128 f46 1"/>
                <a:gd name="f161" fmla="*/ f129 f45 1"/>
                <a:gd name="f162" fmla="*/ f130 f46 1"/>
                <a:gd name="f163" fmla="*/ f131 f45 1"/>
                <a:gd name="f164" fmla="*/ f132 f46 1"/>
                <a:gd name="f165" fmla="*/ f133 f45 1"/>
                <a:gd name="f166" fmla="*/ f134 f46 1"/>
                <a:gd name="f167" fmla="*/ f135 f45 1"/>
                <a:gd name="f168" fmla="*/ f136 f46 1"/>
                <a:gd name="f169" fmla="*/ f137 f45 1"/>
                <a:gd name="f170" fmla="*/ f138 f46 1"/>
                <a:gd name="f171" fmla="*/ f139 f45 1"/>
                <a:gd name="f172" fmla="*/ f140 f45 1"/>
                <a:gd name="f173" fmla="*/ f141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46" y="f147"/>
                </a:cxn>
                <a:cxn ang="f113">
                  <a:pos x="f148" y="f147"/>
                </a:cxn>
                <a:cxn ang="f113">
                  <a:pos x="f148" y="f149"/>
                </a:cxn>
                <a:cxn ang="f113">
                  <a:pos x="f150" y="f149"/>
                </a:cxn>
                <a:cxn ang="f113">
                  <a:pos x="f150" y="f151"/>
                </a:cxn>
                <a:cxn ang="f113">
                  <a:pos x="f152" y="f151"/>
                </a:cxn>
                <a:cxn ang="f113">
                  <a:pos x="f152" y="f153"/>
                </a:cxn>
                <a:cxn ang="f113">
                  <a:pos x="f154" y="f153"/>
                </a:cxn>
                <a:cxn ang="f113">
                  <a:pos x="f155" y="f156"/>
                </a:cxn>
                <a:cxn ang="f113">
                  <a:pos x="f157" y="f156"/>
                </a:cxn>
                <a:cxn ang="f113">
                  <a:pos x="f157" y="f158"/>
                </a:cxn>
                <a:cxn ang="f113">
                  <a:pos x="f159" y="f158"/>
                </a:cxn>
                <a:cxn ang="f113">
                  <a:pos x="f159" y="f160"/>
                </a:cxn>
                <a:cxn ang="f113">
                  <a:pos x="f161" y="f160"/>
                </a:cxn>
                <a:cxn ang="f113">
                  <a:pos x="f161" y="f162"/>
                </a:cxn>
                <a:cxn ang="f113">
                  <a:pos x="f163" y="f164"/>
                </a:cxn>
                <a:cxn ang="f113">
                  <a:pos x="f165" y="f166"/>
                </a:cxn>
                <a:cxn ang="f113">
                  <a:pos x="f167" y="f168"/>
                </a:cxn>
                <a:cxn ang="f113">
                  <a:pos x="f169" y="f170"/>
                </a:cxn>
                <a:cxn ang="f113">
                  <a:pos x="f171" y="f170"/>
                </a:cxn>
                <a:cxn ang="f113">
                  <a:pos x="f172" y="f173"/>
                </a:cxn>
              </a:cxnLst>
              <a:rect l="f142" t="f145" r="f143" b="f144"/>
              <a:pathLst>
                <a:path w="4865901" h="4653792">
                  <a:moveTo>
                    <a:pt x="f8" y="f9"/>
                  </a:moveTo>
                  <a:lnTo>
                    <a:pt x="f6" y="f9"/>
                  </a:lnTo>
                  <a:lnTo>
                    <a:pt x="f6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3" y="f14"/>
                  </a:lnTo>
                  <a:lnTo>
                    <a:pt x="f15" y="f14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1"/>
                  </a:lnTo>
                  <a:lnTo>
                    <a:pt x="f22" y="f7"/>
                  </a:lnTo>
                  <a:lnTo>
                    <a:pt x="f23" y="f7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26"/>
                  </a:lnTo>
                  <a:lnTo>
                    <a:pt x="f27" y="f28"/>
                  </a:lnTo>
                  <a:cubicBezTo>
                    <a:pt x="f29" y="f30"/>
                    <a:pt x="f31" y="f32"/>
                    <a:pt x="f5" y="f33"/>
                  </a:cubicBez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cubicBezTo>
                    <a:pt x="f39" y="f40"/>
                    <a:pt x="f41" y="f42"/>
                    <a:pt x="f43" y="f5"/>
                  </a:cubicBezTo>
                </a:path>
              </a:pathLst>
            </a:custGeom>
            <a:noFill/>
            <a:ln w="76196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E338B240-6B3C-14ED-B032-E40451D485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7399" y="2678591"/>
              <a:ext cx="1100182" cy="7919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730999FA-3C91-EB5E-0B1A-C6323A41D52A}"/>
                </a:ext>
              </a:extLst>
            </p:cNvPr>
            <p:cNvSpPr txBox="1"/>
            <p:nvPr/>
          </p:nvSpPr>
          <p:spPr>
            <a:xfrm>
              <a:off x="2212328" y="1246064"/>
              <a:ext cx="1165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HiSOR</a:t>
              </a:r>
              <a:endParaRPr lang="ja-JP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C6477CA-EE74-8B5A-7B1C-BCC5C9957D1D}"/>
                </a:ext>
              </a:extLst>
            </p:cNvPr>
            <p:cNvSpPr txBox="1"/>
            <p:nvPr/>
          </p:nvSpPr>
          <p:spPr>
            <a:xfrm>
              <a:off x="4247096" y="2075125"/>
              <a:ext cx="9908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150MeV Microtron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FC4D427-23AA-8522-7EF1-B98B5704C146}"/>
                </a:ext>
              </a:extLst>
            </p:cNvPr>
            <p:cNvSpPr txBox="1"/>
            <p:nvPr/>
          </p:nvSpPr>
          <p:spPr>
            <a:xfrm>
              <a:off x="1549097" y="3144332"/>
              <a:ext cx="12683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700MeV Storage Ring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137F36D4-9516-43DB-7BDE-65AB71FDCE2C}"/>
                </a:ext>
              </a:extLst>
            </p:cNvPr>
            <p:cNvSpPr txBox="1"/>
            <p:nvPr/>
          </p:nvSpPr>
          <p:spPr>
            <a:xfrm>
              <a:off x="3222126" y="3054905"/>
              <a:ext cx="12683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150MeV Beam Transport Line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図 141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EEF93976-B64B-5A60-F1B0-9DC5E2445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6952"/>
            <a:stretch/>
          </p:blipFill>
          <p:spPr>
            <a:xfrm>
              <a:off x="6377280" y="1334409"/>
              <a:ext cx="5568500" cy="538913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9" name="正方形/長方形 153">
              <a:extLst>
                <a:ext uri="{FF2B5EF4-FFF2-40B4-BE49-F238E27FC236}">
                  <a16:creationId xmlns:a16="http://schemas.microsoft.com/office/drawing/2014/main" id="{801CCB09-4C37-478D-1F7F-AEF59C07C4AA}"/>
                </a:ext>
              </a:extLst>
            </p:cNvPr>
            <p:cNvSpPr/>
            <p:nvPr/>
          </p:nvSpPr>
          <p:spPr>
            <a:xfrm>
              <a:off x="10090970" y="2552332"/>
              <a:ext cx="95810" cy="125748"/>
            </a:xfrm>
            <a:prstGeom prst="rect">
              <a:avLst/>
            </a:pr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pic>
          <p:nvPicPr>
            <p:cNvPr id="20" name="図 155" descr="ダイアグラム&#10;&#10;自動的に生成された説明">
              <a:extLst>
                <a:ext uri="{FF2B5EF4-FFF2-40B4-BE49-F238E27FC236}">
                  <a16:creationId xmlns:a16="http://schemas.microsoft.com/office/drawing/2014/main" id="{A7FBB4C8-EBC7-A4A3-4030-DB018F76B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45354">
              <a:off x="10555496" y="2354295"/>
              <a:ext cx="762353" cy="711631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21" name="直線コネクタ 156">
              <a:extLst>
                <a:ext uri="{FF2B5EF4-FFF2-40B4-BE49-F238E27FC236}">
                  <a16:creationId xmlns:a16="http://schemas.microsoft.com/office/drawing/2014/main" id="{E6B6117A-164A-F4A0-F6E8-0FBF7761D0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2777" y="2456570"/>
              <a:ext cx="435467" cy="210539"/>
            </a:xfrm>
            <a:prstGeom prst="straightConnector1">
              <a:avLst/>
            </a:prstGeom>
            <a:noFill/>
            <a:ln w="19050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22" name="直線コネクタ 157">
              <a:extLst>
                <a:ext uri="{FF2B5EF4-FFF2-40B4-BE49-F238E27FC236}">
                  <a16:creationId xmlns:a16="http://schemas.microsoft.com/office/drawing/2014/main" id="{571837BE-694E-AC91-59C4-490A69998304}"/>
                </a:ext>
              </a:extLst>
            </p:cNvPr>
            <p:cNvCxnSpPr>
              <a:stCxn id="27" idx="1"/>
            </p:cNvCxnSpPr>
            <p:nvPr/>
          </p:nvCxnSpPr>
          <p:spPr>
            <a:xfrm flipH="1">
              <a:off x="10030806" y="2344549"/>
              <a:ext cx="4729" cy="332020"/>
            </a:xfrm>
            <a:prstGeom prst="straightConnector1">
              <a:avLst/>
            </a:prstGeom>
            <a:noFill/>
            <a:ln w="19050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23" name="直線コネクタ 158">
              <a:extLst>
                <a:ext uri="{FF2B5EF4-FFF2-40B4-BE49-F238E27FC236}">
                  <a16:creationId xmlns:a16="http://schemas.microsoft.com/office/drawing/2014/main" id="{2133B0B3-8F6A-6159-7DF7-A67FC90600C3}"/>
                </a:ext>
              </a:extLst>
            </p:cNvPr>
            <p:cNvCxnSpPr>
              <a:cxnSpLocks/>
            </p:cNvCxnSpPr>
            <p:nvPr/>
          </p:nvCxnSpPr>
          <p:spPr>
            <a:xfrm>
              <a:off x="10060028" y="2667108"/>
              <a:ext cx="164561" cy="0"/>
            </a:xfrm>
            <a:prstGeom prst="straightConnector1">
              <a:avLst/>
            </a:prstGeom>
            <a:noFill/>
            <a:ln w="19050" cap="flat">
              <a:solidFill>
                <a:srgbClr val="4472C4"/>
              </a:solidFill>
              <a:prstDash val="solid"/>
              <a:miter/>
            </a:ln>
          </p:spPr>
        </p:cxnSp>
        <p:sp>
          <p:nvSpPr>
            <p:cNvPr id="24" name="正方形/長方形 188">
              <a:extLst>
                <a:ext uri="{FF2B5EF4-FFF2-40B4-BE49-F238E27FC236}">
                  <a16:creationId xmlns:a16="http://schemas.microsoft.com/office/drawing/2014/main" id="{D0CAD322-260A-E664-FF12-31ED80A17A2F}"/>
                </a:ext>
              </a:extLst>
            </p:cNvPr>
            <p:cNvSpPr/>
            <p:nvPr/>
          </p:nvSpPr>
          <p:spPr>
            <a:xfrm>
              <a:off x="10797772" y="2518191"/>
              <a:ext cx="127339" cy="163723"/>
            </a:xfrm>
            <a:prstGeom prst="rect">
              <a:avLst/>
            </a:pr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25" name="正方形/長方形 189">
              <a:extLst>
                <a:ext uri="{FF2B5EF4-FFF2-40B4-BE49-F238E27FC236}">
                  <a16:creationId xmlns:a16="http://schemas.microsoft.com/office/drawing/2014/main" id="{7CBC4DE6-C73C-D940-0400-54E85FE8E9A3}"/>
                </a:ext>
              </a:extLst>
            </p:cNvPr>
            <p:cNvSpPr/>
            <p:nvPr/>
          </p:nvSpPr>
          <p:spPr>
            <a:xfrm>
              <a:off x="10998791" y="2511521"/>
              <a:ext cx="92473" cy="198589"/>
            </a:xfrm>
            <a:prstGeom prst="rect">
              <a:avLst/>
            </a:pr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26" name="正方形/長方形 190">
              <a:extLst>
                <a:ext uri="{FF2B5EF4-FFF2-40B4-BE49-F238E27FC236}">
                  <a16:creationId xmlns:a16="http://schemas.microsoft.com/office/drawing/2014/main" id="{813C0E1B-6078-0D86-5043-5A18DF860919}"/>
                </a:ext>
              </a:extLst>
            </p:cNvPr>
            <p:cNvSpPr/>
            <p:nvPr/>
          </p:nvSpPr>
          <p:spPr>
            <a:xfrm>
              <a:off x="10903100" y="2729350"/>
              <a:ext cx="92473" cy="198589"/>
            </a:xfrm>
            <a:prstGeom prst="rect">
              <a:avLst/>
            </a:pr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27" name="正方形/長方形 193">
              <a:extLst>
                <a:ext uri="{FF2B5EF4-FFF2-40B4-BE49-F238E27FC236}">
                  <a16:creationId xmlns:a16="http://schemas.microsoft.com/office/drawing/2014/main" id="{1C753D70-F6E1-0507-09AD-23592FBFBBA0}"/>
                </a:ext>
              </a:extLst>
            </p:cNvPr>
            <p:cNvSpPr/>
            <p:nvPr/>
          </p:nvSpPr>
          <p:spPr>
            <a:xfrm rot="20617611">
              <a:off x="10033660" y="2166122"/>
              <a:ext cx="92418" cy="330802"/>
            </a:xfrm>
            <a:prstGeom prst="rect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28" name="正方形/長方形 194">
              <a:extLst>
                <a:ext uri="{FF2B5EF4-FFF2-40B4-BE49-F238E27FC236}">
                  <a16:creationId xmlns:a16="http://schemas.microsoft.com/office/drawing/2014/main" id="{D9D604D0-AC1C-209A-366D-4191F53DF6A2}"/>
                </a:ext>
              </a:extLst>
            </p:cNvPr>
            <p:cNvSpPr/>
            <p:nvPr/>
          </p:nvSpPr>
          <p:spPr>
            <a:xfrm rot="20617611">
              <a:off x="10128176" y="2285024"/>
              <a:ext cx="108703" cy="37142"/>
            </a:xfrm>
            <a:prstGeom prst="rect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29" name="台形 195">
              <a:extLst>
                <a:ext uri="{FF2B5EF4-FFF2-40B4-BE49-F238E27FC236}">
                  <a16:creationId xmlns:a16="http://schemas.microsoft.com/office/drawing/2014/main" id="{7FE6EB76-D3F5-0748-CE58-3B1CB73DB531}"/>
                </a:ext>
              </a:extLst>
            </p:cNvPr>
            <p:cNvSpPr/>
            <p:nvPr/>
          </p:nvSpPr>
          <p:spPr>
            <a:xfrm rot="2444202">
              <a:off x="9998452" y="2631514"/>
              <a:ext cx="82332" cy="50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+- 0 0 -270"/>
                <a:gd name="f9" fmla="+- 0 0 -9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*/ f32 1 3"/>
                <a:gd name="f38" fmla="*/ f33 1 4"/>
                <a:gd name="f39" fmla="min f33 f32"/>
                <a:gd name="f40" fmla="*/ 50000 f33 1"/>
                <a:gd name="f41" fmla="+- f6 f36 0"/>
                <a:gd name="f42" fmla="*/ f40 1 f39"/>
                <a:gd name="f43" fmla="*/ f39 f7 1"/>
                <a:gd name="f44" fmla="*/ f38 f7 1"/>
                <a:gd name="f45" fmla="*/ f37 f7 1"/>
                <a:gd name="f46" fmla="*/ f43 1 200000"/>
                <a:gd name="f47" fmla="*/ f43 1 100000"/>
                <a:gd name="f48" fmla="*/ f44 1 f42"/>
                <a:gd name="f49" fmla="*/ f45 1 f42"/>
                <a:gd name="f50" fmla="*/ f41 f26 1"/>
                <a:gd name="f51" fmla="+- f29 0 f47"/>
                <a:gd name="f52" fmla="+- f29 0 f46"/>
                <a:gd name="f53" fmla="+- f29 0 f48"/>
                <a:gd name="f54" fmla="*/ f48 f26 1"/>
                <a:gd name="f55" fmla="*/ f49 f26 1"/>
                <a:gd name="f56" fmla="*/ f47 f26 1"/>
                <a:gd name="f57" fmla="*/ f46 f26 1"/>
                <a:gd name="f58" fmla="*/ f53 f26 1"/>
                <a:gd name="f59" fmla="*/ f51 f26 1"/>
                <a:gd name="f60" fmla="*/ f5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7" y="f50"/>
                </a:cxn>
                <a:cxn ang="f25">
                  <a:pos x="f60" y="f50"/>
                </a:cxn>
              </a:cxnLst>
              <a:rect l="f54" t="f55" r="f58" b="f34"/>
              <a:pathLst>
                <a:path>
                  <a:moveTo>
                    <a:pt x="f31" y="f34"/>
                  </a:moveTo>
                  <a:lnTo>
                    <a:pt x="f56" y="f31"/>
                  </a:lnTo>
                  <a:lnTo>
                    <a:pt x="f59" y="f31"/>
                  </a:lnTo>
                  <a:lnTo>
                    <a:pt x="f35" y="f34"/>
                  </a:lnTo>
                  <a:close/>
                </a:path>
              </a:pathLst>
            </a:custGeom>
            <a:solidFill>
              <a:srgbClr val="B4C7E7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30" name="台形 196">
              <a:extLst>
                <a:ext uri="{FF2B5EF4-FFF2-40B4-BE49-F238E27FC236}">
                  <a16:creationId xmlns:a16="http://schemas.microsoft.com/office/drawing/2014/main" id="{DA4D9229-F71B-B579-6D92-D4F74BBDD0C5}"/>
                </a:ext>
              </a:extLst>
            </p:cNvPr>
            <p:cNvSpPr/>
            <p:nvPr/>
          </p:nvSpPr>
          <p:spPr>
            <a:xfrm rot="20769231">
              <a:off x="10231273" y="2650707"/>
              <a:ext cx="35926" cy="397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+- 0 0 -270"/>
                <a:gd name="f9" fmla="+- 0 0 -9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*/ f32 1 3"/>
                <a:gd name="f38" fmla="*/ f33 1 4"/>
                <a:gd name="f39" fmla="min f33 f32"/>
                <a:gd name="f40" fmla="*/ 50000 f33 1"/>
                <a:gd name="f41" fmla="+- f6 f36 0"/>
                <a:gd name="f42" fmla="*/ f40 1 f39"/>
                <a:gd name="f43" fmla="*/ f39 f7 1"/>
                <a:gd name="f44" fmla="*/ f38 f7 1"/>
                <a:gd name="f45" fmla="*/ f37 f7 1"/>
                <a:gd name="f46" fmla="*/ f43 1 200000"/>
                <a:gd name="f47" fmla="*/ f43 1 100000"/>
                <a:gd name="f48" fmla="*/ f44 1 f42"/>
                <a:gd name="f49" fmla="*/ f45 1 f42"/>
                <a:gd name="f50" fmla="*/ f41 f26 1"/>
                <a:gd name="f51" fmla="+- f29 0 f47"/>
                <a:gd name="f52" fmla="+- f29 0 f46"/>
                <a:gd name="f53" fmla="+- f29 0 f48"/>
                <a:gd name="f54" fmla="*/ f48 f26 1"/>
                <a:gd name="f55" fmla="*/ f49 f26 1"/>
                <a:gd name="f56" fmla="*/ f47 f26 1"/>
                <a:gd name="f57" fmla="*/ f46 f26 1"/>
                <a:gd name="f58" fmla="*/ f53 f26 1"/>
                <a:gd name="f59" fmla="*/ f51 f26 1"/>
                <a:gd name="f60" fmla="*/ f5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7" y="f50"/>
                </a:cxn>
                <a:cxn ang="f25">
                  <a:pos x="f60" y="f50"/>
                </a:cxn>
              </a:cxnLst>
              <a:rect l="f54" t="f55" r="f58" b="f34"/>
              <a:pathLst>
                <a:path>
                  <a:moveTo>
                    <a:pt x="f31" y="f34"/>
                  </a:moveTo>
                  <a:lnTo>
                    <a:pt x="f56" y="f31"/>
                  </a:lnTo>
                  <a:lnTo>
                    <a:pt x="f59" y="f31"/>
                  </a:lnTo>
                  <a:lnTo>
                    <a:pt x="f35" y="f34"/>
                  </a:lnTo>
                  <a:close/>
                </a:path>
              </a:pathLst>
            </a:custGeom>
            <a:solidFill>
              <a:srgbClr val="DAE3F3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31" name="正方形/長方形 200">
              <a:extLst>
                <a:ext uri="{FF2B5EF4-FFF2-40B4-BE49-F238E27FC236}">
                  <a16:creationId xmlns:a16="http://schemas.microsoft.com/office/drawing/2014/main" id="{94CEBEF8-27A1-4518-1721-2B741DE4D031}"/>
                </a:ext>
              </a:extLst>
            </p:cNvPr>
            <p:cNvSpPr/>
            <p:nvPr/>
          </p:nvSpPr>
          <p:spPr>
            <a:xfrm rot="1907262">
              <a:off x="10112431" y="1886177"/>
              <a:ext cx="14145" cy="28291"/>
            </a:xfrm>
            <a:prstGeom prst="rect">
              <a:avLst/>
            </a:prstGeom>
            <a:solidFill>
              <a:srgbClr val="FBE5D6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32" name="フリーフォーム 22">
              <a:extLst>
                <a:ext uri="{FF2B5EF4-FFF2-40B4-BE49-F238E27FC236}">
                  <a16:creationId xmlns:a16="http://schemas.microsoft.com/office/drawing/2014/main" id="{BCCC87BE-31FC-6F5E-571C-5CBDA2CDA7E6}"/>
                </a:ext>
              </a:extLst>
            </p:cNvPr>
            <p:cNvSpPr/>
            <p:nvPr/>
          </p:nvSpPr>
          <p:spPr>
            <a:xfrm>
              <a:off x="6658890" y="1904718"/>
              <a:ext cx="4779998" cy="46537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65901"/>
                <a:gd name="f7" fmla="val 4653792"/>
                <a:gd name="f8" fmla="val 985387"/>
                <a:gd name="f9" fmla="val 36299"/>
                <a:gd name="f10" fmla="val 1978831"/>
                <a:gd name="f11" fmla="val 3141733"/>
                <a:gd name="f12" fmla="val 2829541"/>
                <a:gd name="f13" fmla="val 1858844"/>
                <a:gd name="f14" fmla="val 3184383"/>
                <a:gd name="f15" fmla="val 2118151"/>
                <a:gd name="f16" fmla="val 2119668"/>
                <a:gd name="f17" fmla="val 3510413"/>
                <a:gd name="f18" fmla="val 2121184"/>
                <a:gd name="f19" fmla="val 3836443"/>
                <a:gd name="f20" fmla="val 2122701"/>
                <a:gd name="f21" fmla="val 4162473"/>
                <a:gd name="f22" fmla="val 2250080"/>
                <a:gd name="f23" fmla="val 930796"/>
                <a:gd name="f24" fmla="val 4544610"/>
                <a:gd name="f25" fmla="val 111931"/>
                <a:gd name="f26" fmla="val 4025995"/>
                <a:gd name="f27" fmla="val 3175"/>
                <a:gd name="f28" fmla="val 4025142"/>
                <a:gd name="f29" fmla="val 2117"/>
                <a:gd name="f30" fmla="val 3739708"/>
                <a:gd name="f31" fmla="val 1058"/>
                <a:gd name="f32" fmla="val 3473324"/>
                <a:gd name="f33" fmla="val 3187890"/>
                <a:gd name="f34" fmla="val 1527175"/>
                <a:gd name="f35" fmla="val 3184715"/>
                <a:gd name="f36" fmla="val 1517650"/>
                <a:gd name="f37" fmla="val 2820443"/>
                <a:gd name="f38" fmla="val 971739"/>
                <a:gd name="f39" fmla="val 966447"/>
                <a:gd name="f40" fmla="val 1882412"/>
                <a:gd name="f41" fmla="val 983381"/>
                <a:gd name="f42" fmla="val 938031"/>
                <a:gd name="f43" fmla="val 978089"/>
                <a:gd name="f44" fmla="+- 0 0 -90"/>
                <a:gd name="f45" fmla="*/ f3 1 4865901"/>
                <a:gd name="f46" fmla="*/ f4 1 4653792"/>
                <a:gd name="f47" fmla="+- f7 0 f5"/>
                <a:gd name="f48" fmla="+- f6 0 f5"/>
                <a:gd name="f49" fmla="*/ f44 f0 1"/>
                <a:gd name="f50" fmla="*/ f48 1 4865901"/>
                <a:gd name="f51" fmla="*/ f47 1 4653792"/>
                <a:gd name="f52" fmla="*/ 985387 f48 1"/>
                <a:gd name="f53" fmla="*/ 4865901 f48 1"/>
                <a:gd name="f54" fmla="*/ 3141733 f48 1"/>
                <a:gd name="f55" fmla="*/ 1858844 f48 1"/>
                <a:gd name="f56" fmla="*/ 2118151 f48 1"/>
                <a:gd name="f57" fmla="*/ 2122701 f48 1"/>
                <a:gd name="f58" fmla="*/ 2250080 f48 1"/>
                <a:gd name="f59" fmla="*/ 930796 f48 1"/>
                <a:gd name="f60" fmla="*/ 111931 f48 1"/>
                <a:gd name="f61" fmla="*/ 3175 f48 1"/>
                <a:gd name="f62" fmla="*/ 0 f48 1"/>
                <a:gd name="f63" fmla="*/ 1517650 f48 1"/>
                <a:gd name="f64" fmla="*/ 971739 f48 1"/>
                <a:gd name="f65" fmla="*/ 1527175 f48 1"/>
                <a:gd name="f66" fmla="*/ 978089 f48 1"/>
                <a:gd name="f67" fmla="*/ 36299 f47 1"/>
                <a:gd name="f68" fmla="*/ 1978831 f47 1"/>
                <a:gd name="f69" fmla="*/ 2829541 f47 1"/>
                <a:gd name="f70" fmla="*/ 3184383 f47 1"/>
                <a:gd name="f71" fmla="*/ 4162473 f47 1"/>
                <a:gd name="f72" fmla="*/ 4653792 f47 1"/>
                <a:gd name="f73" fmla="*/ 4544610 f47 1"/>
                <a:gd name="f74" fmla="*/ 4025995 f47 1"/>
                <a:gd name="f75" fmla="*/ 4025142 f47 1"/>
                <a:gd name="f76" fmla="*/ 3187890 f47 1"/>
                <a:gd name="f77" fmla="*/ 3184715 f47 1"/>
                <a:gd name="f78" fmla="*/ 2820443 f47 1"/>
                <a:gd name="f79" fmla="*/ 0 f47 1"/>
                <a:gd name="f80" fmla="*/ f49 1 f2"/>
                <a:gd name="f81" fmla="*/ f52 1 4865901"/>
                <a:gd name="f82" fmla="*/ f53 1 4865901"/>
                <a:gd name="f83" fmla="*/ f54 1 4865901"/>
                <a:gd name="f84" fmla="*/ f55 1 4865901"/>
                <a:gd name="f85" fmla="*/ f56 1 4865901"/>
                <a:gd name="f86" fmla="*/ f57 1 4865901"/>
                <a:gd name="f87" fmla="*/ f58 1 4865901"/>
                <a:gd name="f88" fmla="*/ f59 1 4865901"/>
                <a:gd name="f89" fmla="*/ f60 1 4865901"/>
                <a:gd name="f90" fmla="*/ f61 1 4865901"/>
                <a:gd name="f91" fmla="*/ f62 1 4865901"/>
                <a:gd name="f92" fmla="*/ f63 1 4865901"/>
                <a:gd name="f93" fmla="*/ f64 1 4865901"/>
                <a:gd name="f94" fmla="*/ f65 1 4865901"/>
                <a:gd name="f95" fmla="*/ f66 1 4865901"/>
                <a:gd name="f96" fmla="*/ f67 1 4653792"/>
                <a:gd name="f97" fmla="*/ f68 1 4653792"/>
                <a:gd name="f98" fmla="*/ f69 1 4653792"/>
                <a:gd name="f99" fmla="*/ f70 1 4653792"/>
                <a:gd name="f100" fmla="*/ f71 1 4653792"/>
                <a:gd name="f101" fmla="*/ f72 1 4653792"/>
                <a:gd name="f102" fmla="*/ f73 1 4653792"/>
                <a:gd name="f103" fmla="*/ f74 1 4653792"/>
                <a:gd name="f104" fmla="*/ f75 1 4653792"/>
                <a:gd name="f105" fmla="*/ f76 1 4653792"/>
                <a:gd name="f106" fmla="*/ f77 1 4653792"/>
                <a:gd name="f107" fmla="*/ f78 1 4653792"/>
                <a:gd name="f108" fmla="*/ f79 1 4653792"/>
                <a:gd name="f109" fmla="*/ f5 1 f50"/>
                <a:gd name="f110" fmla="*/ f6 1 f50"/>
                <a:gd name="f111" fmla="*/ f5 1 f51"/>
                <a:gd name="f112" fmla="*/ f7 1 f51"/>
                <a:gd name="f113" fmla="+- f80 0 f1"/>
                <a:gd name="f114" fmla="*/ f81 1 f50"/>
                <a:gd name="f115" fmla="*/ f96 1 f51"/>
                <a:gd name="f116" fmla="*/ f82 1 f50"/>
                <a:gd name="f117" fmla="*/ f97 1 f51"/>
                <a:gd name="f118" fmla="*/ f83 1 f50"/>
                <a:gd name="f119" fmla="*/ f98 1 f51"/>
                <a:gd name="f120" fmla="*/ f84 1 f50"/>
                <a:gd name="f121" fmla="*/ f99 1 f51"/>
                <a:gd name="f122" fmla="*/ f85 1 f50"/>
                <a:gd name="f123" fmla="*/ f86 1 f50"/>
                <a:gd name="f124" fmla="*/ f100 1 f51"/>
                <a:gd name="f125" fmla="*/ f87 1 f50"/>
                <a:gd name="f126" fmla="*/ f101 1 f51"/>
                <a:gd name="f127" fmla="*/ f88 1 f50"/>
                <a:gd name="f128" fmla="*/ f102 1 f51"/>
                <a:gd name="f129" fmla="*/ f89 1 f50"/>
                <a:gd name="f130" fmla="*/ f103 1 f51"/>
                <a:gd name="f131" fmla="*/ f90 1 f50"/>
                <a:gd name="f132" fmla="*/ f104 1 f51"/>
                <a:gd name="f133" fmla="*/ f91 1 f50"/>
                <a:gd name="f134" fmla="*/ f105 1 f51"/>
                <a:gd name="f135" fmla="*/ f94 1 f50"/>
                <a:gd name="f136" fmla="*/ f106 1 f51"/>
                <a:gd name="f137" fmla="*/ f92 1 f50"/>
                <a:gd name="f138" fmla="*/ f107 1 f51"/>
                <a:gd name="f139" fmla="*/ f93 1 f50"/>
                <a:gd name="f140" fmla="*/ f95 1 f50"/>
                <a:gd name="f141" fmla="*/ f108 1 f51"/>
                <a:gd name="f142" fmla="*/ f109 f45 1"/>
                <a:gd name="f143" fmla="*/ f110 f45 1"/>
                <a:gd name="f144" fmla="*/ f112 f46 1"/>
                <a:gd name="f145" fmla="*/ f111 f46 1"/>
                <a:gd name="f146" fmla="*/ f114 f45 1"/>
                <a:gd name="f147" fmla="*/ f115 f46 1"/>
                <a:gd name="f148" fmla="*/ f116 f45 1"/>
                <a:gd name="f149" fmla="*/ f117 f46 1"/>
                <a:gd name="f150" fmla="*/ f118 f45 1"/>
                <a:gd name="f151" fmla="*/ f119 f46 1"/>
                <a:gd name="f152" fmla="*/ f120 f45 1"/>
                <a:gd name="f153" fmla="*/ f121 f46 1"/>
                <a:gd name="f154" fmla="*/ f122 f45 1"/>
                <a:gd name="f155" fmla="*/ f123 f45 1"/>
                <a:gd name="f156" fmla="*/ f124 f46 1"/>
                <a:gd name="f157" fmla="*/ f125 f45 1"/>
                <a:gd name="f158" fmla="*/ f126 f46 1"/>
                <a:gd name="f159" fmla="*/ f127 f45 1"/>
                <a:gd name="f160" fmla="*/ f128 f46 1"/>
                <a:gd name="f161" fmla="*/ f129 f45 1"/>
                <a:gd name="f162" fmla="*/ f130 f46 1"/>
                <a:gd name="f163" fmla="*/ f131 f45 1"/>
                <a:gd name="f164" fmla="*/ f132 f46 1"/>
                <a:gd name="f165" fmla="*/ f133 f45 1"/>
                <a:gd name="f166" fmla="*/ f134 f46 1"/>
                <a:gd name="f167" fmla="*/ f135 f45 1"/>
                <a:gd name="f168" fmla="*/ f136 f46 1"/>
                <a:gd name="f169" fmla="*/ f137 f45 1"/>
                <a:gd name="f170" fmla="*/ f138 f46 1"/>
                <a:gd name="f171" fmla="*/ f139 f45 1"/>
                <a:gd name="f172" fmla="*/ f140 f45 1"/>
                <a:gd name="f173" fmla="*/ f141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46" y="f147"/>
                </a:cxn>
                <a:cxn ang="f113">
                  <a:pos x="f148" y="f147"/>
                </a:cxn>
                <a:cxn ang="f113">
                  <a:pos x="f148" y="f149"/>
                </a:cxn>
                <a:cxn ang="f113">
                  <a:pos x="f150" y="f149"/>
                </a:cxn>
                <a:cxn ang="f113">
                  <a:pos x="f150" y="f151"/>
                </a:cxn>
                <a:cxn ang="f113">
                  <a:pos x="f152" y="f151"/>
                </a:cxn>
                <a:cxn ang="f113">
                  <a:pos x="f152" y="f153"/>
                </a:cxn>
                <a:cxn ang="f113">
                  <a:pos x="f154" y="f153"/>
                </a:cxn>
                <a:cxn ang="f113">
                  <a:pos x="f155" y="f156"/>
                </a:cxn>
                <a:cxn ang="f113">
                  <a:pos x="f157" y="f156"/>
                </a:cxn>
                <a:cxn ang="f113">
                  <a:pos x="f157" y="f158"/>
                </a:cxn>
                <a:cxn ang="f113">
                  <a:pos x="f159" y="f158"/>
                </a:cxn>
                <a:cxn ang="f113">
                  <a:pos x="f159" y="f160"/>
                </a:cxn>
                <a:cxn ang="f113">
                  <a:pos x="f161" y="f160"/>
                </a:cxn>
                <a:cxn ang="f113">
                  <a:pos x="f161" y="f162"/>
                </a:cxn>
                <a:cxn ang="f113">
                  <a:pos x="f163" y="f164"/>
                </a:cxn>
                <a:cxn ang="f113">
                  <a:pos x="f165" y="f166"/>
                </a:cxn>
                <a:cxn ang="f113">
                  <a:pos x="f167" y="f168"/>
                </a:cxn>
                <a:cxn ang="f113">
                  <a:pos x="f169" y="f170"/>
                </a:cxn>
                <a:cxn ang="f113">
                  <a:pos x="f171" y="f170"/>
                </a:cxn>
                <a:cxn ang="f113">
                  <a:pos x="f172" y="f173"/>
                </a:cxn>
              </a:cxnLst>
              <a:rect l="f142" t="f145" r="f143" b="f144"/>
              <a:pathLst>
                <a:path w="4865901" h="4653792">
                  <a:moveTo>
                    <a:pt x="f8" y="f9"/>
                  </a:moveTo>
                  <a:lnTo>
                    <a:pt x="f6" y="f9"/>
                  </a:lnTo>
                  <a:lnTo>
                    <a:pt x="f6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3" y="f14"/>
                  </a:lnTo>
                  <a:lnTo>
                    <a:pt x="f15" y="f14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1"/>
                  </a:lnTo>
                  <a:lnTo>
                    <a:pt x="f22" y="f7"/>
                  </a:lnTo>
                  <a:lnTo>
                    <a:pt x="f23" y="f7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26"/>
                  </a:lnTo>
                  <a:lnTo>
                    <a:pt x="f27" y="f28"/>
                  </a:lnTo>
                  <a:cubicBezTo>
                    <a:pt x="f29" y="f30"/>
                    <a:pt x="f31" y="f32"/>
                    <a:pt x="f5" y="f33"/>
                  </a:cubicBez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cubicBezTo>
                    <a:pt x="f39" y="f40"/>
                    <a:pt x="f41" y="f42"/>
                    <a:pt x="f43" y="f5"/>
                  </a:cubicBezTo>
                </a:path>
              </a:pathLst>
            </a:custGeom>
            <a:noFill/>
            <a:ln w="76196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2CEAA97B-5D3F-FA26-6F23-E5530C035BC1}"/>
                </a:ext>
              </a:extLst>
            </p:cNvPr>
            <p:cNvSpPr/>
            <p:nvPr/>
          </p:nvSpPr>
          <p:spPr>
            <a:xfrm>
              <a:off x="7681404" y="1984460"/>
              <a:ext cx="2051623" cy="26887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グループ化 162">
              <a:extLst>
                <a:ext uri="{FF2B5EF4-FFF2-40B4-BE49-F238E27FC236}">
                  <a16:creationId xmlns:a16="http://schemas.microsoft.com/office/drawing/2014/main" id="{791917C3-8E96-8AC7-98CB-341B96F141D2}"/>
                </a:ext>
              </a:extLst>
            </p:cNvPr>
            <p:cNvGrpSpPr/>
            <p:nvPr/>
          </p:nvGrpSpPr>
          <p:grpSpPr>
            <a:xfrm rot="3530816">
              <a:off x="8388011" y="1954651"/>
              <a:ext cx="1178158" cy="1234375"/>
              <a:chOff x="3536792" y="1755121"/>
              <a:chExt cx="1178158" cy="1234375"/>
            </a:xfrm>
          </p:grpSpPr>
          <p:pic>
            <p:nvPicPr>
              <p:cNvPr id="70" name="図 223" descr="図形, 矢印&#10;&#10;自動的に生成された説明">
                <a:extLst>
                  <a:ext uri="{FF2B5EF4-FFF2-40B4-BE49-F238E27FC236}">
                    <a16:creationId xmlns:a16="http://schemas.microsoft.com/office/drawing/2014/main" id="{75DC5DC3-3CCD-465A-9088-7B16A28A6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038132">
                <a:off x="3508683" y="1783230"/>
                <a:ext cx="1234375" cy="117815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71" name="図 224">
                <a:extLst>
                  <a:ext uri="{FF2B5EF4-FFF2-40B4-BE49-F238E27FC236}">
                    <a16:creationId xmlns:a16="http://schemas.microsoft.com/office/drawing/2014/main" id="{76423431-37C0-FF1F-80C4-D1884B5BB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446821">
                <a:off x="3584534" y="2594457"/>
                <a:ext cx="172364" cy="5341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72" name="図 225">
                <a:extLst>
                  <a:ext uri="{FF2B5EF4-FFF2-40B4-BE49-F238E27FC236}">
                    <a16:creationId xmlns:a16="http://schemas.microsoft.com/office/drawing/2014/main" id="{A02D9D8F-BB69-03B8-095A-5D4C3A467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8038132">
                <a:off x="3591255" y="2068983"/>
                <a:ext cx="172364" cy="5341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73" name="図 226">
                <a:extLst>
                  <a:ext uri="{FF2B5EF4-FFF2-40B4-BE49-F238E27FC236}">
                    <a16:creationId xmlns:a16="http://schemas.microsoft.com/office/drawing/2014/main" id="{913216D2-DA77-7B04-447E-E1073FADD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8038132">
                <a:off x="4485922" y="2603377"/>
                <a:ext cx="172364" cy="5341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74" name="図 227">
                <a:extLst>
                  <a:ext uri="{FF2B5EF4-FFF2-40B4-BE49-F238E27FC236}">
                    <a16:creationId xmlns:a16="http://schemas.microsoft.com/office/drawing/2014/main" id="{5841C0A5-3C6B-9A7D-FBC3-F43EFFA2F0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904">
                <a:off x="4037377" y="2858122"/>
                <a:ext cx="172364" cy="5341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75" name="正方形/長方形 228">
                <a:extLst>
                  <a:ext uri="{FF2B5EF4-FFF2-40B4-BE49-F238E27FC236}">
                    <a16:creationId xmlns:a16="http://schemas.microsoft.com/office/drawing/2014/main" id="{0F359F5D-D419-D0C0-3329-3C7992E7E349}"/>
                  </a:ext>
                </a:extLst>
              </p:cNvPr>
              <p:cNvSpPr/>
              <p:nvPr/>
            </p:nvSpPr>
            <p:spPr>
              <a:xfrm rot="3633217">
                <a:off x="4530376" y="2027856"/>
                <a:ext cx="55083" cy="81857"/>
              </a:xfrm>
              <a:prstGeom prst="rect">
                <a:avLst/>
              </a:prstGeom>
              <a:solidFill>
                <a:srgbClr val="ED7D31"/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76" name="正方形/長方形 229">
                <a:extLst>
                  <a:ext uri="{FF2B5EF4-FFF2-40B4-BE49-F238E27FC236}">
                    <a16:creationId xmlns:a16="http://schemas.microsoft.com/office/drawing/2014/main" id="{975ADAC5-1CE6-F19B-6419-5ECB999EFB50}"/>
                  </a:ext>
                </a:extLst>
              </p:cNvPr>
              <p:cNvSpPr/>
              <p:nvPr/>
            </p:nvSpPr>
            <p:spPr>
              <a:xfrm rot="3633217">
                <a:off x="4589979" y="2115219"/>
                <a:ext cx="30641" cy="65535"/>
              </a:xfrm>
              <a:prstGeom prst="rect">
                <a:avLst/>
              </a:prstGeom>
              <a:solidFill>
                <a:srgbClr val="ED7D31"/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グループ化 154">
              <a:extLst>
                <a:ext uri="{FF2B5EF4-FFF2-40B4-BE49-F238E27FC236}">
                  <a16:creationId xmlns:a16="http://schemas.microsoft.com/office/drawing/2014/main" id="{D0D65B1B-5A83-4DD7-4BB8-9B82E8F5881F}"/>
                </a:ext>
              </a:extLst>
            </p:cNvPr>
            <p:cNvGrpSpPr/>
            <p:nvPr/>
          </p:nvGrpSpPr>
          <p:grpSpPr>
            <a:xfrm>
              <a:off x="8632993" y="2257413"/>
              <a:ext cx="583177" cy="708138"/>
              <a:chOff x="3846816" y="2120932"/>
              <a:chExt cx="583177" cy="708138"/>
            </a:xfrm>
          </p:grpSpPr>
          <p:sp>
            <p:nvSpPr>
              <p:cNvPr id="63" name="正方形/長方形 231">
                <a:extLst>
                  <a:ext uri="{FF2B5EF4-FFF2-40B4-BE49-F238E27FC236}">
                    <a16:creationId xmlns:a16="http://schemas.microsoft.com/office/drawing/2014/main" id="{185B81B3-B8AF-E5D9-8AFA-41E18E4954AC}"/>
                  </a:ext>
                </a:extLst>
              </p:cNvPr>
              <p:cNvSpPr/>
              <p:nvPr/>
            </p:nvSpPr>
            <p:spPr>
              <a:xfrm>
                <a:off x="3846816" y="2209702"/>
                <a:ext cx="112416" cy="244135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4" name="正方形/長方形 232">
                <a:extLst>
                  <a:ext uri="{FF2B5EF4-FFF2-40B4-BE49-F238E27FC236}">
                    <a16:creationId xmlns:a16="http://schemas.microsoft.com/office/drawing/2014/main" id="{7D3B7D80-FA00-1ED2-B51C-F707FFAE5B5E}"/>
                  </a:ext>
                </a:extLst>
              </p:cNvPr>
              <p:cNvSpPr/>
              <p:nvPr/>
            </p:nvSpPr>
            <p:spPr>
              <a:xfrm>
                <a:off x="3846816" y="2496156"/>
                <a:ext cx="112416" cy="244135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5" name="正方形/長方形 233">
                <a:extLst>
                  <a:ext uri="{FF2B5EF4-FFF2-40B4-BE49-F238E27FC236}">
                    <a16:creationId xmlns:a16="http://schemas.microsoft.com/office/drawing/2014/main" id="{F9A6EC62-CC8B-748F-50F9-DF7DE8A66E91}"/>
                  </a:ext>
                </a:extLst>
              </p:cNvPr>
              <p:cNvSpPr/>
              <p:nvPr/>
            </p:nvSpPr>
            <p:spPr>
              <a:xfrm>
                <a:off x="4061819" y="2120932"/>
                <a:ext cx="112416" cy="244135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6" name="正方形/長方形 234">
                <a:extLst>
                  <a:ext uri="{FF2B5EF4-FFF2-40B4-BE49-F238E27FC236}">
                    <a16:creationId xmlns:a16="http://schemas.microsoft.com/office/drawing/2014/main" id="{33E1C4F1-ACC3-DC24-B50E-5613AD5F08DA}"/>
                  </a:ext>
                </a:extLst>
              </p:cNvPr>
              <p:cNvSpPr/>
              <p:nvPr/>
            </p:nvSpPr>
            <p:spPr>
              <a:xfrm>
                <a:off x="4061819" y="2403216"/>
                <a:ext cx="112416" cy="244135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7" name="正方形/長方形 235">
                <a:extLst>
                  <a:ext uri="{FF2B5EF4-FFF2-40B4-BE49-F238E27FC236}">
                    <a16:creationId xmlns:a16="http://schemas.microsoft.com/office/drawing/2014/main" id="{30996AFB-E997-B0CA-6A4D-02DEE19D1571}"/>
                  </a:ext>
                </a:extLst>
              </p:cNvPr>
              <p:cNvSpPr/>
              <p:nvPr/>
            </p:nvSpPr>
            <p:spPr>
              <a:xfrm>
                <a:off x="4264176" y="2164622"/>
                <a:ext cx="165817" cy="217087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8" name="正方形/長方形 236">
                <a:extLst>
                  <a:ext uri="{FF2B5EF4-FFF2-40B4-BE49-F238E27FC236}">
                    <a16:creationId xmlns:a16="http://schemas.microsoft.com/office/drawing/2014/main" id="{F8DD77CD-BB23-BD3F-2293-EC0404AFC1C1}"/>
                  </a:ext>
                </a:extLst>
              </p:cNvPr>
              <p:cNvSpPr/>
              <p:nvPr/>
            </p:nvSpPr>
            <p:spPr>
              <a:xfrm>
                <a:off x="4264176" y="2495461"/>
                <a:ext cx="134197" cy="160906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9" name="正方形/長方形 237">
                <a:extLst>
                  <a:ext uri="{FF2B5EF4-FFF2-40B4-BE49-F238E27FC236}">
                    <a16:creationId xmlns:a16="http://schemas.microsoft.com/office/drawing/2014/main" id="{6078ED00-EE85-119E-059A-EEB138AFE5A6}"/>
                  </a:ext>
                </a:extLst>
              </p:cNvPr>
              <p:cNvSpPr/>
              <p:nvPr/>
            </p:nvSpPr>
            <p:spPr>
              <a:xfrm rot="16200004">
                <a:off x="4170043" y="2649926"/>
                <a:ext cx="110971" cy="247317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6" name="直線コネクタ 178">
              <a:extLst>
                <a:ext uri="{FF2B5EF4-FFF2-40B4-BE49-F238E27FC236}">
                  <a16:creationId xmlns:a16="http://schemas.microsoft.com/office/drawing/2014/main" id="{C8A7DCBA-E864-01EA-EF81-C2139A639C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14614" y="2288920"/>
              <a:ext cx="813604" cy="700364"/>
            </a:xfrm>
            <a:prstGeom prst="straightConnector1">
              <a:avLst/>
            </a:prstGeom>
            <a:noFill/>
            <a:ln w="12701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37" name="直線コネクタ 177">
              <a:extLst>
                <a:ext uri="{FF2B5EF4-FFF2-40B4-BE49-F238E27FC236}">
                  <a16:creationId xmlns:a16="http://schemas.microsoft.com/office/drawing/2014/main" id="{F2B05100-4461-DB0A-F66B-459218A0E7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24589" y="2989284"/>
              <a:ext cx="610127" cy="26614"/>
            </a:xfrm>
            <a:prstGeom prst="straightConnector1">
              <a:avLst/>
            </a:prstGeom>
            <a:noFill/>
            <a:ln w="12701" cap="flat">
              <a:solidFill>
                <a:srgbClr val="4472C4"/>
              </a:solidFill>
              <a:prstDash val="solid"/>
              <a:miter/>
            </a:ln>
          </p:spPr>
        </p:cxnSp>
        <p:sp>
          <p:nvSpPr>
            <p:cNvPr id="38" name="台形 211">
              <a:extLst>
                <a:ext uri="{FF2B5EF4-FFF2-40B4-BE49-F238E27FC236}">
                  <a16:creationId xmlns:a16="http://schemas.microsoft.com/office/drawing/2014/main" id="{B3CFC710-C9B7-B31B-F70F-E58D36E6B3B1}"/>
                </a:ext>
              </a:extLst>
            </p:cNvPr>
            <p:cNvSpPr/>
            <p:nvPr/>
          </p:nvSpPr>
          <p:spPr>
            <a:xfrm rot="12153958">
              <a:off x="10163167" y="2955046"/>
              <a:ext cx="122843" cy="498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+- 0 0 -270"/>
                <a:gd name="f9" fmla="+- 0 0 -9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*/ f32 1 3"/>
                <a:gd name="f38" fmla="*/ f33 1 4"/>
                <a:gd name="f39" fmla="min f33 f32"/>
                <a:gd name="f40" fmla="*/ 50000 f33 1"/>
                <a:gd name="f41" fmla="+- f6 f36 0"/>
                <a:gd name="f42" fmla="*/ f40 1 f39"/>
                <a:gd name="f43" fmla="*/ f39 f7 1"/>
                <a:gd name="f44" fmla="*/ f38 f7 1"/>
                <a:gd name="f45" fmla="*/ f37 f7 1"/>
                <a:gd name="f46" fmla="*/ f43 1 200000"/>
                <a:gd name="f47" fmla="*/ f43 1 100000"/>
                <a:gd name="f48" fmla="*/ f44 1 f42"/>
                <a:gd name="f49" fmla="*/ f45 1 f42"/>
                <a:gd name="f50" fmla="*/ f41 f26 1"/>
                <a:gd name="f51" fmla="+- f29 0 f47"/>
                <a:gd name="f52" fmla="+- f29 0 f46"/>
                <a:gd name="f53" fmla="+- f29 0 f48"/>
                <a:gd name="f54" fmla="*/ f48 f26 1"/>
                <a:gd name="f55" fmla="*/ f49 f26 1"/>
                <a:gd name="f56" fmla="*/ f47 f26 1"/>
                <a:gd name="f57" fmla="*/ f46 f26 1"/>
                <a:gd name="f58" fmla="*/ f53 f26 1"/>
                <a:gd name="f59" fmla="*/ f51 f26 1"/>
                <a:gd name="f60" fmla="*/ f5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7" y="f50"/>
                </a:cxn>
                <a:cxn ang="f25">
                  <a:pos x="f60" y="f50"/>
                </a:cxn>
              </a:cxnLst>
              <a:rect l="f54" t="f55" r="f58" b="f34"/>
              <a:pathLst>
                <a:path>
                  <a:moveTo>
                    <a:pt x="f31" y="f34"/>
                  </a:moveTo>
                  <a:lnTo>
                    <a:pt x="f56" y="f31"/>
                  </a:lnTo>
                  <a:lnTo>
                    <a:pt x="f59" y="f31"/>
                  </a:lnTo>
                  <a:lnTo>
                    <a:pt x="f35" y="f34"/>
                  </a:lnTo>
                  <a:close/>
                </a:path>
              </a:pathLst>
            </a:custGeom>
            <a:solidFill>
              <a:srgbClr val="DAE3F3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cxnSp>
          <p:nvCxnSpPr>
            <p:cNvPr id="39" name="直線コネクタ 165">
              <a:extLst>
                <a:ext uri="{FF2B5EF4-FFF2-40B4-BE49-F238E27FC236}">
                  <a16:creationId xmlns:a16="http://schemas.microsoft.com/office/drawing/2014/main" id="{8319230D-D113-839B-2ECC-59BEFCFC679A}"/>
                </a:ext>
              </a:extLst>
            </p:cNvPr>
            <p:cNvCxnSpPr>
              <a:cxnSpLocks/>
            </p:cNvCxnSpPr>
            <p:nvPr/>
          </p:nvCxnSpPr>
          <p:spPr>
            <a:xfrm>
              <a:off x="8542447" y="3237547"/>
              <a:ext cx="1403730" cy="1758"/>
            </a:xfrm>
            <a:prstGeom prst="straightConnector1">
              <a:avLst/>
            </a:prstGeom>
            <a:noFill/>
            <a:ln w="76196" cap="flat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40" name="直線コネクタ 167">
              <a:extLst>
                <a:ext uri="{FF2B5EF4-FFF2-40B4-BE49-F238E27FC236}">
                  <a16:creationId xmlns:a16="http://schemas.microsoft.com/office/drawing/2014/main" id="{C6166095-315D-066A-E09B-5F54F32928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7744" y="2178149"/>
              <a:ext cx="155433" cy="476390"/>
            </a:xfrm>
            <a:prstGeom prst="straightConnector1">
              <a:avLst/>
            </a:prstGeom>
            <a:noFill/>
            <a:ln w="76196" cap="flat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41" name="直線コネクタ 182">
              <a:extLst>
                <a:ext uri="{FF2B5EF4-FFF2-40B4-BE49-F238E27FC236}">
                  <a16:creationId xmlns:a16="http://schemas.microsoft.com/office/drawing/2014/main" id="{1BCB4B81-7AD6-F2EA-B7CC-A4DC15293604}"/>
                </a:ext>
              </a:extLst>
            </p:cNvPr>
            <p:cNvCxnSpPr>
              <a:cxnSpLocks/>
            </p:cNvCxnSpPr>
            <p:nvPr/>
          </p:nvCxnSpPr>
          <p:spPr>
            <a:xfrm>
              <a:off x="8638413" y="2985744"/>
              <a:ext cx="961161" cy="1361813"/>
            </a:xfrm>
            <a:prstGeom prst="straightConnector1">
              <a:avLst/>
            </a:prstGeom>
            <a:noFill/>
            <a:ln w="6345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42" name="直線コネクタ 166">
              <a:extLst>
                <a:ext uri="{FF2B5EF4-FFF2-40B4-BE49-F238E27FC236}">
                  <a16:creationId xmlns:a16="http://schemas.microsoft.com/office/drawing/2014/main" id="{F0CC9AD7-B253-F3A2-3497-2DE8AAB91F7A}"/>
                </a:ext>
              </a:extLst>
            </p:cNvPr>
            <p:cNvCxnSpPr>
              <a:cxnSpLocks/>
            </p:cNvCxnSpPr>
            <p:nvPr/>
          </p:nvCxnSpPr>
          <p:spPr>
            <a:xfrm>
              <a:off x="8198939" y="2638557"/>
              <a:ext cx="375171" cy="621934"/>
            </a:xfrm>
            <a:prstGeom prst="straightConnector1">
              <a:avLst/>
            </a:prstGeom>
            <a:noFill/>
            <a:ln w="76196" cap="flat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43" name="直線コネクタ 173">
              <a:extLst>
                <a:ext uri="{FF2B5EF4-FFF2-40B4-BE49-F238E27FC236}">
                  <a16:creationId xmlns:a16="http://schemas.microsoft.com/office/drawing/2014/main" id="{86008C99-285C-45F6-7D92-C91E3B066590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>
              <a:off x="6121478" y="2045274"/>
              <a:ext cx="2774177" cy="475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cxnSp>
          <p:nvCxnSpPr>
            <p:cNvPr id="44" name="直線コネクタ 171">
              <a:extLst>
                <a:ext uri="{FF2B5EF4-FFF2-40B4-BE49-F238E27FC236}">
                  <a16:creationId xmlns:a16="http://schemas.microsoft.com/office/drawing/2014/main" id="{30B9FCE6-D1A2-1E5A-14A7-968D97BD7A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09708" y="2365800"/>
              <a:ext cx="280651" cy="517720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cxnSp>
          <p:nvCxnSpPr>
            <p:cNvPr id="45" name="直線コネクタ 172">
              <a:extLst>
                <a:ext uri="{FF2B5EF4-FFF2-40B4-BE49-F238E27FC236}">
                  <a16:creationId xmlns:a16="http://schemas.microsoft.com/office/drawing/2014/main" id="{22F006A1-56CC-9086-EA53-CB5B0AD528D9}"/>
                </a:ext>
              </a:extLst>
            </p:cNvPr>
            <p:cNvCxnSpPr>
              <a:cxnSpLocks/>
            </p:cNvCxnSpPr>
            <p:nvPr/>
          </p:nvCxnSpPr>
          <p:spPr>
            <a:xfrm>
              <a:off x="9060518" y="3087163"/>
              <a:ext cx="594940" cy="0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cxnSp>
          <p:nvCxnSpPr>
            <p:cNvPr id="46" name="直線コネクタ 172">
              <a:extLst>
                <a:ext uri="{FF2B5EF4-FFF2-40B4-BE49-F238E27FC236}">
                  <a16:creationId xmlns:a16="http://schemas.microsoft.com/office/drawing/2014/main" id="{CCA081D1-E8B1-0974-BF4D-8B27E827D9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7451" y="3090704"/>
              <a:ext cx="552029" cy="234588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cxnSp>
          <p:nvCxnSpPr>
            <p:cNvPr id="47" name="直線コネクタ 171">
              <a:extLst>
                <a:ext uri="{FF2B5EF4-FFF2-40B4-BE49-F238E27FC236}">
                  <a16:creationId xmlns:a16="http://schemas.microsoft.com/office/drawing/2014/main" id="{47F77670-C7B1-633D-3C53-7818144EE2BA}"/>
                </a:ext>
              </a:extLst>
            </p:cNvPr>
            <p:cNvCxnSpPr>
              <a:cxnSpLocks/>
            </p:cNvCxnSpPr>
            <p:nvPr/>
          </p:nvCxnSpPr>
          <p:spPr>
            <a:xfrm>
              <a:off x="8560462" y="2882395"/>
              <a:ext cx="892691" cy="1639729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cxnSp>
          <p:nvCxnSpPr>
            <p:cNvPr id="48" name="直線コネクタ 182">
              <a:extLst>
                <a:ext uri="{FF2B5EF4-FFF2-40B4-BE49-F238E27FC236}">
                  <a16:creationId xmlns:a16="http://schemas.microsoft.com/office/drawing/2014/main" id="{1A1392C2-9398-A32E-A312-504988AC9246}"/>
                </a:ext>
              </a:extLst>
            </p:cNvPr>
            <p:cNvCxnSpPr>
              <a:cxnSpLocks/>
            </p:cNvCxnSpPr>
            <p:nvPr/>
          </p:nvCxnSpPr>
          <p:spPr>
            <a:xfrm>
              <a:off x="8452571" y="2678592"/>
              <a:ext cx="316202" cy="1497695"/>
            </a:xfrm>
            <a:prstGeom prst="straightConnector1">
              <a:avLst/>
            </a:prstGeom>
            <a:noFill/>
            <a:ln w="6345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49" name="直線コネクタ 171">
              <a:extLst>
                <a:ext uri="{FF2B5EF4-FFF2-40B4-BE49-F238E27FC236}">
                  <a16:creationId xmlns:a16="http://schemas.microsoft.com/office/drawing/2014/main" id="{D51CEC89-CA01-B53B-E0BE-3A2C5315A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6600" y="2854717"/>
              <a:ext cx="383197" cy="905993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E2C7EEC-11B1-22B7-C708-2D6980ACE981}"/>
                </a:ext>
              </a:extLst>
            </p:cNvPr>
            <p:cNvSpPr txBox="1"/>
            <p:nvPr/>
          </p:nvSpPr>
          <p:spPr>
            <a:xfrm>
              <a:off x="7789653" y="1212849"/>
              <a:ext cx="1431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HiSOR-II</a:t>
              </a:r>
              <a:endParaRPr lang="ja-JP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直線コネクタ 167">
              <a:extLst>
                <a:ext uri="{FF2B5EF4-FFF2-40B4-BE49-F238E27FC236}">
                  <a16:creationId xmlns:a16="http://schemas.microsoft.com/office/drawing/2014/main" id="{D736E11C-3CC5-B9DA-A1AF-2C367F4403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3086" y="2163723"/>
              <a:ext cx="706946" cy="14427"/>
            </a:xfrm>
            <a:prstGeom prst="straightConnector1">
              <a:avLst/>
            </a:prstGeom>
            <a:noFill/>
            <a:ln w="76196" cap="flat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5BA75B9B-091C-21E5-D234-7F8E03E2C3DB}"/>
                </a:ext>
              </a:extLst>
            </p:cNvPr>
            <p:cNvSpPr txBox="1"/>
            <p:nvPr/>
          </p:nvSpPr>
          <p:spPr>
            <a:xfrm>
              <a:off x="9417902" y="1446923"/>
              <a:ext cx="1096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150MeV Microtron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517BEA5B-3984-32D8-ADA7-354B3E822ABE}"/>
                </a:ext>
              </a:extLst>
            </p:cNvPr>
            <p:cNvSpPr txBox="1"/>
            <p:nvPr/>
          </p:nvSpPr>
          <p:spPr>
            <a:xfrm>
              <a:off x="10936672" y="3008271"/>
              <a:ext cx="12805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600MeV Booster Synchrotron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562E937A-551A-693A-B368-25ABDB71C603}"/>
                </a:ext>
              </a:extLst>
            </p:cNvPr>
            <p:cNvSpPr txBox="1"/>
            <p:nvPr/>
          </p:nvSpPr>
          <p:spPr>
            <a:xfrm>
              <a:off x="10428319" y="1436260"/>
              <a:ext cx="1620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150MeV Beam Transport Line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3E71328D-18CF-FD7C-23FF-BD6C72E4F3D3}"/>
                </a:ext>
              </a:extLst>
            </p:cNvPr>
            <p:cNvSpPr txBox="1"/>
            <p:nvPr/>
          </p:nvSpPr>
          <p:spPr>
            <a:xfrm>
              <a:off x="9261064" y="3113777"/>
              <a:ext cx="1652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600MeV Beam Transport Line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BEFC71B9-625E-3288-08B0-48B3DB75AC00}"/>
                </a:ext>
              </a:extLst>
            </p:cNvPr>
            <p:cNvSpPr txBox="1"/>
            <p:nvPr/>
          </p:nvSpPr>
          <p:spPr>
            <a:xfrm>
              <a:off x="7699589" y="3008739"/>
              <a:ext cx="12683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600MeV Storage Ring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14FE74F5-4BCF-9FE2-4AD3-6E414C27912B}"/>
                </a:ext>
              </a:extLst>
            </p:cNvPr>
            <p:cNvCxnSpPr/>
            <p:nvPr/>
          </p:nvCxnSpPr>
          <p:spPr>
            <a:xfrm flipH="1">
              <a:off x="10428321" y="1884572"/>
              <a:ext cx="369451" cy="67726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BD5EF4FE-2BFB-7CBB-B530-0D430BB299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0257" y="2847286"/>
              <a:ext cx="204342" cy="44255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矢印: 右 58">
              <a:extLst>
                <a:ext uri="{FF2B5EF4-FFF2-40B4-BE49-F238E27FC236}">
                  <a16:creationId xmlns:a16="http://schemas.microsoft.com/office/drawing/2014/main" id="{91A85EBE-B365-7946-1F38-6FBDD1E3AFB9}"/>
                </a:ext>
              </a:extLst>
            </p:cNvPr>
            <p:cNvSpPr/>
            <p:nvPr/>
          </p:nvSpPr>
          <p:spPr>
            <a:xfrm>
              <a:off x="5978969" y="2666890"/>
              <a:ext cx="987661" cy="769297"/>
            </a:xfrm>
            <a:prstGeom prst="rightArrow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四角形: 角を丸くする 59">
              <a:extLst>
                <a:ext uri="{FF2B5EF4-FFF2-40B4-BE49-F238E27FC236}">
                  <a16:creationId xmlns:a16="http://schemas.microsoft.com/office/drawing/2014/main" id="{37898EC6-8910-C2C7-AF45-94FAAFB4D3BE}"/>
                </a:ext>
              </a:extLst>
            </p:cNvPr>
            <p:cNvSpPr/>
            <p:nvPr/>
          </p:nvSpPr>
          <p:spPr>
            <a:xfrm>
              <a:off x="5735190" y="1889729"/>
              <a:ext cx="1956577" cy="613532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B548906C-4003-5E4E-81E3-4455734C200D}"/>
                </a:ext>
              </a:extLst>
            </p:cNvPr>
            <p:cNvSpPr txBox="1"/>
            <p:nvPr/>
          </p:nvSpPr>
          <p:spPr>
            <a:xfrm>
              <a:off x="9695202" y="5923716"/>
              <a:ext cx="2415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Extended</a:t>
              </a:r>
              <a:r>
                <a:rPr kumimoji="1" lang="ja-JP" altLang="en-US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Experimental</a:t>
              </a:r>
              <a:r>
                <a:rPr kumimoji="1" lang="ja-JP" altLang="en-US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Hall</a:t>
              </a:r>
              <a:endParaRPr kumimoji="1" lang="ja-JP" alt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四角形: 角を丸くする 61">
              <a:extLst>
                <a:ext uri="{FF2B5EF4-FFF2-40B4-BE49-F238E27FC236}">
                  <a16:creationId xmlns:a16="http://schemas.microsoft.com/office/drawing/2014/main" id="{707AE79D-5BFB-9335-129D-3ED0144BD710}"/>
                </a:ext>
              </a:extLst>
            </p:cNvPr>
            <p:cNvSpPr/>
            <p:nvPr/>
          </p:nvSpPr>
          <p:spPr>
            <a:xfrm>
              <a:off x="9334416" y="4683449"/>
              <a:ext cx="1373828" cy="1898135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9" name="Picture 8" descr="ãåºå³¶å¤§å­¦ æ¾å°åãã®ç»åæ¤ç´¢çµæ">
            <a:extLst>
              <a:ext uri="{FF2B5EF4-FFF2-40B4-BE49-F238E27FC236}">
                <a16:creationId xmlns:a16="http://schemas.microsoft.com/office/drawing/2014/main" id="{C61DD0DC-5316-5261-D7B7-A5D81BF1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1" y="4221760"/>
            <a:ext cx="4934796" cy="259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8">
            <a:extLst>
              <a:ext uri="{FF2B5EF4-FFF2-40B4-BE49-F238E27FC236}">
                <a16:creationId xmlns:a16="http://schemas.microsoft.com/office/drawing/2014/main" id="{FC562D1E-203C-C174-F3AA-FD892E8B1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69" y="4202239"/>
            <a:ext cx="3887102" cy="258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F60DBEFF-59B9-E710-A4FD-3AD923AA1149}"/>
              </a:ext>
            </a:extLst>
          </p:cNvPr>
          <p:cNvSpPr txBox="1"/>
          <p:nvPr/>
        </p:nvSpPr>
        <p:spPr>
          <a:xfrm>
            <a:off x="560656" y="5819984"/>
            <a:ext cx="3829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en-US" altLang="ja-JP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HiSOR</a:t>
            </a:r>
            <a:endParaRPr lang="en-US" altLang="ja-JP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Yokes of 180deg bending magnets work as radiation shielding. </a:t>
            </a:r>
            <a:endParaRPr lang="ja-JP" alt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E4FBA67-5DCF-2492-5A3C-28BF30D189D6}"/>
              </a:ext>
            </a:extLst>
          </p:cNvPr>
          <p:cNvSpPr txBox="1"/>
          <p:nvPr/>
        </p:nvSpPr>
        <p:spPr>
          <a:xfrm>
            <a:off x="5451954" y="4379066"/>
            <a:ext cx="3083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UVSOR-III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storage ring is surrounded by shielding walls.</a:t>
            </a:r>
            <a:endParaRPr lang="ja-JP" alt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9B431286-D64E-DF57-72E5-8AB6F0839750}"/>
              </a:ext>
            </a:extLst>
          </p:cNvPr>
          <p:cNvSpPr txBox="1"/>
          <p:nvPr/>
        </p:nvSpPr>
        <p:spPr>
          <a:xfrm>
            <a:off x="6966634" y="5991167"/>
            <a:ext cx="2551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HiSOR</a:t>
            </a:r>
            <a:r>
              <a:rPr lang="en-US" altLang="ja-JP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-II will be like this?</a:t>
            </a:r>
            <a:endParaRPr lang="ja-JP" alt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116DFECF-8AE4-4F16-A002-4EBD9B527BD1}"/>
              </a:ext>
            </a:extLst>
          </p:cNvPr>
          <p:cNvSpPr txBox="1"/>
          <p:nvPr/>
        </p:nvSpPr>
        <p:spPr>
          <a:xfrm>
            <a:off x="7985425" y="3478522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Shielding </a:t>
            </a:r>
          </a:p>
          <a:p>
            <a:r>
              <a:rPr lang="en-US" altLang="ja-JP" sz="1400" b="1" dirty="0"/>
              <a:t>walls</a:t>
            </a:r>
            <a:endParaRPr kumimoji="1" lang="ja-JP" altLang="en-US" sz="1400" b="1" dirty="0"/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ADC1BA3B-BD90-F054-042D-E45122121DD8}"/>
              </a:ext>
            </a:extLst>
          </p:cNvPr>
          <p:cNvCxnSpPr>
            <a:cxnSpLocks/>
          </p:cNvCxnSpPr>
          <p:nvPr/>
        </p:nvCxnSpPr>
        <p:spPr>
          <a:xfrm flipH="1" flipV="1">
            <a:off x="8179319" y="2135858"/>
            <a:ext cx="331250" cy="1293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565C9BF9-9803-189C-515C-898F78913E55}"/>
              </a:ext>
            </a:extLst>
          </p:cNvPr>
          <p:cNvSpPr txBox="1"/>
          <p:nvPr/>
        </p:nvSpPr>
        <p:spPr>
          <a:xfrm>
            <a:off x="5612294" y="874146"/>
            <a:ext cx="1665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Change</a:t>
            </a:r>
          </a:p>
          <a:p>
            <a:pPr algn="ctr"/>
            <a:r>
              <a:rPr kumimoji="1" lang="en-US" altLang="ja-JP" sz="2000" b="1" dirty="0"/>
              <a:t> accelerator</a:t>
            </a:r>
          </a:p>
          <a:p>
            <a:pPr algn="ctr"/>
            <a:r>
              <a:rPr kumimoji="1" lang="en-US" altLang="ja-JP" sz="2000" b="1" dirty="0"/>
              <a:t> structure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987F882-CE24-227F-93E3-AFC5C3C16569}"/>
              </a:ext>
            </a:extLst>
          </p:cNvPr>
          <p:cNvSpPr txBox="1"/>
          <p:nvPr/>
        </p:nvSpPr>
        <p:spPr>
          <a:xfrm>
            <a:off x="9851876" y="3344813"/>
            <a:ext cx="230142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b="1"/>
              <a:t> similar to  </a:t>
            </a:r>
            <a:endParaRPr lang="en-US" altLang="ja-JP" b="1" dirty="0"/>
          </a:p>
          <a:p>
            <a:pPr algn="ctr"/>
            <a:r>
              <a:rPr lang="en-US" altLang="ja-JP" b="1" dirty="0"/>
              <a:t>UVSOR structure</a:t>
            </a:r>
            <a:r>
              <a:rPr kumimoji="1" lang="en-US" altLang="ja-JP" b="1" dirty="0"/>
              <a:t> </a:t>
            </a:r>
            <a:endParaRPr kumimoji="1" lang="ja-JP" altLang="en-US" b="1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1D96A9E-EB0A-B26E-E267-4D861B202E61}"/>
              </a:ext>
            </a:extLst>
          </p:cNvPr>
          <p:cNvSpPr/>
          <p:nvPr/>
        </p:nvSpPr>
        <p:spPr>
          <a:xfrm rot="10800000" flipH="1" flipV="1">
            <a:off x="2467341" y="1934190"/>
            <a:ext cx="7658310" cy="381459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32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realize </a:t>
            </a:r>
            <a:r>
              <a:rPr kumimoji="1" lang="en-US" altLang="ja-JP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HiSOR</a:t>
            </a:r>
            <a:r>
              <a:rPr kumimoji="1" lang="en-US" altLang="ja-JP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-Ⅱ</a:t>
            </a:r>
            <a:r>
              <a:rPr lang="ja-JP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ja-JP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ja-JP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ja-JP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ja-JP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possible!</a:t>
            </a:r>
          </a:p>
          <a:p>
            <a:pPr algn="ctr"/>
            <a:endParaRPr lang="en-US" altLang="ja-JP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radiation shielding should be </a:t>
            </a:r>
          </a:p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cost-effective,</a:t>
            </a:r>
            <a:r>
              <a:rPr lang="ja-JP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too!</a:t>
            </a: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031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010A4-EFAD-107E-FCF5-0C96097BB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BA47E8-7FE2-6ED8-2195-D742946A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7"/>
            <a:ext cx="12192000" cy="662782"/>
          </a:xfrm>
        </p:spPr>
        <p:txBody>
          <a:bodyPr>
            <a:normAutofit/>
          </a:bodyPr>
          <a:lstStyle/>
          <a:p>
            <a:r>
              <a:rPr lang="en-US" altLang="ja-JP"/>
              <a:t>Goal</a:t>
            </a:r>
            <a:endParaRPr kumimoji="1" lang="ja-JP" altLang="en-US" dirty="0">
              <a:latin typeface="+mn-lt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A110079-08ED-6157-7098-7687A229D8D7}"/>
              </a:ext>
            </a:extLst>
          </p:cNvPr>
          <p:cNvGrpSpPr/>
          <p:nvPr/>
        </p:nvGrpSpPr>
        <p:grpSpPr>
          <a:xfrm>
            <a:off x="323876" y="572591"/>
            <a:ext cx="11868124" cy="5510695"/>
            <a:chOff x="349134" y="1212849"/>
            <a:chExt cx="11868124" cy="5510695"/>
          </a:xfrm>
        </p:grpSpPr>
        <p:pic>
          <p:nvPicPr>
            <p:cNvPr id="5" name="図 141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6AAA113A-4A68-7FCE-2325-C0CCEFE2A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7527"/>
            <a:stretch/>
          </p:blipFill>
          <p:spPr>
            <a:xfrm>
              <a:off x="349134" y="1334409"/>
              <a:ext cx="5524619" cy="538913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正方形/長方形 153">
              <a:extLst>
                <a:ext uri="{FF2B5EF4-FFF2-40B4-BE49-F238E27FC236}">
                  <a16:creationId xmlns:a16="http://schemas.microsoft.com/office/drawing/2014/main" id="{8C3AF1CF-29F7-09BF-73F1-FA643F7DBBD4}"/>
                </a:ext>
              </a:extLst>
            </p:cNvPr>
            <p:cNvSpPr/>
            <p:nvPr/>
          </p:nvSpPr>
          <p:spPr>
            <a:xfrm>
              <a:off x="4018944" y="2552332"/>
              <a:ext cx="95810" cy="125748"/>
            </a:xfrm>
            <a:prstGeom prst="rect">
              <a:avLst/>
            </a:pr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cxnSp>
          <p:nvCxnSpPr>
            <p:cNvPr id="7" name="直線コネクタ 157">
              <a:extLst>
                <a:ext uri="{FF2B5EF4-FFF2-40B4-BE49-F238E27FC236}">
                  <a16:creationId xmlns:a16="http://schemas.microsoft.com/office/drawing/2014/main" id="{8FC30185-6979-45C5-38A2-E8EB1A0B377D}"/>
                </a:ext>
              </a:extLst>
            </p:cNvPr>
            <p:cNvCxnSpPr>
              <a:stCxn id="8" idx="1"/>
            </p:cNvCxnSpPr>
            <p:nvPr/>
          </p:nvCxnSpPr>
          <p:spPr>
            <a:xfrm flipH="1">
              <a:off x="3958780" y="2344549"/>
              <a:ext cx="4729" cy="332020"/>
            </a:xfrm>
            <a:prstGeom prst="straightConnector1">
              <a:avLst/>
            </a:prstGeom>
            <a:noFill/>
            <a:ln w="19050" cap="flat">
              <a:solidFill>
                <a:srgbClr val="4472C4"/>
              </a:solidFill>
              <a:prstDash val="solid"/>
              <a:miter/>
            </a:ln>
          </p:spPr>
        </p:cxnSp>
        <p:sp>
          <p:nvSpPr>
            <p:cNvPr id="8" name="正方形/長方形 193">
              <a:extLst>
                <a:ext uri="{FF2B5EF4-FFF2-40B4-BE49-F238E27FC236}">
                  <a16:creationId xmlns:a16="http://schemas.microsoft.com/office/drawing/2014/main" id="{5CDE4FE6-D2EB-369F-46FC-669EDF60D747}"/>
                </a:ext>
              </a:extLst>
            </p:cNvPr>
            <p:cNvSpPr/>
            <p:nvPr/>
          </p:nvSpPr>
          <p:spPr>
            <a:xfrm rot="20617611">
              <a:off x="3961634" y="2166122"/>
              <a:ext cx="92418" cy="330802"/>
            </a:xfrm>
            <a:prstGeom prst="rect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9" name="正方形/長方形 194">
              <a:extLst>
                <a:ext uri="{FF2B5EF4-FFF2-40B4-BE49-F238E27FC236}">
                  <a16:creationId xmlns:a16="http://schemas.microsoft.com/office/drawing/2014/main" id="{28190DB0-6F65-F6B8-EB3D-DA14709242D6}"/>
                </a:ext>
              </a:extLst>
            </p:cNvPr>
            <p:cNvSpPr/>
            <p:nvPr/>
          </p:nvSpPr>
          <p:spPr>
            <a:xfrm rot="20617611">
              <a:off x="4056150" y="2285024"/>
              <a:ext cx="108703" cy="37142"/>
            </a:xfrm>
            <a:prstGeom prst="rect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10" name="台形 195">
              <a:extLst>
                <a:ext uri="{FF2B5EF4-FFF2-40B4-BE49-F238E27FC236}">
                  <a16:creationId xmlns:a16="http://schemas.microsoft.com/office/drawing/2014/main" id="{F79AA40F-12B3-80A7-FCB9-82A918C573B8}"/>
                </a:ext>
              </a:extLst>
            </p:cNvPr>
            <p:cNvSpPr/>
            <p:nvPr/>
          </p:nvSpPr>
          <p:spPr>
            <a:xfrm rot="18593954">
              <a:off x="3904134" y="2637839"/>
              <a:ext cx="82332" cy="50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+- 0 0 -270"/>
                <a:gd name="f9" fmla="+- 0 0 -9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*/ f32 1 3"/>
                <a:gd name="f38" fmla="*/ f33 1 4"/>
                <a:gd name="f39" fmla="min f33 f32"/>
                <a:gd name="f40" fmla="*/ 50000 f33 1"/>
                <a:gd name="f41" fmla="+- f6 f36 0"/>
                <a:gd name="f42" fmla="*/ f40 1 f39"/>
                <a:gd name="f43" fmla="*/ f39 f7 1"/>
                <a:gd name="f44" fmla="*/ f38 f7 1"/>
                <a:gd name="f45" fmla="*/ f37 f7 1"/>
                <a:gd name="f46" fmla="*/ f43 1 200000"/>
                <a:gd name="f47" fmla="*/ f43 1 100000"/>
                <a:gd name="f48" fmla="*/ f44 1 f42"/>
                <a:gd name="f49" fmla="*/ f45 1 f42"/>
                <a:gd name="f50" fmla="*/ f41 f26 1"/>
                <a:gd name="f51" fmla="+- f29 0 f47"/>
                <a:gd name="f52" fmla="+- f29 0 f46"/>
                <a:gd name="f53" fmla="+- f29 0 f48"/>
                <a:gd name="f54" fmla="*/ f48 f26 1"/>
                <a:gd name="f55" fmla="*/ f49 f26 1"/>
                <a:gd name="f56" fmla="*/ f47 f26 1"/>
                <a:gd name="f57" fmla="*/ f46 f26 1"/>
                <a:gd name="f58" fmla="*/ f53 f26 1"/>
                <a:gd name="f59" fmla="*/ f51 f26 1"/>
                <a:gd name="f60" fmla="*/ f5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7" y="f50"/>
                </a:cxn>
                <a:cxn ang="f25">
                  <a:pos x="f60" y="f50"/>
                </a:cxn>
              </a:cxnLst>
              <a:rect l="f54" t="f55" r="f58" b="f34"/>
              <a:pathLst>
                <a:path>
                  <a:moveTo>
                    <a:pt x="f31" y="f34"/>
                  </a:moveTo>
                  <a:lnTo>
                    <a:pt x="f56" y="f31"/>
                  </a:lnTo>
                  <a:lnTo>
                    <a:pt x="f59" y="f31"/>
                  </a:lnTo>
                  <a:lnTo>
                    <a:pt x="f35" y="f34"/>
                  </a:lnTo>
                  <a:close/>
                </a:path>
              </a:pathLst>
            </a:custGeom>
            <a:solidFill>
              <a:srgbClr val="B4C7E7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11" name="正方形/長方形 200">
              <a:extLst>
                <a:ext uri="{FF2B5EF4-FFF2-40B4-BE49-F238E27FC236}">
                  <a16:creationId xmlns:a16="http://schemas.microsoft.com/office/drawing/2014/main" id="{1515D1FC-4637-B1DB-EB5A-672D4AD18246}"/>
                </a:ext>
              </a:extLst>
            </p:cNvPr>
            <p:cNvSpPr/>
            <p:nvPr/>
          </p:nvSpPr>
          <p:spPr>
            <a:xfrm rot="1907262">
              <a:off x="4040405" y="1886177"/>
              <a:ext cx="14145" cy="28291"/>
            </a:xfrm>
            <a:prstGeom prst="rect">
              <a:avLst/>
            </a:prstGeom>
            <a:solidFill>
              <a:srgbClr val="FBE5D6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12" name="フリーフォーム 22">
              <a:extLst>
                <a:ext uri="{FF2B5EF4-FFF2-40B4-BE49-F238E27FC236}">
                  <a16:creationId xmlns:a16="http://schemas.microsoft.com/office/drawing/2014/main" id="{38FCA582-95C1-FB45-F8BB-4F6A94EC0709}"/>
                </a:ext>
              </a:extLst>
            </p:cNvPr>
            <p:cNvSpPr/>
            <p:nvPr/>
          </p:nvSpPr>
          <p:spPr>
            <a:xfrm>
              <a:off x="586864" y="1904718"/>
              <a:ext cx="4779998" cy="46537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65901"/>
                <a:gd name="f7" fmla="val 4653792"/>
                <a:gd name="f8" fmla="val 985387"/>
                <a:gd name="f9" fmla="val 36299"/>
                <a:gd name="f10" fmla="val 1978831"/>
                <a:gd name="f11" fmla="val 3141733"/>
                <a:gd name="f12" fmla="val 2829541"/>
                <a:gd name="f13" fmla="val 1858844"/>
                <a:gd name="f14" fmla="val 3184383"/>
                <a:gd name="f15" fmla="val 2118151"/>
                <a:gd name="f16" fmla="val 2119668"/>
                <a:gd name="f17" fmla="val 3510413"/>
                <a:gd name="f18" fmla="val 2121184"/>
                <a:gd name="f19" fmla="val 3836443"/>
                <a:gd name="f20" fmla="val 2122701"/>
                <a:gd name="f21" fmla="val 4162473"/>
                <a:gd name="f22" fmla="val 2250080"/>
                <a:gd name="f23" fmla="val 930796"/>
                <a:gd name="f24" fmla="val 4544610"/>
                <a:gd name="f25" fmla="val 111931"/>
                <a:gd name="f26" fmla="val 4025995"/>
                <a:gd name="f27" fmla="val 3175"/>
                <a:gd name="f28" fmla="val 4025142"/>
                <a:gd name="f29" fmla="val 2117"/>
                <a:gd name="f30" fmla="val 3739708"/>
                <a:gd name="f31" fmla="val 1058"/>
                <a:gd name="f32" fmla="val 3473324"/>
                <a:gd name="f33" fmla="val 3187890"/>
                <a:gd name="f34" fmla="val 1527175"/>
                <a:gd name="f35" fmla="val 3184715"/>
                <a:gd name="f36" fmla="val 1517650"/>
                <a:gd name="f37" fmla="val 2820443"/>
                <a:gd name="f38" fmla="val 971739"/>
                <a:gd name="f39" fmla="val 966447"/>
                <a:gd name="f40" fmla="val 1882412"/>
                <a:gd name="f41" fmla="val 983381"/>
                <a:gd name="f42" fmla="val 938031"/>
                <a:gd name="f43" fmla="val 978089"/>
                <a:gd name="f44" fmla="+- 0 0 -90"/>
                <a:gd name="f45" fmla="*/ f3 1 4865901"/>
                <a:gd name="f46" fmla="*/ f4 1 4653792"/>
                <a:gd name="f47" fmla="+- f7 0 f5"/>
                <a:gd name="f48" fmla="+- f6 0 f5"/>
                <a:gd name="f49" fmla="*/ f44 f0 1"/>
                <a:gd name="f50" fmla="*/ f48 1 4865901"/>
                <a:gd name="f51" fmla="*/ f47 1 4653792"/>
                <a:gd name="f52" fmla="*/ 985387 f48 1"/>
                <a:gd name="f53" fmla="*/ 4865901 f48 1"/>
                <a:gd name="f54" fmla="*/ 3141733 f48 1"/>
                <a:gd name="f55" fmla="*/ 1858844 f48 1"/>
                <a:gd name="f56" fmla="*/ 2118151 f48 1"/>
                <a:gd name="f57" fmla="*/ 2122701 f48 1"/>
                <a:gd name="f58" fmla="*/ 2250080 f48 1"/>
                <a:gd name="f59" fmla="*/ 930796 f48 1"/>
                <a:gd name="f60" fmla="*/ 111931 f48 1"/>
                <a:gd name="f61" fmla="*/ 3175 f48 1"/>
                <a:gd name="f62" fmla="*/ 0 f48 1"/>
                <a:gd name="f63" fmla="*/ 1517650 f48 1"/>
                <a:gd name="f64" fmla="*/ 971739 f48 1"/>
                <a:gd name="f65" fmla="*/ 1527175 f48 1"/>
                <a:gd name="f66" fmla="*/ 978089 f48 1"/>
                <a:gd name="f67" fmla="*/ 36299 f47 1"/>
                <a:gd name="f68" fmla="*/ 1978831 f47 1"/>
                <a:gd name="f69" fmla="*/ 2829541 f47 1"/>
                <a:gd name="f70" fmla="*/ 3184383 f47 1"/>
                <a:gd name="f71" fmla="*/ 4162473 f47 1"/>
                <a:gd name="f72" fmla="*/ 4653792 f47 1"/>
                <a:gd name="f73" fmla="*/ 4544610 f47 1"/>
                <a:gd name="f74" fmla="*/ 4025995 f47 1"/>
                <a:gd name="f75" fmla="*/ 4025142 f47 1"/>
                <a:gd name="f76" fmla="*/ 3187890 f47 1"/>
                <a:gd name="f77" fmla="*/ 3184715 f47 1"/>
                <a:gd name="f78" fmla="*/ 2820443 f47 1"/>
                <a:gd name="f79" fmla="*/ 0 f47 1"/>
                <a:gd name="f80" fmla="*/ f49 1 f2"/>
                <a:gd name="f81" fmla="*/ f52 1 4865901"/>
                <a:gd name="f82" fmla="*/ f53 1 4865901"/>
                <a:gd name="f83" fmla="*/ f54 1 4865901"/>
                <a:gd name="f84" fmla="*/ f55 1 4865901"/>
                <a:gd name="f85" fmla="*/ f56 1 4865901"/>
                <a:gd name="f86" fmla="*/ f57 1 4865901"/>
                <a:gd name="f87" fmla="*/ f58 1 4865901"/>
                <a:gd name="f88" fmla="*/ f59 1 4865901"/>
                <a:gd name="f89" fmla="*/ f60 1 4865901"/>
                <a:gd name="f90" fmla="*/ f61 1 4865901"/>
                <a:gd name="f91" fmla="*/ f62 1 4865901"/>
                <a:gd name="f92" fmla="*/ f63 1 4865901"/>
                <a:gd name="f93" fmla="*/ f64 1 4865901"/>
                <a:gd name="f94" fmla="*/ f65 1 4865901"/>
                <a:gd name="f95" fmla="*/ f66 1 4865901"/>
                <a:gd name="f96" fmla="*/ f67 1 4653792"/>
                <a:gd name="f97" fmla="*/ f68 1 4653792"/>
                <a:gd name="f98" fmla="*/ f69 1 4653792"/>
                <a:gd name="f99" fmla="*/ f70 1 4653792"/>
                <a:gd name="f100" fmla="*/ f71 1 4653792"/>
                <a:gd name="f101" fmla="*/ f72 1 4653792"/>
                <a:gd name="f102" fmla="*/ f73 1 4653792"/>
                <a:gd name="f103" fmla="*/ f74 1 4653792"/>
                <a:gd name="f104" fmla="*/ f75 1 4653792"/>
                <a:gd name="f105" fmla="*/ f76 1 4653792"/>
                <a:gd name="f106" fmla="*/ f77 1 4653792"/>
                <a:gd name="f107" fmla="*/ f78 1 4653792"/>
                <a:gd name="f108" fmla="*/ f79 1 4653792"/>
                <a:gd name="f109" fmla="*/ f5 1 f50"/>
                <a:gd name="f110" fmla="*/ f6 1 f50"/>
                <a:gd name="f111" fmla="*/ f5 1 f51"/>
                <a:gd name="f112" fmla="*/ f7 1 f51"/>
                <a:gd name="f113" fmla="+- f80 0 f1"/>
                <a:gd name="f114" fmla="*/ f81 1 f50"/>
                <a:gd name="f115" fmla="*/ f96 1 f51"/>
                <a:gd name="f116" fmla="*/ f82 1 f50"/>
                <a:gd name="f117" fmla="*/ f97 1 f51"/>
                <a:gd name="f118" fmla="*/ f83 1 f50"/>
                <a:gd name="f119" fmla="*/ f98 1 f51"/>
                <a:gd name="f120" fmla="*/ f84 1 f50"/>
                <a:gd name="f121" fmla="*/ f99 1 f51"/>
                <a:gd name="f122" fmla="*/ f85 1 f50"/>
                <a:gd name="f123" fmla="*/ f86 1 f50"/>
                <a:gd name="f124" fmla="*/ f100 1 f51"/>
                <a:gd name="f125" fmla="*/ f87 1 f50"/>
                <a:gd name="f126" fmla="*/ f101 1 f51"/>
                <a:gd name="f127" fmla="*/ f88 1 f50"/>
                <a:gd name="f128" fmla="*/ f102 1 f51"/>
                <a:gd name="f129" fmla="*/ f89 1 f50"/>
                <a:gd name="f130" fmla="*/ f103 1 f51"/>
                <a:gd name="f131" fmla="*/ f90 1 f50"/>
                <a:gd name="f132" fmla="*/ f104 1 f51"/>
                <a:gd name="f133" fmla="*/ f91 1 f50"/>
                <a:gd name="f134" fmla="*/ f105 1 f51"/>
                <a:gd name="f135" fmla="*/ f94 1 f50"/>
                <a:gd name="f136" fmla="*/ f106 1 f51"/>
                <a:gd name="f137" fmla="*/ f92 1 f50"/>
                <a:gd name="f138" fmla="*/ f107 1 f51"/>
                <a:gd name="f139" fmla="*/ f93 1 f50"/>
                <a:gd name="f140" fmla="*/ f95 1 f50"/>
                <a:gd name="f141" fmla="*/ f108 1 f51"/>
                <a:gd name="f142" fmla="*/ f109 f45 1"/>
                <a:gd name="f143" fmla="*/ f110 f45 1"/>
                <a:gd name="f144" fmla="*/ f112 f46 1"/>
                <a:gd name="f145" fmla="*/ f111 f46 1"/>
                <a:gd name="f146" fmla="*/ f114 f45 1"/>
                <a:gd name="f147" fmla="*/ f115 f46 1"/>
                <a:gd name="f148" fmla="*/ f116 f45 1"/>
                <a:gd name="f149" fmla="*/ f117 f46 1"/>
                <a:gd name="f150" fmla="*/ f118 f45 1"/>
                <a:gd name="f151" fmla="*/ f119 f46 1"/>
                <a:gd name="f152" fmla="*/ f120 f45 1"/>
                <a:gd name="f153" fmla="*/ f121 f46 1"/>
                <a:gd name="f154" fmla="*/ f122 f45 1"/>
                <a:gd name="f155" fmla="*/ f123 f45 1"/>
                <a:gd name="f156" fmla="*/ f124 f46 1"/>
                <a:gd name="f157" fmla="*/ f125 f45 1"/>
                <a:gd name="f158" fmla="*/ f126 f46 1"/>
                <a:gd name="f159" fmla="*/ f127 f45 1"/>
                <a:gd name="f160" fmla="*/ f128 f46 1"/>
                <a:gd name="f161" fmla="*/ f129 f45 1"/>
                <a:gd name="f162" fmla="*/ f130 f46 1"/>
                <a:gd name="f163" fmla="*/ f131 f45 1"/>
                <a:gd name="f164" fmla="*/ f132 f46 1"/>
                <a:gd name="f165" fmla="*/ f133 f45 1"/>
                <a:gd name="f166" fmla="*/ f134 f46 1"/>
                <a:gd name="f167" fmla="*/ f135 f45 1"/>
                <a:gd name="f168" fmla="*/ f136 f46 1"/>
                <a:gd name="f169" fmla="*/ f137 f45 1"/>
                <a:gd name="f170" fmla="*/ f138 f46 1"/>
                <a:gd name="f171" fmla="*/ f139 f45 1"/>
                <a:gd name="f172" fmla="*/ f140 f45 1"/>
                <a:gd name="f173" fmla="*/ f141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46" y="f147"/>
                </a:cxn>
                <a:cxn ang="f113">
                  <a:pos x="f148" y="f147"/>
                </a:cxn>
                <a:cxn ang="f113">
                  <a:pos x="f148" y="f149"/>
                </a:cxn>
                <a:cxn ang="f113">
                  <a:pos x="f150" y="f149"/>
                </a:cxn>
                <a:cxn ang="f113">
                  <a:pos x="f150" y="f151"/>
                </a:cxn>
                <a:cxn ang="f113">
                  <a:pos x="f152" y="f151"/>
                </a:cxn>
                <a:cxn ang="f113">
                  <a:pos x="f152" y="f153"/>
                </a:cxn>
                <a:cxn ang="f113">
                  <a:pos x="f154" y="f153"/>
                </a:cxn>
                <a:cxn ang="f113">
                  <a:pos x="f155" y="f156"/>
                </a:cxn>
                <a:cxn ang="f113">
                  <a:pos x="f157" y="f156"/>
                </a:cxn>
                <a:cxn ang="f113">
                  <a:pos x="f157" y="f158"/>
                </a:cxn>
                <a:cxn ang="f113">
                  <a:pos x="f159" y="f158"/>
                </a:cxn>
                <a:cxn ang="f113">
                  <a:pos x="f159" y="f160"/>
                </a:cxn>
                <a:cxn ang="f113">
                  <a:pos x="f161" y="f160"/>
                </a:cxn>
                <a:cxn ang="f113">
                  <a:pos x="f161" y="f162"/>
                </a:cxn>
                <a:cxn ang="f113">
                  <a:pos x="f163" y="f164"/>
                </a:cxn>
                <a:cxn ang="f113">
                  <a:pos x="f165" y="f166"/>
                </a:cxn>
                <a:cxn ang="f113">
                  <a:pos x="f167" y="f168"/>
                </a:cxn>
                <a:cxn ang="f113">
                  <a:pos x="f169" y="f170"/>
                </a:cxn>
                <a:cxn ang="f113">
                  <a:pos x="f171" y="f170"/>
                </a:cxn>
                <a:cxn ang="f113">
                  <a:pos x="f172" y="f173"/>
                </a:cxn>
              </a:cxnLst>
              <a:rect l="f142" t="f145" r="f143" b="f144"/>
              <a:pathLst>
                <a:path w="4865901" h="4653792">
                  <a:moveTo>
                    <a:pt x="f8" y="f9"/>
                  </a:moveTo>
                  <a:lnTo>
                    <a:pt x="f6" y="f9"/>
                  </a:lnTo>
                  <a:lnTo>
                    <a:pt x="f6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3" y="f14"/>
                  </a:lnTo>
                  <a:lnTo>
                    <a:pt x="f15" y="f14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1"/>
                  </a:lnTo>
                  <a:lnTo>
                    <a:pt x="f22" y="f7"/>
                  </a:lnTo>
                  <a:lnTo>
                    <a:pt x="f23" y="f7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26"/>
                  </a:lnTo>
                  <a:lnTo>
                    <a:pt x="f27" y="f28"/>
                  </a:lnTo>
                  <a:cubicBezTo>
                    <a:pt x="f29" y="f30"/>
                    <a:pt x="f31" y="f32"/>
                    <a:pt x="f5" y="f33"/>
                  </a:cubicBez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cubicBezTo>
                    <a:pt x="f39" y="f40"/>
                    <a:pt x="f41" y="f42"/>
                    <a:pt x="f43" y="f5"/>
                  </a:cubicBezTo>
                </a:path>
              </a:pathLst>
            </a:custGeom>
            <a:noFill/>
            <a:ln w="76196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30C6CEF9-04F4-0188-101F-59F47585A7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7399" y="2678591"/>
              <a:ext cx="1100182" cy="7919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FCCCB09-9E5C-0C69-E299-E0A0C0440413}"/>
                </a:ext>
              </a:extLst>
            </p:cNvPr>
            <p:cNvSpPr txBox="1"/>
            <p:nvPr/>
          </p:nvSpPr>
          <p:spPr>
            <a:xfrm>
              <a:off x="2212328" y="1246064"/>
              <a:ext cx="1165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HiSOR</a:t>
              </a:r>
              <a:endParaRPr lang="ja-JP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C94B6DA3-BBE7-2A5B-A18E-9EE262B5D3AA}"/>
                </a:ext>
              </a:extLst>
            </p:cNvPr>
            <p:cNvSpPr txBox="1"/>
            <p:nvPr/>
          </p:nvSpPr>
          <p:spPr>
            <a:xfrm>
              <a:off x="4247096" y="2075125"/>
              <a:ext cx="9908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150MeV Microtron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80FA2D43-55EC-8D1F-1AA5-5DAD5177D876}"/>
                </a:ext>
              </a:extLst>
            </p:cNvPr>
            <p:cNvSpPr txBox="1"/>
            <p:nvPr/>
          </p:nvSpPr>
          <p:spPr>
            <a:xfrm>
              <a:off x="1549097" y="3144332"/>
              <a:ext cx="12683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700MeV Storage Ring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BE82943-2FAC-8FBF-DC2A-B4F4E19D7043}"/>
                </a:ext>
              </a:extLst>
            </p:cNvPr>
            <p:cNvSpPr txBox="1"/>
            <p:nvPr/>
          </p:nvSpPr>
          <p:spPr>
            <a:xfrm>
              <a:off x="3222126" y="3054905"/>
              <a:ext cx="12683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150MeV Beam Transport Line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図 141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67F13896-62AE-ED15-CBD0-BA2C46A1C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6952"/>
            <a:stretch/>
          </p:blipFill>
          <p:spPr>
            <a:xfrm>
              <a:off x="6377280" y="1334409"/>
              <a:ext cx="5568500" cy="538913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9" name="正方形/長方形 153">
              <a:extLst>
                <a:ext uri="{FF2B5EF4-FFF2-40B4-BE49-F238E27FC236}">
                  <a16:creationId xmlns:a16="http://schemas.microsoft.com/office/drawing/2014/main" id="{61BC39D1-DCDE-689B-B75B-211BF33B974E}"/>
                </a:ext>
              </a:extLst>
            </p:cNvPr>
            <p:cNvSpPr/>
            <p:nvPr/>
          </p:nvSpPr>
          <p:spPr>
            <a:xfrm>
              <a:off x="10090970" y="2552332"/>
              <a:ext cx="95810" cy="125748"/>
            </a:xfrm>
            <a:prstGeom prst="rect">
              <a:avLst/>
            </a:pr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pic>
          <p:nvPicPr>
            <p:cNvPr id="20" name="図 155" descr="ダイアグラム&#10;&#10;自動的に生成された説明">
              <a:extLst>
                <a:ext uri="{FF2B5EF4-FFF2-40B4-BE49-F238E27FC236}">
                  <a16:creationId xmlns:a16="http://schemas.microsoft.com/office/drawing/2014/main" id="{6CE018DA-010F-86AB-A0CF-647BA6631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45354">
              <a:off x="10555496" y="2354295"/>
              <a:ext cx="762353" cy="711631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21" name="直線コネクタ 156">
              <a:extLst>
                <a:ext uri="{FF2B5EF4-FFF2-40B4-BE49-F238E27FC236}">
                  <a16:creationId xmlns:a16="http://schemas.microsoft.com/office/drawing/2014/main" id="{C4345474-75F5-F6CC-EC33-16C8A7C0E2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2777" y="2456570"/>
              <a:ext cx="435467" cy="210539"/>
            </a:xfrm>
            <a:prstGeom prst="straightConnector1">
              <a:avLst/>
            </a:prstGeom>
            <a:noFill/>
            <a:ln w="19050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22" name="直線コネクタ 157">
              <a:extLst>
                <a:ext uri="{FF2B5EF4-FFF2-40B4-BE49-F238E27FC236}">
                  <a16:creationId xmlns:a16="http://schemas.microsoft.com/office/drawing/2014/main" id="{DFD788B4-DA77-5B62-C359-AC84BB3A9A65}"/>
                </a:ext>
              </a:extLst>
            </p:cNvPr>
            <p:cNvCxnSpPr>
              <a:stCxn id="27" idx="1"/>
            </p:cNvCxnSpPr>
            <p:nvPr/>
          </p:nvCxnSpPr>
          <p:spPr>
            <a:xfrm flipH="1">
              <a:off x="10030806" y="2344549"/>
              <a:ext cx="4729" cy="332020"/>
            </a:xfrm>
            <a:prstGeom prst="straightConnector1">
              <a:avLst/>
            </a:prstGeom>
            <a:noFill/>
            <a:ln w="19050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23" name="直線コネクタ 158">
              <a:extLst>
                <a:ext uri="{FF2B5EF4-FFF2-40B4-BE49-F238E27FC236}">
                  <a16:creationId xmlns:a16="http://schemas.microsoft.com/office/drawing/2014/main" id="{97A13C3A-837C-007D-7408-AFD5756A347C}"/>
                </a:ext>
              </a:extLst>
            </p:cNvPr>
            <p:cNvCxnSpPr>
              <a:cxnSpLocks/>
            </p:cNvCxnSpPr>
            <p:nvPr/>
          </p:nvCxnSpPr>
          <p:spPr>
            <a:xfrm>
              <a:off x="10060028" y="2667108"/>
              <a:ext cx="164561" cy="0"/>
            </a:xfrm>
            <a:prstGeom prst="straightConnector1">
              <a:avLst/>
            </a:prstGeom>
            <a:noFill/>
            <a:ln w="19050" cap="flat">
              <a:solidFill>
                <a:srgbClr val="4472C4"/>
              </a:solidFill>
              <a:prstDash val="solid"/>
              <a:miter/>
            </a:ln>
          </p:spPr>
        </p:cxnSp>
        <p:sp>
          <p:nvSpPr>
            <p:cNvPr id="24" name="正方形/長方形 188">
              <a:extLst>
                <a:ext uri="{FF2B5EF4-FFF2-40B4-BE49-F238E27FC236}">
                  <a16:creationId xmlns:a16="http://schemas.microsoft.com/office/drawing/2014/main" id="{49AA898C-D619-1C60-A2AE-B04A9D8FB221}"/>
                </a:ext>
              </a:extLst>
            </p:cNvPr>
            <p:cNvSpPr/>
            <p:nvPr/>
          </p:nvSpPr>
          <p:spPr>
            <a:xfrm>
              <a:off x="10797772" y="2518191"/>
              <a:ext cx="127339" cy="163723"/>
            </a:xfrm>
            <a:prstGeom prst="rect">
              <a:avLst/>
            </a:pr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25" name="正方形/長方形 189">
              <a:extLst>
                <a:ext uri="{FF2B5EF4-FFF2-40B4-BE49-F238E27FC236}">
                  <a16:creationId xmlns:a16="http://schemas.microsoft.com/office/drawing/2014/main" id="{18C7432F-4009-6FD3-3338-E29E28BD3395}"/>
                </a:ext>
              </a:extLst>
            </p:cNvPr>
            <p:cNvSpPr/>
            <p:nvPr/>
          </p:nvSpPr>
          <p:spPr>
            <a:xfrm>
              <a:off x="10998791" y="2511521"/>
              <a:ext cx="92473" cy="198589"/>
            </a:xfrm>
            <a:prstGeom prst="rect">
              <a:avLst/>
            </a:pr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26" name="正方形/長方形 190">
              <a:extLst>
                <a:ext uri="{FF2B5EF4-FFF2-40B4-BE49-F238E27FC236}">
                  <a16:creationId xmlns:a16="http://schemas.microsoft.com/office/drawing/2014/main" id="{19E115CC-7012-0A0A-3E64-A8C9A525CDDF}"/>
                </a:ext>
              </a:extLst>
            </p:cNvPr>
            <p:cNvSpPr/>
            <p:nvPr/>
          </p:nvSpPr>
          <p:spPr>
            <a:xfrm>
              <a:off x="10903100" y="2729350"/>
              <a:ext cx="92473" cy="198589"/>
            </a:xfrm>
            <a:prstGeom prst="rect">
              <a:avLst/>
            </a:pr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27" name="正方形/長方形 193">
              <a:extLst>
                <a:ext uri="{FF2B5EF4-FFF2-40B4-BE49-F238E27FC236}">
                  <a16:creationId xmlns:a16="http://schemas.microsoft.com/office/drawing/2014/main" id="{551A1AD1-5D1F-B360-6FF2-7CFB650C74F4}"/>
                </a:ext>
              </a:extLst>
            </p:cNvPr>
            <p:cNvSpPr/>
            <p:nvPr/>
          </p:nvSpPr>
          <p:spPr>
            <a:xfrm rot="20617611">
              <a:off x="10033660" y="2166122"/>
              <a:ext cx="92418" cy="330802"/>
            </a:xfrm>
            <a:prstGeom prst="rect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28" name="正方形/長方形 194">
              <a:extLst>
                <a:ext uri="{FF2B5EF4-FFF2-40B4-BE49-F238E27FC236}">
                  <a16:creationId xmlns:a16="http://schemas.microsoft.com/office/drawing/2014/main" id="{85933170-4CE3-4917-BA93-06BCDD4E5403}"/>
                </a:ext>
              </a:extLst>
            </p:cNvPr>
            <p:cNvSpPr/>
            <p:nvPr/>
          </p:nvSpPr>
          <p:spPr>
            <a:xfrm rot="20617611">
              <a:off x="10128176" y="2285024"/>
              <a:ext cx="108703" cy="37142"/>
            </a:xfrm>
            <a:prstGeom prst="rect">
              <a:avLst/>
            </a:prstGeom>
            <a:noFill/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29" name="台形 195">
              <a:extLst>
                <a:ext uri="{FF2B5EF4-FFF2-40B4-BE49-F238E27FC236}">
                  <a16:creationId xmlns:a16="http://schemas.microsoft.com/office/drawing/2014/main" id="{82A37F79-04B7-88A4-D9E8-27A19F9456C8}"/>
                </a:ext>
              </a:extLst>
            </p:cNvPr>
            <p:cNvSpPr/>
            <p:nvPr/>
          </p:nvSpPr>
          <p:spPr>
            <a:xfrm rot="2444202">
              <a:off x="9998452" y="2631514"/>
              <a:ext cx="82332" cy="50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+- 0 0 -270"/>
                <a:gd name="f9" fmla="+- 0 0 -9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*/ f32 1 3"/>
                <a:gd name="f38" fmla="*/ f33 1 4"/>
                <a:gd name="f39" fmla="min f33 f32"/>
                <a:gd name="f40" fmla="*/ 50000 f33 1"/>
                <a:gd name="f41" fmla="+- f6 f36 0"/>
                <a:gd name="f42" fmla="*/ f40 1 f39"/>
                <a:gd name="f43" fmla="*/ f39 f7 1"/>
                <a:gd name="f44" fmla="*/ f38 f7 1"/>
                <a:gd name="f45" fmla="*/ f37 f7 1"/>
                <a:gd name="f46" fmla="*/ f43 1 200000"/>
                <a:gd name="f47" fmla="*/ f43 1 100000"/>
                <a:gd name="f48" fmla="*/ f44 1 f42"/>
                <a:gd name="f49" fmla="*/ f45 1 f42"/>
                <a:gd name="f50" fmla="*/ f41 f26 1"/>
                <a:gd name="f51" fmla="+- f29 0 f47"/>
                <a:gd name="f52" fmla="+- f29 0 f46"/>
                <a:gd name="f53" fmla="+- f29 0 f48"/>
                <a:gd name="f54" fmla="*/ f48 f26 1"/>
                <a:gd name="f55" fmla="*/ f49 f26 1"/>
                <a:gd name="f56" fmla="*/ f47 f26 1"/>
                <a:gd name="f57" fmla="*/ f46 f26 1"/>
                <a:gd name="f58" fmla="*/ f53 f26 1"/>
                <a:gd name="f59" fmla="*/ f51 f26 1"/>
                <a:gd name="f60" fmla="*/ f5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7" y="f50"/>
                </a:cxn>
                <a:cxn ang="f25">
                  <a:pos x="f60" y="f50"/>
                </a:cxn>
              </a:cxnLst>
              <a:rect l="f54" t="f55" r="f58" b="f34"/>
              <a:pathLst>
                <a:path>
                  <a:moveTo>
                    <a:pt x="f31" y="f34"/>
                  </a:moveTo>
                  <a:lnTo>
                    <a:pt x="f56" y="f31"/>
                  </a:lnTo>
                  <a:lnTo>
                    <a:pt x="f59" y="f31"/>
                  </a:lnTo>
                  <a:lnTo>
                    <a:pt x="f35" y="f34"/>
                  </a:lnTo>
                  <a:close/>
                </a:path>
              </a:pathLst>
            </a:custGeom>
            <a:solidFill>
              <a:srgbClr val="B4C7E7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30" name="台形 196">
              <a:extLst>
                <a:ext uri="{FF2B5EF4-FFF2-40B4-BE49-F238E27FC236}">
                  <a16:creationId xmlns:a16="http://schemas.microsoft.com/office/drawing/2014/main" id="{A6CBC9B2-F3C1-B6A5-7439-C4C4BA84C052}"/>
                </a:ext>
              </a:extLst>
            </p:cNvPr>
            <p:cNvSpPr/>
            <p:nvPr/>
          </p:nvSpPr>
          <p:spPr>
            <a:xfrm rot="20769231">
              <a:off x="10231273" y="2650707"/>
              <a:ext cx="35926" cy="397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+- 0 0 -270"/>
                <a:gd name="f9" fmla="+- 0 0 -9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*/ f32 1 3"/>
                <a:gd name="f38" fmla="*/ f33 1 4"/>
                <a:gd name="f39" fmla="min f33 f32"/>
                <a:gd name="f40" fmla="*/ 50000 f33 1"/>
                <a:gd name="f41" fmla="+- f6 f36 0"/>
                <a:gd name="f42" fmla="*/ f40 1 f39"/>
                <a:gd name="f43" fmla="*/ f39 f7 1"/>
                <a:gd name="f44" fmla="*/ f38 f7 1"/>
                <a:gd name="f45" fmla="*/ f37 f7 1"/>
                <a:gd name="f46" fmla="*/ f43 1 200000"/>
                <a:gd name="f47" fmla="*/ f43 1 100000"/>
                <a:gd name="f48" fmla="*/ f44 1 f42"/>
                <a:gd name="f49" fmla="*/ f45 1 f42"/>
                <a:gd name="f50" fmla="*/ f41 f26 1"/>
                <a:gd name="f51" fmla="+- f29 0 f47"/>
                <a:gd name="f52" fmla="+- f29 0 f46"/>
                <a:gd name="f53" fmla="+- f29 0 f48"/>
                <a:gd name="f54" fmla="*/ f48 f26 1"/>
                <a:gd name="f55" fmla="*/ f49 f26 1"/>
                <a:gd name="f56" fmla="*/ f47 f26 1"/>
                <a:gd name="f57" fmla="*/ f46 f26 1"/>
                <a:gd name="f58" fmla="*/ f53 f26 1"/>
                <a:gd name="f59" fmla="*/ f51 f26 1"/>
                <a:gd name="f60" fmla="*/ f5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7" y="f50"/>
                </a:cxn>
                <a:cxn ang="f25">
                  <a:pos x="f60" y="f50"/>
                </a:cxn>
              </a:cxnLst>
              <a:rect l="f54" t="f55" r="f58" b="f34"/>
              <a:pathLst>
                <a:path>
                  <a:moveTo>
                    <a:pt x="f31" y="f34"/>
                  </a:moveTo>
                  <a:lnTo>
                    <a:pt x="f56" y="f31"/>
                  </a:lnTo>
                  <a:lnTo>
                    <a:pt x="f59" y="f31"/>
                  </a:lnTo>
                  <a:lnTo>
                    <a:pt x="f35" y="f34"/>
                  </a:lnTo>
                  <a:close/>
                </a:path>
              </a:pathLst>
            </a:custGeom>
            <a:solidFill>
              <a:srgbClr val="DAE3F3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31" name="正方形/長方形 200">
              <a:extLst>
                <a:ext uri="{FF2B5EF4-FFF2-40B4-BE49-F238E27FC236}">
                  <a16:creationId xmlns:a16="http://schemas.microsoft.com/office/drawing/2014/main" id="{A5B58A38-60A1-4E54-F99C-B301B26767FD}"/>
                </a:ext>
              </a:extLst>
            </p:cNvPr>
            <p:cNvSpPr/>
            <p:nvPr/>
          </p:nvSpPr>
          <p:spPr>
            <a:xfrm rot="1907262">
              <a:off x="10112431" y="1886177"/>
              <a:ext cx="14145" cy="28291"/>
            </a:xfrm>
            <a:prstGeom prst="rect">
              <a:avLst/>
            </a:prstGeom>
            <a:solidFill>
              <a:srgbClr val="FBE5D6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32" name="フリーフォーム 22">
              <a:extLst>
                <a:ext uri="{FF2B5EF4-FFF2-40B4-BE49-F238E27FC236}">
                  <a16:creationId xmlns:a16="http://schemas.microsoft.com/office/drawing/2014/main" id="{6E47752C-799E-A814-1F8F-D42A5C85BF1D}"/>
                </a:ext>
              </a:extLst>
            </p:cNvPr>
            <p:cNvSpPr/>
            <p:nvPr/>
          </p:nvSpPr>
          <p:spPr>
            <a:xfrm>
              <a:off x="6658890" y="1904718"/>
              <a:ext cx="4779998" cy="46537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65901"/>
                <a:gd name="f7" fmla="val 4653792"/>
                <a:gd name="f8" fmla="val 985387"/>
                <a:gd name="f9" fmla="val 36299"/>
                <a:gd name="f10" fmla="val 1978831"/>
                <a:gd name="f11" fmla="val 3141733"/>
                <a:gd name="f12" fmla="val 2829541"/>
                <a:gd name="f13" fmla="val 1858844"/>
                <a:gd name="f14" fmla="val 3184383"/>
                <a:gd name="f15" fmla="val 2118151"/>
                <a:gd name="f16" fmla="val 2119668"/>
                <a:gd name="f17" fmla="val 3510413"/>
                <a:gd name="f18" fmla="val 2121184"/>
                <a:gd name="f19" fmla="val 3836443"/>
                <a:gd name="f20" fmla="val 2122701"/>
                <a:gd name="f21" fmla="val 4162473"/>
                <a:gd name="f22" fmla="val 2250080"/>
                <a:gd name="f23" fmla="val 930796"/>
                <a:gd name="f24" fmla="val 4544610"/>
                <a:gd name="f25" fmla="val 111931"/>
                <a:gd name="f26" fmla="val 4025995"/>
                <a:gd name="f27" fmla="val 3175"/>
                <a:gd name="f28" fmla="val 4025142"/>
                <a:gd name="f29" fmla="val 2117"/>
                <a:gd name="f30" fmla="val 3739708"/>
                <a:gd name="f31" fmla="val 1058"/>
                <a:gd name="f32" fmla="val 3473324"/>
                <a:gd name="f33" fmla="val 3187890"/>
                <a:gd name="f34" fmla="val 1527175"/>
                <a:gd name="f35" fmla="val 3184715"/>
                <a:gd name="f36" fmla="val 1517650"/>
                <a:gd name="f37" fmla="val 2820443"/>
                <a:gd name="f38" fmla="val 971739"/>
                <a:gd name="f39" fmla="val 966447"/>
                <a:gd name="f40" fmla="val 1882412"/>
                <a:gd name="f41" fmla="val 983381"/>
                <a:gd name="f42" fmla="val 938031"/>
                <a:gd name="f43" fmla="val 978089"/>
                <a:gd name="f44" fmla="+- 0 0 -90"/>
                <a:gd name="f45" fmla="*/ f3 1 4865901"/>
                <a:gd name="f46" fmla="*/ f4 1 4653792"/>
                <a:gd name="f47" fmla="+- f7 0 f5"/>
                <a:gd name="f48" fmla="+- f6 0 f5"/>
                <a:gd name="f49" fmla="*/ f44 f0 1"/>
                <a:gd name="f50" fmla="*/ f48 1 4865901"/>
                <a:gd name="f51" fmla="*/ f47 1 4653792"/>
                <a:gd name="f52" fmla="*/ 985387 f48 1"/>
                <a:gd name="f53" fmla="*/ 4865901 f48 1"/>
                <a:gd name="f54" fmla="*/ 3141733 f48 1"/>
                <a:gd name="f55" fmla="*/ 1858844 f48 1"/>
                <a:gd name="f56" fmla="*/ 2118151 f48 1"/>
                <a:gd name="f57" fmla="*/ 2122701 f48 1"/>
                <a:gd name="f58" fmla="*/ 2250080 f48 1"/>
                <a:gd name="f59" fmla="*/ 930796 f48 1"/>
                <a:gd name="f60" fmla="*/ 111931 f48 1"/>
                <a:gd name="f61" fmla="*/ 3175 f48 1"/>
                <a:gd name="f62" fmla="*/ 0 f48 1"/>
                <a:gd name="f63" fmla="*/ 1517650 f48 1"/>
                <a:gd name="f64" fmla="*/ 971739 f48 1"/>
                <a:gd name="f65" fmla="*/ 1527175 f48 1"/>
                <a:gd name="f66" fmla="*/ 978089 f48 1"/>
                <a:gd name="f67" fmla="*/ 36299 f47 1"/>
                <a:gd name="f68" fmla="*/ 1978831 f47 1"/>
                <a:gd name="f69" fmla="*/ 2829541 f47 1"/>
                <a:gd name="f70" fmla="*/ 3184383 f47 1"/>
                <a:gd name="f71" fmla="*/ 4162473 f47 1"/>
                <a:gd name="f72" fmla="*/ 4653792 f47 1"/>
                <a:gd name="f73" fmla="*/ 4544610 f47 1"/>
                <a:gd name="f74" fmla="*/ 4025995 f47 1"/>
                <a:gd name="f75" fmla="*/ 4025142 f47 1"/>
                <a:gd name="f76" fmla="*/ 3187890 f47 1"/>
                <a:gd name="f77" fmla="*/ 3184715 f47 1"/>
                <a:gd name="f78" fmla="*/ 2820443 f47 1"/>
                <a:gd name="f79" fmla="*/ 0 f47 1"/>
                <a:gd name="f80" fmla="*/ f49 1 f2"/>
                <a:gd name="f81" fmla="*/ f52 1 4865901"/>
                <a:gd name="f82" fmla="*/ f53 1 4865901"/>
                <a:gd name="f83" fmla="*/ f54 1 4865901"/>
                <a:gd name="f84" fmla="*/ f55 1 4865901"/>
                <a:gd name="f85" fmla="*/ f56 1 4865901"/>
                <a:gd name="f86" fmla="*/ f57 1 4865901"/>
                <a:gd name="f87" fmla="*/ f58 1 4865901"/>
                <a:gd name="f88" fmla="*/ f59 1 4865901"/>
                <a:gd name="f89" fmla="*/ f60 1 4865901"/>
                <a:gd name="f90" fmla="*/ f61 1 4865901"/>
                <a:gd name="f91" fmla="*/ f62 1 4865901"/>
                <a:gd name="f92" fmla="*/ f63 1 4865901"/>
                <a:gd name="f93" fmla="*/ f64 1 4865901"/>
                <a:gd name="f94" fmla="*/ f65 1 4865901"/>
                <a:gd name="f95" fmla="*/ f66 1 4865901"/>
                <a:gd name="f96" fmla="*/ f67 1 4653792"/>
                <a:gd name="f97" fmla="*/ f68 1 4653792"/>
                <a:gd name="f98" fmla="*/ f69 1 4653792"/>
                <a:gd name="f99" fmla="*/ f70 1 4653792"/>
                <a:gd name="f100" fmla="*/ f71 1 4653792"/>
                <a:gd name="f101" fmla="*/ f72 1 4653792"/>
                <a:gd name="f102" fmla="*/ f73 1 4653792"/>
                <a:gd name="f103" fmla="*/ f74 1 4653792"/>
                <a:gd name="f104" fmla="*/ f75 1 4653792"/>
                <a:gd name="f105" fmla="*/ f76 1 4653792"/>
                <a:gd name="f106" fmla="*/ f77 1 4653792"/>
                <a:gd name="f107" fmla="*/ f78 1 4653792"/>
                <a:gd name="f108" fmla="*/ f79 1 4653792"/>
                <a:gd name="f109" fmla="*/ f5 1 f50"/>
                <a:gd name="f110" fmla="*/ f6 1 f50"/>
                <a:gd name="f111" fmla="*/ f5 1 f51"/>
                <a:gd name="f112" fmla="*/ f7 1 f51"/>
                <a:gd name="f113" fmla="+- f80 0 f1"/>
                <a:gd name="f114" fmla="*/ f81 1 f50"/>
                <a:gd name="f115" fmla="*/ f96 1 f51"/>
                <a:gd name="f116" fmla="*/ f82 1 f50"/>
                <a:gd name="f117" fmla="*/ f97 1 f51"/>
                <a:gd name="f118" fmla="*/ f83 1 f50"/>
                <a:gd name="f119" fmla="*/ f98 1 f51"/>
                <a:gd name="f120" fmla="*/ f84 1 f50"/>
                <a:gd name="f121" fmla="*/ f99 1 f51"/>
                <a:gd name="f122" fmla="*/ f85 1 f50"/>
                <a:gd name="f123" fmla="*/ f86 1 f50"/>
                <a:gd name="f124" fmla="*/ f100 1 f51"/>
                <a:gd name="f125" fmla="*/ f87 1 f50"/>
                <a:gd name="f126" fmla="*/ f101 1 f51"/>
                <a:gd name="f127" fmla="*/ f88 1 f50"/>
                <a:gd name="f128" fmla="*/ f102 1 f51"/>
                <a:gd name="f129" fmla="*/ f89 1 f50"/>
                <a:gd name="f130" fmla="*/ f103 1 f51"/>
                <a:gd name="f131" fmla="*/ f90 1 f50"/>
                <a:gd name="f132" fmla="*/ f104 1 f51"/>
                <a:gd name="f133" fmla="*/ f91 1 f50"/>
                <a:gd name="f134" fmla="*/ f105 1 f51"/>
                <a:gd name="f135" fmla="*/ f94 1 f50"/>
                <a:gd name="f136" fmla="*/ f106 1 f51"/>
                <a:gd name="f137" fmla="*/ f92 1 f50"/>
                <a:gd name="f138" fmla="*/ f107 1 f51"/>
                <a:gd name="f139" fmla="*/ f93 1 f50"/>
                <a:gd name="f140" fmla="*/ f95 1 f50"/>
                <a:gd name="f141" fmla="*/ f108 1 f51"/>
                <a:gd name="f142" fmla="*/ f109 f45 1"/>
                <a:gd name="f143" fmla="*/ f110 f45 1"/>
                <a:gd name="f144" fmla="*/ f112 f46 1"/>
                <a:gd name="f145" fmla="*/ f111 f46 1"/>
                <a:gd name="f146" fmla="*/ f114 f45 1"/>
                <a:gd name="f147" fmla="*/ f115 f46 1"/>
                <a:gd name="f148" fmla="*/ f116 f45 1"/>
                <a:gd name="f149" fmla="*/ f117 f46 1"/>
                <a:gd name="f150" fmla="*/ f118 f45 1"/>
                <a:gd name="f151" fmla="*/ f119 f46 1"/>
                <a:gd name="f152" fmla="*/ f120 f45 1"/>
                <a:gd name="f153" fmla="*/ f121 f46 1"/>
                <a:gd name="f154" fmla="*/ f122 f45 1"/>
                <a:gd name="f155" fmla="*/ f123 f45 1"/>
                <a:gd name="f156" fmla="*/ f124 f46 1"/>
                <a:gd name="f157" fmla="*/ f125 f45 1"/>
                <a:gd name="f158" fmla="*/ f126 f46 1"/>
                <a:gd name="f159" fmla="*/ f127 f45 1"/>
                <a:gd name="f160" fmla="*/ f128 f46 1"/>
                <a:gd name="f161" fmla="*/ f129 f45 1"/>
                <a:gd name="f162" fmla="*/ f130 f46 1"/>
                <a:gd name="f163" fmla="*/ f131 f45 1"/>
                <a:gd name="f164" fmla="*/ f132 f46 1"/>
                <a:gd name="f165" fmla="*/ f133 f45 1"/>
                <a:gd name="f166" fmla="*/ f134 f46 1"/>
                <a:gd name="f167" fmla="*/ f135 f45 1"/>
                <a:gd name="f168" fmla="*/ f136 f46 1"/>
                <a:gd name="f169" fmla="*/ f137 f45 1"/>
                <a:gd name="f170" fmla="*/ f138 f46 1"/>
                <a:gd name="f171" fmla="*/ f139 f45 1"/>
                <a:gd name="f172" fmla="*/ f140 f45 1"/>
                <a:gd name="f173" fmla="*/ f141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46" y="f147"/>
                </a:cxn>
                <a:cxn ang="f113">
                  <a:pos x="f148" y="f147"/>
                </a:cxn>
                <a:cxn ang="f113">
                  <a:pos x="f148" y="f149"/>
                </a:cxn>
                <a:cxn ang="f113">
                  <a:pos x="f150" y="f149"/>
                </a:cxn>
                <a:cxn ang="f113">
                  <a:pos x="f150" y="f151"/>
                </a:cxn>
                <a:cxn ang="f113">
                  <a:pos x="f152" y="f151"/>
                </a:cxn>
                <a:cxn ang="f113">
                  <a:pos x="f152" y="f153"/>
                </a:cxn>
                <a:cxn ang="f113">
                  <a:pos x="f154" y="f153"/>
                </a:cxn>
                <a:cxn ang="f113">
                  <a:pos x="f155" y="f156"/>
                </a:cxn>
                <a:cxn ang="f113">
                  <a:pos x="f157" y="f156"/>
                </a:cxn>
                <a:cxn ang="f113">
                  <a:pos x="f157" y="f158"/>
                </a:cxn>
                <a:cxn ang="f113">
                  <a:pos x="f159" y="f158"/>
                </a:cxn>
                <a:cxn ang="f113">
                  <a:pos x="f159" y="f160"/>
                </a:cxn>
                <a:cxn ang="f113">
                  <a:pos x="f161" y="f160"/>
                </a:cxn>
                <a:cxn ang="f113">
                  <a:pos x="f161" y="f162"/>
                </a:cxn>
                <a:cxn ang="f113">
                  <a:pos x="f163" y="f164"/>
                </a:cxn>
                <a:cxn ang="f113">
                  <a:pos x="f165" y="f166"/>
                </a:cxn>
                <a:cxn ang="f113">
                  <a:pos x="f167" y="f168"/>
                </a:cxn>
                <a:cxn ang="f113">
                  <a:pos x="f169" y="f170"/>
                </a:cxn>
                <a:cxn ang="f113">
                  <a:pos x="f171" y="f170"/>
                </a:cxn>
                <a:cxn ang="f113">
                  <a:pos x="f172" y="f173"/>
                </a:cxn>
              </a:cxnLst>
              <a:rect l="f142" t="f145" r="f143" b="f144"/>
              <a:pathLst>
                <a:path w="4865901" h="4653792">
                  <a:moveTo>
                    <a:pt x="f8" y="f9"/>
                  </a:moveTo>
                  <a:lnTo>
                    <a:pt x="f6" y="f9"/>
                  </a:lnTo>
                  <a:lnTo>
                    <a:pt x="f6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3" y="f14"/>
                  </a:lnTo>
                  <a:lnTo>
                    <a:pt x="f15" y="f14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1"/>
                  </a:lnTo>
                  <a:lnTo>
                    <a:pt x="f22" y="f7"/>
                  </a:lnTo>
                  <a:lnTo>
                    <a:pt x="f23" y="f7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26"/>
                  </a:lnTo>
                  <a:lnTo>
                    <a:pt x="f27" y="f28"/>
                  </a:lnTo>
                  <a:cubicBezTo>
                    <a:pt x="f29" y="f30"/>
                    <a:pt x="f31" y="f32"/>
                    <a:pt x="f5" y="f33"/>
                  </a:cubicBezTo>
                  <a:lnTo>
                    <a:pt x="f34" y="f35"/>
                  </a:lnTo>
                  <a:lnTo>
                    <a:pt x="f36" y="f37"/>
                  </a:lnTo>
                  <a:lnTo>
                    <a:pt x="f38" y="f37"/>
                  </a:lnTo>
                  <a:cubicBezTo>
                    <a:pt x="f39" y="f40"/>
                    <a:pt x="f41" y="f42"/>
                    <a:pt x="f43" y="f5"/>
                  </a:cubicBezTo>
                </a:path>
              </a:pathLst>
            </a:custGeom>
            <a:noFill/>
            <a:ln w="76196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CA4F62D-7F04-9F0D-8CD5-7CBC0C39498E}"/>
                </a:ext>
              </a:extLst>
            </p:cNvPr>
            <p:cNvSpPr/>
            <p:nvPr/>
          </p:nvSpPr>
          <p:spPr>
            <a:xfrm>
              <a:off x="7681404" y="1984460"/>
              <a:ext cx="2051623" cy="26887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グループ化 162">
              <a:extLst>
                <a:ext uri="{FF2B5EF4-FFF2-40B4-BE49-F238E27FC236}">
                  <a16:creationId xmlns:a16="http://schemas.microsoft.com/office/drawing/2014/main" id="{F4BFF5AB-A99D-8FD6-E5AB-65E687DF0727}"/>
                </a:ext>
              </a:extLst>
            </p:cNvPr>
            <p:cNvGrpSpPr/>
            <p:nvPr/>
          </p:nvGrpSpPr>
          <p:grpSpPr>
            <a:xfrm rot="3530816">
              <a:off x="8388011" y="1954651"/>
              <a:ext cx="1178158" cy="1234375"/>
              <a:chOff x="3536792" y="1755121"/>
              <a:chExt cx="1178158" cy="1234375"/>
            </a:xfrm>
          </p:grpSpPr>
          <p:pic>
            <p:nvPicPr>
              <p:cNvPr id="70" name="図 223" descr="図形, 矢印&#10;&#10;自動的に生成された説明">
                <a:extLst>
                  <a:ext uri="{FF2B5EF4-FFF2-40B4-BE49-F238E27FC236}">
                    <a16:creationId xmlns:a16="http://schemas.microsoft.com/office/drawing/2014/main" id="{0A8F0640-90C1-1BAD-3367-EEBE61A17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8038132">
                <a:off x="3508683" y="1783230"/>
                <a:ext cx="1234375" cy="117815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71" name="図 224">
                <a:extLst>
                  <a:ext uri="{FF2B5EF4-FFF2-40B4-BE49-F238E27FC236}">
                    <a16:creationId xmlns:a16="http://schemas.microsoft.com/office/drawing/2014/main" id="{F92B8F3F-298F-2A84-A5E2-98628C9B0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446821">
                <a:off x="3584534" y="2594457"/>
                <a:ext cx="172364" cy="5341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72" name="図 225">
                <a:extLst>
                  <a:ext uri="{FF2B5EF4-FFF2-40B4-BE49-F238E27FC236}">
                    <a16:creationId xmlns:a16="http://schemas.microsoft.com/office/drawing/2014/main" id="{7435D095-6D22-2440-2BB0-6C016F102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8038132">
                <a:off x="3591255" y="2068983"/>
                <a:ext cx="172364" cy="5341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73" name="図 226">
                <a:extLst>
                  <a:ext uri="{FF2B5EF4-FFF2-40B4-BE49-F238E27FC236}">
                    <a16:creationId xmlns:a16="http://schemas.microsoft.com/office/drawing/2014/main" id="{42FAECCF-6B23-7C7C-E008-AB9E30156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8038132">
                <a:off x="4485922" y="2603377"/>
                <a:ext cx="172364" cy="5341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74" name="図 227">
                <a:extLst>
                  <a:ext uri="{FF2B5EF4-FFF2-40B4-BE49-F238E27FC236}">
                    <a16:creationId xmlns:a16="http://schemas.microsoft.com/office/drawing/2014/main" id="{07A0C8D2-4192-9656-0399-A4BA2D43A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904">
                <a:off x="4037377" y="2858122"/>
                <a:ext cx="172364" cy="5341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75" name="正方形/長方形 228">
                <a:extLst>
                  <a:ext uri="{FF2B5EF4-FFF2-40B4-BE49-F238E27FC236}">
                    <a16:creationId xmlns:a16="http://schemas.microsoft.com/office/drawing/2014/main" id="{F0A833BD-74A5-C9D1-9899-21BF850608FE}"/>
                  </a:ext>
                </a:extLst>
              </p:cNvPr>
              <p:cNvSpPr/>
              <p:nvPr/>
            </p:nvSpPr>
            <p:spPr>
              <a:xfrm rot="3633217">
                <a:off x="4530376" y="2027856"/>
                <a:ext cx="55083" cy="81857"/>
              </a:xfrm>
              <a:prstGeom prst="rect">
                <a:avLst/>
              </a:prstGeom>
              <a:solidFill>
                <a:srgbClr val="ED7D31"/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76" name="正方形/長方形 229">
                <a:extLst>
                  <a:ext uri="{FF2B5EF4-FFF2-40B4-BE49-F238E27FC236}">
                    <a16:creationId xmlns:a16="http://schemas.microsoft.com/office/drawing/2014/main" id="{A738B63F-E39B-4D3A-1833-587F0A0EEA69}"/>
                  </a:ext>
                </a:extLst>
              </p:cNvPr>
              <p:cNvSpPr/>
              <p:nvPr/>
            </p:nvSpPr>
            <p:spPr>
              <a:xfrm rot="3633217">
                <a:off x="4589979" y="2115219"/>
                <a:ext cx="30641" cy="65535"/>
              </a:xfrm>
              <a:prstGeom prst="rect">
                <a:avLst/>
              </a:prstGeom>
              <a:solidFill>
                <a:srgbClr val="ED7D31"/>
              </a:solidFill>
              <a:ln w="12701" cap="flat">
                <a:solidFill>
                  <a:srgbClr val="2F528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グループ化 154">
              <a:extLst>
                <a:ext uri="{FF2B5EF4-FFF2-40B4-BE49-F238E27FC236}">
                  <a16:creationId xmlns:a16="http://schemas.microsoft.com/office/drawing/2014/main" id="{4FAB489B-B5AD-F634-5E0C-9BAB586521F6}"/>
                </a:ext>
              </a:extLst>
            </p:cNvPr>
            <p:cNvGrpSpPr/>
            <p:nvPr/>
          </p:nvGrpSpPr>
          <p:grpSpPr>
            <a:xfrm>
              <a:off x="8632993" y="2257413"/>
              <a:ext cx="583177" cy="708138"/>
              <a:chOff x="3846816" y="2120932"/>
              <a:chExt cx="583177" cy="708138"/>
            </a:xfrm>
          </p:grpSpPr>
          <p:sp>
            <p:nvSpPr>
              <p:cNvPr id="63" name="正方形/長方形 231">
                <a:extLst>
                  <a:ext uri="{FF2B5EF4-FFF2-40B4-BE49-F238E27FC236}">
                    <a16:creationId xmlns:a16="http://schemas.microsoft.com/office/drawing/2014/main" id="{4F69DC4B-7611-54AF-BF39-268527B826DA}"/>
                  </a:ext>
                </a:extLst>
              </p:cNvPr>
              <p:cNvSpPr/>
              <p:nvPr/>
            </p:nvSpPr>
            <p:spPr>
              <a:xfrm>
                <a:off x="3846816" y="2209702"/>
                <a:ext cx="112416" cy="244135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4" name="正方形/長方形 232">
                <a:extLst>
                  <a:ext uri="{FF2B5EF4-FFF2-40B4-BE49-F238E27FC236}">
                    <a16:creationId xmlns:a16="http://schemas.microsoft.com/office/drawing/2014/main" id="{329986E2-41F1-49DF-4525-36055072ACFD}"/>
                  </a:ext>
                </a:extLst>
              </p:cNvPr>
              <p:cNvSpPr/>
              <p:nvPr/>
            </p:nvSpPr>
            <p:spPr>
              <a:xfrm>
                <a:off x="3846816" y="2496156"/>
                <a:ext cx="112416" cy="244135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5" name="正方形/長方形 233">
                <a:extLst>
                  <a:ext uri="{FF2B5EF4-FFF2-40B4-BE49-F238E27FC236}">
                    <a16:creationId xmlns:a16="http://schemas.microsoft.com/office/drawing/2014/main" id="{A54CD6E9-70D5-A792-6497-61DD535D061A}"/>
                  </a:ext>
                </a:extLst>
              </p:cNvPr>
              <p:cNvSpPr/>
              <p:nvPr/>
            </p:nvSpPr>
            <p:spPr>
              <a:xfrm>
                <a:off x="4061819" y="2120932"/>
                <a:ext cx="112416" cy="244135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6" name="正方形/長方形 234">
                <a:extLst>
                  <a:ext uri="{FF2B5EF4-FFF2-40B4-BE49-F238E27FC236}">
                    <a16:creationId xmlns:a16="http://schemas.microsoft.com/office/drawing/2014/main" id="{6D4F65D6-478F-2C70-55B1-E0795C31547A}"/>
                  </a:ext>
                </a:extLst>
              </p:cNvPr>
              <p:cNvSpPr/>
              <p:nvPr/>
            </p:nvSpPr>
            <p:spPr>
              <a:xfrm>
                <a:off x="4061819" y="2403216"/>
                <a:ext cx="112416" cy="244135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7" name="正方形/長方形 235">
                <a:extLst>
                  <a:ext uri="{FF2B5EF4-FFF2-40B4-BE49-F238E27FC236}">
                    <a16:creationId xmlns:a16="http://schemas.microsoft.com/office/drawing/2014/main" id="{46EC5286-1CF7-DD92-8127-BD6D2A86CBA6}"/>
                  </a:ext>
                </a:extLst>
              </p:cNvPr>
              <p:cNvSpPr/>
              <p:nvPr/>
            </p:nvSpPr>
            <p:spPr>
              <a:xfrm>
                <a:off x="4264176" y="2164622"/>
                <a:ext cx="165817" cy="217087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8" name="正方形/長方形 236">
                <a:extLst>
                  <a:ext uri="{FF2B5EF4-FFF2-40B4-BE49-F238E27FC236}">
                    <a16:creationId xmlns:a16="http://schemas.microsoft.com/office/drawing/2014/main" id="{E699D499-8043-BC99-DE6E-0AD924C37B53}"/>
                  </a:ext>
                </a:extLst>
              </p:cNvPr>
              <p:cNvSpPr/>
              <p:nvPr/>
            </p:nvSpPr>
            <p:spPr>
              <a:xfrm>
                <a:off x="4264176" y="2495461"/>
                <a:ext cx="134197" cy="160906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  <p:sp>
            <p:nvSpPr>
              <p:cNvPr id="69" name="正方形/長方形 237">
                <a:extLst>
                  <a:ext uri="{FF2B5EF4-FFF2-40B4-BE49-F238E27FC236}">
                    <a16:creationId xmlns:a16="http://schemas.microsoft.com/office/drawing/2014/main" id="{4749D481-4212-A5B9-CB12-BAF63977E83D}"/>
                  </a:ext>
                </a:extLst>
              </p:cNvPr>
              <p:cNvSpPr/>
              <p:nvPr/>
            </p:nvSpPr>
            <p:spPr>
              <a:xfrm rot="16200004">
                <a:off x="4170043" y="2649926"/>
                <a:ext cx="110971" cy="247317"/>
              </a:xfrm>
              <a:prstGeom prst="rect">
                <a:avLst/>
              </a:prstGeom>
              <a:solidFill>
                <a:srgbClr val="D0CEC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45720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  <a:ea typeface="メイリオ" pitchFamily="34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6" name="直線コネクタ 178">
              <a:extLst>
                <a:ext uri="{FF2B5EF4-FFF2-40B4-BE49-F238E27FC236}">
                  <a16:creationId xmlns:a16="http://schemas.microsoft.com/office/drawing/2014/main" id="{EAE2DAFB-63F7-5A80-7A94-A5274A622F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14614" y="2288920"/>
              <a:ext cx="813604" cy="700364"/>
            </a:xfrm>
            <a:prstGeom prst="straightConnector1">
              <a:avLst/>
            </a:prstGeom>
            <a:noFill/>
            <a:ln w="12701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37" name="直線コネクタ 177">
              <a:extLst>
                <a:ext uri="{FF2B5EF4-FFF2-40B4-BE49-F238E27FC236}">
                  <a16:creationId xmlns:a16="http://schemas.microsoft.com/office/drawing/2014/main" id="{EE76D9D7-74DC-EE69-E330-C5A20AB422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24589" y="2989284"/>
              <a:ext cx="610127" cy="26614"/>
            </a:xfrm>
            <a:prstGeom prst="straightConnector1">
              <a:avLst/>
            </a:prstGeom>
            <a:noFill/>
            <a:ln w="12701" cap="flat">
              <a:solidFill>
                <a:srgbClr val="4472C4"/>
              </a:solidFill>
              <a:prstDash val="solid"/>
              <a:miter/>
            </a:ln>
          </p:spPr>
        </p:cxnSp>
        <p:sp>
          <p:nvSpPr>
            <p:cNvPr id="38" name="台形 211">
              <a:extLst>
                <a:ext uri="{FF2B5EF4-FFF2-40B4-BE49-F238E27FC236}">
                  <a16:creationId xmlns:a16="http://schemas.microsoft.com/office/drawing/2014/main" id="{36851CC0-66ED-1180-0725-4412F9B72A5F}"/>
                </a:ext>
              </a:extLst>
            </p:cNvPr>
            <p:cNvSpPr/>
            <p:nvPr/>
          </p:nvSpPr>
          <p:spPr>
            <a:xfrm rot="12153958">
              <a:off x="10163167" y="2955046"/>
              <a:ext cx="122843" cy="498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+- 0 0 -270"/>
                <a:gd name="f9" fmla="+- 0 0 -9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*/ f32 1 3"/>
                <a:gd name="f38" fmla="*/ f33 1 4"/>
                <a:gd name="f39" fmla="min f33 f32"/>
                <a:gd name="f40" fmla="*/ 50000 f33 1"/>
                <a:gd name="f41" fmla="+- f6 f36 0"/>
                <a:gd name="f42" fmla="*/ f40 1 f39"/>
                <a:gd name="f43" fmla="*/ f39 f7 1"/>
                <a:gd name="f44" fmla="*/ f38 f7 1"/>
                <a:gd name="f45" fmla="*/ f37 f7 1"/>
                <a:gd name="f46" fmla="*/ f43 1 200000"/>
                <a:gd name="f47" fmla="*/ f43 1 100000"/>
                <a:gd name="f48" fmla="*/ f44 1 f42"/>
                <a:gd name="f49" fmla="*/ f45 1 f42"/>
                <a:gd name="f50" fmla="*/ f41 f26 1"/>
                <a:gd name="f51" fmla="+- f29 0 f47"/>
                <a:gd name="f52" fmla="+- f29 0 f46"/>
                <a:gd name="f53" fmla="+- f29 0 f48"/>
                <a:gd name="f54" fmla="*/ f48 f26 1"/>
                <a:gd name="f55" fmla="*/ f49 f26 1"/>
                <a:gd name="f56" fmla="*/ f47 f26 1"/>
                <a:gd name="f57" fmla="*/ f46 f26 1"/>
                <a:gd name="f58" fmla="*/ f53 f26 1"/>
                <a:gd name="f59" fmla="*/ f51 f26 1"/>
                <a:gd name="f60" fmla="*/ f5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57" y="f50"/>
                </a:cxn>
                <a:cxn ang="f25">
                  <a:pos x="f60" y="f50"/>
                </a:cxn>
              </a:cxnLst>
              <a:rect l="f54" t="f55" r="f58" b="f34"/>
              <a:pathLst>
                <a:path>
                  <a:moveTo>
                    <a:pt x="f31" y="f34"/>
                  </a:moveTo>
                  <a:lnTo>
                    <a:pt x="f56" y="f31"/>
                  </a:lnTo>
                  <a:lnTo>
                    <a:pt x="f59" y="f31"/>
                  </a:lnTo>
                  <a:lnTo>
                    <a:pt x="f35" y="f34"/>
                  </a:lnTo>
                  <a:close/>
                </a:path>
              </a:pathLst>
            </a:custGeom>
            <a:solidFill>
              <a:srgbClr val="DAE3F3"/>
            </a:solidFill>
            <a:ln w="634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ea typeface="メイリオ" pitchFamily="34"/>
                <a:cs typeface="Arial" panose="020B0604020202020204" pitchFamily="34" charset="0"/>
              </a:endParaRPr>
            </a:p>
          </p:txBody>
        </p:sp>
        <p:cxnSp>
          <p:nvCxnSpPr>
            <p:cNvPr id="39" name="直線コネクタ 165">
              <a:extLst>
                <a:ext uri="{FF2B5EF4-FFF2-40B4-BE49-F238E27FC236}">
                  <a16:creationId xmlns:a16="http://schemas.microsoft.com/office/drawing/2014/main" id="{A8C63E23-4FC3-E0D2-C822-27B2E0C761FB}"/>
                </a:ext>
              </a:extLst>
            </p:cNvPr>
            <p:cNvCxnSpPr>
              <a:cxnSpLocks/>
            </p:cNvCxnSpPr>
            <p:nvPr/>
          </p:nvCxnSpPr>
          <p:spPr>
            <a:xfrm>
              <a:off x="8542447" y="3237547"/>
              <a:ext cx="1403730" cy="1758"/>
            </a:xfrm>
            <a:prstGeom prst="straightConnector1">
              <a:avLst/>
            </a:prstGeom>
            <a:noFill/>
            <a:ln w="76196" cap="flat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40" name="直線コネクタ 167">
              <a:extLst>
                <a:ext uri="{FF2B5EF4-FFF2-40B4-BE49-F238E27FC236}">
                  <a16:creationId xmlns:a16="http://schemas.microsoft.com/office/drawing/2014/main" id="{470E788C-2B7E-8EB2-9A7C-25090977E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7744" y="2178149"/>
              <a:ext cx="155433" cy="476390"/>
            </a:xfrm>
            <a:prstGeom prst="straightConnector1">
              <a:avLst/>
            </a:prstGeom>
            <a:noFill/>
            <a:ln w="76196" cap="flat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41" name="直線コネクタ 182">
              <a:extLst>
                <a:ext uri="{FF2B5EF4-FFF2-40B4-BE49-F238E27FC236}">
                  <a16:creationId xmlns:a16="http://schemas.microsoft.com/office/drawing/2014/main" id="{398002B5-EF6D-1C25-1C41-1CC5DDD99906}"/>
                </a:ext>
              </a:extLst>
            </p:cNvPr>
            <p:cNvCxnSpPr>
              <a:cxnSpLocks/>
            </p:cNvCxnSpPr>
            <p:nvPr/>
          </p:nvCxnSpPr>
          <p:spPr>
            <a:xfrm>
              <a:off x="8638413" y="2985744"/>
              <a:ext cx="961161" cy="1361813"/>
            </a:xfrm>
            <a:prstGeom prst="straightConnector1">
              <a:avLst/>
            </a:prstGeom>
            <a:noFill/>
            <a:ln w="6345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42" name="直線コネクタ 166">
              <a:extLst>
                <a:ext uri="{FF2B5EF4-FFF2-40B4-BE49-F238E27FC236}">
                  <a16:creationId xmlns:a16="http://schemas.microsoft.com/office/drawing/2014/main" id="{FA8CA6C7-B183-A145-13D5-CBA0F9A358DA}"/>
                </a:ext>
              </a:extLst>
            </p:cNvPr>
            <p:cNvCxnSpPr>
              <a:cxnSpLocks/>
            </p:cNvCxnSpPr>
            <p:nvPr/>
          </p:nvCxnSpPr>
          <p:spPr>
            <a:xfrm>
              <a:off x="8198939" y="2638557"/>
              <a:ext cx="375171" cy="621934"/>
            </a:xfrm>
            <a:prstGeom prst="straightConnector1">
              <a:avLst/>
            </a:prstGeom>
            <a:noFill/>
            <a:ln w="76196" cap="flat">
              <a:solidFill>
                <a:srgbClr val="D9D9D9"/>
              </a:solidFill>
              <a:prstDash val="solid"/>
              <a:miter/>
            </a:ln>
          </p:spPr>
        </p:cxnSp>
        <p:cxnSp>
          <p:nvCxnSpPr>
            <p:cNvPr id="43" name="直線コネクタ 173">
              <a:extLst>
                <a:ext uri="{FF2B5EF4-FFF2-40B4-BE49-F238E27FC236}">
                  <a16:creationId xmlns:a16="http://schemas.microsoft.com/office/drawing/2014/main" id="{DA30870F-1395-F86D-DEC9-47F37875729E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>
              <a:off x="6121478" y="2045274"/>
              <a:ext cx="2774177" cy="475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cxnSp>
          <p:nvCxnSpPr>
            <p:cNvPr id="44" name="直線コネクタ 171">
              <a:extLst>
                <a:ext uri="{FF2B5EF4-FFF2-40B4-BE49-F238E27FC236}">
                  <a16:creationId xmlns:a16="http://schemas.microsoft.com/office/drawing/2014/main" id="{EE8CB6AC-2448-8163-CF79-E61218C09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09708" y="2365800"/>
              <a:ext cx="280651" cy="517720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cxnSp>
          <p:nvCxnSpPr>
            <p:cNvPr id="45" name="直線コネクタ 172">
              <a:extLst>
                <a:ext uri="{FF2B5EF4-FFF2-40B4-BE49-F238E27FC236}">
                  <a16:creationId xmlns:a16="http://schemas.microsoft.com/office/drawing/2014/main" id="{B06F5398-AE7E-CE8F-8999-A5346F5C0789}"/>
                </a:ext>
              </a:extLst>
            </p:cNvPr>
            <p:cNvCxnSpPr>
              <a:cxnSpLocks/>
            </p:cNvCxnSpPr>
            <p:nvPr/>
          </p:nvCxnSpPr>
          <p:spPr>
            <a:xfrm>
              <a:off x="9060518" y="3087163"/>
              <a:ext cx="594940" cy="0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cxnSp>
          <p:nvCxnSpPr>
            <p:cNvPr id="46" name="直線コネクタ 172">
              <a:extLst>
                <a:ext uri="{FF2B5EF4-FFF2-40B4-BE49-F238E27FC236}">
                  <a16:creationId xmlns:a16="http://schemas.microsoft.com/office/drawing/2014/main" id="{8225C79B-5E57-A301-EAB1-DFC538F8A4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7451" y="3090704"/>
              <a:ext cx="552029" cy="234588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cxnSp>
          <p:nvCxnSpPr>
            <p:cNvPr id="47" name="直線コネクタ 171">
              <a:extLst>
                <a:ext uri="{FF2B5EF4-FFF2-40B4-BE49-F238E27FC236}">
                  <a16:creationId xmlns:a16="http://schemas.microsoft.com/office/drawing/2014/main" id="{19E5927F-C67A-065A-A8FC-E0D5E7A090C9}"/>
                </a:ext>
              </a:extLst>
            </p:cNvPr>
            <p:cNvCxnSpPr>
              <a:cxnSpLocks/>
            </p:cNvCxnSpPr>
            <p:nvPr/>
          </p:nvCxnSpPr>
          <p:spPr>
            <a:xfrm>
              <a:off x="8560462" y="2882395"/>
              <a:ext cx="892691" cy="1639729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cxnSp>
          <p:nvCxnSpPr>
            <p:cNvPr id="48" name="直線コネクタ 182">
              <a:extLst>
                <a:ext uri="{FF2B5EF4-FFF2-40B4-BE49-F238E27FC236}">
                  <a16:creationId xmlns:a16="http://schemas.microsoft.com/office/drawing/2014/main" id="{34A3EE30-CE8C-E76E-6EDD-11D7BD1DB894}"/>
                </a:ext>
              </a:extLst>
            </p:cNvPr>
            <p:cNvCxnSpPr>
              <a:cxnSpLocks/>
            </p:cNvCxnSpPr>
            <p:nvPr/>
          </p:nvCxnSpPr>
          <p:spPr>
            <a:xfrm>
              <a:off x="8452571" y="2678592"/>
              <a:ext cx="316202" cy="1497695"/>
            </a:xfrm>
            <a:prstGeom prst="straightConnector1">
              <a:avLst/>
            </a:prstGeom>
            <a:noFill/>
            <a:ln w="6345" cap="flat">
              <a:solidFill>
                <a:srgbClr val="4472C4"/>
              </a:solidFill>
              <a:prstDash val="solid"/>
              <a:miter/>
            </a:ln>
          </p:spPr>
        </p:cxnSp>
        <p:cxnSp>
          <p:nvCxnSpPr>
            <p:cNvPr id="49" name="直線コネクタ 171">
              <a:extLst>
                <a:ext uri="{FF2B5EF4-FFF2-40B4-BE49-F238E27FC236}">
                  <a16:creationId xmlns:a16="http://schemas.microsoft.com/office/drawing/2014/main" id="{6BC3A75F-E6DB-6522-CA12-1507907829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6600" y="2854717"/>
              <a:ext cx="383197" cy="905993"/>
            </a:xfrm>
            <a:prstGeom prst="straightConnector1">
              <a:avLst/>
            </a:prstGeom>
            <a:noFill/>
            <a:ln w="12701" cap="flat">
              <a:solidFill>
                <a:srgbClr val="7030A0"/>
              </a:solidFill>
              <a:prstDash val="solid"/>
              <a:miter/>
            </a:ln>
          </p:spPr>
        </p:cxn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F85FA977-F8F8-F829-8EED-4B1ACDD710C8}"/>
                </a:ext>
              </a:extLst>
            </p:cNvPr>
            <p:cNvSpPr txBox="1"/>
            <p:nvPr/>
          </p:nvSpPr>
          <p:spPr>
            <a:xfrm>
              <a:off x="7789653" y="1212849"/>
              <a:ext cx="1431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HiSOR-II</a:t>
              </a:r>
              <a:endParaRPr lang="ja-JP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直線コネクタ 167">
              <a:extLst>
                <a:ext uri="{FF2B5EF4-FFF2-40B4-BE49-F238E27FC236}">
                  <a16:creationId xmlns:a16="http://schemas.microsoft.com/office/drawing/2014/main" id="{6156BAB5-CF6B-8EED-9767-B7C2ECD054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3086" y="2163723"/>
              <a:ext cx="706946" cy="14427"/>
            </a:xfrm>
            <a:prstGeom prst="straightConnector1">
              <a:avLst/>
            </a:prstGeom>
            <a:noFill/>
            <a:ln w="76196" cap="flat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686440B1-2D68-ECC8-23F3-8844591C726B}"/>
                </a:ext>
              </a:extLst>
            </p:cNvPr>
            <p:cNvSpPr txBox="1"/>
            <p:nvPr/>
          </p:nvSpPr>
          <p:spPr>
            <a:xfrm>
              <a:off x="9417902" y="1446923"/>
              <a:ext cx="1096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150MeV Microtron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640983FE-19F3-4E9D-6760-759E5DB0B2CF}"/>
                </a:ext>
              </a:extLst>
            </p:cNvPr>
            <p:cNvSpPr txBox="1"/>
            <p:nvPr/>
          </p:nvSpPr>
          <p:spPr>
            <a:xfrm>
              <a:off x="10936672" y="3008271"/>
              <a:ext cx="12805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600MeV Booster Synchrotron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C79F2C51-40EB-B659-2C14-4B1FA0E7B896}"/>
                </a:ext>
              </a:extLst>
            </p:cNvPr>
            <p:cNvSpPr txBox="1"/>
            <p:nvPr/>
          </p:nvSpPr>
          <p:spPr>
            <a:xfrm>
              <a:off x="10428319" y="1436260"/>
              <a:ext cx="1620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150MeV Beam Transport Line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ED8A0C2D-DDEA-0254-7BF6-930BD4FA2790}"/>
                </a:ext>
              </a:extLst>
            </p:cNvPr>
            <p:cNvSpPr txBox="1"/>
            <p:nvPr/>
          </p:nvSpPr>
          <p:spPr>
            <a:xfrm>
              <a:off x="9261064" y="3113777"/>
              <a:ext cx="1652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600MeV Beam Transport Line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CE94FAC2-0F10-2E4C-ACB5-F4CAAD4F93BC}"/>
                </a:ext>
              </a:extLst>
            </p:cNvPr>
            <p:cNvSpPr txBox="1"/>
            <p:nvPr/>
          </p:nvSpPr>
          <p:spPr>
            <a:xfrm>
              <a:off x="7699589" y="3008739"/>
              <a:ext cx="12683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600MeV Storage Ring</a:t>
              </a:r>
              <a:endParaRPr lang="ja-JP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D43A8705-B668-587D-2F5E-42E5A19778DB}"/>
                </a:ext>
              </a:extLst>
            </p:cNvPr>
            <p:cNvCxnSpPr/>
            <p:nvPr/>
          </p:nvCxnSpPr>
          <p:spPr>
            <a:xfrm flipH="1">
              <a:off x="10428321" y="1884572"/>
              <a:ext cx="369451" cy="67726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72F0B01F-5A70-7666-3038-ED69613929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0257" y="2847286"/>
              <a:ext cx="204342" cy="44255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矢印: 右 58">
              <a:extLst>
                <a:ext uri="{FF2B5EF4-FFF2-40B4-BE49-F238E27FC236}">
                  <a16:creationId xmlns:a16="http://schemas.microsoft.com/office/drawing/2014/main" id="{E0FBE37F-9B89-1501-3424-6ED801E255F4}"/>
                </a:ext>
              </a:extLst>
            </p:cNvPr>
            <p:cNvSpPr/>
            <p:nvPr/>
          </p:nvSpPr>
          <p:spPr>
            <a:xfrm>
              <a:off x="5978969" y="2666890"/>
              <a:ext cx="987661" cy="769297"/>
            </a:xfrm>
            <a:prstGeom prst="rightArrow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四角形: 角を丸くする 59">
              <a:extLst>
                <a:ext uri="{FF2B5EF4-FFF2-40B4-BE49-F238E27FC236}">
                  <a16:creationId xmlns:a16="http://schemas.microsoft.com/office/drawing/2014/main" id="{FCB3079B-4828-5D82-CE6D-FFF79528E49E}"/>
                </a:ext>
              </a:extLst>
            </p:cNvPr>
            <p:cNvSpPr/>
            <p:nvPr/>
          </p:nvSpPr>
          <p:spPr>
            <a:xfrm>
              <a:off x="5735190" y="1889729"/>
              <a:ext cx="1956577" cy="613532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E61C4C6-1A47-FFDD-99EF-7E8A4BB3B9A3}"/>
                </a:ext>
              </a:extLst>
            </p:cNvPr>
            <p:cNvSpPr txBox="1"/>
            <p:nvPr/>
          </p:nvSpPr>
          <p:spPr>
            <a:xfrm>
              <a:off x="9695202" y="5923716"/>
              <a:ext cx="2415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Extended</a:t>
              </a:r>
              <a:r>
                <a:rPr kumimoji="1" lang="ja-JP" altLang="en-US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Experimental</a:t>
              </a:r>
              <a:r>
                <a:rPr kumimoji="1" lang="ja-JP" altLang="en-US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Hall</a:t>
              </a:r>
              <a:endParaRPr kumimoji="1" lang="ja-JP" alt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四角形: 角を丸くする 61">
              <a:extLst>
                <a:ext uri="{FF2B5EF4-FFF2-40B4-BE49-F238E27FC236}">
                  <a16:creationId xmlns:a16="http://schemas.microsoft.com/office/drawing/2014/main" id="{FEFC43B2-40C6-000E-BE3C-0B4B2644A85F}"/>
                </a:ext>
              </a:extLst>
            </p:cNvPr>
            <p:cNvSpPr/>
            <p:nvPr/>
          </p:nvSpPr>
          <p:spPr>
            <a:xfrm>
              <a:off x="9334416" y="4683449"/>
              <a:ext cx="1373828" cy="1898135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9" name="Picture 8" descr="ãåºå³¶å¤§å­¦ æ¾å°åãã®ç»åæ¤ç´¢çµæ">
            <a:extLst>
              <a:ext uri="{FF2B5EF4-FFF2-40B4-BE49-F238E27FC236}">
                <a16:creationId xmlns:a16="http://schemas.microsoft.com/office/drawing/2014/main" id="{24A9AA31-46C2-7DF9-29C7-A0B74998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1" y="4221760"/>
            <a:ext cx="4934796" cy="259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8">
            <a:extLst>
              <a:ext uri="{FF2B5EF4-FFF2-40B4-BE49-F238E27FC236}">
                <a16:creationId xmlns:a16="http://schemas.microsoft.com/office/drawing/2014/main" id="{D71A87C3-46A2-8C24-ACC0-314A9AC9D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69" y="4202239"/>
            <a:ext cx="3887102" cy="258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5DB09EA6-1669-B043-CE6C-14CE9A281BB0}"/>
              </a:ext>
            </a:extLst>
          </p:cNvPr>
          <p:cNvSpPr txBox="1"/>
          <p:nvPr/>
        </p:nvSpPr>
        <p:spPr>
          <a:xfrm>
            <a:off x="560656" y="5819984"/>
            <a:ext cx="3829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en-US" altLang="ja-JP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HiSOR</a:t>
            </a:r>
            <a:endParaRPr lang="en-US" altLang="ja-JP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Yokes of 180deg bending magnets work as radiation shielding. </a:t>
            </a:r>
            <a:endParaRPr lang="ja-JP" alt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61A51F0-B422-ED04-ACE3-AF4965BA47A3}"/>
              </a:ext>
            </a:extLst>
          </p:cNvPr>
          <p:cNvSpPr txBox="1"/>
          <p:nvPr/>
        </p:nvSpPr>
        <p:spPr>
          <a:xfrm>
            <a:off x="5451954" y="4379066"/>
            <a:ext cx="3083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UVSOR-III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storage ring is surrounded by shielding walls.</a:t>
            </a:r>
            <a:endParaRPr lang="ja-JP" alt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71E07862-91B4-656D-0104-7ED00DFA650C}"/>
              </a:ext>
            </a:extLst>
          </p:cNvPr>
          <p:cNvSpPr txBox="1"/>
          <p:nvPr/>
        </p:nvSpPr>
        <p:spPr>
          <a:xfrm>
            <a:off x="6966634" y="5991167"/>
            <a:ext cx="2551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HiSOR</a:t>
            </a:r>
            <a:r>
              <a:rPr lang="en-US" altLang="ja-JP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-II will be like this?</a:t>
            </a:r>
            <a:endParaRPr lang="ja-JP" alt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4BC22F0-B856-F09B-79C4-292BA90D808A}"/>
              </a:ext>
            </a:extLst>
          </p:cNvPr>
          <p:cNvSpPr txBox="1"/>
          <p:nvPr/>
        </p:nvSpPr>
        <p:spPr>
          <a:xfrm>
            <a:off x="7985425" y="3478522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Shielding </a:t>
            </a:r>
          </a:p>
          <a:p>
            <a:r>
              <a:rPr lang="en-US" altLang="ja-JP" sz="1400" b="1" dirty="0"/>
              <a:t>walls</a:t>
            </a:r>
            <a:endParaRPr kumimoji="1" lang="ja-JP" altLang="en-US" sz="1400" b="1" dirty="0"/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25A02965-858A-4661-0600-34B784EFA310}"/>
              </a:ext>
            </a:extLst>
          </p:cNvPr>
          <p:cNvCxnSpPr>
            <a:cxnSpLocks/>
          </p:cNvCxnSpPr>
          <p:nvPr/>
        </p:nvCxnSpPr>
        <p:spPr>
          <a:xfrm flipH="1" flipV="1">
            <a:off x="8179319" y="2135858"/>
            <a:ext cx="331250" cy="1293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DF623B54-27E0-A1C8-E75F-BC5202EC35D1}"/>
              </a:ext>
            </a:extLst>
          </p:cNvPr>
          <p:cNvSpPr txBox="1"/>
          <p:nvPr/>
        </p:nvSpPr>
        <p:spPr>
          <a:xfrm>
            <a:off x="5612294" y="874146"/>
            <a:ext cx="1665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Change</a:t>
            </a:r>
          </a:p>
          <a:p>
            <a:pPr algn="ctr"/>
            <a:r>
              <a:rPr kumimoji="1" lang="en-US" altLang="ja-JP" sz="2000" b="1" dirty="0"/>
              <a:t> accelerator</a:t>
            </a:r>
          </a:p>
          <a:p>
            <a:pPr algn="ctr"/>
            <a:r>
              <a:rPr kumimoji="1" lang="en-US" altLang="ja-JP" sz="2000" b="1" dirty="0"/>
              <a:t> structure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21DC491A-763B-5240-3496-12E1500EC2A2}"/>
              </a:ext>
            </a:extLst>
          </p:cNvPr>
          <p:cNvSpPr txBox="1"/>
          <p:nvPr/>
        </p:nvSpPr>
        <p:spPr>
          <a:xfrm>
            <a:off x="9851876" y="3344813"/>
            <a:ext cx="230142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b="1"/>
              <a:t> similar to  </a:t>
            </a:r>
            <a:endParaRPr lang="en-US" altLang="ja-JP" b="1" dirty="0"/>
          </a:p>
          <a:p>
            <a:pPr algn="ctr"/>
            <a:r>
              <a:rPr lang="en-US" altLang="ja-JP" b="1" dirty="0"/>
              <a:t>UVSOR structure</a:t>
            </a:r>
            <a:r>
              <a:rPr kumimoji="1" lang="en-US" altLang="ja-JP" b="1" dirty="0"/>
              <a:t> </a:t>
            </a:r>
            <a:endParaRPr kumimoji="1" lang="ja-JP" altLang="en-US" b="1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50C4D4B-225A-E560-B042-79C4BB2B9404}"/>
              </a:ext>
            </a:extLst>
          </p:cNvPr>
          <p:cNvSpPr/>
          <p:nvPr/>
        </p:nvSpPr>
        <p:spPr>
          <a:xfrm rot="10800000" flipH="1" flipV="1">
            <a:off x="-3588" y="2254734"/>
            <a:ext cx="12192000" cy="381459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develop cost-effective radiation shielding, </a:t>
            </a:r>
          </a:p>
          <a:p>
            <a:pPr algn="ctr"/>
            <a:r>
              <a:rPr lang="en-US" altLang="ja-JP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first examine how radiation is generated and propagated by using the simulation code PHITS.</a:t>
            </a:r>
            <a:endParaRPr lang="ja-JP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8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0536515-B53A-C202-C613-48E80BC4037E}"/>
              </a:ext>
            </a:extLst>
          </p:cNvPr>
          <p:cNvSpPr/>
          <p:nvPr/>
        </p:nvSpPr>
        <p:spPr>
          <a:xfrm>
            <a:off x="0" y="97029"/>
            <a:ext cx="12192000" cy="6858000"/>
          </a:xfrm>
          <a:prstGeom prst="rect">
            <a:avLst/>
          </a:prstGeom>
          <a:solidFill>
            <a:srgbClr val="6091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A73C532-A855-E77F-6CFC-9D390875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Simulation Model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D1BFB13-F1EA-7E2F-2406-03C03AF168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139" t="2474" r="1849" b="47242"/>
          <a:stretch>
            <a:fillRect/>
          </a:stretch>
        </p:blipFill>
        <p:spPr>
          <a:xfrm>
            <a:off x="742062" y="1091207"/>
            <a:ext cx="5285658" cy="437850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37030E56-72BD-310A-CA39-50F797D0B8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103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ja-JP"/>
              <a:t>Simulation</a:t>
            </a:r>
            <a:r>
              <a:rPr lang="ja-JP" altLang="en-US"/>
              <a:t> </a:t>
            </a:r>
            <a:r>
              <a:rPr lang="en-US" altLang="ja-JP"/>
              <a:t>Model</a:t>
            </a:r>
            <a:endParaRPr lang="ja-JP" altLang="en-US" dirty="0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EF700CD2-9065-ACF0-D472-23028BB9DC80}"/>
              </a:ext>
            </a:extLst>
          </p:cNvPr>
          <p:cNvSpPr/>
          <p:nvPr/>
        </p:nvSpPr>
        <p:spPr>
          <a:xfrm>
            <a:off x="152155" y="1348113"/>
            <a:ext cx="476630" cy="3636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9BE8BC-02D8-D834-C361-FE1CC44D93DD}"/>
              </a:ext>
            </a:extLst>
          </p:cNvPr>
          <p:cNvSpPr txBox="1"/>
          <p:nvPr/>
        </p:nvSpPr>
        <p:spPr>
          <a:xfrm>
            <a:off x="115231" y="1784209"/>
            <a:ext cx="202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kumimoji="1" lang="ja-JP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</a:p>
          <a:p>
            <a:r>
              <a:rPr lang="ja-JP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750MeV</a:t>
            </a:r>
            <a:r>
              <a:rPr lang="ja-JP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358E6B-DECE-7AFF-DA09-1ABAE7A11A87}"/>
              </a:ext>
            </a:extLst>
          </p:cNvPr>
          <p:cNvSpPr txBox="1"/>
          <p:nvPr/>
        </p:nvSpPr>
        <p:spPr>
          <a:xfrm>
            <a:off x="1054089" y="1342463"/>
            <a:ext cx="154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r>
              <a:rPr kumimoji="1" lang="ja-JP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31E355-A279-04D8-B976-CE051784CE1D}"/>
              </a:ext>
            </a:extLst>
          </p:cNvPr>
          <p:cNvSpPr txBox="1"/>
          <p:nvPr/>
        </p:nvSpPr>
        <p:spPr>
          <a:xfrm>
            <a:off x="3845218" y="1710095"/>
            <a:ext cx="154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Bending Magnet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CA8F50-FDFE-0C66-C1E1-65EF8B13BB70}"/>
              </a:ext>
            </a:extLst>
          </p:cNvPr>
          <p:cNvSpPr txBox="1"/>
          <p:nvPr/>
        </p:nvSpPr>
        <p:spPr>
          <a:xfrm>
            <a:off x="1078702" y="768042"/>
            <a:ext cx="2297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(CO)</a:t>
            </a:r>
            <a:endParaRPr kumimoji="1" lang="ja-JP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94B5AE5-967B-44D7-0CA1-254C81B47F34}"/>
              </a:ext>
            </a:extLst>
          </p:cNvPr>
          <p:cNvCxnSpPr>
            <a:cxnSpLocks/>
          </p:cNvCxnSpPr>
          <p:nvPr/>
        </p:nvCxnSpPr>
        <p:spPr>
          <a:xfrm>
            <a:off x="2650435" y="1527129"/>
            <a:ext cx="19486" cy="362758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729CB0C9-B2A2-5DA1-E2CE-D52A78E4EB54}"/>
              </a:ext>
            </a:extLst>
          </p:cNvPr>
          <p:cNvCxnSpPr>
            <a:cxnSpLocks/>
          </p:cNvCxnSpPr>
          <p:nvPr/>
        </p:nvCxnSpPr>
        <p:spPr>
          <a:xfrm flipH="1">
            <a:off x="2715419" y="2649566"/>
            <a:ext cx="3075781" cy="2433595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AC0964A-4B17-65B7-8A12-A75EE6C7CB0C}"/>
                  </a:ext>
                </a:extLst>
              </p:cNvPr>
              <p:cNvSpPr txBox="1"/>
              <p:nvPr/>
            </p:nvSpPr>
            <p:spPr>
              <a:xfrm>
                <a:off x="4141769" y="3999075"/>
                <a:ext cx="16617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kumimoji="1" lang="en-US" altLang="ja-JP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kumimoji="1" lang="en-US" altLang="ja-JP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kumimoji="1" lang="en-US" altLang="ja-JP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AC0964A-4B17-65B7-8A12-A75EE6C7C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769" y="3999075"/>
                <a:ext cx="1661737" cy="369332"/>
              </a:xfrm>
              <a:prstGeom prst="rect">
                <a:avLst/>
              </a:prstGeom>
              <a:blipFill>
                <a:blip r:embed="rId4"/>
                <a:stretch>
                  <a:fillRect l="-3663" t="-1639" r="-5861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805F795-BDDA-BD73-8018-702B27D96233}"/>
              </a:ext>
            </a:extLst>
          </p:cNvPr>
          <p:cNvGrpSpPr/>
          <p:nvPr/>
        </p:nvGrpSpPr>
        <p:grpSpPr>
          <a:xfrm>
            <a:off x="6362240" y="739633"/>
            <a:ext cx="3896574" cy="3372176"/>
            <a:chOff x="3460354" y="3514359"/>
            <a:chExt cx="3336167" cy="270076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4A800C9-CCC8-7B61-F860-B589F64CA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18507"/>
            <a:stretch>
              <a:fillRect/>
            </a:stretch>
          </p:blipFill>
          <p:spPr>
            <a:xfrm>
              <a:off x="3460354" y="3514359"/>
              <a:ext cx="2846328" cy="2700762"/>
            </a:xfrm>
            <a:prstGeom prst="rect">
              <a:avLst/>
            </a:prstGeom>
            <a:ln>
              <a:solidFill>
                <a:srgbClr val="6091C0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インク 17">
                  <a:extLst>
                    <a:ext uri="{FF2B5EF4-FFF2-40B4-BE49-F238E27FC236}">
                      <a16:creationId xmlns:a16="http://schemas.microsoft.com/office/drawing/2014/main" id="{9564EBA7-22D7-091B-9124-32588F896116}"/>
                    </a:ext>
                  </a:extLst>
                </p14:cNvPr>
                <p14:cNvContentPartPr/>
                <p14:nvPr/>
              </p14:nvContentPartPr>
              <p14:xfrm rot="1332677">
                <a:off x="3789856" y="4999296"/>
                <a:ext cx="147960" cy="202320"/>
              </p14:xfrm>
            </p:contentPart>
          </mc:Choice>
          <mc:Fallback xmlns="">
            <p:pic>
              <p:nvPicPr>
                <p:cNvPr id="18" name="インク 17">
                  <a:extLst>
                    <a:ext uri="{FF2B5EF4-FFF2-40B4-BE49-F238E27FC236}">
                      <a16:creationId xmlns:a16="http://schemas.microsoft.com/office/drawing/2014/main" id="{9564EBA7-22D7-091B-9124-32588F8961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332677">
                  <a:off x="3735912" y="4948788"/>
                  <a:ext cx="255539" cy="303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インク 18">
                  <a:extLst>
                    <a:ext uri="{FF2B5EF4-FFF2-40B4-BE49-F238E27FC236}">
                      <a16:creationId xmlns:a16="http://schemas.microsoft.com/office/drawing/2014/main" id="{F403C0CF-9BEC-C36E-BEF5-66323FEED3F5}"/>
                    </a:ext>
                  </a:extLst>
                </p14:cNvPr>
                <p14:cNvContentPartPr/>
                <p14:nvPr/>
              </p14:nvContentPartPr>
              <p14:xfrm>
                <a:off x="3891454" y="5104080"/>
                <a:ext cx="21960" cy="1080"/>
              </p14:xfrm>
            </p:contentPart>
          </mc:Choice>
          <mc:Fallback xmlns="">
            <p:pic>
              <p:nvPicPr>
                <p:cNvPr id="19" name="インク 18">
                  <a:extLst>
                    <a:ext uri="{FF2B5EF4-FFF2-40B4-BE49-F238E27FC236}">
                      <a16:creationId xmlns:a16="http://schemas.microsoft.com/office/drawing/2014/main" id="{F403C0CF-9BEC-C36E-BEF5-66323FEED3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40507" y="5066280"/>
                  <a:ext cx="124147" cy="76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インク 19">
                  <a:extLst>
                    <a:ext uri="{FF2B5EF4-FFF2-40B4-BE49-F238E27FC236}">
                      <a16:creationId xmlns:a16="http://schemas.microsoft.com/office/drawing/2014/main" id="{121E7EA6-43C5-8705-8F9F-E62675B5B043}"/>
                    </a:ext>
                  </a:extLst>
                </p14:cNvPr>
                <p14:cNvContentPartPr/>
                <p14:nvPr/>
              </p14:nvContentPartPr>
              <p14:xfrm>
                <a:off x="3877441" y="4997022"/>
                <a:ext cx="369000" cy="131400"/>
              </p14:xfrm>
            </p:contentPart>
          </mc:Choice>
          <mc:Fallback xmlns="">
            <p:pic>
              <p:nvPicPr>
                <p:cNvPr id="20" name="インク 19">
                  <a:extLst>
                    <a:ext uri="{FF2B5EF4-FFF2-40B4-BE49-F238E27FC236}">
                      <a16:creationId xmlns:a16="http://schemas.microsoft.com/office/drawing/2014/main" id="{121E7EA6-43C5-8705-8F9F-E62675B5B04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23494" y="4946594"/>
                  <a:ext cx="476586" cy="231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インク 24">
                  <a:extLst>
                    <a:ext uri="{FF2B5EF4-FFF2-40B4-BE49-F238E27FC236}">
                      <a16:creationId xmlns:a16="http://schemas.microsoft.com/office/drawing/2014/main" id="{C77EB370-70B2-A111-53FA-8BC342B781F1}"/>
                    </a:ext>
                  </a:extLst>
                </p14:cNvPr>
                <p14:cNvContentPartPr/>
                <p14:nvPr/>
              </p14:nvContentPartPr>
              <p14:xfrm>
                <a:off x="4348654" y="5154120"/>
                <a:ext cx="360" cy="360"/>
              </p14:xfrm>
            </p:contentPart>
          </mc:Choice>
          <mc:Fallback xmlns="">
            <p:pic>
              <p:nvPicPr>
                <p:cNvPr id="25" name="インク 24">
                  <a:extLst>
                    <a:ext uri="{FF2B5EF4-FFF2-40B4-BE49-F238E27FC236}">
                      <a16:creationId xmlns:a16="http://schemas.microsoft.com/office/drawing/2014/main" id="{C77EB370-70B2-A111-53FA-8BC342B781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85654" y="50914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8" name="インク 27">
                  <a:extLst>
                    <a:ext uri="{FF2B5EF4-FFF2-40B4-BE49-F238E27FC236}">
                      <a16:creationId xmlns:a16="http://schemas.microsoft.com/office/drawing/2014/main" id="{6E097060-C528-7F23-20F5-3DFBD1D95232}"/>
                    </a:ext>
                  </a:extLst>
                </p14:cNvPr>
                <p14:cNvContentPartPr/>
                <p14:nvPr/>
              </p14:nvContentPartPr>
              <p14:xfrm>
                <a:off x="6095961" y="4806134"/>
                <a:ext cx="700560" cy="7200"/>
              </p14:xfrm>
            </p:contentPart>
          </mc:Choice>
          <mc:Fallback xmlns="">
            <p:pic>
              <p:nvPicPr>
                <p:cNvPr id="28" name="インク 27">
                  <a:extLst>
                    <a:ext uri="{FF2B5EF4-FFF2-40B4-BE49-F238E27FC236}">
                      <a16:creationId xmlns:a16="http://schemas.microsoft.com/office/drawing/2014/main" id="{6E097060-C528-7F23-20F5-3DFBD1D952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42024" y="4755734"/>
                  <a:ext cx="808125" cy="107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インク 28">
                  <a:extLst>
                    <a:ext uri="{FF2B5EF4-FFF2-40B4-BE49-F238E27FC236}">
                      <a16:creationId xmlns:a16="http://schemas.microsoft.com/office/drawing/2014/main" id="{6531DB21-5F8F-0719-0213-BEAEAEE4EE40}"/>
                    </a:ext>
                  </a:extLst>
                </p14:cNvPr>
                <p14:cNvContentPartPr/>
                <p14:nvPr/>
              </p14:nvContentPartPr>
              <p14:xfrm>
                <a:off x="4399833" y="4111897"/>
                <a:ext cx="451080" cy="65880"/>
              </p14:xfrm>
            </p:contentPart>
          </mc:Choice>
          <mc:Fallback xmlns="">
            <p:pic>
              <p:nvPicPr>
                <p:cNvPr id="29" name="インク 28">
                  <a:extLst>
                    <a:ext uri="{FF2B5EF4-FFF2-40B4-BE49-F238E27FC236}">
                      <a16:creationId xmlns:a16="http://schemas.microsoft.com/office/drawing/2014/main" id="{6531DB21-5F8F-0719-0213-BEAEAEE4EE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45913" y="4061331"/>
                  <a:ext cx="558612" cy="16672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94A9E809-B72C-5BF5-84D8-7C462AC4F260}"/>
              </a:ext>
            </a:extLst>
          </p:cNvPr>
          <p:cNvGrpSpPr/>
          <p:nvPr/>
        </p:nvGrpSpPr>
        <p:grpSpPr>
          <a:xfrm>
            <a:off x="7696411" y="4343580"/>
            <a:ext cx="2338709" cy="2498407"/>
            <a:chOff x="626602" y="3429000"/>
            <a:chExt cx="2140180" cy="2702081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5EC07C6D-2C48-A729-6F7F-FC180223045F}"/>
                </a:ext>
              </a:extLst>
            </p:cNvPr>
            <p:cNvSpPr/>
            <p:nvPr/>
          </p:nvSpPr>
          <p:spPr>
            <a:xfrm>
              <a:off x="626602" y="3429000"/>
              <a:ext cx="2140180" cy="536608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4EA7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016EE634-EA69-0724-12CF-A584E6C70964}"/>
                </a:ext>
              </a:extLst>
            </p:cNvPr>
            <p:cNvSpPr/>
            <p:nvPr/>
          </p:nvSpPr>
          <p:spPr>
            <a:xfrm>
              <a:off x="626602" y="3429000"/>
              <a:ext cx="748909" cy="270076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4EA7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80B7D115-BF53-40A4-8667-A272CBBF5405}"/>
                </a:ext>
              </a:extLst>
            </p:cNvPr>
            <p:cNvSpPr/>
            <p:nvPr/>
          </p:nvSpPr>
          <p:spPr>
            <a:xfrm>
              <a:off x="626602" y="5594473"/>
              <a:ext cx="2140180" cy="536608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4EA7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40E0C4F2-FF18-B662-18E4-223528C19084}"/>
                </a:ext>
              </a:extLst>
            </p:cNvPr>
            <p:cNvSpPr/>
            <p:nvPr/>
          </p:nvSpPr>
          <p:spPr>
            <a:xfrm>
              <a:off x="2021305" y="3965608"/>
              <a:ext cx="745477" cy="384609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4EA7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6497064E-4620-3E63-3374-F441EE1A08E6}"/>
                </a:ext>
              </a:extLst>
            </p:cNvPr>
            <p:cNvSpPr/>
            <p:nvPr/>
          </p:nvSpPr>
          <p:spPr>
            <a:xfrm>
              <a:off x="2012291" y="5196062"/>
              <a:ext cx="745477" cy="384609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4EA7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95FC92AD-65D0-97C0-1E69-2EF3C993261D}"/>
                </a:ext>
              </a:extLst>
            </p:cNvPr>
            <p:cNvSpPr/>
            <p:nvPr/>
          </p:nvSpPr>
          <p:spPr>
            <a:xfrm>
              <a:off x="2008761" y="4504168"/>
              <a:ext cx="745477" cy="55651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4EA7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83E7A393-ED1C-D984-1F2C-D62977E929B2}"/>
                </a:ext>
              </a:extLst>
            </p:cNvPr>
            <p:cNvSpPr/>
            <p:nvPr/>
          </p:nvSpPr>
          <p:spPr>
            <a:xfrm>
              <a:off x="2054507" y="4537067"/>
              <a:ext cx="642395" cy="4973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EA7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241A20A-35FA-0273-55D9-791F116DD780}"/>
              </a:ext>
            </a:extLst>
          </p:cNvPr>
          <p:cNvSpPr txBox="1"/>
          <p:nvPr/>
        </p:nvSpPr>
        <p:spPr>
          <a:xfrm>
            <a:off x="6280539" y="2311320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Electron</a:t>
            </a:r>
          </a:p>
          <a:p>
            <a:pPr algn="ctr"/>
            <a:r>
              <a:rPr kumimoji="1" lang="en-US" altLang="ja-JP" dirty="0"/>
              <a:t> </a:t>
            </a:r>
            <a:r>
              <a:rPr kumimoji="1" lang="en-US" altLang="ja-JP" b="1" dirty="0"/>
              <a:t>beam</a:t>
            </a:r>
            <a:endParaRPr kumimoji="1" lang="ja-JP" altLang="en-US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E51DFD8-C8C6-E4FB-3EA5-EC9C42173854}"/>
              </a:ext>
            </a:extLst>
          </p:cNvPr>
          <p:cNvSpPr txBox="1"/>
          <p:nvPr/>
        </p:nvSpPr>
        <p:spPr>
          <a:xfrm>
            <a:off x="9292572" y="2053031"/>
            <a:ext cx="827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Bean </a:t>
            </a:r>
          </a:p>
          <a:p>
            <a:pPr algn="ctr"/>
            <a:r>
              <a:rPr kumimoji="1" lang="en-US" altLang="ja-JP" b="1" dirty="0"/>
              <a:t>duct</a:t>
            </a:r>
            <a:endParaRPr kumimoji="1" lang="ja-JP" altLang="en-US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BBDA3F6-4E11-2358-0CED-C61B9716295F}"/>
              </a:ext>
            </a:extLst>
          </p:cNvPr>
          <p:cNvSpPr txBox="1"/>
          <p:nvPr/>
        </p:nvSpPr>
        <p:spPr>
          <a:xfrm>
            <a:off x="7366292" y="153096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Fe</a:t>
            </a:r>
            <a:endParaRPr kumimoji="1" lang="ja-JP" altLang="en-US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96BF050-01AC-B85F-9FCA-FD65ADACAED6}"/>
              </a:ext>
            </a:extLst>
          </p:cNvPr>
          <p:cNvSpPr txBox="1"/>
          <p:nvPr/>
        </p:nvSpPr>
        <p:spPr>
          <a:xfrm>
            <a:off x="9384558" y="637014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Fe</a:t>
            </a:r>
            <a:endParaRPr kumimoji="1" lang="ja-JP" altLang="en-US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070D41C-2E17-4371-7B9D-CE3560162C34}"/>
              </a:ext>
            </a:extLst>
          </p:cNvPr>
          <p:cNvSpPr txBox="1"/>
          <p:nvPr/>
        </p:nvSpPr>
        <p:spPr>
          <a:xfrm>
            <a:off x="-31434" y="5238230"/>
            <a:ext cx="69044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I created a simple simulation model based on UVSOR.</a:t>
            </a:r>
          </a:p>
          <a:p>
            <a:r>
              <a:rPr kumimoji="1" lang="en-US" altLang="ja-JP" sz="2000" b="1" dirty="0"/>
              <a:t>It has a straight section and a bending magnet.</a:t>
            </a:r>
          </a:p>
          <a:p>
            <a:r>
              <a:rPr lang="en-US" altLang="ja-JP" sz="2000" b="1" dirty="0"/>
              <a:t>The beam duct is made of stainless steel.</a:t>
            </a:r>
          </a:p>
          <a:p>
            <a:r>
              <a:rPr kumimoji="1" lang="en-US" altLang="ja-JP" sz="2000" b="1" dirty="0"/>
              <a:t>The magnet is made of iron.</a:t>
            </a:r>
          </a:p>
          <a:p>
            <a:r>
              <a:rPr lang="en-US" altLang="ja-JP" sz="2000" b="1" dirty="0"/>
              <a:t>All other parts are vacuum.</a:t>
            </a:r>
            <a:endParaRPr kumimoji="1" lang="ja-JP" altLang="en-US" sz="2000" b="1" dirty="0"/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FA986E66-2953-7D07-2037-949475574157}"/>
              </a:ext>
            </a:extLst>
          </p:cNvPr>
          <p:cNvGrpSpPr/>
          <p:nvPr/>
        </p:nvGrpSpPr>
        <p:grpSpPr>
          <a:xfrm>
            <a:off x="409232" y="2525597"/>
            <a:ext cx="983673" cy="980321"/>
            <a:chOff x="6123709" y="1941275"/>
            <a:chExt cx="983673" cy="980321"/>
          </a:xfrm>
        </p:grpSpPr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9B0394D8-FC6A-ABBC-1405-6CC2E805A4F7}"/>
                </a:ext>
              </a:extLst>
            </p:cNvPr>
            <p:cNvCxnSpPr/>
            <p:nvPr/>
          </p:nvCxnSpPr>
          <p:spPr>
            <a:xfrm flipV="1">
              <a:off x="6123709" y="1941275"/>
              <a:ext cx="0" cy="98032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CFF5BBAE-1D51-7251-F2E5-C8E76B966E5C}"/>
                </a:ext>
              </a:extLst>
            </p:cNvPr>
            <p:cNvCxnSpPr>
              <a:cxnSpLocks/>
            </p:cNvCxnSpPr>
            <p:nvPr/>
          </p:nvCxnSpPr>
          <p:spPr>
            <a:xfrm>
              <a:off x="6123709" y="2910711"/>
              <a:ext cx="98367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E36FB536-DCB3-B21A-DE8A-1E661304CA28}"/>
                  </a:ext>
                </a:extLst>
              </p:cNvPr>
              <p:cNvSpPr txBox="1"/>
              <p:nvPr/>
            </p:nvSpPr>
            <p:spPr>
              <a:xfrm>
                <a:off x="154315" y="2364287"/>
                <a:ext cx="2177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E36FB536-DCB3-B21A-DE8A-1E661304C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15" y="2364287"/>
                <a:ext cx="217752" cy="307777"/>
              </a:xfrm>
              <a:prstGeom prst="rect">
                <a:avLst/>
              </a:prstGeom>
              <a:blipFill>
                <a:blip r:embed="rId18"/>
                <a:stretch>
                  <a:fillRect l="-11111" r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E126062E-3F77-FA63-18FA-676F122EDFE8}"/>
                  </a:ext>
                </a:extLst>
              </p:cNvPr>
              <p:cNvSpPr txBox="1"/>
              <p:nvPr/>
            </p:nvSpPr>
            <p:spPr>
              <a:xfrm>
                <a:off x="1433664" y="3318383"/>
                <a:ext cx="2015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E126062E-3F77-FA63-18FA-676F122ED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664" y="3318383"/>
                <a:ext cx="201530" cy="307777"/>
              </a:xfrm>
              <a:prstGeom prst="rect">
                <a:avLst/>
              </a:prstGeom>
              <a:blipFill>
                <a:blip r:embed="rId19"/>
                <a:stretch>
                  <a:fillRect l="-12121" r="-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CE83ABD0-0D04-6E9E-1786-CA702658A0D9}"/>
              </a:ext>
            </a:extLst>
          </p:cNvPr>
          <p:cNvGrpSpPr/>
          <p:nvPr/>
        </p:nvGrpSpPr>
        <p:grpSpPr>
          <a:xfrm>
            <a:off x="10880017" y="1091207"/>
            <a:ext cx="898691" cy="1135953"/>
            <a:chOff x="6123709" y="1941275"/>
            <a:chExt cx="898691" cy="1135953"/>
          </a:xfrm>
        </p:grpSpPr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DD13EC2A-2E5A-CA58-2183-E0C84162D396}"/>
                </a:ext>
              </a:extLst>
            </p:cNvPr>
            <p:cNvCxnSpPr/>
            <p:nvPr/>
          </p:nvCxnSpPr>
          <p:spPr>
            <a:xfrm flipV="1">
              <a:off x="6123709" y="1941275"/>
              <a:ext cx="0" cy="98032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720A1835-1821-BADC-5C54-690C87BFBFB4}"/>
                </a:ext>
              </a:extLst>
            </p:cNvPr>
            <p:cNvCxnSpPr>
              <a:cxnSpLocks/>
            </p:cNvCxnSpPr>
            <p:nvPr/>
          </p:nvCxnSpPr>
          <p:spPr>
            <a:xfrm>
              <a:off x="6123709" y="2910711"/>
              <a:ext cx="898691" cy="1665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3BDA116C-C574-FFCE-8881-3AFEC8AD2885}"/>
                  </a:ext>
                </a:extLst>
              </p:cNvPr>
              <p:cNvSpPr txBox="1"/>
              <p:nvPr/>
            </p:nvSpPr>
            <p:spPr>
              <a:xfrm>
                <a:off x="10682654" y="815522"/>
                <a:ext cx="2223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en-US" altLang="ja-JP" sz="2000" b="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3BDA116C-C574-FFCE-8881-3AFEC8AD2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654" y="815522"/>
                <a:ext cx="222369" cy="307777"/>
              </a:xfrm>
              <a:prstGeom prst="rect">
                <a:avLst/>
              </a:prstGeom>
              <a:blipFill>
                <a:blip r:embed="rId20"/>
                <a:stretch>
                  <a:fillRect l="-24324" r="-21622" b="-2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E6A32AB-81D7-D155-DF6D-6D88648D4B0E}"/>
                  </a:ext>
                </a:extLst>
              </p:cNvPr>
              <p:cNvSpPr txBox="1"/>
              <p:nvPr/>
            </p:nvSpPr>
            <p:spPr>
              <a:xfrm>
                <a:off x="11790459" y="2073271"/>
                <a:ext cx="2177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E6A32AB-81D7-D155-DF6D-6D88648D4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459" y="2073271"/>
                <a:ext cx="217752" cy="307777"/>
              </a:xfrm>
              <a:prstGeom prst="rect">
                <a:avLst/>
              </a:prstGeom>
              <a:blipFill>
                <a:blip r:embed="rId21"/>
                <a:stretch>
                  <a:fillRect l="-11111" r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1B4DEF9D-2073-1FB3-923C-B56FE562D11A}"/>
              </a:ext>
            </a:extLst>
          </p:cNvPr>
          <p:cNvCxnSpPr>
            <a:stCxn id="37" idx="0"/>
            <a:endCxn id="37" idx="2"/>
          </p:cNvCxnSpPr>
          <p:nvPr/>
        </p:nvCxnSpPr>
        <p:spPr>
          <a:xfrm>
            <a:off x="9607765" y="5368125"/>
            <a:ext cx="0" cy="4598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039635AC-C4A2-DBAA-3199-31D359C0FC17}"/>
              </a:ext>
            </a:extLst>
          </p:cNvPr>
          <p:cNvCxnSpPr>
            <a:stCxn id="37" idx="1"/>
            <a:endCxn id="37" idx="3"/>
          </p:cNvCxnSpPr>
          <p:nvPr/>
        </p:nvCxnSpPr>
        <p:spPr>
          <a:xfrm>
            <a:off x="9256772" y="5598040"/>
            <a:ext cx="7019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E1F5307-B4D8-4129-4215-6A96DB79B1D4}"/>
              </a:ext>
            </a:extLst>
          </p:cNvPr>
          <p:cNvSpPr txBox="1"/>
          <p:nvPr/>
        </p:nvSpPr>
        <p:spPr>
          <a:xfrm>
            <a:off x="9164108" y="5037587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3.9[cm]</a:t>
            </a:r>
            <a:endParaRPr kumimoji="1" lang="ja-JP" altLang="en-US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CF05296-5D34-CE82-7D90-630BC1F7E2B1}"/>
              </a:ext>
            </a:extLst>
          </p:cNvPr>
          <p:cNvSpPr txBox="1"/>
          <p:nvPr/>
        </p:nvSpPr>
        <p:spPr>
          <a:xfrm>
            <a:off x="9958757" y="5458623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11[cm]</a:t>
            </a:r>
            <a:endParaRPr kumimoji="1" lang="ja-JP" altLang="en-US" b="1" dirty="0"/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4EA03040-BD6C-2A76-613E-75793E7447C5}"/>
              </a:ext>
            </a:extLst>
          </p:cNvPr>
          <p:cNvCxnSpPr>
            <a:cxnSpLocks/>
            <a:endCxn id="31" idx="3"/>
          </p:cNvCxnSpPr>
          <p:nvPr/>
        </p:nvCxnSpPr>
        <p:spPr>
          <a:xfrm>
            <a:off x="7684813" y="4588858"/>
            <a:ext cx="2350307" cy="280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1C3D66C-DFC9-4765-ABE8-4132210A64A5}"/>
              </a:ext>
            </a:extLst>
          </p:cNvPr>
          <p:cNvSpPr txBox="1"/>
          <p:nvPr/>
        </p:nvSpPr>
        <p:spPr>
          <a:xfrm>
            <a:off x="8374116" y="401965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40[cm]</a:t>
            </a:r>
            <a:endParaRPr kumimoji="1" lang="ja-JP" altLang="en-US" b="1" dirty="0"/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8D509672-AE23-48C0-9063-CAA21008B82E}"/>
              </a:ext>
            </a:extLst>
          </p:cNvPr>
          <p:cNvCxnSpPr>
            <a:stCxn id="32" idx="0"/>
          </p:cNvCxnSpPr>
          <p:nvPr/>
        </p:nvCxnSpPr>
        <p:spPr>
          <a:xfrm>
            <a:off x="8105601" y="4343580"/>
            <a:ext cx="0" cy="251442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F4CE7E4-8C09-AD09-6FE9-E612A0707188}"/>
              </a:ext>
            </a:extLst>
          </p:cNvPr>
          <p:cNvSpPr txBox="1"/>
          <p:nvPr/>
        </p:nvSpPr>
        <p:spPr>
          <a:xfrm>
            <a:off x="6895198" y="5547578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63.6[cm]</a:t>
            </a:r>
            <a:endParaRPr kumimoji="1" lang="ja-JP" altLang="en-US" b="1" dirty="0"/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8CE0E26E-CA7A-F5BF-7FDC-E705845096BB}"/>
              </a:ext>
            </a:extLst>
          </p:cNvPr>
          <p:cNvGrpSpPr/>
          <p:nvPr/>
        </p:nvGrpSpPr>
        <p:grpSpPr>
          <a:xfrm>
            <a:off x="10656472" y="4089963"/>
            <a:ext cx="983673" cy="980321"/>
            <a:chOff x="6123709" y="1941275"/>
            <a:chExt cx="983673" cy="980321"/>
          </a:xfrm>
        </p:grpSpPr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02B865B1-2EF1-2378-619F-11C5C0561EC1}"/>
                </a:ext>
              </a:extLst>
            </p:cNvPr>
            <p:cNvCxnSpPr/>
            <p:nvPr/>
          </p:nvCxnSpPr>
          <p:spPr>
            <a:xfrm flipV="1">
              <a:off x="6123709" y="1941275"/>
              <a:ext cx="0" cy="98032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線矢印コネクタ 72">
              <a:extLst>
                <a:ext uri="{FF2B5EF4-FFF2-40B4-BE49-F238E27FC236}">
                  <a16:creationId xmlns:a16="http://schemas.microsoft.com/office/drawing/2014/main" id="{6A047A09-2F15-3958-16DB-D860A392AF7F}"/>
                </a:ext>
              </a:extLst>
            </p:cNvPr>
            <p:cNvCxnSpPr>
              <a:cxnSpLocks/>
            </p:cNvCxnSpPr>
            <p:nvPr/>
          </p:nvCxnSpPr>
          <p:spPr>
            <a:xfrm>
              <a:off x="6123709" y="2910711"/>
              <a:ext cx="98367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B402B1C1-FEF1-DF06-891E-54C238427A8D}"/>
                  </a:ext>
                </a:extLst>
              </p:cNvPr>
              <p:cNvSpPr txBox="1"/>
              <p:nvPr/>
            </p:nvSpPr>
            <p:spPr>
              <a:xfrm>
                <a:off x="10285157" y="4055503"/>
                <a:ext cx="2223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en-US" altLang="ja-JP" sz="2000" b="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B402B1C1-FEF1-DF06-891E-54C238427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157" y="4055503"/>
                <a:ext cx="222369" cy="307777"/>
              </a:xfrm>
              <a:prstGeom prst="rect">
                <a:avLst/>
              </a:prstGeom>
              <a:blipFill>
                <a:blip r:embed="rId22"/>
                <a:stretch>
                  <a:fillRect l="-24324" r="-21622"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9227C10F-75BF-9BD4-807A-2D586A1ECD23}"/>
                  </a:ext>
                </a:extLst>
              </p:cNvPr>
              <p:cNvSpPr txBox="1"/>
              <p:nvPr/>
            </p:nvSpPr>
            <p:spPr>
              <a:xfrm>
                <a:off x="11713022" y="4905510"/>
                <a:ext cx="2177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9227C10F-75BF-9BD4-807A-2D586A1EC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3022" y="4905510"/>
                <a:ext cx="217752" cy="307777"/>
              </a:xfrm>
              <a:prstGeom prst="rect">
                <a:avLst/>
              </a:prstGeom>
              <a:blipFill>
                <a:blip r:embed="rId23"/>
                <a:stretch>
                  <a:fillRect l="-11111" r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3E0D96AF-2DC8-6844-743D-EAC19EF7F503}"/>
              </a:ext>
            </a:extLst>
          </p:cNvPr>
          <p:cNvCxnSpPr>
            <a:cxnSpLocks/>
          </p:cNvCxnSpPr>
          <p:nvPr/>
        </p:nvCxnSpPr>
        <p:spPr>
          <a:xfrm flipH="1">
            <a:off x="10293675" y="2060643"/>
            <a:ext cx="586342" cy="54352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945B81D-8CAA-BD70-D377-78CB3FAB67B1}"/>
                  </a:ext>
                </a:extLst>
              </p:cNvPr>
              <p:cNvSpPr txBox="1"/>
              <p:nvPr/>
            </p:nvSpPr>
            <p:spPr>
              <a:xfrm>
                <a:off x="10237489" y="2603168"/>
                <a:ext cx="2015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945B81D-8CAA-BD70-D377-78CB3FAB6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489" y="2603168"/>
                <a:ext cx="201530" cy="307777"/>
              </a:xfrm>
              <a:prstGeom prst="rect">
                <a:avLst/>
              </a:prstGeom>
              <a:blipFill>
                <a:blip r:embed="rId24"/>
                <a:stretch>
                  <a:fillRect l="-12121" r="-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2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297C15-202D-97EA-B26F-F40D092F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740"/>
            <a:ext cx="12192000" cy="662782"/>
          </a:xfrm>
        </p:spPr>
        <p:txBody>
          <a:bodyPr/>
          <a:lstStyle/>
          <a:p>
            <a:r>
              <a:rPr kumimoji="1" lang="en-US" altLang="ja-JP"/>
              <a:t>Beam Loss Mechanism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E828DA-94C1-7368-35EB-14B2C0412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20" y="2204152"/>
            <a:ext cx="4746251" cy="3787248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5D43A95-0C53-4CAD-E93E-ED63A15D5073}"/>
              </a:ext>
            </a:extLst>
          </p:cNvPr>
          <p:cNvGrpSpPr/>
          <p:nvPr/>
        </p:nvGrpSpPr>
        <p:grpSpPr>
          <a:xfrm>
            <a:off x="5985883" y="3063954"/>
            <a:ext cx="5517594" cy="1589895"/>
            <a:chOff x="342900" y="2008414"/>
            <a:chExt cx="6724707" cy="1438400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4D6E6C63-70D8-9B24-9478-AB83DEC19E81}"/>
                </a:ext>
              </a:extLst>
            </p:cNvPr>
            <p:cNvCxnSpPr/>
            <p:nvPr/>
          </p:nvCxnSpPr>
          <p:spPr>
            <a:xfrm>
              <a:off x="342900" y="2008414"/>
              <a:ext cx="5753100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5209CF80-A7FE-308F-66E4-82993B00F90B}"/>
                </a:ext>
              </a:extLst>
            </p:cNvPr>
            <p:cNvCxnSpPr/>
            <p:nvPr/>
          </p:nvCxnSpPr>
          <p:spPr>
            <a:xfrm>
              <a:off x="342900" y="3429000"/>
              <a:ext cx="5753100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524ABF-E29A-E7C6-AA69-3293257E7943}"/>
                </a:ext>
              </a:extLst>
            </p:cNvPr>
            <p:cNvCxnSpPr/>
            <p:nvPr/>
          </p:nvCxnSpPr>
          <p:spPr>
            <a:xfrm>
              <a:off x="342900" y="2726871"/>
              <a:ext cx="5753100" cy="0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インク 8">
                  <a:extLst>
                    <a:ext uri="{FF2B5EF4-FFF2-40B4-BE49-F238E27FC236}">
                      <a16:creationId xmlns:a16="http://schemas.microsoft.com/office/drawing/2014/main" id="{052E29F8-ADBA-9744-719D-477AAFF5B2A5}"/>
                    </a:ext>
                  </a:extLst>
                </p14:cNvPr>
                <p14:cNvContentPartPr/>
                <p14:nvPr/>
              </p14:nvContentPartPr>
              <p14:xfrm>
                <a:off x="1077969" y="2742994"/>
                <a:ext cx="360" cy="360"/>
              </p14:xfrm>
            </p:contentPart>
          </mc:Choice>
          <mc:Fallback xmlns="">
            <p:pic>
              <p:nvPicPr>
                <p:cNvPr id="24" name="インク 23">
                  <a:extLst>
                    <a:ext uri="{FF2B5EF4-FFF2-40B4-BE49-F238E27FC236}">
                      <a16:creationId xmlns:a16="http://schemas.microsoft.com/office/drawing/2014/main" id="{9D8DC397-0459-C46C-35D9-7D2E80653D6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4969" y="26799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5D4BFCB6-FACA-6A6B-F7FF-E11AF2E3A9DB}"/>
                </a:ext>
              </a:extLst>
            </p:cNvPr>
            <p:cNvCxnSpPr/>
            <p:nvPr/>
          </p:nvCxnSpPr>
          <p:spPr>
            <a:xfrm flipV="1">
              <a:off x="1047891" y="2024537"/>
              <a:ext cx="4343117" cy="718457"/>
            </a:xfrm>
            <a:prstGeom prst="line">
              <a:avLst/>
            </a:prstGeom>
            <a:ln w="57150">
              <a:solidFill>
                <a:srgbClr val="D5253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インク 10">
                  <a:extLst>
                    <a:ext uri="{FF2B5EF4-FFF2-40B4-BE49-F238E27FC236}">
                      <a16:creationId xmlns:a16="http://schemas.microsoft.com/office/drawing/2014/main" id="{DFDEB53D-BD66-C34E-5466-23EF7B373466}"/>
                    </a:ext>
                  </a:extLst>
                </p14:cNvPr>
                <p14:cNvContentPartPr/>
                <p14:nvPr/>
              </p14:nvContentPartPr>
              <p14:xfrm>
                <a:off x="5372049" y="2008594"/>
                <a:ext cx="360" cy="360"/>
              </p14:xfrm>
            </p:contentPart>
          </mc:Choice>
          <mc:Fallback xmlns="">
            <p:pic>
              <p:nvPicPr>
                <p:cNvPr id="26" name="インク 25">
                  <a:extLst>
                    <a:ext uri="{FF2B5EF4-FFF2-40B4-BE49-F238E27FC236}">
                      <a16:creationId xmlns:a16="http://schemas.microsoft.com/office/drawing/2014/main" id="{BECD6420-DD64-6FA9-95D4-9D2B369C093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09049" y="19455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2" name="円弧 11">
              <a:extLst>
                <a:ext uri="{FF2B5EF4-FFF2-40B4-BE49-F238E27FC236}">
                  <a16:creationId xmlns:a16="http://schemas.microsoft.com/office/drawing/2014/main" id="{6EB2CEAA-975C-7D4D-F8B8-1B45E99416DC}"/>
                </a:ext>
              </a:extLst>
            </p:cNvPr>
            <p:cNvSpPr/>
            <p:nvPr/>
          </p:nvSpPr>
          <p:spPr>
            <a:xfrm>
              <a:off x="3592282" y="2360331"/>
              <a:ext cx="143356" cy="700117"/>
            </a:xfrm>
            <a:prstGeom prst="arc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143E5647-0E8E-BFBE-13A4-1838490D003A}"/>
                </a:ext>
              </a:extLst>
            </p:cNvPr>
            <p:cNvCxnSpPr/>
            <p:nvPr/>
          </p:nvCxnSpPr>
          <p:spPr>
            <a:xfrm>
              <a:off x="5372049" y="2024537"/>
              <a:ext cx="0" cy="71845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98F39ADE-E741-9B8C-7B44-4BE42BC9C58C}"/>
                    </a:ext>
                  </a:extLst>
                </p:cNvPr>
                <p:cNvSpPr txBox="1"/>
                <p:nvPr/>
              </p:nvSpPr>
              <p:spPr>
                <a:xfrm>
                  <a:off x="3784687" y="2404096"/>
                  <a:ext cx="2255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3F5CB2B2-0B62-72E1-A255-EA8FD6A3FF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687" y="2404096"/>
                  <a:ext cx="225511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38710" r="-35484" b="-125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A0270EC8-F887-DB74-7C82-AD3B2570C44A}"/>
                </a:ext>
              </a:extLst>
            </p:cNvPr>
            <p:cNvCxnSpPr/>
            <p:nvPr/>
          </p:nvCxnSpPr>
          <p:spPr>
            <a:xfrm>
              <a:off x="1047891" y="3060448"/>
              <a:ext cx="4324158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AB9FB46B-9AC2-7C09-EA5B-51F55E9177F3}"/>
                    </a:ext>
                  </a:extLst>
                </p:cNvPr>
                <p:cNvSpPr txBox="1"/>
                <p:nvPr/>
              </p:nvSpPr>
              <p:spPr>
                <a:xfrm>
                  <a:off x="2998102" y="3122552"/>
                  <a:ext cx="1188359" cy="3242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=2.2</m:t>
                        </m:r>
                        <m:r>
                          <a:rPr kumimoji="1" lang="ja-JP" alt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9549B825-D295-B912-6E22-02DA988E17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102" y="3122552"/>
                  <a:ext cx="1188359" cy="324262"/>
                </a:xfrm>
                <a:prstGeom prst="rect">
                  <a:avLst/>
                </a:prstGeom>
                <a:blipFill>
                  <a:blip r:embed="rId9"/>
                  <a:stretch>
                    <a:fillRect l="-4878" r="-1829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210B2CF7-3860-4B5A-21B4-5E09F5E6B235}"/>
                    </a:ext>
                  </a:extLst>
                </p:cNvPr>
                <p:cNvSpPr txBox="1"/>
                <p:nvPr/>
              </p:nvSpPr>
              <p:spPr>
                <a:xfrm>
                  <a:off x="5459282" y="2273268"/>
                  <a:ext cx="160832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=19[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C901422D-C9A6-0E74-BAD0-62C5E59DAF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9282" y="2273268"/>
                  <a:ext cx="1608325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6787" t="-2083" r="-22172" b="-4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E35171B-7095-3386-785C-3904964CC2D2}"/>
              </a:ext>
            </a:extLst>
          </p:cNvPr>
          <p:cNvSpPr txBox="1"/>
          <p:nvPr/>
        </p:nvSpPr>
        <p:spPr>
          <a:xfrm>
            <a:off x="161314" y="1804042"/>
            <a:ext cx="2170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Bremsstrahlung</a:t>
            </a:r>
            <a:endParaRPr kumimoji="1" lang="ja-JP" altLang="en-US" sz="20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D9C638F-B92E-491B-EF00-9B66C5565DE8}"/>
              </a:ext>
            </a:extLst>
          </p:cNvPr>
          <p:cNvSpPr txBox="1"/>
          <p:nvPr/>
        </p:nvSpPr>
        <p:spPr>
          <a:xfrm>
            <a:off x="0" y="6136589"/>
            <a:ext cx="656782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Electrons losing energy higher than a critical value </a:t>
            </a:r>
          </a:p>
          <a:p>
            <a:r>
              <a:rPr lang="en-US" altLang="ja-JP" sz="2000" b="1" dirty="0"/>
              <a:t>are lost and generate radiation.</a:t>
            </a:r>
            <a:endParaRPr lang="ja-JP" altLang="en-US" sz="2000" b="1" dirty="0"/>
          </a:p>
          <a:p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AAD9262-32AB-2EBF-D5B7-DDAD3D745E87}"/>
              </a:ext>
            </a:extLst>
          </p:cNvPr>
          <p:cNvSpPr txBox="1"/>
          <p:nvPr/>
        </p:nvSpPr>
        <p:spPr>
          <a:xfrm>
            <a:off x="5985883" y="1804042"/>
            <a:ext cx="2898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Rutherford Scattering</a:t>
            </a:r>
            <a:endParaRPr kumimoji="1" lang="ja-JP" altLang="en-US" sz="20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F43E8FA-7F1A-9786-F430-8E0F6DDEE964}"/>
              </a:ext>
            </a:extLst>
          </p:cNvPr>
          <p:cNvSpPr txBox="1"/>
          <p:nvPr/>
        </p:nvSpPr>
        <p:spPr>
          <a:xfrm>
            <a:off x="6878077" y="5061217"/>
            <a:ext cx="48976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/>
              <a:t>Electrons scattered by an angle larger than a critical value are lost and generate radiation.</a:t>
            </a:r>
            <a:endParaRPr lang="ja-JP" altLang="en-US" sz="2000" b="1" dirty="0"/>
          </a:p>
          <a:p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818E311-55D4-1C19-08D8-18DB8F9A9AB1}"/>
              </a:ext>
            </a:extLst>
          </p:cNvPr>
          <p:cNvSpPr txBox="1"/>
          <p:nvPr/>
        </p:nvSpPr>
        <p:spPr>
          <a:xfrm>
            <a:off x="1240343" y="848299"/>
            <a:ext cx="831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In this study, we only consider residual gas scattering.</a:t>
            </a:r>
          </a:p>
          <a:p>
            <a:r>
              <a:rPr lang="en-US" altLang="ja-JP" sz="2400" b="1" dirty="0"/>
              <a:t>We put CO as the residual gas in the straight section.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779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89E673-E21A-723F-0FB5-C0833694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94"/>
            <a:ext cx="12192000" cy="662782"/>
          </a:xfrm>
        </p:spPr>
        <p:txBody>
          <a:bodyPr/>
          <a:lstStyle/>
          <a:p>
            <a:r>
              <a:rPr lang="en-US" altLang="ja-JP"/>
              <a:t>Simulation Result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5F135F2-DAF1-1A58-79AD-B7756BA1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F4F9"/>
              </a:clrFrom>
              <a:clrTo>
                <a:srgbClr val="EFF4F9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217" y="1483655"/>
            <a:ext cx="5876627" cy="115249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2ABD135-C5F7-0A08-5B9F-84EDB372A2C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5840" y="1495164"/>
            <a:ext cx="5906209" cy="118232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0DF328A-56AC-691D-CBD1-51516F201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217" y="3099510"/>
            <a:ext cx="5946167" cy="331691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E38EF08-1D41-CF21-A87C-F3F0C146CD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4385" y="3193950"/>
            <a:ext cx="5935760" cy="326399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F3536B-0B71-FA60-835E-E80E52B99372}"/>
              </a:ext>
            </a:extLst>
          </p:cNvPr>
          <p:cNvSpPr txBox="1"/>
          <p:nvPr/>
        </p:nvSpPr>
        <p:spPr>
          <a:xfrm>
            <a:off x="987725" y="1734862"/>
            <a:ext cx="30112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/>
              <a:t>Interaction with residual gases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30DA4C1-1752-9A77-B4EB-B893F87334FD}"/>
                  </a:ext>
                </a:extLst>
              </p:cNvPr>
              <p:cNvSpPr txBox="1"/>
              <p:nvPr/>
            </p:nvSpPr>
            <p:spPr>
              <a:xfrm>
                <a:off x="4545379" y="2396772"/>
                <a:ext cx="1461519" cy="280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ja-JP" altLang="en-US" sz="1200" b="1" dirty="0"/>
                  <a:t> </a:t>
                </a:r>
                <a:r>
                  <a:rPr lang="en-US" altLang="ja-JP" sz="1200" b="1" dirty="0"/>
                  <a:t>electron</a:t>
                </a:r>
                <a:endParaRPr lang="ja-JP" altLang="en-US" sz="1200" b="1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30DA4C1-1752-9A77-B4EB-B893F8733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379" y="2396772"/>
                <a:ext cx="1461519" cy="280718"/>
              </a:xfrm>
              <a:prstGeom prst="rect">
                <a:avLst/>
              </a:prstGeom>
              <a:blipFill>
                <a:blip r:embed="rId9"/>
                <a:stretch>
                  <a:fillRect l="-418"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B3C8533-8355-C4CE-7265-CE932AA5FE12}"/>
                  </a:ext>
                </a:extLst>
              </p:cNvPr>
              <p:cNvSpPr txBox="1"/>
              <p:nvPr/>
            </p:nvSpPr>
            <p:spPr>
              <a:xfrm>
                <a:off x="10463996" y="2428265"/>
                <a:ext cx="1461519" cy="280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ja-JP" altLang="en-US" sz="1200" b="1" dirty="0"/>
                  <a:t> </a:t>
                </a:r>
                <a:r>
                  <a:rPr lang="en-US" altLang="ja-JP" sz="1200" b="1" dirty="0"/>
                  <a:t>electron</a:t>
                </a:r>
                <a:endParaRPr lang="ja-JP" altLang="en-US" sz="1200" b="1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B3C8533-8355-C4CE-7265-CE932AA5F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996" y="2428265"/>
                <a:ext cx="1461519" cy="280718"/>
              </a:xfrm>
              <a:prstGeom prst="rect">
                <a:avLst/>
              </a:prstGeom>
              <a:blipFill>
                <a:blip r:embed="rId9"/>
                <a:stretch>
                  <a:fillRect l="-418"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23DE56E-662B-12F6-2DE6-246E40B8B7FD}"/>
                  </a:ext>
                </a:extLst>
              </p:cNvPr>
              <p:cNvSpPr txBox="1"/>
              <p:nvPr/>
            </p:nvSpPr>
            <p:spPr>
              <a:xfrm>
                <a:off x="3999018" y="6172874"/>
                <a:ext cx="1461519" cy="283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ja-JP" altLang="en-US" sz="1200" b="1" dirty="0"/>
                  <a:t> </a:t>
                </a:r>
                <a:r>
                  <a:rPr lang="en-US" altLang="ja-JP" sz="1200" b="1" dirty="0"/>
                  <a:t>electron</a:t>
                </a:r>
                <a:endParaRPr lang="ja-JP" altLang="en-US" sz="1200" b="1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23DE56E-662B-12F6-2DE6-246E40B8B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018" y="6172874"/>
                <a:ext cx="1461519" cy="283924"/>
              </a:xfrm>
              <a:prstGeom prst="rect">
                <a:avLst/>
              </a:prstGeom>
              <a:blipFill>
                <a:blip r:embed="rId10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41A1565-A2EC-05AD-C776-1F44B739E645}"/>
                  </a:ext>
                </a:extLst>
              </p:cNvPr>
              <p:cNvSpPr txBox="1"/>
              <p:nvPr/>
            </p:nvSpPr>
            <p:spPr>
              <a:xfrm>
                <a:off x="9834980" y="6172874"/>
                <a:ext cx="1461519" cy="283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ja-JP" altLang="en-US" sz="1200" b="1" dirty="0"/>
                  <a:t> </a:t>
                </a:r>
                <a:r>
                  <a:rPr lang="en-US" altLang="ja-JP" sz="1200" b="1" dirty="0"/>
                  <a:t>electron</a:t>
                </a:r>
                <a:endParaRPr lang="ja-JP" altLang="en-US" sz="1200" b="1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41A1565-A2EC-05AD-C776-1F44B739E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980" y="6172874"/>
                <a:ext cx="1461519" cy="283924"/>
              </a:xfrm>
              <a:prstGeom prst="rect">
                <a:avLst/>
              </a:prstGeom>
              <a:blipFill>
                <a:blip r:embed="rId10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440AD6-B2E6-4109-E482-B8821727997A}"/>
              </a:ext>
            </a:extLst>
          </p:cNvPr>
          <p:cNvSpPr txBox="1"/>
          <p:nvPr/>
        </p:nvSpPr>
        <p:spPr>
          <a:xfrm>
            <a:off x="2052084" y="972023"/>
            <a:ext cx="29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Electron</a:t>
            </a:r>
            <a:r>
              <a:rPr lang="ja-JP" altLang="en-US" b="1"/>
              <a:t> </a:t>
            </a:r>
            <a:r>
              <a:rPr lang="en-US" altLang="ja-JP" b="1"/>
              <a:t>fluence</a:t>
            </a:r>
            <a:endParaRPr kumimoji="1" lang="ja-JP" altLang="en-US" b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97EFA4-88D5-BFDA-DE03-BC657B9FE5F3}"/>
              </a:ext>
            </a:extLst>
          </p:cNvPr>
          <p:cNvSpPr txBox="1"/>
          <p:nvPr/>
        </p:nvSpPr>
        <p:spPr>
          <a:xfrm>
            <a:off x="7368659" y="972023"/>
            <a:ext cx="29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Gamma-ray</a:t>
            </a:r>
            <a:r>
              <a:rPr lang="ja-JP" altLang="en-US" b="1"/>
              <a:t> </a:t>
            </a:r>
            <a:r>
              <a:rPr lang="en-US" altLang="ja-JP" b="1"/>
              <a:t>fluence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200601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E282B-C744-61D1-9A0A-20287654B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225AD6-3364-2CBB-3F08-161ADD01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94"/>
            <a:ext cx="12192000" cy="662782"/>
          </a:xfrm>
        </p:spPr>
        <p:txBody>
          <a:bodyPr/>
          <a:lstStyle/>
          <a:p>
            <a:r>
              <a:rPr lang="en-US" altLang="ja-JP"/>
              <a:t>Simulation Result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54FEA32-5D08-7E32-1922-7818695C20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F4F9"/>
              </a:clrFrom>
              <a:clrTo>
                <a:srgbClr val="EFF4F9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217" y="1483655"/>
            <a:ext cx="5876627" cy="115249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C0DCDE3-4C6C-BD9A-F310-84369CFE6F0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5840" y="1495164"/>
            <a:ext cx="5906209" cy="118232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AF56625-5FF5-9102-34C2-157D6708E0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217" y="3099510"/>
            <a:ext cx="5946167" cy="331691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1A0F714-E243-83DD-B874-2C7DD5ED60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4385" y="3193950"/>
            <a:ext cx="5935760" cy="326399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C387902-4784-CC29-24F9-92D027FA5C11}"/>
              </a:ext>
            </a:extLst>
          </p:cNvPr>
          <p:cNvSpPr txBox="1"/>
          <p:nvPr/>
        </p:nvSpPr>
        <p:spPr>
          <a:xfrm>
            <a:off x="987725" y="1734862"/>
            <a:ext cx="30112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/>
              <a:t>Interaction with residual gases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EA66F77-94EF-3EB9-DB7B-3A954E4D5815}"/>
                  </a:ext>
                </a:extLst>
              </p:cNvPr>
              <p:cNvSpPr txBox="1"/>
              <p:nvPr/>
            </p:nvSpPr>
            <p:spPr>
              <a:xfrm>
                <a:off x="4545379" y="2396772"/>
                <a:ext cx="1461519" cy="280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ja-JP" altLang="en-US" sz="1200" b="1" dirty="0"/>
                  <a:t> </a:t>
                </a:r>
                <a:r>
                  <a:rPr lang="en-US" altLang="ja-JP" sz="1200" b="1" dirty="0"/>
                  <a:t>electron</a:t>
                </a:r>
                <a:endParaRPr lang="ja-JP" altLang="en-US" sz="1200" b="1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EA66F77-94EF-3EB9-DB7B-3A954E4D5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379" y="2396772"/>
                <a:ext cx="1461519" cy="280718"/>
              </a:xfrm>
              <a:prstGeom prst="rect">
                <a:avLst/>
              </a:prstGeom>
              <a:blipFill>
                <a:blip r:embed="rId9"/>
                <a:stretch>
                  <a:fillRect l="-418"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CC6ECFB-5720-8767-1FAB-972BE386E547}"/>
                  </a:ext>
                </a:extLst>
              </p:cNvPr>
              <p:cNvSpPr txBox="1"/>
              <p:nvPr/>
            </p:nvSpPr>
            <p:spPr>
              <a:xfrm>
                <a:off x="10463996" y="2428265"/>
                <a:ext cx="1461519" cy="280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ja-JP" altLang="en-US" sz="1200" b="1" dirty="0"/>
                  <a:t> </a:t>
                </a:r>
                <a:r>
                  <a:rPr lang="en-US" altLang="ja-JP" sz="1200" b="1" dirty="0"/>
                  <a:t>electron</a:t>
                </a:r>
                <a:endParaRPr lang="ja-JP" altLang="en-US" sz="1200" b="1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CC6ECFB-5720-8767-1FAB-972BE386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996" y="2428265"/>
                <a:ext cx="1461519" cy="280718"/>
              </a:xfrm>
              <a:prstGeom prst="rect">
                <a:avLst/>
              </a:prstGeom>
              <a:blipFill>
                <a:blip r:embed="rId9"/>
                <a:stretch>
                  <a:fillRect l="-418"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5058248-111E-FCD7-EF4B-5EDC4323DD8A}"/>
                  </a:ext>
                </a:extLst>
              </p:cNvPr>
              <p:cNvSpPr txBox="1"/>
              <p:nvPr/>
            </p:nvSpPr>
            <p:spPr>
              <a:xfrm>
                <a:off x="3999018" y="6172874"/>
                <a:ext cx="1461519" cy="283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ja-JP" altLang="en-US" sz="1200" b="1" dirty="0"/>
                  <a:t> </a:t>
                </a:r>
                <a:r>
                  <a:rPr lang="en-US" altLang="ja-JP" sz="1200" b="1" dirty="0"/>
                  <a:t>electron</a:t>
                </a:r>
                <a:endParaRPr lang="ja-JP" altLang="en-US" sz="1200" b="1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5058248-111E-FCD7-EF4B-5EDC4323D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018" y="6172874"/>
                <a:ext cx="1461519" cy="283924"/>
              </a:xfrm>
              <a:prstGeom prst="rect">
                <a:avLst/>
              </a:prstGeom>
              <a:blipFill>
                <a:blip r:embed="rId10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B186E06-0DC3-40F3-A0D9-301902DB2FF1}"/>
                  </a:ext>
                </a:extLst>
              </p:cNvPr>
              <p:cNvSpPr txBox="1"/>
              <p:nvPr/>
            </p:nvSpPr>
            <p:spPr>
              <a:xfrm>
                <a:off x="9834980" y="6172874"/>
                <a:ext cx="1461519" cy="283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ja-JP" altLang="en-US" sz="1200" b="1" dirty="0"/>
                  <a:t> </a:t>
                </a:r>
                <a:r>
                  <a:rPr lang="en-US" altLang="ja-JP" sz="1200" b="1" dirty="0"/>
                  <a:t>electron</a:t>
                </a:r>
                <a:endParaRPr lang="ja-JP" altLang="en-US" sz="1200" b="1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B186E06-0DC3-40F3-A0D9-301902DB2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980" y="6172874"/>
                <a:ext cx="1461519" cy="283924"/>
              </a:xfrm>
              <a:prstGeom prst="rect">
                <a:avLst/>
              </a:prstGeom>
              <a:blipFill>
                <a:blip r:embed="rId10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F3C4AD-83D5-5ED0-1EC0-7C3EB30EF6C2}"/>
              </a:ext>
            </a:extLst>
          </p:cNvPr>
          <p:cNvSpPr txBox="1"/>
          <p:nvPr/>
        </p:nvSpPr>
        <p:spPr>
          <a:xfrm>
            <a:off x="2052084" y="972023"/>
            <a:ext cx="29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Electron</a:t>
            </a:r>
            <a:r>
              <a:rPr lang="ja-JP" altLang="en-US" b="1"/>
              <a:t> </a:t>
            </a:r>
            <a:r>
              <a:rPr lang="en-US" altLang="ja-JP" b="1"/>
              <a:t>fluence</a:t>
            </a:r>
            <a:endParaRPr kumimoji="1" lang="ja-JP" altLang="en-US" b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B0F20A-5B19-F9EC-6AFB-E04982E03923}"/>
              </a:ext>
            </a:extLst>
          </p:cNvPr>
          <p:cNvSpPr txBox="1"/>
          <p:nvPr/>
        </p:nvSpPr>
        <p:spPr>
          <a:xfrm>
            <a:off x="7368659" y="972023"/>
            <a:ext cx="29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Gamma-ray</a:t>
            </a:r>
            <a:r>
              <a:rPr lang="ja-JP" altLang="en-US" b="1"/>
              <a:t> </a:t>
            </a:r>
            <a:r>
              <a:rPr lang="en-US" altLang="ja-JP" b="1"/>
              <a:t>fluence</a:t>
            </a:r>
            <a:endParaRPr kumimoji="1" lang="ja-JP" altLang="en-US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F36FB1-3F6B-C84B-4A72-34BBFE0969B0}"/>
              </a:ext>
            </a:extLst>
          </p:cNvPr>
          <p:cNvSpPr txBox="1"/>
          <p:nvPr/>
        </p:nvSpPr>
        <p:spPr>
          <a:xfrm>
            <a:off x="9357468" y="3256418"/>
            <a:ext cx="1837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/>
              <a:t>Bremsstrahlung gamma-rays</a:t>
            </a:r>
            <a:endParaRPr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0153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E9D42-C2A9-F75E-8C68-26AB74C5C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CF7172-ABE5-21D5-692D-5C2ECFC5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94"/>
            <a:ext cx="12192000" cy="662782"/>
          </a:xfrm>
        </p:spPr>
        <p:txBody>
          <a:bodyPr/>
          <a:lstStyle/>
          <a:p>
            <a:r>
              <a:rPr lang="en-US" altLang="ja-JP"/>
              <a:t>Simulation Result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8B8BD5-745F-AA42-ACDE-B0D8F60126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F4F9"/>
              </a:clrFrom>
              <a:clrTo>
                <a:srgbClr val="EFF4F9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217" y="1483655"/>
            <a:ext cx="5876627" cy="115249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BE764DF-6F11-D759-87DE-AF9044D6588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5840" y="1495164"/>
            <a:ext cx="5906209" cy="118232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A2E8E21-D4D5-36C9-F0AE-82EE9EDE7D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217" y="3099510"/>
            <a:ext cx="5946167" cy="331691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0E96E61-B3E0-422D-EC6E-5AE33C101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4384" y="3192803"/>
            <a:ext cx="5935760" cy="326399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B9E5B65-70B0-AE05-206C-1F01D9E55DF1}"/>
              </a:ext>
            </a:extLst>
          </p:cNvPr>
          <p:cNvSpPr txBox="1"/>
          <p:nvPr/>
        </p:nvSpPr>
        <p:spPr>
          <a:xfrm>
            <a:off x="987725" y="1734862"/>
            <a:ext cx="30112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/>
              <a:t>Interaction with residual gases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F57F2AC-E360-6A0F-E9A0-C1DDC666B02A}"/>
                  </a:ext>
                </a:extLst>
              </p:cNvPr>
              <p:cNvSpPr txBox="1"/>
              <p:nvPr/>
            </p:nvSpPr>
            <p:spPr>
              <a:xfrm>
                <a:off x="4545379" y="2396772"/>
                <a:ext cx="1461519" cy="280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ja-JP" altLang="en-US" sz="1200" b="1" dirty="0"/>
                  <a:t> </a:t>
                </a:r>
                <a:r>
                  <a:rPr lang="en-US" altLang="ja-JP" sz="1200" b="1" dirty="0"/>
                  <a:t>electron</a:t>
                </a:r>
                <a:endParaRPr lang="ja-JP" altLang="en-US" sz="1200" b="1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F57F2AC-E360-6A0F-E9A0-C1DDC666B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379" y="2396772"/>
                <a:ext cx="1461519" cy="280718"/>
              </a:xfrm>
              <a:prstGeom prst="rect">
                <a:avLst/>
              </a:prstGeom>
              <a:blipFill>
                <a:blip r:embed="rId9"/>
                <a:stretch>
                  <a:fillRect l="-418"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5DDDD5B-E8C1-D5BE-14E4-6720AC909DF1}"/>
                  </a:ext>
                </a:extLst>
              </p:cNvPr>
              <p:cNvSpPr txBox="1"/>
              <p:nvPr/>
            </p:nvSpPr>
            <p:spPr>
              <a:xfrm>
                <a:off x="10463996" y="2428265"/>
                <a:ext cx="1461519" cy="280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ja-JP" altLang="en-US" sz="1200" b="1" dirty="0"/>
                  <a:t> </a:t>
                </a:r>
                <a:r>
                  <a:rPr lang="en-US" altLang="ja-JP" sz="1200" b="1" dirty="0"/>
                  <a:t>electron</a:t>
                </a:r>
                <a:endParaRPr lang="ja-JP" altLang="en-US" sz="1200" b="1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5DDDD5B-E8C1-D5BE-14E4-6720AC909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996" y="2428265"/>
                <a:ext cx="1461519" cy="280718"/>
              </a:xfrm>
              <a:prstGeom prst="rect">
                <a:avLst/>
              </a:prstGeom>
              <a:blipFill>
                <a:blip r:embed="rId9"/>
                <a:stretch>
                  <a:fillRect l="-418"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D34E8D9-4293-2151-A53C-3C61E8958B3B}"/>
                  </a:ext>
                </a:extLst>
              </p:cNvPr>
              <p:cNvSpPr txBox="1"/>
              <p:nvPr/>
            </p:nvSpPr>
            <p:spPr>
              <a:xfrm>
                <a:off x="3999018" y="6172874"/>
                <a:ext cx="1461519" cy="283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ja-JP" altLang="en-US" sz="1200" b="1" dirty="0"/>
                  <a:t> </a:t>
                </a:r>
                <a:r>
                  <a:rPr lang="en-US" altLang="ja-JP" sz="1200" b="1" dirty="0"/>
                  <a:t>electron</a:t>
                </a:r>
                <a:endParaRPr lang="ja-JP" altLang="en-US" sz="1200" b="1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0D34E8D9-4293-2151-A53C-3C61E8958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018" y="6172874"/>
                <a:ext cx="1461519" cy="283924"/>
              </a:xfrm>
              <a:prstGeom prst="rect">
                <a:avLst/>
              </a:prstGeom>
              <a:blipFill>
                <a:blip r:embed="rId10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853520B-5DE2-9344-6F05-375FE3007481}"/>
                  </a:ext>
                </a:extLst>
              </p:cNvPr>
              <p:cNvSpPr txBox="1"/>
              <p:nvPr/>
            </p:nvSpPr>
            <p:spPr>
              <a:xfrm>
                <a:off x="9834980" y="6172874"/>
                <a:ext cx="1461519" cy="283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200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1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ja-JP" altLang="en-US" sz="1200" b="1" dirty="0"/>
                  <a:t> </a:t>
                </a:r>
                <a:r>
                  <a:rPr lang="en-US" altLang="ja-JP" sz="1200" b="1" dirty="0"/>
                  <a:t>electron</a:t>
                </a:r>
                <a:endParaRPr lang="ja-JP" altLang="en-US" sz="1200" b="1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853520B-5DE2-9344-6F05-375FE3007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980" y="6172874"/>
                <a:ext cx="1461519" cy="283924"/>
              </a:xfrm>
              <a:prstGeom prst="rect">
                <a:avLst/>
              </a:prstGeom>
              <a:blipFill>
                <a:blip r:embed="rId10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A62096-0BBD-BBB8-AABD-7567BD6FBEB0}"/>
              </a:ext>
            </a:extLst>
          </p:cNvPr>
          <p:cNvSpPr txBox="1"/>
          <p:nvPr/>
        </p:nvSpPr>
        <p:spPr>
          <a:xfrm>
            <a:off x="2052084" y="972023"/>
            <a:ext cx="29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/>
              <a:t>Electron</a:t>
            </a:r>
            <a:r>
              <a:rPr lang="ja-JP" altLang="en-US" b="1"/>
              <a:t> </a:t>
            </a:r>
            <a:r>
              <a:rPr lang="en-US" altLang="ja-JP" b="1"/>
              <a:t>fluence</a:t>
            </a:r>
            <a:endParaRPr kumimoji="1" lang="ja-JP" altLang="en-US" b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1F7B4D-41E6-5D2A-D4F9-920A920BE1BC}"/>
              </a:ext>
            </a:extLst>
          </p:cNvPr>
          <p:cNvSpPr txBox="1"/>
          <p:nvPr/>
        </p:nvSpPr>
        <p:spPr>
          <a:xfrm>
            <a:off x="7368659" y="972023"/>
            <a:ext cx="29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Gamma-ray</a:t>
            </a:r>
            <a:r>
              <a:rPr lang="ja-JP" altLang="en-US" b="1"/>
              <a:t> </a:t>
            </a:r>
            <a:r>
              <a:rPr lang="en-US" altLang="ja-JP" b="1"/>
              <a:t>fluence</a:t>
            </a:r>
            <a:endParaRPr kumimoji="1" lang="ja-JP" altLang="en-US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A70730-1842-FE9D-0BDB-17AFC06C5527}"/>
              </a:ext>
            </a:extLst>
          </p:cNvPr>
          <p:cNvSpPr txBox="1"/>
          <p:nvPr/>
        </p:nvSpPr>
        <p:spPr>
          <a:xfrm rot="2314493">
            <a:off x="8668838" y="5052851"/>
            <a:ext cx="25526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/>
              <a:t>Intense radiation  along the beam orbit</a:t>
            </a:r>
            <a:endParaRPr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71495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4270</TotalTime>
  <Words>1244</Words>
  <Application>Microsoft Office PowerPoint</Application>
  <PresentationFormat>ワイド画面</PresentationFormat>
  <Paragraphs>215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游ゴシック</vt:lpstr>
      <vt:lpstr>游ゴシック Light</vt:lpstr>
      <vt:lpstr>Arial</vt:lpstr>
      <vt:lpstr>Cambria Math</vt:lpstr>
      <vt:lpstr>Wingdings</vt:lpstr>
      <vt:lpstr>Office テーマ</vt:lpstr>
      <vt:lpstr>PowerPoint プレゼンテーション</vt:lpstr>
      <vt:lpstr>Background</vt:lpstr>
      <vt:lpstr>Motivation</vt:lpstr>
      <vt:lpstr>Goal</vt:lpstr>
      <vt:lpstr>Simulation Model</vt:lpstr>
      <vt:lpstr>Beam Loss Mechanism</vt:lpstr>
      <vt:lpstr>Simulation Result</vt:lpstr>
      <vt:lpstr>Simulation Result</vt:lpstr>
      <vt:lpstr>Simulation Result</vt:lpstr>
      <vt:lpstr>Simulation Result</vt:lpstr>
      <vt:lpstr>Summary &amp; Prospects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村山　瑠渚</dc:creator>
  <cp:lastModifiedBy>村山　瑠渚</cp:lastModifiedBy>
  <cp:revision>21</cp:revision>
  <dcterms:created xsi:type="dcterms:W3CDTF">2025-08-31T03:48:31Z</dcterms:created>
  <dcterms:modified xsi:type="dcterms:W3CDTF">2025-09-06T09:39:02Z</dcterms:modified>
</cp:coreProperties>
</file>