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71" r:id="rId3"/>
    <p:sldId id="701" r:id="rId4"/>
    <p:sldId id="625" r:id="rId5"/>
    <p:sldId id="711" r:id="rId6"/>
    <p:sldId id="713" r:id="rId7"/>
    <p:sldId id="712" r:id="rId8"/>
    <p:sldId id="730" r:id="rId9"/>
    <p:sldId id="716" r:id="rId10"/>
    <p:sldId id="743" r:id="rId11"/>
    <p:sldId id="748" r:id="rId12"/>
    <p:sldId id="732" r:id="rId13"/>
    <p:sldId id="733" r:id="rId14"/>
    <p:sldId id="734" r:id="rId15"/>
    <p:sldId id="749" r:id="rId16"/>
    <p:sldId id="747" r:id="rId17"/>
    <p:sldId id="737" r:id="rId18"/>
    <p:sldId id="746" r:id="rId19"/>
    <p:sldId id="719" r:id="rId20"/>
    <p:sldId id="739" r:id="rId21"/>
    <p:sldId id="740" r:id="rId22"/>
    <p:sldId id="744" r:id="rId23"/>
  </p:sldIdLst>
  <p:sldSz cx="9144000" cy="6858000" type="screen4x3"/>
  <p:notesSz cx="6815138" cy="99472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08" y="261"/>
      </p:cViewPr>
      <p:guideLst>
        <p:guide orient="horz" pos="21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60334" y="0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BD202D2F-AC12-4039-A1BA-3F07DCAEE1F6}" type="datetimeFigureOut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60334" y="9448185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F130E571-8B3E-4E7D-A10A-E0F4010C1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60334" y="0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3DD8ABA5-ED4B-47E5-8991-27231474D570}" type="datetimeFigureOut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60334" y="9448185"/>
            <a:ext cx="2953227" cy="497363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F5A605F9-B612-45FE-9393-082D685CF2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2F1B-F719-8E8C-9C85-78682DA8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50FCD1E-B67A-CFEA-A2DB-E0E04C5F4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56EF9A-4DB7-A1D8-476A-9C814B716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374DBF-010B-7AD9-23EB-BB47BCE51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2995">
              <a:defRPr/>
            </a:pPr>
            <a:fld id="{F5A605F9-B612-45FE-9393-082D685CF228}" type="slidenum">
              <a:rPr lang="ja-JP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 defTabSz="922995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92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5373-51CD-435F-8EDD-20A7AB50D15A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BF8-EE8B-492A-8700-7542AB0C2445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7D72-6ABE-4A8E-80F1-822DBEE0D503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BA62-493E-4F1C-B869-D019C6A5DDFA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3969-1A74-4B81-AAB2-821DAD7FE1C0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3DB-A1BC-4CB4-8303-D31065B8D4A3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2B74-8924-4246-81D8-4160B168C835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16F4-47A1-4784-9E54-37C443F58558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8834-9686-4752-8BED-8C07CE77273A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1DED-6B83-4FFB-A9EB-10EE98F7A0D8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41D8-DDDE-4619-BE4C-36E61DDEB59D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6AC3-8326-4818-A569-1E54F4956255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98AB-AB25-4458-9136-CB35C8C5B921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DE61-0F90-46ED-86DD-C0EFDE2B642F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C8D1-E124-4A5F-9042-CC73AA684100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C91C-D31C-4783-9210-6A1E3A12E7A0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33AA-7F53-46DC-94F9-3BF919D18FE2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5A7E-FD27-4B8C-8124-9D275D6DEC77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35F2-A7BB-48EB-8B24-5FA07DAC8515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F016-EF15-4BBF-B7E1-341D85F610B1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B44-5E1A-4796-B9EB-7FF2211B34D9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33DB-5989-4366-97FD-83D4ED16DDBB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5B83-948B-48A2-8370-5BC6B3BBC99B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58B6-B8A6-47D8-B00C-3C2D0F01B9E5}" type="datetime1">
              <a:rPr kumimoji="1" lang="ja-JP" altLang="en-US" smtClean="0"/>
              <a:t>2025/4/6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EEDB-9919-4740-B69C-6616A1B7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Absolute value of transition probability:</a:t>
            </a:r>
            <a:r>
              <a:rPr kumimoji="1" lang="ja-JP" altLang="en-US" dirty="0"/>
              <a:t> </a:t>
            </a:r>
            <a:r>
              <a:rPr kumimoji="1" lang="en-US" altLang="ja-JP" dirty="0"/>
              <a:t>derivations and applications</a:t>
            </a:r>
            <a:endParaRPr kumimoji="1" lang="ja-JP" altLang="en-US" dirty="0"/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Kenzo Ishikawa, Hokkaido University</a:t>
            </a:r>
            <a:r>
              <a:rPr kumimoji="1" lang="ja-JP" altLang="en-US" dirty="0"/>
              <a:t>　　　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6"/>
    </mc:Choice>
    <mc:Fallback xmlns="">
      <p:transition spd="slow" advTm="87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30E8939-6EB7-71CD-8EED-1F71CC6A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7814EA-61E8-E490-E7EC-53F3E62A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C498C3-7E43-CADC-1525-7CBE78B7C380}"/>
              </a:ext>
            </a:extLst>
          </p:cNvPr>
          <p:cNvSpPr txBox="1"/>
          <p:nvPr/>
        </p:nvSpPr>
        <p:spPr>
          <a:xfrm>
            <a:off x="395536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Why is this  relevant to the probability of Rayleigh scattering ?</a:t>
            </a:r>
          </a:p>
          <a:p>
            <a:r>
              <a:rPr kumimoji="1" lang="ja-JP" altLang="en-US" sz="2400" dirty="0"/>
              <a:t> </a:t>
            </a:r>
            <a:r>
              <a:rPr lang="en-US" altLang="ja-JP" sz="2400" dirty="0"/>
              <a:t>No absorption ! 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56EF25-287D-FD2E-5B5B-08BC10A1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78054"/>
            <a:ext cx="6192688" cy="463327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2A55B07-1A99-6141-27BB-E0A3B8C5E433}"/>
              </a:ext>
            </a:extLst>
          </p:cNvPr>
          <p:cNvCxnSpPr/>
          <p:nvPr/>
        </p:nvCxnSpPr>
        <p:spPr>
          <a:xfrm>
            <a:off x="2267744" y="551723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矢印: 上 8">
            <a:extLst>
              <a:ext uri="{FF2B5EF4-FFF2-40B4-BE49-F238E27FC236}">
                <a16:creationId xmlns:a16="http://schemas.microsoft.com/office/drawing/2014/main" id="{E7B0964D-C6F1-CABB-B4FD-01786DA57857}"/>
              </a:ext>
            </a:extLst>
          </p:cNvPr>
          <p:cNvSpPr/>
          <p:nvPr/>
        </p:nvSpPr>
        <p:spPr>
          <a:xfrm flipH="1">
            <a:off x="2195737" y="5589240"/>
            <a:ext cx="72008" cy="57606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21E708-4312-7C29-C379-29C552F5C028}"/>
              </a:ext>
            </a:extLst>
          </p:cNvPr>
          <p:cNvSpPr txBox="1"/>
          <p:nvPr/>
        </p:nvSpPr>
        <p:spPr>
          <a:xfrm>
            <a:off x="5796136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Bohren and </a:t>
            </a:r>
            <a:r>
              <a:rPr kumimoji="1" lang="en-US" altLang="ja-JP" dirty="0" err="1"/>
              <a:t>Clothiaux</a:t>
            </a:r>
            <a:r>
              <a:rPr kumimoji="1" lang="en-US" altLang="ja-JP" dirty="0"/>
              <a:t>(2006)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345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6B8B5-9D20-A812-F99C-7AB23C5F5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300881-2A88-830F-8E3A-87AB4603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8B0256-8F41-791D-56A0-583D0950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37">
            <a:extLst>
              <a:ext uri="{FF2B5EF4-FFF2-40B4-BE49-F238E27FC236}">
                <a16:creationId xmlns:a16="http://schemas.microsoft.com/office/drawing/2014/main" id="{BB463F5B-64E6-1DA2-DE7A-9D7E6CFC8BB1}"/>
              </a:ext>
            </a:extLst>
          </p:cNvPr>
          <p:cNvSpPr/>
          <p:nvPr/>
        </p:nvSpPr>
        <p:spPr>
          <a:xfrm>
            <a:off x="4044322" y="3187389"/>
            <a:ext cx="554500" cy="483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上矢印 38">
            <a:extLst>
              <a:ext uri="{FF2B5EF4-FFF2-40B4-BE49-F238E27FC236}">
                <a16:creationId xmlns:a16="http://schemas.microsoft.com/office/drawing/2014/main" id="{0044A22C-2DEB-5593-CECD-57F78EBFD205}"/>
              </a:ext>
            </a:extLst>
          </p:cNvPr>
          <p:cNvSpPr/>
          <p:nvPr/>
        </p:nvSpPr>
        <p:spPr>
          <a:xfrm rot="21425518">
            <a:off x="4387420" y="3786623"/>
            <a:ext cx="273568" cy="135376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上矢印 38">
            <a:extLst>
              <a:ext uri="{FF2B5EF4-FFF2-40B4-BE49-F238E27FC236}">
                <a16:creationId xmlns:a16="http://schemas.microsoft.com/office/drawing/2014/main" id="{AFDD071D-9C42-77E0-EFEB-A4A506DBEFCC}"/>
              </a:ext>
            </a:extLst>
          </p:cNvPr>
          <p:cNvSpPr/>
          <p:nvPr/>
        </p:nvSpPr>
        <p:spPr>
          <a:xfrm rot="19339178">
            <a:off x="3346748" y="1712663"/>
            <a:ext cx="116250" cy="154780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917F22E-D14C-0218-613F-D184F2B452A2}"/>
              </a:ext>
            </a:extLst>
          </p:cNvPr>
          <p:cNvCxnSpPr/>
          <p:nvPr/>
        </p:nvCxnSpPr>
        <p:spPr>
          <a:xfrm>
            <a:off x="7236296" y="31477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272D45A-9447-AC5A-DDB1-D713D753009B}"/>
              </a:ext>
            </a:extLst>
          </p:cNvPr>
          <p:cNvCxnSpPr/>
          <p:nvPr/>
        </p:nvCxnSpPr>
        <p:spPr>
          <a:xfrm>
            <a:off x="7380312" y="32849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上矢印 38">
            <a:extLst>
              <a:ext uri="{FF2B5EF4-FFF2-40B4-BE49-F238E27FC236}">
                <a16:creationId xmlns:a16="http://schemas.microsoft.com/office/drawing/2014/main" id="{F1CA350F-01B2-14C5-15A8-2DB357D3EEE7}"/>
              </a:ext>
            </a:extLst>
          </p:cNvPr>
          <p:cNvSpPr/>
          <p:nvPr/>
        </p:nvSpPr>
        <p:spPr>
          <a:xfrm>
            <a:off x="4409778" y="1887447"/>
            <a:ext cx="228851" cy="122827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C895079-7513-7E93-F4B4-B1FBF5B1186F}"/>
                  </a:ext>
                </a:extLst>
              </p:cNvPr>
              <p:cNvSpPr txBox="1"/>
              <p:nvPr/>
            </p:nvSpPr>
            <p:spPr>
              <a:xfrm>
                <a:off x="2049887" y="5333663"/>
                <a:ext cx="20900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, </m:t>
                      </m:r>
                      <m:r>
                        <a:rPr kumimoji="1" lang="el-GR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𝜎</m:t>
                      </m:r>
                      <m:r>
                        <a:rPr lang="en-US" altLang="ja-JP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⟩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C895079-7513-7E93-F4B4-B1FBF5B11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87" y="5333663"/>
                <a:ext cx="2090065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7356D02-718F-6571-128B-4CE0717A85CB}"/>
                  </a:ext>
                </a:extLst>
              </p:cNvPr>
              <p:cNvSpPr txBox="1"/>
              <p:nvPr/>
            </p:nvSpPr>
            <p:spPr>
              <a:xfrm>
                <a:off x="5039199" y="4890307"/>
                <a:ext cx="15140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|0, 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𝑀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⟩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7356D02-718F-6571-128B-4CE0717A8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99" y="4890307"/>
                <a:ext cx="1514001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8A50567-A5E5-EF3B-A4E4-EF27C34E8033}"/>
                  </a:ext>
                </a:extLst>
              </p:cNvPr>
              <p:cNvSpPr txBox="1"/>
              <p:nvPr/>
            </p:nvSpPr>
            <p:spPr>
              <a:xfrm>
                <a:off x="1043608" y="2135524"/>
                <a:ext cx="1822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, </m:t>
                          </m:r>
                          <m:r>
                            <a:rPr kumimoji="1" lang="el-GR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18A50567-A5E5-EF3B-A4E4-EF27C34E8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5524"/>
                <a:ext cx="1822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0F5B5DA-1B64-3D3C-2EFA-8BBFE8511FB1}"/>
                  </a:ext>
                </a:extLst>
              </p:cNvPr>
              <p:cNvSpPr txBox="1"/>
              <p:nvPr/>
            </p:nvSpPr>
            <p:spPr>
              <a:xfrm>
                <a:off x="4932040" y="189916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0F5B5DA-1B64-3D3C-2EFA-8BBFE8511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899162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上矢印 38">
            <a:extLst>
              <a:ext uri="{FF2B5EF4-FFF2-40B4-BE49-F238E27FC236}">
                <a16:creationId xmlns:a16="http://schemas.microsoft.com/office/drawing/2014/main" id="{61321D99-C67F-DAC5-B573-2A3D558B15DF}"/>
              </a:ext>
            </a:extLst>
          </p:cNvPr>
          <p:cNvSpPr/>
          <p:nvPr/>
        </p:nvSpPr>
        <p:spPr>
          <a:xfrm rot="2288778">
            <a:off x="3204653" y="3751781"/>
            <a:ext cx="117299" cy="1371636"/>
          </a:xfrm>
          <a:prstGeom prst="upArrow">
            <a:avLst>
              <a:gd name="adj1" fmla="val 40631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9A418DFF-D4DC-7313-E751-CFC496F41349}"/>
                  </a:ext>
                </a:extLst>
              </p:cNvPr>
              <p:cNvSpPr txBox="1"/>
              <p:nvPr/>
            </p:nvSpPr>
            <p:spPr>
              <a:xfrm>
                <a:off x="410677" y="367496"/>
                <a:ext cx="85689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(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3-1) Rayleigh scattering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  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light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＋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molecule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　ー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&gt;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light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＋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molecule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kumimoji="1" lang="ja-JP" alt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r>
                          <a:rPr kumimoji="1" lang="el-GR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 </m:t>
                        </m:r>
                        <m:r>
                          <a:rPr kumimoji="1" lang="el-GR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𝜎</m:t>
                        </m:r>
                      </m:e>
                    </m:d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+</m:t>
                    </m:r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𝑀</m:t>
                    </m:r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(0, 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𝑀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)  −−−−&gt; (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, </m:t>
                    </m:r>
                    <m:r>
                      <a:rPr kumimoji="1" lang="el-GR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𝜎</m:t>
                    </m:r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)</m:t>
                    </m:r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+</m:t>
                    </m:r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𝑀</m:t>
                    </m:r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(0,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𝑀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) </m:t>
                    </m:r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9A418DFF-D4DC-7313-E751-CFC496F41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7" y="367496"/>
                <a:ext cx="8568952" cy="1477328"/>
              </a:xfrm>
              <a:prstGeom prst="rect">
                <a:avLst/>
              </a:prstGeom>
              <a:blipFill>
                <a:blip r:embed="rId6"/>
                <a:stretch>
                  <a:fillRect l="-569" t="-2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32F1284-FEED-21FF-BFA9-ECFEBA758B65}"/>
                  </a:ext>
                </a:extLst>
              </p:cNvPr>
              <p:cNvSpPr txBox="1"/>
              <p:nvPr/>
            </p:nvSpPr>
            <p:spPr>
              <a:xfrm>
                <a:off x="6367685" y="2380027"/>
                <a:ext cx="2232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State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Momentum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</m:d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and 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position</a:t>
                </a:r>
                <a:r>
                  <a:rPr lang="ja-JP" altLang="en-US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𝑋</m:t>
                        </m:r>
                      </m:e>
                    </m:d>
                  </m:oMath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32F1284-FEED-21FF-BFA9-ECFEBA75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685" y="2380027"/>
                <a:ext cx="2232248" cy="1200329"/>
              </a:xfrm>
              <a:prstGeom prst="rect">
                <a:avLst/>
              </a:prstGeom>
              <a:blipFill>
                <a:blip r:embed="rId7"/>
                <a:stretch>
                  <a:fillRect l="-2459" t="-2538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7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35C0-893A-7EB2-2022-D9A82C08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BC6FF6B-6D02-4AFC-57F8-9E60ACFD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EEC583-1A3C-13F9-215D-8F5E3F44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1C00B22-0DB6-9AE0-B03D-3D4157E30E45}"/>
                  </a:ext>
                </a:extLst>
              </p:cNvPr>
              <p:cNvSpPr txBox="1"/>
              <p:nvPr/>
            </p:nvSpPr>
            <p:spPr>
              <a:xfrm>
                <a:off x="683568" y="548680"/>
                <a:ext cx="7128792" cy="536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Initial state 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kumimoji="1" lang="ja-JP" alt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to final state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Probability </a:t>
                </a:r>
              </a:p>
              <a:p>
                <a:pPr lvl="0"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𝐾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𝑀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;</m:t>
                        </m:r>
                        <m:r>
                          <a:rPr kumimoji="1" lang="el-GR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S明朝B" panose="02020800000000000000" pitchFamily="18" charset="-128"/>
                            <a:cs typeface="+mn-cs"/>
                          </a:rPr>
                          <m:t>𝜎</m:t>
                        </m:r>
                      </m:e>
                    </m:d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lvl="0"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＝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𝜅</m:t>
                        </m:r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𝑑</m:t>
                    </m:r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phase</m:t>
                        </m:r>
                        <m:r>
                          <a:rPr lang="en-US" altLang="ja-JP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800" i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space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en-US" altLang="ja-JP" sz="2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𝑑𝑋</m:t>
                    </m:r>
                    <m:r>
                      <a:rPr kumimoji="1" lang="en-US" altLang="ja-JP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altLang="ja-JP" sz="28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kumimoji="1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: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1-st class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Rayleigh cross section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2-nd class(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/</m:t>
                    </m:r>
                    <m:sSup>
                      <m:sSup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=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wave packet size /4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𝑐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      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×</m:t>
                    </m:r>
                    <m:func>
                      <m:func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𝜁</m:t>
                        </m:r>
                      </m:e>
                    </m:func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∼3&gt;1</m:t>
                    </m:r>
                  </m:oMath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forward backward symmetric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1C00B22-0DB6-9AE0-B03D-3D4157E3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8680"/>
                <a:ext cx="7128792" cy="5368970"/>
              </a:xfrm>
              <a:prstGeom prst="rect">
                <a:avLst/>
              </a:prstGeom>
              <a:blipFill>
                <a:blip r:embed="rId2"/>
                <a:stretch>
                  <a:fillRect l="-1709" t="-1022" b="-2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1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6E33D33-03EF-4CEF-B3AD-F997ED8B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2446AA-230D-6DAC-20AA-F298478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C0D3AF1-5C2B-0340-CA28-F5D1A6FDBAD6}"/>
                  </a:ext>
                </a:extLst>
              </p:cNvPr>
              <p:cNvSpPr txBox="1"/>
              <p:nvPr/>
            </p:nvSpPr>
            <p:spPr>
              <a:xfrm>
                <a:off x="989602" y="188640"/>
                <a:ext cx="7398822" cy="638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Optical depth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h</m:t>
                        </m:r>
                      </m:e>
                    </m:d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h</m:t>
                    </m:r>
                  </m:oMath>
                </a14:m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：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altitude [km]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Standard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formula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 Bucholtz 1995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,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S. Asano Asakura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2010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0</m:t>
                        </m:r>
                      </m:e>
                    </m:d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=0.14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r>
                      <a:rPr kumimoji="1" lang="en-US" altLang="ja-JP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(10)=0.04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r>
                      <a:rPr kumimoji="1" lang="en-US" altLang="ja-JP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(13)=0.02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Our formula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r>
                      <a:rPr kumimoji="1" lang="en-US" altLang="ja-JP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(0)=0.55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ja-JP" alt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r>
                      <a:rPr kumimoji="1" lang="en-US" altLang="ja-JP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(10)=0.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4</m:t>
                    </m:r>
                    <m:r>
                      <a:rPr kumimoji="1" lang="en-US" altLang="ja-JP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5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a:rPr kumimoji="1" lang="ja-JP" alt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　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r>
                      <a:rPr kumimoji="1" lang="en-US" altLang="ja-JP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(13)=0.</m:t>
                    </m:r>
                    <m:r>
                      <a:rPr kumimoji="1" lang="en-US" altLang="ja-JP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43</m:t>
                    </m:r>
                  </m:oMath>
                </a14:m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4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4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4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*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Solar light (visible light) is a large wave packet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(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100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km)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C0D3AF1-5C2B-0340-CA28-F5D1A6FDB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02" y="188640"/>
                <a:ext cx="7398822" cy="6381170"/>
              </a:xfrm>
              <a:prstGeom prst="rect">
                <a:avLst/>
              </a:prstGeom>
              <a:blipFill>
                <a:blip r:embed="rId2"/>
                <a:stretch>
                  <a:fillRect l="-1647" t="-955" b="-11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B03C9C88-C35A-FE93-9528-EF651E6F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80" y="1612904"/>
            <a:ext cx="2986943" cy="22402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2EE2A05-0D72-10C7-8AAC-7F09E2F5C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08" y="3717032"/>
            <a:ext cx="3000016" cy="22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1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EC033-7924-C2D4-F8F9-5AF289B5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1AAA422-1D99-0EE5-926C-8C9F51A7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D82D1D0-D673-2DA0-42A1-FD32D6E7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BE95D1-8CF4-E972-6572-04B1173DA926}"/>
                  </a:ext>
                </a:extLst>
              </p:cNvPr>
              <p:cNvSpPr txBox="1"/>
              <p:nvPr/>
            </p:nvSpPr>
            <p:spPr>
              <a:xfrm>
                <a:off x="611560" y="188640"/>
                <a:ext cx="792088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Albedo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Reflection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rate.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Rayleigh scattering is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forward-backward symmetric.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Calibri"/>
                    <a:ea typeface="ＭＳ Ｐゴシック" panose="020B0600070205080204" pitchFamily="50" charset="-128"/>
                  </a:rPr>
                  <a:t>A</a:t>
                </a:r>
                <a:r>
                  <a:rPr kumimoji="1" lang="en-US" altLang="ja-JP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lbedo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/2)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(A) Calculations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standard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0.07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ours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         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0.27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(±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𝜖</m:t>
                    </m:r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)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(B) measurements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(1) surface value  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albedo= 0.27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（２）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satellite (2015)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       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albedo(atmosphere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)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0.26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　    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albedo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(surface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)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0.05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BE95D1-8CF4-E972-6572-04B1173DA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8640"/>
                <a:ext cx="7920880" cy="5632311"/>
              </a:xfrm>
              <a:prstGeom prst="rect">
                <a:avLst/>
              </a:prstGeom>
              <a:blipFill>
                <a:blip r:embed="rId2"/>
                <a:stretch>
                  <a:fillRect l="-1538" t="-1623" b="-2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0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B4BA771-B89D-129F-DA2C-15CCB6E1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8C1C12-E30F-D2AD-AED8-5BC1BE8A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B87A773-4DDD-5CA3-0C9D-A3F1D49FB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1960"/>
            <a:ext cx="8736962" cy="259228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62D55A-A1F2-E318-E9BF-A9EE8201CB71}"/>
              </a:ext>
            </a:extLst>
          </p:cNvPr>
          <p:cNvSpPr txBox="1"/>
          <p:nvPr/>
        </p:nvSpPr>
        <p:spPr>
          <a:xfrm>
            <a:off x="323528" y="404664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Atmospheric turbidity coefficient </a:t>
            </a:r>
          </a:p>
          <a:p>
            <a:r>
              <a:rPr kumimoji="1" lang="en-US" altLang="ja-JP" dirty="0"/>
              <a:t>(Japan Meteorological Agency, 2025.3.28)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294BA4-6D50-6001-775F-CF95B4A194D4}"/>
                  </a:ext>
                </a:extLst>
              </p:cNvPr>
              <p:cNvSpPr txBox="1"/>
              <p:nvPr/>
            </p:nvSpPr>
            <p:spPr>
              <a:xfrm>
                <a:off x="1619672" y="5013176"/>
                <a:ext cx="2448272" cy="685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+mn-cs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=3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A294BA4-6D50-6001-775F-CF95B4A19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13176"/>
                <a:ext cx="2448272" cy="685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75110A-C717-5559-5420-515BBD5543CA}"/>
              </a:ext>
            </a:extLst>
          </p:cNvPr>
          <p:cNvSpPr txBox="1"/>
          <p:nvPr/>
        </p:nvSpPr>
        <p:spPr>
          <a:xfrm>
            <a:off x="683568" y="5125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Our theory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828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DBA1CFA-CB2C-19AD-6B32-66CB87F8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E2B1FF-0C91-2E28-E480-3813D1B6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C65CD2-9E85-E7E9-E254-1C50F96C2D22}"/>
              </a:ext>
            </a:extLst>
          </p:cNvPr>
          <p:cNvSpPr txBox="1"/>
          <p:nvPr/>
        </p:nvSpPr>
        <p:spPr>
          <a:xfrm>
            <a:off x="611560" y="44359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Second class transition 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in</a:t>
            </a: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laboratory</a:t>
            </a:r>
            <a:r>
              <a:rPr lang="ja-JP" altLang="en-US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experiment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Rayleigh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scattering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with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na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no particle (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M.Takesada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-KI)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CF00D1-D3D9-BEAD-43F3-DC15106A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B60D-7FF9-4AA6-049C-B3D6D0385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B1D06F9-5EF6-5D0E-F9D2-6E0FCBB2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8E6C57-2C74-EE13-9683-A7CF23AC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C2204FD-5F40-D330-F177-E7564D379110}"/>
                  </a:ext>
                </a:extLst>
              </p:cNvPr>
              <p:cNvSpPr txBox="1"/>
              <p:nvPr/>
            </p:nvSpPr>
            <p:spPr>
              <a:xfrm>
                <a:off x="880706" y="548680"/>
                <a:ext cx="7291694" cy="4530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Connection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with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Feynman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diagram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Feynman knew 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there are additional contributions from large space-time region,  R. Feynman, PR (1949).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 err="1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K.I,K.Nishiwaki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, and </a:t>
                </a:r>
                <a:r>
                  <a:rPr lang="en-US" altLang="ja-JP" sz="2400" dirty="0" err="1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K.Oda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, PRD,(’23)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---------------------------------------------------------------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C2204FD-5F40-D330-F177-E7564D379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06" y="548680"/>
                <a:ext cx="7291694" cy="4530856"/>
              </a:xfrm>
              <a:prstGeom prst="rect">
                <a:avLst/>
              </a:prstGeom>
              <a:blipFill>
                <a:blip r:embed="rId2"/>
                <a:stretch>
                  <a:fillRect l="-1253" t="-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楕円 5">
            <a:extLst>
              <a:ext uri="{FF2B5EF4-FFF2-40B4-BE49-F238E27FC236}">
                <a16:creationId xmlns:a16="http://schemas.microsoft.com/office/drawing/2014/main" id="{60121AB6-AE48-B562-443E-882FC6C8D95A}"/>
              </a:ext>
            </a:extLst>
          </p:cNvPr>
          <p:cNvSpPr/>
          <p:nvPr/>
        </p:nvSpPr>
        <p:spPr>
          <a:xfrm>
            <a:off x="5004048" y="3782667"/>
            <a:ext cx="3384376" cy="14399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A3814F8-9EE2-F8F6-B8B7-C593DFDFA061}"/>
              </a:ext>
            </a:extLst>
          </p:cNvPr>
          <p:cNvSpPr/>
          <p:nvPr/>
        </p:nvSpPr>
        <p:spPr>
          <a:xfrm>
            <a:off x="7426902" y="4386050"/>
            <a:ext cx="229630" cy="1800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1545596-FB68-7FAA-67A3-AB37EC15A74A}"/>
              </a:ext>
            </a:extLst>
          </p:cNvPr>
          <p:cNvSpPr/>
          <p:nvPr/>
        </p:nvSpPr>
        <p:spPr>
          <a:xfrm>
            <a:off x="880706" y="3585595"/>
            <a:ext cx="1944216" cy="16009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D7AC40D-E2AD-8495-3E3E-183BD293ECA2}"/>
              </a:ext>
            </a:extLst>
          </p:cNvPr>
          <p:cNvSpPr/>
          <p:nvPr/>
        </p:nvSpPr>
        <p:spPr>
          <a:xfrm>
            <a:off x="2314609" y="3585595"/>
            <a:ext cx="1944216" cy="16009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32ABA4-0667-17ED-F179-DC4B151C663B}"/>
              </a:ext>
            </a:extLst>
          </p:cNvPr>
          <p:cNvSpPr txBox="1"/>
          <p:nvPr/>
        </p:nvSpPr>
        <p:spPr>
          <a:xfrm>
            <a:off x="1691680" y="5589240"/>
            <a:ext cx="143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Sky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0D86EF-7E09-9C80-B359-779669028432}"/>
              </a:ext>
            </a:extLst>
          </p:cNvPr>
          <p:cNvSpPr txBox="1"/>
          <p:nvPr/>
        </p:nvSpPr>
        <p:spPr>
          <a:xfrm>
            <a:off x="5911149" y="5477408"/>
            <a:ext cx="157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Laboratory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3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5425F-AB82-D067-CF8F-6821F442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>
            <a:extLst>
              <a:ext uri="{FF2B5EF4-FFF2-40B4-BE49-F238E27FC236}">
                <a16:creationId xmlns:a16="http://schemas.microsoft.com/office/drawing/2014/main" id="{ABFF184C-897B-8A91-5365-BD22F560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 2">
            <a:extLst>
              <a:ext uri="{FF2B5EF4-FFF2-40B4-BE49-F238E27FC236}">
                <a16:creationId xmlns:a16="http://schemas.microsoft.com/office/drawing/2014/main" id="{389D4F54-7370-D7D4-4BC0-6479172B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624E08B-86B6-E855-C585-DCEDEA8F10B5}"/>
                  </a:ext>
                </a:extLst>
              </p:cNvPr>
              <p:cNvSpPr txBox="1"/>
              <p:nvPr/>
            </p:nvSpPr>
            <p:spPr>
              <a:xfrm>
                <a:off x="683568" y="260648"/>
                <a:ext cx="6696744" cy="5791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(VI) summary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1. Absolute value of probability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2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is the second class quantity, which has an origin in overlap of initial and final waves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、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and depends upon the wave packet sizes.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3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is larger than   T in Rayleigh scattering in the atmosphere.  T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he albedo from absolute probability  is in agreement with   observed values.  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4. Laboratory experiment (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Takesada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has observed a small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 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”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, which can be understood from a smaller wave packet of photon detector. </a:t>
                </a:r>
                <a:endParaRPr lang="en-US" altLang="ja-JP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5. A direct observation of the strength of solar (blue) light 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h</m:t>
                    </m:r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5,10,20,30, --  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km is valuable for testing our theory.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624E08B-86B6-E855-C585-DCEDEA8F1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0648"/>
                <a:ext cx="6696744" cy="5791137"/>
              </a:xfrm>
              <a:prstGeom prst="rect">
                <a:avLst/>
              </a:prstGeom>
              <a:blipFill>
                <a:blip r:embed="rId2"/>
                <a:stretch>
                  <a:fillRect l="-1820" t="-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(T)=\Gamma T+P^{(d)}&#10;\end{align*}&lt;/body&gt;&#10;  &lt;fcolor&gt;FF000000&lt;/fcolor&gt;&#10;  &lt;bcolor&gt;FFFFFFFF&lt;/bcolor&gt;&#10;  &lt;transparent&gt;True&lt;/transparent&gt;&#10;  &lt;resolution&gt;1800&lt;/resolution&gt;&#10;  &lt;imageh&gt;296&lt;/imageh&gt;&#10;  &lt;imagew&gt;1966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10B02303-166B-86E7-B56A-4E18702EC7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052736"/>
            <a:ext cx="1837184" cy="27660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^{(d)} &#10;\end{align*}&lt;/body&gt;&#10;  &lt;fcolor&gt;FF000000&lt;/fcolor&gt;&#10;  &lt;bcolor&gt;FFFFFFFF&lt;/bcolor&gt;&#10;  &lt;transparent&gt;True&lt;/transparent&gt;&#10;  &lt;resolution&gt;1800&lt;/resolution&gt;&#10;  &lt;imageh&gt;234&lt;/imageh&gt;&#10;  &lt;imagew&gt;424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6E0D06A7-912F-8012-C97A-54D546CB43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859796"/>
            <a:ext cx="298461" cy="164717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^{(d)} &#10;\end{align*}&lt;/body&gt;&#10;  &lt;fcolor&gt;FF000000&lt;/fcolor&gt;&#10;  &lt;bcolor&gt;FFFFFFFF&lt;/bcolor&gt;&#10;  &lt;transparent&gt;True&lt;/transparent&gt;&#10;  &lt;resolution&gt;1800&lt;/resolution&gt;&#10;  &lt;imageh&gt;234&lt;/imageh&gt;&#10;  &lt;imagew&gt;424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37C98D8B-9D2A-AA9A-B5C7-4A0870A70F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7172" y="2976923"/>
            <a:ext cx="298461" cy="176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0F881F7-97AF-9D36-F741-71F42072B9F0}"/>
                  </a:ext>
                </a:extLst>
              </p:cNvPr>
              <p:cNvSpPr txBox="1"/>
              <p:nvPr/>
            </p:nvSpPr>
            <p:spPr>
              <a:xfrm>
                <a:off x="2825740" y="2926835"/>
                <a:ext cx="2984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az-Cyrl-AZ" altLang="ja-JP" i="1" smtClean="0">
                          <a:latin typeface="Cambria Math" panose="02040503050406030204" pitchFamily="18" charset="0"/>
                        </a:rPr>
                        <m:t>Г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0F881F7-97AF-9D36-F741-71F42072B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40" y="2926835"/>
                <a:ext cx="298460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61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AC152-8188-164E-7537-8561AE7C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CD552FA-7B06-E2D8-487F-3502EF3A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752EC1-F440-93FB-9276-73FD7080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A5B3B2-52A6-1F5B-9D30-BF8C8EA1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5889055" cy="46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DA9812-DADE-218F-3B4C-8C049C59546F}"/>
              </a:ext>
            </a:extLst>
          </p:cNvPr>
          <p:cNvSpPr/>
          <p:nvPr/>
        </p:nvSpPr>
        <p:spPr>
          <a:xfrm>
            <a:off x="467544" y="40466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Energy conversion at Solar corona</a:t>
            </a:r>
            <a:r>
              <a:rPr lang="ja-JP" altLang="en-US" dirty="0"/>
              <a:t>：</a:t>
            </a:r>
            <a:r>
              <a:rPr lang="en-US" altLang="ja-JP" dirty="0"/>
              <a:t>Inverted mass hierarchy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1557A29-7396-4C2A-3114-32E9B642CC75}"/>
                  </a:ext>
                </a:extLst>
              </p:cNvPr>
              <p:cNvSpPr txBox="1"/>
              <p:nvPr/>
            </p:nvSpPr>
            <p:spPr>
              <a:xfrm>
                <a:off x="4860032" y="548680"/>
                <a:ext cx="2952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kumimoji="1" lang="en-US" altLang="ja-JP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𝜈</m:t>
                      </m:r>
                      <m:r>
                        <a:rPr kumimoji="1" lang="en-US" altLang="ja-JP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’+</m:t>
                      </m:r>
                      <m:r>
                        <a:rPr kumimoji="1" lang="en-US" altLang="ja-JP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1557A29-7396-4C2A-3114-32E9B642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48680"/>
                <a:ext cx="2952328" cy="400110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93CEF6-E964-2806-C23B-018CB929C5CA}"/>
              </a:ext>
            </a:extLst>
          </p:cNvPr>
          <p:cNvSpPr txBox="1"/>
          <p:nvPr/>
        </p:nvSpPr>
        <p:spPr>
          <a:xfrm>
            <a:off x="395536" y="43651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Ishikawa-</a:t>
            </a:r>
            <a:r>
              <a:rPr lang="en-US" altLang="ja-JP" dirty="0"/>
              <a:t>T</a:t>
            </a:r>
            <a:r>
              <a:rPr kumimoji="1" lang="en-US" altLang="ja-JP" dirty="0"/>
              <a:t>obita,</a:t>
            </a:r>
          </a:p>
          <a:p>
            <a:r>
              <a:rPr lang="en-US" altLang="ja-JP" dirty="0"/>
              <a:t>Ishikawa-Tobita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651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792088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Contents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[1]. Principle of quantum mechanics.</a:t>
            </a:r>
          </a:p>
          <a:p>
            <a:pPr marL="0" indent="0">
              <a:buNone/>
            </a:pPr>
            <a:r>
              <a:rPr lang="en-US" altLang="ja-JP" sz="2800" dirty="0"/>
              <a:t>[2]. Transition probability  of wave packets. </a:t>
            </a:r>
          </a:p>
          <a:p>
            <a:pPr marL="0" indent="0">
              <a:buNone/>
            </a:pPr>
            <a:r>
              <a:rPr kumimoji="1" lang="en-US" altLang="ja-JP" sz="2800" dirty="0"/>
              <a:t>[3]. Rayleigh scattering of solar lights with molecule in </a:t>
            </a:r>
          </a:p>
          <a:p>
            <a:pPr marL="0" indent="0">
              <a:buNone/>
            </a:pPr>
            <a:r>
              <a:rPr lang="en-US" altLang="ja-JP" sz="2800" dirty="0"/>
              <a:t>       </a:t>
            </a:r>
            <a:r>
              <a:rPr kumimoji="1" lang="en-US" altLang="ja-JP" sz="2800" dirty="0"/>
              <a:t>the </a:t>
            </a:r>
            <a:r>
              <a:rPr lang="en-US" altLang="ja-JP" sz="2800" dirty="0"/>
              <a:t>atmosphere </a:t>
            </a:r>
            <a:r>
              <a:rPr kumimoji="1" lang="en-US" altLang="ja-JP" sz="2800" dirty="0"/>
              <a:t> “ </a:t>
            </a:r>
            <a:r>
              <a:rPr lang="en-US" altLang="ja-JP" sz="2800" dirty="0"/>
              <a:t>Blue sky and  albedo”</a:t>
            </a:r>
            <a:r>
              <a:rPr kumimoji="1" lang="en-US" altLang="ja-JP" sz="2800" dirty="0"/>
              <a:t>.</a:t>
            </a:r>
          </a:p>
          <a:p>
            <a:pPr marL="0" indent="0">
              <a:buNone/>
            </a:pPr>
            <a:r>
              <a:rPr lang="en-US" altLang="ja-JP" sz="2800" dirty="0"/>
              <a:t>[4]. Summary</a:t>
            </a:r>
          </a:p>
          <a:p>
            <a:pPr marL="0" indent="0">
              <a:buNone/>
            </a:pPr>
            <a:r>
              <a:rPr lang="en-US" altLang="ja-JP" sz="2000" dirty="0"/>
              <a:t> * Solar corona heating: neutrino radiative decays </a:t>
            </a:r>
          </a:p>
          <a:p>
            <a:pPr marL="400050" lvl="1" indent="0">
              <a:buNone/>
            </a:pPr>
            <a:r>
              <a:rPr lang="ja-JP" altLang="en-US" sz="2000" dirty="0"/>
              <a:t>  </a:t>
            </a:r>
            <a:r>
              <a:rPr lang="en-US" altLang="ja-JP" sz="2000" dirty="0"/>
              <a:t>in magnetized plasma. </a:t>
            </a:r>
          </a:p>
          <a:p>
            <a:pPr marL="0" indent="0">
              <a:buNone/>
            </a:pPr>
            <a:r>
              <a:rPr kumimoji="1" lang="en-US" altLang="ja-JP" sz="2000" dirty="0"/>
              <a:t> * Short distance neutrino spectrum in pion decays.</a:t>
            </a:r>
          </a:p>
          <a:p>
            <a:pPr marL="0" indent="0">
              <a:buNone/>
            </a:pPr>
            <a:r>
              <a:rPr lang="en-US" altLang="ja-JP" sz="2000" dirty="0"/>
              <a:t> * Resonance decay at threshold. Other QED processes. 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4"/>
    </mc:Choice>
    <mc:Fallback xmlns="">
      <p:transition spd="slow" advTm="628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5E99-5399-A779-43C8-A1C4EC8A4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>
            <a:extLst>
              <a:ext uri="{FF2B5EF4-FFF2-40B4-BE49-F238E27FC236}">
                <a16:creationId xmlns:a16="http://schemas.microsoft.com/office/drawing/2014/main" id="{CF6F9432-685D-BA13-F489-E733657A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Picture 4" descr="C:\Users\ishikawa\AppData\Local\Temp\all1.jpg">
            <a:extLst>
              <a:ext uri="{FF2B5EF4-FFF2-40B4-BE49-F238E27FC236}">
                <a16:creationId xmlns:a16="http://schemas.microsoft.com/office/drawing/2014/main" id="{6A7E21FB-C669-FBF5-C28F-BA9B02CF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85896"/>
            <a:ext cx="8211751" cy="5472104"/>
          </a:xfrm>
          <a:prstGeom prst="rect">
            <a:avLst/>
          </a:prstGeom>
          <a:noFill/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2853AAA-F35F-9F86-626B-3071D71A9EF2}"/>
              </a:ext>
            </a:extLst>
          </p:cNvPr>
          <p:cNvCxnSpPr/>
          <p:nvPr/>
        </p:nvCxnSpPr>
        <p:spPr>
          <a:xfrm>
            <a:off x="1835696" y="1196752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0933953-4571-B72E-7970-A1B9004964E0}"/>
              </a:ext>
            </a:extLst>
          </p:cNvPr>
          <p:cNvCxnSpPr/>
          <p:nvPr/>
        </p:nvCxnSpPr>
        <p:spPr>
          <a:xfrm>
            <a:off x="5940152" y="1196752"/>
            <a:ext cx="57606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TP_tmp.png">
            <a:extLst>
              <a:ext uri="{FF2B5EF4-FFF2-40B4-BE49-F238E27FC236}">
                <a16:creationId xmlns:a16="http://schemas.microsoft.com/office/drawing/2014/main" id="{823487B4-3B91-C4B4-3764-1231143C10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10301" y="980728"/>
            <a:ext cx="787909" cy="330708"/>
          </a:xfrm>
          <a:prstGeom prst="rect">
            <a:avLst/>
          </a:prstGeom>
          <a:noFill/>
          <a:effectLst/>
        </p:spPr>
      </p:pic>
      <p:pic>
        <p:nvPicPr>
          <p:cNvPr id="12" name="図 11" descr="TP_tmp.png">
            <a:extLst>
              <a:ext uri="{FF2B5EF4-FFF2-40B4-BE49-F238E27FC236}">
                <a16:creationId xmlns:a16="http://schemas.microsoft.com/office/drawing/2014/main" id="{0DA76761-D49A-7492-8A46-2E2BEFFE79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004048" y="980728"/>
            <a:ext cx="2464313" cy="254508"/>
          </a:xfrm>
          <a:prstGeom prst="rect">
            <a:avLst/>
          </a:prstGeom>
        </p:spPr>
      </p:pic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B9B0079-FEBF-1E87-C08B-9080269D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8D92A40-3A0F-4C18-C203-027110E62A45}"/>
                  </a:ext>
                </a:extLst>
              </p:cNvPr>
              <p:cNvSpPr txBox="1"/>
              <p:nvPr/>
            </p:nvSpPr>
            <p:spPr>
              <a:xfrm>
                <a:off x="827584" y="404664"/>
                <a:ext cx="367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dirty="0"/>
                  <a:t> in pion decay,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 </m:t>
                    </m:r>
                    <m:r>
                      <a:rPr kumimoji="1"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  <m:r>
                      <a:rPr kumimoji="1"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kumimoji="1" lang="en-US" altLang="ja-JP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1" lang="en-US" altLang="ja-JP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kumimoji="1" lang="en-US" altLang="ja-JP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8D92A40-3A0F-4C18-C203-027110E62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4664"/>
                <a:ext cx="3672408" cy="400110"/>
              </a:xfrm>
              <a:prstGeom prst="rect">
                <a:avLst/>
              </a:prstGeom>
              <a:blipFill>
                <a:blip r:embed="rId7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19DF21-95B9-C9F0-E68E-25A87FBC87B4}"/>
              </a:ext>
            </a:extLst>
          </p:cNvPr>
          <p:cNvSpPr txBox="1"/>
          <p:nvPr/>
        </p:nvSpPr>
        <p:spPr>
          <a:xfrm>
            <a:off x="316023" y="4941168"/>
            <a:ext cx="13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Ishikawa-</a:t>
            </a:r>
            <a:r>
              <a:rPr lang="en-US" altLang="ja-JP" sz="1400" dirty="0"/>
              <a:t>T</a:t>
            </a:r>
            <a:r>
              <a:rPr kumimoji="1" lang="en-US" altLang="ja-JP" sz="1400" dirty="0"/>
              <a:t>obita,(2014)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95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34123EB-58B4-6262-C0B9-652C704F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KEK_2025  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383162-A31F-1592-7168-7A970835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F61075-1AC6-C800-5621-D9E90C53316D}"/>
              </a:ext>
            </a:extLst>
          </p:cNvPr>
          <p:cNvSpPr txBox="1"/>
          <p:nvPr/>
        </p:nvSpPr>
        <p:spPr>
          <a:xfrm>
            <a:off x="569580" y="980728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On Wave packet parameters.</a:t>
            </a:r>
          </a:p>
          <a:p>
            <a:endParaRPr lang="en-US" altLang="ja-JP" dirty="0"/>
          </a:p>
          <a:p>
            <a:r>
              <a:rPr kumimoji="1" lang="en-US" altLang="ja-JP" sz="2000" dirty="0"/>
              <a:t>1. Which equation does the wave packet satisfy ?</a:t>
            </a:r>
          </a:p>
          <a:p>
            <a:r>
              <a:rPr lang="en-US" altLang="ja-JP" sz="2000" dirty="0"/>
              <a:t>  Free equation for scattering of isolate states.  </a:t>
            </a:r>
          </a:p>
          <a:p>
            <a:endParaRPr kumimoji="1" lang="en-US" altLang="ja-JP" sz="2000" dirty="0"/>
          </a:p>
          <a:p>
            <a:r>
              <a:rPr lang="en-US" altLang="ja-JP" sz="2000" dirty="0"/>
              <a:t> </a:t>
            </a:r>
            <a:r>
              <a:rPr kumimoji="1" lang="en-US" altLang="ja-JP" sz="2000" dirty="0"/>
              <a:t>KI, Annals of Physics, (2024); KI and Y. Nishio. Annals of Physics </a:t>
            </a:r>
            <a:r>
              <a:rPr kumimoji="1" lang="en-US" altLang="ja-JP" sz="2000"/>
              <a:t>,(2024) 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kumimoji="1" lang="en-US" altLang="ja-JP" sz="2000" dirty="0"/>
              <a:t>2. Shape and  size of wave packet?</a:t>
            </a:r>
          </a:p>
          <a:p>
            <a:r>
              <a:rPr lang="en-US" altLang="ja-JP" sz="2000" dirty="0"/>
              <a:t>    Size of wave packet : </a:t>
            </a:r>
          </a:p>
          <a:p>
            <a:r>
              <a:rPr lang="en-US" altLang="ja-JP" sz="2000" dirty="0"/>
              <a:t>  Mean free path for continuum  states. </a:t>
            </a:r>
          </a:p>
          <a:p>
            <a:r>
              <a:rPr lang="en-US" altLang="ja-JP" sz="2000" dirty="0"/>
              <a:t>  Size of wave function for bound states.   </a:t>
            </a:r>
          </a:p>
          <a:p>
            <a:r>
              <a:rPr lang="en-US" altLang="ja-JP" sz="2000" dirty="0"/>
              <a:t>    </a:t>
            </a:r>
          </a:p>
          <a:p>
            <a:r>
              <a:rPr lang="en-US" altLang="ja-JP" sz="2000" dirty="0"/>
              <a:t>   KI and </a:t>
            </a:r>
            <a:r>
              <a:rPr lang="en-US" altLang="ja-JP" sz="2000" dirty="0" err="1"/>
              <a:t>O.Jinnouchi</a:t>
            </a:r>
            <a:r>
              <a:rPr lang="en-US" altLang="ja-JP" sz="2000" dirty="0"/>
              <a:t>, in preparation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689A2E-A90B-B5DB-DCB2-3E7F814C28DD}"/>
              </a:ext>
            </a:extLst>
          </p:cNvPr>
          <p:cNvSpPr txBox="1"/>
          <p:nvPr/>
        </p:nvSpPr>
        <p:spPr>
          <a:xfrm>
            <a:off x="569580" y="200261"/>
            <a:ext cx="490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Comments: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177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692221"/>
            <a:ext cx="487056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Principles of the quantum mechanics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(1) Superposition principle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(2) Commutation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(3) Schrödinger equation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ja-JP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(4)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Probability  principle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|\Psi \rangle=c_1|\Psi_1 \rangle +c_2|\Psi_2\rangle &#10;\end{align*}&lt;/body&gt;&#10;  &lt;fcolor&gt;FF000000&lt;/fcolor&gt;&#10;  &lt;bcolor&gt;FFFFFFFF&lt;/bcolor&gt;&#10;  &lt;transparent&gt;True&lt;/transparent&gt;&#10;  &lt;resolution&gt;1800&lt;/resolution&gt;&#10;  &lt;imageh&gt;249&lt;/imageh&gt;&#10;  &lt;imagew&gt;232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642" y="1369477"/>
            <a:ext cx="2514358" cy="26986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[q_i,p_j]=i\hbar \delta_{i,j}&#10;\end{align*}&lt;/body&gt;&#10;  &lt;fcolor&gt;FF000000&lt;/fcolor&gt;&#10;  &lt;bcolor&gt;FFFFFFFF&lt;/bcolor&gt;&#10;  &lt;transparent&gt;True&lt;/transparent&gt;&#10;  &lt;resolution&gt;1800&lt;/resolution&gt;&#10;  &lt;imageh&gt;260&lt;/imageh&gt;&#10;  &lt;imagew&gt;152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7099" y="1847805"/>
            <a:ext cx="1368077" cy="23355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i \hbar \frac{\partial }{\partial t} \Psi(t)=H \Psi(t)&#10;\end{align*}&lt;/body&gt;&#10;  &lt;fcolor&gt;FF000000&lt;/fcolor&gt;&#10;  &lt;bcolor&gt;FFFFFFFF&lt;/bcolor&gt;&#10;  &lt;transparent&gt;True&lt;/transparent&gt;&#10;  &lt;resolution&gt;1800&lt;/resolution&gt;&#10;  &lt;imageh&gt;521&lt;/imageh&gt;&#10;  &lt;imagew&gt;2008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7712" y="2259170"/>
            <a:ext cx="1584176" cy="41103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_{\beta,\alpha}(T)=|\langle \beta ,T|\alpha ,0\rangle |^2,\langle \beta|\beta \rangle=\langle \alpha|\alpha \rangle =1&#10;\end{align*}&lt;/body&gt;&#10;  &lt;fcolor&gt;FF000000&lt;/fcolor&gt;&#10;  &lt;bcolor&gt;FFFFFFFF&lt;/bcolor&gt;&#10;  &lt;transparent&gt;True&lt;/transparent&gt;&#10;  &lt;resolution&gt;1800&lt;/resolution&gt;&#10;  &lt;imageh&gt;291&lt;/imageh&gt;&#10;  &lt;imagew&gt;4566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852936"/>
            <a:ext cx="3989144" cy="25423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P \geq 0, \sum_{\beta}P_{\beta,\alpha}=1  &#10;\end{align*}&lt;/body&gt;&#10;  &lt;fcolor&gt;FF000000&lt;/fcolor&gt;&#10;  &lt;bcolor&gt;FFFFFFFF&lt;/bcolor&gt;&#10;  &lt;transparent&gt;True&lt;/transparent&gt;&#10;  &lt;resolution&gt;1800&lt;/resolution&gt;&#10;  &lt;imageh&gt;570&lt;/imageh&gt;&#10;  &lt;imagew&gt;2072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284984"/>
            <a:ext cx="1047018" cy="288032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683568" y="3562674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0" y="116632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[1].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72200" y="3124045"/>
            <a:ext cx="287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Normalized wavefunctions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 &amp;amp; i \hbar \frac{\partial }{\partial t} \Psi(t)=(H_0+gH_1)  \Psi(t) \\&#10;&amp;amp; &amp;amp;H_0 =   free~ part ;gH_1=interaction~ part&#10;\end{align*}&lt;/body&gt;&#10;  &lt;fcolor&gt;FF000000&lt;/fcolor&gt;&#10;  &lt;bcolor&gt;FFFFFFFF&lt;/bcolor&gt;&#10;  &lt;transparent&gt;True&lt;/transparent&gt;&#10;  &lt;resolution&gt;1800&lt;/resolution&gt;&#10;  &lt;imageh&gt;928&lt;/imageh&gt;&#10;  &lt;imagew&gt;4367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42961"/>
            <a:ext cx="3445265" cy="7321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053B5EA-F166-8502-FA39-ACC9F7339647}"/>
              </a:ext>
            </a:extLst>
          </p:cNvPr>
          <p:cNvSpPr txBox="1"/>
          <p:nvPr/>
        </p:nvSpPr>
        <p:spPr>
          <a:xfrm>
            <a:off x="713015" y="5392555"/>
            <a:ext cx="4822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Transition probability bridges natural phenomena  with microscopic law</a:t>
            </a:r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.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Planck,</a:t>
            </a:r>
            <a:r>
              <a:rPr lang="ja-JP" altLang="en-US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Einstein, Bohr,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－）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73D378-CC6E-B772-FDEF-84C40BA217F8}"/>
              </a:ext>
            </a:extLst>
          </p:cNvPr>
          <p:cNvSpPr txBox="1"/>
          <p:nvPr/>
        </p:nvSpPr>
        <p:spPr>
          <a:xfrm>
            <a:off x="713015" y="3890480"/>
            <a:ext cx="4822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 equation of interacting system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55"/>
    </mc:Choice>
    <mc:Fallback xmlns="">
      <p:transition spd="slow" advTm="820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F494E-602E-B551-9765-71387FACF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2B23FB57-C2D2-1E0D-A307-9DC1A3583D4A}"/>
              </a:ext>
            </a:extLst>
          </p:cNvPr>
          <p:cNvSpPr txBox="1"/>
          <p:nvPr/>
        </p:nvSpPr>
        <p:spPr>
          <a:xfrm>
            <a:off x="3909539" y="5831713"/>
            <a:ext cx="2169075" cy="387603"/>
          </a:xfrm>
          <a:prstGeom prst="rect">
            <a:avLst/>
          </a:prstGeom>
        </p:spPr>
        <p:txBody>
          <a:bodyPr lIns="28010" tIns="14006" rIns="28010" bIns="14006">
            <a:noAutofit/>
          </a:bodyPr>
          <a:lstStyle>
            <a:lvl1pPr algn="ctr" defTabSz="4176395" rtl="0" eaLnBrk="1" latinLnBrk="0" hangingPunct="1">
              <a:spcBef>
                <a:spcPct val="0"/>
              </a:spcBef>
              <a:buNone/>
              <a:defRPr kumimoji="1"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1763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j-cs"/>
              </a:rPr>
            </a:b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5301DDDC-AB84-14FD-49CE-B594E5DB9732}"/>
              </a:ext>
            </a:extLst>
          </p:cNvPr>
          <p:cNvSpPr txBox="1"/>
          <p:nvPr/>
        </p:nvSpPr>
        <p:spPr>
          <a:xfrm>
            <a:off x="1260985" y="5207241"/>
            <a:ext cx="1892416" cy="671575"/>
          </a:xfrm>
          <a:prstGeom prst="rect">
            <a:avLst/>
          </a:prstGeom>
        </p:spPr>
        <p:txBody>
          <a:bodyPr lIns="28010" tIns="14006" rIns="28010" bIns="14006">
            <a:normAutofit/>
          </a:bodyPr>
          <a:lstStyle>
            <a:lvl1pPr marL="1565910" indent="-156591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440" indent="-1304925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335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850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30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245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25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40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520" indent="-1043940" algn="l" defTabSz="41763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65910" marR="0" lvl="0" indent="-1565910" algn="l" defTabSz="41763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33B4CDC-55E2-78E5-FC4B-B32BAADD8B5E}"/>
              </a:ext>
            </a:extLst>
          </p:cNvPr>
          <p:cNvSpPr/>
          <p:nvPr/>
        </p:nvSpPr>
        <p:spPr>
          <a:xfrm>
            <a:off x="5364088" y="1052736"/>
            <a:ext cx="3240360" cy="336062"/>
          </a:xfrm>
          <a:prstGeom prst="rect">
            <a:avLst/>
          </a:prstGeom>
        </p:spPr>
        <p:txBody>
          <a:bodyPr wrap="square" lIns="28010" tIns="14006" rIns="28010" bIns="140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フッター プレースホルダ 28">
            <a:extLst>
              <a:ext uri="{FF2B5EF4-FFF2-40B4-BE49-F238E27FC236}">
                <a16:creationId xmlns:a16="http://schemas.microsoft.com/office/drawing/2014/main" id="{08F48B72-10F1-EDA5-3AC6-E3CDDBE6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スライド番号プレースホルダ 17">
            <a:extLst>
              <a:ext uri="{FF2B5EF4-FFF2-40B4-BE49-F238E27FC236}">
                <a16:creationId xmlns:a16="http://schemas.microsoft.com/office/drawing/2014/main" id="{30251D36-A0D3-8173-0F50-80791ACF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99A779-2621-D384-0E5B-2E4D4CD3F7F1}"/>
              </a:ext>
            </a:extLst>
          </p:cNvPr>
          <p:cNvSpPr txBox="1"/>
          <p:nvPr/>
        </p:nvSpPr>
        <p:spPr>
          <a:xfrm>
            <a:off x="5148064" y="141277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                                                             </a:t>
            </a: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&amp;amp;\int dx |\psi_{wave ~packet}(x)|^2 =1 \\&#10;&amp;amp; \psi_{wave~packet}(t,x;T_0,X_0)=\int dk N(k) e^{i(k(x -X_0)-E(k) (t-T_0)) } \\&#10;&amp;amp; ~~~~~~N(k)= Ne^{-\frac{(k-k_o)^2}{2 \sigma}}; Gaussian ~wave~ packet \\&#10;&amp;amp; \approx  N e^{-\frac{(x-X_0-v_0(t-T_0))^2}{2 \sigma} +i(k_0 (x-X_0)-E(k_0)(t-T_0))}&#10;\end{align*}&lt;/body&gt;&#10;  &lt;fcolor&gt;FF000000&lt;/fcolor&gt;&#10;  &lt;bcolor&gt;FFFFFFFF&lt;/bcolor&gt;&#10;  &lt;transparent&gt;True&lt;/transparent&gt;&#10;  &lt;resolution&gt;1800&lt;/resolution&gt;&#10;  &lt;imageh&gt;2168&lt;/imageh&gt;&#10;  &lt;imagew&gt;6365&lt;/imagew&gt;&#10;  &lt;scale&gt;50&lt;/scale&gt;&#10;  &lt;cursor&gt;281&lt;/cursor&gt;&#10;&lt;/TeXTeX&gt;">
            <a:extLst>
              <a:ext uri="{FF2B5EF4-FFF2-40B4-BE49-F238E27FC236}">
                <a16:creationId xmlns:a16="http://schemas.microsoft.com/office/drawing/2014/main" id="{8371AE8B-8ED6-F42E-AE33-4D45E5159F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79" y="2845503"/>
            <a:ext cx="5347528" cy="182143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alpha| \alpha\rangle=1, \langle \beta |\beta \rangle=1 &#10;\end{align*}&lt;/body&gt;&#10;  &lt;fcolor&gt;FF000000&lt;/fcolor&gt;&#10;  &lt;bcolor&gt;FFFFFFFF&lt;/bcolor&gt;&#10;  &lt;transparent&gt;True&lt;/transparent&gt;&#10;  &lt;resolution&gt;1800&lt;/resolution&gt;&#10;  &lt;imageh&gt;249&lt;/imageh&gt;&#10;  &lt;imagew&gt;2129&lt;/imagew&gt;&#10;  &lt;scale&gt;50&lt;/scale&gt;&#10;  &lt;cursor&gt;79&lt;/cursor&gt;&#10;&lt;/TeXTeX&gt;">
            <a:extLst>
              <a:ext uri="{FF2B5EF4-FFF2-40B4-BE49-F238E27FC236}">
                <a16:creationId xmlns:a16="http://schemas.microsoft.com/office/drawing/2014/main" id="{5A483446-3391-C7F9-33F2-8A696DA25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5" y="1482478"/>
            <a:ext cx="2253192" cy="26352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5A91C57-09FD-7663-B7C9-8846483970D6}"/>
              </a:ext>
            </a:extLst>
          </p:cNvPr>
          <p:cNvCxnSpPr/>
          <p:nvPr/>
        </p:nvCxnSpPr>
        <p:spPr>
          <a:xfrm flipV="1">
            <a:off x="6975397" y="6025514"/>
            <a:ext cx="1629051" cy="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AB7D6B6-4D02-30D8-6266-5DCC17681D20}"/>
              </a:ext>
            </a:extLst>
          </p:cNvPr>
          <p:cNvCxnSpPr/>
          <p:nvPr/>
        </p:nvCxnSpPr>
        <p:spPr>
          <a:xfrm flipH="1" flipV="1">
            <a:off x="6984268" y="4722737"/>
            <a:ext cx="24864" cy="144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F36941D-ED27-9512-07D7-FB5E2F85E785}"/>
                  </a:ext>
                </a:extLst>
              </p:cNvPr>
              <p:cNvSpPr txBox="1"/>
              <p:nvPr/>
            </p:nvSpPr>
            <p:spPr>
              <a:xfrm>
                <a:off x="6732240" y="4365104"/>
                <a:ext cx="276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F36941D-ED27-9512-07D7-FB5E2F85E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365104"/>
                <a:ext cx="2768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63B0A7A-5C73-E152-40C5-F7839EA1F9CE}"/>
                  </a:ext>
                </a:extLst>
              </p:cNvPr>
              <p:cNvSpPr txBox="1"/>
              <p:nvPr/>
            </p:nvSpPr>
            <p:spPr>
              <a:xfrm>
                <a:off x="8642869" y="5881938"/>
                <a:ext cx="277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63B0A7A-5C73-E152-40C5-F7839EA1F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69" y="5881938"/>
                <a:ext cx="2776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>
            <a:extLst>
              <a:ext uri="{FF2B5EF4-FFF2-40B4-BE49-F238E27FC236}">
                <a16:creationId xmlns:a16="http://schemas.microsoft.com/office/drawing/2014/main" id="{E245BD00-EE92-F9CE-7362-72BF1AD88F1B}"/>
              </a:ext>
            </a:extLst>
          </p:cNvPr>
          <p:cNvSpPr/>
          <p:nvPr/>
        </p:nvSpPr>
        <p:spPr>
          <a:xfrm>
            <a:off x="6982375" y="5714694"/>
            <a:ext cx="265725" cy="14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4B815BA-EAAF-C343-299F-900C51B423A8}"/>
              </a:ext>
            </a:extLst>
          </p:cNvPr>
          <p:cNvSpPr/>
          <p:nvPr/>
        </p:nvSpPr>
        <p:spPr>
          <a:xfrm>
            <a:off x="7256283" y="5497459"/>
            <a:ext cx="265725" cy="14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7AE3F132-6AFA-B409-FFBE-92718BE28DAA}"/>
              </a:ext>
            </a:extLst>
          </p:cNvPr>
          <p:cNvSpPr/>
          <p:nvPr/>
        </p:nvSpPr>
        <p:spPr>
          <a:xfrm>
            <a:off x="7530191" y="5291863"/>
            <a:ext cx="265725" cy="13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7087AEBF-CBEC-B776-26A0-A23B71CC17B0}"/>
              </a:ext>
            </a:extLst>
          </p:cNvPr>
          <p:cNvSpPr/>
          <p:nvPr/>
        </p:nvSpPr>
        <p:spPr>
          <a:xfrm>
            <a:off x="7804099" y="5074627"/>
            <a:ext cx="265725" cy="14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C87EC089-1C59-1B18-C855-0C354CAC1D19}"/>
              </a:ext>
            </a:extLst>
          </p:cNvPr>
          <p:cNvSpPr/>
          <p:nvPr/>
        </p:nvSpPr>
        <p:spPr>
          <a:xfrm>
            <a:off x="8078007" y="4857391"/>
            <a:ext cx="265725" cy="14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5649A367-0C44-4DC8-652B-B8162F45C43C}"/>
              </a:ext>
            </a:extLst>
          </p:cNvPr>
          <p:cNvSpPr/>
          <p:nvPr/>
        </p:nvSpPr>
        <p:spPr>
          <a:xfrm>
            <a:off x="8351915" y="4640155"/>
            <a:ext cx="265725" cy="14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659B059-0C45-8D59-2ABA-B1902215EB36}"/>
              </a:ext>
            </a:extLst>
          </p:cNvPr>
          <p:cNvSpPr/>
          <p:nvPr/>
        </p:nvSpPr>
        <p:spPr>
          <a:xfrm>
            <a:off x="8625821" y="4422919"/>
            <a:ext cx="265725" cy="14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468ED81-8299-F138-87E7-67F118AB18C2}"/>
              </a:ext>
            </a:extLst>
          </p:cNvPr>
          <p:cNvCxnSpPr>
            <a:cxnSpLocks/>
          </p:cNvCxnSpPr>
          <p:nvPr/>
        </p:nvCxnSpPr>
        <p:spPr>
          <a:xfrm flipV="1">
            <a:off x="6876256" y="4293096"/>
            <a:ext cx="2160240" cy="168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D(\omega ,T)\rightarrow G(\omega,T,T_0)=\int_0^Te^{i\omega t-\frac{1}{2 \sigma_t}(t-T_0)^2}; |G(\omega,T,T_0)|^2\text{ is well-defined}&#10;\end{align*}&lt;/body&gt;&#10;  &lt;fcolor&gt;FF000000&lt;/fcolor&gt;&#10;  &lt;bcolor&gt;FFFFFFFF&lt;/bcolor&gt;&#10;  &lt;transparent&gt;True&lt;/transparent&gt;&#10;  &lt;resolution&gt;1800&lt;/resolution&gt;&#10;  &lt;imageh&gt;625&lt;/imageh&gt;&#10;  &lt;imagew&gt;7972&lt;/imagew&gt;&#10;  &lt;scale&gt;50&lt;/scale&gt;&#10;  &lt;cursor&gt;138&lt;/cursor&gt;&#10;&lt;/TeXTeX&gt;">
            <a:extLst>
              <a:ext uri="{FF2B5EF4-FFF2-40B4-BE49-F238E27FC236}">
                <a16:creationId xmlns:a16="http://schemas.microsoft.com/office/drawing/2014/main" id="{E362A0B0-2242-0641-B9AA-788AF9E071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130" y="5358604"/>
            <a:ext cx="5753670" cy="451085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CE42D7F-106D-562B-128E-452373901EA3}"/>
              </a:ext>
            </a:extLst>
          </p:cNvPr>
          <p:cNvSpPr txBox="1"/>
          <p:nvPr/>
        </p:nvSpPr>
        <p:spPr>
          <a:xfrm>
            <a:off x="5724128" y="6394255"/>
            <a:ext cx="3101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K.I and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K.Oda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PTEP (2018)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infty &#10;\end{align*}&lt;/body&gt;&#10;  &lt;fcolor&gt;FF000000&lt;/fcolor&gt;&#10;  &lt;bcolor&gt;FFFFFFFF&lt;/bcolor&gt;&#10;  &lt;transparent&gt;True&lt;/transparent&gt;&#10;  &lt;resolution&gt;1800&lt;/resolution&gt;&#10;  &lt;imageh&gt;113&lt;/imageh&gt;&#10;  &lt;imagew&gt;221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ED806CE8-6707-BB22-FF2E-48C7F0AF6D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138790"/>
            <a:ext cx="233892" cy="1195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C34A09-AD90-DBB8-2E84-F6649248760B}"/>
              </a:ext>
            </a:extLst>
          </p:cNvPr>
          <p:cNvSpPr txBox="1"/>
          <p:nvPr/>
        </p:nvSpPr>
        <p:spPr>
          <a:xfrm>
            <a:off x="394273" y="375047"/>
            <a:ext cx="789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[2-1] Normalized states (wave packets)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9FD5A9-68B8-56F9-E169-8C1847774D10}"/>
              </a:ext>
            </a:extLst>
          </p:cNvPr>
          <p:cNvSpPr txBox="1"/>
          <p:nvPr/>
        </p:nvSpPr>
        <p:spPr>
          <a:xfrm>
            <a:off x="394273" y="2242614"/>
            <a:ext cx="443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Gaussian wave packets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72FBDD-7EC2-D883-0E4C-0AC76B64EDD0}"/>
              </a:ext>
            </a:extLst>
          </p:cNvPr>
          <p:cNvSpPr txBox="1"/>
          <p:nvPr/>
        </p:nvSpPr>
        <p:spPr>
          <a:xfrm>
            <a:off x="5576069" y="2231381"/>
            <a:ext cx="334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K.I and T. Shimomura, PTP (2005)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6CC101-5D7F-98E2-10DA-6859C840BBFE}"/>
              </a:ext>
            </a:extLst>
          </p:cNvPr>
          <p:cNvSpPr txBox="1"/>
          <p:nvPr/>
        </p:nvSpPr>
        <p:spPr>
          <a:xfrm>
            <a:off x="3342993" y="4879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Wave packet size 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C96789-5040-1B1F-CAA2-43966CA739C6}"/>
              </a:ext>
            </a:extLst>
          </p:cNvPr>
          <p:cNvSpPr txBox="1"/>
          <p:nvPr/>
        </p:nvSpPr>
        <p:spPr>
          <a:xfrm>
            <a:off x="5300464" y="156517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                   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BFAE0-B27F-2B14-CEB9-F780F6157044}"/>
                  </a:ext>
                </a:extLst>
              </p:cNvPr>
              <p:cNvSpPr txBox="1"/>
              <p:nvPr/>
            </p:nvSpPr>
            <p:spPr>
              <a:xfrm>
                <a:off x="5004019" y="1269975"/>
                <a:ext cx="3569784" cy="952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𝑑𝑃𝑑𝑋</m:t>
                          </m:r>
                        </m:e>
                      </m:nary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|=1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BFAE0-B27F-2B14-CEB9-F780F6157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19" y="1269975"/>
                <a:ext cx="3569784" cy="9520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2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10"/>
    </mc:Choice>
    <mc:Fallback xmlns="">
      <p:transition spd="slow" advTm="216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CA9A8-5AF6-01ED-D82D-D0AC97D02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916ADB6-D5CF-59AE-854A-614E454A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45948BC-EDFD-A6EA-A15B-E9AD908D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8769F5-0CEB-60E9-8690-0CB48DB92DF5}"/>
              </a:ext>
            </a:extLst>
          </p:cNvPr>
          <p:cNvSpPr txBox="1"/>
          <p:nvPr/>
        </p:nvSpPr>
        <p:spPr>
          <a:xfrm>
            <a:off x="981944" y="146343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Transition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of normalized states 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with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an interaction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1CE798-B396-4D56-AE0F-B19AF682A94E}"/>
              </a:ext>
            </a:extLst>
          </p:cNvPr>
          <p:cNvSpPr/>
          <p:nvPr/>
        </p:nvSpPr>
        <p:spPr>
          <a:xfrm>
            <a:off x="964278" y="4962859"/>
            <a:ext cx="6335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%in ~ interaction~picture \\&#10;&amp;amp; i\hbar \frac{\partial}{\partial t} |\Psi(t) \rangle_i=gH_{int}(t)  |\Psi(t) \rangle_i \\&#10;&amp;amp;  |\Psi(t) \rangle_s=e^{\frac{H_0 }{i \hbar}t}|\Psi(t) \rangle_i, H_{int}(t)=e^{-\frac{H_0 t}{i \hbar}} H_{int} e^{\frac{H_0 }{i \hbar}t}&#10;\end{align*}&lt;/body&gt;&#10;  &lt;fcolor&gt;FF000000&lt;/fcolor&gt;&#10;  &lt;bcolor&gt;FFFFFFFF&lt;/bcolor&gt;&#10;  &lt;transparent&gt;True&lt;/transparent&gt;&#10;  &lt;resolution&gt;1800&lt;/resolution&gt;&#10;  &lt;imageh&gt;960&lt;/imageh&gt;&#10;  &lt;imagew&gt;5131&lt;/imagew&gt;&#10;  &lt;scale&gt;50&lt;/scale&gt;&#10;  &lt;cursor&gt;245&lt;/cursor&gt;&#10;&lt;/TeXTeX&gt;">
            <a:extLst>
              <a:ext uri="{FF2B5EF4-FFF2-40B4-BE49-F238E27FC236}">
                <a16:creationId xmlns:a16="http://schemas.microsoft.com/office/drawing/2014/main" id="{2D355CD3-DFEF-E869-D3D6-5AEF200994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309" y="1847272"/>
            <a:ext cx="4464491" cy="83529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D11CF4B-85F1-5E45-AFB0-77BC594522C0}"/>
              </a:ext>
            </a:extLst>
          </p:cNvPr>
          <p:cNvSpPr txBox="1"/>
          <p:nvPr/>
        </p:nvSpPr>
        <p:spPr>
          <a:xfrm>
            <a:off x="683568" y="3701931"/>
            <a:ext cx="8003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Transition amplitude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ja-JP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Construct the initial and final states with wave packets, and compute the amplitude with Dyson formula.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KI and Y. Tobita, (2013,2014),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KI,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T.Tajima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and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Y.Tobita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(2015).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KI and K. Oda(2018),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KI,K.Nishiwaki,K.Oda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(’20,’23) ,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KI,Jinnouci,Nishiwaki,Oda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(’23)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On wave packets: KI(2024), KI and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Y.Nishio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(2024), KI and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O.Jinnouchi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(in preparation)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ja-JP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&amp;amp; Solve~ Schroedinger~ equation~in~ interaction~picture,&#10;% :perturbative~ solution \\&#10;%&amp;amp; i \hbar \frac{\partial}{ &#10;%\partial t} |\Psi(t) \rangle %=(H_0+H_{int}) | \Psi(t) \rangle \\&#10;%&amp;amp; |\Psi(t) \rangle = c_&#10;%0(t)|{\Psi^0}_0(t)^0 %\rangle +c_1^i(t)| {\Psi^0}_i %(t) \rangle +\cdots&#10;\end{align*}&lt;/body&gt;&#10;  &lt;fcolor&gt;FF000000&lt;/fcolor&gt;&#10;  &lt;bcolor&gt;FFFFFFFF&lt;/bcolor&gt;&#10;  &lt;transparent&gt;True&lt;/transparent&gt;&#10;  &lt;resolution&gt;1800&lt;/resolution&gt;&#10;  &lt;imageh&gt;225&lt;/imageh&gt;&#10;  &lt;imagew&gt;5792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1E79046C-DE5D-F554-CA7E-10BE2F7BA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6" y="1268760"/>
            <a:ext cx="4745473" cy="18434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|\Psi(t) \rangle_{i}=[1+g\int_{0}^{t} \frac{dt'}{ i\hbar}H_{int}(t')+g^2\int_0^t \frac{dt'}{ i\hbar}\int_0^{t'} \frac{dt''}{ i\hbar} H_{int}(t') H_{int}(t'') +\cdots]|\Psi(0) \rangle_{i}&#10;\end{align*}&lt;/body&gt;&#10;  &lt;fcolor&gt;FF000000&lt;/fcolor&gt;&#10;  &lt;bcolor&gt;FFFFFFFF&lt;/bcolor&gt;&#10;  &lt;transparent&gt;True&lt;/transparent&gt;&#10;  &lt;resolution&gt;1800&lt;/resolution&gt;&#10;  &lt;imageh&gt;651&lt;/imageh&gt;&#10;  &lt;imagew&gt;8660&lt;/imagew&gt;&#10;  &lt;scale&gt;50&lt;/scale&gt;&#10;  &lt;cursor&gt;201&lt;/cursor&gt;&#10;&lt;/TeXTeX&gt;">
            <a:extLst>
              <a:ext uri="{FF2B5EF4-FFF2-40B4-BE49-F238E27FC236}">
                <a16:creationId xmlns:a16="http://schemas.microsoft.com/office/drawing/2014/main" id="{B291286C-C160-C180-08B4-43A2445F4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9" y="3076732"/>
            <a:ext cx="6376464" cy="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CB117-41D8-AA33-85C3-03770E2A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2342B6-6F2B-651C-7A88-D6C19A540F70}"/>
              </a:ext>
            </a:extLst>
          </p:cNvPr>
          <p:cNvSpPr txBox="1"/>
          <p:nvPr/>
        </p:nvSpPr>
        <p:spPr>
          <a:xfrm>
            <a:off x="5243735" y="5757035"/>
            <a:ext cx="2376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class quantity</a:t>
            </a:r>
            <a:endParaRPr kumimoji="1" lang="ja-JP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F3632D-EE1B-D12E-3813-7509D85ADCFC}"/>
              </a:ext>
            </a:extLst>
          </p:cNvPr>
          <p:cNvSpPr txBox="1"/>
          <p:nvPr/>
        </p:nvSpPr>
        <p:spPr>
          <a:xfrm>
            <a:off x="1763688" y="5757035"/>
            <a:ext cx="2376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class quantity</a:t>
            </a:r>
            <a:endParaRPr kumimoji="1" lang="ja-JP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 1">
            <a:extLst>
              <a:ext uri="{FF2B5EF4-FFF2-40B4-BE49-F238E27FC236}">
                <a16:creationId xmlns:a16="http://schemas.microsoft.com/office/drawing/2014/main" id="{EB093232-2473-63B8-2CC3-0B198F31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 2">
            <a:extLst>
              <a:ext uri="{FF2B5EF4-FFF2-40B4-BE49-F238E27FC236}">
                <a16:creationId xmlns:a16="http://schemas.microsoft.com/office/drawing/2014/main" id="{351B42C1-05B1-1E7B-D5E9-2759008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19CE89-ADF4-F8BD-E82C-D548C6C76DDD}"/>
              </a:ext>
            </a:extLst>
          </p:cNvPr>
          <p:cNvSpPr txBox="1"/>
          <p:nvPr/>
        </p:nvSpPr>
        <p:spPr>
          <a:xfrm>
            <a:off x="539552" y="18864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[2-2] Wave packet amplitude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 \omega =\Delta E-{\vec v}_0\cdot{\vec \Delta P}&#10;\end{align*}&lt;/body&gt;&#10;  &lt;fcolor&gt;FF000000&lt;/fcolor&gt;&#10;  &lt;bcolor&gt;FFFFFFFF&lt;/bcolor&gt;&#10;  &lt;transparent&gt;True&lt;/transparent&gt;&#10;  &lt;resolution&gt;1800&lt;/resolution&gt;&#10;  &lt;imageh&gt;282&lt;/imageh&gt;&#10;  &lt;imagew&gt;2123&lt;/imagew&gt;&#10;  &lt;scale&gt;50&lt;/scale&gt;&#10;  &lt;cursor&gt;70&lt;/cursor&gt;&#10;&lt;/TeXTeX&gt;">
            <a:extLst>
              <a:ext uri="{FF2B5EF4-FFF2-40B4-BE49-F238E27FC236}">
                <a16:creationId xmlns:a16="http://schemas.microsoft.com/office/drawing/2014/main" id="{CE555517-7AEB-E834-00DF-1326C62F6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712" y="3518413"/>
            <a:ext cx="1800200" cy="239122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vec v_0=\sigma_s \sum_i\frac{\vec v_i}{\sigma_i},\frac{1}{\sigma_s}=\sum_i\frac{1}{\sigma_i}&#10;\end{align*}&lt;/body&gt;&#10;  &lt;fcolor&gt;FF000000&lt;/fcolor&gt;&#10;  &lt;bcolor&gt;FFFFFFFF&lt;/bcolor&gt;&#10;  &lt;transparent&gt;True&lt;/transparent&gt;&#10;  &lt;resolution&gt;1800&lt;/resolution&gt;&#10;  &lt;imageh&gt;641&lt;/imageh&gt;&#10;  &lt;imagew&gt;2943&lt;/imagew&gt;&#10;  &lt;scale&gt;50&lt;/scale&gt;&#10;  &lt;cursor&gt;109&lt;/cursor&gt;&#10;&lt;/TeXTeX&gt;">
            <a:extLst>
              <a:ext uri="{FF2B5EF4-FFF2-40B4-BE49-F238E27FC236}">
                <a16:creationId xmlns:a16="http://schemas.microsoft.com/office/drawing/2014/main" id="{FCF1809A-6883-2298-FDBB-949814CB2E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8229" y="3404093"/>
            <a:ext cx="1983648" cy="432048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{\vec v}{_0}=velocity~of~ center&#10;\end{align*}&lt;/body&gt;&#10;  &lt;fcolor&gt;FF000000&lt;/fcolor&gt;&#10;  &lt;bcolor&gt;FFFFFFFF&lt;/bcolor&gt;&#10;  &lt;transparent&gt;True&lt;/transparent&gt;&#10;  &lt;resolution&gt;1800&lt;/resolution&gt;&#10;  &lt;imageh&gt;228&lt;/imageh&gt;&#10;  &lt;imagew&gt;2551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B5B69832-D8F3-3FC9-5BD4-3ED209321B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1009" y="3458802"/>
            <a:ext cx="2555791" cy="228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CAA0AFF-287F-170D-EB16-9D5C955BC5A2}"/>
                  </a:ext>
                </a:extLst>
              </p:cNvPr>
              <p:cNvSpPr txBox="1"/>
              <p:nvPr/>
            </p:nvSpPr>
            <p:spPr>
              <a:xfrm>
                <a:off x="539552" y="3933056"/>
                <a:ext cx="633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Wave packet probability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(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𝑅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𝑋</m:t>
                        </m:r>
                      </m:e>
                    </m:d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: positions)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　</a:t>
                </a: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CAA0AFF-287F-170D-EB16-9D5C955B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6336704" cy="461665"/>
              </a:xfrm>
              <a:prstGeom prst="rect">
                <a:avLst/>
              </a:prstGeom>
              <a:blipFill>
                <a:blip r:embed="rId5"/>
                <a:stretch>
                  <a:fillRect l="-1540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&amp;amp;e^{-\frac{\sigma_t}{2}(\delta \omega)^2} G_{bulk}= e^{-\frac{\sigma_t}{2}(\delta \omega)^2} \theta(T_{in},T_{out},\tilde T) \\&#10;&amp;amp;e^{-\frac{\sigma_t}{2}(\delta \omega)^2} G_{boundary}= \sqrt{\frac{2 \sigma_t}{\pi}}\frac{ e^{-\frac{(\tilde T-T_{in})^2}{2 \sigma_t}}}{i\sigma_t \delta \omega+\tilde T-T_{in}}&#10;\end{align*}&lt;/body&gt;&#10;  &lt;fcolor&gt;FF000000&lt;/fcolor&gt;&#10;  &lt;bcolor&gt;FFFFFFFF&lt;/bcolor&gt;&#10;  &lt;transparent&gt;True&lt;/transparent&gt;&#10;  &lt;resolution&gt;1800&lt;/resolution&gt;&#10;  &lt;imageh&gt;1229&lt;/imageh&gt;&#10;  &lt;imagew&gt;4817&lt;/imagew&gt;&#10;  &lt;scale&gt;50&lt;/scale&gt;&#10;  &lt;cursor&gt;140&lt;/cursor&gt;&#10;&lt;/TeXTeX&gt;">
            <a:extLst>
              <a:ext uri="{FF2B5EF4-FFF2-40B4-BE49-F238E27FC236}">
                <a16:creationId xmlns:a16="http://schemas.microsoft.com/office/drawing/2014/main" id="{D7F73406-7FA2-B591-9E8A-2B35FC316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320480" cy="110231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&amp;amp;S(T)=\kappa (\prod_A(\pi \sigma_A)^{-3/4}\frac{1}{\sqrt{2E_A}} e^{-\frac{\sigma_t}{2}( \delta \omega)^2-\frac{\sigma_s}{2}(\delta {\vec p})^2-R(X)/2}(2 \pi \sigma_s)^{3/2}\sqrt{2 \pi \sigma_t}G(\tilde T) \\&#10;&amp;amp;G(\tilde T)=\int_{T_{in}}^{T_{out}}&#10;\frac{dt}{\sqrt{ 2\pi \sigma_t}}e^{-\frac{1}{2 \sigma_t}(t-\tilde T-i\sigma_t \delta \omega)^2}=G_{bulk}(\tilde T)+G_{boundary}(\tilde T)&#10;\end{align*}&lt;/body&gt;&#10;  &lt;fcolor&gt;FF000000&lt;/fcolor&gt;&#10;  &lt;bcolor&gt;FFFFFFFF&lt;/bcolor&gt;&#10;  &lt;transparent&gt;True&lt;/transparent&gt;&#10;  &lt;resolution&gt;1800&lt;/resolution&gt;&#10;  &lt;imageh&gt;1407&lt;/imageh&gt;&#10;  &lt;imagew&gt;8281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416AAD5D-414B-D51E-B062-9C13D71F8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5432344" cy="92299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&amp;amp;P(T)=\kappa^2 (\prod_A(\pi \sigma_A)^{-3/2}\frac{1}{{2E_A}} e^{-{\sigma_s}(\delta {\vec p})^2-R(X)}(2 \pi \sigma_s)^{3}{2 \pi \sigma_t}|G(\tilde T)|^2 \\&#10;&amp;amp;|G(\tilde T)|^2&#10;=e^{-\sigma_t( \delta \omega)^2}\theta(T_{in},T_{out},\tilde T)+\frac{2 \sigma_t}{\pi} e^{-\frac{(\bar T-T_{in})^2}{\sigma_t}} \frac{1}{ \sigma_t^2 (\delta \omega)^2+(\tilde T-T_{in})^2}&#10;\end{align*}&lt;/body&gt;&#10;  &lt;fcolor&gt;FF000000&lt;/fcolor&gt;&#10;  &lt;bcolor&gt;FFFFFFFF&lt;/bcolor&gt;&#10;  &lt;transparent&gt;True&lt;/transparent&gt;&#10;  &lt;resolution&gt;1800&lt;/resolution&gt;&#10;  &lt;imageh&gt;1368&lt;/imageh&gt;&#10;  &lt;imagew&gt;7802&lt;/imagew&gt;&#10;  &lt;scale&gt;50&lt;/scale&gt;&#10;  &lt;cursor&gt;362&lt;/cursor&gt;&#10;&lt;/TeXTeX&gt;">
            <a:extLst>
              <a:ext uri="{FF2B5EF4-FFF2-40B4-BE49-F238E27FC236}">
                <a16:creationId xmlns:a16="http://schemas.microsoft.com/office/drawing/2014/main" id="{0B613120-9104-8705-F63F-70AB1E058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09120"/>
            <a:ext cx="6156575" cy="10794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tilde T : intersection~time &#10;\end{align*}&lt;/body&gt;&#10;  &lt;fcolor&gt;FF000000&lt;/fcolor&gt;&#10;  &lt;bcolor&gt;FFFFFFFF&lt;/bcolor&gt;&#10;  &lt;transparent&gt;True&lt;/transparent&gt;&#10;  &lt;resolution&gt;1800&lt;/resolution&gt;&#10;  &lt;imageh&gt;232&lt;/imageh&gt;&#10;  &lt;imagew&gt;2314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BF409CD-44A2-8853-D939-6887A1697D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59" y="451977"/>
            <a:ext cx="1912473" cy="19174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=T_{out}-T_{in}&#10;\end{align*}&lt;/body&gt;&#10;  &lt;fcolor&gt;FF000000&lt;/fcolor&gt;&#10;  &lt;bcolor&gt;FFFFFFFF&lt;/bcolor&gt;&#10;  &lt;transparent&gt;True&lt;/transparent&gt;&#10;  &lt;resolution&gt;1800&lt;/resolution&gt;&#10;  &lt;imageh&gt;208&lt;/imageh&gt;&#10;  &lt;imagew&gt;1591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F79872D1-D2B8-1DAB-4A11-DC7281635F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42" y="758119"/>
            <a:ext cx="1286983" cy="1682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158FA4-3320-48C5-1A4E-2E819C18CC98}"/>
              </a:ext>
            </a:extLst>
          </p:cNvPr>
          <p:cNvSpPr txBox="1"/>
          <p:nvPr/>
        </p:nvSpPr>
        <p:spPr>
          <a:xfrm>
            <a:off x="5724128" y="2060848"/>
            <a:ext cx="16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----(A)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9FFD81-14CA-1833-55F7-E3BCE91C9D7C}"/>
              </a:ext>
            </a:extLst>
          </p:cNvPr>
          <p:cNvSpPr txBox="1"/>
          <p:nvPr/>
        </p:nvSpPr>
        <p:spPr>
          <a:xfrm>
            <a:off x="5944452" y="26486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---(B)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026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153B4E0-B827-F63F-5075-027DD7FB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KEK_2025  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3E12F2-9305-D09F-91D1-77B7E861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6EEDB-9919-4740-B69C-6616A1B759D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DE1B96-9112-FE7F-5CEA-FF5662753C3B}"/>
                  </a:ext>
                </a:extLst>
              </p:cNvPr>
              <p:cNvSpPr txBox="1"/>
              <p:nvPr/>
            </p:nvSpPr>
            <p:spPr>
              <a:xfrm>
                <a:off x="1880828" y="1194425"/>
                <a:ext cx="6003540" cy="2959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2nd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class 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is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not included  in standard formula 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.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Wave packet formula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amplitude =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Bulk  amplitude + boundary amplitude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kinetic energy = conserved     + non-conserved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correlation length =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short     +   long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 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𝑃</m:t>
                    </m:r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𝑇</m:t>
                    </m:r>
                    <m:r>
                      <a:rPr kumimoji="1" lang="en-US" altLang="ja-JP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 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Γ</m:t>
                    </m:r>
                    <m:r>
                      <a:rPr kumimoji="1" lang="en-US" altLang="ja-JP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+mn-cs"/>
                      </a:rPr>
                      <m:t>𝑇</m:t>
                    </m:r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       +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                                     1</a:t>
                </a:r>
                <a:r>
                  <a:rPr kumimoji="1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st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class                   2</a:t>
                </a:r>
                <a:r>
                  <a:rPr kumimoji="1" lang="en-US" altLang="ja-JP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nd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class 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2DE1B96-9112-FE7F-5CEA-FF5662753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828" y="1194425"/>
                <a:ext cx="6003540" cy="2959593"/>
              </a:xfrm>
              <a:prstGeom prst="rect">
                <a:avLst/>
              </a:prstGeom>
              <a:blipFill>
                <a:blip r:embed="rId2"/>
                <a:stretch>
                  <a:fillRect l="-915" t="-12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CC1D82-9549-7E09-B859-28E9FB8DAED1}"/>
              </a:ext>
            </a:extLst>
          </p:cNvPr>
          <p:cNvSpPr txBox="1"/>
          <p:nvPr/>
        </p:nvSpPr>
        <p:spPr>
          <a:xfrm>
            <a:off x="827584" y="134243"/>
            <a:ext cx="78592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[2-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]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</a:t>
            </a:r>
            <a:r>
              <a:rPr lang="en-US" altLang="ja-JP" sz="24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Absolute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value of transition probability is composed of  1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and 2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classes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0500FEE-6373-AA4D-DAF4-D94E8B64373C}"/>
                  </a:ext>
                </a:extLst>
              </p:cNvPr>
              <p:cNvSpPr txBox="1"/>
              <p:nvPr/>
            </p:nvSpPr>
            <p:spPr>
              <a:xfrm>
                <a:off x="1475656" y="3573016"/>
                <a:ext cx="7344816" cy="2928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Physical quantities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1. 1-st class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(1) decay rates,  scattering cross section, level shift, - - -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classical correspondence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　　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 Fermi’s golden rule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、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Feynman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diagram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lang="ja-JP" altLang="en-US" sz="1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others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(2) useful for determination of fundamental physical parameters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2. 2-nd class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(1)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---- no classical correspondence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(2) unusual properties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（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similar to background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）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0500FEE-6373-AA4D-DAF4-D94E8B643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73016"/>
                <a:ext cx="7344816" cy="2928302"/>
              </a:xfrm>
              <a:prstGeom prst="rect">
                <a:avLst/>
              </a:prstGeom>
              <a:blipFill>
                <a:blip r:embed="rId3"/>
                <a:stretch>
                  <a:fillRect l="-830" t="-1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57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E4AADF2-EF8A-8D86-397D-3983213B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4C24AB8-E8F6-E359-4653-3C99D64E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73F786-4E1B-753D-AAA1-A4537F9562EE}"/>
              </a:ext>
            </a:extLst>
          </p:cNvPr>
          <p:cNvSpPr txBox="1"/>
          <p:nvPr/>
        </p:nvSpPr>
        <p:spPr>
          <a:xfrm>
            <a:off x="1187624" y="1052736"/>
            <a:ext cx="72728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[3]</a:t>
            </a:r>
            <a:r>
              <a:rPr kumimoji="1" lang="en-US" altLang="ja-JP" dirty="0"/>
              <a:t>. </a:t>
            </a:r>
            <a:r>
              <a:rPr kumimoji="1" lang="en-US" altLang="ja-JP" sz="2400" dirty="0">
                <a:solidFill>
                  <a:srgbClr val="FF0000"/>
                </a:solidFill>
              </a:rPr>
              <a:t>Applications of the absolute transition probability</a:t>
            </a:r>
          </a:p>
          <a:p>
            <a:endParaRPr lang="en-US" altLang="ja-JP" dirty="0"/>
          </a:p>
          <a:p>
            <a:r>
              <a:rPr kumimoji="1" lang="en-US" altLang="ja-JP" dirty="0"/>
              <a:t>(3-1)  Rayleigh Scattering of the solar light (on blue sky, albedo)</a:t>
            </a:r>
          </a:p>
          <a:p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(3-2) Heating of solar corona by neutrino electroweak Hall effect    </a:t>
            </a:r>
          </a:p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(electroweak interaction) (K.I and </a:t>
            </a:r>
            <a:r>
              <a:rPr lang="en-US" altLang="ja-JP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Y.Tobita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(3-3) Short distance neutrino in pion decay (weak decay ;K.I and </a:t>
            </a:r>
            <a:r>
              <a:rPr kumimoji="1" lang="en-US" altLang="ja-JP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Y.Tobita</a:t>
            </a:r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 </a:t>
            </a:r>
          </a:p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(3-4) Resonance decay at threshold energy, V --&gt; PP (strong decay ).   </a:t>
            </a:r>
          </a:p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QED processes.(Jinnouchi, Sakurai, Sloan, </a:t>
            </a:r>
            <a:r>
              <a:rPr lang="en-US" altLang="ja-JP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Takesada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Oda, Nishiwaki, -)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925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08394-61D5-72EE-40CF-BCF821DE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F3AF3D3-072C-607F-0128-4FFA1E13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KEK_2025 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847127-29E5-47A4-1B12-2BF3B842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EEDB-9919-4740-B69C-6616A1B759D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56FA24-D22C-EB1E-E051-0F2ADED96F39}"/>
              </a:ext>
            </a:extLst>
          </p:cNvPr>
          <p:cNvSpPr txBox="1"/>
          <p:nvPr/>
        </p:nvSpPr>
        <p:spPr>
          <a:xfrm>
            <a:off x="683568" y="335978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[3] </a:t>
            </a:r>
            <a:r>
              <a:rPr kumimoji="1" lang="en-US" altLang="ja-JP" sz="2400" dirty="0"/>
              <a:t>Rayleigh scattering of sun light with a molecule</a:t>
            </a:r>
            <a:r>
              <a:rPr kumimoji="1" lang="ja-JP" altLang="en-US" sz="2400" dirty="0"/>
              <a:t>　</a:t>
            </a:r>
            <a:r>
              <a:rPr kumimoji="1" lang="en-US" altLang="ja-JP" sz="2400" dirty="0"/>
              <a:t>in the  </a:t>
            </a:r>
          </a:p>
          <a:p>
            <a:r>
              <a:rPr lang="en-US" altLang="ja-JP" sz="2400" dirty="0"/>
              <a:t>         </a:t>
            </a:r>
            <a:r>
              <a:rPr kumimoji="1" lang="en-US" altLang="ja-JP" sz="2400" dirty="0"/>
              <a:t>atmosphere. 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2F0341-806A-A345-84C0-EF3C5615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36812"/>
            <a:ext cx="3328372" cy="18722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9C81FB-2C56-A7D6-3DA6-AF4CF7707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53" y="1484784"/>
            <a:ext cx="5352521" cy="301079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C297F7-0332-97FD-5075-B1E98C4E26EC}"/>
              </a:ext>
            </a:extLst>
          </p:cNvPr>
          <p:cNvSpPr txBox="1"/>
          <p:nvPr/>
        </p:nvSpPr>
        <p:spPr>
          <a:xfrm>
            <a:off x="539551" y="4869160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Small wave packet, R=10cm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D66E86-C26B-F91D-61B3-19F4110C279E}"/>
              </a:ext>
            </a:extLst>
          </p:cNvPr>
          <p:cNvSpPr txBox="1"/>
          <p:nvPr/>
        </p:nvSpPr>
        <p:spPr>
          <a:xfrm>
            <a:off x="3995936" y="48691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Large wave packet , R=50-100km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642A43A-811D-BB3D-6FFA-14A0F6766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253" y="1637184"/>
            <a:ext cx="5352521" cy="30107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4103442-BEF0-8345-33B4-E507FD46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653" y="1789584"/>
            <a:ext cx="5352521" cy="301079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81B3E5-182F-42E1-309C-C088D02BA5DC}"/>
              </a:ext>
            </a:extLst>
          </p:cNvPr>
          <p:cNvSpPr txBox="1"/>
          <p:nvPr/>
        </p:nvSpPr>
        <p:spPr>
          <a:xfrm>
            <a:off x="899592" y="1406351"/>
            <a:ext cx="40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Why is the sky blue</a:t>
            </a:r>
            <a:r>
              <a:rPr kumimoji="1" lang="ja-JP" altLang="en-US" sz="24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230517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^{(d)}/T  template TPT1  env TPENV1  fore 0  back 16777215  eqnno 1"/>
  <p:tag name="FILENAME" val="TP_tmp"/>
  <p:tag name="ORIGWIDTH" val="31"/>
  <p:tag name="PICTUREFILESIZE" val="3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lavour~oscillation,~$\Gamma_0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594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749F02-FFE2-44E4-8F34-D7DAB2F900AD}">
  <we:reference id="wa104381909" version="3.16.1.0" store="ja-JP" storeType="OMEX"/>
  <we:alternateReferences>
    <we:reference id="WA104381909" version="3.16.1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o&gt;&amp;#xA0;&lt;/mo&gt;&lt;mo&gt;&amp;#xA0;&lt;/mo&gt;&lt;mo&gt;&amp;#x222B;&lt;/mo&gt;&lt;mi&gt;d&lt;/mi&gt;&lt;mi&gt;P&lt;/mi&gt;&lt;mo&gt;&amp;#xA0;&lt;/mo&gt;&lt;mi&gt;d&lt;/mi&gt;&lt;mi&gt;X&lt;/mi&gt;&lt;mfrac&gt;&lt;mn&gt;1&lt;/mn&gt;&lt;mrow&gt;&lt;mn&gt;2&lt;/mn&gt;&lt;mi mathvariant=\\\&quot;normal\\\&quot;&gt;&amp;#x3C0;&lt;/mi&gt;&lt;/mrow&gt;&lt;/mfrac&gt;&lt;mo&gt;|&lt;/mo&gt;&lt;mi&gt;P&lt;/mi&gt;&lt;mo&gt;,&lt;/mo&gt;&lt;mi&gt;X&lt;/mi&gt;&lt;mo&gt;,&lt;/mo&gt;&lt;msub&gt;&lt;mi&gt;T&lt;/mi&gt;&lt;mrow&gt;&lt;mn&gt;0&lt;/mn&gt;&lt;mo&gt;&amp;#xA0;&lt;/mo&gt;&lt;/mrow&gt;&lt;/msub&gt;&lt;mo&gt;&amp;gt;&lt;/mo&gt;&lt;mo&gt;&amp;lt;&lt;/mo&gt;&lt;mi&gt;P&lt;/mi&gt;&lt;mo&gt;.&lt;/mo&gt;&lt;mi&gt;X&lt;/mi&gt;&lt;mo&gt;,&lt;/mo&gt;&lt;msub&gt;&lt;mi&gt;T&lt;/mi&gt;&lt;mrow&gt;&lt;mn&gt;0&lt;/mn&gt;&lt;mo&gt;&amp;#xA0;&lt;/mo&gt;&lt;mo&gt;&amp;#xA0;&lt;/mo&gt;&lt;/mrow&gt;&lt;/msub&gt;&lt;mo&gt;|&lt;/mo&gt;&lt;mo&gt;=&lt;/mo&gt;&lt;mn&gt;1&lt;/mn&gt;&lt;mspace linebreak=\\\&quot;newline\\\&quot;/&gt;&lt;mspace linebreak=\\\&quot;newline\\\&quot;/&gt;&lt;/mstyle&gt;&lt;/math&gt;\&quot;,\&quot;base64Image\&quot;:\&quot;iVBORw0KGgoAAAANSUhEUgAABcEAAADrCAYAAAChIl6OAAAACXBIWXMAAA7EAAAOxAGVKw4bAAAABGJhU0UAAADqgPuZ+AAAMWdJREFUeNrt3QHIHNW5MOCXEEKQECo2aEhFkSBBRAQrVrxiBAkhBAnhSio2qKSUIEFEArZ4QyMSfrHilSr+SBARCQEVW6zkF4IEERFpscErViyhhCAhBHLFBhui4D/H3TSfX3Z3zuzOfjs7+zxwqNXdM7vn7Jz3zPudORMBeRYX5adF+WVRni3KoaL8vSj/LMp33ZL++W9Fea0oO4uyRrMBAAAAANBk1xblv4tyLM4nu6uU94ryH5oRAAAAAIAm+c+iHCzKNzFc8nt++T/RWU0OAAAAAAATk7YwSVudfDeG8lJIhAMAAAAAMAEpOf3r+OEe3+Mov9PUAAAAAAAspGVF+VPkJ7LT/uD7o7PFyePReUBm7nv/1T0eAAAAAACM3WVF+XPkP+RyfVy4pcmPotpq8J9rdgAAAAAAxu0nkbeKOz0c877ov5/3pqiWBN+t6QEAAAAAGKcri/KPyNu+ZP2AetLWJsdCEhwAAAAAgIZI25f8LfIS1r8oqWt/VH845nZdAAAAAADAuOQ+BPPxkno2RvUEeCprdQEAAAAAAOPwX5GXqE5bpSwrqSs3mT5/e5WlugEAAAAAgLqtjc5DLnOS1T/PqO9kVE+C/7duAAAAAACgbj8uyvHIS1T/tSiLS+q7LKonwP8ZnQdyAgAAAABArZ6N/GT1f2bUN0wS/Je6AQAAAACAuv008rdBSavFF2fW+7fIT4A/rhsAAAAAABiHtL1JbrL6/1So96HMOv9LFwAAAAAAMA5pC5LcBHhaLX7lEPX3WhH+r6LsLcq1ugAAAAAAgHFI25r8PfKT4H8Y4Vhpj/Dri7K2+7/LND/QAuuKslwzAAAAADRTlVXgqWzUZADfS8nvj7tj4ybNAQAAANA8aRX4schPgJ8sylLNBsy464pyaN74KAkOAAAA0ED3RbVV4M9qMmCGXVGUfX3GR0lwAAAAgAb6a1RLgv9MkwEz6JKiPFWUswPGR0lwAAAAgIZJD6askgBP26Ys1mzADFlSlEeK8mXGGCkJDgAAANAwr0W1JPh/azJghtwf1Z6ZIAkOAAAA0CA/Lso3US0Jvl6zATNgQ1E+rjg+SoIDAAAANMxDUS25kxLmP9ZsQIvdUJR3u2PegaJsjs52KGkbqJ0hCQ4AAAAwVf4c1ZLghzQZ0GK3Ruehl88X5eo+r3k7JMEBAAAApsLqqL4Vyk7NBrTYym4ZZFtIggMAAABMhd1Rfa/bazUbMOM2hiQ4AAAAwFT4W1RLgP9DkwF8/8BMSXAAAACAhktboVRdBb5XswFIggMAAABMg7S3d9Uk+C81G4AkOAAAAMA0+HNUT4L/VLMBSIIDAAAANN2yonwT1RLgx4uyWNMBSIIDAAAANN3Po/oq8Nc0G8D3JMEBAAAAGu7ZqJ4E36HZAL4nCQ4AAADQcMPsB75GswF8TxIcAAAAoMF+FNX3Az8Z9gMHOEcSHAAAAKDBNkb1VeCvaDaAf5MEBwAAAGiw34X9wAFGIQkOAAAA0GCHonoS/FrNBvBvkuAAAAAADbUsqu8HfkyzAfyAJDgAAABAQ62P6qvAX9NsAD8gCQ4AAADQULujehL8F5oN4AckwQEAAAAa6q9hP3CAUUmCAwAAADTQj2K4/cAXazqAH5AEBwAAAGigjVF9FfhLmg3gApLgAAAAAA30u6ieBN+u2QAuIAkOAAAA0EB/jupJ8Os1G8AFJMEBAAAAGmZZVN8P/GTYDxygF0lwAAAAgIb5eVRfBb5fswH0JAkOAAAA0DDPRvUk+EOaDaAnSXAAAACAhvmfqJ4EX63ZAHqSBAcAAABokMtiuP3AAehNEhwAAACgQVIypuoq8Nc0G0BfkuAAAAAADfK7qJ4E/6VmA+hLEhwAAACgQf4a1ZPg12o2gL4kwQEAAAAa4sqongD/u2YDGEgSHAAAAKAhfhH2AweomyQ4AAAAQEM8G/YDB6ibJDgAAABAQ/wtqifBr9RsAANJggMAAAA0wGVF+SaqJcCPFWWxpgMYSBIcAAAAoAHuC/uBA4yDJDgAAABAA7wU1ZPg2zUbQClJcAAAAIAG+EdUT4Kv1mwApSTBAQAAACbsyqieAD+u2QCySIIDAAAATNh9UT0J/pJmA8giCQ4AAAAwYcPsB75DswFkkQQHAAAAmLBh9gNfo9kAskiCAwAAAEzQlVE9AX6sKIs1HUAWSXAAAACACbovqifB92s2gGyS4AAAAAATNMx+4PdpNoBsW0ISHAAAAGBihtkP/ErNBpDtsZIxdYsmAgAAABiPK2O4/cAByHe4ZFx9URMBAAAAjMd9UT0J/ppmA8h2d8a4erooqzQVAAAAQP2G2Q98u2YDyHJvUb7OHFs/KcoaTQYAAABQL/uBA4xuWVFuKsq66Ozv/UxRjgwxvqZysCi/ic7DMlN9N3frBwAAAKCiy6J6ciYlzRdrOoAfeDmGS3jnlv2aGAAAAKC6tVE9EfOKZgMAAAAAYBrsjupJ8B2aDQAAAACAaXAoqifBr9VsAAAAAAA03dKi/CvsBw4AAAAAQAutDfuBAwAAAADQUrujehJ8u2Ybq0VFuaUoyzWFPgcusKxPbHpD0wAAAK5FGNK6kJdptWH2A79Ms9Xm0qJsiM6DRl8uyuGifNtt542aR58DJp4AAIBrEcYmJb8/7vblJs3RTsPsB35cs1WWHiK6pSiPFOXF7uD4SVHODGjnlBS177o+B0w8AQAA1yLU77q4cHGwJHhLrY3qq8D/pNkqe26Idn5Xs+lzwMQTAABwLUKtrijKvj59KQneUrvDfuAL4erobH9xZ1HuKcrvi/JFSTs/XqH+S4box5ySVianlcuni3KiKAeKsr8oe4qyuSgrdO3Y+3zTmPo2lYOZ32VvTcd72c+CKZ54GmcXjnGvOW4dY1+MuzxjqISJEC/FR/FRfHQtQtPj1FNFOTvgPJEEb6lh9gO/UrPVYmWc3we6V7mj4iCcBtwjEwiiaT/rx4pylS4dS5/f0O3bj0veW6Wkwf6DouzK/Nz3dz/DpyMcM120POgnwBRPPI2zC8e41xyPTfFF/npDJUwsRouX4qP4KD66FqFplkRnu9ovM84TSfAWGmY/8GOarVZfDZiMLBqyzou6J+zBCQTUNOhfo1vH1ufpnL23O8Gv2jfpuE8W5aYRfltJSuQ/UeG4afX7w93fJbRl4mmcXdi5inFvcj6Y0gv8FFM9YwMmT7wUH8VH8dG1CE2Q/oB3rMK5IgneQmuHGDT/oNlqdTpGux2tzKMV+vbt6KxEXjLn/SlAru4OAE9H3oqOtCphl64de5/vqdC36Zhrav4ev8047pMh+U37J57G2YVj3FtYy6N8pWFajZhuaX+g+xte102KXNTjIntbRvs9VJLwua37mvdL6jlgmITGES/FR/FRfHQtwkLb0D0fq+Y+JcFbaPcQP4Sdmq02Swa086M1HWNR5N0q98cKdabbpz7LqPOtbkBmfH3+fOZ5+8oYvsu6Acc7Hp198mAWJp7G2YVl3Fs4W/p816Pd+eDKivW9ntFvVVZt3tb9LOarMB3ES/FRfBQfXYuwUNL2Ue/G+T/+bO7mYxZ3zwNJ8Bk0zH7gP9FstdkwoJ1vrvE4X2X06/UV61zanaCW1fu6bh5rn6eVBF9k9MOLY/gud/U51l+GmPjBtE88jbMLx7i3cF7s8V33xA9XZuZKya/TJX12dIh604Pweq0Gvc4wCY0kXoqP4qP46FqEcUt/eEtb/6Q/Dl7d5zVvhyT4TBlmP/B/aLZa9btt7esYbW+2+c6W9OvxIetNn/HdjN+NhyGOt88fjLxbSuvW61a79HtYrpuZwYmncXZhGfcWxtxkSlq9uXnEi5FxJWZumVfPSUMkNJZ4KT6Kj+KjaxHGbWWU/wGubBsiSfCWWRvVV4G/pNlq9eECDJyrYryrAa6K8tsav+wGCcbT52nVR9nqgXTBUectoL0Cxvv6mRmdeBpnF55xb/zWzPuuW0esL2e/2FEuNuY+oGyfIRIaSbwUH8VH8dG1CE2xMSTBZ8ruqJ4Ev0+z1WZ5DPfQi6ruivHvdfRKjPYgD30+evs8k9EH99b0PdKKgjPz6v4orABndieextnJMO6N19zVhHtrqO+9KH943ZIR6n96Tl13GyKhkcRL8VF8FB9di9AUG0ISfKYMsx/4lZqtNlsGtPMNNR7nuShfCbBkxGNsyvjtHNLlY+3zNQvUB2k/rVNx4TZJK3QvMzzxNM5OhnFvvM7tr3u8hmTGsihfnTlqX907py7PpYBmEi/FR/FRfHQtQlNIgs8Q+4FP3kvR/xa9On1S0q/v1HCMizJ+P2lSu0ifj7XP38voh6tHqD9NaI/Nq+9EdG49hVmeeBpnJ8e4Nx6L4vy+vdtqqG9zRj89MuIxtnbrOWx47GtJN3njoWizJZ3PO6LzXJpJEy/FR/FRfHQtQlNIgs+QtWE/8Ek73qed99d4jJUZ/fpwTcc6nXGsVfp8rH1+T0YfPDVCkP/LvLpSn9/oVGbGJ57G2cky7o3HHd3v+1lN9e3N6KdrRzzG/d16njE89rVkTnsfEMNbb2k3/pxLVL484c8jXoqP4qP46FqEJpEEnyG7w37gk3RNjH9/tmRbRr+uqelYJzKOdYc+H2ufL8roh1NR/TbTVO/bPepa71TGxNM4O2HGvfF4qub4dKSkj07UcIxzDxbbYHjsa0n0vs3+Fk3TuviYVo7OX3wx6SS4eCk+io/io2sRmkQSfIbYD3yyHoqFWZXwekmfHqnxWB+abDaizx/P6Ieqt+7traEOaOvE0zg7eca9+qWL+/1Rz3YBV8fC3G34YnRuUV9seOxryYA+eG/G52ltkPYm3lWUk336eNJJcPFSfBQfxUfXIjSJJPiMsB/45B3o086f1HiMFJi/LunX52o8Xs6Ki9X6fKx9nlyR0Q8fVKhvV4/3P+YUxsTTONsgxr1m257RP5trOM6SGZ9n5LZRWV+k5OFGTTVVLumOUWVbgEwyCS5eio+Ij65FaBpJ8BmxNuwHPknpL7Bn+7Tz72s8zu0Z/VrnRU7ZxPvbmN0HYy5Un59zIKPvr8+o5/4e73vRKYyJp3G2gYx7zfVGxu92uWZasPnIV5lz/49rSr4wPpcW5YkoTy6fK09P8LOKl+Ij4qNrEZpGEnxG7A77gU/S+gWa/D0V5U9Fr+uWqJynsH+oz8fe5znHO1eeL6ljXY/3HHT6YuJpnJ3Ccda4NzkpyXSmpF/e1UwL6uLo7A+bmwxPD3/bqtkaJW2j90z0X2DRKzasm/BnFi/FR8RH1yI0jST4jLAf+GQ9vQCTv+Tjkj59s8Zjbcr4DT2uz8fe53MdLemPr7uBu5fre1wcfzTg9TCrE0/jbLMY95onZ/XnLs00EWl1YZVk+OfRWQm6SNNNTNra4oXIT36nbS7WNeSzi5fiI+KjaxGaRhJ8BtgPvF7pQuDO6Oxhd6g7QUgT0zPddksPDlmTOQl8p8bPtTKjX7fXeLznY+Ge9q7P8/wmo0929HhfWl10vMcYcKnTHRNP42zDGfeaZ09Gn9ykmSbqXDL8y8zrgqPd80gyfOGksT1tO/Ft5Ce/m/TQR/FSfER8dC1CE0mCz4C1YT/wOlwVnb2cc1bPpOTo+u77Lh3wukdq/HzbMj7XFTUda2lGOxzS52Pv8/lWRPlKoY/nvSfdIv3JvNecDA9SwcTTODsdjHvN82FJf5zURI0aU9Oqw1OZ1wfHivJwdB64xnikRO3+yE9+vx+d1aVNI16Kj4iPrkVoIknwGbA77Ac+irSSYW+PyWiaIOzoTlYXdUva6/mz7n8/1R0k7x7QzjfU+Dlfj/L9HeuyK+M3dIM+n0i7vJzRN7d0X5suYt+NC2+NvMVpj4mncXaKGPeaY3lGX7ysmRo5tlZJhqdVoo+ErRHqdH2UPzBvGpLf4qX4iPjoWoQmkwSfAfYDH15KeM5fWfBFUe4a8J70F/RzW2Gk2/z2x/j/0rsoyp8S/0xNx7o641gv6vOJ/XX/lozze1/3tb0utu502mPiaZydMsa95tiS0RdbNFOjx9gqyfBT3dcv13RDu7EoB6Ja8vu2hn8n8VJ8RHx0LUJTSYK3nP3Ah5O2s+j1x4O3opPwzJnQptenZGi//Rb31/h5cx6yUcdDctJtdZ+XHOfIlF4MTVufD1L2IKJ0a+QLPf79A059TDyNs1PKuNcML5X0w7eZMZXJj7WPRn4yPC0eSA8dvETTZbslqi1Umobkt3gpPiI+uhYZj7ei+sLWJpdJbqsmCd5ya8N+4FXdXJQTPdplb8V60m1+Zwa08z01fuanovzp36M+zOjyonwa5SuCrtHnC9LngzwwxHn/pOESE0/j7BQz7jXD8Sh/eB/T46LoJMNPZp5TaRx8IjxAb5D08Mr3K4xT7xXl1in7juKl+Ij46FqkXpLg9ZEEb7ndYT/wKtIPvlcSc5gVvK+WtPPKGj932V/4R12BvDXKVwOlC6Qb9PmC9XnZRevXFc75/QEmnsbZ6Wbcm7w1Ge3+mGaa2vPrN9F7wUC/laVPF2WVpvu39AyZDyN/jEp7M0/rXszipfiI+OhapF6S4PWRBG85+4Hn6/cU8zRhXTpEffsj/0nco1iZ0ae/GqLetEIjPeDxLxn1Hy7KVfp8wfo8x/OZ5/s7RVlsqMTE0zjbAsa9yXowo+1v1kxTbZhkeNpm4YoZbrO7uuN37nVYunab5gcRipfiI+Kja5H6SYLXRxK8xewHnu/+Pu1xIoZfvTvoqejP1PjZt2X064PdwLqkz6QyXdTc2j3hd0ZnRXPOioG0B+QjMfotjfq8ftdl9N+xsE8iJp7G2fYw7k3Wmxm/ZdpzjfFI5CfD0163aYu5q2eojdJq5U+jWvK7DUkw8VJ8RHx0LVI/SfD6SIK32NqwH3iOOwe0x8YxBbsNNX7+1ycwaKVJ0m9jeh/eMe19nqtsz8l0UWrfTkw8jbNtYtybjLRy8Gy4xX7WpGR4SlLmJsPP/Q7WtLQ9UvI1rXL+vEJ7pJW3bVoBKl6Kj4iPrkXqJwleH0nwFtsd9gMvc2P0X1nwwoh1fxb9bw2t6zazRVFtj7dRypFum9wR073CYtr7vIr7M/p1V8P65zuldWXaJ57G2ekyjeNeG6zLaPd7NFNrpYvZh6P8wW9zyx+jszq1DdJ4vaMoR2N2k9/ipfiI+DgLJvl8IuohCd5i9gMfbEV0Vg70aocvYvTbwc70qftAjd/h9ow+faw7SUwDc9qX+svuZ5v7+c50J63pv33YvTB5OTq3K6ZB4BJ93pg+ryIl3r8t+X0cbVgfSRpLgjdt4mmcnS7TOO61wVMZ54nfePsNkwxPc6Qbp/T7Lu1+32MVvu/BotzU0v4XL8VHxMe2kwSffpLgLWU/8HJvD2iLu0ese8WAuncuYFBNE0irI9rV51W8kHnur29QH0kaS4I3beJpnJ0u0zjutUHZg/8+0kQz5Vwy/IsKsWKaHgiZYlHae7pKsr/NyW/xUnxEfJwVkuDTTxK8pdYOkaiYpf3Adwxoh/drqH/QntPX1/g9Pi7p09edCq3r81w7K5z7bzWonySNJcGbNvE0zk6PaR33pt2lGe29RzPNpJQMfyiqJcPfi84WF02U7hhM20WcrPB90gKMG2ekv8VL8RHxse0kwaefJHhL7R4iUXHfjLTNFUU5PaAd6lilsatP3Sdq/B6rMvp0u1OhVX2e666K5366NfLyhvSVpLEkeJMmnsbZ6THN496025LR3rdpppk2TDI8bYOxsSGfP21V8FjJXLJN27yIl+Kj+Cg+0oxrEeonCd5S9gPv748x+CE1dTjQp/6Xa/we2zL69AqnQqv6PEd6yNL8hxIdjrw9GptA0lgSvEkTT+PsdJj2cW/a7Q9bIJAn7Umc9nWusod2Wl28eUKfN63ifCKqPewxraK9YQb7VrwUHxEfZ4Ek+PSTBG8h+4H3d1tJO9xa0wT/bIxn3+m5Xo/yp6bTrj4vc1VceIvuO93Pd6SkHY6ZhGHiaZydQsa9yTtR0s77NRE95k1PV7xWeWECn/Fshc93KmYz+S1eio+Ij65FJMGniSR4C60N+4H382GM/6EUG2P8T35Ok5IzJX36vFOhVX1eZkWPCW1a6bG8+99z9gK8088FE0/j7BQx7k3e9RltvE0zMUdaDbw3Olsu5G7NkF5/9QQ+6z1F+bTC9dTRojwQs5c8FC/FR8RH1yJMC0nwFtod9gPvpWxF8K9qOs7eGP+Tn+/I6FMnb7v6fJB098d7846d9t28dM5rUjK+bEXT234ymHgaZ6eEca8ZchIpqzQT0VmVWiX5nc7d56IZW2hs7s7pJMPFS/ER8dG1iCT4dJMEbyH7gfd2sGSivbSGY6TJ7pcx/ic/PxXlq2aWOBVa1eeDvDHvuOnWxzU9Xrc37NeIiadxth2Me83wdknbHtZEM69q8jutKH6yKCsb+F3WFeWDkAwXL8VHxEfXIpLg00oSvGXsB95/Ar4Q+3FtGnCM22v8Pp+UfJ9DToXW9XnuhUd6wMotfV57Q8Z4sMdPBxNP4+yUJVyMe5ORs2fyk5ppZq2OznaLucnvr4ryeHS2cWi6W6PaoqOUDN8R7U2Gi5fiI+KjaxGmhSR4y6wN+4H3squkDep66vw7Mf4nP6/K6NNHnAqt6vN+dkT1/fvKbuc9Hh6Eg4mncba5jHvNsTHjPLlDM82cqsnvU90527Ip/K43FuVAhWuuY9G+ZLh4KT4iProWkQSfJpLgLbM77AdeNcCnSXod22KsGXCMOgfFbRl9eoNToVV9nju5ynm4yq8yfj93+fkw4xNP4+z0XFQa9ybnmZI2XYg/BtMcaU70SuQnv9MexWnP3Ita8N2vi84dhlWS4Q9GZ7XotBMvxUfER9ci47/2fyuq5/maXCa5RZYkeMvYD/xCl5Z8//drOs5LA46xvcbv83rJ9znpNGhdn893U3fyNPd4j2W+NwWcL0va5x0/IWZ84mmcbR7jXvN8WtKmVkXNhqrJ77Q1SFsSwKO2xblk+DTvly1eio+Ij65FJMElwZkI+4H3tqWkDZ6r4RhXl0x4V9f0XdJfjMv2F9vvVGhVn8+XHlBzYt6xXqxYx1MZY8NqPyNmdOJpnG0e417zrMxoz+2aqdVSwndfhWuOz6Oz6nQWVj+mMeuFjFgyNxn+cExfMly8FB8RH12LSIJLgjMxa8N+4L08X9IGW2o4xqsD6j9S43e5I6NP73YqtKrP51rRrXvusd4aop7VGb+jJ/yMmNGJp3G2WYx7zXR/RnterplaKSW/q2z9kVZE3hOzeet/OgeeLsqZzLZK+y9PUzJcvBQfER9di0iCS4IzMbvDfuC9vFnSBrePWP9tJfW/UON3eTqjT1c4FVrV5+ekOz3ejwu3dRl2L813ovz2VXvVMYsTT+Nscxj3mqssCfq5JmqdlPx+tcI1xkcuJP8txYyURDwd7UqGi5fiI+KjaxFJcElwJsZ+4L0dK2mDUR7Ik07esj2/Ntf4XcqOddhp0Lo+P2d+Yv+zolwyQn2bMsaHrX5KzODE0zjbHMa95vqqpB2f0UStUTX5nRJx6zVbTxcX5bdFORXVkuFLG/p9xEvxEfHRtYgkuCQ4E2E/8P6+LmmHUTzRraPfyo60Z/TyAe9fXuFYqzL69EmnQqv6/Jy9845xovt7GEVazVH2x4J3/ZSYsYmncbY5jHvNdWPGebJOM029a6Na8jstxrlVs2XHst/EhXs5T1MyXLwUHxEfXYt42Ok0kgRvibVhP/B+yh7YMqzb4/xDFvs9IPHDAe9PE9kPonMrYY5fZfTpBqdCq/o82TOv/rS64Iaa2mlXxm/qaj8nZmjiaZxtBuNesz1a0n5fh9vmp9m13TE193oirU67SbMNJa2EeyjKk49zk52PRDOS4eKl+Ij46FpEEnwaSYK3xO6wH3g/ZQ+jGSYQpSdxn+xOWu+M4VZAnLuN7bbMY75e8j1S4nexU6FVff5wjHf1QFo18m1JWz3l58QMTTxnaZxd0k2m/KV7UZa+W3rA1u+j85CsSZmlca+pfVCmbPs9F4LT6bqi/LHCdcSr3fcwujQvfSA6d+lOSzLcdUlHWvn7VncMPxPjvSNCfBQfaf+1COMnCd4S9gPvr2xfrusr1jf3Sdx3dCet/eq+s08d525jy71NcHGUJ3YPOg1a1efbe9T92Bja6mBJW52K5u5FiYlnnRPPWRpn0760Hw34nqkdtk3gc83SuNfUPiizPCNJsstQNVVSIrvsgeJzt3x7OTr7hFO/lAy/Nzr7O+f0R1qckbZVuWiBP6frko6tA77/A+Kj+Cg+uhahkSTBW8B+4IMdKGmLHRXqSsnQw/HDh1rsG1B3r/2fn+z+tw8if4XExow+fdqp0Jo+73WL6RcxngdIPJDx23rQT4oZmHjO0jj7YuZcYSEvMmdt3GtiH9TVdncZqqZCWhBQJfmdtoK7QrMtmHQefRzVkuHLFuizuS6JuCbKt1+s604J8VF8ZDauRVgYW0ISfOqtDfuBD/J4SVuk1RY522Okyc652xTfi/PJzHcjf9uNcw9VTLcxXlrhO+TszeiJ3e3o84djYW8/vCPjt5Um2laD0/aJ56yMs4syLtznrra6agE+06yNe03sg9zPfSTjM29qwTmyOTorntMfwdODsFMSON2SfzQ624Bsi4VLONYtJb/fqvD7S8nMy4WfiUkJ5w8iPxm+awF+m65LIl7IaINXxEfxUXx0LULjPFZynm7RRM23O+wHPsh1Ge3xTMlg/0icv+0vJUVXzPnvg7beOHcr3FVzJowpSNxY4fOvifJbq77rfkamu8+fG1DvPWNqq9szx4wX/Kxo8cRzlsbZiyvOF34/5s8zi+Ne0/og11OZn/f+KT03FnfP8ZNx4YPnjnQv9uf++/T/d8X07HtcJfmdvtueeXMfJis9T+a9zP47FeNLhrsu6TgYecli8VF8FB9di9Ash0vO0xc1UfPZD7zcOxltkm4JvTnOr+S9Njq3Fh6d85rjceFfnM9WaPf02ioPMLkkBu+JNrccdbEytX2e6n+/pJ7nx9ROv6nwXZ4ITzSnfRPPWRtnL6o4Xzg+ps8xy+NeU/qgysXvUxU+7/tTeF6k3+MnceFdk/Pjf0okz99yLW1Z0eRtQhZF+TZxc5Onv+0momimmyv25701Htt1SbXr7y/FR/FRfGzdNlqS4NPt7shbCLBKUzWX/cDzXB3lD0ssK5/3GcS/zXx/Ov76zM+bLj7SA1COVfyMacXBTift1PT5Fd2JU25SPf0Fvq79/1Z1L3SrtknaSibtBeihWEz7xHOWx9nPKn7nOvcdNe5Nvg9ypbuqdsUP/zCcW9KK1U0xHbdEpzu15q9uK3uo3fzfUdry7JqGfr8lGf11IibzgEWGlxJOf8zo25drOJbrkgvl7Fv9pvgoPoqPjY6Pk74WYWGlPwp/nXmefiLf0Vxrw37gudZV+NHPL69G/1UxhyNvNcT1GZ9xf1E+jfwka9kFTRqMb5vh86OpfZ72Sfx4yM+VJsZp9cm+7gR8dWZb7O2+549DTth6ldS2acX9c4ZipmjiaZztjI1V7mhZXsMxjXuT74Oci/p0fnwY57cDq6Oc7vZ96oe0R26Tbo9OF+anIn+7tPm/r/krEi9t4Pm+pGSu8tCEkkjUY033vOoX00ZJgouXg8fLsu98u/goPoqPjY6Pk7oWYfx9dFN3LNnS/d0eGfIcTVtfpUUCm7r13Rzt3vN+KuweoiPvm+H2SoP5BxXaKt3yt6Gkzs0D3p8mjb+vcKJ8N4aybcbPkSb2+XM19u+tme1wZky/r3MPYoJpmXgaZzuu7yZHTmQkOOpYHWrcm3wflNkwxvaa9Kq9Xi7ukfxJK12XVhiPjseFK/yaplcSPN0Vmlbz2eKsPdIdkC/0GEtGSYKLl4M9OOB7Pio+io/iY+Pj46SuRRivl8d8nu7XxJNlP/Dh3BKdvwilv+Z+1Z0IpJL+2pn+Evt4UW6oUN/Gbl1fd0va7yvdInW5ptbnQG0Wdy+g55c7NE2tHo0f/mFPokwftNErPebIOyrWsbNHHTsb9j3nJsHTqt6tur7VVnXnu+dW0r6sScYqzT8OzrkeSP+8XrOIj+LjVMRH1yIwZewHDgDUbeOcecOHmkMftNCtPebIZyJ/lds5aUXY/Nv20+3tKxv0XVMSPN3ltlm3z5S09cCe6KwOB/ER8RGYemvDfuAAQL22z5k3PK459EEL9dombd+Qde3vUdczmhhAfBQfxUegPrvDfuAAQL3emTNvWK059EHL3NxnjrxlyPq2RO+H1a3Q1ADio/goPgL1sB84AFCnG+bMGV7VHPqghV7sM0e+eMj6LulT38OaGkB8FB/FR2B09gMHAOqU9g7+OM7v/3iVJtEHLZMeoPZVjznykRHrPdqjzsOaG0B8FB/FR2B0a8N+4ABAffbNmTM8qDn0QQvd2meOvH/Eel/tU+/lmhxAfBQfxUdgNLvDfuAAQD2eD7cY64P2e7TPHHnPiPU+0afeezU5gPgoPoqPwGjsBw4AjCrdXrx/zlzhYPffoQ/a6PWo96Ff52zpU+8rmhxAfBQfxUdgePYDBwBGlW5F/XDOXOGN7hwDfdBWX/SZJ68fsd4Nfeq17ymA+Cg+io/ACNaG/cABgOHdVpRT3TnC2aI8rEn0QcstHjBPXjNi3df0qfesZgcQH8VH8REY3u6wHzgAMLyru/ODd7oXKOiDtlszYJ486urCiwbUfammBxAfxUfxERiO/cABgDouMtEHs2LDgHnyqBYNqHudpgcQH8VH8RGozn7gAABQzeYY7y3Z3/ap/05ND4D4KD4C1d0R1VeB79VsAADMsLv7zJO/rqn+M33q36LpARAfxUegup1RPQm+Q7MBADDDtvaZJ39VU/1f9an/Hk0PgPgoPgLV/SmqJ8HXaDaAvtJedWlPuj1FeaMoR4tyOjq3AJ7t/vOnRXm9KLuKcrMmA3CRn3mRv1XTAyA+io9ANWk/8H9GtQR4ev1iTQdwgfRE8pT4PhnV/7h4rCiPFmWZZgSYCveElW4AID4CU+FnUT1R8wfNBnCBtLXU6SHG1PklJdDv1ZwAjXdXn3H8dE3194sp9jwFQHwUH4GKHorqCZqdmg3g3y4pyjsxevJ7ftkXnbt1AGimjX3G7zM11d/vwV93anoAxEfxEajmz1E9MfMzzQbwvRXR2dv7uzGVQyERDtBUtw0Yv+vQr+51mh4A8VF8BPKlfWe/iWoJmeNhP3CA5KKi/CXGlwA/V97S1ACNnUv3G7tHnS8vHlD3Ck0PgPgoPgL57ojqyZjXNBvA9/bF+BPg58ouzQ3QSP1uyV45Yr0Xx3hvJQcA8RGYGb+L6omYn2s2gL4PezlalD3R2Qdv+ZzXL+pO2DYU5dGifFhx7P22KGs0O0DjfBDjuSV7XZ96P9LkAIiP4iNQzaGoloRJW6cs02zAjEvboHwxb3w8WZR7K9ZzQ1HerTAGv6rpARrnpT5j9uYR693Up96XNTkA4qP4CORLD1r7V1RLgv9ZswF8vzXJ3LExPRjz8hHqezDyV4NfofkBGuXuPmP2wyPW+1CferdqcgDER/ERyLcxqm+F8mvNBsy4tAr8VPxw+5NLa6j3nsxx+BFdANAoq2I8K9Je6VPv5ZocAPFRfATy/d+ongRfrdmAGbcjfrgy+6Ya696TMQ4f1AUAjfNx1L836Uc96vxYUwMgPoqPQDXHoloC/ANNBhCH54yLe2que0lRjpSMxZ56DtA8v43eW1gtHiEefNujzl2aGgDxUXwE8l0W1VeBP6TZgBl39ZwxMT0Yc+kYjvFAxnh8ka4AaJQr+ozXG4asb1N4LgQA4qP4CIzsl1EtAZ4eoHmZZgNm3MNzxsUHxnSMi6L36oa55SZdAdA4B3qM188PWdcLPep6UxMDID6Kj0A1/y+qJcFf0mQA/57ApYdhLhrjcQ6VjMl36AqAxrmlx3h9coh4kW4RPxX+AAqA+Cg+AiP5cVG+iWpJcAkXYNalSdqZWJjtoV4oGZNv1R0AjdRrtdu9FevY3qOOP2paAMRH8RGo5hdRLQH+txj+oQUAbXFDd0z8uijLxnyse8Oe4ADT6KqifDVvzP4s8le7pQd+HZ33/i+LskrTAiA+io9ANfujWhJ8hyYDiMuL8lx09gUfty0DxuQzugKg0e7sMXbvyXzv0z3eu1GTAiA+io9ANT+KzkMucxPgx4uyVLMBLKjNA8bl9zQPQONt7TF+by95z4M93rNVUwIgPoqPQHW99lAaVH6tyQAW3KCV4E/WdIyVRbk7Og8+fjs6D5lJW72crRgnhi2X6Gag5W4vyol5Y9++oqyZ97privLqvNel93kmDwDio/gIDOmDqLYKfJkmA1hw9w8Ym28fse7bopP0/m7CRRIcmAVprEu3cM//A2PaF/WzuHB/1PS6Z4yRAIiP4iPMmvQXrteKcqx74v9vUQ4V5b4h6vpJUb4Je4EDNN3T0f+Pk8O6OKo/E0ISHKAey4vyq+isdEsX9+nOmzPd//2s+++3dV8HAOKj+AgzY3VR/lqSQEirun9Soc7HIz858feiLNYNABPxRp+x+Ykh61vZnUR+F5LgAAAAQANcX5STkZdEOJRZZ9rW5H8jPzlhjyWAyfmix7j8bVGuGKKutAL882hWAlwSHAAAAGbYlZGfAD9XclaD76hQ3x90A8DErOwzNr8yZH1N2P9bEhwAAAD4t7Syu2oiYW1GvX/NrOuf0UnEAzAZ26L3KvDVQ9T1q2hmAlwSHAAAAGbUxhgukfCzknp/Hh6GCTAtDvQYm58eop6UZD4VFz5LYldRNhVlTVGWdl9797zX7Supe02fGPKy7gMAAAAG+VMMlwRfNqDO9N/+kVnPe+FhmACTtCo6q77njs3HY7inoT81p46D0Ulc93NvVEtmr+8TRx7VhQAAAEA/PyrKN1E9Af5BSb3PZtaTHpq5RjcATNRve4zPm4eoZ0VRznTf/3jG67fPO+bektff1SeWbNGFAAAAQD//EcOtAl8/oM61kZ9YX68LACYq3bkzf/uS/UPWdS6Zvifz9c9HtST4/X1iyUbdCAAAAPTzi6ieAB+0f/dPIn8blJ2aH2Di5q8CP1qUi4es61h09hbP9VJUS4L/vk88uVE3AgAAAP3cF9US4C8NqCslwP8ns57tmh5g4lYW5fScsflsUW4asq70sMsN0dkSJderUS0J/kqfmLJUVwIAAAD99HvIWL/y0z71/Dw6D1HLqeM/NTtAI8xPQm9b4OO/GdWS4K/3iSsAAAAAfS0uysnIT4KnVXjXF+XK6Own/l9F+Xvme/9ZlE2aHKAR5j9k8vcT+AyH532G50tef6BHbDmjKwEAAIAyv4vhHo5Zpfy1KGs0NUAjpG1Q5v4B9M0JfY6v5sWK50pef6xHfPlKdwIAAABl0mrwD2I8ye9/RWe1uP1aAZphUVEOzRmn35/QGL0oqj8v4nSP95zUpQAAAECOHxXlvag3Af5adLZNAaA5np4zTn9clIsn9Dku6RE37i15T69Y84UuBQAAAHKlFeE7i/K/MXziO7332aJcqzkBGmfrnPH6H0VZMcHP0uvBzHcPeP3SPnHnPd0KAAAAVJVWhf86OrfLp+1MBiW9v4nOgzH3Ruehl7Y9AWimW4tyNs6vnl414c+zpUdM2Tzg9Zf0iUMHdC0AAAAwirQ6/KdF2ViU++aU9P9Xh6Q3wDS4piinopM0PhHNeFDxnrgwob1hwOtvj95J8Ld0LwAAAADA7LqiKMejkzD+qig3NuRzvR4XJrTXDXj9hpAEBwAAAABgjkuLcjQ6yeKvo7MlSlMciQsT2tcMeP2msB0KAAAAAABdaQ/tT6KTKP42Bm81stD6PeRy0BZbW/q857CuBgAAAACYLcuL8mGcTxTf3bDPtzF6J7QH2drnPSd0NwAAAADA7Eirqd+N80ni7Q38jE/Hhcns0yXvuT96J8FP6XIAAAAAgNmwuChvx/kE8a6Gfs7Povq2JtuidxL8a90OAAAAADAb3ojzyeGnxnysJ4py2xDvuzF6J7PfKHnfo33el8oiXQ8AAAAA0G4vxfmk8ItjPta5Pb2H2Wplf/ROZD9f8r7non8SfHXGcVOi/HhR7vJTAQAAAACYLnP32H5jzMdaEZ2HUZ4tyrKK770++ieyyx7eOSgJvjnj2OsqvBYAAAAAgIZ4LM4ng9N+4IvHeKz00M33Y7jV5mkl9kfRP5F9Xcn7nxnw3r0Zx9/Xfe1tfjIAAAAAANPh4TifCE7J6YvGeKy0AvzQnOPdWvH9L0b/JHbOwy23DXj/6aIsH/Dea4rybbcs9rMBAAAAAGi+uUnhtML64jEcY0lR7ojOQzC/nHO8zyvUkR6E+X70T2Cn8npGPZtL6nipz/suKcon3de862cDAAAAANB86eGO302wPJLxGXcW5dPM+nZk1HdVRj2vFOXq7uvT1i1bi3J0zn9/wE8HAAAAAKDZNkRnW49JJcDTsS8t+YyPV6xzdeZ3/3yEz/1VVH+QJwAAAAAAC+j26OyfPclV4G9mfM43K9R3uML3/+0In3uXnw8AAAAAQHPdHJ3VzN9NuKzP+Kz7KtT3YIU2SA/nPD3EZ/5HdLZHAQAAAACgga4ryqmYfAL8i8zPe29mfcejenJ6Z1TfvuUWPyEAAAAAgGa6oignYvIJ8FQey/zMi4tyJKO+LUO2SZXtVu72EwIAAAAAaK5t0YwEeCpXVfjc18Tg5P3jI7RJWj1etuVKOvZ6Px8AAAAAAMblkqLsic7DL7/ulveKcmdN9acHhe4vypdFOROdPdMPFuWhoizT/AAAAAAAAAAAAAAAAAAAAAAAAAAAAAAAAAAAAAAAAAAAAAAAAAAAAAAAAAAAAAAAAAAAAAAAAAAAAAAAAAAAAAAAAAAAAAAAAAAAAAAAQLb/DxmJ90PrrR6XAAACcHRFWHRNYXRoTUwAPG1hdGggeG1sbnM9Imh0dHA6Ly93d3cudzMub3JnLzE5OTgvTWF0aC9NYXRoTUwiPjxtc3R5bGUgbWF0aHNpemU9IjE2cHgiPjxtbz4mI3hBMDs8L21vPjxtbz4mI3hBMDs8L21vPjxtbz4mI3gyMjJCOzwvbW8+PG1pPmQ8L21pPjxtaT5QPC9taT48bW8+JiN4QTA7PC9tbz48bWk+ZDwvbWk+PG1pPlg8L21pPjxtZnJhYz48bW4+MTwvbW4+PG1yb3c+PG1uPjI8L21uPjxtaSBtYXRodmFyaWFudD0ibm9ybWFsIj4mI3gzQzA7PC9taT48L21yb3c+PC9tZnJhYz48bW8+fDwvbW8+PG1pPlA8L21pPjxtbz4sPC9tbz48bWk+WDwvbWk+PG1vPiw8L21vPjxtc3ViPjxtaT5UPC9taT48bXJvdz48bW4+MDwvbW4+PG1vPiYjeEEwOzwvbW8+PC9tcm93PjwvbXN1Yj48bW8+Jmd0OzwvbW8+PG1vPiZsdDs8L21vPjxtaT5QPC9taT48bW8+LjwvbW8+PG1pPlg8L21pPjxtbz4sPC9tbz48bXN1Yj48bWk+VDwvbWk+PG1yb3c+PG1uPjA8L21uPjxtbz4mI3hBMDs8L21vPjxtbz4mI3hBMDs8L21vPjwvbXJvdz48L21zdWI+PG1vPnw8L21vPjxtbz49PC9tbz48bW4+MTwvbW4+PG1zcGFjZSBsaW5lYnJlYWs9Im5ld2xpbmUiLz48bXNwYWNlIGxpbmVicmVhaz0ibmV3bGluZSIvPjwvbXN0eWxlPjwvbWF0aD7lg/bXAAAAAElFTkSuQmCC\&quot;,\&quot;slideId\&quot;:746,\&quot;accessibleText\&quot;:\&quot;space space integral d P space d X fraction numerator 1 over denominator 2 straight pi end fraction vertical line P comma X comma T subscript 0 space end subscript greater than less than P. X comma T subscript 0 space space end subscript vertical line equals 1\\n\\n\&quot;,\&quot;imageHeight\&quot;:42.61333333333334},{\&quot;mathml\&quot;:\&quot;&lt;math xmlns=\\\&quot;http://www.w3.org/1998/Math/MathML\\\&quot; style=\\\&quot;font-family:stix;font-size:16px;\\\&quot;&gt;&lt;mo&gt;&amp;lt;&lt;/mo&gt;&lt;mi&gt;P&lt;/mi&gt;&lt;mo&gt;,&lt;/mo&gt;&lt;mo&gt;&amp;#xA0;&lt;/mo&gt;&lt;mi&gt;X&lt;/mi&gt;&lt;mo&gt;,&lt;/mo&gt;&lt;msub&gt;&lt;mi&gt;T&lt;/mi&gt;&lt;mn&gt;0&lt;/mn&gt;&lt;/msub&gt;&lt;mo&gt;|&lt;/mo&gt;&lt;mi&gt;P&lt;/mi&gt;&lt;mo&gt;,&lt;/mo&gt;&lt;mo&gt;&amp;#xA0;&lt;/mo&gt;&lt;mi&gt;X&lt;/mi&gt;&lt;mo&gt;,&lt;/mo&gt;&lt;msub&gt;&lt;mi&gt;T&lt;/mi&gt;&lt;mrow&gt;&lt;mn&gt;0&lt;/mn&gt;&lt;mo&gt;&amp;#xA0;&lt;/mo&gt;&lt;/mrow&gt;&lt;/msub&gt;&lt;mo&gt;&amp;gt;&lt;/mo&gt;&lt;mo&gt;=&lt;/mo&gt;&lt;mn&gt;1&lt;/mn&gt;&lt;mspace linebreak=\\\&quot;newline\\\&quot;/&gt;&lt;mspace linebreak=\\\&quot;newline\\\&quot;/&gt;&lt;/math&gt;\&quot;,\&quot;base64Image\&quot;:\&quot;iVBORw0KGgoAAAANSUhEUgAABDYAAADDCAYAAAB5w5H1AAAACXBIWXMAAA7EAAAOxAGVKw4bAAAABGJhU0UAAADCtU4xAgAAG4JJREFUeNrt3QHkVef/B/BHvpIkkpnMRJKZychMZiaSTJKYZDIZP5mZTGRmkvzIzMwkkiQzXzKZZGJ+ksmMJJnJyMxMZmQmSWL/8/zv+f5+33137/0+59xz7jn33NeLx99+/77n3Puc577Pcz/3nOeEAAAs9GrW/hrQXtU9AACFrcrasayd0hUAUD+FDQCAaqzM2pGs3c/nUn/qEgCon8IGAMBoVmTtg6z9sWAupbAxpfYNmWBX1R5l7WE+yH7L2uWszWbtZNb2Zu2FrC1xKDo9BoqGzNYa9n+iw8dwJmuPx3Qcx9nWK2zIfeS+3Jf7APMsz9r7WbtXwbmHDnkpaxey9nPDJ8g4Cb6UtQNZe8JhaWQM3KppDMQvN99m7WyB1/Rs1j7Px8SDCl7D71nb3+FjuKuDk9s7HT5eTRc25D5yX+7LfWDSLMvaoTzfqyqq01Ez+aT603xS0uRkN05unnFIGhsD50c8hrez9m7Wnqvodb2YtYslXsfNrL0euv/L8KkOTnC7vPBTm25FkfvIfbkv94E2W5qfX+6G6q8WZAqsLTB45tr3WXsja2sWbCteLhR/HYqXH5/J2q8Fthkn2yscjka8WPBYzZ+Y1DWhPJn4Gn7LJ7bT4seEPom/yl7N2rmsvZ213Vnbnn8JWZGfNBYet7OJ/X1wyGtbkm//1fzffZO4zV0KG3IfuS/35T4wtWbyDCk6N1HY4B/eLTCA4klrWYFt78onxCnbjidv91w290XntwLj4EE+Uarz9Sz2Gr4Mvcc9TYsNi/THF1nbmZ8ciko9kTxbcLvx33+7yGR8WYePWZsXD5X7yH25L/eBJsXiaCzG/hLqX9+JKbGzwADaWHLQfhzSf4l51iFpxGsFxsHXNb+WpxfZ/+EpPD4HBvTF5XzyW9Yzicf85xH2cW7ANq92/Ji1ubAh95H7cl/uA00VNA7kGTNX8Iw/opzO2kdZu6awQVm7EwfPTyPu52iBE+lqh6UR10L9k51RJnMx+PZM6bG50Kc/DlWw3bcTj/nZEffT7xLlDxQ25L7cl/tyX+4DU+WHPA+uZ+2d0H9h8TMKG5SxP/EEd7KCfX2duK/PHZbWfRFbONGs6974eKnzndB/0cFXp/S4LMnf//z+eLPGiXO/tnvE/Wzqs83NChtyX+7Lfbkv94GpciQsfqXmkwoblHEujG+xpw0h/ZFzLk1uxp3E41PX4m2DLl/fOcXHZOuCvviwwolzyhMy4md2ZQX7uz1vm/en/Atj01/W5D5yX+7LfaDNflDYoKibIe0RfVUtGpb6WDePA2vGe4nH52IN+94/5sn0pDge/v6Iw6psSTzWVd0TPf/L9KzChtyX+3Jf7st9gAG+VNigiDhpTfklrcpFw15PPKnec3ga8UTimIj/5skK97s1WDBukBuhnl+0U9c/qOqe6BOh+kuqFTbkPnJf7st9oHsWu21OYaMB8RFmS1r62lJXxj9U4T6fCvWuxs/oPh/zxGdjHk4Lt3/aofjbPYYnK972N4nH+cUaJtRPKWzIfbkv9+W+3KdUni7VDShsKGyM07rQu6z2cYsD6JPQzH3PD8N4Fq6inJfD+FbJX5O1X/ts+5LD8P/2hv/dFlDlpHBFSPuFtsqTxtwvd7en5Ni1tbAh95H7cl/uT659Wbsbelc2rdAdKGxQp/h88M8WnDzaWti4lXCCu1vDfu8mTqD2G06NuZ14jLaOOMn6vs82rztZ/9ds3iefVLzd1Md9VnlP9Nyjuz5V2Gi0sCH3kftyX+5PdmFj7lj9HnpXUa3ULShsUKXnsnZ+QMe3sbCxJoznOeb9pD7+75Bh1ZiDod7F5OLtWZf7bO+nUO093JMuTlpikXRtxds9Hcb/FIS5yfoOhY3GChtyH7kv9+V+dwob87/gxdt+VuseFDYYxaaw+IrvbSxs7A/NXRacOsG10FRzYvX/UUhbTK7MpbJnQ/+FAz3u8e9iwXRbDdtNfbzjmgr3eSw/xjMKG40VNuQ+cl/uy/3uFTbmP1I3PlFHoRCFDQrZXGCi1sbCxmzi5GVZDfu+mdhvew2zRqX+ulN0MbkP+mwj3n//si4fi/WJx/WmrupcYUPuI/flvtzvbmFj/uO6Pw4WbEVhg0XEk/DVkL7CexsLG/Fy0PthfM8xX+jPxH571XBr1AuJx+mXCk7IvsyMz5uJx/VDXdWpwobcR+7Lfbk/HYWN+QWOuIDrWt2GwgbzxcsCvy1Y0IgLcb3R0uJMyut/r4Z9zxTov2WGXeNuVPhlZEvof5nzYd08VucTj+k2XdWpwobcR+7Lfbk/+eI6GvEWn/shPVfjlXjxaqwNug+Fjem2s8BJfmFBY0lL39PRxPexqYZ9v5K47xuGXiscSDxeiz2mL95Dfa/P353SxWOV+qv9oxbnl8KG3EfuI/cVOMoVOD4PvSc4gsLGFNkT0h6Lt7CgsW8C3tt3Ce/l95r2/X6o5/5d6rE88aQZT5ZPD9jGE6F32XLRSTHVezHU+9QD2lvYkPvIfbkv97tnVV7gSL3db67FL40bdR8KG932Rkh/lvv8gsbrE/L+ViW+p3M17T91ATn3A7bHycRjdrTP367I2vU+//Z6PnlmvFK/YL6lqzpV2JD7yH25L/e7X+A4WqLA8VWo50o9UNhoSLz0Ll56+WOHCxpz9iS+tz017HtT4r6/MCRbZWNIX0xu4WWsX/X5dz+F3q95jN+VxGPpMtVuFTbkPnJf7sv96RAf23ykRIEjjpPNug+FjckVn1byduh/ueSw9kOY3NW8Ux/3t6qGfV9O7N/nDM3WSV04d+e8v+n32MB7Jk+Nmck/24sdw590VecKG3IfuS/35b4CR0r7JmtbdR8KG5Mjrrr+btZ+naKCxpzfEt7ntRr2m/qL4QnDs5X2Jx6/y/m/P9zn//cw9J7MQDN2JR7DM7qqc4UNuY/cl/tyf3oLHHH9oj8KfueJhc3tug+FjfZakZ94f5/CgkaUeknw0Yr3+0xioN7JjxHtE3/1uZc4fg4P+N9f042N+jTx+O3SVZ0qbMh95L7cl/usyAscqZ/p+U+r2q37UNhoj7LVyu87dlJOXUCqynvs1oe0K2MeZO15n+FW+6jg52fhpJdm/RDSbkdYpqs6VdiQ+8h9uS/3GbXAEZ8U+foU9dPWEbJv0toFhY3JUOYZz10saMxJWUDqXoX7254YnI9DM48/pJhnSgbmKV3XuDWJx+qqrupcYUPuI/flvtynqgJHfHBCfILkEoUNhQ2FjfF4MvR+ZXgQilcju3o53vKQtoDUbAX7iiufn07s8wcmtxPlasHP1EVd1gr7Eo/XB7qqU4UNuY/cl/tyn8UKHO+XKHDEBWff6nCBQ2FDYaNxT2ftk6w9UtD4h92JfTHKZWbP5/2fWlD6ObgMedLsLfC5up5/saJ5s4nH7EVd1anChtxH7st9uU+RAkfRdQjjkyXfCb0nTSpsKGwobFRgXehd9li0oHEzTM+CSam/pB3MJ93x17d+VdiZfNKyJe+7+O8/yyerRfo+vp6VziMTJ46J34LJ0qRJmajc002dK2zIfeS+3Jf7FBGz/r0Cn/m5djf01tXpynotChsKG2MX7/08G9IutZ3WgsacX1vy4YmXtG5y3pho/0481v/WVa3wfOLxmtVVnStsyH3kvtyX+4yzwBELavH2pkl/2pXChsLG2Dwb0i+xW1jQ2DmF4fRMwx+Y+Bz7Mya2nbE2pFfvl+iuxr2beLz26qpOFTbkPnJf7st9qihwHC5R4IhPooyPEV+lsKGwobDRX6xAf1myoLFjikPpYAMfkniJcryaJj5dZsZ5oXMuJ44Dzz6fnGO1Wld1qrAh95H7jpXcpyrxFpNDJQoc8cmU8UquJ3QhChs9L2TtqxKTrBvByuuhQN/F+6ffzNq50FvV/E4+aOIvb/PXL4n/HReKi9XYb/KBF/8mLh60y4my8zbm4yJlTH2tuxo1E9LWHrqpqzpX2JD7yH25L/epq8BxNxS/ii8+sXKNLmRaCxsvZe2KgsZYTnA3dBUJ4gmp6H37a3VbY7YnHqPjuqpThQ25j9yX+3KfOsWnoLxbosARz02fygimqbAR72u6VqKg8Z2Cxj/sdIKjInEhqOslPpfHdF1jPko8Rlt1VacKG3IfuS/35T5tLnDEBz/EJ1qu04V0tbCxIy9OlClobHP8+/rUCY6KlLkdLLb4S5/F5JpxI+H4PHB8OlfYkPvIfbkv92miwFH06q5Y4IiPD39GF9KVwkZcaOymgkYtbjvBUYGTfcbNT1n7T+JndZcuHLvVYbJXw1bYkPvIfeQ+k1fgOBjKPW78fNae04VMcmFjXyj3a8B+x3tRTznBUYF+T1eIq2LHywe3JI6xy7px7PYkHpsDuqpThQ25j9yX+3KfNhQ4vij5HW+p7mNSCxuxunw0pK+2PX/xmfhrgsVnBvuXExwj2hH6/9L7wrx/82OwmFwbnUs8Lht0VacKG3IfuS/35T5Nig9/uFqioPFD1l7XfUxyYWNOXKDq/VD8+ciPFTgGSq2UOsHRz6Z8MrtwvOxY8O8OJY6zo7p0rFIW8rqjmzpX2JD7yH25L/eZpIJGXI7gNd1Hlwobc+LzkcsuPnNKgeO/lgyYnDjBkWLNgAlSv19541VXKY+W/EW3js0zibl5Uld1qrAh95H7cl/uM24vlyxofBs8zZKOFzbmzGTt7az9rMBRSuo9sE5wLLQya9+HYo+GPJs43nbo3rF4O1jcbxoLG3IfuS/35T7j8krWvilR0Lia/y1MTWFjTvwF6s2Qtsq7Asf/HHeCo+Tn7XKfcTK7yN9tThxvl3TxWHyZmJEW6OpWYUPuI/flvtxnHAWNayUKGl/luQFTW9iYLy4oc0uBI8mN4ARHcaf7jJP4aL+ZhL+9lTjmntbNtX9JSblE/Iqu6lxhQ+4j9+W+3KcuW0oWNOIX1Od1Hwob/e1MnMAtPLGenpICx5OJfeIEx3yH+4yROGldmfj3byWOuw90de0Tj5TjcFhXdaqwIfeR+3Jf7lOHraG3HkbRgsZnobf2y6S+57+mpLX18e9TU9iYP+iK3ts1V+BY1+EA2usER0F7+oyPuIDvmgLbWJ61+8Fick07lvj536SrOlXYkPvIfbkv92m6oDF3pfyGDrx3hQ2FjUbE1XivlPjgncna+g72x6wTHAXE+x0XPknhj6w9W2JbJxPH3nbdXpuUScjvuqlzhQ25j9yX+3Kfpgoa8VaoT0J3bjtT2FDYaFycsF1S4Pj/A+0ER4p1+VhYeHLaUnJ7G4PF5Jq0Is+0xfr/nK7qXGFD7iP35b7cZxTbShQ04hVbH4ZiV3opbChsKGwUPMnOhukscLyY+H4/l99T74ms3ekzNvaOuN1riZ+3pxyCyu1O/Pzv1VWdKmzIfeS+3Jf7jLOgEb9UHs3a6o72icKGwkbrxPu7zoa0Svb8E++5MLn3hh1xgiPBsgEnsSruv98fLCbXlNOJfb9aV3WqsCH3kftyX+5TpqDxXcEvwb9l7f3Qu1KoyxQ2FDZaKz4J5URIexTWpBc4UhdTdYKbbhf7jIkTFW07PiLw94Qx+LPDULk7Cf3+nW7qXGFD7iP35b7cp86CRlxY+FDoLRg8DRQ2FDZaL14C+XHWHhYscHw2IQWOlSHt6pQbMn2q9ft152LF+/go8fO11eGozPrEPj+qqzpV2JD7yH25L/dJsb1EQSMWI+NjnWd0Hwob7RTvMY2PxrofihU44v3JbX4e857E93LcEJhaH/QZD/He6GUNTbYuOiSV+Vdin2/WVZ0qbMh95L7cl/ssdj66XrCgcTsfX0t0HwobkyH+0hXvTb5X8MPe1gLH2cTXv21Kju+BrH2dD/xH+f+N//12DRO6SemPhWPhp9Ar9NXhPyGtYPik8VGJLxL6+4HY71xhQ+7Lfbkv9+U+/ewoUdD4Pmuv6zoUNiZXXAAnLp7124QXOFJefzyRd736Gidsi11qF+8VfGWKxvjrAyaXG2vc55uhnYvJdXF8xM90yhVoXf+lNF4quyv0nnD1TX7Se7jgC0x8LN1LHSpsyH25L/flvtxvR+63xc7Qu/2wyHeaG/nfQVtcVNgYzdKsHczaLxNY4Hgp8bVenoLj+HViX8ST3jT8irlrwPv/pOb9rgrpC1ItMT5GnsSkvKfTHR3j8eq7f2ftjwK5fTP0fs2a5MKG3Jf7cl/uy/325H4bxsTNgt9hroXpuaKPyXJbYaMa8WQbF8q5UzAcZhsscHwy5Se4OS8UPGbxNqSnOtwfw+6/XzuG/d9KPA7vGB9jmbSf6OAYjxO5u6H/6u3xvvIVeS7HX6+/GZDbKye0sCH35b7cl/tyvz25P0kFjSthuq5iYbLEp+8stjD642ANmMIFjn0JFaOmCxwxwFMXQj3R8WO2PxR/zFFXJ/0HhrznH8f0Gi6E9OeirzY+SinySLKTHRvj7/d5j1/kmThIzPSFT8aK9xSvmbDChtyX+3Jf7sv9duX+uMUrs24VHNuXQq/YB22WelvjFl1VzmslwuP8mAocHxZ8TV12oMQEJl562qVF5WbyLzJteKb91YInW+OjmKfDP3+1Gta+6NA4P9bn/X2Z+LfbBnzpq3JBxboLG3Jf7st9uS/325X747K7xHeS+KPrxgDtF4uUqXdNfK27RhPvzfu2YJgsrfH1lPklosuLA+0p0R9/he7cc/lsSLscMV6+ta7m17K5xHGIk9w1xkeS+DkuuuBxPO6bOjDO3+rz3n4OxS4t7vcIzHjJclWXNdZZ2JD7cl/uy325377cH4d9BY/9uaxt8PWNCRGfmFWkOD53VapbUkb0Suh/3944Chsz+Qn3UsmT9VyFe1fNRZcmxMta75fojzcm/H3HywrPhsXvR5vf4iK5r9UQBvHe5PdCb1GfMmMzPpruVD7Glxsf//gCEyd310f47Mf3fzzPsJkJHOuDFszcW3A7cdz/2Gc7H7a0sCH35b7cl/tyv92535bCxqP8y97aAO23Ks/+EyWzeu4x5kdC78qspbq0vPjrxFdjKmzEy8huFpzEpFRzY8hfCN1ZRGhviT46NKHvNd4HfHfEMRAnlP8Jvaf7nM3HdJHxfy4fm/EL1x8Vjs3592HHRz4dnMLxEe+jPp9PaB/W0Ldzq0rfyL/0xjHQ5ktV4xeefpcn3i65vUH3cD7fosKG3Jf7cl/uy/3JyP2mCxtxvHwcur04MpPvpfwcdq/GjHuYbz/u5zVdXtzz+QmizsLGXzW3fR06HvEXjlP5iS/lQ7N/Qt/n7w2Pg31jGJdz7cIUjo+3xti/VT+xow5HQrVPV5gZ8Bm63qLChtyX+3Jf7sv9ycj9pgob8Vfu+OjbJwK0X5HFj81zGhYXC43V78dhPGtsUFy8FHF2waBXzcP4aLcnBnwZiVk7ypMVPh1wItw14uvdnr/efm27w+lzjfFB53J/3IWNWKCJ64asNFSAOsUFuuIvA/E+N4WNdp8YYrOwEsZHux0bMBG9MuJ2twzY7g1d7nON8YHcb+E4jZfXHw7Vr0cDMFR8LJeVWtvnePj7YmpgfLRXzNBBTwJ4r4JtPxqw7Rd0vc81xgdyv0Xi+hl+MAXgv66FyVwNG+NjGu0Ig++d3FrB9i8P2PZpXe9zjfGB3AeANno+/P0+TY/DwvhotzNh8NM9qnh04YcDth9X1HbFnc81xgdyHwBa58q8E9gnugPjo/V+GTAB/aGi7e8Jg38ZfEX3+1xjfCD3AaBN3p134or3bq7SJRgfrfbUkMnnbEX72DxkH0cdAp9rjA/kPgC0xcL7NbfqEoyP1nttyOTzREX7WDpkH5cdAp9rjA/kPgC0wfasPQjVraiN8cF4HB8y+dxX4X4eDNjHA4fA5xrjA7kPAE17I/QWm3L/LMbH5LkwZIK7q8L93BqynzUOg881xgdyHwCaEFe1/nTBieqYbsH4mCg3hkw8t1W4n4tD9vOqw+BzjfGB3AeAcduw4MT4Z9b26haMj4nzYMjEc2OF+zk/ZD/Ghs81xgdyHwDG7uC8k9Ol0FthG4yPybJkyKQztuUV7uvckP0ccSh8rjE+kPsA0MSJMVbit+gKjI+JtXyRCe7SCvd1esh+TjsUPtcYH8h9AAAoas0iE9wqnRyyn88cCgC5DwAARb0yxgnuiSH7mXUoAOQ+AAAUtXWME9zjJrgAcl/uAwBQpS1jnOC+ZYILIPflPgAAVVo7xgnuxya4AHJf7gMAUKUVoR33WltEDkDuAwBAYTOLTHBnKtzXqeCxfwByX+4DAFCxR0Mmnssq3M+ZIfs54jAAyH0AACjjlyETz6cr3M9nQ/az12EAkPsAAFDGxSETzy0V7ufCkP286jAAyH0AACjj3JCJ544K9/PVkP086TAAyH0AACjjzTCeS4XvDdjHA4cAQO4DAEBZLw+Z4B6raB9LsvZ4wD6+cggA5D4AAIwy+Ry0Qv65ivaxbsgk+qhDACD3AQBgFFcGTD6vVbT9XWE8C9UBIPcBAJhChwZMPh/WvP37offLIQByHwAASlsfBv+ytrGC7X8R6r3kGQC5DwDAlPtuwCT0XxVs+48B296m2wHkPgAAVOGtAZPQ2RG3u2nAdn/R5QByHwAAqrI8a3+G/vdbz4yw3WMDJriHdTmA3AcAgCoNmozuG2GbP/fZXrxEeaXuBpD7AABQpVVZu9dnQvptye0NetyfX+0A5D4AANRi/4BJ6dYS27rVZzvfB4/6A5D7AABQo8/7TEx/yNqyAtt4p8827mftOd0LIPcBAKBOcSJ7JZRfKX9z1h4s+NvHwWP+AOQ+AACMcZJ7qc8k93zWVgz5u53hn6vsx//erksB5D4AAIzbe1l7tGDCejf/31/JJ7vrsrY7a5f7TIhvZG2DbgSQ+wAA0JT1Wfss9C4r/iux3cnam7oOQO4DAEBbrM4nrXGRubjyfVwU7mHe4uMC4yXMH2btZV0FIP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vB/OEVuRxTSyaEAAAGedEVYdE1hdGhNTAA8bWF0aCB4bWxucz0iaHR0cDovL3d3dy53My5vcmcvMTk5OC9NYXRoL01hdGhNTCI+PG1zdHlsZSBtYXRoc2l6ZT0iMTZweCI+PG1vPiZsdDs8L21vPjxtaT5QPC9taT48bW8+LDwvbW8+PG1vPiYjeEEwOzwvbW8+PG1pPlg8L21pPjxtbz4sPC9tbz48bXN1Yj48bWk+VDwvbWk+PG1uPjA8L21uPjwvbXN1Yj48bW8+fDwvbW8+PG1pPlA8L21pPjxtbz4sPC9tbz48bW8+JiN4QTA7PC9tbz48bWk+WDwvbWk+PG1vPiw8L21vPjxtc3ViPjxtaT5UPC9taT48bXJvdz48bW4+MDwvbW4+PG1vPiYjeEEwOzwvbW8+PC9tcm93PjwvbXN1Yj48bW8+Jmd0OzwvbW8+PG1vPj08L21vPjxtbj4xPC9tbj48bXNwYWNlIGxpbmVicmVhaz0ibmV3bGluZSIvPjxtc3BhY2UgbGluZWJyZWFrPSJuZXdsaW5lIi8+PC9tc3R5bGU+PC9tYXRoPoJmlnUAAAAASUVORK5CYII=\&quot;,\&quot;slideId\&quot;:746,\&quot;accessibleText\&quot;:\&quot;less than P comma space X comma T subscript 0 vertical line P comma space X comma T subscript 0 space end subscript greater than equals 1\\n\\n\&quot;,\&quot;imageHeight\&quot;:31.2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1324</Words>
  <Application>Microsoft Office PowerPoint</Application>
  <PresentationFormat>画面に合わせる (4:3)</PresentationFormat>
  <Paragraphs>257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Times New Roman</vt:lpstr>
      <vt:lpstr>Office ​​テーマ</vt:lpstr>
      <vt:lpstr>1_Office ​​テーマ</vt:lpstr>
      <vt:lpstr>Absolute value of transition probability: derivations and applications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tobita</dc:creator>
  <cp:lastModifiedBy>健三 石川</cp:lastModifiedBy>
  <cp:revision>431</cp:revision>
  <cp:lastPrinted>2025-04-04T07:56:03Z</cp:lastPrinted>
  <dcterms:created xsi:type="dcterms:W3CDTF">2013-09-21T03:53:00Z</dcterms:created>
  <dcterms:modified xsi:type="dcterms:W3CDTF">2025-04-06T12:08:31Z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1041-11.8.2.8531</vt:lpwstr>
  </property>
</Properties>
</file>