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</p:sldMasterIdLst>
  <p:notesMasterIdLst>
    <p:notesMasterId r:id="rId15"/>
  </p:notesMasterIdLst>
  <p:sldIdLst>
    <p:sldId id="256" r:id="rId4"/>
    <p:sldId id="257" r:id="rId5"/>
    <p:sldId id="265" r:id="rId6"/>
    <p:sldId id="266" r:id="rId7"/>
    <p:sldId id="267" r:id="rId8"/>
    <p:sldId id="260" r:id="rId9"/>
    <p:sldId id="261" r:id="rId10"/>
    <p:sldId id="264" r:id="rId11"/>
    <p:sldId id="262" r:id="rId12"/>
    <p:sldId id="263" r:id="rId13"/>
    <p:sldId id="258" r:id="rId14"/>
  </p:sldIdLst>
  <p:sldSz cx="12192000" cy="6858000"/>
  <p:notesSz cx="6858000" cy="9144000"/>
  <p:custDataLst>
    <p:tags r:id="rId2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73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5.xml"/><Relationship Id="rId20" Type="http://schemas.openxmlformats.org/officeDocument/2006/relationships/customXml" Target="../customXml/item2.xml"/><Relationship Id="rId2" Type="http://schemas.openxmlformats.org/officeDocument/2006/relationships/theme" Target="theme/theme1.xml"/><Relationship Id="rId19" Type="http://schemas.openxmlformats.org/officeDocument/2006/relationships/customXml" Target="../customXml/item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8086-0ACF-443C-8708-82C548C9C231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A8B25-00F0-4B62-937B-10096B93079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150145"/>
            <a:ext cx="9144000" cy="1655763"/>
          </a:xfrm>
        </p:spPr>
        <p:txBody>
          <a:bodyPr anchor="b"/>
          <a:lstStyle>
            <a:lvl1pPr algn="ctr">
              <a:defRPr sz="6000">
                <a:solidFill>
                  <a:srgbClr val="80273F"/>
                </a:solidFill>
                <a:latin typeface="Yu Gothic" panose="020B0400000000000000" pitchFamily="50" charset="-128"/>
                <a:ea typeface="Yu Gothic" panose="020B04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934875"/>
            <a:ext cx="9144000" cy="50530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C3C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752-57D6-4DC6-A6EF-83FC23947D81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836582" y="6356349"/>
            <a:ext cx="2743200" cy="365125"/>
          </a:xfrm>
        </p:spPr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10" name="図 9" descr="ロゴ&#10;&#10;自動的に生成された説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484" y="5362019"/>
            <a:ext cx="683256" cy="684059"/>
          </a:xfrm>
          <a:prstGeom prst="rect">
            <a:avLst/>
          </a:prstGeom>
        </p:spPr>
      </p:pic>
      <p:pic>
        <p:nvPicPr>
          <p:cNvPr id="9" name="図 8" descr="ロゴ&#10;&#10;中程度の精度で自動的に生成された説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01" y="5406221"/>
            <a:ext cx="846602" cy="639857"/>
          </a:xfrm>
          <a:prstGeom prst="rect">
            <a:avLst/>
          </a:prstGeom>
        </p:spPr>
      </p:pic>
      <p:sp>
        <p:nvSpPr>
          <p:cNvPr id="11" name="直角三角形 10"/>
          <p:cNvSpPr/>
          <p:nvPr userDrawn="1"/>
        </p:nvSpPr>
        <p:spPr>
          <a:xfrm flipV="1">
            <a:off x="-5579" y="-15002"/>
            <a:ext cx="10213761" cy="1846555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0" y="4909352"/>
            <a:ext cx="12186421" cy="1333336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0" y="6242688"/>
            <a:ext cx="12192000" cy="615312"/>
          </a:xfrm>
          <a:prstGeom prst="rect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テキスト&#10;&#10;自動的に生成された説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" y="249988"/>
            <a:ext cx="3473754" cy="766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8A43-D8B8-4CFF-9A78-6152824AF2B9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120B-89B0-4C6D-B004-5257D13D8CBB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150145"/>
            <a:ext cx="9144000" cy="1655763"/>
          </a:xfrm>
        </p:spPr>
        <p:txBody>
          <a:bodyPr anchor="b"/>
          <a:lstStyle>
            <a:lvl1pPr algn="ctr">
              <a:defRPr sz="6000">
                <a:solidFill>
                  <a:srgbClr val="80273F"/>
                </a:solidFill>
                <a:latin typeface="Yu Gothic" panose="020B0400000000000000" pitchFamily="50" charset="-128"/>
                <a:ea typeface="Yu Gothic" panose="020B04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934875"/>
            <a:ext cx="9144000" cy="50530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C3C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752-57D6-4DC6-A6EF-83FC23947D81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836582" y="6356349"/>
            <a:ext cx="2743200" cy="365125"/>
          </a:xfrm>
        </p:spPr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10" name="図 9" descr="ロゴ&#10;&#10;自動的に生成された説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484" y="5362019"/>
            <a:ext cx="683256" cy="684059"/>
          </a:xfrm>
          <a:prstGeom prst="rect">
            <a:avLst/>
          </a:prstGeom>
        </p:spPr>
      </p:pic>
      <p:pic>
        <p:nvPicPr>
          <p:cNvPr id="9" name="図 8" descr="ロゴ&#10;&#10;中程度の精度で自動的に生成された説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01" y="5406221"/>
            <a:ext cx="846602" cy="639857"/>
          </a:xfrm>
          <a:prstGeom prst="rect">
            <a:avLst/>
          </a:prstGeom>
        </p:spPr>
      </p:pic>
      <p:sp>
        <p:nvSpPr>
          <p:cNvPr id="11" name="直角三角形 10"/>
          <p:cNvSpPr/>
          <p:nvPr userDrawn="1"/>
        </p:nvSpPr>
        <p:spPr>
          <a:xfrm flipV="1">
            <a:off x="-5579" y="-15002"/>
            <a:ext cx="10213761" cy="1846555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0" y="4909352"/>
            <a:ext cx="12186421" cy="1333336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0" y="6242688"/>
            <a:ext cx="12192000" cy="615312"/>
          </a:xfrm>
          <a:prstGeom prst="rect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テキスト&#10;&#10;自動的に生成された説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" y="249988"/>
            <a:ext cx="3473754" cy="766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AC0-1617-4544-9FD7-2AA04D300854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38569" y="6329594"/>
            <a:ext cx="2743200" cy="365125"/>
          </a:xfrm>
        </p:spPr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6B34-BEB7-4FC1-87B2-6DEBA12BD02D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7" name="直角三角形 6"/>
          <p:cNvSpPr/>
          <p:nvPr userDrawn="1"/>
        </p:nvSpPr>
        <p:spPr>
          <a:xfrm flipH="1" flipV="1">
            <a:off x="-5579" y="-3"/>
            <a:ext cx="12192001" cy="911224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E5DA-8315-4AB3-A693-27EEB68DD257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1B8-39FB-438D-B133-339E51A14226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063-1ECE-4D45-9B84-49BFD3EA2988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509B-D07E-430D-9876-A9A01876CB76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A70-0B12-48D3-A9C3-C3C9157A9755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AC0-1617-4544-9FD7-2AA04D300854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38569" y="6329594"/>
            <a:ext cx="2743200" cy="365125"/>
          </a:xfrm>
        </p:spPr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33C5-9FA9-4616-B50C-49F42C1BE95E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8A43-D8B8-4CFF-9A78-6152824AF2B9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120B-89B0-4C6D-B004-5257D13D8CBB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6B34-BEB7-4FC1-87B2-6DEBA12BD02D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7" name="直角三角形 6"/>
          <p:cNvSpPr/>
          <p:nvPr userDrawn="1"/>
        </p:nvSpPr>
        <p:spPr>
          <a:xfrm flipH="1" flipV="1">
            <a:off x="-5579" y="-3"/>
            <a:ext cx="12192001" cy="911224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E5DA-8315-4AB3-A693-27EEB68DD257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1B8-39FB-438D-B133-339E51A14226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063-1ECE-4D45-9B84-49BFD3EA2988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509B-D07E-430D-9876-A9A01876CB76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A70-0B12-48D3-A9C3-C3C9157A9755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33C5-9FA9-4616-B50C-49F42C1BE95E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6190-E7E4-403B-8475-C8FA58730CF2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925455" y="6356350"/>
            <a:ext cx="4322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International Center for</a:t>
            </a:r>
            <a:r>
              <a:rPr lang="ja-JP" altLang="en-US" dirty="0"/>
              <a:t> </a:t>
            </a:r>
            <a:r>
              <a:rPr lang="en-US" altLang="ja-JP" dirty="0"/>
              <a:t>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40914" y="6338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6241002"/>
            <a:ext cx="12192000" cy="70898"/>
          </a:xfrm>
          <a:prstGeom prst="rect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flipH="1" flipV="1">
            <a:off x="10235953" y="-4"/>
            <a:ext cx="1956040" cy="879264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80273F"/>
          </a:solidFill>
          <a:latin typeface="源ノ角ゴシック Code JP M" panose="020B0600000000000000" pitchFamily="34" charset="-128"/>
          <a:ea typeface="源ノ角ゴシック Code JP M" panose="020B06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6190-E7E4-403B-8475-C8FA58730CF2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925455" y="6356350"/>
            <a:ext cx="4322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International Center for</a:t>
            </a:r>
            <a:r>
              <a:rPr lang="ja-JP" altLang="en-US" dirty="0"/>
              <a:t> </a:t>
            </a:r>
            <a:r>
              <a:rPr lang="en-US" altLang="ja-JP" dirty="0"/>
              <a:t>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40914" y="6338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6241002"/>
            <a:ext cx="12192000" cy="70898"/>
          </a:xfrm>
          <a:prstGeom prst="rect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flipH="1" flipV="1">
            <a:off x="10235953" y="-4"/>
            <a:ext cx="1956040" cy="879264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80273F"/>
          </a:solidFill>
          <a:latin typeface="源ノ角ゴシック Code JP M" panose="020B0600000000000000" pitchFamily="34" charset="-128"/>
          <a:ea typeface="源ノ角ゴシック Code JP M" panose="020B06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8220" y="2188210"/>
            <a:ext cx="10126345" cy="16560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Direct dark matter detection with liquid gas experiments</a:t>
            </a:r>
            <a:endParaRPr kumimoji="1" lang="ja-JP" altLang="en-US" dirty="0"/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998855" y="4152265"/>
            <a:ext cx="10125075" cy="505460"/>
          </a:xfrm>
        </p:spPr>
        <p:txBody>
          <a:bodyPr/>
          <a:lstStyle/>
          <a:p>
            <a:r>
              <a:rPr lang="en-US" altLang="ja-JP" dirty="0"/>
              <a:t>Muping Chen (QUP-KEK) QUP Workshop 04/09/2025</a:t>
            </a:r>
            <a:endParaRPr kumimoji="1" lang="ja-JP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717290" y="4765675"/>
            <a:ext cx="67475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Based on </a:t>
            </a:r>
            <a:r>
              <a:rPr lang="en-US" altLang="zh-CN" sz="1400" b="1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Chen</a:t>
            </a:r>
            <a:r>
              <a:rPr lang="en-US" altLang="zh-CN" sz="14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, Gelmini, and Takhistov, JCAP 12 (2021) 12, 048 [2105.08101] and Bozorgnia, </a:t>
            </a:r>
            <a:r>
              <a:rPr lang="en-US" altLang="zh-CN" sz="1400" b="1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Chen</a:t>
            </a:r>
            <a:r>
              <a:rPr lang="en-US" altLang="zh-CN" sz="14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, Gelmini, Kamaha, and Xu, Accepted by JCAP [2408.13664]</a:t>
            </a:r>
            <a:endParaRPr lang="en-US" altLang="zh-CN" sz="1400">
              <a:solidFill>
                <a:srgbClr val="00B050"/>
              </a:solidFill>
              <a:latin typeface="Yu Gothic" panose="020B0400000000000000" pitchFamily="50" charset="-128"/>
              <a:ea typeface="Yu Gothic" panose="020B0400000000000000" pitchFamily="50" charset="-128"/>
              <a:cs typeface="Arial" panose="020B0604020202020204" pitchFamily="34" charset="0"/>
            </a:endParaRPr>
          </a:p>
          <a:p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7480"/>
                <a:ext cx="10515600" cy="474980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Halo-indepedent analysis can infer local DM halo properties and compare experimental results, free of astrophysical uncertainties.</a:t>
                </a:r>
                <a:endParaRPr lang="en-US" sz="2000" dirty="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  <a:sym typeface="+mn-ea"/>
                </a:endParaRP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Response function acts as a window through which direct detection data can give information on the local dark halo. </a:t>
                </a:r>
                <a:r>
                  <a:rPr lang="en-US" altLang="zh-CN" sz="200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Different experiments sensitive to partially overlapping velocity ranges would be needed to enable a more detailed inference of the DM distribution.</a:t>
                </a:r>
                <a:endParaRPr lang="en-US" altLang="zh-CN" sz="200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  <a:sym typeface="+mn-ea"/>
                </a:endParaRP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At loop-level there are spin-indepedent terms that can be detected by Ar.</a:t>
                </a:r>
                <a:endParaRPr lang="en-US" altLang="zh-CN" sz="200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  <a:sym typeface="+mn-ea"/>
                </a:endParaRP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Ar-based DS-LM experiment generally requires larger exposure to reach a sensitivity similar to that of the Xe-based LZ experiment. Only for a small region of parameter space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Yu Gothic" panose="020B0400000000000000" pitchFamily="50" charset="-128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Yu Gothic" panose="020B0400000000000000" pitchFamily="50" charset="-128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𝜒</m:t>
                        </m:r>
                      </m:sub>
                    </m:sSub>
                    <m:r>
                      <a:rPr lang="en-US" sz="2000" i="1"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~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charset="0"/>
                        <a:ea typeface="Yu Gothic" panose="020B0400000000000000" pitchFamily="50" charset="-128"/>
                        <a:cs typeface="Cambria Math" panose="02040503050406030204" charset="0"/>
                      </a:rPr>
                      <m:t>GeV</m:t>
                    </m:r>
                  </m:oMath>
                </a14:m>
                <a:r>
                  <a:rPr lang="en-US" altLang="zh-CN" sz="200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Yu Gothic" panose="020B0400000000000000" pitchFamily="50" charset="-128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Yu Gothic" panose="020B0400000000000000" pitchFamily="50" charset="-128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𝜒</m:t>
                        </m:r>
                      </m:sub>
                    </m:sSub>
                    <m:r>
                      <a:rPr lang="en-US" sz="2000" i="1"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~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1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3</m:t>
                    </m:r>
                  </m:oMath>
                </a14:m>
                <a:r>
                  <a:rPr lang="en-US" altLang="zh-CN" sz="200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) in which the Ar-based experiment is favored and can reach a sensitivity which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~</m:t>
                    </m:r>
                    <m:r>
                      <a:rPr lang="en-US" sz="2000"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10</m:t>
                    </m:r>
                  </m:oMath>
                </a14:m>
                <a:r>
                  <a:rPr lang="en-US" altLang="zh-CN" sz="200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 times better than the Xe-based experiment.</a:t>
                </a:r>
                <a:endParaRPr lang="en-US" altLang="zh-CN" sz="200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</a:endParaRPr>
              </a:p>
              <a:p>
                <a:pPr marL="0" indent="0">
                  <a:buNone/>
                </a:pPr>
                <a:endParaRPr kumimoji="1" lang="ja-JP" altLang="en-US" sz="2000" dirty="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7480"/>
                <a:ext cx="10515600" cy="4749800"/>
              </a:xfrm>
              <a:blipFill rotWithShape="1">
                <a:blip r:embed="rId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0765" y="1594485"/>
            <a:ext cx="10063480" cy="132588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Thank you for listening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5" name="図 4" descr="ロゴ&#10;&#10;自動的に生成された説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49" y="3705244"/>
            <a:ext cx="910156" cy="911225"/>
          </a:xfrm>
          <a:prstGeom prst="rect">
            <a:avLst/>
          </a:prstGeom>
        </p:spPr>
      </p:pic>
      <p:pic>
        <p:nvPicPr>
          <p:cNvPr id="6" name="図 5" descr="ロゴ&#10;&#10;中程度の精度で自動的に生成された説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90" y="3750380"/>
            <a:ext cx="1127747" cy="852344"/>
          </a:xfrm>
          <a:prstGeom prst="rect">
            <a:avLst/>
          </a:prstGeom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8" name="直角三角形 7"/>
          <p:cNvSpPr/>
          <p:nvPr/>
        </p:nvSpPr>
        <p:spPr>
          <a:xfrm flipH="1" flipV="1">
            <a:off x="0" y="-4"/>
            <a:ext cx="12192000" cy="889434"/>
          </a:xfrm>
          <a:prstGeom prst="rtTriangle">
            <a:avLst/>
          </a:prstGeom>
          <a:solidFill>
            <a:srgbClr val="802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グラフィカル ユーザー インターフェイス, テキスト&#10;&#10;自動的に生成された説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00" y="2655153"/>
            <a:ext cx="4130887" cy="911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Direct detection with liquid gas(Xe, Ar)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pic>
        <p:nvPicPr>
          <p:cNvPr id="12" name="内容占位符 11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" y="1691005"/>
            <a:ext cx="8239125" cy="3457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14390" y="5290820"/>
            <a:ext cx="5490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Current liquid gas experiments also detect dark matter(DM)-electron interaction</a:t>
            </a:r>
            <a:endParaRPr lang="en-US" altLang="zh-CN" sz="2000" b="1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5681980" y="4473575"/>
            <a:ext cx="853440" cy="871855"/>
          </a:xfrm>
          <a:prstGeom prst="straightConnector1">
            <a:avLst/>
          </a:prstGeom>
          <a:ln>
            <a:solidFill>
              <a:schemeClr val="tx1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Conventional analysis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/>
        </p:nvSpPr>
        <p:spPr>
          <a:xfrm>
            <a:off x="838200" y="2785110"/>
            <a:ext cx="4167505" cy="339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/>
              <a:t>Assumed halo function</a:t>
            </a:r>
            <a:endParaRPr kumimoji="1" lang="en-US" altLang="ja-JP" sz="2000" dirty="0"/>
          </a:p>
          <a:p>
            <a:r>
              <a:rPr kumimoji="1" lang="en-US" altLang="ja-JP" sz="2000" dirty="0"/>
              <a:t>Given interaction model</a:t>
            </a:r>
            <a:endParaRPr kumimoji="1" lang="en-US" altLang="ja-JP" sz="2000" dirty="0"/>
          </a:p>
          <a:p>
            <a:r>
              <a:rPr kumimoji="1" lang="en-US" altLang="ja-JP" sz="2000" dirty="0"/>
              <a:t>Results shown in              plane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Understanding implications for a particular model</a:t>
            </a:r>
            <a:endParaRPr kumimoji="1" lang="en-US" altLang="ja-JP" sz="2000" dirty="0"/>
          </a:p>
          <a:p>
            <a:r>
              <a:rPr kumimoji="1" lang="en-US" altLang="ja-JP" sz="2000" dirty="0"/>
              <a:t>Model-dependent comparisons of different results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2000" b="1" dirty="0">
              <a:solidFill>
                <a:schemeClr val="tx1"/>
              </a:solidFill>
            </a:endParaRPr>
          </a:p>
        </p:txBody>
      </p:sp>
      <p:pic>
        <p:nvPicPr>
          <p:cNvPr id="9" name="图片 8" descr="\documentclass{article}&#10;\usepackage{amsmath}&#10;\pagestyle{empty}&#10;\begin{document}&#10;&#10;&#10;$$&#10;(m,\sigma_{\rm ref})&#10;$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3655695"/>
            <a:ext cx="817880" cy="231775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$$&#10;\frac{dR_{T}}{dE_R}=N_T\int_{v&gt;v_{\rm min}}\frac{d\sigma_T}{dE_R}\times \frac{\rho}{m}f(\vec{v},t)~d^3v&#10;$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" y="1691005"/>
            <a:ext cx="4785360" cy="658495"/>
          </a:xfrm>
          <a:prstGeom prst="rect">
            <a:avLst/>
          </a:prstGeom>
        </p:spPr>
      </p:pic>
      <p:pic>
        <p:nvPicPr>
          <p:cNvPr id="11" name="图片 10" descr="Screenshot 2025-04-08 2335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380" y="1430655"/>
            <a:ext cx="4678680" cy="43999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63485" y="5830570"/>
            <a:ext cx="3645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00B050"/>
                </a:solidFill>
              </a:rPr>
              <a:t>Snowmass 2021 </a:t>
            </a:r>
            <a:r>
              <a:rPr lang="en-US" altLang="zh-CN" sz="1200">
                <a:solidFill>
                  <a:srgbClr val="00B050"/>
                </a:solidFill>
              </a:rPr>
              <a:t>[</a:t>
            </a:r>
            <a:r>
              <a:rPr lang="zh-CN" altLang="en-US" sz="1200">
                <a:solidFill>
                  <a:srgbClr val="00B050"/>
                </a:solidFill>
              </a:rPr>
              <a:t>2203.08297</a:t>
            </a:r>
            <a:r>
              <a:rPr lang="en-US" altLang="zh-CN" sz="1200">
                <a:solidFill>
                  <a:srgbClr val="00B050"/>
                </a:solidFill>
              </a:rPr>
              <a:t>]</a:t>
            </a:r>
            <a:endParaRPr lang="en-US" altLang="zh-CN" sz="12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Halo-indepedent method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720" y="4467225"/>
            <a:ext cx="4076700" cy="604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5212715"/>
            <a:ext cx="3602990" cy="5969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8200" y="1624965"/>
            <a:ext cx="4620895" cy="2589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/>
              <a:t>First developed by Fox, Liu and Weiner</a:t>
            </a:r>
            <a:endParaRPr lang="en-US" altLang="zh-CN" sz="2000"/>
          </a:p>
          <a:p>
            <a:r>
              <a:rPr lang="en-US" sz="12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Fox</a:t>
            </a:r>
            <a:r>
              <a:rPr lang="en-US" sz="1200" dirty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, </a:t>
            </a:r>
            <a:r>
              <a:rPr lang="en-US" sz="12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Liu </a:t>
            </a:r>
            <a:r>
              <a:rPr lang="en-US" sz="1200" dirty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and </a:t>
            </a:r>
            <a:r>
              <a:rPr lang="en-US" sz="12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Weiner</a:t>
            </a:r>
            <a:r>
              <a:rPr lang="en-US" sz="1200" dirty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, </a:t>
            </a:r>
            <a:r>
              <a:rPr lang="en-US" sz="12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PRD </a:t>
            </a:r>
            <a:r>
              <a:rPr lang="en-US" sz="1200" dirty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83, 103514 (2011</a:t>
            </a:r>
            <a:r>
              <a:rPr lang="en-US" sz="12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), [1011.1915]</a:t>
            </a:r>
            <a:endParaRPr lang="en-US" altLang="zh-CN" sz="1200"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endParaRPr lang="en-US" altLang="zh-CN" sz="1600"/>
          </a:p>
          <a:p>
            <a:r>
              <a:rPr lang="en-US" altLang="zh-CN" sz="2000" b="1"/>
              <a:t>Reducing Astrophysical uncertainty</a:t>
            </a:r>
            <a:endParaRPr lang="en-US" altLang="zh-CN" sz="2000" b="1"/>
          </a:p>
          <a:p>
            <a:endParaRPr lang="en-US" altLang="zh-CN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Compare two results in a astrophysics-independent manner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Infer local DM halo velocity distribution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endParaRPr lang="en-US" altLang="zh-CN" sz="20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0" y="1630045"/>
            <a:ext cx="1040130" cy="4159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030" y="2286000"/>
            <a:ext cx="4359275" cy="39319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36260" y="1624965"/>
            <a:ext cx="5749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ym typeface="+mn-ea"/>
              </a:rPr>
              <a:t>Formalism for calculating                developed by Gelmini et al.</a:t>
            </a:r>
            <a:r>
              <a:rPr lang="en-US" sz="1200" dirty="0" err="1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Gelmini</a:t>
            </a:r>
            <a:r>
              <a:rPr lang="en-US" sz="12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et al, JCAP 12 (2017) 039 </a:t>
            </a:r>
            <a:r>
              <a:rPr lang="en-US" sz="12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[1707.07019]</a:t>
            </a:r>
            <a:endParaRPr lang="en-US" altLang="zh-CN" sz="2000"/>
          </a:p>
          <a:p>
            <a:endParaRPr lang="zh-CN" altLang="en-US" sz="2000"/>
          </a:p>
        </p:txBody>
      </p:sp>
      <p:sp>
        <p:nvSpPr>
          <p:cNvPr id="16" name="圆角矩形 15"/>
          <p:cNvSpPr/>
          <p:nvPr/>
        </p:nvSpPr>
        <p:spPr>
          <a:xfrm>
            <a:off x="2195195" y="5207000"/>
            <a:ext cx="650240" cy="31877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591560" y="4459605"/>
            <a:ext cx="136525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New DM-electron scattering Analysis</a:t>
            </a:r>
            <a:endParaRPr lang="en-US" altLang="zh-CN"/>
          </a:p>
        </p:txBody>
      </p:sp>
      <p:pic>
        <p:nvPicPr>
          <p:cNvPr id="6" name="内容占位符 5" descr="Xe100q0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75625" y="1450975"/>
            <a:ext cx="3268980" cy="219329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7" name="图片 6" descr="Xe100q2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135" y="3746500"/>
            <a:ext cx="3252470" cy="2183130"/>
          </a:xfrm>
          <a:prstGeom prst="rect">
            <a:avLst/>
          </a:prstGeom>
        </p:spPr>
      </p:pic>
      <p:pic>
        <p:nvPicPr>
          <p:cNvPr id="8" name="图片 7" descr="Xemassco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80" y="1450975"/>
            <a:ext cx="3274060" cy="2197735"/>
          </a:xfrm>
          <a:prstGeom prst="rect">
            <a:avLst/>
          </a:prstGeom>
        </p:spPr>
      </p:pic>
      <p:pic>
        <p:nvPicPr>
          <p:cNvPr id="9" name="图片 8" descr="suzIq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815" y="3644265"/>
            <a:ext cx="3248025" cy="21799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92480" y="1584960"/>
                <a:ext cx="3642360" cy="378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</a:rPr>
                  <a:t>Graphs are rescaled, the maximum is 1.</a:t>
                </a:r>
                <a:endParaRPr lang="en-US" sz="2000" dirty="0" err="1" smtClean="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  <a:sym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  <a:sym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“Window”: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charset="0"/>
                            <a:ea typeface="Yu Gothic" panose="020B0400000000000000" pitchFamily="50" charset="-128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charset="0"/>
                            <a:ea typeface="Yu Gothic" panose="020B0400000000000000" pitchFamily="50" charset="-128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charset="0"/>
                            <a:ea typeface="Yu Gothic" panose="020B0400000000000000" pitchFamily="50" charset="-128"/>
                            <a:cs typeface="Cambria Math" panose="02040503050406030204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000" dirty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 </a:t>
                </a:r>
                <a:r>
                  <a:rPr lang="en-US" sz="2000" dirty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range in which the </a:t>
                </a:r>
                <a:r>
                  <a:rPr lang="en-US" sz="2000" dirty="0" err="1" smtClean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r</a:t>
                </a:r>
                <a:r>
                  <a:rPr lang="en-US" sz="2000" dirty="0" err="1" smtClean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eponse</a:t>
                </a:r>
                <a:r>
                  <a:rPr lang="en-US" sz="2000" dirty="0" smtClean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 function </a:t>
                </a:r>
                <a:r>
                  <a:rPr lang="en-US" sz="2000" dirty="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  <a:sym typeface="+mn-ea"/>
                  </a:rPr>
                  <a:t>is significantly different from 0.</a:t>
                </a:r>
                <a:endParaRPr lang="en-US" sz="2000" dirty="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  <a:sym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</a:rPr>
                  <a:t>Direct detection data can give information on the local dark halo within the window</a:t>
                </a:r>
                <a:r>
                  <a:rPr lang="en-US" altLang="zh-CN" sz="2000">
                    <a:latin typeface="Yu Gothic" panose="020B0400000000000000" pitchFamily="50" charset="-128"/>
                    <a:ea typeface="Yu Gothic" panose="020B0400000000000000" pitchFamily="50" charset="-128"/>
                    <a:cs typeface="Yu Gothic" panose="020B0400000000000000" pitchFamily="50" charset="-128"/>
                  </a:rPr>
                  <a:t>.</a:t>
                </a:r>
                <a:endParaRPr lang="en-US" altLang="zh-CN" sz="2000">
                  <a:latin typeface="Yu Gothic" panose="020B0400000000000000" pitchFamily="50" charset="-128"/>
                  <a:ea typeface="Yu Gothic" panose="020B0400000000000000" pitchFamily="50" charset="-128"/>
                  <a:cs typeface="Yu Gothic" panose="020B0400000000000000" pitchFamily="50" charset="-128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1584960"/>
                <a:ext cx="3642360" cy="3784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4656455" y="5824220"/>
            <a:ext cx="5278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200" b="1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Chen</a:t>
            </a:r>
            <a:r>
              <a:rPr lang="en-US" altLang="zh-CN" sz="12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, Gelmini, and Takhistov, JCAP 12 (2021) 12, 048 [2105.08101]</a:t>
            </a:r>
            <a:endParaRPr lang="en-US" altLang="zh-CN" sz="1200">
              <a:solidFill>
                <a:srgbClr val="00B050"/>
              </a:solidFill>
              <a:latin typeface="Yu Gothic" panose="020B0400000000000000" pitchFamily="50" charset="-128"/>
              <a:ea typeface="Yu Gothic" panose="020B0400000000000000" pitchFamily="50" charset="-128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Loop-level Correction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3830320" cy="381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b="1" dirty="0"/>
              <a:t>Compare Xe and Ar detection capability due to a pseudoscalar mediator</a:t>
            </a:r>
            <a:endParaRPr kumimoji="1" lang="en-US" altLang="ja-JP" sz="2000" b="1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Loop-level correction must be included</a:t>
            </a:r>
            <a:endParaRPr kumimoji="1" lang="en-US" altLang="ja-JP" sz="2000" dirty="0"/>
          </a:p>
          <a:p>
            <a:r>
              <a:rPr kumimoji="1" lang="en-US" altLang="ja-JP" sz="2000" b="1" dirty="0"/>
              <a:t>Xe</a:t>
            </a:r>
            <a:r>
              <a:rPr kumimoji="1" lang="en-US" altLang="ja-JP" sz="2000" dirty="0"/>
              <a:t>: Nonzero nuclear spin, tree-level + loop-level</a:t>
            </a:r>
            <a:endParaRPr kumimoji="1" lang="en-US" altLang="ja-JP" sz="2000" dirty="0"/>
          </a:p>
          <a:p>
            <a:endParaRPr kumimoji="1" lang="en-US" altLang="ja-JP" sz="1000" dirty="0"/>
          </a:p>
          <a:p>
            <a:r>
              <a:rPr kumimoji="1" lang="en-US" altLang="ja-JP" sz="2000" b="1" dirty="0"/>
              <a:t>Ar</a:t>
            </a:r>
            <a:r>
              <a:rPr kumimoji="1" lang="en-US" altLang="ja-JP" sz="2000" dirty="0"/>
              <a:t>: Zero nuclear spin, loop-level only</a:t>
            </a:r>
            <a:endParaRPr kumimoji="1"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8520" y="1729105"/>
            <a:ext cx="6971030" cy="1492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3559175"/>
            <a:ext cx="4219575" cy="20802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45960" y="5690235"/>
            <a:ext cx="4908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</a:t>
            </a:r>
            <a:r>
              <a:rPr lang="zh-CN" altLang="en-US" sz="12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Ertas and Kahlhoefer, JHEP 06 (2019) 052, [1902.11070]</a:t>
            </a:r>
            <a:endParaRPr lang="zh-CN" altLang="en-US" sz="1200">
              <a:solidFill>
                <a:srgbClr val="00B050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Differential rate comparison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pic>
        <p:nvPicPr>
          <p:cNvPr id="8" name="图片 7" descr="pc1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1691005"/>
            <a:ext cx="4572000" cy="327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9995" y="5375910"/>
            <a:ext cx="596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Bozorgnia, </a:t>
            </a:r>
            <a:r>
              <a:rPr lang="en-US" altLang="zh-CN" sz="1200" b="1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Chen</a:t>
            </a:r>
            <a:r>
              <a:rPr lang="en-US" altLang="zh-CN" sz="12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, Gelmini, Kamaha, and Xu, Accepted by JCAP [2408.13664]</a:t>
            </a:r>
            <a:endParaRPr lang="en-US" altLang="zh-CN" sz="1200">
              <a:solidFill>
                <a:srgbClr val="00B050"/>
              </a:solidFill>
              <a:latin typeface="Yu Gothic" panose="020B0400000000000000" pitchFamily="50" charset="-128"/>
              <a:ea typeface="Yu Gothic" panose="020B0400000000000000" pitchFamily="50" charset="-128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 descr="pc1p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070" y="1691005"/>
            <a:ext cx="4828540" cy="3324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Events </a:t>
            </a:r>
            <a:r>
              <a:rPr lang="en-US" altLang="ja-JP" dirty="0">
                <a:sym typeface="+mn-ea"/>
              </a:rPr>
              <a:t>comparison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pic>
        <p:nvPicPr>
          <p:cNvPr id="8" name="图片 7" descr="Arflat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4670" y="1456055"/>
            <a:ext cx="4103370" cy="42538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52855" y="1456055"/>
            <a:ext cx="4126230" cy="4273550"/>
            <a:chOff x="1973" y="2293"/>
            <a:chExt cx="6498" cy="6730"/>
          </a:xfrm>
        </p:grpSpPr>
        <p:grpSp>
          <p:nvGrpSpPr>
            <p:cNvPr id="7" name="组合 6"/>
            <p:cNvGrpSpPr/>
            <p:nvPr/>
          </p:nvGrpSpPr>
          <p:grpSpPr>
            <a:xfrm>
              <a:off x="1973" y="2293"/>
              <a:ext cx="6498" cy="6730"/>
              <a:chOff x="1973" y="2293"/>
              <a:chExt cx="6498" cy="6730"/>
            </a:xfrm>
          </p:grpSpPr>
          <p:pic>
            <p:nvPicPr>
              <p:cNvPr id="6" name="图片 5" descr="Xeflat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73" y="2293"/>
                <a:ext cx="6499" cy="6730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>
              <a:xfrm>
                <a:off x="6448" y="4275"/>
                <a:ext cx="1415" cy="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1" y="4198"/>
              <a:ext cx="1382" cy="358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687195" y="5845175"/>
            <a:ext cx="596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Bozorgnia, </a:t>
            </a:r>
            <a:r>
              <a:rPr lang="en-US" altLang="zh-CN" sz="1200" b="1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Chen</a:t>
            </a:r>
            <a:r>
              <a:rPr lang="en-US" altLang="zh-CN" sz="12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, Gelmini, Kamaha, and Xu, Accepted by JCAP [2408.13664]</a:t>
            </a:r>
            <a:endParaRPr lang="en-US" altLang="zh-CN" sz="1200">
              <a:solidFill>
                <a:srgbClr val="00B050"/>
              </a:solidFill>
              <a:latin typeface="Yu Gothic" panose="020B0400000000000000" pitchFamily="50" charset="-128"/>
              <a:ea typeface="Yu Gothic" panose="020B0400000000000000" pitchFamily="50" charset="-128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Significance </a:t>
            </a:r>
            <a:r>
              <a:rPr lang="en-US" altLang="ja-JP" dirty="0">
                <a:sym typeface="+mn-ea"/>
              </a:rPr>
              <a:t>comparison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2294-B932-4A92-98D2-3B844FCF8E4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International Center for Quantum-field Measurement Systems for Studies of the Universe and Particles (QUP)</a:t>
            </a:r>
            <a:endParaRPr kumimoji="1" lang="ja-JP" altLang="en-US" dirty="0"/>
          </a:p>
        </p:txBody>
      </p:sp>
      <p:pic>
        <p:nvPicPr>
          <p:cNvPr id="10" name="图片 9" descr="XeArRatioFull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1950720"/>
            <a:ext cx="4578350" cy="3867150"/>
          </a:xfrm>
          <a:prstGeom prst="rect">
            <a:avLst/>
          </a:prstGeom>
        </p:spPr>
      </p:pic>
      <p:pic>
        <p:nvPicPr>
          <p:cNvPr id="11" name="图片 10" descr="XeArRatio_zoomedIn_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45" y="1953895"/>
            <a:ext cx="4613910" cy="38969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29995" y="5932805"/>
            <a:ext cx="596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Bozorgnia, </a:t>
            </a:r>
            <a:r>
              <a:rPr lang="en-US" altLang="zh-CN" sz="1200" b="1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Chen</a:t>
            </a:r>
            <a:r>
              <a:rPr lang="en-US" altLang="zh-CN" sz="120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, Gelmini, Kamaha, and Xu, Accepted by JCAP [2408.13664]</a:t>
            </a:r>
            <a:endParaRPr lang="en-US" altLang="zh-CN" sz="1200">
              <a:solidFill>
                <a:srgbClr val="00B050"/>
              </a:solidFill>
              <a:latin typeface="Yu Gothic" panose="020B0400000000000000" pitchFamily="50" charset="-128"/>
              <a:ea typeface="Yu Gothic" panose="020B0400000000000000" pitchFamily="50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5850" y="1322705"/>
            <a:ext cx="1001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DarkSide-LowMass (DS-LSM) and LUX-ZEPLIN (LZ)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127760" y="1637665"/>
            <a:ext cx="8210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DS-M: P. Agnes et al.,Phys.Rev.D 107 (2023) 11, 112006 [2209.01177]   LZ: </a:t>
            </a:r>
            <a:r>
              <a:rPr lang="en-US" sz="1000" dirty="0" smtClean="0">
                <a:solidFill>
                  <a:srgbClr val="00B050"/>
                </a:solidFill>
                <a:latin typeface="Yu Gothic" panose="020B0400000000000000" pitchFamily="50" charset="-128"/>
                <a:ea typeface="Yu Gothic" panose="020B0400000000000000" pitchFamily="50" charset="-128"/>
                <a:cs typeface="Arial" panose="020B0604020202020204" pitchFamily="34" charset="0"/>
                <a:sym typeface="+mn-ea"/>
              </a:rPr>
              <a:t> B. J. Mount et al., [1703.09144]</a:t>
            </a:r>
            <a:endParaRPr lang="en-US" altLang="zh-CN" sz="1000" dirty="0" smtClean="0">
              <a:solidFill>
                <a:srgbClr val="00B050"/>
              </a:solidFill>
              <a:latin typeface="Yu Gothic" panose="020B0400000000000000" pitchFamily="50" charset="-128"/>
              <a:ea typeface="Yu Gothic" panose="020B0400000000000000" pitchFamily="50" charset="-128"/>
              <a:cs typeface="Arial" panose="020B0604020202020204" pitchFamily="34" charset="0"/>
              <a:sym typeface="+mn-ea"/>
            </a:endParaRPr>
          </a:p>
          <a:p>
            <a:endParaRPr lang="en-US" altLang="zh-CN" sz="1000" dirty="0" smtClean="0">
              <a:solidFill>
                <a:srgbClr val="00B050"/>
              </a:solidFill>
              <a:latin typeface="Yu Gothic" panose="020B0400000000000000" pitchFamily="50" charset="-128"/>
              <a:ea typeface="Yu Gothic" panose="020B0400000000000000" pitchFamily="50" charset="-128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OUTPUTDPI" val="1200"/>
  <p:tag name="ORIGINALHEIGHT" val="123.7346"/>
  <p:tag name="ORIGINALWIDTH" val="435.6955"/>
  <p:tag name="LATEXADDIN" val="\documentclass{article}&#10;\usepackage{amsmath}&#10;\pagestyle{empty}&#10;\begin{document}&#10;&#10;&#10;$$&#10;(m,\sigma_{\rm ref})&#10;$$&#10;&#10;\end{document}"/>
  <p:tag name="IGUANATEXSIZE" val="18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p="http://schemas.openxmlformats.org/presentationml/2006/main">
  <p:tag name="OUTPUTDPI" val="1200"/>
  <p:tag name="ORIGINALHEIGHT" val="296.9629"/>
  <p:tag name="ORIGINALWIDTH" val="2157.48"/>
  <p:tag name="OUTPUTTYPE" val="PNG"/>
  <p:tag name="IGUANATEXVERSION" val="160"/>
  <p:tag name="LATEXADDIN" val="\documentclass{article}&#10;\usepackage{amsmath}&#10;\pagestyle{empty}&#10;\begin{document}&#10;&#10;$$&#10;\frac{dR_{T}}{dE_R}=N_T\int_{v&gt;v_{\rm min}}\frac{d\sigma_T}{dE_R}\times \frac{\rho}{m}f(\vec{v},t)~d^3v&#10;$$&#10;&#10;\end{document}"/>
  <p:tag name="IGUANATEXSIZE" val="28"/>
  <p:tag name="IGUANATEXCURSOR" val="13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p="http://schemas.openxmlformats.org/presentationml/2006/main">
  <p:tag name="commondata" val="eyJoZGlkIjoiOThkMDZkNmQ2M2NjMDg3OWMyOWRhODI2ZTlmY2NlNDQifQ==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c t : c o n t e n t T y p e S c h e m a   c t : _ = " "   m a : _ = " "   m a : c o n t e n t T y p e N a m e = " �0�0�0�0�0�0"   m a : c o n t e n t T y p e I D = " 0 x 0 1 0 1 0 0 5 4 A E 4 A 7 8 C 2 0 B C C 4 6 A 8 7 4 6 5 E 2 5 C F 6 4 9 1 C "   m a : c o n t e n t T y p e V e r s i o n = " 1 2 "   m a : c o n t e n t T y p e D e s c r i p t i o n = " �eW0D0�0�0�0�0�0�0�0\ObW0~0Y00"   m a : c o n t e n t T y p e S c o p e = " "   m a : v e r s i o n I D = " 0 4 3 0 9 8 5 1 3 d e 3 3 7 d d 3 d d f 4 7 d f 7 f 5 1 f c b 1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4 8 9 1 e d 6 c 1 1 7 9 f 6 0 b c 3 b 6 4 a 2 3 c 8 6 f 5 0 f a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d 1 7 5 c b a e - 6 a 8 6 - 4 1 e 4 - 9 f 8 3 - 2 1 6 9 1 4 b 3 8 b 2 b "   x m l n s : n s 3 = " 3 f a 2 c e 0 8 - 0 b 8 5 - 4 d 1 8 - 9 3 f a - 3 2 d 1 8 c 6 2 4 3 1 a " >  
 < x s d : i m p o r t   n a m e s p a c e = " d 1 7 5 c b a e - 6 a 8 6 - 4 1 e 4 - 9 f 8 3 - 2 1 6 9 1 4 b 3 8 b 2 b " / >  
 < x s d : i m p o r t   n a m e s p a c e = " 3 f a 2 c e 0 8 - 0 b 8 5 - 4 d 1 8 - 9 3 f a - 3 2 d 1 8 c 6 2 4 3 1 a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D a t e T a k e n "   m i n O c c u r s = " 0 " / >  
 < x s d : e l e m e n t   r e f = " n s 2 : M e d i a L e n g t h I n S e c o n d s "   m i n O c c u r s = " 0 " / >  
 < x s d : e l e m e n t   r e f = " n s 2 : l c f 7 6 f 1 5 5 c e d 4 d d c b 4 0 9 7 1 3 4 f f 3 c 3 3 2 f "   m i n O c c u r s = " 0 " / >  
 < x s d : e l e m e n t   r e f = " n s 3 : T a x C a t c h A l l "   m i n O c c u r s = " 0 " / >  
 < x s d : e l e m e n t   r e f = " n s 2 : M e d i a S e r v i c e G e n e r a t i o n T i m e "   m i n O c c u r s = " 0 " / >  
 < x s d : e l e m e n t   r e f = " n s 2 : M e d i a S e r v i c e E v e n t H a s h C o d e "   m i n O c c u r s = " 0 " / >  
 < x s d : e l e m e n t   r e f = " n s 2 : M e d i a S e r v i c e O C R "   m i n O c c u r s = " 0 " / >  
 < x s d : e l e m e n t   r e f = " n s 2 : M e d i a S e r v i c e L o c a t i o n "   m i n O c c u r s = " 0 " / >  
 < x s d : e l e m e n t   r e f = " n s 2 : M e d i a S e r v i c e O b j e c t D e t e c t o r V e r s i o n s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d 1 7 5 c b a e - 6 a 8 6 - 4 1 e 4 - 9 f 8 3 - 2 1 6 9 1 4 b 3 8 b 2 b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0 "   n i l l a b l e = " t r u e "   m a : d i s p l a y N a m e = " M e d i a S e r v i c e D a t e T a k e n "   m a : h i d d e n = " t r u e "   m a : i n d e x e d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1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l c f 7 6 f 1 5 5 c e d 4 d d c b 4 0 9 7 1 3 4 f f 3 c 3 3 2 f "   m a : i n d e x = " 1 3 "   n i l l a b l e = " t r u e "   m a : t a x o n o m y = " t r u e "   m a : i n t e r n a l N a m e = " l c f 7 6 f 1 5 5 c e d 4 d d c b 4 0 9 7 1 3 4 f f 3 c 3 3 2 f "   m a : t a x o n o m y F i e l d N a m e = " M e d i a S e r v i c e I m a g e T a g s "   m a : d i s p l a y N a m e = " ;u�P�0�0"   m a : r e a d O n l y = " f a l s e "   m a : f i e l d I d = " { 5 c f 7 6 f 1 5 - 5 c e d - 4 d d c - b 4 0 9 - 7 1 3 4 f f 3 c 3 3 2 f } "   m a : t a x o n o m y M u l t i = " t r u e "   m a : s s p I d = " 7 e 3 6 e 0 a 2 - e 3 1 d - 4 7 0 4 - a 6 2 3 - f a 9 1 4 4 0 4 e c 7 c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G e n e r a t i o n T i m e "   m a : i n d e x = " 1 5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6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O C R "   m a : i n d e x = " 1 7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L o c a t i o n "   m a : i n d e x = " 1 8 "   n i l l a b l e = " t r u e "   m a : d i s p l a y N a m e = " L o c a t i o n "   m a : i n d e x e d = " t r u e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O b j e c t D e t e c t o r V e r s i o n s "   m a : i n d e x = " 1 9 "   n i l l a b l e = " t r u e "   m a : d i s p l a y N a m e = " M e d i a S e r v i c e O b j e c t D e t e c t o r V e r s i o n s "   m a : h i d d e n = " t r u e "   m a : i n d e x e d = " t r u e "   m a : i n t e r n a l N a m e = " M e d i a S e r v i c e O b j e c t D e t e c t o r V e r s i o n s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3 f a 2 c e 0 8 - 0 b 8 5 - 4 d 1 8 - 9 3 f a - 3 2 d 1 8 c 6 2 4 3 1 a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T a x C a t c h A l l "   m a : i n d e x = " 1 4 "   n i l l a b l e = " t r u e "   m a : d i s p l a y N a m e = " T a x o n o m y   C a t c h   A l l   C o l u m n "   m a : h i d d e n = " t r u e "   m a : l i s t = " { a 9 a 6 b f b 4 - a 8 5 3 - 4 0 b 5 - 8 7 e f - 8 9 e 6 2 0 f 0 b 1 f 5 } "   m a : i n t e r n a l N a m e = " T a x C a t c h A l l "   m a : s h o w F i e l d = " C a t c h A l l D a t a "   m a : w e b = " 3 f a 2 c e 0 8 - 0 b 8 5 - 4 d 1 8 - 9 3 f a - 3 2 d 1 8 c 6 2 4 3 1 a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�0�0�0�0�0  �0�0�0" / >  
 < x s d : e l e m e n t   r e f = " d c : t i t l e "   m i n O c c u r s = " 0 "   m a x O c c u r s = " 1 "   m a : i n d e x = " 4 "   m a : d i s p l a y N a m e = " �0�0�0�0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3.xml><?xml version="1.0" encoding="utf-8"?>
<ds:datastoreItem xmlns:ds="http://schemas.openxmlformats.org/officeDocument/2006/customXml" ds:itemID="{55C69B5B-DF7A-4CD4-8BC2-285B8A442A58}">
  <ds:schemaRefs/>
</ds:datastoreItem>
</file>

<file path=customXml/itemProps4.xml><?xml version="1.0" encoding="utf-8"?>
<ds:datastoreItem xmlns:ds="http://schemas.openxmlformats.org/officeDocument/2006/customXml" ds:itemID="{398F4CAE-9B6B-43E2-860C-206FCC40E96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3867</Words>
  <Application>WPS 演示</Application>
  <PresentationFormat>ワイド画面</PresentationFormat>
  <Paragraphs>127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源ノ角ゴシック Code JP M</vt:lpstr>
      <vt:lpstr>MS UI Gothic</vt:lpstr>
      <vt:lpstr>Yu Gothic</vt:lpstr>
      <vt:lpstr>Cambria Math</vt:lpstr>
      <vt:lpstr>MS Mincho</vt:lpstr>
      <vt:lpstr>微软雅黑</vt:lpstr>
      <vt:lpstr>Arial Unicode MS</vt:lpstr>
      <vt:lpstr>等线</vt:lpstr>
      <vt:lpstr>Calibri</vt:lpstr>
      <vt:lpstr>Times New Roman</vt:lpstr>
      <vt:lpstr>Office テーマ</vt:lpstr>
      <vt:lpstr>1_Office テーマ</vt:lpstr>
      <vt:lpstr>Direct dark matter detection with liquid gas experiments</vt:lpstr>
      <vt:lpstr>Direct detection with liquid gas</vt:lpstr>
      <vt:lpstr>Conventional Analysis</vt:lpstr>
      <vt:lpstr>Halo-indepedent method</vt:lpstr>
      <vt:lpstr>Extend to DM-electron scattering</vt:lpstr>
      <vt:lpstr>Pseudoscalar mediator</vt:lpstr>
      <vt:lpstr>Differential rate</vt:lpstr>
      <vt:lpstr>Events</vt:lpstr>
      <vt:lpstr>Significance</vt:lpstr>
      <vt:lpstr>Summary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OGANE Kaoru</dc:creator>
  <cp:lastModifiedBy>NormalCurve</cp:lastModifiedBy>
  <cp:revision>11</cp:revision>
  <dcterms:created xsi:type="dcterms:W3CDTF">2023-06-06T07:46:00Z</dcterms:created>
  <dcterms:modified xsi:type="dcterms:W3CDTF">2025-04-09T03:23:58Z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D99A4C4D0CFD44D7855BC571E605B2A2_13</vt:lpwstr>
  </property>
  <property fmtid="{D5CDD505-2E9C-101B-9397-08002B2CF9AE}" pid="3" name="KSOProductBuildVer">
    <vt:lpwstr>2052-12.1.0.17147</vt:lpwstr>
  </property>
</Properties>
</file>