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7" r:id="rId2"/>
  </p:sldMasterIdLst>
  <p:notesMasterIdLst>
    <p:notesMasterId r:id="rId42"/>
  </p:notesMasterIdLst>
  <p:handoutMasterIdLst>
    <p:handoutMasterId r:id="rId43"/>
  </p:handoutMasterIdLst>
  <p:sldIdLst>
    <p:sldId id="790" r:id="rId3"/>
    <p:sldId id="1008" r:id="rId4"/>
    <p:sldId id="1009" r:id="rId5"/>
    <p:sldId id="927" r:id="rId6"/>
    <p:sldId id="962" r:id="rId7"/>
    <p:sldId id="930" r:id="rId8"/>
    <p:sldId id="932" r:id="rId9"/>
    <p:sldId id="937" r:id="rId10"/>
    <p:sldId id="963" r:id="rId11"/>
    <p:sldId id="939" r:id="rId12"/>
    <p:sldId id="1012" r:id="rId13"/>
    <p:sldId id="1011" r:id="rId14"/>
    <p:sldId id="967" r:id="rId15"/>
    <p:sldId id="1013" r:id="rId16"/>
    <p:sldId id="1014" r:id="rId17"/>
    <p:sldId id="1018" r:id="rId18"/>
    <p:sldId id="1020" r:id="rId19"/>
    <p:sldId id="1019" r:id="rId20"/>
    <p:sldId id="956" r:id="rId21"/>
    <p:sldId id="730" r:id="rId22"/>
    <p:sldId id="943" r:id="rId23"/>
    <p:sldId id="950" r:id="rId24"/>
    <p:sldId id="951" r:id="rId25"/>
    <p:sldId id="1006" r:id="rId26"/>
    <p:sldId id="931" r:id="rId27"/>
    <p:sldId id="973" r:id="rId28"/>
    <p:sldId id="1015" r:id="rId29"/>
    <p:sldId id="1002" r:id="rId30"/>
    <p:sldId id="971" r:id="rId31"/>
    <p:sldId id="1017" r:id="rId32"/>
    <p:sldId id="969" r:id="rId33"/>
    <p:sldId id="975" r:id="rId34"/>
    <p:sldId id="999" r:id="rId35"/>
    <p:sldId id="905" r:id="rId36"/>
    <p:sldId id="824" r:id="rId37"/>
    <p:sldId id="920" r:id="rId38"/>
    <p:sldId id="940" r:id="rId39"/>
    <p:sldId id="919" r:id="rId40"/>
    <p:sldId id="941" r:id="rId41"/>
  </p:sldIdLst>
  <p:sldSz cx="9144000" cy="6858000" type="screen4x3"/>
  <p:notesSz cx="9937750" cy="68024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00"/>
    <a:srgbClr val="DD2335"/>
    <a:srgbClr val="E24251"/>
    <a:srgbClr val="DC0F2D"/>
    <a:srgbClr val="FFCCCC"/>
    <a:srgbClr val="ABDB77"/>
    <a:srgbClr val="EA3A4B"/>
    <a:srgbClr val="E6283C"/>
    <a:srgbClr val="4BD6D9"/>
    <a:srgbClr val="2DC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7" autoAdjust="0"/>
    <p:restoredTop sz="95178" autoAdjust="0"/>
  </p:normalViewPr>
  <p:slideViewPr>
    <p:cSldViewPr>
      <p:cViewPr varScale="1">
        <p:scale>
          <a:sx n="85" d="100"/>
          <a:sy n="85" d="100"/>
        </p:scale>
        <p:origin x="70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6127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>
            <a:lvl1pPr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303" y="0"/>
            <a:ext cx="4306125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>
            <a:lvl1pPr algn="r"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1881"/>
            <a:ext cx="4306127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b" anchorCtr="0" compatLnSpc="1">
            <a:prstTxWarp prst="textNoShape">
              <a:avLst/>
            </a:prstTxWarp>
          </a:bodyPr>
          <a:lstStyle>
            <a:lvl1pPr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303" y="6461881"/>
            <a:ext cx="4306125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b" anchorCtr="0" compatLnSpc="1">
            <a:prstTxWarp prst="textNoShape">
              <a:avLst/>
            </a:prstTxWarp>
          </a:bodyPr>
          <a:lstStyle>
            <a:lvl1pPr algn="r" defTabSz="910595">
              <a:defRPr sz="1200"/>
            </a:lvl1pPr>
          </a:lstStyle>
          <a:p>
            <a:pPr>
              <a:defRPr/>
            </a:pPr>
            <a:fld id="{A51FB027-5305-401A-ADEC-0A2349438C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061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6127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>
            <a:lvl1pPr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303" y="0"/>
            <a:ext cx="4306125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>
            <a:lvl1pPr algn="r"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1175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865" y="3230398"/>
            <a:ext cx="7946021" cy="306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1881"/>
            <a:ext cx="4306127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b" anchorCtr="0" compatLnSpc="1">
            <a:prstTxWarp prst="textNoShape">
              <a:avLst/>
            </a:prstTxWarp>
          </a:bodyPr>
          <a:lstStyle>
            <a:lvl1pPr defTabSz="91059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303" y="6461881"/>
            <a:ext cx="4306125" cy="33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3" rIns="91247" bIns="45623" numCol="1" anchor="b" anchorCtr="0" compatLnSpc="1">
            <a:prstTxWarp prst="textNoShape">
              <a:avLst/>
            </a:prstTxWarp>
          </a:bodyPr>
          <a:lstStyle>
            <a:lvl1pPr algn="r" defTabSz="910595">
              <a:defRPr sz="1200"/>
            </a:lvl1pPr>
          </a:lstStyle>
          <a:p>
            <a:pPr>
              <a:defRPr/>
            </a:pPr>
            <a:fld id="{A58FEF1C-CCD0-40E9-91C8-60ECC6E1BC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023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FEF1C-CCD0-40E9-91C8-60ECC6E1BC90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045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FEF1C-CCD0-40E9-91C8-60ECC6E1BC9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22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FEF1C-CCD0-40E9-91C8-60ECC6E1BC9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30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155" tIns="45576" rIns="91155" bIns="45576"/>
          <a:lstStyle/>
          <a:p>
            <a:endParaRPr lang="ja-JP" altLang="en-US" dirty="0" smtClean="0"/>
          </a:p>
        </p:txBody>
      </p:sp>
      <p:sp>
        <p:nvSpPr>
          <p:cNvPr id="36868" name="スライド番号プレースホルダ 3"/>
          <p:cNvSpPr txBox="1">
            <a:spLocks noGrp="1"/>
          </p:cNvSpPr>
          <p:nvPr/>
        </p:nvSpPr>
        <p:spPr bwMode="auto">
          <a:xfrm>
            <a:off x="3850589" y="9429672"/>
            <a:ext cx="2945499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46" tIns="45574" rIns="91146" bIns="45574" anchor="b"/>
          <a:lstStyle/>
          <a:p>
            <a:pPr algn="r" defTabSz="900202"/>
            <a:fld id="{8C46CFB9-9DDD-4792-8F3C-67392881023C}" type="slidenum">
              <a:rPr lang="en-US" altLang="ja-JP" sz="1200"/>
              <a:pPr algn="r" defTabSz="900202"/>
              <a:t>19</a:t>
            </a:fld>
            <a:endParaRPr lang="en-US" altLang="ja-JP" sz="1200"/>
          </a:p>
        </p:txBody>
      </p:sp>
    </p:spTree>
    <p:extLst>
      <p:ext uri="{BB962C8B-B14F-4D97-AF65-F5344CB8AC3E}">
        <p14:creationId xmlns:p14="http://schemas.microsoft.com/office/powerpoint/2010/main" val="356424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FEF1C-CCD0-40E9-91C8-60ECC6E1BC90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480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7D03-CE1A-43F5-92BB-8283C92D9F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CA1B-527E-402D-A44C-B0C8A1E14D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132F-DFF5-4118-896C-1B2DB28F95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751-FB35-4A46-A418-4B73BEA2B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2ADB-169A-4CEE-8B7A-951A3C50BA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7D03-CE1A-43F5-92BB-8283C92D9F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931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7CA1-4626-49FF-9301-A984BA326A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807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0937-E59B-4734-9E2A-E35FA8B855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289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0F6E-BBF8-47F2-824F-8DD3325793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606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6FB-C069-4705-B23F-225595315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357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8220-3933-4BB2-BF22-BAFF7CC70B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55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7CA1-4626-49FF-9301-A984BA326A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2C5-08DA-4DFE-9B97-8FD9766D63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039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C8F8-C0BF-4D74-8437-614EFD8284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949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CAEC-559D-4267-9E4D-A32A79626B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7916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CA1B-527E-402D-A44C-B0C8A1E14D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76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132F-DFF5-4118-896C-1B2DB28F95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5986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751-FB35-4A46-A418-4B73BEA2B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2755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2ADB-169A-4CEE-8B7A-951A3C50BA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91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0937-E59B-4734-9E2A-E35FA8B855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0F6E-BBF8-47F2-824F-8DD3325793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86FB-C069-4705-B23F-225595315D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38220-3933-4BB2-BF22-BAFF7CC70B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2C5-08DA-4DFE-9B97-8FD9766D63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1C8F8-C0BF-4D74-8437-614EFD8284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CAEC-559D-4267-9E4D-A32A79626B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74D1C1D-9668-44DB-BDAD-0FF6588282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ja-JP" altLang="en-US"/>
              <a:t>2006/9/21</a:t>
            </a:r>
            <a:endParaRPr lang="en-US" altLang="ja-JP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/>
              <a:t>Cluster and Nuclear force in light nuclei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74D1C1D-9668-44DB-BDAD-0FF6588282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600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8.png"/><Relationship Id="rId7" Type="http://schemas.openxmlformats.org/officeDocument/2006/relationships/image" Target="../media/image42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27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26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36.png"/><Relationship Id="rId5" Type="http://schemas.openxmlformats.org/officeDocument/2006/relationships/image" Target="../media/image72.png"/><Relationship Id="rId10" Type="http://schemas.openxmlformats.org/officeDocument/2006/relationships/image" Target="../media/image122.png"/><Relationship Id="rId4" Type="http://schemas.openxmlformats.org/officeDocument/2006/relationships/image" Target="../media/image61.png"/><Relationship Id="rId9" Type="http://schemas.openxmlformats.org/officeDocument/2006/relationships/image" Target="../media/image3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0.png"/><Relationship Id="rId7" Type="http://schemas.openxmlformats.org/officeDocument/2006/relationships/image" Target="../media/image3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png"/><Relationship Id="rId5" Type="http://schemas.openxmlformats.org/officeDocument/2006/relationships/image" Target="../media/image22.JPG"/><Relationship Id="rId10" Type="http://schemas.openxmlformats.org/officeDocument/2006/relationships/image" Target="../media/image15.png"/><Relationship Id="rId4" Type="http://schemas.openxmlformats.org/officeDocument/2006/relationships/image" Target="../media/image550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0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9" Type="http://schemas.openxmlformats.org/officeDocument/2006/relationships/image" Target="../media/image1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4.png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7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5" Type="http://schemas.openxmlformats.org/officeDocument/2006/relationships/image" Target="../media/image900.png"/><Relationship Id="rId9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NULL"/><Relationship Id="rId7" Type="http://schemas.openxmlformats.org/officeDocument/2006/relationships/image" Target="../media/image400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43.png"/><Relationship Id="rId10" Type="http://schemas.openxmlformats.org/officeDocument/2006/relationships/image" Target="../media/image360.png"/><Relationship Id="rId4" Type="http://schemas.openxmlformats.org/officeDocument/2006/relationships/image" Target="../media/image3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35.gif"/><Relationship Id="rId7" Type="http://schemas.openxmlformats.org/officeDocument/2006/relationships/image" Target="../media/image24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1.png"/><Relationship Id="rId11" Type="http://schemas.openxmlformats.org/officeDocument/2006/relationships/image" Target="../media/image133.png"/><Relationship Id="rId5" Type="http://schemas.openxmlformats.org/officeDocument/2006/relationships/image" Target="../media/image23.png"/><Relationship Id="rId10" Type="http://schemas.openxmlformats.org/officeDocument/2006/relationships/image" Target="../media/image211.png"/><Relationship Id="rId4" Type="http://schemas.openxmlformats.org/officeDocument/2006/relationships/image" Target="../media/image220.png"/><Relationship Id="rId9" Type="http://schemas.openxmlformats.org/officeDocument/2006/relationships/image" Target="../media/image20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0.png"/><Relationship Id="rId3" Type="http://schemas.openxmlformats.org/officeDocument/2006/relationships/image" Target="../media/image36.gif"/><Relationship Id="rId7" Type="http://schemas.openxmlformats.org/officeDocument/2006/relationships/image" Target="../media/image301.pn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0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0.png"/><Relationship Id="rId5" Type="http://schemas.openxmlformats.org/officeDocument/2006/relationships/image" Target="../media/image372.png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471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0.png"/><Relationship Id="rId9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430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0.png"/><Relationship Id="rId9" Type="http://schemas.openxmlformats.org/officeDocument/2006/relationships/image" Target="../media/image2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1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43.png"/><Relationship Id="rId7" Type="http://schemas.openxmlformats.org/officeDocument/2006/relationships/image" Target="../media/image46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0" y="598285"/>
            <a:ext cx="914400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18800" bIns="118800" spcCol="72000" anchor="ctr"/>
          <a:lstStyle/>
          <a:p>
            <a:pPr algn="ctr">
              <a:lnSpc>
                <a:spcPts val="4600"/>
              </a:lnSpc>
            </a:pPr>
            <a:r>
              <a:rPr lang="en-US" altLang="ja-JP" sz="3600" b="1" dirty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Short-range and tensor correlations in light</a:t>
            </a:r>
          </a:p>
          <a:p>
            <a:pPr algn="ctr">
              <a:lnSpc>
                <a:spcPts val="4600"/>
              </a:lnSpc>
            </a:pPr>
            <a:r>
              <a:rPr lang="en-US" altLang="ja-JP" sz="3600" b="1" dirty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nuclei studied with antisymmetrized</a:t>
            </a:r>
          </a:p>
          <a:p>
            <a:pPr algn="ctr">
              <a:lnSpc>
                <a:spcPts val="4600"/>
              </a:lnSpc>
            </a:pPr>
            <a:r>
              <a:rPr lang="en-US" altLang="ja-JP" sz="3600" b="1" dirty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molecular </a:t>
            </a:r>
            <a:r>
              <a:rPr lang="en-US" altLang="ja-JP" sz="3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dynamics </a:t>
            </a:r>
            <a:r>
              <a:rPr lang="en-US" altLang="ja-JP" sz="3600" b="1" dirty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(</a:t>
            </a:r>
            <a:r>
              <a:rPr lang="en-US" altLang="ja-JP" sz="3600" b="1" dirty="0" smtClean="0">
                <a:solidFill>
                  <a:srgbClr val="DC0F2D"/>
                </a:solidFill>
                <a:latin typeface="Calibri" panose="020F0502020204030204" pitchFamily="34" charset="0"/>
                <a:ea typeface="HGP明朝B" pitchFamily="18" charset="-128"/>
              </a:rPr>
              <a:t>TOAMD</a:t>
            </a:r>
            <a:r>
              <a:rPr lang="en-US" altLang="ja-JP" sz="3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)</a:t>
            </a:r>
            <a:r>
              <a:rPr lang="ja-JP" altLang="en-US" sz="3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HGP明朝B" pitchFamily="18" charset="-128"/>
              </a:rPr>
              <a:t> </a:t>
            </a:r>
            <a:endParaRPr lang="ja-JP" altLang="en-US" sz="3600" b="1" dirty="0">
              <a:solidFill>
                <a:schemeClr val="accent2"/>
              </a:solidFill>
              <a:latin typeface="Calibri" panose="020F0502020204030204" pitchFamily="34" charset="0"/>
              <a:ea typeface="HGP明朝B" pitchFamily="18" charset="-128"/>
            </a:endParaRPr>
          </a:p>
        </p:txBody>
      </p:sp>
      <p:sp>
        <p:nvSpPr>
          <p:cNvPr id="7174" name="Text Box 6" descr="新聞紙"/>
          <p:cNvSpPr txBox="1">
            <a:spLocks noChangeArrowheads="1"/>
          </p:cNvSpPr>
          <p:nvPr/>
        </p:nvSpPr>
        <p:spPr bwMode="auto">
          <a:xfrm>
            <a:off x="11592" y="6480048"/>
            <a:ext cx="9144000" cy="36933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dirty="0" smtClean="0">
                <a:solidFill>
                  <a:srgbClr val="000000"/>
                </a:solidFill>
                <a:latin typeface="+mn-lt"/>
                <a:ea typeface="HGP明朝B" panose="02020800000000000000" pitchFamily="18" charset="-128"/>
              </a:rPr>
              <a:t>QNP2018  </a:t>
            </a:r>
            <a:r>
              <a:rPr lang="ja-JP" altLang="en-US" dirty="0" smtClean="0">
                <a:solidFill>
                  <a:srgbClr val="000000"/>
                </a:solidFill>
                <a:latin typeface="+mn-lt"/>
                <a:ea typeface="HGP明朝B" panose="02020800000000000000" pitchFamily="18" charset="-128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ea typeface="HGP明朝B" panose="02020800000000000000" pitchFamily="18" charset="-128"/>
              </a:rPr>
              <a:t>2018.11,  Tsukuba</a:t>
            </a:r>
            <a:endParaRPr lang="ja-JP" altLang="en-US" dirty="0">
              <a:latin typeface="+mn-lt"/>
              <a:ea typeface="HGP明朝B" panose="020208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93" y="4477910"/>
            <a:ext cx="2575709" cy="841300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91580" y="3573491"/>
            <a:ext cx="2745305" cy="51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Aft>
                <a:spcPts val="600"/>
              </a:spcAft>
            </a:pPr>
            <a:r>
              <a:rPr lang="en-US" altLang="ja-JP" sz="3200" dirty="0">
                <a:latin typeface="Calibri" panose="020F0502020204030204" pitchFamily="34" charset="0"/>
              </a:rPr>
              <a:t>Takayuki  </a:t>
            </a:r>
            <a:r>
              <a:rPr lang="en-US" altLang="ja-JP" sz="3200" dirty="0" smtClean="0">
                <a:latin typeface="Calibri" panose="020F0502020204030204" pitchFamily="34" charset="0"/>
              </a:rPr>
              <a:t>MYO</a:t>
            </a:r>
          </a:p>
        </p:txBody>
      </p:sp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4481990" y="3429000"/>
            <a:ext cx="4350967" cy="2641139"/>
          </a:xfrm>
          <a:prstGeom prst="rect">
            <a:avLst/>
          </a:prstGeom>
          <a:noFill/>
        </p:spPr>
        <p:txBody>
          <a:bodyPr lIns="36000" r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4005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ja-JP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Mengjiao</a:t>
            </a:r>
            <a:r>
              <a:rPr lang="en-US" altLang="ja-JP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LYU        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ja-JP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RCNP) </a:t>
            </a:r>
          </a:p>
          <a:p>
            <a:pPr marL="0" indent="-4005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ja-JP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Masahiro ISAKA    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ja-JP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Hosei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ja-JP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4005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Hiroshi TOKI             (RCNP) </a:t>
            </a:r>
          </a:p>
          <a:p>
            <a:pPr marL="0" indent="-4005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ja-JP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Hisashi</a:t>
            </a:r>
            <a:r>
              <a:rPr lang="en-US" altLang="ja-JP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HORIUCHI 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ja-JP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RCNP)</a:t>
            </a:r>
          </a:p>
          <a:p>
            <a:pPr marL="0" indent="-4005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ja-JP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Kiyomi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IKEDA          (RIKEN)  </a:t>
            </a:r>
            <a:b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Tadahiro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SUHARA   (Matsue)</a:t>
            </a:r>
          </a:p>
          <a:p>
            <a:pPr marL="0" indent="-4005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ja-JP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Taiichi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YAMADA      (Kanto </a:t>
            </a:r>
            <a:r>
              <a:rPr lang="en-US" altLang="ja-JP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Gakuin</a:t>
            </a:r>
            <a:r>
              <a:rPr lang="en-US" altLang="ja-JP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48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2497520"/>
            <a:ext cx="5317792" cy="357259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/>
              <p:cNvSpPr/>
              <p:nvPr/>
            </p:nvSpPr>
            <p:spPr>
              <a:xfrm>
                <a:off x="5832140" y="3158970"/>
                <a:ext cx="3105345" cy="2958715"/>
              </a:xfrm>
              <a:prstGeom prst="roundRect">
                <a:avLst>
                  <a:gd name="adj" fmla="val 550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180000" indent="-180000">
                  <a:lnSpc>
                    <a:spcPts val="26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Good energy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baseline="30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180000" indent="-180000">
                  <a:lnSpc>
                    <a:spcPts val="26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Small curvature 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terms increase</a:t>
                </a:r>
                <a:b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 good convergence</a:t>
                </a:r>
              </a:p>
              <a:p>
                <a:pPr marL="180000" indent="-180000">
                  <a:lnSpc>
                    <a:spcPts val="26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fm</a:t>
                </a:r>
              </a:p>
              <a:p>
                <a:pPr marL="180000" indent="-180000">
                  <a:lnSpc>
                    <a:spcPts val="26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Next order </a:t>
                </a: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is ongoing</a:t>
                </a:r>
                <a:endParaRPr lang="en-US" altLang="ja-JP" sz="24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角丸四角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3158970"/>
                <a:ext cx="3105345" cy="2958715"/>
              </a:xfrm>
              <a:prstGeom prst="roundRect">
                <a:avLst>
                  <a:gd name="adj" fmla="val 5505"/>
                </a:avLst>
              </a:prstGeom>
              <a:blipFill>
                <a:blip r:embed="rId3"/>
                <a:stretch>
                  <a:fillRect l="-1768" t="-1235" r="-196" b="-2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1901627" y="6117685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38979" y="265505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AMD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961275" y="3055164"/>
            <a:ext cx="1371643" cy="86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角丸四角形 9"/>
          <p:cNvSpPr>
            <a:spLocks noChangeArrowheads="1"/>
          </p:cNvSpPr>
          <p:nvPr/>
        </p:nvSpPr>
        <p:spPr bwMode="auto">
          <a:xfrm>
            <a:off x="5851590" y="2497520"/>
            <a:ext cx="2619005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61203"/>
                <a:ext cx="8229600" cy="583959"/>
              </a:xfrm>
            </p:spPr>
            <p:txBody>
              <a:bodyPr/>
              <a:lstStyle/>
              <a:p>
                <a:r>
                  <a:rPr lang="en-US" altLang="ja-JP" sz="4000" dirty="0">
                    <a:latin typeface="Calibri" panose="020F0502020204030204" pitchFamily="34" charset="0"/>
                  </a:rPr>
                  <a:t>TOAMD with 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61203"/>
                <a:ext cx="8229600" cy="583959"/>
              </a:xfrm>
              <a:blipFill>
                <a:blip r:embed="rId4"/>
                <a:stretch>
                  <a:fillRect t="-28125" b="-55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2209366" y="3824795"/>
                <a:ext cx="9444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66" y="3824795"/>
                <a:ext cx="944489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/>
          <p:cNvSpPr/>
          <p:nvPr/>
        </p:nvSpPr>
        <p:spPr>
          <a:xfrm>
            <a:off x="386535" y="1178750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7623508" y="32176"/>
            <a:ext cx="1170130" cy="1215135"/>
            <a:chOff x="5429764" y="5326709"/>
            <a:chExt cx="1170130" cy="1215135"/>
          </a:xfrm>
        </p:grpSpPr>
        <p:sp>
          <p:nvSpPr>
            <p:cNvPr id="56" name="楕円 55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楕円 62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65" name="直線コネクタ 64"/>
            <p:cNvCxnSpPr>
              <a:endCxn id="68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楕円 65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68" name="楕円 67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1375117" y="1216761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17" y="1216761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5000" r="-10183" b="-26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/>
          <p:cNvCxnSpPr/>
          <p:nvPr/>
        </p:nvCxnSpPr>
        <p:spPr>
          <a:xfrm>
            <a:off x="2097261" y="1657441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6160907" y="1661917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2679887" y="169179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2683556" y="1657441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318537" y="1657441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4197217" y="1657441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4220571" y="168633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63723" y="167157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212087" y="169041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108558" y="1682497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5187327" y="1661917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5210681" y="169081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43450"/>
            <a:ext cx="4166956" cy="3085856"/>
          </a:xfrm>
          <a:prstGeom prst="rect">
            <a:avLst/>
          </a:prstGeom>
        </p:spPr>
      </p:pic>
      <p:pic>
        <p:nvPicPr>
          <p:cNvPr id="10" name="コンテンツ プレースホルダー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50788"/>
            <a:ext cx="4185464" cy="31021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43635"/>
                <a:ext cx="8229600" cy="604452"/>
              </a:xfrm>
            </p:spPr>
            <p:txBody>
              <a:bodyPr/>
              <a:lstStyle/>
              <a:p>
                <a:r>
                  <a:rPr kumimoji="1" lang="en-US" altLang="ja-JP" sz="4000" dirty="0" smtClean="0">
                    <a:latin typeface="Calibri" panose="020F0502020204030204" pitchFamily="34" charset="0"/>
                  </a:rPr>
                  <a:t>Correlation functions</a:t>
                </a:r>
                <a:r>
                  <a:rPr lang="en-US" altLang="ja-JP" sz="4000" i="1" dirty="0"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4000" i="1" baseline="-200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4000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ja-JP" sz="4000" dirty="0" smtClean="0">
                    <a:latin typeface="Calibri" panose="020F0502020204030204" pitchFamily="34" charset="0"/>
                  </a:rPr>
                  <a:t> in </a:t>
                </a:r>
                <a:r>
                  <a:rPr kumimoji="1" lang="en-US" altLang="ja-JP" sz="4000" baseline="30000" dirty="0" smtClean="0">
                    <a:latin typeface="Calibri" panose="020F0502020204030204" pitchFamily="34" charset="0"/>
                  </a:rPr>
                  <a:t>3</a:t>
                </a:r>
                <a:r>
                  <a:rPr kumimoji="1" lang="en-US" altLang="ja-JP" sz="4000" dirty="0" smtClean="0">
                    <a:latin typeface="Calibri" panose="020F0502020204030204" pitchFamily="34" charset="0"/>
                  </a:rPr>
                  <a:t>H</a:t>
                </a:r>
                <a:endParaRPr kumimoji="1" lang="ja-JP" altLang="en-US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43635"/>
                <a:ext cx="8229600" cy="604452"/>
              </a:xfrm>
              <a:blipFill>
                <a:blip r:embed="rId4"/>
                <a:stretch>
                  <a:fillRect t="-26263" b="-5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7194262" y="1860221"/>
            <a:ext cx="15456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lang="en-US" altLang="ja-JP" sz="2400" baseline="20000" dirty="0" smtClean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baseline="-20000" dirty="0" smtClean="0">
                <a:latin typeface="Times" panose="02020603050405020304" pitchFamily="18" charset="0"/>
                <a:cs typeface="Times" panose="02020603050405020304" pitchFamily="18" charset="0"/>
              </a:rPr>
              <a:t>D    </a:t>
            </a:r>
            <a:r>
              <a:rPr lang="en-US" altLang="ja-JP" sz="2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endParaRPr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511660" y="3540998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baseline="-20000" dirty="0" smtClean="0">
                <a:latin typeface="Times" panose="02020603050405020304" pitchFamily="18" charset="0"/>
                <a:cs typeface="Times" panose="02020603050405020304" pitchFamily="18" charset="0"/>
              </a:rPr>
              <a:t>S   </a:t>
            </a:r>
            <a:r>
              <a:rPr lang="en-US" altLang="ja-JP" sz="2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endParaRPr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572665" y="1846340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baseline="-20000" dirty="0" smtClean="0">
                <a:latin typeface="Times" panose="02020603050405020304" pitchFamily="18" charset="0"/>
                <a:cs typeface="Times" panose="02020603050405020304" pitchFamily="18" charset="0"/>
              </a:rPr>
              <a:t>S   </a:t>
            </a:r>
            <a:r>
              <a:rPr lang="en-US" altLang="ja-JP" sz="24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1530" y="4970235"/>
                <a:ext cx="8597751" cy="1069055"/>
              </a:xfrm>
              <a:solidFill>
                <a:schemeClr val="accent5"/>
              </a:solidFill>
            </p:spPr>
            <p:txBody>
              <a:bodyPr lIns="36000" tIns="72000" rIns="36000" bIns="72000"/>
              <a:lstStyle/>
              <a:p>
                <a:pPr indent="-252000"/>
                <a:r>
                  <a:rPr lang="en-US" altLang="ja-JP" sz="2400" dirty="0" smtClean="0">
                    <a:latin typeface="Calibri" panose="020F0502020204030204" pitchFamily="34" charset="0"/>
                  </a:rPr>
                  <a:t>Negative sign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2400" i="1" baseline="-200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to avoid short-range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repulsion in 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V</a:t>
                </a:r>
                <a:r>
                  <a:rPr lang="en-US" altLang="ja-JP" sz="2400" i="1" baseline="-25000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NN</a:t>
                </a:r>
                <a:r>
                  <a:rPr lang="en-US" altLang="ja-JP" sz="2400" i="1" dirty="0" smtClean="0"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.</a:t>
                </a:r>
                <a:endParaRPr lang="ja-JP" altLang="en-US" sz="2400" i="1" baseline="-25000" dirty="0">
                  <a:latin typeface="Calibri" panose="020F0502020204030204" pitchFamily="34" charset="0"/>
                </a:endParaRPr>
              </a:p>
              <a:p>
                <a:pPr indent="-252000"/>
                <a:r>
                  <a:rPr lang="en-US" altLang="ja-JP" sz="2400" dirty="0" smtClean="0">
                    <a:latin typeface="Calibri" panose="020F0502020204030204" pitchFamily="34" charset="0"/>
                  </a:rPr>
                  <a:t>Ranges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 are NOT short, contributing to many-body terms. </a:t>
                </a: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1530" y="4970235"/>
                <a:ext cx="8597751" cy="1069055"/>
              </a:xfrm>
              <a:blipFill>
                <a:blip r:embed="rId5"/>
                <a:stretch>
                  <a:fillRect l="-709" t="-2841" r="-1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角丸四角形 9"/>
              <p:cNvSpPr>
                <a:spLocks noChangeArrowheads="1"/>
              </p:cNvSpPr>
              <p:nvPr/>
            </p:nvSpPr>
            <p:spPr bwMode="auto">
              <a:xfrm>
                <a:off x="6069676" y="1043735"/>
                <a:ext cx="2249172" cy="505141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90000"/>
                </a:schemeClr>
              </a:solidFill>
              <a:ln w="19050" algn="ctr">
                <a:noFill/>
                <a:round/>
                <a:headEnd/>
                <a:tailEnd/>
              </a:ln>
            </p:spPr>
            <p:txBody>
              <a:bodyPr lIns="36000" tIns="0" rIns="36000" bIns="0"/>
              <a:lstStyle/>
              <a:p>
                <a:pPr marL="72000"/>
                <a:r>
                  <a:rPr lang="en-US" altLang="ja-JP" sz="2800" dirty="0" smtClean="0">
                    <a:latin typeface="Calibri" panose="020F0502020204030204" pitchFamily="34" charset="0"/>
                  </a:rPr>
                  <a:t>tensor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altLang="ja-JP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𝐹</m:t>
                        </m:r>
                      </m:e>
                      <m:sub>
                        <m:r>
                          <a:rPr lang="en-US" altLang="ja-JP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𝐷</m:t>
                        </m:r>
                      </m:sub>
                    </m:sSub>
                    <m:r>
                      <a:rPr lang="en-US" altLang="ja-JP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j-cs"/>
                      </a:rPr>
                      <m:t>(</m:t>
                    </m:r>
                    <m:r>
                      <a:rPr lang="en-US" altLang="ja-JP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j-cs"/>
                      </a:rPr>
                      <m:t>𝑟</m:t>
                    </m:r>
                    <m:r>
                      <a:rPr lang="en-US" altLang="ja-JP" sz="2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j-cs"/>
                      </a:rPr>
                      <m:t>)</m:t>
                    </m:r>
                  </m:oMath>
                </a14:m>
                <a:endParaRPr lang="ja-JP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角丸四角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9676" y="1043735"/>
                <a:ext cx="2249172" cy="505141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3794" t="-15663" b="-33735"/>
                </a:stretch>
              </a:blipFill>
              <a:ln w="1905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 rot="16200000">
            <a:off x="-408140" y="2652124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Amplitude</a:t>
            </a:r>
            <a:endParaRPr kumimoji="1"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9"/>
              <p:cNvSpPr>
                <a:spLocks noChangeArrowheads="1"/>
              </p:cNvSpPr>
              <p:nvPr/>
            </p:nvSpPr>
            <p:spPr bwMode="auto">
              <a:xfrm>
                <a:off x="1466655" y="1043735"/>
                <a:ext cx="2880320" cy="497803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90000"/>
                </a:schemeClr>
              </a:solidFill>
              <a:ln w="19050" algn="ctr">
                <a:noFill/>
                <a:round/>
                <a:headEnd/>
                <a:tailEnd/>
              </a:ln>
            </p:spPr>
            <p:txBody>
              <a:bodyPr lIns="36000" tIns="0" rIns="36000" bIns="0"/>
              <a:lstStyle/>
              <a:p>
                <a:pPr marL="72000"/>
                <a:r>
                  <a:rPr lang="en-US" altLang="ja-JP" sz="2800" dirty="0" smtClean="0">
                    <a:latin typeface="Calibri" panose="020F0502020204030204" pitchFamily="34" charset="0"/>
                  </a:rPr>
                  <a:t>short-range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角丸四角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6655" y="1043735"/>
                <a:ext cx="2880320" cy="497803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 l="-2966" t="-15854" b="-35366"/>
                </a:stretch>
              </a:blipFill>
              <a:ln w="1905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フリーフォーム 5"/>
          <p:cNvSpPr/>
          <p:nvPr/>
        </p:nvSpPr>
        <p:spPr>
          <a:xfrm>
            <a:off x="1241631" y="3856032"/>
            <a:ext cx="180020" cy="1215136"/>
          </a:xfrm>
          <a:custGeom>
            <a:avLst/>
            <a:gdLst>
              <a:gd name="connsiteX0" fmla="*/ 0 w 107853"/>
              <a:gd name="connsiteY0" fmla="*/ 1176793 h 1176793"/>
              <a:gd name="connsiteX1" fmla="*/ 103367 w 107853"/>
              <a:gd name="connsiteY1" fmla="*/ 381663 h 1176793"/>
              <a:gd name="connsiteX2" fmla="*/ 79513 w 107853"/>
              <a:gd name="connsiteY2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53" h="1176793">
                <a:moveTo>
                  <a:pt x="0" y="1176793"/>
                </a:moveTo>
                <a:cubicBezTo>
                  <a:pt x="45057" y="877294"/>
                  <a:pt x="90115" y="577795"/>
                  <a:pt x="103367" y="381663"/>
                </a:cubicBezTo>
                <a:cubicBezTo>
                  <a:pt x="116619" y="185531"/>
                  <a:pt x="98066" y="92765"/>
                  <a:pt x="79513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689886" y="2880490"/>
            <a:ext cx="675075" cy="323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long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794447" y="2880490"/>
            <a:ext cx="1562417" cy="323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</a:rPr>
              <a:t>intermediate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3085" y="1929418"/>
            <a:ext cx="4586549" cy="294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5" y="1894073"/>
            <a:ext cx="4586985" cy="297951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9992-E8FB-4E1B-88F5-E719DD5B5B0D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386535" y="5544235"/>
            <a:ext cx="7793175" cy="799809"/>
          </a:xfrm>
          <a:noFill/>
        </p:spPr>
        <p:txBody>
          <a:bodyPr/>
          <a:lstStyle/>
          <a:p>
            <a:pPr marL="252000" indent="-252000">
              <a:spcBef>
                <a:spcPts val="300"/>
              </a:spcBef>
            </a:pPr>
            <a:r>
              <a:rPr lang="en-US" altLang="ja-JP" sz="2400" dirty="0" smtClean="0">
                <a:latin typeface="Calibri" panose="020F0502020204030204" pitchFamily="34" charset="0"/>
              </a:rPr>
              <a:t>Many-body terms play a decisive role for energy saturation</a:t>
            </a:r>
          </a:p>
          <a:p>
            <a:pPr marL="252000" indent="-252000">
              <a:spcBef>
                <a:spcPts val="300"/>
              </a:spcBef>
            </a:pPr>
            <a:r>
              <a:rPr lang="en-US" altLang="ja-JP" sz="2400" dirty="0">
                <a:latin typeface="Calibri" panose="020F0502020204030204" pitchFamily="34" charset="0"/>
              </a:rPr>
              <a:t>NO energy saturation within 2-body </a:t>
            </a:r>
            <a:r>
              <a:rPr lang="en-US" altLang="ja-JP" sz="2400" dirty="0" smtClean="0">
                <a:latin typeface="Calibri" panose="020F0502020204030204" pitchFamily="34" charset="0"/>
              </a:rPr>
              <a:t>term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797378" y="2143278"/>
            <a:ext cx="907178" cy="33091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8001916" y="4696418"/>
            <a:ext cx="880371" cy="30764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2-body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466655" y="3744035"/>
            <a:ext cx="880155" cy="360040"/>
          </a:xfrm>
          <a:prstGeom prst="roundRect">
            <a:avLst/>
          </a:prstGeom>
          <a:solidFill>
            <a:srgbClr val="FF99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タイトル 10"/>
              <p:cNvSpPr>
                <a:spLocks noGrp="1"/>
              </p:cNvSpPr>
              <p:nvPr>
                <p:ph type="title"/>
              </p:nvPr>
            </p:nvSpPr>
            <p:spPr>
              <a:xfrm>
                <a:off x="4065" y="98358"/>
                <a:ext cx="9144000" cy="584806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latin typeface="Calibri" panose="020F0502020204030204" pitchFamily="34" charset="0"/>
                  </a:rPr>
                  <a:t>Many-body terms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𝐻𝐹</m:t>
                    </m:r>
                  </m:oMath>
                </a14:m>
                <a:endParaRPr kumimoji="1" lang="ja-JP" altLang="en-US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タイトル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65" y="98358"/>
                <a:ext cx="9144000" cy="584806"/>
              </a:xfrm>
              <a:blipFill>
                <a:blip r:embed="rId4"/>
                <a:stretch>
                  <a:fillRect t="-27083" b="-5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角丸四角形 13"/>
              <p:cNvSpPr/>
              <p:nvPr/>
            </p:nvSpPr>
            <p:spPr>
              <a:xfrm>
                <a:off x="3671900" y="4626108"/>
                <a:ext cx="1248680" cy="73810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ts val="24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compact</a:t>
                </a:r>
              </a:p>
              <a:p>
                <a:pPr algn="ctr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  <m:t>high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4" name="角丸四角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626108"/>
                <a:ext cx="1248680" cy="738107"/>
              </a:xfrm>
              <a:prstGeom prst="roundRect">
                <a:avLst/>
              </a:prstGeom>
              <a:blipFill>
                <a:blip r:embed="rId5"/>
                <a:stretch>
                  <a:fillRect l="-7317" t="-11570" r="-780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467255" y="4613199"/>
                <a:ext cx="954395" cy="74517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ts val="24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wide</a:t>
                </a:r>
              </a:p>
              <a:p>
                <a:pPr algn="ctr">
                  <a:lnSpc>
                    <a:spcPts val="2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55" y="4613199"/>
                <a:ext cx="954395" cy="745177"/>
              </a:xfrm>
              <a:prstGeom prst="roundRect">
                <a:avLst/>
              </a:prstGeom>
              <a:blipFill>
                <a:blip r:embed="rId6"/>
                <a:stretch>
                  <a:fillRect l="-1282" t="-11475" r="-641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角丸四角形 20"/>
          <p:cNvSpPr/>
          <p:nvPr/>
        </p:nvSpPr>
        <p:spPr>
          <a:xfrm>
            <a:off x="8001916" y="1596575"/>
            <a:ext cx="940551" cy="327108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4-body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96625" y="2105770"/>
            <a:ext cx="730310" cy="56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435792" y="2105770"/>
            <a:ext cx="815012" cy="4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8364488" y="4245322"/>
            <a:ext cx="231342" cy="47069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/>
          <p:cNvSpPr/>
          <p:nvPr/>
        </p:nvSpPr>
        <p:spPr>
          <a:xfrm>
            <a:off x="6102170" y="3744035"/>
            <a:ext cx="880155" cy="360040"/>
          </a:xfrm>
          <a:prstGeom prst="roundRect">
            <a:avLst/>
          </a:prstGeom>
          <a:solidFill>
            <a:srgbClr val="FF99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862234" y="1850335"/>
            <a:ext cx="907178" cy="330911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824185" y="3862395"/>
            <a:ext cx="880371" cy="30764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2-body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131783" y="6235032"/>
            <a:ext cx="2750504" cy="4050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PTEP (2017) </a:t>
            </a:r>
            <a:r>
              <a:rPr lang="en-US" altLang="ja-JP" sz="2400" dirty="0">
                <a:solidFill>
                  <a:schemeClr val="tx1"/>
                </a:solidFill>
              </a:rPr>
              <a:t>073D01 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340285" y="925606"/>
                <a:ext cx="8471560" cy="53988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108000" tIns="72000" rIns="108000" bIns="36000">
                <a:spAutoFit/>
              </a:bodyPr>
              <a:lstStyle/>
              <a:p>
                <a:r>
                  <a:rPr lang="en-US" altLang="ja-JP" sz="2400" dirty="0">
                    <a:latin typeface="Calibri" panose="020F0502020204030204" pitchFamily="34" charset="0"/>
                  </a:rPr>
                  <a:t>Correlated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Hamiltonian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body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body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body</m:t>
                        </m:r>
                      </m:sub>
                    </m:sSub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85" y="925606"/>
                <a:ext cx="8471560" cy="539882"/>
              </a:xfrm>
              <a:prstGeom prst="rect">
                <a:avLst/>
              </a:prstGeom>
              <a:blipFill>
                <a:blip r:embed="rId7"/>
                <a:stretch>
                  <a:fillRect l="-935" t="-1136" b="-193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リーフォーム 1"/>
          <p:cNvSpPr/>
          <p:nvPr/>
        </p:nvSpPr>
        <p:spPr>
          <a:xfrm>
            <a:off x="8550111" y="1924365"/>
            <a:ext cx="45719" cy="437826"/>
          </a:xfrm>
          <a:custGeom>
            <a:avLst/>
            <a:gdLst>
              <a:gd name="connsiteX0" fmla="*/ 0 w 75415"/>
              <a:gd name="connsiteY0" fmla="*/ 0 h 405353"/>
              <a:gd name="connsiteX1" fmla="*/ 75415 w 75415"/>
              <a:gd name="connsiteY1" fmla="*/ 405353 h 405353"/>
              <a:gd name="connsiteX2" fmla="*/ 75415 w 75415"/>
              <a:gd name="connsiteY2" fmla="*/ 405353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15" h="405353">
                <a:moveTo>
                  <a:pt x="0" y="0"/>
                </a:moveTo>
                <a:lnTo>
                  <a:pt x="75415" y="405353"/>
                </a:lnTo>
                <a:lnTo>
                  <a:pt x="75415" y="405353"/>
                </a:lnTo>
              </a:path>
            </a:pathLst>
          </a:custGeom>
          <a:noFill/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971600" y="2995200"/>
            <a:ext cx="355539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202069" y="2649600"/>
            <a:ext cx="3600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341530" y="1313765"/>
            <a:ext cx="8505944" cy="1958334"/>
          </a:xfrm>
        </p:spPr>
        <p:txBody>
          <a:bodyPr/>
          <a:lstStyle/>
          <a:p>
            <a:r>
              <a:rPr kumimoji="1" lang="en-US" altLang="ja-JP" sz="4000" b="1" dirty="0" smtClean="0"/>
              <a:t>H</a:t>
            </a:r>
            <a:r>
              <a:rPr kumimoji="1" lang="en-US" altLang="ja-JP" sz="4000" dirty="0" smtClean="0"/>
              <a:t>igh-</a:t>
            </a:r>
            <a:r>
              <a:rPr kumimoji="1" lang="en-US" altLang="ja-JP" sz="4000" b="1" dirty="0" smtClean="0"/>
              <a:t>M</a:t>
            </a:r>
            <a:r>
              <a:rPr kumimoji="1" lang="en-US" altLang="ja-JP" sz="4000" dirty="0" smtClean="0"/>
              <a:t>omentum </a:t>
            </a:r>
            <a:br>
              <a:rPr kumimoji="1" lang="en-US" altLang="ja-JP" sz="4000" dirty="0" smtClean="0"/>
            </a:br>
            <a:r>
              <a:rPr kumimoji="1" lang="en-US" altLang="ja-JP" sz="4000" b="1" dirty="0" smtClean="0"/>
              <a:t>A</a:t>
            </a:r>
            <a:r>
              <a:rPr kumimoji="1" lang="en-US" altLang="ja-JP" sz="4000" dirty="0" smtClean="0"/>
              <a:t>ntisymmetrized </a:t>
            </a:r>
            <a:r>
              <a:rPr kumimoji="1" lang="en-US" altLang="ja-JP" sz="4000" b="1" dirty="0" smtClean="0"/>
              <a:t>M</a:t>
            </a:r>
            <a:r>
              <a:rPr kumimoji="1" lang="en-US" altLang="ja-JP" sz="4000" dirty="0" smtClean="0"/>
              <a:t>olecular </a:t>
            </a:r>
            <a:r>
              <a:rPr kumimoji="1" lang="en-US" altLang="ja-JP" sz="4000" b="1" dirty="0" smtClean="0"/>
              <a:t>D</a:t>
            </a:r>
            <a:r>
              <a:rPr kumimoji="1" lang="en-US" altLang="ja-JP" sz="4000" dirty="0" smtClean="0"/>
              <a:t>ynamics</a:t>
            </a:r>
            <a:br>
              <a:rPr kumimoji="1" lang="en-US" altLang="ja-JP" sz="4000" dirty="0" smtClean="0"/>
            </a:br>
            <a:r>
              <a:rPr lang="en-US" altLang="ja-JP" sz="4000" dirty="0" smtClean="0"/>
              <a:t>(</a:t>
            </a:r>
            <a:r>
              <a:rPr lang="en-US" altLang="ja-JP" sz="4000" b="1" dirty="0" smtClean="0">
                <a:solidFill>
                  <a:srgbClr val="DC0F2D"/>
                </a:solidFill>
              </a:rPr>
              <a:t>HM-AMD</a:t>
            </a:r>
            <a:r>
              <a:rPr lang="en-US" altLang="ja-JP" sz="4000" dirty="0" smtClean="0"/>
              <a:t>)</a:t>
            </a:r>
            <a:endParaRPr kumimoji="1" lang="ja-JP" altLang="en-US" sz="4000" dirty="0"/>
          </a:p>
        </p:txBody>
      </p:sp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251519" y="3564015"/>
            <a:ext cx="8685965" cy="2205245"/>
          </a:xfrm>
          <a:solidFill>
            <a:schemeClr val="accent5"/>
          </a:solidFill>
        </p:spPr>
        <p:txBody>
          <a:bodyPr lIns="144000" rIns="0"/>
          <a:lstStyle/>
          <a:p>
            <a:pPr algn="l">
              <a:spcBef>
                <a:spcPts val="300"/>
              </a:spcBef>
            </a:pPr>
            <a:r>
              <a:rPr lang="en-US" altLang="ja-JP" sz="2400" dirty="0" smtClean="0"/>
              <a:t>TM et al.      </a:t>
            </a:r>
            <a:r>
              <a:rPr kumimoji="1" lang="en-US" altLang="ja-JP" sz="2400" dirty="0" smtClean="0"/>
              <a:t>PTEP (2017) 111D01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 </a:t>
            </a:r>
            <a:r>
              <a:rPr lang="en-US" altLang="ja-JP" sz="2400" dirty="0" smtClean="0"/>
              <a:t>Tensor correlation </a:t>
            </a:r>
            <a:r>
              <a:rPr lang="da-DK" altLang="ja-JP" sz="2400" dirty="0"/>
              <a:t>vs. </a:t>
            </a:r>
            <a:r>
              <a:rPr lang="da-DK" altLang="ja-JP" sz="2400" dirty="0" smtClean="0"/>
              <a:t>TOSM</a:t>
            </a:r>
            <a:endParaRPr kumimoji="1" lang="en-US" altLang="ja-JP" sz="2400" dirty="0" smtClean="0"/>
          </a:p>
          <a:p>
            <a:pPr algn="l">
              <a:spcBef>
                <a:spcPts val="300"/>
              </a:spcBef>
            </a:pPr>
            <a:r>
              <a:rPr lang="en-US" altLang="ja-JP" sz="2400" dirty="0" err="1" smtClean="0"/>
              <a:t>Lyu</a:t>
            </a:r>
            <a:r>
              <a:rPr lang="en-US" altLang="ja-JP" sz="2400" dirty="0" smtClean="0"/>
              <a:t> et al.      PTEP (2018) 011D01     HM-AMD + TOAMD </a:t>
            </a:r>
            <a:r>
              <a:rPr lang="da-DK" altLang="ja-JP" sz="2400" dirty="0" smtClean="0"/>
              <a:t>with </a:t>
            </a:r>
            <a:r>
              <a:rPr lang="da-DK" altLang="ja-JP" sz="2400" dirty="0"/>
              <a:t>AV8</a:t>
            </a:r>
            <a:r>
              <a:rPr lang="da-DK" altLang="ja-JP" sz="2400" dirty="0" smtClean="0"/>
              <a:t>’</a:t>
            </a:r>
          </a:p>
          <a:p>
            <a:pPr algn="l">
              <a:spcBef>
                <a:spcPts val="300"/>
              </a:spcBef>
            </a:pPr>
            <a:r>
              <a:rPr kumimoji="1" lang="en-US" altLang="ja-JP" sz="2400" dirty="0" smtClean="0"/>
              <a:t>TM                PTEP (2018) 031D01     Short-range correlation </a:t>
            </a:r>
            <a:r>
              <a:rPr lang="da-DK" altLang="ja-JP" sz="2400" dirty="0"/>
              <a:t>with AV4’</a:t>
            </a:r>
          </a:p>
          <a:p>
            <a:pPr algn="l">
              <a:spcBef>
                <a:spcPts val="300"/>
              </a:spcBef>
            </a:pPr>
            <a:r>
              <a:rPr lang="da-DK" altLang="ja-JP" sz="2400" dirty="0" smtClean="0"/>
              <a:t>Lyu et al</a:t>
            </a:r>
            <a:r>
              <a:rPr lang="da-DK" altLang="ja-JP" sz="2400" dirty="0"/>
              <a:t>. </a:t>
            </a:r>
            <a:r>
              <a:rPr lang="da-DK" altLang="ja-JP" sz="2400" dirty="0" smtClean="0"/>
              <a:t>     arXiv:1807.11213          Submitted </a:t>
            </a:r>
            <a:r>
              <a:rPr lang="da-DK" altLang="ja-JP" sz="2400" dirty="0"/>
              <a:t>to </a:t>
            </a:r>
            <a:r>
              <a:rPr lang="da-DK" altLang="ja-JP" sz="2400" dirty="0" smtClean="0"/>
              <a:t>RPC</a:t>
            </a:r>
          </a:p>
          <a:p>
            <a:pPr algn="l">
              <a:spcBef>
                <a:spcPts val="300"/>
              </a:spcBef>
            </a:pPr>
            <a:r>
              <a:rPr lang="da-DK" altLang="ja-JP" sz="2400" dirty="0" smtClean="0"/>
              <a:t>Zhao et al</a:t>
            </a:r>
            <a:r>
              <a:rPr lang="da-DK" altLang="ja-JP" sz="2400" dirty="0"/>
              <a:t>. </a:t>
            </a:r>
            <a:r>
              <a:rPr lang="da-DK" altLang="ja-JP" sz="2400" dirty="0" smtClean="0"/>
              <a:t>  arXiv:1811.00271          Submitted </a:t>
            </a:r>
            <a:r>
              <a:rPr lang="da-DK" altLang="ja-JP" sz="2400" dirty="0"/>
              <a:t>to RPC</a:t>
            </a:r>
            <a:endParaRPr lang="da-DK" altLang="ja-JP" sz="2400" dirty="0" smtClean="0"/>
          </a:p>
          <a:p>
            <a:pPr algn="l">
              <a:spcBef>
                <a:spcPts val="300"/>
              </a:spcBef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97CA1-4626-49FF-9301-A984BA326AFD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95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0775" y="161899"/>
            <a:ext cx="8229600" cy="679087"/>
          </a:xfrm>
        </p:spPr>
        <p:txBody>
          <a:bodyPr/>
          <a:lstStyle/>
          <a:p>
            <a:r>
              <a:rPr kumimoji="1" lang="en-US" altLang="ja-JP" sz="4000" dirty="0" smtClean="0"/>
              <a:t>TOAMD for </a:t>
            </a:r>
            <a:r>
              <a:rPr kumimoji="1" lang="en-US" altLang="ja-JP" sz="4000" i="1" dirty="0" smtClean="0"/>
              <a:t>p</a:t>
            </a:r>
            <a:r>
              <a:rPr kumimoji="1" lang="en-US" altLang="ja-JP" sz="4000" dirty="0" smtClean="0"/>
              <a:t>-shell nuclei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2999"/>
                <a:ext cx="8892479" cy="5738475"/>
              </a:xfrm>
            </p:spPr>
            <p:txBody>
              <a:bodyPr/>
              <a:lstStyle/>
              <a:p>
                <a:pPr>
                  <a:spcBef>
                    <a:spcPts val="900"/>
                  </a:spcBef>
                </a:pPr>
                <a:r>
                  <a:rPr lang="en-US" altLang="ja-JP" sz="2800" dirty="0" smtClean="0"/>
                  <a:t>In TOAMD, </a:t>
                </a:r>
                <a:r>
                  <a:rPr lang="en-US" altLang="ja-JP" sz="2800" dirty="0" smtClean="0">
                    <a:solidFill>
                      <a:srgbClr val="0070C0"/>
                    </a:solidFill>
                  </a:rPr>
                  <a:t>single configuration</a:t>
                </a:r>
                <a:r>
                  <a:rPr lang="en-US" altLang="ja-JP" sz="2800" dirty="0" smtClean="0"/>
                  <a:t> of AMD for </a:t>
                </a:r>
                <a:r>
                  <a:rPr lang="en-US" altLang="ja-JP" sz="2800" i="1" dirty="0" smtClean="0"/>
                  <a:t>s</a:t>
                </a:r>
                <a:r>
                  <a:rPr lang="en-US" altLang="ja-JP" sz="2800" dirty="0" smtClean="0"/>
                  <a:t>-shell nuclei</a:t>
                </a:r>
                <a:br>
                  <a:rPr lang="en-US" altLang="ja-JP" sz="2800" dirty="0" smtClean="0"/>
                </a:br>
                <a:r>
                  <a:rPr kumimoji="1" lang="en-US" altLang="ja-JP" sz="2800" dirty="0" smtClean="0">
                    <a:sym typeface="Symbol" panose="05050102010706020507" pitchFamily="18" charset="2"/>
                  </a:rPr>
                  <a:t></a:t>
                </a:r>
                <a:r>
                  <a:rPr kumimoji="1" lang="en-US" altLang="ja-JP" sz="2800" dirty="0" smtClean="0"/>
                  <a:t> extend to </a:t>
                </a:r>
                <a:r>
                  <a:rPr kumimoji="1" lang="en-US" altLang="ja-JP" sz="2800" dirty="0" smtClean="0">
                    <a:solidFill>
                      <a:srgbClr val="DD2335"/>
                    </a:solidFill>
                  </a:rPr>
                  <a:t>multi-configuration</a:t>
                </a:r>
                <a:r>
                  <a:rPr kumimoji="1" lang="en-US" altLang="ja-JP" sz="2800" dirty="0" smtClean="0"/>
                  <a:t> of AMD</a:t>
                </a:r>
                <a:r>
                  <a:rPr lang="ja-JP" altLang="en-US" sz="2800" dirty="0"/>
                  <a:t> </a:t>
                </a:r>
                <a:r>
                  <a:rPr lang="en-US" altLang="ja-JP" sz="2800" dirty="0" smtClean="0"/>
                  <a:t>(</a:t>
                </a:r>
                <a:r>
                  <a:rPr lang="en-US" altLang="ja-JP" sz="2800" b="1" dirty="0" smtClean="0">
                    <a:solidFill>
                      <a:srgbClr val="DD2335"/>
                    </a:solidFill>
                  </a:rPr>
                  <a:t>AMD+GCM</a:t>
                </a:r>
                <a:r>
                  <a:rPr lang="en-US" altLang="ja-JP" sz="2800" dirty="0" smtClean="0">
                    <a:solidFill>
                      <a:srgbClr val="DD2335"/>
                    </a:solidFill>
                  </a:rPr>
                  <a:t>)</a:t>
                </a:r>
                <a:endParaRPr kumimoji="1" lang="en-US" altLang="ja-JP" sz="2800" dirty="0" smtClean="0">
                  <a:solidFill>
                    <a:srgbClr val="DD2335"/>
                  </a:solidFill>
                </a:endParaRPr>
              </a:p>
              <a:p>
                <a:pPr>
                  <a:spcBef>
                    <a:spcPts val="900"/>
                  </a:spcBef>
                </a:pPr>
                <a:r>
                  <a:rPr lang="en-US" altLang="ja-JP" sz="2800" dirty="0" smtClean="0"/>
                  <a:t>Multi-AMD bases to represent the </a:t>
                </a:r>
                <a:r>
                  <a:rPr lang="en-US" altLang="ja-JP" sz="2800" i="1" dirty="0" smtClean="0"/>
                  <a:t>NN</a:t>
                </a:r>
                <a:r>
                  <a:rPr lang="en-US" altLang="ja-JP" sz="2800" dirty="0" smtClean="0"/>
                  <a:t> correlations.</a:t>
                </a:r>
              </a:p>
              <a:p>
                <a:pPr>
                  <a:spcBef>
                    <a:spcPts val="2400"/>
                  </a:spcBef>
                </a:pPr>
                <a:r>
                  <a:rPr kumimoji="1" lang="en-US" altLang="ja-JP" sz="2800" b="1" dirty="0" smtClean="0">
                    <a:solidFill>
                      <a:srgbClr val="DD2335"/>
                    </a:solidFill>
                  </a:rPr>
                  <a:t>High-Momentum AMD (HM-AMD)</a:t>
                </a:r>
              </a:p>
              <a:p>
                <a:pPr marL="648000" lvl="1" indent="-288000">
                  <a:spcBef>
                    <a:spcPts val="900"/>
                  </a:spcBef>
                </a:pPr>
                <a:r>
                  <a:rPr lang="en-US" altLang="ja-JP" sz="2400" dirty="0" smtClean="0"/>
                  <a:t>Kimura </a:t>
                </a:r>
                <a:r>
                  <a:rPr lang="en-US" altLang="ja-JP" sz="2200" dirty="0" smtClean="0"/>
                  <a:t>(2014, priv. comm.)</a:t>
                </a:r>
                <a:r>
                  <a:rPr lang="en-US" altLang="ja-JP" sz="2400" dirty="0" smtClean="0"/>
                  <a:t>,  </a:t>
                </a:r>
                <a:br>
                  <a:rPr lang="en-US" altLang="ja-JP" sz="2400" dirty="0" smtClean="0"/>
                </a:br>
                <a:r>
                  <a:rPr lang="en-US" altLang="ja-JP" sz="2400" dirty="0" err="1" smtClean="0"/>
                  <a:t>Itagaki-Tohsaki</a:t>
                </a:r>
                <a:r>
                  <a:rPr lang="en-US" altLang="ja-JP" sz="2400" dirty="0" smtClean="0"/>
                  <a:t> </a:t>
                </a:r>
                <a:r>
                  <a:rPr lang="en-US" altLang="ja-JP" sz="2200" dirty="0"/>
                  <a:t>(</a:t>
                </a:r>
                <a:r>
                  <a:rPr lang="en-US" altLang="ja-JP" sz="2200" dirty="0" smtClean="0"/>
                  <a:t>PRC97(2018) 014304)</a:t>
                </a:r>
              </a:p>
              <a:p>
                <a:pPr marL="648000" lvl="1" indent="-288000">
                  <a:lnSpc>
                    <a:spcPts val="36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:  Centroid of Gaussian wave packet</a:t>
                </a:r>
                <a:br>
                  <a:rPr lang="en-US" altLang="ja-JP" sz="2400" dirty="0" smtClean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dirty="0" smtClean="0">
                        <a:solidFill>
                          <a:srgbClr val="DD23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DD23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DD23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US" altLang="ja-JP" sz="2400" dirty="0" smtClean="0">
                    <a:solidFill>
                      <a:srgbClr val="DD2335"/>
                    </a:solidFill>
                  </a:rPr>
                  <a:t> </a:t>
                </a:r>
                <a:r>
                  <a:rPr lang="en-US" altLang="ja-JP" sz="2400" dirty="0" smtClean="0"/>
                  <a:t>         Spatial position </a:t>
                </a:r>
                <a:r>
                  <a:rPr lang="en-US" altLang="ja-JP" sz="2400" dirty="0" smtClean="0">
                    <a:sym typeface="Symbol" panose="05050102010706020507" pitchFamily="18" charset="2"/>
                  </a:rPr>
                  <a:t> </a:t>
                </a:r>
                <a:r>
                  <a:rPr lang="en-US" altLang="ja-JP" sz="2400" b="1" dirty="0" smtClean="0">
                    <a:sym typeface="Symbol" panose="05050102010706020507" pitchFamily="18" charset="2"/>
                  </a:rPr>
                  <a:t>clustering, halo</a:t>
                </a:r>
                <a:r>
                  <a:rPr lang="en-US" altLang="ja-JP" sz="2400" dirty="0" smtClean="0"/>
                  <a:t/>
                </a:r>
                <a:br>
                  <a:rPr lang="en-US" altLang="ja-JP" sz="2400" dirty="0" smtClean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ja-JP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dirty="0">
                        <a:solidFill>
                          <a:srgbClr val="DD233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DD233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DC0F2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US" altLang="ja-JP" sz="2400" dirty="0" smtClean="0"/>
                  <a:t>  Momentum </a:t>
                </a:r>
                <a:r>
                  <a:rPr lang="en-US" altLang="ja-JP" sz="2400" dirty="0"/>
                  <a:t>component </a:t>
                </a:r>
                <a:r>
                  <a:rPr lang="en-US" altLang="ja-JP" sz="2400" dirty="0">
                    <a:sym typeface="Symbol" panose="05050102010706020507" pitchFamily="18" charset="2"/>
                  </a:rPr>
                  <a:t> </a:t>
                </a:r>
                <a:r>
                  <a:rPr lang="en-US" altLang="ja-JP" sz="2400" b="1" dirty="0" smtClean="0">
                    <a:sym typeface="Symbol" panose="05050102010706020507" pitchFamily="18" charset="2"/>
                  </a:rPr>
                  <a:t>high-momentum</a:t>
                </a:r>
                <a:endParaRPr lang="en-US" altLang="ja-JP" sz="2400" b="1" dirty="0" smtClean="0"/>
              </a:p>
              <a:p>
                <a:pPr marL="648000" lvl="1" indent="-288000">
                  <a:spcBef>
                    <a:spcPts val="900"/>
                  </a:spcBef>
                </a:pPr>
                <a:r>
                  <a:rPr lang="en-US" altLang="ja-JP" sz="2400" dirty="0" smtClean="0"/>
                  <a:t>High-momentum in </a:t>
                </a:r>
                <a:r>
                  <a:rPr lang="en-US" altLang="ja-JP" sz="2400" b="1" dirty="0" smtClean="0">
                    <a:solidFill>
                      <a:srgbClr val="DD2335"/>
                    </a:solidFill>
                  </a:rPr>
                  <a:t>nucleon-pair</a:t>
                </a:r>
                <a:r>
                  <a:rPr lang="en-US" altLang="ja-JP" sz="2400" dirty="0" smtClean="0"/>
                  <a:t> is shown to describe</a:t>
                </a:r>
                <a:br>
                  <a:rPr lang="en-US" altLang="ja-JP" sz="2400" dirty="0" smtClean="0"/>
                </a:br>
                <a:r>
                  <a:rPr lang="en-US" altLang="ja-JP" sz="2400" dirty="0" smtClean="0"/>
                  <a:t>short-range &amp; tensor correlations as </a:t>
                </a:r>
                <a:r>
                  <a:rPr lang="en-US" altLang="ja-JP" sz="2400" b="1" dirty="0" smtClean="0">
                    <a:solidFill>
                      <a:srgbClr val="DD2335"/>
                    </a:solidFill>
                  </a:rPr>
                  <a:t>full 2p-2h excitations</a:t>
                </a:r>
                <a:r>
                  <a:rPr lang="en-US" altLang="ja-JP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2999"/>
                <a:ext cx="8892479" cy="5738475"/>
              </a:xfrm>
              <a:blipFill>
                <a:blip r:embed="rId2"/>
                <a:stretch>
                  <a:fillRect l="-1439" t="-10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97CA1-4626-49FF-9301-A984BA326AFD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5" name="角丸四角形 4"/>
          <p:cNvSpPr/>
          <p:nvPr/>
        </p:nvSpPr>
        <p:spPr>
          <a:xfrm>
            <a:off x="6211285" y="2708920"/>
            <a:ext cx="2475515" cy="5454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8101734" y="2708920"/>
            <a:ext cx="315035" cy="400896"/>
          </a:xfrm>
          <a:prstGeom prst="roundRect">
            <a:avLst/>
          </a:prstGeom>
          <a:solidFill>
            <a:srgbClr val="FF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170919" y="2708921"/>
                <a:ext cx="2515881" cy="54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919" y="2708921"/>
                <a:ext cx="2515881" cy="545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45" y="3338990"/>
            <a:ext cx="2475515" cy="871078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7407314" y="3744035"/>
            <a:ext cx="135015" cy="135015"/>
          </a:xfrm>
          <a:prstGeom prst="ellipse">
            <a:avLst/>
          </a:prstGeom>
          <a:solidFill>
            <a:srgbClr val="DC0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7227295" y="3957445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295" y="3957445"/>
                <a:ext cx="4635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5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319407" y="1718811"/>
            <a:ext cx="2554250" cy="4590510"/>
          </a:xfrm>
          <a:prstGeom prst="roundRect">
            <a:avLst>
              <a:gd name="adj" fmla="val 7182"/>
            </a:avLst>
          </a:prstGeom>
          <a:solidFill>
            <a:srgbClr val="FF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630070"/>
          </a:xfrm>
        </p:spPr>
        <p:txBody>
          <a:bodyPr/>
          <a:lstStyle/>
          <a:p>
            <a:r>
              <a:rPr kumimoji="1" lang="en-US" altLang="ja-JP" sz="4000" dirty="0" smtClean="0"/>
              <a:t>High-momentum AMD (</a:t>
            </a:r>
            <a:r>
              <a:rPr kumimoji="1" lang="en-US" altLang="ja-JP" sz="4000" dirty="0" smtClean="0">
                <a:solidFill>
                  <a:srgbClr val="EB254B"/>
                </a:solidFill>
              </a:rPr>
              <a:t>HM-AMD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61510" y="953725"/>
                <a:ext cx="8325925" cy="5535615"/>
              </a:xfrm>
            </p:spPr>
            <p:txBody>
              <a:bodyPr/>
              <a:lstStyle/>
              <a:p>
                <a:pPr marL="288000" indent="-288000">
                  <a:spcBef>
                    <a:spcPts val="900"/>
                  </a:spcBef>
                </a:pPr>
                <a:r>
                  <a:rPr kumimoji="1" lang="en-US" altLang="ja-JP" sz="2800" dirty="0" smtClean="0"/>
                  <a:t>Utilize </a:t>
                </a:r>
                <a:r>
                  <a:rPr kumimoji="1" lang="en-US" altLang="ja-JP" sz="2800" b="1" dirty="0" smtClean="0">
                    <a:solidFill>
                      <a:srgbClr val="DD2335"/>
                    </a:solidFill>
                  </a:rPr>
                  <a:t>imaginary positions</a:t>
                </a:r>
                <a:r>
                  <a:rPr kumimoji="1" lang="en-US" altLang="ja-JP" sz="2800" dirty="0" smtClean="0">
                    <a:solidFill>
                      <a:srgbClr val="DD2335"/>
                    </a:solidFill>
                  </a:rPr>
                  <a:t> </a:t>
                </a:r>
                <a:r>
                  <a:rPr kumimoji="1" lang="en-US" altLang="ja-JP" sz="2800" dirty="0" smtClean="0"/>
                  <a:t>in Gaussian wave packets.</a:t>
                </a:r>
              </a:p>
              <a:p>
                <a:pPr marL="288000" indent="-288000">
                  <a:spcBef>
                    <a:spcPts val="9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6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6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altLang="ja-JP" sz="2800" dirty="0"/>
                  <a:t>  </a:t>
                </a:r>
                <a:r>
                  <a:rPr lang="en-US" altLang="ja-JP" sz="2600" dirty="0"/>
                  <a:t>with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altLang="ja-JP" sz="2600" i="1">
                        <a:latin typeface="Cambria Math" panose="02040503050406030204" pitchFamily="18" charset="0"/>
                      </a:rPr>
                      <m:t>=0, 1, 2,</m:t>
                    </m:r>
                    <m:r>
                      <a:rPr lang="en-US" altLang="ja-JP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⋯,10 </m:t>
                    </m:r>
                    <m:r>
                      <m:rPr>
                        <m:sty m:val="p"/>
                      </m:rPr>
                      <a:rPr lang="en-US" altLang="ja-JP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fm</m:t>
                    </m:r>
                  </m:oMath>
                </a14:m>
                <a:endParaRPr lang="en-US" altLang="ja-JP" sz="2600" dirty="0"/>
              </a:p>
              <a:p>
                <a:pPr marL="288000" indent="-288000">
                  <a:spcBef>
                    <a:spcPts val="9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sz="2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600" b="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ja-JP" altLang="en-US" sz="26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ja-JP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ja-JP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US" altLang="ja-JP" sz="2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600" i="1" dirty="0" smtClean="0">
                        <a:solidFill>
                          <a:srgbClr val="DC0F2D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600" i="1" dirty="0">
                        <a:solidFill>
                          <a:srgbClr val="DC0F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ja-JP" altLang="en-US" sz="2600" i="1" dirty="0">
                        <a:solidFill>
                          <a:srgbClr val="DC0F2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altLang="ja-JP" sz="2600" b="1" i="1">
                        <a:solidFill>
                          <a:srgbClr val="DC0F2D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ja-JP" altLang="en-US" sz="2600" dirty="0"/>
              </a:p>
              <a:p>
                <a:pPr marL="288000" indent="-288000">
                  <a:spcBef>
                    <a:spcPts val="900"/>
                  </a:spcBef>
                </a:pPr>
                <a:r>
                  <a:rPr lang="en-US" altLang="ja-JP" sz="2800" dirty="0" smtClean="0"/>
                  <a:t>pair ansatz : 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𝒁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800" smtClean="0">
                            <a:solidFill>
                              <a:srgbClr val="DC0F2D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𝒁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6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kumimoji="1" lang="en-US" altLang="ja-JP" sz="2800" dirty="0" smtClean="0"/>
              </a:p>
              <a:p>
                <a:pPr marL="576000" lvl="1" indent="-252000">
                  <a:spcBef>
                    <a:spcPts val="600"/>
                  </a:spcBef>
                </a:pPr>
                <a:r>
                  <a:rPr lang="en-US" altLang="ja-JP" sz="2400" dirty="0" smtClean="0"/>
                  <a:t>Opposite momentum direction</a:t>
                </a:r>
                <a:r>
                  <a:rPr lang="ja-JP" altLang="en-US" sz="2400" dirty="0"/>
                  <a:t> </a:t>
                </a:r>
                <a:r>
                  <a:rPr lang="en-US" altLang="ja-JP" sz="2400" dirty="0" smtClean="0"/>
                  <a:t>(</a:t>
                </a:r>
                <a:r>
                  <a:rPr lang="en-US" altLang="ja-JP" sz="2400" dirty="0" err="1" smtClean="0"/>
                  <a:t>Itagaki</a:t>
                </a:r>
                <a:r>
                  <a:rPr lang="en-US" altLang="ja-JP" sz="2400" dirty="0" smtClean="0"/>
                  <a:t>) </a:t>
                </a:r>
              </a:p>
              <a:p>
                <a:pPr marL="576000" lvl="1" indent="-252000">
                  <a:spcBef>
                    <a:spcPts val="600"/>
                  </a:spcBef>
                </a:pPr>
                <a:r>
                  <a:rPr lang="en-US" altLang="ja-JP" sz="2400" dirty="0"/>
                  <a:t>Large relative-momentum </a:t>
                </a:r>
                <a:br>
                  <a:rPr lang="en-US" altLang="ja-JP" sz="2400" dirty="0"/>
                </a:br>
                <a:r>
                  <a:rPr lang="en-US" altLang="ja-JP" sz="2400" dirty="0"/>
                  <a:t>leading to </a:t>
                </a:r>
                <a:r>
                  <a:rPr lang="en-US" altLang="ja-JP" sz="2400" b="1" dirty="0">
                    <a:solidFill>
                      <a:srgbClr val="DD2335"/>
                    </a:solidFill>
                  </a:rPr>
                  <a:t>2p-2h effect</a:t>
                </a:r>
                <a:endParaRPr lang="ja-JP" altLang="en-US" sz="2400" b="1" dirty="0">
                  <a:solidFill>
                    <a:srgbClr val="DD2335"/>
                  </a:solidFill>
                </a:endParaRPr>
              </a:p>
              <a:p>
                <a:pPr marL="576000" lvl="1" indent="-252000">
                  <a:spcBef>
                    <a:spcPts val="600"/>
                  </a:spcBef>
                </a:pPr>
                <a:r>
                  <a:rPr lang="en-US" altLang="ja-JP" sz="2400" b="0" dirty="0" smtClean="0"/>
                  <a:t>Two directions of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0" dirty="0" smtClean="0"/>
                  <a:t>: </a:t>
                </a:r>
                <a:r>
                  <a:rPr lang="en-US" altLang="ja-JP" sz="2400" dirty="0" smtClean="0"/>
                  <a:t>spin-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altLang="ja-JP" sz="2400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en-US" altLang="ja-JP" sz="2400" dirty="0" smtClean="0"/>
                  <a:t>),  spin-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altLang="ja-JP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 smtClean="0"/>
                  <a:t>)</a:t>
                </a:r>
              </a:p>
              <a:p>
                <a:pPr marL="252000" indent="-252000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 altLang="ja-JP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AMD</m:t>
                        </m:r>
                        <m:r>
                          <a:rPr lang="en-US" altLang="ja-JP" sz="2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kumimoji="1" lang="en-US" altLang="ja-JP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altLang="ja-JP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AMD</m:t>
                            </m:r>
                          </m:sub>
                        </m:sSub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6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ja-JP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sz="2600" dirty="0" smtClean="0"/>
              </a:p>
              <a:p>
                <a:pPr marL="252000" indent="-252000">
                  <a:spcBef>
                    <a:spcPts val="1200"/>
                  </a:spcBef>
                </a:pPr>
                <a:r>
                  <a:rPr lang="en-US" altLang="ja-JP" sz="2600" dirty="0" smtClean="0"/>
                  <a:t>Extendable to multi HM-pairs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510" y="953725"/>
                <a:ext cx="8325925" cy="5535615"/>
              </a:xfrm>
              <a:blipFill>
                <a:blip r:embed="rId2"/>
                <a:stretch>
                  <a:fillRect l="-1537" t="-11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楕円 5"/>
          <p:cNvSpPr/>
          <p:nvPr/>
        </p:nvSpPr>
        <p:spPr>
          <a:xfrm>
            <a:off x="7723099" y="3559498"/>
            <a:ext cx="902512" cy="90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8017575" y="4052778"/>
            <a:ext cx="314332" cy="3240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8170542" y="4211958"/>
            <a:ext cx="1" cy="60951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>
            <a:spLocks noChangeAspect="1"/>
          </p:cNvSpPr>
          <p:nvPr/>
        </p:nvSpPr>
        <p:spPr>
          <a:xfrm>
            <a:off x="7731094" y="3865245"/>
            <a:ext cx="314332" cy="324000"/>
          </a:xfrm>
          <a:prstGeom prst="ellips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307919" y="3852361"/>
            <a:ext cx="314332" cy="324000"/>
          </a:xfrm>
          <a:prstGeom prst="ellipse">
            <a:avLst/>
          </a:prstGeom>
          <a:solidFill>
            <a:srgbClr val="FF99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>
            <a:off x="8008439" y="3655101"/>
            <a:ext cx="338677" cy="3240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516529" y="3034374"/>
                <a:ext cx="5982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529" y="3034374"/>
                <a:ext cx="59824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7302311" y="4638708"/>
                <a:ext cx="827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11" y="4638708"/>
                <a:ext cx="82747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矢印コネクタ 23"/>
          <p:cNvCxnSpPr/>
          <p:nvPr/>
        </p:nvCxnSpPr>
        <p:spPr>
          <a:xfrm flipV="1">
            <a:off x="8177453" y="3223863"/>
            <a:ext cx="324" cy="62400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角丸四角形 19"/>
              <p:cNvSpPr/>
              <p:nvPr/>
            </p:nvSpPr>
            <p:spPr>
              <a:xfrm>
                <a:off x="4637599" y="1959855"/>
                <a:ext cx="1436713" cy="48951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600" i="1" smtClean="0">
                          <a:solidFill>
                            <a:srgbClr val="DD23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ja-JP" sz="2600" b="0" i="1" smtClean="0">
                          <a:solidFill>
                            <a:srgbClr val="DD23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600" i="1">
                          <a:solidFill>
                            <a:srgbClr val="DD233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  <m:sSup>
                        <m:sSupPr>
                          <m:ctrlPr>
                            <a:rPr lang="en-US" altLang="ja-JP" sz="2600" i="1">
                              <a:solidFill>
                                <a:srgbClr val="DD233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600">
                              <a:solidFill>
                                <a:srgbClr val="DD233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ja-JP" sz="2600" i="1">
                              <a:solidFill>
                                <a:srgbClr val="DD233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sz="2600" dirty="0">
                  <a:solidFill>
                    <a:srgbClr val="DD2335"/>
                  </a:solidFill>
                </a:endParaRPr>
              </a:p>
            </p:txBody>
          </p:sp>
        </mc:Choice>
        <mc:Fallback xmlns="">
          <p:sp>
            <p:nvSpPr>
              <p:cNvPr id="20" name="角丸四角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599" y="1959855"/>
                <a:ext cx="1436713" cy="4895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876060"/>
            <a:ext cx="1298102" cy="66284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27" y="2339626"/>
            <a:ext cx="1406229" cy="71805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47" y="4982816"/>
            <a:ext cx="1406229" cy="71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175740" y="1859002"/>
                <a:ext cx="1644488" cy="489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740" y="1859002"/>
                <a:ext cx="1644488" cy="4898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6435657" y="4272480"/>
                <a:ext cx="10481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57" y="4272480"/>
                <a:ext cx="104810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198537" y="5753164"/>
                <a:ext cx="1638076" cy="489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537" y="5753164"/>
                <a:ext cx="1638076" cy="4898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角丸四角形 22"/>
          <p:cNvSpPr/>
          <p:nvPr/>
        </p:nvSpPr>
        <p:spPr>
          <a:xfrm>
            <a:off x="764505" y="6060837"/>
            <a:ext cx="4910387" cy="425944"/>
          </a:xfrm>
          <a:prstGeom prst="roundRect">
            <a:avLst>
              <a:gd name="adj" fmla="val 1837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111D01,  (2018) 011D01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376294" y="3721532"/>
            <a:ext cx="1698018" cy="38618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600" dirty="0" smtClean="0">
                <a:solidFill>
                  <a:srgbClr val="DD2335"/>
                </a:solidFill>
              </a:rPr>
              <a:t>cf. TOAMD</a:t>
            </a:r>
            <a:endParaRPr kumimoji="1" lang="ja-JP" altLang="en-US" sz="2600" dirty="0">
              <a:solidFill>
                <a:srgbClr val="DD23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417205" y="3383995"/>
                <a:ext cx="940770" cy="489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205" y="3383995"/>
                <a:ext cx="940770" cy="4898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3752" y="302168"/>
            <a:ext cx="6948244" cy="801706"/>
          </a:xfrm>
        </p:spPr>
        <p:txBody>
          <a:bodyPr/>
          <a:lstStyle/>
          <a:p>
            <a:r>
              <a:rPr kumimoji="1" lang="en-US" altLang="ja-JP" sz="4000" dirty="0" err="1" smtClean="0"/>
              <a:t>Lyu’s</a:t>
            </a:r>
            <a:r>
              <a:rPr kumimoji="1" lang="en-US" altLang="ja-JP" sz="4000" dirty="0" smtClean="0"/>
              <a:t> work: HM-AMD + TOAMD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12830" y="1963519"/>
                <a:ext cx="8229600" cy="4568802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altLang="ja-JP" sz="2800" dirty="0" smtClean="0">
                    <a:solidFill>
                      <a:srgbClr val="DC0F2D"/>
                    </a:solidFill>
                  </a:rPr>
                  <a:t>Hybridization</a:t>
                </a:r>
                <a:r>
                  <a:rPr lang="en-US" altLang="ja-JP" sz="2800" dirty="0" smtClean="0"/>
                  <a:t> of HM-AMD and TOAMD</a:t>
                </a:r>
              </a:p>
              <a:p>
                <a:pPr>
                  <a:spcBef>
                    <a:spcPts val="600"/>
                  </a:spcBef>
                </a:pPr>
                <a:r>
                  <a:rPr kumimoji="1" lang="en-US" altLang="ja-JP" sz="2800" dirty="0" smtClean="0"/>
                  <a:t>TOAMD    : Single correlation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kumimoji="1" lang="en-US" altLang="ja-JP" sz="28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altLang="ja-JP" sz="2800" dirty="0" smtClean="0"/>
                  <a:t>HM-AMD : One high-momentum pair</a:t>
                </a:r>
              </a:p>
              <a:p>
                <a:pPr>
                  <a:spcBef>
                    <a:spcPts val="600"/>
                  </a:spcBef>
                </a:pPr>
                <a:endParaRPr kumimoji="1" lang="en-US" altLang="ja-JP" sz="2800" dirty="0"/>
              </a:p>
              <a:p>
                <a:pPr>
                  <a:spcBef>
                    <a:spcPts val="600"/>
                  </a:spcBef>
                </a:pPr>
                <a:endParaRPr lang="en-US" altLang="ja-JP" sz="2800" dirty="0" smtClean="0"/>
              </a:p>
              <a:p>
                <a:pPr>
                  <a:spcBef>
                    <a:spcPts val="600"/>
                  </a:spcBef>
                </a:pPr>
                <a:endParaRPr kumimoji="1" lang="en-US" altLang="ja-JP" sz="2800" dirty="0"/>
              </a:p>
              <a:p>
                <a:pPr>
                  <a:spcBef>
                    <a:spcPts val="600"/>
                  </a:spcBef>
                </a:pPr>
                <a:endParaRPr kumimoji="1" lang="en-US" altLang="ja-JP" sz="2800" dirty="0" smtClean="0"/>
              </a:p>
              <a:p>
                <a:pPr>
                  <a:spcBef>
                    <a:spcPts val="3000"/>
                  </a:spcBef>
                </a:pPr>
                <a:r>
                  <a:rPr kumimoji="1" lang="en-US" altLang="ja-JP" sz="2800" dirty="0" smtClean="0"/>
                  <a:t>V</a:t>
                </a:r>
                <a:r>
                  <a:rPr kumimoji="1" lang="en-US" altLang="ja-JP" sz="2800" baseline="-25000" dirty="0" smtClean="0"/>
                  <a:t>NN</a:t>
                </a:r>
                <a:r>
                  <a:rPr kumimoji="1" lang="en-US" altLang="ja-JP" sz="2800" dirty="0" smtClean="0"/>
                  <a:t>:  AV8’ bare potential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830" y="1963519"/>
                <a:ext cx="8229600" cy="4568802"/>
              </a:xfrm>
              <a:blipFill>
                <a:blip r:embed="rId2"/>
                <a:stretch>
                  <a:fillRect l="-1556" t="-14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723789" y="3606426"/>
                <a:ext cx="5409365" cy="428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hybrid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HM</m:t>
                              </m:r>
                              <m:r>
                                <m:rPr>
                                  <m:nor/>
                                </m:rPr>
                                <a:rPr lang="en-US" altLang="ja-JP" sz="2400" dirty="0"/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9" y="3606426"/>
                <a:ext cx="5409365" cy="428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652409" y="4151159"/>
                <a:ext cx="1407693" cy="41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09" y="4151159"/>
                <a:ext cx="1407693" cy="419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2997435" y="4061028"/>
            <a:ext cx="1170130" cy="964264"/>
            <a:chOff x="5562110" y="1069581"/>
            <a:chExt cx="1170130" cy="964264"/>
          </a:xfrm>
        </p:grpSpPr>
        <p:sp>
          <p:nvSpPr>
            <p:cNvPr id="8" name="楕円 7"/>
            <p:cNvSpPr/>
            <p:nvPr/>
          </p:nvSpPr>
          <p:spPr>
            <a:xfrm>
              <a:off x="5767976" y="1069581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/>
            <p:nvPr/>
          </p:nvSpPr>
          <p:spPr>
            <a:xfrm>
              <a:off x="6072636" y="1715122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6162646" y="1114586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6432676" y="14296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/>
            <p:nvPr/>
          </p:nvSpPr>
          <p:spPr>
            <a:xfrm>
              <a:off x="6117641" y="144509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/>
            <p:cNvSpPr/>
            <p:nvPr/>
          </p:nvSpPr>
          <p:spPr>
            <a:xfrm>
              <a:off x="6372200" y="171512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>
              <a:off x="6405056" y="1204596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 flipH="1">
              <a:off x="5922150" y="1384616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楕円 15"/>
            <p:cNvSpPr/>
            <p:nvPr/>
          </p:nvSpPr>
          <p:spPr>
            <a:xfrm>
              <a:off x="5922150" y="1249601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/>
            <p:cNvSpPr/>
            <p:nvPr/>
          </p:nvSpPr>
          <p:spPr>
            <a:xfrm>
              <a:off x="5832140" y="153510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562110" y="120459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0" y="136193"/>
            <a:ext cx="1530170" cy="1694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511448" y="4595356"/>
                <a:ext cx="1741053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9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altLang="ja-JP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ja-JP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ja-JP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48" y="4595356"/>
                <a:ext cx="1741053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780846" y="5155675"/>
                <a:ext cx="4887813" cy="428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HM</m:t>
                            </m:r>
                            <m:r>
                              <m:rPr>
                                <m:nor/>
                              </m:rPr>
                              <a:rPr lang="en-US" altLang="ja-JP" sz="2400" dirty="0"/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TOAMD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hybrid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ja-JP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kumimoji="1" lang="ja-JP" altLang="en-US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46" y="5155675"/>
                <a:ext cx="4887813" cy="4280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/>
          <p:cNvSpPr/>
          <p:nvPr/>
        </p:nvSpPr>
        <p:spPr>
          <a:xfrm>
            <a:off x="1741449" y="1234257"/>
            <a:ext cx="1916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n-lt"/>
                <a:ea typeface="UD デジタル 教科書体 NP-B" panose="02020700000000000000" pitchFamily="18" charset="-128"/>
              </a:rPr>
              <a:t>(RCNP,</a:t>
            </a:r>
            <a:r>
              <a:rPr lang="ja-JP" altLang="en-US" sz="2400" dirty="0">
                <a:latin typeface="+mn-lt"/>
                <a:ea typeface="UD デジタル 教科書体 NP-B" panose="02020700000000000000" pitchFamily="18" charset="-128"/>
              </a:rPr>
              <a:t> </a:t>
            </a:r>
            <a:r>
              <a:rPr lang="en-US" altLang="ja-JP" sz="2400" dirty="0" smtClean="0">
                <a:latin typeface="+mn-lt"/>
                <a:ea typeface="UD デジタル 教科書体 NP-B" panose="02020700000000000000" pitchFamily="18" charset="-128"/>
              </a:rPr>
              <a:t>Osaka)</a:t>
            </a:r>
            <a:endParaRPr lang="ja-JP" altLang="en-US" sz="2400" dirty="0">
              <a:latin typeface="+mn-lt"/>
              <a:ea typeface="UD デジタル 教科書体 NP-B" panose="02020700000000000000" pitchFamily="18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130141" y="940969"/>
            <a:ext cx="3087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latin typeface="+mn-lt"/>
              </a:rPr>
              <a:t>(</a:t>
            </a:r>
            <a:r>
              <a:rPr lang="en-US" altLang="ja-JP" sz="4000" b="1" dirty="0" smtClean="0">
                <a:solidFill>
                  <a:srgbClr val="EA3A4B"/>
                </a:solidFill>
                <a:latin typeface="+mn-lt"/>
              </a:rPr>
              <a:t>HM-TOAMD</a:t>
            </a:r>
            <a:r>
              <a:rPr lang="en-US" altLang="ja-JP" sz="4000" dirty="0" smtClean="0">
                <a:latin typeface="+mn-lt"/>
              </a:rPr>
              <a:t>)</a:t>
            </a:r>
            <a:endParaRPr lang="ja-JP" altLang="en-US" sz="4000" dirty="0">
              <a:latin typeface="+mn-lt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777245" y="3113965"/>
            <a:ext cx="1741260" cy="3405065"/>
          </a:xfrm>
          <a:prstGeom prst="roundRect">
            <a:avLst>
              <a:gd name="adj" fmla="val 7182"/>
            </a:avLst>
          </a:prstGeom>
          <a:solidFill>
            <a:srgbClr val="FFF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楕円 49"/>
          <p:cNvSpPr/>
          <p:nvPr/>
        </p:nvSpPr>
        <p:spPr>
          <a:xfrm>
            <a:off x="7259114" y="4408023"/>
            <a:ext cx="902512" cy="90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/>
          <p:cNvSpPr>
            <a:spLocks noChangeAspect="1"/>
          </p:cNvSpPr>
          <p:nvPr/>
        </p:nvSpPr>
        <p:spPr>
          <a:xfrm>
            <a:off x="7553590" y="4901303"/>
            <a:ext cx="314332" cy="324000"/>
          </a:xfrm>
          <a:prstGeom prst="ellipse">
            <a:avLst/>
          </a:prstGeom>
          <a:solidFill>
            <a:srgbClr val="66CCFF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H="1">
            <a:off x="7706557" y="5060483"/>
            <a:ext cx="1" cy="60951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楕円 52"/>
          <p:cNvSpPr>
            <a:spLocks noChangeAspect="1"/>
          </p:cNvSpPr>
          <p:nvPr/>
        </p:nvSpPr>
        <p:spPr>
          <a:xfrm>
            <a:off x="7267109" y="4713770"/>
            <a:ext cx="314332" cy="324000"/>
          </a:xfrm>
          <a:prstGeom prst="ellips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>
            <a:spLocks noChangeAspect="1"/>
          </p:cNvSpPr>
          <p:nvPr/>
        </p:nvSpPr>
        <p:spPr>
          <a:xfrm>
            <a:off x="7843934" y="4700886"/>
            <a:ext cx="314332" cy="324000"/>
          </a:xfrm>
          <a:prstGeom prst="ellipse">
            <a:avLst/>
          </a:prstGeom>
          <a:solidFill>
            <a:srgbClr val="FF99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>
            <a:spLocks noChangeAspect="1"/>
          </p:cNvSpPr>
          <p:nvPr/>
        </p:nvSpPr>
        <p:spPr>
          <a:xfrm>
            <a:off x="7544454" y="4503626"/>
            <a:ext cx="338677" cy="324000"/>
          </a:xfrm>
          <a:prstGeom prst="ellipse">
            <a:avLst/>
          </a:prstGeom>
          <a:solidFill>
            <a:srgbClr val="FF9999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/>
              <p:cNvSpPr/>
              <p:nvPr/>
            </p:nvSpPr>
            <p:spPr>
              <a:xfrm>
                <a:off x="7100878" y="3917230"/>
                <a:ext cx="5982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6" name="正方形/長方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878" y="3917230"/>
                <a:ext cx="59824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正方形/長方形 56"/>
              <p:cNvSpPr/>
              <p:nvPr/>
            </p:nvSpPr>
            <p:spPr>
              <a:xfrm>
                <a:off x="6847922" y="5296766"/>
                <a:ext cx="827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2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7" name="正方形/長方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22" y="5296766"/>
                <a:ext cx="8274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矢印コネクタ 57"/>
          <p:cNvCxnSpPr/>
          <p:nvPr/>
        </p:nvCxnSpPr>
        <p:spPr>
          <a:xfrm flipV="1">
            <a:off x="7713468" y="4072388"/>
            <a:ext cx="324" cy="62400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77" y="3202118"/>
            <a:ext cx="1406229" cy="718056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4" y="5804994"/>
            <a:ext cx="1406229" cy="71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>
            <a:spLocks/>
          </p:cNvSpPr>
          <p:nvPr/>
        </p:nvSpPr>
        <p:spPr>
          <a:xfrm>
            <a:off x="0" y="188640"/>
            <a:ext cx="9143999" cy="54328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kern="100" spc="-50" dirty="0" smtClean="0">
                <a:solidFill>
                  <a:schemeClr val="tx1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Energy, radius and Hamiltonian components</a:t>
            </a:r>
          </a:p>
          <a:p>
            <a:pPr marL="0" indent="0" algn="ctr">
              <a:buNone/>
            </a:pPr>
            <a:endParaRPr lang="x-none" altLang="zh-CN" sz="3200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1307" y="908720"/>
            <a:ext cx="8332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aseline="30000" dirty="0" smtClean="0">
                <a:latin typeface="+mn-lt"/>
              </a:rPr>
              <a:t>4</a:t>
            </a:r>
            <a:r>
              <a:rPr lang="en-US" altLang="zh-CN" sz="2800" dirty="0" smtClean="0">
                <a:latin typeface="+mn-lt"/>
              </a:rPr>
              <a:t>He with </a:t>
            </a:r>
            <a:r>
              <a:rPr lang="en-US" altLang="zh-CN" sz="2800" b="1" dirty="0" smtClean="0">
                <a:solidFill>
                  <a:srgbClr val="DC0F2D"/>
                </a:solidFill>
                <a:latin typeface="+mn-lt"/>
              </a:rPr>
              <a:t>AV8’</a:t>
            </a:r>
            <a:r>
              <a:rPr lang="en-US" altLang="zh-CN" sz="2800" dirty="0" smtClean="0">
                <a:latin typeface="+mn-lt"/>
              </a:rPr>
              <a:t> bare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n-lt"/>
              </a:rPr>
              <a:t>Superpose the basis states with different </a:t>
            </a:r>
            <a:r>
              <a:rPr lang="en-US" altLang="zh-CN" sz="2800" b="1" i="1" dirty="0" smtClean="0">
                <a:latin typeface="Cambria" panose="02040503050406030204" pitchFamily="18" charset="0"/>
              </a:rPr>
              <a:t>D</a:t>
            </a:r>
            <a:r>
              <a:rPr lang="en-US" altLang="zh-CN" sz="2800" dirty="0" smtClean="0">
                <a:latin typeface="+mn-lt"/>
              </a:rPr>
              <a:t>’s for pairs.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966149"/>
            <a:ext cx="6120680" cy="416825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808405" y="6174305"/>
            <a:ext cx="3303655" cy="450050"/>
          </a:xfrm>
          <a:prstGeom prst="roundRect">
            <a:avLst>
              <a:gd name="adj" fmla="val 1934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Add bases successively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17105" y="3233731"/>
            <a:ext cx="3420380" cy="122227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+mn-lt"/>
              </a:rPr>
              <a:t>Lyu</a:t>
            </a:r>
            <a:r>
              <a:rPr lang="en-US" altLang="ja-JP" sz="2400" dirty="0">
                <a:latin typeface="+mn-lt"/>
              </a:rPr>
              <a:t> et al.   </a:t>
            </a:r>
            <a:endParaRPr lang="en-US" altLang="ja-JP" sz="2400" dirty="0" smtClean="0">
              <a:latin typeface="+mn-lt"/>
            </a:endParaRPr>
          </a:p>
          <a:p>
            <a:r>
              <a:rPr lang="en-US" altLang="ja-JP" sz="2400" dirty="0" smtClean="0">
                <a:latin typeface="+mn-lt"/>
              </a:rPr>
              <a:t>PTEP 2018 (2018</a:t>
            </a:r>
            <a:r>
              <a:rPr lang="en-US" altLang="ja-JP" sz="2400" dirty="0">
                <a:latin typeface="+mn-lt"/>
              </a:rPr>
              <a:t>) </a:t>
            </a:r>
            <a:r>
              <a:rPr lang="en-US" altLang="ja-JP" sz="2400" dirty="0" smtClean="0">
                <a:latin typeface="+mn-lt"/>
              </a:rPr>
              <a:t>011D01,  </a:t>
            </a:r>
          </a:p>
          <a:p>
            <a:r>
              <a:rPr lang="en-US" altLang="ja-JP" sz="2400" dirty="0" smtClean="0">
                <a:latin typeface="+mn-lt"/>
              </a:rPr>
              <a:t>PRC </a:t>
            </a:r>
            <a:r>
              <a:rPr lang="ja-JP" altLang="en-US" sz="2400" dirty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submitted</a:t>
            </a:r>
            <a:endParaRPr lang="en-US" altLang="ja-JP" sz="2400" dirty="0">
              <a:latin typeface="+mn-lt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91780" y="3335307"/>
            <a:ext cx="969367" cy="5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 txBox="1">
            <a:spLocks/>
          </p:cNvSpPr>
          <p:nvPr/>
        </p:nvSpPr>
        <p:spPr>
          <a:xfrm>
            <a:off x="0" y="188640"/>
            <a:ext cx="9143999" cy="54328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kern="100" spc="-50" dirty="0" smtClean="0">
                <a:solidFill>
                  <a:schemeClr val="tx1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Energy, radius in </a:t>
            </a:r>
            <a:r>
              <a:rPr lang="en-US" altLang="zh-CN" sz="3600" kern="100" spc="-5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4</a:t>
            </a:r>
            <a:r>
              <a:rPr lang="en-US" altLang="zh-CN" sz="3600" kern="100" spc="-50" dirty="0" smtClean="0">
                <a:solidFill>
                  <a:schemeClr val="tx1"/>
                </a:solidFill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He with HM-TOAMD</a:t>
            </a:r>
          </a:p>
          <a:p>
            <a:pPr marL="0" indent="0" algn="ctr">
              <a:buNone/>
            </a:pPr>
            <a:endParaRPr lang="x-none" altLang="zh-CN" sz="3200" kern="100" spc="-50" baseline="30000" dirty="0">
              <a:solidFill>
                <a:srgbClr val="FF0000"/>
              </a:solidFill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1307" y="908720"/>
            <a:ext cx="8332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aseline="30000" dirty="0" smtClean="0">
                <a:latin typeface="+mn-lt"/>
              </a:rPr>
              <a:t>4</a:t>
            </a:r>
            <a:r>
              <a:rPr lang="en-US" altLang="zh-CN" sz="2800" dirty="0" smtClean="0">
                <a:latin typeface="+mn-lt"/>
              </a:rPr>
              <a:t>He with </a:t>
            </a:r>
            <a:r>
              <a:rPr lang="en-US" altLang="zh-CN" sz="2800" b="1" dirty="0" smtClean="0">
                <a:solidFill>
                  <a:srgbClr val="DC0F2D"/>
                </a:solidFill>
                <a:latin typeface="+mn-lt"/>
              </a:rPr>
              <a:t>AV8’</a:t>
            </a:r>
            <a:r>
              <a:rPr lang="en-US" altLang="zh-CN" sz="2800" dirty="0" smtClean="0">
                <a:latin typeface="+mn-lt"/>
              </a:rPr>
              <a:t> bare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n-lt"/>
              </a:rPr>
              <a:t>Superpose the basis states with different </a:t>
            </a:r>
            <a:r>
              <a:rPr lang="en-US" altLang="zh-CN" sz="2800" b="1" i="1" dirty="0" smtClean="0">
                <a:latin typeface="Cambria" panose="02040503050406030204" pitchFamily="18" charset="0"/>
              </a:rPr>
              <a:t>D</a:t>
            </a:r>
            <a:r>
              <a:rPr lang="en-US" altLang="zh-CN" sz="2800" dirty="0" smtClean="0">
                <a:latin typeface="+mn-lt"/>
              </a:rPr>
              <a:t>’s for pairs.</a:t>
            </a:r>
            <a:endParaRPr lang="zh-CN" altLang="en-US" sz="2800" dirty="0">
              <a:latin typeface="+mn-lt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1600" y="5577625"/>
            <a:ext cx="5850650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+mn-lt"/>
              </a:rPr>
              <a:t>Lyu</a:t>
            </a:r>
            <a:r>
              <a:rPr lang="en-US" altLang="ja-JP" sz="2400" dirty="0">
                <a:latin typeface="+mn-lt"/>
              </a:rPr>
              <a:t> et al.   PTEP </a:t>
            </a:r>
            <a:r>
              <a:rPr lang="en-US" altLang="ja-JP" sz="2400" dirty="0" smtClean="0">
                <a:latin typeface="+mn-lt"/>
              </a:rPr>
              <a:t>2018 (2018</a:t>
            </a:r>
            <a:r>
              <a:rPr lang="en-US" altLang="ja-JP" sz="2400" dirty="0">
                <a:latin typeface="+mn-lt"/>
              </a:rPr>
              <a:t>) </a:t>
            </a:r>
            <a:r>
              <a:rPr lang="en-US" altLang="ja-JP" sz="2400" dirty="0" smtClean="0">
                <a:latin typeface="+mn-lt"/>
              </a:rPr>
              <a:t>011D01,  PRC</a:t>
            </a:r>
            <a:endParaRPr lang="en-US" altLang="ja-JP" sz="2400" dirty="0">
              <a:latin typeface="+mn-lt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37385" y="1907832"/>
            <a:ext cx="848076" cy="3321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7101" y="2427275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[MeV]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52320" y="490255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[</a:t>
            </a:r>
            <a:r>
              <a:rPr kumimoji="1" lang="en-US" altLang="ja-JP" sz="2400" dirty="0" err="1" smtClean="0">
                <a:latin typeface="+mn-lt"/>
              </a:rPr>
              <a:t>fm</a:t>
            </a:r>
            <a:r>
              <a:rPr kumimoji="1" lang="en-US" altLang="ja-JP" sz="2400" dirty="0" smtClean="0">
                <a:latin typeface="+mn-lt"/>
              </a:rPr>
              <a:t>]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457254" y="6143497"/>
            <a:ext cx="764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800" dirty="0"/>
              <a:t>p-shell nuclei </a:t>
            </a:r>
            <a:r>
              <a:rPr lang="en-US" altLang="zh-CN" sz="2800" dirty="0" smtClean="0"/>
              <a:t>with </a:t>
            </a:r>
            <a:r>
              <a:rPr lang="en-US" altLang="zh-CN" sz="2800" dirty="0" smtClean="0">
                <a:latin typeface="+mn-lt"/>
              </a:rPr>
              <a:t>HM-TOAMD is in progress.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4698"/>
              </p:ext>
            </p:extLst>
          </p:nvPr>
        </p:nvGraphicFramePr>
        <p:xfrm>
          <a:off x="1106616" y="1947030"/>
          <a:ext cx="6345704" cy="34621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5144">
                  <a:extLst>
                    <a:ext uri="{9D8B030D-6E8A-4147-A177-3AD203B41FA5}">
                      <a16:colId xmlns:a16="http://schemas.microsoft.com/office/drawing/2014/main" val="3006089129"/>
                    </a:ext>
                  </a:extLst>
                </a:gridCol>
                <a:gridCol w="1932462">
                  <a:extLst>
                    <a:ext uri="{9D8B030D-6E8A-4147-A177-3AD203B41FA5}">
                      <a16:colId xmlns:a16="http://schemas.microsoft.com/office/drawing/2014/main" val="2810722980"/>
                    </a:ext>
                  </a:extLst>
                </a:gridCol>
                <a:gridCol w="1712943">
                  <a:extLst>
                    <a:ext uri="{9D8B030D-6E8A-4147-A177-3AD203B41FA5}">
                      <a16:colId xmlns:a16="http://schemas.microsoft.com/office/drawing/2014/main" val="1598326663"/>
                    </a:ext>
                  </a:extLst>
                </a:gridCol>
                <a:gridCol w="1395155">
                  <a:extLst>
                    <a:ext uri="{9D8B030D-6E8A-4147-A177-3AD203B41FA5}">
                      <a16:colId xmlns:a16="http://schemas.microsoft.com/office/drawing/2014/main" val="3683841088"/>
                    </a:ext>
                  </a:extLst>
                </a:gridCol>
              </a:tblGrid>
              <a:tr h="494599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solidFill>
                            <a:srgbClr val="F8F200"/>
                          </a:solidFill>
                        </a:rPr>
                        <a:t>HM-TOAMD</a:t>
                      </a:r>
                      <a:endParaRPr kumimoji="1" lang="ja-JP" altLang="en-US" sz="2400" dirty="0">
                        <a:solidFill>
                          <a:srgbClr val="F8F2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C000"/>
                          </a:solidFill>
                        </a:rPr>
                        <a:t>TOAMD-F</a:t>
                      </a:r>
                      <a:r>
                        <a:rPr kumimoji="1" lang="en-US" altLang="ja-JP" sz="2400" baseline="30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kumimoji="1" lang="ja-JP" altLang="en-US" sz="2400" baseline="30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kern="1200" dirty="0" smtClean="0"/>
                        <a:t>GFMC</a:t>
                      </a:r>
                      <a:endParaRPr kumimoji="1" lang="ja-JP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387899"/>
                  </a:ext>
                </a:extLst>
              </a:tr>
              <a:tr h="49459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 smtClean="0"/>
                        <a:t>Energy</a:t>
                      </a:r>
                      <a:endParaRPr kumimoji="1" lang="ja-JP" altLang="en-US" sz="2400" b="1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 smtClean="0"/>
                        <a:t>-24.74</a:t>
                      </a:r>
                      <a:endParaRPr kumimoji="1" lang="ja-JP" altLang="en-US" sz="2400" b="1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 smtClean="0"/>
                        <a:t>-24.74</a:t>
                      </a:r>
                      <a:endParaRPr kumimoji="1" lang="ja-JP" altLang="en-US" sz="2400" b="1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 smtClean="0"/>
                        <a:t>-25.93</a:t>
                      </a:r>
                      <a:endParaRPr kumimoji="1" lang="ja-JP" altLang="en-US" sz="2400" b="1" dirty="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1124873235"/>
                  </a:ext>
                </a:extLst>
              </a:tr>
              <a:tr h="49459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Kinetic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95.17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97.06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102.3</a:t>
                      </a:r>
                      <a:endParaRPr kumimoji="1" lang="ja-JP" altLang="en-US" sz="2400" dirty="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2415360205"/>
                  </a:ext>
                </a:extLst>
              </a:tr>
              <a:tr h="49459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Central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-52.33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-53.12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-55.05</a:t>
                      </a:r>
                      <a:endParaRPr kumimoji="1" lang="ja-JP" altLang="en-US" sz="2400" dirty="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3329615278"/>
                  </a:ext>
                </a:extLst>
              </a:tr>
              <a:tr h="49459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Tensor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-63.80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-64.84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-68.05</a:t>
                      </a:r>
                      <a:endParaRPr kumimoji="1" lang="ja-JP" altLang="en-US" sz="2400" dirty="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1662252766"/>
                  </a:ext>
                </a:extLst>
              </a:tr>
              <a:tr h="49459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LS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-3.77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-3.83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-4.75</a:t>
                      </a:r>
                      <a:endParaRPr kumimoji="1" lang="ja-JP" altLang="en-US" sz="2400" dirty="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1802767127"/>
                  </a:ext>
                </a:extLst>
              </a:tr>
              <a:tr h="49459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Radius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1.51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1.50</a:t>
                      </a:r>
                      <a:endParaRPr kumimoji="1" lang="ja-JP" altLang="en-US" sz="24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1.49</a:t>
                      </a:r>
                      <a:endParaRPr kumimoji="1" lang="ja-JP" altLang="en-US" sz="2400" dirty="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2440377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8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2875"/>
            <a:ext cx="8229600" cy="647700"/>
          </a:xfrm>
        </p:spPr>
        <p:txBody>
          <a:bodyPr/>
          <a:lstStyle/>
          <a:p>
            <a:pPr eaLnBrk="1" hangingPunct="1"/>
            <a:r>
              <a:rPr lang="en-US" altLang="ja-JP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Summary</a:t>
            </a:r>
            <a:endParaRPr lang="en-US" altLang="ja-JP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7647" y="953724"/>
            <a:ext cx="8449827" cy="5355595"/>
          </a:xfrm>
          <a:solidFill>
            <a:schemeClr val="accent5"/>
          </a:solidFill>
        </p:spPr>
        <p:txBody>
          <a:bodyPr lIns="36000" tIns="216000" rIns="72000" bIns="72000"/>
          <a:lstStyle/>
          <a:p>
            <a:pPr marL="360000" indent="-288000" eaLnBrk="1" hangingPunct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ja-JP" sz="2800" b="1" dirty="0" smtClean="0">
                <a:latin typeface="Calibri" panose="020F0502020204030204" pitchFamily="34" charset="0"/>
              </a:rPr>
              <a:t>Tensor-Optimized AMD (TOAMD)</a:t>
            </a:r>
            <a:endParaRPr lang="en-US" altLang="ja-JP" sz="2800" dirty="0">
              <a:latin typeface="Calibri" panose="020F0502020204030204" pitchFamily="34" charset="0"/>
            </a:endParaRPr>
          </a:p>
          <a:p>
            <a:pPr marL="612000" lvl="1" indent="-252000" eaLnBrk="1" hangingPunct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Successive variational method for nuclei to treat </a:t>
            </a:r>
            <a:r>
              <a:rPr lang="en-US" altLang="ja-JP" sz="2400" b="1" i="1" dirty="0" smtClean="0">
                <a:latin typeface="Calibri" panose="020F0502020204030204" pitchFamily="34" charset="0"/>
                <a:cs typeface="Times" panose="02020603050405020304" pitchFamily="18" charset="0"/>
              </a:rPr>
              <a:t>V</a:t>
            </a:r>
            <a:r>
              <a:rPr lang="en-US" altLang="ja-JP" sz="2400" b="1" baseline="-25000" dirty="0" smtClean="0">
                <a:latin typeface="Calibri" panose="020F0502020204030204" pitchFamily="34" charset="0"/>
                <a:cs typeface="Times" panose="02020603050405020304" pitchFamily="18" charset="0"/>
              </a:rPr>
              <a:t>NN</a:t>
            </a:r>
            <a:r>
              <a:rPr lang="en-US" altLang="ja-JP" sz="2400" baseline="-25000" dirty="0" smtClean="0">
                <a:latin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directly</a:t>
            </a:r>
            <a:r>
              <a:rPr lang="en-US" altLang="ja-JP" sz="2400" i="1" dirty="0" smtClean="0">
                <a:latin typeface="Calibri" panose="020F0502020204030204" pitchFamily="34" charset="0"/>
                <a:cs typeface="Times" panose="02020603050405020304" pitchFamily="18" charset="0"/>
              </a:rPr>
              <a:t>.</a:t>
            </a:r>
          </a:p>
          <a:p>
            <a:pPr marL="612000" lvl="1" indent="-252000" eaLnBrk="1" hangingPunct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ja-JP" sz="2400" dirty="0" smtClean="0">
                <a:latin typeface="Calibri" panose="020F0502020204030204" pitchFamily="34" charset="0"/>
                <a:cs typeface="Times" panose="02020603050405020304" pitchFamily="18" charset="0"/>
              </a:rPr>
              <a:t>Correlation functions :</a:t>
            </a:r>
            <a:r>
              <a:rPr lang="en-US" altLang="ja-JP" sz="2400" i="1" dirty="0" smtClean="0">
                <a:latin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baseline="-20000" dirty="0" smtClean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(tensor) ,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baseline="-20000" dirty="0" smtClean="0">
                <a:latin typeface="Times" panose="02020603050405020304" pitchFamily="18" charset="0"/>
                <a:cs typeface="Times" panose="02020603050405020304" pitchFamily="18" charset="0"/>
              </a:rPr>
              <a:t>S </a:t>
            </a:r>
            <a:r>
              <a:rPr lang="en-US" altLang="ja-JP" sz="2400" dirty="0" smtClean="0">
                <a:latin typeface="Calibri" panose="020F0502020204030204" pitchFamily="34" charset="0"/>
              </a:rPr>
              <a:t>(short-range).</a:t>
            </a:r>
          </a:p>
          <a:p>
            <a:pPr marL="612000" lvl="1" indent="-252000" eaLnBrk="1" hangingPunct="1">
              <a:lnSpc>
                <a:spcPts val="2800"/>
              </a:lnSpc>
              <a:spcBef>
                <a:spcPts val="800"/>
              </a:spcBef>
              <a:spcAft>
                <a:spcPts val="1800"/>
              </a:spcAft>
            </a:pPr>
            <a:r>
              <a:rPr lang="en-US" altLang="ja-JP" sz="2400" b="1" i="1" dirty="0" smtClean="0">
                <a:solidFill>
                  <a:srgbClr val="DD23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 are </a:t>
            </a:r>
            <a:r>
              <a:rPr lang="en-US" altLang="ja-JP" sz="2400" b="1" dirty="0">
                <a:solidFill>
                  <a:srgbClr val="DD2335"/>
                </a:solidFill>
                <a:latin typeface="Calibri" panose="020F0502020204030204" pitchFamily="34" charset="0"/>
              </a:rPr>
              <a:t>independently 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optimized</a:t>
            </a:r>
            <a:r>
              <a:rPr lang="en-US" altLang="ja-JP" sz="2400" dirty="0" smtClean="0">
                <a:latin typeface="Calibri" panose="020F0502020204030204" pitchFamily="34" charset="0"/>
              </a:rPr>
              <a:t>, better than </a:t>
            </a:r>
            <a:r>
              <a:rPr lang="en-US" altLang="ja-JP" sz="2400" dirty="0" err="1" smtClean="0">
                <a:latin typeface="Calibri" panose="020F0502020204030204" pitchFamily="34" charset="0"/>
              </a:rPr>
              <a:t>Jastrow</a:t>
            </a:r>
            <a:r>
              <a:rPr lang="en-US" altLang="ja-JP" sz="2400" dirty="0">
                <a:latin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method.</a:t>
            </a:r>
          </a:p>
          <a:p>
            <a:pPr marL="324000" indent="-252000" eaLnBrk="1" hangingPunct="1">
              <a:lnSpc>
                <a:spcPts val="2800"/>
              </a:lnSpc>
              <a:spcBef>
                <a:spcPts val="4200"/>
              </a:spcBef>
              <a:spcAft>
                <a:spcPts val="0"/>
              </a:spcAft>
            </a:pPr>
            <a:r>
              <a:rPr lang="en-US" altLang="ja-JP" sz="2800" dirty="0" smtClean="0">
                <a:latin typeface="Calibri" panose="020F0502020204030204" pitchFamily="34" charset="0"/>
              </a:rPr>
              <a:t> </a:t>
            </a:r>
            <a:r>
              <a:rPr lang="en-US" altLang="ja-JP" sz="2800" b="1" dirty="0" smtClean="0">
                <a:latin typeface="Calibri" panose="020F0502020204030204" pitchFamily="34" charset="0"/>
              </a:rPr>
              <a:t>High-momentum AMD (HM-AMD)</a:t>
            </a:r>
          </a:p>
          <a:p>
            <a:pPr marL="612000" lvl="1" indent="-252000" eaLnBrk="1" hangingPunct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ja-JP" sz="2400" dirty="0" smtClean="0">
                <a:latin typeface="Calibri" panose="020F0502020204030204" pitchFamily="34" charset="0"/>
              </a:rPr>
              <a:t>High-momentum pairs </a:t>
            </a:r>
            <a:br>
              <a:rPr lang="en-US" altLang="ja-JP" sz="2400" dirty="0" smtClean="0">
                <a:latin typeface="Calibri" panose="020F0502020204030204" pitchFamily="34" charset="0"/>
              </a:rPr>
            </a:br>
            <a:r>
              <a:rPr lang="en-US" altLang="ja-JP" sz="2400" dirty="0" smtClean="0">
                <a:latin typeface="Calibri" panose="020F0502020204030204" pitchFamily="34" charset="0"/>
              </a:rPr>
              <a:t>using imaginary centroids in Gaussian wave packets</a:t>
            </a:r>
          </a:p>
          <a:p>
            <a:pPr marL="612000" lvl="1" indent="-252000" eaLnBrk="1" hangingPunct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ja-JP" sz="2400" dirty="0" smtClean="0">
                <a:latin typeface="Calibri" panose="020F0502020204030204" pitchFamily="34" charset="0"/>
              </a:rPr>
              <a:t>Comparison with shell model : </a:t>
            </a:r>
            <a:br>
              <a:rPr lang="en-US" altLang="ja-JP" sz="2400" dirty="0" smtClean="0">
                <a:latin typeface="Calibri" panose="020F0502020204030204" pitchFamily="34" charset="0"/>
              </a:rPr>
            </a:br>
            <a:r>
              <a:rPr lang="en-US" altLang="ja-JP" sz="2400" dirty="0" smtClean="0">
                <a:latin typeface="Calibri" panose="020F0502020204030204" pitchFamily="34" charset="0"/>
              </a:rPr>
              <a:t> 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“One high-momentum pair” = 2p-2h correlation</a:t>
            </a:r>
            <a:endParaRPr lang="en-US" altLang="ja-JP" sz="2400" dirty="0" smtClean="0"/>
          </a:p>
          <a:p>
            <a:pPr marL="612000" lvl="1" indent="-252000" eaLnBrk="1" hangingPunct="1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altLang="ja-JP" sz="2400" dirty="0" smtClean="0"/>
              <a:t>Hybrid :  HM-TOAMD using </a:t>
            </a:r>
            <a:r>
              <a:rPr lang="en-US" altLang="ja-JP" sz="2400" b="1" i="1" dirty="0" smtClean="0">
                <a:latin typeface="Calibri" panose="020F0502020204030204" pitchFamily="34" charset="0"/>
                <a:cs typeface="Times" panose="02020603050405020304" pitchFamily="18" charset="0"/>
              </a:rPr>
              <a:t>V</a:t>
            </a:r>
            <a:r>
              <a:rPr lang="en-US" altLang="ja-JP" sz="2400" b="1" baseline="-25000" dirty="0" smtClean="0">
                <a:latin typeface="Calibri" panose="020F0502020204030204" pitchFamily="34" charset="0"/>
                <a:cs typeface="Times" panose="02020603050405020304" pitchFamily="18" charset="0"/>
              </a:rPr>
              <a:t>NN</a:t>
            </a:r>
            <a:endParaRPr lang="en-US" altLang="ja-JP" sz="2400" dirty="0" smtClean="0">
              <a:latin typeface="Calibri" panose="020F050202020403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307914" y="3036009"/>
            <a:ext cx="2980013" cy="425944"/>
          </a:xfrm>
          <a:prstGeom prst="roundRect">
            <a:avLst>
              <a:gd name="adj" fmla="val 18372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96 (2017) 034309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141730" y="3036009"/>
            <a:ext cx="2627952" cy="425944"/>
          </a:xfrm>
          <a:prstGeom prst="roundRect">
            <a:avLst>
              <a:gd name="adj" fmla="val 18372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PLB</a:t>
            </a:r>
            <a:r>
              <a:rPr lang="ja-JP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769 (2017) 213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954437" y="3879050"/>
            <a:ext cx="2750147" cy="425944"/>
          </a:xfrm>
          <a:prstGeom prst="roundRect">
            <a:avLst>
              <a:gd name="adj" fmla="val 18372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111D01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954437" y="5769260"/>
            <a:ext cx="2750147" cy="425944"/>
          </a:xfrm>
          <a:prstGeom prst="roundRect">
            <a:avLst>
              <a:gd name="adj" fmla="val 18372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(2018) 011D01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229748"/>
            <a:ext cx="8229600" cy="588962"/>
          </a:xfrm>
        </p:spPr>
        <p:txBody>
          <a:bodyPr/>
          <a:lstStyle/>
          <a:p>
            <a:r>
              <a:rPr lang="en-US" altLang="ja-JP" sz="4000" dirty="0" smtClean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1530" y="1075472"/>
                <a:ext cx="8505945" cy="4648783"/>
              </a:xfrm>
              <a:solidFill>
                <a:schemeClr val="accent5"/>
              </a:solidFill>
            </p:spPr>
            <p:txBody>
              <a:bodyPr lIns="180000" tIns="180000" rIns="180000" bIns="180000"/>
              <a:lstStyle/>
              <a:p>
                <a:pPr>
                  <a:lnSpc>
                    <a:spcPts val="3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altLang="ja-JP" sz="2800" dirty="0" smtClean="0"/>
                  <a:t>Variational methods for finite nuclei with bare force</a:t>
                </a:r>
              </a:p>
              <a:p>
                <a:pPr>
                  <a:lnSpc>
                    <a:spcPts val="3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altLang="ja-JP" sz="2800" b="1" dirty="0" smtClean="0"/>
                  <a:t>T</a:t>
                </a:r>
                <a:r>
                  <a:rPr lang="en-US" altLang="ja-JP" sz="2800" dirty="0" smtClean="0"/>
                  <a:t>ensor-</a:t>
                </a:r>
                <a:r>
                  <a:rPr lang="en-US" altLang="ja-JP" sz="2800" b="1" dirty="0" smtClean="0"/>
                  <a:t>O</a:t>
                </a:r>
                <a:r>
                  <a:rPr lang="en-US" altLang="ja-JP" sz="2800" dirty="0" smtClean="0"/>
                  <a:t>ptimized </a:t>
                </a:r>
                <a:r>
                  <a:rPr lang="en-US" altLang="ja-JP" sz="2800" b="1" dirty="0" smtClean="0"/>
                  <a:t>A</a:t>
                </a:r>
                <a:r>
                  <a:rPr lang="en-US" altLang="ja-JP" sz="2800" dirty="0" smtClean="0"/>
                  <a:t>ntisymmetrized </a:t>
                </a:r>
                <a:r>
                  <a:rPr lang="en-US" altLang="ja-JP" sz="2800" b="1" dirty="0" smtClean="0"/>
                  <a:t>M</a:t>
                </a:r>
                <a:r>
                  <a:rPr lang="en-US" altLang="ja-JP" sz="2800" dirty="0" smtClean="0"/>
                  <a:t>olecular </a:t>
                </a:r>
                <a:r>
                  <a:rPr lang="en-US" altLang="ja-JP" sz="2800" b="1" dirty="0" smtClean="0"/>
                  <a:t>D</a:t>
                </a:r>
                <a:r>
                  <a:rPr lang="en-US" altLang="ja-JP" sz="2800" dirty="0" smtClean="0"/>
                  <a:t>ynamics (</a:t>
                </a:r>
                <a:r>
                  <a:rPr lang="en-US" altLang="ja-JP" sz="2800" b="1" dirty="0" smtClean="0">
                    <a:solidFill>
                      <a:srgbClr val="C00000"/>
                    </a:solidFill>
                  </a:rPr>
                  <a:t>TOAMD</a:t>
                </a:r>
                <a:r>
                  <a:rPr lang="en-US" altLang="ja-JP" sz="2800" dirty="0" smtClean="0"/>
                  <a:t>)</a:t>
                </a:r>
              </a:p>
              <a:p>
                <a:pPr lvl="1">
                  <a:lnSpc>
                    <a:spcPts val="3000"/>
                  </a:lnSpc>
                  <a:spcBef>
                    <a:spcPts val="9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TO</m:t>
                        </m:r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AMD</m:t>
                        </m:r>
                      </m:sub>
                    </m:sSub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(1+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+⋯)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×</m:t>
                    </m:r>
                    <m:sSub>
                      <m:sSub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AMD</m:t>
                        </m:r>
                      </m:sub>
                    </m:sSub>
                  </m:oMath>
                </a14:m>
                <a:endParaRPr lang="en-US" altLang="ja-JP" sz="2400" dirty="0" smtClean="0">
                  <a:sym typeface="Symbol" panose="05050102010706020507" pitchFamily="18" charset="2"/>
                </a:endParaRPr>
              </a:p>
              <a:p>
                <a:pPr lvl="1">
                  <a:lnSpc>
                    <a:spcPts val="3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ym typeface="Symbol" panose="05050102010706020507" pitchFamily="18" charset="2"/>
                  </a:rPr>
                  <a:t>Variational correlation function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sz="2400" dirty="0" smtClean="0">
                  <a:sym typeface="Symbol" panose="05050102010706020507" pitchFamily="18" charset="2"/>
                </a:endParaRPr>
              </a:p>
              <a:p>
                <a:pPr lvl="1">
                  <a:lnSpc>
                    <a:spcPts val="3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sym typeface="Symbol" panose="05050102010706020507" pitchFamily="18" charset="2"/>
                  </a:rPr>
                  <a:t>Power series expansion using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𝐹</m:t>
                    </m:r>
                  </m:oMath>
                </a14:m>
                <a:endParaRPr lang="en-US" altLang="ja-JP" sz="2400" dirty="0" smtClean="0">
                  <a:sym typeface="Symbol" panose="05050102010706020507" pitchFamily="18" charset="2"/>
                </a:endParaRPr>
              </a:p>
              <a:p>
                <a:pPr>
                  <a:lnSpc>
                    <a:spcPts val="3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altLang="ja-JP" sz="2800" b="1" dirty="0" smtClean="0"/>
                  <a:t>H</a:t>
                </a:r>
                <a:r>
                  <a:rPr lang="en-US" altLang="ja-JP" sz="2800" dirty="0" smtClean="0"/>
                  <a:t>igh-</a:t>
                </a:r>
                <a:r>
                  <a:rPr lang="en-US" altLang="ja-JP" sz="2800" b="1" dirty="0" smtClean="0"/>
                  <a:t>M</a:t>
                </a:r>
                <a:r>
                  <a:rPr lang="en-US" altLang="ja-JP" sz="2800" dirty="0" smtClean="0"/>
                  <a:t>omentum AMD (</a:t>
                </a:r>
                <a:r>
                  <a:rPr lang="en-US" altLang="ja-JP" sz="2800" b="1" dirty="0" smtClean="0">
                    <a:solidFill>
                      <a:srgbClr val="C00000"/>
                    </a:solidFill>
                  </a:rPr>
                  <a:t>HM-AMD</a:t>
                </a:r>
                <a:r>
                  <a:rPr lang="en-US" altLang="ja-JP" sz="2800" dirty="0" smtClean="0"/>
                  <a:t>)</a:t>
                </a:r>
              </a:p>
              <a:p>
                <a:pPr lvl="1">
                  <a:lnSpc>
                    <a:spcPts val="3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altLang="ja-JP" sz="2400" dirty="0" smtClean="0"/>
                  <a:t>High-momentum nucleon pairs as 2p-2h excitations</a:t>
                </a:r>
              </a:p>
              <a:p>
                <a:pPr>
                  <a:lnSpc>
                    <a:spcPts val="30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altLang="ja-JP" sz="2800" dirty="0" smtClean="0"/>
                  <a:t>Combine TOAMD &amp; HM-AMD</a:t>
                </a:r>
                <a:br>
                  <a:rPr lang="en-US" altLang="ja-JP" sz="2800" dirty="0" smtClean="0"/>
                </a:br>
                <a:endParaRPr lang="en-US" altLang="ja-JP" sz="3600" dirty="0" smtClean="0"/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1530" y="1075472"/>
                <a:ext cx="8505945" cy="4648783"/>
              </a:xfrm>
              <a:blipFill>
                <a:blip r:embed="rId2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7107475" y="2573905"/>
            <a:ext cx="1334955" cy="964264"/>
            <a:chOff x="5397285" y="1069581"/>
            <a:chExt cx="1334955" cy="964264"/>
          </a:xfrm>
        </p:grpSpPr>
        <p:sp>
          <p:nvSpPr>
            <p:cNvPr id="5" name="楕円 4"/>
            <p:cNvSpPr/>
            <p:nvPr/>
          </p:nvSpPr>
          <p:spPr>
            <a:xfrm>
              <a:off x="5767976" y="1069581"/>
              <a:ext cx="964264" cy="96426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/>
            <p:cNvSpPr/>
            <p:nvPr/>
          </p:nvSpPr>
          <p:spPr>
            <a:xfrm>
              <a:off x="6072636" y="1715122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/>
            <p:cNvSpPr/>
            <p:nvPr/>
          </p:nvSpPr>
          <p:spPr>
            <a:xfrm>
              <a:off x="6162646" y="1114586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/>
            <p:cNvSpPr/>
            <p:nvPr/>
          </p:nvSpPr>
          <p:spPr>
            <a:xfrm>
              <a:off x="6432676" y="14296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/>
            <p:cNvSpPr/>
            <p:nvPr/>
          </p:nvSpPr>
          <p:spPr>
            <a:xfrm>
              <a:off x="6117641" y="144509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6372200" y="171512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6405056" y="1204596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H="1">
              <a:off x="5922150" y="1384616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楕円 12"/>
            <p:cNvSpPr/>
            <p:nvPr/>
          </p:nvSpPr>
          <p:spPr>
            <a:xfrm>
              <a:off x="5922150" y="1249601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>
              <a:off x="5832140" y="153510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397285" y="115624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8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7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81055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212C5-08DA-4DFE-9B97-8FD9766D6343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17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2020429" y="5987383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2" y="2268854"/>
            <a:ext cx="5675843" cy="3594089"/>
          </a:xfrm>
        </p:spPr>
      </p:pic>
      <p:sp>
        <p:nvSpPr>
          <p:cNvPr id="23" name="テキスト ボックス 22"/>
          <p:cNvSpPr txBox="1"/>
          <p:nvPr/>
        </p:nvSpPr>
        <p:spPr>
          <a:xfrm>
            <a:off x="3761910" y="2838572"/>
            <a:ext cx="1122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Kinetic/2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574100" y="2528900"/>
            <a:ext cx="815012" cy="4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5967155" y="3336157"/>
                <a:ext cx="3015335" cy="1396454"/>
              </a:xfrm>
              <a:prstGeom prst="roundRect">
                <a:avLst>
                  <a:gd name="adj" fmla="val 550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180000" indent="-1800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Good energy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baseline="30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180000" indent="-1800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Next order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4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Times" panose="02020603050405020304" pitchFamily="18" charset="0"/>
                  </a:rPr>
                  <a:t> </a:t>
                </a:r>
                <a:br>
                  <a:rPr lang="en-US" altLang="ja-JP" sz="24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Times" panose="02020603050405020304" pitchFamily="18" charset="0"/>
                  </a:rPr>
                </a:b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55" y="3336157"/>
                <a:ext cx="3015335" cy="1396454"/>
              </a:xfrm>
              <a:prstGeom prst="roundRect">
                <a:avLst>
                  <a:gd name="adj" fmla="val 5505"/>
                </a:avLst>
              </a:prstGeom>
              <a:blipFill>
                <a:blip r:embed="rId3"/>
                <a:stretch>
                  <a:fillRect l="-2626" t="-873" b="-69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5501606" y="5190145"/>
            <a:ext cx="69057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Tensor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86595" y="4812613"/>
            <a:ext cx="7505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5967155" y="2746890"/>
            <a:ext cx="2619005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>
                    <a:latin typeface="Calibri" panose="020F0502020204030204" pitchFamily="34" charset="0"/>
                  </a:rPr>
                  <a:t>TOAMD with 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4"/>
                <a:stretch>
                  <a:fillRect t="-32967" b="-60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/>
          <p:cNvGrpSpPr/>
          <p:nvPr/>
        </p:nvGrpSpPr>
        <p:grpSpPr>
          <a:xfrm>
            <a:off x="7623508" y="32176"/>
            <a:ext cx="1170130" cy="1215135"/>
            <a:chOff x="5429764" y="5326709"/>
            <a:chExt cx="1170130" cy="1215135"/>
          </a:xfrm>
        </p:grpSpPr>
        <p:sp>
          <p:nvSpPr>
            <p:cNvPr id="29" name="楕円 28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楕円 38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1" name="直線コネクタ 40"/>
            <p:cNvCxnSpPr>
              <a:endCxn id="45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楕円 41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5" name="楕円 44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386535" y="1178750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1375117" y="1216761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17" y="1216761"/>
                <a:ext cx="6647525" cy="369332"/>
              </a:xfrm>
              <a:prstGeom prst="rect">
                <a:avLst/>
              </a:prstGeom>
              <a:blipFill>
                <a:blip r:embed="rId7"/>
                <a:stretch>
                  <a:fillRect t="-175000" r="-10183" b="-26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/>
          <p:cNvCxnSpPr/>
          <p:nvPr/>
        </p:nvCxnSpPr>
        <p:spPr>
          <a:xfrm>
            <a:off x="2097261" y="1657441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160907" y="1661917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679887" y="169179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2683556" y="1657441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3318537" y="1657441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4197217" y="1657441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4220571" y="168633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363723" y="167157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212087" y="169041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108558" y="1682497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5187327" y="1661917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5210681" y="169081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2363788" y="4644135"/>
            <a:ext cx="1892260" cy="548849"/>
          </a:xfrm>
          <a:prstGeom prst="roundRect">
            <a:avLst/>
          </a:prstGeom>
          <a:solidFill>
            <a:srgbClr val="DA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ts val="3200"/>
              </a:lnSpc>
            </a:pP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27592" y="143908"/>
            <a:ext cx="8229600" cy="751778"/>
          </a:xfrm>
        </p:spPr>
        <p:txBody>
          <a:bodyPr/>
          <a:lstStyle/>
          <a:p>
            <a:r>
              <a:rPr lang="en-US" altLang="ja-JP" sz="4000" dirty="0" smtClean="0">
                <a:solidFill>
                  <a:srgbClr val="DC0F2D"/>
                </a:solidFill>
                <a:latin typeface="Calibri" panose="020F0502020204030204" pitchFamily="34" charset="0"/>
              </a:rPr>
              <a:t>TOAMD</a:t>
            </a:r>
            <a:r>
              <a:rPr lang="en-US" altLang="ja-JP" sz="4000" dirty="0" smtClean="0">
                <a:latin typeface="Calibri" panose="020F0502020204030204" pitchFamily="34" charset="0"/>
              </a:rPr>
              <a:t> &amp; </a:t>
            </a:r>
            <a:r>
              <a:rPr lang="en-US" altLang="ja-JP" sz="4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Jastrow</a:t>
            </a:r>
            <a:r>
              <a:rPr lang="en-US" altLang="ja-JP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method</a:t>
            </a:r>
            <a:endParaRPr lang="en-US" altLang="ja-JP" sz="6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 9"/>
              <p:cNvSpPr>
                <a:spLocks noChangeArrowheads="1"/>
              </p:cNvSpPr>
              <p:nvPr/>
            </p:nvSpPr>
            <p:spPr bwMode="auto">
              <a:xfrm>
                <a:off x="6282190" y="2792059"/>
                <a:ext cx="2689888" cy="897804"/>
              </a:xfrm>
              <a:prstGeom prst="roundRect">
                <a:avLst>
                  <a:gd name="adj" fmla="val 16667"/>
                </a:avLst>
              </a:prstGeom>
              <a:solidFill>
                <a:srgbClr val="FFE6CD"/>
              </a:solidFill>
              <a:ln w="19050" algn="ctr">
                <a:noFill/>
                <a:round/>
                <a:headEnd/>
                <a:tailEnd/>
              </a:ln>
            </p:spPr>
            <p:txBody>
              <a:bodyPr lIns="36000" tIns="0" rIns="36000" bIns="0" anchor="ctr" anchorCtr="1"/>
              <a:lstStyle/>
              <a:p>
                <a:pPr lvl="0" algn="ctr">
                  <a:lnSpc>
                    <a:spcPts val="3200"/>
                  </a:lnSpc>
                </a:pPr>
                <a:r>
                  <a:rPr lang="en-US" altLang="ja-JP" sz="2400" b="1" i="1" dirty="0" smtClean="0">
                    <a:solidFill>
                      <a:srgbClr val="DD2335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F</a:t>
                </a:r>
                <a:r>
                  <a:rPr lang="en-US" altLang="ja-JP" sz="2400" b="1" i="1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b="1" dirty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are </a:t>
                </a:r>
                <a:r>
                  <a:rPr lang="en-US" altLang="ja-JP" sz="2400" b="1" dirty="0" smtClean="0">
                    <a:solidFill>
                      <a:srgbClr val="DD2335"/>
                    </a:solidFill>
                    <a:latin typeface="Calibri" panose="020F0502020204030204" pitchFamily="34" charset="0"/>
                  </a:rPr>
                  <a:t>independent</a:t>
                </a:r>
              </a:p>
              <a:p>
                <a:pPr algn="ctr">
                  <a:lnSpc>
                    <a:spcPts val="32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′∙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′′⋯</m:t>
                      </m:r>
                    </m:oMath>
                  </m:oMathPara>
                </a14:m>
                <a:endParaRPr lang="ja-JP" altLang="en-US" sz="2400" b="1" dirty="0">
                  <a:solidFill>
                    <a:srgbClr val="DD2335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角丸四角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2190" y="2792059"/>
                <a:ext cx="2689888" cy="897804"/>
              </a:xfrm>
              <a:prstGeom prst="roundRect">
                <a:avLst>
                  <a:gd name="adj" fmla="val 16667"/>
                </a:avLst>
              </a:prstGeom>
              <a:blipFill>
                <a:blip r:embed="rId2"/>
                <a:stretch>
                  <a:fillRect l="-1814" t="-4762" r="-227"/>
                </a:stretch>
              </a:blipFill>
              <a:ln w="1905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4256048" y="4006677"/>
            <a:ext cx="481253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ja-JP" sz="2400" dirty="0">
                <a:latin typeface="+mj-lt"/>
              </a:rPr>
              <a:t>R. </a:t>
            </a:r>
            <a:r>
              <a:rPr lang="en-US" altLang="ja-JP" sz="2400" dirty="0" err="1">
                <a:latin typeface="+mj-lt"/>
              </a:rPr>
              <a:t>Jastrow</a:t>
            </a:r>
            <a:r>
              <a:rPr lang="en-US" altLang="ja-JP" sz="2400" dirty="0">
                <a:latin typeface="+mj-lt"/>
              </a:rPr>
              <a:t>, Phys. Rev. </a:t>
            </a:r>
            <a:r>
              <a:rPr lang="en-US" altLang="ja-JP" sz="2400" b="1" dirty="0">
                <a:latin typeface="+mj-lt"/>
              </a:rPr>
              <a:t>98</a:t>
            </a:r>
            <a:r>
              <a:rPr lang="en-US" altLang="ja-JP" sz="2400" dirty="0">
                <a:latin typeface="+mj-lt"/>
              </a:rPr>
              <a:t>, 1479 (1955</a:t>
            </a:r>
            <a:r>
              <a:rPr lang="en-US" altLang="ja-JP" sz="2400" dirty="0" smtClean="0">
                <a:latin typeface="+mj-lt"/>
              </a:rPr>
              <a:t>)</a:t>
            </a:r>
            <a:endParaRPr lang="ja-JP" altLang="en-US" sz="2400" dirty="0">
              <a:latin typeface="+mj-lt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736350" y="4495502"/>
            <a:ext cx="1235728" cy="1252349"/>
            <a:chOff x="7771707" y="5345557"/>
            <a:chExt cx="1235728" cy="1252349"/>
          </a:xfrm>
        </p:grpSpPr>
        <p:sp>
          <p:nvSpPr>
            <p:cNvPr id="9" name="楕円 8"/>
            <p:cNvSpPr/>
            <p:nvPr/>
          </p:nvSpPr>
          <p:spPr>
            <a:xfrm>
              <a:off x="7771707" y="5362178"/>
              <a:ext cx="1235728" cy="12357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stCxn id="20" idx="0"/>
              <a:endCxn id="24" idx="4"/>
            </p:cNvCxnSpPr>
            <p:nvPr/>
          </p:nvCxnSpPr>
          <p:spPr>
            <a:xfrm>
              <a:off x="8114191" y="5663625"/>
              <a:ext cx="0" cy="742310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7771707" y="5790782"/>
              <a:ext cx="261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6" name="直線コネクタ 15"/>
            <p:cNvCxnSpPr>
              <a:stCxn id="20" idx="1"/>
              <a:endCxn id="22" idx="5"/>
            </p:cNvCxnSpPr>
            <p:nvPr/>
          </p:nvCxnSpPr>
          <p:spPr>
            <a:xfrm>
              <a:off x="8040102" y="5694313"/>
              <a:ext cx="721759" cy="677679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8278637" y="5345557"/>
              <a:ext cx="2616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8" name="直線コネクタ 17"/>
            <p:cNvCxnSpPr>
              <a:stCxn id="24" idx="2"/>
              <a:endCxn id="22" idx="6"/>
            </p:cNvCxnSpPr>
            <p:nvPr/>
          </p:nvCxnSpPr>
          <p:spPr>
            <a:xfrm flipV="1">
              <a:off x="8009414" y="6297903"/>
              <a:ext cx="783135" cy="3255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20" idx="2"/>
              <a:endCxn id="25" idx="6"/>
            </p:cNvCxnSpPr>
            <p:nvPr/>
          </p:nvCxnSpPr>
          <p:spPr>
            <a:xfrm>
              <a:off x="8009414" y="5768402"/>
              <a:ext cx="768163" cy="3133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楕円 19"/>
            <p:cNvSpPr/>
            <p:nvPr/>
          </p:nvSpPr>
          <p:spPr>
            <a:xfrm>
              <a:off x="8009414" y="5663625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>
              <a:stCxn id="25" idx="0"/>
              <a:endCxn id="22" idx="4"/>
            </p:cNvCxnSpPr>
            <p:nvPr/>
          </p:nvCxnSpPr>
          <p:spPr>
            <a:xfrm>
              <a:off x="8672800" y="5666758"/>
              <a:ext cx="14972" cy="735922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楕円 21"/>
            <p:cNvSpPr/>
            <p:nvPr/>
          </p:nvSpPr>
          <p:spPr>
            <a:xfrm>
              <a:off x="8582995" y="6193126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>
              <a:stCxn id="24" idx="3"/>
              <a:endCxn id="25" idx="7"/>
            </p:cNvCxnSpPr>
            <p:nvPr/>
          </p:nvCxnSpPr>
          <p:spPr>
            <a:xfrm flipV="1">
              <a:off x="8040102" y="5697446"/>
              <a:ext cx="706787" cy="677801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/>
            <p:cNvSpPr/>
            <p:nvPr/>
          </p:nvSpPr>
          <p:spPr>
            <a:xfrm>
              <a:off x="8009414" y="619638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/>
            <p:nvPr/>
          </p:nvSpPr>
          <p:spPr>
            <a:xfrm>
              <a:off x="8568023" y="5666758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/>
              <p:cNvSpPr>
                <a:spLocks noGrp="1"/>
              </p:cNvSpPr>
              <p:nvPr>
                <p:ph idx="1"/>
              </p:nvPr>
            </p:nvSpPr>
            <p:spPr>
              <a:xfrm>
                <a:off x="116505" y="1305145"/>
                <a:ext cx="9027495" cy="5049180"/>
              </a:xfrm>
            </p:spPr>
            <p:txBody>
              <a:bodyPr/>
              <a:lstStyle/>
              <a:p>
                <a:pPr>
                  <a:lnSpc>
                    <a:spcPts val="2800"/>
                  </a:lnSpc>
                  <a:spcBef>
                    <a:spcPts val="900"/>
                  </a:spcBef>
                </a:pPr>
                <a:r>
                  <a:rPr kumimoji="1" lang="en-US" altLang="ja-JP" sz="2800" b="1" dirty="0" smtClean="0">
                    <a:solidFill>
                      <a:srgbClr val="DD2335"/>
                    </a:solidFill>
                  </a:rPr>
                  <a:t>TOAMD</a:t>
                </a:r>
                <a:r>
                  <a:rPr kumimoji="1" lang="en-US" altLang="ja-JP" sz="2800" b="1" dirty="0" smtClean="0"/>
                  <a:t>  : </a:t>
                </a:r>
                <a:r>
                  <a:rPr lang="ja-JP" altLang="en-US" sz="2800" b="1" dirty="0"/>
                  <a:t> </a:t>
                </a:r>
                <a:r>
                  <a:rPr lang="en-US" altLang="ja-JP" sz="2800" dirty="0" smtClean="0">
                    <a:latin typeface="Calibri" panose="020F0502020204030204" pitchFamily="34" charset="0"/>
                  </a:rPr>
                  <a:t>Describe </a:t>
                </a:r>
                <a:r>
                  <a:rPr lang="en-US" altLang="ja-JP" sz="2800" dirty="0">
                    <a:latin typeface="Calibri" panose="020F0502020204030204" pitchFamily="34" charset="0"/>
                  </a:rPr>
                  <a:t>finite nuclei using </a:t>
                </a:r>
                <a:r>
                  <a:rPr lang="en-US" altLang="ja-JP" sz="2800" i="1" dirty="0">
                    <a:latin typeface="Calibri" panose="020F0502020204030204" pitchFamily="34" charset="0"/>
                  </a:rPr>
                  <a:t>V</a:t>
                </a:r>
                <a:r>
                  <a:rPr lang="en-US" altLang="ja-JP" sz="2800" i="1" baseline="-25000" dirty="0">
                    <a:latin typeface="Calibri" panose="020F0502020204030204" pitchFamily="34" charset="0"/>
                  </a:rPr>
                  <a:t>NN</a:t>
                </a:r>
                <a:endParaRPr lang="en-US" altLang="ja-JP" sz="2800" dirty="0">
                  <a:latin typeface="Calibri" panose="020F0502020204030204" pitchFamily="34" charset="0"/>
                </a:endParaRPr>
              </a:p>
              <a:p>
                <a:pPr marL="648000" lvl="1">
                  <a:lnSpc>
                    <a:spcPts val="2800"/>
                  </a:lnSpc>
                  <a:spcBef>
                    <a:spcPts val="900"/>
                  </a:spcBef>
                </a:pPr>
                <a:r>
                  <a:rPr lang="en-US" altLang="ja-JP" sz="2400" dirty="0" smtClean="0"/>
                  <a:t>Power </a:t>
                </a:r>
                <a:r>
                  <a:rPr lang="en-US" altLang="ja-JP" sz="2400" dirty="0"/>
                  <a:t>series expansion using </a:t>
                </a:r>
                <a:r>
                  <a:rPr lang="en-US" altLang="ja-JP" sz="2400" dirty="0" smtClean="0"/>
                  <a:t>the </a:t>
                </a:r>
                <a:r>
                  <a:rPr lang="en-US" altLang="ja-JP" sz="2400" dirty="0"/>
                  <a:t>correlation function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altLang="ja-JP" sz="2400" b="1" dirty="0"/>
              </a:p>
              <a:p>
                <a:pPr marL="648000" lvl="1">
                  <a:lnSpc>
                    <a:spcPts val="2800"/>
                  </a:lnSpc>
                  <a:spcBef>
                    <a:spcPts val="9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b="0" i="0" dirty="0" smtClean="0"/>
                          <m:t>TOA</m:t>
                        </m:r>
                        <m:r>
                          <m:rPr>
                            <m:nor/>
                          </m:rPr>
                          <a:rPr lang="en-US" altLang="ja-JP" sz="2400" dirty="0"/>
                          <m:t>MD</m:t>
                        </m:r>
                      </m:sub>
                    </m:sSub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e>
                    </m:d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l-GR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dirty="0"/>
                          <m:t>AMD</m:t>
                        </m:r>
                      </m:sub>
                    </m:sSub>
                  </m:oMath>
                </a14:m>
                <a:endParaRPr kumimoji="1" lang="en-US" altLang="ja-JP" sz="2400" dirty="0" smtClean="0"/>
              </a:p>
              <a:p>
                <a:pPr marL="648000" lvl="1">
                  <a:lnSpc>
                    <a:spcPts val="2800"/>
                  </a:lnSpc>
                  <a:spcBef>
                    <a:spcPts val="9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: </a:t>
                </a:r>
                <a:r>
                  <a:rPr lang="en-US" altLang="ja-JP" sz="2400" b="1" i="1" dirty="0">
                    <a:solidFill>
                      <a:srgbClr val="C80E29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-wave transition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from tensor force</a:t>
                </a:r>
                <a:endParaRPr lang="en-US" altLang="ja-JP" sz="2400" b="1" i="1" dirty="0">
                  <a:solidFill>
                    <a:srgbClr val="C80E29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648000" lvl="1">
                  <a:lnSpc>
                    <a:spcPts val="2800"/>
                  </a:lnSpc>
                  <a:spcBef>
                    <a:spcPts val="9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: </a:t>
                </a:r>
                <a:r>
                  <a:rPr lang="en-US" altLang="ja-JP" sz="2400" b="1" dirty="0" smtClean="0">
                    <a:solidFill>
                      <a:srgbClr val="C80E29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hort-range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repulsion</a:t>
                </a:r>
                <a:r>
                  <a:rPr lang="ja-JP" altLang="en-US" sz="2400" dirty="0"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in central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force</a:t>
                </a:r>
              </a:p>
              <a:p>
                <a:pPr>
                  <a:lnSpc>
                    <a:spcPts val="2800"/>
                  </a:lnSpc>
                  <a:spcBef>
                    <a:spcPts val="5400"/>
                  </a:spcBef>
                </a:pPr>
                <a:r>
                  <a:rPr lang="en-US" altLang="ja-JP" sz="2800" b="1" dirty="0" err="1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Jastrow</a:t>
                </a:r>
                <a:r>
                  <a:rPr lang="en-US" altLang="ja-JP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method</a:t>
                </a:r>
              </a:p>
              <a:p>
                <a:pPr marL="648000" lvl="1">
                  <a:lnSpc>
                    <a:spcPts val="2800"/>
                  </a:lnSpc>
                  <a:spcBef>
                    <a:spcPts val="9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dirty="0">
                            <a:latin typeface="Calibri" panose="020F0502020204030204" pitchFamily="34" charset="0"/>
                          </a:rPr>
                          <m:t>Jastrow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d>
                          <m:d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reference </a:t>
                </a:r>
                <a:r>
                  <a:rPr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state)</a:t>
                </a:r>
                <a:endParaRPr kumimoji="1" lang="en-US" altLang="ja-JP" dirty="0" smtClean="0"/>
              </a:p>
              <a:p>
                <a:pPr marL="648000" lvl="1">
                  <a:lnSpc>
                    <a:spcPts val="2800"/>
                  </a:lnSpc>
                  <a:spcBef>
                    <a:spcPts val="900"/>
                  </a:spcBef>
                </a:pPr>
                <a:r>
                  <a:rPr lang="en-US" altLang="ja-JP" sz="2400" dirty="0" smtClean="0"/>
                  <a:t>Product form : common correlation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 among all pairs.</a:t>
                </a:r>
              </a:p>
              <a:p>
                <a:pPr marL="648000" lvl="1">
                  <a:lnSpc>
                    <a:spcPts val="2800"/>
                  </a:lnSpc>
                  <a:spcBef>
                    <a:spcPts val="900"/>
                  </a:spcBef>
                </a:pPr>
                <a:r>
                  <a:rPr kumimoji="1" lang="en-US" altLang="ja-JP" sz="2400" dirty="0" smtClean="0"/>
                  <a:t>Variational Monte Carlo (</a:t>
                </a:r>
                <a:r>
                  <a:rPr kumimoji="1" lang="en-US" altLang="ja-JP" sz="2400" b="1" dirty="0" smtClean="0"/>
                  <a:t>VMC</a:t>
                </a:r>
                <a:r>
                  <a:rPr kumimoji="1" lang="en-US" altLang="ja-JP" sz="2400" dirty="0" smtClean="0"/>
                  <a:t>) is utilized to calculate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kumimoji="1" lang="en-US" altLang="ja-JP" sz="2400" dirty="0" smtClean="0"/>
                  <a:t>.</a:t>
                </a:r>
              </a:p>
              <a:p>
                <a:pPr marL="648000" lvl="1">
                  <a:lnSpc>
                    <a:spcPts val="2800"/>
                  </a:lnSpc>
                  <a:spcBef>
                    <a:spcPts val="900"/>
                  </a:spcBef>
                </a:pPr>
                <a:r>
                  <a:rPr lang="en-US" altLang="ja-JP" sz="2400" dirty="0" smtClean="0"/>
                  <a:t>Widely used in various fields (cond. matter, atomic, molecular,...)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コンテンツ プレースホルダー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505" y="1305145"/>
                <a:ext cx="9027495" cy="5049180"/>
              </a:xfrm>
              <a:blipFill>
                <a:blip r:embed="rId3"/>
                <a:stretch>
                  <a:fillRect l="-1418" t="-2657" b="-68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7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" y="962001"/>
            <a:ext cx="5208871" cy="5173708"/>
          </a:xfr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45632" y="112770"/>
            <a:ext cx="8229600" cy="656238"/>
          </a:xfrm>
        </p:spPr>
        <p:txBody>
          <a:bodyPr/>
          <a:lstStyle/>
          <a:p>
            <a:r>
              <a:rPr lang="en-US" altLang="ja-JP" sz="4000" dirty="0">
                <a:latin typeface="Calibri" panose="020F0502020204030204" pitchFamily="34" charset="0"/>
              </a:rPr>
              <a:t>TOAMD </a:t>
            </a:r>
            <a:r>
              <a:rPr lang="en-US" altLang="ja-JP" sz="4000" dirty="0" smtClean="0">
                <a:latin typeface="Calibri" panose="020F0502020204030204" pitchFamily="34" charset="0"/>
              </a:rPr>
              <a:t>&amp; </a:t>
            </a:r>
            <a:r>
              <a:rPr lang="en-US" altLang="ja-JP" sz="4000" dirty="0">
                <a:latin typeface="Calibri" panose="020F0502020204030204" pitchFamily="34" charset="0"/>
              </a:rPr>
              <a:t>VMC with </a:t>
            </a:r>
            <a:r>
              <a:rPr lang="en-US" altLang="ja-JP" sz="4000" dirty="0" err="1">
                <a:latin typeface="Calibri" panose="020F0502020204030204" pitchFamily="34" charset="0"/>
              </a:rPr>
              <a:t>Jastrow</a:t>
            </a:r>
            <a:endParaRPr kumimoji="1" lang="ja-JP" altLang="en-US" sz="4000" dirty="0">
              <a:latin typeface="Calibri" panose="020F050202020403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98288" y="6162690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42842" y="3895737"/>
            <a:ext cx="1287519" cy="4056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Few-body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287622" y="1009235"/>
            <a:ext cx="3772431" cy="138499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ja-JP" sz="2800" i="1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V</a:t>
            </a:r>
            <a:r>
              <a:rPr lang="en-US" altLang="ja-JP" sz="2800" kern="0" baseline="-25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NN</a:t>
            </a:r>
            <a:r>
              <a:rPr lang="en-US" altLang="ja-JP" sz="2800" kern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: </a:t>
            </a:r>
            <a:r>
              <a:rPr lang="en-US" altLang="ja-JP" sz="2800" b="1" kern="0" dirty="0" smtClean="0">
                <a:solidFill>
                  <a:srgbClr val="DD2335"/>
                </a:solidFill>
                <a:latin typeface="Calibri" panose="020F0502020204030204" pitchFamily="34" charset="0"/>
                <a:ea typeface="ＭＳ Ｐゴシック"/>
              </a:rPr>
              <a:t>AV6</a:t>
            </a:r>
            <a:r>
              <a:rPr lang="en-US" altLang="ja-JP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 for central </a:t>
            </a:r>
            <a:br>
              <a:rPr lang="en-US" altLang="ja-JP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</a:br>
            <a:r>
              <a:rPr lang="en-US" altLang="ja-JP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                &amp; tensor forces</a:t>
            </a:r>
            <a:br>
              <a:rPr lang="en-US" altLang="ja-JP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</a:br>
            <a:r>
              <a:rPr lang="en-US" altLang="ja-JP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  </a:t>
            </a:r>
            <a:r>
              <a:rPr lang="en-US" altLang="ja-JP" sz="2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omit LS, L</a:t>
            </a:r>
            <a:r>
              <a:rPr lang="en-US" altLang="ja-JP" sz="2400" kern="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2</a:t>
            </a:r>
            <a:r>
              <a:rPr lang="en-US" altLang="ja-JP" sz="2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, (LS)</a:t>
            </a:r>
            <a:r>
              <a:rPr lang="en-US" altLang="ja-JP" sz="2400" kern="0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2</a:t>
            </a:r>
            <a:r>
              <a:rPr lang="en-US" altLang="ja-JP" sz="2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 from AV14</a:t>
            </a:r>
            <a:endParaRPr lang="en-US" altLang="ja-JP" sz="2400" kern="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186405" y="4600288"/>
            <a:ext cx="644860" cy="485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842688" y="2836129"/>
            <a:ext cx="641615" cy="407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989" y="2153066"/>
            <a:ext cx="175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+mj-lt"/>
              </a:rPr>
              <a:t>Energy </a:t>
            </a:r>
            <a:r>
              <a:rPr kumimoji="1" lang="en-US" altLang="ja-JP" sz="2000" dirty="0" smtClean="0">
                <a:latin typeface="+mj-lt"/>
              </a:rPr>
              <a:t>(MeV)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103144" y="5103467"/>
            <a:ext cx="368956" cy="44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4705348" y="3539827"/>
            <a:ext cx="181608" cy="37395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5429791" y="2663905"/>
            <a:ext cx="3403283" cy="1614241"/>
          </a:xfrm>
          <a:prstGeom prst="roundRect">
            <a:avLst>
              <a:gd name="adj" fmla="val 788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lvl="0">
              <a:spcBef>
                <a:spcPts val="600"/>
              </a:spcBef>
            </a:pPr>
            <a:r>
              <a:rPr lang="en-US" altLang="ja-JP" sz="2400" b="1" dirty="0">
                <a:solidFill>
                  <a:srgbClr val="DC0F2D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TOAMD (power series)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 gives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better energy</a:t>
            </a:r>
            <a:r>
              <a:rPr lang="en-US" altLang="ja-JP" sz="2400" b="1" dirty="0">
                <a:solidFill>
                  <a:srgbClr val="DD2335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than </a:t>
            </a:r>
            <a:r>
              <a:rPr lang="en-US" altLang="ja-JP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VMC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(</a:t>
            </a:r>
            <a:r>
              <a:rPr lang="en-US" altLang="ja-JP" sz="2400" b="1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Jastrow</a:t>
            </a:r>
            <a:r>
              <a:rPr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)</a:t>
            </a:r>
            <a:r>
              <a:rPr lang="en-US" altLang="ja-JP" sz="24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from variational point of view</a:t>
            </a:r>
            <a:endParaRPr lang="en-US" altLang="ja-JP" sz="1600" dirty="0" smtClean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060835" y="3167297"/>
            <a:ext cx="368956" cy="44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3872150" y="4416575"/>
            <a:ext cx="628904" cy="44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4662010" y="4330221"/>
            <a:ext cx="224946" cy="103515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963746" y="1165688"/>
                <a:ext cx="13600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+mn-lt"/>
                  </a:rPr>
                  <a:t>Common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ja-JP" altLang="en-US" sz="20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746" y="1165688"/>
                <a:ext cx="1360052" cy="400110"/>
              </a:xfrm>
              <a:prstGeom prst="rect">
                <a:avLst/>
              </a:prstGeom>
              <a:blipFill>
                <a:blip r:embed="rId3"/>
                <a:stretch>
                  <a:fillRect l="-4484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角丸四角形 30"/>
          <p:cNvSpPr/>
          <p:nvPr/>
        </p:nvSpPr>
        <p:spPr>
          <a:xfrm>
            <a:off x="5318411" y="5653505"/>
            <a:ext cx="2958440" cy="377479"/>
          </a:xfrm>
          <a:prstGeom prst="roundRect">
            <a:avLst/>
          </a:prstGeom>
          <a:solidFill>
            <a:srgbClr val="FF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96 (2017) 034309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11827" y="1211523"/>
            <a:ext cx="360040" cy="34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053310" y="6165480"/>
                <a:ext cx="934423" cy="461665"/>
              </a:xfrm>
              <a:prstGeom prst="rect">
                <a:avLst/>
              </a:prstGeom>
              <a:solidFill>
                <a:srgbClr val="7FFFD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310" y="6165480"/>
                <a:ext cx="934423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角丸四角形 33"/>
          <p:cNvSpPr/>
          <p:nvPr/>
        </p:nvSpPr>
        <p:spPr>
          <a:xfrm>
            <a:off x="5765989" y="4520505"/>
            <a:ext cx="2815696" cy="822840"/>
          </a:xfrm>
          <a:prstGeom prst="roundRect">
            <a:avLst>
              <a:gd name="adj" fmla="val 12284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Independent optimization of all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en-US" altLang="ja-JP" sz="2400" i="1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318411" y="6153043"/>
            <a:ext cx="3774639" cy="377479"/>
          </a:xfrm>
          <a:prstGeom prst="roundRect">
            <a:avLst/>
          </a:prstGeom>
          <a:solidFill>
            <a:srgbClr val="FF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JPS magazine (2017) Dec. 867</a:t>
            </a:r>
          </a:p>
        </p:txBody>
      </p:sp>
    </p:spTree>
    <p:extLst>
      <p:ext uri="{BB962C8B-B14F-4D97-AF65-F5344CB8AC3E}">
        <p14:creationId xmlns:p14="http://schemas.microsoft.com/office/powerpoint/2010/main" val="9065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" y="2138238"/>
            <a:ext cx="6566965" cy="4121818"/>
          </a:xfrm>
        </p:spPr>
      </p:pic>
      <p:sp>
        <p:nvSpPr>
          <p:cNvPr id="24" name="正方形/長方形 23"/>
          <p:cNvSpPr/>
          <p:nvPr/>
        </p:nvSpPr>
        <p:spPr>
          <a:xfrm>
            <a:off x="1898927" y="4958537"/>
            <a:ext cx="815012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H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493043" y="6277433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Correlation functions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045241" y="4836983"/>
            <a:ext cx="823399" cy="3156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33068" y="1005724"/>
            <a:ext cx="763799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AV6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sub>
                          </m:sSub>
                          <m:r>
                            <a:rPr kumimoji="1" lang="en-US" altLang="ja-JP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E62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D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DD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SD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F2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SS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DC0F2D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DS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238173" y="2714094"/>
            <a:ext cx="1215135" cy="1215135"/>
            <a:chOff x="5384759" y="5326709"/>
            <a:chExt cx="1215135" cy="1215135"/>
          </a:xfrm>
        </p:grpSpPr>
        <p:sp>
          <p:nvSpPr>
            <p:cNvPr id="32" name="楕円 31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3" name="楕円 32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4" name="楕円 33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5" name="楕円 34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7" name="楕円 36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38" name="楕円 37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cxnSp>
          <p:nvCxnSpPr>
            <p:cNvPr id="39" name="直線コネクタ 38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楕円 39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384759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ＭＳ Ｐゴシック" pitchFamily="50" charset="-128"/>
                  <a:cs typeface="Times" panose="02020603050405020304" pitchFamily="18" charset="0"/>
                </a:rPr>
                <a:t>F</a:t>
              </a:r>
              <a:endPara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endParaRPr>
            </a:p>
          </p:txBody>
        </p:sp>
        <p:cxnSp>
          <p:nvCxnSpPr>
            <p:cNvPr id="42" name="直線コネクタ 41"/>
            <p:cNvCxnSpPr>
              <a:endCxn id="47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ＭＳ Ｐゴシック" pitchFamily="50" charset="-128"/>
                  <a:cs typeface="Times" panose="02020603050405020304" pitchFamily="18" charset="0"/>
                </a:rPr>
                <a:t>F</a:t>
              </a:r>
              <a:endParaRPr kumimoji="1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3" name="円弧 2"/>
          <p:cNvSpPr/>
          <p:nvPr/>
        </p:nvSpPr>
        <p:spPr>
          <a:xfrm rot="16200000">
            <a:off x="7304760" y="2874963"/>
            <a:ext cx="694420" cy="694420"/>
          </a:xfrm>
          <a:prstGeom prst="arc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23076" y="5219207"/>
            <a:ext cx="690574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Arial" panose="020B0604020202020204" pitchFamily="34" charset="0"/>
              </a:rPr>
              <a:t>Tensor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/>
          <p:cNvCxnSpPr>
            <a:stCxn id="46" idx="1"/>
          </p:cNvCxnSpPr>
          <p:nvPr/>
        </p:nvCxnSpPr>
        <p:spPr>
          <a:xfrm flipH="1" flipV="1">
            <a:off x="6084951" y="5458508"/>
            <a:ext cx="796934" cy="2062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6762284" y="4406957"/>
                <a:ext cx="1691024" cy="521352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メイリオ" panose="020B0604030504040204" pitchFamily="50" charset="-128"/>
                    <a:cs typeface="+mn-cs"/>
                  </a:rPr>
                  <a:t>Common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メイリオ" panose="020B060403050404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84" y="4406957"/>
                <a:ext cx="1691024" cy="521352"/>
              </a:xfrm>
              <a:prstGeom prst="roundRect">
                <a:avLst>
                  <a:gd name="adj" fmla="val 11775"/>
                </a:avLst>
              </a:prstGeom>
              <a:blipFill>
                <a:blip r:embed="rId9"/>
                <a:stretch>
                  <a:fillRect l="-5396"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881885" y="5409775"/>
            <a:ext cx="1117295" cy="509978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Free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itchFamily="50" charset="-128"/>
                <a:cs typeface="Times" panose="02020603050405020304" pitchFamily="18" charset="0"/>
              </a:rPr>
              <a:t>F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164422" y="2835622"/>
            <a:ext cx="93801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Arial" panose="020B0604020202020204" pitchFamily="34" charset="0"/>
              </a:rPr>
              <a:t>Kinetic/2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398159" y="2389755"/>
            <a:ext cx="12575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Calibri" panose="020F0502020204030204" pitchFamily="34" charset="0"/>
              </a:rPr>
              <a:t>Few-body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Calibri" panose="020F0502020204030204" pitchFamily="34" charset="0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7847441" y="2383956"/>
            <a:ext cx="872787" cy="334418"/>
          </a:xfrm>
          <a:prstGeom prst="roundRect">
            <a:avLst>
              <a:gd name="adj" fmla="val 20303"/>
            </a:avLst>
          </a:prstGeom>
          <a:solidFill>
            <a:srgbClr val="FFCC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same</a:t>
            </a:r>
            <a:endParaRPr kumimoji="1" lang="en-US" altLang="ja-JP" sz="24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20441" y="3929229"/>
            <a:ext cx="450050" cy="400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708825" y="3894588"/>
            <a:ext cx="7505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Arial" panose="020B0604020202020204" pitchFamily="34" charset="0"/>
              </a:rPr>
              <a:t>Central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258235" y="5458507"/>
            <a:ext cx="455679" cy="205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9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角丸四角形 169"/>
          <p:cNvSpPr/>
          <p:nvPr/>
        </p:nvSpPr>
        <p:spPr>
          <a:xfrm>
            <a:off x="1376645" y="5082842"/>
            <a:ext cx="2330118" cy="1384120"/>
          </a:xfrm>
          <a:prstGeom prst="roundRect">
            <a:avLst>
              <a:gd name="adj" fmla="val 89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角丸四角形 163"/>
          <p:cNvSpPr/>
          <p:nvPr/>
        </p:nvSpPr>
        <p:spPr>
          <a:xfrm>
            <a:off x="197142" y="3352582"/>
            <a:ext cx="1819532" cy="3114380"/>
          </a:xfrm>
          <a:prstGeom prst="roundRect">
            <a:avLst>
              <a:gd name="adj" fmla="val 89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角丸四角形 161"/>
          <p:cNvSpPr/>
          <p:nvPr/>
        </p:nvSpPr>
        <p:spPr>
          <a:xfrm>
            <a:off x="3892957" y="4644135"/>
            <a:ext cx="2072770" cy="1825491"/>
          </a:xfrm>
          <a:prstGeom prst="roundRect">
            <a:avLst>
              <a:gd name="adj" fmla="val 1067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角丸四角形 162"/>
          <p:cNvSpPr/>
          <p:nvPr/>
        </p:nvSpPr>
        <p:spPr>
          <a:xfrm>
            <a:off x="6147175" y="867181"/>
            <a:ext cx="2821054" cy="5599781"/>
          </a:xfrm>
          <a:prstGeom prst="roundRect">
            <a:avLst>
              <a:gd name="adj" fmla="val 54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角丸四角形 160"/>
          <p:cNvSpPr/>
          <p:nvPr/>
        </p:nvSpPr>
        <p:spPr>
          <a:xfrm>
            <a:off x="2636786" y="867181"/>
            <a:ext cx="3315728" cy="3124258"/>
          </a:xfrm>
          <a:prstGeom prst="roundRect">
            <a:avLst>
              <a:gd name="adj" fmla="val 54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89197" y="867182"/>
            <a:ext cx="2242332" cy="2119392"/>
          </a:xfrm>
          <a:prstGeom prst="roundRect">
            <a:avLst>
              <a:gd name="adj" fmla="val 89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114627"/>
            <a:ext cx="9143999" cy="598294"/>
          </a:xfrm>
        </p:spPr>
        <p:txBody>
          <a:bodyPr/>
          <a:lstStyle/>
          <a:p>
            <a:r>
              <a:rPr lang="en-US" altLang="ja-JP" sz="3600" dirty="0" smtClean="0">
                <a:latin typeface="Calibri" panose="020F0502020204030204" pitchFamily="34" charset="0"/>
              </a:rPr>
              <a:t>Diagrams of cluster expansion  - </a:t>
            </a:r>
            <a:r>
              <a:rPr lang="en-US" altLang="ja-JP" sz="3600" i="1" dirty="0" smtClean="0">
                <a:latin typeface="Calibri" panose="020F0502020204030204" pitchFamily="34" charset="0"/>
              </a:rPr>
              <a:t>V</a:t>
            </a:r>
            <a:r>
              <a:rPr lang="en-US" altLang="ja-JP" sz="3600" baseline="-25000" dirty="0" smtClean="0">
                <a:latin typeface="Calibri" panose="020F0502020204030204" pitchFamily="34" charset="0"/>
              </a:rPr>
              <a:t>NN</a:t>
            </a:r>
            <a:r>
              <a:rPr lang="en-US" altLang="ja-JP" sz="3600" dirty="0">
                <a:latin typeface="Calibri" panose="020F0502020204030204" pitchFamily="34" charset="0"/>
              </a:rPr>
              <a:t> -</a:t>
            </a:r>
            <a:endParaRPr kumimoji="1" lang="ja-JP" altLang="en-US" sz="3600" dirty="0">
              <a:latin typeface="Calibri" panose="020F0502020204030204" pitchFamily="34" charset="0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6949431" y="909262"/>
            <a:ext cx="1230009" cy="405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角丸四角形 126"/>
          <p:cNvSpPr/>
          <p:nvPr/>
        </p:nvSpPr>
        <p:spPr>
          <a:xfrm>
            <a:off x="3627802" y="916508"/>
            <a:ext cx="1230009" cy="4057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140925" y="1352233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000" dirty="0"/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1120566" y="1718241"/>
            <a:ext cx="335188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975440" y="914046"/>
            <a:ext cx="1189475" cy="405743"/>
          </a:xfrm>
          <a:prstGeom prst="roundRect">
            <a:avLst/>
          </a:prstGeom>
          <a:solidFill>
            <a:srgbClr val="DA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1102359" y="1708382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4465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endParaRPr lang="ja-JP" altLang="en-US" sz="2000" dirty="0">
              <a:solidFill>
                <a:srgbClr val="F44652"/>
              </a:solidFill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1846103" y="1350741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000" dirty="0"/>
          </a:p>
        </p:txBody>
      </p:sp>
      <p:cxnSp>
        <p:nvCxnSpPr>
          <p:cNvPr id="131" name="直線コネクタ 130"/>
          <p:cNvCxnSpPr/>
          <p:nvPr/>
        </p:nvCxnSpPr>
        <p:spPr>
          <a:xfrm flipV="1">
            <a:off x="1849319" y="1722185"/>
            <a:ext cx="33080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正方形/長方形 135"/>
          <p:cNvSpPr/>
          <p:nvPr/>
        </p:nvSpPr>
        <p:spPr>
          <a:xfrm>
            <a:off x="1841102" y="2308810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000" dirty="0"/>
          </a:p>
        </p:txBody>
      </p:sp>
      <p:cxnSp>
        <p:nvCxnSpPr>
          <p:cNvPr id="137" name="直線コネクタ 136"/>
          <p:cNvCxnSpPr/>
          <p:nvPr/>
        </p:nvCxnSpPr>
        <p:spPr>
          <a:xfrm flipV="1">
            <a:off x="1848370" y="2348880"/>
            <a:ext cx="33836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角丸四角形 212"/>
          <p:cNvSpPr/>
          <p:nvPr/>
        </p:nvSpPr>
        <p:spPr>
          <a:xfrm>
            <a:off x="454530" y="3400736"/>
            <a:ext cx="1230009" cy="405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>
            <a:off x="1122827" y="2067018"/>
            <a:ext cx="326879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/>
          <p:cNvSpPr/>
          <p:nvPr/>
        </p:nvSpPr>
        <p:spPr>
          <a:xfrm>
            <a:off x="352213" y="1642349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4465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endParaRPr lang="ja-JP" altLang="en-US" sz="2400" dirty="0">
              <a:solidFill>
                <a:srgbClr val="F44652"/>
              </a:solidFill>
            </a:endParaRPr>
          </a:p>
        </p:txBody>
      </p:sp>
      <p:cxnSp>
        <p:nvCxnSpPr>
          <p:cNvPr id="120" name="直線コネクタ 119"/>
          <p:cNvCxnSpPr/>
          <p:nvPr/>
        </p:nvCxnSpPr>
        <p:spPr>
          <a:xfrm>
            <a:off x="381107" y="2064749"/>
            <a:ext cx="320463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正方形/長方形 125"/>
          <p:cNvSpPr/>
          <p:nvPr/>
        </p:nvSpPr>
        <p:spPr>
          <a:xfrm>
            <a:off x="1820159" y="1717717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4465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endParaRPr lang="ja-JP" altLang="en-US" sz="2000" dirty="0">
              <a:solidFill>
                <a:srgbClr val="F44652"/>
              </a:solidFill>
            </a:endParaRPr>
          </a:p>
        </p:txBody>
      </p:sp>
      <p:cxnSp>
        <p:nvCxnSpPr>
          <p:cNvPr id="165" name="直線コネクタ 164"/>
          <p:cNvCxnSpPr/>
          <p:nvPr/>
        </p:nvCxnSpPr>
        <p:spPr>
          <a:xfrm flipV="1">
            <a:off x="1841918" y="2073376"/>
            <a:ext cx="342000" cy="1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 flipV="1">
            <a:off x="2883089" y="1726376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flipV="1">
            <a:off x="3188999" y="1951400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/>
          <p:nvPr/>
        </p:nvCxnSpPr>
        <p:spPr>
          <a:xfrm flipV="1">
            <a:off x="4005083" y="1681371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 flipV="1">
            <a:off x="3999867" y="1951400"/>
            <a:ext cx="306000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/>
          <p:nvPr/>
        </p:nvCxnSpPr>
        <p:spPr>
          <a:xfrm flipV="1">
            <a:off x="4312558" y="2213864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コネクタ 374"/>
          <p:cNvCxnSpPr/>
          <p:nvPr/>
        </p:nvCxnSpPr>
        <p:spPr>
          <a:xfrm flipV="1">
            <a:off x="5067056" y="1681371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線コネクタ 377"/>
          <p:cNvCxnSpPr/>
          <p:nvPr/>
        </p:nvCxnSpPr>
        <p:spPr>
          <a:xfrm flipV="1">
            <a:off x="5369853" y="1951400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コネクタ 379"/>
          <p:cNvCxnSpPr/>
          <p:nvPr/>
        </p:nvCxnSpPr>
        <p:spPr>
          <a:xfrm flipV="1">
            <a:off x="5067886" y="2176426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 flipV="1">
            <a:off x="2880000" y="3028166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コネクタ 385"/>
          <p:cNvCxnSpPr/>
          <p:nvPr/>
        </p:nvCxnSpPr>
        <p:spPr>
          <a:xfrm>
            <a:off x="3176845" y="3555025"/>
            <a:ext cx="324990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直線コネクタ 386"/>
          <p:cNvCxnSpPr/>
          <p:nvPr/>
        </p:nvCxnSpPr>
        <p:spPr>
          <a:xfrm flipV="1">
            <a:off x="3997918" y="3028165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線コネクタ 389"/>
          <p:cNvCxnSpPr/>
          <p:nvPr/>
        </p:nvCxnSpPr>
        <p:spPr>
          <a:xfrm flipV="1">
            <a:off x="4300715" y="3298194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コネクタ 392"/>
          <p:cNvCxnSpPr/>
          <p:nvPr/>
        </p:nvCxnSpPr>
        <p:spPr>
          <a:xfrm flipV="1">
            <a:off x="6408160" y="1670338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/>
          <p:cNvCxnSpPr/>
          <p:nvPr/>
        </p:nvCxnSpPr>
        <p:spPr>
          <a:xfrm flipV="1">
            <a:off x="7033014" y="1943835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コネクタ 399"/>
          <p:cNvCxnSpPr/>
          <p:nvPr/>
        </p:nvCxnSpPr>
        <p:spPr>
          <a:xfrm flipV="1">
            <a:off x="6397301" y="295545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コネクタ 402"/>
          <p:cNvCxnSpPr/>
          <p:nvPr/>
        </p:nvCxnSpPr>
        <p:spPr>
          <a:xfrm flipV="1">
            <a:off x="7015115" y="3246805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コネクタ 404"/>
          <p:cNvCxnSpPr/>
          <p:nvPr/>
        </p:nvCxnSpPr>
        <p:spPr>
          <a:xfrm flipV="1">
            <a:off x="6397301" y="351900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直線コネクタ 406"/>
          <p:cNvCxnSpPr/>
          <p:nvPr/>
        </p:nvCxnSpPr>
        <p:spPr>
          <a:xfrm flipV="1">
            <a:off x="7850282" y="2974598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コネクタ 409"/>
          <p:cNvCxnSpPr/>
          <p:nvPr/>
        </p:nvCxnSpPr>
        <p:spPr>
          <a:xfrm flipV="1">
            <a:off x="8468096" y="3244627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線コネクタ 411"/>
          <p:cNvCxnSpPr/>
          <p:nvPr/>
        </p:nvCxnSpPr>
        <p:spPr>
          <a:xfrm flipV="1">
            <a:off x="8465232" y="350297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直線コネクタ 413"/>
          <p:cNvCxnSpPr/>
          <p:nvPr/>
        </p:nvCxnSpPr>
        <p:spPr>
          <a:xfrm flipV="1">
            <a:off x="7863503" y="4279743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7864663" y="4059070"/>
            <a:ext cx="936385" cy="990110"/>
            <a:chOff x="7864663" y="4059070"/>
            <a:chExt cx="936385" cy="990110"/>
          </a:xfrm>
        </p:grpSpPr>
        <p:cxnSp>
          <p:nvCxnSpPr>
            <p:cNvPr id="415" name="直線コネクタ 414"/>
            <p:cNvCxnSpPr/>
            <p:nvPr/>
          </p:nvCxnSpPr>
          <p:spPr>
            <a:xfrm>
              <a:off x="7864663" y="405907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コネクタ 415"/>
            <p:cNvCxnSpPr/>
            <p:nvPr/>
          </p:nvCxnSpPr>
          <p:spPr>
            <a:xfrm>
              <a:off x="8165759" y="405907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コネクタ 419"/>
            <p:cNvCxnSpPr/>
            <p:nvPr/>
          </p:nvCxnSpPr>
          <p:spPr>
            <a:xfrm>
              <a:off x="8801048" y="4059070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/>
            <p:cNvCxnSpPr/>
            <p:nvPr/>
          </p:nvCxnSpPr>
          <p:spPr>
            <a:xfrm>
              <a:off x="8486013" y="4059070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1" name="正方形/長方形 420"/>
          <p:cNvSpPr/>
          <p:nvPr/>
        </p:nvSpPr>
        <p:spPr>
          <a:xfrm>
            <a:off x="8123051" y="4478187"/>
            <a:ext cx="98994" cy="1331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正方形/長方形 421"/>
          <p:cNvSpPr/>
          <p:nvPr/>
        </p:nvSpPr>
        <p:spPr>
          <a:xfrm>
            <a:off x="8123051" y="4739283"/>
            <a:ext cx="98994" cy="1383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正方形/長方形 422"/>
          <p:cNvSpPr/>
          <p:nvPr/>
        </p:nvSpPr>
        <p:spPr>
          <a:xfrm>
            <a:off x="8436426" y="4739281"/>
            <a:ext cx="100653" cy="1383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7" name="直線コネクタ 416"/>
          <p:cNvCxnSpPr/>
          <p:nvPr/>
        </p:nvCxnSpPr>
        <p:spPr>
          <a:xfrm>
            <a:off x="7866368" y="4544132"/>
            <a:ext cx="617025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コネクタ 418"/>
          <p:cNvCxnSpPr/>
          <p:nvPr/>
        </p:nvCxnSpPr>
        <p:spPr>
          <a:xfrm flipV="1">
            <a:off x="7867283" y="4806475"/>
            <a:ext cx="933765" cy="48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直線コネクタ 423"/>
          <p:cNvCxnSpPr/>
          <p:nvPr/>
        </p:nvCxnSpPr>
        <p:spPr>
          <a:xfrm flipV="1">
            <a:off x="6413680" y="557048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6413680" y="5364215"/>
            <a:ext cx="932025" cy="990110"/>
            <a:chOff x="6413680" y="5364215"/>
            <a:chExt cx="932025" cy="990110"/>
          </a:xfrm>
        </p:grpSpPr>
        <p:cxnSp>
          <p:nvCxnSpPr>
            <p:cNvPr id="426" name="直線コネクタ 425"/>
            <p:cNvCxnSpPr/>
            <p:nvPr/>
          </p:nvCxnSpPr>
          <p:spPr>
            <a:xfrm>
              <a:off x="6715635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線コネクタ 427"/>
            <p:cNvCxnSpPr/>
            <p:nvPr/>
          </p:nvCxnSpPr>
          <p:spPr>
            <a:xfrm>
              <a:off x="7345705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線コネクタ 426"/>
            <p:cNvCxnSpPr/>
            <p:nvPr/>
          </p:nvCxnSpPr>
          <p:spPr>
            <a:xfrm>
              <a:off x="7028630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コネクタ 424"/>
            <p:cNvCxnSpPr/>
            <p:nvPr/>
          </p:nvCxnSpPr>
          <p:spPr>
            <a:xfrm>
              <a:off x="6413680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9" name="正方形/長方形 428"/>
          <p:cNvSpPr/>
          <p:nvPr/>
        </p:nvSpPr>
        <p:spPr>
          <a:xfrm>
            <a:off x="6684201" y="5769260"/>
            <a:ext cx="123788" cy="1248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正方形/長方形 430"/>
          <p:cNvSpPr/>
          <p:nvPr/>
        </p:nvSpPr>
        <p:spPr>
          <a:xfrm>
            <a:off x="6986604" y="6051487"/>
            <a:ext cx="79713" cy="1398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2" name="直線コネクタ 431"/>
          <p:cNvCxnSpPr/>
          <p:nvPr/>
        </p:nvCxnSpPr>
        <p:spPr>
          <a:xfrm>
            <a:off x="6416545" y="5829540"/>
            <a:ext cx="617025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直線コネクタ 432"/>
          <p:cNvCxnSpPr/>
          <p:nvPr/>
        </p:nvCxnSpPr>
        <p:spPr>
          <a:xfrm>
            <a:off x="6721155" y="6121401"/>
            <a:ext cx="61495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線コネクタ 433"/>
          <p:cNvCxnSpPr/>
          <p:nvPr/>
        </p:nvCxnSpPr>
        <p:spPr>
          <a:xfrm flipV="1">
            <a:off x="7851054" y="5581672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直線コネクタ 441"/>
          <p:cNvCxnSpPr/>
          <p:nvPr/>
        </p:nvCxnSpPr>
        <p:spPr>
          <a:xfrm>
            <a:off x="8470944" y="6121401"/>
            <a:ext cx="33152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直線コネクタ 442"/>
          <p:cNvCxnSpPr/>
          <p:nvPr/>
        </p:nvCxnSpPr>
        <p:spPr>
          <a:xfrm flipV="1">
            <a:off x="6389859" y="4285361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線コネクタ 445"/>
          <p:cNvCxnSpPr/>
          <p:nvPr/>
        </p:nvCxnSpPr>
        <p:spPr>
          <a:xfrm flipV="1">
            <a:off x="7007673" y="4549747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6389859" y="4060336"/>
            <a:ext cx="937545" cy="990110"/>
            <a:chOff x="6389859" y="4060336"/>
            <a:chExt cx="937545" cy="990110"/>
          </a:xfrm>
        </p:grpSpPr>
        <p:cxnSp>
          <p:nvCxnSpPr>
            <p:cNvPr id="444" name="直線コネクタ 443"/>
            <p:cNvCxnSpPr/>
            <p:nvPr/>
          </p:nvCxnSpPr>
          <p:spPr>
            <a:xfrm>
              <a:off x="6389859" y="4060336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コネクタ 444"/>
            <p:cNvCxnSpPr/>
            <p:nvPr/>
          </p:nvCxnSpPr>
          <p:spPr>
            <a:xfrm>
              <a:off x="6697334" y="4060336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線コネクタ 446"/>
            <p:cNvCxnSpPr/>
            <p:nvPr/>
          </p:nvCxnSpPr>
          <p:spPr>
            <a:xfrm>
              <a:off x="7012369" y="4064687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線コネクタ 448"/>
            <p:cNvCxnSpPr/>
            <p:nvPr/>
          </p:nvCxnSpPr>
          <p:spPr>
            <a:xfrm>
              <a:off x="7327404" y="4064687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0" name="直線コネクタ 449"/>
          <p:cNvCxnSpPr/>
          <p:nvPr/>
        </p:nvCxnSpPr>
        <p:spPr>
          <a:xfrm flipV="1">
            <a:off x="422811" y="4114749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/>
          <p:cNvCxnSpPr/>
          <p:nvPr/>
        </p:nvCxnSpPr>
        <p:spPr>
          <a:xfrm>
            <a:off x="730286" y="4373800"/>
            <a:ext cx="312415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/>
          <p:cNvCxnSpPr/>
          <p:nvPr/>
        </p:nvCxnSpPr>
        <p:spPr>
          <a:xfrm>
            <a:off x="1367320" y="4699881"/>
            <a:ext cx="32436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422811" y="3931983"/>
            <a:ext cx="1254900" cy="990110"/>
            <a:chOff x="341530" y="3931983"/>
            <a:chExt cx="1254900" cy="990110"/>
          </a:xfrm>
        </p:grpSpPr>
        <p:cxnSp>
          <p:nvCxnSpPr>
            <p:cNvPr id="451" name="直線コネクタ 450"/>
            <p:cNvCxnSpPr/>
            <p:nvPr/>
          </p:nvCxnSpPr>
          <p:spPr>
            <a:xfrm>
              <a:off x="341530" y="3931983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線コネクタ 451"/>
            <p:cNvCxnSpPr/>
            <p:nvPr/>
          </p:nvCxnSpPr>
          <p:spPr>
            <a:xfrm>
              <a:off x="649005" y="3931983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線コネクタ 452"/>
            <p:cNvCxnSpPr/>
            <p:nvPr/>
          </p:nvCxnSpPr>
          <p:spPr>
            <a:xfrm>
              <a:off x="964040" y="3931983"/>
              <a:ext cx="0" cy="98189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線コネクタ 453"/>
            <p:cNvCxnSpPr/>
            <p:nvPr/>
          </p:nvCxnSpPr>
          <p:spPr>
            <a:xfrm>
              <a:off x="1279075" y="3931983"/>
              <a:ext cx="0" cy="981895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線コネクタ 459"/>
            <p:cNvCxnSpPr/>
            <p:nvPr/>
          </p:nvCxnSpPr>
          <p:spPr>
            <a:xfrm>
              <a:off x="1596430" y="3931983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1" name="直線コネクタ 460"/>
          <p:cNvCxnSpPr/>
          <p:nvPr/>
        </p:nvCxnSpPr>
        <p:spPr>
          <a:xfrm flipV="1">
            <a:off x="422811" y="5586715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直線コネクタ 466"/>
          <p:cNvCxnSpPr/>
          <p:nvPr/>
        </p:nvCxnSpPr>
        <p:spPr>
          <a:xfrm>
            <a:off x="1367993" y="5811741"/>
            <a:ext cx="329014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直線コネクタ 471"/>
          <p:cNvCxnSpPr/>
          <p:nvPr/>
        </p:nvCxnSpPr>
        <p:spPr>
          <a:xfrm flipV="1">
            <a:off x="2241890" y="5586714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直線コネクタ 476"/>
          <p:cNvCxnSpPr/>
          <p:nvPr/>
        </p:nvCxnSpPr>
        <p:spPr>
          <a:xfrm>
            <a:off x="3170063" y="6081771"/>
            <a:ext cx="32181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直線コネクタ 480"/>
          <p:cNvCxnSpPr/>
          <p:nvPr/>
        </p:nvCxnSpPr>
        <p:spPr>
          <a:xfrm>
            <a:off x="2848246" y="5814265"/>
            <a:ext cx="321817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角丸四角形 481"/>
          <p:cNvSpPr/>
          <p:nvPr/>
        </p:nvSpPr>
        <p:spPr>
          <a:xfrm>
            <a:off x="4309601" y="4720433"/>
            <a:ext cx="1230009" cy="405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83" name="直線コネクタ 482"/>
          <p:cNvCxnSpPr/>
          <p:nvPr/>
        </p:nvCxnSpPr>
        <p:spPr>
          <a:xfrm flipV="1">
            <a:off x="4152043" y="5578203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直線コネクタ 487"/>
          <p:cNvCxnSpPr/>
          <p:nvPr/>
        </p:nvCxnSpPr>
        <p:spPr>
          <a:xfrm>
            <a:off x="5413789" y="6073259"/>
            <a:ext cx="30253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直線コネクタ 489"/>
          <p:cNvCxnSpPr/>
          <p:nvPr/>
        </p:nvCxnSpPr>
        <p:spPr>
          <a:xfrm>
            <a:off x="4771219" y="5814265"/>
            <a:ext cx="321817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直線コネクタ 467"/>
          <p:cNvCxnSpPr/>
          <p:nvPr/>
        </p:nvCxnSpPr>
        <p:spPr>
          <a:xfrm>
            <a:off x="722506" y="6036766"/>
            <a:ext cx="32281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正方形/長方形 215"/>
          <p:cNvSpPr/>
          <p:nvPr/>
        </p:nvSpPr>
        <p:spPr>
          <a:xfrm>
            <a:off x="6648247" y="4747697"/>
            <a:ext cx="113157" cy="1336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8" name="直線コネクタ 447"/>
          <p:cNvCxnSpPr/>
          <p:nvPr/>
        </p:nvCxnSpPr>
        <p:spPr>
          <a:xfrm flipV="1">
            <a:off x="6388522" y="4815005"/>
            <a:ext cx="623847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 flipV="1">
            <a:off x="7864925" y="1670338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 flipV="1">
            <a:off x="7859709" y="1940367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 flipV="1">
            <a:off x="8494995" y="2180528"/>
            <a:ext cx="30747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角丸四角形 156"/>
          <p:cNvSpPr/>
          <p:nvPr/>
        </p:nvSpPr>
        <p:spPr>
          <a:xfrm>
            <a:off x="280256" y="1069058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Calibri" panose="020F0502020204030204" pitchFamily="34" charset="0"/>
              </a:rPr>
              <a:t>bra</a:t>
            </a:r>
            <a:endParaRPr kumimoji="1" lang="ja-JP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角丸四角形 157"/>
          <p:cNvSpPr/>
          <p:nvPr/>
        </p:nvSpPr>
        <p:spPr>
          <a:xfrm>
            <a:off x="288804" y="2573905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Calibri" panose="020F0502020204030204" pitchFamily="34" charset="0"/>
              </a:rPr>
              <a:t>ket</a:t>
            </a:r>
            <a:endParaRPr kumimoji="1" lang="ja-JP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883089" y="1448780"/>
            <a:ext cx="622510" cy="997677"/>
            <a:chOff x="2883089" y="1448780"/>
            <a:chExt cx="622510" cy="997677"/>
          </a:xfrm>
        </p:grpSpPr>
        <p:cxnSp>
          <p:nvCxnSpPr>
            <p:cNvPr id="168" name="直線コネクタ 167"/>
            <p:cNvCxnSpPr/>
            <p:nvPr/>
          </p:nvCxnSpPr>
          <p:spPr>
            <a:xfrm>
              <a:off x="2883089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>
              <a:off x="3505599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190564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4005083" y="1448780"/>
            <a:ext cx="622510" cy="1017592"/>
            <a:chOff x="4005083" y="1448780"/>
            <a:chExt cx="622510" cy="1017592"/>
          </a:xfrm>
        </p:grpSpPr>
        <p:cxnSp>
          <p:nvCxnSpPr>
            <p:cNvPr id="373" name="直線コネクタ 372"/>
            <p:cNvCxnSpPr/>
            <p:nvPr/>
          </p:nvCxnSpPr>
          <p:spPr>
            <a:xfrm>
              <a:off x="4627593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コネクタ 369"/>
            <p:cNvCxnSpPr/>
            <p:nvPr/>
          </p:nvCxnSpPr>
          <p:spPr>
            <a:xfrm>
              <a:off x="4005083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線コネクタ 370"/>
            <p:cNvCxnSpPr/>
            <p:nvPr/>
          </p:nvCxnSpPr>
          <p:spPr>
            <a:xfrm>
              <a:off x="4310398" y="1448780"/>
              <a:ext cx="0" cy="101759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/>
          <p:cNvGrpSpPr/>
          <p:nvPr/>
        </p:nvGrpSpPr>
        <p:grpSpPr>
          <a:xfrm>
            <a:off x="5067056" y="1448780"/>
            <a:ext cx="622510" cy="997677"/>
            <a:chOff x="5067056" y="1448780"/>
            <a:chExt cx="622510" cy="997677"/>
          </a:xfrm>
        </p:grpSpPr>
        <p:cxnSp>
          <p:nvCxnSpPr>
            <p:cNvPr id="376" name="直線コネクタ 375"/>
            <p:cNvCxnSpPr/>
            <p:nvPr/>
          </p:nvCxnSpPr>
          <p:spPr>
            <a:xfrm>
              <a:off x="5067056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コネクタ 376"/>
            <p:cNvCxnSpPr/>
            <p:nvPr/>
          </p:nvCxnSpPr>
          <p:spPr>
            <a:xfrm>
              <a:off x="5374531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コネクタ 378"/>
            <p:cNvCxnSpPr/>
            <p:nvPr/>
          </p:nvCxnSpPr>
          <p:spPr>
            <a:xfrm>
              <a:off x="5689566" y="144878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6408160" y="1445314"/>
            <a:ext cx="937545" cy="997677"/>
            <a:chOff x="6408160" y="1445314"/>
            <a:chExt cx="937545" cy="997677"/>
          </a:xfrm>
        </p:grpSpPr>
        <p:cxnSp>
          <p:nvCxnSpPr>
            <p:cNvPr id="394" name="直線コネクタ 393"/>
            <p:cNvCxnSpPr/>
            <p:nvPr/>
          </p:nvCxnSpPr>
          <p:spPr>
            <a:xfrm>
              <a:off x="6408160" y="1445314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コネクタ 394"/>
            <p:cNvCxnSpPr/>
            <p:nvPr/>
          </p:nvCxnSpPr>
          <p:spPr>
            <a:xfrm>
              <a:off x="6715635" y="1445314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/>
            <p:cNvCxnSpPr/>
            <p:nvPr/>
          </p:nvCxnSpPr>
          <p:spPr>
            <a:xfrm>
              <a:off x="7030670" y="1452881"/>
              <a:ext cx="0" cy="9850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線コネクタ 398"/>
            <p:cNvCxnSpPr/>
            <p:nvPr/>
          </p:nvCxnSpPr>
          <p:spPr>
            <a:xfrm>
              <a:off x="7345705" y="1445314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6397301" y="2758037"/>
            <a:ext cx="937545" cy="997677"/>
            <a:chOff x="6397301" y="2758037"/>
            <a:chExt cx="937545" cy="997677"/>
          </a:xfrm>
        </p:grpSpPr>
        <p:cxnSp>
          <p:nvCxnSpPr>
            <p:cNvPr id="401" name="直線コネクタ 400"/>
            <p:cNvCxnSpPr/>
            <p:nvPr/>
          </p:nvCxnSpPr>
          <p:spPr>
            <a:xfrm>
              <a:off x="6397301" y="2758037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コネクタ 401"/>
            <p:cNvCxnSpPr/>
            <p:nvPr/>
          </p:nvCxnSpPr>
          <p:spPr>
            <a:xfrm>
              <a:off x="6704776" y="2758037"/>
              <a:ext cx="0" cy="9925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/>
            <p:cNvCxnSpPr/>
            <p:nvPr/>
          </p:nvCxnSpPr>
          <p:spPr>
            <a:xfrm>
              <a:off x="7019811" y="2765604"/>
              <a:ext cx="0" cy="9850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/>
            <p:cNvCxnSpPr/>
            <p:nvPr/>
          </p:nvCxnSpPr>
          <p:spPr>
            <a:xfrm>
              <a:off x="7334846" y="2765604"/>
              <a:ext cx="0" cy="9850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7850282" y="2753925"/>
            <a:ext cx="937545" cy="985759"/>
            <a:chOff x="7850282" y="2753925"/>
            <a:chExt cx="937545" cy="985759"/>
          </a:xfrm>
        </p:grpSpPr>
        <p:cxnSp>
          <p:nvCxnSpPr>
            <p:cNvPr id="408" name="直線コネクタ 407"/>
            <p:cNvCxnSpPr/>
            <p:nvPr/>
          </p:nvCxnSpPr>
          <p:spPr>
            <a:xfrm>
              <a:off x="7850282" y="2753925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コネクタ 408"/>
            <p:cNvCxnSpPr/>
            <p:nvPr/>
          </p:nvCxnSpPr>
          <p:spPr>
            <a:xfrm>
              <a:off x="8157757" y="2753925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コネクタ 410"/>
            <p:cNvCxnSpPr/>
            <p:nvPr/>
          </p:nvCxnSpPr>
          <p:spPr>
            <a:xfrm>
              <a:off x="8472792" y="2753925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コネクタ 412"/>
            <p:cNvCxnSpPr/>
            <p:nvPr/>
          </p:nvCxnSpPr>
          <p:spPr>
            <a:xfrm>
              <a:off x="8787827" y="2753925"/>
              <a:ext cx="0" cy="98575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>
            <a:off x="7864925" y="1452881"/>
            <a:ext cx="937545" cy="997677"/>
            <a:chOff x="7864925" y="1452881"/>
            <a:chExt cx="937545" cy="997677"/>
          </a:xfrm>
        </p:grpSpPr>
        <p:cxnSp>
          <p:nvCxnSpPr>
            <p:cNvPr id="235" name="直線コネクタ 234"/>
            <p:cNvCxnSpPr/>
            <p:nvPr/>
          </p:nvCxnSpPr>
          <p:spPr>
            <a:xfrm>
              <a:off x="7864925" y="1452881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/>
            <p:cNvCxnSpPr/>
            <p:nvPr/>
          </p:nvCxnSpPr>
          <p:spPr>
            <a:xfrm>
              <a:off x="8172400" y="1452881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/>
            <p:nvPr/>
          </p:nvCxnSpPr>
          <p:spPr>
            <a:xfrm>
              <a:off x="8487435" y="1460448"/>
              <a:ext cx="0" cy="9850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239"/>
            <p:cNvCxnSpPr/>
            <p:nvPr/>
          </p:nvCxnSpPr>
          <p:spPr>
            <a:xfrm>
              <a:off x="8802470" y="1452881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2232518" y="5319210"/>
            <a:ext cx="1259362" cy="990110"/>
            <a:chOff x="2232518" y="5319210"/>
            <a:chExt cx="1259362" cy="990110"/>
          </a:xfrm>
        </p:grpSpPr>
        <p:cxnSp>
          <p:nvCxnSpPr>
            <p:cNvPr id="473" name="直線コネクタ 472"/>
            <p:cNvCxnSpPr/>
            <p:nvPr/>
          </p:nvCxnSpPr>
          <p:spPr>
            <a:xfrm>
              <a:off x="2232518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直線コネクタ 473"/>
            <p:cNvCxnSpPr/>
            <p:nvPr/>
          </p:nvCxnSpPr>
          <p:spPr>
            <a:xfrm>
              <a:off x="2539993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線コネクタ 475"/>
            <p:cNvCxnSpPr/>
            <p:nvPr/>
          </p:nvCxnSpPr>
          <p:spPr>
            <a:xfrm>
              <a:off x="3170063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線コネクタ 477"/>
            <p:cNvCxnSpPr/>
            <p:nvPr/>
          </p:nvCxnSpPr>
          <p:spPr>
            <a:xfrm>
              <a:off x="3491880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線コネクタ 474"/>
            <p:cNvCxnSpPr/>
            <p:nvPr/>
          </p:nvCxnSpPr>
          <p:spPr>
            <a:xfrm>
              <a:off x="2855028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>
            <a:off x="422811" y="5319210"/>
            <a:ext cx="1259362" cy="990110"/>
            <a:chOff x="422811" y="5319210"/>
            <a:chExt cx="1259362" cy="990110"/>
          </a:xfrm>
        </p:grpSpPr>
        <p:cxnSp>
          <p:nvCxnSpPr>
            <p:cNvPr id="462" name="直線コネクタ 461"/>
            <p:cNvCxnSpPr/>
            <p:nvPr/>
          </p:nvCxnSpPr>
          <p:spPr>
            <a:xfrm>
              <a:off x="422811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線コネクタ 462"/>
            <p:cNvCxnSpPr/>
            <p:nvPr/>
          </p:nvCxnSpPr>
          <p:spPr>
            <a:xfrm>
              <a:off x="730286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線コネクタ 463"/>
            <p:cNvCxnSpPr/>
            <p:nvPr/>
          </p:nvCxnSpPr>
          <p:spPr>
            <a:xfrm>
              <a:off x="1045321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線コネクタ 464"/>
            <p:cNvCxnSpPr/>
            <p:nvPr/>
          </p:nvCxnSpPr>
          <p:spPr>
            <a:xfrm>
              <a:off x="1360356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線コネクタ 468"/>
            <p:cNvCxnSpPr/>
            <p:nvPr/>
          </p:nvCxnSpPr>
          <p:spPr>
            <a:xfrm>
              <a:off x="1682173" y="5319210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1131295" y="1506923"/>
            <a:ext cx="322023" cy="1012810"/>
            <a:chOff x="1131295" y="1506923"/>
            <a:chExt cx="322023" cy="1012810"/>
          </a:xfrm>
        </p:grpSpPr>
        <p:cxnSp>
          <p:nvCxnSpPr>
            <p:cNvPr id="107" name="直線コネクタ 106"/>
            <p:cNvCxnSpPr/>
            <p:nvPr/>
          </p:nvCxnSpPr>
          <p:spPr>
            <a:xfrm>
              <a:off x="1131295" y="1506923"/>
              <a:ext cx="0" cy="10128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1453318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1861517" y="1522056"/>
            <a:ext cx="318624" cy="997677"/>
            <a:chOff x="1861517" y="1522056"/>
            <a:chExt cx="318624" cy="997677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1861517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2180141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4152043" y="5310698"/>
            <a:ext cx="1564281" cy="990110"/>
            <a:chOff x="4152043" y="5310698"/>
            <a:chExt cx="1564281" cy="990110"/>
          </a:xfrm>
        </p:grpSpPr>
        <p:cxnSp>
          <p:nvCxnSpPr>
            <p:cNvPr id="484" name="直線コネクタ 483"/>
            <p:cNvCxnSpPr/>
            <p:nvPr/>
          </p:nvCxnSpPr>
          <p:spPr>
            <a:xfrm>
              <a:off x="4152043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線コネクタ 484"/>
            <p:cNvCxnSpPr/>
            <p:nvPr/>
          </p:nvCxnSpPr>
          <p:spPr>
            <a:xfrm>
              <a:off x="4459518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線コネクタ 488"/>
            <p:cNvCxnSpPr/>
            <p:nvPr/>
          </p:nvCxnSpPr>
          <p:spPr>
            <a:xfrm>
              <a:off x="5411405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線コネクタ 490"/>
            <p:cNvCxnSpPr/>
            <p:nvPr/>
          </p:nvCxnSpPr>
          <p:spPr>
            <a:xfrm>
              <a:off x="5716324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線コネクタ 485"/>
            <p:cNvCxnSpPr/>
            <p:nvPr/>
          </p:nvCxnSpPr>
          <p:spPr>
            <a:xfrm>
              <a:off x="4774553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線コネクタ 486"/>
            <p:cNvCxnSpPr/>
            <p:nvPr/>
          </p:nvCxnSpPr>
          <p:spPr>
            <a:xfrm>
              <a:off x="5089588" y="5310698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/>
          <p:nvPr/>
        </p:nvGrpSpPr>
        <p:grpSpPr>
          <a:xfrm>
            <a:off x="3997918" y="2798930"/>
            <a:ext cx="622510" cy="997677"/>
            <a:chOff x="3997918" y="2798930"/>
            <a:chExt cx="622510" cy="997677"/>
          </a:xfrm>
        </p:grpSpPr>
        <p:cxnSp>
          <p:nvCxnSpPr>
            <p:cNvPr id="388" name="直線コネクタ 387"/>
            <p:cNvCxnSpPr/>
            <p:nvPr/>
          </p:nvCxnSpPr>
          <p:spPr>
            <a:xfrm>
              <a:off x="3997918" y="279893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線コネクタ 390"/>
            <p:cNvCxnSpPr/>
            <p:nvPr/>
          </p:nvCxnSpPr>
          <p:spPr>
            <a:xfrm>
              <a:off x="4620428" y="279893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線コネクタ 388"/>
            <p:cNvCxnSpPr/>
            <p:nvPr/>
          </p:nvCxnSpPr>
          <p:spPr>
            <a:xfrm>
              <a:off x="4305393" y="279893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/>
          <p:cNvSpPr/>
          <p:nvPr/>
        </p:nvSpPr>
        <p:spPr>
          <a:xfrm>
            <a:off x="4264596" y="3501557"/>
            <a:ext cx="89611" cy="115030"/>
          </a:xfrm>
          <a:prstGeom prst="rect">
            <a:avLst/>
          </a:prstGeom>
          <a:solidFill>
            <a:srgbClr val="DA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2" name="直線コネクタ 391"/>
          <p:cNvCxnSpPr/>
          <p:nvPr/>
        </p:nvCxnSpPr>
        <p:spPr>
          <a:xfrm>
            <a:off x="3999973" y="3555025"/>
            <a:ext cx="620850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384608" y="1522056"/>
            <a:ext cx="316962" cy="997677"/>
            <a:chOff x="384608" y="1522056"/>
            <a:chExt cx="316962" cy="997677"/>
          </a:xfrm>
        </p:grpSpPr>
        <p:cxnSp>
          <p:nvCxnSpPr>
            <p:cNvPr id="117" name="直線コネクタ 116"/>
            <p:cNvCxnSpPr/>
            <p:nvPr/>
          </p:nvCxnSpPr>
          <p:spPr>
            <a:xfrm>
              <a:off x="384608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>
              <a:off x="701570" y="1522056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直線コネクタ 159"/>
          <p:cNvCxnSpPr/>
          <p:nvPr/>
        </p:nvCxnSpPr>
        <p:spPr>
          <a:xfrm flipV="1">
            <a:off x="3176845" y="3301550"/>
            <a:ext cx="319731" cy="2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2883089" y="2798930"/>
            <a:ext cx="622510" cy="997677"/>
            <a:chOff x="2883089" y="2798930"/>
            <a:chExt cx="622510" cy="997677"/>
          </a:xfrm>
        </p:grpSpPr>
        <p:cxnSp>
          <p:nvCxnSpPr>
            <p:cNvPr id="382" name="直線コネクタ 381"/>
            <p:cNvCxnSpPr/>
            <p:nvPr/>
          </p:nvCxnSpPr>
          <p:spPr>
            <a:xfrm>
              <a:off x="2883089" y="2798930"/>
              <a:ext cx="0" cy="98212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線コネクタ 384"/>
            <p:cNvCxnSpPr/>
            <p:nvPr/>
          </p:nvCxnSpPr>
          <p:spPr>
            <a:xfrm>
              <a:off x="3505599" y="2798930"/>
              <a:ext cx="0" cy="997677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線コネクタ 382"/>
            <p:cNvCxnSpPr/>
            <p:nvPr/>
          </p:nvCxnSpPr>
          <p:spPr>
            <a:xfrm>
              <a:off x="3188186" y="2798930"/>
              <a:ext cx="0" cy="982123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/>
          <p:cNvGrpSpPr/>
          <p:nvPr/>
        </p:nvGrpSpPr>
        <p:grpSpPr>
          <a:xfrm>
            <a:off x="7851054" y="5364215"/>
            <a:ext cx="951416" cy="990110"/>
            <a:chOff x="7851054" y="5364215"/>
            <a:chExt cx="951416" cy="990110"/>
          </a:xfrm>
        </p:grpSpPr>
        <p:cxnSp>
          <p:nvCxnSpPr>
            <p:cNvPr id="436" name="直線コネクタ 435"/>
            <p:cNvCxnSpPr/>
            <p:nvPr/>
          </p:nvCxnSpPr>
          <p:spPr>
            <a:xfrm>
              <a:off x="8158529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線コネクタ 436"/>
            <p:cNvCxnSpPr/>
            <p:nvPr/>
          </p:nvCxnSpPr>
          <p:spPr>
            <a:xfrm>
              <a:off x="8473564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>
              <a:off x="8802470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線コネクタ 434"/>
            <p:cNvCxnSpPr/>
            <p:nvPr/>
          </p:nvCxnSpPr>
          <p:spPr>
            <a:xfrm>
              <a:off x="7851054" y="5364215"/>
              <a:ext cx="0" cy="990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9" name="正方形/長方形 438"/>
          <p:cNvSpPr/>
          <p:nvPr/>
        </p:nvSpPr>
        <p:spPr>
          <a:xfrm>
            <a:off x="8110602" y="5774543"/>
            <a:ext cx="111443" cy="144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1" name="直線コネクタ 440"/>
          <p:cNvCxnSpPr/>
          <p:nvPr/>
        </p:nvCxnSpPr>
        <p:spPr>
          <a:xfrm>
            <a:off x="7853919" y="5840723"/>
            <a:ext cx="617025" cy="0"/>
          </a:xfrm>
          <a:prstGeom prst="line">
            <a:avLst/>
          </a:prstGeom>
          <a:ln w="63500">
            <a:solidFill>
              <a:srgbClr val="F4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8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角丸四角形 87"/>
          <p:cNvSpPr/>
          <p:nvPr/>
        </p:nvSpPr>
        <p:spPr>
          <a:xfrm>
            <a:off x="273280" y="1049873"/>
            <a:ext cx="1245268" cy="2166379"/>
          </a:xfrm>
          <a:prstGeom prst="roundRect">
            <a:avLst>
              <a:gd name="adj" fmla="val 91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1728110" y="4372871"/>
            <a:ext cx="2018449" cy="1891444"/>
          </a:xfrm>
          <a:prstGeom prst="roundRect">
            <a:avLst>
              <a:gd name="adj" fmla="val 91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1817708" y="1043735"/>
            <a:ext cx="1944202" cy="2166378"/>
          </a:xfrm>
          <a:prstGeom prst="roundRect">
            <a:avLst>
              <a:gd name="adj" fmla="val 91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7044539" y="1043735"/>
            <a:ext cx="1667921" cy="5220580"/>
          </a:xfrm>
          <a:prstGeom prst="roundRect">
            <a:avLst>
              <a:gd name="adj" fmla="val 91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084904" y="1043735"/>
            <a:ext cx="2602331" cy="5220580"/>
          </a:xfrm>
          <a:prstGeom prst="roundRect">
            <a:avLst>
              <a:gd name="adj" fmla="val 91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202" name="直線コネクタ 201"/>
          <p:cNvCxnSpPr/>
          <p:nvPr/>
        </p:nvCxnSpPr>
        <p:spPr>
          <a:xfrm>
            <a:off x="8391132" y="333899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5081927" y="171881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114627"/>
            <a:ext cx="9144000" cy="598294"/>
          </a:xfrm>
        </p:spPr>
        <p:txBody>
          <a:bodyPr/>
          <a:lstStyle/>
          <a:p>
            <a:r>
              <a:rPr lang="en-US" altLang="ja-JP" sz="3600" dirty="0" smtClean="0">
                <a:latin typeface="Calibri" panose="020F0502020204030204" pitchFamily="34" charset="0"/>
              </a:rPr>
              <a:t>Diagrams of cluster expansion, Kinetic</a:t>
            </a:r>
            <a:r>
              <a:rPr lang="ja-JP" altLang="en-US" sz="3600" dirty="0" smtClean="0">
                <a:latin typeface="Calibri" panose="020F0502020204030204" pitchFamily="34" charset="0"/>
              </a:rPr>
              <a:t> </a:t>
            </a:r>
            <a:r>
              <a:rPr lang="en-US" altLang="ja-JP" sz="3600" dirty="0" smtClean="0">
                <a:latin typeface="Calibri" panose="020F0502020204030204" pitchFamily="34" charset="0"/>
              </a:rPr>
              <a:t>energy</a:t>
            </a:r>
            <a:endParaRPr kumimoji="1" lang="ja-JP" altLang="en-US" sz="3600" dirty="0">
              <a:latin typeface="Calibri" panose="020F0502020204030204" pitchFamily="34" charset="0"/>
            </a:endParaRPr>
          </a:p>
        </p:txBody>
      </p:sp>
      <p:cxnSp>
        <p:nvCxnSpPr>
          <p:cNvPr id="86" name="直線コネクタ 85"/>
          <p:cNvCxnSpPr/>
          <p:nvPr/>
        </p:nvCxnSpPr>
        <p:spPr>
          <a:xfrm>
            <a:off x="855667" y="1752148"/>
            <a:ext cx="0" cy="1188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角丸四角形 90"/>
          <p:cNvSpPr/>
          <p:nvPr/>
        </p:nvSpPr>
        <p:spPr>
          <a:xfrm>
            <a:off x="305239" y="1142088"/>
            <a:ext cx="1189475" cy="4057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7284276" y="1148633"/>
            <a:ext cx="1230009" cy="4057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782595" y="2258991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908175" y="208498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solidFill>
                  <a:srgbClr val="DD23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endParaRPr lang="ja-JP" altLang="en-US" sz="2400" dirty="0">
              <a:solidFill>
                <a:srgbClr val="DD23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7" name="角丸四角形 126"/>
          <p:cNvSpPr/>
          <p:nvPr/>
        </p:nvSpPr>
        <p:spPr>
          <a:xfrm>
            <a:off x="4739274" y="1146931"/>
            <a:ext cx="1230009" cy="4057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78428" y="170003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2184851" y="2060656"/>
            <a:ext cx="333455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2174444" y="1146467"/>
            <a:ext cx="1189475" cy="4057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07" name="直線コネクタ 106"/>
          <p:cNvCxnSpPr/>
          <p:nvPr/>
        </p:nvCxnSpPr>
        <p:spPr>
          <a:xfrm>
            <a:off x="2184851" y="1752148"/>
            <a:ext cx="0" cy="1188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2518306" y="1752148"/>
            <a:ext cx="0" cy="1188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円/楕円 108"/>
          <p:cNvSpPr>
            <a:spLocks noChangeAspect="1"/>
          </p:cNvSpPr>
          <p:nvPr/>
        </p:nvSpPr>
        <p:spPr>
          <a:xfrm>
            <a:off x="2096725" y="2256023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2186735" y="21349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solidFill>
                  <a:srgbClr val="DD23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endParaRPr lang="ja-JP" altLang="en-US" sz="2400" dirty="0">
              <a:solidFill>
                <a:srgbClr val="DD23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12" name="直線コネクタ 111"/>
          <p:cNvCxnSpPr/>
          <p:nvPr/>
        </p:nvCxnSpPr>
        <p:spPr>
          <a:xfrm flipV="1">
            <a:off x="4442208" y="1987805"/>
            <a:ext cx="324684" cy="58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4442208" y="171881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4766892" y="171881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円/楕円 124"/>
          <p:cNvSpPr>
            <a:spLocks noChangeAspect="1"/>
          </p:cNvSpPr>
          <p:nvPr/>
        </p:nvSpPr>
        <p:spPr>
          <a:xfrm>
            <a:off x="5022050" y="2173849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3058735" y="167994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31" name="直線コネクタ 130"/>
          <p:cNvCxnSpPr/>
          <p:nvPr/>
        </p:nvCxnSpPr>
        <p:spPr>
          <a:xfrm>
            <a:off x="3046133" y="2040569"/>
            <a:ext cx="35248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3046133" y="1752148"/>
            <a:ext cx="0" cy="1188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3398613" y="1752148"/>
            <a:ext cx="0" cy="1188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円/楕円 133"/>
          <p:cNvSpPr>
            <a:spLocks noChangeAspect="1"/>
          </p:cNvSpPr>
          <p:nvPr/>
        </p:nvSpPr>
        <p:spPr>
          <a:xfrm>
            <a:off x="2970000" y="2246059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3074536" y="21349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solidFill>
                  <a:srgbClr val="DD23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endParaRPr lang="ja-JP" altLang="en-US" sz="2400" dirty="0">
              <a:solidFill>
                <a:srgbClr val="DD23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3038573" y="253503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37" name="直線コネクタ 136"/>
          <p:cNvCxnSpPr/>
          <p:nvPr/>
        </p:nvCxnSpPr>
        <p:spPr>
          <a:xfrm flipV="1">
            <a:off x="3046133" y="2551237"/>
            <a:ext cx="352480" cy="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6387072" y="171881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5747353" y="1995958"/>
            <a:ext cx="324684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5747353" y="171881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6072037" y="171881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円/楕円 151"/>
          <p:cNvSpPr>
            <a:spLocks noChangeAspect="1"/>
          </p:cNvSpPr>
          <p:nvPr/>
        </p:nvSpPr>
        <p:spPr>
          <a:xfrm>
            <a:off x="6327195" y="2173849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155" name="直線コネクタ 154"/>
          <p:cNvCxnSpPr/>
          <p:nvPr/>
        </p:nvCxnSpPr>
        <p:spPr>
          <a:xfrm>
            <a:off x="5747353" y="2508945"/>
            <a:ext cx="333249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5087244" y="333899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4442208" y="3639916"/>
            <a:ext cx="341620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4442208" y="333899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>
            <a:off x="4779005" y="333899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円/楕円 178"/>
          <p:cNvSpPr>
            <a:spLocks noChangeAspect="1"/>
          </p:cNvSpPr>
          <p:nvPr/>
        </p:nvSpPr>
        <p:spPr>
          <a:xfrm>
            <a:off x="5022050" y="3798040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181" name="直線コネクタ 180"/>
          <p:cNvCxnSpPr/>
          <p:nvPr/>
        </p:nvCxnSpPr>
        <p:spPr>
          <a:xfrm>
            <a:off x="4783828" y="4136141"/>
            <a:ext cx="298099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5072278" y="4959169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4442208" y="5232855"/>
            <a:ext cx="324684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4442208" y="495917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4766892" y="4959169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円/楕円 142"/>
          <p:cNvSpPr>
            <a:spLocks noChangeAspect="1"/>
          </p:cNvSpPr>
          <p:nvPr/>
        </p:nvSpPr>
        <p:spPr>
          <a:xfrm>
            <a:off x="4374000" y="5409100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145" name="直線コネクタ 144"/>
          <p:cNvCxnSpPr/>
          <p:nvPr/>
        </p:nvCxnSpPr>
        <p:spPr>
          <a:xfrm flipV="1">
            <a:off x="4775256" y="5713434"/>
            <a:ext cx="297022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6377423" y="4959169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5747353" y="5225630"/>
            <a:ext cx="324684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5747353" y="4959169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6072037" y="4959169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円/楕円 160"/>
          <p:cNvSpPr>
            <a:spLocks noChangeAspect="1"/>
          </p:cNvSpPr>
          <p:nvPr/>
        </p:nvSpPr>
        <p:spPr>
          <a:xfrm>
            <a:off x="6001200" y="5400115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163" name="直線コネクタ 162"/>
          <p:cNvCxnSpPr/>
          <p:nvPr/>
        </p:nvCxnSpPr>
        <p:spPr>
          <a:xfrm flipV="1">
            <a:off x="6080401" y="5705643"/>
            <a:ext cx="306671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>
            <a:off x="8056799" y="1733205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 flipV="1">
            <a:off x="7409793" y="2011269"/>
            <a:ext cx="331971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7409793" y="1725051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7741764" y="1733205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円/楕円 187"/>
          <p:cNvSpPr>
            <a:spLocks noChangeAspect="1"/>
          </p:cNvSpPr>
          <p:nvPr/>
        </p:nvSpPr>
        <p:spPr>
          <a:xfrm>
            <a:off x="7355140" y="2215882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190" name="直線コネクタ 189"/>
          <p:cNvCxnSpPr/>
          <p:nvPr/>
        </p:nvCxnSpPr>
        <p:spPr>
          <a:xfrm flipV="1">
            <a:off x="8056799" y="2506909"/>
            <a:ext cx="324684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8371834" y="171881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8066448" y="3353385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 flipV="1">
            <a:off x="7419442" y="3609077"/>
            <a:ext cx="331971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7419442" y="3345231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7751413" y="3353385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円/楕円 197"/>
          <p:cNvSpPr>
            <a:spLocks noChangeAspect="1"/>
          </p:cNvSpPr>
          <p:nvPr/>
        </p:nvSpPr>
        <p:spPr>
          <a:xfrm>
            <a:off x="7999200" y="3789097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200" name="直線コネクタ 199"/>
          <p:cNvCxnSpPr/>
          <p:nvPr/>
        </p:nvCxnSpPr>
        <p:spPr>
          <a:xfrm>
            <a:off x="8056799" y="4099715"/>
            <a:ext cx="33433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>
            <a:off x="8381483" y="4959170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>
            <a:off x="8056799" y="4973565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flipV="1">
            <a:off x="7409793" y="5243475"/>
            <a:ext cx="341620" cy="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7409793" y="4965411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>
            <a:off x="7741764" y="4973565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円/楕円 208"/>
          <p:cNvSpPr>
            <a:spLocks noChangeAspect="1"/>
          </p:cNvSpPr>
          <p:nvPr/>
        </p:nvSpPr>
        <p:spPr>
          <a:xfrm>
            <a:off x="8316000" y="5423495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211" name="直線コネクタ 210"/>
          <p:cNvCxnSpPr/>
          <p:nvPr/>
        </p:nvCxnSpPr>
        <p:spPr>
          <a:xfrm>
            <a:off x="7741764" y="5734113"/>
            <a:ext cx="31503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角丸四角形 212"/>
          <p:cNvSpPr/>
          <p:nvPr/>
        </p:nvSpPr>
        <p:spPr>
          <a:xfrm>
            <a:off x="2122329" y="4412614"/>
            <a:ext cx="1230009" cy="40574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14" name="直線コネクタ 213"/>
          <p:cNvCxnSpPr/>
          <p:nvPr/>
        </p:nvCxnSpPr>
        <p:spPr>
          <a:xfrm>
            <a:off x="3022431" y="4962691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>
            <a:off x="2707396" y="4962691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2032321" y="5251359"/>
            <a:ext cx="336287" cy="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>
            <a:off x="2032321" y="4962691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/>
          <p:nvPr/>
        </p:nvCxnSpPr>
        <p:spPr>
          <a:xfrm>
            <a:off x="2368608" y="4962691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円/楕円 219"/>
          <p:cNvSpPr>
            <a:spLocks noChangeAspect="1"/>
          </p:cNvSpPr>
          <p:nvPr/>
        </p:nvSpPr>
        <p:spPr>
          <a:xfrm>
            <a:off x="2637909" y="5430926"/>
            <a:ext cx="144000" cy="144000"/>
          </a:xfrm>
          <a:prstGeom prst="ellipse">
            <a:avLst/>
          </a:prstGeom>
          <a:solidFill>
            <a:srgbClr val="DD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</a:endParaRPr>
          </a:p>
        </p:txBody>
      </p:sp>
      <p:cxnSp>
        <p:nvCxnSpPr>
          <p:cNvPr id="222" name="直線コネクタ 221"/>
          <p:cNvCxnSpPr/>
          <p:nvPr/>
        </p:nvCxnSpPr>
        <p:spPr>
          <a:xfrm>
            <a:off x="3020549" y="5768310"/>
            <a:ext cx="31531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3335860" y="4962691"/>
            <a:ext cx="0" cy="1080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角丸四角形 88"/>
          <p:cNvSpPr/>
          <p:nvPr/>
        </p:nvSpPr>
        <p:spPr>
          <a:xfrm>
            <a:off x="1386731" y="1557589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Calibri" panose="020F0502020204030204" pitchFamily="34" charset="0"/>
              </a:rPr>
              <a:t>bra</a:t>
            </a:r>
            <a:endParaRPr kumimoji="1" lang="ja-JP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25584" y="3353301"/>
            <a:ext cx="169212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uncorrelated </a:t>
            </a:r>
          </a:p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kinetic energy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1366229" y="2772988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Calibri" panose="020F0502020204030204" pitchFamily="34" charset="0"/>
              </a:rPr>
              <a:t>ket</a:t>
            </a:r>
            <a:endParaRPr kumimoji="1" lang="ja-JP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6545" y="149925"/>
            <a:ext cx="8229600" cy="542608"/>
          </a:xfrm>
        </p:spPr>
        <p:txBody>
          <a:bodyPr/>
          <a:lstStyle/>
          <a:p>
            <a:r>
              <a:rPr kumimoji="1" lang="en-US" altLang="ja-JP" sz="4000" dirty="0" smtClean="0"/>
              <a:t>Convergence of HM-AMD</a:t>
            </a:r>
            <a:endParaRPr kumimoji="1" lang="ja-JP" altLang="en-US" sz="40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5" y="1857226"/>
            <a:ext cx="6035665" cy="4227069"/>
          </a:xfrm>
        </p:spPr>
      </p:pic>
      <p:sp>
        <p:nvSpPr>
          <p:cNvPr id="8" name="正方形/長方形 7"/>
          <p:cNvSpPr/>
          <p:nvPr/>
        </p:nvSpPr>
        <p:spPr>
          <a:xfrm>
            <a:off x="3140618" y="2392420"/>
            <a:ext cx="969367" cy="5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78593" y="3724403"/>
            <a:ext cx="718582" cy="475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698895" y="4104075"/>
            <a:ext cx="299151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417205" y="4914165"/>
            <a:ext cx="2652838" cy="5249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ts val="2800"/>
              </a:lnSpc>
            </a:pP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109985" y="3387763"/>
            <a:ext cx="1711795" cy="927929"/>
          </a:xfrm>
          <a:prstGeom prst="roundRect">
            <a:avLst>
              <a:gd name="adj" fmla="val 157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3200"/>
              </a:lnSpc>
            </a:pPr>
            <a:r>
              <a:rPr lang="en-US" altLang="ja-JP" sz="2800" dirty="0" smtClean="0">
                <a:solidFill>
                  <a:srgbClr val="EB254B"/>
                </a:solidFill>
              </a:rPr>
              <a:t> HM-AMD</a:t>
            </a:r>
          </a:p>
          <a:p>
            <a:pPr>
              <a:lnSpc>
                <a:spcPts val="3200"/>
              </a:lnSpc>
            </a:pPr>
            <a:r>
              <a:rPr lang="en-US" altLang="ja-JP" sz="2800" dirty="0" smtClean="0">
                <a:solidFill>
                  <a:srgbClr val="EB254B"/>
                </a:solidFill>
              </a:rPr>
              <a:t>with 1 pair</a:t>
            </a:r>
            <a:endParaRPr lang="ja-JP" altLang="en-US" sz="2800" dirty="0">
              <a:solidFill>
                <a:srgbClr val="EB254B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146625" y="5859204"/>
            <a:ext cx="900100" cy="450116"/>
          </a:xfrm>
          <a:prstGeom prst="roundRect">
            <a:avLst>
              <a:gd name="adj" fmla="val 157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</a:rPr>
              <a:t>0s)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ja-JP" altLang="en-US" sz="2800" dirty="0">
              <a:solidFill>
                <a:srgbClr val="EB254B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919777" y="1201692"/>
            <a:ext cx="1657668" cy="3307428"/>
            <a:chOff x="7049594" y="1796697"/>
            <a:chExt cx="1657668" cy="3307428"/>
          </a:xfrm>
        </p:grpSpPr>
        <p:sp>
          <p:nvSpPr>
            <p:cNvPr id="30" name="角丸四角形 29"/>
            <p:cNvSpPr/>
            <p:nvPr/>
          </p:nvSpPr>
          <p:spPr>
            <a:xfrm>
              <a:off x="7049594" y="1796697"/>
              <a:ext cx="1657668" cy="3307428"/>
            </a:xfrm>
            <a:prstGeom prst="roundRect">
              <a:avLst>
                <a:gd name="adj" fmla="val 7182"/>
              </a:avLst>
            </a:prstGeom>
            <a:solidFill>
              <a:srgbClr val="FFF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7460786" y="3019306"/>
              <a:ext cx="902512" cy="900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7755262" y="3512586"/>
              <a:ext cx="314332" cy="324000"/>
            </a:xfrm>
            <a:prstGeom prst="ellipse">
              <a:avLst/>
            </a:prstGeom>
            <a:solidFill>
              <a:srgbClr val="66CCFF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H="1">
              <a:off x="7908229" y="3671766"/>
              <a:ext cx="1" cy="60951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7468781" y="3325053"/>
              <a:ext cx="314332" cy="32400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8045606" y="3312169"/>
              <a:ext cx="314332" cy="324000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>
              <a:spLocks noChangeAspect="1"/>
            </p:cNvSpPr>
            <p:nvPr/>
          </p:nvSpPr>
          <p:spPr>
            <a:xfrm>
              <a:off x="7746126" y="3114909"/>
              <a:ext cx="338677" cy="324000"/>
            </a:xfrm>
            <a:prstGeom prst="ellipse">
              <a:avLst/>
            </a:prstGeom>
            <a:solidFill>
              <a:srgbClr val="FF9999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正方形/長方形 36"/>
                <p:cNvSpPr/>
                <p:nvPr/>
              </p:nvSpPr>
              <p:spPr>
                <a:xfrm>
                  <a:off x="7302550" y="2528513"/>
                  <a:ext cx="59824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7" name="正方形/長方形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550" y="2528513"/>
                  <a:ext cx="59824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正方形/長方形 37"/>
                <p:cNvSpPr/>
                <p:nvPr/>
              </p:nvSpPr>
              <p:spPr>
                <a:xfrm>
                  <a:off x="7049594" y="3908049"/>
                  <a:ext cx="82747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38" name="正方形/長方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9594" y="3908049"/>
                  <a:ext cx="82747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線矢印コネクタ 38"/>
            <p:cNvCxnSpPr/>
            <p:nvPr/>
          </p:nvCxnSpPr>
          <p:spPr>
            <a:xfrm flipV="1">
              <a:off x="7915140" y="2683671"/>
              <a:ext cx="324" cy="62400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468" y="1915307"/>
              <a:ext cx="1324645" cy="676397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860" y="4388484"/>
              <a:ext cx="1364738" cy="696870"/>
            </a:xfrm>
            <a:prstGeom prst="rect">
              <a:avLst/>
            </a:prstGeom>
          </p:spPr>
        </p:pic>
      </p:grpSp>
      <p:sp>
        <p:nvSpPr>
          <p:cNvPr id="42" name="角丸四角形 41"/>
          <p:cNvSpPr/>
          <p:nvPr/>
        </p:nvSpPr>
        <p:spPr>
          <a:xfrm>
            <a:off x="2463223" y="6219310"/>
            <a:ext cx="3303655" cy="450050"/>
          </a:xfrm>
          <a:prstGeom prst="roundRect">
            <a:avLst>
              <a:gd name="adj" fmla="val 1934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Add bases successively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343248" y="4883204"/>
            <a:ext cx="2726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n-lt"/>
              </a:rPr>
              <a:t>Tensor-optimized </a:t>
            </a:r>
            <a:r>
              <a:rPr lang="en-US" altLang="ja-JP" sz="2400" dirty="0" smtClean="0">
                <a:latin typeface="+mn-lt"/>
              </a:rPr>
              <a:t/>
            </a:r>
            <a:br>
              <a:rPr lang="en-US" altLang="ja-JP" sz="2400" dirty="0" smtClean="0">
                <a:latin typeface="+mn-lt"/>
              </a:rPr>
            </a:br>
            <a:r>
              <a:rPr lang="en-US" altLang="ja-JP" sz="2400" dirty="0" smtClean="0">
                <a:latin typeface="+mn-lt"/>
              </a:rPr>
              <a:t>shell model (</a:t>
            </a:r>
            <a:r>
              <a:rPr lang="en-US" altLang="ja-JP" sz="2400" b="1" dirty="0" smtClean="0">
                <a:latin typeface="+mn-lt"/>
              </a:rPr>
              <a:t>TOSM</a:t>
            </a:r>
            <a:r>
              <a:rPr lang="en-US" altLang="ja-JP" sz="2400" dirty="0" smtClean="0">
                <a:latin typeface="+mn-lt"/>
              </a:rPr>
              <a:t>),</a:t>
            </a:r>
            <a:br>
              <a:rPr lang="en-US" altLang="ja-JP" sz="2400" dirty="0" smtClean="0">
                <a:latin typeface="+mn-lt"/>
              </a:rPr>
            </a:br>
            <a:r>
              <a:rPr lang="en-US" altLang="ja-JP" sz="2400" dirty="0" smtClean="0">
                <a:latin typeface="+mn-lt"/>
              </a:rPr>
              <a:t>complete 2p-2h.</a:t>
            </a:r>
            <a:endParaRPr lang="ja-JP" altLang="en-US" sz="2400" dirty="0">
              <a:latin typeface="+mn-lt"/>
            </a:endParaRPr>
          </a:p>
          <a:p>
            <a:r>
              <a:rPr lang="en-US" altLang="ja-JP" sz="2400" b="1" dirty="0" smtClean="0">
                <a:solidFill>
                  <a:srgbClr val="DC0F2D"/>
                </a:solidFill>
                <a:latin typeface="+mn-lt"/>
              </a:rPr>
              <a:t>“Criterion”</a:t>
            </a:r>
            <a:endParaRPr lang="ja-JP" altLang="en-US" sz="2400" dirty="0">
              <a:latin typeface="+mn-lt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 bwMode="auto">
          <a:xfrm>
            <a:off x="247686" y="864100"/>
            <a:ext cx="6349539" cy="102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800" i="1" kern="0" dirty="0" smtClean="0"/>
              <a:t>V</a:t>
            </a:r>
            <a:r>
              <a:rPr lang="en-US" altLang="ja-JP" sz="2800" kern="0" baseline="-25000" dirty="0" smtClean="0"/>
              <a:t>NN</a:t>
            </a:r>
            <a:r>
              <a:rPr lang="en-US" altLang="ja-JP" sz="2800" kern="0" dirty="0" smtClean="0"/>
              <a:t> :  Central :  </a:t>
            </a:r>
            <a:r>
              <a:rPr lang="en-US" altLang="ja-JP" sz="2800" kern="0" dirty="0" err="1" smtClean="0"/>
              <a:t>Volkov</a:t>
            </a:r>
            <a:r>
              <a:rPr lang="en-US" altLang="ja-JP" sz="2800" kern="0" dirty="0" smtClean="0"/>
              <a:t> No.2 with M=0.6 </a:t>
            </a:r>
            <a:br>
              <a:rPr lang="en-US" altLang="ja-JP" sz="2800" kern="0" dirty="0" smtClean="0"/>
            </a:br>
            <a:r>
              <a:rPr lang="en-US" altLang="ja-JP" sz="2800" kern="0" dirty="0" smtClean="0"/>
              <a:t>          </a:t>
            </a:r>
            <a:r>
              <a:rPr lang="ja-JP" altLang="en-US" sz="2800" kern="0" dirty="0" smtClean="0"/>
              <a:t> </a:t>
            </a:r>
            <a:r>
              <a:rPr lang="en-US" altLang="ja-JP" sz="2800" kern="0" dirty="0" smtClean="0"/>
              <a:t>LS &amp; Tensor :  G3RS bare force</a:t>
            </a:r>
          </a:p>
        </p:txBody>
      </p:sp>
    </p:spTree>
    <p:extLst>
      <p:ext uri="{BB962C8B-B14F-4D97-AF65-F5344CB8AC3E}">
        <p14:creationId xmlns:p14="http://schemas.microsoft.com/office/powerpoint/2010/main" val="28245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1" y="2231794"/>
            <a:ext cx="6056515" cy="4241671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6545" y="186599"/>
            <a:ext cx="8229600" cy="613805"/>
          </a:xfrm>
        </p:spPr>
        <p:txBody>
          <a:bodyPr/>
          <a:lstStyle/>
          <a:p>
            <a:r>
              <a:rPr kumimoji="1" lang="en-US" altLang="ja-JP" sz="4000" dirty="0" smtClean="0"/>
              <a:t>Energy surface with the shift </a:t>
            </a:r>
            <a:r>
              <a:rPr kumimoji="1" lang="en-US" altLang="ja-JP" sz="4000" i="1" dirty="0" err="1" smtClean="0"/>
              <a:t>D</a:t>
            </a:r>
            <a:r>
              <a:rPr kumimoji="1" lang="en-US" altLang="ja-JP" sz="4000" i="1" baseline="-25000" dirty="0" err="1" smtClean="0"/>
              <a:t>z</a:t>
            </a:r>
            <a:endParaRPr kumimoji="1" lang="ja-JP" altLang="en-US" sz="4000" i="1" baseline="-250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954192" y="4583135"/>
            <a:ext cx="969367" cy="50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513715" y="2534591"/>
            <a:ext cx="2288755" cy="877867"/>
          </a:xfrm>
          <a:prstGeom prst="roundRect">
            <a:avLst>
              <a:gd name="adj" fmla="val 157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3200"/>
              </a:lnSpc>
            </a:pPr>
            <a:r>
              <a:rPr lang="en-US" altLang="ja-JP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 bases : (0s)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 </a:t>
            </a:r>
          </a:p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 </a:t>
            </a:r>
            <a:r>
              <a:rPr lang="en-US" altLang="ja-JP" sz="2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pn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pair with </a:t>
            </a:r>
            <a:r>
              <a:rPr lang="en-US" altLang="ja-JP" sz="2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lang="en-US" altLang="ja-JP" sz="2400" i="1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z</a:t>
            </a:r>
            <a:endParaRPr lang="ja-JP" altLang="en-US" sz="2400" i="1" baseline="-25000" dirty="0">
              <a:solidFill>
                <a:srgbClr val="EB254B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517765" y="4768457"/>
            <a:ext cx="1983372" cy="773874"/>
          </a:xfrm>
          <a:prstGeom prst="roundRect">
            <a:avLst>
              <a:gd name="adj" fmla="val 19340"/>
            </a:avLst>
          </a:prstGeom>
          <a:solidFill>
            <a:srgbClr val="FFD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Superpose by increasing </a:t>
            </a:r>
            <a:r>
              <a:rPr lang="en-US" altLang="ja-JP" sz="2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</a:t>
            </a:r>
            <a:r>
              <a:rPr lang="en-US" altLang="ja-JP" sz="2400" i="1" baseline="-25000" dirty="0" err="1">
                <a:solidFill>
                  <a:schemeClr val="tx1"/>
                </a:solidFill>
                <a:latin typeface="Calibri" panose="020F0502020204030204" pitchFamily="34" charset="0"/>
              </a:rPr>
              <a:t>z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302423" y="2000962"/>
                <a:ext cx="2131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=0.25 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23" y="2000962"/>
                <a:ext cx="213109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545" y="979975"/>
            <a:ext cx="7734826" cy="10214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z="2800" i="1" dirty="0" smtClean="0"/>
              <a:t>V</a:t>
            </a:r>
            <a:r>
              <a:rPr lang="en-US" altLang="ja-JP" sz="2800" baseline="-25000" dirty="0" smtClean="0"/>
              <a:t>NN</a:t>
            </a:r>
            <a:r>
              <a:rPr lang="en-US" altLang="ja-JP" sz="2800" dirty="0" smtClean="0"/>
              <a:t> :  Central </a:t>
            </a:r>
            <a:r>
              <a:rPr lang="en-US" altLang="ja-JP" sz="2800" dirty="0" err="1" smtClean="0"/>
              <a:t>Volkov</a:t>
            </a:r>
            <a:r>
              <a:rPr lang="en-US" altLang="ja-JP" sz="2800" dirty="0" smtClean="0"/>
              <a:t> No.2 with M=0.6, Coulomb,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LS &amp; Tensor :  G3RS bare force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1827808" y="2462627"/>
            <a:ext cx="317392" cy="33466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2009920" y="2104787"/>
            <a:ext cx="913639" cy="443620"/>
          </a:xfrm>
          <a:prstGeom prst="roundRect">
            <a:avLst>
              <a:gd name="adj" fmla="val 157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lnSpc>
                <a:spcPts val="3200"/>
              </a:lnSpc>
            </a:pPr>
            <a:r>
              <a:rPr lang="en-US" altLang="ja-JP" sz="28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altLang="ja-JP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0s)</a:t>
            </a:r>
            <a:r>
              <a:rPr lang="en-US" altLang="ja-JP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ja-JP" altLang="en-US" sz="2800" dirty="0">
              <a:solidFill>
                <a:srgbClr val="EB254B"/>
              </a:solidFill>
            </a:endParaRPr>
          </a:p>
        </p:txBody>
      </p:sp>
      <p:sp>
        <p:nvSpPr>
          <p:cNvPr id="18" name="角丸四角形 9"/>
          <p:cNvSpPr>
            <a:spLocks noChangeArrowheads="1"/>
          </p:cNvSpPr>
          <p:nvPr/>
        </p:nvSpPr>
        <p:spPr bwMode="auto">
          <a:xfrm>
            <a:off x="6552220" y="1547085"/>
            <a:ext cx="2249773" cy="633879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0"/>
          <a:lstStyle/>
          <a:p>
            <a:pPr algn="r">
              <a:lnSpc>
                <a:spcPts val="2000"/>
              </a:lnSpc>
            </a:pPr>
            <a:r>
              <a:rPr lang="en-US" altLang="ja-JP" sz="2000" dirty="0">
                <a:latin typeface="Calibri" panose="020F0502020204030204" pitchFamily="34" charset="0"/>
              </a:rPr>
              <a:t>TM, K. Kato, K. Ikeda </a:t>
            </a:r>
            <a:br>
              <a:rPr lang="en-US" altLang="ja-JP" sz="2000" dirty="0">
                <a:latin typeface="Calibri" panose="020F0502020204030204" pitchFamily="34" charset="0"/>
              </a:rPr>
            </a:br>
            <a:r>
              <a:rPr lang="en-US" altLang="ja-JP" sz="2000" dirty="0">
                <a:latin typeface="Calibri" panose="020F0502020204030204" pitchFamily="34" charset="0"/>
              </a:rPr>
              <a:t>PTP113</a:t>
            </a:r>
            <a:r>
              <a:rPr lang="ja-JP" altLang="en-US" sz="2000" dirty="0"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</a:rPr>
              <a:t>(2005) 763</a:t>
            </a:r>
            <a:endParaRPr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800318" y="4198424"/>
            <a:ext cx="1453057" cy="45005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Converge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044046" y="6074638"/>
            <a:ext cx="1103129" cy="39811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DD2335"/>
                </a:solidFill>
              </a:rPr>
              <a:t>high-</a:t>
            </a:r>
            <a:r>
              <a:rPr kumimoji="1" lang="en-US" altLang="ja-JP" sz="2400" b="1" i="1" dirty="0" smtClean="0">
                <a:solidFill>
                  <a:srgbClr val="DD2335"/>
                </a:solidFill>
              </a:rPr>
              <a:t>k</a:t>
            </a:r>
            <a:endParaRPr kumimoji="1" lang="ja-JP" altLang="en-US" sz="2400" b="1" i="1" dirty="0">
              <a:solidFill>
                <a:srgbClr val="DD2335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781690" y="6080326"/>
            <a:ext cx="1034343" cy="39811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accent2"/>
                </a:solidFill>
              </a:rPr>
              <a:t>low-</a:t>
            </a:r>
            <a:r>
              <a:rPr kumimoji="1" lang="en-US" altLang="ja-JP" sz="2400" b="1" i="1" dirty="0" smtClean="0">
                <a:solidFill>
                  <a:schemeClr val="accent2"/>
                </a:solidFill>
              </a:rPr>
              <a:t>k</a:t>
            </a:r>
            <a:endParaRPr kumimoji="1" lang="ja-JP" altLang="en-US" sz="2400" b="1" i="1" dirty="0">
              <a:solidFill>
                <a:schemeClr val="accent2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86535" y="4583136"/>
            <a:ext cx="3613141" cy="1826206"/>
            <a:chOff x="553814" y="4528119"/>
            <a:chExt cx="3613141" cy="1826206"/>
          </a:xfrm>
        </p:grpSpPr>
        <p:cxnSp>
          <p:nvCxnSpPr>
            <p:cNvPr id="29" name="直線矢印コネクタ 28"/>
            <p:cNvCxnSpPr/>
            <p:nvPr/>
          </p:nvCxnSpPr>
          <p:spPr>
            <a:xfrm flipV="1">
              <a:off x="3287468" y="4966842"/>
              <a:ext cx="469459" cy="6674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角丸四角形 23"/>
                <p:cNvSpPr/>
                <p:nvPr/>
              </p:nvSpPr>
              <p:spPr>
                <a:xfrm>
                  <a:off x="553814" y="5551615"/>
                  <a:ext cx="2865021" cy="802710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r>
                    <a:rPr lang="en-US" altLang="ja-JP" sz="24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ja-JP" alt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endParaRPr lang="en-US" altLang="ja-JP" sz="24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altLang="ja-JP" sz="2400" b="0" dirty="0" smtClean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a14:m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角丸四角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14" y="5551615"/>
                  <a:ext cx="2865021" cy="802710"/>
                </a:xfrm>
                <a:prstGeom prst="roundRect">
                  <a:avLst/>
                </a:prstGeom>
                <a:blipFill>
                  <a:blip r:embed="rId4"/>
                  <a:stretch>
                    <a:fillRect b="-30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楕円 7"/>
            <p:cNvSpPr/>
            <p:nvPr/>
          </p:nvSpPr>
          <p:spPr>
            <a:xfrm>
              <a:off x="3671900" y="4528119"/>
              <a:ext cx="495055" cy="46013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9" name="直線矢印コネクタ 18"/>
          <p:cNvCxnSpPr/>
          <p:nvPr/>
        </p:nvCxnSpPr>
        <p:spPr>
          <a:xfrm flipH="1" flipV="1">
            <a:off x="5787135" y="5319210"/>
            <a:ext cx="938098" cy="61231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角丸四角形 19"/>
              <p:cNvSpPr/>
              <p:nvPr/>
            </p:nvSpPr>
            <p:spPr>
              <a:xfrm>
                <a:off x="6543481" y="5782298"/>
                <a:ext cx="1891624" cy="45531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角丸四角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81" y="5782298"/>
                <a:ext cx="1891624" cy="45531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3485"/>
            <a:ext cx="8229600" cy="679087"/>
          </a:xfrm>
        </p:spPr>
        <p:txBody>
          <a:bodyPr/>
          <a:lstStyle/>
          <a:p>
            <a:r>
              <a:rPr kumimoji="1" lang="en-US" altLang="ja-JP" sz="4000" dirty="0" smtClean="0"/>
              <a:t>Hamiltonian Component in HM-AMD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97CA1-4626-49FF-9301-A984BA326AFD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角丸四角形 6"/>
              <p:cNvSpPr/>
              <p:nvPr/>
            </p:nvSpPr>
            <p:spPr>
              <a:xfrm>
                <a:off x="2060271" y="4374105"/>
                <a:ext cx="1980219" cy="48951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ja-JP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ja-JP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  <m:sSup>
                        <m:sSupPr>
                          <m:ctrlP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ja-JP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kumimoji="1" lang="ja-JP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角丸四角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71" y="4374105"/>
                <a:ext cx="1980219" cy="4895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386535" y="5214174"/>
                <a:ext cx="3979103" cy="1092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36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altLang="ja-JP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ja-JP" alt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8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n-US" altLang="ja-JP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ja-JP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=0.25 </m:t>
                      </m:r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fm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altLang="ja-JP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5214174"/>
                <a:ext cx="3979103" cy="10926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632303" y="4364082"/>
            <a:ext cx="969367" cy="50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コンテンツ プレースホルダー 18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54" y="810581"/>
            <a:ext cx="4673455" cy="3271419"/>
          </a:xfr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54" y="3466711"/>
            <a:ext cx="4689676" cy="3282773"/>
          </a:xfrm>
          <a:prstGeom prst="rect">
            <a:avLst/>
          </a:prstGeom>
        </p:spPr>
      </p:pic>
      <p:pic>
        <p:nvPicPr>
          <p:cNvPr id="17" name="コンテンツ プレースホルダー 16"/>
          <p:cNvPicPr>
            <a:picLocks noGrp="1" noChangeAspect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7" y="813608"/>
            <a:ext cx="4677494" cy="3274246"/>
          </a:xfrm>
        </p:spPr>
      </p:pic>
      <p:cxnSp>
        <p:nvCxnSpPr>
          <p:cNvPr id="11" name="直線矢印コネクタ 10"/>
          <p:cNvCxnSpPr/>
          <p:nvPr/>
        </p:nvCxnSpPr>
        <p:spPr>
          <a:xfrm flipV="1">
            <a:off x="3761910" y="3744035"/>
            <a:ext cx="495055" cy="63007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8" descr="D:\My_Documents\OHP\2012\GIF\deuteron_WF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05" y="818711"/>
            <a:ext cx="4680520" cy="311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2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62347"/>
              </p:ext>
            </p:extLst>
          </p:nvPr>
        </p:nvGraphicFramePr>
        <p:xfrm>
          <a:off x="5324709" y="1054078"/>
          <a:ext cx="3342746" cy="4054913"/>
        </p:xfrm>
        <a:graphic>
          <a:graphicData uri="http://schemas.openxmlformats.org/drawingml/2006/table">
            <a:tbl>
              <a:tblPr/>
              <a:tblGrid>
                <a:gridCol w="114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4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Energy </a:t>
                      </a:r>
                    </a:p>
                  </a:txBody>
                  <a:tcPr marR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-2.24 MeV   </a:t>
                      </a:r>
                      <a:endParaRPr kumimoji="1" lang="en-US" altLang="ja-JP" sz="2400" b="0" i="0" u="none" strike="noStrike" cap="none" normalizeH="0" baseline="-1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Kinetic </a:t>
                      </a:r>
                      <a:endParaRPr kumimoji="1" lang="en-US" altLang="ja-JP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R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19.88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Central </a:t>
                      </a:r>
                      <a:endParaRPr kumimoji="1" lang="en-US" altLang="ja-JP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R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-4.46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92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Tensor </a:t>
                      </a:r>
                      <a:endParaRPr kumimoji="1" lang="en-US" altLang="ja-JP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R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-16.64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3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LS </a:t>
                      </a:r>
                      <a:endParaRPr kumimoji="1" lang="en-US" altLang="ja-JP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R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-1.02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8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P(</a:t>
                      </a:r>
                      <a:r>
                        <a:rPr kumimoji="1" lang="en-US" altLang="ja-JP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L</a:t>
                      </a: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=2) </a:t>
                      </a:r>
                      <a:endParaRPr kumimoji="1" lang="en-US" altLang="ja-JP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R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 5.77%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86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Radius </a:t>
                      </a:r>
                      <a:endParaRPr kumimoji="1" lang="en-US" altLang="ja-JP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</a:endParaRPr>
                    </a:p>
                  </a:txBody>
                  <a:tcPr marR="144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</a:rPr>
                        <a:t>  1.96 fm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8425"/>
            <a:ext cx="8229600" cy="679450"/>
          </a:xfrm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Deuteron properties</a:t>
            </a:r>
            <a:r>
              <a:rPr lang="ja-JP" alt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&amp; tensor force</a:t>
            </a:r>
          </a:p>
        </p:txBody>
      </p:sp>
      <p:sp>
        <p:nvSpPr>
          <p:cNvPr id="10273" name="Text Box 34"/>
          <p:cNvSpPr txBox="1">
            <a:spLocks noChangeArrowheads="1"/>
          </p:cNvSpPr>
          <p:nvPr/>
        </p:nvSpPr>
        <p:spPr bwMode="auto">
          <a:xfrm>
            <a:off x="5472100" y="5334016"/>
            <a:ext cx="27878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i="1" dirty="0">
                <a:latin typeface="Calibri" panose="020F0502020204030204" pitchFamily="34" charset="0"/>
              </a:rPr>
              <a:t>d</a:t>
            </a:r>
            <a:r>
              <a:rPr lang="en-US" altLang="ja-JP" sz="2400" dirty="0">
                <a:latin typeface="Calibri" panose="020F0502020204030204" pitchFamily="34" charset="0"/>
              </a:rPr>
              <a:t>-wave is </a:t>
            </a:r>
          </a:p>
          <a:p>
            <a:r>
              <a:rPr lang="en-US" altLang="ja-JP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“spatially compact</a:t>
            </a:r>
            <a:r>
              <a:rPr lang="en-US" altLang="ja-JP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” </a:t>
            </a:r>
          </a:p>
          <a:p>
            <a:r>
              <a:rPr lang="en-US" altLang="ja-JP" sz="2400" dirty="0" smtClean="0">
                <a:latin typeface="Calibri" panose="020F0502020204030204" pitchFamily="34" charset="0"/>
              </a:rPr>
              <a:t>(</a:t>
            </a:r>
            <a:r>
              <a:rPr lang="en-US" altLang="ja-JP" sz="2400" b="1" dirty="0" smtClean="0">
                <a:solidFill>
                  <a:srgbClr val="DC0F2D"/>
                </a:solidFill>
                <a:latin typeface="Calibri" panose="020F0502020204030204" pitchFamily="34" charset="0"/>
              </a:rPr>
              <a:t>high-momentum</a:t>
            </a:r>
            <a:r>
              <a:rPr lang="en-US" altLang="ja-JP" sz="2400" dirty="0" smtClean="0">
                <a:latin typeface="Calibri" panose="020F0502020204030204" pitchFamily="34" charset="0"/>
              </a:rPr>
              <a:t>)</a:t>
            </a:r>
            <a:endParaRPr lang="en-US" altLang="ja-JP" sz="2400" dirty="0">
              <a:latin typeface="Calibri" panose="020F05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86217" y="1628800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</a:rPr>
              <a:t>S  11.31</a:t>
            </a:r>
          </a:p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D    8.57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29123" y="270892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</a:rPr>
              <a:t>SD -18.93</a:t>
            </a:r>
          </a:p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DD    2.29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pic>
        <p:nvPicPr>
          <p:cNvPr id="18" name="コンテンツ プレースホルダ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8" y="3609020"/>
            <a:ext cx="4626083" cy="3130086"/>
          </a:xfrm>
          <a:prstGeom prst="rect">
            <a:avLst/>
          </a:prstGeom>
        </p:spPr>
      </p:pic>
      <p:sp>
        <p:nvSpPr>
          <p:cNvPr id="20" name="テキスト ボックス 9"/>
          <p:cNvSpPr txBox="1">
            <a:spLocks noChangeArrowheads="1"/>
          </p:cNvSpPr>
          <p:nvPr/>
        </p:nvSpPr>
        <p:spPr bwMode="auto">
          <a:xfrm>
            <a:off x="1634287" y="3924055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</a:rPr>
              <a:t>S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10"/>
          <p:cNvSpPr txBox="1">
            <a:spLocks noChangeArrowheads="1"/>
          </p:cNvSpPr>
          <p:nvPr/>
        </p:nvSpPr>
        <p:spPr bwMode="auto">
          <a:xfrm>
            <a:off x="1503442" y="498011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E60000"/>
                </a:solidFill>
              </a:rPr>
              <a:t>D</a:t>
            </a:r>
            <a:endParaRPr lang="ja-JP" altLang="en-US" sz="2800" b="1" dirty="0">
              <a:solidFill>
                <a:srgbClr val="E60000"/>
              </a:solidFill>
            </a:endParaRPr>
          </a:p>
        </p:txBody>
      </p:sp>
      <p:sp>
        <p:nvSpPr>
          <p:cNvPr id="22" name="テキスト ボックス 9"/>
          <p:cNvSpPr txBox="1">
            <a:spLocks noChangeArrowheads="1"/>
          </p:cNvSpPr>
          <p:nvPr/>
        </p:nvSpPr>
        <p:spPr bwMode="auto">
          <a:xfrm>
            <a:off x="2042355" y="1158020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</a:rPr>
              <a:t>S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10"/>
          <p:cNvSpPr txBox="1">
            <a:spLocks noChangeArrowheads="1"/>
          </p:cNvSpPr>
          <p:nvPr/>
        </p:nvSpPr>
        <p:spPr bwMode="auto">
          <a:xfrm>
            <a:off x="1911510" y="215062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E60000"/>
                </a:solidFill>
              </a:rPr>
              <a:t>D</a:t>
            </a:r>
            <a:endParaRPr lang="ja-JP" altLang="en-US" sz="2800" b="1" dirty="0">
              <a:solidFill>
                <a:srgbClr val="E6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84576" y="4129661"/>
            <a:ext cx="1366261" cy="47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447098" y="3248980"/>
            <a:ext cx="889987" cy="415498"/>
          </a:xfrm>
          <a:prstGeom prst="rect">
            <a:avLst/>
          </a:prstGeom>
          <a:solidFill>
            <a:schemeClr val="bg1"/>
          </a:solidFill>
        </p:spPr>
        <p:txBody>
          <a:bodyPr wrap="none" tIns="0">
            <a:spAutoFit/>
          </a:bodyPr>
          <a:lstStyle/>
          <a:p>
            <a:r>
              <a:rPr lang="en-US" altLang="ja-JP" sz="2400" i="1" dirty="0" smtClean="0">
                <a:latin typeface="Calibri" panose="020F0502020204030204" pitchFamily="34" charset="0"/>
              </a:rPr>
              <a:t>r</a:t>
            </a:r>
            <a:r>
              <a:rPr lang="en-US" altLang="ja-JP" sz="2400" dirty="0" smtClean="0">
                <a:latin typeface="Calibri" panose="020F0502020204030204" pitchFamily="34" charset="0"/>
              </a:rPr>
              <a:t> [fm]</a:t>
            </a:r>
            <a:endParaRPr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37392" y="441911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</a:rPr>
              <a:t>S   2.00</a:t>
            </a:r>
          </a:p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D  1.22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499654" y="1772236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Φ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𝒓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654" y="1772236"/>
                <a:ext cx="10567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3463534" y="4563700"/>
                <a:ext cx="1083950" cy="5339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Φ</m:t>
                          </m:r>
                        </m:e>
                      </m:acc>
                      <m:r>
                        <a:rPr lang="en-US" altLang="ja-JP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altLang="ja-JP" sz="2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𝒌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34" y="4563700"/>
                <a:ext cx="1083950" cy="533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9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3164"/>
            <a:ext cx="9144000" cy="634082"/>
          </a:xfrm>
        </p:spPr>
        <p:txBody>
          <a:bodyPr/>
          <a:lstStyle/>
          <a:p>
            <a:r>
              <a:rPr kumimoji="1" lang="en-US" altLang="ja-JP" sz="4000" dirty="0" smtClean="0"/>
              <a:t>HM-AMD </a:t>
            </a:r>
            <a:r>
              <a:rPr lang="en-US" altLang="ja-JP" sz="4000" dirty="0"/>
              <a:t>&amp;</a:t>
            </a:r>
            <a:r>
              <a:rPr kumimoji="1" lang="en-US" altLang="ja-JP" sz="4000" dirty="0" smtClean="0"/>
              <a:t> TOSM for </a:t>
            </a:r>
            <a:r>
              <a:rPr lang="en-US" altLang="ja-JP" sz="40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4000" dirty="0"/>
          </a:p>
        </p:txBody>
      </p:sp>
      <p:sp>
        <p:nvSpPr>
          <p:cNvPr id="14" name="角丸四角形 13"/>
          <p:cNvSpPr/>
          <p:nvPr/>
        </p:nvSpPr>
        <p:spPr>
          <a:xfrm>
            <a:off x="5292080" y="4392447"/>
            <a:ext cx="3562171" cy="1010244"/>
          </a:xfrm>
          <a:prstGeom prst="roundRect">
            <a:avLst>
              <a:gd name="adj" fmla="val 157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72000" bIns="72000" rtlCol="0" anchor="ctr"/>
          <a:lstStyle/>
          <a:p>
            <a:pPr>
              <a:lnSpc>
                <a:spcPts val="3200"/>
              </a:lnSpc>
            </a:pPr>
            <a:r>
              <a:rPr lang="en-US" altLang="ja-JP" sz="2800" dirty="0" smtClean="0">
                <a:solidFill>
                  <a:srgbClr val="EB254B"/>
                </a:solidFill>
              </a:rPr>
              <a:t>HM-AMD  =  TOSM</a:t>
            </a:r>
          </a:p>
          <a:p>
            <a:pPr>
              <a:lnSpc>
                <a:spcPts val="3200"/>
              </a:lnSpc>
            </a:pPr>
            <a:r>
              <a:rPr lang="en-US" altLang="ja-JP" sz="2800" dirty="0">
                <a:solidFill>
                  <a:srgbClr val="EB254B"/>
                </a:solidFill>
              </a:rPr>
              <a:t> </a:t>
            </a:r>
            <a:r>
              <a:rPr lang="en-US" altLang="ja-JP" sz="2800" dirty="0" smtClean="0">
                <a:solidFill>
                  <a:srgbClr val="EB254B"/>
                </a:solidFill>
              </a:rPr>
              <a:t> (1 pair)     (full 2p-2h)</a:t>
            </a:r>
            <a:endParaRPr lang="ja-JP" altLang="en-US" sz="2800" dirty="0">
              <a:solidFill>
                <a:srgbClr val="EB254B"/>
              </a:solidFill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437963" y="2354845"/>
          <a:ext cx="4584087" cy="4088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7950">
                  <a:extLst>
                    <a:ext uri="{9D8B030D-6E8A-4147-A177-3AD203B41FA5}">
                      <a16:colId xmlns:a16="http://schemas.microsoft.com/office/drawing/2014/main" val="1931632524"/>
                    </a:ext>
                  </a:extLst>
                </a:gridCol>
                <a:gridCol w="1672240">
                  <a:extLst>
                    <a:ext uri="{9D8B030D-6E8A-4147-A177-3AD203B41FA5}">
                      <a16:colId xmlns:a16="http://schemas.microsoft.com/office/drawing/2014/main" val="3584043060"/>
                    </a:ext>
                  </a:extLst>
                </a:gridCol>
                <a:gridCol w="1293897">
                  <a:extLst>
                    <a:ext uri="{9D8B030D-6E8A-4147-A177-3AD203B41FA5}">
                      <a16:colId xmlns:a16="http://schemas.microsoft.com/office/drawing/2014/main" val="2059358328"/>
                    </a:ext>
                  </a:extLst>
                </a:gridCol>
              </a:tblGrid>
              <a:tr h="691465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 (MeV)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u="none" strike="noStrike" kern="1200" baseline="0" dirty="0" smtClean="0"/>
                        <a:t>HM-AMD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TOSM</a:t>
                      </a:r>
                      <a:endParaRPr kumimoji="1" lang="ja-JP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481128"/>
                  </a:ext>
                </a:extLst>
              </a:tr>
              <a:tr h="566133">
                <a:tc>
                  <a:txBody>
                    <a:bodyPr/>
                    <a:lstStyle/>
                    <a:p>
                      <a:r>
                        <a:rPr kumimoji="1" lang="en-US" altLang="ja-JP" sz="2800" b="1" dirty="0" smtClean="0">
                          <a:solidFill>
                            <a:srgbClr val="EB254B"/>
                          </a:solidFill>
                        </a:rPr>
                        <a:t> </a:t>
                      </a:r>
                      <a:r>
                        <a:rPr kumimoji="1" lang="en-US" altLang="ja-JP" sz="2800" b="1" dirty="0" smtClean="0">
                          <a:solidFill>
                            <a:srgbClr val="DD2335"/>
                          </a:solidFill>
                        </a:rPr>
                        <a:t>Energy</a:t>
                      </a:r>
                      <a:r>
                        <a:rPr kumimoji="1" lang="en-US" altLang="ja-JP" sz="2800" b="1" dirty="0" smtClean="0">
                          <a:solidFill>
                            <a:srgbClr val="EB254B"/>
                          </a:solidFill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EB254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u="none" strike="noStrike" kern="1200" baseline="0" dirty="0" smtClean="0">
                          <a:solidFill>
                            <a:srgbClr val="DD2335"/>
                          </a:solidFill>
                        </a:rPr>
                        <a:t>−</a:t>
                      </a:r>
                      <a:r>
                        <a:rPr kumimoji="1" lang="en-US" altLang="ja-JP" sz="2800" b="1" u="none" strike="noStrike" kern="1200" baseline="0" dirty="0" smtClean="0">
                          <a:solidFill>
                            <a:srgbClr val="DD2335"/>
                          </a:solidFill>
                        </a:rPr>
                        <a:t>64.7</a:t>
                      </a:r>
                      <a:endParaRPr kumimoji="1" lang="ja-JP" altLang="en-US" sz="2800" b="1" dirty="0">
                        <a:solidFill>
                          <a:srgbClr val="DD2335"/>
                        </a:solidFill>
                      </a:endParaRPr>
                    </a:p>
                  </a:txBody>
                  <a:tcPr marR="21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1" u="none" strike="noStrike" kern="1200" baseline="0" dirty="0" smtClean="0">
                          <a:solidFill>
                            <a:srgbClr val="DD2335"/>
                          </a:solidFill>
                        </a:rPr>
                        <a:t>−</a:t>
                      </a:r>
                      <a:r>
                        <a:rPr kumimoji="1" lang="en-US" altLang="ja-JP" sz="2800" b="1" u="none" strike="noStrike" kern="1200" baseline="0" dirty="0" smtClean="0">
                          <a:solidFill>
                            <a:srgbClr val="DD2335"/>
                          </a:solidFill>
                        </a:rPr>
                        <a:t>65.2</a:t>
                      </a:r>
                      <a:endParaRPr kumimoji="1" lang="ja-JP" altLang="en-US" sz="2800" b="1" dirty="0">
                        <a:solidFill>
                          <a:srgbClr val="DD2335"/>
                        </a:solidFill>
                      </a:endParaRPr>
                    </a:p>
                  </a:txBody>
                  <a:tcPr marR="180000" anchor="ctr"/>
                </a:tc>
                <a:extLst>
                  <a:ext uri="{0D108BD9-81ED-4DB2-BD59-A6C34878D82A}">
                    <a16:rowId xmlns:a16="http://schemas.microsoft.com/office/drawing/2014/main" val="237548160"/>
                  </a:ext>
                </a:extLst>
              </a:tr>
              <a:tr h="566133">
                <a:tc>
                  <a:txBody>
                    <a:bodyPr/>
                    <a:lstStyle/>
                    <a:p>
                      <a:r>
                        <a:rPr kumimoji="1" lang="en-US" altLang="ja-JP" sz="2800" u="none" strike="noStrike" kern="1200" baseline="0" dirty="0" smtClean="0"/>
                        <a:t> Kinetic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u="none" strike="noStrike" kern="1200" baseline="0" dirty="0" smtClean="0"/>
                        <a:t>83.6</a:t>
                      </a:r>
                      <a:endParaRPr kumimoji="1" lang="ja-JP" altLang="en-US" sz="2800" dirty="0"/>
                    </a:p>
                  </a:txBody>
                  <a:tcPr marR="21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u="none" strike="noStrike" kern="1200" baseline="0" dirty="0" smtClean="0"/>
                        <a:t>84.8</a:t>
                      </a:r>
                      <a:endParaRPr kumimoji="1" lang="ja-JP" altLang="en-US" sz="2800" dirty="0"/>
                    </a:p>
                  </a:txBody>
                  <a:tcPr marR="180000" anchor="ctr"/>
                </a:tc>
                <a:extLst>
                  <a:ext uri="{0D108BD9-81ED-4DB2-BD59-A6C34878D82A}">
                    <a16:rowId xmlns:a16="http://schemas.microsoft.com/office/drawing/2014/main" val="159902014"/>
                  </a:ext>
                </a:extLst>
              </a:tr>
              <a:tr h="566133">
                <a:tc>
                  <a:txBody>
                    <a:bodyPr/>
                    <a:lstStyle/>
                    <a:p>
                      <a:r>
                        <a:rPr kumimoji="1" lang="en-US" altLang="ja-JP" sz="2800" u="none" strike="noStrike" kern="1200" baseline="0" dirty="0" smtClean="0"/>
                        <a:t> Central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u="none" strike="noStrike" kern="1200" baseline="0" dirty="0" smtClean="0"/>
                        <a:t>−</a:t>
                      </a:r>
                      <a:r>
                        <a:rPr kumimoji="1" lang="en-US" altLang="ja-JP" sz="2800" u="none" strike="noStrike" kern="1200" baseline="0" dirty="0" smtClean="0"/>
                        <a:t>83.6</a:t>
                      </a:r>
                      <a:endParaRPr kumimoji="1" lang="ja-JP" altLang="en-US" sz="2800" dirty="0"/>
                    </a:p>
                  </a:txBody>
                  <a:tcPr marR="21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u="none" strike="noStrike" kern="1200" baseline="0" dirty="0" smtClean="0"/>
                        <a:t>−</a:t>
                      </a:r>
                      <a:r>
                        <a:rPr kumimoji="1" lang="en-US" altLang="ja-JP" sz="2800" u="none" strike="noStrike" kern="1200" baseline="0" dirty="0" smtClean="0"/>
                        <a:t>84.1</a:t>
                      </a:r>
                      <a:endParaRPr kumimoji="1" lang="ja-JP" altLang="en-US" sz="2800" dirty="0"/>
                    </a:p>
                  </a:txBody>
                  <a:tcPr marR="180000" anchor="ctr"/>
                </a:tc>
                <a:extLst>
                  <a:ext uri="{0D108BD9-81ED-4DB2-BD59-A6C34878D82A}">
                    <a16:rowId xmlns:a16="http://schemas.microsoft.com/office/drawing/2014/main" val="3614356204"/>
                  </a:ext>
                </a:extLst>
              </a:tr>
              <a:tr h="566133">
                <a:tc>
                  <a:txBody>
                    <a:bodyPr/>
                    <a:lstStyle/>
                    <a:p>
                      <a:r>
                        <a:rPr kumimoji="1" lang="en-US" altLang="ja-JP" sz="2800" u="none" strike="noStrike" kern="1200" baseline="0" dirty="0" smtClean="0"/>
                        <a:t> Tensor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u="none" strike="noStrike" kern="1200" baseline="0" dirty="0" smtClean="0"/>
                        <a:t>−</a:t>
                      </a:r>
                      <a:r>
                        <a:rPr kumimoji="1" lang="en-US" altLang="ja-JP" sz="2800" u="none" strike="noStrike" kern="1200" baseline="0" dirty="0" smtClean="0"/>
                        <a:t>66.3</a:t>
                      </a:r>
                      <a:endParaRPr kumimoji="1" lang="ja-JP" altLang="en-US" sz="2800" dirty="0"/>
                    </a:p>
                  </a:txBody>
                  <a:tcPr marR="21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u="none" strike="noStrike" kern="1200" baseline="0" dirty="0" smtClean="0"/>
                        <a:t>−</a:t>
                      </a:r>
                      <a:r>
                        <a:rPr kumimoji="1" lang="en-US" altLang="ja-JP" sz="2800" u="none" strike="noStrike" kern="1200" baseline="0" dirty="0" smtClean="0"/>
                        <a:t>67.7</a:t>
                      </a:r>
                      <a:endParaRPr kumimoji="1" lang="ja-JP" altLang="en-US" sz="2800" dirty="0"/>
                    </a:p>
                  </a:txBody>
                  <a:tcPr marR="180000" anchor="ctr"/>
                </a:tc>
                <a:extLst>
                  <a:ext uri="{0D108BD9-81ED-4DB2-BD59-A6C34878D82A}">
                    <a16:rowId xmlns:a16="http://schemas.microsoft.com/office/drawing/2014/main" val="1029167464"/>
                  </a:ext>
                </a:extLst>
              </a:tr>
              <a:tr h="566133">
                <a:tc>
                  <a:txBody>
                    <a:bodyPr/>
                    <a:lstStyle/>
                    <a:p>
                      <a:r>
                        <a:rPr kumimoji="1" lang="en-US" altLang="ja-JP" sz="2800" u="none" strike="noStrike" kern="1200" baseline="0" dirty="0" smtClean="0"/>
                        <a:t> LS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u="none" strike="noStrike" kern="1200" baseline="0" dirty="0" smtClean="0"/>
                        <a:t>0.8</a:t>
                      </a:r>
                      <a:endParaRPr kumimoji="1" lang="ja-JP" altLang="en-US" sz="2800" dirty="0"/>
                    </a:p>
                  </a:txBody>
                  <a:tcPr marR="21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u="none" strike="noStrike" kern="1200" baseline="0" dirty="0" smtClean="0"/>
                        <a:t>0.9</a:t>
                      </a:r>
                      <a:endParaRPr kumimoji="1" lang="ja-JP" altLang="en-US" sz="2800" dirty="0"/>
                    </a:p>
                  </a:txBody>
                  <a:tcPr marR="180000" anchor="ctr"/>
                </a:tc>
                <a:extLst>
                  <a:ext uri="{0D108BD9-81ED-4DB2-BD59-A6C34878D82A}">
                    <a16:rowId xmlns:a16="http://schemas.microsoft.com/office/drawing/2014/main" val="3303469324"/>
                  </a:ext>
                </a:extLst>
              </a:tr>
              <a:tr h="566133">
                <a:tc>
                  <a:txBody>
                    <a:bodyPr/>
                    <a:lstStyle/>
                    <a:p>
                      <a:r>
                        <a:rPr kumimoji="1" lang="en-US" altLang="ja-JP" sz="2800" u="none" strike="noStrike" kern="1200" baseline="0" dirty="0" smtClean="0"/>
                        <a:t> Coulomb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u="none" strike="noStrike" kern="1200" baseline="0" dirty="0" smtClean="0"/>
                        <a:t>0.9</a:t>
                      </a:r>
                      <a:endParaRPr kumimoji="1" lang="ja-JP" altLang="en-US" sz="2800" dirty="0"/>
                    </a:p>
                  </a:txBody>
                  <a:tcPr marR="21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u="none" strike="noStrike" kern="1200" baseline="0" dirty="0" smtClean="0"/>
                        <a:t>0.9</a:t>
                      </a:r>
                      <a:endParaRPr kumimoji="1" lang="ja-JP" altLang="en-US" sz="2800" dirty="0"/>
                    </a:p>
                  </a:txBody>
                  <a:tcPr marR="180000" anchor="ctr"/>
                </a:tc>
                <a:extLst>
                  <a:ext uri="{0D108BD9-81ED-4DB2-BD59-A6C34878D82A}">
                    <a16:rowId xmlns:a16="http://schemas.microsoft.com/office/drawing/2014/main" val="4282795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37963" y="1631735"/>
                <a:ext cx="8400818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TOSM</m:t>
                        </m:r>
                      </m:e>
                    </m:d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63" y="1631735"/>
                <a:ext cx="8400818" cy="467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14"/>
          <p:cNvSpPr/>
          <p:nvPr/>
        </p:nvSpPr>
        <p:spPr>
          <a:xfrm>
            <a:off x="5292080" y="2354845"/>
            <a:ext cx="3584674" cy="1839240"/>
          </a:xfrm>
          <a:prstGeom prst="roundRect">
            <a:avLst>
              <a:gd name="adj" fmla="val 10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72000" rtlCol="0" anchor="ctr"/>
          <a:lstStyle/>
          <a:p>
            <a:pPr>
              <a:lnSpc>
                <a:spcPts val="3200"/>
              </a:lnSpc>
            </a:pPr>
            <a:r>
              <a:rPr lang="en-US" altLang="ja-JP" sz="2800" dirty="0" smtClean="0">
                <a:solidFill>
                  <a:schemeClr val="tx1"/>
                </a:solidFill>
              </a:rPr>
              <a:t>NO truncation of particle states in 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TOSM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using Gaussian expansion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with high-</a:t>
            </a:r>
            <a:r>
              <a:rPr lang="en-US" altLang="ja-JP" sz="2400" i="1" dirty="0" smtClean="0">
                <a:solidFill>
                  <a:schemeClr val="tx1"/>
                </a:solidFill>
              </a:rPr>
              <a:t>L </a:t>
            </a:r>
            <a:r>
              <a:rPr lang="en-US" altLang="ja-JP" sz="2400" dirty="0" smtClean="0">
                <a:solidFill>
                  <a:schemeClr val="tx1"/>
                </a:solidFill>
              </a:rPr>
              <a:t>more than 10</a:t>
            </a:r>
            <a:r>
              <a:rPr lang="en-US" altLang="ja-JP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ℏ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2376" y="1088740"/>
            <a:ext cx="502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kumimoji="1" lang="en-US" altLang="ja-JP" sz="2800" b="1" dirty="0" smtClean="0">
                <a:solidFill>
                  <a:srgbClr val="0070C0"/>
                </a:solidFill>
                <a:latin typeface="+mj-lt"/>
              </a:rPr>
              <a:t>Tensor-Optimized Shell Model</a:t>
            </a:r>
            <a:endParaRPr kumimoji="1" lang="ja-JP" alt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2080" y="6025716"/>
            <a:ext cx="350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Next, bare V</a:t>
            </a:r>
            <a:r>
              <a:rPr kumimoji="1" lang="en-US" altLang="ja-JP" sz="2400" baseline="-25000" dirty="0" smtClean="0">
                <a:latin typeface="+mn-lt"/>
              </a:rPr>
              <a:t>NN  </a:t>
            </a:r>
            <a:r>
              <a:rPr lang="en-US" altLang="ja-JP" sz="2400" dirty="0" smtClean="0">
                <a:latin typeface="+mn-lt"/>
              </a:rPr>
              <a:t>(</a:t>
            </a:r>
            <a:r>
              <a:rPr lang="en-US" altLang="ja-JP" sz="2400" dirty="0" err="1" smtClean="0">
                <a:latin typeface="+mn-lt"/>
              </a:rPr>
              <a:t>Lyu</a:t>
            </a:r>
            <a:r>
              <a:rPr lang="en-US" altLang="ja-JP" sz="2400" dirty="0" smtClean="0">
                <a:latin typeface="+mn-lt"/>
              </a:rPr>
              <a:t>, </a:t>
            </a:r>
            <a:r>
              <a:rPr lang="en-US" altLang="ja-JP" sz="2400" dirty="0" err="1" smtClean="0">
                <a:latin typeface="+mn-lt"/>
              </a:rPr>
              <a:t>Isaka</a:t>
            </a:r>
            <a:r>
              <a:rPr lang="en-US" altLang="ja-JP" sz="2400" dirty="0" smtClean="0">
                <a:latin typeface="+mn-lt"/>
              </a:rPr>
              <a:t>)</a:t>
            </a:r>
            <a:endParaRPr kumimoji="1" lang="ja-JP" alt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441531" y="5447687"/>
                <a:ext cx="1642886" cy="489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31" y="5447687"/>
                <a:ext cx="1642886" cy="489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5453074" y="863715"/>
            <a:ext cx="3626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Myo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Sugimoto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Kato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Toki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Ikeda </a:t>
            </a:r>
            <a:br>
              <a:rPr lang="en-US" altLang="ja-JP" sz="2000" dirty="0" smtClean="0">
                <a:latin typeface="+mn-lt"/>
              </a:rPr>
            </a:br>
            <a:r>
              <a:rPr lang="en-US" altLang="ja-JP" sz="2000" dirty="0" err="1" smtClean="0">
                <a:latin typeface="+mn-lt"/>
              </a:rPr>
              <a:t>Prog</a:t>
            </a:r>
            <a:r>
              <a:rPr lang="en-US" altLang="ja-JP" sz="2000" dirty="0">
                <a:latin typeface="+mn-lt"/>
              </a:rPr>
              <a:t>. </a:t>
            </a:r>
            <a:r>
              <a:rPr lang="en-US" altLang="ja-JP" sz="2000" dirty="0" err="1">
                <a:latin typeface="+mn-lt"/>
              </a:rPr>
              <a:t>Theor</a:t>
            </a:r>
            <a:r>
              <a:rPr lang="en-US" altLang="ja-JP" sz="2000" dirty="0">
                <a:latin typeface="+mn-lt"/>
              </a:rPr>
              <a:t>. Phys</a:t>
            </a:r>
            <a:r>
              <a:rPr lang="en-US" altLang="ja-JP" sz="2000" dirty="0" smtClean="0">
                <a:latin typeface="+mn-lt"/>
              </a:rPr>
              <a:t>. </a:t>
            </a:r>
            <a:r>
              <a:rPr lang="en-US" altLang="ja-JP" sz="2000" b="1" dirty="0" smtClean="0">
                <a:latin typeface="+mn-lt"/>
              </a:rPr>
              <a:t>117</a:t>
            </a:r>
            <a:r>
              <a:rPr lang="en-US" altLang="ja-JP" sz="2000" dirty="0" smtClean="0">
                <a:latin typeface="+mn-lt"/>
              </a:rPr>
              <a:t> (2007) 257</a:t>
            </a:r>
            <a:endParaRPr lang="ja-JP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38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95" y="233645"/>
            <a:ext cx="9117505" cy="506233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tx1"/>
                </a:solidFill>
              </a:rPr>
              <a:t>Tensor-optimized </a:t>
            </a:r>
            <a:r>
              <a:rPr lang="en-US" altLang="ja-JP" sz="4000" dirty="0">
                <a:solidFill>
                  <a:schemeClr val="tx1"/>
                </a:solidFill>
              </a:rPr>
              <a:t>Shell </a:t>
            </a:r>
            <a:r>
              <a:rPr lang="en-US" altLang="ja-JP" sz="4000" dirty="0" smtClean="0">
                <a:solidFill>
                  <a:schemeClr val="tx1"/>
                </a:solidFill>
              </a:rPr>
              <a:t>Model </a:t>
            </a:r>
            <a:r>
              <a:rPr kumimoji="1" lang="en-US" altLang="ja-JP" sz="4000" dirty="0" smtClean="0">
                <a:solidFill>
                  <a:schemeClr val="tx1"/>
                </a:solidFill>
              </a:rPr>
              <a:t>for </a:t>
            </a:r>
            <a:r>
              <a:rPr lang="en-US" altLang="ja-JP" sz="40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6" y="1673805"/>
            <a:ext cx="5310590" cy="482489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31540" y="998730"/>
                <a:ext cx="8400818" cy="467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TOSM</m:t>
                        </m:r>
                      </m:e>
                    </m:d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brk m:alnAt="25"/>
                              </m:r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998730"/>
                <a:ext cx="8400818" cy="467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14"/>
          <p:cNvSpPr/>
          <p:nvPr/>
        </p:nvSpPr>
        <p:spPr>
          <a:xfrm>
            <a:off x="5722245" y="1895525"/>
            <a:ext cx="3060340" cy="1325312"/>
          </a:xfrm>
          <a:prstGeom prst="roundRect">
            <a:avLst>
              <a:gd name="adj" fmla="val 10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36000" bIns="72000" rtlCol="0" anchor="ctr"/>
          <a:lstStyle/>
          <a:p>
            <a:pPr>
              <a:lnSpc>
                <a:spcPts val="3200"/>
              </a:lnSpc>
            </a:pPr>
            <a:r>
              <a:rPr lang="en-US" altLang="ja-JP" sz="2800" dirty="0" smtClean="0">
                <a:solidFill>
                  <a:schemeClr val="tx1"/>
                </a:solidFill>
              </a:rPr>
              <a:t>NO truncation of particle states </a:t>
            </a:r>
            <a:r>
              <a:rPr lang="en-US" altLang="ja-JP" sz="2400" dirty="0" smtClean="0">
                <a:solidFill>
                  <a:schemeClr val="tx1"/>
                </a:solidFill>
              </a:rPr>
              <a:t>using Gaussian expansion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37408" y="6094306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(single particle orbit)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27096" y="3446878"/>
            <a:ext cx="3626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Myo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Sugimoto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Kato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Toki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Ikeda </a:t>
            </a:r>
            <a:br>
              <a:rPr lang="en-US" altLang="ja-JP" sz="2000" dirty="0" smtClean="0">
                <a:latin typeface="+mn-lt"/>
              </a:rPr>
            </a:br>
            <a:r>
              <a:rPr lang="en-US" altLang="ja-JP" sz="2000" dirty="0" err="1" smtClean="0">
                <a:latin typeface="+mn-lt"/>
              </a:rPr>
              <a:t>Prog</a:t>
            </a:r>
            <a:r>
              <a:rPr lang="en-US" altLang="ja-JP" sz="2000" dirty="0">
                <a:latin typeface="+mn-lt"/>
              </a:rPr>
              <a:t>. </a:t>
            </a:r>
            <a:r>
              <a:rPr lang="en-US" altLang="ja-JP" sz="2000" dirty="0" err="1">
                <a:latin typeface="+mn-lt"/>
              </a:rPr>
              <a:t>Theor</a:t>
            </a:r>
            <a:r>
              <a:rPr lang="en-US" altLang="ja-JP" sz="2000" dirty="0">
                <a:latin typeface="+mn-lt"/>
              </a:rPr>
              <a:t>. Phys</a:t>
            </a:r>
            <a:r>
              <a:rPr lang="en-US" altLang="ja-JP" sz="2000" dirty="0" smtClean="0">
                <a:latin typeface="+mn-lt"/>
              </a:rPr>
              <a:t>. </a:t>
            </a:r>
            <a:r>
              <a:rPr lang="en-US" altLang="ja-JP" sz="2000" b="1" dirty="0" smtClean="0">
                <a:latin typeface="+mn-lt"/>
              </a:rPr>
              <a:t>117</a:t>
            </a:r>
            <a:r>
              <a:rPr lang="en-US" altLang="ja-JP" sz="2000" dirty="0" smtClean="0">
                <a:latin typeface="+mn-lt"/>
              </a:rPr>
              <a:t> (2007) 257</a:t>
            </a:r>
            <a:endParaRPr lang="ja-JP" altLang="en-US" sz="2000" dirty="0">
              <a:latin typeface="+mn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41830" y="2711275"/>
            <a:ext cx="969367" cy="5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36585" y="6139723"/>
            <a:ext cx="900100" cy="450116"/>
          </a:xfrm>
          <a:prstGeom prst="roundRect">
            <a:avLst>
              <a:gd name="adj" fmla="val 1574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>
              <a:lnSpc>
                <a:spcPts val="3200"/>
              </a:lnSpc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(0s)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endParaRPr lang="ja-JP" altLang="en-US" sz="2800" dirty="0">
              <a:solidFill>
                <a:srgbClr val="EB254B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97861" y="4337076"/>
            <a:ext cx="328536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+mn-lt"/>
              </a:rPr>
              <a:t>9 Gaussian bases </a:t>
            </a:r>
            <a:br>
              <a:rPr kumimoji="1" lang="en-US" altLang="ja-JP" sz="2400" dirty="0" smtClean="0">
                <a:latin typeface="+mn-lt"/>
              </a:rPr>
            </a:br>
            <a:r>
              <a:rPr kumimoji="1" lang="en-US" altLang="ja-JP" sz="2400" dirty="0" smtClean="0">
                <a:latin typeface="+mn-lt"/>
              </a:rPr>
              <a:t>for each orbit with </a:t>
            </a:r>
            <a:r>
              <a:rPr kumimoji="1" lang="en-US" altLang="ja-JP" sz="2400" i="1" dirty="0" smtClean="0">
                <a:latin typeface="+mn-lt"/>
              </a:rPr>
              <a:t>L</a:t>
            </a:r>
          </a:p>
          <a:p>
            <a:pPr marL="252000"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solidFill>
                  <a:srgbClr val="DC0F2D"/>
                </a:solidFill>
                <a:latin typeface="+mn-lt"/>
              </a:rPr>
              <a:t>“Criterion”</a:t>
            </a:r>
            <a:r>
              <a:rPr lang="en-US" altLang="ja-JP" sz="2400" dirty="0" smtClean="0">
                <a:latin typeface="+mn-lt"/>
              </a:rPr>
              <a:t> to examine 2p-2h effect</a:t>
            </a:r>
            <a:r>
              <a:rPr lang="en-US" altLang="ja-JP" sz="2400" i="1" dirty="0" smtClean="0">
                <a:latin typeface="+mn-lt"/>
              </a:rPr>
              <a:t> </a:t>
            </a:r>
            <a:endParaRPr kumimoji="1" lang="ja-JP" altLang="en-US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4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251520" y="2169611"/>
            <a:ext cx="6575351" cy="4184714"/>
            <a:chOff x="74603" y="2129866"/>
            <a:chExt cx="6645298" cy="4154766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3" y="2129866"/>
              <a:ext cx="6645298" cy="4154766"/>
            </a:xfrm>
            <a:prstGeom prst="rect">
              <a:avLst/>
            </a:prstGeom>
          </p:spPr>
        </p:pic>
        <p:sp>
          <p:nvSpPr>
            <p:cNvPr id="17" name="正方形/長方形 16"/>
            <p:cNvSpPr/>
            <p:nvPr/>
          </p:nvSpPr>
          <p:spPr>
            <a:xfrm>
              <a:off x="5668998" y="2406115"/>
              <a:ext cx="1050903" cy="2667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69119"/>
                <a:ext cx="8229600" cy="617490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latin typeface="Calibri" panose="020F0502020204030204" pitchFamily="34" charset="0"/>
                  </a:rPr>
                  <a:t>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 smtClean="0">
                    <a:latin typeface="Calibri" panose="020F0502020204030204" pitchFamily="34" charset="0"/>
                  </a:rPr>
                  <a:t> effect in TOAMD</a:t>
                </a:r>
                <a:endParaRPr kumimoji="1" lang="ja-JP" altLang="en-US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69119"/>
                <a:ext cx="8229600" cy="617490"/>
              </a:xfrm>
              <a:blipFill>
                <a:blip r:embed="rId3"/>
                <a:stretch>
                  <a:fillRect t="-24752" b="-495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角丸四角形 12"/>
          <p:cNvSpPr/>
          <p:nvPr/>
        </p:nvSpPr>
        <p:spPr>
          <a:xfrm>
            <a:off x="6225704" y="3882138"/>
            <a:ext cx="2655295" cy="2070229"/>
          </a:xfrm>
          <a:prstGeom prst="roundRect">
            <a:avLst>
              <a:gd name="adj" fmla="val 505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180000" indent="-1800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Getting close to the GFMC energy. </a:t>
            </a:r>
          </a:p>
          <a:p>
            <a:pPr marL="180000" indent="-18000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-dependence is small due to the  flexibility of </a:t>
            </a:r>
            <a:r>
              <a:rPr lang="en-US" altLang="ja-JP" sz="24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1530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7551595" y="2396236"/>
                <a:ext cx="1395155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ja-JP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595" y="2396236"/>
                <a:ext cx="1395155" cy="6176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004125" y="1517922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402175" y="4097813"/>
            <a:ext cx="0" cy="411629"/>
          </a:xfrm>
          <a:prstGeom prst="straightConnector1">
            <a:avLst/>
          </a:prstGeom>
          <a:ln w="38100">
            <a:solidFill>
              <a:schemeClr val="bg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402175" y="4609284"/>
            <a:ext cx="0" cy="305632"/>
          </a:xfrm>
          <a:prstGeom prst="straightConnector1">
            <a:avLst/>
          </a:prstGeom>
          <a:ln w="38100">
            <a:solidFill>
              <a:schemeClr val="bg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550014" y="2430962"/>
            <a:ext cx="675076" cy="592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r>
              <a:rPr lang="en-US" altLang="ja-JP" sz="32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3</a:t>
            </a:r>
            <a:r>
              <a:rPr lang="en-US" altLang="ja-JP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  </a:t>
            </a:r>
            <a:endParaRPr kumimoji="1" lang="ja-JP" altLang="en-US" dirty="0">
              <a:latin typeface="Calibri" panose="020F050202020403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34373" y="4959170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+DD</a:t>
            </a:r>
            <a:endParaRPr kumimoji="1" lang="ja-JP" altLang="en-US" sz="2400" b="1" i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98659" y="3157221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endParaRPr lang="ja-JP" altLang="en-US" sz="2400" b="1" i="1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672507" y="3830009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+SS</a:t>
            </a:r>
            <a:endParaRPr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角丸四角形 9"/>
          <p:cNvSpPr>
            <a:spLocks noChangeArrowheads="1"/>
          </p:cNvSpPr>
          <p:nvPr/>
        </p:nvSpPr>
        <p:spPr bwMode="auto">
          <a:xfrm>
            <a:off x="6283538" y="3260231"/>
            <a:ext cx="2539625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角丸四角形 22"/>
              <p:cNvSpPr/>
              <p:nvPr/>
            </p:nvSpPr>
            <p:spPr>
              <a:xfrm>
                <a:off x="4269777" y="6190017"/>
                <a:ext cx="2250250" cy="368540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compact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high</m:t>
                        </m:r>
                      </m:sub>
                    </m:sSub>
                  </m:oMath>
                </a14:m>
                <a:endParaRPr kumimoji="1" lang="ja-JP" altLang="en-US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3" name="角丸四角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777" y="6190017"/>
                <a:ext cx="2250250" cy="368540"/>
              </a:xfrm>
              <a:prstGeom prst="roundRect">
                <a:avLst/>
              </a:prstGeom>
              <a:blipFill>
                <a:blip r:embed="rId5"/>
                <a:stretch>
                  <a:fillRect t="-29508" b="-45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角丸四角形 27"/>
              <p:cNvSpPr/>
              <p:nvPr/>
            </p:nvSpPr>
            <p:spPr>
              <a:xfrm>
                <a:off x="457200" y="6158089"/>
                <a:ext cx="1660628" cy="36701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wide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8" name="角丸四角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158089"/>
                <a:ext cx="1660628" cy="367017"/>
              </a:xfrm>
              <a:prstGeom prst="roundRect">
                <a:avLst/>
              </a:prstGeom>
              <a:blipFill>
                <a:blip r:embed="rId6"/>
                <a:stretch>
                  <a:fillRect l="-1838" t="-26667" b="-5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角丸四角形 29"/>
          <p:cNvSpPr/>
          <p:nvPr/>
        </p:nvSpPr>
        <p:spPr>
          <a:xfrm>
            <a:off x="7798839" y="1877219"/>
            <a:ext cx="364475" cy="303936"/>
          </a:xfrm>
          <a:prstGeom prst="roundRect">
            <a:avLst/>
          </a:prstGeom>
          <a:solidFill>
            <a:srgbClr val="FFCC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7029207" y="1825601"/>
                <a:ext cx="1908278" cy="41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207" y="1825601"/>
                <a:ext cx="1908278" cy="4199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6372200" y="2445783"/>
                <a:ext cx="951030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45783"/>
                <a:ext cx="951030" cy="578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グループ化 41"/>
          <p:cNvGrpSpPr/>
          <p:nvPr/>
        </p:nvGrpSpPr>
        <p:grpSpPr>
          <a:xfrm>
            <a:off x="7633360" y="109144"/>
            <a:ext cx="1170130" cy="1215135"/>
            <a:chOff x="5429764" y="5326709"/>
            <a:chExt cx="1170130" cy="1215135"/>
          </a:xfrm>
        </p:grpSpPr>
        <p:sp>
          <p:nvSpPr>
            <p:cNvPr id="43" name="楕円 42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楕円 63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66" name="直線コネクタ 65"/>
            <p:cNvCxnSpPr>
              <a:endCxn id="69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楕円 66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69" name="楕円 68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4519121" y="440822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+SD+DS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1255865" y="1063112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65" y="1063112"/>
                <a:ext cx="6647525" cy="369332"/>
              </a:xfrm>
              <a:prstGeom prst="rect">
                <a:avLst/>
              </a:prstGeom>
              <a:blipFill>
                <a:blip r:embed="rId10"/>
                <a:stretch>
                  <a:fillRect t="-170492" r="-10275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コネクタ 70"/>
          <p:cNvCxnSpPr/>
          <p:nvPr/>
        </p:nvCxnSpPr>
        <p:spPr>
          <a:xfrm>
            <a:off x="1978009" y="1503792"/>
            <a:ext cx="92880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6041655" y="1508268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3199285" y="1503792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4077965" y="1503792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4101319" y="153268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244471" y="1517922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092835" y="153676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直線コネクタ 80"/>
          <p:cNvCxnSpPr/>
          <p:nvPr/>
        </p:nvCxnSpPr>
        <p:spPr>
          <a:xfrm>
            <a:off x="5068075" y="1508268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5091429" y="153716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コンテンツ プレースホルダ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985" y="1402109"/>
            <a:ext cx="4603403" cy="29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1395242"/>
            <a:ext cx="4619834" cy="295881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5"/>
              <p:cNvSpPr>
                <a:spLocks noGrp="1"/>
              </p:cNvSpPr>
              <p:nvPr>
                <p:ph type="title"/>
              </p:nvPr>
            </p:nvSpPr>
            <p:spPr>
              <a:xfrm>
                <a:off x="219850" y="170342"/>
                <a:ext cx="4395505" cy="664280"/>
              </a:xfrm>
            </p:spPr>
            <p:txBody>
              <a:bodyPr/>
              <a:lstStyle/>
              <a:p>
                <a:r>
                  <a:rPr kumimoji="1" lang="en-US" altLang="ja-JP" sz="3600" dirty="0" smtClean="0">
                    <a:latin typeface="Calibri" panose="020F0502020204030204" pitchFamily="34" charset="0"/>
                  </a:rPr>
                  <a:t>TOAMD with single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ja-JP" altLang="en-US" sz="3600" i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タイトル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9850" y="170342"/>
                <a:ext cx="4395505" cy="664280"/>
              </a:xfrm>
              <a:blipFill>
                <a:blip r:embed="rId4"/>
                <a:stretch>
                  <a:fillRect l="-1387" t="-11927" b="-339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A0F6E-BBF8-47F2-824F-8DD332579301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  <p:sp>
        <p:nvSpPr>
          <p:cNvPr id="16" name="角丸四角形 15"/>
          <p:cNvSpPr/>
          <p:nvPr/>
        </p:nvSpPr>
        <p:spPr>
          <a:xfrm>
            <a:off x="2242514" y="1159073"/>
            <a:ext cx="1030558" cy="360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Kinetic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547926" y="1932836"/>
            <a:ext cx="1080120" cy="360000"/>
          </a:xfrm>
          <a:prstGeom prst="roundRect">
            <a:avLst/>
          </a:prstGeom>
          <a:solidFill>
            <a:srgbClr val="FF99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Energy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969467" y="3338990"/>
            <a:ext cx="1077087" cy="360000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Tensor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130751" y="2112836"/>
            <a:ext cx="584758" cy="360000"/>
          </a:xfrm>
          <a:prstGeom prst="round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LS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31932" y="5602133"/>
                <a:ext cx="7490175" cy="968351"/>
              </a:xfrm>
              <a:solidFill>
                <a:schemeClr val="accent1"/>
              </a:solidFill>
            </p:spPr>
            <p:txBody>
              <a:bodyPr/>
              <a:lstStyle/>
              <a:p>
                <a:pPr marL="252000" indent="-252000">
                  <a:spcBef>
                    <a:spcPts val="600"/>
                  </a:spcBef>
                </a:pPr>
                <a:r>
                  <a:rPr kumimoji="1" lang="en-US" altLang="ja-JP" sz="2400" dirty="0" smtClean="0">
                    <a:latin typeface="Calibri" panose="020F0502020204030204" pitchFamily="34" charset="0"/>
                  </a:rPr>
                  <a:t>Large cancelation of </a:t>
                </a:r>
                <a:r>
                  <a:rPr lang="en-US" altLang="ja-JP" sz="2400" i="1" dirty="0">
                    <a:latin typeface="Calibri" panose="020F0502020204030204" pitchFamily="34" charset="0"/>
                  </a:rPr>
                  <a:t>T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 &amp; 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V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makes the small total energy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.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</a:t>
                </a:r>
              </a:p>
              <a:p>
                <a:pPr marL="252000" indent="-252000"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</a:rPr>
                  <a:t>,  </a:t>
                </a:r>
                <a:r>
                  <a:rPr lang="en-US" altLang="ja-JP" sz="2400" b="1" dirty="0" smtClean="0">
                    <a:latin typeface="Calibri" panose="020F0502020204030204" pitchFamily="34" charset="0"/>
                  </a:rPr>
                  <a:t>s-wave </a:t>
                </a:r>
                <a:r>
                  <a:rPr lang="en-US" altLang="ja-JP" sz="2400" b="1" dirty="0">
                    <a:latin typeface="Calibri" panose="020F0502020204030204" pitchFamily="34" charset="0"/>
                  </a:rPr>
                  <a:t>configuration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of AMD w.f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.</a:t>
                </a:r>
                <a:endParaRPr lang="en-US" altLang="ja-JP" sz="2400" dirty="0">
                  <a:latin typeface="Calibri" panose="020F0502020204030204" pitchFamily="34" charset="0"/>
                </a:endParaRPr>
              </a:p>
              <a:p>
                <a:pPr marL="252000" indent="-252000">
                  <a:spcBef>
                    <a:spcPts val="600"/>
                  </a:spcBef>
                </a:pPr>
                <a:endParaRPr kumimoji="1" lang="ja-JP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31932" y="5602133"/>
                <a:ext cx="7490175" cy="968351"/>
              </a:xfrm>
              <a:blipFill>
                <a:blip r:embed="rId5"/>
                <a:stretch>
                  <a:fillRect l="-1302" t="-5660" b="-6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273072" y="1067656"/>
                <a:ext cx="587918" cy="5023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box>
                        <m:box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072" y="1067656"/>
                <a:ext cx="587918" cy="502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角丸四角形 25"/>
          <p:cNvSpPr/>
          <p:nvPr/>
        </p:nvSpPr>
        <p:spPr>
          <a:xfrm>
            <a:off x="2546775" y="4907064"/>
            <a:ext cx="377084" cy="355611"/>
          </a:xfrm>
          <a:prstGeom prst="roundRect">
            <a:avLst/>
          </a:prstGeom>
          <a:solidFill>
            <a:srgbClr val="FFCC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617527" y="4897465"/>
                <a:ext cx="2219775" cy="489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27" y="4897465"/>
                <a:ext cx="2219775" cy="489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14"/>
          <p:cNvSpPr/>
          <p:nvPr/>
        </p:nvSpPr>
        <p:spPr>
          <a:xfrm>
            <a:off x="3594936" y="2836243"/>
            <a:ext cx="1108103" cy="360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Central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コンテンツ プレースホルダー 2"/>
              <p:cNvSpPr txBox="1">
                <a:spLocks/>
              </p:cNvSpPr>
              <p:nvPr/>
            </p:nvSpPr>
            <p:spPr bwMode="auto">
              <a:xfrm>
                <a:off x="6000806" y="360911"/>
                <a:ext cx="2902363" cy="557403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2" indent="0">
                  <a:lnSpc>
                    <a:spcPts val="3600"/>
                  </a:lnSpc>
                  <a:spcBef>
                    <a:spcPts val="6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ker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altLang="ja-JP" sz="2400" kern="0" dirty="0">
                          <a:sym typeface="Symbol" panose="05050102010706020507" pitchFamily="18" charset="2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kern="0">
                                  <a:latin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kern="0" dirty="0"/>
              </a:p>
            </p:txBody>
          </p:sp>
        </mc:Choice>
        <mc:Fallback xmlns="">
          <p:sp>
            <p:nvSpPr>
              <p:cNvPr id="2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0806" y="360911"/>
                <a:ext cx="2902363" cy="5574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/>
          <p:cNvGrpSpPr/>
          <p:nvPr/>
        </p:nvGrpSpPr>
        <p:grpSpPr>
          <a:xfrm>
            <a:off x="4617005" y="189081"/>
            <a:ext cx="1228956" cy="964264"/>
            <a:chOff x="5503284" y="1069581"/>
            <a:chExt cx="1228956" cy="964264"/>
          </a:xfrm>
        </p:grpSpPr>
        <p:sp>
          <p:nvSpPr>
            <p:cNvPr id="42" name="楕円 41"/>
            <p:cNvSpPr/>
            <p:nvPr/>
          </p:nvSpPr>
          <p:spPr>
            <a:xfrm>
              <a:off x="5767976" y="1069581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/>
            <p:nvPr/>
          </p:nvSpPr>
          <p:spPr>
            <a:xfrm>
              <a:off x="6072636" y="1715122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/>
            <p:nvPr/>
          </p:nvSpPr>
          <p:spPr>
            <a:xfrm>
              <a:off x="6162646" y="1114586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/>
            <p:nvPr/>
          </p:nvSpPr>
          <p:spPr>
            <a:xfrm>
              <a:off x="6432676" y="14296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6117641" y="144509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/>
            <p:nvPr/>
          </p:nvSpPr>
          <p:spPr>
            <a:xfrm>
              <a:off x="6372200" y="171512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/>
            <p:nvPr/>
          </p:nvSpPr>
          <p:spPr>
            <a:xfrm>
              <a:off x="6405056" y="1204596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 flipH="1">
              <a:off x="5922150" y="1384616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楕円 49"/>
            <p:cNvSpPr/>
            <p:nvPr/>
          </p:nvSpPr>
          <p:spPr>
            <a:xfrm>
              <a:off x="5922150" y="1249601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/>
            <p:nvPr/>
          </p:nvSpPr>
          <p:spPr>
            <a:xfrm>
              <a:off x="5832140" y="153510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503284" y="120459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 37"/>
              <p:cNvSpPr/>
              <p:nvPr/>
            </p:nvSpPr>
            <p:spPr>
              <a:xfrm>
                <a:off x="3671900" y="4149759"/>
                <a:ext cx="1248680" cy="73810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ts val="24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compact</a:t>
                </a:r>
              </a:p>
              <a:p>
                <a:pPr algn="ctr">
                  <a:lnSpc>
                    <a:spcPts val="24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itchFamily="50" charset="-128"/>
                            </a:rPr>
                            <m:t>high</m:t>
                          </m:r>
                        </m:sub>
                      </m:sSub>
                    </m:oMath>
                  </m:oMathPara>
                </a14:m>
                <a:endParaRPr kumimoji="1" lang="ja-JP" altLang="en-US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8" name="角丸四角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149759"/>
                <a:ext cx="1248680" cy="738107"/>
              </a:xfrm>
              <a:prstGeom prst="roundRect">
                <a:avLst/>
              </a:prstGeom>
              <a:blipFill>
                <a:blip r:embed="rId9"/>
                <a:stretch>
                  <a:fillRect l="-7317" t="-11570" r="-7805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角丸四角形 38"/>
              <p:cNvSpPr/>
              <p:nvPr/>
            </p:nvSpPr>
            <p:spPr>
              <a:xfrm>
                <a:off x="647275" y="4146225"/>
                <a:ext cx="954395" cy="74517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>
                  <a:lnSpc>
                    <a:spcPts val="2400"/>
                  </a:lnSpc>
                </a:pP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wide</a:t>
                </a:r>
              </a:p>
              <a:p>
                <a:pPr algn="ctr">
                  <a:lnSpc>
                    <a:spcPts val="2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角丸四角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5" y="4146225"/>
                <a:ext cx="954395" cy="745177"/>
              </a:xfrm>
              <a:prstGeom prst="roundRect">
                <a:avLst/>
              </a:prstGeom>
              <a:blipFill>
                <a:blip r:embed="rId10"/>
                <a:stretch>
                  <a:fillRect l="-637" t="-10656" r="-637" b="-4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/>
          <p:cNvSpPr/>
          <p:nvPr/>
        </p:nvSpPr>
        <p:spPr>
          <a:xfrm>
            <a:off x="1142856" y="1479963"/>
            <a:ext cx="730310" cy="567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370110" y="1543740"/>
            <a:ext cx="815012" cy="457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6185122" y="4644135"/>
                <a:ext cx="2718047" cy="72476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lIns="0" tIns="36000" rIns="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　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ja-JP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2" y="4644135"/>
                <a:ext cx="2718047" cy="72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1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タイトル 10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43635"/>
                <a:ext cx="8229600" cy="58907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latin typeface="Calibri" panose="020F0502020204030204" pitchFamily="34" charset="0"/>
                  </a:rPr>
                  <a:t>Many-body terms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𝐻𝐹</m:t>
                    </m:r>
                  </m:oMath>
                </a14:m>
                <a:r>
                  <a:rPr lang="en-US" altLang="ja-JP" sz="4000" dirty="0" smtClean="0">
                    <a:latin typeface="Calibri" panose="020F0502020204030204" pitchFamily="34" charset="0"/>
                  </a:rPr>
                  <a:t> in </a:t>
                </a:r>
                <a:r>
                  <a:rPr lang="en-US" altLang="ja-JP" sz="4000" baseline="30000" dirty="0" smtClean="0">
                    <a:latin typeface="Calibri" panose="020F0502020204030204" pitchFamily="34" charset="0"/>
                  </a:rPr>
                  <a:t>3</a:t>
                </a:r>
                <a:r>
                  <a:rPr lang="en-US" altLang="ja-JP" sz="4000" dirty="0" smtClean="0">
                    <a:latin typeface="Calibri" panose="020F0502020204030204" pitchFamily="34" charset="0"/>
                  </a:rPr>
                  <a:t>H</a:t>
                </a:r>
                <a:endParaRPr kumimoji="1" lang="ja-JP" altLang="en-US" sz="4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タイトル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43635"/>
                <a:ext cx="8229600" cy="589077"/>
              </a:xfrm>
              <a:blipFill>
                <a:blip r:embed="rId2"/>
                <a:stretch>
                  <a:fillRect t="-27083" b="-5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193110"/>
            <a:ext cx="2133600" cy="476250"/>
          </a:xfrm>
        </p:spPr>
        <p:txBody>
          <a:bodyPr/>
          <a:lstStyle/>
          <a:p>
            <a:pPr>
              <a:defRPr/>
            </a:pPr>
            <a:fld id="{2D5A0F6E-BBF8-47F2-824F-8DD332579301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  <p:pic>
        <p:nvPicPr>
          <p:cNvPr id="14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50391"/>
            <a:ext cx="4412067" cy="2865891"/>
          </a:xfrm>
        </p:spPr>
      </p:pic>
      <p:pic>
        <p:nvPicPr>
          <p:cNvPr id="16" name="コンテンツ プレースホルダ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272" y="3557242"/>
            <a:ext cx="4419262" cy="28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208943" y="1087373"/>
            <a:ext cx="130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Calibri" panose="020F0502020204030204" pitchFamily="34" charset="0"/>
              </a:rPr>
              <a:t>Kinetic</a:t>
            </a:r>
            <a:endParaRPr kumimoji="1" lang="ja-JP" altLang="en-US" sz="2800" baseline="-25000" dirty="0">
              <a:latin typeface="Calibri" panose="020F050202020403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279348" y="1597105"/>
            <a:ext cx="713905" cy="396000"/>
          </a:xfrm>
          <a:prstGeom prst="roundRect">
            <a:avLst/>
          </a:prstGeom>
          <a:solidFill>
            <a:srgbClr val="FF99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Full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84212" y="3500766"/>
            <a:ext cx="1721162" cy="342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4868000" y="3049680"/>
            <a:ext cx="1080000" cy="44094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645336" y="1601845"/>
            <a:ext cx="1546843" cy="432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i="1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+ 2-body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507215" y="1763815"/>
            <a:ext cx="2461351" cy="81009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same trend in central &amp; tensor</a:t>
            </a:r>
            <a:endParaRPr lang="ja-JP" altLang="en-US" sz="240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コンテンツ プレースホルダー 5"/>
          <p:cNvSpPr txBox="1">
            <a:spLocks/>
          </p:cNvSpPr>
          <p:nvPr/>
        </p:nvSpPr>
        <p:spPr bwMode="auto">
          <a:xfrm>
            <a:off x="6666907" y="2717757"/>
            <a:ext cx="2222762" cy="81927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36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2400" kern="0" dirty="0" smtClean="0">
                <a:latin typeface="Calibri" panose="020F0502020204030204" pitchFamily="34" charset="0"/>
              </a:rPr>
              <a:t>2-body &gt; 3-body</a:t>
            </a:r>
            <a:br>
              <a:rPr lang="en-US" altLang="ja-JP" sz="2400" kern="0" dirty="0" smtClean="0">
                <a:latin typeface="Calibri" panose="020F0502020204030204" pitchFamily="34" charset="0"/>
              </a:rPr>
            </a:br>
            <a:r>
              <a:rPr lang="en-US" altLang="ja-JP" sz="2400" kern="0" dirty="0" smtClean="0">
                <a:latin typeface="Calibri" panose="020F0502020204030204" pitchFamily="34" charset="0"/>
              </a:rPr>
              <a:t>      not negligible</a:t>
            </a:r>
            <a:endParaRPr lang="ja-JP" altLang="en-US" sz="2400" kern="0" dirty="0">
              <a:latin typeface="Calibri" panose="020F050202020403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17105" y="5184195"/>
            <a:ext cx="1149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anose="020F0502020204030204" pitchFamily="34" charset="0"/>
              </a:rPr>
              <a:t>Tensor</a:t>
            </a:r>
            <a:endParaRPr kumimoji="1" lang="ja-JP" altLang="en-US" sz="2800" baseline="-25000" dirty="0">
              <a:latin typeface="Calibri" panose="020F050202020403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049135" y="3848403"/>
            <a:ext cx="795713" cy="164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コンテンツ プレースホルダー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" y="3554793"/>
            <a:ext cx="4416126" cy="2868528"/>
          </a:xfrm>
        </p:spPr>
      </p:pic>
      <p:sp>
        <p:nvSpPr>
          <p:cNvPr id="24" name="テキスト ボックス 23"/>
          <p:cNvSpPr txBox="1"/>
          <p:nvPr/>
        </p:nvSpPr>
        <p:spPr>
          <a:xfrm>
            <a:off x="1143222" y="5213701"/>
            <a:ext cx="12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anose="020F0502020204030204" pitchFamily="34" charset="0"/>
              </a:rPr>
              <a:t>Central</a:t>
            </a:r>
            <a:endParaRPr kumimoji="1" lang="ja-JP" altLang="en-US" sz="2800" baseline="-25000" dirty="0">
              <a:latin typeface="Calibri" panose="020F050202020403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72000" y="863715"/>
            <a:ext cx="268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uncorrelated kinetic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4897565" y="1268760"/>
            <a:ext cx="79480" cy="34190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リーフォーム 35"/>
          <p:cNvSpPr/>
          <p:nvPr/>
        </p:nvSpPr>
        <p:spPr>
          <a:xfrm flipH="1">
            <a:off x="4481264" y="3079221"/>
            <a:ext cx="360764" cy="96351"/>
          </a:xfrm>
          <a:custGeom>
            <a:avLst/>
            <a:gdLst>
              <a:gd name="connsiteX0" fmla="*/ 0 w 197963"/>
              <a:gd name="connsiteY0" fmla="*/ 339365 h 339365"/>
              <a:gd name="connsiteX1" fmla="*/ 197963 w 197963"/>
              <a:gd name="connsiteY1" fmla="*/ 0 h 339365"/>
              <a:gd name="connsiteX2" fmla="*/ 197963 w 197963"/>
              <a:gd name="connsiteY2" fmla="*/ 0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63" h="339365">
                <a:moveTo>
                  <a:pt x="0" y="339365"/>
                </a:moveTo>
                <a:lnTo>
                  <a:pt x="197963" y="0"/>
                </a:lnTo>
                <a:lnTo>
                  <a:pt x="197963" y="0"/>
                </a:ln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 flipH="1" flipV="1">
            <a:off x="4481265" y="3458660"/>
            <a:ext cx="405770" cy="344655"/>
          </a:xfrm>
          <a:custGeom>
            <a:avLst/>
            <a:gdLst>
              <a:gd name="connsiteX0" fmla="*/ 0 w 197963"/>
              <a:gd name="connsiteY0" fmla="*/ 339365 h 339365"/>
              <a:gd name="connsiteX1" fmla="*/ 197963 w 197963"/>
              <a:gd name="connsiteY1" fmla="*/ 0 h 339365"/>
              <a:gd name="connsiteX2" fmla="*/ 197963 w 197963"/>
              <a:gd name="connsiteY2" fmla="*/ 0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63" h="339365">
                <a:moveTo>
                  <a:pt x="0" y="339365"/>
                </a:moveTo>
                <a:lnTo>
                  <a:pt x="197963" y="0"/>
                </a:lnTo>
                <a:lnTo>
                  <a:pt x="197963" y="0"/>
                </a:ln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 flipV="1">
            <a:off x="5483071" y="3490623"/>
            <a:ext cx="182671" cy="512913"/>
          </a:xfrm>
          <a:custGeom>
            <a:avLst/>
            <a:gdLst>
              <a:gd name="connsiteX0" fmla="*/ 0 w 197963"/>
              <a:gd name="connsiteY0" fmla="*/ 339365 h 339365"/>
              <a:gd name="connsiteX1" fmla="*/ 197963 w 197963"/>
              <a:gd name="connsiteY1" fmla="*/ 0 h 339365"/>
              <a:gd name="connsiteX2" fmla="*/ 197963 w 197963"/>
              <a:gd name="connsiteY2" fmla="*/ 0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963" h="339365">
                <a:moveTo>
                  <a:pt x="0" y="339365"/>
                </a:moveTo>
                <a:lnTo>
                  <a:pt x="197963" y="0"/>
                </a:lnTo>
                <a:lnTo>
                  <a:pt x="197963" y="0"/>
                </a:ln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7587335" y="921185"/>
                <a:ext cx="1229002" cy="617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ja-JP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35" y="921185"/>
                <a:ext cx="1229002" cy="6176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3269126" y="6284139"/>
                <a:ext cx="2469286" cy="368540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comprtact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high</m:t>
                        </m:r>
                      </m:sub>
                    </m:sSub>
                  </m:oMath>
                </a14:m>
                <a:endParaRPr kumimoji="1" lang="ja-JP" altLang="en-US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26" y="6284139"/>
                <a:ext cx="2469286" cy="368540"/>
              </a:xfrm>
              <a:prstGeom prst="roundRect">
                <a:avLst/>
              </a:prstGeom>
              <a:blipFill>
                <a:blip r:embed="rId7"/>
                <a:stretch>
                  <a:fillRect t="-30000" b="-4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角丸四角形 26"/>
              <p:cNvSpPr/>
              <p:nvPr/>
            </p:nvSpPr>
            <p:spPr>
              <a:xfrm>
                <a:off x="312908" y="6264003"/>
                <a:ext cx="1660628" cy="367017"/>
              </a:xfrm>
              <a:prstGeom prst="round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itchFamily="50" charset="-128"/>
                  </a:rPr>
                  <a:t>wide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low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7" name="角丸四角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8" y="6264003"/>
                <a:ext cx="1660628" cy="367017"/>
              </a:xfrm>
              <a:prstGeom prst="roundRect">
                <a:avLst/>
              </a:prstGeom>
              <a:blipFill>
                <a:blip r:embed="rId8"/>
                <a:stretch>
                  <a:fillRect l="-1465" t="-28333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5" y="3607126"/>
            <a:ext cx="4467224" cy="2872915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3765778" y="3975725"/>
            <a:ext cx="986242" cy="161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0" y="926714"/>
            <a:ext cx="4424691" cy="2845561"/>
          </a:xfrm>
        </p:spPr>
      </p:pic>
      <p:sp>
        <p:nvSpPr>
          <p:cNvPr id="14" name="正方形/長方形 13"/>
          <p:cNvSpPr/>
          <p:nvPr/>
        </p:nvSpPr>
        <p:spPr>
          <a:xfrm>
            <a:off x="1882672" y="3429931"/>
            <a:ext cx="1721162" cy="342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" y="3612175"/>
            <a:ext cx="4451527" cy="2862819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0028"/>
            <a:ext cx="9143999" cy="599789"/>
          </a:xfrm>
        </p:spPr>
        <p:txBody>
          <a:bodyPr/>
          <a:lstStyle/>
          <a:p>
            <a:r>
              <a:rPr lang="en-US" altLang="ja-JP" sz="4000" dirty="0" smtClean="0">
                <a:latin typeface="Calibri" panose="020F0502020204030204" pitchFamily="34" charset="0"/>
              </a:rPr>
              <a:t>Many-body Hamiltonian terms in </a:t>
            </a:r>
            <a:r>
              <a:rPr lang="en-US" altLang="ja-JP" sz="4000" baseline="30000" dirty="0" smtClean="0">
                <a:latin typeface="Calibri" panose="020F0502020204030204" pitchFamily="34" charset="0"/>
              </a:rPr>
              <a:t>4</a:t>
            </a:r>
            <a:r>
              <a:rPr lang="en-US" altLang="ja-JP" sz="4000" dirty="0" smtClean="0">
                <a:latin typeface="Calibri" panose="020F0502020204030204" pitchFamily="34" charset="0"/>
              </a:rPr>
              <a:t>He </a:t>
            </a:r>
            <a:endParaRPr kumimoji="1" lang="ja-JP" altLang="en-US" sz="4000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99992-E8FB-4E1B-88F5-E719DD5B5B0D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32039" y="1070268"/>
            <a:ext cx="111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Kinetic</a:t>
            </a:r>
            <a:endParaRPr kumimoji="1" lang="ja-JP" altLang="en-US" sz="2400" baseline="-25000" dirty="0"/>
          </a:p>
        </p:txBody>
      </p:sp>
      <p:sp>
        <p:nvSpPr>
          <p:cNvPr id="23" name="角丸四角形 22"/>
          <p:cNvSpPr/>
          <p:nvPr/>
        </p:nvSpPr>
        <p:spPr>
          <a:xfrm>
            <a:off x="4783033" y="2119724"/>
            <a:ext cx="1080000" cy="44094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3-body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311767" y="1531933"/>
            <a:ext cx="675075" cy="368110"/>
          </a:xfrm>
          <a:prstGeom prst="round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Full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783033" y="1399851"/>
            <a:ext cx="1440000" cy="432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1+2 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05989" y="5281562"/>
            <a:ext cx="1013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Tensor</a:t>
            </a:r>
            <a:endParaRPr kumimoji="1" lang="ja-JP" altLang="en-US" sz="2400" baseline="-25000" dirty="0"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85094" y="5269864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alibri" panose="020F0502020204030204" pitchFamily="34" charset="0"/>
              </a:rPr>
              <a:t>Central</a:t>
            </a:r>
            <a:endParaRPr kumimoji="1" lang="ja-JP" altLang="en-US" sz="2400" baseline="-25000" dirty="0">
              <a:latin typeface="Calibri" panose="020F050202020403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33399" y="2334566"/>
            <a:ext cx="2999505" cy="1253402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tIns="72000" rIns="72000" bIns="72000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Higher-body term tends to give smaller scale, </a:t>
            </a:r>
            <a:r>
              <a:rPr lang="en-US" altLang="ja-JP" sz="2400" dirty="0" smtClean="0">
                <a:latin typeface="Calibri" panose="020F0502020204030204" pitchFamily="34" charset="0"/>
              </a:rPr>
              <a:t>but, not ignored.</a:t>
            </a:r>
            <a:endParaRPr kumimoji="1" lang="en-US" altLang="ja-JP" sz="2400" dirty="0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角丸四角形 16"/>
              <p:cNvSpPr/>
              <p:nvPr/>
            </p:nvSpPr>
            <p:spPr>
              <a:xfrm>
                <a:off x="3306070" y="6345825"/>
                <a:ext cx="1922768" cy="36854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compact,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h𝑖𝑔h</m:t>
                        </m:r>
                      </m:sub>
                    </m:sSub>
                  </m:oMath>
                </a14:m>
                <a:endParaRPr kumimoji="1" lang="ja-JP" altLang="en-US" sz="1600" i="1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角丸四角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70" y="6345825"/>
                <a:ext cx="1922768" cy="368540"/>
              </a:xfrm>
              <a:prstGeom prst="roundRect">
                <a:avLst/>
              </a:prstGeom>
              <a:blipFill>
                <a:blip r:embed="rId5"/>
                <a:stretch>
                  <a:fillRect l="-1266" t="-16667" b="-3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角丸四角形 17"/>
              <p:cNvSpPr/>
              <p:nvPr/>
            </p:nvSpPr>
            <p:spPr>
              <a:xfrm>
                <a:off x="586553" y="6302343"/>
                <a:ext cx="1395155" cy="367017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wide,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𝜌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itchFamily="50" charset="-128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50" charset="-128"/>
                  </a:rPr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8" name="角丸四角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53" y="6302343"/>
                <a:ext cx="1395155" cy="367017"/>
              </a:xfrm>
              <a:prstGeom prst="roundRect">
                <a:avLst/>
              </a:prstGeom>
              <a:blipFill>
                <a:blip r:embed="rId6"/>
                <a:stretch>
                  <a:fillRect l="-1747" t="-11667" b="-3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H="1" flipV="1">
            <a:off x="4465831" y="2810043"/>
            <a:ext cx="317202" cy="14189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526995" y="3266535"/>
            <a:ext cx="397384" cy="7655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642151" y="3289691"/>
            <a:ext cx="319044" cy="89835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4797025" y="2857691"/>
            <a:ext cx="1080000" cy="432000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4-body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6244748" y="821460"/>
            <a:ext cx="2750504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073D01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5" y="2106624"/>
            <a:ext cx="5802956" cy="3999428"/>
          </a:xfrm>
        </p:spPr>
      </p:pic>
      <p:sp>
        <p:nvSpPr>
          <p:cNvPr id="24" name="正方形/長方形 23"/>
          <p:cNvSpPr/>
          <p:nvPr/>
        </p:nvSpPr>
        <p:spPr>
          <a:xfrm>
            <a:off x="1466655" y="3564015"/>
            <a:ext cx="815012" cy="4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6642677" y="4643703"/>
            <a:ext cx="1926787" cy="501302"/>
          </a:xfrm>
          <a:prstGeom prst="roundRect">
            <a:avLst>
              <a:gd name="adj" fmla="val 20303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E=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1.4 MeV</a:t>
            </a:r>
            <a:endParaRPr lang="en-US" altLang="ja-JP" sz="240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203715" y="5394329"/>
            <a:ext cx="2598756" cy="768779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 as a full variation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010683" y="6045601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697125" y="4341328"/>
            <a:ext cx="474526" cy="4825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5729189" y="5243151"/>
            <a:ext cx="474526" cy="2560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6057165" y="3196821"/>
                <a:ext cx="2983326" cy="1197559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are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at single level,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 used in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terms</a:t>
                </a: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65" y="3196821"/>
                <a:ext cx="2983326" cy="1197559"/>
              </a:xfrm>
              <a:prstGeom prst="roundRect">
                <a:avLst>
                  <a:gd name="adj" fmla="val 11775"/>
                </a:avLst>
              </a:prstGeom>
              <a:blipFill>
                <a:blip r:embed="rId7"/>
                <a:stretch>
                  <a:fillRect l="-2454" t="-3553" r="-2045" b="-111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6658178" y="2663915"/>
            <a:ext cx="241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cf.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Jastrow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ansatz 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3068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84415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84415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171651" y="2143044"/>
            <a:ext cx="2750504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073D01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1" y="2252471"/>
            <a:ext cx="6120635" cy="3846331"/>
          </a:xfrm>
        </p:spPr>
      </p:pic>
      <p:sp>
        <p:nvSpPr>
          <p:cNvPr id="24" name="正方形/長方形 23"/>
          <p:cNvSpPr/>
          <p:nvPr/>
        </p:nvSpPr>
        <p:spPr>
          <a:xfrm>
            <a:off x="1643604" y="2778796"/>
            <a:ext cx="815012" cy="59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124274" y="6214940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787135" y="4408769"/>
            <a:ext cx="789394" cy="3253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33068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E62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C0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DC0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456886" y="2511801"/>
            <a:ext cx="1215135" cy="1215135"/>
            <a:chOff x="5384759" y="5326709"/>
            <a:chExt cx="1215135" cy="1215135"/>
          </a:xfrm>
        </p:grpSpPr>
        <p:sp>
          <p:nvSpPr>
            <p:cNvPr id="32" name="楕円 31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楕円 39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384759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2" name="直線コネクタ 41"/>
            <p:cNvCxnSpPr>
              <a:endCxn id="47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角丸四角形 57"/>
          <p:cNvSpPr/>
          <p:nvPr/>
        </p:nvSpPr>
        <p:spPr>
          <a:xfrm>
            <a:off x="7618986" y="2135578"/>
            <a:ext cx="872787" cy="334418"/>
          </a:xfrm>
          <a:prstGeom prst="roundRect">
            <a:avLst>
              <a:gd name="adj" fmla="val 20303"/>
            </a:avLst>
          </a:prstGeom>
          <a:solidFill>
            <a:srgbClr val="FFCC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same</a:t>
            </a:r>
            <a:endParaRPr lang="en-US" altLang="ja-JP" sz="240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円弧 2"/>
          <p:cNvSpPr/>
          <p:nvPr/>
        </p:nvSpPr>
        <p:spPr>
          <a:xfrm rot="16200000">
            <a:off x="7523473" y="2672670"/>
            <a:ext cx="694420" cy="694420"/>
          </a:xfrm>
          <a:prstGeom prst="arc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015959" y="5315712"/>
            <a:ext cx="69057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Tensor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015959" y="4862994"/>
            <a:ext cx="7505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/>
          <p:cNvCxnSpPr>
            <a:stCxn id="46" idx="1"/>
          </p:cNvCxnSpPr>
          <p:nvPr/>
        </p:nvCxnSpPr>
        <p:spPr>
          <a:xfrm flipH="1" flipV="1">
            <a:off x="5787135" y="5115657"/>
            <a:ext cx="1106764" cy="25498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6576528" y="4111757"/>
                <a:ext cx="1195393" cy="521352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lvl="0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ja-JP" sz="240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28" y="4111757"/>
                <a:ext cx="1195393" cy="521352"/>
              </a:xfrm>
              <a:prstGeom prst="roundRect">
                <a:avLst>
                  <a:gd name="adj" fmla="val 11775"/>
                </a:avLst>
              </a:prstGeom>
              <a:blipFill>
                <a:blip r:embed="rId9"/>
                <a:stretch>
                  <a:fillRect l="-8163"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893899" y="5115657"/>
            <a:ext cx="1193057" cy="509978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Free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34178" y="2443202"/>
            <a:ext cx="93801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Kinetic/2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46778" y="5207990"/>
            <a:ext cx="12575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Few-body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2070472"/>
            <a:ext cx="5786942" cy="3988391"/>
          </a:xfrm>
        </p:spPr>
      </p:pic>
      <p:sp>
        <p:nvSpPr>
          <p:cNvPr id="24" name="正方形/長方形 23"/>
          <p:cNvSpPr/>
          <p:nvPr/>
        </p:nvSpPr>
        <p:spPr>
          <a:xfrm>
            <a:off x="1551743" y="3376579"/>
            <a:ext cx="815012" cy="4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020429" y="5987383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620774" y="4703434"/>
            <a:ext cx="1926787" cy="501302"/>
          </a:xfrm>
          <a:prstGeom prst="roundRect">
            <a:avLst>
              <a:gd name="adj" fmla="val 20303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E=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2.3 MeV</a:t>
            </a:r>
            <a:endParaRPr lang="en-US" altLang="ja-JP" sz="240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5652120" y="4447143"/>
            <a:ext cx="491707" cy="4708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 flipV="1">
            <a:off x="5652120" y="5204736"/>
            <a:ext cx="491707" cy="3447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24"/>
              <p:cNvSpPr/>
              <p:nvPr/>
            </p:nvSpPr>
            <p:spPr>
              <a:xfrm>
                <a:off x="6057165" y="3272773"/>
                <a:ext cx="2963133" cy="1261615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are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at single level,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and used in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terms </a:t>
                </a:r>
              </a:p>
            </p:txBody>
          </p:sp>
        </mc:Choice>
        <mc:Fallback xmlns="">
          <p:sp>
            <p:nvSpPr>
              <p:cNvPr id="25" name="角丸四角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65" y="3272773"/>
                <a:ext cx="2963133" cy="1261615"/>
              </a:xfrm>
              <a:prstGeom prst="roundRect">
                <a:avLst>
                  <a:gd name="adj" fmla="val 11775"/>
                </a:avLst>
              </a:prstGeom>
              <a:blipFill>
                <a:blip r:embed="rId7"/>
                <a:stretch>
                  <a:fillRect l="-2469" t="-966" r="-2675" b="-82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角丸四角形 9"/>
          <p:cNvSpPr>
            <a:spLocks noChangeArrowheads="1"/>
          </p:cNvSpPr>
          <p:nvPr/>
        </p:nvSpPr>
        <p:spPr bwMode="auto">
          <a:xfrm>
            <a:off x="6143827" y="5449436"/>
            <a:ext cx="2598756" cy="768779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 as a full variation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58178" y="2730389"/>
            <a:ext cx="241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cf. </a:t>
            </a:r>
            <a:r>
              <a:rPr kumimoji="1"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Jastrow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ansatz 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33068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84415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84415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171651" y="2143044"/>
            <a:ext cx="2750504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073D01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4" y="2250368"/>
            <a:ext cx="6025820" cy="3787355"/>
          </a:xfrm>
        </p:spPr>
      </p:pic>
      <p:sp>
        <p:nvSpPr>
          <p:cNvPr id="24" name="正方形/長方形 23"/>
          <p:cNvSpPr/>
          <p:nvPr/>
        </p:nvSpPr>
        <p:spPr>
          <a:xfrm>
            <a:off x="1716768" y="2649156"/>
            <a:ext cx="815012" cy="5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Variation of multi-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ja-JP" sz="4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in TOAMD</a:t>
                </a:r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57137"/>
              </a:xfrm>
              <a:blipFill>
                <a:blip r:embed="rId6"/>
                <a:stretch>
                  <a:fillRect t="-31868" b="-6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124274" y="6109072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33068" y="1005724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6" y="1043735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0492" r="-10174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コネクタ 35"/>
          <p:cNvCxnSpPr/>
          <p:nvPr/>
        </p:nvCxnSpPr>
        <p:spPr>
          <a:xfrm>
            <a:off x="2321750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534821" y="1493785"/>
            <a:ext cx="630070" cy="0"/>
          </a:xfrm>
          <a:prstGeom prst="line">
            <a:avLst/>
          </a:prstGeom>
          <a:ln w="38100">
            <a:solidFill>
              <a:srgbClr val="E62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4376" y="151877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2908045" y="1493785"/>
            <a:ext cx="315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4484838" y="148441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393620" y="1484415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416974" y="151331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30024" y="149854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586001" y="152228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C0F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DC0F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333047" y="1509471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403510" y="1493785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427095" y="150617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7452565" y="2528648"/>
            <a:ext cx="1215135" cy="1215135"/>
            <a:chOff x="5384759" y="5326709"/>
            <a:chExt cx="1215135" cy="1215135"/>
          </a:xfrm>
        </p:grpSpPr>
        <p:sp>
          <p:nvSpPr>
            <p:cNvPr id="32" name="楕円 31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9" name="直線コネクタ 38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楕円 39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384759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2" name="直線コネクタ 41"/>
            <p:cNvCxnSpPr>
              <a:endCxn id="47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楕円 43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7" name="楕円 46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角丸四角形 57"/>
          <p:cNvSpPr/>
          <p:nvPr/>
        </p:nvSpPr>
        <p:spPr>
          <a:xfrm>
            <a:off x="7299281" y="2084604"/>
            <a:ext cx="872787" cy="334418"/>
          </a:xfrm>
          <a:prstGeom prst="roundRect">
            <a:avLst>
              <a:gd name="adj" fmla="val 20303"/>
            </a:avLst>
          </a:prstGeom>
          <a:solidFill>
            <a:srgbClr val="FFCC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same</a:t>
            </a:r>
            <a:endParaRPr lang="en-US" altLang="ja-JP" sz="2400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円弧 2"/>
          <p:cNvSpPr/>
          <p:nvPr/>
        </p:nvSpPr>
        <p:spPr>
          <a:xfrm rot="16200000">
            <a:off x="7519152" y="2689517"/>
            <a:ext cx="694420" cy="694420"/>
          </a:xfrm>
          <a:prstGeom prst="arc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018097" y="2360128"/>
            <a:ext cx="93801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Kinetic/2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85996" y="4905477"/>
            <a:ext cx="375597" cy="509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004334" y="5231914"/>
            <a:ext cx="69057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Tensor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03071" y="4761831"/>
            <a:ext cx="77242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5689346" y="5105339"/>
            <a:ext cx="1200232" cy="1265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角丸四角形 58"/>
          <p:cNvSpPr/>
          <p:nvPr/>
        </p:nvSpPr>
        <p:spPr>
          <a:xfrm>
            <a:off x="6173794" y="5741404"/>
            <a:ext cx="2756368" cy="822840"/>
          </a:xfrm>
          <a:prstGeom prst="roundRect">
            <a:avLst>
              <a:gd name="adj" fmla="val 12284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Independent optimization of all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en-US" altLang="ja-JP" sz="2400" i="1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5688874" y="4329655"/>
            <a:ext cx="1200704" cy="662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25"/>
              <p:cNvSpPr/>
              <p:nvPr/>
            </p:nvSpPr>
            <p:spPr>
              <a:xfrm>
                <a:off x="6752227" y="4022745"/>
                <a:ext cx="1195393" cy="521352"/>
              </a:xfrm>
              <a:prstGeom prst="roundRect">
                <a:avLst>
                  <a:gd name="adj" fmla="val 11775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lvl="0"/>
                <a:r>
                  <a:rPr lang="en-US" altLang="ja-JP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Fixed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ja-JP" sz="2400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角丸四角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27" y="4022745"/>
                <a:ext cx="1195393" cy="521352"/>
              </a:xfrm>
              <a:prstGeom prst="roundRect">
                <a:avLst>
                  <a:gd name="adj" fmla="val 11775"/>
                </a:avLst>
              </a:prstGeom>
              <a:blipFill>
                <a:blip r:embed="rId9"/>
                <a:stretch>
                  <a:fillRect l="-8163" t="-3529" b="-2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角丸四角形 9"/>
          <p:cNvSpPr>
            <a:spLocks noChangeArrowheads="1"/>
          </p:cNvSpPr>
          <p:nvPr/>
        </p:nvSpPr>
        <p:spPr bwMode="auto">
          <a:xfrm>
            <a:off x="6856036" y="5030870"/>
            <a:ext cx="1193057" cy="509978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Free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212C5-08DA-4DFE-9B97-8FD9766D634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34234" y="3627067"/>
                <a:ext cx="8775975" cy="2768679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tIns="108000" bIns="108000">
                <a:spAutoFit/>
              </a:bodyPr>
              <a:lstStyle/>
              <a:p>
                <a:pPr marL="360000" indent="-252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Describe finite nuclei using </a:t>
                </a:r>
                <a:r>
                  <a:rPr lang="en-US" altLang="ja-JP" sz="2400" i="1" dirty="0" smtClean="0">
                    <a:latin typeface="Calibri" panose="020F0502020204030204" pitchFamily="34" charset="0"/>
                  </a:rPr>
                  <a:t>V</a:t>
                </a:r>
                <a:r>
                  <a:rPr lang="en-US" altLang="ja-JP" sz="2400" i="1" baseline="-25000" dirty="0" smtClean="0">
                    <a:latin typeface="Calibri" panose="020F0502020204030204" pitchFamily="34" charset="0"/>
                  </a:rPr>
                  <a:t>NN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, in particular, for clustering</a:t>
                </a:r>
              </a:p>
              <a:p>
                <a:pPr marL="360000" lvl="2" indent="-252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latin typeface="Calibri" panose="020F0502020204030204" pitchFamily="34" charset="0"/>
                  </a:rPr>
                  <a:t>Multiply pair-type correlation function </a:t>
                </a:r>
                <a14:m>
                  <m:oMath xmlns:m="http://schemas.openxmlformats.org/officeDocument/2006/math">
                    <m:r>
                      <a:rPr lang="en-US" altLang="ja-JP" sz="2400" smtClean="0">
                        <a:solidFill>
                          <a:srgbClr val="DC0F2D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altLang="ja-JP" sz="2400" b="1" i="1">
                        <a:solidFill>
                          <a:srgbClr val="DC0F2D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ja-JP" sz="2400" b="1" i="1" smtClean="0">
                        <a:solidFill>
                          <a:srgbClr val="DC0F2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b="1" i="1" smtClean="0">
                            <a:solidFill>
                              <a:srgbClr val="DC0F2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b="1" i="1" smtClean="0">
                            <a:solidFill>
                              <a:srgbClr val="DC0F2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ja-JP" sz="2400" b="1" i="1" smtClean="0">
                            <a:solidFill>
                              <a:srgbClr val="DC0F2D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sz="2400" b="1" i="1" smtClean="0">
                            <a:solidFill>
                              <a:srgbClr val="DC0F2D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altLang="ja-JP" sz="2400" b="1" i="1" smtClean="0">
                            <a:solidFill>
                              <a:srgbClr val="DC0F2D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DC0F2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DC0F2D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DC0F2D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e>
                    </m:nary>
                    <m:r>
                      <a:rPr lang="en-US" altLang="ja-JP" sz="2400" b="1" i="1" smtClean="0">
                        <a:solidFill>
                          <a:srgbClr val="DC0F2D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altLang="ja-JP" sz="2400" dirty="0">
                    <a:solidFill>
                      <a:srgbClr val="DC0F2D"/>
                    </a:solidFill>
                  </a:rPr>
                  <a:t>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to AMD w.f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.</a:t>
                </a:r>
                <a:endParaRPr lang="en-US" altLang="ja-JP" sz="2000" dirty="0" smtClean="0">
                  <a:latin typeface="Calibri" panose="020F0502020204030204" pitchFamily="34" charset="0"/>
                </a:endParaRPr>
              </a:p>
              <a:p>
                <a:pPr marL="720000" lvl="3" indent="-342900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</a:rPr>
                  <a:t> for </a:t>
                </a:r>
                <a:r>
                  <a:rPr lang="en-US" altLang="ja-JP" sz="2400" b="1" i="1" dirty="0">
                    <a:solidFill>
                      <a:srgbClr val="C80E29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-wave transition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with </a:t>
                </a:r>
                <a:r>
                  <a:rPr lang="en-US" altLang="ja-JP" sz="2400" b="1" i="1" dirty="0" smtClean="0">
                    <a:solidFill>
                      <a:srgbClr val="DC0F2D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altLang="ja-JP" sz="2400" b="1" i="1" baseline="-25000" dirty="0" smtClean="0">
                    <a:solidFill>
                      <a:srgbClr val="DC0F2D"/>
                    </a:solidFill>
                    <a:latin typeface="Calibri" panose="020F0502020204030204" pitchFamily="34" charset="0"/>
                  </a:rPr>
                  <a:t>12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 from tensor force</a:t>
                </a:r>
                <a:endParaRPr lang="en-US" altLang="ja-JP" sz="2400" b="1" i="1" dirty="0" smtClean="0">
                  <a:solidFill>
                    <a:srgbClr val="C80E29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720000" lvl="3" indent="-342900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𝑭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C80E29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</a:rPr>
                  <a:t> for </a:t>
                </a:r>
                <a:r>
                  <a:rPr lang="en-US" altLang="ja-JP" sz="2400" b="1" dirty="0">
                    <a:solidFill>
                      <a:srgbClr val="C80E29"/>
                    </a:solidFill>
                    <a:latin typeface="Calibri" panose="020F0502020204030204" pitchFamily="34" charset="0"/>
                  </a:rPr>
                  <a:t>S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hort-range repulsion</a:t>
                </a:r>
                <a:r>
                  <a:rPr lang="ja-JP" altLang="en-US" sz="2400" dirty="0">
                    <a:latin typeface="Calibri" panose="020F0502020204030204" pitchFamily="34" charset="0"/>
                  </a:rPr>
                  <a:t> 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in central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force</a:t>
                </a:r>
              </a:p>
              <a:p>
                <a:pPr marL="720000" lvl="3" indent="-342900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en-US" altLang="ja-JP" sz="2000" dirty="0">
                    <a:latin typeface="Calibri" panose="020F0502020204030204" pitchFamily="34" charset="0"/>
                  </a:rPr>
                  <a:t>A. </a:t>
                </a:r>
                <a:r>
                  <a:rPr lang="en-US" altLang="ja-JP" sz="2000" dirty="0" err="1">
                    <a:latin typeface="Calibri" panose="020F0502020204030204" pitchFamily="34" charset="0"/>
                  </a:rPr>
                  <a:t>Sugie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, P. E. Hodgson and H. H. Robertson, Proc. Phys. Soc. 70A (1957) 1</a:t>
                </a:r>
              </a:p>
              <a:p>
                <a:pPr marL="720000" lvl="3" indent="-342900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pl-PL" altLang="ja-JP" sz="2000" dirty="0">
                    <a:latin typeface="Calibri" panose="020F0502020204030204" pitchFamily="34" charset="0"/>
                  </a:rPr>
                  <a:t>S. Nagata, T. Sasakawa, T. Sawada, R.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 </a:t>
                </a:r>
                <a:r>
                  <a:rPr lang="pl-PL" altLang="ja-JP" sz="2000" dirty="0">
                    <a:latin typeface="Calibri" panose="020F0502020204030204" pitchFamily="34" charset="0"/>
                  </a:rPr>
                  <a:t>Tamagaki,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 </a:t>
                </a:r>
                <a:r>
                  <a:rPr lang="pl-PL" altLang="ja-JP" sz="2000" dirty="0">
                    <a:latin typeface="Calibri" panose="020F0502020204030204" pitchFamily="34" charset="0"/>
                  </a:rPr>
                  <a:t>PTP22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 </a:t>
                </a:r>
                <a:r>
                  <a:rPr lang="pl-PL" altLang="ja-JP" sz="2000" dirty="0">
                    <a:latin typeface="Calibri" panose="020F0502020204030204" pitchFamily="34" charset="0"/>
                  </a:rPr>
                  <a:t>(1959)</a:t>
                </a:r>
                <a:r>
                  <a:rPr lang="en-US" altLang="ja-JP" sz="2000" dirty="0">
                    <a:latin typeface="Calibri" panose="020F0502020204030204" pitchFamily="34" charset="0"/>
                  </a:rPr>
                  <a:t> </a:t>
                </a:r>
                <a:r>
                  <a:rPr lang="pl-PL" altLang="ja-JP" sz="2000" dirty="0">
                    <a:latin typeface="Calibri" panose="020F0502020204030204" pitchFamily="34" charset="0"/>
                  </a:rPr>
                  <a:t>274</a:t>
                </a:r>
                <a:endParaRPr lang="en-US" altLang="ja-JP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4" y="3627067"/>
                <a:ext cx="8775975" cy="2768679"/>
              </a:xfrm>
              <a:prstGeom prst="rect">
                <a:avLst/>
              </a:prstGeom>
              <a:blipFill>
                <a:blip r:embed="rId2"/>
                <a:stretch>
                  <a:fillRect r="-556" b="-6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4177886" y="238157"/>
            <a:ext cx="475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Prog. Theor. Exp. Phys. 2015, 073D02 (38 pages)</a:t>
            </a:r>
          </a:p>
          <a:p>
            <a:pPr algn="r"/>
            <a:r>
              <a:rPr lang="fr-F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 10.1093/ptep/ptv087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20" y="300539"/>
            <a:ext cx="1696160" cy="467906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 flipV="1">
            <a:off x="391927" y="863401"/>
            <a:ext cx="8460591" cy="453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04138" y="2535626"/>
            <a:ext cx="810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Takayuki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Myo,  Hiroshi Toki, 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Kiyomi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Ikeda, 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Hisashi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Horiuchi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Tadahiro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Suhara</a:t>
            </a:r>
            <a:endParaRPr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558206" y="1142117"/>
            <a:ext cx="8146832" cy="1143000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Tensor-optimized antisymmetrized </a:t>
            </a: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dynamics </a:t>
            </a: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nuclear </a:t>
            </a: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200" b="1" dirty="0">
                <a:solidFill>
                  <a:srgbClr val="DC0F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TOAMD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コンテンツ プレースホルダ 5"/>
              <p:cNvSpPr>
                <a:spLocks noGrp="1"/>
              </p:cNvSpPr>
              <p:nvPr>
                <p:ph idx="1"/>
              </p:nvPr>
            </p:nvSpPr>
            <p:spPr>
              <a:xfrm>
                <a:off x="206515" y="2708920"/>
                <a:ext cx="6037872" cy="3200864"/>
              </a:xfrm>
              <a:noFill/>
            </p:spPr>
            <p:txBody>
              <a:bodyPr/>
              <a:lstStyle/>
              <a:p>
                <a:pPr>
                  <a:lnSpc>
                    <a:spcPts val="35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Variational principle</a:t>
                </a:r>
              </a:p>
              <a:p>
                <a:pPr marL="612000" lvl="1" indent="-252000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ja-JP" altLang="el-GR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for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TOAMD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TOAMD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TOAMD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TOAMD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ja-JP" sz="2400" dirty="0">
                  <a:latin typeface="Times" pitchFamily="18" charset="0"/>
                </a:endParaRPr>
              </a:p>
              <a:p>
                <a:pPr>
                  <a:lnSpc>
                    <a:spcPts val="3500"/>
                  </a:lnSpc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Variational parameters</a:t>
                </a:r>
              </a:p>
              <a:p>
                <a:pPr marL="612000" lvl="1" indent="-252000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dirty="0" smtClean="0">
                    <a:latin typeface="Calibri" panose="020F0502020204030204" pitchFamily="34" charset="0"/>
                  </a:rPr>
                  <a:t>AMD :  </a:t>
                </a:r>
                <a:r>
                  <a:rPr lang="en-US" altLang="ja-JP" sz="2400" i="1" dirty="0" smtClean="0">
                    <a:latin typeface="Symbol" pitchFamily="18" charset="2"/>
                  </a:rPr>
                  <a:t>n</a:t>
                </a:r>
                <a:r>
                  <a:rPr lang="en-US" altLang="ja-JP" sz="2400" dirty="0" smtClean="0">
                    <a:latin typeface="Times" pitchFamily="18" charset="0"/>
                  </a:rPr>
                  <a:t>,</a:t>
                </a:r>
                <a:r>
                  <a:rPr lang="en-US" altLang="ja-JP" sz="2400" b="1" dirty="0" smtClean="0">
                    <a:latin typeface="Times" pitchFamily="18" charset="0"/>
                  </a:rPr>
                  <a:t>  </a:t>
                </a:r>
                <a:r>
                  <a:rPr lang="en-US" altLang="ja-JP" sz="2400" b="1" dirty="0" err="1" smtClean="0">
                    <a:latin typeface="Times" pitchFamily="18" charset="0"/>
                  </a:rPr>
                  <a:t>Z</a:t>
                </a:r>
                <a:r>
                  <a:rPr lang="en-US" altLang="ja-JP" sz="2400" i="1" baseline="-25000" dirty="0" err="1" smtClean="0">
                    <a:latin typeface="Times" pitchFamily="18" charset="0"/>
                  </a:rPr>
                  <a:t>i</a:t>
                </a:r>
                <a:r>
                  <a:rPr lang="en-US" altLang="ja-JP" sz="2400" i="1" baseline="-25000" dirty="0" smtClean="0">
                    <a:latin typeface="Times" pitchFamily="18" charset="0"/>
                  </a:rPr>
                  <a:t>  </a:t>
                </a:r>
                <a:r>
                  <a:rPr lang="en-US" altLang="ja-JP" sz="2400" dirty="0" smtClean="0">
                    <a:latin typeface="Times" pitchFamily="18" charset="0"/>
                  </a:rPr>
                  <a:t>(</a:t>
                </a:r>
                <a:r>
                  <a:rPr lang="en-US" altLang="ja-JP" sz="2400" i="1" dirty="0" err="1" smtClean="0">
                    <a:latin typeface="Times" pitchFamily="18" charset="0"/>
                  </a:rPr>
                  <a:t>i</a:t>
                </a:r>
                <a:r>
                  <a:rPr lang="en-US" altLang="ja-JP" sz="2400" i="1" dirty="0" smtClean="0">
                    <a:latin typeface="Times" pitchFamily="18" charset="0"/>
                  </a:rPr>
                  <a:t>=</a:t>
                </a:r>
                <a:r>
                  <a:rPr lang="en-US" altLang="ja-JP" sz="2400" dirty="0" smtClean="0">
                    <a:latin typeface="Times" pitchFamily="18" charset="0"/>
                  </a:rPr>
                  <a:t>1</a:t>
                </a:r>
                <a:r>
                  <a:rPr lang="en-US" altLang="ja-JP" sz="2400" i="1" dirty="0" smtClean="0">
                    <a:latin typeface="Times" pitchFamily="18" charset="0"/>
                  </a:rPr>
                  <a:t>,…, A</a:t>
                </a:r>
                <a:r>
                  <a:rPr lang="en-US" altLang="ja-JP" sz="2400" dirty="0" smtClean="0">
                    <a:latin typeface="Times" pitchFamily="18" charset="0"/>
                  </a:rPr>
                  <a:t>) </a:t>
                </a:r>
                <a:endParaRPr lang="en-US" altLang="ja-JP" sz="2400" i="1" baseline="-25000" dirty="0" smtClean="0">
                  <a:latin typeface="+mj-lt"/>
                </a:endParaRPr>
              </a:p>
              <a:p>
                <a:pPr marL="612000" lvl="1" indent="-252000">
                  <a:lnSpc>
                    <a:spcPts val="35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altLang="ja-JP" sz="2400" dirty="0" smtClean="0">
                  <a:latin typeface="+mj-lt"/>
                </a:endParaRPr>
              </a:p>
              <a:p>
                <a:pPr marL="612000" lvl="1" indent="-252000">
                  <a:lnSpc>
                    <a:spcPts val="35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altLang="ja-JP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29" name="コンテンツ プレースホル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515" y="2708920"/>
                <a:ext cx="6037872" cy="3200864"/>
              </a:xfrm>
              <a:blipFill>
                <a:blip r:embed="rId2"/>
                <a:stretch>
                  <a:fillRect l="-1616" t="-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角丸四角形 6"/>
              <p:cNvSpPr>
                <a:spLocks noChangeArrowheads="1"/>
              </p:cNvSpPr>
              <p:nvPr/>
            </p:nvSpPr>
            <p:spPr bwMode="auto">
              <a:xfrm>
                <a:off x="438015" y="1003077"/>
                <a:ext cx="8150547" cy="628995"/>
              </a:xfrm>
              <a:prstGeom prst="roundRect">
                <a:avLst>
                  <a:gd name="adj" fmla="val 19415"/>
                </a:avLst>
              </a:prstGeom>
              <a:solidFill>
                <a:srgbClr val="9ED3D7">
                  <a:alpha val="50195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TOAMD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4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7" name="角丸四角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015" y="1003077"/>
                <a:ext cx="8150547" cy="628995"/>
              </a:xfrm>
              <a:prstGeom prst="roundRect">
                <a:avLst>
                  <a:gd name="adj" fmla="val 19415"/>
                </a:avLst>
              </a:prstGeom>
              <a:blipFill>
                <a:blip r:embed="rId4"/>
                <a:stretch>
                  <a:fillRect l="-524" t="-82524" r="-7180" b="-131068"/>
                </a:stretch>
              </a:blipFill>
              <a:ln w="254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タイトル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736779"/>
          </a:xfrm>
        </p:spPr>
        <p:txBody>
          <a:bodyPr/>
          <a:lstStyle/>
          <a:p>
            <a:r>
              <a:rPr lang="en-US" altLang="ja-JP" sz="4000" dirty="0" smtClean="0">
                <a:latin typeface="Calibri" panose="020F0502020204030204" pitchFamily="34" charset="0"/>
              </a:rPr>
              <a:t>General formulation of TOAMD</a:t>
            </a:r>
            <a:endParaRPr lang="ja-JP" altLang="en-US" sz="4000" dirty="0" smtClean="0">
              <a:latin typeface="Calibri" panose="020F0502020204030204" pitchFamily="34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2366755" y="1562170"/>
            <a:ext cx="442566" cy="426670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>
            <a:spLocks noChangeArrowheads="1"/>
          </p:cNvSpPr>
          <p:nvPr/>
        </p:nvSpPr>
        <p:spPr bwMode="auto">
          <a:xfrm>
            <a:off x="4609853" y="4059070"/>
            <a:ext cx="4372781" cy="1382273"/>
          </a:xfrm>
          <a:prstGeom prst="roundRect">
            <a:avLst>
              <a:gd name="adj" fmla="val 9279"/>
            </a:avLst>
          </a:prstGeom>
          <a:solidFill>
            <a:schemeClr val="bg1">
              <a:lumMod val="75000"/>
              <a:alpha val="50195"/>
            </a:schemeClr>
          </a:solidFill>
          <a:ln w="25400" cmpd="sng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5802917" y="4798780"/>
                <a:ext cx="3179717" cy="41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)∝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17" y="4798780"/>
                <a:ext cx="3179717" cy="419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301721" y="5418671"/>
            <a:ext cx="25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alibri" panose="020F0502020204030204" pitchFamily="34" charset="0"/>
              </a:rPr>
              <a:t>Gaussian wave packet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5" name="角丸四角形 24"/>
          <p:cNvSpPr>
            <a:spLocks noChangeArrowheads="1"/>
          </p:cNvSpPr>
          <p:nvPr/>
        </p:nvSpPr>
        <p:spPr bwMode="auto">
          <a:xfrm>
            <a:off x="4700007" y="4784002"/>
            <a:ext cx="1061444" cy="580181"/>
          </a:xfrm>
          <a:prstGeom prst="roundRect">
            <a:avLst>
              <a:gd name="adj" fmla="val 11327"/>
            </a:avLst>
          </a:prstGeom>
          <a:solidFill>
            <a:schemeClr val="bg1">
              <a:lumMod val="75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altLang="ja-JP" sz="2000" dirty="0" smtClean="0">
                <a:latin typeface="Calibri" panose="020F0502020204030204" pitchFamily="34" charset="0"/>
                <a:ea typeface="+mn-ea"/>
              </a:rPr>
              <a:t>nucleon w.f.</a:t>
            </a:r>
            <a:endParaRPr lang="ja-JP" altLang="en-US" sz="20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26" name="角丸四角形 25"/>
          <p:cNvSpPr>
            <a:spLocks noChangeArrowheads="1"/>
          </p:cNvSpPr>
          <p:nvPr/>
        </p:nvSpPr>
        <p:spPr bwMode="auto">
          <a:xfrm>
            <a:off x="6462210" y="6136239"/>
            <a:ext cx="2340260" cy="362320"/>
          </a:xfrm>
          <a:prstGeom prst="roundRect">
            <a:avLst>
              <a:gd name="adj" fmla="val 19706"/>
            </a:avLst>
          </a:prstGeom>
          <a:solidFill>
            <a:schemeClr val="accent1">
              <a:lumMod val="9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latin typeface="Calibri" panose="020F0502020204030204" pitchFamily="34" charset="0"/>
                <a:ea typeface="+mn-ea"/>
              </a:rPr>
              <a:t>Eigenvalue problem</a:t>
            </a:r>
            <a:endParaRPr lang="ja-JP" altLang="en-US" sz="2000" dirty="0">
              <a:latin typeface="Calibri" panose="020F0502020204030204" pitchFamily="34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726795" y="6070172"/>
                <a:ext cx="3695211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pt-BR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t-BR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95" y="6070172"/>
                <a:ext cx="3695211" cy="509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角丸四角形 9"/>
          <p:cNvSpPr>
            <a:spLocks noChangeArrowheads="1"/>
          </p:cNvSpPr>
          <p:nvPr/>
        </p:nvSpPr>
        <p:spPr bwMode="auto">
          <a:xfrm>
            <a:off x="1481864" y="1874547"/>
            <a:ext cx="1035115" cy="34290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0"/>
          <a:lstStyle/>
          <a:p>
            <a:pPr marL="72000"/>
            <a:r>
              <a:rPr lang="en-US" altLang="ja-JP" sz="2400" dirty="0" smtClean="0">
                <a:latin typeface="Calibri" panose="020F0502020204030204" pitchFamily="34" charset="0"/>
              </a:rPr>
              <a:t>tensor</a:t>
            </a:r>
            <a:endParaRPr lang="ja-JP" altLang="en-US" b="1" dirty="0">
              <a:latin typeface="Calibri" panose="020F0502020204030204" pitchFamily="34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486818" y="1546737"/>
            <a:ext cx="45567" cy="470507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9"/>
          <p:cNvSpPr>
            <a:spLocks noChangeArrowheads="1"/>
          </p:cNvSpPr>
          <p:nvPr/>
        </p:nvSpPr>
        <p:spPr bwMode="auto">
          <a:xfrm>
            <a:off x="2703708" y="1893358"/>
            <a:ext cx="1657355" cy="338209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72000"/>
            <a:r>
              <a:rPr lang="en-US" altLang="ja-JP" sz="2400" dirty="0" smtClean="0">
                <a:latin typeface="Calibri" panose="020F0502020204030204" pitchFamily="34" charset="0"/>
              </a:rPr>
              <a:t>short-range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H="1" flipV="1">
            <a:off x="4440500" y="1546737"/>
            <a:ext cx="109669" cy="941673"/>
          </a:xfrm>
          <a:prstGeom prst="straightConnector1">
            <a:avLst/>
          </a:prstGeom>
          <a:ln w="15875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9"/>
          <p:cNvSpPr>
            <a:spLocks noChangeArrowheads="1"/>
          </p:cNvSpPr>
          <p:nvPr/>
        </p:nvSpPr>
        <p:spPr bwMode="auto">
          <a:xfrm>
            <a:off x="2310175" y="2349105"/>
            <a:ext cx="2860870" cy="344761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0"/>
          <a:lstStyle/>
          <a:p>
            <a:pPr marL="72000" algn="ctr"/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tensor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short-range</a:t>
            </a:r>
            <a:endParaRPr lang="ja-JP" altLang="en-US" b="1" dirty="0">
              <a:latin typeface="Calibri" panose="020F0502020204030204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11883" y="5904275"/>
            <a:ext cx="1503256" cy="728038"/>
          </a:xfrm>
          <a:prstGeom prst="roundRect">
            <a:avLst>
              <a:gd name="adj" fmla="val 16378"/>
            </a:avLst>
          </a:prstGeom>
          <a:solidFill>
            <a:srgbClr val="A5E5C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spin-isospin dependent</a:t>
            </a:r>
            <a:endParaRPr lang="en-US" altLang="ja-JP" sz="2000" i="1" baseline="30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角丸四角形 9"/>
          <p:cNvSpPr>
            <a:spLocks noChangeArrowheads="1"/>
          </p:cNvSpPr>
          <p:nvPr/>
        </p:nvSpPr>
        <p:spPr bwMode="auto">
          <a:xfrm>
            <a:off x="5366799" y="1903839"/>
            <a:ext cx="3540691" cy="87835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/>
            <a:r>
              <a:rPr lang="en-US" altLang="ja-JP" sz="2400" dirty="0" smtClean="0">
                <a:latin typeface="+mn-lt"/>
                <a:cs typeface="Times" panose="02020603050405020304" pitchFamily="18" charset="0"/>
              </a:rPr>
              <a:t>Power series expansion, </a:t>
            </a:r>
            <a:br>
              <a:rPr lang="en-US" altLang="ja-JP" sz="2400" dirty="0" smtClean="0">
                <a:latin typeface="+mn-lt"/>
                <a:cs typeface="Times" panose="02020603050405020304" pitchFamily="18" charset="0"/>
              </a:rPr>
            </a:br>
            <a:r>
              <a:rPr lang="en-US" altLang="ja-JP" sz="2400" dirty="0" smtClean="0">
                <a:latin typeface="+mn-lt"/>
                <a:cs typeface="Times" panose="02020603050405020304" pitchFamily="18" charset="0"/>
              </a:rPr>
              <a:t>but, all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 smtClean="0"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</a:rPr>
              <a:t>are 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b="1" dirty="0">
              <a:solidFill>
                <a:srgbClr val="DD2335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491581" y="4208751"/>
                <a:ext cx="3190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581" y="4208751"/>
                <a:ext cx="3190553" cy="369332"/>
              </a:xfrm>
              <a:prstGeom prst="rect">
                <a:avLst/>
              </a:prstGeom>
              <a:blipFill>
                <a:blip r:embed="rId10"/>
                <a:stretch>
                  <a:fillRect l="-3059" t="-170492" b="-259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3904530" y="5815706"/>
            <a:ext cx="4995555" cy="903215"/>
          </a:xfrm>
          <a:prstGeom prst="roundRect">
            <a:avLst>
              <a:gd name="adj" fmla="val 111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角丸四角形 67"/>
          <p:cNvSpPr>
            <a:spLocks noChangeArrowheads="1"/>
          </p:cNvSpPr>
          <p:nvPr/>
        </p:nvSpPr>
        <p:spPr bwMode="auto">
          <a:xfrm>
            <a:off x="272718" y="2843935"/>
            <a:ext cx="4227246" cy="1229090"/>
          </a:xfrm>
          <a:prstGeom prst="roundRect">
            <a:avLst>
              <a:gd name="adj" fmla="val 9279"/>
            </a:avLst>
          </a:prstGeom>
          <a:solidFill>
            <a:schemeClr val="bg1">
              <a:lumMod val="75000"/>
              <a:alpha val="50195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3" name="タイトル 1"/>
          <p:cNvSpPr>
            <a:spLocks noGrp="1"/>
          </p:cNvSpPr>
          <p:nvPr>
            <p:ph type="title"/>
          </p:nvPr>
        </p:nvSpPr>
        <p:spPr>
          <a:xfrm>
            <a:off x="0" y="193836"/>
            <a:ext cx="9144000" cy="625314"/>
          </a:xfrm>
        </p:spPr>
        <p:txBody>
          <a:bodyPr>
            <a:noAutofit/>
          </a:bodyPr>
          <a:lstStyle/>
          <a:p>
            <a:r>
              <a:rPr lang="en-US" altLang="ja-JP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Matrix elements</a:t>
            </a:r>
            <a:r>
              <a:rPr lang="ja-JP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correlated operator</a:t>
            </a:r>
            <a:endParaRPr lang="ja-JP" altLang="en-U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4543626" y="1864429"/>
            <a:ext cx="2857087" cy="382049"/>
          </a:xfrm>
          <a:prstGeom prst="roundRect">
            <a:avLst/>
          </a:prstGeom>
          <a:solidFill>
            <a:schemeClr val="accent1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04414" y="2247255"/>
            <a:ext cx="233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Correlated Norm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054" name="コンテンツ プレースホルダ 5"/>
          <p:cNvSpPr>
            <a:spLocks noGrp="1"/>
          </p:cNvSpPr>
          <p:nvPr>
            <p:ph idx="1"/>
          </p:nvPr>
        </p:nvSpPr>
        <p:spPr>
          <a:xfrm>
            <a:off x="261613" y="2884880"/>
            <a:ext cx="4214794" cy="1208108"/>
          </a:xfrm>
        </p:spPr>
        <p:txBody>
          <a:bodyPr/>
          <a:lstStyle/>
          <a:p>
            <a:pPr marL="61200" inden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2400" dirty="0" smtClean="0">
                <a:latin typeface="Calibri" panose="020F0502020204030204" pitchFamily="34" charset="0"/>
              </a:rPr>
              <a:t>Classify the connections of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dirty="0" smtClean="0">
                <a:latin typeface="Calibri" panose="020F0502020204030204" pitchFamily="34" charset="0"/>
              </a:rPr>
              <a:t>, </a:t>
            </a:r>
            <a:r>
              <a:rPr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US" altLang="ja-JP" sz="2400" dirty="0" smtClean="0">
                <a:latin typeface="Calibri" panose="020F0502020204030204" pitchFamily="34" charset="0"/>
              </a:rPr>
              <a:t>  into 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many-body</a:t>
            </a:r>
            <a:r>
              <a:rPr lang="ja-JP" altLang="en-US" sz="2400" b="1" dirty="0">
                <a:solidFill>
                  <a:srgbClr val="DD2335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</a:rPr>
              <a:t>operators</a:t>
            </a:r>
            <a:r>
              <a:rPr lang="en-US" altLang="ja-JP" sz="2400" dirty="0" smtClean="0">
                <a:solidFill>
                  <a:srgbClr val="DD2335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</a:rPr>
              <a:t>using cluster expansion method</a:t>
            </a:r>
            <a:endParaRPr lang="en-US" altLang="ja-JP" sz="2400" dirty="0">
              <a:latin typeface="Calibri" panose="020F0502020204030204" pitchFamily="34" charset="0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214118" y="5815706"/>
            <a:ext cx="1342547" cy="38464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(2-body)</a:t>
            </a:r>
            <a:r>
              <a:rPr lang="en-US" altLang="ja-JP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kumimoji="1" lang="ja-JP" altLang="en-US" sz="24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226683" y="4731857"/>
            <a:ext cx="1329982" cy="407333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(2-body)</a:t>
            </a:r>
            <a:r>
              <a:rPr lang="en-US" altLang="ja-JP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kumimoji="1" lang="ja-JP" altLang="en-US" sz="24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4191989" y="1434054"/>
            <a:ext cx="3544137" cy="430375"/>
          </a:xfrm>
          <a:prstGeom prst="roundRect">
            <a:avLst/>
          </a:prstGeom>
          <a:solidFill>
            <a:srgbClr val="FFCC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51520" y="1369374"/>
                <a:ext cx="8485974" cy="95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TOAMD</m:t>
                                  </m:r>
                                </m:sub>
                                <m:sup/>
                              </m:sSubSup>
                            </m:e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TOAMD</m:t>
                                  </m:r>
                                </m:sub>
                                <m:sup/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TOAMD</m:t>
                                  </m:r>
                                </m:sub>
                                <m:sup/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TOAMD</m:t>
                                  </m:r>
                                </m:sub>
                                <m:sup/>
                              </m:sSubSup>
                            </m:e>
                          </m:d>
                        </m:den>
                      </m:f>
                      <m:r>
                        <a:rPr lang="en-US" altLang="ja-JP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AMD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𝐻𝐹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𝐻𝐹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AMD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AMD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200">
                                      <a:latin typeface="Cambria Math" panose="02040503050406030204" pitchFamily="18" charset="0"/>
                                    </a:rPr>
                                    <m:t>AMD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9374"/>
                <a:ext cx="8485974" cy="9500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テキスト ボックス 79"/>
          <p:cNvSpPr txBox="1"/>
          <p:nvPr/>
        </p:nvSpPr>
        <p:spPr>
          <a:xfrm>
            <a:off x="4368661" y="956665"/>
            <a:ext cx="319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Correlated Hamiltonian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87841" y="4239090"/>
                <a:ext cx="4274009" cy="471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{2-body}</a:t>
                </a:r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 </m:t>
                    </m:r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{4-body}</a:t>
                </a:r>
                <a:endParaRPr lang="ja-JP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41" y="4239090"/>
                <a:ext cx="4274009" cy="471219"/>
              </a:xfrm>
              <a:prstGeom prst="rect">
                <a:avLst/>
              </a:prstGeom>
              <a:blipFill>
                <a:blip r:embed="rId3"/>
                <a:stretch>
                  <a:fillRect l="-285" t="-7692" b="-2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98112" y="5267598"/>
                <a:ext cx="4445514" cy="471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latin typeface="Calibri" panose="020F0502020204030204" pitchFamily="34" charset="0"/>
                  </a:rPr>
                  <a:t>{2-body}</a:t>
                </a:r>
                <a:r>
                  <a:rPr lang="en-US" altLang="ja-JP" sz="24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smtClean="0">
                    <a:latin typeface="Calibri" panose="020F0502020204030204" pitchFamily="34" charset="0"/>
                  </a:rPr>
                  <a:t>{6-body</a:t>
                </a:r>
                <a:r>
                  <a:rPr lang="en-US" altLang="ja-JP" sz="2400" dirty="0">
                    <a:latin typeface="Calibri" panose="020F0502020204030204" pitchFamily="34" charset="0"/>
                  </a:rPr>
                  <a:t>}</a:t>
                </a:r>
                <a:endParaRPr lang="ja-JP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2" y="5267598"/>
                <a:ext cx="4445514" cy="471219"/>
              </a:xfrm>
              <a:prstGeom prst="rect">
                <a:avLst/>
              </a:prstGeom>
              <a:blipFill>
                <a:blip r:embed="rId4"/>
                <a:stretch>
                  <a:fillRect l="-274" t="-7792" r="-549" b="-29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6376055" y="3849247"/>
            <a:ext cx="34176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347032" y="361303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endParaRPr lang="ja-JP" altLang="en-US" sz="2000" dirty="0"/>
          </a:p>
        </p:txBody>
      </p:sp>
      <p:sp>
        <p:nvSpPr>
          <p:cNvPr id="32" name="正方形/長方形 31"/>
          <p:cNvSpPr/>
          <p:nvPr/>
        </p:nvSpPr>
        <p:spPr>
          <a:xfrm>
            <a:off x="5347032" y="410315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endParaRPr lang="ja-JP" altLang="en-US" sz="2000" dirty="0"/>
          </a:p>
        </p:txBody>
      </p:sp>
      <p:sp>
        <p:nvSpPr>
          <p:cNvPr id="54" name="角丸四角形 53"/>
          <p:cNvSpPr/>
          <p:nvPr/>
        </p:nvSpPr>
        <p:spPr>
          <a:xfrm>
            <a:off x="5516353" y="2978950"/>
            <a:ext cx="1061000" cy="4057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 flipV="1">
            <a:off x="6063774" y="4073858"/>
            <a:ext cx="326056" cy="21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5750795" y="4301071"/>
            <a:ext cx="32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5750545" y="3851021"/>
            <a:ext cx="32275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角丸四角形 72"/>
          <p:cNvSpPr/>
          <p:nvPr/>
        </p:nvSpPr>
        <p:spPr>
          <a:xfrm>
            <a:off x="5610728" y="4723868"/>
            <a:ext cx="941492" cy="36933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600143" y="465672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kumimoji="1"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  j   k</a:t>
            </a:r>
            <a:endParaRPr kumimoji="1" lang="ja-JP" alt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5247075" y="4739048"/>
                <a:ext cx="3711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075" y="4739048"/>
                <a:ext cx="371127" cy="369332"/>
              </a:xfrm>
              <a:prstGeom prst="rect">
                <a:avLst/>
              </a:prstGeom>
              <a:blipFill>
                <a:blip r:embed="rId5"/>
                <a:stretch>
                  <a:fillRect l="-18033" r="-13115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3240926" y="5197736"/>
                <a:ext cx="5659159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00" lvl="0" algn="r" eaLnBrk="0" hangingPunct="0">
                  <a:lnSpc>
                    <a:spcPts val="4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2400" kern="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/>
                    <a:cs typeface="Calibri" panose="020F0502020204030204" pitchFamily="34" charset="0"/>
                  </a:rPr>
                  <a:t>Fourier transformation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altLang="ja-JP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ja-JP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sz="24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ja-JP" sz="2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ja-JP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ja-JP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altLang="ja-JP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ja-JP" sz="24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ja-JP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ja-JP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ja-JP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4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26" y="5197736"/>
                <a:ext cx="5659159" cy="1246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角丸四角形 66"/>
          <p:cNvSpPr/>
          <p:nvPr/>
        </p:nvSpPr>
        <p:spPr>
          <a:xfrm>
            <a:off x="4388661" y="6381677"/>
            <a:ext cx="993124" cy="30343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relative</a:t>
            </a:r>
            <a:endParaRPr kumimoji="1" lang="ja-JP" altLang="en-US" sz="20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7102969" y="6365927"/>
            <a:ext cx="1617921" cy="30343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single particle</a:t>
            </a:r>
            <a:endParaRPr kumimoji="1" lang="ja-JP" altLang="en-US" sz="20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V="1">
            <a:off x="7986720" y="4071569"/>
            <a:ext cx="326056" cy="21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8303561" y="4298782"/>
            <a:ext cx="32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7673491" y="3848732"/>
            <a:ext cx="32275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682706" y="3582125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997741" y="3582125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8312776" y="3582125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8618596" y="3582125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角丸四角形 57"/>
          <p:cNvSpPr/>
          <p:nvPr/>
        </p:nvSpPr>
        <p:spPr>
          <a:xfrm>
            <a:off x="7542088" y="4720891"/>
            <a:ext cx="1305387" cy="36933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538476" y="4669119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kumimoji="1" lang="en-US" altLang="ja-JP" sz="2400" i="1" dirty="0" smtClean="0">
                <a:latin typeface="Times" panose="02020603050405020304" pitchFamily="18" charset="0"/>
                <a:cs typeface="Times" panose="02020603050405020304" pitchFamily="18" charset="0"/>
              </a:rPr>
              <a:t>   j   k  l</a:t>
            </a:r>
            <a:endParaRPr kumimoji="1" lang="ja-JP" alt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7182290" y="4724853"/>
                <a:ext cx="3711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290" y="4724853"/>
                <a:ext cx="371127" cy="369332"/>
              </a:xfrm>
              <a:prstGeom prst="rect">
                <a:avLst/>
              </a:prstGeom>
              <a:blipFill>
                <a:blip r:embed="rId8"/>
                <a:stretch>
                  <a:fillRect l="-16393" r="-14754" b="-9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角丸四角形 81"/>
          <p:cNvSpPr/>
          <p:nvPr/>
        </p:nvSpPr>
        <p:spPr>
          <a:xfrm>
            <a:off x="7602601" y="2978950"/>
            <a:ext cx="1061000" cy="4057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4-body</a:t>
            </a:r>
            <a:endParaRPr kumimoji="1" lang="ja-JP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6732240" y="3338990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bra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6738258" y="4405653"/>
            <a:ext cx="562670" cy="334717"/>
          </a:xfrm>
          <a:prstGeom prst="roundRect">
            <a:avLst/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ket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5759760" y="3584414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6074795" y="3584414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6389830" y="3584414"/>
            <a:ext cx="0" cy="972000"/>
          </a:xfrm>
          <a:prstGeom prst="line">
            <a:avLst/>
          </a:prstGeom>
          <a:ln w="254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4062"/>
          </a:xfrm>
        </p:spPr>
        <p:txBody>
          <a:bodyPr/>
          <a:lstStyle/>
          <a:p>
            <a:r>
              <a:rPr kumimoji="1" lang="en-US" altLang="ja-JP" sz="4000" dirty="0" smtClean="0">
                <a:latin typeface="Calibri" panose="020F0502020204030204" pitchFamily="34" charset="0"/>
              </a:rPr>
              <a:t>Results</a:t>
            </a:r>
            <a:endParaRPr kumimoji="1" lang="ja-JP" altLang="en-US" sz="4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02204" y="1672232"/>
                <a:ext cx="8229600" cy="2296828"/>
              </a:xfrm>
            </p:spPr>
            <p:txBody>
              <a:bodyPr/>
              <a:lstStyle/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kumimoji="1" lang="en-US" altLang="ja-JP" baseline="30000" dirty="0" smtClean="0">
                    <a:latin typeface="Calibri" panose="020F0502020204030204" pitchFamily="34" charset="0"/>
                  </a:rPr>
                  <a:t>3</a:t>
                </a:r>
                <a:r>
                  <a:rPr kumimoji="1" lang="en-US" altLang="ja-JP" dirty="0" smtClean="0">
                    <a:latin typeface="Calibri" panose="020F0502020204030204" pitchFamily="34" charset="0"/>
                  </a:rPr>
                  <a:t>H, </a:t>
                </a:r>
                <a:r>
                  <a:rPr kumimoji="1" lang="en-US" altLang="ja-JP" baseline="30000" dirty="0" smtClean="0">
                    <a:latin typeface="Calibri" panose="020F0502020204030204" pitchFamily="34" charset="0"/>
                  </a:rPr>
                  <a:t>4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He, (</a:t>
                </a:r>
                <a:r>
                  <a:rPr lang="en-US" altLang="ja-JP" baseline="30000" dirty="0" smtClean="0">
                    <a:latin typeface="Calibri" panose="020F0502020204030204" pitchFamily="34" charset="0"/>
                  </a:rPr>
                  <a:t>6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He</a:t>
                </a:r>
                <a:r>
                  <a:rPr lang="en-US" altLang="ja-JP" dirty="0">
                    <a:latin typeface="Calibri" panose="020F0502020204030204" pitchFamily="34" charset="0"/>
                  </a:rPr>
                  <a:t>, </a:t>
                </a:r>
                <a:r>
                  <a:rPr lang="en-US" altLang="ja-JP" baseline="30000" dirty="0" smtClean="0">
                    <a:latin typeface="Calibri" panose="020F0502020204030204" pitchFamily="34" charset="0"/>
                  </a:rPr>
                  <a:t>6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Li)</a:t>
                </a:r>
                <a:endParaRPr kumimoji="1" lang="en-US" altLang="ja-JP" dirty="0" smtClean="0">
                  <a:latin typeface="Calibri" panose="020F0502020204030204" pitchFamily="34" charset="0"/>
                </a:endParaRP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ja-JP" i="1" dirty="0" smtClean="0">
                    <a:latin typeface="Calibri" panose="020F0502020204030204" pitchFamily="34" charset="0"/>
                  </a:rPr>
                  <a:t>V</a:t>
                </a:r>
                <a:r>
                  <a:rPr lang="en-US" altLang="ja-JP" i="1" baseline="-25000" dirty="0" smtClean="0">
                    <a:latin typeface="Calibri" panose="020F0502020204030204" pitchFamily="34" charset="0"/>
                  </a:rPr>
                  <a:t>NN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 : bare AV8’  with central, LS, tensor terms </a:t>
                </a: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ja-JP" dirty="0" smtClean="0">
                    <a:latin typeface="Calibri" panose="020F0502020204030204" pitchFamily="34" charset="0"/>
                  </a:rPr>
                  <a:t>7 </a:t>
                </a:r>
                <a:r>
                  <a:rPr lang="en-US" altLang="ja-JP" dirty="0">
                    <a:latin typeface="Calibri" panose="020F0502020204030204" pitchFamily="34" charset="0"/>
                  </a:rPr>
                  <a:t>Gaussians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libri" panose="020F0502020204030204" pitchFamily="34" charset="0"/>
                  </a:rPr>
                  <a:t> to converge the </a:t>
                </a:r>
                <a:r>
                  <a:rPr lang="en-US" altLang="ja-JP" dirty="0" smtClean="0">
                    <a:latin typeface="Calibri" panose="020F0502020204030204" pitchFamily="34" charset="0"/>
                  </a:rPr>
                  <a:t>solutions.</a:t>
                </a: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r>
                  <a:rPr lang="en-US" altLang="ja-JP" dirty="0" smtClean="0">
                    <a:latin typeface="Calibri" panose="020F0502020204030204" pitchFamily="34" charset="0"/>
                  </a:rPr>
                  <a:t>Successively increase the correlation terms.</a:t>
                </a:r>
              </a:p>
              <a:p>
                <a:pPr>
                  <a:lnSpc>
                    <a:spcPts val="3200"/>
                  </a:lnSpc>
                  <a:spcBef>
                    <a:spcPts val="1200"/>
                  </a:spcBef>
                </a:pPr>
                <a:endParaRPr lang="en-US" altLang="ja-JP" i="1" baseline="-20000" dirty="0">
                  <a:latin typeface="Calibri" panose="020F0502020204030204" pitchFamily="34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2204" y="1672232"/>
                <a:ext cx="8229600" cy="2296828"/>
              </a:xfrm>
              <a:blipFill>
                <a:blip r:embed="rId3"/>
                <a:stretch>
                  <a:fillRect l="-1556" t="-3714" b="-23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6535" y="4068723"/>
                <a:ext cx="8460939" cy="1140342"/>
              </a:xfrm>
              <a:solidFill>
                <a:schemeClr val="accent5"/>
              </a:solidFill>
            </p:spPr>
            <p:txBody>
              <a:bodyPr lIns="144000" rIns="72000"/>
              <a:lstStyle/>
              <a:p>
                <a:pPr marL="0" lvl="2" indent="0">
                  <a:lnSpc>
                    <a:spcPts val="3600"/>
                  </a:lnSpc>
                  <a:spcBef>
                    <a:spcPts val="600"/>
                  </a:spcBef>
                  <a:buNone/>
                </a:pPr>
                <a:r>
                  <a:rPr lang="en-US" altLang="ja-JP" dirty="0" smtClean="0">
                    <a:sym typeface="Symbol" panose="05050102010706020507" pitchFamily="18" charset="2"/>
                  </a:rPr>
                  <a:t>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latin typeface="Cambria Math" panose="02040503050406030204" pitchFamily="18" charset="0"/>
                              </a:rPr>
                              <m:t>TOAMD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altLang="ja-JP" sz="2400" dirty="0">
                        <a:sym typeface="Symbol" panose="05050102010706020507" pitchFamily="18" charset="2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AMD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6535" y="4068723"/>
                <a:ext cx="8460939" cy="1140342"/>
              </a:xfrm>
              <a:blipFill>
                <a:blip r:embed="rId4"/>
                <a:stretch>
                  <a:fillRect l="-72" t="-47872" r="-8069" b="-239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2600477" y="4621745"/>
            <a:ext cx="1221809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altLang="ja-JP" sz="2400" b="1" dirty="0" smtClean="0">
                <a:latin typeface="Calibri" panose="020F0502020204030204" pitchFamily="34" charset="0"/>
              </a:rPr>
              <a:t>Single </a:t>
            </a:r>
            <a:r>
              <a:rPr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117761" y="4621745"/>
            <a:ext cx="1394934" cy="488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4800"/>
              </a:spcBef>
            </a:pPr>
            <a:r>
              <a:rPr lang="en-US" altLang="ja-JP" sz="2400" b="1" dirty="0">
                <a:latin typeface="Calibri" panose="020F0502020204030204" pitchFamily="34" charset="0"/>
                <a:sym typeface="Symbol" panose="05050102010706020507" pitchFamily="18" charset="2"/>
              </a:rPr>
              <a:t>Double</a:t>
            </a:r>
            <a:r>
              <a:rPr lang="en-US" altLang="ja-JP" sz="2400" b="1" dirty="0">
                <a:sym typeface="Symbol" panose="05050102010706020507" pitchFamily="18" charset="2"/>
              </a:rPr>
              <a:t> </a:t>
            </a:r>
            <a:r>
              <a:rPr lang="en-US" altLang="ja-JP" sz="2400" b="1" i="1" dirty="0"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F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3922585" y="4647379"/>
            <a:ext cx="0" cy="45005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7612995" y="4647379"/>
            <a:ext cx="0" cy="45005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5178550" y="5165036"/>
            <a:ext cx="1239668" cy="1215135"/>
            <a:chOff x="5360226" y="5326709"/>
            <a:chExt cx="1239668" cy="1215135"/>
          </a:xfrm>
        </p:grpSpPr>
        <p:sp>
          <p:nvSpPr>
            <p:cNvPr id="9" name="楕円 8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楕円 15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360226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6" name="直線コネクタ 25"/>
            <p:cNvCxnSpPr>
              <a:endCxn id="34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楕円 26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4" name="楕円 33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6732239" y="5165036"/>
            <a:ext cx="1216149" cy="1234294"/>
            <a:chOff x="6913915" y="5326709"/>
            <a:chExt cx="1216149" cy="1234294"/>
          </a:xfrm>
        </p:grpSpPr>
        <p:sp>
          <p:nvSpPr>
            <p:cNvPr id="18" name="楕円 17"/>
            <p:cNvSpPr/>
            <p:nvPr/>
          </p:nvSpPr>
          <p:spPr>
            <a:xfrm>
              <a:off x="7165800" y="5596739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/>
            <p:cNvSpPr/>
            <p:nvPr/>
          </p:nvSpPr>
          <p:spPr>
            <a:xfrm>
              <a:off x="7470460" y="624228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/>
            <p:cNvSpPr/>
            <p:nvPr/>
          </p:nvSpPr>
          <p:spPr>
            <a:xfrm>
              <a:off x="7515465" y="5972250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 flipH="1">
              <a:off x="7319974" y="5911774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楕円 21"/>
            <p:cNvSpPr/>
            <p:nvPr/>
          </p:nvSpPr>
          <p:spPr>
            <a:xfrm>
              <a:off x="7307755" y="577675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/>
            <p:cNvSpPr/>
            <p:nvPr/>
          </p:nvSpPr>
          <p:spPr>
            <a:xfrm>
              <a:off x="7229964" y="6062260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913915" y="573175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8" name="直線コネクタ 27"/>
            <p:cNvCxnSpPr>
              <a:stCxn id="36" idx="5"/>
              <a:endCxn id="35" idx="1"/>
            </p:cNvCxnSpPr>
            <p:nvPr/>
          </p:nvCxnSpPr>
          <p:spPr>
            <a:xfrm flipH="1" flipV="1">
              <a:off x="7560216" y="5647740"/>
              <a:ext cx="429655" cy="2887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楕円 28"/>
            <p:cNvSpPr/>
            <p:nvPr/>
          </p:nvSpPr>
          <p:spPr>
            <a:xfrm>
              <a:off x="7815029" y="600178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7770024" y="624228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74650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5" name="楕円 34"/>
            <p:cNvSpPr/>
            <p:nvPr/>
          </p:nvSpPr>
          <p:spPr>
            <a:xfrm>
              <a:off x="7529528" y="561705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/>
            <p:nvPr/>
          </p:nvSpPr>
          <p:spPr>
            <a:xfrm>
              <a:off x="7811005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411760" y="5345056"/>
            <a:ext cx="1260140" cy="964264"/>
            <a:chOff x="5472100" y="1069581"/>
            <a:chExt cx="1260140" cy="964264"/>
          </a:xfrm>
        </p:grpSpPr>
        <p:sp>
          <p:nvSpPr>
            <p:cNvPr id="37" name="楕円 36"/>
            <p:cNvSpPr/>
            <p:nvPr/>
          </p:nvSpPr>
          <p:spPr>
            <a:xfrm>
              <a:off x="5767976" y="1069581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6072636" y="1715122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/>
            <p:nvPr/>
          </p:nvSpPr>
          <p:spPr>
            <a:xfrm>
              <a:off x="6162646" y="1114586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/>
            <p:nvPr/>
          </p:nvSpPr>
          <p:spPr>
            <a:xfrm>
              <a:off x="6432676" y="14296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/>
            <p:nvPr/>
          </p:nvSpPr>
          <p:spPr>
            <a:xfrm>
              <a:off x="6117641" y="144509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/>
            <p:cNvSpPr/>
            <p:nvPr/>
          </p:nvSpPr>
          <p:spPr>
            <a:xfrm>
              <a:off x="6372200" y="1715122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/>
            <p:nvPr/>
          </p:nvSpPr>
          <p:spPr>
            <a:xfrm>
              <a:off x="6405056" y="1204596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 flipH="1">
              <a:off x="5922150" y="1384616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楕円 44"/>
            <p:cNvSpPr/>
            <p:nvPr/>
          </p:nvSpPr>
          <p:spPr>
            <a:xfrm>
              <a:off x="5922150" y="1249601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5832140" y="1535102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472100" y="1204596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49" name="正方形/長方形 48"/>
          <p:cNvSpPr/>
          <p:nvPr/>
        </p:nvSpPr>
        <p:spPr>
          <a:xfrm>
            <a:off x="1531618" y="5756449"/>
            <a:ext cx="920445" cy="48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altLang="ja-JP" sz="2400" b="1" dirty="0" smtClean="0">
                <a:latin typeface="Calibri" panose="020F0502020204030204" pitchFamily="34" charset="0"/>
              </a:rPr>
              <a:t>2p-2h</a:t>
            </a:r>
            <a:endParaRPr lang="en-US" altLang="ja-JP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8012552" y="5654951"/>
            <a:ext cx="920445" cy="48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altLang="ja-JP" sz="2400" b="1" dirty="0" smtClean="0">
                <a:latin typeface="Calibri" panose="020F0502020204030204" pitchFamily="34" charset="0"/>
              </a:rPr>
              <a:t>4p-4h</a:t>
            </a:r>
            <a:endParaRPr lang="en-US" altLang="ja-JP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416639" y="5717223"/>
            <a:ext cx="920445" cy="48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altLang="ja-JP" sz="2400" b="1" dirty="0" smtClean="0">
                <a:latin typeface="Calibri" panose="020F0502020204030204" pitchFamily="34" charset="0"/>
              </a:rPr>
              <a:t>3p-3h</a:t>
            </a:r>
            <a:endParaRPr lang="en-US" altLang="ja-JP" sz="24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5787135" y="209138"/>
            <a:ext cx="3059327" cy="1984231"/>
          </a:xfrm>
          <a:prstGeom prst="roundRect">
            <a:avLst>
              <a:gd name="adj" fmla="val 9316"/>
            </a:avLst>
          </a:prstGeom>
          <a:solidFill>
            <a:srgbClr val="FFE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PLB</a:t>
            </a:r>
            <a:r>
              <a:rPr lang="ja-JP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769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(2017) 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213 </a:t>
            </a:r>
          </a:p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95 </a:t>
            </a:r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(2017) 044314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altLang="ja-JP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PRC 96 (2017) 034309 PTEP 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(2017) 073D01</a:t>
            </a:r>
          </a:p>
          <a:p>
            <a:pPr algn="r"/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PTEP (2017) 111D01 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2141729" y="4621745"/>
            <a:ext cx="270031" cy="358678"/>
          </a:xfrm>
          <a:custGeom>
            <a:avLst/>
            <a:gdLst>
              <a:gd name="connsiteX0" fmla="*/ 791851 w 791851"/>
              <a:gd name="connsiteY0" fmla="*/ 0 h 735291"/>
              <a:gd name="connsiteX1" fmla="*/ 480767 w 791851"/>
              <a:gd name="connsiteY1" fmla="*/ 461913 h 735291"/>
              <a:gd name="connsiteX2" fmla="*/ 0 w 791851"/>
              <a:gd name="connsiteY2" fmla="*/ 735291 h 73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1851" h="735291">
                <a:moveTo>
                  <a:pt x="791851" y="0"/>
                </a:moveTo>
                <a:cubicBezTo>
                  <a:pt x="702296" y="169682"/>
                  <a:pt x="612742" y="339365"/>
                  <a:pt x="480767" y="461913"/>
                </a:cubicBezTo>
                <a:cubicBezTo>
                  <a:pt x="348792" y="584462"/>
                  <a:pt x="174396" y="659876"/>
                  <a:pt x="0" y="73529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374795" y="476753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+mn-lt"/>
              </a:rPr>
              <a:t>AMD</a:t>
            </a:r>
            <a:endParaRPr kumimoji="1" lang="ja-JP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2297256"/>
            <a:ext cx="5352817" cy="369470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角丸四角形 12"/>
              <p:cNvSpPr/>
              <p:nvPr/>
            </p:nvSpPr>
            <p:spPr>
              <a:xfrm>
                <a:off x="5710123" y="3154415"/>
                <a:ext cx="3240360" cy="2974885"/>
              </a:xfrm>
              <a:prstGeom prst="roundRect">
                <a:avLst>
                  <a:gd name="adj" fmla="val 4921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pPr marL="180000" indent="-180000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Add terms successively</a:t>
                </a:r>
              </a:p>
              <a:p>
                <a:pPr marL="180000" indent="-180000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Reproduce the GFMC energy</a:t>
                </a:r>
              </a:p>
              <a:p>
                <a:pPr marL="180000" indent="-180000">
                  <a:lnSpc>
                    <a:spcPts val="24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Small curvature </a:t>
                </a:r>
                <a:b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terms increase</a:t>
                </a:r>
                <a:b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altLang="ja-JP" sz="24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 good convergence</a:t>
                </a:r>
              </a:p>
              <a:p>
                <a:pPr marL="180000" indent="-180000">
                  <a:lnSpc>
                    <a:spcPts val="24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=1.75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fm</m:t>
                    </m:r>
                  </m:oMath>
                </a14:m>
                <a:endParaRPr lang="en-US" altLang="ja-JP" sz="24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角丸四角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23" y="3154415"/>
                <a:ext cx="3240360" cy="2974885"/>
              </a:xfrm>
              <a:prstGeom prst="roundRect">
                <a:avLst>
                  <a:gd name="adj" fmla="val 4921"/>
                </a:avLst>
              </a:prstGeom>
              <a:blipFill>
                <a:blip r:embed="rId3"/>
                <a:stretch>
                  <a:fillRect l="-3013" r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1840075" y="6072680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770708" y="2831444"/>
            <a:ext cx="909444" cy="8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72781" y="2631389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AMD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6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96740"/>
                <a:ext cx="8229600" cy="621970"/>
              </a:xfrm>
            </p:spPr>
            <p:txBody>
              <a:bodyPr/>
              <a:lstStyle/>
              <a:p>
                <a:r>
                  <a:rPr lang="en-US" altLang="ja-JP" sz="4000" dirty="0">
                    <a:latin typeface="Calibri" panose="020F0502020204030204" pitchFamily="34" charset="0"/>
                  </a:rPr>
                  <a:t>TOAMD with 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7" name="タイトル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96740"/>
                <a:ext cx="8229600" cy="621970"/>
              </a:xfrm>
              <a:blipFill>
                <a:blip r:embed="rId4"/>
                <a:stretch>
                  <a:fillRect t="-23529" b="-49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角丸四角形 9"/>
          <p:cNvSpPr>
            <a:spLocks noChangeArrowheads="1"/>
          </p:cNvSpPr>
          <p:nvPr/>
        </p:nvSpPr>
        <p:spPr bwMode="auto">
          <a:xfrm>
            <a:off x="6008883" y="2476860"/>
            <a:ext cx="2568562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164540" y="3625623"/>
                <a:ext cx="9444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40" y="3625623"/>
                <a:ext cx="944489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/>
          <p:cNvSpPr/>
          <p:nvPr/>
        </p:nvSpPr>
        <p:spPr>
          <a:xfrm>
            <a:off x="356273" y="1178750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7633360" y="109144"/>
            <a:ext cx="1170130" cy="1215135"/>
            <a:chOff x="5429764" y="5326709"/>
            <a:chExt cx="1170130" cy="1215135"/>
          </a:xfrm>
        </p:grpSpPr>
        <p:sp>
          <p:nvSpPr>
            <p:cNvPr id="47" name="楕円 46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楕円 53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56" name="直線コネクタ 55"/>
            <p:cNvCxnSpPr>
              <a:endCxn id="59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楕円 56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59" name="楕円 58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1344855" y="1216761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55" y="1216761"/>
                <a:ext cx="6647525" cy="369332"/>
              </a:xfrm>
              <a:prstGeom prst="rect">
                <a:avLst/>
              </a:prstGeom>
              <a:blipFill>
                <a:blip r:embed="rId8"/>
                <a:stretch>
                  <a:fillRect t="-175000" r="-10183" b="-26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線コネクタ 60"/>
          <p:cNvCxnSpPr/>
          <p:nvPr/>
        </p:nvCxnSpPr>
        <p:spPr>
          <a:xfrm>
            <a:off x="2066999" y="1657441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6130645" y="1661917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2649625" y="169179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>
            <a:off x="2653294" y="1657441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3288275" y="1657441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166955" y="1657441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4190309" y="168633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333461" y="167157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181825" y="169041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078296" y="1682497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>
            <a:off x="5157065" y="1661917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5180419" y="169081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4" y="2346992"/>
            <a:ext cx="5958169" cy="3815698"/>
          </a:xfrm>
        </p:spPr>
      </p:pic>
      <p:sp>
        <p:nvSpPr>
          <p:cNvPr id="21" name="テキスト ボックス 20"/>
          <p:cNvSpPr txBox="1"/>
          <p:nvPr/>
        </p:nvSpPr>
        <p:spPr>
          <a:xfrm>
            <a:off x="2001425" y="6162690"/>
            <a:ext cx="28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</a:rPr>
              <a:t>Correlation functions</a:t>
            </a:r>
            <a:endParaRPr kumimoji="1" lang="ja-JP" altLang="en-US" sz="2400" dirty="0">
              <a:latin typeface="Calibri" panose="020F050202020403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617326" y="2840679"/>
            <a:ext cx="730310" cy="567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角丸四角形 9"/>
          <p:cNvSpPr>
            <a:spLocks noChangeArrowheads="1"/>
          </p:cNvSpPr>
          <p:nvPr/>
        </p:nvSpPr>
        <p:spPr bwMode="auto">
          <a:xfrm>
            <a:off x="6256955" y="3047718"/>
            <a:ext cx="2629637" cy="412080"/>
          </a:xfrm>
          <a:prstGeom prst="roundRect">
            <a:avLst>
              <a:gd name="adj" fmla="val 16667"/>
            </a:avLst>
          </a:prstGeom>
          <a:solidFill>
            <a:srgbClr val="FFE6E6"/>
          </a:solidFill>
          <a:ln w="19050" algn="ctr">
            <a:noFill/>
            <a:round/>
            <a:headEnd/>
            <a:tailEnd/>
          </a:ln>
        </p:spPr>
        <p:txBody>
          <a:bodyPr lIns="36000" tIns="0" rIns="36000" bIns="0" anchor="ctr" anchorCtr="1"/>
          <a:lstStyle/>
          <a:p>
            <a:pPr lvl="0" algn="ctr"/>
            <a:r>
              <a:rPr lang="en-US" altLang="ja-JP" sz="2400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US" altLang="ja-JP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independent</a:t>
            </a: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88640"/>
                <a:ext cx="8229600" cy="592888"/>
              </a:xfrm>
            </p:spPr>
            <p:txBody>
              <a:bodyPr/>
              <a:lstStyle/>
              <a:p>
                <a:r>
                  <a:rPr lang="en-US" altLang="ja-JP" sz="4000" dirty="0" smtClean="0">
                    <a:latin typeface="Calibri" panose="020F0502020204030204" pitchFamily="34" charset="0"/>
                  </a:rPr>
                  <a:t>TOAMD with Double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88640"/>
                <a:ext cx="8229600" cy="592888"/>
              </a:xfrm>
              <a:blipFill>
                <a:blip r:embed="rId3"/>
                <a:stretch>
                  <a:fillRect t="-27835" b="-536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800688" y="3087801"/>
            <a:ext cx="1122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Calibri" panose="020F0502020204030204" pitchFamily="34" charset="0"/>
              </a:rPr>
              <a:t>Kinetic/2</a:t>
            </a:r>
            <a:endParaRPr kumimoji="1" lang="ja-JP" altLang="en-US" sz="2000" dirty="0">
              <a:latin typeface="Calibri" panose="020F050202020403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26631" y="5323756"/>
            <a:ext cx="690574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Tensor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711620" y="4956630"/>
            <a:ext cx="750590" cy="4001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Central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8063" y="1178750"/>
            <a:ext cx="853567" cy="523220"/>
          </a:xfrm>
          <a:prstGeom prst="rect">
            <a:avLst/>
          </a:prstGeom>
          <a:solidFill>
            <a:srgbClr val="99CCFF">
              <a:alpha val="69804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AV8’</a:t>
            </a:r>
            <a:endParaRPr lang="ja-JP" altLang="en-US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1344855" y="1216761"/>
                <a:ext cx="6647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l-GR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AMD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55" y="1216761"/>
                <a:ext cx="6647525" cy="369332"/>
              </a:xfrm>
              <a:prstGeom prst="rect">
                <a:avLst/>
              </a:prstGeom>
              <a:blipFill>
                <a:blip r:embed="rId4"/>
                <a:stretch>
                  <a:fillRect t="-175000" r="-10183" b="-26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コネクタ 42"/>
          <p:cNvCxnSpPr/>
          <p:nvPr/>
        </p:nvCxnSpPr>
        <p:spPr>
          <a:xfrm>
            <a:off x="2066999" y="1657441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130645" y="1661917"/>
            <a:ext cx="630070" cy="0"/>
          </a:xfrm>
          <a:prstGeom prst="line">
            <a:avLst/>
          </a:prstGeom>
          <a:ln w="38100">
            <a:solidFill>
              <a:srgbClr val="DD2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649625" y="169179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2653294" y="1657441"/>
            <a:ext cx="31503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3288275" y="1657441"/>
            <a:ext cx="653655" cy="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166955" y="1657441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190309" y="168633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333461" y="167157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kumimoji="1" lang="ja-JP" alt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81825" y="169041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DD2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endParaRPr kumimoji="1" lang="ja-JP" altLang="en-US" sz="2400" b="1" dirty="0">
              <a:solidFill>
                <a:srgbClr val="DD23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078296" y="1682497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7633360" y="109144"/>
            <a:ext cx="1170130" cy="1215135"/>
            <a:chOff x="5429764" y="5326709"/>
            <a:chExt cx="1170130" cy="1215135"/>
          </a:xfrm>
        </p:grpSpPr>
        <p:sp>
          <p:nvSpPr>
            <p:cNvPr id="56" name="楕円 55"/>
            <p:cNvSpPr/>
            <p:nvPr/>
          </p:nvSpPr>
          <p:spPr>
            <a:xfrm>
              <a:off x="5635630" y="5577580"/>
              <a:ext cx="964264" cy="964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/>
            <p:cNvSpPr/>
            <p:nvPr/>
          </p:nvSpPr>
          <p:spPr>
            <a:xfrm>
              <a:off x="5940290" y="6223121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/>
            <p:nvPr/>
          </p:nvSpPr>
          <p:spPr>
            <a:xfrm>
              <a:off x="6284859" y="5972250"/>
              <a:ext cx="209554" cy="209554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/>
            <p:cNvSpPr/>
            <p:nvPr/>
          </p:nvSpPr>
          <p:spPr>
            <a:xfrm>
              <a:off x="6014829" y="5956779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/>
            <p:nvPr/>
          </p:nvSpPr>
          <p:spPr>
            <a:xfrm>
              <a:off x="6239854" y="6223121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/>
            <p:cNvSpPr/>
            <p:nvPr/>
          </p:nvSpPr>
          <p:spPr>
            <a:xfrm>
              <a:off x="6300330" y="5750913"/>
              <a:ext cx="209554" cy="209554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コネクタ 61"/>
            <p:cNvCxnSpPr/>
            <p:nvPr/>
          </p:nvCxnSpPr>
          <p:spPr>
            <a:xfrm flipH="1">
              <a:off x="5789804" y="5892615"/>
              <a:ext cx="90010" cy="270030"/>
            </a:xfrm>
            <a:prstGeom prst="line">
              <a:avLst/>
            </a:prstGeom>
            <a:ln w="1016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楕円 62"/>
            <p:cNvSpPr/>
            <p:nvPr/>
          </p:nvSpPr>
          <p:spPr>
            <a:xfrm>
              <a:off x="5699794" y="6043101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5429764" y="5712595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65" name="直線コネクタ 64"/>
            <p:cNvCxnSpPr>
              <a:endCxn id="68" idx="7"/>
            </p:cNvCxnSpPr>
            <p:nvPr/>
          </p:nvCxnSpPr>
          <p:spPr>
            <a:xfrm flipV="1">
              <a:off x="5954353" y="5617052"/>
              <a:ext cx="299818" cy="198026"/>
            </a:xfrm>
            <a:prstGeom prst="line">
              <a:avLst/>
            </a:prstGeom>
            <a:ln w="1016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楕円 65"/>
            <p:cNvSpPr/>
            <p:nvPr/>
          </p:nvSpPr>
          <p:spPr>
            <a:xfrm>
              <a:off x="5789804" y="5757600"/>
              <a:ext cx="209554" cy="209554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766285" y="5326709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  <a:endParaRPr kumimoji="1" lang="ja-JP" altLang="en-US" sz="20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68" name="楕円 67"/>
            <p:cNvSpPr/>
            <p:nvPr/>
          </p:nvSpPr>
          <p:spPr>
            <a:xfrm>
              <a:off x="6075305" y="5586364"/>
              <a:ext cx="209554" cy="209554"/>
            </a:xfrm>
            <a:prstGeom prst="ellipse">
              <a:avLst/>
            </a:prstGeom>
            <a:solidFill>
              <a:srgbClr val="66CCFF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5738667" y="2676863"/>
            <a:ext cx="543523" cy="410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6289924" y="2438890"/>
            <a:ext cx="2602556" cy="4050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PLB769 (2017) 213</a:t>
            </a:r>
            <a:endParaRPr lang="ja-JP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256956" y="3640063"/>
            <a:ext cx="2629636" cy="1237859"/>
          </a:xfrm>
          <a:prstGeom prst="roundRect">
            <a:avLst>
              <a:gd name="adj" fmla="val 888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180000" indent="-1800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Reproduce the Hamiltonian components of </a:t>
            </a:r>
            <a:r>
              <a:rPr lang="en-US" altLang="ja-JP" sz="24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</a:p>
        </p:txBody>
      </p:sp>
      <p:cxnSp>
        <p:nvCxnSpPr>
          <p:cNvPr id="41" name="直線コネクタ 40"/>
          <p:cNvCxnSpPr/>
          <p:nvPr/>
        </p:nvCxnSpPr>
        <p:spPr>
          <a:xfrm>
            <a:off x="5157065" y="1661917"/>
            <a:ext cx="653655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5180419" y="169081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endParaRPr kumimoji="1" lang="ja-JP" altLang="en-US" sz="2000" b="1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16421</TotalTime>
  <Words>1521</Words>
  <Application>Microsoft Office PowerPoint</Application>
  <PresentationFormat>画面に合わせる (4:3)</PresentationFormat>
  <Paragraphs>641</Paragraphs>
  <Slides>39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39</vt:i4>
      </vt:variant>
    </vt:vector>
  </HeadingPairs>
  <TitlesOfParts>
    <vt:vector size="55" baseType="lpstr">
      <vt:lpstr>DengXian</vt:lpstr>
      <vt:lpstr>HGP明朝B</vt:lpstr>
      <vt:lpstr>ＭＳ Ｐゴシック</vt:lpstr>
      <vt:lpstr>ＭＳ Ｐ明朝</vt:lpstr>
      <vt:lpstr>UD デジタル 教科書体 NP-B</vt:lpstr>
      <vt:lpstr>メイリオ</vt:lpstr>
      <vt:lpstr>Arial</vt:lpstr>
      <vt:lpstr>Calibri</vt:lpstr>
      <vt:lpstr>Cambria</vt:lpstr>
      <vt:lpstr>Cambria Math</vt:lpstr>
      <vt:lpstr>Symbol</vt:lpstr>
      <vt:lpstr>Times</vt:lpstr>
      <vt:lpstr>Times New Roman</vt:lpstr>
      <vt:lpstr>Wingdings</vt:lpstr>
      <vt:lpstr>標準デザイン</vt:lpstr>
      <vt:lpstr>1_標準デザイン</vt:lpstr>
      <vt:lpstr>PowerPoint プレゼンテーション</vt:lpstr>
      <vt:lpstr>Outline</vt:lpstr>
      <vt:lpstr>Deuteron properties &amp; tensor force</vt:lpstr>
      <vt:lpstr>Tensor-optimized antisymmetrized molecular dynamics in nuclear physics (TOAMD)</vt:lpstr>
      <vt:lpstr>General formulation of TOAMD</vt:lpstr>
      <vt:lpstr>Matrix elements of correlated operator</vt:lpstr>
      <vt:lpstr>Results</vt:lpstr>
      <vt:lpstr>TOAMD with Double F</vt:lpstr>
      <vt:lpstr>TOAMD with Double F</vt:lpstr>
      <vt:lpstr>TOAMD with Double F</vt:lpstr>
      <vt:lpstr>Correlation functions F_S , F_D in 3H</vt:lpstr>
      <vt:lpstr>Many-body terms of F^† HF</vt:lpstr>
      <vt:lpstr>High-Momentum  Antisymmetrized Molecular Dynamics (HM-AMD)</vt:lpstr>
      <vt:lpstr>TOAMD for p-shell nuclei</vt:lpstr>
      <vt:lpstr>High-momentum AMD (HM-AMD)</vt:lpstr>
      <vt:lpstr>Lyu’s work: HM-AMD + TOAMD</vt:lpstr>
      <vt:lpstr>PowerPoint プレゼンテーション</vt:lpstr>
      <vt:lpstr>PowerPoint プレゼンテーション</vt:lpstr>
      <vt:lpstr>Summary</vt:lpstr>
      <vt:lpstr>Backup</vt:lpstr>
      <vt:lpstr>TOAMD with Double F</vt:lpstr>
      <vt:lpstr>TOAMD &amp; Jastrow method</vt:lpstr>
      <vt:lpstr>TOAMD &amp; VMC with Jastrow</vt:lpstr>
      <vt:lpstr>Variation of multi-F in TOAMD</vt:lpstr>
      <vt:lpstr>Diagrams of cluster expansion  - VNN -</vt:lpstr>
      <vt:lpstr>Diagrams of cluster expansion, Kinetic energy</vt:lpstr>
      <vt:lpstr>Convergence of HM-AMD</vt:lpstr>
      <vt:lpstr>Energy surface with the shift Dz</vt:lpstr>
      <vt:lpstr>Hamiltonian Component in HM-AMD</vt:lpstr>
      <vt:lpstr>HM-AMD &amp; TOSM for 4He</vt:lpstr>
      <vt:lpstr>Tensor-optimized Shell Model for 4He</vt:lpstr>
      <vt:lpstr>Double F effect in TOAMD</vt:lpstr>
      <vt:lpstr>TOAMD with single F</vt:lpstr>
      <vt:lpstr>Many-body terms of F^† HF in 3H</vt:lpstr>
      <vt:lpstr>Many-body Hamiltonian terms in 4He </vt:lpstr>
      <vt:lpstr>Variation of multi-F in TOAMD</vt:lpstr>
      <vt:lpstr>Variation of multi-F in TOAMD</vt:lpstr>
      <vt:lpstr>Variation of multi-F in TOAMD</vt:lpstr>
      <vt:lpstr>Variation of multi-F in TOAMD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JPS201603</dc:title>
  <dc:creator>myo</dc:creator>
  <cp:lastModifiedBy>myo</cp:lastModifiedBy>
  <cp:revision>5872</cp:revision>
  <cp:lastPrinted>2013-07-09T07:16:05Z</cp:lastPrinted>
  <dcterms:created xsi:type="dcterms:W3CDTF">2006-08-28T15:46:00Z</dcterms:created>
  <dcterms:modified xsi:type="dcterms:W3CDTF">2018-11-16T06:20:45Z</dcterms:modified>
</cp:coreProperties>
</file>