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82" d="100"/>
          <a:sy n="82" d="100"/>
        </p:scale>
        <p:origin x="10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7D3E4E-342B-203C-29C9-E982D60A6B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DD295E2-019D-881F-08B1-467674F566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84BBA06-951E-0433-661F-5175A031D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915C6-2469-4AB9-9E7F-F59A1B0741A8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01F0269-F4B7-0D96-17F3-FDFBF1933E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C24D39D-BF40-7218-125C-3677D0A13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A9284-75A0-4367-94EE-6094B45D72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77357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D33640-80FB-80D1-66E7-70750BFEC1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16E7EAC-7552-168B-9BF3-BD6A710E34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67A74FF-D78B-B9F1-B238-25E74C0E6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915C6-2469-4AB9-9E7F-F59A1B0741A8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5887A43-EBD4-8D6C-53AA-B14BB6743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2FBEAA6-EFDD-12BA-1C5D-374051B1A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A9284-75A0-4367-94EE-6094B45D72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5075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7DC5F5E-2258-00ED-51B5-EEFEDF91E2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59F6912C-0127-BA46-8502-68F478B6B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562DEEA-06C1-1190-60A0-634C97918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915C6-2469-4AB9-9E7F-F59A1B0741A8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0660633-268A-5CAA-7B53-1B33DA6F37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F83DFEA-1BF6-B8F1-BF1B-6D59A0E50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A9284-75A0-4367-94EE-6094B45D72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910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71A5693-E049-F1C2-9056-E69DB9131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25FE1E3-A9DA-A864-404A-F2ABAF8EFE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606A2A1-9117-A7B7-6818-F12D74E5E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915C6-2469-4AB9-9E7F-F59A1B0741A8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C9340D-4AFF-B49F-4AA8-BA17278594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DEE44A7-F6B0-2A37-D6D4-7CC9E87C3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A9284-75A0-4367-94EE-6094B45D72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6632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1111D7A-4900-E2DE-66CE-8494F83DB1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B3DB020-D1DF-EDB6-8DBE-13BA02B15E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E645D3F-5E46-39D1-FED6-74579D7EB1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915C6-2469-4AB9-9E7F-F59A1B0741A8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4D97D54-5406-D222-41F2-ED1B8CF49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F25FB1D-818A-52B5-8AEA-53995CEC1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A9284-75A0-4367-94EE-6094B45D72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6065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0D7B249-EC00-5EA6-1BCE-343494F93E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8CCFD40-3EFE-0E36-73C9-692E4127A4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D61E525-AC72-D888-AA1C-28EF1CF0C2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6E2EFA9-F92F-F541-9EBB-F57D9E57C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915C6-2469-4AB9-9E7F-F59A1B0741A8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BF75D53-C009-2BC7-31F9-6F31339198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C7FE653-4128-C95D-6943-08E8A2D70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A9284-75A0-4367-94EE-6094B45D72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3741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AFDDEA-D1B8-0023-2404-6E39006E9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AA2519C-E2D6-572A-82FF-AA73D2E170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A3DE036-BA0E-93C0-6417-54DED4C7AD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26D7CAE-0A31-D970-3A79-FA6FE2A79C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A13A4FA-CC0F-B131-0DE4-6D49805583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4B1B3A0B-DE68-0265-6468-7979FED80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915C6-2469-4AB9-9E7F-F59A1B0741A8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64B305F-A122-B74E-925D-AE92032449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5F540D2-CD26-9920-F658-824999FAD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A9284-75A0-4367-94EE-6094B45D72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3157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80E7EE-9012-38C9-8803-EF93003AF6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B960C6B-134D-A6F1-1D5F-C8C0DF218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915C6-2469-4AB9-9E7F-F59A1B0741A8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006AAB4-120B-9BD5-CFD7-B1649E4D9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2955F6A-5352-6C66-444B-A47A6A36AE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A9284-75A0-4367-94EE-6094B45D72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1447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628317C-EFB7-0F58-63A3-8EA09F8CE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915C6-2469-4AB9-9E7F-F59A1B0741A8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CB183D4-B3B8-00D7-9C28-1E642D10E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441F1DC-E3D4-7B05-42E0-D5514C947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A9284-75A0-4367-94EE-6094B45D72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0902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E322313-1501-5BA1-7B05-8CD4774B9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72ECA72-C0C2-F149-CD98-6A6B33CE3F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78C12B4-E403-3E84-A4A9-8D5CB60B8B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1330770-3DDF-B656-9DB2-17F12563F4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915C6-2469-4AB9-9E7F-F59A1B0741A8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DDB6556-3316-3215-06DB-FCF65CB48D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B9E639C-9D70-4D10-0D81-1C6744970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A9284-75A0-4367-94EE-6094B45D72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2073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F462B7-5CD7-6B13-973D-E39F180BB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3DAACE7-BF47-42EF-A50A-B90A05FF1D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87EC977-C8A2-632B-0012-60743D2286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6E537A6-ABCD-9645-DE9F-9C2D8BB116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5915C6-2469-4AB9-9E7F-F59A1B0741A8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C4CF9F7-8CA7-90BD-4498-2EDEBC0C7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5DFC38D-A109-BB12-96C2-D4F76A396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4A9284-75A0-4367-94EE-6094B45D72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5373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031E8D1-14ED-047D-A008-1840AB8FE6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090B690-0775-B632-8DA9-63F3E143C9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8FC1DD5-F74B-78D9-DE24-4FDE54DDC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5915C6-2469-4AB9-9E7F-F59A1B0741A8}" type="datetimeFigureOut">
              <a:rPr kumimoji="1" lang="ja-JP" altLang="en-US" smtClean="0"/>
              <a:t>2026/3/4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2B5B41B-53C7-4A3D-123C-14B8D250AF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66CF1E4-74CC-EECA-94A5-0DB83152D0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34A9284-75A0-4367-94EE-6094B45D72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0972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ikkei.com/article/DGXZQOUA040Z90U5A101C2000000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A2C128-C637-DC04-8215-0BB91F7265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/>
              <a:t>国家戦略とのシナジー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2BA6247-8D3E-1551-AD63-477EF33B7A9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535994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DE06C4-3ADC-B441-9574-4F30D30C68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フードテック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F321D8-8370-CD97-1FB4-F8403792DF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b="1" dirty="0"/>
              <a:t>食品照射（殺菌・保存性向上）</a:t>
            </a:r>
            <a:r>
              <a:rPr kumimoji="1" lang="ja-JP" altLang="en-US" dirty="0"/>
              <a:t>：物流ロス削減・安全性向上。</a:t>
            </a:r>
            <a:endParaRPr kumimoji="1" lang="en-US" altLang="ja-JP" dirty="0"/>
          </a:p>
          <a:p>
            <a:r>
              <a:rPr kumimoji="1" lang="ja-JP" altLang="en-US" b="1" dirty="0"/>
              <a:t>育種（放射線誘発変異</a:t>
            </a:r>
            <a:r>
              <a:rPr kumimoji="1" lang="ja-JP" altLang="en-US" dirty="0"/>
              <a:t>）：耐病性・高温耐性等、気候変動対応品種の創出を加速。</a:t>
            </a:r>
            <a:endParaRPr kumimoji="1" lang="en-US" altLang="ja-JP" dirty="0"/>
          </a:p>
          <a:p>
            <a:r>
              <a:rPr kumimoji="1" lang="ja-JP" altLang="en-US" b="1" dirty="0"/>
              <a:t>異物・内部品質の非破壊検査</a:t>
            </a:r>
            <a:r>
              <a:rPr kumimoji="1" lang="ja-JP" altLang="en-US" dirty="0"/>
              <a:t>：</a:t>
            </a:r>
            <a:r>
              <a:rPr kumimoji="1" lang="en-US" altLang="ja-JP" dirty="0"/>
              <a:t>X</a:t>
            </a:r>
            <a:r>
              <a:rPr kumimoji="1" lang="ja-JP" altLang="en-US" dirty="0"/>
              <a:t>線で工程内検査の自動化に寄与。</a:t>
            </a:r>
          </a:p>
        </p:txBody>
      </p:sp>
    </p:spTree>
    <p:extLst>
      <p:ext uri="{BB962C8B-B14F-4D97-AF65-F5344CB8AC3E}">
        <p14:creationId xmlns:p14="http://schemas.microsoft.com/office/powerpoint/2010/main" val="213375867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A9F37D1-B49B-C8D2-C24F-97C4E700C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資源・エネルギー安全保障・</a:t>
            </a:r>
            <a:r>
              <a:rPr kumimoji="1" lang="en-US" altLang="ja-JP" dirty="0"/>
              <a:t>GX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8E523BC-5C74-6052-DF7C-9702BFF9A2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b="1" dirty="0"/>
              <a:t>電池・触媒・</a:t>
            </a:r>
            <a:r>
              <a:rPr kumimoji="1" lang="en-US" altLang="ja-JP" b="1" dirty="0"/>
              <a:t>CO2</a:t>
            </a:r>
            <a:r>
              <a:rPr kumimoji="1" lang="ja-JP" altLang="en-US" b="1" dirty="0"/>
              <a:t>分離材の構造解析</a:t>
            </a:r>
            <a:r>
              <a:rPr kumimoji="1" lang="ja-JP" altLang="en-US" dirty="0"/>
              <a:t>：放射光</a:t>
            </a:r>
            <a:r>
              <a:rPr kumimoji="1" lang="en-US" altLang="ja-JP" dirty="0"/>
              <a:t>/</a:t>
            </a:r>
            <a:r>
              <a:rPr kumimoji="1" lang="ja-JP" altLang="en-US" dirty="0"/>
              <a:t>中性子で劣化・反応機構を解明し、性能向上と寿命延伸へ。</a:t>
            </a:r>
            <a:endParaRPr kumimoji="1" lang="en-US" altLang="ja-JP" dirty="0"/>
          </a:p>
          <a:p>
            <a:r>
              <a:rPr kumimoji="1" lang="ja-JP" altLang="en-US" b="1" dirty="0"/>
              <a:t>材料改質による省エネプロセス</a:t>
            </a:r>
            <a:r>
              <a:rPr kumimoji="1" lang="ja-JP" altLang="en-US" dirty="0"/>
              <a:t>：電子線で架橋・硬化などを高速化し、熱プロセスの置換（工程短縮）。</a:t>
            </a:r>
            <a:endParaRPr kumimoji="1" lang="en-US" altLang="ja-JP" dirty="0"/>
          </a:p>
          <a:p>
            <a:r>
              <a:rPr kumimoji="1" lang="ja-JP" altLang="en-US" b="1" dirty="0"/>
              <a:t>放射線計測による環境評価</a:t>
            </a:r>
            <a:r>
              <a:rPr kumimoji="1" lang="ja-JP" altLang="en-US" dirty="0"/>
              <a:t>：環境保全分野で</a:t>
            </a:r>
            <a:r>
              <a:rPr kumimoji="1" lang="en-US" altLang="ja-JP" dirty="0"/>
              <a:t>RI</a:t>
            </a:r>
            <a:r>
              <a:rPr kumimoji="1" lang="ja-JP" altLang="en-US" dirty="0"/>
              <a:t>計測が活用されることを白書が言及。</a:t>
            </a:r>
          </a:p>
        </p:txBody>
      </p:sp>
    </p:spTree>
    <p:extLst>
      <p:ext uri="{BB962C8B-B14F-4D97-AF65-F5344CB8AC3E}">
        <p14:creationId xmlns:p14="http://schemas.microsoft.com/office/powerpoint/2010/main" val="34363360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533BB9-DF4A-13AD-10C0-BF61B6D01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防災・国土強靱化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FE9EBBD-1187-8DDA-75D3-15D72ADF6F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b="1" dirty="0"/>
              <a:t>社会インフラの非破壊検査</a:t>
            </a:r>
            <a:r>
              <a:rPr kumimoji="1" lang="ja-JP" altLang="en-US" dirty="0"/>
              <a:t>：コンクリート内部損傷・劣化状態を放射線で診断し、更新優先度を定量化。</a:t>
            </a:r>
            <a:endParaRPr kumimoji="1" lang="en-US" altLang="ja-JP" dirty="0"/>
          </a:p>
          <a:p>
            <a:r>
              <a:rPr kumimoji="1" lang="ja-JP" altLang="en-US" b="1" dirty="0"/>
              <a:t>配管・プラント設備診断</a:t>
            </a:r>
            <a:r>
              <a:rPr kumimoji="1" lang="ja-JP" altLang="en-US" dirty="0"/>
              <a:t>：腐食・減肉を非破壊で検出し、保全の自動化（ロボット搭載も可能）。</a:t>
            </a:r>
          </a:p>
        </p:txBody>
      </p:sp>
    </p:spTree>
    <p:extLst>
      <p:ext uri="{BB962C8B-B14F-4D97-AF65-F5344CB8AC3E}">
        <p14:creationId xmlns:p14="http://schemas.microsoft.com/office/powerpoint/2010/main" val="26009417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258D8D-FE8B-DA4D-03E2-DEB5171468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創薬・先端医療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0DBC899-29EB-DA3A-72F0-376F7BA79F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b="1" dirty="0"/>
              <a:t>構造ベース創薬の加速</a:t>
            </a:r>
            <a:r>
              <a:rPr kumimoji="1" lang="ja-JP" altLang="en-US" dirty="0"/>
              <a:t>：放射光で標的タンパク質構造を解析し、候補最適化を高速化。</a:t>
            </a:r>
            <a:endParaRPr kumimoji="1" lang="en-US" altLang="ja-JP" dirty="0"/>
          </a:p>
          <a:p>
            <a:r>
              <a:rPr kumimoji="1" lang="en-US" altLang="ja-JP" b="1" dirty="0"/>
              <a:t>RI</a:t>
            </a:r>
            <a:r>
              <a:rPr kumimoji="1" lang="ja-JP" altLang="en-US" b="1" dirty="0"/>
              <a:t>供給（</a:t>
            </a:r>
            <a:r>
              <a:rPr kumimoji="1" lang="en-US" altLang="ja-JP" b="1" dirty="0"/>
              <a:t>PET</a:t>
            </a:r>
            <a:r>
              <a:rPr kumimoji="1" lang="ja-JP" altLang="en-US" b="1" dirty="0"/>
              <a:t>等）と核医学</a:t>
            </a:r>
            <a:r>
              <a:rPr kumimoji="1" lang="ja-JP" altLang="en-US" dirty="0"/>
              <a:t>：加速器で医療用</a:t>
            </a:r>
            <a:r>
              <a:rPr kumimoji="1" lang="en-US" altLang="ja-JP" dirty="0"/>
              <a:t>RI</a:t>
            </a:r>
            <a:r>
              <a:rPr kumimoji="1" lang="ja-JP" altLang="en-US" dirty="0"/>
              <a:t>を製造し、診断・治療の供給網を強化。</a:t>
            </a:r>
            <a:endParaRPr kumimoji="1" lang="en-US" altLang="ja-JP" dirty="0"/>
          </a:p>
          <a:p>
            <a:r>
              <a:rPr kumimoji="1" lang="ja-JP" altLang="en-US" b="1" dirty="0"/>
              <a:t>粒子線治療（陽子・重粒子・</a:t>
            </a:r>
            <a:r>
              <a:rPr kumimoji="1" lang="en-US" altLang="ja-JP" b="1" dirty="0"/>
              <a:t>BNCT</a:t>
            </a:r>
            <a:r>
              <a:rPr kumimoji="1" lang="ja-JP" altLang="en-US" b="1" dirty="0"/>
              <a:t>）</a:t>
            </a:r>
            <a:r>
              <a:rPr kumimoji="1" lang="ja-JP" altLang="en-US" dirty="0"/>
              <a:t>：高精度がん治療の普及・高度化。</a:t>
            </a:r>
          </a:p>
        </p:txBody>
      </p:sp>
    </p:spTree>
    <p:extLst>
      <p:ext uri="{BB962C8B-B14F-4D97-AF65-F5344CB8AC3E}">
        <p14:creationId xmlns:p14="http://schemas.microsoft.com/office/powerpoint/2010/main" val="9138109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EE069D8-533E-C9A8-2E02-5266B1E8F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フュージョンエネルギー（核融合）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F3E22D4-517C-9E65-D489-334E2BF15A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b="1" dirty="0"/>
              <a:t>材料照射損傷評価（核融合炉材料）</a:t>
            </a:r>
            <a:r>
              <a:rPr kumimoji="1" lang="ja-JP" altLang="en-US" dirty="0"/>
              <a:t>：中性子相当環境を模擬し、寿命・保守性を評価。</a:t>
            </a:r>
            <a:endParaRPr kumimoji="1" lang="en-US" altLang="ja-JP" dirty="0"/>
          </a:p>
          <a:p>
            <a:r>
              <a:rPr kumimoji="1" lang="ja-JP" altLang="en-US" b="1" dirty="0"/>
              <a:t>高出力ビーム</a:t>
            </a:r>
            <a:r>
              <a:rPr kumimoji="1" lang="ja-JP" altLang="en-US" dirty="0"/>
              <a:t>：プラズマ加熱装置（中性子源</a:t>
            </a:r>
            <a:r>
              <a:rPr kumimoji="1" lang="en-US" altLang="ja-JP" dirty="0"/>
              <a:t>[NBI]</a:t>
            </a:r>
            <a:r>
              <a:rPr kumimoji="1" lang="ja-JP" altLang="en-US" dirty="0"/>
              <a:t>・ジャイロトロン</a:t>
            </a:r>
            <a:r>
              <a:rPr kumimoji="1" lang="en-US" altLang="ja-JP" dirty="0"/>
              <a:t>[ECH]</a:t>
            </a:r>
            <a:r>
              <a:rPr kumimoji="1" lang="ja-JP" altLang="en-US" dirty="0"/>
              <a:t>）への展開。</a:t>
            </a:r>
            <a:endParaRPr kumimoji="1" lang="en-US" altLang="ja-JP" dirty="0"/>
          </a:p>
          <a:p>
            <a:r>
              <a:rPr kumimoji="1" lang="ja-JP" altLang="en-US" b="1" dirty="0"/>
              <a:t>ターゲット技術</a:t>
            </a:r>
            <a:r>
              <a:rPr kumimoji="1" lang="ja-JP" altLang="en-US" dirty="0"/>
              <a:t>：核融合炉診断技術（</a:t>
            </a:r>
            <a:r>
              <a:rPr kumimoji="1" lang="en-US" altLang="ja-JP" dirty="0"/>
              <a:t>X</a:t>
            </a:r>
            <a:r>
              <a:rPr kumimoji="1" lang="ja-JP" altLang="en-US" dirty="0"/>
              <a:t>線透過等）への展開。</a:t>
            </a:r>
          </a:p>
        </p:txBody>
      </p:sp>
    </p:spTree>
    <p:extLst>
      <p:ext uri="{BB962C8B-B14F-4D97-AF65-F5344CB8AC3E}">
        <p14:creationId xmlns:p14="http://schemas.microsoft.com/office/powerpoint/2010/main" val="13754591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6128972-48B6-EB4B-3325-1D808E7D1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マテリアル（重要鉱物・部素材）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3B4229D-64ED-4996-9AE3-FF882275DD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b="1" dirty="0"/>
              <a:t>重要鉱物材料の高精度分析</a:t>
            </a:r>
            <a:r>
              <a:rPr kumimoji="1" lang="ja-JP" altLang="en-US" dirty="0"/>
              <a:t>：微量元素・局所構造を放射光</a:t>
            </a:r>
            <a:r>
              <a:rPr kumimoji="1" lang="en-US" altLang="ja-JP" dirty="0"/>
              <a:t>/</a:t>
            </a:r>
            <a:r>
              <a:rPr kumimoji="1" lang="ja-JP" altLang="en-US" dirty="0"/>
              <a:t>イオンビームで解析し、製錬・リサイクル条件を最適化。</a:t>
            </a:r>
            <a:endParaRPr kumimoji="1" lang="en-US" altLang="ja-JP" dirty="0"/>
          </a:p>
          <a:p>
            <a:r>
              <a:rPr kumimoji="1" lang="ja-JP" altLang="en-US" b="1" dirty="0"/>
              <a:t>表面改質・機能化</a:t>
            </a:r>
            <a:r>
              <a:rPr kumimoji="1" lang="ja-JP" altLang="en-US" dirty="0"/>
              <a:t>：イオン注入・電子線で耐摩耗・耐腐食性を付与し、部素材の高付加価値化。</a:t>
            </a:r>
          </a:p>
        </p:txBody>
      </p:sp>
    </p:spTree>
    <p:extLst>
      <p:ext uri="{BB962C8B-B14F-4D97-AF65-F5344CB8AC3E}">
        <p14:creationId xmlns:p14="http://schemas.microsoft.com/office/powerpoint/2010/main" val="2170966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A23DE5-574B-4F9E-839C-647572BB8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港湾ロジスティクス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0BF3C5B-BF54-4ADE-12A2-7DAB8F7EB5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b="1" dirty="0"/>
              <a:t>貨物検査（セキュリティ</a:t>
            </a:r>
            <a:r>
              <a:rPr kumimoji="1" lang="en-US" altLang="ja-JP" b="1" dirty="0"/>
              <a:t>×</a:t>
            </a:r>
            <a:r>
              <a:rPr kumimoji="1" lang="ja-JP" altLang="en-US" b="1" dirty="0"/>
              <a:t>物流効率</a:t>
            </a:r>
            <a:r>
              <a:rPr kumimoji="1" lang="ja-JP" altLang="en-US" dirty="0"/>
              <a:t>）：</a:t>
            </a:r>
            <a:r>
              <a:rPr kumimoji="1" lang="en-US" altLang="ja-JP" dirty="0"/>
              <a:t>X</a:t>
            </a:r>
            <a:r>
              <a:rPr kumimoji="1" lang="ja-JP" altLang="en-US" dirty="0"/>
              <a:t>線スキャナで危険物・密輸等の検知を高度化しつつ、滞留時間を短縮。</a:t>
            </a:r>
            <a:endParaRPr kumimoji="1" lang="en-US" altLang="ja-JP" dirty="0"/>
          </a:p>
          <a:p>
            <a:r>
              <a:rPr kumimoji="1" lang="ja-JP" altLang="en-US" b="1" dirty="0"/>
              <a:t>港湾インフラ保全</a:t>
            </a:r>
            <a:r>
              <a:rPr kumimoji="1" lang="ja-JP" altLang="en-US" dirty="0"/>
              <a:t>：岸壁・橋梁等の内部劣化を非破壊で診断し、更新投資の最適化に寄与。</a:t>
            </a:r>
          </a:p>
        </p:txBody>
      </p:sp>
    </p:spTree>
    <p:extLst>
      <p:ext uri="{BB962C8B-B14F-4D97-AF65-F5344CB8AC3E}">
        <p14:creationId xmlns:p14="http://schemas.microsoft.com/office/powerpoint/2010/main" val="22677649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C04BE4-88E9-8BF1-49FC-D4D0968F1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防衛産業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E2DDFBA-FFDF-EB25-2486-E4474939B9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b="1" dirty="0"/>
              <a:t>耐放射線・耐環境試験</a:t>
            </a:r>
            <a:r>
              <a:rPr kumimoji="1" lang="ja-JP" altLang="en-US" dirty="0"/>
              <a:t>：センサー・電子機器の耐性評価を国内で迅速化（宇宙・通信とも共通基盤）。</a:t>
            </a:r>
            <a:endParaRPr kumimoji="1" lang="en-US" altLang="ja-JP" dirty="0"/>
          </a:p>
          <a:p>
            <a:r>
              <a:rPr kumimoji="1" lang="ja-JP" altLang="en-US" b="1" dirty="0"/>
              <a:t>非破壊検査の高度化</a:t>
            </a:r>
            <a:r>
              <a:rPr kumimoji="1" lang="ja-JP" altLang="en-US" dirty="0"/>
              <a:t>：重要部材の欠陥検出、品質保証、整備の効率化。</a:t>
            </a:r>
          </a:p>
        </p:txBody>
      </p:sp>
    </p:spTree>
    <p:extLst>
      <p:ext uri="{BB962C8B-B14F-4D97-AF65-F5344CB8AC3E}">
        <p14:creationId xmlns:p14="http://schemas.microsoft.com/office/powerpoint/2010/main" val="4536332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171C13F-8B01-4C79-D785-FD719636C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情報通信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B52DEEF-3656-B536-0B48-614548A4E3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b="1" dirty="0"/>
              <a:t>光・電子デバイス材料の解析</a:t>
            </a:r>
            <a:r>
              <a:rPr kumimoji="1" lang="ja-JP" altLang="en-US" dirty="0"/>
              <a:t>：放射光で材料・界面の化学状態を解析し、光電融合</a:t>
            </a:r>
            <a:r>
              <a:rPr kumimoji="1" lang="en-US" altLang="ja-JP" dirty="0"/>
              <a:t>/</a:t>
            </a:r>
            <a:r>
              <a:rPr kumimoji="1" lang="ja-JP" altLang="en-US" dirty="0"/>
              <a:t>光デバイスの性能向上へ。</a:t>
            </a:r>
            <a:endParaRPr kumimoji="1" lang="en-US" altLang="ja-JP" dirty="0"/>
          </a:p>
          <a:p>
            <a:r>
              <a:rPr kumimoji="1" lang="ja-JP" altLang="en-US" b="1" dirty="0"/>
              <a:t>海底ケーブル・通信インフラの信頼性評価</a:t>
            </a:r>
            <a:r>
              <a:rPr kumimoji="1" lang="ja-JP" altLang="en-US" dirty="0"/>
              <a:t>：材料劣化や微小欠陥の非破壊評価（保全最適化）。</a:t>
            </a:r>
          </a:p>
        </p:txBody>
      </p:sp>
    </p:spTree>
    <p:extLst>
      <p:ext uri="{BB962C8B-B14F-4D97-AF65-F5344CB8AC3E}">
        <p14:creationId xmlns:p14="http://schemas.microsoft.com/office/powerpoint/2010/main" val="351597848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A1EB45-6EAC-25E7-DDD3-8E18FFE9C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海洋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0C8F112-A3D3-6CD8-BEF7-BD2D1B0E7E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b="1" dirty="0"/>
              <a:t>海底資源・堆積物の同位体分析（</a:t>
            </a:r>
            <a:r>
              <a:rPr kumimoji="1" lang="en-US" altLang="ja-JP" b="1" dirty="0"/>
              <a:t>AMS</a:t>
            </a:r>
            <a:r>
              <a:rPr kumimoji="1" lang="ja-JP" altLang="en-US" b="1" dirty="0"/>
              <a:t>等</a:t>
            </a:r>
            <a:r>
              <a:rPr kumimoji="1" lang="ja-JP" altLang="en-US" dirty="0"/>
              <a:t>）：資源生成過程・年代・由来の解明で資源評価精度を向上。</a:t>
            </a:r>
            <a:endParaRPr kumimoji="1" lang="en-US" altLang="ja-JP" dirty="0"/>
          </a:p>
          <a:p>
            <a:r>
              <a:rPr kumimoji="1" lang="ja-JP" altLang="en-US" b="1" dirty="0"/>
              <a:t>海洋材料（耐腐食・耐圧）の材料開発</a:t>
            </a:r>
            <a:r>
              <a:rPr kumimoji="1" lang="ja-JP" altLang="en-US" dirty="0"/>
              <a:t>：放射光で腐食生成物や界面を解析し、防食設計へ。</a:t>
            </a:r>
          </a:p>
        </p:txBody>
      </p:sp>
    </p:spTree>
    <p:extLst>
      <p:ext uri="{BB962C8B-B14F-4D97-AF65-F5344CB8AC3E}">
        <p14:creationId xmlns:p14="http://schemas.microsoft.com/office/powerpoint/2010/main" val="35559727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4B6CD855-A29A-42F6-E062-B0C59DEDF190}"/>
              </a:ext>
            </a:extLst>
          </p:cNvPr>
          <p:cNvSpPr/>
          <p:nvPr/>
        </p:nvSpPr>
        <p:spPr>
          <a:xfrm>
            <a:off x="257174" y="1552576"/>
            <a:ext cx="5800725" cy="5124450"/>
          </a:xfrm>
          <a:prstGeom prst="roundRect">
            <a:avLst>
              <a:gd name="adj" fmla="val 3901"/>
            </a:avLst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BEBB4935-86BB-4F04-D5C6-C0A47B295961}"/>
              </a:ext>
            </a:extLst>
          </p:cNvPr>
          <p:cNvSpPr/>
          <p:nvPr/>
        </p:nvSpPr>
        <p:spPr>
          <a:xfrm>
            <a:off x="6181724" y="1533526"/>
            <a:ext cx="5800725" cy="5124450"/>
          </a:xfrm>
          <a:prstGeom prst="roundRect">
            <a:avLst>
              <a:gd name="adj" fmla="val 3901"/>
            </a:avLst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>
            <a:extLst>
              <a:ext uri="{FF2B5EF4-FFF2-40B4-BE49-F238E27FC236}">
                <a16:creationId xmlns:a16="http://schemas.microsoft.com/office/drawing/2014/main" id="{928B7D36-2A61-2189-C0E3-C452906E1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国家戦略と加速器の強み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944F50A-1302-AA70-B0A6-65C7E327992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5042" y="2218645"/>
            <a:ext cx="4048125" cy="404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08CA366-9B6C-9AFF-D6D8-FD8F5AF128B3}"/>
              </a:ext>
            </a:extLst>
          </p:cNvPr>
          <p:cNvSpPr txBox="1"/>
          <p:nvPr/>
        </p:nvSpPr>
        <p:spPr>
          <a:xfrm>
            <a:off x="133350" y="6420535"/>
            <a:ext cx="6096000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ja-JP" sz="1100" dirty="0">
                <a:hlinkClick r:id="rId3"/>
              </a:rPr>
              <a:t>AI</a:t>
            </a:r>
            <a:r>
              <a:rPr lang="ja-JP" altLang="en-US" sz="1100" dirty="0">
                <a:hlinkClick r:id="rId3"/>
              </a:rPr>
              <a:t>・半導体・エネルギー安保</a:t>
            </a:r>
            <a:r>
              <a:rPr lang="en-US" altLang="ja-JP" sz="1100" dirty="0">
                <a:hlinkClick r:id="rId3"/>
              </a:rPr>
              <a:t>…17</a:t>
            </a:r>
            <a:r>
              <a:rPr lang="ja-JP" altLang="en-US" sz="1100" dirty="0">
                <a:hlinkClick r:id="rId3"/>
              </a:rPr>
              <a:t>分野に官民で重点投資　成長会議始動 </a:t>
            </a:r>
            <a:r>
              <a:rPr lang="en-US" altLang="ja-JP" sz="1100" dirty="0">
                <a:hlinkClick r:id="rId3"/>
              </a:rPr>
              <a:t>- </a:t>
            </a:r>
            <a:r>
              <a:rPr lang="ja-JP" altLang="en-US" sz="1100" dirty="0">
                <a:hlinkClick r:id="rId3"/>
              </a:rPr>
              <a:t>日本経済新聞</a:t>
            </a:r>
            <a:endParaRPr lang="ja-JP" altLang="en-US" sz="1100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5429935-418B-185E-72F2-3F7119A895CC}"/>
              </a:ext>
            </a:extLst>
          </p:cNvPr>
          <p:cNvSpPr txBox="1"/>
          <p:nvPr/>
        </p:nvSpPr>
        <p:spPr>
          <a:xfrm>
            <a:off x="1895475" y="1662113"/>
            <a:ext cx="237757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b="1" dirty="0"/>
              <a:t>戦略投資</a:t>
            </a:r>
            <a:r>
              <a:rPr kumimoji="1" lang="en-US" altLang="ja-JP" sz="2400" b="1" dirty="0"/>
              <a:t>17</a:t>
            </a:r>
            <a:r>
              <a:rPr kumimoji="1" lang="ja-JP" altLang="en-US" sz="2400" b="1" dirty="0"/>
              <a:t>分野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1A5F5B8A-30D8-A15E-4145-8EE6AA4502EF}"/>
              </a:ext>
            </a:extLst>
          </p:cNvPr>
          <p:cNvSpPr txBox="1"/>
          <p:nvPr/>
        </p:nvSpPr>
        <p:spPr>
          <a:xfrm>
            <a:off x="7774076" y="1662113"/>
            <a:ext cx="203132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400" b="1" dirty="0"/>
              <a:t>加速器の強み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A8366B4-84FD-7552-D6E7-EF392A1831FA}"/>
              </a:ext>
            </a:extLst>
          </p:cNvPr>
          <p:cNvSpPr txBox="1"/>
          <p:nvPr/>
        </p:nvSpPr>
        <p:spPr>
          <a:xfrm>
            <a:off x="6756033" y="3067050"/>
            <a:ext cx="5262979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1. </a:t>
            </a:r>
            <a:r>
              <a:rPr kumimoji="1" lang="ja-JP" altLang="en-US" b="1" dirty="0"/>
              <a:t>観測・計測</a:t>
            </a:r>
            <a:br>
              <a:rPr kumimoji="1" lang="en-US" altLang="ja-JP" dirty="0"/>
            </a:br>
            <a:r>
              <a:rPr kumimoji="1" lang="en-US" altLang="ja-JP" dirty="0"/>
              <a:t>	</a:t>
            </a:r>
            <a:r>
              <a:rPr kumimoji="1" lang="ja-JP" altLang="en-US" dirty="0"/>
              <a:t>高精度・非破壊・標準化</a:t>
            </a:r>
            <a:endParaRPr kumimoji="1" lang="en-US" altLang="ja-JP" dirty="0"/>
          </a:p>
          <a:p>
            <a:r>
              <a:rPr lang="en-US" altLang="ja-JP" b="1" dirty="0"/>
              <a:t>2. </a:t>
            </a:r>
            <a:r>
              <a:rPr lang="ja-JP" altLang="en-US" b="1" dirty="0"/>
              <a:t>生成・製造</a:t>
            </a:r>
            <a:br>
              <a:rPr lang="en-US" altLang="ja-JP" dirty="0"/>
            </a:br>
            <a:r>
              <a:rPr lang="en-US" altLang="ja-JP" dirty="0"/>
              <a:t>	</a:t>
            </a:r>
            <a:r>
              <a:rPr lang="ja-JP" altLang="en-US" dirty="0"/>
              <a:t>同位体、照射、材料改質</a:t>
            </a:r>
            <a:endParaRPr lang="en-US" altLang="ja-JP" dirty="0"/>
          </a:p>
          <a:p>
            <a:r>
              <a:rPr kumimoji="1" lang="en-US" altLang="ja-JP" b="1" dirty="0"/>
              <a:t>3. </a:t>
            </a:r>
            <a:r>
              <a:rPr kumimoji="1" lang="ja-JP" altLang="en-US" b="1" dirty="0"/>
              <a:t>極限環境の創出</a:t>
            </a:r>
            <a:br>
              <a:rPr kumimoji="1" lang="en-US" altLang="ja-JP" dirty="0"/>
            </a:br>
            <a:r>
              <a:rPr kumimoji="1" lang="en-US" altLang="ja-JP" dirty="0"/>
              <a:t>	</a:t>
            </a:r>
            <a:r>
              <a:rPr kumimoji="1" lang="ja-JP" altLang="en-US" dirty="0"/>
              <a:t>高エネルギー・高出力・高放射線</a:t>
            </a:r>
            <a:endParaRPr kumimoji="1" lang="en-US" altLang="ja-JP" dirty="0"/>
          </a:p>
          <a:p>
            <a:r>
              <a:rPr lang="en-US" altLang="ja-JP" b="1" dirty="0"/>
              <a:t>4. </a:t>
            </a:r>
            <a:r>
              <a:rPr lang="ja-JP" altLang="en-US" b="1" dirty="0"/>
              <a:t>基盤技術</a:t>
            </a:r>
            <a:br>
              <a:rPr lang="en-US" altLang="ja-JP" dirty="0"/>
            </a:br>
            <a:r>
              <a:rPr lang="en-US" altLang="ja-JP" dirty="0"/>
              <a:t>	</a:t>
            </a:r>
            <a:r>
              <a:rPr lang="ja-JP" altLang="en-US" dirty="0"/>
              <a:t>制御、シミュレーション、信頼性、保全</a:t>
            </a:r>
            <a:endParaRPr lang="en-US" altLang="ja-JP" dirty="0"/>
          </a:p>
          <a:p>
            <a:r>
              <a:rPr kumimoji="1" lang="en-US" altLang="ja-JP" b="1" dirty="0"/>
              <a:t>5. </a:t>
            </a:r>
            <a:r>
              <a:rPr kumimoji="1" lang="ja-JP" altLang="en-US" b="1" dirty="0"/>
              <a:t>共用・人材</a:t>
            </a:r>
            <a:br>
              <a:rPr kumimoji="1" lang="en-US" altLang="ja-JP" dirty="0"/>
            </a:br>
            <a:r>
              <a:rPr kumimoji="1" lang="en-US" altLang="ja-JP" dirty="0"/>
              <a:t>	</a:t>
            </a:r>
            <a:r>
              <a:rPr kumimoji="1" lang="ja-JP" altLang="en-US" dirty="0"/>
              <a:t>大型施設、産学連携、教育基盤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F05ACFFA-3C6F-3074-5D43-17EC9435B197}"/>
              </a:ext>
            </a:extLst>
          </p:cNvPr>
          <p:cNvSpPr txBox="1"/>
          <p:nvPr/>
        </p:nvSpPr>
        <p:spPr>
          <a:xfrm>
            <a:off x="5276850" y="3057525"/>
            <a:ext cx="1659429" cy="22159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3800" b="1" dirty="0"/>
              <a:t>×</a:t>
            </a:r>
            <a:endParaRPr kumimoji="1" lang="ja-JP" altLang="en-US" sz="13800" b="1" dirty="0"/>
          </a:p>
        </p:txBody>
      </p:sp>
    </p:spTree>
    <p:extLst>
      <p:ext uri="{BB962C8B-B14F-4D97-AF65-F5344CB8AC3E}">
        <p14:creationId xmlns:p14="http://schemas.microsoft.com/office/powerpoint/2010/main" val="22310721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B68E925-4D4D-688E-FE5C-90D5566ED9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加速器応用の共通性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5D3177C-FE52-568C-9852-681BDFAA2E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b="1" dirty="0"/>
              <a:t>計測・可視化</a:t>
            </a:r>
            <a:r>
              <a:rPr kumimoji="1" lang="ja-JP" altLang="en-US" dirty="0"/>
              <a:t>：放射光</a:t>
            </a:r>
            <a:r>
              <a:rPr kumimoji="1" lang="en-US" altLang="ja-JP" dirty="0"/>
              <a:t>/</a:t>
            </a:r>
            <a:r>
              <a:rPr kumimoji="1" lang="ja-JP" altLang="en-US" dirty="0"/>
              <a:t>中性子</a:t>
            </a:r>
            <a:r>
              <a:rPr kumimoji="1" lang="en-US" altLang="ja-JP" dirty="0"/>
              <a:t>/</a:t>
            </a:r>
            <a:r>
              <a:rPr kumimoji="1" lang="ja-JP" altLang="en-US" dirty="0"/>
              <a:t>イオンビームで、材料・内部欠陥・化学状態・生体分子などを非破壊で解析（新材料・創薬・故障解析）。</a:t>
            </a:r>
            <a:endParaRPr kumimoji="1" lang="en-US" altLang="ja-JP" dirty="0"/>
          </a:p>
          <a:p>
            <a:r>
              <a:rPr kumimoji="1" lang="ja-JP" altLang="en-US" b="1" dirty="0"/>
              <a:t>加工・改質</a:t>
            </a:r>
            <a:r>
              <a:rPr kumimoji="1" lang="ja-JP" altLang="en-US" dirty="0"/>
              <a:t>：電子線</a:t>
            </a:r>
            <a:r>
              <a:rPr kumimoji="1" lang="en-US" altLang="ja-JP" dirty="0"/>
              <a:t>/</a:t>
            </a:r>
            <a:r>
              <a:rPr kumimoji="1" lang="ja-JP" altLang="en-US" dirty="0"/>
              <a:t>イオン照射で材料改質・反応促進・硬化・架橋（製造プロセス短縮、耐久性向上）。</a:t>
            </a:r>
            <a:endParaRPr kumimoji="1" lang="en-US" altLang="ja-JP" dirty="0"/>
          </a:p>
          <a:p>
            <a:r>
              <a:rPr kumimoji="1" lang="ja-JP" altLang="en-US" b="1" dirty="0"/>
              <a:t>医療・</a:t>
            </a:r>
            <a:r>
              <a:rPr kumimoji="1" lang="en-US" altLang="ja-JP" b="1" dirty="0"/>
              <a:t>RI</a:t>
            </a:r>
            <a:r>
              <a:rPr kumimoji="1" lang="ja-JP" altLang="en-US" dirty="0"/>
              <a:t>：治療（</a:t>
            </a:r>
            <a:r>
              <a:rPr kumimoji="1" lang="en-US" altLang="ja-JP" dirty="0"/>
              <a:t>X</a:t>
            </a:r>
            <a:r>
              <a:rPr kumimoji="1" lang="ja-JP" altLang="en-US" dirty="0"/>
              <a:t>線</a:t>
            </a:r>
            <a:r>
              <a:rPr kumimoji="1" lang="en-US" altLang="ja-JP" dirty="0"/>
              <a:t>/</a:t>
            </a:r>
            <a:r>
              <a:rPr kumimoji="1" lang="ja-JP" altLang="en-US" dirty="0"/>
              <a:t>電子線</a:t>
            </a:r>
            <a:r>
              <a:rPr kumimoji="1" lang="en-US" altLang="ja-JP" dirty="0"/>
              <a:t>/</a:t>
            </a:r>
            <a:r>
              <a:rPr kumimoji="1" lang="ja-JP" altLang="en-US" dirty="0"/>
              <a:t>陽子</a:t>
            </a:r>
            <a:r>
              <a:rPr kumimoji="1" lang="en-US" altLang="ja-JP" dirty="0"/>
              <a:t>/</a:t>
            </a:r>
            <a:r>
              <a:rPr kumimoji="1" lang="ja-JP" altLang="en-US" dirty="0"/>
              <a:t>重粒子</a:t>
            </a:r>
            <a:r>
              <a:rPr kumimoji="1" lang="en-US" altLang="ja-JP" dirty="0"/>
              <a:t>/</a:t>
            </a:r>
            <a:r>
              <a:rPr kumimoji="1" lang="ja-JP" altLang="en-US" dirty="0"/>
              <a:t>中性子）と診断（</a:t>
            </a:r>
            <a:r>
              <a:rPr kumimoji="1" lang="en-US" altLang="ja-JP" dirty="0"/>
              <a:t>PET</a:t>
            </a:r>
            <a:r>
              <a:rPr kumimoji="1" lang="ja-JP" altLang="en-US" dirty="0"/>
              <a:t>等の</a:t>
            </a:r>
            <a:r>
              <a:rPr kumimoji="1" lang="en-US" altLang="ja-JP" dirty="0"/>
              <a:t>RI</a:t>
            </a:r>
            <a:r>
              <a:rPr kumimoji="1" lang="ja-JP" altLang="en-US" dirty="0"/>
              <a:t>）を支える。</a:t>
            </a:r>
            <a:endParaRPr kumimoji="1" lang="en-US" altLang="ja-JP" dirty="0"/>
          </a:p>
          <a:p>
            <a:r>
              <a:rPr kumimoji="1" lang="ja-JP" altLang="en-US" b="1" dirty="0"/>
              <a:t>検査・セキュリティ</a:t>
            </a:r>
            <a:r>
              <a:rPr kumimoji="1" lang="ja-JP" altLang="en-US" dirty="0"/>
              <a:t>：非破壊検査、貨物</a:t>
            </a:r>
            <a:r>
              <a:rPr kumimoji="1" lang="en-US" altLang="ja-JP" dirty="0"/>
              <a:t>/</a:t>
            </a:r>
            <a:r>
              <a:rPr kumimoji="1" lang="ja-JP" altLang="en-US" dirty="0"/>
              <a:t>手荷物検査。</a:t>
            </a:r>
            <a:endParaRPr kumimoji="1" lang="en-US" altLang="ja-JP" dirty="0"/>
          </a:p>
          <a:p>
            <a:r>
              <a:rPr kumimoji="1" lang="ja-JP" altLang="en-US" b="1" dirty="0"/>
              <a:t>同位体・年代測定（</a:t>
            </a:r>
            <a:r>
              <a:rPr kumimoji="1" lang="en-US" altLang="ja-JP" b="1" dirty="0"/>
              <a:t>AMS</a:t>
            </a:r>
            <a:r>
              <a:rPr kumimoji="1" lang="ja-JP" altLang="en-US" b="1" dirty="0"/>
              <a:t>）</a:t>
            </a:r>
            <a:r>
              <a:rPr kumimoji="1" lang="ja-JP" altLang="en-US" dirty="0"/>
              <a:t>：環境・地質・文化財・資源評価。</a:t>
            </a:r>
          </a:p>
        </p:txBody>
      </p:sp>
    </p:spTree>
    <p:extLst>
      <p:ext uri="{BB962C8B-B14F-4D97-AF65-F5344CB8AC3E}">
        <p14:creationId xmlns:p14="http://schemas.microsoft.com/office/powerpoint/2010/main" val="34356353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782FFA0-8EC2-B833-828C-C9C1063C7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AI</a:t>
            </a:r>
            <a:r>
              <a:rPr kumimoji="1" lang="ja-JP" altLang="en-US" dirty="0"/>
              <a:t>・半導体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C218F1D-DBC3-45D1-7F51-5B96B513E5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b="1" dirty="0"/>
              <a:t>先端半導体材料・界面の非破壊解析</a:t>
            </a:r>
            <a:r>
              <a:rPr kumimoji="1" lang="ja-JP" altLang="en-US" dirty="0"/>
              <a:t>：放射光でナノ</a:t>
            </a:r>
            <a:r>
              <a:rPr kumimoji="1" lang="en-US" altLang="ja-JP" dirty="0"/>
              <a:t>〜</a:t>
            </a:r>
            <a:r>
              <a:rPr kumimoji="1" lang="ja-JP" altLang="en-US" dirty="0"/>
              <a:t>原子スケールの構造・化学状態を高速評価（歩留まり・信頼性改善）。</a:t>
            </a:r>
            <a:endParaRPr kumimoji="1" lang="en-US" altLang="ja-JP" dirty="0"/>
          </a:p>
          <a:p>
            <a:r>
              <a:rPr kumimoji="1" lang="ja-JP" altLang="en-US" b="1" dirty="0"/>
              <a:t>プロセス起因欠陥の故障解析の高度化</a:t>
            </a:r>
            <a:r>
              <a:rPr kumimoji="1" lang="ja-JP" altLang="en-US" dirty="0"/>
              <a:t>：イオンビーム分析（</a:t>
            </a:r>
            <a:r>
              <a:rPr kumimoji="1" lang="en-US" altLang="ja-JP" dirty="0"/>
              <a:t>IBA</a:t>
            </a:r>
            <a:r>
              <a:rPr kumimoji="1" lang="ja-JP" altLang="en-US" dirty="0"/>
              <a:t>）や高エネルギー</a:t>
            </a:r>
            <a:r>
              <a:rPr kumimoji="1" lang="en-US" altLang="ja-JP" dirty="0"/>
              <a:t>X</a:t>
            </a:r>
            <a:r>
              <a:rPr kumimoji="1" lang="ja-JP" altLang="en-US" dirty="0"/>
              <a:t>線で封止内部まで解析→設計・工程へフィードバック。</a:t>
            </a:r>
            <a:endParaRPr kumimoji="1" lang="en-US" altLang="ja-JP" dirty="0"/>
          </a:p>
          <a:p>
            <a:r>
              <a:rPr kumimoji="1" lang="ja-JP" altLang="en-US" b="1" dirty="0"/>
              <a:t>耐放射線・高信頼デバイス評価</a:t>
            </a:r>
            <a:r>
              <a:rPr kumimoji="1" lang="ja-JP" altLang="en-US" dirty="0"/>
              <a:t>：加速器で宇宙線</a:t>
            </a:r>
            <a:r>
              <a:rPr kumimoji="1" lang="en-US" altLang="ja-JP" dirty="0"/>
              <a:t>/</a:t>
            </a:r>
            <a:r>
              <a:rPr kumimoji="1" lang="ja-JP" altLang="en-US" dirty="0"/>
              <a:t>放射線環境を模擬し、重要インフラ</a:t>
            </a:r>
            <a:r>
              <a:rPr kumimoji="1" lang="en-US" altLang="ja-JP" dirty="0"/>
              <a:t>/</a:t>
            </a:r>
            <a:r>
              <a:rPr kumimoji="1" lang="ja-JP" altLang="en-US" dirty="0"/>
              <a:t>宇宙用途の信頼性を短期で実証。</a:t>
            </a:r>
            <a:endParaRPr kumimoji="1" lang="en-US" altLang="ja-JP" dirty="0"/>
          </a:p>
          <a:p>
            <a:r>
              <a:rPr lang="ja-JP" altLang="en-US" b="1" dirty="0"/>
              <a:t>イオンビーム制御技術</a:t>
            </a:r>
            <a:r>
              <a:rPr lang="ja-JP" altLang="en-US" dirty="0"/>
              <a:t>：イオントラップ方式の量子コンピューターの開発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0069804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33A56C-5BE1-596C-AA42-260691B5D0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F8D638-425B-7132-D3DC-CD6BC1D3A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造船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3DB3B4A-9D0D-AE06-8F0F-52E5D5CBBD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b="1" dirty="0"/>
              <a:t>溶接部・厚板の高精度非破壊検査</a:t>
            </a:r>
            <a:r>
              <a:rPr kumimoji="1" lang="ja-JP" altLang="en-US" dirty="0"/>
              <a:t>：高エネルギー</a:t>
            </a:r>
            <a:r>
              <a:rPr kumimoji="1" lang="en-US" altLang="ja-JP" dirty="0"/>
              <a:t>X</a:t>
            </a:r>
            <a:r>
              <a:rPr kumimoji="1" lang="ja-JP" altLang="en-US" dirty="0"/>
              <a:t>線</a:t>
            </a:r>
            <a:r>
              <a:rPr kumimoji="1" lang="en-US" altLang="ja-JP" dirty="0"/>
              <a:t>/</a:t>
            </a:r>
            <a:r>
              <a:rPr kumimoji="1" lang="ja-JP" altLang="en-US" dirty="0"/>
              <a:t>中性子で内部欠陥を可視化（品質保証と手戻り低減）。</a:t>
            </a:r>
            <a:endParaRPr kumimoji="1" lang="en-US" altLang="ja-JP" dirty="0"/>
          </a:p>
          <a:p>
            <a:r>
              <a:rPr kumimoji="1" lang="ja-JP" altLang="en-US" b="1" dirty="0"/>
              <a:t>防食・表面改質（コーティング前処理）</a:t>
            </a:r>
            <a:r>
              <a:rPr kumimoji="1" lang="ja-JP" altLang="en-US" dirty="0"/>
              <a:t>：電子線</a:t>
            </a:r>
            <a:r>
              <a:rPr kumimoji="1" lang="en-US" altLang="ja-JP" dirty="0"/>
              <a:t>/</a:t>
            </a:r>
            <a:r>
              <a:rPr kumimoji="1" lang="ja-JP" altLang="en-US" dirty="0"/>
              <a:t>イオン照射で表面活性化・密着性向上→塗膜寿命延長（維持費低減）。</a:t>
            </a:r>
            <a:endParaRPr kumimoji="1" lang="en-US" altLang="ja-JP" dirty="0"/>
          </a:p>
          <a:p>
            <a:r>
              <a:rPr kumimoji="1" lang="ja-JP" altLang="en-US" b="1" dirty="0"/>
              <a:t>軽量高強度材の材料開発支援</a:t>
            </a:r>
            <a:r>
              <a:rPr kumimoji="1" lang="ja-JP" altLang="en-US" dirty="0"/>
              <a:t>：放射光で微細組織・残留応力の解析→新鋼材</a:t>
            </a:r>
            <a:r>
              <a:rPr kumimoji="1" lang="en-US" altLang="ja-JP" dirty="0"/>
              <a:t>/</a:t>
            </a:r>
            <a:r>
              <a:rPr kumimoji="1" lang="ja-JP" altLang="en-US" dirty="0"/>
              <a:t>複合材の設計指針化。</a:t>
            </a:r>
          </a:p>
        </p:txBody>
      </p:sp>
    </p:spTree>
    <p:extLst>
      <p:ext uri="{BB962C8B-B14F-4D97-AF65-F5344CB8AC3E}">
        <p14:creationId xmlns:p14="http://schemas.microsoft.com/office/powerpoint/2010/main" val="12376237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444980-C963-69A0-D067-FD4934F04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量子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70AF21D-C4C1-28AA-F15A-4FDB50DA04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b="1" dirty="0"/>
              <a:t>量子材料の電子状態解析</a:t>
            </a:r>
            <a:r>
              <a:rPr kumimoji="1" lang="ja-JP" altLang="en-US" dirty="0"/>
              <a:t>：放射光でバンド構造・局所化学状態を評価し、超伝導</a:t>
            </a:r>
            <a:r>
              <a:rPr kumimoji="1" lang="en-US" altLang="ja-JP" dirty="0"/>
              <a:t>/</a:t>
            </a:r>
            <a:r>
              <a:rPr kumimoji="1" lang="ja-JP" altLang="en-US" dirty="0"/>
              <a:t>トポロジカル材料の設計を加速。</a:t>
            </a:r>
            <a:endParaRPr kumimoji="1" lang="en-US" altLang="ja-JP" dirty="0"/>
          </a:p>
          <a:p>
            <a:r>
              <a:rPr kumimoji="1" lang="ja-JP" altLang="en-US" b="1" dirty="0"/>
              <a:t>量子デバイスの欠陥・界面評価</a:t>
            </a:r>
            <a:r>
              <a:rPr kumimoji="1" lang="ja-JP" altLang="en-US" dirty="0"/>
              <a:t>：ナノスケールの非破壊解析で歩留まり要因を特定。</a:t>
            </a:r>
            <a:endParaRPr kumimoji="1" lang="en-US" altLang="ja-JP" dirty="0"/>
          </a:p>
          <a:p>
            <a:r>
              <a:rPr kumimoji="1" lang="ja-JP" altLang="en-US" b="1" dirty="0"/>
              <a:t>量子センサー材料の開発（放射線耐性含む）</a:t>
            </a:r>
            <a:r>
              <a:rPr kumimoji="1" lang="ja-JP" altLang="en-US" dirty="0"/>
              <a:t>：放射線環境下での特性変化を加速器で試験。</a:t>
            </a:r>
          </a:p>
        </p:txBody>
      </p:sp>
    </p:spTree>
    <p:extLst>
      <p:ext uri="{BB962C8B-B14F-4D97-AF65-F5344CB8AC3E}">
        <p14:creationId xmlns:p14="http://schemas.microsoft.com/office/powerpoint/2010/main" val="25644570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80F9275-156A-D0B3-B9CC-83C7B8E8A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合成生物学・バイオ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2001806-F31A-62C7-1F57-68B554D3CE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b="1" dirty="0"/>
              <a:t>放射線誘発変異による微生物・酵素改良</a:t>
            </a:r>
            <a:r>
              <a:rPr kumimoji="1" lang="ja-JP" altLang="en-US" dirty="0"/>
              <a:t>：合成生物学の“シャーシ”改善を短期化（生産性・耐性向上）。</a:t>
            </a:r>
            <a:endParaRPr kumimoji="1" lang="en-US" altLang="ja-JP" dirty="0"/>
          </a:p>
          <a:p>
            <a:r>
              <a:rPr kumimoji="1" lang="ja-JP" altLang="en-US" b="1" dirty="0"/>
              <a:t>生体分子の構造解析（創薬・バイオプロセス共通）</a:t>
            </a:r>
            <a:r>
              <a:rPr kumimoji="1" lang="ja-JP" altLang="en-US" dirty="0"/>
              <a:t>：放射光でタンパク質構造を解き、設計→検証のサイクルを短縮。</a:t>
            </a:r>
            <a:endParaRPr kumimoji="1" lang="en-US" altLang="ja-JP" dirty="0"/>
          </a:p>
          <a:p>
            <a:r>
              <a:rPr kumimoji="1" lang="ja-JP" altLang="en-US" b="1" dirty="0"/>
              <a:t>滅菌・無菌製造支援</a:t>
            </a:r>
            <a:r>
              <a:rPr kumimoji="1" lang="ja-JP" altLang="en-US" dirty="0"/>
              <a:t>：電子線滅菌で使い捨て器材や包材の供給リスクを低減。</a:t>
            </a:r>
          </a:p>
        </p:txBody>
      </p:sp>
    </p:spTree>
    <p:extLst>
      <p:ext uri="{BB962C8B-B14F-4D97-AF65-F5344CB8AC3E}">
        <p14:creationId xmlns:p14="http://schemas.microsoft.com/office/powerpoint/2010/main" val="38324416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34760FD-66E0-263A-A97D-68DC40B1B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航空・宇宙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19F6EF4-1FDD-6A94-9292-713D347E53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b="1" dirty="0"/>
              <a:t>宇宙放射線環境の模擬試験</a:t>
            </a:r>
            <a:r>
              <a:rPr kumimoji="1" lang="ja-JP" altLang="en-US" dirty="0"/>
              <a:t>：衛星・宇宙機器の耐放射線試験を国内で迅速化。</a:t>
            </a:r>
            <a:endParaRPr kumimoji="1" lang="en-US" altLang="ja-JP" dirty="0"/>
          </a:p>
          <a:p>
            <a:r>
              <a:rPr kumimoji="1" lang="ja-JP" altLang="en-US" b="1" dirty="0"/>
              <a:t>航空機材料の非破壊検査・損傷評価</a:t>
            </a:r>
            <a:r>
              <a:rPr kumimoji="1" lang="ja-JP" altLang="en-US" dirty="0"/>
              <a:t>：溶接部</a:t>
            </a:r>
            <a:r>
              <a:rPr kumimoji="1" lang="en-US" altLang="ja-JP" dirty="0"/>
              <a:t>/</a:t>
            </a:r>
            <a:r>
              <a:rPr kumimoji="1" lang="ja-JP" altLang="en-US" dirty="0"/>
              <a:t>複合材内部の欠陥可視化で安全性と整備効率を向上。</a:t>
            </a:r>
            <a:endParaRPr kumimoji="1" lang="en-US" altLang="ja-JP" dirty="0"/>
          </a:p>
          <a:p>
            <a:r>
              <a:rPr kumimoji="1" lang="ja-JP" altLang="en-US" b="1" dirty="0"/>
              <a:t>推進材料・熱防護材の材料開発</a:t>
            </a:r>
            <a:r>
              <a:rPr kumimoji="1" lang="ja-JP" altLang="en-US" dirty="0"/>
              <a:t>：放射光で微細組織・酸化状態を追跡し、耐熱・耐食材料の開発を加速。</a:t>
            </a:r>
          </a:p>
        </p:txBody>
      </p:sp>
    </p:spTree>
    <p:extLst>
      <p:ext uri="{BB962C8B-B14F-4D97-AF65-F5344CB8AC3E}">
        <p14:creationId xmlns:p14="http://schemas.microsoft.com/office/powerpoint/2010/main" val="9652196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45FEC24-D376-F804-DD1E-603EBED4F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デジタル・サイバーセキュリティ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04A1826-4164-5994-F947-ACE0442A4A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b="1" dirty="0"/>
              <a:t>ハードウェア信頼性（耐放射線）評価</a:t>
            </a:r>
            <a:r>
              <a:rPr kumimoji="1" lang="ja-JP" altLang="en-US" dirty="0"/>
              <a:t>：データセンター・通信・制御系の障害耐性を加速器で試験し、</a:t>
            </a:r>
            <a:r>
              <a:rPr kumimoji="1" lang="en-US" altLang="ja-JP" dirty="0"/>
              <a:t>MTBF</a:t>
            </a:r>
            <a:r>
              <a:rPr kumimoji="1" lang="ja-JP" altLang="en-US" dirty="0"/>
              <a:t>向上に寄与。</a:t>
            </a:r>
            <a:endParaRPr kumimoji="1" lang="en-US" altLang="ja-JP" dirty="0"/>
          </a:p>
          <a:p>
            <a:r>
              <a:rPr kumimoji="1" lang="ja-JP" altLang="en-US" b="1" dirty="0"/>
              <a:t>セキュア製造の品質保証</a:t>
            </a:r>
            <a:r>
              <a:rPr kumimoji="1" lang="ja-JP" altLang="en-US" dirty="0"/>
              <a:t>：非破壊検査で部材の真正性・改ざん検知（供給網強靱化）。</a:t>
            </a:r>
          </a:p>
        </p:txBody>
      </p:sp>
    </p:spTree>
    <p:extLst>
      <p:ext uri="{BB962C8B-B14F-4D97-AF65-F5344CB8AC3E}">
        <p14:creationId xmlns:p14="http://schemas.microsoft.com/office/powerpoint/2010/main" val="37113049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76D82D-C976-C616-DEE5-1FB0B69A8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コンテンツ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8221A93-8554-793C-F84E-3DF2546CB5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b="1" dirty="0"/>
              <a:t>文化財・アーカイブの非破壊分析</a:t>
            </a:r>
            <a:r>
              <a:rPr kumimoji="1" lang="ja-JP" altLang="en-US" dirty="0"/>
              <a:t>：紙・顔料・フィルムの劣化要因を放射線分析で同定し、保存技術に反映。</a:t>
            </a:r>
            <a:endParaRPr kumimoji="1" lang="en-US" altLang="ja-JP" dirty="0"/>
          </a:p>
          <a:p>
            <a:r>
              <a:rPr kumimoji="1" lang="ja-JP" altLang="en-US" b="1" dirty="0"/>
              <a:t>年代測定（</a:t>
            </a:r>
            <a:r>
              <a:rPr kumimoji="1" lang="en-US" altLang="ja-JP" b="1" dirty="0"/>
              <a:t>AMS</a:t>
            </a:r>
            <a:r>
              <a:rPr kumimoji="1" lang="ja-JP" altLang="en-US" b="1" dirty="0"/>
              <a:t>）で真正性・由来を補強</a:t>
            </a:r>
            <a:r>
              <a:rPr kumimoji="1" lang="ja-JP" altLang="en-US" dirty="0"/>
              <a:t>：文化財価値の裏付け、展覧・流通の信頼性向上。</a:t>
            </a:r>
          </a:p>
        </p:txBody>
      </p:sp>
    </p:spTree>
    <p:extLst>
      <p:ext uri="{BB962C8B-B14F-4D97-AF65-F5344CB8AC3E}">
        <p14:creationId xmlns:p14="http://schemas.microsoft.com/office/powerpoint/2010/main" val="1776871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1366</Words>
  <Application>Microsoft Office PowerPoint</Application>
  <PresentationFormat>ワイド画面</PresentationFormat>
  <Paragraphs>78</Paragraphs>
  <Slides>20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20</vt:i4>
      </vt:variant>
    </vt:vector>
  </HeadingPairs>
  <TitlesOfParts>
    <vt:vector size="23" baseType="lpstr">
      <vt:lpstr>Arial</vt:lpstr>
      <vt:lpstr>Century Gothic</vt:lpstr>
      <vt:lpstr>Office テーマ</vt:lpstr>
      <vt:lpstr>国家戦略とのシナジー</vt:lpstr>
      <vt:lpstr>国家戦略と加速器の強み</vt:lpstr>
      <vt:lpstr>AI・半導体</vt:lpstr>
      <vt:lpstr>造船</vt:lpstr>
      <vt:lpstr>量子</vt:lpstr>
      <vt:lpstr>合成生物学・バイオ</vt:lpstr>
      <vt:lpstr>航空・宇宙</vt:lpstr>
      <vt:lpstr>デジタル・サイバーセキュリティ</vt:lpstr>
      <vt:lpstr>コンテンツ</vt:lpstr>
      <vt:lpstr>フードテック</vt:lpstr>
      <vt:lpstr>資源・エネルギー安全保障・GX</vt:lpstr>
      <vt:lpstr>防災・国土強靱化</vt:lpstr>
      <vt:lpstr>創薬・先端医療</vt:lpstr>
      <vt:lpstr>フュージョンエネルギー（核融合）</vt:lpstr>
      <vt:lpstr>マテリアル（重要鉱物・部素材）</vt:lpstr>
      <vt:lpstr>港湾ロジスティクス</vt:lpstr>
      <vt:lpstr>防衛産業</vt:lpstr>
      <vt:lpstr>情報通信</vt:lpstr>
      <vt:lpstr>海洋</vt:lpstr>
      <vt:lpstr>加速器応用の共通性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yasuda hiromasa(安田 浩昌 ＥＳＳ ○ＥＲＤ□ＱＮ開○ＮＰ技)</dc:creator>
  <cp:lastModifiedBy>yasuda hiromasa(安田 浩昌 ＥＳＳ ○ＥＲＤ□ＱＮ開○ＮＰ技)</cp:lastModifiedBy>
  <cp:revision>4</cp:revision>
  <dcterms:created xsi:type="dcterms:W3CDTF">2026-02-26T07:50:44Z</dcterms:created>
  <dcterms:modified xsi:type="dcterms:W3CDTF">2026-03-03T23:24:22Z</dcterms:modified>
</cp:coreProperties>
</file>