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1490" r:id="rId3"/>
    <p:sldId id="1943" r:id="rId4"/>
    <p:sldId id="1959" r:id="rId5"/>
    <p:sldId id="1962" r:id="rId6"/>
    <p:sldId id="1963" r:id="rId7"/>
    <p:sldId id="1971" r:id="rId8"/>
    <p:sldId id="1263" r:id="rId9"/>
    <p:sldId id="1975" r:id="rId10"/>
    <p:sldId id="1259" r:id="rId11"/>
    <p:sldId id="1260" r:id="rId12"/>
    <p:sldId id="1961" r:id="rId13"/>
    <p:sldId id="1282" r:id="rId14"/>
    <p:sldId id="1964" r:id="rId15"/>
    <p:sldId id="1944" r:id="rId16"/>
    <p:sldId id="1973" r:id="rId17"/>
    <p:sldId id="1945" r:id="rId18"/>
    <p:sldId id="1513" r:id="rId19"/>
    <p:sldId id="1946" r:id="rId20"/>
    <p:sldId id="1982" r:id="rId21"/>
    <p:sldId id="1947" r:id="rId22"/>
    <p:sldId id="1941" r:id="rId23"/>
    <p:sldId id="1948" r:id="rId24"/>
    <p:sldId id="1965" r:id="rId25"/>
    <p:sldId id="1953" r:id="rId26"/>
    <p:sldId id="1954" r:id="rId27"/>
    <p:sldId id="1955" r:id="rId28"/>
    <p:sldId id="1956" r:id="rId29"/>
    <p:sldId id="1977" r:id="rId30"/>
    <p:sldId id="1957" r:id="rId31"/>
    <p:sldId id="1979" r:id="rId32"/>
    <p:sldId id="1958" r:id="rId33"/>
    <p:sldId id="1960" r:id="rId3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Lucida Calligraphy" panose="03010101010101010101" pitchFamily="66" charset="0"/>
      <p:regular r:id="rId38"/>
    </p:embeddedFont>
  </p:embeddedFontLst>
  <p:custDataLst>
    <p:tags r:id="rId3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o Masatoshi" initials="SM" lastIdx="1" clrIdx="0">
    <p:extLst>
      <p:ext uri="{19B8F6BF-5375-455C-9EA6-DF929625EA0E}">
        <p15:presenceInfo xmlns:p15="http://schemas.microsoft.com/office/powerpoint/2012/main" userId="dd16e56603b1e5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52A3B-F06E-4206-B9B4-FCB86B1C98BF}" v="262" dt="2025-05-07T13:20:45.449"/>
    <p1510:client id="{BF4F9832-D627-4E26-A926-023F15AAE548}" v="61" dt="2025-05-07T09:41:11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90" autoAdjust="0"/>
    <p:restoredTop sz="89504" autoAdjust="0"/>
  </p:normalViewPr>
  <p:slideViewPr>
    <p:cSldViewPr>
      <p:cViewPr varScale="1">
        <p:scale>
          <a:sx n="97" d="100"/>
          <a:sy n="97" d="100"/>
        </p:scale>
        <p:origin x="1420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C926-F0FD-4145-BEF4-261324D0B787}" type="datetimeFigureOut">
              <a:rPr kumimoji="1" lang="ja-JP" altLang="en-US" smtClean="0"/>
              <a:pPr/>
              <a:t>2025/12/17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E474-6F35-4D3D-8077-D41DA208C2C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89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C9D5-BFD3-4093-96D5-689129B9E4E1}" type="datetimeFigureOut">
              <a:rPr kumimoji="1" lang="ja-JP" altLang="en-US" smtClean="0"/>
              <a:pPr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D08C-E4C8-4082-B1A5-FD74556E2E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37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D0E8-9EC8-21E2-53E2-62B4FB7F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E3C05F22-4843-C6F5-E169-C41613427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3C69AD2E-C079-39AD-D5BA-E5AB9C4C8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D7705A4-F7DF-7927-F84F-22A98B268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87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非エルミートハミルトニアンの場合には、それぞれのギャップに対して、それぞれトポロジカル数が与えられる。</a:t>
            </a:r>
            <a:endParaRPr kumimoji="1" lang="en-US" altLang="ja-JP" dirty="0"/>
          </a:p>
          <a:p>
            <a:r>
              <a:rPr kumimoji="1" lang="ja-JP" altLang="en-US"/>
              <a:t>ラインギャップが開いている場合には、ハミルトニアンはエルミートハミルトニアンに連続変形できる。したがって、トポロジカル相の分類は、エルミートハミルトニアンのトポロジカル相の分類に帰着する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99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ポイントギャップのトポロジカル相の分類もエルミートハミルトニアンの分類に帰着できる</a:t>
            </a:r>
            <a:endParaRPr kumimoji="1" lang="en-US" altLang="ja-JP" dirty="0"/>
          </a:p>
          <a:p>
            <a:r>
              <a:rPr kumimoji="1" lang="ja-JP" altLang="en-US"/>
              <a:t>したがって、エルミートハミルトニアンの分類から非エルミートハミルトニアンの分類を得ることが可能である。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8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対称性について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37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E78E-E55C-8D69-F76E-30062223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76A99F-9C2C-FCA1-8514-35D84A41A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C3A5C1-2465-E5B6-35E3-74DBAF09B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川畑さん、塩崎さん、下村さんもあげる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04762-4C48-FC1C-5411-39938CEAE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31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see this property, let us consider quantum Hall state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35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5ACD6-A42D-3402-CE83-DC9942BF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92AC29-8C8B-21D7-776C-F95EF8F6C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D16B8C-6FD1-A58A-3D8E-5BE5209BA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E4D5EC-0F64-DE3E-59D6-A091C816D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9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0AD82-C518-B089-BFBF-96154703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50ACB4-E923-0190-31D9-9297B179B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A1B306-5260-7C65-C388-0B3B414A9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Notably, the non-Hermiticity provides a new perspective of gapless states.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重要なのは、通常の意味でギャップが閉じていても、非エルミートの意味でギャップが開いている場合が可能であることである。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F2D0BF-0D75-CD38-382B-D1C8599E8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600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ここに表を入れて説明をする。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C839B-CCBC-79E9-B357-662F773D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B0C322-BF19-E1FF-8DFA-F40F8DBC9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13EF51-803B-54F5-9064-45E608147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9F4D6D-1C8C-163C-47C1-2EF3A5242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637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1462-CB92-90A8-CD2E-C860DB45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936E4B-6117-BC91-8144-A4EAD1375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32CBC1-C712-7A6F-8B4A-B7A44AB54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AC8B0B-2C29-8BA6-51C1-E033FEDA3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85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DBA72-E7D3-E959-B110-2145C8F8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1DC541-D18E-59D5-A89E-4C68A7F3E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D6B242-42BE-B6C9-A9E6-BF165DA2C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文献リストを書く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CB4FD6-08FA-F64B-E770-19781D2EC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61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5B2ED-1B4F-ACAC-E508-C0138EEC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4C543E-994A-CDFF-EA6D-8C9234ECE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12A27CC-1801-6D62-B348-B3B755101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我々の見つけたこと</a:t>
            </a:r>
            <a:endParaRPr kumimoji="1" lang="en-US" altLang="ja-JP" dirty="0"/>
          </a:p>
          <a:p>
            <a:r>
              <a:rPr kumimoji="1" lang="ja-JP" altLang="en-US" dirty="0"/>
              <a:t>設定の説明と図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38CD28-9AC9-BAE8-2B1C-6EB99FDA8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207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379D-D4F0-BFF8-B59F-F15C68BFB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64AC36-B072-1C5A-F244-F8B8955E4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DE8C59-CB6C-ADE0-6676-4216F71D0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According to the </a:t>
            </a:r>
            <a:r>
              <a:rPr kumimoji="1" lang="en-US" altLang="ja-JP" dirty="0" err="1"/>
              <a:t>Kramers</a:t>
            </a:r>
            <a:r>
              <a:rPr kumimoji="1" lang="en-US" altLang="ja-JP" dirty="0"/>
              <a:t> theorem, the incoming mode is orthogonal to the outgoing mode, so there is no backscattering b/w them. Thus, the surface mode can reach the core of the line defect without backscattering. </a:t>
            </a:r>
          </a:p>
          <a:p>
            <a:r>
              <a:rPr kumimoji="1" lang="en-US" altLang="ja-JP" dirty="0"/>
              <a:t>-&gt; Callan-</a:t>
            </a:r>
            <a:r>
              <a:rPr kumimoji="1" lang="en-US" altLang="ja-JP" dirty="0" err="1"/>
              <a:t>Rubakov</a:t>
            </a:r>
            <a:r>
              <a:rPr kumimoji="1" lang="en-US" altLang="ja-JP" dirty="0"/>
              <a:t> effect in TIs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A08425-9CA8-EBD2-452A-F7A53DAE4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066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E9F5F-94DB-12FA-AA9A-4907F8FE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CF23D6-0B65-4E84-03F7-CC4172275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B91CE3B-F218-14B9-205C-3572F51F1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Actually,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Callan-</a:t>
            </a:r>
            <a:r>
              <a:rPr kumimoji="1" lang="en-US" altLang="ja-JP" dirty="0" err="1"/>
              <a:t>Rubakov</a:t>
            </a:r>
            <a:r>
              <a:rPr kumimoji="1" lang="en-US" altLang="ja-JP" dirty="0"/>
              <a:t> effect induces the </a:t>
            </a:r>
            <a:r>
              <a:rPr kumimoji="1" lang="en-US" altLang="ja-JP" dirty="0" err="1"/>
              <a:t>dissipationless</a:t>
            </a:r>
            <a:r>
              <a:rPr kumimoji="1" lang="en-US" altLang="ja-JP" dirty="0"/>
              <a:t> coupling b/w surface and defect. Thus, once we consider only the surface, the surface mode get a finite lifetime due to the coupling. Thus, the relevant mode has a imaginary energy.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C25E3-03B5-6EFA-CC56-0BBC00BDE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27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C5941-C1A9-39A5-403D-A9FDAAF4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4977D4-6E61-3CCE-A0CB-8E4737706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B9D384-F334-ACE8-2111-0ACD8496E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5AA253-35B8-5C30-DBEF-EB86E7C50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9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0B01C-976F-82FC-F541-4CD898B5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91280B-F088-AF8C-A395-E0960ABC7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2F04DF-848F-5674-21D6-7330F3DCF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Recent technology enable us to imitate quantum phenomena in classical system, with controlled non-Hermiticity. </a:t>
            </a:r>
          </a:p>
          <a:p>
            <a:r>
              <a:rPr kumimoji="1" lang="en-US" altLang="ja-JP" dirty="0"/>
              <a:t>We can imitate quantum phenomena in classical systems, where we can easily introduce non-Hermiticity. </a:t>
            </a:r>
            <a:br>
              <a:rPr kumimoji="1" lang="en-US" altLang="ja-JP" dirty="0"/>
            </a:br>
            <a:r>
              <a:rPr kumimoji="1" lang="ja-JP" altLang="en-US" dirty="0"/>
              <a:t>例外点の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03529-BF28-ACD5-C8C8-2C3B77DE9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6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How about pure quantum systems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08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3873D-C030-3825-940B-6338BD95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45D5F4-B331-00CB-955A-4A81457AF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8DDFFA-1F06-5840-45C7-D84C246F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F30BD4-A623-EA0B-215A-8414C1BAD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44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37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37C6-49D0-A805-AAE7-6D93D2338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1241AE-9288-5271-7219-3CB46FC3D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2C6316-41E1-E953-3909-DB21E037D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5322C0-7DB4-8F4B-26C3-64CD1BCF0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29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D08C-E4C8-4082-B1A5-FD74556E2E5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1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63A3-518B-F045-AA8C-CB2DC2C39139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113-E05E-C742-A47F-745A90E0A303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81FC-6A3C-4C45-AA8A-42E127D18694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2554-C695-0A4E-B971-00B3068D2699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6696-20F4-EC46-AD5E-C6B3E05E54D6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F721-5947-B048-810F-82BB6D590357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7ABB-949B-0344-9CCC-2837BAFC83AF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E636-6349-F94F-A1C7-605FA75F4DEA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B58B-E0F2-3946-9445-C741242BB3ED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D19A-BB0F-C444-90D0-C4FBAD4ECB3C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17DE-D4F7-8241-869D-28814FD2F75A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CCC7-ACD7-9A4E-8497-B0710AF6344D}" type="datetime1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0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0.png"/><Relationship Id="rId4" Type="http://schemas.openxmlformats.org/officeDocument/2006/relationships/tags" Target="../tags/tag21.xml"/><Relationship Id="rId9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8.emf"/><Relationship Id="rId5" Type="http://schemas.openxmlformats.org/officeDocument/2006/relationships/image" Target="../media/image49.emf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28.xml"/><Relationship Id="rId7" Type="http://schemas.openxmlformats.org/officeDocument/2006/relationships/image" Target="../media/image6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9.png"/><Relationship Id="rId4" Type="http://schemas.openxmlformats.org/officeDocument/2006/relationships/tags" Target="../tags/tag29.xml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32.xml"/><Relationship Id="rId7" Type="http://schemas.openxmlformats.org/officeDocument/2006/relationships/image" Target="../media/image7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3.png"/><Relationship Id="rId4" Type="http://schemas.openxmlformats.org/officeDocument/2006/relationships/tags" Target="../tags/tag33.xml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8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8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8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7" Type="http://schemas.openxmlformats.org/officeDocument/2006/relationships/image" Target="../media/image27.png"/><Relationship Id="rId2" Type="http://schemas.openxmlformats.org/officeDocument/2006/relationships/tags" Target="../tags/tag10.xml"/><Relationship Id="rId16" Type="http://schemas.openxmlformats.org/officeDocument/2006/relationships/image" Target="../media/image2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3.png"/><Relationship Id="rId5" Type="http://schemas.openxmlformats.org/officeDocument/2006/relationships/tags" Target="../tags/tag13.xml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CAA8F-761D-30AB-A246-4D931E99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80FFA-4FA4-31B6-2F1A-181A205EC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89" y="1730610"/>
            <a:ext cx="8848822" cy="1470025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/>
              <a:t>T</a:t>
            </a:r>
            <a:r>
              <a:rPr kumimoji="1" lang="en-US" altLang="ja-JP" sz="3200" b="1" dirty="0"/>
              <a:t>opological Boundary </a:t>
            </a:r>
            <a:r>
              <a:rPr lang="en-US" altLang="ja-JP" sz="3200" b="1" dirty="0"/>
              <a:t>S</a:t>
            </a:r>
            <a:r>
              <a:rPr kumimoji="1" lang="en-US" altLang="ja-JP" sz="3200" b="1" dirty="0"/>
              <a:t>tates As Open Quantum Systems</a:t>
            </a:r>
            <a:br>
              <a:rPr kumimoji="1" lang="en-US" altLang="ja-JP" sz="3200" b="1" dirty="0"/>
            </a:br>
            <a:endParaRPr kumimoji="1" lang="ja-JP" altLang="en-US" sz="3200" b="1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03373D4-168B-65C1-262D-EFFCFD5D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709" y="3742344"/>
            <a:ext cx="6400800" cy="1152128"/>
          </a:xfrm>
        </p:spPr>
        <p:txBody>
          <a:bodyPr/>
          <a:lstStyle/>
          <a:p>
            <a:pPr algn="r"/>
            <a:r>
              <a:rPr lang="en-US" altLang="ja-JP" dirty="0"/>
              <a:t>YITP</a:t>
            </a:r>
            <a:r>
              <a:rPr kumimoji="1" lang="en-US" altLang="ja-JP" dirty="0"/>
              <a:t>, Kyoto University   </a:t>
            </a:r>
            <a:br>
              <a:rPr kumimoji="1" lang="en-US" altLang="ja-JP" dirty="0"/>
            </a:br>
            <a:r>
              <a:rPr kumimoji="1" lang="en-US" altLang="ja-JP" dirty="0"/>
              <a:t>Masatoshi Sato</a:t>
            </a:r>
            <a:endParaRPr kumimoji="1" lang="ja-JP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94FCBC-258E-D307-B702-A51684A6C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07" y="1489276"/>
            <a:ext cx="8501122" cy="714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09A87A-892A-E293-4AE4-F663CBA85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07" y="3360025"/>
            <a:ext cx="8501122" cy="714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9" name="図 1">
            <a:extLst>
              <a:ext uri="{FF2B5EF4-FFF2-40B4-BE49-F238E27FC236}">
                <a16:creationId xmlns:a16="http://schemas.microsoft.com/office/drawing/2014/main" id="{E44F3B31-5569-154E-2731-C41995B1E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745"/>
            <a:ext cx="1543356" cy="7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A7E944B-3470-CF44-A275-448729ADA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7355"/>
            <a:ext cx="1441626" cy="64952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86B5D8-EC79-A488-DC5B-510DE7FCD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40" y="5085184"/>
            <a:ext cx="1819672" cy="968159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E14FC6CE-AA7C-4280-0498-85BAC9321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306" y="5247602"/>
            <a:ext cx="2469491" cy="8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782" y="332656"/>
            <a:ext cx="861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We can also introduce one more different gap according to point-like definition of the Fermi energy 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0210" y="3944904"/>
            <a:ext cx="873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Importantly, the point gap can describe n</a:t>
            </a:r>
            <a:r>
              <a:rPr kumimoji="1" lang="en-US" altLang="ja-JP" sz="2400" dirty="0">
                <a:solidFill>
                  <a:srgbClr val="00B050"/>
                </a:solidFill>
              </a:rPr>
              <a:t>ew type of topological phase transition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74141" y="1943954"/>
            <a:ext cx="196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Fermi energy point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90989" y="2694714"/>
            <a:ext cx="233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</a:rPr>
              <a:t>N</a:t>
            </a:r>
            <a:r>
              <a:rPr kumimoji="1" lang="en-US" altLang="ja-JP" sz="2000" b="1" dirty="0">
                <a:solidFill>
                  <a:srgbClr val="7030A0"/>
                </a:solidFill>
              </a:rPr>
              <a:t>o distinction b/w </a:t>
            </a:r>
          </a:p>
          <a:p>
            <a:r>
              <a:rPr kumimoji="1" lang="en-US" altLang="ja-JP" sz="2000" b="1" dirty="0">
                <a:solidFill>
                  <a:srgbClr val="7030A0"/>
                </a:solidFill>
              </a:rPr>
              <a:t>occupied </a:t>
            </a:r>
            <a:r>
              <a:rPr lang="en-US" altLang="ja-JP" sz="2000" b="1" dirty="0">
                <a:solidFill>
                  <a:srgbClr val="7030A0"/>
                </a:solidFill>
              </a:rPr>
              <a:t>&amp; </a:t>
            </a:r>
            <a:r>
              <a:rPr kumimoji="1" lang="en-US" altLang="ja-JP" sz="2000" b="1" dirty="0">
                <a:solidFill>
                  <a:srgbClr val="7030A0"/>
                </a:solidFill>
              </a:rPr>
              <a:t>empty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0052" y="1479051"/>
            <a:ext cx="138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p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oint gap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3959915" y="2380543"/>
            <a:ext cx="1425940" cy="231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300192" y="1343970"/>
            <a:ext cx="2082343" cy="1979158"/>
            <a:chOff x="6090057" y="1089802"/>
            <a:chExt cx="2442383" cy="2172363"/>
          </a:xfrm>
        </p:grpSpPr>
        <p:cxnSp>
          <p:nvCxnSpPr>
            <p:cNvPr id="24" name="直線矢印コネクタ 23"/>
            <p:cNvCxnSpPr/>
            <p:nvPr/>
          </p:nvCxnSpPr>
          <p:spPr>
            <a:xfrm flipH="1" flipV="1">
              <a:off x="7026161" y="1500211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endCxn id="26" idx="1"/>
            </p:cNvCxnSpPr>
            <p:nvPr/>
          </p:nvCxnSpPr>
          <p:spPr>
            <a:xfrm>
              <a:off x="6090057" y="2444871"/>
              <a:ext cx="1863378" cy="48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7953435" y="2249624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29" name="フローチャート: 結合子 28"/>
            <p:cNvSpPr>
              <a:spLocks noChangeAspect="1"/>
            </p:cNvSpPr>
            <p:nvPr/>
          </p:nvSpPr>
          <p:spPr>
            <a:xfrm>
              <a:off x="6972161" y="2410528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/>
            <p:nvPr/>
          </p:nvSpPr>
          <p:spPr>
            <a:xfrm rot="20448606">
              <a:off x="6595708" y="1692071"/>
              <a:ext cx="815752" cy="1485588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44517" y="1089802"/>
              <a:ext cx="630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 </a:t>
              </a:r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89532" y="1428725"/>
            <a:ext cx="2071089" cy="1952303"/>
            <a:chOff x="772719" y="1060031"/>
            <a:chExt cx="2442383" cy="2114699"/>
          </a:xfrm>
        </p:grpSpPr>
        <p:cxnSp>
          <p:nvCxnSpPr>
            <p:cNvPr id="6" name="直線矢印コネクタ 5"/>
            <p:cNvCxnSpPr/>
            <p:nvPr/>
          </p:nvCxnSpPr>
          <p:spPr>
            <a:xfrm flipH="1" flipV="1">
              <a:off x="1708823" y="1412776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>
              <a:endCxn id="8" idx="1"/>
            </p:cNvCxnSpPr>
            <p:nvPr/>
          </p:nvCxnSpPr>
          <p:spPr>
            <a:xfrm>
              <a:off x="772719" y="2357436"/>
              <a:ext cx="1863378" cy="4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2636097" y="2162189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9" name="楕円 8"/>
            <p:cNvSpPr/>
            <p:nvPr/>
          </p:nvSpPr>
          <p:spPr>
            <a:xfrm>
              <a:off x="867494" y="1579457"/>
              <a:ext cx="648072" cy="57875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1828281" y="2554086"/>
              <a:ext cx="648072" cy="5787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結合子 14"/>
            <p:cNvSpPr>
              <a:spLocks noChangeAspect="1"/>
            </p:cNvSpPr>
            <p:nvPr/>
          </p:nvSpPr>
          <p:spPr>
            <a:xfrm>
              <a:off x="1654823" y="2323093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473320" y="1060031"/>
              <a:ext cx="630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 </a:t>
              </a:r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</p:grpSp>
      <p:cxnSp>
        <p:nvCxnSpPr>
          <p:cNvPr id="14" name="直線矢印コネクタ 13"/>
          <p:cNvCxnSpPr/>
          <p:nvPr/>
        </p:nvCxnSpPr>
        <p:spPr>
          <a:xfrm flipH="1">
            <a:off x="1551004" y="2313511"/>
            <a:ext cx="308397" cy="249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79512" y="260648"/>
            <a:ext cx="8568952" cy="90300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68665" y="4887342"/>
            <a:ext cx="2035264" cy="1848313"/>
            <a:chOff x="808544" y="4671720"/>
            <a:chExt cx="2448184" cy="2186280"/>
          </a:xfrm>
        </p:grpSpPr>
        <p:cxnSp>
          <p:nvCxnSpPr>
            <p:cNvPr id="38" name="直線矢印コネクタ 37"/>
            <p:cNvCxnSpPr/>
            <p:nvPr/>
          </p:nvCxnSpPr>
          <p:spPr>
            <a:xfrm flipH="1" flipV="1">
              <a:off x="1750449" y="5096046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V="1">
              <a:off x="808544" y="6077188"/>
              <a:ext cx="1878009" cy="11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2677723" y="5845459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41" name="フローチャート: 結合子 40"/>
            <p:cNvSpPr>
              <a:spLocks noChangeAspect="1"/>
            </p:cNvSpPr>
            <p:nvPr/>
          </p:nvSpPr>
          <p:spPr>
            <a:xfrm>
              <a:off x="1696449" y="6006363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 rot="20448606">
              <a:off x="1487570" y="5464814"/>
              <a:ext cx="633758" cy="1147441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399431" y="4671720"/>
              <a:ext cx="630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 </a:t>
              </a:r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076056" y="4839715"/>
            <a:ext cx="1923729" cy="1829645"/>
            <a:chOff x="5174015" y="4431017"/>
            <a:chExt cx="2413403" cy="2132387"/>
          </a:xfrm>
        </p:grpSpPr>
        <p:cxnSp>
          <p:nvCxnSpPr>
            <p:cNvPr id="43" name="直線矢印コネクタ 42"/>
            <p:cNvCxnSpPr/>
            <p:nvPr/>
          </p:nvCxnSpPr>
          <p:spPr>
            <a:xfrm flipH="1" flipV="1">
              <a:off x="6081139" y="4801450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V="1">
              <a:off x="5174015" y="5782594"/>
              <a:ext cx="1843228" cy="189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7008413" y="5550863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46" name="フローチャート: 結合子 45"/>
            <p:cNvSpPr>
              <a:spLocks noChangeAspect="1"/>
            </p:cNvSpPr>
            <p:nvPr/>
          </p:nvSpPr>
          <p:spPr>
            <a:xfrm>
              <a:off x="6027139" y="5711767"/>
              <a:ext cx="108000" cy="1080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 rot="20448606">
              <a:off x="6352608" y="5187633"/>
              <a:ext cx="401183" cy="1062456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816704" y="4431017"/>
              <a:ext cx="524259" cy="338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 </a:t>
              </a:r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681950" y="5206133"/>
            <a:ext cx="129073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Topological 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31514" y="5125924"/>
            <a:ext cx="10361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Non-Top </a:t>
            </a:r>
            <a:endParaRPr kumimoji="1" lang="ja-JP" altLang="en-US" dirty="0"/>
          </a:p>
        </p:txBody>
      </p:sp>
      <p:sp>
        <p:nvSpPr>
          <p:cNvPr id="33" name="左右矢印 32"/>
          <p:cNvSpPr/>
          <p:nvPr/>
        </p:nvSpPr>
        <p:spPr>
          <a:xfrm>
            <a:off x="4015963" y="5925534"/>
            <a:ext cx="720080" cy="2715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83163" y="4396100"/>
            <a:ext cx="440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</a:t>
            </a:r>
            <a:r>
              <a:rPr lang="en-US" altLang="ja-JP" sz="1400" dirty="0"/>
              <a:t>Gong-</a:t>
            </a:r>
            <a:r>
              <a:rPr lang="en-US" altLang="ja-JP" sz="1400" dirty="0" err="1"/>
              <a:t>Ashida</a:t>
            </a:r>
            <a:r>
              <a:rPr lang="en-US" altLang="ja-JP" sz="1400" dirty="0"/>
              <a:t>-Kawabata-</a:t>
            </a:r>
            <a:r>
              <a:rPr lang="en-US" altLang="ja-JP" sz="1400" dirty="0" err="1"/>
              <a:t>Higashikawa</a:t>
            </a:r>
            <a:r>
              <a:rPr lang="en-US" altLang="ja-JP" sz="1400" dirty="0"/>
              <a:t>-</a:t>
            </a:r>
            <a:r>
              <a:rPr lang="en-US" altLang="ja-JP" sz="1400" dirty="0" err="1"/>
              <a:t>Takasan</a:t>
            </a:r>
            <a:r>
              <a:rPr lang="en-US" altLang="ja-JP" sz="1400" dirty="0"/>
              <a:t>-Ueda (18)</a:t>
            </a:r>
            <a:r>
              <a:rPr kumimoji="1" lang="en-US" altLang="ja-JP" sz="1400" dirty="0"/>
              <a:t>]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034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37" grpId="0" animBg="1"/>
      <p:bldP spid="32" grpId="0" animBg="1"/>
      <p:bldP spid="50" grpId="0" animBg="1"/>
      <p:bldP spid="33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C2D84B-A9FF-B447-9187-64012E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EAB061-B849-BB44-8D17-68A47AD28608}"/>
              </a:ext>
            </a:extLst>
          </p:cNvPr>
          <p:cNvSpPr txBox="1"/>
          <p:nvPr/>
        </p:nvSpPr>
        <p:spPr>
          <a:xfrm>
            <a:off x="203099" y="240676"/>
            <a:ext cx="87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For topological classification, the following two theorems are crucial.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98EB7C-4AFF-7C47-B4DC-49B95EA23667}"/>
              </a:ext>
            </a:extLst>
          </p:cNvPr>
          <p:cNvSpPr txBox="1"/>
          <p:nvPr/>
        </p:nvSpPr>
        <p:spPr>
          <a:xfrm>
            <a:off x="70502" y="822052"/>
            <a:ext cx="16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Theorem 1.</a:t>
            </a:r>
            <a:r>
              <a:rPr lang="en-US" altLang="ja-JP" sz="2400" dirty="0"/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BC0430-81E2-F145-B7AD-7A17BB575483}"/>
              </a:ext>
            </a:extLst>
          </p:cNvPr>
          <p:cNvSpPr txBox="1"/>
          <p:nvPr/>
        </p:nvSpPr>
        <p:spPr>
          <a:xfrm>
            <a:off x="276515" y="1373292"/>
            <a:ext cx="888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If a non-Hermitian Hamiltonian has a line gap, it can be continuously deformed into a Hermitian (or anti-Hermitian) Hamiltonian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DDEA2ED-594A-6646-BDEE-0863C339B150}"/>
              </a:ext>
            </a:extLst>
          </p:cNvPr>
          <p:cNvGrpSpPr/>
          <p:nvPr/>
        </p:nvGrpSpPr>
        <p:grpSpPr>
          <a:xfrm>
            <a:off x="971600" y="3296190"/>
            <a:ext cx="2808312" cy="1969520"/>
            <a:chOff x="5089505" y="1495353"/>
            <a:chExt cx="3159276" cy="2139930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73B7401B-440C-7C40-B4F6-3667A19FB094}"/>
                </a:ext>
              </a:extLst>
            </p:cNvPr>
            <p:cNvCxnSpPr/>
            <p:nvPr/>
          </p:nvCxnSpPr>
          <p:spPr>
            <a:xfrm flipH="1" flipV="1">
              <a:off x="6025609" y="1873329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0DBD2801-6D70-A84D-A5A4-4A56A7693140}"/>
                </a:ext>
              </a:extLst>
            </p:cNvPr>
            <p:cNvCxnSpPr>
              <a:endCxn id="11" idx="1"/>
            </p:cNvCxnSpPr>
            <p:nvPr/>
          </p:nvCxnSpPr>
          <p:spPr>
            <a:xfrm flipV="1">
              <a:off x="5089505" y="2814584"/>
              <a:ext cx="1877883" cy="34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3B25952-ADCA-D349-9FF2-E7CDCF7E8133}"/>
                </a:ext>
              </a:extLst>
            </p:cNvPr>
            <p:cNvSpPr txBox="1"/>
            <p:nvPr/>
          </p:nvSpPr>
          <p:spPr>
            <a:xfrm>
              <a:off x="5730431" y="1495353"/>
              <a:ext cx="572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/>
                <a:t>Re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2FD145-AAAF-9544-8ECD-2DF6C4D982F7}"/>
                </a:ext>
              </a:extLst>
            </p:cNvPr>
            <p:cNvSpPr txBox="1"/>
            <p:nvPr/>
          </p:nvSpPr>
          <p:spPr>
            <a:xfrm>
              <a:off x="6967388" y="2614529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kumimoji="1" lang="en-US" altLang="ja-JP" sz="2000" i="1" dirty="0" err="1"/>
                <a:t>E</a:t>
              </a:r>
              <a:endParaRPr kumimoji="1" lang="ja-JP" altLang="en-US" sz="2000" i="1" dirty="0"/>
            </a:p>
          </p:txBody>
        </p:sp>
        <p:sp>
          <p:nvSpPr>
            <p:cNvPr id="12" name="楕円 20">
              <a:extLst>
                <a:ext uri="{FF2B5EF4-FFF2-40B4-BE49-F238E27FC236}">
                  <a16:creationId xmlns:a16="http://schemas.microsoft.com/office/drawing/2014/main" id="{5CEF657D-7A83-F546-B7E3-AFCCE965111A}"/>
                </a:ext>
              </a:extLst>
            </p:cNvPr>
            <p:cNvSpPr/>
            <p:nvPr/>
          </p:nvSpPr>
          <p:spPr>
            <a:xfrm>
              <a:off x="5184280" y="2040010"/>
              <a:ext cx="648072" cy="5787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21">
              <a:extLst>
                <a:ext uri="{FF2B5EF4-FFF2-40B4-BE49-F238E27FC236}">
                  <a16:creationId xmlns:a16="http://schemas.microsoft.com/office/drawing/2014/main" id="{75DA738A-B3C3-024F-A366-4CF5F16AAB19}"/>
                </a:ext>
              </a:extLst>
            </p:cNvPr>
            <p:cNvSpPr/>
            <p:nvPr/>
          </p:nvSpPr>
          <p:spPr>
            <a:xfrm>
              <a:off x="6145067" y="3014639"/>
              <a:ext cx="648072" cy="57875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AE230CC-BD96-D944-9D36-28272C003C2B}"/>
                </a:ext>
              </a:extLst>
            </p:cNvPr>
            <p:cNvCxnSpPr/>
            <p:nvPr/>
          </p:nvCxnSpPr>
          <p:spPr>
            <a:xfrm>
              <a:off x="5089505" y="2803277"/>
              <a:ext cx="1765529" cy="62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E82A623-E8F3-074C-A031-8520CAE83864}"/>
                </a:ext>
              </a:extLst>
            </p:cNvPr>
            <p:cNvSpPr txBox="1"/>
            <p:nvPr/>
          </p:nvSpPr>
          <p:spPr>
            <a:xfrm>
              <a:off x="6437195" y="2214062"/>
              <a:ext cx="1811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</a:rPr>
                <a:t>Fermi energy line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9F68CBC3-2730-B341-9F19-8481FFF43509}"/>
                </a:ext>
              </a:extLst>
            </p:cNvPr>
            <p:cNvCxnSpPr/>
            <p:nvPr/>
          </p:nvCxnSpPr>
          <p:spPr>
            <a:xfrm flipH="1">
              <a:off x="6348763" y="2514172"/>
              <a:ext cx="216325" cy="2401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CC54B45-ECCD-A84D-B072-7B303E3D8268}"/>
              </a:ext>
            </a:extLst>
          </p:cNvPr>
          <p:cNvGrpSpPr/>
          <p:nvPr/>
        </p:nvGrpSpPr>
        <p:grpSpPr>
          <a:xfrm>
            <a:off x="5788499" y="3222477"/>
            <a:ext cx="1814175" cy="2022799"/>
            <a:chOff x="107504" y="1402536"/>
            <a:chExt cx="1814175" cy="2022799"/>
          </a:xfrm>
        </p:grpSpPr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20A0E7BC-2216-164C-AE83-529CE0932083}"/>
                </a:ext>
              </a:extLst>
            </p:cNvPr>
            <p:cNvCxnSpPr/>
            <p:nvPr/>
          </p:nvCxnSpPr>
          <p:spPr>
            <a:xfrm flipV="1">
              <a:off x="1763688" y="1769151"/>
              <a:ext cx="0" cy="1656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C97EAA-39FB-804F-BA8E-DB28A8E617F8}"/>
                </a:ext>
              </a:extLst>
            </p:cNvPr>
            <p:cNvSpPr txBox="1"/>
            <p:nvPr/>
          </p:nvSpPr>
          <p:spPr>
            <a:xfrm>
              <a:off x="1611979" y="1402536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F377011B-6928-3B48-8FB6-55CA217250CB}"/>
                </a:ext>
              </a:extLst>
            </p:cNvPr>
            <p:cNvCxnSpPr/>
            <p:nvPr/>
          </p:nvCxnSpPr>
          <p:spPr>
            <a:xfrm>
              <a:off x="1691680" y="2633247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81EDE87B-A18C-324C-BC9A-E158E1AAE234}"/>
                </a:ext>
              </a:extLst>
            </p:cNvPr>
            <p:cNvSpPr/>
            <p:nvPr/>
          </p:nvSpPr>
          <p:spPr>
            <a:xfrm>
              <a:off x="1694906" y="2809573"/>
              <a:ext cx="140790" cy="5548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>
              <a:extLst>
                <a:ext uri="{FF2B5EF4-FFF2-40B4-BE49-F238E27FC236}">
                  <a16:creationId xmlns:a16="http://schemas.microsoft.com/office/drawing/2014/main" id="{61181544-E24D-A042-BD50-1DA522E8BEDD}"/>
                </a:ext>
              </a:extLst>
            </p:cNvPr>
            <p:cNvSpPr/>
            <p:nvPr/>
          </p:nvSpPr>
          <p:spPr>
            <a:xfrm>
              <a:off x="1694906" y="1925806"/>
              <a:ext cx="140790" cy="55486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D727500-80B8-4C48-B2BA-40868C0B6FFC}"/>
                </a:ext>
              </a:extLst>
            </p:cNvPr>
            <p:cNvSpPr txBox="1"/>
            <p:nvPr/>
          </p:nvSpPr>
          <p:spPr>
            <a:xfrm>
              <a:off x="107504" y="2448581"/>
              <a:ext cx="1415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</a:rPr>
                <a:t>Fermi energy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右矢印 23">
            <a:extLst>
              <a:ext uri="{FF2B5EF4-FFF2-40B4-BE49-F238E27FC236}">
                <a16:creationId xmlns:a16="http://schemas.microsoft.com/office/drawing/2014/main" id="{1B669649-7689-F84C-8289-CE33C5C3C5F7}"/>
              </a:ext>
            </a:extLst>
          </p:cNvPr>
          <p:cNvSpPr/>
          <p:nvPr/>
        </p:nvSpPr>
        <p:spPr>
          <a:xfrm>
            <a:off x="4699451" y="4304845"/>
            <a:ext cx="563049" cy="39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F29F2CB-A13D-AF49-A2C1-E7B781C74720}"/>
              </a:ext>
            </a:extLst>
          </p:cNvPr>
          <p:cNvSpPr txBox="1"/>
          <p:nvPr/>
        </p:nvSpPr>
        <p:spPr>
          <a:xfrm>
            <a:off x="6757763" y="2851787"/>
            <a:ext cx="1229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Hermitian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FAB8E8-DA64-B541-8407-D1DC861975BA}"/>
              </a:ext>
            </a:extLst>
          </p:cNvPr>
          <p:cNvSpPr txBox="1"/>
          <p:nvPr/>
        </p:nvSpPr>
        <p:spPr>
          <a:xfrm>
            <a:off x="892529" y="2780928"/>
            <a:ext cx="16692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non-Hermitian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1357D60-F211-4D4A-9382-6DBFFA9A7536}"/>
              </a:ext>
            </a:extLst>
          </p:cNvPr>
          <p:cNvSpPr/>
          <p:nvPr/>
        </p:nvSpPr>
        <p:spPr>
          <a:xfrm>
            <a:off x="179512" y="1356555"/>
            <a:ext cx="8797843" cy="884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07ED151-0731-7140-A651-0BBEC3E732AE}"/>
              </a:ext>
            </a:extLst>
          </p:cNvPr>
          <p:cNvSpPr txBox="1"/>
          <p:nvPr/>
        </p:nvSpPr>
        <p:spPr>
          <a:xfrm>
            <a:off x="1803712" y="956396"/>
            <a:ext cx="636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[Esaki-MS-</a:t>
            </a:r>
            <a:r>
              <a:rPr lang="en-US" altLang="ja-JP" sz="1200" dirty="0" err="1"/>
              <a:t>Hasebe</a:t>
            </a:r>
            <a:r>
              <a:rPr lang="en-US" altLang="ja-JP" sz="1200" dirty="0"/>
              <a:t>-</a:t>
            </a:r>
            <a:r>
              <a:rPr lang="en-US" altLang="ja-JP" sz="1200" dirty="0" err="1"/>
              <a:t>Kohmoto</a:t>
            </a:r>
            <a:r>
              <a:rPr lang="en-US" altLang="ja-JP" sz="1200" dirty="0"/>
              <a:t> (11), Kawabata-</a:t>
            </a:r>
            <a:r>
              <a:rPr lang="en-US" altLang="ja-JP" sz="1200" dirty="0" err="1"/>
              <a:t>Shiozaki</a:t>
            </a:r>
            <a:r>
              <a:rPr lang="en-US" altLang="ja-JP" sz="1200" dirty="0"/>
              <a:t>-Ueda-MS (19), </a:t>
            </a:r>
            <a:r>
              <a:rPr lang="en-US" altLang="ja-JP" sz="1200" dirty="0" err="1"/>
              <a:t>Ashida</a:t>
            </a:r>
            <a:r>
              <a:rPr lang="en-US" altLang="ja-JP" sz="1200" dirty="0"/>
              <a:t>-Gong-Ueda (20)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677079-6729-2F42-87AE-7D9755DFBE96}"/>
              </a:ext>
            </a:extLst>
          </p:cNvPr>
          <p:cNvSpPr txBox="1"/>
          <p:nvPr/>
        </p:nvSpPr>
        <p:spPr>
          <a:xfrm>
            <a:off x="1068311" y="5733173"/>
            <a:ext cx="76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Line gap top phases are classified as Hermitian top phases </a:t>
            </a:r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BFF530C7-44F0-9847-83FC-E78C1F03368A}"/>
              </a:ext>
            </a:extLst>
          </p:cNvPr>
          <p:cNvSpPr/>
          <p:nvPr/>
        </p:nvSpPr>
        <p:spPr>
          <a:xfrm>
            <a:off x="360739" y="5812311"/>
            <a:ext cx="555677" cy="30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4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3B1D0A-ABC2-9C45-80EE-F39DF694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00A7D8-2472-0F48-A48D-8381F375AE42}"/>
              </a:ext>
            </a:extLst>
          </p:cNvPr>
          <p:cNvSpPr txBox="1"/>
          <p:nvPr/>
        </p:nvSpPr>
        <p:spPr>
          <a:xfrm>
            <a:off x="308569" y="1922363"/>
            <a:ext cx="389885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Point gapped non-Hermitian system </a:t>
            </a:r>
            <a:r>
              <a:rPr lang="ja-JP" altLang="en-US" sz="2000"/>
              <a:t>　</a:t>
            </a:r>
            <a:r>
              <a:rPr lang="en-US" altLang="ja-JP" sz="2000" dirty="0"/>
              <a:t>  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B80100A-EB66-5041-BB0C-E7DBBA22536C}"/>
              </a:ext>
            </a:extLst>
          </p:cNvPr>
          <p:cNvGrpSpPr/>
          <p:nvPr/>
        </p:nvGrpSpPr>
        <p:grpSpPr>
          <a:xfrm>
            <a:off x="275782" y="3202376"/>
            <a:ext cx="1837138" cy="1303341"/>
            <a:chOff x="808544" y="4671720"/>
            <a:chExt cx="2651801" cy="2186280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8FECD2FE-2051-8B40-A116-15311C34B544}"/>
                </a:ext>
              </a:extLst>
            </p:cNvPr>
            <p:cNvCxnSpPr/>
            <p:nvPr/>
          </p:nvCxnSpPr>
          <p:spPr>
            <a:xfrm flipH="1" flipV="1">
              <a:off x="1750449" y="5096046"/>
              <a:ext cx="7859" cy="176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8249417E-E07B-1246-93F4-1AE90CC35390}"/>
                </a:ext>
              </a:extLst>
            </p:cNvPr>
            <p:cNvCxnSpPr/>
            <p:nvPr/>
          </p:nvCxnSpPr>
          <p:spPr>
            <a:xfrm flipV="1">
              <a:off x="808544" y="6077188"/>
              <a:ext cx="1878009" cy="11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1B8C74D-DAB6-2641-B053-3542556332D1}"/>
                </a:ext>
              </a:extLst>
            </p:cNvPr>
            <p:cNvSpPr txBox="1"/>
            <p:nvPr/>
          </p:nvSpPr>
          <p:spPr>
            <a:xfrm>
              <a:off x="2677724" y="5845459"/>
              <a:ext cx="782621" cy="63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/>
                <a:t>Im</a:t>
              </a:r>
              <a:r>
                <a:rPr kumimoji="1" lang="en-US" altLang="ja-JP" sz="1400" i="1" dirty="0" err="1"/>
                <a:t>E</a:t>
              </a:r>
              <a:endParaRPr kumimoji="1" lang="ja-JP" altLang="en-US" sz="1400" i="1" dirty="0"/>
            </a:p>
          </p:txBody>
        </p:sp>
        <p:sp>
          <p:nvSpPr>
            <p:cNvPr id="10" name="フローチャート: 結合子 9">
              <a:extLst>
                <a:ext uri="{FF2B5EF4-FFF2-40B4-BE49-F238E27FC236}">
                  <a16:creationId xmlns:a16="http://schemas.microsoft.com/office/drawing/2014/main" id="{5F037E0E-5BA8-0A45-9CB1-010C6E533005}"/>
                </a:ext>
              </a:extLst>
            </p:cNvPr>
            <p:cNvSpPr>
              <a:spLocks/>
            </p:cNvSpPr>
            <p:nvPr/>
          </p:nvSpPr>
          <p:spPr>
            <a:xfrm>
              <a:off x="1746574" y="5823857"/>
              <a:ext cx="122396" cy="14771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47">
              <a:extLst>
                <a:ext uri="{FF2B5EF4-FFF2-40B4-BE49-F238E27FC236}">
                  <a16:creationId xmlns:a16="http://schemas.microsoft.com/office/drawing/2014/main" id="{E940B991-4158-BD4A-9101-9C4B0CE826B2}"/>
                </a:ext>
              </a:extLst>
            </p:cNvPr>
            <p:cNvSpPr/>
            <p:nvPr/>
          </p:nvSpPr>
          <p:spPr>
            <a:xfrm rot="20448606">
              <a:off x="1487570" y="5464814"/>
              <a:ext cx="633758" cy="1147441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F6EEC53-C1B5-DA4E-964F-84C7A7B890F6}"/>
                </a:ext>
              </a:extLst>
            </p:cNvPr>
            <p:cNvSpPr txBox="1"/>
            <p:nvPr/>
          </p:nvSpPr>
          <p:spPr>
            <a:xfrm>
              <a:off x="1399431" y="4671720"/>
              <a:ext cx="845407" cy="631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Re </a:t>
              </a:r>
              <a:r>
                <a:rPr kumimoji="1" lang="en-US" altLang="ja-JP" sz="1400" i="1" dirty="0"/>
                <a:t>E</a:t>
              </a:r>
              <a:endParaRPr kumimoji="1" lang="ja-JP" altLang="en-US" sz="1400" i="1" dirty="0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CCB7DF-8CA2-3747-A2E4-96E4BCB75001}"/>
              </a:ext>
            </a:extLst>
          </p:cNvPr>
          <p:cNvSpPr txBox="1"/>
          <p:nvPr/>
        </p:nvSpPr>
        <p:spPr>
          <a:xfrm>
            <a:off x="4950581" y="1911839"/>
            <a:ext cx="350985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Topological insulator w/ CS </a:t>
            </a:r>
            <a:r>
              <a:rPr lang="ja-JP" altLang="en-US" sz="2000"/>
              <a:t>　</a:t>
            </a:r>
            <a:r>
              <a:rPr lang="en-US" altLang="ja-JP" sz="2000" dirty="0"/>
              <a:t>  </a:t>
            </a:r>
          </a:p>
        </p:txBody>
      </p:sp>
      <p:sp>
        <p:nvSpPr>
          <p:cNvPr id="14" name="左右矢印 13">
            <a:extLst>
              <a:ext uri="{FF2B5EF4-FFF2-40B4-BE49-F238E27FC236}">
                <a16:creationId xmlns:a16="http://schemas.microsoft.com/office/drawing/2014/main" id="{FE0D4828-B3A5-5041-9EE2-92C991C289B3}"/>
              </a:ext>
            </a:extLst>
          </p:cNvPr>
          <p:cNvSpPr/>
          <p:nvPr/>
        </p:nvSpPr>
        <p:spPr>
          <a:xfrm>
            <a:off x="4314779" y="1962467"/>
            <a:ext cx="538704" cy="2988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0596184-46D9-0548-9E6D-FCAB89D2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29" y="4019894"/>
            <a:ext cx="1970977" cy="2322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C9E2359-4A70-6B44-B73A-94A910B2B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295" y="2850614"/>
            <a:ext cx="834008" cy="215452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E1CB490-4F31-AE47-B680-C7310941DEDF}"/>
              </a:ext>
            </a:extLst>
          </p:cNvPr>
          <p:cNvCxnSpPr>
            <a:cxnSpLocks/>
          </p:cNvCxnSpPr>
          <p:nvPr/>
        </p:nvCxnSpPr>
        <p:spPr>
          <a:xfrm>
            <a:off x="4572000" y="2539688"/>
            <a:ext cx="0" cy="225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A67275DB-3FA5-9A40-92CB-BF01D43AD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287" y="2805402"/>
            <a:ext cx="930943" cy="26066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A57502C-E7CA-2446-B4D4-55353F644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970" y="2853420"/>
            <a:ext cx="855087" cy="24598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6B7B82E-FECC-C144-8A1D-6CA96D7E7CE7}"/>
              </a:ext>
            </a:extLst>
          </p:cNvPr>
          <p:cNvSpPr txBox="1"/>
          <p:nvPr/>
        </p:nvSpPr>
        <p:spPr>
          <a:xfrm>
            <a:off x="1723806" y="352436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oint gapped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765EEA-13BA-784C-924A-9243E82F266E}"/>
              </a:ext>
            </a:extLst>
          </p:cNvPr>
          <p:cNvSpPr txBox="1"/>
          <p:nvPr/>
        </p:nvSpPr>
        <p:spPr>
          <a:xfrm>
            <a:off x="5346984" y="3905090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gapped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04F6D2-A571-9540-AC8A-3291720E89FE}"/>
              </a:ext>
            </a:extLst>
          </p:cNvPr>
          <p:cNvSpPr txBox="1"/>
          <p:nvPr/>
        </p:nvSpPr>
        <p:spPr>
          <a:xfrm>
            <a:off x="117776" y="5034667"/>
            <a:ext cx="881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Point gap of non-Hermitian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dirty="0"/>
              <a:t> is closed if and only if gap of Hermitian </a:t>
            </a:r>
            <a:r>
              <a:rPr lang="en-US" altLang="ja-JP" sz="2000" i="1" dirty="0">
                <a:latin typeface="Lucida Calligraphy" panose="03010101010101010101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H  </a:t>
            </a:r>
            <a:r>
              <a:rPr lang="en-US" altLang="ja-JP" sz="2000" dirty="0">
                <a:latin typeface="+mj-lt"/>
                <a:ea typeface="Brush Script MT" panose="03060802040406070304" pitchFamily="66" charset="-122"/>
                <a:cs typeface="Brush Script MT" panose="03060802040406070304" pitchFamily="66" charset="-122"/>
              </a:rPr>
              <a:t>is closed</a:t>
            </a:r>
            <a:endParaRPr lang="en-US" altLang="ja-JP" sz="2000" dirty="0">
              <a:latin typeface="Lucida Calligraphy" panose="03010101010101010101" pitchFamily="66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1C22FE-0723-8946-A182-4F072F8D42A9}"/>
              </a:ext>
            </a:extLst>
          </p:cNvPr>
          <p:cNvSpPr txBox="1"/>
          <p:nvPr/>
        </p:nvSpPr>
        <p:spPr>
          <a:xfrm>
            <a:off x="1068311" y="5733173"/>
            <a:ext cx="782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Point gap top phases are also classified as Hermitian top phases (w/CS) </a:t>
            </a: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13A0A9EE-4D9D-0647-B1F2-40143348AE64}"/>
              </a:ext>
            </a:extLst>
          </p:cNvPr>
          <p:cNvSpPr/>
          <p:nvPr/>
        </p:nvSpPr>
        <p:spPr>
          <a:xfrm>
            <a:off x="346005" y="6050542"/>
            <a:ext cx="555677" cy="30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144C5C0-410A-EE45-99F9-4511446C90DA}"/>
              </a:ext>
            </a:extLst>
          </p:cNvPr>
          <p:cNvGrpSpPr/>
          <p:nvPr/>
        </p:nvGrpSpPr>
        <p:grpSpPr>
          <a:xfrm>
            <a:off x="4941444" y="3364339"/>
            <a:ext cx="272832" cy="1527596"/>
            <a:chOff x="1611979" y="1637019"/>
            <a:chExt cx="306084" cy="2022799"/>
          </a:xfrm>
        </p:grpSpPr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443EDA9E-1309-D145-BF30-77E49135E69A}"/>
                </a:ext>
              </a:extLst>
            </p:cNvPr>
            <p:cNvCxnSpPr/>
            <p:nvPr/>
          </p:nvCxnSpPr>
          <p:spPr>
            <a:xfrm flipV="1">
              <a:off x="1763688" y="2003634"/>
              <a:ext cx="0" cy="16561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879016A-2783-A44E-A1D0-1FBFB0E26110}"/>
                </a:ext>
              </a:extLst>
            </p:cNvPr>
            <p:cNvSpPr txBox="1"/>
            <p:nvPr/>
          </p:nvSpPr>
          <p:spPr>
            <a:xfrm>
              <a:off x="1611979" y="1637019"/>
              <a:ext cx="306084" cy="407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/>
                <a:t>E</a:t>
              </a:r>
              <a:endParaRPr kumimoji="1" lang="ja-JP" altLang="en-US" sz="1400" i="1" dirty="0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FF9E34E-8666-0D47-9B52-876E03967AE0}"/>
                </a:ext>
              </a:extLst>
            </p:cNvPr>
            <p:cNvCxnSpPr/>
            <p:nvPr/>
          </p:nvCxnSpPr>
          <p:spPr>
            <a:xfrm>
              <a:off x="1691680" y="2867730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角丸四角形 37">
              <a:extLst>
                <a:ext uri="{FF2B5EF4-FFF2-40B4-BE49-F238E27FC236}">
                  <a16:creationId xmlns:a16="http://schemas.microsoft.com/office/drawing/2014/main" id="{5058B518-B9F1-F641-8AAC-0B3EEB7C0E1A}"/>
                </a:ext>
              </a:extLst>
            </p:cNvPr>
            <p:cNvSpPr/>
            <p:nvPr/>
          </p:nvSpPr>
          <p:spPr>
            <a:xfrm>
              <a:off x="1694906" y="3044056"/>
              <a:ext cx="140790" cy="5548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>
              <a:extLst>
                <a:ext uri="{FF2B5EF4-FFF2-40B4-BE49-F238E27FC236}">
                  <a16:creationId xmlns:a16="http://schemas.microsoft.com/office/drawing/2014/main" id="{11B4C206-CFB5-D044-9036-F4B5F4380720}"/>
                </a:ext>
              </a:extLst>
            </p:cNvPr>
            <p:cNvSpPr/>
            <p:nvPr/>
          </p:nvSpPr>
          <p:spPr>
            <a:xfrm>
              <a:off x="1694906" y="2160289"/>
              <a:ext cx="140790" cy="55486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042BA14C-BB50-3A4E-9B69-74591C07D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541" y="4393921"/>
            <a:ext cx="3103080" cy="25343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240E90-3DCF-8045-9344-53980AFED004}"/>
              </a:ext>
            </a:extLst>
          </p:cNvPr>
          <p:cNvSpPr txBox="1"/>
          <p:nvPr/>
        </p:nvSpPr>
        <p:spPr>
          <a:xfrm>
            <a:off x="172226" y="43567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E</a:t>
            </a:r>
            <a:r>
              <a:rPr lang="en-US" altLang="ja-JP" baseline="-25000" dirty="0"/>
              <a:t>P</a:t>
            </a:r>
            <a:endParaRPr kumimoji="1" lang="ja-JP" altLang="en-US" baseline="-2500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AB0D98A-92E2-8A46-840B-BEAEC0B7AFFD}"/>
              </a:ext>
            </a:extLst>
          </p:cNvPr>
          <p:cNvCxnSpPr>
            <a:cxnSpLocks/>
          </p:cNvCxnSpPr>
          <p:nvPr/>
        </p:nvCxnSpPr>
        <p:spPr>
          <a:xfrm flipV="1">
            <a:off x="415507" y="3982028"/>
            <a:ext cx="486175" cy="4604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>
            <a:extLst>
              <a:ext uri="{FF2B5EF4-FFF2-40B4-BE49-F238E27FC236}">
                <a16:creationId xmlns:a16="http://schemas.microsoft.com/office/drawing/2014/main" id="{6F84E01C-3E78-2D4F-B727-E378F4B37C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128" y="2719107"/>
            <a:ext cx="2721579" cy="559757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1DDDE96-B938-E34B-B075-29484D2F2162}"/>
              </a:ext>
            </a:extLst>
          </p:cNvPr>
          <p:cNvSpPr txBox="1"/>
          <p:nvPr/>
        </p:nvSpPr>
        <p:spPr>
          <a:xfrm>
            <a:off x="263651" y="670835"/>
            <a:ext cx="888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If a non-Hermitian Hamiltonian has a point gap, it can be mapped into a top insulator w/CS.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F79AEA-2972-BF41-9ED1-F9862DD9BF43}"/>
              </a:ext>
            </a:extLst>
          </p:cNvPr>
          <p:cNvSpPr txBox="1"/>
          <p:nvPr/>
        </p:nvSpPr>
        <p:spPr>
          <a:xfrm>
            <a:off x="117776" y="146805"/>
            <a:ext cx="16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7030A0"/>
                </a:solidFill>
              </a:rPr>
              <a:t>Theorem 2.</a:t>
            </a:r>
            <a:r>
              <a:rPr lang="en-US" altLang="ja-JP" sz="2400" dirty="0"/>
              <a:t>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8496D0-AC9C-C642-97B8-D2428E07C80E}"/>
              </a:ext>
            </a:extLst>
          </p:cNvPr>
          <p:cNvSpPr/>
          <p:nvPr/>
        </p:nvSpPr>
        <p:spPr>
          <a:xfrm>
            <a:off x="263651" y="670835"/>
            <a:ext cx="877284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3C4C2C-76BA-F448-983B-6050D383F51B}"/>
              </a:ext>
            </a:extLst>
          </p:cNvPr>
          <p:cNvSpPr txBox="1"/>
          <p:nvPr/>
        </p:nvSpPr>
        <p:spPr>
          <a:xfrm>
            <a:off x="1778087" y="271045"/>
            <a:ext cx="495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[Gong-Ashida et al, (18), Kawabata-Shiozaki-Ueda-MS (19)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pic>
        <p:nvPicPr>
          <p:cNvPr id="4" name="図 3" descr="\documentclass{article}&#10;\usepackage{amsmath}&#10;\pagestyle{empty}&#10;\begin{document}&#10;\begin{align}&#10;\sigma_z{\cal H}\sigma_z^\dagger=-{\cal H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0C1F32D3-B253-A7D0-F3E0-80FB9F6A04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47" y="3429000"/>
            <a:ext cx="1465905" cy="29409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9CCAB4-719B-C2F7-58D7-889AF2C5FBEC}"/>
              </a:ext>
            </a:extLst>
          </p:cNvPr>
          <p:cNvSpPr txBox="1"/>
          <p:nvPr/>
        </p:nvSpPr>
        <p:spPr>
          <a:xfrm>
            <a:off x="7607707" y="337733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CS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29" grpId="0"/>
      <p:bldP spid="30" grpId="0"/>
      <p:bldP spid="31" grpId="0"/>
      <p:bldP spid="32" grpId="0"/>
      <p:bldP spid="33" grpId="0" animBg="1"/>
      <p:bldP spid="2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4C0869-E3F3-91C8-8552-6E131ECD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5EA9880-1B34-4E32-C320-B74F07DF3E2D}"/>
              </a:ext>
            </a:extLst>
          </p:cNvPr>
          <p:cNvGrpSpPr/>
          <p:nvPr/>
        </p:nvGrpSpPr>
        <p:grpSpPr>
          <a:xfrm>
            <a:off x="755576" y="2217871"/>
            <a:ext cx="4608512" cy="3384376"/>
            <a:chOff x="1547664" y="2204864"/>
            <a:chExt cx="6259691" cy="4653136"/>
          </a:xfrm>
        </p:grpSpPr>
        <p:pic>
          <p:nvPicPr>
            <p:cNvPr id="8" name="図 7" descr="テーブル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DA700D6-69D5-E6DC-01B2-08B17D08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3031053"/>
              <a:ext cx="6259691" cy="3826947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4ACE3EE-F9FB-0537-D767-FD9A809EB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1484" y="2204864"/>
              <a:ext cx="6120680" cy="1101852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329493-0B30-1B18-657F-7AC00FB087F6}"/>
              </a:ext>
            </a:extLst>
          </p:cNvPr>
          <p:cNvSpPr txBox="1"/>
          <p:nvPr/>
        </p:nvSpPr>
        <p:spPr>
          <a:xfrm>
            <a:off x="395536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Based on 38 sym. classes and 3 different gaps, we complete classification of gapful (and gapless) non-Hermitian top. phases</a:t>
            </a:r>
            <a:endParaRPr lang="en-US" altLang="ja-JP" sz="2400" b="1" i="1" dirty="0">
              <a:solidFill>
                <a:srgbClr val="0070C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1438DB-C91F-5F46-FC48-1159D8359594}"/>
              </a:ext>
            </a:extLst>
          </p:cNvPr>
          <p:cNvSpPr/>
          <p:nvPr/>
        </p:nvSpPr>
        <p:spPr>
          <a:xfrm>
            <a:off x="395536" y="260648"/>
            <a:ext cx="8496944" cy="9361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164099-B809-F858-D325-AB80599BA5A1}"/>
              </a:ext>
            </a:extLst>
          </p:cNvPr>
          <p:cNvSpPr txBox="1"/>
          <p:nvPr/>
        </p:nvSpPr>
        <p:spPr>
          <a:xfrm>
            <a:off x="4286048" y="1236590"/>
            <a:ext cx="4658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[Kawabata-</a:t>
            </a:r>
            <a:r>
              <a:rPr kumimoji="1" lang="en-US" altLang="ja-JP" sz="1400" dirty="0" err="1"/>
              <a:t>Shiozaki</a:t>
            </a:r>
            <a:r>
              <a:rPr kumimoji="1" lang="en-US" altLang="ja-JP" sz="1400" dirty="0"/>
              <a:t>-Ueda-MS(18), </a:t>
            </a:r>
            <a:r>
              <a:rPr lang="en-US" altLang="ja-JP" sz="1400" dirty="0"/>
              <a:t>Kawabata-</a:t>
            </a:r>
            <a:r>
              <a:rPr lang="en-US" altLang="ja-JP" sz="1400" dirty="0" err="1"/>
              <a:t>Bessho</a:t>
            </a:r>
            <a:r>
              <a:rPr lang="en-US" altLang="ja-JP" sz="1400" dirty="0"/>
              <a:t>-MS (19)</a:t>
            </a:r>
            <a:r>
              <a:rPr kumimoji="1" lang="en-US" altLang="ja-JP" sz="1400" dirty="0"/>
              <a:t>] 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72B70B-7938-5936-BF7C-DD2B07F8F895}"/>
              </a:ext>
            </a:extLst>
          </p:cNvPr>
          <p:cNvSpPr txBox="1"/>
          <p:nvPr/>
        </p:nvSpPr>
        <p:spPr>
          <a:xfrm>
            <a:off x="769209" y="5968090"/>
            <a:ext cx="666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We also have topological tables for the remaining 28 classes …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A56A79-C159-EF1F-A5AF-473F4BC6863C}"/>
                  </a:ext>
                </a:extLst>
              </p:cNvPr>
              <p:cNvSpPr txBox="1"/>
              <p:nvPr/>
            </p:nvSpPr>
            <p:spPr>
              <a:xfrm>
                <a:off x="395536" y="1626717"/>
                <a:ext cx="212301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G</a:t>
                </a:r>
                <a:r>
                  <a:rPr kumimoji="1" lang="en-US" altLang="ja-JP" dirty="0"/>
                  <a:t>apful TP (AZ</a:t>
                </a:r>
                <a14:m>
                  <m:oMath xmlns:m="http://schemas.openxmlformats.org/officeDocument/2006/math">
                    <m:r>
                      <a:rPr kumimoji="1" lang="en-US" altLang="ja-JP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en-US" altLang="ja-JP" dirty="0" err="1"/>
                  <a:t>sym</a:t>
                </a:r>
                <a:r>
                  <a:rPr kumimoji="1"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CA56A79-C159-EF1F-A5AF-473F4BC68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6717"/>
                <a:ext cx="21230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074216-EF3A-97D7-C78D-8FF69A703092}"/>
              </a:ext>
            </a:extLst>
          </p:cNvPr>
          <p:cNvSpPr txBox="1"/>
          <p:nvPr/>
        </p:nvSpPr>
        <p:spPr>
          <a:xfrm>
            <a:off x="5700423" y="3789040"/>
            <a:ext cx="319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We </a:t>
            </a:r>
            <a:r>
              <a:rPr lang="en-US" altLang="ja-JP" sz="2400" dirty="0">
                <a:solidFill>
                  <a:srgbClr val="0070C0"/>
                </a:solidFill>
              </a:rPr>
              <a:t>have m</a:t>
            </a:r>
            <a:r>
              <a:rPr kumimoji="1" lang="en-US" altLang="ja-JP" sz="2400" dirty="0">
                <a:solidFill>
                  <a:srgbClr val="0070C0"/>
                </a:solidFill>
              </a:rPr>
              <a:t>ultiple </a:t>
            </a:r>
            <a:r>
              <a:rPr lang="en-US" altLang="ja-JP" sz="2400" dirty="0" err="1">
                <a:solidFill>
                  <a:srgbClr val="0070C0"/>
                </a:solidFill>
              </a:rPr>
              <a:t>top.#s</a:t>
            </a:r>
            <a:r>
              <a:rPr lang="en-US" altLang="ja-JP" sz="2400" dirty="0">
                <a:solidFill>
                  <a:srgbClr val="0070C0"/>
                </a:solidFill>
              </a:rPr>
              <a:t> corresponding to multiple gap structures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EDBF67-42C9-B3BA-4966-1455B79E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63A382-9639-E0C5-CB27-88EE522B7164}"/>
              </a:ext>
            </a:extLst>
          </p:cNvPr>
          <p:cNvSpPr txBox="1"/>
          <p:nvPr/>
        </p:nvSpPr>
        <p:spPr>
          <a:xfrm>
            <a:off x="1187624" y="24928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Hidden non-Hermiticity of topological boundary states</a:t>
            </a:r>
          </a:p>
        </p:txBody>
      </p:sp>
    </p:spTree>
    <p:extLst>
      <p:ext uri="{BB962C8B-B14F-4D97-AF65-F5344CB8AC3E}">
        <p14:creationId xmlns:p14="http://schemas.microsoft.com/office/powerpoint/2010/main" val="361084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C16F-0CA9-B515-4B68-B8AD0BEC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745918-0643-A2FA-2679-5A4824DD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C2542A-E809-EE72-FB08-304179A1A6D9}"/>
              </a:ext>
            </a:extLst>
          </p:cNvPr>
          <p:cNvSpPr txBox="1"/>
          <p:nvPr/>
        </p:nvSpPr>
        <p:spPr>
          <a:xfrm>
            <a:off x="251520" y="138268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</a:rPr>
              <a:t> 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D9EDB4-5B96-23C7-0E18-2EAC6E105B9E}"/>
              </a:ext>
            </a:extLst>
          </p:cNvPr>
          <p:cNvSpPr txBox="1"/>
          <p:nvPr/>
        </p:nvSpPr>
        <p:spPr>
          <a:xfrm>
            <a:off x="381896" y="5716251"/>
            <a:ext cx="8363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Y. Nakai, R. Dsouza, D. Nakamura, S. </a:t>
            </a:r>
            <a:r>
              <a:rPr lang="en-US" altLang="ja-JP" dirty="0" err="1"/>
              <a:t>Hamanaka</a:t>
            </a:r>
            <a:r>
              <a:rPr lang="en-US" altLang="ja-JP" dirty="0"/>
              <a:t>, A. Schnyder,</a:t>
            </a:r>
            <a:r>
              <a:rPr lang="ja-JP" altLang="en-US" dirty="0"/>
              <a:t> </a:t>
            </a:r>
            <a:r>
              <a:rPr lang="en-US" altLang="ja-JP" dirty="0"/>
              <a:t>MS,  arXiv:2502.16729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D. Nakamura, K. Shiozaki, </a:t>
            </a:r>
            <a:r>
              <a:rPr lang="en-US" altLang="ja-JP" dirty="0" err="1"/>
              <a:t>K.Shimomura</a:t>
            </a:r>
            <a:r>
              <a:rPr lang="en-US" altLang="ja-JP" dirty="0"/>
              <a:t>, MS, K. Kawabata, PRL (25)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A0B31A-7D25-023A-B237-A607B5264557}"/>
              </a:ext>
            </a:extLst>
          </p:cNvPr>
          <p:cNvSpPr txBox="1"/>
          <p:nvPr/>
        </p:nvSpPr>
        <p:spPr>
          <a:xfrm>
            <a:off x="328311" y="4916627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Daichi Nakamura</a:t>
            </a:r>
          </a:p>
          <a:p>
            <a:pPr algn="ctr"/>
            <a:r>
              <a:rPr lang="en-US" altLang="ja-JP" sz="1600" dirty="0">
                <a:latin typeface="+mj-lt"/>
              </a:rPr>
              <a:t> (ISSP)</a:t>
            </a:r>
            <a:endParaRPr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E53727-2054-490E-6D20-A49D1EECCD2C}"/>
              </a:ext>
            </a:extLst>
          </p:cNvPr>
          <p:cNvSpPr txBox="1"/>
          <p:nvPr/>
        </p:nvSpPr>
        <p:spPr>
          <a:xfrm>
            <a:off x="131003" y="128998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In collaboration with</a:t>
            </a:r>
            <a:endParaRPr lang="ja-JP" altLang="en-US" sz="32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72BF32-26B3-6A85-BFBB-10E772FF7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10901" r="17666" b="20022"/>
          <a:stretch/>
        </p:blipFill>
        <p:spPr>
          <a:xfrm>
            <a:off x="651412" y="3510755"/>
            <a:ext cx="896259" cy="1171125"/>
          </a:xfrm>
          <a:prstGeom prst="rect">
            <a:avLst/>
          </a:prstGeom>
        </p:spPr>
      </p:pic>
      <p:pic>
        <p:nvPicPr>
          <p:cNvPr id="16" name="図 15" descr="少年の顔&#10;&#10;自動的に生成された説明">
            <a:extLst>
              <a:ext uri="{FF2B5EF4-FFF2-40B4-BE49-F238E27FC236}">
                <a16:creationId xmlns:a16="http://schemas.microsoft.com/office/drawing/2014/main" id="{83537DE0-9929-EB38-06D1-EB6E4D652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5" y="1052736"/>
            <a:ext cx="878575" cy="117112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9A4FD1-6E41-DC00-9DE1-890F037BA672}"/>
              </a:ext>
            </a:extLst>
          </p:cNvPr>
          <p:cNvSpPr txBox="1"/>
          <p:nvPr/>
        </p:nvSpPr>
        <p:spPr>
          <a:xfrm>
            <a:off x="307689" y="2579286"/>
            <a:ext cx="1494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Yusuke </a:t>
            </a:r>
            <a:r>
              <a:rPr lang="en-US" altLang="ja-JP" sz="1600" dirty="0" err="1">
                <a:latin typeface="+mj-lt"/>
              </a:rPr>
              <a:t>Nakai</a:t>
            </a:r>
            <a:endParaRPr lang="en-US" altLang="ja-JP" sz="1600" dirty="0">
              <a:latin typeface="+mj-lt"/>
            </a:endParaRPr>
          </a:p>
          <a:p>
            <a:pPr algn="ctr"/>
            <a:r>
              <a:rPr lang="en-US" altLang="ja-JP" sz="1600" dirty="0">
                <a:latin typeface="+mj-lt"/>
              </a:rPr>
              <a:t> (YITP -&gt; RIKEN)</a:t>
            </a:r>
            <a:endParaRPr lang="ja-JP" altLang="en-US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59DBA5-8EDB-6A13-58EE-D7ADD0BA6276}"/>
              </a:ext>
            </a:extLst>
          </p:cNvPr>
          <p:cNvSpPr txBox="1"/>
          <p:nvPr/>
        </p:nvSpPr>
        <p:spPr>
          <a:xfrm>
            <a:off x="5982651" y="4916627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Shu </a:t>
            </a:r>
            <a:r>
              <a:rPr lang="en-US" altLang="ja-JP" sz="1600" dirty="0" err="1">
                <a:latin typeface="+mj-lt"/>
              </a:rPr>
              <a:t>Hamanaka</a:t>
            </a:r>
            <a:endParaRPr lang="en-US" altLang="ja-JP" sz="1600" dirty="0">
              <a:latin typeface="+mj-lt"/>
            </a:endParaRPr>
          </a:p>
          <a:p>
            <a:pPr algn="ctr"/>
            <a:r>
              <a:rPr lang="en-US" altLang="ja-JP" sz="1600" dirty="0">
                <a:latin typeface="+mj-lt"/>
              </a:rPr>
              <a:t> (Kyoto)</a:t>
            </a:r>
            <a:endParaRPr lang="ja-JP" altLang="en-US" sz="1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C205F5-9FA0-4239-3A09-D477B53053A4}"/>
              </a:ext>
            </a:extLst>
          </p:cNvPr>
          <p:cNvSpPr txBox="1"/>
          <p:nvPr/>
        </p:nvSpPr>
        <p:spPr>
          <a:xfrm>
            <a:off x="5868144" y="2578213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Ruel Dsouza</a:t>
            </a:r>
          </a:p>
          <a:p>
            <a:pPr algn="ctr"/>
            <a:r>
              <a:rPr lang="en-US" altLang="ja-JP" sz="1600" dirty="0">
                <a:latin typeface="+mj-lt"/>
              </a:rPr>
              <a:t> (MPI, Stuttgart)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8351AE-92A0-E3B8-BBA5-313234050340}"/>
              </a:ext>
            </a:extLst>
          </p:cNvPr>
          <p:cNvSpPr txBox="1"/>
          <p:nvPr/>
        </p:nvSpPr>
        <p:spPr>
          <a:xfrm>
            <a:off x="7356210" y="2578213"/>
            <a:ext cx="176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Andreas Schnyder</a:t>
            </a:r>
          </a:p>
          <a:p>
            <a:pPr algn="ctr"/>
            <a:r>
              <a:rPr lang="en-US" altLang="ja-JP" sz="1600" dirty="0">
                <a:latin typeface="+mj-lt"/>
              </a:rPr>
              <a:t> (MPI, Stuttgart)</a:t>
            </a:r>
            <a:endParaRPr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0C8A011-C895-92D4-AC71-BF784FA8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87" y="3557818"/>
            <a:ext cx="880097" cy="1072033"/>
          </a:xfrm>
          <a:prstGeom prst="rect">
            <a:avLst/>
          </a:prstGeom>
        </p:spPr>
      </p:pic>
      <p:pic>
        <p:nvPicPr>
          <p:cNvPr id="10" name="図 9" descr="男の顔写真&#10;&#10;自動的に生成された説明">
            <a:extLst>
              <a:ext uri="{FF2B5EF4-FFF2-40B4-BE49-F238E27FC236}">
                <a16:creationId xmlns:a16="http://schemas.microsoft.com/office/drawing/2014/main" id="{54A42AA8-C198-6017-5281-0F7673178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40" y="1077884"/>
            <a:ext cx="896259" cy="1152333"/>
          </a:xfrm>
          <a:prstGeom prst="rect">
            <a:avLst/>
          </a:prstGeom>
        </p:spPr>
      </p:pic>
      <p:pic>
        <p:nvPicPr>
          <p:cNvPr id="20" name="図 19" descr="人, 男, フロント, 立つ が含まれている画像&#10;&#10;自動的に生成された説明">
            <a:extLst>
              <a:ext uri="{FF2B5EF4-FFF2-40B4-BE49-F238E27FC236}">
                <a16:creationId xmlns:a16="http://schemas.microsoft.com/office/drawing/2014/main" id="{04BC8F8D-AA79-BF84-7342-58B4FD1FC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20" y="1102614"/>
            <a:ext cx="910401" cy="1171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B2D25FD-78D4-A1CE-1F10-3C089122C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30505" r="31717" b="36733"/>
          <a:stretch/>
        </p:blipFill>
        <p:spPr>
          <a:xfrm>
            <a:off x="2267744" y="1098490"/>
            <a:ext cx="803926" cy="111112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6B76E4-C944-EA4F-0771-7D0496475791}"/>
              </a:ext>
            </a:extLst>
          </p:cNvPr>
          <p:cNvSpPr txBox="1"/>
          <p:nvPr/>
        </p:nvSpPr>
        <p:spPr>
          <a:xfrm>
            <a:off x="1881461" y="2579285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Kenji Shimomura</a:t>
            </a:r>
          </a:p>
          <a:p>
            <a:pPr algn="ctr"/>
            <a:r>
              <a:rPr lang="en-US" altLang="ja-JP" sz="1600" dirty="0">
                <a:latin typeface="+mj-lt"/>
              </a:rPr>
              <a:t> (YITP )</a:t>
            </a:r>
            <a:endParaRPr lang="ja-JP" altLang="en-US" sz="1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E78D22A-42A6-BBB8-F9E3-63C44456D6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10" y="1129011"/>
            <a:ext cx="996351" cy="105007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248F62-7AEC-95DF-ACA9-B2A484208F50}"/>
              </a:ext>
            </a:extLst>
          </p:cNvPr>
          <p:cNvSpPr txBox="1"/>
          <p:nvPr/>
        </p:nvSpPr>
        <p:spPr>
          <a:xfrm>
            <a:off x="3466697" y="2579284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Ken Shiozaki</a:t>
            </a:r>
          </a:p>
          <a:p>
            <a:pPr algn="ctr"/>
            <a:r>
              <a:rPr lang="en-US" altLang="ja-JP" sz="1600" dirty="0">
                <a:latin typeface="+mj-lt"/>
              </a:rPr>
              <a:t> (YITP )</a:t>
            </a:r>
            <a:endParaRPr lang="ja-JP" altLang="en-US" sz="16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48CA6F3-8547-A26F-61C9-B30F8C751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9378" y="3560302"/>
            <a:ext cx="940657" cy="107203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7904C7-EEF1-5C9B-111E-707277C0437B}"/>
              </a:ext>
            </a:extLst>
          </p:cNvPr>
          <p:cNvSpPr txBox="1"/>
          <p:nvPr/>
        </p:nvSpPr>
        <p:spPr>
          <a:xfrm>
            <a:off x="1907704" y="4921457"/>
            <a:ext cx="1649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latin typeface="+mj-lt"/>
              </a:rPr>
              <a:t>Kohei Kawabata</a:t>
            </a:r>
          </a:p>
          <a:p>
            <a:pPr algn="ctr"/>
            <a:r>
              <a:rPr lang="en-US" altLang="ja-JP" sz="1600" dirty="0">
                <a:latin typeface="+mj-lt"/>
              </a:rPr>
              <a:t> (ISSP)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757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5B13FE-27D9-E74D-3A96-BBDF3E11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61F7A9-ADFD-78F9-8972-E00902E9EC1B}"/>
              </a:ext>
            </a:extLst>
          </p:cNvPr>
          <p:cNvSpPr txBox="1"/>
          <p:nvPr/>
        </p:nvSpPr>
        <p:spPr>
          <a:xfrm>
            <a:off x="323528" y="18864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7030A0"/>
                </a:solidFill>
              </a:rPr>
              <a:t>Quantum Hall state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1BA229-BA15-182C-7C18-6A8900B0A706}"/>
              </a:ext>
            </a:extLst>
          </p:cNvPr>
          <p:cNvGrpSpPr/>
          <p:nvPr/>
        </p:nvGrpSpPr>
        <p:grpSpPr>
          <a:xfrm>
            <a:off x="954418" y="1333252"/>
            <a:ext cx="2090050" cy="1159249"/>
            <a:chOff x="971600" y="1268760"/>
            <a:chExt cx="2090050" cy="11592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0AC2635-B19E-CE4E-D57E-8E6E80CCCE93}"/>
                </a:ext>
              </a:extLst>
            </p:cNvPr>
            <p:cNvSpPr/>
            <p:nvPr/>
          </p:nvSpPr>
          <p:spPr>
            <a:xfrm>
              <a:off x="971600" y="1275884"/>
              <a:ext cx="2090050" cy="11521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5A6206C0-3FBE-D275-98C5-504B266DA97F}"/>
                </a:ext>
              </a:extLst>
            </p:cNvPr>
            <p:cNvCxnSpPr/>
            <p:nvPr/>
          </p:nvCxnSpPr>
          <p:spPr>
            <a:xfrm>
              <a:off x="971600" y="1268760"/>
              <a:ext cx="2090050" cy="0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2DB2954-CDF7-99C6-EF1A-347E3AC8E9E1}"/>
              </a:ext>
            </a:extLst>
          </p:cNvPr>
          <p:cNvCxnSpPr/>
          <p:nvPr/>
        </p:nvCxnSpPr>
        <p:spPr>
          <a:xfrm>
            <a:off x="1063339" y="1477268"/>
            <a:ext cx="1800200" cy="0"/>
          </a:xfrm>
          <a:prstGeom prst="straightConnector1">
            <a:avLst/>
          </a:prstGeom>
          <a:ln>
            <a:solidFill>
              <a:srgbClr val="00B050"/>
            </a:solidFill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5BEC0C-D1CE-66B2-DB8F-63C5DD11DEC9}"/>
              </a:ext>
            </a:extLst>
          </p:cNvPr>
          <p:cNvSpPr txBox="1"/>
          <p:nvPr/>
        </p:nvSpPr>
        <p:spPr>
          <a:xfrm>
            <a:off x="1060624" y="791343"/>
            <a:ext cx="198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c</a:t>
            </a:r>
            <a:r>
              <a:rPr kumimoji="1" lang="en-US" altLang="ja-JP" sz="2000" b="1" dirty="0">
                <a:solidFill>
                  <a:srgbClr val="00B050"/>
                </a:solidFill>
              </a:rPr>
              <a:t>hiral edge state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17" name="図 16" descr="\documentclass{article}&#10;\usepackage{amsmath}&#10;\pagestyle{empty}&#10;\begin{document}&#10;\begin{align}&#10;H(k_x)=vk_x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E83B4D2B-1824-4787-59A3-6A47B153D4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76" y="3102161"/>
            <a:ext cx="1382095" cy="254476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58EC6DE-A28C-E9CF-137A-ED9C9B08FFF6}"/>
              </a:ext>
            </a:extLst>
          </p:cNvPr>
          <p:cNvGrpSpPr/>
          <p:nvPr/>
        </p:nvGrpSpPr>
        <p:grpSpPr>
          <a:xfrm>
            <a:off x="5776239" y="1326128"/>
            <a:ext cx="2090050" cy="1159249"/>
            <a:chOff x="971600" y="1268760"/>
            <a:chExt cx="2090050" cy="11592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3746F1E-31F3-E869-3D8E-495F34D15488}"/>
                </a:ext>
              </a:extLst>
            </p:cNvPr>
            <p:cNvSpPr/>
            <p:nvPr/>
          </p:nvSpPr>
          <p:spPr>
            <a:xfrm>
              <a:off x="971600" y="1275884"/>
              <a:ext cx="2090050" cy="11521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CB4E81E-003B-70A2-C0B7-991B1D92B74E}"/>
                </a:ext>
              </a:extLst>
            </p:cNvPr>
            <p:cNvCxnSpPr/>
            <p:nvPr/>
          </p:nvCxnSpPr>
          <p:spPr>
            <a:xfrm>
              <a:off x="971600" y="1268760"/>
              <a:ext cx="2090050" cy="0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D31AB6A-9C6D-C7F2-0462-CDDD4FC25E79}"/>
              </a:ext>
            </a:extLst>
          </p:cNvPr>
          <p:cNvCxnSpPr>
            <a:cxnSpLocks/>
          </p:cNvCxnSpPr>
          <p:nvPr/>
        </p:nvCxnSpPr>
        <p:spPr>
          <a:xfrm>
            <a:off x="7854498" y="1326128"/>
            <a:ext cx="0" cy="115924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4880AC3-0D0D-2D1D-6CAE-2863F873ABBD}"/>
              </a:ext>
            </a:extLst>
          </p:cNvPr>
          <p:cNvCxnSpPr/>
          <p:nvPr/>
        </p:nvCxnSpPr>
        <p:spPr>
          <a:xfrm>
            <a:off x="5921164" y="1470144"/>
            <a:ext cx="1800200" cy="0"/>
          </a:xfrm>
          <a:prstGeom prst="straightConnector1">
            <a:avLst/>
          </a:prstGeom>
          <a:ln>
            <a:solidFill>
              <a:srgbClr val="00B050"/>
            </a:solidFill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2811163-0064-B509-64C9-30B8D7E8B308}"/>
              </a:ext>
            </a:extLst>
          </p:cNvPr>
          <p:cNvCxnSpPr>
            <a:cxnSpLocks/>
          </p:cNvCxnSpPr>
          <p:nvPr/>
        </p:nvCxnSpPr>
        <p:spPr>
          <a:xfrm>
            <a:off x="7721364" y="1495306"/>
            <a:ext cx="0" cy="990071"/>
          </a:xfrm>
          <a:prstGeom prst="straightConnector1">
            <a:avLst/>
          </a:prstGeom>
          <a:ln>
            <a:solidFill>
              <a:srgbClr val="00B050"/>
            </a:solidFill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818B291-B1D5-E740-9934-D575AA0EC1BF}"/>
              </a:ext>
            </a:extLst>
          </p:cNvPr>
          <p:cNvSpPr/>
          <p:nvPr/>
        </p:nvSpPr>
        <p:spPr>
          <a:xfrm>
            <a:off x="5669136" y="1254120"/>
            <a:ext cx="2304256" cy="36004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\documentclass{article}&#10;\usepackage{amsmath}&#10;\pagestyle{empty}&#10;\begin{document}&#10;\begin{align}&#10;H(k_x)=vk_x-i\gamma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1F566378-2C38-87F9-8E7B-08C320841F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08" y="3099367"/>
            <a:ext cx="1939809" cy="254476"/>
          </a:xfrm>
          <a:prstGeom prst="rect">
            <a:avLst/>
          </a:prstGeom>
        </p:spPr>
      </p:pic>
      <p:sp>
        <p:nvSpPr>
          <p:cNvPr id="33" name="矢印: 右 32">
            <a:extLst>
              <a:ext uri="{FF2B5EF4-FFF2-40B4-BE49-F238E27FC236}">
                <a16:creationId xmlns:a16="http://schemas.microsoft.com/office/drawing/2014/main" id="{DF30C167-C730-21FC-D5FA-F4305EEB4ACB}"/>
              </a:ext>
            </a:extLst>
          </p:cNvPr>
          <p:cNvSpPr/>
          <p:nvPr/>
        </p:nvSpPr>
        <p:spPr>
          <a:xfrm>
            <a:off x="4017030" y="1664110"/>
            <a:ext cx="720080" cy="3463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C989DC-BA18-0CBC-FEA5-49AAE3BE9269}"/>
              </a:ext>
            </a:extLst>
          </p:cNvPr>
          <p:cNvSpPr txBox="1"/>
          <p:nvPr/>
        </p:nvSpPr>
        <p:spPr>
          <a:xfrm>
            <a:off x="5508104" y="791343"/>
            <a:ext cx="12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F0"/>
                </a:solidFill>
              </a:rPr>
              <a:t>boundary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7751D7-A4EE-C8D6-3737-D34352490049}"/>
              </a:ext>
            </a:extLst>
          </p:cNvPr>
          <p:cNvSpPr txBox="1"/>
          <p:nvPr/>
        </p:nvSpPr>
        <p:spPr>
          <a:xfrm>
            <a:off x="7848517" y="165635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</a:rPr>
              <a:t>loss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F9F3AC0-1967-C103-AAD8-364CD6E5AC8F}"/>
              </a:ext>
            </a:extLst>
          </p:cNvPr>
          <p:cNvSpPr txBox="1"/>
          <p:nvPr/>
        </p:nvSpPr>
        <p:spPr>
          <a:xfrm>
            <a:off x="5904729" y="3551449"/>
            <a:ext cx="178083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n</a:t>
            </a:r>
            <a:r>
              <a:rPr kumimoji="1" lang="en-US" altLang="ja-JP" sz="2000" dirty="0">
                <a:solidFill>
                  <a:srgbClr val="002060"/>
                </a:solidFill>
              </a:rPr>
              <a:t>on-Hermitian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CB4443F-A2D6-6B5E-612B-42AE34361680}"/>
              </a:ext>
            </a:extLst>
          </p:cNvPr>
          <p:cNvSpPr txBox="1"/>
          <p:nvPr/>
        </p:nvSpPr>
        <p:spPr>
          <a:xfrm>
            <a:off x="323528" y="460235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Because of the unidirectional motion, the chiral edge state may exhibit non-Hermiticity even w/o dissipation or other sources of explicit non-Hermiticity.  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8CC823B-7B51-E0A9-DB70-DCA46F06125A}"/>
              </a:ext>
            </a:extLst>
          </p:cNvPr>
          <p:cNvSpPr txBox="1"/>
          <p:nvPr/>
        </p:nvSpPr>
        <p:spPr>
          <a:xfrm>
            <a:off x="557471" y="2657485"/>
            <a:ext cx="318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2060"/>
                </a:solidFill>
              </a:rPr>
              <a:t>unidirectional along edge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30CC540-EFC1-6BC0-9320-EA73D9453494}"/>
              </a:ext>
            </a:extLst>
          </p:cNvPr>
          <p:cNvSpPr txBox="1"/>
          <p:nvPr/>
        </p:nvSpPr>
        <p:spPr>
          <a:xfrm>
            <a:off x="5357014" y="2646835"/>
            <a:ext cx="318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2060"/>
                </a:solidFill>
              </a:rPr>
              <a:t>unidirectional along edge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8CBDDA-2EC0-9407-514E-632AC7DFC641}"/>
              </a:ext>
            </a:extLst>
          </p:cNvPr>
          <p:cNvSpPr txBox="1"/>
          <p:nvPr/>
        </p:nvSpPr>
        <p:spPr>
          <a:xfrm>
            <a:off x="1386255" y="3551449"/>
            <a:ext cx="12314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H</a:t>
            </a:r>
            <a:r>
              <a:rPr kumimoji="1" lang="en-US" altLang="ja-JP" sz="2000" dirty="0"/>
              <a:t>ermitian</a:t>
            </a:r>
            <a:endParaRPr kumimoji="1" lang="ja-JP" altLang="en-US" sz="2000" dirty="0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6DEF3C4-57A2-E292-2C81-6359AAA7A6D7}"/>
              </a:ext>
            </a:extLst>
          </p:cNvPr>
          <p:cNvCxnSpPr/>
          <p:nvPr/>
        </p:nvCxnSpPr>
        <p:spPr>
          <a:xfrm>
            <a:off x="7600103" y="3439875"/>
            <a:ext cx="2543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AFE9A08-8083-CEA6-7834-E6D75A731A2E}"/>
              </a:ext>
            </a:extLst>
          </p:cNvPr>
          <p:cNvSpPr txBox="1"/>
          <p:nvPr/>
        </p:nvSpPr>
        <p:spPr>
          <a:xfrm>
            <a:off x="7864471" y="3223050"/>
            <a:ext cx="776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</a:rPr>
              <a:t>loss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15C01F3-8B2D-17EF-932B-A4EE6A56E8A2}"/>
              </a:ext>
            </a:extLst>
          </p:cNvPr>
          <p:cNvSpPr/>
          <p:nvPr/>
        </p:nvSpPr>
        <p:spPr>
          <a:xfrm>
            <a:off x="323528" y="4602354"/>
            <a:ext cx="8496944" cy="131756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3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/>
      <p:bldP spid="37" grpId="0"/>
      <p:bldP spid="38" grpId="0" animBg="1"/>
      <p:bldP spid="41" grpId="0"/>
      <p:bldP spid="44" grpId="0"/>
      <p:bldP spid="4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D032F-9316-B1A3-368D-ECBAAA48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D7F93E-941F-202A-86DD-BAF4FBE3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9C3864-4260-5193-45FB-8922DC8F8901}"/>
              </a:ext>
            </a:extLst>
          </p:cNvPr>
          <p:cNvSpPr txBox="1"/>
          <p:nvPr/>
        </p:nvSpPr>
        <p:spPr>
          <a:xfrm>
            <a:off x="251520" y="188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0070C0"/>
                </a:solidFill>
              </a:rPr>
              <a:t>Non-Hermitian description of topological boundary states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F6C1C-92A5-CA99-FE98-B364F378B0AC}"/>
              </a:ext>
            </a:extLst>
          </p:cNvPr>
          <p:cNvSpPr txBox="1"/>
          <p:nvPr/>
        </p:nvSpPr>
        <p:spPr>
          <a:xfrm>
            <a:off x="390507" y="877921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Topological boundary modes have quantum anomaly. Thus, they cannot describe quantum effects sufficiently, and the proper description needs the bulk contribution. We can include the bulk influence as an environment</a:t>
            </a:r>
          </a:p>
        </p:txBody>
      </p:sp>
      <p:pic>
        <p:nvPicPr>
          <p:cNvPr id="19" name="図 18" descr="\documentclass{article}&#10;\usepackage{amsmath}&#10;\pagestyle{empty}&#10;\begin{document}&#10;\begin{align}&#10;H_{\rm eff}=H_{\rm boundary}+\Sigma(E_{\rm F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FF46AD67-9750-7429-5F32-1713EB1DCA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3" y="5299917"/>
            <a:ext cx="2832761" cy="265143"/>
          </a:xfrm>
          <a:prstGeom prst="rect">
            <a:avLst/>
          </a:prstGeom>
        </p:spPr>
      </p:pic>
      <p:pic>
        <p:nvPicPr>
          <p:cNvPr id="23" name="図 22" descr="\documentclass{article}&#10;\usepackage{amsmath}&#10;\pagestyle{empty}&#10;\begin{document}&#10;\begin{align}&#10;\Sigma(E_{\rm F})=T^\dagger\frac{1}{E_{\rm F}+i\eta-H_{\rm bulk}}T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13933CDF-4009-9E09-39F1-F5F05C145C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2" y="5167312"/>
            <a:ext cx="3211294" cy="546448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7BF1D062-8796-2461-4630-FBF084B7AD05}"/>
              </a:ext>
            </a:extLst>
          </p:cNvPr>
          <p:cNvSpPr/>
          <p:nvPr/>
        </p:nvSpPr>
        <p:spPr>
          <a:xfrm>
            <a:off x="3761107" y="3362424"/>
            <a:ext cx="756084" cy="395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3EC9A0F-037D-6B8E-0C31-5DBABC6F4E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1257" y="2515676"/>
            <a:ext cx="1819046" cy="2088534"/>
          </a:xfrm>
          <a:prstGeom prst="rect">
            <a:avLst/>
          </a:prstGeom>
        </p:spPr>
      </p:pic>
      <p:pic>
        <p:nvPicPr>
          <p:cNvPr id="12" name="図 11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45681B-AE82-18E2-4E21-4C64B4249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69" y="2682446"/>
            <a:ext cx="1944216" cy="1861703"/>
          </a:xfrm>
          <a:prstGeom prst="rect">
            <a:avLst/>
          </a:prstGeom>
        </p:spPr>
      </p:pic>
      <p:pic>
        <p:nvPicPr>
          <p:cNvPr id="14" name="図 13" descr="\documentclass{article}&#10;\usepackage{amsmath}&#10;\pagestyle{empty}&#10;\begin{document}&#10;&#10;$H_{\rm boundary}$&#10;&#10;&#10;\end{document}" title="IguanaTex Picture Display">
            <a:extLst>
              <a:ext uri="{FF2B5EF4-FFF2-40B4-BE49-F238E27FC236}">
                <a16:creationId xmlns:a16="http://schemas.microsoft.com/office/drawing/2014/main" id="{29252565-E6D0-44F3-87FB-B4DCCEC7DA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93" y="2727785"/>
            <a:ext cx="873351" cy="208677"/>
          </a:xfrm>
          <a:prstGeom prst="rect">
            <a:avLst/>
          </a:prstGeom>
        </p:spPr>
      </p:pic>
      <p:pic>
        <p:nvPicPr>
          <p:cNvPr id="18" name="図 17" descr="\documentclass{article}&#10;\usepackage{amsmath}&#10;\pagestyle{empty}&#10;\begin{document}&#10;&#10;$H_{\rm bulk}$&#10;&#10;&#10;\end{document}" title="IguanaTex Picture Display">
            <a:extLst>
              <a:ext uri="{FF2B5EF4-FFF2-40B4-BE49-F238E27FC236}">
                <a16:creationId xmlns:a16="http://schemas.microsoft.com/office/drawing/2014/main" id="{968DDC9F-997A-8305-82A4-6AE2FD7BB2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11" y="3751631"/>
            <a:ext cx="493353" cy="17905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B39B1E-47A1-2DC0-DDF8-6155DAB978A0}"/>
              </a:ext>
            </a:extLst>
          </p:cNvPr>
          <p:cNvSpPr txBox="1"/>
          <p:nvPr/>
        </p:nvSpPr>
        <p:spPr>
          <a:xfrm>
            <a:off x="5768303" y="5796321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Non-Hermiticity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C6AD93-12D3-8956-99E0-3BE1E01B0544}"/>
              </a:ext>
            </a:extLst>
          </p:cNvPr>
          <p:cNvSpPr txBox="1"/>
          <p:nvPr/>
        </p:nvSpPr>
        <p:spPr>
          <a:xfrm>
            <a:off x="341049" y="4691690"/>
            <a:ext cx="621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</a:rPr>
              <a:t>Effective surface Hamiltonian in the retarded Green’s </a:t>
            </a:r>
            <a:r>
              <a:rPr kumimoji="1" lang="en-US" altLang="ja-JP" sz="2000" b="1" dirty="0" err="1">
                <a:solidFill>
                  <a:srgbClr val="00B050"/>
                </a:solidFill>
              </a:rPr>
              <a:t>fn</a:t>
            </a:r>
            <a:r>
              <a:rPr kumimoji="1" lang="en-US" altLang="ja-JP" sz="2000" b="1" dirty="0">
                <a:solidFill>
                  <a:srgbClr val="00B050"/>
                </a:solidFill>
              </a:rPr>
              <a:t>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56D2A89-CA8C-9F69-9F34-2149F9E63112}"/>
              </a:ext>
            </a:extLst>
          </p:cNvPr>
          <p:cNvCxnSpPr>
            <a:cxnSpLocks/>
          </p:cNvCxnSpPr>
          <p:nvPr/>
        </p:nvCxnSpPr>
        <p:spPr>
          <a:xfrm>
            <a:off x="6587295" y="5817502"/>
            <a:ext cx="3771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BE5E63-DCF0-D2FF-506D-E121134416D4}"/>
              </a:ext>
            </a:extLst>
          </p:cNvPr>
          <p:cNvSpPr txBox="1"/>
          <p:nvPr/>
        </p:nvSpPr>
        <p:spPr>
          <a:xfrm>
            <a:off x="4280881" y="621196"/>
            <a:ext cx="4544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[Nakamura-Inaka-Okuma-MS(23), Hamanaka-Yoshida-Kawabata(24)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6AFEE7-AF31-98BD-5124-E0764C2C28B2}"/>
              </a:ext>
            </a:extLst>
          </p:cNvPr>
          <p:cNvSpPr txBox="1"/>
          <p:nvPr/>
        </p:nvSpPr>
        <p:spPr>
          <a:xfrm>
            <a:off x="7307379" y="4009869"/>
            <a:ext cx="13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environment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21DA20-449F-FB4A-E2CE-4A0580C012E2}"/>
              </a:ext>
            </a:extLst>
          </p:cNvPr>
          <p:cNvSpPr txBox="1"/>
          <p:nvPr/>
        </p:nvSpPr>
        <p:spPr>
          <a:xfrm>
            <a:off x="7295745" y="2869297"/>
            <a:ext cx="83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system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E675F9-339A-2057-6EB3-3801D1D37895}"/>
              </a:ext>
            </a:extLst>
          </p:cNvPr>
          <p:cNvSpPr txBox="1"/>
          <p:nvPr/>
        </p:nvSpPr>
        <p:spPr>
          <a:xfrm>
            <a:off x="755520" y="6236804"/>
            <a:ext cx="791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7030A0"/>
                </a:solidFill>
              </a:rPr>
              <a:t>Top. boundary modes in TIs have hidden non-Hermiticity</a:t>
            </a:r>
          </a:p>
        </p:txBody>
      </p:sp>
    </p:spTree>
    <p:extLst>
      <p:ext uri="{BB962C8B-B14F-4D97-AF65-F5344CB8AC3E}">
        <p14:creationId xmlns:p14="http://schemas.microsoft.com/office/powerpoint/2010/main" val="16743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/>
      <p:bldP spid="6" grpId="0"/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F47DCE2-9ED9-7BFD-A97E-FC27165D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3" name="図 2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47E9E9C-5EFD-C5CF-423A-A7DA11988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5275"/>
            <a:ext cx="3226804" cy="20436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6414EC-36F3-90EB-A342-8246FDECD2D0}"/>
              </a:ext>
            </a:extLst>
          </p:cNvPr>
          <p:cNvSpPr txBox="1"/>
          <p:nvPr/>
        </p:nvSpPr>
        <p:spPr>
          <a:xfrm>
            <a:off x="3984806" y="1738606"/>
            <a:ext cx="1676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F0"/>
                </a:solidFill>
              </a:rPr>
              <a:t>top </a:t>
            </a:r>
            <a:r>
              <a:rPr lang="en-US" altLang="ja-JP" sz="2000" b="1" dirty="0" err="1">
                <a:solidFill>
                  <a:srgbClr val="00B0F0"/>
                </a:solidFill>
              </a:rPr>
              <a:t>bdry</a:t>
            </a:r>
            <a:r>
              <a:rPr lang="en-US" altLang="ja-JP" sz="2000" b="1" dirty="0">
                <a:solidFill>
                  <a:srgbClr val="00B0F0"/>
                </a:solidFill>
              </a:rPr>
              <a:t> </a:t>
            </a:r>
            <a:r>
              <a:rPr kumimoji="1" lang="en-US" altLang="ja-JP" sz="2000" b="1" dirty="0">
                <a:solidFill>
                  <a:srgbClr val="00B0F0"/>
                </a:solidFill>
              </a:rPr>
              <a:t>state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434E03-D508-D265-E314-5036E9D932C1}"/>
              </a:ext>
            </a:extLst>
          </p:cNvPr>
          <p:cNvSpPr txBox="1"/>
          <p:nvPr/>
        </p:nvSpPr>
        <p:spPr>
          <a:xfrm>
            <a:off x="4047255" y="2888887"/>
            <a:ext cx="1563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bottom </a:t>
            </a:r>
            <a:r>
              <a:rPr lang="en-US" altLang="ja-JP" sz="2000" b="1" dirty="0" err="1">
                <a:solidFill>
                  <a:srgbClr val="00B050"/>
                </a:solidFill>
              </a:rPr>
              <a:t>bdry</a:t>
            </a:r>
            <a:r>
              <a:rPr lang="en-US" altLang="ja-JP" sz="2000" b="1" dirty="0">
                <a:solidFill>
                  <a:srgbClr val="00B050"/>
                </a:solidFill>
              </a:rPr>
              <a:t> state mixed with bulk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8" name="図 7" descr="図形, 四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F3E2E2C9-59ED-83BB-0C55-E4D416A19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72" y="1813770"/>
            <a:ext cx="1262068" cy="14495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AEEC71-A888-5AD3-A67C-EF3DE3829BB8}"/>
              </a:ext>
            </a:extLst>
          </p:cNvPr>
          <p:cNvSpPr txBox="1"/>
          <p:nvPr/>
        </p:nvSpPr>
        <p:spPr>
          <a:xfrm>
            <a:off x="323528" y="188640"/>
            <a:ext cx="37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7030A0"/>
                </a:solidFill>
              </a:rPr>
              <a:t>Ex.) 3D topological insulator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0" name="図 19" descr="\documentclass{article}&#10;\usepackage{amsmath}&#10;\usepackage{bm}&#10;\pagestyle{empty}&#10;\begin{document}&#10;\begin{align}&#10;H({\bm k})=t(\sin k_x s_y-\sin k_y s_x)\sigma_z&#10;+t\sin k_z s_0\sigma_y&#10;+(m+t\sum_{i=x,y,z}\cos k_i)s_0\sigma_x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080D12F2-33CC-AA53-BD57-CE9E65244C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6" y="963347"/>
            <a:ext cx="7981712" cy="57600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083629-EC34-27D2-C2E2-60164161215C}"/>
              </a:ext>
            </a:extLst>
          </p:cNvPr>
          <p:cNvSpPr txBox="1"/>
          <p:nvPr/>
        </p:nvSpPr>
        <p:spPr>
          <a:xfrm>
            <a:off x="750565" y="5549140"/>
            <a:ext cx="791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7030A0"/>
                </a:solidFill>
              </a:rPr>
              <a:t>Topological boundary modes in TIs have hidden non-Hermiticity due to quantum anomaly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B54B04F-A37B-745F-9EF0-26743B70691E}"/>
              </a:ext>
            </a:extLst>
          </p:cNvPr>
          <p:cNvCxnSpPr>
            <a:cxnSpLocks/>
          </p:cNvCxnSpPr>
          <p:nvPr/>
        </p:nvCxnSpPr>
        <p:spPr>
          <a:xfrm flipH="1">
            <a:off x="2988502" y="1965349"/>
            <a:ext cx="3226804" cy="38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C18CF64-CD09-C7B6-3F50-0E2EAA4DB41A}"/>
              </a:ext>
            </a:extLst>
          </p:cNvPr>
          <p:cNvCxnSpPr>
            <a:cxnSpLocks/>
          </p:cNvCxnSpPr>
          <p:nvPr/>
        </p:nvCxnSpPr>
        <p:spPr>
          <a:xfrm flipH="1">
            <a:off x="3210020" y="2350359"/>
            <a:ext cx="2400471" cy="54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6434AAE-BE70-74C3-6852-6CC6BC6F4A20}"/>
              </a:ext>
            </a:extLst>
          </p:cNvPr>
          <p:cNvSpPr txBox="1"/>
          <p:nvPr/>
        </p:nvSpPr>
        <p:spPr>
          <a:xfrm>
            <a:off x="2195736" y="4509120"/>
            <a:ext cx="611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Anomaly is cancelled b/w top and bottom </a:t>
            </a:r>
            <a:r>
              <a:rPr kumimoji="1" lang="en-US" altLang="ja-JP" sz="2000" dirty="0" err="1">
                <a:solidFill>
                  <a:srgbClr val="C00000"/>
                </a:solidFill>
              </a:rPr>
              <a:t>bdry</a:t>
            </a:r>
            <a:r>
              <a:rPr kumimoji="1" lang="en-US" altLang="ja-JP" sz="2000" dirty="0">
                <a:solidFill>
                  <a:srgbClr val="C00000"/>
                </a:solidFill>
              </a:rPr>
              <a:t> states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C342AF-6EC8-6F13-5084-A94BA2AC3769}"/>
              </a:ext>
            </a:extLst>
          </p:cNvPr>
          <p:cNvSpPr txBox="1"/>
          <p:nvPr/>
        </p:nvSpPr>
        <p:spPr>
          <a:xfrm>
            <a:off x="6732240" y="4930803"/>
            <a:ext cx="137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[Bessho-MS(21)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488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2C55-AF72-B35D-9079-66E145F73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A11459-61BC-E214-D6A7-7F57B05D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1187" y="6383299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19" name="図 18" descr="グラフ, 概略図, 箱ひげ図&#10;&#10;中程度の精度で自動的に生成された説明">
            <a:extLst>
              <a:ext uri="{FF2B5EF4-FFF2-40B4-BE49-F238E27FC236}">
                <a16:creationId xmlns:a16="http://schemas.microsoft.com/office/drawing/2014/main" id="{59FEA9C4-328D-28B0-D74A-73E48619F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0" y="1785494"/>
            <a:ext cx="1872208" cy="1689058"/>
          </a:xfrm>
          <a:prstGeom prst="rect">
            <a:avLst/>
          </a:prstGeom>
        </p:spPr>
      </p:pic>
      <p:sp>
        <p:nvSpPr>
          <p:cNvPr id="20" name="右矢印 19">
            <a:extLst>
              <a:ext uri="{FF2B5EF4-FFF2-40B4-BE49-F238E27FC236}">
                <a16:creationId xmlns:a16="http://schemas.microsoft.com/office/drawing/2014/main" id="{8442BCEE-C5B6-843A-B612-E7A9F0CDD1D8}"/>
              </a:ext>
            </a:extLst>
          </p:cNvPr>
          <p:cNvSpPr/>
          <p:nvPr/>
        </p:nvSpPr>
        <p:spPr>
          <a:xfrm>
            <a:off x="3769030" y="23449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A36F86-8457-CB22-04B9-165B016CF8D2}"/>
              </a:ext>
            </a:extLst>
          </p:cNvPr>
          <p:cNvSpPr txBox="1"/>
          <p:nvPr/>
        </p:nvSpPr>
        <p:spPr>
          <a:xfrm>
            <a:off x="7767879" y="1850650"/>
            <a:ext cx="133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point-gap top. #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162637-DFD4-B4D8-888E-B95131303869}"/>
              </a:ext>
            </a:extLst>
          </p:cNvPr>
          <p:cNvSpPr txBox="1"/>
          <p:nvPr/>
        </p:nvSpPr>
        <p:spPr>
          <a:xfrm>
            <a:off x="395536" y="21525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The top. boundary modes in the effective Hamiltonian have the same top. # as the original one, but in a different manner</a:t>
            </a:r>
          </a:p>
        </p:txBody>
      </p:sp>
      <p:pic>
        <p:nvPicPr>
          <p:cNvPr id="4" name="図 3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12E360-C51D-6505-03DF-80D02A09A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6" y="1925694"/>
            <a:ext cx="1175253" cy="112537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7A0ABA2-F99A-D7A1-E650-7CCC2A4B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773" y="1862953"/>
            <a:ext cx="1023552" cy="132332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EB4F5C-4EF8-8BDE-EE70-58D996AA3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21" y="3522791"/>
            <a:ext cx="2993578" cy="25345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8B1C315-CDB2-FA4D-3195-195C23796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957" y="6171158"/>
            <a:ext cx="665518" cy="11518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2AB841-7F8A-8178-7EEF-AB9B02EC6C4F}"/>
              </a:ext>
            </a:extLst>
          </p:cNvPr>
          <p:cNvSpPr txBox="1"/>
          <p:nvPr/>
        </p:nvSpPr>
        <p:spPr>
          <a:xfrm>
            <a:off x="1043608" y="632053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</a:t>
            </a:r>
            <a:r>
              <a:rPr kumimoji="1" lang="en-US" altLang="ja-JP" sz="1200" dirty="0">
                <a:solidFill>
                  <a:srgbClr val="0070C0"/>
                </a:solidFill>
              </a:rPr>
              <a:t>pace-dim.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1DC95D7-6A9D-C6B5-6E3E-1C7A8029C2FB}"/>
              </a:ext>
            </a:extLst>
          </p:cNvPr>
          <p:cNvCxnSpPr>
            <a:cxnSpLocks/>
          </p:cNvCxnSpPr>
          <p:nvPr/>
        </p:nvCxnSpPr>
        <p:spPr>
          <a:xfrm flipH="1">
            <a:off x="1452166" y="6322125"/>
            <a:ext cx="215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30AEC10-CA1C-8E0C-B292-40C638C74C64}"/>
              </a:ext>
            </a:extLst>
          </p:cNvPr>
          <p:cNvCxnSpPr/>
          <p:nvPr/>
        </p:nvCxnSpPr>
        <p:spPr>
          <a:xfrm>
            <a:off x="1748459" y="6320531"/>
            <a:ext cx="288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7B3DCB-2692-D15F-A84F-53FDA955DCF0}"/>
              </a:ext>
            </a:extLst>
          </p:cNvPr>
          <p:cNvSpPr txBox="1"/>
          <p:nvPr/>
        </p:nvSpPr>
        <p:spPr>
          <a:xfrm>
            <a:off x="1773301" y="6309492"/>
            <a:ext cx="86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</a:rPr>
              <a:t>co-dim of defect</a:t>
            </a:r>
            <a:r>
              <a:rPr kumimoji="1" lang="en-US" altLang="ja-JP" sz="1200" dirty="0">
                <a:solidFill>
                  <a:srgbClr val="00B050"/>
                </a:solidFill>
              </a:rPr>
              <a:t>  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22" name="大かっこ 21">
            <a:extLst>
              <a:ext uri="{FF2B5EF4-FFF2-40B4-BE49-F238E27FC236}">
                <a16:creationId xmlns:a16="http://schemas.microsoft.com/office/drawing/2014/main" id="{C1EB2833-249B-79D6-5C92-7175103A4720}"/>
              </a:ext>
            </a:extLst>
          </p:cNvPr>
          <p:cNvSpPr/>
          <p:nvPr/>
        </p:nvSpPr>
        <p:spPr>
          <a:xfrm>
            <a:off x="1043608" y="6159798"/>
            <a:ext cx="1622075" cy="58862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\documentclass{article}&#10;\usepackage{amsmath}&#10;\pagestyle{empty}&#10;\begin{document}&#10;$\delta=(d-1)-D$&#10;&#10;&#10;&#10;\end{document}" title="IguanaTex Picture Display">
            <a:extLst>
              <a:ext uri="{FF2B5EF4-FFF2-40B4-BE49-F238E27FC236}">
                <a16:creationId xmlns:a16="http://schemas.microsoft.com/office/drawing/2014/main" id="{21262464-4A1E-9BD8-B16E-492CE88297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1" y="6448438"/>
            <a:ext cx="1012398" cy="14909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040524E-A671-FBCA-4C22-5E5CC6429E1C}"/>
              </a:ext>
            </a:extLst>
          </p:cNvPr>
          <p:cNvSpPr txBox="1"/>
          <p:nvPr/>
        </p:nvSpPr>
        <p:spPr>
          <a:xfrm>
            <a:off x="552580" y="1174587"/>
            <a:ext cx="10166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/>
              <a:t>d</a:t>
            </a:r>
            <a:r>
              <a:rPr kumimoji="1" lang="en-US" altLang="ja-JP" dirty="0"/>
              <a:t>-dim. TI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A5F0EBB-4B3E-0D5B-2C92-7D5D0FDF95C8}"/>
              </a:ext>
            </a:extLst>
          </p:cNvPr>
          <p:cNvSpPr txBox="1"/>
          <p:nvPr/>
        </p:nvSpPr>
        <p:spPr>
          <a:xfrm>
            <a:off x="5342708" y="1174587"/>
            <a:ext cx="24209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en-US" altLang="ja-JP" i="1" dirty="0"/>
              <a:t>d-1</a:t>
            </a:r>
            <a:r>
              <a:rPr kumimoji="1" lang="en-US" altLang="ja-JP" dirty="0"/>
              <a:t>)-dim. top. </a:t>
            </a:r>
            <a:r>
              <a:rPr lang="en-US" altLang="ja-JP" dirty="0" err="1"/>
              <a:t>b</a:t>
            </a:r>
            <a:r>
              <a:rPr kumimoji="1" lang="en-US" altLang="ja-JP" dirty="0" err="1"/>
              <a:t>ry</a:t>
            </a:r>
            <a:r>
              <a:rPr kumimoji="1" lang="en-US" altLang="ja-JP" dirty="0"/>
              <a:t> state</a:t>
            </a:r>
            <a:endParaRPr kumimoji="1" lang="ja-JP" altLang="en-US" dirty="0"/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CC97CD1C-D0A8-9A2A-AEE9-86BB7A1F16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86" y="3429000"/>
            <a:ext cx="4125061" cy="25803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3698ED-9D63-D667-607F-2A199D0E9673}"/>
              </a:ext>
            </a:extLst>
          </p:cNvPr>
          <p:cNvSpPr txBox="1"/>
          <p:nvPr/>
        </p:nvSpPr>
        <p:spPr>
          <a:xfrm>
            <a:off x="2856357" y="6080502"/>
            <a:ext cx="162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[Schnyder-Ryu-Furusaki-Ludwig (08)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394461-7940-AC5D-90DE-2BCC5C1127DA}"/>
              </a:ext>
            </a:extLst>
          </p:cNvPr>
          <p:cNvSpPr txBox="1"/>
          <p:nvPr/>
        </p:nvSpPr>
        <p:spPr>
          <a:xfrm>
            <a:off x="5803317" y="6013301"/>
            <a:ext cx="2786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[Kawabata-Shiozaki-Ueda-MS (18)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B400158-F5F4-0961-B40F-F0863575FA31}"/>
              </a:ext>
            </a:extLst>
          </p:cNvPr>
          <p:cNvSpPr/>
          <p:nvPr/>
        </p:nvSpPr>
        <p:spPr>
          <a:xfrm>
            <a:off x="2838331" y="3499642"/>
            <a:ext cx="360040" cy="2509677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C87DDE6-8833-1FF0-9D0B-E5D695F22C28}"/>
              </a:ext>
            </a:extLst>
          </p:cNvPr>
          <p:cNvSpPr/>
          <p:nvPr/>
        </p:nvSpPr>
        <p:spPr>
          <a:xfrm>
            <a:off x="7938965" y="3457124"/>
            <a:ext cx="360040" cy="2509677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94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14" grpId="0"/>
      <p:bldP spid="17" grpId="0"/>
      <p:bldP spid="22" grpId="0" animBg="1"/>
      <p:bldP spid="29" grpId="0" animBg="1"/>
      <p:bldP spid="30" grpId="0" animBg="1"/>
      <p:bldP spid="7" grpId="0"/>
      <p:bldP spid="8" grpId="0"/>
      <p:bldP spid="1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2255-20E7-CD14-D05D-2C7DB345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F8BEC45-280C-E258-A2E4-4BF0B817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A7D87C-0439-B027-37E0-3D82AA1F5EED}"/>
              </a:ext>
            </a:extLst>
          </p:cNvPr>
          <p:cNvSpPr txBox="1"/>
          <p:nvPr/>
        </p:nvSpPr>
        <p:spPr>
          <a:xfrm>
            <a:off x="323528" y="188640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Outline </a:t>
            </a:r>
            <a:endParaRPr kumimoji="1" lang="ja-JP" altLang="en-US" sz="2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F4E030-6634-D469-5FF1-71A6C287CBE4}"/>
              </a:ext>
            </a:extLst>
          </p:cNvPr>
          <p:cNvSpPr txBox="1"/>
          <p:nvPr/>
        </p:nvSpPr>
        <p:spPr>
          <a:xfrm>
            <a:off x="292991" y="1177808"/>
            <a:ext cx="552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1. Non-Hermitian Topological Phases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37C9F6-992D-2483-00C2-8036A1B4BC7F}"/>
              </a:ext>
            </a:extLst>
          </p:cNvPr>
          <p:cNvSpPr txBox="1"/>
          <p:nvPr/>
        </p:nvSpPr>
        <p:spPr>
          <a:xfrm>
            <a:off x="297219" y="2276872"/>
            <a:ext cx="856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2. Hidden Non-Hermiticity of Topological Boundary States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627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C4F4C-BE7C-DBB2-691F-EBC15CE4A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E2D3EF62-CA16-CD44-8BDF-081737E8F25F}"/>
              </a:ext>
            </a:extLst>
          </p:cNvPr>
          <p:cNvGrpSpPr/>
          <p:nvPr/>
        </p:nvGrpSpPr>
        <p:grpSpPr>
          <a:xfrm>
            <a:off x="6779611" y="3921936"/>
            <a:ext cx="2350040" cy="1878663"/>
            <a:chOff x="6372106" y="4439398"/>
            <a:chExt cx="2350040" cy="1878663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17CAD5DB-5C41-C419-2E9B-66583F3B76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36296" y="5445224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6C782096-7FEB-F5A5-27F3-F6B1F3C79719}"/>
                </a:ext>
              </a:extLst>
            </p:cNvPr>
            <p:cNvGrpSpPr/>
            <p:nvPr/>
          </p:nvGrpSpPr>
          <p:grpSpPr>
            <a:xfrm>
              <a:off x="6372106" y="4439398"/>
              <a:ext cx="2350040" cy="1878663"/>
              <a:chOff x="755576" y="4365104"/>
              <a:chExt cx="2350040" cy="1878663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8DDC3EE7-D364-AD98-E984-4737F11BA52F}"/>
                  </a:ext>
                </a:extLst>
              </p:cNvPr>
              <p:cNvGrpSpPr/>
              <p:nvPr/>
            </p:nvGrpSpPr>
            <p:grpSpPr>
              <a:xfrm>
                <a:off x="755576" y="4365104"/>
                <a:ext cx="2350040" cy="1878663"/>
                <a:chOff x="5838827" y="949571"/>
                <a:chExt cx="2886263" cy="2298945"/>
              </a:xfrm>
            </p:grpSpPr>
            <p:cxnSp>
              <p:nvCxnSpPr>
                <p:cNvPr id="31" name="直線矢印コネクタ 30">
                  <a:extLst>
                    <a:ext uri="{FF2B5EF4-FFF2-40B4-BE49-F238E27FC236}">
                      <a16:creationId xmlns:a16="http://schemas.microsoft.com/office/drawing/2014/main" id="{0E3E9409-941C-639C-A91C-FE98B5AA1C61}"/>
                    </a:ext>
                  </a:extLst>
                </p:cNvPr>
                <p:cNvCxnSpPr/>
                <p:nvPr/>
              </p:nvCxnSpPr>
              <p:spPr>
                <a:xfrm flipH="1" flipV="1">
                  <a:off x="6945367" y="1486562"/>
                  <a:ext cx="7859" cy="1761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>
                  <a:extLst>
                    <a:ext uri="{FF2B5EF4-FFF2-40B4-BE49-F238E27FC236}">
                      <a16:creationId xmlns:a16="http://schemas.microsoft.com/office/drawing/2014/main" id="{04D93532-3499-76E3-28BD-464D104634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38827" y="2180414"/>
                  <a:ext cx="2218780" cy="7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5E92056F-5D26-84A1-881F-80F80CC4B626}"/>
                    </a:ext>
                  </a:extLst>
                </p:cNvPr>
                <p:cNvSpPr txBox="1"/>
                <p:nvPr/>
              </p:nvSpPr>
              <p:spPr>
                <a:xfrm>
                  <a:off x="7950575" y="1625151"/>
                  <a:ext cx="774515" cy="489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Re</a:t>
                  </a:r>
                  <a:r>
                    <a:rPr kumimoji="1" lang="en-US" altLang="ja-JP" sz="2000" i="1" dirty="0"/>
                    <a:t> E</a:t>
                  </a:r>
                  <a:endParaRPr kumimoji="1" lang="ja-JP" altLang="en-US" sz="2000" i="1" dirty="0"/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5BB3BBE2-5223-DB89-930C-CDA1BB4265AF}"/>
                    </a:ext>
                  </a:extLst>
                </p:cNvPr>
                <p:cNvSpPr txBox="1"/>
                <p:nvPr/>
              </p:nvSpPr>
              <p:spPr>
                <a:xfrm>
                  <a:off x="6689162" y="949571"/>
                  <a:ext cx="781996" cy="489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err="1"/>
                    <a:t>Im</a:t>
                  </a:r>
                  <a:r>
                    <a:rPr lang="en-US" altLang="ja-JP" sz="2000" dirty="0"/>
                    <a:t> </a:t>
                  </a:r>
                  <a:r>
                    <a:rPr kumimoji="1" lang="en-US" altLang="ja-JP" sz="2000" i="1" dirty="0"/>
                    <a:t>E</a:t>
                  </a:r>
                  <a:endParaRPr kumimoji="1" lang="ja-JP" altLang="en-US" sz="2000" i="1" dirty="0"/>
                </a:p>
              </p:txBody>
            </p:sp>
          </p:grpSp>
          <p:sp>
            <p:nvSpPr>
              <p:cNvPr id="37" name="弦 36">
                <a:extLst>
                  <a:ext uri="{FF2B5EF4-FFF2-40B4-BE49-F238E27FC236}">
                    <a16:creationId xmlns:a16="http://schemas.microsoft.com/office/drawing/2014/main" id="{20422663-08DE-15BB-FAB8-2F4EED9E93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563363">
                <a:off x="1175747" y="5068334"/>
                <a:ext cx="1036029" cy="1044000"/>
              </a:xfrm>
              <a:prstGeom prst="chord">
                <a:avLst/>
              </a:prstGeom>
              <a:noFill/>
              <a:ln w="117475">
                <a:solidFill>
                  <a:srgbClr val="002060">
                    <a:alpha val="37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noFill/>
                </a:endParaRP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BF1716-1335-A80A-A9EB-2BE2CDE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EFF3C0-17DB-062F-FB38-3D055D52701D}"/>
              </a:ext>
            </a:extLst>
          </p:cNvPr>
          <p:cNvSpPr txBox="1"/>
          <p:nvPr/>
        </p:nvSpPr>
        <p:spPr>
          <a:xfrm>
            <a:off x="374898" y="215395"/>
            <a:ext cx="839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Notably, once one allows non-Hermiticity, one can introduce new gaps even for gapless systems in a conventional Hermitian sense.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82C50A-A0B0-DCDB-2B04-31ECE7AB25F6}"/>
              </a:ext>
            </a:extLst>
          </p:cNvPr>
          <p:cNvSpPr txBox="1"/>
          <p:nvPr/>
        </p:nvSpPr>
        <p:spPr>
          <a:xfrm>
            <a:off x="374898" y="1383559"/>
            <a:ext cx="1806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Hermitian case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EAD22AD-3113-AE8A-52F8-C9B3B27424F3}"/>
              </a:ext>
            </a:extLst>
          </p:cNvPr>
          <p:cNvGrpSpPr/>
          <p:nvPr/>
        </p:nvGrpSpPr>
        <p:grpSpPr>
          <a:xfrm>
            <a:off x="606595" y="2881304"/>
            <a:ext cx="2339640" cy="1123760"/>
            <a:chOff x="720192" y="2060848"/>
            <a:chExt cx="2339640" cy="1123760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31D6F4B-26FE-30FB-D6DF-D80AE538CF6B}"/>
                </a:ext>
              </a:extLst>
            </p:cNvPr>
            <p:cNvGrpSpPr/>
            <p:nvPr/>
          </p:nvGrpSpPr>
          <p:grpSpPr>
            <a:xfrm rot="5400000">
              <a:off x="1417860" y="1363180"/>
              <a:ext cx="648684" cy="2044020"/>
              <a:chOff x="1391607" y="3282984"/>
              <a:chExt cx="648684" cy="2044020"/>
            </a:xfrm>
          </p:grpSpPr>
          <p:cxnSp>
            <p:nvCxnSpPr>
              <p:cNvPr id="4" name="直線矢印コネクタ 3">
                <a:extLst>
                  <a:ext uri="{FF2B5EF4-FFF2-40B4-BE49-F238E27FC236}">
                    <a16:creationId xmlns:a16="http://schemas.microsoft.com/office/drawing/2014/main" id="{B1FAD167-6A3B-A2A5-8BD0-CCE120E0FD9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944860" y="4301347"/>
                <a:ext cx="2044020" cy="72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04AD18E-2716-F934-23F5-FC5BCC9BCFCE}"/>
                  </a:ext>
                </a:extLst>
              </p:cNvPr>
              <p:cNvSpPr txBox="1"/>
              <p:nvPr/>
            </p:nvSpPr>
            <p:spPr>
              <a:xfrm rot="16200000">
                <a:off x="819304" y="4069539"/>
                <a:ext cx="1513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C00000"/>
                    </a:solidFill>
                  </a:rPr>
                  <a:t>Fermi energy</a:t>
                </a:r>
                <a:endParaRPr kumimoji="1" lang="ja-JP" alt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D70AE76A-5CD0-D7AA-B7FC-E506E49B2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6275" y="4279977"/>
                <a:ext cx="1440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08C0328-E5A3-55D5-0137-43A70CF9F0AA}"/>
                </a:ext>
              </a:extLst>
            </p:cNvPr>
            <p:cNvSpPr txBox="1"/>
            <p:nvPr/>
          </p:nvSpPr>
          <p:spPr>
            <a:xfrm>
              <a:off x="2750132" y="2413035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  <p:sp>
          <p:nvSpPr>
            <p:cNvPr id="11" name="角丸四角形 7">
              <a:extLst>
                <a:ext uri="{FF2B5EF4-FFF2-40B4-BE49-F238E27FC236}">
                  <a16:creationId xmlns:a16="http://schemas.microsoft.com/office/drawing/2014/main" id="{CE4AFEF2-1BFD-2AC6-671C-1C63B6EF6594}"/>
                </a:ext>
              </a:extLst>
            </p:cNvPr>
            <p:cNvSpPr/>
            <p:nvPr/>
          </p:nvSpPr>
          <p:spPr>
            <a:xfrm rot="5400000">
              <a:off x="1679116" y="2133632"/>
              <a:ext cx="144016" cy="1041059"/>
            </a:xfrm>
            <a:prstGeom prst="roundRect">
              <a:avLst/>
            </a:prstGeom>
            <a:solidFill>
              <a:srgbClr val="00206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 descr="\documentclass{article}&#10;\usepackage{amsmath}&#10;\pagestyle{empty}&#10;\begin{document}&#10;$E_{\rm F}\in \sigma(E)$&#10;&#10;&#10;\end{document}" title="IguanaTex Picture Display">
              <a:extLst>
                <a:ext uri="{FF2B5EF4-FFF2-40B4-BE49-F238E27FC236}">
                  <a16:creationId xmlns:a16="http://schemas.microsoft.com/office/drawing/2014/main" id="{9B19F814-B0DB-5120-1A56-BCFDFD97AD6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913" y="2977216"/>
              <a:ext cx="942580" cy="207392"/>
            </a:xfrm>
            <a:prstGeom prst="rect">
              <a:avLst/>
            </a:prstGeom>
          </p:spPr>
        </p:pic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666180-0B82-7020-B72F-3160AB5D8FCF}"/>
              </a:ext>
            </a:extLst>
          </p:cNvPr>
          <p:cNvSpPr txBox="1"/>
          <p:nvPr/>
        </p:nvSpPr>
        <p:spPr>
          <a:xfrm>
            <a:off x="4361307" y="1343375"/>
            <a:ext cx="22888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non-Hermitian case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AB14085-DA66-0CFE-AE14-31242BE3071F}"/>
              </a:ext>
            </a:extLst>
          </p:cNvPr>
          <p:cNvGrpSpPr/>
          <p:nvPr/>
        </p:nvGrpSpPr>
        <p:grpSpPr>
          <a:xfrm>
            <a:off x="6601681" y="1701179"/>
            <a:ext cx="2370434" cy="1908296"/>
            <a:chOff x="4515847" y="1880744"/>
            <a:chExt cx="2370434" cy="1908296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09F5C6F2-3BD5-0068-A71A-ED95D00CD2C8}"/>
                </a:ext>
              </a:extLst>
            </p:cNvPr>
            <p:cNvGrpSpPr/>
            <p:nvPr/>
          </p:nvGrpSpPr>
          <p:grpSpPr>
            <a:xfrm>
              <a:off x="4515847" y="2517094"/>
              <a:ext cx="2370434" cy="497792"/>
              <a:chOff x="720192" y="2211740"/>
              <a:chExt cx="2370434" cy="497792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A47BEFA0-F21F-801B-1A2E-DC8154D9AD22}"/>
                  </a:ext>
                </a:extLst>
              </p:cNvPr>
              <p:cNvGrpSpPr/>
              <p:nvPr/>
            </p:nvGrpSpPr>
            <p:grpSpPr>
              <a:xfrm rot="5400000">
                <a:off x="1670194" y="1615514"/>
                <a:ext cx="144016" cy="2044020"/>
                <a:chOff x="1896275" y="3282984"/>
                <a:chExt cx="144016" cy="2044020"/>
              </a:xfrm>
            </p:grpSpPr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B2C43E30-CAB5-EA11-70D0-5161454A8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944860" y="4301347"/>
                  <a:ext cx="2044020" cy="72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5B19EA60-0DB7-D56A-42A0-B03D1347E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6275" y="4279977"/>
                  <a:ext cx="14401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9018D11-C795-46C4-21BA-590C6E441A7C}"/>
                  </a:ext>
                </a:extLst>
              </p:cNvPr>
              <p:cNvSpPr txBox="1"/>
              <p:nvPr/>
            </p:nvSpPr>
            <p:spPr>
              <a:xfrm>
                <a:off x="2460004" y="2211740"/>
                <a:ext cx="630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Re</a:t>
                </a:r>
                <a:r>
                  <a:rPr kumimoji="1" lang="en-US" altLang="ja-JP" sz="2000" i="1" dirty="0"/>
                  <a:t> E</a:t>
                </a:r>
                <a:endParaRPr kumimoji="1" lang="ja-JP" altLang="en-US" sz="2000" i="1" dirty="0"/>
              </a:p>
            </p:txBody>
          </p:sp>
          <p:sp>
            <p:nvSpPr>
              <p:cNvPr id="49" name="角丸四角形 7">
                <a:extLst>
                  <a:ext uri="{FF2B5EF4-FFF2-40B4-BE49-F238E27FC236}">
                    <a16:creationId xmlns:a16="http://schemas.microsoft.com/office/drawing/2014/main" id="{3015E7E5-8E8A-E665-2E4F-31E377F8BEB7}"/>
                  </a:ext>
                </a:extLst>
              </p:cNvPr>
              <p:cNvSpPr/>
              <p:nvPr/>
            </p:nvSpPr>
            <p:spPr>
              <a:xfrm rot="5400000">
                <a:off x="1720982" y="2110565"/>
                <a:ext cx="144016" cy="1041059"/>
              </a:xfrm>
              <a:prstGeom prst="roundRect">
                <a:avLst/>
              </a:prstGeom>
              <a:solidFill>
                <a:srgbClr val="00206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52609D8D-7B22-821C-4281-C26AAB70CC1C}"/>
                </a:ext>
              </a:extLst>
            </p:cNvPr>
            <p:cNvCxnSpPr/>
            <p:nvPr/>
          </p:nvCxnSpPr>
          <p:spPr>
            <a:xfrm flipH="1" flipV="1">
              <a:off x="5559634" y="2349198"/>
              <a:ext cx="6399" cy="1439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角丸四角形 7">
              <a:extLst>
                <a:ext uri="{FF2B5EF4-FFF2-40B4-BE49-F238E27FC236}">
                  <a16:creationId xmlns:a16="http://schemas.microsoft.com/office/drawing/2014/main" id="{47473876-9903-1364-6A34-EF3B169311A5}"/>
                </a:ext>
              </a:extLst>
            </p:cNvPr>
            <p:cNvSpPr/>
            <p:nvPr/>
          </p:nvSpPr>
          <p:spPr>
            <a:xfrm rot="5400000">
              <a:off x="5523012" y="2965529"/>
              <a:ext cx="144016" cy="1041059"/>
            </a:xfrm>
            <a:prstGeom prst="roundRect">
              <a:avLst/>
            </a:prstGeom>
            <a:solidFill>
              <a:srgbClr val="00206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F5439806-5368-4FA9-CB0B-CECC2445177E}"/>
                </a:ext>
              </a:extLst>
            </p:cNvPr>
            <p:cNvSpPr txBox="1"/>
            <p:nvPr/>
          </p:nvSpPr>
          <p:spPr>
            <a:xfrm>
              <a:off x="5276663" y="1880744"/>
              <a:ext cx="6367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Im</a:t>
              </a:r>
              <a:r>
                <a:rPr lang="en-US" altLang="ja-JP" sz="2000" dirty="0"/>
                <a:t> </a:t>
              </a:r>
              <a:r>
                <a:rPr kumimoji="1" lang="en-US" altLang="ja-JP" sz="2000" i="1" dirty="0"/>
                <a:t>E</a:t>
              </a:r>
              <a:endParaRPr kumimoji="1" lang="ja-JP" altLang="en-US" sz="2000" i="1" dirty="0"/>
            </a:p>
          </p:txBody>
        </p:sp>
      </p:grpSp>
      <p:sp>
        <p:nvSpPr>
          <p:cNvPr id="59" name="矢印: 右 58">
            <a:extLst>
              <a:ext uri="{FF2B5EF4-FFF2-40B4-BE49-F238E27FC236}">
                <a16:creationId xmlns:a16="http://schemas.microsoft.com/office/drawing/2014/main" id="{4639AB07-EFAB-B4B7-296D-1A6FC8728F9F}"/>
              </a:ext>
            </a:extLst>
          </p:cNvPr>
          <p:cNvSpPr/>
          <p:nvPr/>
        </p:nvSpPr>
        <p:spPr>
          <a:xfrm>
            <a:off x="3271600" y="3138093"/>
            <a:ext cx="721699" cy="5290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D2C08B-C4FE-3312-597F-5B3066767209}"/>
              </a:ext>
            </a:extLst>
          </p:cNvPr>
          <p:cNvSpPr txBox="1"/>
          <p:nvPr/>
        </p:nvSpPr>
        <p:spPr>
          <a:xfrm>
            <a:off x="4273912" y="1936373"/>
            <a:ext cx="2599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Imaginary line gap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 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A3F66F8-B974-D812-0741-37C12E37CB97}"/>
              </a:ext>
            </a:extLst>
          </p:cNvPr>
          <p:cNvSpPr txBox="1"/>
          <p:nvPr/>
        </p:nvSpPr>
        <p:spPr>
          <a:xfrm>
            <a:off x="4416149" y="4206895"/>
            <a:ext cx="144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F0"/>
                </a:solidFill>
              </a:rPr>
              <a:t>Point gap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 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8FF56CE-E6E6-EFE1-3418-1929F0D57F26}"/>
              </a:ext>
            </a:extLst>
          </p:cNvPr>
          <p:cNvSpPr txBox="1"/>
          <p:nvPr/>
        </p:nvSpPr>
        <p:spPr>
          <a:xfrm>
            <a:off x="4263587" y="2700641"/>
            <a:ext cx="248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 overlap with an imaginary line 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3CC7F21-D9C2-2712-977A-A87E5F02AAE2}"/>
              </a:ext>
            </a:extLst>
          </p:cNvPr>
          <p:cNvSpPr txBox="1"/>
          <p:nvPr/>
        </p:nvSpPr>
        <p:spPr>
          <a:xfrm>
            <a:off x="445261" y="22001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F0"/>
                </a:solidFill>
              </a:rPr>
              <a:t>Gapless</a:t>
            </a:r>
            <a:r>
              <a:rPr kumimoji="1" lang="en-US" altLang="ja-JP" sz="2400" b="1" dirty="0">
                <a:solidFill>
                  <a:srgbClr val="00B0F0"/>
                </a:solidFill>
              </a:rPr>
              <a:t> 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498EB15-C001-F93D-48AC-DBE4B35ED402}"/>
              </a:ext>
            </a:extLst>
          </p:cNvPr>
          <p:cNvSpPr txBox="1"/>
          <p:nvPr/>
        </p:nvSpPr>
        <p:spPr>
          <a:xfrm>
            <a:off x="4255578" y="4718856"/>
            <a:ext cx="248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 overlap with a complex energy point </a:t>
            </a:r>
          </a:p>
          <a:p>
            <a:endParaRPr lang="en-US" altLang="ja-JP" dirty="0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C184CE2-CCDC-847F-E0A6-37F2B744F4CF}"/>
              </a:ext>
            </a:extLst>
          </p:cNvPr>
          <p:cNvCxnSpPr>
            <a:cxnSpLocks/>
          </p:cNvCxnSpPr>
          <p:nvPr/>
        </p:nvCxnSpPr>
        <p:spPr>
          <a:xfrm flipV="1">
            <a:off x="6803067" y="2996452"/>
            <a:ext cx="1783108" cy="153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フローチャート: 結合子 69">
            <a:extLst>
              <a:ext uri="{FF2B5EF4-FFF2-40B4-BE49-F238E27FC236}">
                <a16:creationId xmlns:a16="http://schemas.microsoft.com/office/drawing/2014/main" id="{A62E3B4D-F801-5916-55EC-396987B176A0}"/>
              </a:ext>
            </a:extLst>
          </p:cNvPr>
          <p:cNvSpPr>
            <a:spLocks noChangeAspect="1"/>
          </p:cNvSpPr>
          <p:nvPr/>
        </p:nvSpPr>
        <p:spPr>
          <a:xfrm>
            <a:off x="7642090" y="5228212"/>
            <a:ext cx="91582" cy="99706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18856A6-4C24-AB35-B168-01414887A96C}"/>
              </a:ext>
            </a:extLst>
          </p:cNvPr>
          <p:cNvSpPr txBox="1"/>
          <p:nvPr/>
        </p:nvSpPr>
        <p:spPr>
          <a:xfrm>
            <a:off x="8026843" y="1943116"/>
            <a:ext cx="8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gapless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E11FD5E-225D-8CB7-9A2E-598FAF9D21EF}"/>
              </a:ext>
            </a:extLst>
          </p:cNvPr>
          <p:cNvSpPr txBox="1"/>
          <p:nvPr/>
        </p:nvSpPr>
        <p:spPr>
          <a:xfrm>
            <a:off x="8214611" y="4155016"/>
            <a:ext cx="8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gapless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8C634AA9-204F-2A82-7A62-8367CDB77E08}"/>
              </a:ext>
            </a:extLst>
          </p:cNvPr>
          <p:cNvCxnSpPr/>
          <p:nvPr/>
        </p:nvCxnSpPr>
        <p:spPr>
          <a:xfrm flipH="1">
            <a:off x="7812360" y="2312448"/>
            <a:ext cx="382649" cy="3133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CF7C3944-F17B-50CC-9EA5-421B47ED80CC}"/>
              </a:ext>
            </a:extLst>
          </p:cNvPr>
          <p:cNvCxnSpPr/>
          <p:nvPr/>
        </p:nvCxnSpPr>
        <p:spPr>
          <a:xfrm flipH="1">
            <a:off x="7870623" y="4513353"/>
            <a:ext cx="382649" cy="3133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202CDF08-6170-A0F9-50E6-D8D319C9B604}"/>
              </a:ext>
            </a:extLst>
          </p:cNvPr>
          <p:cNvCxnSpPr/>
          <p:nvPr/>
        </p:nvCxnSpPr>
        <p:spPr>
          <a:xfrm>
            <a:off x="5940152" y="2469120"/>
            <a:ext cx="661530" cy="4511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82B61B86-E329-E30F-3BCF-7E9BB4125C39}"/>
              </a:ext>
            </a:extLst>
          </p:cNvPr>
          <p:cNvCxnSpPr>
            <a:cxnSpLocks/>
          </p:cNvCxnSpPr>
          <p:nvPr/>
        </p:nvCxnSpPr>
        <p:spPr>
          <a:xfrm>
            <a:off x="6084168" y="4540168"/>
            <a:ext cx="1402424" cy="67240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8E0E8A4-4FBC-B29D-1268-299AED75DDF0}"/>
              </a:ext>
            </a:extLst>
          </p:cNvPr>
          <p:cNvSpPr txBox="1"/>
          <p:nvPr/>
        </p:nvSpPr>
        <p:spPr>
          <a:xfrm>
            <a:off x="1116997" y="6113306"/>
            <a:ext cx="728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b="1" dirty="0">
                <a:solidFill>
                  <a:srgbClr val="7030A0"/>
                </a:solidFill>
              </a:rPr>
              <a:t>Gapless states may have non-Hermitian </a:t>
            </a:r>
            <a:r>
              <a:rPr lang="en-US" altLang="ja-JP" sz="2800" b="1" dirty="0" err="1">
                <a:solidFill>
                  <a:srgbClr val="7030A0"/>
                </a:solidFill>
              </a:rPr>
              <a:t>top#s</a:t>
            </a:r>
            <a:r>
              <a:rPr lang="en-US" altLang="ja-JP" sz="2800" b="1" dirty="0">
                <a:solidFill>
                  <a:srgbClr val="7030A0"/>
                </a:solidFill>
              </a:rPr>
              <a:t> !!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D7159D3-F7EB-A9A1-9CF5-66CA4B62DCF0}"/>
              </a:ext>
            </a:extLst>
          </p:cNvPr>
          <p:cNvSpPr/>
          <p:nvPr/>
        </p:nvSpPr>
        <p:spPr>
          <a:xfrm>
            <a:off x="374898" y="188640"/>
            <a:ext cx="8445574" cy="960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9" grpId="0" animBg="1"/>
      <p:bldP spid="60" grpId="0"/>
      <p:bldP spid="61" grpId="0"/>
      <p:bldP spid="62" grpId="0"/>
      <p:bldP spid="68" grpId="0"/>
      <p:bldP spid="70" grpId="0" animBg="1"/>
      <p:bldP spid="71" grpId="0"/>
      <p:bldP spid="72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E54D762F-5DB0-C169-EF5B-A58059C13982}"/>
              </a:ext>
            </a:extLst>
          </p:cNvPr>
          <p:cNvSpPr/>
          <p:nvPr/>
        </p:nvSpPr>
        <p:spPr>
          <a:xfrm>
            <a:off x="5714174" y="4920911"/>
            <a:ext cx="859888" cy="1100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7A1FFC-244E-214D-2515-9BF6E19F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B83F28-E42A-2DF0-5534-7A070AA78D42}"/>
              </a:ext>
            </a:extLst>
          </p:cNvPr>
          <p:cNvSpPr txBox="1"/>
          <p:nvPr/>
        </p:nvSpPr>
        <p:spPr>
          <a:xfrm>
            <a:off x="224758" y="17206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Importantly, the hidden non-Hermiticity enables us to explain/predict new topological phenomena for gapless states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BC1E4D-95B5-A5AC-81A9-3370CBF1034A}"/>
              </a:ext>
            </a:extLst>
          </p:cNvPr>
          <p:cNvSpPr txBox="1"/>
          <p:nvPr/>
        </p:nvSpPr>
        <p:spPr>
          <a:xfrm>
            <a:off x="4319433" y="1052736"/>
            <a:ext cx="3651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</a:rPr>
              <a:t>Detachable surface states in TIs 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52476D-8E5F-9544-885D-FF2A8A511266}"/>
              </a:ext>
            </a:extLst>
          </p:cNvPr>
          <p:cNvSpPr txBox="1"/>
          <p:nvPr/>
        </p:nvSpPr>
        <p:spPr>
          <a:xfrm>
            <a:off x="2010974" y="223493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[Altland et al, PRX (24)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584FBF9-D970-B9EE-E747-DA1A35619F73}"/>
              </a:ext>
            </a:extLst>
          </p:cNvPr>
          <p:cNvGrpSpPr/>
          <p:nvPr/>
        </p:nvGrpSpPr>
        <p:grpSpPr>
          <a:xfrm>
            <a:off x="1534840" y="3309637"/>
            <a:ext cx="2626949" cy="1577709"/>
            <a:chOff x="1345913" y="2426401"/>
            <a:chExt cx="2626949" cy="1577709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739B5C4-E71A-E5AB-A5A5-896C7EB24565}"/>
                </a:ext>
              </a:extLst>
            </p:cNvPr>
            <p:cNvGrpSpPr/>
            <p:nvPr/>
          </p:nvGrpSpPr>
          <p:grpSpPr>
            <a:xfrm>
              <a:off x="1345913" y="2426401"/>
              <a:ext cx="2626949" cy="1577709"/>
              <a:chOff x="4515847" y="1880744"/>
              <a:chExt cx="2843208" cy="1834600"/>
            </a:xfrm>
          </p:grpSpPr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68DCA0B2-5846-05B9-F930-248E5EAFCBFB}"/>
                  </a:ext>
                </a:extLst>
              </p:cNvPr>
              <p:cNvGrpSpPr/>
              <p:nvPr/>
            </p:nvGrpSpPr>
            <p:grpSpPr>
              <a:xfrm>
                <a:off x="4515847" y="2435620"/>
                <a:ext cx="2843208" cy="591848"/>
                <a:chOff x="720192" y="2130266"/>
                <a:chExt cx="2843208" cy="591848"/>
              </a:xfrm>
            </p:grpSpPr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05DF7818-1D02-C494-6B55-CD8924B01093}"/>
                    </a:ext>
                  </a:extLst>
                </p:cNvPr>
                <p:cNvGrpSpPr/>
                <p:nvPr/>
              </p:nvGrpSpPr>
              <p:grpSpPr>
                <a:xfrm rot="5400000">
                  <a:off x="1798495" y="1487214"/>
                  <a:ext cx="144016" cy="2300622"/>
                  <a:chOff x="1896275" y="3026383"/>
                  <a:chExt cx="144016" cy="2300622"/>
                </a:xfrm>
              </p:grpSpPr>
              <p:cxnSp>
                <p:nvCxnSpPr>
                  <p:cNvPr id="33" name="直線矢印コネクタ 32">
                    <a:extLst>
                      <a:ext uri="{FF2B5EF4-FFF2-40B4-BE49-F238E27FC236}">
                        <a16:creationId xmlns:a16="http://schemas.microsoft.com/office/drawing/2014/main" id="{239EC87B-01A2-044E-0A30-2C09C0E0EF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808269" y="4164757"/>
                    <a:ext cx="2300622" cy="2387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D87E1390-7CF8-F1A3-81E1-881C2A588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6275" y="4279977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55CB3918-B775-57EB-7C63-35CD555BC8D2}"/>
                    </a:ext>
                  </a:extLst>
                </p:cNvPr>
                <p:cNvSpPr txBox="1"/>
                <p:nvPr/>
              </p:nvSpPr>
              <p:spPr>
                <a:xfrm>
                  <a:off x="2932778" y="2130266"/>
                  <a:ext cx="630622" cy="400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Re</a:t>
                  </a:r>
                  <a:r>
                    <a:rPr kumimoji="1" lang="en-US" altLang="ja-JP" sz="2000" i="1" dirty="0"/>
                    <a:t> E</a:t>
                  </a:r>
                  <a:endParaRPr kumimoji="1" lang="ja-JP" altLang="en-US" sz="2000" i="1" dirty="0"/>
                </a:p>
              </p:txBody>
            </p:sp>
            <p:sp>
              <p:nvSpPr>
                <p:cNvPr id="32" name="角丸四角形 7">
                  <a:extLst>
                    <a:ext uri="{FF2B5EF4-FFF2-40B4-BE49-F238E27FC236}">
                      <a16:creationId xmlns:a16="http://schemas.microsoft.com/office/drawing/2014/main" id="{8FBA533F-F0C4-3F75-E805-4CC2C4D2E2D1}"/>
                    </a:ext>
                  </a:extLst>
                </p:cNvPr>
                <p:cNvSpPr/>
                <p:nvPr/>
              </p:nvSpPr>
              <p:spPr>
                <a:xfrm rot="5400000">
                  <a:off x="960195" y="2434089"/>
                  <a:ext cx="150752" cy="425297"/>
                </a:xfrm>
                <a:prstGeom prst="roundRect">
                  <a:avLst/>
                </a:prstGeom>
                <a:solidFill>
                  <a:srgbClr val="002060">
                    <a:alpha val="3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1BB3CA1B-849D-A6E9-22BC-F5E0BDA66F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9634" y="2349197"/>
                <a:ext cx="18562" cy="13661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角丸四角形 7">
                <a:extLst>
                  <a:ext uri="{FF2B5EF4-FFF2-40B4-BE49-F238E27FC236}">
                    <a16:creationId xmlns:a16="http://schemas.microsoft.com/office/drawing/2014/main" id="{A60458C5-7BE0-3C9D-F5B2-F742EF13C9E1}"/>
                  </a:ext>
                </a:extLst>
              </p:cNvPr>
              <p:cNvSpPr/>
              <p:nvPr/>
            </p:nvSpPr>
            <p:spPr>
              <a:xfrm rot="5400000">
                <a:off x="5490018" y="2672107"/>
                <a:ext cx="139232" cy="517446"/>
              </a:xfrm>
              <a:prstGeom prst="roundRect">
                <a:avLst/>
              </a:prstGeom>
              <a:solidFill>
                <a:srgbClr val="C0000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37D6C50-771D-E1B3-4582-26A17F86BFD8}"/>
                  </a:ext>
                </a:extLst>
              </p:cNvPr>
              <p:cNvSpPr txBox="1"/>
              <p:nvPr/>
            </p:nvSpPr>
            <p:spPr>
              <a:xfrm>
                <a:off x="5276663" y="1880744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/>
                  <a:t>Im</a:t>
                </a:r>
                <a:r>
                  <a:rPr lang="en-US" altLang="ja-JP" sz="2000" dirty="0"/>
                  <a:t> </a:t>
                </a:r>
                <a:r>
                  <a:rPr kumimoji="1" lang="en-US" altLang="ja-JP" sz="2000" i="1" dirty="0"/>
                  <a:t>E</a:t>
                </a:r>
                <a:endParaRPr kumimoji="1" lang="ja-JP" altLang="en-US" sz="2000" i="1" dirty="0"/>
              </a:p>
            </p:txBody>
          </p:sp>
        </p:grpSp>
        <p:sp>
          <p:nvSpPr>
            <p:cNvPr id="25" name="角丸四角形 7">
              <a:extLst>
                <a:ext uri="{FF2B5EF4-FFF2-40B4-BE49-F238E27FC236}">
                  <a16:creationId xmlns:a16="http://schemas.microsoft.com/office/drawing/2014/main" id="{D6DC3694-5F61-BDCE-7C26-E58E79DCBCCB}"/>
                </a:ext>
              </a:extLst>
            </p:cNvPr>
            <p:cNvSpPr/>
            <p:nvPr/>
          </p:nvSpPr>
          <p:spPr>
            <a:xfrm rot="5400000">
              <a:off x="2909776" y="3079206"/>
              <a:ext cx="123851" cy="483999"/>
            </a:xfrm>
            <a:prstGeom prst="roundRect">
              <a:avLst/>
            </a:prstGeom>
            <a:solidFill>
              <a:srgbClr val="00206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1B3A80-BC63-BE60-670B-57125210CB99}"/>
              </a:ext>
            </a:extLst>
          </p:cNvPr>
          <p:cNvGrpSpPr/>
          <p:nvPr/>
        </p:nvGrpSpPr>
        <p:grpSpPr>
          <a:xfrm>
            <a:off x="5148064" y="3278542"/>
            <a:ext cx="2626949" cy="1468514"/>
            <a:chOff x="1345913" y="2426404"/>
            <a:chExt cx="2626949" cy="1468514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3AFDD292-0004-CE88-E1B8-E913A1546423}"/>
                </a:ext>
              </a:extLst>
            </p:cNvPr>
            <p:cNvGrpSpPr/>
            <p:nvPr/>
          </p:nvGrpSpPr>
          <p:grpSpPr>
            <a:xfrm>
              <a:off x="1345913" y="2426404"/>
              <a:ext cx="2626949" cy="1468514"/>
              <a:chOff x="4515847" y="1880744"/>
              <a:chExt cx="2843208" cy="1707623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9CA69DB2-AB24-7951-B323-D43A1DB49F2D}"/>
                  </a:ext>
                </a:extLst>
              </p:cNvPr>
              <p:cNvGrpSpPr/>
              <p:nvPr/>
            </p:nvGrpSpPr>
            <p:grpSpPr>
              <a:xfrm>
                <a:off x="4515847" y="2435620"/>
                <a:ext cx="2843208" cy="943343"/>
                <a:chOff x="720192" y="2130266"/>
                <a:chExt cx="2843208" cy="943343"/>
              </a:xfrm>
            </p:grpSpPr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1D924215-A456-EBF4-E6F1-BF07A95FBB06}"/>
                    </a:ext>
                  </a:extLst>
                </p:cNvPr>
                <p:cNvGrpSpPr/>
                <p:nvPr/>
              </p:nvGrpSpPr>
              <p:grpSpPr>
                <a:xfrm rot="5400000">
                  <a:off x="1792328" y="1493381"/>
                  <a:ext cx="144016" cy="2288287"/>
                  <a:chOff x="1896275" y="3038717"/>
                  <a:chExt cx="144016" cy="2288287"/>
                </a:xfrm>
              </p:grpSpPr>
              <p:cxnSp>
                <p:nvCxnSpPr>
                  <p:cNvPr id="45" name="直線矢印コネクタ 44">
                    <a:extLst>
                      <a:ext uri="{FF2B5EF4-FFF2-40B4-BE49-F238E27FC236}">
                        <a16:creationId xmlns:a16="http://schemas.microsoft.com/office/drawing/2014/main" id="{9AACD90A-AF25-A528-EE1A-65840000C4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813966" y="4170453"/>
                    <a:ext cx="2288287" cy="2481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>
                    <a:extLst>
                      <a:ext uri="{FF2B5EF4-FFF2-40B4-BE49-F238E27FC236}">
                        <a16:creationId xmlns:a16="http://schemas.microsoft.com/office/drawing/2014/main" id="{F6B194C2-749D-E763-4DFA-DDF7E6ED3C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6275" y="4279977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8E2A7426-2931-112F-98BF-B5CFC93A5763}"/>
                    </a:ext>
                  </a:extLst>
                </p:cNvPr>
                <p:cNvSpPr txBox="1"/>
                <p:nvPr/>
              </p:nvSpPr>
              <p:spPr>
                <a:xfrm>
                  <a:off x="2932778" y="2130266"/>
                  <a:ext cx="630622" cy="4001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Re</a:t>
                  </a:r>
                  <a:r>
                    <a:rPr kumimoji="1" lang="en-US" altLang="ja-JP" sz="2000" i="1" dirty="0"/>
                    <a:t> E</a:t>
                  </a:r>
                  <a:endParaRPr kumimoji="1" lang="ja-JP" altLang="en-US" sz="2000" i="1" dirty="0"/>
                </a:p>
              </p:txBody>
            </p:sp>
            <p:sp>
              <p:nvSpPr>
                <p:cNvPr id="44" name="角丸四角形 7">
                  <a:extLst>
                    <a:ext uri="{FF2B5EF4-FFF2-40B4-BE49-F238E27FC236}">
                      <a16:creationId xmlns:a16="http://schemas.microsoft.com/office/drawing/2014/main" id="{A4ABCD68-17EC-CF45-1B8A-34D56B21DC4D}"/>
                    </a:ext>
                  </a:extLst>
                </p:cNvPr>
                <p:cNvSpPr/>
                <p:nvPr/>
              </p:nvSpPr>
              <p:spPr>
                <a:xfrm rot="5400000">
                  <a:off x="1025032" y="2785584"/>
                  <a:ext cx="150752" cy="425297"/>
                </a:xfrm>
                <a:prstGeom prst="roundRect">
                  <a:avLst/>
                </a:prstGeom>
                <a:solidFill>
                  <a:srgbClr val="002060">
                    <a:alpha val="3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39" name="直線矢印コネクタ 38">
                <a:extLst>
                  <a:ext uri="{FF2B5EF4-FFF2-40B4-BE49-F238E27FC236}">
                    <a16:creationId xmlns:a16="http://schemas.microsoft.com/office/drawing/2014/main" id="{8FD16562-6604-328B-EA12-F888043F5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9634" y="2349198"/>
                <a:ext cx="24952" cy="12391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角丸四角形 7">
                <a:extLst>
                  <a:ext uri="{FF2B5EF4-FFF2-40B4-BE49-F238E27FC236}">
                    <a16:creationId xmlns:a16="http://schemas.microsoft.com/office/drawing/2014/main" id="{C307C467-00A0-0959-F1A8-05D2D366C4B1}"/>
                  </a:ext>
                </a:extLst>
              </p:cNvPr>
              <p:cNvSpPr/>
              <p:nvPr/>
            </p:nvSpPr>
            <p:spPr>
              <a:xfrm rot="5400000">
                <a:off x="5490018" y="2672107"/>
                <a:ext cx="139232" cy="517446"/>
              </a:xfrm>
              <a:prstGeom prst="roundRect">
                <a:avLst/>
              </a:prstGeom>
              <a:solidFill>
                <a:srgbClr val="C0000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0CC19D0-22AD-357D-6AAA-540326225885}"/>
                  </a:ext>
                </a:extLst>
              </p:cNvPr>
              <p:cNvSpPr txBox="1"/>
              <p:nvPr/>
            </p:nvSpPr>
            <p:spPr>
              <a:xfrm>
                <a:off x="5276663" y="1880744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/>
                  <a:t>Im</a:t>
                </a:r>
                <a:r>
                  <a:rPr lang="en-US" altLang="ja-JP" sz="2000" dirty="0"/>
                  <a:t> </a:t>
                </a:r>
                <a:r>
                  <a:rPr kumimoji="1" lang="en-US" altLang="ja-JP" sz="2000" i="1" dirty="0"/>
                  <a:t>E</a:t>
                </a:r>
                <a:endParaRPr kumimoji="1" lang="ja-JP" altLang="en-US" sz="2000" i="1" dirty="0"/>
              </a:p>
            </p:txBody>
          </p:sp>
        </p:grpSp>
        <p:sp>
          <p:nvSpPr>
            <p:cNvPr id="37" name="角丸四角形 7">
              <a:extLst>
                <a:ext uri="{FF2B5EF4-FFF2-40B4-BE49-F238E27FC236}">
                  <a16:creationId xmlns:a16="http://schemas.microsoft.com/office/drawing/2014/main" id="{0B6CADB1-DD71-78A8-65C3-69AA5F1E071F}"/>
                </a:ext>
              </a:extLst>
            </p:cNvPr>
            <p:cNvSpPr/>
            <p:nvPr/>
          </p:nvSpPr>
          <p:spPr>
            <a:xfrm rot="5400000">
              <a:off x="2933711" y="3403094"/>
              <a:ext cx="123851" cy="483999"/>
            </a:xfrm>
            <a:prstGeom prst="roundRect">
              <a:avLst/>
            </a:prstGeom>
            <a:solidFill>
              <a:srgbClr val="00206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6F31143-ED2E-1C6C-EA76-B0890B6F844A}"/>
              </a:ext>
            </a:extLst>
          </p:cNvPr>
          <p:cNvCxnSpPr>
            <a:cxnSpLocks/>
          </p:cNvCxnSpPr>
          <p:nvPr/>
        </p:nvCxnSpPr>
        <p:spPr>
          <a:xfrm flipV="1">
            <a:off x="5256679" y="4322051"/>
            <a:ext cx="1783108" cy="153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 descr="\documentclass{article}&#10;\usepackage{amsmath}&#10;\pagestyle{empty}&#10;\begin{document}&#10;\begin{align}&#10;\approx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E04F69ED-04BE-CD38-4A1D-A6F4D30072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00" y="4093873"/>
            <a:ext cx="274936" cy="175859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E887452-9D82-69A2-E39D-6451D050ADB7}"/>
              </a:ext>
            </a:extLst>
          </p:cNvPr>
          <p:cNvSpPr txBox="1"/>
          <p:nvPr/>
        </p:nvSpPr>
        <p:spPr>
          <a:xfrm>
            <a:off x="5339007" y="1413493"/>
            <a:ext cx="3680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[Nakamura-Shiozaki-Shimomura-MS-Kawabata PRL(25)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79A031-B72C-3568-8980-DFD9BC180003}"/>
              </a:ext>
            </a:extLst>
          </p:cNvPr>
          <p:cNvSpPr txBox="1"/>
          <p:nvPr/>
        </p:nvSpPr>
        <p:spPr>
          <a:xfrm>
            <a:off x="3033365" y="3063844"/>
            <a:ext cx="170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d</a:t>
            </a:r>
            <a:r>
              <a:rPr kumimoji="1" lang="en-US" altLang="ja-JP" dirty="0">
                <a:solidFill>
                  <a:srgbClr val="C00000"/>
                </a:solidFill>
              </a:rPr>
              <a:t>etached surface state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0AB2D14C-4D51-B8B5-284A-83A404CF019F}"/>
              </a:ext>
            </a:extLst>
          </p:cNvPr>
          <p:cNvCxnSpPr>
            <a:cxnSpLocks/>
          </p:cNvCxnSpPr>
          <p:nvPr/>
        </p:nvCxnSpPr>
        <p:spPr>
          <a:xfrm flipH="1">
            <a:off x="2597536" y="3675295"/>
            <a:ext cx="435829" cy="443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B2BBB84-D451-1828-722E-CF0C67593959}"/>
              </a:ext>
            </a:extLst>
          </p:cNvPr>
          <p:cNvSpPr txBox="1"/>
          <p:nvPr/>
        </p:nvSpPr>
        <p:spPr>
          <a:xfrm>
            <a:off x="384920" y="4621136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bulk state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D74EE54-DC0D-55F1-3642-7C7E34B39D28}"/>
              </a:ext>
            </a:extLst>
          </p:cNvPr>
          <p:cNvCxnSpPr>
            <a:cxnSpLocks/>
          </p:cNvCxnSpPr>
          <p:nvPr/>
        </p:nvCxnSpPr>
        <p:spPr>
          <a:xfrm flipV="1">
            <a:off x="1284664" y="4340590"/>
            <a:ext cx="402240" cy="37951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EC5229D8-4EE1-2D83-AE7B-360C75A781B8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1482913" y="4315867"/>
            <a:ext cx="1493249" cy="4899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E8F85ED-9797-7453-D088-1F3CF58F1B59}"/>
              </a:ext>
            </a:extLst>
          </p:cNvPr>
          <p:cNvSpPr txBox="1"/>
          <p:nvPr/>
        </p:nvSpPr>
        <p:spPr>
          <a:xfrm>
            <a:off x="7210535" y="4380510"/>
            <a:ext cx="20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Imaginary line g</a:t>
            </a:r>
            <a:r>
              <a:rPr kumimoji="1" lang="en-US" altLang="ja-JP" dirty="0">
                <a:solidFill>
                  <a:srgbClr val="00B050"/>
                </a:solidFill>
              </a:rPr>
              <a:t>ap 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6" name="アーチ 55">
            <a:extLst>
              <a:ext uri="{FF2B5EF4-FFF2-40B4-BE49-F238E27FC236}">
                <a16:creationId xmlns:a16="http://schemas.microsoft.com/office/drawing/2014/main" id="{24114FD5-E236-7C30-28C5-311EC77C3629}"/>
              </a:ext>
            </a:extLst>
          </p:cNvPr>
          <p:cNvSpPr/>
          <p:nvPr/>
        </p:nvSpPr>
        <p:spPr>
          <a:xfrm rot="10800000">
            <a:off x="1794409" y="3841114"/>
            <a:ext cx="1422686" cy="854846"/>
          </a:xfrm>
          <a:prstGeom prst="blockArc">
            <a:avLst>
              <a:gd name="adj1" fmla="val 10800000"/>
              <a:gd name="adj2" fmla="val 21467497"/>
              <a:gd name="adj3" fmla="val 7267"/>
            </a:avLst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8" name="角丸四角形 7">
            <a:extLst>
              <a:ext uri="{FF2B5EF4-FFF2-40B4-BE49-F238E27FC236}">
                <a16:creationId xmlns:a16="http://schemas.microsoft.com/office/drawing/2014/main" id="{B64E4EB4-23C0-5306-9843-89DBB5207FEF}"/>
              </a:ext>
            </a:extLst>
          </p:cNvPr>
          <p:cNvSpPr/>
          <p:nvPr/>
        </p:nvSpPr>
        <p:spPr>
          <a:xfrm rot="5400000">
            <a:off x="6102951" y="4074173"/>
            <a:ext cx="45719" cy="859953"/>
          </a:xfrm>
          <a:prstGeom prst="roundRect">
            <a:avLst/>
          </a:prstGeom>
          <a:solidFill>
            <a:srgbClr val="00206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05151B8-7FF1-3841-7190-29FB973A2E00}"/>
              </a:ext>
            </a:extLst>
          </p:cNvPr>
          <p:cNvSpPr/>
          <p:nvPr/>
        </p:nvSpPr>
        <p:spPr>
          <a:xfrm>
            <a:off x="199418" y="178414"/>
            <a:ext cx="8820472" cy="792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図 62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C56EE827-EAE1-5466-9855-B3BBAB4D7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28" y="1735335"/>
            <a:ext cx="1586078" cy="1534678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D3FFE80-5569-0490-7F9F-D3710AB5CCA4}"/>
              </a:ext>
            </a:extLst>
          </p:cNvPr>
          <p:cNvSpPr txBox="1"/>
          <p:nvPr/>
        </p:nvSpPr>
        <p:spPr>
          <a:xfrm>
            <a:off x="539552" y="1787079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Ex.) 3D w</a:t>
            </a:r>
            <a:r>
              <a:rPr kumimoji="1" lang="en-US" altLang="ja-JP" dirty="0"/>
              <a:t>inding #=2 class DIII TSC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D04F2F6-D1B1-3545-8EFF-6AFE769B21FB}"/>
              </a:ext>
            </a:extLst>
          </p:cNvPr>
          <p:cNvSpPr txBox="1"/>
          <p:nvPr/>
        </p:nvSpPr>
        <p:spPr>
          <a:xfrm>
            <a:off x="5680130" y="1994257"/>
            <a:ext cx="27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d</a:t>
            </a:r>
            <a:r>
              <a:rPr kumimoji="1" lang="en-US" altLang="ja-JP" dirty="0">
                <a:solidFill>
                  <a:srgbClr val="C00000"/>
                </a:solidFill>
              </a:rPr>
              <a:t>etached </a:t>
            </a:r>
            <a:r>
              <a:rPr lang="en-US" altLang="ja-JP" dirty="0">
                <a:solidFill>
                  <a:srgbClr val="C00000"/>
                </a:solidFill>
              </a:rPr>
              <a:t>top</a:t>
            </a:r>
            <a:r>
              <a:rPr kumimoji="1" lang="en-US" altLang="ja-JP" dirty="0">
                <a:solidFill>
                  <a:srgbClr val="C00000"/>
                </a:solidFill>
              </a:rPr>
              <a:t> surface state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AC32CA2C-198F-0AB3-5CC1-7E64A2E9EFB7}"/>
              </a:ext>
            </a:extLst>
          </p:cNvPr>
          <p:cNvCxnSpPr>
            <a:cxnSpLocks/>
          </p:cNvCxnSpPr>
          <p:nvPr/>
        </p:nvCxnSpPr>
        <p:spPr>
          <a:xfrm flipH="1">
            <a:off x="5318258" y="2251363"/>
            <a:ext cx="377576" cy="18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四角形吹き出し 47">
            <a:extLst>
              <a:ext uri="{FF2B5EF4-FFF2-40B4-BE49-F238E27FC236}">
                <a16:creationId xmlns:a16="http://schemas.microsoft.com/office/drawing/2014/main" id="{F3600E00-A764-A049-CF4B-CD7D978B9698}"/>
              </a:ext>
            </a:extLst>
          </p:cNvPr>
          <p:cNvSpPr/>
          <p:nvPr/>
        </p:nvSpPr>
        <p:spPr>
          <a:xfrm>
            <a:off x="6682756" y="3031479"/>
            <a:ext cx="2016225" cy="556316"/>
          </a:xfrm>
          <a:prstGeom prst="wedgeRectCallout">
            <a:avLst>
              <a:gd name="adj1" fmla="val -68568"/>
              <a:gd name="adj2" fmla="val 1423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</a:rPr>
              <a:t>additional top #  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44328A-4192-9079-F1B2-564753129EA7}"/>
              </a:ext>
            </a:extLst>
          </p:cNvPr>
          <p:cNvSpPr txBox="1"/>
          <p:nvPr/>
        </p:nvSpPr>
        <p:spPr>
          <a:xfrm>
            <a:off x="199418" y="1092763"/>
            <a:ext cx="3003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1. Imaginary line gap top#</a:t>
            </a:r>
            <a:r>
              <a:rPr kumimoji="1" lang="en-US" altLang="ja-JP" sz="2000" b="1" dirty="0">
                <a:solidFill>
                  <a:srgbClr val="00B050"/>
                </a:solidFill>
              </a:rPr>
              <a:t>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EFA32FE-A6BA-38B4-EA32-EDA80A86E61F}"/>
              </a:ext>
            </a:extLst>
          </p:cNvPr>
          <p:cNvSpPr/>
          <p:nvPr/>
        </p:nvSpPr>
        <p:spPr>
          <a:xfrm>
            <a:off x="3184369" y="115547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896E17C-A620-B3BC-FAC9-2C3DBF7DC8C5}"/>
                  </a:ext>
                </a:extLst>
              </p:cNvPr>
              <p:cNvSpPr txBox="1"/>
              <p:nvPr/>
            </p:nvSpPr>
            <p:spPr>
              <a:xfrm>
                <a:off x="4247215" y="4872247"/>
                <a:ext cx="1771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2D class DIII</a:t>
                </a:r>
                <a14:m>
                  <m:oMath xmlns:m="http://schemas.openxmlformats.org/officeDocument/2006/math">
                    <m:r>
                      <a:rPr kumimoji="1" lang="en-US" altLang="ja-JP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kumimoji="1" lang="ja-JP" altLang="en-US" baseline="30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896E17C-A620-B3BC-FAC9-2C3DBF7D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215" y="4872247"/>
                <a:ext cx="1771137" cy="369332"/>
              </a:xfrm>
              <a:prstGeom prst="rect">
                <a:avLst/>
              </a:prstGeom>
              <a:blipFill>
                <a:blip r:embed="rId6"/>
                <a:stretch>
                  <a:fillRect l="-3103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AE21B0-B4AC-EBD6-11F4-D0ECDC380B9C}"/>
              </a:ext>
            </a:extLst>
          </p:cNvPr>
          <p:cNvSpPr txBox="1"/>
          <p:nvPr/>
        </p:nvSpPr>
        <p:spPr>
          <a:xfrm>
            <a:off x="5711034" y="4900371"/>
            <a:ext cx="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2CE284-C593-0969-DF1E-49CCF9682AA7}"/>
              </a:ext>
            </a:extLst>
          </p:cNvPr>
          <p:cNvSpPr txBox="1"/>
          <p:nvPr/>
        </p:nvSpPr>
        <p:spPr>
          <a:xfrm>
            <a:off x="5711034" y="5246427"/>
            <a:ext cx="4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baseline="-25000" dirty="0"/>
              <a:t>r</a:t>
            </a:r>
            <a:endParaRPr kumimoji="1" lang="ja-JP" altLang="en-US" baseline="-25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1E4F38-C4D1-F5E2-8BCF-5F5DAB35489C}"/>
              </a:ext>
            </a:extLst>
          </p:cNvPr>
          <p:cNvSpPr txBox="1"/>
          <p:nvPr/>
        </p:nvSpPr>
        <p:spPr>
          <a:xfrm>
            <a:off x="5718980" y="5628233"/>
            <a:ext cx="517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L</a:t>
            </a:r>
            <a:r>
              <a:rPr lang="en-US" altLang="ja-JP" baseline="-25000" dirty="0"/>
              <a:t>i</a:t>
            </a:r>
            <a:endParaRPr kumimoji="1" lang="ja-JP" altLang="en-US" baseline="-25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97D30E-F318-0859-A825-45FD03A92433}"/>
              </a:ext>
            </a:extLst>
          </p:cNvPr>
          <p:cNvSpPr txBox="1"/>
          <p:nvPr/>
        </p:nvSpPr>
        <p:spPr>
          <a:xfrm>
            <a:off x="6153302" y="4888764"/>
            <a:ext cx="36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34C6B5-2CB2-1A60-B5C8-B8951D7FD7F6}"/>
              </a:ext>
            </a:extLst>
          </p:cNvPr>
          <p:cNvSpPr txBox="1"/>
          <p:nvPr/>
        </p:nvSpPr>
        <p:spPr>
          <a:xfrm>
            <a:off x="6159271" y="5246427"/>
            <a:ext cx="46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Z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E7B2B67-8126-BF66-C422-A8E074B02C9E}"/>
              </a:ext>
            </a:extLst>
          </p:cNvPr>
          <p:cNvSpPr txBox="1"/>
          <p:nvPr/>
        </p:nvSpPr>
        <p:spPr>
          <a:xfrm>
            <a:off x="6165316" y="5644341"/>
            <a:ext cx="473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Z</a:t>
            </a:r>
            <a:endParaRPr kumimoji="1" lang="ja-JP" altLang="en-US" baseline="-25000" dirty="0"/>
          </a:p>
        </p:txBody>
      </p:sp>
      <p:sp>
        <p:nvSpPr>
          <p:cNvPr id="21" name="円/楕円 76">
            <a:extLst>
              <a:ext uri="{FF2B5EF4-FFF2-40B4-BE49-F238E27FC236}">
                <a16:creationId xmlns:a16="http://schemas.microsoft.com/office/drawing/2014/main" id="{0889FCCA-E3E2-6C9F-C71E-47B6E12F26FE}"/>
              </a:ext>
            </a:extLst>
          </p:cNvPr>
          <p:cNvSpPr>
            <a:spLocks noChangeAspect="1"/>
          </p:cNvSpPr>
          <p:nvPr/>
        </p:nvSpPr>
        <p:spPr>
          <a:xfrm>
            <a:off x="6165316" y="5685422"/>
            <a:ext cx="273979" cy="288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8FC0D3-BDA9-72DA-90DB-99C787BE3D54}"/>
              </a:ext>
            </a:extLst>
          </p:cNvPr>
          <p:cNvSpPr txBox="1"/>
          <p:nvPr/>
        </p:nvSpPr>
        <p:spPr>
          <a:xfrm>
            <a:off x="6624648" y="5647306"/>
            <a:ext cx="113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Chern #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7AAA58-F1A9-E0C6-7B67-A483BFEE0727}"/>
              </a:ext>
            </a:extLst>
          </p:cNvPr>
          <p:cNvSpPr txBox="1"/>
          <p:nvPr/>
        </p:nvSpPr>
        <p:spPr>
          <a:xfrm>
            <a:off x="3802433" y="5634777"/>
            <a:ext cx="241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Imaginary line gap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FAB479-466B-794B-A254-BD91AE97456F}"/>
              </a:ext>
            </a:extLst>
          </p:cNvPr>
          <p:cNvSpPr txBox="1"/>
          <p:nvPr/>
        </p:nvSpPr>
        <p:spPr>
          <a:xfrm>
            <a:off x="199418" y="6123026"/>
            <a:ext cx="21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F0"/>
                </a:solidFill>
              </a:rPr>
              <a:t>2. Point gap</a:t>
            </a:r>
            <a:r>
              <a:rPr kumimoji="1" lang="en-US" altLang="ja-JP" sz="2000" b="1" dirty="0">
                <a:solidFill>
                  <a:srgbClr val="00B0F0"/>
                </a:solidFill>
              </a:rPr>
              <a:t> top#</a:t>
            </a:r>
            <a:endParaRPr kumimoji="1" lang="ja-JP" alt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079B95C-F9CF-E72E-CB30-4AC1DA8F87E9}"/>
              </a:ext>
            </a:extLst>
          </p:cNvPr>
          <p:cNvSpPr/>
          <p:nvPr/>
        </p:nvSpPr>
        <p:spPr>
          <a:xfrm>
            <a:off x="2996411" y="6179065"/>
            <a:ext cx="64416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6AF871-936F-B57D-AE57-271C1F5B8B76}"/>
              </a:ext>
            </a:extLst>
          </p:cNvPr>
          <p:cNvSpPr txBox="1"/>
          <p:nvPr/>
        </p:nvSpPr>
        <p:spPr>
          <a:xfrm>
            <a:off x="4211226" y="6123026"/>
            <a:ext cx="4004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Callan-</a:t>
            </a:r>
            <a:r>
              <a:rPr lang="en-US" altLang="ja-JP" sz="2000" b="1" dirty="0" err="1">
                <a:solidFill>
                  <a:srgbClr val="0070C0"/>
                </a:solidFill>
              </a:rPr>
              <a:t>Rubakov</a:t>
            </a:r>
            <a:r>
              <a:rPr lang="en-US" altLang="ja-JP" sz="2000" b="1" dirty="0">
                <a:solidFill>
                  <a:srgbClr val="0070C0"/>
                </a:solidFill>
              </a:rPr>
              <a:t> effects in TIs 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39A116-17B4-61D9-B9E2-74511F0A1B6E}"/>
              </a:ext>
            </a:extLst>
          </p:cNvPr>
          <p:cNvSpPr txBox="1"/>
          <p:nvPr/>
        </p:nvSpPr>
        <p:spPr>
          <a:xfrm>
            <a:off x="4361939" y="6503553"/>
            <a:ext cx="374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[Nakai-Douza-Nakamura-Hamanaka-Schnyder-MS (25)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95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" grpId="0"/>
      <p:bldP spid="11" grpId="0"/>
      <p:bldP spid="49" grpId="0"/>
      <p:bldP spid="50" grpId="0"/>
      <p:bldP spid="52" grpId="0"/>
      <p:bldP spid="55" grpId="0"/>
      <p:bldP spid="56" grpId="0" animBg="1"/>
      <p:bldP spid="58" grpId="0" animBg="1"/>
      <p:bldP spid="64" grpId="0"/>
      <p:bldP spid="65" grpId="0"/>
      <p:bldP spid="68" grpId="0" animBg="1"/>
      <p:bldP spid="3" grpId="0"/>
      <p:bldP spid="4" grpId="0" animBg="1"/>
      <p:bldP spid="7" grpId="0"/>
      <p:bldP spid="8" grpId="0"/>
      <p:bldP spid="13" grpId="0"/>
      <p:bldP spid="15" grpId="0"/>
      <p:bldP spid="17" grpId="0"/>
      <p:bldP spid="18" grpId="0"/>
      <p:bldP spid="20" grpId="0"/>
      <p:bldP spid="21" grpId="0" animBg="1"/>
      <p:bldP spid="22" grpId="0"/>
      <p:bldP spid="5" grpId="0"/>
      <p:bldP spid="6" grpId="0"/>
      <p:bldP spid="12" grpId="0" animBg="1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853B-5A7E-5D6E-702C-4366D8B0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7721F0-0FF2-54F6-1A5A-F4C2FB65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9F6669-5C64-063E-847F-23F687BEC786}"/>
              </a:ext>
            </a:extLst>
          </p:cNvPr>
          <p:cNvSpPr txBox="1"/>
          <p:nvPr/>
        </p:nvSpPr>
        <p:spPr>
          <a:xfrm>
            <a:off x="2627784" y="24208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effects in TIs</a:t>
            </a:r>
          </a:p>
        </p:txBody>
      </p:sp>
    </p:spTree>
    <p:extLst>
      <p:ext uri="{BB962C8B-B14F-4D97-AF65-F5344CB8AC3E}">
        <p14:creationId xmlns:p14="http://schemas.microsoft.com/office/powerpoint/2010/main" val="164041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99A73-E539-DBC6-B95E-F49C3AB9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7037E2-F489-A8C3-6141-7940AD7C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179BF454-9AA9-850C-BC1A-EB48E0A5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36525"/>
            <a:ext cx="5420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What is the Callan-</a:t>
            </a:r>
            <a:r>
              <a:rPr lang="en-US" altLang="ja-JP" sz="2800" b="1" dirty="0" err="1">
                <a:solidFill>
                  <a:srgbClr val="7030A0"/>
                </a:solidFill>
              </a:rPr>
              <a:t>Rubakov</a:t>
            </a:r>
            <a:r>
              <a:rPr lang="en-US" altLang="ja-JP" sz="2800" b="1" dirty="0">
                <a:solidFill>
                  <a:srgbClr val="7030A0"/>
                </a:solidFill>
              </a:rPr>
              <a:t> effect?</a:t>
            </a:r>
            <a:endParaRPr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504F3F-16D4-8D54-AA3F-A92802C242A3}"/>
              </a:ext>
            </a:extLst>
          </p:cNvPr>
          <p:cNvSpPr txBox="1"/>
          <p:nvPr/>
        </p:nvSpPr>
        <p:spPr>
          <a:xfrm>
            <a:off x="395536" y="78073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Monopole catalysis of proton decay</a:t>
            </a:r>
            <a:r>
              <a:rPr lang="ja-JP" altLang="en-US" sz="2400" dirty="0"/>
              <a:t> </a:t>
            </a:r>
            <a:r>
              <a:rPr lang="en-US" altLang="ja-JP" sz="2400" dirty="0"/>
              <a:t>in grand unified theory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C870273-ACED-6A86-0A06-ADC534E98307}"/>
              </a:ext>
            </a:extLst>
          </p:cNvPr>
          <p:cNvSpPr/>
          <p:nvPr/>
        </p:nvSpPr>
        <p:spPr>
          <a:xfrm>
            <a:off x="3657599" y="1847512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2A5A867-5E3B-0530-5986-DED635F77E8C}"/>
              </a:ext>
            </a:extLst>
          </p:cNvPr>
          <p:cNvSpPr/>
          <p:nvPr/>
        </p:nvSpPr>
        <p:spPr>
          <a:xfrm>
            <a:off x="2409382" y="220755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6BDA4C3B-E4B9-3BCC-BE69-2A08CA37F177}"/>
              </a:ext>
            </a:extLst>
          </p:cNvPr>
          <p:cNvSpPr/>
          <p:nvPr/>
        </p:nvSpPr>
        <p:spPr>
          <a:xfrm rot="20513041">
            <a:off x="4955351" y="1861729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1D300C-8889-3B90-736F-6C6828800FE3}"/>
              </a:ext>
            </a:extLst>
          </p:cNvPr>
          <p:cNvSpPr txBox="1"/>
          <p:nvPr/>
        </p:nvSpPr>
        <p:spPr>
          <a:xfrm>
            <a:off x="3513583" y="2833842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monopole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37" name="図 36" descr="\documentclass{article}&#10;\usepackage{amsmath}&#10;\pagestyle{empty}&#10;\begin{document}&#10;$(u_1, u_2, d_3)$&#10;&#10;&#10;&#10;\end{document}" title="IguanaTex Picture Display">
            <a:extLst>
              <a:ext uri="{FF2B5EF4-FFF2-40B4-BE49-F238E27FC236}">
                <a16:creationId xmlns:a16="http://schemas.microsoft.com/office/drawing/2014/main" id="{63E893A5-712D-09FD-ED78-7F8534DC2C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4" y="2241108"/>
            <a:ext cx="1133714" cy="254476"/>
          </a:xfrm>
          <a:prstGeom prst="rect">
            <a:avLst/>
          </a:prstGeom>
        </p:spPr>
      </p:pic>
      <p:pic>
        <p:nvPicPr>
          <p:cNvPr id="43" name="図 42" descr="\documentclass{article}&#10;\usepackage{amsmath}&#10;\pagestyle{empty}&#10;\begin{document}&#10;$(\bar{u}_2, u_2)$&#10;&#10;&#10;&#10;\end{document}" title="IguanaTex Picture Display">
            <a:extLst>
              <a:ext uri="{FF2B5EF4-FFF2-40B4-BE49-F238E27FC236}">
                <a16:creationId xmlns:a16="http://schemas.microsoft.com/office/drawing/2014/main" id="{8DC2F08E-225B-3E7C-5374-EEEC6002C4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83" y="1741747"/>
            <a:ext cx="777143" cy="254476"/>
          </a:xfrm>
          <a:prstGeom prst="rect">
            <a:avLst/>
          </a:prstGeom>
        </p:spPr>
      </p:pic>
      <p:pic>
        <p:nvPicPr>
          <p:cNvPr id="39" name="図 38" descr="\documentclass{article}&#10;\usepackage{amsmath}&#10;\pagestyle{empty}&#10;\begin{document}&#10;$e^+$&#10;&#10;&#10;&#10;\end{document}" title="IguanaTex Picture Display">
            <a:extLst>
              <a:ext uri="{FF2B5EF4-FFF2-40B4-BE49-F238E27FC236}">
                <a16:creationId xmlns:a16="http://schemas.microsoft.com/office/drawing/2014/main" id="{9F05F648-B4C4-EF44-5E75-8D2B521BAE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39" y="2606409"/>
            <a:ext cx="249905" cy="20419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D884A15-23FC-B7A2-02AC-264947D21838}"/>
              </a:ext>
            </a:extLst>
          </p:cNvPr>
          <p:cNvSpPr txBox="1"/>
          <p:nvPr/>
        </p:nvSpPr>
        <p:spPr>
          <a:xfrm>
            <a:off x="1195104" y="2561857"/>
            <a:ext cx="90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</a:rPr>
              <a:t>proton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174927-59FB-414C-C8A8-D23AFA8659F3}"/>
              </a:ext>
            </a:extLst>
          </p:cNvPr>
          <p:cNvSpPr txBox="1"/>
          <p:nvPr/>
        </p:nvSpPr>
        <p:spPr>
          <a:xfrm>
            <a:off x="6647189" y="2510325"/>
            <a:ext cx="107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7030A0"/>
                </a:solidFill>
              </a:rPr>
              <a:t>positron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776B02-EC4E-EAD9-83E8-1754DAD767A2}"/>
              </a:ext>
            </a:extLst>
          </p:cNvPr>
          <p:cNvSpPr txBox="1"/>
          <p:nvPr/>
        </p:nvSpPr>
        <p:spPr>
          <a:xfrm>
            <a:off x="6720197" y="126115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pion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1AE231B-AD7C-8A24-7479-00564D46A0FC}"/>
              </a:ext>
            </a:extLst>
          </p:cNvPr>
          <p:cNvSpPr/>
          <p:nvPr/>
        </p:nvSpPr>
        <p:spPr>
          <a:xfrm rot="920770">
            <a:off x="4955350" y="2366309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919F7D-C66E-C806-685D-FA9724FB8D81}"/>
              </a:ext>
            </a:extLst>
          </p:cNvPr>
          <p:cNvSpPr txBox="1"/>
          <p:nvPr/>
        </p:nvSpPr>
        <p:spPr>
          <a:xfrm>
            <a:off x="5606442" y="305619"/>
            <a:ext cx="218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</a:t>
            </a:r>
            <a:r>
              <a:rPr lang="en-US" altLang="ja-JP" sz="1200" dirty="0" err="1"/>
              <a:t>Rubakov</a:t>
            </a:r>
            <a:r>
              <a:rPr lang="en-US" altLang="ja-JP" sz="1200" dirty="0"/>
              <a:t>(81), Callan(82)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pic>
        <p:nvPicPr>
          <p:cNvPr id="46" name="図 45" descr="\documentclass{article}&#10;\usepackage{amsmath}&#10;\pagestyle{empty}&#10;\begin{document}&#10;$(\bar{d}_3, d_3)$&#10;&#10;&#10;&#10;\end{document}" title="IguanaTex Picture Display">
            <a:extLst>
              <a:ext uri="{FF2B5EF4-FFF2-40B4-BE49-F238E27FC236}">
                <a16:creationId xmlns:a16="http://schemas.microsoft.com/office/drawing/2014/main" id="{71F879D9-FFC4-2B7D-09C9-75D2672B86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91" y="1715842"/>
            <a:ext cx="749714" cy="2803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51DFA8-058D-7002-3A2D-9B2D0C5200E9}"/>
              </a:ext>
            </a:extLst>
          </p:cNvPr>
          <p:cNvSpPr txBox="1"/>
          <p:nvPr/>
        </p:nvSpPr>
        <p:spPr>
          <a:xfrm>
            <a:off x="6857254" y="167467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or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8133EF-76A5-B696-DE73-58C919F63AA6}"/>
              </a:ext>
            </a:extLst>
          </p:cNvPr>
          <p:cNvSpPr txBox="1"/>
          <p:nvPr/>
        </p:nvSpPr>
        <p:spPr>
          <a:xfrm>
            <a:off x="262926" y="3524348"/>
            <a:ext cx="856667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/>
              <a:t>GUT allows proton decay via exchanges of GUT scale (10</a:t>
            </a:r>
            <a:r>
              <a:rPr lang="en-US" altLang="ja-JP" sz="2400" baseline="30000" dirty="0"/>
              <a:t>16</a:t>
            </a:r>
            <a:r>
              <a:rPr lang="en-US" altLang="ja-JP" sz="2400" dirty="0"/>
              <a:t> GeV) heavy bosons or quantum tunneling. However, such short length scale processes are usually strongly suppressed in the low energy</a:t>
            </a:r>
            <a:r>
              <a:rPr lang="ja-JP" altLang="en-US" sz="2400" dirty="0"/>
              <a:t>　</a:t>
            </a:r>
            <a:r>
              <a:rPr lang="en-US" altLang="ja-JP" sz="2400" dirty="0"/>
              <a:t>(= decoupling theorem).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7030A0"/>
                </a:solidFill>
              </a:rPr>
              <a:t>Nevertheless, the cross-section of the quark-monopole scattering is very large in the low energy and independent of the GUT scale, and a proton decays without suppression.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FAFDA1-D2F2-F8E1-E142-B106CA140A88}"/>
              </a:ext>
            </a:extLst>
          </p:cNvPr>
          <p:cNvSpPr/>
          <p:nvPr/>
        </p:nvSpPr>
        <p:spPr>
          <a:xfrm>
            <a:off x="244660" y="3484907"/>
            <a:ext cx="8654677" cy="29684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C9E3-7BC3-4C09-405B-EB0AE47A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C1B181-638E-D4FF-4B34-0A7BBFA4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943FD606-86DE-B260-C107-09E18B71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4" y="260648"/>
            <a:ext cx="8520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Why can the cross-section become large in low energy?</a:t>
            </a:r>
            <a:endParaRPr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0D6EF3-69BC-BDE4-41B7-A3C05F940A82}"/>
              </a:ext>
            </a:extLst>
          </p:cNvPr>
          <p:cNvSpPr txBox="1"/>
          <p:nvPr/>
        </p:nvSpPr>
        <p:spPr>
          <a:xfrm>
            <a:off x="311944" y="98072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A special mode w/o backscattering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47D6A3-CC6E-29FA-D2A4-155B8D00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3" y="2485046"/>
            <a:ext cx="1663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B0F0"/>
                </a:solidFill>
              </a:rPr>
              <a:t>J=0 sector</a:t>
            </a:r>
            <a:endParaRPr lang="ja-JP" altLang="en-US" sz="2800" b="1" dirty="0">
              <a:solidFill>
                <a:srgbClr val="00B0F0"/>
              </a:solidFill>
            </a:endParaRPr>
          </a:p>
        </p:txBody>
      </p:sp>
      <p:pic>
        <p:nvPicPr>
          <p:cNvPr id="17" name="図 16" descr="\documentclass{article}&#10;\usepackage{amsmath}&#10;\usepackage{bm}&#10;\pagestyle{empty}&#10;\begin{document}&#10;\begin{align}&#10;{\bm J}={\bm L}+\frac{1}{2}{\bm s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1F0D1A30-9FE2-9FDD-0E5B-0433BD04C5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65" y="1661481"/>
            <a:ext cx="1184914" cy="462171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FA4FB62-0999-6C22-B124-8AAEB823170A}"/>
              </a:ext>
            </a:extLst>
          </p:cNvPr>
          <p:cNvCxnSpPr/>
          <p:nvPr/>
        </p:nvCxnSpPr>
        <p:spPr>
          <a:xfrm>
            <a:off x="7212613" y="2176332"/>
            <a:ext cx="55568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7BFE79-F84F-CE27-6178-D5B11C50B08A}"/>
              </a:ext>
            </a:extLst>
          </p:cNvPr>
          <p:cNvSpPr txBox="1"/>
          <p:nvPr/>
        </p:nvSpPr>
        <p:spPr>
          <a:xfrm>
            <a:off x="7819434" y="217140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monopole</a:t>
            </a:r>
            <a:endParaRPr kumimoji="1" lang="ja-JP" altLang="en-US" dirty="0"/>
          </a:p>
        </p:txBody>
      </p:sp>
      <p:pic>
        <p:nvPicPr>
          <p:cNvPr id="15" name="図 14" descr="\documentclass{article}&#10;\usepackage{amsmath}&#10;\usepackage{bm}&#10;\pagestyle{empty}&#10;\begin{document}&#10;\begin{align}&#10;{\bm L}={\bm r}\times({\bm p}-e{\bm A})&#10;-\frac{1}{2}\frac{e}{|e|}\frac{\hat{\bm r}}{r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3BD47626-B274-63FB-D7FD-8C63D2DE54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77" y="1653054"/>
            <a:ext cx="2657828" cy="528000"/>
          </a:xfrm>
          <a:prstGeom prst="rect">
            <a:avLst/>
          </a:prstGeom>
        </p:spPr>
      </p:pic>
      <p:pic>
        <p:nvPicPr>
          <p:cNvPr id="38" name="図 37" descr="\documentclass{article}&#10;\usepackage{amsmath}&#10;\pagestyle{empty}&#10;\begin{document}&#10;\begin{align}&#10;\psi=\frac{1}{r}&#10;\begin{pmatrix}&#10;|l=1/2, m=-1/2\rangle\\&#10;|l=1/2,m=1/2\rangle&#10;\end{pmatrix}&#10;e^{-iE(t+r)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2A2982F9-5288-998C-81CD-CF3FF2CF63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3" y="3726983"/>
            <a:ext cx="4336763" cy="60800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D78D704-44B8-F4B8-7067-CA980D21BB1C}"/>
              </a:ext>
            </a:extLst>
          </p:cNvPr>
          <p:cNvGrpSpPr/>
          <p:nvPr/>
        </p:nvGrpSpPr>
        <p:grpSpPr>
          <a:xfrm>
            <a:off x="866714" y="3115224"/>
            <a:ext cx="7023141" cy="369332"/>
            <a:chOff x="803644" y="3160631"/>
            <a:chExt cx="7023141" cy="369332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BF0048C-7B98-476F-4157-7CE95CEE9B7A}"/>
                </a:ext>
              </a:extLst>
            </p:cNvPr>
            <p:cNvSpPr txBox="1"/>
            <p:nvPr/>
          </p:nvSpPr>
          <p:spPr>
            <a:xfrm>
              <a:off x="803644" y="3160631"/>
              <a:ext cx="702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From the Weyl equation                                        for a quark (e&gt;0), we have</a:t>
              </a:r>
              <a:endParaRPr kumimoji="1" lang="ja-JP" altLang="en-US" dirty="0"/>
            </a:p>
          </p:txBody>
        </p:sp>
        <p:pic>
          <p:nvPicPr>
            <p:cNvPr id="28" name="図 27" descr="\documentclass{article}&#10;\usepackage{amsmath}&#10;\usepackage{bm}&#10;\pagestyle{empty}&#10;\begin{document}&#10;\begin{align}&#10;{\bm \sigma}({\bm p}-e{\bm A})\psi=E\psi&#10;\nonumber&#10;\end{align}&#10;&#10;&#10;&#10;\end{document}" title="IguanaTex Picture Display">
              <a:extLst>
                <a:ext uri="{FF2B5EF4-FFF2-40B4-BE49-F238E27FC236}">
                  <a16:creationId xmlns:a16="http://schemas.microsoft.com/office/drawing/2014/main" id="{B9B7545D-4648-92AE-4259-99993D98F3A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54" y="3248387"/>
              <a:ext cx="1839086" cy="229029"/>
            </a:xfrm>
            <a:prstGeom prst="rect">
              <a:avLst/>
            </a:prstGeom>
          </p:spPr>
        </p:pic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6BC57E4-79AE-E984-7E87-A7E81E0EF307}"/>
              </a:ext>
            </a:extLst>
          </p:cNvPr>
          <p:cNvSpPr txBox="1"/>
          <p:nvPr/>
        </p:nvSpPr>
        <p:spPr>
          <a:xfrm>
            <a:off x="4936686" y="4080284"/>
            <a:ext cx="398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only incoming mode, no outgoing mode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E26FF9-0B69-3486-ED29-0E57D1A71935}"/>
              </a:ext>
            </a:extLst>
          </p:cNvPr>
          <p:cNvSpPr txBox="1"/>
          <p:nvPr/>
        </p:nvSpPr>
        <p:spPr>
          <a:xfrm>
            <a:off x="440154" y="5525353"/>
            <a:ext cx="806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Therefore, low energy quarks can reach the tiny core of the monopole w/o suppression by the funneling effect 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C5A8553-E1DB-9BBB-9CAE-277DD6367A6A}"/>
              </a:ext>
            </a:extLst>
          </p:cNvPr>
          <p:cNvSpPr txBox="1"/>
          <p:nvPr/>
        </p:nvSpPr>
        <p:spPr>
          <a:xfrm>
            <a:off x="3475068" y="4382774"/>
            <a:ext cx="148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[Kazama et al (77)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32CD4C-BF74-95B2-3161-409245E1A5C0}"/>
              </a:ext>
            </a:extLst>
          </p:cNvPr>
          <p:cNvSpPr txBox="1"/>
          <p:nvPr/>
        </p:nvSpPr>
        <p:spPr>
          <a:xfrm>
            <a:off x="467544" y="1586300"/>
            <a:ext cx="266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</a:rPr>
              <a:t>ang. mom. </a:t>
            </a:r>
            <a:r>
              <a:rPr lang="en-US" altLang="ja-JP" sz="2000" b="1" dirty="0">
                <a:solidFill>
                  <a:srgbClr val="0070C0"/>
                </a:solidFill>
              </a:rPr>
              <a:t>of quark </a:t>
            </a:r>
          </a:p>
          <a:p>
            <a:r>
              <a:rPr lang="en-US" altLang="ja-JP" sz="2000" b="1" dirty="0">
                <a:solidFill>
                  <a:srgbClr val="0070C0"/>
                </a:solidFill>
              </a:rPr>
              <a:t>w/ monopole 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A6F53DA-5DAC-A30F-9F3E-FAE4AC9869C3}"/>
              </a:ext>
            </a:extLst>
          </p:cNvPr>
          <p:cNvSpPr txBox="1"/>
          <p:nvPr/>
        </p:nvSpPr>
        <p:spPr>
          <a:xfrm>
            <a:off x="5166603" y="4500142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No backscattering!</a:t>
            </a:r>
            <a:br>
              <a:rPr lang="en-US" altLang="ja-JP" sz="2400" b="1" dirty="0">
                <a:solidFill>
                  <a:srgbClr val="C00000"/>
                </a:solidFill>
              </a:rPr>
            </a:br>
            <a:r>
              <a:rPr lang="en-US" altLang="ja-JP" sz="2400" b="1" dirty="0">
                <a:solidFill>
                  <a:srgbClr val="C00000"/>
                </a:solidFill>
              </a:rPr>
              <a:t>= Funneling of quark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C679F5F-352A-C571-F9B9-95C9F7BF5333}"/>
              </a:ext>
            </a:extLst>
          </p:cNvPr>
          <p:cNvSpPr/>
          <p:nvPr/>
        </p:nvSpPr>
        <p:spPr>
          <a:xfrm>
            <a:off x="440154" y="5525353"/>
            <a:ext cx="7876262" cy="8984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19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0" grpId="0"/>
      <p:bldP spid="34" grpId="0"/>
      <p:bldP spid="35" grpId="0"/>
      <p:bldP spid="36" grpId="0"/>
      <p:bldP spid="39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E5919-41D1-8A22-D704-A06F1CB2A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F76B82-30B8-D70A-EA41-1912EA7F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57FC17D0-E40B-63BB-3BF4-A93EBFF8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36525"/>
            <a:ext cx="4298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70C0"/>
                </a:solidFill>
              </a:rPr>
              <a:t>Callan-</a:t>
            </a:r>
            <a:r>
              <a:rPr lang="en-US" altLang="ja-JP" sz="2800" b="1" dirty="0" err="1">
                <a:solidFill>
                  <a:srgbClr val="0070C0"/>
                </a:solidFill>
              </a:rPr>
              <a:t>Rubakov</a:t>
            </a:r>
            <a:r>
              <a:rPr lang="en-US" altLang="ja-JP" sz="2800" b="1" dirty="0">
                <a:solidFill>
                  <a:srgbClr val="0070C0"/>
                </a:solidFill>
              </a:rPr>
              <a:t> effect in TIs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67DB7C-18F5-2213-46E2-3AA1EB287268}"/>
              </a:ext>
            </a:extLst>
          </p:cNvPr>
          <p:cNvSpPr txBox="1"/>
          <p:nvPr/>
        </p:nvSpPr>
        <p:spPr>
          <a:xfrm>
            <a:off x="291561" y="941892"/>
            <a:ext cx="856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We consider a 2+1 dim surface gapless Dirac fermion on TIs with a pi-flux instead of a 3+1 dim quark (=Weyl fermion) with a monopole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38D4028-E9F4-5F89-4928-8E318B6F3C9C}"/>
              </a:ext>
            </a:extLst>
          </p:cNvPr>
          <p:cNvGrpSpPr/>
          <p:nvPr/>
        </p:nvGrpSpPr>
        <p:grpSpPr>
          <a:xfrm>
            <a:off x="1037222" y="2276872"/>
            <a:ext cx="2557605" cy="3096344"/>
            <a:chOff x="1037222" y="2276872"/>
            <a:chExt cx="2557605" cy="3096344"/>
          </a:xfrm>
        </p:grpSpPr>
        <p:sp>
          <p:nvSpPr>
            <p:cNvPr id="5" name="直方体 4">
              <a:extLst>
                <a:ext uri="{FF2B5EF4-FFF2-40B4-BE49-F238E27FC236}">
                  <a16:creationId xmlns:a16="http://schemas.microsoft.com/office/drawing/2014/main" id="{4377A96C-F857-696D-E85D-1E7164ED95EC}"/>
                </a:ext>
              </a:extLst>
            </p:cNvPr>
            <p:cNvSpPr/>
            <p:nvPr/>
          </p:nvSpPr>
          <p:spPr>
            <a:xfrm>
              <a:off x="1037225" y="2744925"/>
              <a:ext cx="2557602" cy="2373359"/>
            </a:xfrm>
            <a:prstGeom prst="cub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1A7D7233-9AB1-9A88-3A7F-0E659774FE18}"/>
                </a:ext>
              </a:extLst>
            </p:cNvPr>
            <p:cNvSpPr/>
            <p:nvPr/>
          </p:nvSpPr>
          <p:spPr>
            <a:xfrm>
              <a:off x="1037222" y="2744925"/>
              <a:ext cx="2557602" cy="612067"/>
            </a:xfrm>
            <a:prstGeom prst="parallelogram">
              <a:avLst>
                <a:gd name="adj" fmla="val 9638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4BBD47F-C07C-E30B-53CB-26000BD6E092}"/>
                </a:ext>
              </a:extLst>
            </p:cNvPr>
            <p:cNvCxnSpPr/>
            <p:nvPr/>
          </p:nvCxnSpPr>
          <p:spPr>
            <a:xfrm>
              <a:off x="2267744" y="2276872"/>
              <a:ext cx="0" cy="64807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D1FC6C8-A4C3-7616-1840-8FD0F5678710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2924944"/>
              <a:ext cx="0" cy="244827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4" name="図 13" descr="\documentclass{article}&#10;\usepackage{amsmath}&#10;\usepackage{bm}&#10;\pagestyle{empty}&#10;\begin{document}&#10;\begin{align}&#10;H=p_xs_x+p_ys_y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B86E3A4E-1359-D949-F412-F6A4711557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07" y="2924944"/>
            <a:ext cx="1837714" cy="246857"/>
          </a:xfrm>
          <a:prstGeom prst="rect">
            <a:avLst/>
          </a:prstGeom>
        </p:spPr>
      </p:pic>
      <p:pic>
        <p:nvPicPr>
          <p:cNvPr id="26" name="図 25" descr="\documentclass{article}&#10;\usepackage{amsmath}&#10;\usepackage{bm}&#10;\pagestyle{empty}&#10;\begin{document}&#10;\begin{align}&#10;J_z=-i\partial_\theta+\frac{1}{2}s_z+\frac{1}{2}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E52E713D-4F95-C4D1-DA6E-DDECE9B92C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41" y="4149080"/>
            <a:ext cx="2307046" cy="51352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DF85C3-8AF0-E2A8-5C9B-30E8ADA020B6}"/>
              </a:ext>
            </a:extLst>
          </p:cNvPr>
          <p:cNvSpPr txBox="1"/>
          <p:nvPr/>
        </p:nvSpPr>
        <p:spPr>
          <a:xfrm>
            <a:off x="4465365" y="2378276"/>
            <a:ext cx="252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2+1 dim surface fermion 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E4CE72-A5D2-C511-2C1D-9C7152FFE787}"/>
              </a:ext>
            </a:extLst>
          </p:cNvPr>
          <p:cNvSpPr txBox="1"/>
          <p:nvPr/>
        </p:nvSpPr>
        <p:spPr>
          <a:xfrm>
            <a:off x="4464865" y="3489611"/>
            <a:ext cx="372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angular momentum in the z-direction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87CFEB-DB35-257B-A53C-20F5DAE0F721}"/>
              </a:ext>
            </a:extLst>
          </p:cNvPr>
          <p:cNvSpPr txBox="1"/>
          <p:nvPr/>
        </p:nvSpPr>
        <p:spPr>
          <a:xfrm>
            <a:off x="6929451" y="480750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pi-flux 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EC516F-E174-289F-12C3-9953E6A79638}"/>
              </a:ext>
            </a:extLst>
          </p:cNvPr>
          <p:cNvSpPr txBox="1"/>
          <p:nvPr/>
        </p:nvSpPr>
        <p:spPr>
          <a:xfrm>
            <a:off x="457200" y="5630726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Remarkably, the surface fermion has a similar incoming mode w/o backscattering.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7C88284-8BFE-D88E-B1DC-8DDE5E108832}"/>
              </a:ext>
            </a:extLst>
          </p:cNvPr>
          <p:cNvCxnSpPr/>
          <p:nvPr/>
        </p:nvCxnSpPr>
        <p:spPr>
          <a:xfrm>
            <a:off x="7108521" y="4738314"/>
            <a:ext cx="3437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F099F5-C4DD-E2AE-AE9D-C88DBDA6C4E1}"/>
              </a:ext>
            </a:extLst>
          </p:cNvPr>
          <p:cNvSpPr txBox="1"/>
          <p:nvPr/>
        </p:nvSpPr>
        <p:spPr>
          <a:xfrm>
            <a:off x="4638836" y="378071"/>
            <a:ext cx="3322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[Nakai-Douza-Nakamura-Schnyder-MS (24)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43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6491-9604-C2FA-D919-7AC76A4D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3D5833-23F8-ED87-C83E-C1FECF09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F63C906F-DBFF-A799-E2BA-5283B5AC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180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err="1">
                <a:solidFill>
                  <a:srgbClr val="00B0F0"/>
                </a:solidFill>
              </a:rPr>
              <a:t>Jz</a:t>
            </a:r>
            <a:r>
              <a:rPr lang="en-US" altLang="ja-JP" sz="2800" b="1" dirty="0">
                <a:solidFill>
                  <a:srgbClr val="00B0F0"/>
                </a:solidFill>
              </a:rPr>
              <a:t>=0 sector</a:t>
            </a:r>
            <a:endParaRPr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03CA61-1F18-0F02-A568-F95EF1FD5DCF}"/>
              </a:ext>
            </a:extLst>
          </p:cNvPr>
          <p:cNvSpPr txBox="1"/>
          <p:nvPr/>
        </p:nvSpPr>
        <p:spPr>
          <a:xfrm>
            <a:off x="683568" y="940816"/>
            <a:ext cx="526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From the Schrodinger equation                        , we have</a:t>
            </a:r>
            <a:endParaRPr kumimoji="1" lang="ja-JP" altLang="en-US" dirty="0"/>
          </a:p>
        </p:txBody>
      </p:sp>
      <p:pic>
        <p:nvPicPr>
          <p:cNvPr id="16" name="図 15" descr="\documentclass{article}&#10;\usepackage{amsmath}&#10;\usepackage{bm}&#10;\pagestyle{empty}&#10;\begin{document}&#10;\begin{align}&#10;H\psi&#10;=E\psi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348FBAD9-3D3B-C7BE-86A8-FAD8564185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75" y="1041712"/>
            <a:ext cx="1095619" cy="227048"/>
          </a:xfrm>
          <a:prstGeom prst="rect">
            <a:avLst/>
          </a:prstGeom>
        </p:spPr>
      </p:pic>
      <p:pic>
        <p:nvPicPr>
          <p:cNvPr id="31" name="図 30" descr="\documentclass{article}&#10;\usepackage{amsmath}&#10;\usepackage{bm}&#10;\pagestyle{empty}&#10;\begin{document}&#10;\begin{align}&#10;\psi=&#10;\frac{c_1}{\sqrt{r}}\begin{pmatrix}&#10;e^{-i\theta}\\&#10;-1&#10;\end{pmatrix}&#10;e^{-iE(t+r)}&#10;+\frac{c_2}{\sqrt{r}}\begin{pmatrix}&#10;e^{-i\theta}\\&#10;1&#10;\end{pmatrix}&#10;e^{-iE(t-r)}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14BB37BA-03AE-372B-6BC1-A3F8EBEB21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43" y="1772815"/>
            <a:ext cx="5421717" cy="61104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5A566B-F851-3514-BFE9-376FCB38259E}"/>
              </a:ext>
            </a:extLst>
          </p:cNvPr>
          <p:cNvSpPr txBox="1"/>
          <p:nvPr/>
        </p:nvSpPr>
        <p:spPr>
          <a:xfrm>
            <a:off x="5306226" y="2430460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outgoing mode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6B80D4-45A6-EDA2-C91C-9B570587A814}"/>
              </a:ext>
            </a:extLst>
          </p:cNvPr>
          <p:cNvSpPr txBox="1"/>
          <p:nvPr/>
        </p:nvSpPr>
        <p:spPr>
          <a:xfrm>
            <a:off x="2726234" y="2441535"/>
            <a:ext cx="16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incoming mode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7A886A-BE58-2D16-898E-5D7C6C494708}"/>
              </a:ext>
            </a:extLst>
          </p:cNvPr>
          <p:cNvSpPr txBox="1"/>
          <p:nvPr/>
        </p:nvSpPr>
        <p:spPr>
          <a:xfrm>
            <a:off x="5652120" y="3053205"/>
            <a:ext cx="246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t</a:t>
            </a:r>
            <a:r>
              <a:rPr kumimoji="1" lang="en-US" altLang="ja-JP" b="1" dirty="0">
                <a:solidFill>
                  <a:srgbClr val="7030A0"/>
                </a:solidFill>
              </a:rPr>
              <a:t>ime-reversal symmetry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4E619227-1573-BF9A-B4A7-87E378435F6F}"/>
              </a:ext>
            </a:extLst>
          </p:cNvPr>
          <p:cNvSpPr/>
          <p:nvPr/>
        </p:nvSpPr>
        <p:spPr>
          <a:xfrm>
            <a:off x="4103977" y="2810867"/>
            <a:ext cx="1620151" cy="50405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D1D9F10-B60E-C73C-AAA7-144D011950FD}"/>
              </a:ext>
            </a:extLst>
          </p:cNvPr>
          <p:cNvSpPr txBox="1"/>
          <p:nvPr/>
        </p:nvSpPr>
        <p:spPr>
          <a:xfrm>
            <a:off x="395536" y="3640767"/>
            <a:ext cx="83258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According to the </a:t>
            </a:r>
            <a:r>
              <a:rPr lang="en-US" altLang="ja-JP" sz="2000" dirty="0" err="1"/>
              <a:t>Kramers</a:t>
            </a:r>
            <a:r>
              <a:rPr lang="en-US" altLang="ja-JP" sz="2000" dirty="0"/>
              <a:t> theorem, the incoming state is orthogonal to the outgoing state, so it cannot be back scattered into the outgoing state. </a:t>
            </a: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Thus, we have a funneling of the surface Dirac fermion to the pi-flux w/o backscattering</a:t>
            </a:r>
          </a:p>
        </p:txBody>
      </p:sp>
      <p:sp>
        <p:nvSpPr>
          <p:cNvPr id="35" name="テキスト ボックス 4">
            <a:extLst>
              <a:ext uri="{FF2B5EF4-FFF2-40B4-BE49-F238E27FC236}">
                <a16:creationId xmlns:a16="http://schemas.microsoft.com/office/drawing/2014/main" id="{A6DE649E-2455-A81E-A15D-C1D27C19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143" y="5470941"/>
            <a:ext cx="4298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70C0"/>
                </a:solidFill>
              </a:rPr>
              <a:t>Callan-</a:t>
            </a:r>
            <a:r>
              <a:rPr lang="en-US" altLang="ja-JP" sz="2800" b="1" dirty="0" err="1">
                <a:solidFill>
                  <a:srgbClr val="0070C0"/>
                </a:solidFill>
              </a:rPr>
              <a:t>Rubakov</a:t>
            </a:r>
            <a:r>
              <a:rPr lang="en-US" altLang="ja-JP" sz="2800" b="1" dirty="0">
                <a:solidFill>
                  <a:srgbClr val="0070C0"/>
                </a:solidFill>
              </a:rPr>
              <a:t> effect in TIs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6AB2E410-C88F-12B2-31A1-2819809B3F16}"/>
              </a:ext>
            </a:extLst>
          </p:cNvPr>
          <p:cNvSpPr/>
          <p:nvPr/>
        </p:nvSpPr>
        <p:spPr>
          <a:xfrm>
            <a:off x="983851" y="5631895"/>
            <a:ext cx="720080" cy="2568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F584E3-2DB1-ED0E-1DA3-3BD943E19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4908430"/>
            <a:ext cx="2028231" cy="130207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AC5D9E-9306-0DF4-C39D-7A80DC224796}"/>
              </a:ext>
            </a:extLst>
          </p:cNvPr>
          <p:cNvSpPr txBox="1"/>
          <p:nvPr/>
        </p:nvSpPr>
        <p:spPr>
          <a:xfrm>
            <a:off x="6677337" y="6293424"/>
            <a:ext cx="170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[Weidemann et al </a:t>
            </a:r>
            <a:r>
              <a:rPr lang="en-US" altLang="ja-JP" sz="1200" dirty="0"/>
              <a:t> (20)</a:t>
            </a:r>
            <a:r>
              <a:rPr kumimoji="1" lang="en-US" altLang="ja-JP" sz="1200" dirty="0"/>
              <a:t>]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67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 animBg="1"/>
      <p:bldP spid="33" grpId="0"/>
      <p:bldP spid="35" grpId="0"/>
      <p:bldP spid="6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B633-02B0-C8F8-BFD0-56DA90BB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5F08E4-DCC0-E720-6669-29331580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049D7F-FAED-5DA4-23DC-42D20B3AB15F}"/>
              </a:ext>
            </a:extLst>
          </p:cNvPr>
          <p:cNvSpPr txBox="1"/>
          <p:nvPr/>
        </p:nvSpPr>
        <p:spPr>
          <a:xfrm>
            <a:off x="336540" y="20212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Notably, we can identify the funneling mode as a non-Hermitian skin mode by the non-Hermitian description of topological boundary modes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4FAD8C9-FAB8-76FF-857E-0C6014C452A3}"/>
              </a:ext>
            </a:extLst>
          </p:cNvPr>
          <p:cNvCxnSpPr>
            <a:cxnSpLocks/>
          </p:cNvCxnSpPr>
          <p:nvPr/>
        </p:nvCxnSpPr>
        <p:spPr>
          <a:xfrm>
            <a:off x="4427984" y="1772816"/>
            <a:ext cx="72008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3E58AC-421E-7EB8-E5E7-3464BAE09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" y="3598649"/>
            <a:ext cx="3226804" cy="2043643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A6FD576-5B9A-6FE2-2A6E-DD91AB16CF07}"/>
              </a:ext>
            </a:extLst>
          </p:cNvPr>
          <p:cNvGrpSpPr/>
          <p:nvPr/>
        </p:nvGrpSpPr>
        <p:grpSpPr>
          <a:xfrm>
            <a:off x="5109390" y="3596350"/>
            <a:ext cx="2736299" cy="1996021"/>
            <a:chOff x="5338175" y="2931120"/>
            <a:chExt cx="2459864" cy="1739709"/>
          </a:xfrm>
        </p:grpSpPr>
        <p:pic>
          <p:nvPicPr>
            <p:cNvPr id="21" name="図 20" descr="グラフ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FEB6022-4626-6B7F-E21F-AF8B7348E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301" y="2931120"/>
              <a:ext cx="2162738" cy="1739709"/>
            </a:xfrm>
            <a:prstGeom prst="rect">
              <a:avLst/>
            </a:prstGeom>
          </p:spPr>
        </p:pic>
        <p:pic>
          <p:nvPicPr>
            <p:cNvPr id="23" name="図 22" descr="\documentclass{article}&#10;\usepackage{amsmath}&#10;\pagestyle{empty}&#10;\begin{document}&#10;&#10;${\rm Im}E_n$&#10;&#10;&#10;\end{document}" title="IguanaTex Picture Display">
              <a:extLst>
                <a:ext uri="{FF2B5EF4-FFF2-40B4-BE49-F238E27FC236}">
                  <a16:creationId xmlns:a16="http://schemas.microsoft.com/office/drawing/2014/main" id="{EC8C836D-17EB-52C9-A2E0-0361982D957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8367" y="3568822"/>
              <a:ext cx="432034" cy="152418"/>
            </a:xfrm>
            <a:prstGeom prst="rect">
              <a:avLst/>
            </a:prstGeom>
          </p:spPr>
        </p:pic>
      </p:grpSp>
      <p:pic>
        <p:nvPicPr>
          <p:cNvPr id="25" name="図 24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756DD69-D475-5931-6F5E-76297CE24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3" y="2096852"/>
            <a:ext cx="965331" cy="924362"/>
          </a:xfrm>
          <a:prstGeom prst="rect">
            <a:avLst/>
          </a:prstGeom>
        </p:spPr>
      </p:pic>
      <p:pic>
        <p:nvPicPr>
          <p:cNvPr id="26" name="図 25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CDC508-30C1-62CA-93FB-4F4D7EEEF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06" y="1964350"/>
            <a:ext cx="965331" cy="924362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C235697-2BAD-AD25-882E-1BC7F872766B}"/>
              </a:ext>
            </a:extLst>
          </p:cNvPr>
          <p:cNvCxnSpPr>
            <a:cxnSpLocks/>
            <a:stCxn id="26" idx="0"/>
          </p:cNvCxnSpPr>
          <p:nvPr/>
        </p:nvCxnSpPr>
        <p:spPr>
          <a:xfrm flipH="1">
            <a:off x="7915871" y="1964350"/>
            <a:ext cx="1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5C348DF-C25F-D272-42A4-14180B932A8A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7915871" y="2323013"/>
            <a:ext cx="1" cy="56569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B98855-7030-FC3E-0997-FA90CFCF21C2}"/>
              </a:ext>
            </a:extLst>
          </p:cNvPr>
          <p:cNvSpPr txBox="1"/>
          <p:nvPr/>
        </p:nvSpPr>
        <p:spPr>
          <a:xfrm>
            <a:off x="499061" y="1984152"/>
            <a:ext cx="185262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</a:rPr>
              <a:t>w/o line defect 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BD9D2A7-7E3D-D3A2-7DD9-72F0FB979A74}"/>
              </a:ext>
            </a:extLst>
          </p:cNvPr>
          <p:cNvSpPr txBox="1"/>
          <p:nvPr/>
        </p:nvSpPr>
        <p:spPr>
          <a:xfrm>
            <a:off x="5132550" y="1964350"/>
            <a:ext cx="172040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4"/>
                </a:solidFill>
              </a:rPr>
              <a:t>w/ line defect </a:t>
            </a:r>
            <a:endParaRPr kumimoji="1" lang="ja-JP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26B0763-76D9-650C-90E6-C6C93CCBEC9A}"/>
              </a:ext>
            </a:extLst>
          </p:cNvPr>
          <p:cNvSpPr txBox="1"/>
          <p:nvPr/>
        </p:nvSpPr>
        <p:spPr>
          <a:xfrm>
            <a:off x="2145823" y="3096688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s</a:t>
            </a:r>
            <a:r>
              <a:rPr kumimoji="1" lang="en-US" altLang="ja-JP" b="1" dirty="0">
                <a:solidFill>
                  <a:srgbClr val="00B0F0"/>
                </a:solidFill>
              </a:rPr>
              <a:t>urface state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A654869-70B4-6780-5122-816113150F07}"/>
              </a:ext>
            </a:extLst>
          </p:cNvPr>
          <p:cNvSpPr txBox="1"/>
          <p:nvPr/>
        </p:nvSpPr>
        <p:spPr>
          <a:xfrm>
            <a:off x="6642797" y="3061179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s</a:t>
            </a:r>
            <a:r>
              <a:rPr kumimoji="1" lang="en-US" altLang="ja-JP" b="1" dirty="0">
                <a:solidFill>
                  <a:srgbClr val="00B0F0"/>
                </a:solidFill>
              </a:rPr>
              <a:t>urface state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1F1D7F7-3920-0D37-938E-D7BB80DED87A}"/>
              </a:ext>
            </a:extLst>
          </p:cNvPr>
          <p:cNvSpPr txBox="1"/>
          <p:nvPr/>
        </p:nvSpPr>
        <p:spPr>
          <a:xfrm>
            <a:off x="570986" y="2519253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(pi-flux/dislocation)</a:t>
            </a:r>
            <a:endParaRPr kumimoji="1" lang="ja-JP" altLang="en-US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E869B6D-F5B4-A0AD-ED66-8164F43DC856}"/>
              </a:ext>
            </a:extLst>
          </p:cNvPr>
          <p:cNvCxnSpPr>
            <a:cxnSpLocks/>
          </p:cNvCxnSpPr>
          <p:nvPr/>
        </p:nvCxnSpPr>
        <p:spPr>
          <a:xfrm flipH="1">
            <a:off x="2351684" y="3397478"/>
            <a:ext cx="351474" cy="35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9C1CFEC-8AFE-98E8-748B-A2DD703E03EE}"/>
              </a:ext>
            </a:extLst>
          </p:cNvPr>
          <p:cNvCxnSpPr>
            <a:cxnSpLocks/>
          </p:cNvCxnSpPr>
          <p:nvPr/>
        </p:nvCxnSpPr>
        <p:spPr>
          <a:xfrm flipH="1">
            <a:off x="6804248" y="3366941"/>
            <a:ext cx="341311" cy="418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65ED64-4E65-9312-3AD1-1F8A8DFD69AE}"/>
              </a:ext>
            </a:extLst>
          </p:cNvPr>
          <p:cNvSpPr txBox="1"/>
          <p:nvPr/>
        </p:nvSpPr>
        <p:spPr>
          <a:xfrm>
            <a:off x="4657020" y="4450774"/>
            <a:ext cx="219964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funneling mode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6B3AF4E7-47E5-E4ED-C546-3786509880A1}"/>
              </a:ext>
            </a:extLst>
          </p:cNvPr>
          <p:cNvCxnSpPr>
            <a:cxnSpLocks/>
          </p:cNvCxnSpPr>
          <p:nvPr/>
        </p:nvCxnSpPr>
        <p:spPr>
          <a:xfrm flipV="1">
            <a:off x="6372200" y="4036109"/>
            <a:ext cx="181000" cy="33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9C94295-A086-5218-EA01-E08DB79FEBC6}"/>
              </a:ext>
            </a:extLst>
          </p:cNvPr>
          <p:cNvSpPr txBox="1"/>
          <p:nvPr/>
        </p:nvSpPr>
        <p:spPr>
          <a:xfrm>
            <a:off x="3346775" y="3784989"/>
            <a:ext cx="105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complex</a:t>
            </a:r>
            <a:br>
              <a:rPr lang="en-US" altLang="ja-JP" b="1" dirty="0">
                <a:solidFill>
                  <a:srgbClr val="7030A0"/>
                </a:solidFill>
              </a:rPr>
            </a:br>
            <a:r>
              <a:rPr lang="en-US" altLang="ja-JP" b="1" dirty="0">
                <a:solidFill>
                  <a:srgbClr val="7030A0"/>
                </a:solidFill>
              </a:rPr>
              <a:t>energy modes due to  bulk inf.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4C8E408-32FE-C78B-2C0B-AE2CDE14A74D}"/>
              </a:ext>
            </a:extLst>
          </p:cNvPr>
          <p:cNvCxnSpPr>
            <a:cxnSpLocks/>
          </p:cNvCxnSpPr>
          <p:nvPr/>
        </p:nvCxnSpPr>
        <p:spPr>
          <a:xfrm flipH="1">
            <a:off x="2593463" y="4053409"/>
            <a:ext cx="700352" cy="18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3FA00E-6209-EF43-3EC9-8697B266FF1E}"/>
              </a:ext>
            </a:extLst>
          </p:cNvPr>
          <p:cNvSpPr txBox="1"/>
          <p:nvPr/>
        </p:nvSpPr>
        <p:spPr>
          <a:xfrm>
            <a:off x="7881250" y="3801851"/>
            <a:ext cx="105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complex</a:t>
            </a:r>
            <a:br>
              <a:rPr lang="en-US" altLang="ja-JP" b="1" dirty="0">
                <a:solidFill>
                  <a:srgbClr val="7030A0"/>
                </a:solidFill>
              </a:rPr>
            </a:br>
            <a:r>
              <a:rPr lang="en-US" altLang="ja-JP" b="1" dirty="0">
                <a:solidFill>
                  <a:srgbClr val="7030A0"/>
                </a:solidFill>
              </a:rPr>
              <a:t>energy modes due to bulk inf.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B70C16E-D4B8-B937-9A89-80CC2E1804BE}"/>
              </a:ext>
            </a:extLst>
          </p:cNvPr>
          <p:cNvCxnSpPr>
            <a:cxnSpLocks/>
          </p:cNvCxnSpPr>
          <p:nvPr/>
        </p:nvCxnSpPr>
        <p:spPr>
          <a:xfrm flipH="1">
            <a:off x="7023763" y="4036109"/>
            <a:ext cx="761488" cy="19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4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9C170-FB6E-88CE-EE02-A69EF461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D33102-F9F8-E92B-14D7-3E313E31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5F18A1-60A1-FCEB-3BC7-25BD08103608}"/>
              </a:ext>
            </a:extLst>
          </p:cNvPr>
          <p:cNvSpPr txBox="1"/>
          <p:nvPr/>
        </p:nvSpPr>
        <p:spPr>
          <a:xfrm>
            <a:off x="323528" y="22619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Actually, the funneling mode for the 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 is non-Hermitian topological modes, i.e. non-Hermitian skin modes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F4D22E3-F455-47F7-0311-185C9289715C}"/>
              </a:ext>
            </a:extLst>
          </p:cNvPr>
          <p:cNvGrpSpPr/>
          <p:nvPr/>
        </p:nvGrpSpPr>
        <p:grpSpPr>
          <a:xfrm>
            <a:off x="5652120" y="3816157"/>
            <a:ext cx="2736299" cy="1996021"/>
            <a:chOff x="5338175" y="2931120"/>
            <a:chExt cx="2459864" cy="1739709"/>
          </a:xfrm>
        </p:grpSpPr>
        <p:pic>
          <p:nvPicPr>
            <p:cNvPr id="9" name="図 8" descr="グラフ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8E337B4-77C6-FDE7-AB98-DE227AD5F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301" y="2931120"/>
              <a:ext cx="2162738" cy="1739709"/>
            </a:xfrm>
            <a:prstGeom prst="rect">
              <a:avLst/>
            </a:prstGeom>
          </p:spPr>
        </p:pic>
        <p:pic>
          <p:nvPicPr>
            <p:cNvPr id="10" name="図 9" descr="\documentclass{article}&#10;\usepackage{amsmath}&#10;\pagestyle{empty}&#10;\begin{document}&#10;&#10;${\rm Im}E_n$&#10;&#10;&#10;\end{document}" title="IguanaTex Picture Display">
              <a:extLst>
                <a:ext uri="{FF2B5EF4-FFF2-40B4-BE49-F238E27FC236}">
                  <a16:creationId xmlns:a16="http://schemas.microsoft.com/office/drawing/2014/main" id="{7D7632C5-C797-DBF1-A055-756E32B3168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98367" y="3568822"/>
              <a:ext cx="432034" cy="152418"/>
            </a:xfrm>
            <a:prstGeom prst="rect">
              <a:avLst/>
            </a:prstGeom>
          </p:spPr>
        </p:pic>
      </p:grpSp>
      <p:pic>
        <p:nvPicPr>
          <p:cNvPr id="11" name="図 10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7B2DF2-2B25-D799-056E-8BE3256E4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88" y="2181858"/>
            <a:ext cx="965331" cy="924362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834EF6C-C30E-41A7-BED5-F9C00F175411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7905753" y="2181858"/>
            <a:ext cx="1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00B048B-A3C8-32B6-F30C-263FDBAF8755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7905753" y="2540521"/>
            <a:ext cx="1" cy="56569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E5695F-D264-291B-9696-6EE96F87D264}"/>
              </a:ext>
            </a:extLst>
          </p:cNvPr>
          <p:cNvSpPr txBox="1"/>
          <p:nvPr/>
        </p:nvSpPr>
        <p:spPr>
          <a:xfrm>
            <a:off x="4797097" y="2220170"/>
            <a:ext cx="172040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4"/>
                </a:solidFill>
              </a:rPr>
              <a:t>w/ line defect </a:t>
            </a:r>
            <a:endParaRPr kumimoji="1" lang="ja-JP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B54D1E-D569-9A34-8617-A4F2F8D24E8C}"/>
              </a:ext>
            </a:extLst>
          </p:cNvPr>
          <p:cNvSpPr txBox="1"/>
          <p:nvPr/>
        </p:nvSpPr>
        <p:spPr>
          <a:xfrm>
            <a:off x="4799217" y="4629032"/>
            <a:ext cx="219964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f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unneling mode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7A0EF82-34E4-C1D5-9283-CA0526B89A8D}"/>
              </a:ext>
            </a:extLst>
          </p:cNvPr>
          <p:cNvCxnSpPr/>
          <p:nvPr/>
        </p:nvCxnSpPr>
        <p:spPr>
          <a:xfrm flipV="1">
            <a:off x="6362082" y="4222572"/>
            <a:ext cx="480757" cy="36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9E6C41-1254-38E0-C69A-51DED7DC7204}"/>
              </a:ext>
            </a:extLst>
          </p:cNvPr>
          <p:cNvSpPr txBox="1"/>
          <p:nvPr/>
        </p:nvSpPr>
        <p:spPr>
          <a:xfrm>
            <a:off x="4801166" y="5526203"/>
            <a:ext cx="26873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(d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efect) skin modes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026D2C-99DA-6004-3AFC-1059F20B19AB}"/>
              </a:ext>
            </a:extLst>
          </p:cNvPr>
          <p:cNvSpPr txBox="1"/>
          <p:nvPr/>
        </p:nvSpPr>
        <p:spPr>
          <a:xfrm>
            <a:off x="1871192" y="141096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c.f.) Teo-Kane (10)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895395-E0F2-783E-36C3-EADF772957C0}"/>
              </a:ext>
            </a:extLst>
          </p:cNvPr>
          <p:cNvSpPr txBox="1"/>
          <p:nvPr/>
        </p:nvSpPr>
        <p:spPr>
          <a:xfrm>
            <a:off x="611560" y="169899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</a:t>
            </a:r>
            <a:r>
              <a:rPr kumimoji="1" lang="en-US" altLang="ja-JP" sz="1200" dirty="0">
                <a:solidFill>
                  <a:srgbClr val="0070C0"/>
                </a:solidFill>
              </a:rPr>
              <a:t>pace-dim.</a:t>
            </a:r>
            <a:endParaRPr kumimoji="1" lang="ja-JP" altLang="en-US" sz="1200">
              <a:solidFill>
                <a:srgbClr val="0070C0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39F9CA4-D754-2DA0-986E-B3FD700066A8}"/>
              </a:ext>
            </a:extLst>
          </p:cNvPr>
          <p:cNvCxnSpPr>
            <a:endCxn id="20" idx="0"/>
          </p:cNvCxnSpPr>
          <p:nvPr/>
        </p:nvCxnSpPr>
        <p:spPr>
          <a:xfrm flipH="1">
            <a:off x="1044532" y="1698997"/>
            <a:ext cx="215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08C498D-952A-3DBF-E100-A9D311B90FD5}"/>
              </a:ext>
            </a:extLst>
          </p:cNvPr>
          <p:cNvCxnSpPr/>
          <p:nvPr/>
        </p:nvCxnSpPr>
        <p:spPr>
          <a:xfrm>
            <a:off x="1475656" y="1698997"/>
            <a:ext cx="288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5FE512-CDB5-CECA-5B5B-EB6F8B7AF6A7}"/>
              </a:ext>
            </a:extLst>
          </p:cNvPr>
          <p:cNvSpPr txBox="1"/>
          <p:nvPr/>
        </p:nvSpPr>
        <p:spPr>
          <a:xfrm>
            <a:off x="1403648" y="1698997"/>
            <a:ext cx="167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B050"/>
                </a:solidFill>
              </a:rPr>
              <a:t>dim of sphere enclosing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soliton/defect</a:t>
            </a:r>
            <a:r>
              <a:rPr kumimoji="1" lang="en-US" altLang="ja-JP" sz="1200" dirty="0">
                <a:solidFill>
                  <a:srgbClr val="00B050"/>
                </a:solidFill>
              </a:rPr>
              <a:t>  </a:t>
            </a:r>
            <a:endParaRPr kumimoji="1" lang="ja-JP" altLang="en-US" sz="1200">
              <a:solidFill>
                <a:srgbClr val="00B050"/>
              </a:solidFill>
            </a:endParaRPr>
          </a:p>
        </p:txBody>
      </p:sp>
      <p:sp>
        <p:nvSpPr>
          <p:cNvPr id="24" name="大かっこ 23">
            <a:extLst>
              <a:ext uri="{FF2B5EF4-FFF2-40B4-BE49-F238E27FC236}">
                <a16:creationId xmlns:a16="http://schemas.microsoft.com/office/drawing/2014/main" id="{99971DC6-BD67-C362-A002-87DC1B2884A5}"/>
              </a:ext>
            </a:extLst>
          </p:cNvPr>
          <p:cNvSpPr/>
          <p:nvPr/>
        </p:nvSpPr>
        <p:spPr>
          <a:xfrm>
            <a:off x="539552" y="1410965"/>
            <a:ext cx="2664296" cy="7920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3DD511F-D181-4FB5-E27F-2874C6D92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47" y="2541489"/>
            <a:ext cx="3315268" cy="274868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081F5EC-39E3-FF53-C963-7260046075BB}"/>
              </a:ext>
            </a:extLst>
          </p:cNvPr>
          <p:cNvSpPr txBox="1"/>
          <p:nvPr/>
        </p:nvSpPr>
        <p:spPr>
          <a:xfrm>
            <a:off x="7163225" y="1453020"/>
            <a:ext cx="15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d-1</a:t>
            </a:r>
            <a:r>
              <a:rPr kumimoji="1" lang="en-US" altLang="ja-JP" i="1" dirty="0"/>
              <a:t>=2</a:t>
            </a:r>
            <a:r>
              <a:rPr kumimoji="1" lang="en-US" altLang="ja-JP" dirty="0"/>
              <a:t>: surface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D8DF26C-1E3A-4EE7-7486-2200AF261AA3}"/>
              </a:ext>
            </a:extLst>
          </p:cNvPr>
          <p:cNvSpPr txBox="1"/>
          <p:nvPr/>
        </p:nvSpPr>
        <p:spPr>
          <a:xfrm>
            <a:off x="7163225" y="172510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D=</a:t>
            </a:r>
            <a:r>
              <a:rPr lang="en-US" altLang="ja-JP" i="1" dirty="0"/>
              <a:t>1</a:t>
            </a:r>
            <a:r>
              <a:rPr kumimoji="1" lang="en-US" altLang="ja-JP" dirty="0"/>
              <a:t>: line defect</a:t>
            </a:r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3380C5B-0D48-B4A1-3EF2-A04955539B08}"/>
              </a:ext>
            </a:extLst>
          </p:cNvPr>
          <p:cNvSpPr>
            <a:spLocks noChangeAspect="1"/>
          </p:cNvSpPr>
          <p:nvPr/>
        </p:nvSpPr>
        <p:spPr>
          <a:xfrm>
            <a:off x="3419872" y="4279783"/>
            <a:ext cx="309212" cy="3092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9A54D49-0AE2-B87B-E2C8-0B85F29EB68E}"/>
              </a:ext>
            </a:extLst>
          </p:cNvPr>
          <p:cNvCxnSpPr>
            <a:cxnSpLocks/>
          </p:cNvCxnSpPr>
          <p:nvPr/>
        </p:nvCxnSpPr>
        <p:spPr>
          <a:xfrm>
            <a:off x="3754780" y="4558060"/>
            <a:ext cx="835170" cy="9642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4FD1EF-BF56-BA91-B862-1D314E877309}"/>
              </a:ext>
            </a:extLst>
          </p:cNvPr>
          <p:cNvSpPr txBox="1"/>
          <p:nvPr/>
        </p:nvSpPr>
        <p:spPr>
          <a:xfrm>
            <a:off x="683568" y="5368382"/>
            <a:ext cx="290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[Kawabata-Shiozaki-Ueda-MS (19)</a:t>
            </a:r>
            <a:r>
              <a:rPr lang="en-US" altLang="ja-JP" sz="1400" dirty="0"/>
              <a:t> </a:t>
            </a:r>
            <a:r>
              <a:rPr kumimoji="1" lang="en-US" altLang="ja-JP" sz="1400" dirty="0"/>
              <a:t>] </a:t>
            </a:r>
            <a:endParaRPr kumimoji="1" lang="ja-JP" altLang="en-US" sz="1400" dirty="0"/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4E76AA5A-8B07-6066-5142-1C9289D86D16}"/>
              </a:ext>
            </a:extLst>
          </p:cNvPr>
          <p:cNvSpPr/>
          <p:nvPr/>
        </p:nvSpPr>
        <p:spPr>
          <a:xfrm>
            <a:off x="5905437" y="5146016"/>
            <a:ext cx="318181" cy="4089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BB21336-AAD9-6917-29DD-D7FDFBA6F980}"/>
              </a:ext>
            </a:extLst>
          </p:cNvPr>
          <p:cNvSpPr/>
          <p:nvPr/>
        </p:nvSpPr>
        <p:spPr>
          <a:xfrm>
            <a:off x="269470" y="180164"/>
            <a:ext cx="8640960" cy="9429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64E95D3-5E7A-4457-0ECB-BCEDC4336332}"/>
              </a:ext>
            </a:extLst>
          </p:cNvPr>
          <p:cNvSpPr txBox="1"/>
          <p:nvPr/>
        </p:nvSpPr>
        <p:spPr>
          <a:xfrm>
            <a:off x="764112" y="6149465"/>
            <a:ext cx="791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b="1" dirty="0">
                <a:solidFill>
                  <a:srgbClr val="7030A0"/>
                </a:solidFill>
              </a:rPr>
              <a:t>Callan-</a:t>
            </a:r>
            <a:r>
              <a:rPr lang="en-US" altLang="ja-JP" sz="2800" b="1" dirty="0" err="1">
                <a:solidFill>
                  <a:srgbClr val="7030A0"/>
                </a:solidFill>
              </a:rPr>
              <a:t>Rubakov</a:t>
            </a:r>
            <a:r>
              <a:rPr lang="en-US" altLang="ja-JP" sz="2800" b="1" dirty="0">
                <a:solidFill>
                  <a:srgbClr val="7030A0"/>
                </a:solidFill>
              </a:rPr>
              <a:t> effect is robust and topological !</a:t>
            </a:r>
          </a:p>
        </p:txBody>
      </p:sp>
      <p:pic>
        <p:nvPicPr>
          <p:cNvPr id="4" name="図 3" descr="\documentclass{article}&#10;\usepackage{amsmath}&#10;\pagestyle{empty}&#10;\begin{document}&#10;$\delta=(d-1)-D$&#10;&#10;&#10;&#10;\end{document}" title="IguanaTex Picture Display">
            <a:extLst>
              <a:ext uri="{FF2B5EF4-FFF2-40B4-BE49-F238E27FC236}">
                <a16:creationId xmlns:a16="http://schemas.microsoft.com/office/drawing/2014/main" id="{1794D4D7-01B3-3EBA-B407-6EB3F36715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2" y="1498108"/>
            <a:ext cx="1012398" cy="1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3" grpId="0"/>
      <p:bldP spid="24" grpId="0" animBg="1"/>
      <p:bldP spid="29" grpId="0"/>
      <p:bldP spid="30" grpId="0"/>
      <p:bldP spid="31" grpId="0" animBg="1"/>
      <p:bldP spid="35" grpId="0"/>
      <p:bldP spid="39" grpId="0" animBg="1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1ED4C1-F371-ECFA-02E1-C0ACBB95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32DC5-8450-A356-8D13-EE9006ECB531}"/>
              </a:ext>
            </a:extLst>
          </p:cNvPr>
          <p:cNvSpPr txBox="1"/>
          <p:nvPr/>
        </p:nvSpPr>
        <p:spPr>
          <a:xfrm>
            <a:off x="336293" y="31687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In addition to pi-flux, edge and screw dislocations in TIs exhibit a similar 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 if they support helical gapless states </a:t>
            </a:r>
          </a:p>
        </p:txBody>
      </p:sp>
      <p:pic>
        <p:nvPicPr>
          <p:cNvPr id="7" name="図 6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0B41D483-57D3-3336-1CFA-098BD640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48" y="1839829"/>
            <a:ext cx="2239647" cy="3965435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F21A2B3-5113-3453-105F-50BC85E8E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52" y="1839828"/>
            <a:ext cx="1815128" cy="396543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B91C8F-8AB7-4034-0FC0-70CFFFC3D9DC}"/>
              </a:ext>
            </a:extLst>
          </p:cNvPr>
          <p:cNvSpPr txBox="1"/>
          <p:nvPr/>
        </p:nvSpPr>
        <p:spPr>
          <a:xfrm>
            <a:off x="2716577" y="1470496"/>
            <a:ext cx="17143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dge dislocation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0685B5-E8C9-D044-51A9-0BB4DF711278}"/>
              </a:ext>
            </a:extLst>
          </p:cNvPr>
          <p:cNvSpPr txBox="1"/>
          <p:nvPr/>
        </p:nvSpPr>
        <p:spPr>
          <a:xfrm>
            <a:off x="5277152" y="1478523"/>
            <a:ext cx="179869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screw dislocation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7CB778-C512-944A-DC63-78466D815C99}"/>
              </a:ext>
            </a:extLst>
          </p:cNvPr>
          <p:cNvSpPr txBox="1"/>
          <p:nvPr/>
        </p:nvSpPr>
        <p:spPr>
          <a:xfrm>
            <a:off x="413975" y="4413255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s</a:t>
            </a:r>
            <a:r>
              <a:rPr kumimoji="1" lang="en-US" altLang="ja-JP" b="1" dirty="0">
                <a:solidFill>
                  <a:srgbClr val="0070C0"/>
                </a:solidFill>
              </a:rPr>
              <a:t>urface LDOS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2E6458-E180-AA34-1C62-8E79AB544C6F}"/>
              </a:ext>
            </a:extLst>
          </p:cNvPr>
          <p:cNvSpPr txBox="1"/>
          <p:nvPr/>
        </p:nvSpPr>
        <p:spPr>
          <a:xfrm>
            <a:off x="323528" y="2409611"/>
            <a:ext cx="19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effective spectrum of surface state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pic>
        <p:nvPicPr>
          <p:cNvPr id="17" name="図 16" descr="\documentclass{article}&#10;\usepackage{amsmath}&#10;\pagestyle{empty}&#10;\begin{document}&#10;\begin{align}&#10;y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135CFB66-5297-8E27-EC7A-0E76430F9B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0420">
            <a:off x="4959598" y="4398910"/>
            <a:ext cx="118857" cy="163048"/>
          </a:xfrm>
          <a:prstGeom prst="rect">
            <a:avLst/>
          </a:prstGeom>
        </p:spPr>
      </p:pic>
      <p:pic>
        <p:nvPicPr>
          <p:cNvPr id="18" name="図 17" descr="図形, 四角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AC580-949C-94AC-46F3-8C1011CAA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69" y="1686790"/>
            <a:ext cx="965331" cy="924362"/>
          </a:xfrm>
          <a:prstGeom prst="rect">
            <a:avLst/>
          </a:prstGeom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13C53C7-8220-C280-2FB9-7DC4BE180950}"/>
              </a:ext>
            </a:extLst>
          </p:cNvPr>
          <p:cNvCxnSpPr>
            <a:cxnSpLocks/>
            <a:stCxn id="18" idx="0"/>
          </p:cNvCxnSpPr>
          <p:nvPr/>
        </p:nvCxnSpPr>
        <p:spPr>
          <a:xfrm flipH="1">
            <a:off x="8204134" y="1686790"/>
            <a:ext cx="1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C6714B1-06BA-F845-508C-11CC6E97A5B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8204134" y="2045453"/>
            <a:ext cx="1" cy="56569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8328B5-1C12-1D1A-E3F4-F1E123645105}"/>
              </a:ext>
            </a:extLst>
          </p:cNvPr>
          <p:cNvSpPr txBox="1"/>
          <p:nvPr/>
        </p:nvSpPr>
        <p:spPr>
          <a:xfrm>
            <a:off x="7574597" y="2646481"/>
            <a:ext cx="1348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 w/dislocation</a:t>
            </a:r>
            <a:endParaRPr kumimoji="1" lang="ja-JP" altLang="en-US" sz="14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117CAB1-3A9C-EB3C-9D30-28BC283C3D68}"/>
              </a:ext>
            </a:extLst>
          </p:cNvPr>
          <p:cNvSpPr/>
          <p:nvPr/>
        </p:nvSpPr>
        <p:spPr>
          <a:xfrm>
            <a:off x="251520" y="260648"/>
            <a:ext cx="8568952" cy="9243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2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6BB75A-F654-D665-DF37-D9E6FA45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B6516C-E9EA-FC1E-0C22-99636AB7A0AE}"/>
              </a:ext>
            </a:extLst>
          </p:cNvPr>
          <p:cNvSpPr txBox="1"/>
          <p:nvPr/>
        </p:nvSpPr>
        <p:spPr>
          <a:xfrm>
            <a:off x="2123728" y="25649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Non-Hermitian Topological Phases</a:t>
            </a:r>
          </a:p>
        </p:txBody>
      </p:sp>
    </p:spTree>
    <p:extLst>
      <p:ext uri="{BB962C8B-B14F-4D97-AF65-F5344CB8AC3E}">
        <p14:creationId xmlns:p14="http://schemas.microsoft.com/office/powerpoint/2010/main" val="422127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3C28-2070-664D-F30A-BCB2C7470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69106C-1A1F-623F-A96F-61E59AEF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90142F-C717-F188-7B60-D0198F15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141552"/>
            <a:ext cx="3315268" cy="27486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6796BB-FD67-FD2C-6E6C-A0E96A5A5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100" y="4182128"/>
            <a:ext cx="1080120" cy="876619"/>
          </a:xfrm>
          <a:prstGeom prst="rect">
            <a:avLst/>
          </a:prstGeom>
        </p:spPr>
      </p:pic>
      <p:pic>
        <p:nvPicPr>
          <p:cNvPr id="5" name="図 4" descr="グラフ, レーダー チャート&#10;&#10;自動的に生成された説明">
            <a:extLst>
              <a:ext uri="{FF2B5EF4-FFF2-40B4-BE49-F238E27FC236}">
                <a16:creationId xmlns:a16="http://schemas.microsoft.com/office/drawing/2014/main" id="{72CFDBEB-1877-CD1A-F191-2F25EEA3E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9602"/>
            <a:ext cx="1592177" cy="15353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8FD5A7-E5A6-F526-AAC9-55D98721A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718" y="5138884"/>
            <a:ext cx="452884" cy="120448"/>
          </a:xfrm>
          <a:prstGeom prst="rect">
            <a:avLst/>
          </a:prstGeom>
        </p:spPr>
      </p:pic>
      <p:sp>
        <p:nvSpPr>
          <p:cNvPr id="8" name="円/楕円 76">
            <a:extLst>
              <a:ext uri="{FF2B5EF4-FFF2-40B4-BE49-F238E27FC236}">
                <a16:creationId xmlns:a16="http://schemas.microsoft.com/office/drawing/2014/main" id="{9EE90FF5-9D7A-BE47-8DFB-3D9FCDFFE61E}"/>
              </a:ext>
            </a:extLst>
          </p:cNvPr>
          <p:cNvSpPr>
            <a:spLocks noChangeAspect="1"/>
          </p:cNvSpPr>
          <p:nvPr/>
        </p:nvSpPr>
        <p:spPr>
          <a:xfrm>
            <a:off x="3851952" y="2501451"/>
            <a:ext cx="288000" cy="288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65B21F2-633A-016B-7615-F739F444E8BB}"/>
              </a:ext>
            </a:extLst>
          </p:cNvPr>
          <p:cNvCxnSpPr>
            <a:cxnSpLocks/>
          </p:cNvCxnSpPr>
          <p:nvPr/>
        </p:nvCxnSpPr>
        <p:spPr>
          <a:xfrm>
            <a:off x="4123823" y="2705725"/>
            <a:ext cx="1312273" cy="125950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531800-8D4B-5067-7C28-C1025214392F}"/>
              </a:ext>
            </a:extLst>
          </p:cNvPr>
          <p:cNvSpPr txBox="1"/>
          <p:nvPr/>
        </p:nvSpPr>
        <p:spPr>
          <a:xfrm>
            <a:off x="5652120" y="5545276"/>
            <a:ext cx="221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Monopole s</a:t>
            </a:r>
            <a:r>
              <a:rPr kumimoji="1" lang="en-US" altLang="ja-JP" b="1" dirty="0">
                <a:solidFill>
                  <a:srgbClr val="7030A0"/>
                </a:solidFill>
              </a:rPr>
              <a:t>kin effect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01B228-3069-82A3-C852-886620BFB9ED}"/>
              </a:ext>
            </a:extLst>
          </p:cNvPr>
          <p:cNvSpPr txBox="1"/>
          <p:nvPr/>
        </p:nvSpPr>
        <p:spPr>
          <a:xfrm>
            <a:off x="5724128" y="59010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[Okuma-Shiozaki-Kawabata-MS(20),</a:t>
            </a:r>
          </a:p>
          <a:p>
            <a:r>
              <a:rPr kumimoji="1" lang="en-US" altLang="ja-JP" sz="1400" dirty="0"/>
              <a:t>Okuma-MS(21)]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2AE3C8-533A-2275-3847-2D1C6493B0E4}"/>
              </a:ext>
            </a:extLst>
          </p:cNvPr>
          <p:cNvSpPr txBox="1"/>
          <p:nvPr/>
        </p:nvSpPr>
        <p:spPr>
          <a:xfrm>
            <a:off x="395536" y="3592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400" dirty="0"/>
              <a:t>Corresponding to the J=0 mode in the original 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effects, we also have a funneling mode to a monopole for 3 spatial dimensional Weyl fermion    </a:t>
            </a:r>
          </a:p>
        </p:txBody>
      </p:sp>
      <p:pic>
        <p:nvPicPr>
          <p:cNvPr id="14" name="図 13" descr="\documentclass{article}&#10;\usepackage{amsmath}&#10;\pagestyle{empty}&#10;\begin{document}&#10;\begin{align}&#10;(d-1)=3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A07BCC6F-10AC-416E-6068-D4CB38A2D2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861202"/>
            <a:ext cx="864096" cy="184296"/>
          </a:xfrm>
          <a:prstGeom prst="rect">
            <a:avLst/>
          </a:prstGeom>
        </p:spPr>
      </p:pic>
      <p:pic>
        <p:nvPicPr>
          <p:cNvPr id="6" name="図 5" descr="\documentclass{article}&#10;\usepackage{amsmath}&#10;\pagestyle{empty}&#10;\begin{document}&#10;$\delta=(d-1)-D$&#10;&#10;&#10;&#10;\end{document}" title="IguanaTex Picture Display">
            <a:extLst>
              <a:ext uri="{FF2B5EF4-FFF2-40B4-BE49-F238E27FC236}">
                <a16:creationId xmlns:a16="http://schemas.microsoft.com/office/drawing/2014/main" id="{8A518EB0-53DA-7CCC-727B-9D081E0C88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27" y="5184786"/>
            <a:ext cx="1012398" cy="1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9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6B79-8EEF-88F2-4AB8-002EA4A4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FE40F6-8F0D-616A-00AD-970DCCA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018390-F6E9-C982-017D-2B8F4F04466F}"/>
              </a:ext>
            </a:extLst>
          </p:cNvPr>
          <p:cNvSpPr txBox="1"/>
          <p:nvPr/>
        </p:nvSpPr>
        <p:spPr>
          <a:xfrm>
            <a:off x="251520" y="130498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Summary </a:t>
            </a:r>
            <a:endParaRPr kumimoji="1" lang="ja-JP" altLang="en-US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EF7448-CC36-0020-35C7-D2DF1D60232E}"/>
              </a:ext>
            </a:extLst>
          </p:cNvPr>
          <p:cNvSpPr txBox="1"/>
          <p:nvPr/>
        </p:nvSpPr>
        <p:spPr>
          <a:xfrm>
            <a:off x="395536" y="836712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Topological boundary modes in TIs have hidden non-Hermiticity due to quantum anomaly even without dissipation.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The non-Hermitian description enables additional topological numbers, revealing new aspects of topological boundary states.</a:t>
            </a:r>
            <a:br>
              <a:rPr lang="en-US" altLang="ja-JP" sz="2400" dirty="0"/>
            </a:br>
            <a:br>
              <a:rPr lang="en-US" altLang="ja-JP" sz="2400" dirty="0"/>
            </a:br>
            <a:r>
              <a:rPr lang="en-US" altLang="ja-JP" sz="2400" dirty="0"/>
              <a:t>         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effects in TIs</a:t>
            </a:r>
            <a:br>
              <a:rPr lang="en-US" altLang="ja-JP" sz="2400" dirty="0"/>
            </a:br>
            <a:br>
              <a:rPr lang="en-US" altLang="ja-JP" sz="2400" dirty="0"/>
            </a:br>
            <a:r>
              <a:rPr lang="en-US" altLang="ja-JP" sz="2400" dirty="0"/>
              <a:t>         Detachable surface states in TIs </a:t>
            </a:r>
            <a:br>
              <a:rPr lang="en-US" altLang="ja-JP" sz="2400" dirty="0"/>
            </a:br>
            <a:r>
              <a:rPr lang="en-US" altLang="ja-JP" sz="2400" dirty="0"/>
              <a:t>     </a:t>
            </a:r>
            <a:br>
              <a:rPr lang="en-US" altLang="ja-JP" sz="2400" dirty="0"/>
            </a:b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The Callan-</a:t>
            </a:r>
            <a:r>
              <a:rPr lang="en-US" altLang="ja-JP" sz="2400" dirty="0" err="1"/>
              <a:t>Rubakov</a:t>
            </a:r>
            <a:r>
              <a:rPr lang="en-US" altLang="ja-JP" sz="2400" dirty="0"/>
              <a:t> effects may result in the strong correlation effects (fermion condensation) due to the accumulation of states              </a:t>
            </a:r>
            <a:br>
              <a:rPr lang="en-US" altLang="ja-JP" sz="2400" dirty="0"/>
            </a:b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20078F-10C6-467D-386F-BEEAB8058DE1}"/>
              </a:ext>
            </a:extLst>
          </p:cNvPr>
          <p:cNvSpPr txBox="1"/>
          <p:nvPr/>
        </p:nvSpPr>
        <p:spPr>
          <a:xfrm>
            <a:off x="5292080" y="3064896"/>
            <a:ext cx="3322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[Nakai-Douza-Nakamura-Schnyder-MS (25)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2734AC-B870-5CBA-EC0F-3201F91C0930}"/>
              </a:ext>
            </a:extLst>
          </p:cNvPr>
          <p:cNvSpPr txBox="1"/>
          <p:nvPr/>
        </p:nvSpPr>
        <p:spPr>
          <a:xfrm>
            <a:off x="5399499" y="41641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[Nakamura-Shiozaki-Shimomura-MS-Kawabata (24), Shiozaki-Nakamura-Shimomura-MS-Kawabata (24)]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A13F6E-33FA-0FD5-7EC3-661A6856861F}"/>
              </a:ext>
            </a:extLst>
          </p:cNvPr>
          <p:cNvSpPr txBox="1"/>
          <p:nvPr/>
        </p:nvSpPr>
        <p:spPr>
          <a:xfrm>
            <a:off x="5450450" y="3863968"/>
            <a:ext cx="3322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[Altland et al (24)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0335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75DE92D-51E5-F97F-CEE5-8604708B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06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AF4B-22E8-4FB8-2D6C-81193F21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9D7339-1142-6019-CD9D-28CD5290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DF9F01-1F2A-7944-AC1E-932247E0AE41}"/>
              </a:ext>
            </a:extLst>
          </p:cNvPr>
          <p:cNvSpPr txBox="1"/>
          <p:nvPr/>
        </p:nvSpPr>
        <p:spPr>
          <a:xfrm>
            <a:off x="245222" y="133482"/>
            <a:ext cx="658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</a:rPr>
              <a:t>Why should we consider non-Hermiticity?  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69F887-5AD7-FD15-69EA-1A3730DBE247}"/>
              </a:ext>
            </a:extLst>
          </p:cNvPr>
          <p:cNvSpPr txBox="1"/>
          <p:nvPr/>
        </p:nvSpPr>
        <p:spPr>
          <a:xfrm>
            <a:off x="386038" y="79194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/>
              <a:t>Recent technology enables us to imitate quantum phenomena in classical systems, with controlled non-Hermiticity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E73A61-E60D-DBC1-7939-41094A07A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884" y="2004750"/>
            <a:ext cx="2992453" cy="2992453"/>
          </a:xfrm>
          <a:prstGeom prst="rect">
            <a:avLst/>
          </a:prstGeom>
        </p:spPr>
      </p:pic>
      <p:pic>
        <p:nvPicPr>
          <p:cNvPr id="10" name="図 9" descr="時計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FBE49A8-9F71-83BC-BE14-D9F5E5519E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8" y="2300532"/>
            <a:ext cx="3816424" cy="1075378"/>
          </a:xfrm>
          <a:prstGeom prst="rect">
            <a:avLst/>
          </a:prstGeom>
        </p:spPr>
      </p:pic>
      <p:pic>
        <p:nvPicPr>
          <p:cNvPr id="13" name="図 12" descr="\documentclass{article}&#10;\usepackage{amsmath}&#10;\pagestyle{empty}&#10;\begin{document}&#10;\begin{align}&#10;H=\begin{pmatrix}&#10;H_{\rm A} &amp; \kappa_1\\&#10;0 &amp; H_{\rm B}&#10;\end{pmatrix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2D9B3661-3AD8-C56A-62B7-2B4AD82E18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51" y="4140158"/>
            <a:ext cx="1869714" cy="608000"/>
          </a:xfrm>
          <a:prstGeom prst="rect">
            <a:avLst/>
          </a:prstGeom>
        </p:spPr>
      </p:pic>
      <p:pic>
        <p:nvPicPr>
          <p:cNvPr id="21" name="図 20" descr="\documentclass{article}&#10;\usepackage{amsmath}&#10;\pagestyle{empty}&#10;\begin{document}&#10;\begin{align}&#10;te^{-g}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69004772-07DB-BFB0-6100-0C9B2D9B78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90" y="2978023"/>
            <a:ext cx="328867" cy="133296"/>
          </a:xfrm>
          <a:prstGeom prst="rect">
            <a:avLst/>
          </a:prstGeom>
        </p:spPr>
      </p:pic>
      <p:pic>
        <p:nvPicPr>
          <p:cNvPr id="23" name="図 22" descr="\documentclass{article}&#10;\usepackage{amsmath}&#10;\pagestyle{empty}&#10;\begin{document}&#10;\begin{align}&#10;te^g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8384B68E-9732-6E96-1C04-642590D118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90" y="3338062"/>
            <a:ext cx="216024" cy="133783"/>
          </a:xfrm>
          <a:prstGeom prst="rect">
            <a:avLst/>
          </a:prstGeom>
        </p:spPr>
      </p:pic>
      <p:pic>
        <p:nvPicPr>
          <p:cNvPr id="26" name="図 25" descr="\documentclass{article}&#10;\usepackage{amsmath}&#10;\pagestyle{empty}&#10;\begin{document}&#10;\begin{align}&#10;t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374E0DF5-F95C-0CEC-0FB3-4C24F8296F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23" y="2379570"/>
            <a:ext cx="57022" cy="11733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F1773EF-B11E-FAE8-6869-F3C5A5B8480D}"/>
              </a:ext>
            </a:extLst>
          </p:cNvPr>
          <p:cNvSpPr txBox="1"/>
          <p:nvPr/>
        </p:nvSpPr>
        <p:spPr>
          <a:xfrm>
            <a:off x="3786239" y="3500976"/>
            <a:ext cx="35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</a:rPr>
              <a:t>Hatano-Nelson </a:t>
            </a:r>
            <a:r>
              <a:rPr kumimoji="1" lang="en-US" altLang="ja-JP" b="1" i="1" dirty="0">
                <a:solidFill>
                  <a:srgbClr val="0070C0"/>
                </a:solidFill>
              </a:rPr>
              <a:t>H</a:t>
            </a:r>
            <a:r>
              <a:rPr kumimoji="1" lang="en-US" altLang="ja-JP" b="1" baseline="-25000" dirty="0">
                <a:solidFill>
                  <a:srgbClr val="0070C0"/>
                </a:solidFill>
              </a:rPr>
              <a:t>B </a:t>
            </a:r>
            <a:r>
              <a:rPr kumimoji="1" lang="en-US" altLang="ja-JP" b="1" dirty="0">
                <a:solidFill>
                  <a:srgbClr val="0070C0"/>
                </a:solidFill>
              </a:rPr>
              <a:t>(localized mode)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9EE2CAC-74D5-4AC1-D3F8-F33D863E61FE}"/>
              </a:ext>
            </a:extLst>
          </p:cNvPr>
          <p:cNvSpPr txBox="1"/>
          <p:nvPr/>
        </p:nvSpPr>
        <p:spPr>
          <a:xfrm>
            <a:off x="3840536" y="1995059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Hermitian </a:t>
            </a:r>
            <a:r>
              <a:rPr kumimoji="1" lang="en-US" altLang="ja-JP" b="1" i="1" dirty="0">
                <a:solidFill>
                  <a:srgbClr val="C00000"/>
                </a:solidFill>
              </a:rPr>
              <a:t>H</a:t>
            </a:r>
            <a:r>
              <a:rPr kumimoji="1" lang="en-US" altLang="ja-JP" b="1" baseline="-25000" dirty="0">
                <a:solidFill>
                  <a:srgbClr val="C00000"/>
                </a:solidFill>
              </a:rPr>
              <a:t>A </a:t>
            </a:r>
            <a:r>
              <a:rPr kumimoji="1" lang="en-US" altLang="ja-JP" b="1" dirty="0">
                <a:solidFill>
                  <a:srgbClr val="C00000"/>
                </a:solidFill>
              </a:rPr>
              <a:t>(extended mode)</a:t>
            </a:r>
            <a:r>
              <a:rPr kumimoji="1" lang="en-US" altLang="ja-JP" b="1" baseline="-25000" dirty="0">
                <a:solidFill>
                  <a:srgbClr val="C00000"/>
                </a:solidFill>
              </a:rPr>
              <a:t> </a:t>
            </a:r>
            <a:endParaRPr kumimoji="1" lang="ja-JP" altLang="en-US" b="1" baseline="-25000" dirty="0">
              <a:solidFill>
                <a:srgbClr val="C00000"/>
              </a:solidFill>
            </a:endParaRPr>
          </a:p>
        </p:txBody>
      </p:sp>
      <p:pic>
        <p:nvPicPr>
          <p:cNvPr id="7" name="図 6" descr="\documentclass{article}&#10;\usepackage{amsmath}&#10;\pagestyle{empty}&#10;\begin{document}&#10;\begin{align}&#10;\sigma(H_{\rm A})=\sigma(H_{\rm B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0B3E9AFB-BFCD-5213-F638-86A479E010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14683"/>
            <a:ext cx="1321165" cy="193200"/>
          </a:xfrm>
          <a:prstGeom prst="rect">
            <a:avLst/>
          </a:prstGeom>
        </p:spPr>
      </p:pic>
      <p:pic>
        <p:nvPicPr>
          <p:cNvPr id="15" name="図 1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67BA0E8-0B6E-3459-7BDF-DE8F822625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29616"/>
            <a:ext cx="1470828" cy="150458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DA7875-85ED-809F-FF76-DC783AF78759}"/>
              </a:ext>
            </a:extLst>
          </p:cNvPr>
          <p:cNvSpPr txBox="1"/>
          <p:nvPr/>
        </p:nvSpPr>
        <p:spPr>
          <a:xfrm>
            <a:off x="7368219" y="2453940"/>
            <a:ext cx="176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7030A0"/>
                </a:solidFill>
              </a:rPr>
              <a:t>w/ same spectra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ADD50C3-3267-E89A-4AF0-B21173D97B63}"/>
              </a:ext>
            </a:extLst>
          </p:cNvPr>
          <p:cNvSpPr txBox="1"/>
          <p:nvPr/>
        </p:nvSpPr>
        <p:spPr>
          <a:xfrm>
            <a:off x="5997514" y="5421789"/>
            <a:ext cx="313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All HN modes disappear in the eigenstates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452A66-6D12-4863-0E16-EEED0F4E0F19}"/>
              </a:ext>
            </a:extLst>
          </p:cNvPr>
          <p:cNvSpPr txBox="1"/>
          <p:nvPr/>
        </p:nvSpPr>
        <p:spPr>
          <a:xfrm>
            <a:off x="1807110" y="5478322"/>
            <a:ext cx="3757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B050"/>
                </a:solidFill>
              </a:rPr>
              <a:t>Exceptional Deficiency</a:t>
            </a:r>
          </a:p>
          <a:p>
            <a:r>
              <a:rPr lang="en-US" altLang="ja-JP" sz="2800" b="1" dirty="0">
                <a:solidFill>
                  <a:srgbClr val="00B050"/>
                </a:solidFill>
              </a:rPr>
              <a:t>(= macroscopic # of EPs)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33216F-7815-2272-C5E8-EE8966EEBCE9}"/>
              </a:ext>
            </a:extLst>
          </p:cNvPr>
          <p:cNvSpPr txBox="1"/>
          <p:nvPr/>
        </p:nvSpPr>
        <p:spPr>
          <a:xfrm>
            <a:off x="354595" y="5144790"/>
            <a:ext cx="348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[</a:t>
            </a:r>
            <a:r>
              <a:rPr lang="en-US" altLang="ja-JP" sz="1200" dirty="0"/>
              <a:t>Li-Wang-Cai-Shimomura-Yang-MS-Ma (25)</a:t>
            </a:r>
            <a:r>
              <a:rPr kumimoji="1" lang="en-US" altLang="ja-JP" sz="1200" dirty="0"/>
              <a:t>]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437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48950"/>
            <a:ext cx="580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</a:rPr>
              <a:t>Non-Hermiticity in quantum systems  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084322"/>
            <a:ext cx="817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/>
              <a:t>Hamiltonians in quantum systems are usually supposed to be Hermitian, but this assumption is no so obvious.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269" y="2213925"/>
            <a:ext cx="805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 q</a:t>
            </a:r>
            <a:r>
              <a:rPr kumimoji="1" lang="en-US" altLang="ja-JP" sz="2000" dirty="0"/>
              <a:t>uasi-particle or excitation has a finite lifetime in open systems or due to interactions or disorders</a:t>
            </a:r>
            <a:endParaRPr kumimoji="1" lang="ja-JP" altLang="en-US" sz="2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157661" y="3614038"/>
            <a:ext cx="2543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36263" y="3401955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</a:rPr>
              <a:t>Non-</a:t>
            </a:r>
            <a:r>
              <a:rPr kumimoji="1" lang="en-US" altLang="ja-JP" sz="2000" b="1" dirty="0" err="1">
                <a:solidFill>
                  <a:srgbClr val="C00000"/>
                </a:solidFill>
              </a:rPr>
              <a:t>Hermiticity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234" y="4282209"/>
            <a:ext cx="805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2060"/>
                </a:solidFill>
              </a:rPr>
              <a:t>Even when the original Hamiltonian is Hermitian, the effective Hamiltonian can be non-Hermitian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792F893-842A-78A0-923C-4E569032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06" y="3150861"/>
            <a:ext cx="1405756" cy="3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DA31-CB84-8D75-C5D4-1425D334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605216-0F78-C122-867C-C89A09C5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B7E5DC-8C13-EB31-3131-935A7B06043D}"/>
              </a:ext>
            </a:extLst>
          </p:cNvPr>
          <p:cNvSpPr txBox="1"/>
          <p:nvPr/>
        </p:nvSpPr>
        <p:spPr>
          <a:xfrm>
            <a:off x="213154" y="336027"/>
            <a:ext cx="871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One can directly introduce the non-Hermiticity in quantum theories as the self-energy of the Green function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8DCFEA-016B-60DB-1B28-8EE97AA75444}"/>
              </a:ext>
            </a:extLst>
          </p:cNvPr>
          <p:cNvSpPr txBox="1"/>
          <p:nvPr/>
        </p:nvSpPr>
        <p:spPr>
          <a:xfrm>
            <a:off x="297111" y="1576187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r</a:t>
            </a:r>
            <a:r>
              <a:rPr kumimoji="1" lang="en-US" altLang="ja-JP" sz="2000" b="1" dirty="0">
                <a:solidFill>
                  <a:srgbClr val="00B050"/>
                </a:solidFill>
              </a:rPr>
              <a:t>etarded (two-point) Green function 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10C84D-0BF3-1030-2042-CAD5D123E03A}"/>
              </a:ext>
            </a:extLst>
          </p:cNvPr>
          <p:cNvSpPr txBox="1"/>
          <p:nvPr/>
        </p:nvSpPr>
        <p:spPr>
          <a:xfrm>
            <a:off x="5240921" y="319530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Non-Hermiticity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510122B-88A6-A85F-8F7E-36921C77FC8B}"/>
              </a:ext>
            </a:extLst>
          </p:cNvPr>
          <p:cNvCxnSpPr>
            <a:cxnSpLocks/>
          </p:cNvCxnSpPr>
          <p:nvPr/>
        </p:nvCxnSpPr>
        <p:spPr>
          <a:xfrm flipH="1" flipV="1">
            <a:off x="4857031" y="3328077"/>
            <a:ext cx="383890" cy="4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\documentclass{article}&#10;\usepackage{amsmath}&#10;\usepackage{bm}&#10;\pagestyle{empty}&#10;\begin{document}&#10;\begin{align}&#10;G^{\rm R}(\omega,{\bm k})\equiv G(\omega+i\eta, {\bm k})=&#10;\frac{1}{\omega+i\eta-H_{\rm eff}(\omega,{\bm k})}&#10;\nonumber&#10;\end{align}&#10;&#10;&#10;\end{document}" title="IguanaTex Picture Display">
            <a:extLst>
              <a:ext uri="{FF2B5EF4-FFF2-40B4-BE49-F238E27FC236}">
                <a16:creationId xmlns:a16="http://schemas.microsoft.com/office/drawing/2014/main" id="{2B09A9AF-FC7A-DEB8-6B24-FF55A12241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84" y="2201002"/>
            <a:ext cx="5135238" cy="577524"/>
          </a:xfrm>
          <a:prstGeom prst="rect">
            <a:avLst/>
          </a:prstGeom>
        </p:spPr>
      </p:pic>
      <p:pic>
        <p:nvPicPr>
          <p:cNvPr id="12" name="図 11" descr="\documentclass{article}&#10;\usepackage{amsmath}&#10;\usepackage{bm}&#10;\pagestyle{empty}&#10;\begin{document}&#10;\begin{align}&#10;H_{\rm eff}(\omega,{\bm k})=H({\bm k})+\Sigma^{\rm R}(\omega,{\bm k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3AAAE518-51F1-4B50-C3D2-FD950E94E5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26" y="3068960"/>
            <a:ext cx="3253333" cy="28952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30C512-E0FA-4D9C-0CFF-D8E03294ACA5}"/>
              </a:ext>
            </a:extLst>
          </p:cNvPr>
          <p:cNvSpPr txBox="1"/>
          <p:nvPr/>
        </p:nvSpPr>
        <p:spPr>
          <a:xfrm>
            <a:off x="287523" y="400506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Generally, details of the self-energy is hard to be derived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7030A0"/>
                </a:solidFill>
              </a:rPr>
              <a:t>However, topological arguments enable us to obtain robust results w/o using the details if we retain correct symmetries and gap structures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A32952D-604B-83E8-C224-266CB9C1A981}"/>
              </a:ext>
            </a:extLst>
          </p:cNvPr>
          <p:cNvSpPr/>
          <p:nvPr/>
        </p:nvSpPr>
        <p:spPr>
          <a:xfrm>
            <a:off x="213154" y="260648"/>
            <a:ext cx="8717690" cy="10081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CC319-14B3-1540-869D-3FBE9CC3E0A0}"/>
              </a:ext>
            </a:extLst>
          </p:cNvPr>
          <p:cNvSpPr txBox="1"/>
          <p:nvPr/>
        </p:nvSpPr>
        <p:spPr>
          <a:xfrm>
            <a:off x="332137" y="272262"/>
            <a:ext cx="847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Importantly, non-Hermiticity gives novel features in top. physics 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289F2-AB78-B649-870A-670836D69C1F}"/>
              </a:ext>
            </a:extLst>
          </p:cNvPr>
          <p:cNvSpPr txBox="1"/>
          <p:nvPr/>
        </p:nvSpPr>
        <p:spPr>
          <a:xfrm>
            <a:off x="349565" y="886939"/>
            <a:ext cx="506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1) Non-Hermitian generalization of top. phase</a:t>
            </a:r>
            <a:endParaRPr kumimoji="1" lang="ja-JP" altLang="en-US" sz="2000" b="1">
              <a:solidFill>
                <a:srgbClr val="7030A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06E6D3-428D-EE44-8829-854DBF688A4A}"/>
              </a:ext>
            </a:extLst>
          </p:cNvPr>
          <p:cNvSpPr txBox="1"/>
          <p:nvPr/>
        </p:nvSpPr>
        <p:spPr>
          <a:xfrm>
            <a:off x="382866" y="3299203"/>
            <a:ext cx="208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2) New Symmetry</a:t>
            </a:r>
            <a:endParaRPr kumimoji="1" lang="ja-JP" altLang="en-US" sz="2000" b="1">
              <a:solidFill>
                <a:srgbClr val="00B05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137C95A-96E5-D24C-82A9-0C0D63FA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50" y="1456119"/>
            <a:ext cx="2652861" cy="1778629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C194FE4-1854-9A49-A533-BE74E4E644A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870234" y="2347689"/>
            <a:ext cx="1278211" cy="15374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31D4069B-50F4-EA49-B3B6-170B9C8DF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45" y="1945974"/>
            <a:ext cx="1021837" cy="803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楕円 21">
            <a:extLst>
              <a:ext uri="{FF2B5EF4-FFF2-40B4-BE49-F238E27FC236}">
                <a16:creationId xmlns:a16="http://schemas.microsoft.com/office/drawing/2014/main" id="{D0F124E8-8BB6-8148-9628-B99A524363B0}"/>
              </a:ext>
            </a:extLst>
          </p:cNvPr>
          <p:cNvSpPr/>
          <p:nvPr/>
        </p:nvSpPr>
        <p:spPr>
          <a:xfrm>
            <a:off x="2510194" y="2294283"/>
            <a:ext cx="360040" cy="38197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E95960-5B63-4E44-BA80-7417EF981EE4}"/>
              </a:ext>
            </a:extLst>
          </p:cNvPr>
          <p:cNvSpPr txBox="1"/>
          <p:nvPr/>
        </p:nvSpPr>
        <p:spPr>
          <a:xfrm>
            <a:off x="5393000" y="954886"/>
            <a:ext cx="37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[Esaki-MS-</a:t>
            </a:r>
            <a:r>
              <a:rPr lang="en-US" altLang="ja-JP" sz="1200" dirty="0" err="1"/>
              <a:t>Hasebe</a:t>
            </a:r>
            <a:r>
              <a:rPr lang="en-US" altLang="ja-JP" sz="1200" dirty="0"/>
              <a:t>-</a:t>
            </a:r>
            <a:r>
              <a:rPr lang="en-US" altLang="ja-JP" sz="1200" dirty="0" err="1"/>
              <a:t>Kohmoto</a:t>
            </a:r>
            <a:r>
              <a:rPr lang="en-US" altLang="ja-JP" sz="1200" dirty="0"/>
              <a:t> (11), Shen-Zhen-Fu (18)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H^{\dagger}\neq H&#10;\end{align*}&lt;/body&gt;&#10;  &lt;fcolor&gt;FF000000&lt;/fcolor&gt;&#10;  &lt;bcolor&gt;FFFFFFFF&lt;/bcolor&gt;&#10;  &lt;transparent&gt;True&lt;/transparent&gt;&#10;  &lt;resolution&gt;1800&lt;/resolution&gt;&#10;  &lt;imageh&gt;277&lt;/imageh&gt;&#10;  &lt;imagew&gt;873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C8DCF007-ACC4-C347-91B9-8D88B8C26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66" y="3429000"/>
            <a:ext cx="802930" cy="2547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E9CE4A-BB24-B741-815F-C68A6D401102}"/>
              </a:ext>
            </a:extLst>
          </p:cNvPr>
          <p:cNvSpPr txBox="1"/>
          <p:nvPr/>
        </p:nvSpPr>
        <p:spPr>
          <a:xfrm>
            <a:off x="4148445" y="3356992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Hermitian conj. </a:t>
            </a:r>
            <a:r>
              <a:rPr lang="en-US" altLang="ja-JP" dirty="0"/>
              <a:t>of TRS, PHS, CS are possible</a:t>
            </a:r>
            <a:endParaRPr kumimoji="1" lang="ja-JP" altLang="en-US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CE2D3F35-157A-0841-A266-A9E938813641}"/>
              </a:ext>
            </a:extLst>
          </p:cNvPr>
          <p:cNvSpPr/>
          <p:nvPr/>
        </p:nvSpPr>
        <p:spPr>
          <a:xfrm>
            <a:off x="539552" y="4655298"/>
            <a:ext cx="2221408" cy="1589242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BC35499C-843B-6443-9DB8-A50C2D8ED48C}"/>
              </a:ext>
            </a:extLst>
          </p:cNvPr>
          <p:cNvSpPr/>
          <p:nvPr/>
        </p:nvSpPr>
        <p:spPr>
          <a:xfrm>
            <a:off x="539552" y="4155571"/>
            <a:ext cx="2221407" cy="489467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A8087B1-6744-D54D-82CD-C19D42F3E07C}"/>
              </a:ext>
            </a:extLst>
          </p:cNvPr>
          <p:cNvSpPr txBox="1"/>
          <p:nvPr/>
        </p:nvSpPr>
        <p:spPr>
          <a:xfrm>
            <a:off x="709946" y="41381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</a:t>
            </a:r>
            <a:endParaRPr kumimoji="1" lang="ja-JP" altLang="en-US" sz="12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B08FDBC-8B45-5546-88FA-B5041DA63BFB}"/>
              </a:ext>
            </a:extLst>
          </p:cNvPr>
          <p:cNvSpPr txBox="1"/>
          <p:nvPr/>
        </p:nvSpPr>
        <p:spPr>
          <a:xfrm>
            <a:off x="683363" y="436710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AIII</a:t>
            </a:r>
            <a:endParaRPr kumimoji="1" lang="ja-JP" altLang="en-US" sz="12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18B4789-4055-E849-849A-E6D6581F685F}"/>
              </a:ext>
            </a:extLst>
          </p:cNvPr>
          <p:cNvSpPr txBox="1"/>
          <p:nvPr/>
        </p:nvSpPr>
        <p:spPr>
          <a:xfrm>
            <a:off x="716549" y="4693102"/>
            <a:ext cx="401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AI</a:t>
            </a:r>
          </a:p>
          <a:p>
            <a:r>
              <a:rPr lang="en-US" altLang="ja-JP" sz="1200" dirty="0"/>
              <a:t>BDI</a:t>
            </a:r>
          </a:p>
          <a:p>
            <a:r>
              <a:rPr kumimoji="1" lang="en-US" altLang="ja-JP" sz="1200" dirty="0"/>
              <a:t>D</a:t>
            </a:r>
          </a:p>
          <a:p>
            <a:r>
              <a:rPr lang="en-US" altLang="ja-JP" sz="1200" dirty="0"/>
              <a:t>DIII</a:t>
            </a:r>
          </a:p>
          <a:p>
            <a:r>
              <a:rPr kumimoji="1" lang="en-US" altLang="ja-JP" sz="1200" dirty="0"/>
              <a:t>AII</a:t>
            </a:r>
          </a:p>
          <a:p>
            <a:r>
              <a:rPr lang="en-US" altLang="ja-JP" sz="1200" dirty="0"/>
              <a:t>CII</a:t>
            </a:r>
          </a:p>
          <a:p>
            <a:r>
              <a:rPr kumimoji="1" lang="en-US" altLang="ja-JP" sz="1200" dirty="0"/>
              <a:t>C</a:t>
            </a:r>
          </a:p>
          <a:p>
            <a:r>
              <a:rPr lang="en-US" altLang="ja-JP" sz="1200" dirty="0"/>
              <a:t>CI</a:t>
            </a:r>
            <a:endParaRPr kumimoji="1" lang="ja-JP" altLang="en-US" sz="12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7DCC7AD-2E9D-0844-9A86-86ECD9F56441}"/>
              </a:ext>
            </a:extLst>
          </p:cNvPr>
          <p:cNvSpPr txBox="1"/>
          <p:nvPr/>
        </p:nvSpPr>
        <p:spPr>
          <a:xfrm>
            <a:off x="1074252" y="3861048"/>
            <a:ext cx="449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TRS</a:t>
            </a:r>
            <a:endParaRPr kumimoji="1" lang="ja-JP" altLang="en-US" sz="14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0571D40-2968-3A40-884F-8F32EE3D8192}"/>
              </a:ext>
            </a:extLst>
          </p:cNvPr>
          <p:cNvSpPr txBox="1"/>
          <p:nvPr/>
        </p:nvSpPr>
        <p:spPr>
          <a:xfrm>
            <a:off x="1619405" y="3861048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PHS</a:t>
            </a:r>
            <a:endParaRPr kumimoji="1" lang="ja-JP" altLang="en-US" sz="14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326F6B5-7B15-0F4E-92DE-027C7FDC1FCC}"/>
              </a:ext>
            </a:extLst>
          </p:cNvPr>
          <p:cNvSpPr txBox="1"/>
          <p:nvPr/>
        </p:nvSpPr>
        <p:spPr>
          <a:xfrm>
            <a:off x="2134207" y="3861048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CS</a:t>
            </a:r>
            <a:endParaRPr kumimoji="1" lang="ja-JP" altLang="en-US" sz="14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980977D-FB5A-2348-9870-0692A452A750}"/>
              </a:ext>
            </a:extLst>
          </p:cNvPr>
          <p:cNvSpPr txBox="1"/>
          <p:nvPr/>
        </p:nvSpPr>
        <p:spPr>
          <a:xfrm>
            <a:off x="1202035" y="413602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4E4D5CE-0A58-DA40-8276-24417558E86D}"/>
              </a:ext>
            </a:extLst>
          </p:cNvPr>
          <p:cNvSpPr txBox="1"/>
          <p:nvPr/>
        </p:nvSpPr>
        <p:spPr>
          <a:xfrm>
            <a:off x="1709654" y="41350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7E29D5-350E-9149-87FA-D381E6C63C02}"/>
              </a:ext>
            </a:extLst>
          </p:cNvPr>
          <p:cNvSpPr txBox="1"/>
          <p:nvPr/>
        </p:nvSpPr>
        <p:spPr>
          <a:xfrm>
            <a:off x="2183900" y="41444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8671162-FCE1-6E43-B184-24581F16EA56}"/>
              </a:ext>
            </a:extLst>
          </p:cNvPr>
          <p:cNvSpPr txBox="1"/>
          <p:nvPr/>
        </p:nvSpPr>
        <p:spPr>
          <a:xfrm>
            <a:off x="1202035" y="4378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F665F8-E27E-BC4F-92A0-15614BD2D3B7}"/>
              </a:ext>
            </a:extLst>
          </p:cNvPr>
          <p:cNvSpPr txBox="1"/>
          <p:nvPr/>
        </p:nvSpPr>
        <p:spPr>
          <a:xfrm>
            <a:off x="1709654" y="4378298"/>
            <a:ext cx="20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0</a:t>
            </a:r>
            <a:endParaRPr kumimoji="1" lang="ja-JP" altLang="en-US" sz="12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396176D-9FF2-7D4F-8EE1-3FBE2B227825}"/>
              </a:ext>
            </a:extLst>
          </p:cNvPr>
          <p:cNvSpPr txBox="1"/>
          <p:nvPr/>
        </p:nvSpPr>
        <p:spPr>
          <a:xfrm>
            <a:off x="2173719" y="43393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F09019-B0E9-0D42-BEBA-6342E3561D2C}"/>
              </a:ext>
            </a:extLst>
          </p:cNvPr>
          <p:cNvSpPr txBox="1"/>
          <p:nvPr/>
        </p:nvSpPr>
        <p:spPr>
          <a:xfrm>
            <a:off x="1194420" y="4675138"/>
            <a:ext cx="309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200" dirty="0"/>
              <a:t>1</a:t>
            </a:r>
          </a:p>
          <a:p>
            <a:pPr algn="r"/>
            <a:r>
              <a:rPr kumimoji="1" lang="en-US" altLang="ja-JP" sz="1200" dirty="0"/>
              <a:t>1</a:t>
            </a:r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kumimoji="1" lang="en-US" altLang="ja-JP" sz="1200" dirty="0"/>
              <a:t>-1</a:t>
            </a:r>
          </a:p>
          <a:p>
            <a:pPr algn="r"/>
            <a:r>
              <a:rPr lang="en-US" altLang="ja-JP" sz="1200" dirty="0"/>
              <a:t>-1</a:t>
            </a:r>
          </a:p>
          <a:p>
            <a:pPr algn="r"/>
            <a:r>
              <a:rPr kumimoji="1" lang="en-US" altLang="ja-JP" sz="1200" dirty="0"/>
              <a:t>-1</a:t>
            </a:r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kumimoji="1"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D86E9A3-6585-9E47-8B9E-239D6104790D}"/>
              </a:ext>
            </a:extLst>
          </p:cNvPr>
          <p:cNvSpPr txBox="1"/>
          <p:nvPr/>
        </p:nvSpPr>
        <p:spPr>
          <a:xfrm>
            <a:off x="1556693" y="4674880"/>
            <a:ext cx="41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kumimoji="1" lang="en-US" altLang="ja-JP" sz="1200" dirty="0"/>
              <a:t>1</a:t>
            </a:r>
          </a:p>
          <a:p>
            <a:pPr algn="r"/>
            <a:r>
              <a:rPr lang="en-US" altLang="ja-JP" sz="1200" dirty="0"/>
              <a:t>1</a:t>
            </a:r>
          </a:p>
          <a:p>
            <a:pPr algn="r"/>
            <a:r>
              <a:rPr lang="en-US" altLang="ja-JP" sz="1200" dirty="0"/>
              <a:t>1</a:t>
            </a:r>
            <a:endParaRPr kumimoji="1" lang="en-US" altLang="ja-JP" sz="1200" dirty="0"/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kumimoji="1" lang="en-US" altLang="ja-JP" sz="1200" dirty="0"/>
              <a:t>-1</a:t>
            </a:r>
          </a:p>
          <a:p>
            <a:pPr algn="r"/>
            <a:r>
              <a:rPr lang="en-US" altLang="ja-JP" sz="1200" dirty="0"/>
              <a:t>-1</a:t>
            </a:r>
          </a:p>
          <a:p>
            <a:pPr algn="r"/>
            <a:r>
              <a:rPr lang="en-US" altLang="ja-JP" sz="1200" dirty="0"/>
              <a:t>-1</a:t>
            </a:r>
            <a:endParaRPr kumimoji="1" lang="ja-JP" altLang="en-US" sz="12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D05DF30-872C-A34E-BE50-D2F19D2D4DAB}"/>
              </a:ext>
            </a:extLst>
          </p:cNvPr>
          <p:cNvSpPr txBox="1"/>
          <p:nvPr/>
        </p:nvSpPr>
        <p:spPr>
          <a:xfrm>
            <a:off x="2074669" y="4679197"/>
            <a:ext cx="41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kumimoji="1" lang="en-US" altLang="ja-JP" sz="1200" dirty="0"/>
              <a:t>1</a:t>
            </a:r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lang="en-US" altLang="ja-JP" sz="1200" dirty="0"/>
              <a:t>1</a:t>
            </a:r>
            <a:endParaRPr kumimoji="1" lang="en-US" altLang="ja-JP" sz="1200" dirty="0"/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lang="en-US" altLang="ja-JP" sz="1200" dirty="0"/>
              <a:t>1</a:t>
            </a:r>
            <a:endParaRPr kumimoji="1" lang="en-US" altLang="ja-JP" sz="1200" dirty="0"/>
          </a:p>
          <a:p>
            <a:pPr algn="r"/>
            <a:r>
              <a:rPr lang="en-US" altLang="ja-JP" sz="1200" dirty="0"/>
              <a:t>0</a:t>
            </a:r>
          </a:p>
          <a:p>
            <a:pPr algn="r"/>
            <a:r>
              <a:rPr lang="en-US" altLang="ja-JP" sz="1200" dirty="0"/>
              <a:t>1</a:t>
            </a:r>
            <a:endParaRPr kumimoji="1" lang="ja-JP" altLang="en-US" sz="1200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65476BE-B3ED-F74B-B222-A9E9CD1568EC}"/>
              </a:ext>
            </a:extLst>
          </p:cNvPr>
          <p:cNvSpPr txBox="1"/>
          <p:nvPr/>
        </p:nvSpPr>
        <p:spPr>
          <a:xfrm>
            <a:off x="4178569" y="3882869"/>
            <a:ext cx="229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2060"/>
                </a:solidFill>
              </a:rPr>
              <a:t>Non-Hermitian case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27AFA4F-7E92-A942-80DF-E5D8CAEC70AB}"/>
              </a:ext>
            </a:extLst>
          </p:cNvPr>
          <p:cNvSpPr txBox="1"/>
          <p:nvPr/>
        </p:nvSpPr>
        <p:spPr>
          <a:xfrm>
            <a:off x="7119491" y="3870652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38 classes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75" name="スライド番号プレースホルダー 1">
            <a:extLst>
              <a:ext uri="{FF2B5EF4-FFF2-40B4-BE49-F238E27FC236}">
                <a16:creationId xmlns:a16="http://schemas.microsoft.com/office/drawing/2014/main" id="{55830334-723D-164E-800E-E865C95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240" y="6308667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3408A20-A02E-2A44-AFB2-26235FE920B6}"/>
              </a:ext>
            </a:extLst>
          </p:cNvPr>
          <p:cNvSpPr txBox="1"/>
          <p:nvPr/>
        </p:nvSpPr>
        <p:spPr>
          <a:xfrm>
            <a:off x="4078481" y="4380715"/>
            <a:ext cx="85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AZ </a:t>
            </a:r>
            <a:r>
              <a:rPr lang="en-US" altLang="ja-JP" dirty="0" err="1"/>
              <a:t>sym</a:t>
            </a:r>
            <a:endParaRPr kumimoji="1" lang="ja-JP" altLang="en-US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E3424B4-8D96-6340-A8B5-E9BE789A02FC}"/>
              </a:ext>
            </a:extLst>
          </p:cNvPr>
          <p:cNvSpPr txBox="1"/>
          <p:nvPr/>
        </p:nvSpPr>
        <p:spPr>
          <a:xfrm>
            <a:off x="4078481" y="5111302"/>
            <a:ext cx="3195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SLS</a:t>
            </a:r>
            <a:r>
              <a:rPr kumimoji="1" lang="en-US" altLang="ja-JP" dirty="0"/>
              <a:t>+AZ </a:t>
            </a:r>
            <a:r>
              <a:rPr kumimoji="1" lang="en-US" altLang="ja-JP" dirty="0" err="1"/>
              <a:t>sym</a:t>
            </a:r>
            <a:br>
              <a:rPr kumimoji="1" lang="en-US" altLang="ja-JP" sz="2000" dirty="0"/>
            </a:br>
            <a:r>
              <a:rPr kumimoji="1" lang="en-US" altLang="ja-JP" dirty="0"/>
              <a:t>(=</a:t>
            </a:r>
            <a:r>
              <a:rPr lang="en-US" altLang="ja-JP" dirty="0"/>
              <a:t>Hermitian conj. of CS</a:t>
            </a:r>
            <a:r>
              <a:rPr kumimoji="1" lang="en-US" altLang="ja-JP" dirty="0"/>
              <a:t>+AZ </a:t>
            </a:r>
            <a:r>
              <a:rPr kumimoji="1" lang="en-US" altLang="ja-JP" dirty="0" err="1"/>
              <a:t>sym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8DE5868-E40F-1C40-BED2-32C52832BDAD}"/>
              </a:ext>
            </a:extLst>
          </p:cNvPr>
          <p:cNvSpPr txBox="1"/>
          <p:nvPr/>
        </p:nvSpPr>
        <p:spPr>
          <a:xfrm>
            <a:off x="7419488" y="442248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 classes</a:t>
            </a:r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E0F7905-EB85-A145-B29B-A2DA065E6586}"/>
              </a:ext>
            </a:extLst>
          </p:cNvPr>
          <p:cNvSpPr txBox="1"/>
          <p:nvPr/>
        </p:nvSpPr>
        <p:spPr>
          <a:xfrm>
            <a:off x="7430199" y="477436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</a:t>
            </a:r>
            <a:r>
              <a:rPr kumimoji="1" lang="en-US" altLang="ja-JP" dirty="0"/>
              <a:t> classes</a:t>
            </a:r>
            <a:endParaRPr kumimoji="1" lang="ja-JP" altLang="en-US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693AB83-1AD2-F645-847E-73A961202971}"/>
              </a:ext>
            </a:extLst>
          </p:cNvPr>
          <p:cNvSpPr txBox="1"/>
          <p:nvPr/>
        </p:nvSpPr>
        <p:spPr>
          <a:xfrm>
            <a:off x="4064489" y="4732699"/>
            <a:ext cx="367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AZ† </a:t>
            </a:r>
            <a:r>
              <a:rPr lang="en-US" altLang="ja-JP" dirty="0" err="1"/>
              <a:t>sym</a:t>
            </a:r>
            <a:r>
              <a:rPr lang="ja-JP" altLang="en-US"/>
              <a:t> </a:t>
            </a:r>
            <a:r>
              <a:rPr lang="en-US" altLang="ja-JP" dirty="0"/>
              <a:t>(=Hermitian conj. of AZ)</a:t>
            </a:r>
            <a:endParaRPr kumimoji="1"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FDB108C-4D33-E548-B624-E8453EF705AE}"/>
              </a:ext>
            </a:extLst>
          </p:cNvPr>
          <p:cNvSpPr txBox="1"/>
          <p:nvPr/>
        </p:nvSpPr>
        <p:spPr>
          <a:xfrm>
            <a:off x="7430199" y="518946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27 classes</a:t>
            </a:r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5BC9F3B-F12D-604D-9C76-2FDE71420911}"/>
              </a:ext>
            </a:extLst>
          </p:cNvPr>
          <p:cNvSpPr txBox="1"/>
          <p:nvPr/>
        </p:nvSpPr>
        <p:spPr>
          <a:xfrm>
            <a:off x="4078481" y="5791584"/>
            <a:ext cx="173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double-counting</a:t>
            </a:r>
            <a:endParaRPr kumimoji="1"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E450BA6-0942-444F-B6F3-E849062B913A}"/>
              </a:ext>
            </a:extLst>
          </p:cNvPr>
          <p:cNvSpPr txBox="1"/>
          <p:nvPr/>
        </p:nvSpPr>
        <p:spPr>
          <a:xfrm>
            <a:off x="7396015" y="579597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-9</a:t>
            </a:r>
            <a:r>
              <a:rPr kumimoji="1" lang="en-US" altLang="ja-JP" dirty="0"/>
              <a:t> classes</a:t>
            </a:r>
            <a:endParaRPr kumimoji="1" lang="ja-JP" altLang="en-US" dirty="0"/>
          </a:p>
        </p:txBody>
      </p:sp>
      <p:sp>
        <p:nvSpPr>
          <p:cNvPr id="84" name="角丸四角形 83">
            <a:extLst>
              <a:ext uri="{FF2B5EF4-FFF2-40B4-BE49-F238E27FC236}">
                <a16:creationId xmlns:a16="http://schemas.microsoft.com/office/drawing/2014/main" id="{236F5ED4-778A-E84A-B4D2-18AE71731D8D}"/>
              </a:ext>
            </a:extLst>
          </p:cNvPr>
          <p:cNvSpPr/>
          <p:nvPr/>
        </p:nvSpPr>
        <p:spPr>
          <a:xfrm>
            <a:off x="4081021" y="4283807"/>
            <a:ext cx="4466792" cy="2025513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右矢印 84">
            <a:extLst>
              <a:ext uri="{FF2B5EF4-FFF2-40B4-BE49-F238E27FC236}">
                <a16:creationId xmlns:a16="http://schemas.microsoft.com/office/drawing/2014/main" id="{A9352DF2-4A6A-B341-8D26-2592DD276459}"/>
              </a:ext>
            </a:extLst>
          </p:cNvPr>
          <p:cNvSpPr/>
          <p:nvPr/>
        </p:nvSpPr>
        <p:spPr>
          <a:xfrm>
            <a:off x="3024489" y="4852158"/>
            <a:ext cx="881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9AC672B-673B-A74A-8089-2BBAD8F9F7C7}"/>
              </a:ext>
            </a:extLst>
          </p:cNvPr>
          <p:cNvSpPr txBox="1"/>
          <p:nvPr/>
        </p:nvSpPr>
        <p:spPr>
          <a:xfrm>
            <a:off x="645242" y="6316050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10 classes  (AZ classes)</a:t>
            </a:r>
            <a:endParaRPr kumimoji="1" lang="ja-JP" altLang="en-US" sz="2000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0F36CC3-98E1-0C4B-B2D2-DB1BD2296849}"/>
              </a:ext>
            </a:extLst>
          </p:cNvPr>
          <p:cNvSpPr txBox="1"/>
          <p:nvPr/>
        </p:nvSpPr>
        <p:spPr>
          <a:xfrm>
            <a:off x="6279028" y="6384200"/>
            <a:ext cx="241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[Kawabata-Shiozaki-Ueda-MS (19) 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C39A7DC8-ECC6-C245-BB0F-D7C4125B2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192" y="1698657"/>
            <a:ext cx="1998007" cy="13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 animBg="1"/>
      <p:bldP spid="10" grpId="0"/>
      <p:bldP spid="5" grpId="0"/>
      <p:bldP spid="45" grpId="0" animBg="1"/>
      <p:bldP spid="46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7FB0C-DEC7-EE13-EB4E-33DF988D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8128E4-C4DF-3C80-30B3-A0A3A239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45FD4-50CF-1798-2A71-168A2983FFE7}"/>
              </a:ext>
            </a:extLst>
          </p:cNvPr>
          <p:cNvSpPr txBox="1"/>
          <p:nvPr/>
        </p:nvSpPr>
        <p:spPr>
          <a:xfrm>
            <a:off x="319923" y="213291"/>
            <a:ext cx="839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For the effective theories, the conventional </a:t>
            </a:r>
            <a:r>
              <a:rPr lang="en-US" altLang="ja-JP" sz="2400" dirty="0"/>
              <a:t>Altland-</a:t>
            </a:r>
            <a:r>
              <a:rPr lang="en-US" altLang="ja-JP" sz="2400" dirty="0" err="1"/>
              <a:t>Zirnbauer</a:t>
            </a:r>
            <a:r>
              <a:rPr lang="en-US" altLang="ja-JP" sz="2400" dirty="0"/>
              <a:t> symmetries becomes their </a:t>
            </a:r>
            <a:r>
              <a:rPr kumimoji="1" lang="en-US" altLang="ja-JP" sz="2400" dirty="0"/>
              <a:t>Hermitian conjugation v</a:t>
            </a:r>
            <a:r>
              <a:rPr lang="en-US" altLang="ja-JP" sz="2400" dirty="0"/>
              <a:t>ersion</a:t>
            </a:r>
            <a:endParaRPr kumimoji="1" lang="ja-JP" altLang="en-US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9ADA7A-D903-8574-7E25-25EBFBD209C2}"/>
              </a:ext>
            </a:extLst>
          </p:cNvPr>
          <p:cNvSpPr/>
          <p:nvPr/>
        </p:nvSpPr>
        <p:spPr>
          <a:xfrm>
            <a:off x="255629" y="156452"/>
            <a:ext cx="8717690" cy="9721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 descr="\documentclass{article}&#10;\usepackage{amsmath}&#10;\usepackage{bm}&#10;\pagestyle{empty}&#10;\begin{document}&#10;\begin{align}&#10;U_{\rm T}H^t_{\rm eff}(\omega,{\bm k})U_{\rm T}^\dagger=&#10;H_{\rm eff}(\omega,-{\bm k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84783E58-BDC4-4D79-CA7A-53E57EDF60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37" y="1949420"/>
            <a:ext cx="3311237" cy="321524"/>
          </a:xfrm>
          <a:prstGeom prst="rect">
            <a:avLst/>
          </a:prstGeom>
        </p:spPr>
      </p:pic>
      <p:pic>
        <p:nvPicPr>
          <p:cNvPr id="55" name="図 54" descr="\documentclass{article}&#10;\usepackage{amsmath}&#10;\usepackage{bm}&#10;\pagestyle{empty}&#10;\begin{document}&#10;\begin{align}&#10;U_{\rm C}H^*_{\rm eff}(\omega,{\bm k})U_{\rm C}^\dagger=&#10;-H_{\rm eff}(-\omega,-{\bm k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63558041-C658-DAED-C833-60ED17A246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37" y="2605337"/>
            <a:ext cx="3705904" cy="324572"/>
          </a:xfrm>
          <a:prstGeom prst="rect">
            <a:avLst/>
          </a:prstGeom>
        </p:spPr>
      </p:pic>
      <p:pic>
        <p:nvPicPr>
          <p:cNvPr id="58" name="図 57" descr="\documentclass{article}&#10;\usepackage{amsmath}&#10;\usepackage{bm}&#10;\pagestyle{empty}&#10;\begin{document}&#10;\begin{align}&#10;\Gamma H^\dagger_{\rm eff}(\omega,{\bm k})\Gamma^\dagger=&#10;-H_{\rm eff}(-\omega,{\bm k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E2C96533-DBC2-E6B2-7B88-17BB3F4D6D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7" y="3222734"/>
            <a:ext cx="3279237" cy="324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144C9FA-4D47-6F57-8B79-9E317B76EA08}"/>
                  </a:ext>
                </a:extLst>
              </p:cNvPr>
              <p:cNvSpPr txBox="1"/>
              <p:nvPr/>
            </p:nvSpPr>
            <p:spPr>
              <a:xfrm>
                <a:off x="5925719" y="1917413"/>
                <a:ext cx="663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B0F0"/>
                    </a:solidFill>
                  </a:rPr>
                  <a:t>TR</a:t>
                </a:r>
                <a:r>
                  <a:rPr kumimoji="1" lang="en-US" altLang="ja-JP" sz="2000" b="1" dirty="0">
                    <a:solidFill>
                      <a:srgbClr val="00B0F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kumimoji="1" lang="en-US" altLang="ja-JP" sz="2000" b="1" i="1" baseline="3000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kumimoji="1" lang="ja-JP" altLang="en-US" sz="2000" b="1" baseline="30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144C9FA-4D47-6F57-8B79-9E317B76E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19" y="1917413"/>
                <a:ext cx="663067" cy="400110"/>
              </a:xfrm>
              <a:prstGeom prst="rect">
                <a:avLst/>
              </a:prstGeom>
              <a:blipFill>
                <a:blip r:embed="rId12"/>
                <a:stretch>
                  <a:fillRect l="-9174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A062962-F447-FDE2-CB5A-A15A7BFDD3CD}"/>
                  </a:ext>
                </a:extLst>
              </p:cNvPr>
              <p:cNvSpPr txBox="1"/>
              <p:nvPr/>
            </p:nvSpPr>
            <p:spPr>
              <a:xfrm>
                <a:off x="5925719" y="255050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7030A0"/>
                    </a:solidFill>
                  </a:rPr>
                  <a:t>PH</a:t>
                </a:r>
                <a:r>
                  <a:rPr kumimoji="1" lang="en-US" altLang="ja-JP" sz="2000" b="1" dirty="0">
                    <a:solidFill>
                      <a:srgbClr val="7030A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ja-JP" sz="20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kumimoji="1" lang="ja-JP" alt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A062962-F447-FDE2-CB5A-A15A7BFDD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19" y="2550505"/>
                <a:ext cx="692818" cy="400110"/>
              </a:xfrm>
              <a:prstGeom prst="rect">
                <a:avLst/>
              </a:prstGeom>
              <a:blipFill>
                <a:blip r:embed="rId13"/>
                <a:stretch>
                  <a:fillRect l="-8772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45CF427-147E-A394-BF41-9B45E2538E19}"/>
              </a:ext>
            </a:extLst>
          </p:cNvPr>
          <p:cNvSpPr txBox="1"/>
          <p:nvPr/>
        </p:nvSpPr>
        <p:spPr>
          <a:xfrm>
            <a:off x="5996120" y="3221662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C</a:t>
            </a:r>
            <a:r>
              <a:rPr kumimoji="1" lang="en-US" altLang="ja-JP" sz="2000" b="1" dirty="0">
                <a:solidFill>
                  <a:srgbClr val="00B050"/>
                </a:solidFill>
              </a:rPr>
              <a:t>S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下矢印 23">
            <a:extLst>
              <a:ext uri="{FF2B5EF4-FFF2-40B4-BE49-F238E27FC236}">
                <a16:creationId xmlns:a16="http://schemas.microsoft.com/office/drawing/2014/main" id="{6782B5AA-4858-3ECB-251B-0B7630A73787}"/>
              </a:ext>
            </a:extLst>
          </p:cNvPr>
          <p:cNvSpPr/>
          <p:nvPr/>
        </p:nvSpPr>
        <p:spPr>
          <a:xfrm>
            <a:off x="3554058" y="4728008"/>
            <a:ext cx="224978" cy="396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46B03C-756E-0C1F-995F-020033ADBCFE}"/>
              </a:ext>
            </a:extLst>
          </p:cNvPr>
          <p:cNvSpPr txBox="1"/>
          <p:nvPr/>
        </p:nvSpPr>
        <p:spPr>
          <a:xfrm>
            <a:off x="6217495" y="4106719"/>
            <a:ext cx="69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TRS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DAF686-FDC2-72F8-B1FF-D70ED716E42A}"/>
              </a:ext>
            </a:extLst>
          </p:cNvPr>
          <p:cNvSpPr txBox="1"/>
          <p:nvPr/>
        </p:nvSpPr>
        <p:spPr>
          <a:xfrm>
            <a:off x="1804609" y="4494109"/>
            <a:ext cx="1535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r</a:t>
            </a:r>
            <a:r>
              <a:rPr kumimoji="1" lang="en-US" altLang="ja-JP" sz="1400" dirty="0">
                <a:solidFill>
                  <a:srgbClr val="0070C0"/>
                </a:solidFill>
              </a:rPr>
              <a:t>etarded Green </a:t>
            </a:r>
            <a:r>
              <a:rPr kumimoji="1" lang="en-US" altLang="ja-JP" sz="1400" dirty="0" err="1">
                <a:solidFill>
                  <a:srgbClr val="0070C0"/>
                </a:solidFill>
              </a:rPr>
              <a:t>fn</a:t>
            </a:r>
            <a:r>
              <a:rPr kumimoji="1" lang="en-US" altLang="ja-JP" sz="1400" dirty="0">
                <a:solidFill>
                  <a:srgbClr val="0070C0"/>
                </a:solidFill>
              </a:rPr>
              <a:t> 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6819C0-50A8-70DC-78E3-03A1810A5D43}"/>
              </a:ext>
            </a:extLst>
          </p:cNvPr>
          <p:cNvSpPr txBox="1"/>
          <p:nvPr/>
        </p:nvSpPr>
        <p:spPr>
          <a:xfrm>
            <a:off x="4042925" y="4482623"/>
            <a:ext cx="11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C00000"/>
                </a:solidFill>
              </a:rPr>
              <a:t>a</a:t>
            </a:r>
            <a:r>
              <a:rPr kumimoji="1" lang="en-US" altLang="ja-JP" sz="1400" dirty="0">
                <a:solidFill>
                  <a:srgbClr val="C00000"/>
                </a:solidFill>
              </a:rPr>
              <a:t>dv. Green </a:t>
            </a:r>
            <a:r>
              <a:rPr kumimoji="1" lang="en-US" altLang="ja-JP" sz="1400" dirty="0" err="1">
                <a:solidFill>
                  <a:srgbClr val="C00000"/>
                </a:solidFill>
              </a:rPr>
              <a:t>fn</a:t>
            </a:r>
            <a:r>
              <a:rPr kumimoji="1" lang="en-US" altLang="ja-JP" sz="1400" dirty="0">
                <a:solidFill>
                  <a:srgbClr val="C00000"/>
                </a:solidFill>
              </a:rPr>
              <a:t>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F296C8B-6A35-EAD9-A326-DDF2D823C8B1}"/>
                  </a:ext>
                </a:extLst>
              </p:cNvPr>
              <p:cNvSpPr txBox="1"/>
              <p:nvPr/>
            </p:nvSpPr>
            <p:spPr>
              <a:xfrm>
                <a:off x="179512" y="4070413"/>
                <a:ext cx="1184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ex.) TRS</a:t>
                </a:r>
                <a14:m>
                  <m:oMath xmlns:m="http://schemas.openxmlformats.org/officeDocument/2006/math">
                    <m:r>
                      <a:rPr lang="en-US" altLang="ja-JP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kumimoji="1" lang="en-US" altLang="ja-JP" sz="20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F296C8B-6A35-EAD9-A326-DDF2D823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0413"/>
                <a:ext cx="1184042" cy="400110"/>
              </a:xfrm>
              <a:prstGeom prst="rect">
                <a:avLst/>
              </a:prstGeom>
              <a:blipFill>
                <a:blip r:embed="rId14"/>
                <a:stretch>
                  <a:fillRect l="-5128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3F413F1-F036-5EEF-C89F-A0F639F5F662}"/>
              </a:ext>
            </a:extLst>
          </p:cNvPr>
          <p:cNvCxnSpPr>
            <a:cxnSpLocks/>
          </p:cNvCxnSpPr>
          <p:nvPr/>
        </p:nvCxnSpPr>
        <p:spPr>
          <a:xfrm flipH="1">
            <a:off x="5847307" y="4293096"/>
            <a:ext cx="24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6B85B4-BE18-6947-1AA2-30DF85DFB7F7}"/>
              </a:ext>
            </a:extLst>
          </p:cNvPr>
          <p:cNvSpPr txBox="1"/>
          <p:nvPr/>
        </p:nvSpPr>
        <p:spPr>
          <a:xfrm>
            <a:off x="1804609" y="5650715"/>
            <a:ext cx="1535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r</a:t>
            </a:r>
            <a:r>
              <a:rPr kumimoji="1" lang="en-US" altLang="ja-JP" sz="1400" dirty="0">
                <a:solidFill>
                  <a:srgbClr val="0070C0"/>
                </a:solidFill>
              </a:rPr>
              <a:t>etarded Green </a:t>
            </a:r>
            <a:r>
              <a:rPr kumimoji="1" lang="en-US" altLang="ja-JP" sz="1400" dirty="0" err="1">
                <a:solidFill>
                  <a:srgbClr val="0070C0"/>
                </a:solidFill>
              </a:rPr>
              <a:t>fn</a:t>
            </a:r>
            <a:r>
              <a:rPr kumimoji="1" lang="en-US" altLang="ja-JP" sz="1400" dirty="0">
                <a:solidFill>
                  <a:srgbClr val="0070C0"/>
                </a:solidFill>
              </a:rPr>
              <a:t> 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82FE40-9D8F-90BE-39E6-E65DC47D3126}"/>
              </a:ext>
            </a:extLst>
          </p:cNvPr>
          <p:cNvSpPr txBox="1"/>
          <p:nvPr/>
        </p:nvSpPr>
        <p:spPr>
          <a:xfrm>
            <a:off x="3941488" y="5650714"/>
            <a:ext cx="1535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r</a:t>
            </a:r>
            <a:r>
              <a:rPr kumimoji="1" lang="en-US" altLang="ja-JP" sz="1400" dirty="0">
                <a:solidFill>
                  <a:srgbClr val="0070C0"/>
                </a:solidFill>
              </a:rPr>
              <a:t>etarded Green </a:t>
            </a:r>
            <a:r>
              <a:rPr kumimoji="1" lang="en-US" altLang="ja-JP" sz="1400" dirty="0" err="1">
                <a:solidFill>
                  <a:srgbClr val="0070C0"/>
                </a:solidFill>
              </a:rPr>
              <a:t>fn</a:t>
            </a:r>
            <a:r>
              <a:rPr kumimoji="1" lang="en-US" altLang="ja-JP" sz="1400" dirty="0">
                <a:solidFill>
                  <a:srgbClr val="0070C0"/>
                </a:solidFill>
              </a:rPr>
              <a:t> 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14" name="図 13" descr="\documentclass{article}&#10;\usepackage{amsmath}&#10;\usepackage{bm}&#10;\pagestyle{empty}&#10;\begin{document}&#10;\begin{align}&#10;G(\omega+i\eta,{\bm k})=U_{\rm T}G^*(\omega-i\eta,-{\bm k})U_{\rm T}^\dagger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F1DAF037-0D92-8BBA-DA42-D943B0D2A6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99" y="4153179"/>
            <a:ext cx="3588381" cy="288218"/>
          </a:xfrm>
          <a:prstGeom prst="rect">
            <a:avLst/>
          </a:prstGeom>
        </p:spPr>
      </p:pic>
      <p:pic>
        <p:nvPicPr>
          <p:cNvPr id="15" name="図 14" descr="\documentclass{article}&#10;\usepackage{amsmath}&#10;\usepackage{bm}&#10;\pagestyle{empty}&#10;\begin{document}&#10;\begin{align}&#10;G(\omega+i\eta,{\bm k})=U_{\rm T}G^t(\omega+i\eta,-{\bm k})U_{\rm T}^\dagger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6DD3669C-0D5C-9718-7C7D-3EA9536391E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6" y="5246253"/>
            <a:ext cx="3588381" cy="290207"/>
          </a:xfrm>
          <a:prstGeom prst="rect">
            <a:avLst/>
          </a:prstGeom>
        </p:spPr>
      </p:pic>
      <p:pic>
        <p:nvPicPr>
          <p:cNvPr id="16" name="図 15" descr="\documentclass{article}&#10;\usepackage{amsmath}&#10;\usepackage{bm}&#10;\pagestyle{empty}&#10;\begin{document}&#10;\begin{align}&#10;G^\dagger(\omega-i\eta,{\bm k})=G(\omega+i\eta,{\bm k})&#10;\nonumber&#10;\end{align}&#10;&#10;&#10;&#10;\end{document}" title="IguanaTex Picture Display">
            <a:extLst>
              <a:ext uri="{FF2B5EF4-FFF2-40B4-BE49-F238E27FC236}">
                <a16:creationId xmlns:a16="http://schemas.microsoft.com/office/drawing/2014/main" id="{8B1516A9-C035-82D0-1ADE-75DF903217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48" y="4831626"/>
            <a:ext cx="2296638" cy="215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2B1F27-BAAE-F431-4359-CF3A54127777}"/>
                  </a:ext>
                </a:extLst>
              </p:cNvPr>
              <p:cNvSpPr txBox="1"/>
              <p:nvPr/>
            </p:nvSpPr>
            <p:spPr>
              <a:xfrm>
                <a:off x="240831" y="1286417"/>
                <a:ext cx="59766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2060"/>
                    </a:solidFill>
                  </a:rPr>
                  <a:t>Hermitian conj. of AZ symmetries (= AZ</a:t>
                </a:r>
                <a14:m>
                  <m:oMath xmlns:m="http://schemas.openxmlformats.org/officeDocument/2006/math">
                    <m:r>
                      <a:rPr lang="en-US" altLang="ja-JP" sz="2000" b="1" i="1" baseline="30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altLang="ja-JP" sz="20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symmetries)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72B1F27-BAAE-F431-4359-CF3A54127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1" y="1286417"/>
                <a:ext cx="5976664" cy="400110"/>
              </a:xfrm>
              <a:prstGeom prst="rect">
                <a:avLst/>
              </a:prstGeom>
              <a:blipFill>
                <a:blip r:embed="rId18"/>
                <a:stretch>
                  <a:fillRect l="-1122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9AC5647-E0D2-9EB5-E153-5AAE505C935D}"/>
              </a:ext>
            </a:extLst>
          </p:cNvPr>
          <p:cNvCxnSpPr/>
          <p:nvPr/>
        </p:nvCxnSpPr>
        <p:spPr>
          <a:xfrm>
            <a:off x="395536" y="386104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83795" y="6321068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164" y="185164"/>
            <a:ext cx="358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b="1" dirty="0">
                <a:solidFill>
                  <a:srgbClr val="002060"/>
                </a:solidFill>
              </a:rPr>
              <a:t>3) Multiple gap structures 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763688" y="2003634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611979" y="1637019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E</a:t>
            </a:r>
            <a:endParaRPr kumimoji="1" lang="ja-JP" altLang="en-US" sz="2000" i="1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691680" y="2867730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694906" y="3044056"/>
            <a:ext cx="140790" cy="5548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694906" y="2160289"/>
            <a:ext cx="140790" cy="554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2683064"/>
            <a:ext cx="14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Fermi energy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4907" y="2055094"/>
            <a:ext cx="129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empty state</a:t>
            </a:r>
          </a:p>
          <a:p>
            <a:r>
              <a:rPr kumimoji="1" lang="en-US" altLang="ja-JP" dirty="0"/>
              <a:t>(E &gt; 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68892" y="3052396"/>
            <a:ext cx="154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occupied state</a:t>
            </a:r>
          </a:p>
          <a:p>
            <a:r>
              <a:rPr kumimoji="1" lang="en-US" altLang="ja-JP" dirty="0"/>
              <a:t>(E &lt; 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025609" y="2107812"/>
            <a:ext cx="7859" cy="176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20" idx="1"/>
          </p:cNvCxnSpPr>
          <p:nvPr/>
        </p:nvCxnSpPr>
        <p:spPr>
          <a:xfrm flipV="1">
            <a:off x="5089505" y="3049067"/>
            <a:ext cx="1877883" cy="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730431" y="1729836"/>
            <a:ext cx="572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Re</a:t>
            </a:r>
            <a:r>
              <a:rPr kumimoji="1" lang="en-US" altLang="ja-JP" sz="2000" i="1" dirty="0" err="1"/>
              <a:t>E</a:t>
            </a:r>
            <a:endParaRPr kumimoji="1" lang="ja-JP" altLang="en-US" sz="2000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7388" y="2849012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Im</a:t>
            </a:r>
            <a:r>
              <a:rPr kumimoji="1" lang="en-US" altLang="ja-JP" sz="2000" i="1" dirty="0" err="1"/>
              <a:t>E</a:t>
            </a:r>
            <a:endParaRPr kumimoji="1" lang="ja-JP" altLang="en-US" sz="2000" i="1" dirty="0"/>
          </a:p>
        </p:txBody>
      </p:sp>
      <p:sp>
        <p:nvSpPr>
          <p:cNvPr id="21" name="楕円 20"/>
          <p:cNvSpPr/>
          <p:nvPr/>
        </p:nvSpPr>
        <p:spPr>
          <a:xfrm>
            <a:off x="5184280" y="2274493"/>
            <a:ext cx="648072" cy="5787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6145067" y="3249122"/>
            <a:ext cx="648072" cy="5787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5089505" y="3037760"/>
            <a:ext cx="1765529" cy="6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437195" y="2448545"/>
            <a:ext cx="18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Fermi energy line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6035539" y="4571868"/>
            <a:ext cx="7859" cy="1743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31" idx="1"/>
          </p:cNvCxnSpPr>
          <p:nvPr/>
        </p:nvCxnSpPr>
        <p:spPr>
          <a:xfrm>
            <a:off x="5107294" y="5516528"/>
            <a:ext cx="1894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778165" y="4184567"/>
            <a:ext cx="572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Re</a:t>
            </a:r>
            <a:r>
              <a:rPr kumimoji="1" lang="en-US" altLang="ja-JP" sz="2000" i="1" dirty="0" err="1"/>
              <a:t>E</a:t>
            </a:r>
            <a:endParaRPr kumimoji="1" lang="ja-JP" altLang="en-US" sz="2000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01377" y="5316473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Im</a:t>
            </a:r>
            <a:r>
              <a:rPr kumimoji="1" lang="en-US" altLang="ja-JP" sz="2000" i="1" dirty="0" err="1"/>
              <a:t>E</a:t>
            </a:r>
            <a:endParaRPr kumimoji="1" lang="ja-JP" altLang="en-US" sz="2000" i="1" dirty="0"/>
          </a:p>
        </p:txBody>
      </p:sp>
      <p:sp>
        <p:nvSpPr>
          <p:cNvPr id="32" name="楕円 31"/>
          <p:cNvSpPr/>
          <p:nvPr/>
        </p:nvSpPr>
        <p:spPr>
          <a:xfrm>
            <a:off x="5190281" y="4772899"/>
            <a:ext cx="648072" cy="5787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6130948" y="5679959"/>
            <a:ext cx="648072" cy="5787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flipH="1">
            <a:off x="6035539" y="4746272"/>
            <a:ext cx="7859" cy="16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860492" y="1170098"/>
            <a:ext cx="180639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Hermitian case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05063" y="1094525"/>
            <a:ext cx="22888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non-Hermitian case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28846" y="4018915"/>
            <a:ext cx="172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7030A0"/>
                </a:solidFill>
              </a:rPr>
              <a:t>unique </a:t>
            </a:r>
            <a:r>
              <a:rPr kumimoji="1" lang="en-US" altLang="ja-JP" sz="2400" b="1" dirty="0">
                <a:solidFill>
                  <a:srgbClr val="7030A0"/>
                </a:solidFill>
              </a:rPr>
              <a:t>gap  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65088" y="1849312"/>
            <a:ext cx="194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Real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 line gap  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07685" y="5623573"/>
            <a:ext cx="152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Imaginary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line gap  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66787" y="1797907"/>
            <a:ext cx="111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“empty”</a:t>
            </a:r>
          </a:p>
          <a:p>
            <a:r>
              <a:rPr kumimoji="1" lang="en-US" altLang="ja-JP" dirty="0"/>
              <a:t>(Re E&gt; 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855034" y="3249122"/>
            <a:ext cx="122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“occupied”</a:t>
            </a:r>
          </a:p>
          <a:p>
            <a:r>
              <a:rPr kumimoji="1" lang="en-US" altLang="ja-JP" dirty="0"/>
              <a:t>(Re E &lt; 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8" name="右矢印 47"/>
          <p:cNvSpPr/>
          <p:nvPr/>
        </p:nvSpPr>
        <p:spPr>
          <a:xfrm>
            <a:off x="3476860" y="2748655"/>
            <a:ext cx="563049" cy="39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 rot="1675282">
            <a:off x="3404842" y="4023838"/>
            <a:ext cx="579857" cy="39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47124" y="4689866"/>
            <a:ext cx="181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Fermi energy line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56672" y="4322784"/>
            <a:ext cx="122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“occupied”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Im</a:t>
            </a:r>
            <a:r>
              <a:rPr kumimoji="1" lang="en-US" altLang="ja-JP" dirty="0"/>
              <a:t> E &lt;E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975300" y="573334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“empty”</a:t>
            </a:r>
          </a:p>
          <a:p>
            <a:r>
              <a:rPr kumimoji="1" lang="en-US" altLang="ja-JP" dirty="0"/>
              <a:t>(</a:t>
            </a:r>
            <a:r>
              <a:rPr kumimoji="1" lang="en-US" altLang="ja-JP" dirty="0" err="1"/>
              <a:t>Im</a:t>
            </a:r>
            <a:r>
              <a:rPr kumimoji="1" lang="en-US" altLang="ja-JP" dirty="0"/>
              <a:t> E &gt; E</a:t>
            </a:r>
            <a:r>
              <a:rPr kumimoji="1" lang="en-US" altLang="ja-JP" baseline="-25000" dirty="0"/>
              <a:t>F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4211960" y="1729836"/>
            <a:ext cx="4273606" cy="228907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4221890" y="4190641"/>
            <a:ext cx="4273606" cy="22890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6348763" y="2748655"/>
            <a:ext cx="216325" cy="2401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6089076" y="4897982"/>
            <a:ext cx="380028" cy="2341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22990" y="5335180"/>
            <a:ext cx="307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We have multiple definition of gaps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8D78E79-AACA-E048-8EB9-77618E01F972}"/>
              </a:ext>
            </a:extLst>
          </p:cNvPr>
          <p:cNvSpPr txBox="1"/>
          <p:nvPr/>
        </p:nvSpPr>
        <p:spPr>
          <a:xfrm>
            <a:off x="3218304" y="264752"/>
            <a:ext cx="2707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[Kawabata-</a:t>
            </a:r>
            <a:r>
              <a:rPr lang="en-US" altLang="ja-JP" sz="1400" dirty="0" err="1"/>
              <a:t>Shiozaki</a:t>
            </a:r>
            <a:r>
              <a:rPr lang="en-US" altLang="ja-JP" sz="1400" dirty="0"/>
              <a:t>-Ueda-MS (19)</a:t>
            </a:r>
            <a:r>
              <a:rPr kumimoji="1" lang="en-US" altLang="ja-JP" sz="1400" dirty="0"/>
              <a:t>]</a:t>
            </a:r>
            <a:endParaRPr kumimoji="1" lang="ja-JP" altLang="en-US" sz="14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E31BA77-6EB5-2E41-82C6-284A368984F1}"/>
              </a:ext>
            </a:extLst>
          </p:cNvPr>
          <p:cNvSpPr txBox="1"/>
          <p:nvPr/>
        </p:nvSpPr>
        <p:spPr>
          <a:xfrm>
            <a:off x="6437195" y="1092087"/>
            <a:ext cx="2707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[Esaki-MS-</a:t>
            </a:r>
            <a:r>
              <a:rPr lang="en-US" altLang="ja-JP" sz="1400" dirty="0" err="1"/>
              <a:t>Hasebe</a:t>
            </a:r>
            <a:r>
              <a:rPr lang="en-US" altLang="ja-JP" sz="1400" dirty="0"/>
              <a:t>-</a:t>
            </a:r>
            <a:r>
              <a:rPr lang="en-US" altLang="ja-JP" sz="1400" dirty="0" err="1"/>
              <a:t>Kohmoto</a:t>
            </a:r>
            <a:r>
              <a:rPr lang="en-US" altLang="ja-JP" sz="1400" dirty="0"/>
              <a:t> (11)</a:t>
            </a:r>
            <a:r>
              <a:rPr kumimoji="1" lang="en-US" altLang="ja-JP" sz="1400" dirty="0"/>
              <a:t>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95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7" grpId="0"/>
      <p:bldP spid="30" grpId="0"/>
      <p:bldP spid="31" grpId="0"/>
      <p:bldP spid="32" grpId="0" animBg="1"/>
      <p:bldP spid="33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/>
      <p:bldP spid="39" grpId="0"/>
      <p:bldP spid="51" grpId="0"/>
      <p:bldP spid="6" grpId="0" animBg="1"/>
      <p:bldP spid="52" grpId="0" animBg="1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SATO@FEELZHTS68WYY57I" val="4131"/>
  <p:tag name="FIRSTMSATO@QVPUSXY1X0000000" val="4192"/>
  <p:tag name="FIRSTMASATOSHI@FEELZHTS68WYY57I" val="419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.73"/>
  <p:tag name="ORIGINALWIDTH" val=" 1823.772"/>
  <p:tag name="OUTPUTTYPE" val="PNG"/>
  <p:tag name="IGUANATEXVERSION" val="162"/>
  <p:tag name="LATEXADDIN" val="\documentclass{article}&#10;\usepackage{amsmath}&#10;\usepackage{bm}&#10;\pagestyle{empty}&#10;\begin{document}&#10;\begin{align}&#10;U_{\rm C}H^*_{\rm eff}(\omega,{\bm k})U_{\rm C}^\dagger=&#10;-H_{\rm eff}(-\omega,-{\bm k})&#10;\nonumber&#10;\end{align}&#10;&#10;&#10;&#10;\end{document}"/>
  <p:tag name="IGUANATEXSIZE" val="20"/>
  <p:tag name="IGUANATEXCURSOR" val="18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9.73"/>
  <p:tag name="ORIGINALWIDTH" val=" 1613.798"/>
  <p:tag name="OUTPUTTYPE" val="PNG"/>
  <p:tag name="IGUANATEXVERSION" val="162"/>
  <p:tag name="LATEXADDIN" val="\documentclass{article}&#10;\usepackage{amsmath}&#10;\usepackage{bm}&#10;\pagestyle{empty}&#10;\begin{document}&#10;\begin{align}&#10;\Gamma H^\dagger_{\rm eff}(\omega,{\bm k})\Gamma^\dagger=&#10;-H_{\rm eff}(-\omega,{\bm k})&#10;\nonumber&#10;\end{align}&#10;&#10;&#10;&#10;\end{document}"/>
  <p:tag name="IGUANATEXSIZE" val="20"/>
  <p:tag name="IGUANATEXCURSOR" val="12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8.2302"/>
  <p:tag name="ORIGINALWIDTH" val=" 1970.004"/>
  <p:tag name="OUTPUTTYPE" val="PNG"/>
  <p:tag name="IGUANATEXVERSION" val="162"/>
  <p:tag name="LATEXADDIN" val="\documentclass{article}&#10;\usepackage{amsmath}&#10;\usepackage{bm}&#10;\pagestyle{empty}&#10;\begin{document}&#10;\begin{align}&#10;G(\omega+i\eta,{\bm k})=U_{\rm T}G^*(\omega-i\eta,-{\bm k})U_{\rm T}^\dagger&#10;\nonumber&#10;\end{align}&#10;&#10;&#10;&#10;\end{document}"/>
  <p:tag name="IGUANATEXSIZE" val="20"/>
  <p:tag name="IGUANATEXCURSOR" val="15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8.2302"/>
  <p:tag name="ORIGINALWIDTH" val=" 1956.505"/>
  <p:tag name="OUTPUTTYPE" val="PNG"/>
  <p:tag name="IGUANATEXVERSION" val="162"/>
  <p:tag name="LATEXADDIN" val="\documentclass{article}&#10;\usepackage{amsmath}&#10;\usepackage{bm}&#10;\pagestyle{empty}&#10;\begin{document}&#10;\begin{align}&#10;G(\omega+i\eta,{\bm k})=U_{\rm T}G^t(\omega+i\eta,-{\bm k})U_{\rm T}^\dagger&#10;\nonumber&#10;\end{align}&#10;&#10;&#10;&#10;\end{document}"/>
  <p:tag name="IGUANATEXSIZE" val="20"/>
  <p:tag name="IGUANATEXCURSOR" val="15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.7319"/>
  <p:tag name="ORIGINALWIDTH" val=" 1541.057"/>
  <p:tag name="OUTPUTTYPE" val="PNG"/>
  <p:tag name="IGUANATEXVERSION" val="162"/>
  <p:tag name="LATEXADDIN" val="\documentclass{article}&#10;\usepackage{amsmath}&#10;\usepackage{bm}&#10;\pagestyle{empty}&#10;\begin{document}&#10;\begin{align}&#10;G^\dagger(\omega-i\eta,{\bm k})=G(\omega+i\eta,{\bm k})&#10;\nonumber&#10;\end{align}&#10;&#10;&#10;&#10;\end{document}"/>
  <p:tag name="IGUANATEXSIZE" val="20"/>
  <p:tag name="IGUANATEXCURSOR" val="15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4.7319"/>
  <p:tag name="ORIGINALWIDTH" val=" 721.4099"/>
  <p:tag name="OUTPUTTYPE" val="PNG"/>
  <p:tag name="IGUANATEXVERSION" val="162"/>
  <p:tag name="LATEXADDIN" val="\documentclass{article}&#10;\usepackage{amsmath}&#10;\pagestyle{empty}&#10;\begin{document}&#10;\begin{align}&#10;\sigma_z{\cal H}\sigma_z^\dagger=-{\cal H}&#10;\nonumber&#10;\end{align}&#10;&#10;&#10;&#10;\end{document}"/>
  <p:tag name="IGUANATEXSIZE" val="20"/>
  <p:tag name="IGUANATEXCURSOR" val="12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680.165"/>
  <p:tag name="OUTPUTTYPE" val="PNG"/>
  <p:tag name="IGUANATEXVERSION" val="162"/>
  <p:tag name="LATEXADDIN" val="\documentclass{article}&#10;\usepackage{amsmath}&#10;\pagestyle{empty}&#10;\begin{document}&#10;\begin{align}&#10;H(k_x)=vk_x&#10;\nonumber&#10;\end{align}&#10;&#10;&#10;&#10;\end{document}"/>
  <p:tag name="IGUANATEXSIZE" val="20"/>
  <p:tag name="IGUANATEXCURSOR" val="10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954.6306"/>
  <p:tag name="OUTPUTTYPE" val="PNG"/>
  <p:tag name="IGUANATEXVERSION" val="162"/>
  <p:tag name="LATEXADDIN" val="\documentclass{article}&#10;\usepackage{amsmath}&#10;\pagestyle{empty}&#10;\begin{document}&#10;\begin{align}&#10;H(k_x)=vk_x-i\gamma&#10;\nonumber&#10;\end{align}&#10;&#10;&#10;&#10;\end{document}"/>
  <p:tag name="IGUANATEXSIZE" val="20"/>
  <p:tag name="IGUANATEXCURSOR" val="11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1394.076"/>
  <p:tag name="OUTPUTTYPE" val="PNG"/>
  <p:tag name="IGUANATEXVERSION" val="162"/>
  <p:tag name="LATEXADDIN" val="\documentclass{article}&#10;\usepackage{amsmath}&#10;\pagestyle{empty}&#10;\begin{document}&#10;\begin{align}&#10;H_{\rm eff}=H_{\rm boundary}+\Sigma(E_{\rm F})&#10;\nonumber&#10;\end{align}&#10;&#10;&#10;&#10;\end{document}"/>
  <p:tag name="IGUANATEXSIZE" val="20"/>
  <p:tag name="IGUANATEXCURSOR" val="14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9.715"/>
  <p:tag name="ORIGINALWIDTH" val=" 1643.794"/>
  <p:tag name="OUTPUTTYPE" val="PNG"/>
  <p:tag name="IGUANATEXVERSION" val="162"/>
  <p:tag name="LATEXADDIN" val="\documentclass{article}&#10;\usepackage{amsmath}&#10;\pagestyle{empty}&#10;\begin{document}&#10;\begin{align}&#10;\Sigma(E_{\rm F})=T^\dagger\frac{1}{E_{\rm F}+i\eta-H_{\rm bulk}}T&#10;\nonumber&#10;\end{align}&#10;&#10;&#10;&#10;\end{document}"/>
  <p:tag name="IGUANATEXSIZE" val="20"/>
  <p:tag name="IGUANATEXCURSOR" val="9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.2126"/>
  <p:tag name="ORIGINALWIDTH" val=" 920.1349"/>
  <p:tag name="OUTPUTTYPE" val="PNG"/>
  <p:tag name="IGUANATEXVERSION" val="162"/>
  <p:tag name="LATEXADDIN" val="\documentclass{article}&#10;\usepackage{amsmath}&#10;\pagestyle{empty}&#10;\begin{document}&#10;\begin{align}&#10;H=\begin{pmatrix}&#10;H_{\rm A} &amp; \kappa_1\\&#10;0 &amp; H_{\rm B}&#10;\end{pmatrix}&#10;\nonumber&#10;\end{align}&#10;&#10;&#10;&#10;\end{document}"/>
  <p:tag name="IGUANATEXSIZE" val="20"/>
  <p:tag name="IGUANATEXCURSOR" val="132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1.4848"/>
  <p:tag name="ORIGINALWIDTH" val=" 508.4365"/>
  <p:tag name="OUTPUTTYPE" val="PNG"/>
  <p:tag name="IGUANATEXVERSION" val="162"/>
  <p:tag name="LATEXADDIN" val="\documentclass{article}&#10;\usepackage{amsmath}&#10;\pagestyle{empty}&#10;\begin{document}&#10;&#10;$H_{\rm boundary}$&#10;&#10;&#10;\end{document}"/>
  <p:tag name="IGUANATEXSIZE" val="20"/>
  <p:tag name="IGUANATEXCURSOR" val="9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.237"/>
  <p:tag name="ORIGINALWIDTH" val=" 287.2141"/>
  <p:tag name="OUTPUTTYPE" val="PNG"/>
  <p:tag name="IGUANATEXVERSION" val="162"/>
  <p:tag name="LATEXADDIN" val="\documentclass{article}&#10;\usepackage{amsmath}&#10;\pagestyle{empty}&#10;\begin{document}&#10;&#10;$H_{\rm bulk}$&#10;&#10;&#10;\end{document}"/>
  <p:tag name="IGUANATEXSIZE" val="20"/>
  <p:tag name="IGUANATEXCURSOR" val="93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3.4646"/>
  <p:tag name="ORIGINALWIDTH" val=" 3928.009"/>
  <p:tag name="OUTPUTTYPE" val="PNG"/>
  <p:tag name="IGUANATEXVERSION" val="162"/>
  <p:tag name="LATEXADDIN" val="\documentclass{article}&#10;\usepackage{amsmath}&#10;\usepackage{bm}&#10;\pagestyle{empty}&#10;\begin{document}&#10;\begin{align}&#10;H({\bm k})=t(\sin k_x s_y-\sin k_y s_x)\sigma_z&#10;+t\sin k_z s_0\sigma_y&#10;+(m+t\sum_{i=x,y,z}\cos k_i)s_0\sigma_x&#10;\nonumber&#10;\end{align}&#10;&#10;&#10;\end{document}"/>
  <p:tag name="IGUANATEXSIZE" val="20"/>
  <p:tag name="IGUANATEXCURSOR" val="20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0.3937"/>
  <p:tag name="OUTPUTTYPE" val="PNG"/>
  <p:tag name="IGUANATEXVERSION" val="162"/>
  <p:tag name="LATEXADDIN" val="\documentclass{article}&#10;\usepackage{amsmath}&#10;\pagestyle{empty}&#10;\begin{document}&#10;$\delta=(d-1)-D$&#10;&#10;&#10;&#10;\end{document}"/>
  <p:tag name="IGUANATEXSIZE" val="20"/>
  <p:tag name="IGUANATEXCURSOR" val="96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569.1788"/>
  <p:tag name="OUTPUTTYPE" val="PNG"/>
  <p:tag name="IGUANATEXVERSION" val="162"/>
  <p:tag name="LATEXADDIN" val="\documentclass{article}&#10;\usepackage{amsmath}&#10;\pagestyle{empty}&#10;\begin{document}&#10;$E_{\rm F}\in \sigma(E)$&#10;&#10;&#10;\end{document}"/>
  <p:tag name="IGUANATEXSIZE" val="20"/>
  <p:tag name="IGUANATEXCURSOR" val="8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3.24331"/>
  <p:tag name="ORIGINALWIDTH" val=" 83.23961"/>
  <p:tag name="OUTPUTTYPE" val="PNG"/>
  <p:tag name="IGUANATEXVERSION" val="162"/>
  <p:tag name="LATEXADDIN" val="\documentclass{article}&#10;\usepackage{amsmath}&#10;\pagestyle{empty}&#10;\begin{document}&#10;\begin{align}&#10;\approx&#10;\nonumber&#10;\end{align}&#10;&#10;&#10;&#10;\end{document}"/>
  <p:tag name="IGUANATEXSIZE" val="20"/>
  <p:tag name="IGUANATEXCURSOR" val="1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7.9302"/>
  <p:tag name="OUTPUTTYPE" val="PNG"/>
  <p:tag name="IGUANATEXVERSION" val="162"/>
  <p:tag name="LATEXADDIN" val="\documentclass{article}&#10;\usepackage{amsmath}&#10;\pagestyle{empty}&#10;\begin{document}&#10;$(u_1, u_2, d_3)$&#10;&#10;&#10;&#10;\end{document}"/>
  <p:tag name="IGUANATEXSIZE" val="20"/>
  <p:tag name="IGUANATEXCURSOR" val="94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2.4522"/>
  <p:tag name="OUTPUTTYPE" val="PNG"/>
  <p:tag name="IGUANATEXVERSION" val="162"/>
  <p:tag name="LATEXADDIN" val="\documentclass{article}&#10;\usepackage{amsmath}&#10;\pagestyle{empty}&#10;\begin{document}&#10;$(\bar{u}_2, u_2)$&#10;&#10;&#10;&#10;\end{document}"/>
  <p:tag name="IGUANATEXSIZE" val="20"/>
  <p:tag name="IGUANATEXCURSOR" val="94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2.9846"/>
  <p:tag name="OUTPUTTYPE" val="PNG"/>
  <p:tag name="IGUANATEXVERSION" val="162"/>
  <p:tag name="LATEXADDIN" val="\documentclass{article}&#10;\usepackage{amsmath}&#10;\pagestyle{empty}&#10;\begin{document}&#10;$e^+$&#10;&#10;&#10;&#10;\end{document}"/>
  <p:tag name="IGUANATEXSIZE" val="20"/>
  <p:tag name="IGUANATEXCURSOR" val="84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68.9539"/>
  <p:tag name="OUTPUTTYPE" val="PNG"/>
  <p:tag name="IGUANATEXVERSION" val="162"/>
  <p:tag name="LATEXADDIN" val="\documentclass{article}&#10;\usepackage{amsmath}&#10;\pagestyle{empty}&#10;\begin{document}&#10;$(\bar{d}_3, d_3)$&#10;&#10;&#10;&#10;\end{document}"/>
  <p:tag name="IGUANATEXSIZE" val="20"/>
  <p:tag name="IGUANATEXCURSOR" val="94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1.48859"/>
  <p:tag name="ORIGINALWIDTH" val=" 225.7218"/>
  <p:tag name="OUTPUTTYPE" val="PNG"/>
  <p:tag name="IGUANATEXVERSION" val="162"/>
  <p:tag name="LATEXADDIN" val="\documentclass{article}&#10;\usepackage{amsmath}&#10;\pagestyle{empty}&#10;\begin{document}&#10;\begin{align}&#10;te^{-g}&#10;\nonumber&#10;\end{align}&#10;&#10;&#10;&#10;\end{document}"/>
  <p:tag name="IGUANATEXSIZE" val="20"/>
  <p:tag name="IGUANATEXCURSOR" val="101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2.7184"/>
  <p:tag name="ORIGINALWIDTH" val=" 647.919"/>
  <p:tag name="OUTPUTTYPE" val="PNG"/>
  <p:tag name="IGUANATEXVERSION" val="162"/>
  <p:tag name="LATEXADDIN" val="\documentclass{article}&#10;\usepackage{amsmath}&#10;\usepackage{bm}&#10;\pagestyle{empty}&#10;\begin{document}&#10;\begin{align}&#10;{\bm J}={\bm L}+\frac{1}{2}{\bm s}&#10;\nonumber&#10;\end{align}&#10;&#10;&#10;&#10;\end{document}"/>
  <p:tag name="IGUANATEXSIZE" val="18"/>
  <p:tag name="IGUANATEXCURSOR" val="12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8.7139"/>
  <p:tag name="ORIGINALWIDTH" val=" 1453.318"/>
  <p:tag name="OUTPUTTYPE" val="PNG"/>
  <p:tag name="IGUANATEXVERSION" val="162"/>
  <p:tag name="LATEXADDIN" val="\documentclass{article}&#10;\usepackage{amsmath}&#10;\usepackage{bm}&#10;\pagestyle{empty}&#10;\begin{document}&#10;\begin{align}&#10;{\bm L}={\bm r}\times({\bm p}-e{\bm A})&#10;-\frac{1}{2}\frac{e}{|e|}\frac{\hat{\bm r}}{r}&#10;\nonumber&#10;\end{align}&#10;&#10;&#10;&#10;\end{document}"/>
  <p:tag name="IGUANATEXSIZE" val="18"/>
  <p:tag name="IGUANATEXCURSOR" val="19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.2126"/>
  <p:tag name="ORIGINALWIDTH" val=" 2134.233"/>
  <p:tag name="OUTPUTTYPE" val="PNG"/>
  <p:tag name="IGUANATEXVERSION" val="162"/>
  <p:tag name="LATEXADDIN" val="\documentclass{article}&#10;\usepackage{amsmath}&#10;\pagestyle{empty}&#10;\begin{document}&#10;\begin{align}&#10;\psi=\frac{1}{r}&#10;\begin{pmatrix}&#10;|l=1/2, m=-1/2\rangle\\&#10;|l=1/2,m=1/2\rangle&#10;\end{pmatrix}&#10;e^{-iE(t+r)}&#10;\nonumber&#10;\end{align}&#10;&#10;&#10;&#10;\end{document}"/>
  <p:tag name="IGUANATEXSIZE" val="20"/>
  <p:tag name="IGUANATEXCURSOR" val="106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005.624"/>
  <p:tag name="OUTPUTTYPE" val="PNG"/>
  <p:tag name="IGUANATEXVERSION" val="162"/>
  <p:tag name="LATEXADDIN" val="\documentclass{article}&#10;\usepackage{amsmath}&#10;\usepackage{bm}&#10;\pagestyle{empty}&#10;\begin{document}&#10;\begin{align}&#10;{\bm \sigma}({\bm p}-e{\bm A})\psi=E\psi&#10;\nonumber&#10;\end{align}&#10;&#10;&#10;&#10;\end{document}"/>
  <p:tag name="IGUANATEXSIZE" val="18"/>
  <p:tag name="IGUANATEXCURSOR" val="6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904.3869"/>
  <p:tag name="OUTPUTTYPE" val="PNG"/>
  <p:tag name="IGUANATEXVERSION" val="162"/>
  <p:tag name="LATEXADDIN" val="\documentclass{article}&#10;\usepackage{amsmath}&#10;\usepackage{bm}&#10;\pagestyle{empty}&#10;\begin{document}&#10;\begin{align}&#10;H=p_xs_x+p_ys_y&#10;\nonumber&#10;\end{align}&#10;&#10;&#10;\end{document}"/>
  <p:tag name="IGUANATEXSIZE" val="20"/>
  <p:tag name="IGUANATEXCURSOR" val="125"/>
  <p:tag name="TRANSPARENCY" val="True"/>
  <p:tag name="COLORHEX" val="000000"/>
  <p:tag name="LATEXENGINEID" val="0"/>
  <p:tag name="TEMPFOLDER" val="C:\Users\msato\OneDrive\ドキュメント\temp\"/>
  <p:tag name="LATEXFORMHEIGHT" val="320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135.358"/>
  <p:tag name="OUTPUTTYPE" val="PNG"/>
  <p:tag name="IGUANATEXVERSION" val="162"/>
  <p:tag name="LATEXADDIN" val="\documentclass{article}&#10;\usepackage{amsmath}&#10;\usepackage{bm}&#10;\pagestyle{empty}&#10;\begin{document}&#10;\begin{align}&#10;J_z=-i\partial_\theta+\frac{1}{2}s_z+\frac{1}{2}&#10;\nonumber&#10;\end{align}&#10;&#10;&#10;\end{document}"/>
  <p:tag name="IGUANATEXSIZE" val="20"/>
  <p:tag name="IGUANATEXCURSOR" val="131"/>
  <p:tag name="TRANSPARENCY" val="True"/>
  <p:tag name="COLORHEX" val="000000"/>
  <p:tag name="LATEXENGINEID" val="0"/>
  <p:tag name="TEMPFOLDER" val="C:\Users\msato\OneDrive\ドキュメント\temp\"/>
  <p:tag name="LATEXFORMHEIGHT" val="355.5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39.1826"/>
  <p:tag name="OUTPUTTYPE" val="PNG"/>
  <p:tag name="IGUANATEXVERSION" val="162"/>
  <p:tag name="LATEXADDIN" val="\documentclass{article}&#10;\usepackage{amsmath}&#10;\usepackage{bm}&#10;\pagestyle{empty}&#10;\begin{document}&#10;\begin{align}&#10;H\psi&#10;=E\psi&#10;\nonumber&#10;\end{align}&#10;&#10;&#10;\end{document}"/>
  <p:tag name="IGUANATEXSIZE" val="20"/>
  <p:tag name="IGUANATEXCURSOR" val="122"/>
  <p:tag name="TRANSPARENCY" val="True"/>
  <p:tag name="COLORHEX" val="000000"/>
  <p:tag name="LATEXENGINEID" val="0"/>
  <p:tag name="TEMPFOLDER" val="C:\Users\msato\OneDrive\ドキュメント\temp\"/>
  <p:tag name="LATEXFORMHEIGHT" val="320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2668.166"/>
  <p:tag name="OUTPUTTYPE" val="PNG"/>
  <p:tag name="IGUANATEXVERSION" val="162"/>
  <p:tag name="LATEXADDIN" val="\documentclass{article}&#10;\usepackage{amsmath}&#10;\usepackage{bm}&#10;\pagestyle{empty}&#10;\begin{document}&#10;\begin{align}&#10;\psi=&#10;\frac{c_1}{\sqrt{r}}\begin{pmatrix}&#10;e^{-i\theta}\\&#10;-1&#10;\end{pmatrix}&#10;e^{-iE(t+r)}&#10;+\frac{c_2}{\sqrt{r}}\begin{pmatrix}&#10;e^{-i\theta}\\&#10;1&#10;\end{pmatrix}&#10;e^{-iE(t-r)}&#10;\nonumber&#10;\end{align}&#10;&#10;&#10;\end{document}"/>
  <p:tag name="IGUANATEXSIZE" val="20"/>
  <p:tag name="IGUANATEXCURSOR" val="193"/>
  <p:tag name="TRANSPARENCY" val="True"/>
  <p:tag name="COLORHEX" val="000000"/>
  <p:tag name="LATEXENGINEID" val="0"/>
  <p:tag name="TEMPFOLDER" val="C:\Users\msato\OneDrive\ドキュメント\temp\"/>
  <p:tag name="LATEXFORMHEIGHT" val="320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.237"/>
  <p:tag name="ORIGINALWIDTH" val=" 295.4631"/>
  <p:tag name="OUTPUTTYPE" val="PNG"/>
  <p:tag name="IGUANATEXVERSION" val="162"/>
  <p:tag name="LATEXADDIN" val="\documentclass{article}&#10;\usepackage{amsmath}&#10;\pagestyle{empty}&#10;\begin{document}&#10;&#10;${\rm Im}E_n$&#10;&#10;&#10;\end{document}"/>
  <p:tag name="IGUANATEXSIZE" val="20"/>
  <p:tag name="IGUANATEXCURSOR" val="9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0.3937"/>
  <p:tag name="OUTPUTTYPE" val="PNG"/>
  <p:tag name="IGUANATEXVERSION" val="162"/>
  <p:tag name="LATEXADDIN" val="\documentclass{article}&#10;\usepackage{amsmath}&#10;\pagestyle{empty}&#10;\begin{document}&#10;$\delta=(d-1)-D$&#10;&#10;&#10;&#10;\end{document}"/>
  <p:tag name="IGUANATEXSIZE" val="20"/>
  <p:tag name="IGUANATEXCURSOR" val="96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1.48859"/>
  <p:tag name="ORIGINALWIDTH" val=" 147.7315"/>
  <p:tag name="OUTPUTTYPE" val="PNG"/>
  <p:tag name="IGUANATEXVERSION" val="162"/>
  <p:tag name="LATEXADDIN" val="\documentclass{article}&#10;\usepackage{amsmath}&#10;\pagestyle{empty}&#10;\begin{document}&#10;\begin{align}&#10;te^g&#10;\nonumber&#10;\end{align}&#10;&#10;&#10;&#10;\end{document}"/>
  <p:tag name="IGUANATEXSIZE" val="20"/>
  <p:tag name="IGUANATEXCURSOR" val="9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4.237"/>
  <p:tag name="ORIGINALWIDTH" val=" 295.4631"/>
  <p:tag name="OUTPUTTYPE" val="PNG"/>
  <p:tag name="IGUANATEXVERSION" val="162"/>
  <p:tag name="LATEXADDIN" val="\documentclass{article}&#10;\usepackage{amsmath}&#10;\pagestyle{empty}&#10;\begin{document}&#10;&#10;${\rm Im}E_n$&#10;&#10;&#10;\end{document}"/>
  <p:tag name="IGUANATEXSIZE" val="20"/>
  <p:tag name="IGUANATEXCURSOR" val="9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0.24"/>
  <p:tag name="ORIGINALWIDTH" val=" 58.49268"/>
  <p:tag name="OUTPUTTYPE" val="PNG"/>
  <p:tag name="IGUANATEXVERSION" val="162"/>
  <p:tag name="LATEXADDIN" val="\documentclass{article}&#10;\usepackage{amsmath}&#10;\pagestyle{empty}&#10;\begin{document}&#10;\begin{align}&#10;y&#10;\nonumber&#10;\end{align}&#10;&#10;&#10;&#10;\end{document}"/>
  <p:tag name="IGUANATEXSIZE" val="20"/>
  <p:tag name="IGUANATEXCURSOR" val="9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587.1766"/>
  <p:tag name="OUTPUTTYPE" val="PNG"/>
  <p:tag name="IGUANATEXVERSION" val="162"/>
  <p:tag name="LATEXADDIN" val="\documentclass{article}&#10;\usepackage{amsmath}&#10;\pagestyle{empty}&#10;\begin{document}&#10;\begin{align}&#10;(d-1)=3&#10;\nonumber&#10;\end{align}&#10;&#10;&#10;&#10;\end{document}"/>
  <p:tag name="IGUANATEXSIZE" val="20"/>
  <p:tag name="IGUANATEXCURSOR" val="9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0.3937"/>
  <p:tag name="OUTPUTTYPE" val="PNG"/>
  <p:tag name="IGUANATEXVERSION" val="162"/>
  <p:tag name="LATEXADDIN" val="\documentclass{article}&#10;\usepackage{amsmath}&#10;\pagestyle{empty}&#10;\begin{document}&#10;$\delta=(d-1)-D$&#10;&#10;&#10;&#10;\end{document}"/>
  <p:tag name="IGUANATEXSIZE" val="20"/>
  <p:tag name="IGUANATEXCURSOR" val="96"/>
  <p:tag name="TRANSPARENCY" val="True"/>
  <p:tag name="COLORHEX" val="000000"/>
  <p:tag name="LATEXENGINEID" val="0"/>
  <p:tag name="TEMPFOLDER" val="C:\Users\msato\OneDrive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80.24"/>
  <p:tag name="ORIGINALWIDTH" val=" 38.99512"/>
  <p:tag name="OUTPUTTYPE" val="PNG"/>
  <p:tag name="IGUANATEXVERSION" val="162"/>
  <p:tag name="LATEXADDIN" val="\documentclass{article}&#10;\usepackage{amsmath}&#10;\pagestyle{empty}&#10;\begin{document}&#10;\begin{align}&#10;t&#10;\nonumber&#10;\end{align}&#10;&#10;&#10;&#10;\end{document}"/>
  <p:tag name="IGUANATEXSIZE" val="20"/>
  <p:tag name="IGUANATEXCURSOR" val="9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856.3929"/>
  <p:tag name="OUTPUTTYPE" val="PNG"/>
  <p:tag name="IGUANATEXVERSION" val="162"/>
  <p:tag name="LATEXADDIN" val="\documentclass{article}&#10;\usepackage{amsmath}&#10;\pagestyle{empty}&#10;\begin{document}&#10;\begin{align}&#10;\sigma(H_{\rm A})=\sigma(H_{\rm B})&#10;\nonumber&#10;\end{align}&#10;&#10;&#10;&#10;\end{document}"/>
  <p:tag name="IGUANATEXSIZE" val="20"/>
  <p:tag name="IGUANATEXCURSOR" val="129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.2145"/>
  <p:tag name="ORIGINALWIDTH" val=" 2527.184"/>
  <p:tag name="OUTPUTTYPE" val="PNG"/>
  <p:tag name="IGUANATEXVERSION" val="162"/>
  <p:tag name="LATEXADDIN" val="\documentclass{article}&#10;\usepackage{amsmath}&#10;\usepackage{bm}&#10;\pagestyle{empty}&#10;\begin{document}&#10;\begin{align}&#10;G^{\rm R}(\omega,{\bm k})\equiv G(\omega+i\eta, {\bm k})=&#10;\frac{1}{\omega+i\eta-H_{\rm eff}(\omega,{\bm k})}&#10;\nonumber&#10;\end{align}&#10;&#10;&#10;\end{document}"/>
  <p:tag name="IGUANATEXSIZE" val="20"/>
  <p:tag name="IGUANATEXCURSOR" val="208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2.4822"/>
  <p:tag name="ORIGINALWIDTH" val=" 1601.05"/>
  <p:tag name="OUTPUTTYPE" val="PNG"/>
  <p:tag name="IGUANATEXVERSION" val="162"/>
  <p:tag name="LATEXADDIN" val="\documentclass{article}&#10;\usepackage{amsmath}&#10;\usepackage{bm}&#10;\pagestyle{empty}&#10;\begin{document}&#10;\begin{align}&#10;H_{\rm eff}(\omega,{\bm k})=H({\bm k})+\Sigma^{\rm R}(\omega,{\bm k})&#10;\nonumber&#10;\end{align}&#10;&#10;&#10;&#10;\end{document}"/>
  <p:tag name="IGUANATEXSIZE" val="20"/>
  <p:tag name="IGUANATEXCURSOR" val="170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8.2302"/>
  <p:tag name="ORIGINALWIDTH" val=" 1629.546"/>
  <p:tag name="OUTPUTTYPE" val="PNG"/>
  <p:tag name="IGUANATEXVERSION" val="162"/>
  <p:tag name="LATEXADDIN" val="\documentclass{article}&#10;\usepackage{amsmath}&#10;\usepackage{bm}&#10;\pagestyle{empty}&#10;\begin{document}&#10;\begin{align}&#10;U_{\rm T}H^t_{\rm eff}(\omega,{\bm k})U_{\rm T}^\dagger=&#10;H_{\rm eff}(\omega,-{\bm k})&#10;\nonumber&#10;\end{align}&#10;&#10;&#10;&#10;\end{document}"/>
  <p:tag name="IGUANATEXSIZE" val="20"/>
  <p:tag name="IGUANATEXCURSOR" val="185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 \ u s e p a c k a g e { b m }  
 \ u s e p a c k a g e { a m s m a t h }  
 \ p a g e s t y l e { e m p t y } < / p r e a m b l e >  
     < b o d y > \ b e g i n { a l i g n * }  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867C1F17-DDD4-4067-92D4-6BD6E13633A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62799</TotalTime>
  <Words>2239</Words>
  <Application>Microsoft Office PowerPoint</Application>
  <PresentationFormat>画面に合わせる (4:3)</PresentationFormat>
  <Paragraphs>420</Paragraphs>
  <Slides>32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Cambria Math</vt:lpstr>
      <vt:lpstr>Calibri</vt:lpstr>
      <vt:lpstr>Lucida Calligraphy</vt:lpstr>
      <vt:lpstr>Arial</vt:lpstr>
      <vt:lpstr>Times New Roman</vt:lpstr>
      <vt:lpstr>Office テーマ</vt:lpstr>
      <vt:lpstr>Topological Boundary States As Open Quantum Systems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超伝導体のトポロジカルな性質について</dc:title>
  <dc:creator>msato</dc:creator>
  <cp:lastModifiedBy>MASATOSHI SATO</cp:lastModifiedBy>
  <cp:revision>2543</cp:revision>
  <dcterms:created xsi:type="dcterms:W3CDTF">2009-04-12T03:14:11Z</dcterms:created>
  <dcterms:modified xsi:type="dcterms:W3CDTF">2025-12-17T00:16:10Z</dcterms:modified>
</cp:coreProperties>
</file>