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2"/>
  </p:notesMasterIdLst>
  <p:sldIdLst>
    <p:sldId id="256" r:id="rId3"/>
    <p:sldId id="423" r:id="rId4"/>
    <p:sldId id="333" r:id="rId5"/>
    <p:sldId id="297" r:id="rId6"/>
    <p:sldId id="397" r:id="rId7"/>
    <p:sldId id="396" r:id="rId8"/>
    <p:sldId id="428" r:id="rId9"/>
    <p:sldId id="437" r:id="rId10"/>
    <p:sldId id="429" r:id="rId11"/>
    <p:sldId id="438" r:id="rId12"/>
    <p:sldId id="439" r:id="rId13"/>
    <p:sldId id="431" r:id="rId14"/>
    <p:sldId id="436" r:id="rId15"/>
    <p:sldId id="430" r:id="rId16"/>
    <p:sldId id="441" r:id="rId17"/>
    <p:sldId id="440" r:id="rId18"/>
    <p:sldId id="444" r:id="rId19"/>
    <p:sldId id="445" r:id="rId20"/>
    <p:sldId id="446" r:id="rId21"/>
    <p:sldId id="447" r:id="rId22"/>
    <p:sldId id="448" r:id="rId23"/>
    <p:sldId id="427" r:id="rId24"/>
    <p:sldId id="435" r:id="rId25"/>
    <p:sldId id="443" r:id="rId26"/>
    <p:sldId id="449" r:id="rId27"/>
    <p:sldId id="450" r:id="rId28"/>
    <p:sldId id="442" r:id="rId29"/>
    <p:sldId id="433" r:id="rId30"/>
    <p:sldId id="451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8" autoAdjust="0"/>
    <p:restoredTop sz="95669" autoAdjust="0"/>
  </p:normalViewPr>
  <p:slideViewPr>
    <p:cSldViewPr snapToGrid="0">
      <p:cViewPr varScale="1">
        <p:scale>
          <a:sx n="92" d="100"/>
          <a:sy n="92" d="100"/>
        </p:scale>
        <p:origin x="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64E38-F73F-43F5-947E-A0003C053EC2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47BB2-AE17-4079-8862-7E25BB165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64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ED09-9FFB-4049-87CF-4D673A5433F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38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47BB2-AE17-4079-8862-7E25BB1652A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47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5F0F2-8661-AB45-E952-F73122032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B7CA198-2FC0-3E2B-9B36-53823A2B1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63B5F19-3967-39B9-11C0-EEFEDCF7E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8DB139-FB52-F0C5-C9D5-DE9C3B0E4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47BB2-AE17-4079-8862-7E25BB1652A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69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70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90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94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1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29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0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4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660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4487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タイトル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69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2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320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612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554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6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00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7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1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41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81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6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99E0-7BDC-4DAF-9B56-A200AF8E0B08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83EA1-3588-4296-9960-D4B716D1C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28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26258-9171-42AB-B2FC-8440E88A5DD6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96EF8-2A3B-435F-8B03-7FABF4F4EE2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86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image" Target="../media/image62.png"/><Relationship Id="rId3" Type="http://schemas.openxmlformats.org/officeDocument/2006/relationships/tags" Target="../tags/tag64.xml"/><Relationship Id="rId21" Type="http://schemas.openxmlformats.org/officeDocument/2006/relationships/image" Target="../media/image57.png"/><Relationship Id="rId34" Type="http://schemas.openxmlformats.org/officeDocument/2006/relationships/image" Target="../media/image69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61.png"/><Relationship Id="rId33" Type="http://schemas.openxmlformats.org/officeDocument/2006/relationships/image" Target="../media/image68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56.png"/><Relationship Id="rId29" Type="http://schemas.openxmlformats.org/officeDocument/2006/relationships/image" Target="../media/image54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60.png"/><Relationship Id="rId32" Type="http://schemas.openxmlformats.org/officeDocument/2006/relationships/image" Target="../media/image67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tags" Target="../tags/tag71.xml"/><Relationship Id="rId19" Type="http://schemas.openxmlformats.org/officeDocument/2006/relationships/slideLayout" Target="../slideLayouts/slideLayout12.xml"/><Relationship Id="rId31" Type="http://schemas.openxmlformats.org/officeDocument/2006/relationships/image" Target="../media/image66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5.png"/><Relationship Id="rId8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4.pn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7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72.png"/><Relationship Id="rId5" Type="http://schemas.openxmlformats.org/officeDocument/2006/relationships/tags" Target="../tags/tag84.xml"/><Relationship Id="rId10" Type="http://schemas.openxmlformats.org/officeDocument/2006/relationships/image" Target="../media/image71.png"/><Relationship Id="rId4" Type="http://schemas.openxmlformats.org/officeDocument/2006/relationships/tags" Target="../tags/tag83.xml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47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78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tags" Target="../tags/tag98.xml"/><Relationship Id="rId16" Type="http://schemas.openxmlformats.org/officeDocument/2006/relationships/image" Target="../media/image81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76.png"/><Relationship Id="rId5" Type="http://schemas.openxmlformats.org/officeDocument/2006/relationships/tags" Target="../tags/tag101.xml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tags" Target="../tags/tag100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tags" Target="../tags/tag106.xml"/><Relationship Id="rId16" Type="http://schemas.openxmlformats.org/officeDocument/2006/relationships/image" Target="../media/image88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83.png"/><Relationship Id="rId5" Type="http://schemas.openxmlformats.org/officeDocument/2006/relationships/tags" Target="../tags/tag109.xml"/><Relationship Id="rId15" Type="http://schemas.openxmlformats.org/officeDocument/2006/relationships/image" Target="../media/image87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82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121.xml"/><Relationship Id="rId7" Type="http://schemas.openxmlformats.org/officeDocument/2006/relationships/image" Target="../media/image95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4.xml"/><Relationship Id="rId7" Type="http://schemas.openxmlformats.org/officeDocument/2006/relationships/image" Target="../media/image97.wmf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9.png"/><Relationship Id="rId5" Type="http://schemas.openxmlformats.org/officeDocument/2006/relationships/tags" Target="../tags/tag126.xml"/><Relationship Id="rId10" Type="http://schemas.openxmlformats.org/officeDocument/2006/relationships/image" Target="../media/image98.png"/><Relationship Id="rId4" Type="http://schemas.openxmlformats.org/officeDocument/2006/relationships/tags" Target="../tags/tag125.xm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tags" Target="../tags/tag128.xml"/><Relationship Id="rId16" Type="http://schemas.openxmlformats.org/officeDocument/2006/relationships/image" Target="../media/image104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99.png"/><Relationship Id="rId5" Type="http://schemas.openxmlformats.org/officeDocument/2006/relationships/tags" Target="../tags/tag131.xml"/><Relationship Id="rId15" Type="http://schemas.openxmlformats.org/officeDocument/2006/relationships/image" Target="../media/image103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07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tags" Target="../tags/tag138.xml"/><Relationship Id="rId21" Type="http://schemas.openxmlformats.org/officeDocument/2006/relationships/image" Target="../media/image117.png"/><Relationship Id="rId7" Type="http://schemas.openxmlformats.org/officeDocument/2006/relationships/tags" Target="../tags/tag142.xml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tags" Target="../tags/tag137.xml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140.xml"/><Relationship Id="rId15" Type="http://schemas.openxmlformats.org/officeDocument/2006/relationships/image" Target="../media/image111.png"/><Relationship Id="rId10" Type="http://schemas.openxmlformats.org/officeDocument/2006/relationships/tags" Target="../tags/tag145.xml"/><Relationship Id="rId19" Type="http://schemas.openxmlformats.org/officeDocument/2006/relationships/image" Target="../media/image115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tags" Target="../tags/tag147.xml"/><Relationship Id="rId16" Type="http://schemas.openxmlformats.org/officeDocument/2006/relationships/image" Target="../media/image123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118.png"/><Relationship Id="rId5" Type="http://schemas.openxmlformats.org/officeDocument/2006/relationships/tags" Target="../tags/tag150.xml"/><Relationship Id="rId15" Type="http://schemas.openxmlformats.org/officeDocument/2006/relationships/image" Target="../media/image122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tags" Target="../tags/tag157.xml"/><Relationship Id="rId7" Type="http://schemas.openxmlformats.org/officeDocument/2006/relationships/image" Target="../media/image22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29.png"/><Relationship Id="rId5" Type="http://schemas.openxmlformats.org/officeDocument/2006/relationships/tags" Target="../tags/tag159.xml"/><Relationship Id="rId10" Type="http://schemas.openxmlformats.org/officeDocument/2006/relationships/image" Target="../media/image128.png"/><Relationship Id="rId4" Type="http://schemas.openxmlformats.org/officeDocument/2006/relationships/tags" Target="../tags/tag158.xml"/><Relationship Id="rId9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5.png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23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131.png"/><Relationship Id="rId5" Type="http://schemas.openxmlformats.org/officeDocument/2006/relationships/tags" Target="../tags/tag164.xml"/><Relationship Id="rId10" Type="http://schemas.openxmlformats.org/officeDocument/2006/relationships/image" Target="../media/image130.png"/><Relationship Id="rId4" Type="http://schemas.openxmlformats.org/officeDocument/2006/relationships/tags" Target="../tags/tag163.xml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9" Type="http://schemas.openxmlformats.org/officeDocument/2006/relationships/tags" Target="../tags/tag205.xml"/><Relationship Id="rId21" Type="http://schemas.openxmlformats.org/officeDocument/2006/relationships/tags" Target="../tags/tag187.xml"/><Relationship Id="rId34" Type="http://schemas.openxmlformats.org/officeDocument/2006/relationships/tags" Target="../tags/tag200.xml"/><Relationship Id="rId42" Type="http://schemas.openxmlformats.org/officeDocument/2006/relationships/tags" Target="../tags/tag208.xml"/><Relationship Id="rId47" Type="http://schemas.openxmlformats.org/officeDocument/2006/relationships/slideLayout" Target="../slideLayouts/slideLayout12.xml"/><Relationship Id="rId50" Type="http://schemas.openxmlformats.org/officeDocument/2006/relationships/image" Target="../media/image34.png"/><Relationship Id="rId55" Type="http://schemas.openxmlformats.org/officeDocument/2006/relationships/image" Target="../media/image136.png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9" Type="http://schemas.openxmlformats.org/officeDocument/2006/relationships/tags" Target="../tags/tag195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tags" Target="../tags/tag198.xml"/><Relationship Id="rId37" Type="http://schemas.openxmlformats.org/officeDocument/2006/relationships/tags" Target="../tags/tag203.xml"/><Relationship Id="rId40" Type="http://schemas.openxmlformats.org/officeDocument/2006/relationships/tags" Target="../tags/tag206.xml"/><Relationship Id="rId45" Type="http://schemas.openxmlformats.org/officeDocument/2006/relationships/tags" Target="../tags/tag211.xml"/><Relationship Id="rId53" Type="http://schemas.openxmlformats.org/officeDocument/2006/relationships/image" Target="../media/image134.png"/><Relationship Id="rId58" Type="http://schemas.openxmlformats.org/officeDocument/2006/relationships/image" Target="../media/image139.png"/><Relationship Id="rId5" Type="http://schemas.openxmlformats.org/officeDocument/2006/relationships/tags" Target="../tags/tag171.xml"/><Relationship Id="rId61" Type="http://schemas.openxmlformats.org/officeDocument/2006/relationships/image" Target="../media/image142.png"/><Relationship Id="rId19" Type="http://schemas.openxmlformats.org/officeDocument/2006/relationships/tags" Target="../tags/tag18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tags" Target="../tags/tag196.xml"/><Relationship Id="rId35" Type="http://schemas.openxmlformats.org/officeDocument/2006/relationships/tags" Target="../tags/tag201.xml"/><Relationship Id="rId43" Type="http://schemas.openxmlformats.org/officeDocument/2006/relationships/tags" Target="../tags/tag209.xml"/><Relationship Id="rId48" Type="http://schemas.openxmlformats.org/officeDocument/2006/relationships/notesSlide" Target="../notesSlides/notesSlide3.xml"/><Relationship Id="rId56" Type="http://schemas.openxmlformats.org/officeDocument/2006/relationships/image" Target="../media/image137.png"/><Relationship Id="rId8" Type="http://schemas.openxmlformats.org/officeDocument/2006/relationships/tags" Target="../tags/tag174.xml"/><Relationship Id="rId51" Type="http://schemas.openxmlformats.org/officeDocument/2006/relationships/image" Target="../media/image132.png"/><Relationship Id="rId3" Type="http://schemas.openxmlformats.org/officeDocument/2006/relationships/tags" Target="../tags/tag169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tags" Target="../tags/tag199.xml"/><Relationship Id="rId38" Type="http://schemas.openxmlformats.org/officeDocument/2006/relationships/tags" Target="../tags/tag204.xml"/><Relationship Id="rId46" Type="http://schemas.openxmlformats.org/officeDocument/2006/relationships/tags" Target="../tags/tag212.xml"/><Relationship Id="rId59" Type="http://schemas.openxmlformats.org/officeDocument/2006/relationships/image" Target="../media/image140.png"/><Relationship Id="rId20" Type="http://schemas.openxmlformats.org/officeDocument/2006/relationships/tags" Target="../tags/tag186.xml"/><Relationship Id="rId41" Type="http://schemas.openxmlformats.org/officeDocument/2006/relationships/tags" Target="../tags/tag207.xml"/><Relationship Id="rId54" Type="http://schemas.openxmlformats.org/officeDocument/2006/relationships/image" Target="../media/image135.png"/><Relationship Id="rId62" Type="http://schemas.openxmlformats.org/officeDocument/2006/relationships/image" Target="../media/image143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tags" Target="../tags/tag194.xml"/><Relationship Id="rId36" Type="http://schemas.openxmlformats.org/officeDocument/2006/relationships/tags" Target="../tags/tag202.xml"/><Relationship Id="rId49" Type="http://schemas.openxmlformats.org/officeDocument/2006/relationships/image" Target="../media/image35.png"/><Relationship Id="rId57" Type="http://schemas.openxmlformats.org/officeDocument/2006/relationships/image" Target="../media/image138.png"/><Relationship Id="rId10" Type="http://schemas.openxmlformats.org/officeDocument/2006/relationships/tags" Target="../tags/tag176.xml"/><Relationship Id="rId31" Type="http://schemas.openxmlformats.org/officeDocument/2006/relationships/tags" Target="../tags/tag197.xml"/><Relationship Id="rId44" Type="http://schemas.openxmlformats.org/officeDocument/2006/relationships/tags" Target="../tags/tag210.xml"/><Relationship Id="rId52" Type="http://schemas.openxmlformats.org/officeDocument/2006/relationships/image" Target="../media/image133.png"/><Relationship Id="rId60" Type="http://schemas.openxmlformats.org/officeDocument/2006/relationships/image" Target="../media/image141.png"/><Relationship Id="rId4" Type="http://schemas.openxmlformats.org/officeDocument/2006/relationships/tags" Target="../tags/tag170.xml"/><Relationship Id="rId9" Type="http://schemas.openxmlformats.org/officeDocument/2006/relationships/tags" Target="../tags/tag17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wmf"/><Relationship Id="rId26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2.xml"/><Relationship Id="rId23" Type="http://schemas.openxmlformats.org/officeDocument/2006/relationships/image" Target="../media/image8.png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9.png"/><Relationship Id="rId5" Type="http://schemas.openxmlformats.org/officeDocument/2006/relationships/tags" Target="../tags/tag19.xml"/><Relationship Id="rId10" Type="http://schemas.openxmlformats.org/officeDocument/2006/relationships/image" Target="../media/image7.png"/><Relationship Id="rId4" Type="http://schemas.openxmlformats.org/officeDocument/2006/relationships/tags" Target="../tags/tag18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tags" Target="../tags/tag22.xml"/><Relationship Id="rId21" Type="http://schemas.openxmlformats.org/officeDocument/2006/relationships/image" Target="../media/image25.png"/><Relationship Id="rId7" Type="http://schemas.openxmlformats.org/officeDocument/2006/relationships/tags" Target="../tags/tag26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2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24.xml"/><Relationship Id="rId15" Type="http://schemas.openxmlformats.org/officeDocument/2006/relationships/image" Target="../media/image19.png"/><Relationship Id="rId10" Type="http://schemas.openxmlformats.org/officeDocument/2006/relationships/tags" Target="../tags/tag29.xml"/><Relationship Id="rId19" Type="http://schemas.openxmlformats.org/officeDocument/2006/relationships/image" Target="../media/image23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tags" Target="../tags/tag32.xml"/><Relationship Id="rId21" Type="http://schemas.openxmlformats.org/officeDocument/2006/relationships/image" Target="../media/image31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tags" Target="../tags/tag3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4.png"/><Relationship Id="rId5" Type="http://schemas.openxmlformats.org/officeDocument/2006/relationships/tags" Target="../tags/tag34.xml"/><Relationship Id="rId15" Type="http://schemas.openxmlformats.org/officeDocument/2006/relationships/slideLayout" Target="../slideLayouts/slideLayout12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tags" Target="../tags/tag39.xml"/><Relationship Id="rId19" Type="http://schemas.openxmlformats.org/officeDocument/2006/relationships/image" Target="../media/image29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45.png"/><Relationship Id="rId3" Type="http://schemas.openxmlformats.org/officeDocument/2006/relationships/tags" Target="../tags/tag46.xml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tags" Target="../tags/tag53.xml"/><Relationship Id="rId19" Type="http://schemas.openxmlformats.org/officeDocument/2006/relationships/slideLayout" Target="../slideLayouts/slideLayout12.xml"/><Relationship Id="rId31" Type="http://schemas.openxmlformats.org/officeDocument/2006/relationships/image" Target="../media/image50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434172"/>
            <a:ext cx="121920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ja-JP" sz="4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Fundamental structure of string geometry theory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>
              <a:solidFill>
                <a:srgbClr val="FFFF00"/>
              </a:solidFill>
              <a:latin typeface="Segoe UI"/>
              <a:ea typeface="メイリオ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                                      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Matsuo Sato (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Hirosaki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U.)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"/>
              <a:ea typeface="メイリオ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 M. S.                                                                                  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Int.J.Mod.Phys.A34 (2019)1950126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   M. S. , Y. Sugimoto (POSTECH)                                          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Eur.Phys.J.C80 (2020) 789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"/>
              <a:ea typeface="メイリオ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   M. S. , Y. Sugimoto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                                                             Nucl.Phys.B956 (2020) 115019 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"/>
              <a:ea typeface="メイリオ"/>
              <a:cs typeface="Arial" panose="020B0604020202020204" pitchFamily="34" charset="0"/>
            </a:endParaRPr>
          </a:p>
          <a:p>
            <a:pPr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   M. Honda 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Waseda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U.), M. S.                                                  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Int.J.Mod.Phys.A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35 (2020) 2050176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   M. Honda, M. S., T. Tohshima 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Hirosaki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U.)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                           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Adv.High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Energy Phys. (2021) 9993903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   M. S., Y. Sugimoto, K. Uzawa (</a:t>
            </a:r>
            <a:r>
              <a:rPr lang="en-US" altLang="ja-JP" sz="2000" dirty="0" err="1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Kwansei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Gakuin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U.)                  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Phys.Rev.D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106 (2022) 8, 086006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M. S., K. Uzawa  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　　　　　　　　　　　　　　                 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Phys.Rev.D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107 (2023) 6, 066023 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"/>
              <a:ea typeface="メイリオ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   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K. Nagasaki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Hirosaki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U.), M. S.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, G. Tanaka (Meiji </a:t>
            </a:r>
            <a:r>
              <a:rPr lang="en-US" altLang="ja-JP" sz="2000" dirty="0" err="1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Gakuin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U.)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arXiv:2309.10394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   K. Hatakeyama (Kyoto U.) , M. S., G. Tanaka   </a:t>
            </a:r>
            <a:r>
              <a:rPr lang="ja-JP" altLang="en-US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　　　　　       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arXiv:2404.19413 </a:t>
            </a:r>
          </a:p>
          <a:p>
            <a:pPr>
              <a:defRPr/>
            </a:pPr>
            <a:r>
              <a:rPr lang="ja-JP" altLang="en-US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　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M. S., T. Tohshima</a:t>
            </a:r>
            <a:r>
              <a:rPr lang="ja-JP" altLang="en-US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　  　　　　　　　　　　　　　　　　   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Adv.High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Energy Phys.</a:t>
            </a:r>
            <a:r>
              <a:rPr lang="ja-JP" altLang="en-US" sz="2000" dirty="0">
                <a:solidFill>
                  <a:srgbClr val="FFFF00"/>
                </a:solidFill>
                <a:latin typeface="Segoe UI"/>
                <a:ea typeface="メイリオ"/>
              </a:rPr>
              <a:t> 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</a:rPr>
              <a:t>(2025) 7148232</a:t>
            </a:r>
            <a:endParaRPr lang="en-US" altLang="ja-JP" sz="2000" dirty="0">
              <a:solidFill>
                <a:srgbClr val="FFFF00"/>
              </a:solidFill>
              <a:latin typeface="Segoe UI"/>
              <a:ea typeface="メイリオ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M. S.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　     　　　                                                             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arXiv:2511.02310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　　　　　　　　　　　</a:t>
            </a:r>
            <a:endParaRPr lang="en-US" altLang="ja-JP" sz="2000" dirty="0">
              <a:solidFill>
                <a:srgbClr val="FFFF00"/>
              </a:solidFill>
              <a:latin typeface="Segoe UI"/>
              <a:ea typeface="メイリオ"/>
              <a:cs typeface="Arial" panose="020B0604020202020204" pitchFamily="34" charset="0"/>
            </a:endParaRPr>
          </a:p>
          <a:p>
            <a:pPr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K. Nagasaki, M. S.</a:t>
            </a: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                                                             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arXiv:2511.03357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　 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"/>
              <a:ea typeface="メイリオ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   M. S., M. Takeuchi (Yamaguchi U.)                                           arXiv:2511.04145 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   R. Kudo (Ube T. C.), K. Nagasaki, M. S.                               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in preparation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　　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"/>
              <a:ea typeface="メイリオ"/>
              <a:cs typeface="Arial" panose="020B0604020202020204" pitchFamily="34" charset="0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FFFF00"/>
                </a:solidFill>
                <a:latin typeface="Segoe UI"/>
                <a:ea typeface="メイリオ"/>
                <a:cs typeface="Arial" panose="020B0604020202020204" pitchFamily="34" charset="0"/>
              </a:rPr>
              <a:t>    </a:t>
            </a:r>
            <a:r>
              <a:rPr kumimoji="1" lang="fi-FI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K. Nagasaki, M. S., G. Tanaka 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　　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                          in preparation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　　</a:t>
            </a:r>
            <a:endParaRPr lang="ja-JP" altLang="en-US" sz="40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78979" y="1905483"/>
            <a:ext cx="10554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4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1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14025-190F-3DDF-390C-A8FE52A7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524CB9E-E1FE-288C-2E3C-86275C0421B4}"/>
              </a:ext>
            </a:extLst>
          </p:cNvPr>
          <p:cNvSpPr txBox="1"/>
          <p:nvPr/>
        </p:nvSpPr>
        <p:spPr>
          <a:xfrm>
            <a:off x="199847" y="5188492"/>
            <a:ext cx="1166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/>
              <a:t>here we have assumed                  , which is a result </a:t>
            </a:r>
            <a:r>
              <a:rPr lang="en-US" altLang="ja-JP" dirty="0"/>
              <a:t>from </a:t>
            </a:r>
            <a:r>
              <a:rPr kumimoji="1" lang="en-US" altLang="ja-JP" dirty="0"/>
              <a:t>the Hodge duality satisfied by perturbative string </a:t>
            </a:r>
            <a:r>
              <a:rPr kumimoji="1" lang="en-US" altLang="ja-JP" dirty="0" err="1"/>
              <a:t>vacua</a:t>
            </a:r>
            <a:endParaRPr kumimoji="1" lang="ja-JP" altLang="en-US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B922DA5-3078-850D-2A73-709A55DAEF20}"/>
              </a:ext>
            </a:extLst>
          </p:cNvPr>
          <p:cNvSpPr txBox="1"/>
          <p:nvPr/>
        </p:nvSpPr>
        <p:spPr>
          <a:xfrm>
            <a:off x="-56462" y="4814542"/>
            <a:ext cx="942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</a:t>
            </a:r>
            <a:r>
              <a:rPr kumimoji="1" lang="en-US" altLang="ja-JP" dirty="0"/>
              <a:t>he constant expectation value of </a:t>
            </a:r>
            <a:r>
              <a:rPr kumimoji="1" lang="en-US" altLang="ja-JP" dirty="0" err="1"/>
              <a:t>dilaton</a:t>
            </a:r>
            <a:r>
              <a:rPr kumimoji="1" lang="en-US" altLang="ja-JP" dirty="0"/>
              <a:t>        depends as                                                , </a:t>
            </a:r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85C0E76-32E1-E2B0-FD47-84A87EC47A6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Dynamics changing backgrounds </a:t>
            </a: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(cont.)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8" name="図 7" descr="\documentclass{slides}&#10;&#10;\usepackage{amsthm}&#10;\usepackage{amsmath}&#10;\usepackage{amssymb}&#10;\usepackage[dvips]{graphicx}&#10;\begin{document}&#10;\begin{eqnarray}&#10;Z(\psi_f, \psi_i)=e^{\frac{i}{\beta}(S_0(\psi_f, \psi_i)+ \beta S_1(\psi_f, \psi_i) + \beta^2 S_2(\psi_f, \psi_i) + \cdots)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FE42F39-A672-D4F8-F343-465AC191F0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47" y="843297"/>
            <a:ext cx="5793488" cy="422856"/>
          </a:xfrm>
          <a:prstGeom prst="rect">
            <a:avLst/>
          </a:prstGeom>
        </p:spPr>
      </p:pic>
      <p:pic>
        <p:nvPicPr>
          <p:cNvPr id="24" name="図 23" descr="\documentclass{slides}&#10;&#10;\usepackage{amsthm}&#10;\usepackage{amsmath}&#10;\usepackage{amssymb}&#10;\usepackage[dvips]{graphicx}&#10;\begin{document}&#10;\begin{eqnarray}&#10;H_0(-i \beta \frac{\partial}{\partial \psi_f}, \psi_f) Z(\psi_f, \psi_i)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7212A3E-D85D-2DFE-5CA2-96D6C726BA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62" y="1300176"/>
            <a:ext cx="3098116" cy="550417"/>
          </a:xfrm>
          <a:prstGeom prst="rect">
            <a:avLst/>
          </a:prstGeom>
        </p:spPr>
      </p:pic>
      <p:pic>
        <p:nvPicPr>
          <p:cNvPr id="25" name="図 24" descr="\documentclass{slides}&#10;&#10;\usepackage{amsthm}&#10;\usepackage{amsmath}&#10;\usepackage{amssymb}&#10;\usepackage[dvips]{graphicx}&#10;\begin{document}&#10;\begin{eqnarray}&#10;S_0(\psi_f, \psi_i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DFF940D7-4AA1-85F9-5E20-010E97A10BA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42" y="1855211"/>
            <a:ext cx="1096236" cy="272835"/>
          </a:xfrm>
          <a:prstGeom prst="rect">
            <a:avLst/>
          </a:prstGeom>
        </p:spPr>
      </p:pic>
      <p:pic>
        <p:nvPicPr>
          <p:cNvPr id="26" name="図 25" descr="\documentclass{slides}&#10;&#10;\usepackage{amsthm}&#10;\usepackage{amsmath}&#10;\usepackage{amssymb}&#10;\usepackage[dvips]{graphicx}&#10;\begin{document}&#10;\begin{eqnarray}&#10;H_0( \frac{\partial S_0(\psi_f, \psi_i)}{\partial \psi_f}, \psi_f)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CDCAB33-8617-766A-B399-F9C9146007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94" y="2157109"/>
            <a:ext cx="2306373" cy="525974"/>
          </a:xfrm>
          <a:prstGeom prst="rect">
            <a:avLst/>
          </a:prstGeom>
        </p:spPr>
      </p:pic>
      <p:pic>
        <p:nvPicPr>
          <p:cNvPr id="66" name="図 65" descr="\documentclass{slides}&#10;&#10;\usepackage{amsthm}&#10;\usepackage{amsmath}&#10;\usepackage{amssymb}&#10;\usepackage[dvipdfm,papersize={910mm,100cm},margin=5mm]{geometry}&#10;\begin{document}&#10;\begin{eqnarray}&#10;e^{-2 \bar{\Phi}_0}&#10;\propto&#10;\frac{1}{g_s^2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2ADE50EB-C3B6-BCB8-0F94-4FFD100B5F4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34" y="5693771"/>
            <a:ext cx="925734" cy="405970"/>
          </a:xfrm>
          <a:prstGeom prst="rect">
            <a:avLst/>
          </a:prstGeom>
        </p:spPr>
      </p:pic>
      <p:pic>
        <p:nvPicPr>
          <p:cNvPr id="39" name="図 38" descr="\documentclass{slides}&#10;&#10;\usepackage{amsthm}&#10;\usepackage{amsmath}&#10;\usepackage{amssymb}&#10;\usepackage[dvipdfm,papersize={910mm,100cm},margin=5mm]{geometry}&#10;\begin{document}&#10;\begin{eqnarray}&#10;\frac{1}{\beta}e^{-2 \bar{\Phi}_0} \equiv \frac{1}{g_s^2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558BA8D-5CCC-B970-B9A4-D08FEDAC1C7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69" y="5731130"/>
            <a:ext cx="959238" cy="369332"/>
          </a:xfrm>
          <a:prstGeom prst="rect">
            <a:avLst/>
          </a:prstGeom>
        </p:spPr>
      </p:pic>
      <p:pic>
        <p:nvPicPr>
          <p:cNvPr id="40" name="図 39" descr="\documentclass{slides}&#10;&#10;\usepackage{amsthm}&#10;\usepackage{amsmath}&#10;\usepackage{amssymb}&#10;\usepackage[dvips]{graphicx}&#10;\begin{document}&#10;\begin{eqnarray}&#10;\bar{Z}(\psi_f, \psi_i)_0=e^{\frac{i}{g_s^2}\bar{S}_0'(\psi_f, \psi_i)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5631EAD5-8E9C-A7F3-8AA6-E4E5B5472CC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13" y="6355092"/>
            <a:ext cx="2489106" cy="432750"/>
          </a:xfrm>
          <a:prstGeom prst="rect">
            <a:avLst/>
          </a:prstGeom>
        </p:spPr>
      </p:pic>
      <p:sp>
        <p:nvSpPr>
          <p:cNvPr id="41" name="矢印: 下 40">
            <a:extLst>
              <a:ext uri="{FF2B5EF4-FFF2-40B4-BE49-F238E27FC236}">
                <a16:creationId xmlns:a16="http://schemas.microsoft.com/office/drawing/2014/main" id="{3946DE34-DCA9-92D2-4743-7D25C610546F}"/>
              </a:ext>
            </a:extLst>
          </p:cNvPr>
          <p:cNvSpPr/>
          <p:nvPr/>
        </p:nvSpPr>
        <p:spPr>
          <a:xfrm>
            <a:off x="1806906" y="1712725"/>
            <a:ext cx="264926" cy="4700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A97E490E-E463-D22A-81A5-052572DA4104}"/>
              </a:ext>
            </a:extLst>
          </p:cNvPr>
          <p:cNvSpPr/>
          <p:nvPr/>
        </p:nvSpPr>
        <p:spPr>
          <a:xfrm>
            <a:off x="1796047" y="6123990"/>
            <a:ext cx="264926" cy="1657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61E61D5-7E61-5D2F-2905-CD60DFF38134}"/>
              </a:ext>
            </a:extLst>
          </p:cNvPr>
          <p:cNvSpPr txBox="1"/>
          <p:nvPr/>
        </p:nvSpPr>
        <p:spPr>
          <a:xfrm>
            <a:off x="0" y="807896"/>
            <a:ext cx="296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Semi-classical expansion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2B594C6-0CC4-7084-1F68-14CCD1196FB1}"/>
              </a:ext>
            </a:extLst>
          </p:cNvPr>
          <p:cNvSpPr txBox="1"/>
          <p:nvPr/>
        </p:nvSpPr>
        <p:spPr>
          <a:xfrm>
            <a:off x="283854" y="1343393"/>
            <a:ext cx="2589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Schroedinger </a:t>
            </a:r>
            <a:r>
              <a:rPr lang="en-US" altLang="ja-JP" dirty="0"/>
              <a:t>equation </a:t>
            </a:r>
            <a:endParaRPr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FA806A1-CDF0-0FEF-D4F5-084DE4B9C3C3}"/>
              </a:ext>
            </a:extLst>
          </p:cNvPr>
          <p:cNvSpPr txBox="1"/>
          <p:nvPr/>
        </p:nvSpPr>
        <p:spPr>
          <a:xfrm>
            <a:off x="283854" y="2182909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Hamilton-Jacobi equation</a:t>
            </a:r>
            <a:endParaRPr kumimoji="1"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BAAB632-4277-C2C3-40EC-E9D46CCF7B71}"/>
              </a:ext>
            </a:extLst>
          </p:cNvPr>
          <p:cNvSpPr txBox="1"/>
          <p:nvPr/>
        </p:nvSpPr>
        <p:spPr>
          <a:xfrm>
            <a:off x="0" y="2757553"/>
            <a:ext cx="968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That is,                   is obtaine</a:t>
            </a:r>
            <a:r>
              <a:rPr lang="en-US" altLang="ja-JP" dirty="0"/>
              <a:t>d by substituting a solution     to the equation of motion            </a:t>
            </a:r>
          </a:p>
          <a:p>
            <a:r>
              <a:rPr lang="en-US" altLang="ja-JP" dirty="0"/>
              <a:t>     with boundary values             into the action    </a:t>
            </a:r>
          </a:p>
        </p:txBody>
      </p:sp>
      <p:pic>
        <p:nvPicPr>
          <p:cNvPr id="48" name="図 47" descr="\documentclass{slides}&#10;&#10;\usepackage{amsthm}&#10;\usepackage{amsmath}&#10;\usepackage{amssymb}&#10;\usepackage[dvips]{graphicx}&#10;\begin{document}&#10;\begin{eqnarray}&#10;S_0(\psi_f, \psi_i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F80732D-F437-6E66-5877-D94458F81F7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39" y="2866295"/>
            <a:ext cx="981398" cy="244253"/>
          </a:xfrm>
          <a:prstGeom prst="rect">
            <a:avLst/>
          </a:prstGeom>
        </p:spPr>
      </p:pic>
      <p:pic>
        <p:nvPicPr>
          <p:cNvPr id="49" name="図 48" descr="\documentclass{slides}&#10;&#10;\usepackage{amsthm}&#10;\usepackage{amsmath}&#10;\usepackage{amssymb}&#10;\usepackage[dvips]{graphicx}&#10;\begin{document}&#10;\begin{eqnarray}&#10;S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65DB688-6B34-CA67-3556-CAB73B2D89D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31" y="3143025"/>
            <a:ext cx="158518" cy="185192"/>
          </a:xfrm>
          <a:prstGeom prst="rect">
            <a:avLst/>
          </a:prstGeom>
        </p:spPr>
      </p:pic>
      <p:pic>
        <p:nvPicPr>
          <p:cNvPr id="50" name="図 49" descr="\documentclass{slides}&#10;&#10;\usepackage{amsthm}&#10;\usepackage{amsmath}&#10;\usepackage{amssymb}&#10;\usepackage[dvips]{graphicx}&#10;\begin{document}&#10;\begin{eqnarray}&#10;\psi_i, \psi_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FE6856C-CB10-0A6A-472C-B0304231902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96" y="3110704"/>
            <a:ext cx="666843" cy="279693"/>
          </a:xfrm>
          <a:prstGeom prst="rect">
            <a:avLst/>
          </a:prstGeom>
        </p:spPr>
      </p:pic>
      <p:pic>
        <p:nvPicPr>
          <p:cNvPr id="51" name="図 50" descr="\documentclass{slides}&#10;&#10;\usepackage{amsthm}&#10;\usepackage{amsmath}&#10;\usepackage{amssymb}&#10;\usepackage[dvips]{graphicx}&#10;\begin{document}&#10;\begin{eqnarray}&#10;\frac{\delta S}{\delta \psi}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2715488-8F8B-0A12-7029-E8C5760873A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77" y="2795991"/>
            <a:ext cx="613033" cy="423992"/>
          </a:xfrm>
          <a:prstGeom prst="rect">
            <a:avLst/>
          </a:prstGeom>
        </p:spPr>
      </p:pic>
      <p:pic>
        <p:nvPicPr>
          <p:cNvPr id="52" name="図 51" descr="\documentclass{slides}&#10;&#10;\usepackage{amsthm}&#10;\usepackage{amsmath}&#10;\usepackage{amssymb}&#10;\usepackage[dvips]{graphicx}&#10;\begin{document}&#10;\begin{eqnarray}&#10;\bar{\psi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C531912-8020-A815-E153-24A32D9EF82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6" y="2856066"/>
            <a:ext cx="169444" cy="26159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1C7F734-037C-4970-DB74-8642D6E7363A}"/>
              </a:ext>
            </a:extLst>
          </p:cNvPr>
          <p:cNvSpPr txBox="1"/>
          <p:nvPr/>
        </p:nvSpPr>
        <p:spPr>
          <a:xfrm>
            <a:off x="728902" y="3480281"/>
            <a:ext cx="530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 The solution    is allowed to take a complex value</a:t>
            </a:r>
            <a:endParaRPr kumimoji="1" lang="ja-JP" altLang="en-US" dirty="0"/>
          </a:p>
        </p:txBody>
      </p:sp>
      <p:pic>
        <p:nvPicPr>
          <p:cNvPr id="54" name="図 53" descr="\documentclass{slides}&#10;&#10;\usepackage{amsthm}&#10;\usepackage{amsmath}&#10;\usepackage{amssymb}&#10;\usepackage[dvips]{graphicx}&#10;\begin{document}&#10;\begin{eqnarray}&#10;\bar{\psi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0862408-AF7F-E19B-BAEF-ACE7C8BCE77B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63" y="3532294"/>
            <a:ext cx="169444" cy="261598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48EE866-34E6-C06E-875F-1DE4109041D4}"/>
              </a:ext>
            </a:extLst>
          </p:cNvPr>
          <p:cNvSpPr txBox="1"/>
          <p:nvPr/>
        </p:nvSpPr>
        <p:spPr>
          <a:xfrm>
            <a:off x="1453502" y="3839126"/>
            <a:ext cx="486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 case of a real value,      is a classical solution</a:t>
            </a:r>
            <a:endParaRPr kumimoji="1" lang="ja-JP" altLang="en-US" dirty="0"/>
          </a:p>
        </p:txBody>
      </p:sp>
      <p:pic>
        <p:nvPicPr>
          <p:cNvPr id="56" name="図 55" descr="\documentclass{slides}&#10;&#10;\usepackage{amsthm}&#10;\usepackage{amsmath}&#10;\usepackage{amssymb}&#10;\usepackage[dvips]{graphicx}&#10;\begin{document}&#10;\begin{eqnarray}&#10;\bar{\psi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D125FCD-0D2E-0836-89C6-960A4449257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28" y="4234010"/>
            <a:ext cx="169444" cy="261598"/>
          </a:xfrm>
          <a:prstGeom prst="rect">
            <a:avLst/>
          </a:prstGeom>
        </p:spPr>
      </p:pic>
      <p:pic>
        <p:nvPicPr>
          <p:cNvPr id="57" name="図 56" descr="\documentclass{slides}&#10;&#10;\usepackage{amsthm}&#10;\usepackage{amsmath}&#10;\usepackage{amssymb}&#10;\usepackage[dvips]{graphicx}&#10;\begin{document}&#10;\begin{eqnarray}&#10;\bar{\psi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60B509F-D4EF-6DD0-BF0B-716A64803A8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36" y="3892993"/>
            <a:ext cx="169444" cy="261598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402D451-0063-787A-0DB4-36A54C17EDCA}"/>
              </a:ext>
            </a:extLst>
          </p:cNvPr>
          <p:cNvSpPr txBox="1"/>
          <p:nvPr/>
        </p:nvSpPr>
        <p:spPr>
          <a:xfrm>
            <a:off x="1430872" y="4230032"/>
            <a:ext cx="969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In case of a c</a:t>
            </a:r>
            <a:r>
              <a:rPr kumimoji="1" lang="en-US" altLang="ja-JP" dirty="0"/>
              <a:t>omplex value,     is an instanton that passes though classically forbidden regions </a:t>
            </a:r>
            <a:endParaRPr kumimoji="1" lang="ja-JP" altLang="en-US" dirty="0"/>
          </a:p>
        </p:txBody>
      </p:sp>
      <p:pic>
        <p:nvPicPr>
          <p:cNvPr id="60" name="図 59" descr="\documentclass{slides}&#10;&#10;\usepackage{amsthm}&#10;\usepackage{amsmath}&#10;\usepackage{amssymb}&#10;\usepackage[dvips]{graphicx}&#10;\begin{document}&#10;\begin{eqnarray}&#10;S_0(\psi_f, \psi_i)=e^{-2 \bar{\Phi}_0}\bar{S}_0(\psi_f, \psi_i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7E91F86-F0DB-CD6D-8E8A-60B21ECCB27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3" y="4845952"/>
            <a:ext cx="2836283" cy="306511"/>
          </a:xfrm>
          <a:prstGeom prst="rect">
            <a:avLst/>
          </a:prstGeom>
        </p:spPr>
      </p:pic>
      <p:pic>
        <p:nvPicPr>
          <p:cNvPr id="61" name="図 60" descr="\documentclass{slides}&#10;&#10;\usepackage{amsthm}&#10;\usepackage{amsmath}&#10;\usepackage{amssymb}&#10;\usepackage[dvips]{graphicx}&#10;\begin{document}&#10;\begin{eqnarray}&#10;\bar{\Phi}_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E75E93B-2612-F82A-3D60-A573FC9EF19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53" y="4903312"/>
            <a:ext cx="256365" cy="209700"/>
          </a:xfrm>
          <a:prstGeom prst="rect">
            <a:avLst/>
          </a:prstGeom>
        </p:spPr>
      </p:pic>
      <p:pic>
        <p:nvPicPr>
          <p:cNvPr id="62" name="図 61" descr="\documentclass{slides}&#10;&#10;\usepackage{amsthm}&#10;\usepackage{amsmath}&#10;\usepackage{amssymb}&#10;\usepackage[dvips]{graphicx}&#10;\begin{document}&#10;\begin{eqnarray}&#10;\sum_{p=1}^\infty&#10;|\tilde{\bold{F}}_p|^2 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5DA491C-87C3-D776-A042-9BDBC4CE2C6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31" y="5201652"/>
            <a:ext cx="925734" cy="400833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2E11193-CB56-B28A-F6AF-405F018BE683}"/>
              </a:ext>
            </a:extLst>
          </p:cNvPr>
          <p:cNvSpPr txBox="1"/>
          <p:nvPr/>
        </p:nvSpPr>
        <p:spPr>
          <a:xfrm>
            <a:off x="491077" y="5632294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 string theory,</a:t>
            </a:r>
            <a:endParaRPr kumimoji="1" lang="ja-JP" altLang="en-US" dirty="0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DE7AEEE0-02C5-03CF-A5AB-06928DA09399}"/>
              </a:ext>
            </a:extLst>
          </p:cNvPr>
          <p:cNvCxnSpPr/>
          <p:nvPr/>
        </p:nvCxnSpPr>
        <p:spPr>
          <a:xfrm>
            <a:off x="3526989" y="5845158"/>
            <a:ext cx="6177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EE5F915-FB52-1C20-9187-76315D0D6777}"/>
              </a:ext>
            </a:extLst>
          </p:cNvPr>
          <p:cNvSpPr txBox="1"/>
          <p:nvPr/>
        </p:nvSpPr>
        <p:spPr>
          <a:xfrm>
            <a:off x="3262195" y="5813175"/>
            <a:ext cx="137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renormalize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587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96067-6065-29DD-9346-86A8AF24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42446BAC-4D23-1DD7-5715-D51BE2C979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Dynamics changing backgrounds </a:t>
            </a: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(cont.)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59FCBDB-BBA8-1299-E3E5-1C4095D7F127}"/>
              </a:ext>
            </a:extLst>
          </p:cNvPr>
          <p:cNvSpPr txBox="1"/>
          <p:nvPr/>
        </p:nvSpPr>
        <p:spPr>
          <a:xfrm>
            <a:off x="435910" y="1752784"/>
            <a:ext cx="7639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               b</a:t>
            </a:r>
            <a:r>
              <a:rPr kumimoji="1" lang="en-US" altLang="ja-JP" dirty="0"/>
              <a:t>ecomes a transition amplitude representing a tunneling effect </a:t>
            </a:r>
          </a:p>
          <a:p>
            <a:r>
              <a:rPr kumimoji="1" lang="en-US" altLang="ja-JP" dirty="0"/>
              <a:t>between semi-stable </a:t>
            </a:r>
            <a:r>
              <a:rPr kumimoji="1" lang="en-US" altLang="ja-JP" dirty="0" err="1"/>
              <a:t>vacua</a:t>
            </a:r>
            <a:r>
              <a:rPr kumimoji="1" lang="en-US" altLang="ja-JP" dirty="0"/>
              <a:t>, </a:t>
            </a:r>
          </a:p>
          <a:p>
            <a:r>
              <a:rPr kumimoji="1" lang="en-US" altLang="ja-JP" dirty="0"/>
              <a:t>which has non-</a:t>
            </a:r>
            <a:r>
              <a:rPr kumimoji="1" lang="en-US" altLang="ja-JP" dirty="0" err="1"/>
              <a:t>perturabative</a:t>
            </a:r>
            <a:r>
              <a:rPr kumimoji="1" lang="en-US" altLang="ja-JP" dirty="0"/>
              <a:t> dependence         of string coupling</a:t>
            </a:r>
            <a:endParaRPr kumimoji="1" lang="ja-JP" altLang="en-US" dirty="0"/>
          </a:p>
        </p:txBody>
      </p:sp>
      <p:pic>
        <p:nvPicPr>
          <p:cNvPr id="37" name="図 36" descr="\documentclass{slides}&#10;&#10;\usepackage{amsthm}&#10;\usepackage{amsmath}&#10;\usepackage{amssymb}&#10;\usepackage[dvips]{graphicx}&#10;\begin{document}&#10;\begin{eqnarray}&#10;\psi_i, \psi_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8234B1D-287F-34DF-2211-97658E3DB0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8" y="1185534"/>
            <a:ext cx="666843" cy="279693"/>
          </a:xfrm>
          <a:prstGeom prst="rect">
            <a:avLst/>
          </a:prstGeom>
        </p:spPr>
      </p:pic>
      <p:pic>
        <p:nvPicPr>
          <p:cNvPr id="38" name="図 37" descr="\documentclass{slides}&#10;&#10;\usepackage{amsthm}&#10;\usepackage{amsmath}&#10;\usepackage{amssymb}&#10;\usepackage[dvips]{graphicx}&#10;\begin{document}&#10;\begin{eqnarray}&#10;\bar{S}_0(\psi_f, \psi_i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5AE58D7-FC7E-F912-EEAA-0B3D8E852D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20" y="1176914"/>
            <a:ext cx="1043423" cy="276337"/>
          </a:xfrm>
          <a:prstGeom prst="rect">
            <a:avLst/>
          </a:prstGeom>
        </p:spPr>
      </p:pic>
      <p:pic>
        <p:nvPicPr>
          <p:cNvPr id="39" name="図 38" descr="\documentclass{slides}&#10;&#10;\usepackage{amsthm}&#10;\usepackage{amsmath}&#10;\usepackage{amssymb}&#10;\usepackage[dvips]{graphicx}&#10;\begin{document}&#10;\begin{eqnarray}&#10;\bar{Z}(\psi_f, \psi_i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FDDDBB9-340D-CFC8-6C0A-17D0C7CFA4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3" y="1816928"/>
            <a:ext cx="896827" cy="259723"/>
          </a:xfrm>
          <a:prstGeom prst="rect">
            <a:avLst/>
          </a:prstGeom>
        </p:spPr>
      </p:pic>
      <p:pic>
        <p:nvPicPr>
          <p:cNvPr id="40" name="図 39" descr="\documentclass{slides}&#10;&#10;\usepackage{amsthm}&#10;\usepackage{amsmath}&#10;\usepackage{amssymb}&#10;\usepackage[dvips]{graphicx}&#10;\begin{document}&#10;\begin{eqnarray}&#10;e^{-\frac{1}{g_s^2}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AF2ADBB-2E8B-3159-EE46-D3AA749B7B2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38" y="2297467"/>
            <a:ext cx="348011" cy="334855"/>
          </a:xfrm>
          <a:prstGeom prst="rect">
            <a:avLst/>
          </a:prstGeom>
        </p:spPr>
      </p:pic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613F6D17-C67B-1322-92CE-7273BC239DC2}"/>
              </a:ext>
            </a:extLst>
          </p:cNvPr>
          <p:cNvCxnSpPr>
            <a:cxnSpLocks/>
          </p:cNvCxnSpPr>
          <p:nvPr/>
        </p:nvCxnSpPr>
        <p:spPr>
          <a:xfrm>
            <a:off x="9456634" y="2955573"/>
            <a:ext cx="21423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9521C616-B5DB-FE00-1420-89D03D0EF0A3}"/>
              </a:ext>
            </a:extLst>
          </p:cNvPr>
          <p:cNvCxnSpPr/>
          <p:nvPr/>
        </p:nvCxnSpPr>
        <p:spPr>
          <a:xfrm flipV="1">
            <a:off x="9648979" y="1528135"/>
            <a:ext cx="0" cy="15037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0D29B47-6EDC-3B5F-4303-F04C5CFCA21F}"/>
              </a:ext>
            </a:extLst>
          </p:cNvPr>
          <p:cNvSpPr/>
          <p:nvPr/>
        </p:nvSpPr>
        <p:spPr>
          <a:xfrm>
            <a:off x="9282576" y="1787187"/>
            <a:ext cx="2385391" cy="843212"/>
          </a:xfrm>
          <a:custGeom>
            <a:avLst/>
            <a:gdLst>
              <a:gd name="connsiteX0" fmla="*/ 0 w 2385391"/>
              <a:gd name="connsiteY0" fmla="*/ 0 h 843212"/>
              <a:gd name="connsiteX1" fmla="*/ 708991 w 2385391"/>
              <a:gd name="connsiteY1" fmla="*/ 695739 h 843212"/>
              <a:gd name="connsiteX2" fmla="*/ 1159565 w 2385391"/>
              <a:gd name="connsiteY2" fmla="*/ 119270 h 843212"/>
              <a:gd name="connsiteX3" fmla="*/ 1689652 w 2385391"/>
              <a:gd name="connsiteY3" fmla="*/ 841513 h 843212"/>
              <a:gd name="connsiteX4" fmla="*/ 2252869 w 2385391"/>
              <a:gd name="connsiteY4" fmla="*/ 311426 h 843212"/>
              <a:gd name="connsiteX5" fmla="*/ 2385391 w 2385391"/>
              <a:gd name="connsiteY5" fmla="*/ 46383 h 8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5391" h="843212">
                <a:moveTo>
                  <a:pt x="0" y="0"/>
                </a:moveTo>
                <a:cubicBezTo>
                  <a:pt x="257865" y="337930"/>
                  <a:pt x="515730" y="675861"/>
                  <a:pt x="708991" y="695739"/>
                </a:cubicBezTo>
                <a:cubicBezTo>
                  <a:pt x="902252" y="715617"/>
                  <a:pt x="996122" y="94974"/>
                  <a:pt x="1159565" y="119270"/>
                </a:cubicBezTo>
                <a:cubicBezTo>
                  <a:pt x="1323009" y="143566"/>
                  <a:pt x="1507435" y="809487"/>
                  <a:pt x="1689652" y="841513"/>
                </a:cubicBezTo>
                <a:cubicBezTo>
                  <a:pt x="1871869" y="873539"/>
                  <a:pt x="2136913" y="443948"/>
                  <a:pt x="2252869" y="311426"/>
                </a:cubicBezTo>
                <a:cubicBezTo>
                  <a:pt x="2368826" y="178904"/>
                  <a:pt x="2377108" y="112643"/>
                  <a:pt x="2385391" y="4638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2D3C3C70-E345-DFBD-1FA3-1136871F6CD4}"/>
              </a:ext>
            </a:extLst>
          </p:cNvPr>
          <p:cNvCxnSpPr>
            <a:cxnSpLocks/>
          </p:cNvCxnSpPr>
          <p:nvPr/>
        </p:nvCxnSpPr>
        <p:spPr>
          <a:xfrm>
            <a:off x="10251892" y="2535665"/>
            <a:ext cx="432244" cy="473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フローチャート: 結合子 45">
            <a:extLst>
              <a:ext uri="{FF2B5EF4-FFF2-40B4-BE49-F238E27FC236}">
                <a16:creationId xmlns:a16="http://schemas.microsoft.com/office/drawing/2014/main" id="{9F79404E-9DC2-B61F-E138-A5E2197A94AF}"/>
              </a:ext>
            </a:extLst>
          </p:cNvPr>
          <p:cNvSpPr/>
          <p:nvPr/>
        </p:nvSpPr>
        <p:spPr>
          <a:xfrm>
            <a:off x="9986320" y="2449716"/>
            <a:ext cx="45719" cy="473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ローチャート: 結合子 46">
            <a:extLst>
              <a:ext uri="{FF2B5EF4-FFF2-40B4-BE49-F238E27FC236}">
                <a16:creationId xmlns:a16="http://schemas.microsoft.com/office/drawing/2014/main" id="{2C5AAC80-3139-4999-E71A-B9DC5BB11EA3}"/>
              </a:ext>
            </a:extLst>
          </p:cNvPr>
          <p:cNvSpPr/>
          <p:nvPr/>
        </p:nvSpPr>
        <p:spPr>
          <a:xfrm>
            <a:off x="10983752" y="2583032"/>
            <a:ext cx="45719" cy="473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 descr="\documentclass{slides}&#10;&#10;\usepackage{amsthm}&#10;\usepackage{amsmath}&#10;\usepackage{amssymb}&#10;\usepackage[dvips]{graphicx}&#10;\begin{document}&#10;\begin{eqnarray}&#10;\psi_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24089B43-207F-9237-26B4-1112B1ED988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554" y="2193706"/>
            <a:ext cx="290363" cy="279693"/>
          </a:xfrm>
          <a:prstGeom prst="rect">
            <a:avLst/>
          </a:prstGeom>
        </p:spPr>
      </p:pic>
      <p:pic>
        <p:nvPicPr>
          <p:cNvPr id="49" name="図 48" descr="\documentclass{slides}&#10;&#10;\usepackage{amsthm}&#10;\usepackage{amsmath}&#10;\usepackage{amssymb}&#10;\usepackage[dvips]{graphicx}&#10;\begin{document}&#10;\begin{eqnarray}&#10;\psi_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77BDE5C-FF11-CC13-6A4A-17874C9F70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93" y="2017295"/>
            <a:ext cx="236253" cy="231680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6B14207-388E-6091-4D52-CC380A837C32}"/>
              </a:ext>
            </a:extLst>
          </p:cNvPr>
          <p:cNvSpPr txBox="1"/>
          <p:nvPr/>
        </p:nvSpPr>
        <p:spPr>
          <a:xfrm>
            <a:off x="139983" y="1112217"/>
            <a:ext cx="1205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If  we set               on local minima of a potential,                   takes a complex value in a classically forbidden region</a:t>
            </a:r>
            <a:endParaRPr kumimoji="1" lang="ja-JP" altLang="en-US" dirty="0"/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EF2D5DD2-F96F-4CFC-D3CE-A7CA86D128FA}"/>
              </a:ext>
            </a:extLst>
          </p:cNvPr>
          <p:cNvSpPr/>
          <p:nvPr/>
        </p:nvSpPr>
        <p:spPr>
          <a:xfrm>
            <a:off x="2999279" y="1497283"/>
            <a:ext cx="363356" cy="2143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117B553-ABE3-5388-4E5B-0B41D7338BB1}"/>
              </a:ext>
            </a:extLst>
          </p:cNvPr>
          <p:cNvSpPr txBox="1"/>
          <p:nvPr/>
        </p:nvSpPr>
        <p:spPr>
          <a:xfrm>
            <a:off x="141183" y="3993885"/>
            <a:ext cx="653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No loop correction </a:t>
            </a:r>
            <a:r>
              <a:rPr lang="en-US" altLang="ja-JP" dirty="0"/>
              <a:t>        </a:t>
            </a:r>
            <a:r>
              <a:rPr kumimoji="1" lang="en-US" altLang="ja-JP" dirty="0"/>
              <a:t>    effective action = classical action 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5FBD741-1B0B-332B-1852-BB3E8C2A6D54}"/>
              </a:ext>
            </a:extLst>
          </p:cNvPr>
          <p:cNvSpPr txBox="1"/>
          <p:nvPr/>
        </p:nvSpPr>
        <p:spPr>
          <a:xfrm>
            <a:off x="139983" y="3561289"/>
            <a:ext cx="1090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 state on a local minimum transits to </a:t>
            </a:r>
            <a:r>
              <a:rPr lang="en-US" altLang="ja-JP" dirty="0"/>
              <a:t>a</a:t>
            </a:r>
            <a:r>
              <a:rPr kumimoji="1" lang="en-US" altLang="ja-JP" dirty="0"/>
              <a:t>nother local minimum with lower energy by the tunneling effect</a:t>
            </a:r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DA70D90-B4BB-76A5-95EF-B79FC16D26C5}"/>
              </a:ext>
            </a:extLst>
          </p:cNvPr>
          <p:cNvSpPr txBox="1"/>
          <p:nvPr/>
        </p:nvSpPr>
        <p:spPr>
          <a:xfrm>
            <a:off x="139983" y="4980025"/>
            <a:ext cx="1175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minimum of the classical potential in string geometry theory will determine a true vacuum in string theory</a:t>
            </a:r>
            <a:endParaRPr kumimoji="1" lang="ja-JP" altLang="en-US" dirty="0"/>
          </a:p>
        </p:txBody>
      </p:sp>
      <p:sp>
        <p:nvSpPr>
          <p:cNvPr id="56" name="左中かっこ 55">
            <a:extLst>
              <a:ext uri="{FF2B5EF4-FFF2-40B4-BE49-F238E27FC236}">
                <a16:creationId xmlns:a16="http://schemas.microsoft.com/office/drawing/2014/main" id="{697B0D60-DFF1-6084-C5BF-6890C510A2DD}"/>
              </a:ext>
            </a:extLst>
          </p:cNvPr>
          <p:cNvSpPr/>
          <p:nvPr/>
        </p:nvSpPr>
        <p:spPr>
          <a:xfrm>
            <a:off x="76597" y="3549943"/>
            <a:ext cx="123291" cy="817316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下 56">
            <a:extLst>
              <a:ext uri="{FF2B5EF4-FFF2-40B4-BE49-F238E27FC236}">
                <a16:creationId xmlns:a16="http://schemas.microsoft.com/office/drawing/2014/main" id="{2B85CFD5-3A7D-E786-9CCA-7AE156DB4420}"/>
              </a:ext>
            </a:extLst>
          </p:cNvPr>
          <p:cNvSpPr/>
          <p:nvPr/>
        </p:nvSpPr>
        <p:spPr>
          <a:xfrm>
            <a:off x="2999279" y="3031857"/>
            <a:ext cx="363356" cy="2143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DBDF5939-8955-C307-B25F-23259E3DD510}"/>
              </a:ext>
            </a:extLst>
          </p:cNvPr>
          <p:cNvCxnSpPr/>
          <p:nvPr/>
        </p:nvCxnSpPr>
        <p:spPr>
          <a:xfrm>
            <a:off x="2611280" y="4189861"/>
            <a:ext cx="4502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矢印: 下 59">
            <a:extLst>
              <a:ext uri="{FF2B5EF4-FFF2-40B4-BE49-F238E27FC236}">
                <a16:creationId xmlns:a16="http://schemas.microsoft.com/office/drawing/2014/main" id="{4C303CF0-3B1D-D64F-A802-B3FC2F865151}"/>
              </a:ext>
            </a:extLst>
          </p:cNvPr>
          <p:cNvSpPr/>
          <p:nvPr/>
        </p:nvSpPr>
        <p:spPr>
          <a:xfrm>
            <a:off x="2999279" y="4506471"/>
            <a:ext cx="363356" cy="2143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09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1061-0E49-38E3-790D-F8B75D83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3F9357-8100-829B-3901-F51938CC8F58}"/>
              </a:ext>
            </a:extLst>
          </p:cNvPr>
          <p:cNvSpPr txBox="1"/>
          <p:nvPr/>
        </p:nvSpPr>
        <p:spPr>
          <a:xfrm>
            <a:off x="365076" y="3660826"/>
            <a:ext cx="75874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effectLst/>
              </a:rPr>
              <a:t>After that, string perturbation is realized  around the true vacuum,</a:t>
            </a:r>
          </a:p>
          <a:p>
            <a:r>
              <a:rPr lang="en-US" altLang="ja-JP" dirty="0"/>
              <a:t>          time evolution becomes non-trivial, </a:t>
            </a:r>
            <a:endParaRPr lang="en-US" altLang="ja-JP" dirty="0">
              <a:effectLst/>
            </a:endParaRPr>
          </a:p>
          <a:p>
            <a:r>
              <a:rPr lang="en-US" altLang="ja-JP" dirty="0"/>
              <a:t>      </a:t>
            </a:r>
            <a:r>
              <a:rPr lang="en-US" altLang="ja-JP" dirty="0">
                <a:effectLst/>
              </a:rPr>
              <a:t>   and       can be identified,</a:t>
            </a:r>
          </a:p>
          <a:p>
            <a:r>
              <a:rPr lang="en-US" altLang="ja-JP" dirty="0"/>
              <a:t>    </a:t>
            </a:r>
            <a:r>
              <a:rPr lang="en-US" altLang="ja-JP" dirty="0">
                <a:effectLst/>
              </a:rPr>
              <a:t> and thus our        unitary time evolution will be achieved.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69CADCF-2FEF-8001-19C5-F9E5B8CE19DF}"/>
              </a:ext>
            </a:extLst>
          </p:cNvPr>
          <p:cNvSpPr txBox="1"/>
          <p:nvPr/>
        </p:nvSpPr>
        <p:spPr>
          <a:xfrm>
            <a:off x="365077" y="1911928"/>
            <a:ext cx="7035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In the beginning of the universe       and     are independent,</a:t>
            </a:r>
          </a:p>
          <a:p>
            <a:pPr>
              <a:buNone/>
            </a:pPr>
            <a:r>
              <a:rPr lang="en-US" altLang="ja-JP" dirty="0"/>
              <a:t>     there is no      time evolution, </a:t>
            </a:r>
          </a:p>
          <a:p>
            <a:pPr>
              <a:buNone/>
            </a:pPr>
            <a:r>
              <a:rPr lang="en-US" altLang="ja-JP" dirty="0"/>
              <a:t>     instanton effects with respect      cause vacuum transitions, </a:t>
            </a:r>
          </a:p>
          <a:p>
            <a:pPr>
              <a:buNone/>
            </a:pPr>
            <a:r>
              <a:rPr lang="en-US" altLang="ja-JP" dirty="0"/>
              <a:t>     and the true vacuum will be realized.</a:t>
            </a:r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AAFD897-EBE4-F021-E77F-A01D7A9525A4}"/>
              </a:ext>
            </a:extLst>
          </p:cNvPr>
          <p:cNvSpPr txBox="1">
            <a:spLocks/>
          </p:cNvSpPr>
          <p:nvPr/>
        </p:nvSpPr>
        <p:spPr>
          <a:xfrm>
            <a:off x="-1" y="-161719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</a:t>
            </a: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String geometry time    and our time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59F06D-F63E-5EDF-0AD7-D7B580A4F528}"/>
              </a:ext>
            </a:extLst>
          </p:cNvPr>
          <p:cNvSpPr txBox="1"/>
          <p:nvPr/>
        </p:nvSpPr>
        <p:spPr>
          <a:xfrm>
            <a:off x="365077" y="1024967"/>
            <a:ext cx="424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time in string geometry theory is</a:t>
            </a:r>
            <a:endParaRPr kumimoji="1" lang="ja-JP" altLang="en-US" dirty="0"/>
          </a:p>
        </p:txBody>
      </p:sp>
      <p:pic>
        <p:nvPicPr>
          <p:cNvPr id="5" name="図 4" descr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C183F5A-B6C3-5B10-B6AB-5BCC165808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64" y="1118521"/>
            <a:ext cx="138048" cy="182223"/>
          </a:xfrm>
          <a:prstGeom prst="rect">
            <a:avLst/>
          </a:prstGeom>
        </p:spPr>
      </p:pic>
      <p:pic>
        <p:nvPicPr>
          <p:cNvPr id="6" name="図 5" descr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7975A58-AD00-439B-2F85-3521A49AD1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83" y="109848"/>
            <a:ext cx="283024" cy="373591"/>
          </a:xfrm>
          <a:prstGeom prst="rect">
            <a:avLst/>
          </a:prstGeom>
        </p:spPr>
      </p:pic>
      <p:pic>
        <p:nvPicPr>
          <p:cNvPr id="7" name="図 6" descr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9915288-6580-5C90-2F89-93BDDE499E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43" y="2022958"/>
            <a:ext cx="138048" cy="182223"/>
          </a:xfrm>
          <a:prstGeom prst="rect">
            <a:avLst/>
          </a:prstGeom>
        </p:spPr>
      </p:pic>
      <p:pic>
        <p:nvPicPr>
          <p:cNvPr id="9" name="図 8" descr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69EA8CE9-E199-2DFC-B1BA-72989553D19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94" y="2329869"/>
            <a:ext cx="138048" cy="182223"/>
          </a:xfrm>
          <a:prstGeom prst="rect">
            <a:avLst/>
          </a:prstGeom>
        </p:spPr>
      </p:pic>
      <p:pic>
        <p:nvPicPr>
          <p:cNvPr id="10" name="図 9" descr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3667BA8-5703-808D-3D39-BDB4FE1361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50" y="2597181"/>
            <a:ext cx="138048" cy="182223"/>
          </a:xfrm>
          <a:prstGeom prst="rect">
            <a:avLst/>
          </a:prstGeom>
        </p:spPr>
      </p:pic>
      <p:pic>
        <p:nvPicPr>
          <p:cNvPr id="19" name="図 18" descr="\documentclass{slides}&#10;&#10;\usepackage{amsthm}&#10;\usepackage{amsmath}&#10;\usepackage{amssymb}&#10;\usepackage[dvipdfm,papersize={910mm,100cm},margin=5mm]{geometry}&#10;\begin{document}&#10;\begin{eqnarray}&#10;x^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A4AD729-76FE-D8A0-9CCB-3F1388FBCD1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47" y="15270"/>
            <a:ext cx="487971" cy="468169"/>
          </a:xfrm>
          <a:prstGeom prst="rect">
            <a:avLst/>
          </a:prstGeom>
        </p:spPr>
      </p:pic>
      <p:pic>
        <p:nvPicPr>
          <p:cNvPr id="20" name="図 19" descr="\documentclass{slides}&#10;&#10;\usepackage{amsthm}&#10;\usepackage{amsmath}&#10;\usepackage{amssymb}&#10;\usepackage[dvipdfm,papersize={910mm,100cm},margin=5mm]{geometry}&#10;\begin{document}&#10;\begin{eqnarray}&#10;x^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13CC921-E546-3C76-6C93-28B5EB35D74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23" y="1878596"/>
            <a:ext cx="309109" cy="296565"/>
          </a:xfrm>
          <a:prstGeom prst="rect">
            <a:avLst/>
          </a:prstGeom>
        </p:spPr>
      </p:pic>
      <p:pic>
        <p:nvPicPr>
          <p:cNvPr id="21" name="図 20" descr="\documentclass{slides}&#10;&#10;\usepackage{amsthm}&#10;\usepackage{amsmath}&#10;\usepackage{amssymb}&#10;\usepackage[dvipdfm,papersize={910mm,100cm},margin=5mm]{geometry}&#10;\begin{document}&#10;\begin{eqnarray}&#10;x^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2E0B1065-655C-FC46-3F5C-EF3A162D10D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05" y="4259503"/>
            <a:ext cx="309109" cy="296565"/>
          </a:xfrm>
          <a:prstGeom prst="rect">
            <a:avLst/>
          </a:prstGeom>
        </p:spPr>
      </p:pic>
      <p:pic>
        <p:nvPicPr>
          <p:cNvPr id="22" name="図 21" descr="\documentclass{slides}&#10;&#10;\usepackage{amsthm}&#10;\usepackage{amsmath}&#10;\usepackage{amssymb}&#10;\usepackage[dvipdfm,papersize={910mm,100cm},margin=5mm]{geometry}&#10;\begin{document}&#10;\begin{eqnarray}&#10;x^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8CB271E-7185-6362-A2AC-E37B02F36BB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42" y="4486743"/>
            <a:ext cx="309109" cy="296565"/>
          </a:xfrm>
          <a:prstGeom prst="rect">
            <a:avLst/>
          </a:prstGeom>
        </p:spPr>
      </p:pic>
      <p:pic>
        <p:nvPicPr>
          <p:cNvPr id="25" name="図 24" descr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665ABA3-363A-7EC2-C21D-41F283375A5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0" y="4048724"/>
            <a:ext cx="138048" cy="182223"/>
          </a:xfrm>
          <a:prstGeom prst="rect">
            <a:avLst/>
          </a:prstGeom>
        </p:spPr>
      </p:pic>
      <p:pic>
        <p:nvPicPr>
          <p:cNvPr id="26" name="図 25" descr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F3F9273-5A1B-1CE7-A846-A0EC86370D6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9" y="4373846"/>
            <a:ext cx="138048" cy="1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3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E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48141B-97DC-85D8-B767-0C7FB3006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7944C9-DBF5-C52F-5B5F-D03A28866D5B}"/>
              </a:ext>
            </a:extLst>
          </p:cNvPr>
          <p:cNvSpPr txBox="1"/>
          <p:nvPr/>
        </p:nvSpPr>
        <p:spPr>
          <a:xfrm>
            <a:off x="3277626" y="3003502"/>
            <a:ext cx="5350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rgbClr val="FFFF00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Deriving perturbative strings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64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DC54A-25D2-BD8F-C543-2E34A3F3E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4E1FEB-96C3-E8A2-FE0E-B46458D42BBB}"/>
              </a:ext>
            </a:extLst>
          </p:cNvPr>
          <p:cNvSpPr txBox="1"/>
          <p:nvPr/>
        </p:nvSpPr>
        <p:spPr>
          <a:xfrm>
            <a:off x="6210683" y="2568846"/>
            <a:ext cx="5981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Fluctuations around these </a:t>
            </a:r>
            <a:r>
              <a:rPr kumimoji="1" lang="en-US" altLang="ja-JP" dirty="0" err="1"/>
              <a:t>vacua</a:t>
            </a:r>
            <a:r>
              <a:rPr lang="en-US" altLang="ja-JP" dirty="0"/>
              <a:t> give perturbative strings</a:t>
            </a:r>
          </a:p>
          <a:p>
            <a:r>
              <a:rPr lang="en-US" altLang="ja-JP" dirty="0"/>
              <a:t>w</a:t>
            </a:r>
            <a:r>
              <a:rPr kumimoji="1" lang="en-US" altLang="ja-JP" dirty="0"/>
              <a:t>hen     satisfies </a:t>
            </a:r>
            <a:r>
              <a:rPr kumimoji="1" lang="en-US" altLang="ja-JP" u="sng" dirty="0"/>
              <a:t>a 2</a:t>
            </a:r>
            <a:r>
              <a:rPr kumimoji="1" lang="en-US" altLang="ja-JP" u="sng" baseline="30000" dirty="0"/>
              <a:t>nd</a:t>
            </a:r>
            <a:r>
              <a:rPr kumimoji="1" lang="en-US" altLang="ja-JP" u="sng" dirty="0"/>
              <a:t> order differential equation</a:t>
            </a:r>
            <a:endParaRPr kumimoji="1" lang="ja-JP" altLang="en-US" u="sng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9657F4A-76B3-C4B0-8B9A-2414E403B0C7}"/>
              </a:ext>
            </a:extLst>
          </p:cNvPr>
          <p:cNvSpPr txBox="1">
            <a:spLocks/>
          </p:cNvSpPr>
          <p:nvPr/>
        </p:nvSpPr>
        <p:spPr>
          <a:xfrm>
            <a:off x="-1" y="-161719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Heterotic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pertu</a:t>
            </a:r>
            <a:r>
              <a:rPr lang="en-US" altLang="ja-JP" dirty="0" err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rbative</a:t>
            </a: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 err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vacua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19B6CB0-2ED5-5399-C3E0-7C3A9ED40D10}"/>
              </a:ext>
            </a:extLst>
          </p:cNvPr>
          <p:cNvSpPr/>
          <p:nvPr/>
        </p:nvSpPr>
        <p:spPr>
          <a:xfrm>
            <a:off x="324636" y="1326737"/>
            <a:ext cx="5630567" cy="5295736"/>
          </a:xfrm>
          <a:prstGeom prst="rect">
            <a:avLst/>
          </a:prstGeom>
          <a:noFill/>
          <a:ln>
            <a:solidFill>
              <a:srgbClr val="10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pic>
        <p:nvPicPr>
          <p:cNvPr id="3" name="図 2" descr="\documentclass{slides}&#10;&#10;\usepackage{amsthm}&#10;\usepackage{amsmath}&#10;\usepackage{amssymb}&#10;\usepackage[dvipdfm,papersize={910mm,100cm},margin=5mm]{geometry}&#10;\begin{document}&#10;\begin{eqnarray}&#10;\bar{\bf G}_{dd}&amp;= e^{2\phi[G,B,\Phi, A; X]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572E492-444D-1D71-5FB0-2EDE6AABEA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6" y="1419118"/>
            <a:ext cx="2651368" cy="312464"/>
          </a:xfrm>
          <a:prstGeom prst="rect">
            <a:avLst/>
          </a:prstGeom>
        </p:spPr>
      </p:pic>
      <p:pic>
        <p:nvPicPr>
          <p:cNvPr id="4" name="図 3" descr="\documentclass{slides}&#10;&#10;\usepackage{amsthm}&#10;\usepackage{amsmath}&#10;\usepackage{amssymb}&#10;\usepackage[dvipdfm,papersize={910mm,100cm},margin=5mm]{geometry}&#10;\begin{document}&#10;\begin{eqnarray}&#10;\bar{{\bf G}}_{(\mu\bar{\sigma}\bar{\theta})(\mu'\bar{\sigma}'\bar{\theta}')}&#10;=&#10;\frac{\bar{e}^3}{\sqrt{\bar{h}}}\,&#10;G_{\mu\nu}({\bf X}(\bar{\sigma}, \bar{\theta}))&#10;\delta_{\bar{\sigma}\bar{\sigma}'}\,\delta_{\bar{\theta}\bar{\theta}'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B6616C0-B4DE-65E6-F747-D0A758303F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6" y="1798149"/>
            <a:ext cx="4739028" cy="621176"/>
          </a:xfrm>
          <a:prstGeom prst="rect">
            <a:avLst/>
          </a:prstGeom>
        </p:spPr>
      </p:pic>
      <p:pic>
        <p:nvPicPr>
          <p:cNvPr id="5" name="図 4" descr="\documentclass{slides}&#10;&#10;\usepackage{amsthm}&#10;\usepackage{amsmath}&#10;\usepackage{amssymb}&#10;\usepackage[dvipdfm,papersize={910mm,100cm},margin=5mm]{geometry}&#10;\begin{document}&#10;\begin{eqnarray}&#10;\bar{{\bf G}}_{(A\bar{\sigma}\bar{\theta}^-)(A'\bar{\sigma}'\bar{\theta}^{'-})}&#10;=&#10;\frac{\bar{e}^3}{\sqrt{\bar{h}}}\,&#10;\delta_{A A'}&#10;\delta_{\bar{\sigma}\bar{\sigma}'}\,\delta_{\bar{\theta}^-\bar{\theta}^{'-}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7B7034A-F58C-2C0C-249A-5519E0B444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8" y="2568846"/>
            <a:ext cx="4167206" cy="598568"/>
          </a:xfrm>
          <a:prstGeom prst="rect">
            <a:avLst/>
          </a:prstGeom>
        </p:spPr>
      </p:pic>
      <p:pic>
        <p:nvPicPr>
          <p:cNvPr id="6" name="図 5" descr="\documentclass{slides}&#10;&#10;\usepackage{amsthm}&#10;\usepackage{amsmath}&#10;\usepackage{amssymb}&#10;\usepackage[dvipdfm,papersize={910mm,100cm},margin=5mm]{geometry}&#10;\begin{document}&#10;\begin{eqnarray}&#10;\bar{\bf B}_{(\mu\bar{\sigma}\bar{\theta})(\mu'\bar{\sigma}'\bar{\theta}')}&#10;=\frac{\bar{e}^3}{\sqrt{\bar{h}}}&#10;B_{\mu\nu}({\bf X}(\bar{\sigma}, \bar{\theta}))&#10;\delta_{\bar{\sigma}\bar{\sigma}'}\,\delta_{\bar{\theta}\bar{\theta}'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9DFD8CF-98BE-1641-CA0A-118ABA2797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8" y="3380510"/>
            <a:ext cx="4665421" cy="619794"/>
          </a:xfrm>
          <a:prstGeom prst="rect">
            <a:avLst/>
          </a:prstGeom>
        </p:spPr>
      </p:pic>
      <p:pic>
        <p:nvPicPr>
          <p:cNvPr id="7" name="図 6" descr="\documentclass{slides}&#10;&#10;\usepackage{amsthm}&#10;\usepackage{amsmath}&#10;\usepackage{amssymb}&#10;\usepackage[dvipdfm,papersize={910mm,100cm},margin=5mm]{geometry}&#10;\begin{document}&#10;\begin{eqnarray}&#10;\bar{\varPhi}=\int d \bar{\sigma}\,d\bar{\theta}\,\hat{\bf E}\,\Phi({\bf X}(\bar{\sigma}, \bar{\theta})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DBDDD56B-3E60-2BE8-C04C-622C049309D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6" y="4162674"/>
            <a:ext cx="3055284" cy="487748"/>
          </a:xfrm>
          <a:prstGeom prst="rect">
            <a:avLst/>
          </a:prstGeom>
        </p:spPr>
      </p:pic>
      <p:pic>
        <p:nvPicPr>
          <p:cNvPr id="9" name="図 8" descr="\documentclass{slides}&#10;&#10;\usepackage{amsthm}&#10;\usepackage{amsmath}&#10;\usepackage{amssymb}&#10;\usepackage[dvipdfm,papersize={910mm,100cm},margin=5mm]{geometry}&#10;\begin{document}&#10;\begin{eqnarray}&#10;\bar{\bf A}_{(\mu\bar{\sigma}\bar{\theta})}&#10;=&#10;\frac{\bar{e}^3}{\sqrt{\bar{h}}}\,&#10;A_{\mu}({\bf X}(\bar{\sigma}, \bar{\theta})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C034BBF6-0149-A2E3-9533-5C1F626BE43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7" y="4855037"/>
            <a:ext cx="2827955" cy="586370"/>
          </a:xfrm>
          <a:prstGeom prst="rect">
            <a:avLst/>
          </a:prstGeom>
        </p:spPr>
      </p:pic>
      <p:pic>
        <p:nvPicPr>
          <p:cNvPr id="10" name="図 9" descr="\documentclass{slides}&#10;&#10;\usepackage{amsthm}&#10;\usepackage{amsmath}&#10;\usepackage{amssymb}&#10;\usepackage[dvips]{graphicx}&#10;\begin{document}&#10;\begin{eqnarray}&#10;G_{\mu\nu}(x), B_{\mu\nu}(x), \Phi(x), A_{\mu}(x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995CF9C-9277-1E3A-E2D1-4F27ABEF5F6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83" y="1608473"/>
            <a:ext cx="3084260" cy="246217"/>
          </a:xfrm>
          <a:prstGeom prst="rect">
            <a:avLst/>
          </a:prstGeom>
        </p:spPr>
      </p:pic>
      <p:pic>
        <p:nvPicPr>
          <p:cNvPr id="11" name="図 10" descr="\documentclass{slides}&#10;&#10;\usepackage{amsthm}&#10;\usepackage{amsmath}&#10;\usepackage{amssymb}&#10;\usepackage[dvips]{graphicx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77D1E63-591C-DE48-3569-5AC76CE9966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01" y="2938020"/>
            <a:ext cx="143276" cy="22939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A8BFAA-693D-EA35-FDD6-FBF865BC37C2}"/>
              </a:ext>
            </a:extLst>
          </p:cNvPr>
          <p:cNvSpPr txBox="1"/>
          <p:nvPr/>
        </p:nvSpPr>
        <p:spPr>
          <a:xfrm>
            <a:off x="101658" y="796636"/>
            <a:ext cx="335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Heterotic perturbative </a:t>
            </a:r>
            <a:r>
              <a:rPr lang="en-US" altLang="ja-JP" dirty="0" err="1"/>
              <a:t>vacua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00069A-D29D-8CBB-5E1F-791672B3D63D}"/>
              </a:ext>
            </a:extLst>
          </p:cNvPr>
          <p:cNvSpPr txBox="1"/>
          <p:nvPr/>
        </p:nvSpPr>
        <p:spPr>
          <a:xfrm>
            <a:off x="503916" y="5847274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others are 0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BDF77D2-4421-544F-6F1A-04050072145A}"/>
              </a:ext>
            </a:extLst>
          </p:cNvPr>
          <p:cNvSpPr txBox="1"/>
          <p:nvPr/>
        </p:nvSpPr>
        <p:spPr>
          <a:xfrm>
            <a:off x="9294943" y="1546915"/>
            <a:ext cx="224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string backgrounds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B1F78D-E3F6-CC5B-B0F7-B418D88006F1}"/>
              </a:ext>
            </a:extLst>
          </p:cNvPr>
          <p:cNvSpPr txBox="1"/>
          <p:nvPr/>
        </p:nvSpPr>
        <p:spPr>
          <a:xfrm>
            <a:off x="9201341" y="3160488"/>
            <a:ext cx="127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Given later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17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7752B-A25D-967D-E0FC-E747FD60E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EEE0C19-5FEB-7957-B940-DB51C04E1115}"/>
              </a:ext>
            </a:extLst>
          </p:cNvPr>
          <p:cNvSpPr txBox="1"/>
          <p:nvPr/>
        </p:nvSpPr>
        <p:spPr>
          <a:xfrm>
            <a:off x="844442" y="3024087"/>
            <a:ext cx="693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/>
              <a:t>here      is the action of the perturbative heterotic superstring on 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2D9E438-EB0F-2007-CBC6-C4AB4A7746A8}"/>
              </a:ext>
            </a:extLst>
          </p:cNvPr>
          <p:cNvSpPr txBox="1"/>
          <p:nvPr/>
        </p:nvSpPr>
        <p:spPr>
          <a:xfrm>
            <a:off x="0" y="759095"/>
            <a:ext cx="11866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sz="1800" dirty="0"/>
              <a:t>From </a:t>
            </a:r>
            <a:r>
              <a:rPr lang="en-US" altLang="ja-JP" sz="1800" b="1" dirty="0"/>
              <a:t>the tree level two-point correlation functions </a:t>
            </a:r>
            <a:r>
              <a:rPr lang="en-US" altLang="ja-JP" sz="1800" dirty="0"/>
              <a:t>of a </a:t>
            </a:r>
            <a:r>
              <a:rPr lang="ja-JP" altLang="en-US" sz="1800" dirty="0"/>
              <a:t>fluctuation </a:t>
            </a:r>
            <a:r>
              <a:rPr lang="en-US" altLang="ja-JP" sz="1800" dirty="0"/>
              <a:t>of the metric       </a:t>
            </a:r>
          </a:p>
          <a:p>
            <a:pPr>
              <a:defRPr/>
            </a:pPr>
            <a:r>
              <a:rPr lang="en-US" altLang="ja-JP" dirty="0"/>
              <a:t>      </a:t>
            </a:r>
            <a:r>
              <a:rPr lang="ja-JP" altLang="en-US" sz="1800" dirty="0"/>
              <a:t>around </a:t>
            </a:r>
            <a:r>
              <a:rPr lang="en-US" altLang="ja-JP" sz="1800" dirty="0"/>
              <a:t>the </a:t>
            </a:r>
            <a:r>
              <a:rPr lang="en-US" altLang="ja-JP" dirty="0"/>
              <a:t>heterotic </a:t>
            </a:r>
            <a:r>
              <a:rPr lang="en-US" altLang="ja-JP" sz="1800" dirty="0"/>
              <a:t>perturbative </a:t>
            </a:r>
            <a:r>
              <a:rPr lang="en-US" altLang="ja-JP" sz="1800" dirty="0" err="1"/>
              <a:t>vacua</a:t>
            </a:r>
            <a:r>
              <a:rPr lang="en-US" altLang="ja-JP" sz="1800" dirty="0"/>
              <a:t>,</a:t>
            </a:r>
            <a:r>
              <a:rPr lang="ja-JP" altLang="en-US" sz="1800" dirty="0"/>
              <a:t>                                             </a:t>
            </a:r>
            <a:r>
              <a:rPr lang="en-US" altLang="ja-JP" sz="1800" dirty="0"/>
              <a:t>,</a:t>
            </a:r>
          </a:p>
          <a:p>
            <a:pPr>
              <a:defRPr/>
            </a:pPr>
            <a:r>
              <a:rPr lang="en-US" altLang="ja-JP" dirty="0"/>
              <a:t>      </a:t>
            </a:r>
            <a:r>
              <a:rPr lang="ja-JP" altLang="en-US" sz="1800" dirty="0"/>
              <a:t>we derive</a:t>
            </a:r>
            <a:r>
              <a:rPr lang="en-US" altLang="ja-JP" sz="1800" dirty="0"/>
              <a:t>d</a:t>
            </a:r>
            <a:r>
              <a:rPr lang="ja-JP" altLang="en-US" sz="1800" dirty="0"/>
              <a:t> the path-integrals of </a:t>
            </a:r>
            <a:r>
              <a:rPr lang="en-US" altLang="ja-JP" sz="1800" dirty="0"/>
              <a:t>E8xE8 het, and SO(32)</a:t>
            </a:r>
            <a:r>
              <a:rPr lang="ja-JP" altLang="en-US" sz="1800" dirty="0"/>
              <a:t> </a:t>
            </a:r>
            <a:r>
              <a:rPr lang="en-US" altLang="ja-JP" sz="1800" dirty="0"/>
              <a:t>het </a:t>
            </a:r>
            <a:r>
              <a:rPr lang="ja-JP" altLang="en-US" sz="1800" dirty="0"/>
              <a:t>perturbative strings on the string backgrounds </a:t>
            </a:r>
            <a:endParaRPr lang="en-US" altLang="ja-JP" sz="1800" dirty="0"/>
          </a:p>
          <a:p>
            <a:pPr>
              <a:defRPr/>
            </a:pPr>
            <a:r>
              <a:rPr lang="en-US" altLang="ja-JP" b="1" dirty="0"/>
              <a:t>      </a:t>
            </a:r>
            <a:r>
              <a:rPr lang="ja-JP" altLang="en-US" sz="1800" b="1" dirty="0"/>
              <a:t>up to any order</a:t>
            </a:r>
            <a:r>
              <a:rPr lang="en-US" altLang="ja-JP" b="1" dirty="0"/>
              <a:t>:                                                                                                                       </a:t>
            </a:r>
            <a:r>
              <a:rPr lang="ja-JP" altLang="en-US" sz="1800" dirty="0"/>
              <a:t> </a:t>
            </a:r>
            <a:r>
              <a:rPr kumimoji="1" lang="fi-FI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K. </a:t>
            </a:r>
            <a:r>
              <a:rPr lang="fi-FI" altLang="ja-JP" sz="1200" dirty="0"/>
              <a:t>Nagasaki, M.S. ’23 </a:t>
            </a:r>
            <a:endParaRPr lang="ja-JP" altLang="en-US" sz="1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02000D-E9FF-F960-483B-98391301A69A}"/>
              </a:ext>
            </a:extLst>
          </p:cNvPr>
          <p:cNvSpPr txBox="1"/>
          <p:nvPr/>
        </p:nvSpPr>
        <p:spPr>
          <a:xfrm>
            <a:off x="0" y="3920939"/>
            <a:ext cx="1217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No loop correction             path-integrals of perturbative strings </a:t>
            </a:r>
            <a:r>
              <a:rPr lang="en-US" altLang="ja-JP" dirty="0"/>
              <a:t>up to any</a:t>
            </a:r>
            <a:r>
              <a:rPr kumimoji="1" lang="en-US" altLang="ja-JP" dirty="0"/>
              <a:t> order in     is derived in the tree level in   </a:t>
            </a:r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FE6A57C-D8E4-2F56-AA5C-92F354CD6B02}"/>
              </a:ext>
            </a:extLst>
          </p:cNvPr>
          <p:cNvSpPr txBox="1">
            <a:spLocks/>
          </p:cNvSpPr>
          <p:nvPr/>
        </p:nvSpPr>
        <p:spPr>
          <a:xfrm>
            <a:off x="-1" y="-161719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Deriving the path-integral of perturbative heterotic superstrings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4" name="図 3" descr="\documentclass{slides}&#10;&#10;\usepackage{amsthm}&#10;\usepackage{amsmath}&#10;\usepackage{amssymb}&#10;\usepackage[dvips]{graphicx}&#10;\begin{document}&#10;\begin{eqnarray}&#10;\bar{G}, \bar{B}, \bar{\Phi}, \bar{A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C16E114-CDAB-3932-EF54-E87AAD4E33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77" y="1408338"/>
            <a:ext cx="809712" cy="178842"/>
          </a:xfrm>
          <a:prstGeom prst="rect">
            <a:avLst/>
          </a:prstGeom>
        </p:spPr>
      </p:pic>
      <p:pic>
        <p:nvPicPr>
          <p:cNvPr id="7" name="図 6" descr="\documentclass{slides}&#10;&#10;\usepackage{amsthm}&#10;\usepackage{amsmath}&#10;\usepackage{amssymb}&#10;\usepackage[dvips]{graphicx}&#10;\begin{document}&#10;\begin{eqnarray}&#10;\int\mathcal{D} \bold{E} \int\mathcal{D} \bold{E}' &lt;\bar{G}, \bar{B}, \bar{\Phi}, \bar{A}|&#10;\tilde{\psi}_{dd} (\bar{\bold{E}}, \bold{X}(\bar{\tau}=\infty)), \lambda (\bar{\tau}=\infty)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5C27EDE3-7D1E-4539-24B5-2686C16801F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8" y="2120003"/>
            <a:ext cx="4520376" cy="326847"/>
          </a:xfrm>
          <a:prstGeom prst="rect">
            <a:avLst/>
          </a:prstGeom>
        </p:spPr>
      </p:pic>
      <p:pic>
        <p:nvPicPr>
          <p:cNvPr id="9" name="図 8" descr="\documentclass{slides}&#10;&#10;\usepackage{amsthm}&#10;\usepackage{amsmath}&#10;\usepackage{amssymb}&#10;\usepackage[dvipdfm,papersize={910mm,100cm},margin=5mm]{geometry}&#10;\begin{document}&#10;\begin{eqnarray}&#10;=&#10;Z&#10;\int_{\bold{E}_i, \bold{X}_i, \lambda_i}^{\bold{E}_f, \bold{X}_f, \lambda_f} &#10;\mathcal{D} \bold{E}  \mathcal{D} \bold{X}&#10;\mathcal{D} \lambda \, e^{-\gamma \chi} e^{-S_{s}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E9DB096-2F73-027F-00E4-42AA29F64E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8" y="2523135"/>
            <a:ext cx="2768941" cy="413927"/>
          </a:xfrm>
          <a:prstGeom prst="rect">
            <a:avLst/>
          </a:prstGeom>
        </p:spPr>
      </p:pic>
      <p:pic>
        <p:nvPicPr>
          <p:cNvPr id="10" name="図 9" descr="\documentclass{slides}&#10;&#10;\usepackage{amsthm}&#10;\usepackage{amsmath}&#10;\usepackage{amssymb}&#10;\usepackage[dvips]{graphicx}&#10;\begin{document}&#10;\begin{eqnarray}&#10;\tilde{\psi}_{dd} (\bar{\bold{E}}', \bold{X}'(\bar{\tau}'=-\infty)), \lambda' (\bar{\tau}'=-\infty))&#10;|\bar{G}, \bar{B}, \bar{\Phi}, \bar{A}&gt;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CB1A327-0379-DBC8-217A-CA1C31159C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28" y="2174991"/>
            <a:ext cx="4522431" cy="216870"/>
          </a:xfrm>
          <a:prstGeom prst="rect">
            <a:avLst/>
          </a:prstGeom>
        </p:spPr>
      </p:pic>
      <p:pic>
        <p:nvPicPr>
          <p:cNvPr id="11" name="図 10" descr="\documentclass{slides}&#10;&#10;\usepackage{amsthm}&#10;\usepackage{amsmath}&#10;\usepackage{amssymb}&#10;\usepackage[dvipdfm,papersize={910mm,100cm},margin=5mm]{geometry}&#10;\begin{document}&#10;\begin{eqnarray}&#10;S_s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35244AB-8499-019F-AF83-482B1045F74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70" y="3123708"/>
            <a:ext cx="219959" cy="193068"/>
          </a:xfrm>
          <a:prstGeom prst="rect">
            <a:avLst/>
          </a:prstGeom>
        </p:spPr>
      </p:pic>
      <p:pic>
        <p:nvPicPr>
          <p:cNvPr id="12" name="図 11" descr="\documentclass{slides}&#10;&#10;\usepackage{amsthm}&#10;\usepackage{amsmath}&#10;\usepackage{amssymb}&#10;\usepackage[dvipdfm,papersize={910mm,100cm},margin=5mm]{geometry}&#10;\begin{document}&#10;\begin{eqnarray}&#10;\beta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400D05A-FFDF-A1E2-AD2F-F2A64F5AD53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746" y="3995641"/>
            <a:ext cx="140286" cy="219928"/>
          </a:xfrm>
          <a:prstGeom prst="rect">
            <a:avLst/>
          </a:prstGeom>
        </p:spPr>
      </p:pic>
      <p:pic>
        <p:nvPicPr>
          <p:cNvPr id="13" name="図 12" descr="\documentclass{slides}&#10;&#10;\usepackage{amsthm}&#10;\usepackage{amsmath}&#10;\usepackage{amssymb}&#10;\usepackage[dvipdfm,papersize={910mm,100cm},margin=5mm]{geometry}&#10;\begin{document}&#10;\begin{eqnarray}&#10;\hbar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E7A0242-DE3F-DEC9-2F2E-C223B8D1903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42" y="4015295"/>
            <a:ext cx="126510" cy="18061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1B27902-E380-7CC1-CABB-A4FA5CE8FF95}"/>
              </a:ext>
            </a:extLst>
          </p:cNvPr>
          <p:cNvSpPr txBox="1"/>
          <p:nvPr/>
        </p:nvSpPr>
        <p:spPr>
          <a:xfrm>
            <a:off x="1" y="4867508"/>
            <a:ext cx="861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As well as </a:t>
            </a:r>
            <a:r>
              <a:rPr lang="en-US" altLang="ja-JP" dirty="0"/>
              <a:t>Type IIA, IIB, SO(32) I.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M.S. (2019)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、</a:t>
            </a:r>
            <a:r>
              <a:rPr kumimoji="1" lang="pl-PL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M.S., K. Uzawa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(2023)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、</a:t>
            </a:r>
            <a:r>
              <a:rPr kumimoji="1" lang="fi-FI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K. Nagasaki, M.S.,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G. Tanaka</a:t>
            </a:r>
            <a:r>
              <a:rPr kumimoji="1" lang="fi-FI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(2023) </a:t>
            </a:r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55A9C19-58C7-FD00-2163-4B985B17DA49}"/>
              </a:ext>
            </a:extLst>
          </p:cNvPr>
          <p:cNvCxnSpPr/>
          <p:nvPr/>
        </p:nvCxnSpPr>
        <p:spPr>
          <a:xfrm>
            <a:off x="2474896" y="4132721"/>
            <a:ext cx="4711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図 24" descr="\documentclass{slides}&#10;&#10;\usepackage{amsthm}&#10;\usepackage{amsmath}&#10;\usepackage{amssymb}&#10;\usepackage[dvips]{graphicx}&#10;\begin{document}&#10;\begin{eqnarray}&#10;\bar{G}, \bar{B}, \bar{\Phi}, \bar{A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D6B5543E-1D27-EA48-0F75-BDD526D5CC3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51" y="3143252"/>
            <a:ext cx="809712" cy="178842"/>
          </a:xfrm>
          <a:prstGeom prst="rect">
            <a:avLst/>
          </a:prstGeom>
        </p:spPr>
      </p:pic>
      <p:pic>
        <p:nvPicPr>
          <p:cNvPr id="26" name="図 25" descr="\documentclass{slides}&#10;&#10;\usepackage{amsthm}&#10;\usepackage{amsmath}&#10;\usepackage{amssymb}&#10;\usepackage[dvips]{graphicx}&#10;\begin{document}&#10;\begin{eqnarray}&#10;\tilde{\psi}_{dd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F980FE4-C03A-CF45-8E22-293F1AB2453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58" y="825613"/>
            <a:ext cx="313713" cy="2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E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BE3DC-95E0-D826-72D6-E79A660BE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44DFE3-6D0D-584E-64D7-718C1F1550DB}"/>
              </a:ext>
            </a:extLst>
          </p:cNvPr>
          <p:cNvSpPr txBox="1"/>
          <p:nvPr/>
        </p:nvSpPr>
        <p:spPr>
          <a:xfrm>
            <a:off x="2843596" y="3003502"/>
            <a:ext cx="6218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rgbClr val="FFFF00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String geometry phenomenology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9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D336B-7061-0200-D459-633FDD2EF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6188ECA9-D1A8-9B6B-4394-6B8CF5E776ED}"/>
              </a:ext>
            </a:extLst>
          </p:cNvPr>
          <p:cNvSpPr txBox="1">
            <a:spLocks/>
          </p:cNvSpPr>
          <p:nvPr/>
        </p:nvSpPr>
        <p:spPr>
          <a:xfrm>
            <a:off x="-1" y="-161719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Potential</a:t>
            </a: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for heterotic string backgrounds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2" name="図 1" descr="\documentclass{slides}&#10;&#10;\usepackage{amsthm}&#10;\usepackage{amsmath}&#10;\usepackage{amssymb}&#10;\usepackage[dvipdfm,papersize={910mm,100cm},margin=5mm]{geometry}&#10;\begin{document}&#10;\begin{eqnarray}&#10;ds^2 = e^{2\rho(y)}\eta_{pq}dx^pdx^q + e^{-2\rho(y)}g_{mn}(y)dy^mdy^n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CCDD56B-965D-77A2-D911-D82F63A0CA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04" y="1539762"/>
            <a:ext cx="5138659" cy="310658"/>
          </a:xfrm>
          <a:prstGeom prst="rect">
            <a:avLst/>
          </a:prstGeom>
        </p:spPr>
      </p:pic>
      <p:pic>
        <p:nvPicPr>
          <p:cNvPr id="3" name="図 2" descr="IguanaTex Bitmap Display&#10;&#10;\documentclass{slides}&#10;&#10;\usepackage{amsthm}&#10;\usepackage{amsmath}&#10;\usepackage{amssymb}&#10;\usepackage[dvipdfm,papersize={910mm,100cm},margin=5mm]{geometry}&#10;\begin{document}&#10;\begin{eqnarray}&#10;V_\text{warp} &#10;&amp;= \int d^6y\sqrt{g}\Big[&#10; e^\phi\Big(-R + \frac12e^{-\Phi+4\rho}|\tilde H|^2 +\frac{\alpha'}{4} e^{-\frac12\Phi+2\rho}\mathrm{tr}|F|^2&#10; - 2\nabla^2\rho + 8(\partial \rho)^2 - \frac12\nabla^2\Phi + \frac12(\partial\Phi)^2\Big) \nonumber \\&#10;&amp; \quad + (2e^\phi + fe^{\Phi+\frac12\phi})(\nabla^2\phi + (\partial\phi)^2 + 2\partial^m\Phi\partial_m\phi)\Big] \nonumber \\&#10;&amp; \quad +P\Big(\nabla^2\phi - \frac{47}{2}(\partial\phi)^2&#10; - 34 \partial^m\Phi\partial_m\phi&#10; + 5\nabla^2\Phi -(\partial\Phi)^2 \nonumber \\&#10;&amp; \qquad \quad -2R +e^{-\Phi+4\rho}|\tilde H|^2 +\frac{\alpha'}{2} e^{-\frac12\Phi+2\rho}\mathrm{tr}|F|^2  - 4\nabla^2\rho + 16(\partial \rho)^2  \Big) \nonumber\\&#10;&amp; \quad + Q \Big(\nabla^2 f + 2\partial_m\Phi\partial^m f &#10; + e^{-\Phi+\frac12\phi}(\nabla^2\phi + (\partial\phi)^2 + 2\partial^m\Phi\partial_m\phi) \Big)&#10;\nonumber&#10;\end{eqnarray}&#10;\end{document}&#10;">
            <a:extLst>
              <a:ext uri="{FF2B5EF4-FFF2-40B4-BE49-F238E27FC236}">
                <a16:creationId xmlns:a16="http://schemas.microsoft.com/office/drawing/2014/main" id="{A49E0856-421D-29B6-D8D0-AB57911602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2" y="2265468"/>
            <a:ext cx="8904195" cy="2091536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BB7465E3-796F-3E3B-D649-2F9247794C4F}"/>
              </a:ext>
            </a:extLst>
          </p:cNvPr>
          <p:cNvSpPr/>
          <p:nvPr/>
        </p:nvSpPr>
        <p:spPr>
          <a:xfrm>
            <a:off x="2304549" y="1815277"/>
            <a:ext cx="355988" cy="1852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495471-85F5-7139-5CFF-A8411D304962}"/>
              </a:ext>
            </a:extLst>
          </p:cNvPr>
          <p:cNvSpPr txBox="1"/>
          <p:nvPr/>
        </p:nvSpPr>
        <p:spPr>
          <a:xfrm>
            <a:off x="117763" y="706775"/>
            <a:ext cx="970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Restrict the classical potential in string geometry theory to the heterotic perturbative </a:t>
            </a:r>
            <a:r>
              <a:rPr kumimoji="1" lang="en-US" altLang="ja-JP" dirty="0" err="1"/>
              <a:t>vacua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53F4E1-B289-68B5-3892-BD37144A9AE6}"/>
              </a:ext>
            </a:extLst>
          </p:cNvPr>
          <p:cNvSpPr txBox="1"/>
          <p:nvPr/>
        </p:nvSpPr>
        <p:spPr>
          <a:xfrm>
            <a:off x="117763" y="1093931"/>
            <a:ext cx="224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Take particle limit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A73521-689E-F25C-A12A-AB0632459121}"/>
              </a:ext>
            </a:extLst>
          </p:cNvPr>
          <p:cNvSpPr txBox="1"/>
          <p:nvPr/>
        </p:nvSpPr>
        <p:spPr>
          <a:xfrm>
            <a:off x="117763" y="1481088"/>
            <a:ext cx="301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Warped compactification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CAC8C5-3C65-D608-CB57-9B46C90DD477}"/>
              </a:ext>
            </a:extLst>
          </p:cNvPr>
          <p:cNvSpPr txBox="1"/>
          <p:nvPr/>
        </p:nvSpPr>
        <p:spPr>
          <a:xfrm>
            <a:off x="109577" y="1952432"/>
            <a:ext cx="469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Potential for heterotic string backgrounds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9E9A22-0C19-6010-A7FC-83D83F1FB13C}"/>
              </a:ext>
            </a:extLst>
          </p:cNvPr>
          <p:cNvSpPr txBox="1"/>
          <p:nvPr/>
        </p:nvSpPr>
        <p:spPr>
          <a:xfrm>
            <a:off x="109577" y="4426700"/>
            <a:ext cx="724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backgrounds are restricted to </a:t>
            </a:r>
            <a:r>
              <a:rPr lang="en-US" altLang="ja-JP" dirty="0"/>
              <a:t>the heterotic perturbative </a:t>
            </a:r>
            <a:r>
              <a:rPr lang="en-US" altLang="ja-JP" dirty="0" err="1"/>
              <a:t>vacua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36C5356-4002-CCC8-554B-D35A314F0472}"/>
              </a:ext>
            </a:extLst>
          </p:cNvPr>
          <p:cNvCxnSpPr>
            <a:cxnSpLocks/>
          </p:cNvCxnSpPr>
          <p:nvPr/>
        </p:nvCxnSpPr>
        <p:spPr>
          <a:xfrm>
            <a:off x="3108444" y="4796032"/>
            <a:ext cx="0" cy="4063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DA21B4-8B0A-E531-8328-4FF3D1F492F2}"/>
              </a:ext>
            </a:extLst>
          </p:cNvPr>
          <p:cNvSpPr txBox="1"/>
          <p:nvPr/>
        </p:nvSpPr>
        <p:spPr>
          <a:xfrm>
            <a:off x="3162495" y="4791464"/>
            <a:ext cx="405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Consistency of fluctuations (Weyl inv.)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0F9960E-DF34-A8C6-43C8-5DB9FBACE43B}"/>
              </a:ext>
            </a:extLst>
          </p:cNvPr>
          <p:cNvSpPr txBox="1"/>
          <p:nvPr/>
        </p:nvSpPr>
        <p:spPr>
          <a:xfrm>
            <a:off x="397334" y="5160796"/>
            <a:ext cx="835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String backgrounds need to be </a:t>
            </a:r>
            <a:r>
              <a:rPr lang="en-US" altLang="ja-JP" u="sng" dirty="0"/>
              <a:t>solutions to </a:t>
            </a:r>
            <a:r>
              <a:rPr kumimoji="1" lang="en-US" altLang="ja-JP" u="sng" dirty="0"/>
              <a:t>the e. o</a:t>
            </a:r>
            <a:r>
              <a:rPr lang="en-US" altLang="ja-JP" u="sng" dirty="0"/>
              <a:t>. m. of heterotic supergravity  </a:t>
            </a:r>
            <a:endParaRPr kumimoji="1" lang="ja-JP" altLang="en-US" u="sng" dirty="0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3E2A652E-89B5-7A52-CAF9-975BF76CD5C9}"/>
              </a:ext>
            </a:extLst>
          </p:cNvPr>
          <p:cNvSpPr/>
          <p:nvPr/>
        </p:nvSpPr>
        <p:spPr>
          <a:xfrm>
            <a:off x="2342976" y="5599824"/>
            <a:ext cx="355988" cy="2784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B1D19F9-D249-4B41-0457-CA0F999FBD89}"/>
              </a:ext>
            </a:extLst>
          </p:cNvPr>
          <p:cNvCxnSpPr/>
          <p:nvPr/>
        </p:nvCxnSpPr>
        <p:spPr>
          <a:xfrm>
            <a:off x="3736147" y="5493322"/>
            <a:ext cx="117764" cy="14330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6735C08-DB60-83A8-3843-794D0DF03D72}"/>
              </a:ext>
            </a:extLst>
          </p:cNvPr>
          <p:cNvSpPr txBox="1"/>
          <p:nvPr/>
        </p:nvSpPr>
        <p:spPr>
          <a:xfrm>
            <a:off x="3853911" y="5542025"/>
            <a:ext cx="611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Solution space = string landscape = region of the potentia</a:t>
            </a:r>
            <a:r>
              <a:rPr lang="en-US" altLang="ja-JP" dirty="0"/>
              <a:t>l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629B6D9-A19B-400B-73B6-6039F2CE3677}"/>
              </a:ext>
            </a:extLst>
          </p:cNvPr>
          <p:cNvSpPr txBox="1"/>
          <p:nvPr/>
        </p:nvSpPr>
        <p:spPr>
          <a:xfrm>
            <a:off x="81225" y="5923254"/>
            <a:ext cx="1185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Conjecture: The true heterotic vacuum will be determined by the minimum of the potential among the solutions.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6358F7F-C965-C566-5992-8BBA26D16411}"/>
              </a:ext>
            </a:extLst>
          </p:cNvPr>
          <p:cNvSpPr txBox="1"/>
          <p:nvPr/>
        </p:nvSpPr>
        <p:spPr>
          <a:xfrm>
            <a:off x="1599249" y="6230552"/>
            <a:ext cx="9075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true vacuum in string theory will be determined </a:t>
            </a:r>
          </a:p>
          <a:p>
            <a:r>
              <a:rPr kumimoji="1" lang="en-US" altLang="ja-JP" dirty="0"/>
              <a:t>by comparing with the minimum values of the other true </a:t>
            </a:r>
            <a:r>
              <a:rPr lang="en-US" altLang="ja-JP" dirty="0"/>
              <a:t>Type II, I </a:t>
            </a:r>
            <a:r>
              <a:rPr lang="en-US" altLang="ja-JP" dirty="0" err="1"/>
              <a:t>vacua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9F95CD5-0A51-E8B8-0E54-09EF07F7FD1C}"/>
              </a:ext>
            </a:extLst>
          </p:cNvPr>
          <p:cNvSpPr/>
          <p:nvPr/>
        </p:nvSpPr>
        <p:spPr>
          <a:xfrm>
            <a:off x="1655618" y="5992091"/>
            <a:ext cx="10279621" cy="8295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156934-6D5C-7799-472F-DE76EAF68E37}"/>
              </a:ext>
            </a:extLst>
          </p:cNvPr>
          <p:cNvSpPr txBox="1"/>
          <p:nvPr/>
        </p:nvSpPr>
        <p:spPr>
          <a:xfrm>
            <a:off x="8551718" y="3311236"/>
            <a:ext cx="131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Determine </a:t>
            </a:r>
            <a:endParaRPr kumimoji="1" lang="ja-JP" altLang="en-US" dirty="0"/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0662434D-9D4C-8A40-E535-75EF23EDD140}"/>
              </a:ext>
            </a:extLst>
          </p:cNvPr>
          <p:cNvSpPr/>
          <p:nvPr/>
        </p:nvSpPr>
        <p:spPr>
          <a:xfrm>
            <a:off x="8506691" y="3179619"/>
            <a:ext cx="90054" cy="6858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\documentclass{slides}&#10;&#10;\usepackage{amsthm}&#10;\usepackage{amsmath}&#10;\usepackage{amssymb}&#10;\usepackage[dvips]{graphicx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0FB83A9-4B6B-8B32-CEB9-9E0A035DA5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18" y="3397189"/>
            <a:ext cx="143276" cy="2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1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3C0EA-39A5-27BE-A206-C366883EC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05433905-7263-354D-DE90-1C39F513C83E}"/>
              </a:ext>
            </a:extLst>
          </p:cNvPr>
          <p:cNvSpPr txBox="1">
            <a:spLocks/>
          </p:cNvSpPr>
          <p:nvPr/>
        </p:nvSpPr>
        <p:spPr>
          <a:xfrm>
            <a:off x="-1" y="-161719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Analysis of the potential for string backgrounds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319696-88EC-F9BB-C5F8-0FAE86598030}"/>
              </a:ext>
            </a:extLst>
          </p:cNvPr>
          <p:cNvSpPr txBox="1"/>
          <p:nvPr/>
        </p:nvSpPr>
        <p:spPr>
          <a:xfrm>
            <a:off x="325581" y="755072"/>
            <a:ext cx="804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number of </a:t>
            </a:r>
            <a:r>
              <a:rPr lang="en-US" altLang="ja-JP" dirty="0" err="1"/>
              <a:t>p</a:t>
            </a:r>
            <a:r>
              <a:rPr kumimoji="1" lang="en-US" altLang="ja-JP" dirty="0" err="1"/>
              <a:t>ertrubative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vacua</a:t>
            </a:r>
            <a:r>
              <a:rPr kumimoji="1" lang="en-US" altLang="ja-JP" dirty="0"/>
              <a:t> is above </a:t>
            </a:r>
            <a:r>
              <a:rPr lang="en-US" altLang="ja-JP" dirty="0"/>
              <a:t>10</a:t>
            </a:r>
            <a:r>
              <a:rPr lang="en-US" altLang="ja-JP" baseline="30000" dirty="0"/>
              <a:t>500</a:t>
            </a:r>
            <a:r>
              <a:rPr kumimoji="1" lang="en-US" altLang="ja-JP" dirty="0"/>
              <a:t>  (string landscape)</a:t>
            </a:r>
            <a:endParaRPr kumimoji="1" lang="en-US" altLang="ja-JP" baseline="30000" dirty="0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0E8DE82C-4B6F-C413-2FBB-9EF8F0A2EDA2}"/>
              </a:ext>
            </a:extLst>
          </p:cNvPr>
          <p:cNvSpPr/>
          <p:nvPr/>
        </p:nvSpPr>
        <p:spPr>
          <a:xfrm>
            <a:off x="1034741" y="1269531"/>
            <a:ext cx="339270" cy="222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925E4E73-E8B6-015C-570A-7AA8AF29F159}"/>
              </a:ext>
            </a:extLst>
          </p:cNvPr>
          <p:cNvSpPr/>
          <p:nvPr/>
        </p:nvSpPr>
        <p:spPr>
          <a:xfrm>
            <a:off x="1034741" y="1895085"/>
            <a:ext cx="339270" cy="222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E81090-1E9D-C57E-BB4F-85F7167ED222}"/>
              </a:ext>
            </a:extLst>
          </p:cNvPr>
          <p:cNvSpPr txBox="1"/>
          <p:nvPr/>
        </p:nvSpPr>
        <p:spPr>
          <a:xfrm>
            <a:off x="325581" y="1491721"/>
            <a:ext cx="84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Almostly</a:t>
            </a:r>
            <a:r>
              <a:rPr kumimoji="1" lang="en-US" altLang="ja-JP" dirty="0"/>
              <a:t> impossible to analyze analytically in a straightforward way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902D5D-412F-5270-EA9F-C5BDFD359655}"/>
              </a:ext>
            </a:extLst>
          </p:cNvPr>
          <p:cNvSpPr txBox="1"/>
          <p:nvPr/>
        </p:nvSpPr>
        <p:spPr>
          <a:xfrm>
            <a:off x="381000" y="2514600"/>
            <a:ext cx="46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Numerical calculation (can find generally)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D2D387-A9C6-D4E5-14AE-4D11EF84845B}"/>
              </a:ext>
            </a:extLst>
          </p:cNvPr>
          <p:cNvSpPr txBox="1"/>
          <p:nvPr/>
        </p:nvSpPr>
        <p:spPr>
          <a:xfrm>
            <a:off x="1034741" y="2891148"/>
            <a:ext cx="1129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Discretize the potential by </a:t>
            </a:r>
            <a:r>
              <a:rPr kumimoji="1" lang="en-US" altLang="ja-JP" dirty="0" err="1"/>
              <a:t>Regge</a:t>
            </a:r>
            <a:r>
              <a:rPr kumimoji="1" lang="en-US" altLang="ja-JP" dirty="0"/>
              <a:t> calculus, optimize by genetic algorism, and accelerate by </a:t>
            </a:r>
          </a:p>
          <a:p>
            <a:r>
              <a:rPr kumimoji="1" lang="en-US" altLang="ja-JP" dirty="0"/>
              <a:t>reinforcement learning  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F5680A-A4A5-0A34-8F07-F1FD53542791}"/>
              </a:ext>
            </a:extLst>
          </p:cNvPr>
          <p:cNvSpPr txBox="1"/>
          <p:nvPr/>
        </p:nvSpPr>
        <p:spPr>
          <a:xfrm>
            <a:off x="5479473" y="3352813"/>
            <a:ext cx="370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With Gota Tanaka (Meiji </a:t>
            </a:r>
            <a:r>
              <a:rPr kumimoji="1" lang="en-US" altLang="ja-JP" dirty="0" err="1"/>
              <a:t>Gakuin</a:t>
            </a:r>
            <a:r>
              <a:rPr kumimoji="1" lang="en-US" altLang="ja-JP" dirty="0"/>
              <a:t> U.)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AD690D-1C57-8007-8491-104AF3A3C91E}"/>
              </a:ext>
            </a:extLst>
          </p:cNvPr>
          <p:cNvSpPr txBox="1"/>
          <p:nvPr/>
        </p:nvSpPr>
        <p:spPr>
          <a:xfrm>
            <a:off x="381000" y="4142256"/>
            <a:ext cx="385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String geometry phenomenology</a:t>
            </a:r>
            <a:endParaRPr kumimoji="1" lang="ja-JP" altLang="en-US" dirty="0"/>
          </a:p>
        </p:txBody>
      </p:sp>
      <p:sp>
        <p:nvSpPr>
          <p:cNvPr id="11" name="左中かっこ 10">
            <a:extLst>
              <a:ext uri="{FF2B5EF4-FFF2-40B4-BE49-F238E27FC236}">
                <a16:creationId xmlns:a16="http://schemas.microsoft.com/office/drawing/2014/main" id="{24BBCEAE-EEF2-1C20-65F5-C66757C74BA2}"/>
              </a:ext>
            </a:extLst>
          </p:cNvPr>
          <p:cNvSpPr/>
          <p:nvPr/>
        </p:nvSpPr>
        <p:spPr>
          <a:xfrm>
            <a:off x="381000" y="2576945"/>
            <a:ext cx="45719" cy="193464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032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18788-64B6-EC38-B693-0E75E9F66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CD5C8CA-C014-5E96-6DD1-B3301DCA7E02}"/>
              </a:ext>
            </a:extLst>
          </p:cNvPr>
          <p:cNvSpPr txBox="1"/>
          <p:nvPr/>
        </p:nvSpPr>
        <p:spPr>
          <a:xfrm>
            <a:off x="253486" y="6403187"/>
            <a:ext cx="1151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Chance to revive </a:t>
            </a:r>
            <a:r>
              <a:rPr kumimoji="1" lang="en-US" altLang="ja-JP" dirty="0"/>
              <a:t>for string phenomenological </a:t>
            </a:r>
            <a:r>
              <a:rPr lang="en-US" altLang="ja-JP" dirty="0"/>
              <a:t>m</a:t>
            </a:r>
            <a:r>
              <a:rPr kumimoji="1" lang="en-US" altLang="ja-JP" dirty="0"/>
              <a:t>odels that were rejected by naturalness or hierarchy problems!  </a:t>
            </a:r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F8B580D-6B77-A4AE-06F9-861F87CA9BAF}"/>
              </a:ext>
            </a:extLst>
          </p:cNvPr>
          <p:cNvSpPr txBox="1">
            <a:spLocks/>
          </p:cNvSpPr>
          <p:nvPr/>
        </p:nvSpPr>
        <p:spPr>
          <a:xfrm>
            <a:off x="-1" y="-161719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</a:t>
            </a: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String geometry phenomenology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CD10149E-A78A-6906-AB8D-9D516E9D2495}"/>
              </a:ext>
            </a:extLst>
          </p:cNvPr>
          <p:cNvSpPr/>
          <p:nvPr/>
        </p:nvSpPr>
        <p:spPr>
          <a:xfrm>
            <a:off x="1708075" y="1132794"/>
            <a:ext cx="200891" cy="5611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6E55E7EB-F727-C7DA-5C66-0BF1B8DFFC5E}"/>
              </a:ext>
            </a:extLst>
          </p:cNvPr>
          <p:cNvSpPr/>
          <p:nvPr/>
        </p:nvSpPr>
        <p:spPr>
          <a:xfrm>
            <a:off x="1708075" y="2976681"/>
            <a:ext cx="200891" cy="5611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9C839F7-744D-0720-C6B5-0ED1386C1BC3}"/>
              </a:ext>
            </a:extLst>
          </p:cNvPr>
          <p:cNvSpPr/>
          <p:nvPr/>
        </p:nvSpPr>
        <p:spPr>
          <a:xfrm>
            <a:off x="966354" y="4164452"/>
            <a:ext cx="8961382" cy="431987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B616DC-5DC2-E826-EFB2-54EC87C0A076}"/>
              </a:ext>
            </a:extLst>
          </p:cNvPr>
          <p:cNvSpPr/>
          <p:nvPr/>
        </p:nvSpPr>
        <p:spPr>
          <a:xfrm>
            <a:off x="253486" y="6419994"/>
            <a:ext cx="11398187" cy="33571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D02B9404-4844-52EA-8329-F77558F4FA0F}"/>
              </a:ext>
            </a:extLst>
          </p:cNvPr>
          <p:cNvSpPr/>
          <p:nvPr/>
        </p:nvSpPr>
        <p:spPr>
          <a:xfrm>
            <a:off x="1708074" y="6169587"/>
            <a:ext cx="169374" cy="1527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3D3CB00-F82B-695A-69F1-83F2080962D1}"/>
              </a:ext>
            </a:extLst>
          </p:cNvPr>
          <p:cNvGrpSpPr/>
          <p:nvPr/>
        </p:nvGrpSpPr>
        <p:grpSpPr>
          <a:xfrm>
            <a:off x="1840573" y="2422683"/>
            <a:ext cx="90055" cy="200891"/>
            <a:chOff x="1995557" y="2439680"/>
            <a:chExt cx="90055" cy="200891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358F1563-E6FC-FF46-787B-1FD6988CD684}"/>
                </a:ext>
              </a:extLst>
            </p:cNvPr>
            <p:cNvCxnSpPr/>
            <p:nvPr/>
          </p:nvCxnSpPr>
          <p:spPr>
            <a:xfrm>
              <a:off x="1995557" y="2439680"/>
              <a:ext cx="0" cy="20089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5BDA9537-C9BD-CB32-B083-A53BD63EE2CE}"/>
                </a:ext>
              </a:extLst>
            </p:cNvPr>
            <p:cNvCxnSpPr/>
            <p:nvPr/>
          </p:nvCxnSpPr>
          <p:spPr>
            <a:xfrm>
              <a:off x="2085612" y="2439680"/>
              <a:ext cx="0" cy="20089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A45C8C6-6BD2-4524-AA75-71D41D194C93}"/>
              </a:ext>
            </a:extLst>
          </p:cNvPr>
          <p:cNvGrpSpPr/>
          <p:nvPr/>
        </p:nvGrpSpPr>
        <p:grpSpPr>
          <a:xfrm>
            <a:off x="5034247" y="2406458"/>
            <a:ext cx="90055" cy="200891"/>
            <a:chOff x="1995557" y="2439680"/>
            <a:chExt cx="90055" cy="20089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8EDBED55-9E60-EA73-305A-A8364A53C09A}"/>
                </a:ext>
              </a:extLst>
            </p:cNvPr>
            <p:cNvCxnSpPr/>
            <p:nvPr/>
          </p:nvCxnSpPr>
          <p:spPr>
            <a:xfrm>
              <a:off x="1995557" y="2439680"/>
              <a:ext cx="0" cy="20089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F09929A-16E0-FA7A-0E8F-E67486424E9E}"/>
                </a:ext>
              </a:extLst>
            </p:cNvPr>
            <p:cNvCxnSpPr/>
            <p:nvPr/>
          </p:nvCxnSpPr>
          <p:spPr>
            <a:xfrm>
              <a:off x="2085612" y="2439680"/>
              <a:ext cx="0" cy="20089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274BF3-F673-5566-F58F-727AB341E3CB}"/>
              </a:ext>
            </a:extLst>
          </p:cNvPr>
          <p:cNvSpPr txBox="1"/>
          <p:nvPr/>
        </p:nvSpPr>
        <p:spPr>
          <a:xfrm>
            <a:off x="229464" y="708845"/>
            <a:ext cx="74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potential for sting backgrounds is an energy of the backgrounds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7369D1-8551-6931-5ED5-106EA11DDF50}"/>
              </a:ext>
            </a:extLst>
          </p:cNvPr>
          <p:cNvSpPr txBox="1"/>
          <p:nvPr/>
        </p:nvSpPr>
        <p:spPr>
          <a:xfrm>
            <a:off x="1930628" y="1191117"/>
            <a:ext cx="909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Substitute a string phenomenological model with free parameters to the potential</a:t>
            </a:r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8F9864D-9688-805C-5E45-86E214D500D4}"/>
              </a:ext>
            </a:extLst>
          </p:cNvPr>
          <p:cNvSpPr txBox="1"/>
          <p:nvPr/>
        </p:nvSpPr>
        <p:spPr>
          <a:xfrm>
            <a:off x="512618" y="1693518"/>
            <a:ext cx="908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The minimum of </a:t>
            </a:r>
            <a:r>
              <a:rPr lang="en-US" altLang="ja-JP" u="sng" dirty="0"/>
              <a:t>the </a:t>
            </a:r>
            <a:r>
              <a:rPr kumimoji="1" lang="en-US" altLang="ja-JP" u="sng" dirty="0"/>
              <a:t>potential for the free parameters </a:t>
            </a:r>
            <a:r>
              <a:rPr kumimoji="1" lang="en-US" altLang="ja-JP" b="1" dirty="0"/>
              <a:t>determines the free parameters</a:t>
            </a:r>
            <a:endParaRPr kumimoji="1" lang="ja-JP" altLang="en-US" b="1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E462973-62A1-F805-DC0A-CB3C11FE9EED}"/>
              </a:ext>
            </a:extLst>
          </p:cNvPr>
          <p:cNvCxnSpPr/>
          <p:nvPr/>
        </p:nvCxnSpPr>
        <p:spPr>
          <a:xfrm>
            <a:off x="678873" y="2001982"/>
            <a:ext cx="221672" cy="1662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3924CF8-F067-9081-A359-924FD290994C}"/>
              </a:ext>
            </a:extLst>
          </p:cNvPr>
          <p:cNvSpPr txBox="1"/>
          <p:nvPr/>
        </p:nvSpPr>
        <p:spPr>
          <a:xfrm>
            <a:off x="900545" y="2090410"/>
            <a:ext cx="600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The ground state </a:t>
            </a:r>
            <a:r>
              <a:rPr kumimoji="1" lang="en-US" altLang="ja-JP" dirty="0"/>
              <a:t>among </a:t>
            </a:r>
            <a:r>
              <a:rPr kumimoji="1" lang="en-US" altLang="ja-JP" u="sng" dirty="0"/>
              <a:t>the model (string backgrounds) 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681F008-A8CE-8C54-24AD-1AC8C6356A4D}"/>
              </a:ext>
            </a:extLst>
          </p:cNvPr>
          <p:cNvSpPr txBox="1"/>
          <p:nvPr/>
        </p:nvSpPr>
        <p:spPr>
          <a:xfrm>
            <a:off x="900545" y="2607349"/>
            <a:ext cx="357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 l</a:t>
            </a:r>
            <a:r>
              <a:rPr kumimoji="1" lang="en-US" altLang="ja-JP" dirty="0"/>
              <a:t>ocal minimum of the potential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900D93-1EEB-6A27-3B76-CDD850E4DBB2}"/>
              </a:ext>
            </a:extLst>
          </p:cNvPr>
          <p:cNvSpPr txBox="1"/>
          <p:nvPr/>
        </p:nvSpPr>
        <p:spPr>
          <a:xfrm>
            <a:off x="4685235" y="2568976"/>
            <a:ext cx="352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Partial region of string landscape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ADB2B42-9D08-1E1E-6BD2-D01EDB332519}"/>
              </a:ext>
            </a:extLst>
          </p:cNvPr>
          <p:cNvSpPr txBox="1"/>
          <p:nvPr/>
        </p:nvSpPr>
        <p:spPr>
          <a:xfrm>
            <a:off x="1908966" y="3071190"/>
            <a:ext cx="531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Compare with the local minima of the other model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BA796F7-6A89-40D3-F1DB-C37FA5537C56}"/>
              </a:ext>
            </a:extLst>
          </p:cNvPr>
          <p:cNvSpPr txBox="1"/>
          <p:nvPr/>
        </p:nvSpPr>
        <p:spPr>
          <a:xfrm>
            <a:off x="1018309" y="3699164"/>
            <a:ext cx="799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lower model will be near the true vacuum in string theory (the minimum)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76A97B6-3625-A64E-9F28-EEE582B7FC9D}"/>
              </a:ext>
            </a:extLst>
          </p:cNvPr>
          <p:cNvSpPr txBox="1"/>
          <p:nvPr/>
        </p:nvSpPr>
        <p:spPr>
          <a:xfrm>
            <a:off x="1018309" y="4163708"/>
            <a:ext cx="890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Through sequential studies, we will be able to identify the true vacuum in string theory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4206A3F-8BFC-720F-C0D9-949B40A6B849}"/>
              </a:ext>
            </a:extLst>
          </p:cNvPr>
          <p:cNvSpPr txBox="1"/>
          <p:nvPr/>
        </p:nvSpPr>
        <p:spPr>
          <a:xfrm>
            <a:off x="2328798" y="4634418"/>
            <a:ext cx="725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With Maki Takeuchi (Yamaguchi U.) (             hetero,                            )</a:t>
            </a:r>
            <a:endParaRPr kumimoji="1" lang="ja-JP" altLang="en-US" dirty="0"/>
          </a:p>
        </p:txBody>
      </p:sp>
      <p:pic>
        <p:nvPicPr>
          <p:cNvPr id="32" name="図 31" descr="\documentclass{slides}&#10;&#10;\usepackage{amsthm}&#10;\usepackage{amsmath}&#10;\usepackage{amssymb}&#10;\usepackage[dvips]{graphicx}&#10;\begin{document}&#10;\begin{eqnarray}&#10;S^2 \times S^2 \times H^2/\Gamma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6B5DD87-11AF-C319-45B5-467FE79359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93" y="4721861"/>
            <a:ext cx="1541455" cy="247357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E359E90-5177-4B5A-9A97-4F31BACF47E7}"/>
              </a:ext>
            </a:extLst>
          </p:cNvPr>
          <p:cNvSpPr txBox="1"/>
          <p:nvPr/>
        </p:nvSpPr>
        <p:spPr>
          <a:xfrm>
            <a:off x="2878070" y="4950282"/>
            <a:ext cx="931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Toru Masuda (</a:t>
            </a:r>
            <a:r>
              <a:rPr kumimoji="1" lang="en-US" altLang="ja-JP" dirty="0" err="1"/>
              <a:t>Kogakuin</a:t>
            </a:r>
            <a:r>
              <a:rPr kumimoji="1" lang="en-US" altLang="ja-JP" dirty="0"/>
              <a:t> U.) (IIB, CICY orientifold, fractional branes, quiver Standard Model)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4EDC48-7521-034C-5E32-C9A55647CECF}"/>
              </a:ext>
            </a:extLst>
          </p:cNvPr>
          <p:cNvSpPr txBox="1"/>
          <p:nvPr/>
        </p:nvSpPr>
        <p:spPr>
          <a:xfrm>
            <a:off x="229464" y="5418514"/>
            <a:ext cx="9146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Especially, the </a:t>
            </a:r>
            <a:r>
              <a:rPr kumimoji="1" lang="en-US" altLang="ja-JP"/>
              <a:t>potential in </a:t>
            </a:r>
            <a:r>
              <a:rPr kumimoji="1" lang="en-US" altLang="ja-JP" dirty="0"/>
              <a:t>the first principle, string </a:t>
            </a:r>
            <a:r>
              <a:rPr kumimoji="1" lang="en-US" altLang="ja-JP"/>
              <a:t>geometry theory, </a:t>
            </a:r>
            <a:r>
              <a:rPr kumimoji="1" lang="en-US" altLang="ja-JP" dirty="0"/>
              <a:t>does not require </a:t>
            </a:r>
          </a:p>
          <a:p>
            <a:r>
              <a:rPr lang="en-US" altLang="ja-JP" dirty="0"/>
              <a:t>     </a:t>
            </a:r>
            <a:r>
              <a:rPr kumimoji="1" lang="en-US" altLang="ja-JP" dirty="0"/>
              <a:t>the 4D naturalness nor hierarchy problem </a:t>
            </a:r>
            <a:endParaRPr kumimoji="1" lang="ja-JP" altLang="en-US" dirty="0"/>
          </a:p>
        </p:txBody>
      </p:sp>
      <p:pic>
        <p:nvPicPr>
          <p:cNvPr id="20" name="図 19" descr="\documentclass{slides}&#10;&#10;\usepackage{amsthm}&#10;\usepackage{amsmath}&#10;\usepackage{amssymb}&#10;\usepackage[dvipdfm,papersize={910mm,100cm},margin=5mm]{geometry}&#10;\begin{document}&#10;\begin{eqnarray}&#10;E_8 \times E_8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EF55FF3-D5A9-60FC-9E41-10FD1A4B8B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77" y="4766647"/>
            <a:ext cx="706497" cy="1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0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E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C0FB3-DF37-5343-6373-62EB80273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83BE9E-5A71-D47A-2537-BFF01A42CDAB}"/>
              </a:ext>
            </a:extLst>
          </p:cNvPr>
          <p:cNvSpPr txBox="1"/>
          <p:nvPr/>
        </p:nvSpPr>
        <p:spPr>
          <a:xfrm>
            <a:off x="4832163" y="2924158"/>
            <a:ext cx="1959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Definition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481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20ABE-E6A5-C3D6-195E-19459AF64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3B0511-EBB7-6C00-A720-08718955713F}"/>
              </a:ext>
            </a:extLst>
          </p:cNvPr>
          <p:cNvSpPr txBox="1"/>
          <p:nvPr/>
        </p:nvSpPr>
        <p:spPr>
          <a:xfrm>
            <a:off x="-1" y="1024799"/>
            <a:ext cx="12217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For a string phenomenology GUT model with constant </a:t>
            </a:r>
            <a:r>
              <a:rPr kumimoji="1" lang="en-US" altLang="ja-JP" dirty="0" err="1"/>
              <a:t>dilaton</a:t>
            </a:r>
            <a:r>
              <a:rPr kumimoji="1" lang="en-US" altLang="ja-JP" dirty="0"/>
              <a:t>, 0 flux of B-field,                           compactification,</a:t>
            </a:r>
          </a:p>
          <a:p>
            <a:r>
              <a:rPr lang="en-US" altLang="ja-JP" dirty="0"/>
              <a:t>     which is a family of solutions to the e. o. m. of               heterotic supergravity,</a:t>
            </a:r>
          </a:p>
          <a:p>
            <a:r>
              <a:rPr lang="en-US" altLang="ja-JP" dirty="0"/>
              <a:t>     we find the minimum of the potential and obtain the ground state.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2B9C3ED-30C0-B1A4-5F0C-84AA3E4B99CD}"/>
              </a:ext>
            </a:extLst>
          </p:cNvPr>
          <p:cNvSpPr txBox="1">
            <a:spLocks/>
          </p:cNvSpPr>
          <p:nvPr/>
        </p:nvSpPr>
        <p:spPr>
          <a:xfrm>
            <a:off x="0" y="-111142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 example of the ground state of a string phenomenological model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2" name="図 1" descr="\documentclass{slides}&#10;&#10;\usepackage{amsthm}&#10;\usepackage{amsmath}&#10;\usepackage{amssymb}&#10;\usepackage[dvips]{graphicx}&#10;\begin{document}&#10;\begin{eqnarray}&#10;S^2 \times S^2 \times H^2/\Gamma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1D58D52-F740-55E9-63E7-18DC491D66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07" y="1110272"/>
            <a:ext cx="1454629" cy="233424"/>
          </a:xfrm>
          <a:prstGeom prst="rect">
            <a:avLst/>
          </a:prstGeom>
        </p:spPr>
      </p:pic>
      <p:pic>
        <p:nvPicPr>
          <p:cNvPr id="3" name="図 2" descr="\documentclass{slides}&#10;&#10;\usepackage{amsthm}&#10;\usepackage{amsmath}&#10;\usepackage{amssymb}&#10;\usepackage[dvipdfm,papersize={910mm,100cm},margin=5mm]{geometry}&#10;\begin{document}&#10;\begin{eqnarray}&#10;E_8 \times E_8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493D404-1E0E-C429-9120-D4504BAF0C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53" y="1406225"/>
            <a:ext cx="706497" cy="168134"/>
          </a:xfrm>
          <a:prstGeom prst="rect">
            <a:avLst/>
          </a:prstGeom>
        </p:spPr>
      </p:pic>
      <p:pic>
        <p:nvPicPr>
          <p:cNvPr id="4" name="図 3" descr="\documentclass{slides}&#10;&#10;\usepackage{amsthm}&#10;\usepackage{amsmath}&#10;\usepackage{amssymb}&#10;\usepackage[dvipdfm,papersize={910mm,100cm},margin=5mm]{geometry}&#10;\begin{document}&#10;\begin{eqnarray}&#10; M_{c} \le 6.7 \times 10^{16} \,{\rm{GeV}}&#10;\lesssim M_s=6.1\times 10^{17}\,\rm{GeV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8881997-218D-832C-CBE3-4AD45CEC07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00" y="5282753"/>
            <a:ext cx="4312636" cy="236109"/>
          </a:xfrm>
          <a:prstGeom prst="rect">
            <a:avLst/>
          </a:prstGeom>
        </p:spPr>
      </p:pic>
      <p:pic>
        <p:nvPicPr>
          <p:cNvPr id="5" name="図 4" descr="グラフ, 折れ線グラフ">
            <a:extLst>
              <a:ext uri="{FF2B5EF4-FFF2-40B4-BE49-F238E27FC236}">
                <a16:creationId xmlns:a16="http://schemas.microsoft.com/office/drawing/2014/main" id="{78675D06-A8D4-8A21-3F1A-9A38B77670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" y="2482264"/>
            <a:ext cx="4218683" cy="252954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F1F83D-9115-8FCA-508F-63BB667DE617}"/>
              </a:ext>
            </a:extLst>
          </p:cNvPr>
          <p:cNvSpPr txBox="1"/>
          <p:nvPr/>
        </p:nvSpPr>
        <p:spPr>
          <a:xfrm>
            <a:off x="3951133" y="4312053"/>
            <a:ext cx="3833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flux × (compactification volume)</a:t>
            </a:r>
            <a:r>
              <a:rPr lang="en-US" altLang="ja-JP" baseline="30000" dirty="0"/>
              <a:t>1/3</a:t>
            </a:r>
            <a:endParaRPr kumimoji="1" lang="ja-JP" altLang="en-US" baseline="30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823F55-EA51-B39C-29AF-F505BF391342}"/>
              </a:ext>
            </a:extLst>
          </p:cNvPr>
          <p:cNvSpPr txBox="1"/>
          <p:nvPr/>
        </p:nvSpPr>
        <p:spPr>
          <a:xfrm>
            <a:off x="297841" y="2444756"/>
            <a:ext cx="18485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otential energy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1177B9-66F6-0E74-DF84-B91F23EFD759}"/>
              </a:ext>
            </a:extLst>
          </p:cNvPr>
          <p:cNvSpPr txBox="1"/>
          <p:nvPr/>
        </p:nvSpPr>
        <p:spPr>
          <a:xfrm>
            <a:off x="359727" y="4465941"/>
            <a:ext cx="309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0</a:t>
            </a:r>
            <a:endParaRPr kumimoji="1" lang="ja-JP" altLang="en-US" sz="800" dirty="0">
              <a:latin typeface="+mj-lt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8CBA4D-A8EA-60F9-5ACF-BDDA88E623D4}"/>
              </a:ext>
            </a:extLst>
          </p:cNvPr>
          <p:cNvSpPr txBox="1"/>
          <p:nvPr/>
        </p:nvSpPr>
        <p:spPr>
          <a:xfrm>
            <a:off x="6560533" y="648193"/>
            <a:ext cx="585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M.S., Maki Takeuchi (Yamaguchi U.)  arXiv:2511.04145 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F2B095-E43B-5419-93B8-2F29DCFD9851}"/>
              </a:ext>
            </a:extLst>
          </p:cNvPr>
          <p:cNvSpPr txBox="1"/>
          <p:nvPr/>
        </p:nvSpPr>
        <p:spPr>
          <a:xfrm>
            <a:off x="0" y="2069163"/>
            <a:ext cx="1168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As a result, we obtain a non-trivial relation between the free </a:t>
            </a:r>
            <a:r>
              <a:rPr kumimoji="1" lang="en-US" altLang="ja-JP" dirty="0" err="1"/>
              <a:t>paremters</a:t>
            </a:r>
            <a:r>
              <a:rPr kumimoji="1" lang="en-US" altLang="ja-JP" dirty="0"/>
              <a:t>, namely compactification scale and flux. 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F29F50-ADD6-4BCF-7AF1-92FD79B20633}"/>
              </a:ext>
            </a:extLst>
          </p:cNvPr>
          <p:cNvSpPr txBox="1"/>
          <p:nvPr/>
        </p:nvSpPr>
        <p:spPr>
          <a:xfrm>
            <a:off x="173615" y="5207188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For 3-generation models, </a:t>
            </a:r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59F532E-8720-5AE5-6323-C06889F6370F}"/>
              </a:ext>
            </a:extLst>
          </p:cNvPr>
          <p:cNvCxnSpPr>
            <a:cxnSpLocks/>
          </p:cNvCxnSpPr>
          <p:nvPr/>
        </p:nvCxnSpPr>
        <p:spPr>
          <a:xfrm>
            <a:off x="5513818" y="5634178"/>
            <a:ext cx="0" cy="7148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43D6E4-8CE0-D75E-6C20-9E235B89B904}"/>
              </a:ext>
            </a:extLst>
          </p:cNvPr>
          <p:cNvSpPr txBox="1"/>
          <p:nvPr/>
        </p:nvSpPr>
        <p:spPr>
          <a:xfrm>
            <a:off x="5198878" y="6379229"/>
            <a:ext cx="623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Supergravity approximation is valid for the compactification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F9E1591-F2F8-A87D-80FF-37F325B4ABE5}"/>
              </a:ext>
            </a:extLst>
          </p:cNvPr>
          <p:cNvSpPr txBox="1"/>
          <p:nvPr/>
        </p:nvSpPr>
        <p:spPr>
          <a:xfrm>
            <a:off x="3319174" y="5473680"/>
            <a:ext cx="193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compactification </a:t>
            </a:r>
          </a:p>
          <a:p>
            <a:r>
              <a:rPr lang="en-US" altLang="ja-JP" dirty="0"/>
              <a:t>scale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24A55A-DFEF-2514-B17E-D5D2F405F80A}"/>
              </a:ext>
            </a:extLst>
          </p:cNvPr>
          <p:cNvSpPr txBox="1"/>
          <p:nvPr/>
        </p:nvSpPr>
        <p:spPr>
          <a:xfrm>
            <a:off x="5713753" y="5466406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tring</a:t>
            </a:r>
          </a:p>
          <a:p>
            <a:r>
              <a:rPr lang="en-US" altLang="ja-JP" dirty="0"/>
              <a:t>scale</a:t>
            </a:r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CD01DF5-7F3F-1EB9-C9D0-B679075214F6}"/>
              </a:ext>
            </a:extLst>
          </p:cNvPr>
          <p:cNvCxnSpPr>
            <a:cxnSpLocks/>
          </p:cNvCxnSpPr>
          <p:nvPr/>
        </p:nvCxnSpPr>
        <p:spPr>
          <a:xfrm>
            <a:off x="3586802" y="4897860"/>
            <a:ext cx="364331" cy="327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3E7D8FF-0C6B-5946-2773-94F9A9F44C91}"/>
              </a:ext>
            </a:extLst>
          </p:cNvPr>
          <p:cNvCxnSpPr>
            <a:cxnSpLocks/>
          </p:cNvCxnSpPr>
          <p:nvPr/>
        </p:nvCxnSpPr>
        <p:spPr>
          <a:xfrm flipH="1">
            <a:off x="6924864" y="4958259"/>
            <a:ext cx="476061" cy="2703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147EE8-2E5C-FC2C-F68D-B47B6E0414CE}"/>
              </a:ext>
            </a:extLst>
          </p:cNvPr>
          <p:cNvSpPr txBox="1"/>
          <p:nvPr/>
        </p:nvSpPr>
        <p:spPr>
          <a:xfrm>
            <a:off x="7323654" y="4792387"/>
            <a:ext cx="7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GUT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006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E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AFE7A-9634-E88D-9F49-FC8A2E891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169A15-C573-69E1-4AF2-B242A54528EF}"/>
              </a:ext>
            </a:extLst>
          </p:cNvPr>
          <p:cNvSpPr txBox="1"/>
          <p:nvPr/>
        </p:nvSpPr>
        <p:spPr>
          <a:xfrm>
            <a:off x="5117452" y="3003502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Backups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746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854F8-B94F-6A47-09B3-1E19FF68A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6677827C-F11D-CFD7-1A56-75989E5B744E}"/>
              </a:ext>
            </a:extLst>
          </p:cNvPr>
          <p:cNvSpPr txBox="1">
            <a:spLocks/>
          </p:cNvSpPr>
          <p:nvPr/>
        </p:nvSpPr>
        <p:spPr>
          <a:xfrm>
            <a:off x="-1" y="-161719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</a:t>
            </a: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Motivation for string geometry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DD2994-50A2-F824-89A8-B185D002E327}"/>
              </a:ext>
            </a:extLst>
          </p:cNvPr>
          <p:cNvSpPr txBox="1"/>
          <p:nvPr/>
        </p:nvSpPr>
        <p:spPr>
          <a:xfrm>
            <a:off x="278607" y="778668"/>
            <a:ext cx="412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Fundamental problem on string theory</a:t>
            </a:r>
            <a:endParaRPr kumimoji="1" lang="ja-JP" altLang="en-US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46B6D8-B20D-D38C-DBB1-47180D6A76D7}"/>
              </a:ext>
            </a:extLst>
          </p:cNvPr>
          <p:cNvSpPr txBox="1"/>
          <p:nvPr/>
        </p:nvSpPr>
        <p:spPr>
          <a:xfrm>
            <a:off x="335756" y="1316723"/>
            <a:ext cx="1009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What is a non-perturbative formulation of string theory that determines the 6D </a:t>
            </a:r>
            <a:r>
              <a:rPr lang="en-US" altLang="ja-JP" dirty="0"/>
              <a:t>extra dimensions?</a:t>
            </a:r>
            <a:endParaRPr kumimoji="1" lang="ja-JP" altLang="en-US" dirty="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C7A677E6-D769-95CA-CE74-7FBA5F56209D}"/>
              </a:ext>
            </a:extLst>
          </p:cNvPr>
          <p:cNvSpPr/>
          <p:nvPr/>
        </p:nvSpPr>
        <p:spPr>
          <a:xfrm>
            <a:off x="2473036" y="1669473"/>
            <a:ext cx="304800" cy="2493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中かっこ 18">
            <a:extLst>
              <a:ext uri="{FF2B5EF4-FFF2-40B4-BE49-F238E27FC236}">
                <a16:creationId xmlns:a16="http://schemas.microsoft.com/office/drawing/2014/main" id="{3FAA249F-A802-FE0C-579E-4D9CB64E2E9C}"/>
              </a:ext>
            </a:extLst>
          </p:cNvPr>
          <p:cNvSpPr/>
          <p:nvPr/>
        </p:nvSpPr>
        <p:spPr>
          <a:xfrm>
            <a:off x="2895304" y="2938918"/>
            <a:ext cx="51357" cy="646331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FB5BA0FA-5872-3ECB-C102-9F851BC9E57A}"/>
              </a:ext>
            </a:extLst>
          </p:cNvPr>
          <p:cNvSpPr/>
          <p:nvPr/>
        </p:nvSpPr>
        <p:spPr>
          <a:xfrm>
            <a:off x="2473036" y="3818001"/>
            <a:ext cx="304800" cy="3809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DE05BB1-0F30-7981-3671-53A49A06E455}"/>
              </a:ext>
            </a:extLst>
          </p:cNvPr>
          <p:cNvCxnSpPr/>
          <p:nvPr/>
        </p:nvCxnSpPr>
        <p:spPr>
          <a:xfrm>
            <a:off x="4650140" y="5656217"/>
            <a:ext cx="187036" cy="2078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6E1F657-2BE5-4F07-6849-5841FD275A43}"/>
              </a:ext>
            </a:extLst>
          </p:cNvPr>
          <p:cNvSpPr txBox="1"/>
          <p:nvPr/>
        </p:nvSpPr>
        <p:spPr>
          <a:xfrm>
            <a:off x="335756" y="2064273"/>
            <a:ext cx="657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Necessary to reconsider what is the space-time in </a:t>
            </a:r>
            <a:r>
              <a:rPr kumimoji="1" lang="en-US" altLang="ja-JP" dirty="0" err="1"/>
              <a:t>stirng</a:t>
            </a:r>
            <a:r>
              <a:rPr kumimoji="1" lang="en-US" altLang="ja-JP" dirty="0"/>
              <a:t> theory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33BB077-CC72-E3EC-A519-E3438389F569}"/>
              </a:ext>
            </a:extLst>
          </p:cNvPr>
          <p:cNvSpPr txBox="1"/>
          <p:nvPr/>
        </p:nvSpPr>
        <p:spPr>
          <a:xfrm>
            <a:off x="367753" y="2829293"/>
            <a:ext cx="250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 strin</a:t>
            </a:r>
            <a:r>
              <a:rPr lang="en-US" altLang="ja-JP" dirty="0"/>
              <a:t>g perturbations,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2A91ED-1C8B-FF0A-63F2-D921A320305B}"/>
              </a:ext>
            </a:extLst>
          </p:cNvPr>
          <p:cNvSpPr txBox="1"/>
          <p:nvPr/>
        </p:nvSpPr>
        <p:spPr>
          <a:xfrm>
            <a:off x="2982011" y="2892751"/>
            <a:ext cx="304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Particles are made of strings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14CEC9D-B324-9140-CBBD-4B51911FDAE9}"/>
              </a:ext>
            </a:extLst>
          </p:cNvPr>
          <p:cNvSpPr txBox="1"/>
          <p:nvPr/>
        </p:nvSpPr>
        <p:spPr>
          <a:xfrm>
            <a:off x="2982011" y="3246845"/>
            <a:ext cx="314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Space-time is made of points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A167DF2-CB09-1E7F-637E-CE98E333B4C0}"/>
              </a:ext>
            </a:extLst>
          </p:cNvPr>
          <p:cNvSpPr txBox="1"/>
          <p:nvPr/>
        </p:nvSpPr>
        <p:spPr>
          <a:xfrm>
            <a:off x="2785785" y="3804863"/>
            <a:ext cx="663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Natural extension: quantum space-time has stringy fluctuations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D0DABA7-09DD-1766-42ED-59241660F425}"/>
              </a:ext>
            </a:extLst>
          </p:cNvPr>
          <p:cNvSpPr txBox="1"/>
          <p:nvPr/>
        </p:nvSpPr>
        <p:spPr>
          <a:xfrm>
            <a:off x="367753" y="4535297"/>
            <a:ext cx="527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 a non-perturbative formulation of string theory,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CD5B972-B027-EC80-093A-AC66FDFE77C5}"/>
              </a:ext>
            </a:extLst>
          </p:cNvPr>
          <p:cNvSpPr txBox="1"/>
          <p:nvPr/>
        </p:nvSpPr>
        <p:spPr>
          <a:xfrm>
            <a:off x="2895304" y="5003519"/>
            <a:ext cx="365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Space-time is also made of strings</a:t>
            </a:r>
            <a:endParaRPr kumimoji="1" lang="ja-JP" altLang="en-US" u="sng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A3B7B59-40D6-20DA-1428-4D7D1C52A0C8}"/>
              </a:ext>
            </a:extLst>
          </p:cNvPr>
          <p:cNvSpPr txBox="1"/>
          <p:nvPr/>
        </p:nvSpPr>
        <p:spPr>
          <a:xfrm>
            <a:off x="3269444" y="5364621"/>
            <a:ext cx="374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Principle of </a:t>
            </a:r>
            <a:r>
              <a:rPr kumimoji="1" lang="en-US" altLang="ja-JP" u="sng" dirty="0"/>
              <a:t>string geometry theory</a:t>
            </a:r>
            <a:endParaRPr kumimoji="1" lang="ja-JP" altLang="en-US" u="sng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30271C0-8C51-6B4A-4461-74495C2DF42D}"/>
              </a:ext>
            </a:extLst>
          </p:cNvPr>
          <p:cNvSpPr txBox="1"/>
          <p:nvPr/>
        </p:nvSpPr>
        <p:spPr>
          <a:xfrm>
            <a:off x="4743658" y="5785710"/>
            <a:ext cx="738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One of the candidates of non-perturbative formulations of sting theory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919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F440C-2FD0-697D-ADD3-984D9A1B1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A4FABC8-52BC-BEBA-3347-B19755CABA83}"/>
              </a:ext>
            </a:extLst>
          </p:cNvPr>
          <p:cNvSpPr/>
          <p:nvPr/>
        </p:nvSpPr>
        <p:spPr>
          <a:xfrm>
            <a:off x="467967" y="1019951"/>
            <a:ext cx="814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Trajectories in asymptotic processes in the model space represents </a:t>
            </a:r>
          </a:p>
          <a:p>
            <a:r>
              <a:rPr lang="en-US" altLang="ja-JP" dirty="0"/>
              <a:t>     super Riemann surfaces in  </a:t>
            </a:r>
            <a:endParaRPr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E0005DD-21B3-A094-8408-38CDBCF845A9}"/>
              </a:ext>
            </a:extLst>
          </p:cNvPr>
          <p:cNvSpPr/>
          <p:nvPr/>
        </p:nvSpPr>
        <p:spPr>
          <a:xfrm>
            <a:off x="769401" y="1836601"/>
            <a:ext cx="458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reproduce the right </a:t>
            </a:r>
            <a:r>
              <a:rPr lang="en-US" altLang="ja-JP" b="1" dirty="0" err="1"/>
              <a:t>supermoduli</a:t>
            </a:r>
            <a:r>
              <a:rPr lang="en-US" altLang="ja-JP" b="1" dirty="0"/>
              <a:t> space. </a:t>
            </a:r>
            <a:endParaRPr lang="ja-JP" altLang="en-US" b="1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35812E2-A128-AC40-E793-0CE90A511B5E}"/>
              </a:ext>
            </a:extLst>
          </p:cNvPr>
          <p:cNvCxnSpPr/>
          <p:nvPr/>
        </p:nvCxnSpPr>
        <p:spPr>
          <a:xfrm>
            <a:off x="2482028" y="1666282"/>
            <a:ext cx="0" cy="232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タイトル 1">
            <a:extLst>
              <a:ext uri="{FF2B5EF4-FFF2-40B4-BE49-F238E27FC236}">
                <a16:creationId xmlns:a16="http://schemas.microsoft.com/office/drawing/2014/main" id="{0D2ED387-828D-7B1D-FF6E-C9495F6584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2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err="1"/>
              <a:t>Worldsheets</a:t>
            </a:r>
            <a:r>
              <a:rPr lang="en-US" altLang="ja-JP" sz="3200" dirty="0"/>
              <a:t> in string geometry </a:t>
            </a:r>
            <a:endParaRPr lang="ja-JP" altLang="en-US" sz="32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FF70DA7-667F-9432-72D5-E0064867BD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7" y="2688817"/>
            <a:ext cx="4745490" cy="321297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F0B0EB2-3C6B-E392-CADD-F47DFFDA3B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1" y="3336889"/>
            <a:ext cx="131810" cy="173714"/>
          </a:xfrm>
          <a:prstGeom prst="rect">
            <a:avLst/>
          </a:prstGeom>
        </p:spPr>
      </p:pic>
      <p:pic>
        <p:nvPicPr>
          <p:cNvPr id="3" name="図 2" descr="\documentclass{slides}&#10;&#10;\usepackage{amsthm}&#10;\usepackage{amsmath}&#10;\usepackage{amssymb}&#10;\usepackage[dvips]{graphicx}&#10;\usepackage[dvips]{psfrag}&#10;&#10;\begin{document}&#10;\begin{eqnarray}&#10;\bold{R}^{d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B998F99-0909-D6D1-129E-7CE50480CE0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37" y="1343116"/>
            <a:ext cx="298971" cy="233001"/>
          </a:xfrm>
          <a:prstGeom prst="rect">
            <a:avLst/>
          </a:prstGeom>
        </p:spPr>
      </p:pic>
      <p:pic>
        <p:nvPicPr>
          <p:cNvPr id="4" name="図 3" descr="\documentclass{slides}&#10;&#10;\usepackage{amsthm}&#10;\usepackage{amsmath}&#10;\usepackage{amssymb}&#10;\usepackage[dvips]{graphicx}&#10;\usepackage[dvips]{psfrag}&#10;&#10;\begin{document}&#10;\begin{eqnarray}&#10;\bold{R}^{d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09A1E3C-A064-137D-DECC-252882FE9B4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51" y="2688817"/>
            <a:ext cx="298971" cy="233001"/>
          </a:xfrm>
          <a:prstGeom prst="rect">
            <a:avLst/>
          </a:prstGeom>
        </p:spPr>
      </p:pic>
      <p:pic>
        <p:nvPicPr>
          <p:cNvPr id="7" name="図 6" descr="\documentclass{slides}&#10;&#10;\usepackage{amsthm}&#10;\usepackage{amsmath}&#10;\usepackage{amssymb}&#10;\usepackage[dvips]{graphicx}&#10;\usepackage[dvips]{psfrag}&#10;&#10;\begin{document}&#10;\begin{eqnarray}&#10;\bold{X}_T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0B61358-16A8-DB23-24E9-6067A36657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74" y="5352464"/>
            <a:ext cx="371809" cy="236953"/>
          </a:xfrm>
          <a:prstGeom prst="rect">
            <a:avLst/>
          </a:prstGeom>
        </p:spPr>
      </p:pic>
      <p:pic>
        <p:nvPicPr>
          <p:cNvPr id="2" name="図 1" descr="\documentclass{slides}&#10;&#10;\usepackage{amsthm}&#10;\usepackage{amsmath}&#10;\usepackage{amssymb}&#10;\usepackage[dvips]{graphicx}&#10;\begin{document}&#10;\begin{eqnarray}&#10;\bar{\bold{E}}_T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4377056-1D41-C1E2-1F4F-AB4369C313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06" y="3933798"/>
            <a:ext cx="342186" cy="2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3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FB285-BCBC-C61F-E213-51CAEEBE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0C086471-3C6E-8D2D-6108-7C7B9D4F78B6}"/>
              </a:ext>
            </a:extLst>
          </p:cNvPr>
          <p:cNvSpPr txBox="1">
            <a:spLocks/>
          </p:cNvSpPr>
          <p:nvPr/>
        </p:nvSpPr>
        <p:spPr>
          <a:xfrm>
            <a:off x="-1" y="-64737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計量の符号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07EA2B-1C68-8DFF-850A-D9F9A63666F2}"/>
              </a:ext>
            </a:extLst>
          </p:cNvPr>
          <p:cNvSpPr txBox="1"/>
          <p:nvPr/>
        </p:nvSpPr>
        <p:spPr>
          <a:xfrm>
            <a:off x="389090" y="3096780"/>
            <a:ext cx="8219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　　　のゼロモード　　方向のみマイナス符号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、ゼロモード以外　　　　　、　　　   </a:t>
            </a:r>
            <a:r>
              <a:rPr lang="ja-JP" altLang="en-US" dirty="0">
                <a:solidFill>
                  <a:prstClr val="black"/>
                </a:solidFill>
                <a:latin typeface="Segoe UI"/>
                <a:ea typeface="メイリオ"/>
              </a:rPr>
              <a:t>、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           　方向はプラス符号。</a:t>
            </a:r>
          </a:p>
        </p:txBody>
      </p:sp>
      <p:pic>
        <p:nvPicPr>
          <p:cNvPr id="39" name="図 38" descr="\documentclass{slides}&#10;&#10;\usepackage{amsthm}&#10;\usepackage{amsmath}&#10;\usepackage{amssymb}&#10;\usepackage[dvips]{graphicx}&#10;\begin{document}&#10;\begin{eqnarray}&#10;\bold{X}^{(0, \bar{\sigma}, \bar{\theta})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64AB8970-770B-15BD-C7C8-48C3E37FFC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0" y="3096780"/>
            <a:ext cx="899286" cy="285790"/>
          </a:xfrm>
          <a:prstGeom prst="rect">
            <a:avLst/>
          </a:prstGeom>
        </p:spPr>
      </p:pic>
      <p:pic>
        <p:nvPicPr>
          <p:cNvPr id="25" name="図 24" descr="\documentclass{slides}&#10;&#10;\usepackage{amsthm}&#10;\usepackage{amsmath}&#10;\usepackage{amssymb}&#10;\usepackage[dvips]{graphicx}&#10;\begin{document}&#10;\begin{eqnarray}&#10;x^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083D4F6-BB8D-7D16-57EF-15BA63A6A9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86" y="3096780"/>
            <a:ext cx="262927" cy="252257"/>
          </a:xfrm>
          <a:prstGeom prst="rect">
            <a:avLst/>
          </a:prstGeom>
        </p:spPr>
      </p:pic>
      <p:pic>
        <p:nvPicPr>
          <p:cNvPr id="40" name="図 39" descr="\documentclass{slides}&#10;&#10;\usepackage{amsthm}&#10;\usepackage{amsmath}&#10;\usepackage{amssymb}&#10;\usepackage[dvips]{graphicx}&#10;\begin{document}&#10;\begin{eqnarray}&#10;\bar{\tau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66216DF-0A6E-5323-74F8-71A87422FE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7" y="3726610"/>
            <a:ext cx="133368" cy="176047"/>
          </a:xfrm>
          <a:prstGeom prst="rect">
            <a:avLst/>
          </a:prstGeom>
        </p:spPr>
      </p:pic>
      <p:pic>
        <p:nvPicPr>
          <p:cNvPr id="3" name="図 2" descr="\documentclass{slides}&#10;&#10;\usepackage{amsthm}&#10;\usepackage{amsmath}&#10;\usepackage{amssymb}&#10;\usepackage[dvips]{graphicx}&#10;\begin{document}&#10;\begin{eqnarray}&#10;\bold{X}^{'(0, \bar{\sigma}, \bar{\theta})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5F99ADDC-840B-D135-C95A-8B809FC1377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22" y="3623725"/>
            <a:ext cx="955682" cy="285790"/>
          </a:xfrm>
          <a:prstGeom prst="rect">
            <a:avLst/>
          </a:prstGeom>
        </p:spPr>
      </p:pic>
      <p:pic>
        <p:nvPicPr>
          <p:cNvPr id="12" name="図 11" descr="\documentclass{slides}&#10;&#10;\usepackage{amsthm}&#10;\usepackage{amsmath}&#10;\usepackage{amssymb}&#10;\usepackage[dvips]{graphicx}&#10;\begin{document}&#10;\begin{eqnarray}&#10;\bold{X}^{(i, \bar{\sigma}, \bar{\theta})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8161244-600F-0D83-A09B-31AA0594C95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03" y="3645210"/>
            <a:ext cx="843652" cy="285789"/>
          </a:xfrm>
          <a:prstGeom prst="rect">
            <a:avLst/>
          </a:prstGeom>
        </p:spPr>
      </p:pic>
      <p:pic>
        <p:nvPicPr>
          <p:cNvPr id="26" name="図 25" descr="\documentclass{slides}&#10;&#10;\usepackage{amsthm}&#10;\usepackage{amsmath}&#10;\usepackage{amssymb}&#10;\usepackage[dvips]{graphicx}&#10;\usepackage[dvips]{psfrag}&#10;&#10;\begin{document}&#10;\begin{eqnarray}&#10;ds^2(\bar{\bold{E}}, \bar{\tau}, \bold{X})&#10;=&#10;G_{\bold{I}\bold{J}}(\bar{\bold{E}}, \bar{\tau}, \bold{X})&#10;d\bold{X}^\bold{I}d\bold{X}^\bold{J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B5E877F-2538-0D9E-D641-9EEA1D0CF53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5" y="1785190"/>
            <a:ext cx="4240763" cy="320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8F5EBE1-95AA-3D4F-7B4E-C6D3C3CD7912}"/>
              </a:ext>
            </a:extLst>
          </p:cNvPr>
          <p:cNvSpPr txBox="1"/>
          <p:nvPr/>
        </p:nvSpPr>
        <p:spPr>
          <a:xfrm>
            <a:off x="309402" y="11771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＜計量＞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511C999-5BF2-3B3D-C5B5-CA34FFE53FCB}"/>
              </a:ext>
            </a:extLst>
          </p:cNvPr>
          <p:cNvSpPr txBox="1"/>
          <p:nvPr/>
        </p:nvSpPr>
        <p:spPr>
          <a:xfrm>
            <a:off x="309402" y="261928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＜計量の符号＞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A286E47-8ADE-77C4-A33C-73A1C166CC5C}"/>
              </a:ext>
            </a:extLst>
          </p:cNvPr>
          <p:cNvCxnSpPr/>
          <p:nvPr/>
        </p:nvCxnSpPr>
        <p:spPr>
          <a:xfrm>
            <a:off x="3164361" y="3902251"/>
            <a:ext cx="54996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4757B42-C52C-BB57-7895-F0196B910CD5}"/>
              </a:ext>
            </a:extLst>
          </p:cNvPr>
          <p:cNvCxnSpPr/>
          <p:nvPr/>
        </p:nvCxnSpPr>
        <p:spPr>
          <a:xfrm>
            <a:off x="4443218" y="3898688"/>
            <a:ext cx="54996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F97C001-8972-829D-F218-A54D2FCF67D7}"/>
              </a:ext>
            </a:extLst>
          </p:cNvPr>
          <p:cNvCxnSpPr/>
          <p:nvPr/>
        </p:nvCxnSpPr>
        <p:spPr>
          <a:xfrm>
            <a:off x="3581701" y="3945477"/>
            <a:ext cx="448782" cy="18378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049D47B-1791-216C-A362-FB2946A1C097}"/>
              </a:ext>
            </a:extLst>
          </p:cNvPr>
          <p:cNvCxnSpPr/>
          <p:nvPr/>
        </p:nvCxnSpPr>
        <p:spPr>
          <a:xfrm flipH="1">
            <a:off x="4390084" y="3906310"/>
            <a:ext cx="328116" cy="2219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8" name="図 37" descr="\documentclass{slides}&#10;&#10;\usepackage{amsthm}&#10;\usepackage{amsmath}&#10;\usepackage{amssymb}&#10;\usepackage[dvips]{graphicx}&#10;\begin{document}&#10;\begin{eqnarray}&#10;\tilde{\bold{I}}'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5E2562B-DF9B-1C66-88E2-9FAC675D4C8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16" y="4128274"/>
            <a:ext cx="167663" cy="22634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3B0170E-9006-D99B-5893-9761F772B50A}"/>
              </a:ext>
            </a:extLst>
          </p:cNvPr>
          <p:cNvSpPr txBox="1"/>
          <p:nvPr/>
        </p:nvSpPr>
        <p:spPr>
          <a:xfrm>
            <a:off x="5443009" y="176052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　　は離散変数</a:t>
            </a:r>
          </a:p>
        </p:txBody>
      </p:sp>
      <p:pic>
        <p:nvPicPr>
          <p:cNvPr id="36" name="図 35" descr="\documentclass{slides}&#10;&#10;\usepackage{amsthm}&#10;\usepackage{amsmath}&#10;\usepackage{amssymb}&#10;\usepackage[dvipdfm,papersize={910mm,100cm},margin=5mm]{geometry}&#10;\begin{document}&#10;\begin{eqnarray}&#10;\bar{\bold{E}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9B7D238-A7CF-1708-6AD2-4DFB4EDA10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25" y="1793907"/>
            <a:ext cx="196273" cy="245973"/>
          </a:xfrm>
          <a:prstGeom prst="rect">
            <a:avLst/>
          </a:prstGeom>
        </p:spPr>
      </p:pic>
      <p:pic>
        <p:nvPicPr>
          <p:cNvPr id="7" name="図 6" descr="\documentclass{slides}&#10;&#10;\usepackage{amsthm}&#10;\usepackage{amsmath}&#10;\usepackage{amssymb}&#10;\usepackage[dvipdfm,papersize={910mm,100cm},margin=5mm]{geometry}&#10;\begin{document}&#10;\begin{eqnarray}&#10;\bold{X}^{ (A \bar{\sigma} \bar{\theta}^-)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1BDAC7B-2D79-B243-1A34-01B8F1A8860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42" y="3623725"/>
            <a:ext cx="961778" cy="285790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564BA32-8823-20CC-15A1-B13969B730B2}"/>
              </a:ext>
            </a:extLst>
          </p:cNvPr>
          <p:cNvCxnSpPr/>
          <p:nvPr/>
        </p:nvCxnSpPr>
        <p:spPr>
          <a:xfrm>
            <a:off x="5546034" y="3831754"/>
            <a:ext cx="54996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610DDA5-10C8-9E1C-0F20-24F37E1E7DA0}"/>
              </a:ext>
            </a:extLst>
          </p:cNvPr>
          <p:cNvCxnSpPr>
            <a:cxnSpLocks/>
          </p:cNvCxnSpPr>
          <p:nvPr/>
        </p:nvCxnSpPr>
        <p:spPr>
          <a:xfrm flipH="1">
            <a:off x="4498654" y="3864573"/>
            <a:ext cx="1322362" cy="27445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7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79C84-F5B9-676D-A94C-78553CB58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4252424-B60F-E0CA-3542-F78E6B1DCB4D}"/>
              </a:ext>
            </a:extLst>
          </p:cNvPr>
          <p:cNvSpPr txBox="1"/>
          <p:nvPr/>
        </p:nvSpPr>
        <p:spPr>
          <a:xfrm>
            <a:off x="519310" y="2791325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IIA</a:t>
            </a:r>
            <a:r>
              <a:rPr kumimoji="1" lang="ja-JP" altLang="en-US" u="sng" dirty="0"/>
              <a:t>、</a:t>
            </a:r>
            <a:r>
              <a:rPr kumimoji="1" lang="en-US" altLang="ja-JP" u="sng" dirty="0"/>
              <a:t>IIB</a:t>
            </a:r>
            <a:r>
              <a:rPr kumimoji="1" lang="ja-JP" altLang="en-US" u="sng" dirty="0"/>
              <a:t>チャート</a:t>
            </a:r>
            <a:r>
              <a:rPr kumimoji="1" lang="ja-JP" altLang="en-US" dirty="0"/>
              <a:t>では、同様に　　　　　　　超対称性を持つ。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703A39-B024-2B67-B087-08394B15DBAE}"/>
              </a:ext>
            </a:extLst>
          </p:cNvPr>
          <p:cNvSpPr txBox="1"/>
          <p:nvPr/>
        </p:nvSpPr>
        <p:spPr>
          <a:xfrm>
            <a:off x="2034115" y="3243848"/>
            <a:ext cx="8604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effectLst/>
              </a:rPr>
              <a:t>弦多様体上の場は超場</a:t>
            </a:r>
            <a:r>
              <a:rPr lang="ja-JP" altLang="en-US" dirty="0"/>
              <a:t>；</a:t>
            </a:r>
            <a:r>
              <a:rPr lang="ja-JP" altLang="en-US" dirty="0">
                <a:effectLst/>
              </a:rPr>
              <a:t>インデックスの</a:t>
            </a:r>
            <a:r>
              <a:rPr lang="ja-JP" altLang="en-US" dirty="0"/>
              <a:t>　</a:t>
            </a:r>
            <a:r>
              <a:rPr lang="ja-JP" altLang="en-US" dirty="0">
                <a:effectLst/>
              </a:rPr>
              <a:t>に関し展開することで超対称</a:t>
            </a:r>
            <a:r>
              <a:rPr lang="en-US" altLang="ja-JP" dirty="0" err="1">
                <a:effectLst/>
              </a:rPr>
              <a:t>multiplet</a:t>
            </a:r>
            <a:endParaRPr lang="en-US" altLang="ja-JP" dirty="0">
              <a:effectLst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286522E-AE6E-9858-EAAD-C2FA6C915A8B}"/>
              </a:ext>
            </a:extLst>
          </p:cNvPr>
          <p:cNvSpPr txBox="1"/>
          <p:nvPr/>
        </p:nvSpPr>
        <p:spPr>
          <a:xfrm>
            <a:off x="230345" y="6016293"/>
            <a:ext cx="6107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弦多様体上の場：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ADE9848-C6C2-6664-0DA4-627A205A663C}"/>
              </a:ext>
            </a:extLst>
          </p:cNvPr>
          <p:cNvSpPr txBox="1">
            <a:spLocks/>
          </p:cNvSpPr>
          <p:nvPr/>
        </p:nvSpPr>
        <p:spPr>
          <a:xfrm>
            <a:off x="-1" y="-64737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弦多様体上の場</a:t>
            </a:r>
          </a:p>
        </p:txBody>
      </p:sp>
      <p:pic>
        <p:nvPicPr>
          <p:cNvPr id="25" name="図 24" descr="\documentclass{slides}&#10;&#10;\usepackage{amsthm}&#10;\usepackage{amsmath}&#10;\usepackage{amssymb}&#10;\usepackage[dvips]{graphicx}&#10;\begin{document}&#10;\begin{eqnarray}&#10;\bar{G}_{(\mu\bar{\sigma}\bar{\theta})(\nu\bar{\sigma}'\bar{\theta}')}&amp;=&amp;&#10;\bar{G}_{\mu\nu}(X(\bar{\sigma})) \frac{\bar{e}^3}{\sqrt{\bar{h}}}\delta_{\bar{\sigma}\bar{\sigma}'}&#10;\delta_{\bar{\theta} \bar{\theta}'},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AFB7FDC-366D-DF92-457B-CA58512F0D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52" y="4811623"/>
            <a:ext cx="3893070" cy="519726"/>
          </a:xfrm>
          <a:prstGeom prst="rect">
            <a:avLst/>
          </a:prstGeom>
        </p:spPr>
      </p:pic>
      <p:pic>
        <p:nvPicPr>
          <p:cNvPr id="56" name="図 55" descr="\documentclass{slides}&#10;&#10;\usepackage{amsthm}&#10;\usepackage{amsmath}&#10;\usepackage{amssymb}&#10;\usepackage[dvips]{graphicx}&#10;\begin{document}&#10;\begin{eqnarray}&#10;\bold{G}_{\bold{I}\bold{J}}, &#10;\bold{B}_{\bold{I}\bold{J}}, &#10;\bold{\Phi}, &#10;\bold{A}_{\bold{I}}, &#10;\bold{C}_{\bold{I}_1 \cdots \bold{I}_p}&#10;(p=0, 1, \cdots 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46A77DD-16B5-E824-E603-71E2FBFD45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79" y="6075210"/>
            <a:ext cx="4347818" cy="318560"/>
          </a:xfrm>
          <a:prstGeom prst="rect">
            <a:avLst/>
          </a:prstGeom>
        </p:spPr>
      </p:pic>
      <p:pic>
        <p:nvPicPr>
          <p:cNvPr id="51" name="図 50" descr="\documentclass{slides}&#10;&#10;\usepackage{amsthm}&#10;\usepackage{amsmath}&#10;\usepackage{amssymb}&#10;\usepackage[dvips]{graphicx}&#10;\usepackage[dvips]{psfrag}&#10;&#10;\begin{document}&#10;\begin{eqnarray}&#10;\nabla_{\bold{I}} \Phi \nabla^{\bold{I}} \Phi&#10;:=&#10;\nabla_{d} \Phi \nabla^{d} \Phi&#10;+&#10;\int d \bar{\sigma} d \bar{\theta} \hat{\bold{E}}\nabla_{(\mu \bar{\sigma} \bar{\theta})} \Phi \nabla^{(\mu \bar{\sigma} \bar{\theta})} \Phi&#10;\nonumber&#10;\end{eqnarray}&#10;\end{document}" title="IguanaTex Bitmap Display">
            <a:extLst>
              <a:ext uri="{FF2B5EF4-FFF2-40B4-BE49-F238E27FC236}">
                <a16:creationId xmlns:a16="http://schemas.microsoft.com/office/drawing/2014/main" id="{7909F1E5-A422-B2ED-B94D-25A9361911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8" y="1489731"/>
            <a:ext cx="5691120" cy="4503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4A004A-A37F-F60F-BAEE-9C46E5A8C29B}"/>
              </a:ext>
            </a:extLst>
          </p:cNvPr>
          <p:cNvSpPr txBox="1"/>
          <p:nvPr/>
        </p:nvSpPr>
        <p:spPr>
          <a:xfrm>
            <a:off x="225250" y="750487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インデックスと超対称性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F97A50-8CB6-CA03-E7F6-85C45585F85A}"/>
              </a:ext>
            </a:extLst>
          </p:cNvPr>
          <p:cNvSpPr txBox="1"/>
          <p:nvPr/>
        </p:nvSpPr>
        <p:spPr>
          <a:xfrm>
            <a:off x="1909425" y="2104266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超対称変換　　　　　　　　　　　　　　</a:t>
            </a:r>
            <a:r>
              <a:rPr lang="ja-JP" altLang="en-US" dirty="0"/>
              <a:t> で</a:t>
            </a:r>
            <a:r>
              <a:rPr lang="ja-JP" altLang="en-US" b="1" dirty="0"/>
              <a:t>任意の作用</a:t>
            </a:r>
            <a:r>
              <a:rPr lang="ja-JP" altLang="en-US" dirty="0"/>
              <a:t>が不変。</a:t>
            </a:r>
            <a:endParaRPr kumimoji="1" lang="ja-JP" altLang="en-US" dirty="0"/>
          </a:p>
        </p:txBody>
      </p:sp>
      <p:pic>
        <p:nvPicPr>
          <p:cNvPr id="55" name="図 54" descr="\documentclass{slides}&#10;&#10;\usepackage{amsthm}&#10;\usepackage{amsmath}&#10;\usepackage{amssymb}&#10;\usepackage[dvips]{graphicx}&#10;\usepackage[dvips]{psfrag}&#10;&#10;\begin{document}&#10;\begin{eqnarray}&#10;(\bar{\sigma}, \bar{\theta}) \mapsto (\tilde{\bar{\sigma}}(\bar{\sigma}, \bar{\theta}), \tilde{\bar{\theta}}(\bar{\sigma}, \bar{\theta}))&#10;\nonumber&#10;\end{eqnarray}&#10;\end{document}" title="IguanaTex Bitmap Display">
            <a:extLst>
              <a:ext uri="{FF2B5EF4-FFF2-40B4-BE49-F238E27FC236}">
                <a16:creationId xmlns:a16="http://schemas.microsoft.com/office/drawing/2014/main" id="{2502E561-9EED-CBAB-0C6A-5100879F7B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87" y="2095671"/>
            <a:ext cx="2997363" cy="307890"/>
          </a:xfrm>
          <a:prstGeom prst="rect">
            <a:avLst/>
          </a:prstGeom>
        </p:spPr>
      </p:pic>
      <p:sp>
        <p:nvSpPr>
          <p:cNvPr id="21" name="矢印: 下 20">
            <a:extLst>
              <a:ext uri="{FF2B5EF4-FFF2-40B4-BE49-F238E27FC236}">
                <a16:creationId xmlns:a16="http://schemas.microsoft.com/office/drawing/2014/main" id="{FB3492D2-345C-D77F-4159-E8C2E7F4D4FE}"/>
              </a:ext>
            </a:extLst>
          </p:cNvPr>
          <p:cNvSpPr/>
          <p:nvPr/>
        </p:nvSpPr>
        <p:spPr>
          <a:xfrm>
            <a:off x="1553438" y="3301466"/>
            <a:ext cx="355988" cy="1806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0BE9A06D-59C3-6495-BC98-42AD59B2D5AC}"/>
              </a:ext>
            </a:extLst>
          </p:cNvPr>
          <p:cNvSpPr/>
          <p:nvPr/>
        </p:nvSpPr>
        <p:spPr>
          <a:xfrm>
            <a:off x="3663658" y="5586031"/>
            <a:ext cx="355988" cy="1806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5EC32-971C-DB0D-E9CA-1AF598C203AC}"/>
              </a:ext>
            </a:extLst>
          </p:cNvPr>
          <p:cNvSpPr txBox="1"/>
          <p:nvPr/>
        </p:nvSpPr>
        <p:spPr>
          <a:xfrm>
            <a:off x="4062396" y="54987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最小の組</a:t>
            </a:r>
            <a:endParaRPr kumimoji="1" lang="ja-JP" altLang="en-US" dirty="0"/>
          </a:p>
        </p:txBody>
      </p:sp>
      <p:pic>
        <p:nvPicPr>
          <p:cNvPr id="34" name="図 33" descr="\documentclass{slides}&#10;&#10;\usepackage{amsthm}&#10;\usepackage{amsmath}&#10;\usepackage{amssymb}&#10;\usepackage[dvips]{graphicx}&#10;\usepackage[dvips]{psfrag}&#10;&#10;\begin{document}&#10;\begin{eqnarray}&#10;\mathcal{N}=(1,1)&#10;\nonumber&#10;\end{eqnarray}&#10;\end{document}" title="IguanaTex Bitmap Display">
            <a:extLst>
              <a:ext uri="{FF2B5EF4-FFF2-40B4-BE49-F238E27FC236}">
                <a16:creationId xmlns:a16="http://schemas.microsoft.com/office/drawing/2014/main" id="{867E543A-76A2-0302-9CFF-CE7F6C1A4D4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8" y="2828439"/>
            <a:ext cx="1309299" cy="249209"/>
          </a:xfrm>
          <a:prstGeom prst="rect">
            <a:avLst/>
          </a:prstGeom>
        </p:spPr>
      </p:pic>
      <p:pic>
        <p:nvPicPr>
          <p:cNvPr id="37" name="図 36" descr="\documentclass{slides}&#10;&#10;\usepackage{amsthm}&#10;\usepackage{amsmath}&#10;\usepackage{amssymb}&#10;\usepackage[dvips]{graphicx}&#10;\usepackage[dvips]{psfrag}&#10;&#10;\begin{document}&#10;\begin{eqnarray}&#10;\mathcal{N}=(1,0)&#10;\nonumber&#10;\end{eqnarray}&#10;\end{document}" title="IguanaTex Bitmap Display">
            <a:extLst>
              <a:ext uri="{FF2B5EF4-FFF2-40B4-BE49-F238E27FC236}">
                <a16:creationId xmlns:a16="http://schemas.microsoft.com/office/drawing/2014/main" id="{83FA8D0D-1ED6-6300-676C-D1F3F1BC77B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7" y="2136141"/>
            <a:ext cx="1311585" cy="251495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A3FBFFB-4268-FEAC-BEB0-C597A91B2BF3}"/>
              </a:ext>
            </a:extLst>
          </p:cNvPr>
          <p:cNvSpPr txBox="1"/>
          <p:nvPr/>
        </p:nvSpPr>
        <p:spPr>
          <a:xfrm>
            <a:off x="8929598" y="211324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ターゲット超対称性は</a:t>
            </a:r>
            <a:endParaRPr kumimoji="1" lang="en-US" altLang="ja-JP" dirty="0"/>
          </a:p>
          <a:p>
            <a:r>
              <a:rPr kumimoji="1" lang="ja-JP" altLang="en-US" dirty="0"/>
              <a:t>　一般には仮定されない。</a:t>
            </a:r>
          </a:p>
        </p:txBody>
      </p:sp>
      <p:pic>
        <p:nvPicPr>
          <p:cNvPr id="3" name="図 2" descr="\documentclass{slides}&#10;&#10;\usepackage{amsthm}&#10;\usepackage{amsmath}&#10;\usepackage{amssymb}&#10;\usepackage[dvips]{graphicx}&#10;\begin{document}&#10;\begin{eqnarray}&#10;\bold{C}_{(\mu \bar{\sigma} \bar{\theta})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0E732CF-90B8-466A-AE91-B788B54F00C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922" y="3288855"/>
            <a:ext cx="670810" cy="2802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AC777D-04BB-F685-5AE1-84EF976660BF}"/>
              </a:ext>
            </a:extLst>
          </p:cNvPr>
          <p:cNvSpPr txBox="1"/>
          <p:nvPr/>
        </p:nvSpPr>
        <p:spPr>
          <a:xfrm>
            <a:off x="519310" y="3617110"/>
            <a:ext cx="1115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effectLst/>
              </a:rPr>
              <a:t>インデックスの依存性により、場はスカラー、非アーベリアンゲージ場、計量、完全反対称高階場に分類</a:t>
            </a:r>
            <a:endParaRPr lang="ja-JP" altLang="en-US" dirty="0"/>
          </a:p>
        </p:txBody>
      </p:sp>
      <p:pic>
        <p:nvPicPr>
          <p:cNvPr id="15" name="図 14" descr="\documentclass{slides}&#10;&#10;\usepackage{amsthm}&#10;\usepackage{amsmath}&#10;\usepackage{amssymb}&#10;\usepackage[dvipdfm,papersize={910mm,100cm},margin=5mm]{geometry}&#10;\begin{document}&#10;\begin{eqnarray}&#10;\bar{\theta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E3A3855-7494-5B94-6BF1-BE899707994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88" y="3303513"/>
            <a:ext cx="138193" cy="22234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602011-B956-A576-60A3-E9752021C538}"/>
              </a:ext>
            </a:extLst>
          </p:cNvPr>
          <p:cNvSpPr txBox="1"/>
          <p:nvPr/>
        </p:nvSpPr>
        <p:spPr>
          <a:xfrm>
            <a:off x="10532424" y="32216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8102DDA-28A4-C4EF-8E57-52FB13CE9627}"/>
              </a:ext>
            </a:extLst>
          </p:cNvPr>
          <p:cNvSpPr txBox="1"/>
          <p:nvPr/>
        </p:nvSpPr>
        <p:spPr>
          <a:xfrm>
            <a:off x="246364" y="4221449"/>
            <a:ext cx="1109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effectLst/>
              </a:rPr>
              <a:t>超弦理論の非摂動論的定式化では、理論の背景が弦理論の真空をパラメトライズする弦背景、</a:t>
            </a:r>
            <a:endParaRPr lang="en-US" altLang="ja-JP" dirty="0">
              <a:effectLst/>
            </a:endParaRPr>
          </a:p>
          <a:p>
            <a:r>
              <a:rPr lang="ja-JP" altLang="en-US"/>
              <a:t>　 </a:t>
            </a:r>
            <a:r>
              <a:rPr lang="ja-JP" altLang="en-US">
                <a:effectLst/>
              </a:rPr>
              <a:t>つまり</a:t>
            </a:r>
            <a:r>
              <a:rPr lang="ja-JP" altLang="en-US" dirty="0">
                <a:effectLst/>
              </a:rPr>
              <a:t>超重力理論の場</a:t>
            </a:r>
            <a:r>
              <a:rPr lang="ja-JP" altLang="en-US">
                <a:effectLst/>
              </a:rPr>
              <a:t>を含む</a:t>
            </a:r>
            <a:r>
              <a:rPr lang="ja-JP" altLang="en-US"/>
              <a:t>のが自然</a:t>
            </a:r>
            <a:r>
              <a:rPr lang="ja-JP" altLang="en-US">
                <a:effectLst/>
              </a:rPr>
              <a:t>：</a:t>
            </a:r>
            <a:r>
              <a:rPr lang="ja-JP" altLang="en-US" dirty="0">
                <a:effectLst/>
              </a:rPr>
              <a:t>弦幾何理論の</a:t>
            </a:r>
            <a:r>
              <a:rPr lang="ja-JP" altLang="en-US" dirty="0"/>
              <a:t>場合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F436B2-A4AC-5254-22D4-8A24F60E50AB}"/>
              </a:ext>
            </a:extLst>
          </p:cNvPr>
          <p:cNvSpPr txBox="1"/>
          <p:nvPr/>
        </p:nvSpPr>
        <p:spPr>
          <a:xfrm>
            <a:off x="7704575" y="486063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1ABB8B4-4B97-CE29-F62B-F1E9E36B3977}"/>
              </a:ext>
            </a:extLst>
          </p:cNvPr>
          <p:cNvCxnSpPr>
            <a:cxnSpLocks/>
          </p:cNvCxnSpPr>
          <p:nvPr/>
        </p:nvCxnSpPr>
        <p:spPr>
          <a:xfrm>
            <a:off x="5859929" y="5263589"/>
            <a:ext cx="434721" cy="23634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95B8ACC-484F-738D-A024-3CBFCA99B1E7}"/>
              </a:ext>
            </a:extLst>
          </p:cNvPr>
          <p:cNvSpPr txBox="1"/>
          <p:nvPr/>
        </p:nvSpPr>
        <p:spPr>
          <a:xfrm>
            <a:off x="6246167" y="5401325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次元の計量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4C872E-F6E6-335E-D249-F28F1BF3B898}"/>
              </a:ext>
            </a:extLst>
          </p:cNvPr>
          <p:cNvSpPr txBox="1"/>
          <p:nvPr/>
        </p:nvSpPr>
        <p:spPr>
          <a:xfrm>
            <a:off x="5043681" y="6463776"/>
            <a:ext cx="2434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エルミートゲージ場</a:t>
            </a:r>
          </a:p>
        </p:txBody>
      </p:sp>
      <p:pic>
        <p:nvPicPr>
          <p:cNvPr id="5" name="図 4" descr="\documentclass{slides}&#10;&#10;\usepackage{amsthm}&#10;\usepackage{amsmath}&#10;\usepackage{amssymb}&#10;\usepackage[dvips]{graphicx}&#10;\begin{document}&#10;\begin{eqnarray}&#10;N \times N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5B8B67A6-A171-4468-27DF-9CB89E7AF66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63" y="6512361"/>
            <a:ext cx="788018" cy="176809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F44A372-7F5F-6590-5B6D-B1B07B88CA1F}"/>
              </a:ext>
            </a:extLst>
          </p:cNvPr>
          <p:cNvCxnSpPr>
            <a:cxnSpLocks/>
          </p:cNvCxnSpPr>
          <p:nvPr/>
        </p:nvCxnSpPr>
        <p:spPr>
          <a:xfrm>
            <a:off x="4194513" y="6337826"/>
            <a:ext cx="122299" cy="13111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9" name="図 48" descr="\documentclass{slides}&#10;&#10;\usepackage{amsthm}&#10;\usepackage{amsmath}&#10;\usepackage{amssymb}&#10;\usepackage[dvipdfm,papersize={910mm,100cm},margin=5mm]{geometry}&#10;\begin{document}&#10;\begin{eqnarray}&#10;+\int d\bar\sigma' d\bar\theta^{-}\bar e(\bar\sigma', \bar\tau)&#10;\nabla_{(A \bar{\sigma}' \bar{\theta}^-)} \Phi \nabla^{A \bar{\sigma}' \bar{\theta}^-)} 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EB796B7-AAC0-6088-63F0-BC50E35F45D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84" y="1481134"/>
            <a:ext cx="4468834" cy="46751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65C543-25E1-2553-BE47-7C40616BAC67}"/>
              </a:ext>
            </a:extLst>
          </p:cNvPr>
          <p:cNvSpPr txBox="1"/>
          <p:nvPr/>
        </p:nvSpPr>
        <p:spPr>
          <a:xfrm>
            <a:off x="519309" y="112754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/>
              <a:t>ヘテロチャート</a:t>
            </a:r>
            <a:r>
              <a:rPr kumimoji="1" lang="ja-JP" altLang="en-US" dirty="0"/>
              <a:t>では、</a:t>
            </a:r>
          </a:p>
        </p:txBody>
      </p:sp>
    </p:spTree>
    <p:extLst>
      <p:ext uri="{BB962C8B-B14F-4D97-AF65-F5344CB8AC3E}">
        <p14:creationId xmlns:p14="http://schemas.microsoft.com/office/powerpoint/2010/main" val="748859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5092C-A8CB-FADC-0FFA-55C977ECB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2F40B68D-5809-3FA0-6004-C924AFA33EAC}"/>
              </a:ext>
            </a:extLst>
          </p:cNvPr>
          <p:cNvSpPr txBox="1">
            <a:spLocks/>
          </p:cNvSpPr>
          <p:nvPr/>
        </p:nvSpPr>
        <p:spPr>
          <a:xfrm>
            <a:off x="-1" y="-64737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</a:t>
            </a:r>
            <a:r>
              <a:rPr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作用の決定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3C367D-FA35-A5F5-A803-526AEC7AB8BD}"/>
              </a:ext>
            </a:extLst>
          </p:cNvPr>
          <p:cNvSpPr txBox="1"/>
          <p:nvPr/>
        </p:nvSpPr>
        <p:spPr>
          <a:xfrm>
            <a:off x="214262" y="1467440"/>
            <a:ext cx="588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effectLst/>
              </a:rPr>
              <a:t>(1)  </a:t>
            </a:r>
            <a:r>
              <a:rPr lang="ja-JP" altLang="en-US" dirty="0">
                <a:effectLst/>
              </a:rPr>
              <a:t>作用はゴーストが含まれないように微分は２階まで</a:t>
            </a:r>
            <a:endParaRPr kumimoji="1" lang="ja-JP" altLang="en-US" dirty="0"/>
          </a:p>
        </p:txBody>
      </p:sp>
      <p:pic>
        <p:nvPicPr>
          <p:cNvPr id="6" name="図 5" descr="\documentclass{slides}&#10;&#10;\usepackage{amsthm}&#10;\usepackage{amsmath}&#10;\usepackage{amssymb}&#10;\usepackage[dvips]{graphicx}&#10;\begin{document}&#10;\begin{eqnarray}&#10;\frac{1}{(p^2)^2-m^4}=\frac{1}{p^2-m^2} \frac{1}{p^2+m^2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2AD312B0-E2BB-057F-BA04-FD2449996C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36" y="1363056"/>
            <a:ext cx="3797576" cy="59139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9FEB36-76F0-E1BD-5539-D88C755499EC}"/>
              </a:ext>
            </a:extLst>
          </p:cNvPr>
          <p:cNvSpPr txBox="1"/>
          <p:nvPr/>
        </p:nvSpPr>
        <p:spPr>
          <a:xfrm>
            <a:off x="6280418" y="1474088"/>
            <a:ext cx="44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c.f.</a:t>
            </a:r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EE9C5A3-C7D7-8327-1718-8B82779AAD91}"/>
              </a:ext>
            </a:extLst>
          </p:cNvPr>
          <p:cNvCxnSpPr/>
          <p:nvPr/>
        </p:nvCxnSpPr>
        <p:spPr>
          <a:xfrm>
            <a:off x="9118305" y="2046804"/>
            <a:ext cx="130628" cy="19382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B2EF8C-6664-FD5A-B451-8FA49660EFD0}"/>
              </a:ext>
            </a:extLst>
          </p:cNvPr>
          <p:cNvSpPr txBox="1"/>
          <p:nvPr/>
        </p:nvSpPr>
        <p:spPr>
          <a:xfrm>
            <a:off x="9183619" y="210298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ゴースト </a:t>
            </a:r>
            <a:r>
              <a:rPr kumimoji="1" lang="en-US" altLang="ja-JP" dirty="0"/>
              <a:t>pole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2DC3578-0DCA-182A-5A1A-A591909B8E02}"/>
              </a:ext>
            </a:extLst>
          </p:cNvPr>
          <p:cNvSpPr txBox="1"/>
          <p:nvPr/>
        </p:nvSpPr>
        <p:spPr>
          <a:xfrm>
            <a:off x="1155167" y="2426092"/>
            <a:ext cx="2626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effectLst/>
              </a:rPr>
              <a:t>一方向に次元還元</a:t>
            </a:r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8DE2CF8-DA06-E8CB-4A5E-8B590864287E}"/>
              </a:ext>
            </a:extLst>
          </p:cNvPr>
          <p:cNvSpPr txBox="1"/>
          <p:nvPr/>
        </p:nvSpPr>
        <p:spPr>
          <a:xfrm>
            <a:off x="4103047" y="2927752"/>
            <a:ext cx="116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effectLst/>
              </a:rPr>
              <a:t>IIA</a:t>
            </a:r>
            <a:r>
              <a:rPr lang="ja-JP" altLang="en-US" dirty="0">
                <a:effectLst/>
              </a:rPr>
              <a:t>弦背景</a:t>
            </a:r>
            <a:endParaRPr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F29D625-7B23-C0BC-EE67-1EFF162D70A8}"/>
              </a:ext>
            </a:extLst>
          </p:cNvPr>
          <p:cNvSpPr txBox="1"/>
          <p:nvPr/>
        </p:nvSpPr>
        <p:spPr>
          <a:xfrm>
            <a:off x="7110384" y="2927752"/>
            <a:ext cx="1237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effectLst/>
              </a:rPr>
              <a:t>IIB</a:t>
            </a:r>
            <a:r>
              <a:rPr lang="ja-JP" altLang="en-US" dirty="0">
                <a:effectLst/>
              </a:rPr>
              <a:t>弦背景</a:t>
            </a:r>
            <a:endParaRPr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604F1DC-595D-03D0-5506-4E4D5A650E8A}"/>
              </a:ext>
            </a:extLst>
          </p:cNvPr>
          <p:cNvSpPr txBox="1"/>
          <p:nvPr/>
        </p:nvSpPr>
        <p:spPr>
          <a:xfrm>
            <a:off x="5509462" y="2761444"/>
            <a:ext cx="1320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effectLst/>
              </a:rPr>
              <a:t>T</a:t>
            </a:r>
            <a:r>
              <a:rPr lang="ja-JP" altLang="en-US" dirty="0">
                <a:effectLst/>
              </a:rPr>
              <a:t>双対変換</a:t>
            </a:r>
            <a:endParaRPr lang="ja-JP" altLang="en-US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9FAC81F-B9BE-2588-A855-71BDFE3BA581}"/>
              </a:ext>
            </a:extLst>
          </p:cNvPr>
          <p:cNvCxnSpPr>
            <a:cxnSpLocks/>
          </p:cNvCxnSpPr>
          <p:nvPr/>
        </p:nvCxnSpPr>
        <p:spPr>
          <a:xfrm>
            <a:off x="5228576" y="3082751"/>
            <a:ext cx="18818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" name="図 39" descr="\documentclass{slides}&#10;&#10;\usepackage{amsthm}&#10;\usepackage{amsmath}&#10;\usepackage{amssymb}&#10;\usepackage[dvipdfm,papersize={910mm,100cm},margin=5mm]{geometry}&#10;\begin{document}&#10;\begin{eqnarray}&#10;\cup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62ECC0C-0219-544C-DD29-85E702D307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115" y="3224090"/>
            <a:ext cx="150897" cy="159280"/>
          </a:xfrm>
          <a:prstGeom prst="rect">
            <a:avLst/>
          </a:prstGeom>
        </p:spPr>
      </p:pic>
      <p:pic>
        <p:nvPicPr>
          <p:cNvPr id="42" name="図 41" descr="\documentclass{slides}&#10;&#10;\usepackage{amsthm}&#10;\usepackage{amsmath}&#10;\usepackage{amssymb}&#10;\usepackage[dvipdfm,papersize={910mm,100cm},margin=5mm]{geometry}&#10;\begin{document}&#10;\begin{eqnarray}&#10;\cup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5941B15-20FC-BE1F-24E5-43E7F35D07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47720" y="3260671"/>
            <a:ext cx="150897" cy="15928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061CEE4-885A-7DB6-3F04-9BB22C598E18}"/>
              </a:ext>
            </a:extLst>
          </p:cNvPr>
          <p:cNvSpPr txBox="1"/>
          <p:nvPr/>
        </p:nvSpPr>
        <p:spPr>
          <a:xfrm>
            <a:off x="1155167" y="4261617"/>
            <a:ext cx="6469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effectLst/>
              </a:rPr>
              <a:t>弦幾何理論が超弦理論の非摂動論的定式化であるためには</a:t>
            </a:r>
            <a:endParaRPr lang="en-US" altLang="ja-JP" dirty="0">
              <a:effectLst/>
            </a:endParaRPr>
          </a:p>
          <a:p>
            <a:r>
              <a:rPr lang="ja-JP" altLang="en-US" dirty="0"/>
              <a:t>     </a:t>
            </a:r>
            <a:r>
              <a:rPr lang="en-US" altLang="ja-JP" dirty="0">
                <a:effectLst/>
              </a:rPr>
              <a:t>IIA</a:t>
            </a:r>
            <a:r>
              <a:rPr lang="ja-JP" altLang="en-US" dirty="0">
                <a:effectLst/>
              </a:rPr>
              <a:t>真空と</a:t>
            </a:r>
            <a:r>
              <a:rPr lang="en-US" altLang="ja-JP" dirty="0">
                <a:effectLst/>
              </a:rPr>
              <a:t>IIB</a:t>
            </a:r>
            <a:r>
              <a:rPr lang="ja-JP" altLang="en-US" dirty="0">
                <a:effectLst/>
              </a:rPr>
              <a:t>真空の両方を含んでいる</a:t>
            </a:r>
            <a:r>
              <a:rPr lang="ja-JP" altLang="en-US" dirty="0"/>
              <a:t>ことが</a:t>
            </a:r>
            <a:r>
              <a:rPr lang="ja-JP" altLang="en-US" dirty="0">
                <a:effectLst/>
              </a:rPr>
              <a:t>必要</a:t>
            </a:r>
            <a:endParaRPr kumimoji="1" lang="ja-JP" altLang="en-US" dirty="0"/>
          </a:p>
        </p:txBody>
      </p:sp>
      <p:pic>
        <p:nvPicPr>
          <p:cNvPr id="50" name="図 49" descr="\documentclass{slides}&#10;&#10;\usepackage{amsthm}&#10;\usepackage{amsmath}&#10;\usepackage{amssymb}&#10;\usepackage[dvips]{graphicx}&#10;\begin{document}&#10;\begin{eqnarray}&#10;\bold{G}_{\bold{I}\bold{J}}, &#10;\bold{B}_{\bold{I}\bold{J}}, &#10;\bold{\Phi}, &#10;\bold{C}_{\bold{I}_1 \cdots \bold{I}_p}&#10;(p=1, 3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B8BC862-024F-B1FF-C9C9-3BC8337462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57" y="3474980"/>
            <a:ext cx="3432528" cy="318560"/>
          </a:xfrm>
          <a:prstGeom prst="rect">
            <a:avLst/>
          </a:prstGeom>
        </p:spPr>
      </p:pic>
      <p:pic>
        <p:nvPicPr>
          <p:cNvPr id="62" name="図 61" descr="\documentclass{slides}&#10;&#10;\usepackage{amsthm}&#10;\usepackage{amsmath}&#10;\usepackage{amssymb}&#10;\usepackage[dvips]{graphicx}&#10;\begin{document}&#10;\begin{eqnarray}&#10;\bold{G}_{\bold{I}\bold{J}}, &#10;\bold{B}_{\bold{I}\bold{J}}, &#10;\bold{\Phi}, &#10;\bold{C}_{\bold{I}_1 \cdots \bold{I}_p}&#10;(p=0,2,4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5228E81-EA0E-9227-9958-C22E19DF59C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25" y="3521677"/>
            <a:ext cx="3709174" cy="318560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398D9B3-4DEC-8205-5E18-F09C2629BE73}"/>
              </a:ext>
            </a:extLst>
          </p:cNvPr>
          <p:cNvSpPr txBox="1"/>
          <p:nvPr/>
        </p:nvSpPr>
        <p:spPr>
          <a:xfrm>
            <a:off x="5241047" y="3303730"/>
            <a:ext cx="2028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effectLst/>
              </a:rPr>
              <a:t>T</a:t>
            </a:r>
            <a:r>
              <a:rPr lang="ja-JP" altLang="en-US" dirty="0">
                <a:effectLst/>
              </a:rPr>
              <a:t>双対変換の拡張</a:t>
            </a:r>
            <a:endParaRPr lang="ja-JP" altLang="en-US" dirty="0"/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E0E6001B-AC02-7F69-C2F2-C97BFE742996}"/>
              </a:ext>
            </a:extLst>
          </p:cNvPr>
          <p:cNvCxnSpPr>
            <a:cxnSpLocks/>
          </p:cNvCxnSpPr>
          <p:nvPr/>
        </p:nvCxnSpPr>
        <p:spPr>
          <a:xfrm>
            <a:off x="5228576" y="3644383"/>
            <a:ext cx="18818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左中かっこ 70">
            <a:extLst>
              <a:ext uri="{FF2B5EF4-FFF2-40B4-BE49-F238E27FC236}">
                <a16:creationId xmlns:a16="http://schemas.microsoft.com/office/drawing/2014/main" id="{4ED2D318-AD17-5DB3-2E71-124912842C94}"/>
              </a:ext>
            </a:extLst>
          </p:cNvPr>
          <p:cNvSpPr/>
          <p:nvPr/>
        </p:nvSpPr>
        <p:spPr>
          <a:xfrm>
            <a:off x="1093897" y="2378092"/>
            <a:ext cx="83125" cy="24306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矢印: 下 71">
            <a:extLst>
              <a:ext uri="{FF2B5EF4-FFF2-40B4-BE49-F238E27FC236}">
                <a16:creationId xmlns:a16="http://schemas.microsoft.com/office/drawing/2014/main" id="{2B8715FB-0447-4A1D-38C6-838ECFA5F9DC}"/>
              </a:ext>
            </a:extLst>
          </p:cNvPr>
          <p:cNvSpPr/>
          <p:nvPr/>
        </p:nvSpPr>
        <p:spPr>
          <a:xfrm>
            <a:off x="911963" y="4935911"/>
            <a:ext cx="446992" cy="1325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BBBF6DA-888A-1DF5-7E36-9A9F7BCFB9F3}"/>
              </a:ext>
            </a:extLst>
          </p:cNvPr>
          <p:cNvSpPr txBox="1"/>
          <p:nvPr/>
        </p:nvSpPr>
        <p:spPr>
          <a:xfrm>
            <a:off x="214262" y="5167265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(2) </a:t>
            </a:r>
            <a:endParaRPr kumimoji="1" lang="ja-JP" altLang="en-US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B9D6A0ED-73F4-4F35-5A9E-A9F7F576E30A}"/>
              </a:ext>
            </a:extLst>
          </p:cNvPr>
          <p:cNvSpPr txBox="1"/>
          <p:nvPr/>
        </p:nvSpPr>
        <p:spPr>
          <a:xfrm>
            <a:off x="318924" y="238555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DAFC02F-8FAD-85EC-7675-9D46C465DCF3}"/>
              </a:ext>
            </a:extLst>
          </p:cNvPr>
          <p:cNvSpPr txBox="1"/>
          <p:nvPr/>
        </p:nvSpPr>
        <p:spPr>
          <a:xfrm>
            <a:off x="658337" y="5191258"/>
            <a:ext cx="11374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effectLst/>
              </a:rPr>
              <a:t>type II </a:t>
            </a:r>
            <a:r>
              <a:rPr lang="ja-JP" altLang="en-US" dirty="0">
                <a:effectLst/>
              </a:rPr>
              <a:t>チャート </a:t>
            </a:r>
            <a:r>
              <a:rPr lang="en-US" altLang="ja-JP" dirty="0">
                <a:effectLst/>
              </a:rPr>
              <a:t>(                )</a:t>
            </a:r>
            <a:r>
              <a:rPr lang="ja-JP" altLang="en-US" dirty="0">
                <a:effectLst/>
              </a:rPr>
              <a:t>で</a:t>
            </a:r>
            <a:r>
              <a:rPr lang="en-US" altLang="ja-JP" dirty="0">
                <a:effectLst/>
              </a:rPr>
              <a:t>1</a:t>
            </a:r>
            <a:r>
              <a:rPr lang="ja-JP" altLang="en-US" dirty="0">
                <a:effectLst/>
              </a:rPr>
              <a:t>方向に次元還元した弦幾何理論の作用は</a:t>
            </a:r>
            <a:r>
              <a:rPr lang="en-US" altLang="ja-JP" dirty="0">
                <a:effectLst/>
              </a:rPr>
              <a:t>T</a:t>
            </a:r>
            <a:r>
              <a:rPr lang="ja-JP" altLang="en-US" dirty="0">
                <a:effectLst/>
              </a:rPr>
              <a:t>双対変換</a:t>
            </a:r>
            <a:r>
              <a:rPr lang="ja-JP" altLang="en-US" dirty="0"/>
              <a:t>の拡張</a:t>
            </a:r>
            <a:r>
              <a:rPr lang="ja-JP" altLang="en-US" dirty="0">
                <a:effectLst/>
              </a:rPr>
              <a:t>で不変になるべき</a:t>
            </a:r>
            <a:endParaRPr lang="ja-JP" altLang="en-US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8156CD4-AD0E-D42A-F5DE-2FBEADE007E3}"/>
              </a:ext>
            </a:extLst>
          </p:cNvPr>
          <p:cNvSpPr txBox="1"/>
          <p:nvPr/>
        </p:nvSpPr>
        <p:spPr>
          <a:xfrm>
            <a:off x="633564" y="5890801"/>
            <a:ext cx="10383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effectLst/>
              </a:rPr>
              <a:t>ヘテロチャート（　　　　　  ）で</a:t>
            </a:r>
            <a:r>
              <a:rPr lang="en-US" altLang="ja-JP" dirty="0">
                <a:effectLst/>
              </a:rPr>
              <a:t>1</a:t>
            </a:r>
            <a:r>
              <a:rPr lang="ja-JP" altLang="en-US" dirty="0">
                <a:effectLst/>
              </a:rPr>
              <a:t>方向に次元還元した弦幾何理論の作用は</a:t>
            </a:r>
            <a:endParaRPr lang="en-US" altLang="ja-JP" dirty="0">
              <a:effectLst/>
            </a:endParaRPr>
          </a:p>
          <a:p>
            <a:r>
              <a:rPr lang="ja-JP" altLang="en-US" dirty="0">
                <a:effectLst/>
              </a:rPr>
              <a:t> </a:t>
            </a:r>
            <a:r>
              <a:rPr lang="en-US" altLang="ja-JP" dirty="0"/>
              <a:t>               </a:t>
            </a:r>
            <a:r>
              <a:rPr lang="ja-JP" altLang="en-US" dirty="0">
                <a:effectLst/>
              </a:rPr>
              <a:t>と                  ヘテロ</a:t>
            </a:r>
            <a:r>
              <a:rPr lang="en-US" altLang="ja-JP" dirty="0">
                <a:effectLst/>
              </a:rPr>
              <a:t>T</a:t>
            </a:r>
            <a:r>
              <a:rPr lang="ja-JP" altLang="en-US" dirty="0">
                <a:effectLst/>
              </a:rPr>
              <a:t>双対変換の拡張で不変になるべき</a:t>
            </a:r>
            <a:endParaRPr lang="ja-JP" altLang="en-US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AF98287-E7FF-64ED-788C-2FBD8C5B788D}"/>
              </a:ext>
            </a:extLst>
          </p:cNvPr>
          <p:cNvSpPr txBox="1"/>
          <p:nvPr/>
        </p:nvSpPr>
        <p:spPr>
          <a:xfrm>
            <a:off x="224484" y="584363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(3) </a:t>
            </a:r>
            <a:endParaRPr kumimoji="1" lang="ja-JP" altLang="en-US" dirty="0"/>
          </a:p>
        </p:txBody>
      </p:sp>
      <p:pic>
        <p:nvPicPr>
          <p:cNvPr id="3" name="図 2" descr="\documentclass{slides}&#10;&#10;\usepackage{amsthm}&#10;\usepackage{amsmath}&#10;\usepackage{amssymb}&#10;\usepackage[dvipdfm,papersize={910mm,100cm},margin=5mm]{geometry}&#10;\begin{document}&#10;\begin{eqnarray}&#10;\bold{C}_{\bold{I}_1 \cdots \bold{I}_p}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2A830D7B-D04E-A9EE-93E9-83F251A1A43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20" y="5953026"/>
            <a:ext cx="1116796" cy="259944"/>
          </a:xfrm>
          <a:prstGeom prst="rect">
            <a:avLst/>
          </a:prstGeom>
        </p:spPr>
      </p:pic>
      <p:pic>
        <p:nvPicPr>
          <p:cNvPr id="87" name="図 86" descr="\documentclass{slides}&#10;&#10;\usepackage{amsthm}&#10;\usepackage{amsmath}&#10;\usepackage{amssymb}&#10;\usepackage[dvipdfm,papersize={910mm,100cm},margin=5mm]{geometry}&#10;\begin{document}&#10;\begin{eqnarray}&#10;SO(32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C045674D-E210-52A0-0734-223A897ED16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0" y="6226765"/>
            <a:ext cx="862719" cy="235222"/>
          </a:xfrm>
          <a:prstGeom prst="rect">
            <a:avLst/>
          </a:prstGeom>
        </p:spPr>
      </p:pic>
      <p:pic>
        <p:nvPicPr>
          <p:cNvPr id="89" name="図 88" descr="\documentclass{slides}&#10;&#10;\usepackage{amsthm}&#10;\usepackage{amsmath}&#10;\usepackage{amssymb}&#10;\usepackage[dvipdfm,papersize={910mm,100cm},margin=5mm]{geometry}&#10;\begin{document}&#10;\begin{eqnarray}&#10;E_8 \times E_8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E740768-5AA4-5791-EA55-2268C3D3451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93" y="6244293"/>
            <a:ext cx="964432" cy="229518"/>
          </a:xfrm>
          <a:prstGeom prst="rect">
            <a:avLst/>
          </a:prstGeom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E379A25C-1472-686F-9B4B-AE00D377D9D2}"/>
              </a:ext>
            </a:extLst>
          </p:cNvPr>
          <p:cNvSpPr txBox="1"/>
          <p:nvPr/>
        </p:nvSpPr>
        <p:spPr>
          <a:xfrm>
            <a:off x="224484" y="90859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/>
              <a:t>作用が満たすべき条件</a:t>
            </a:r>
          </a:p>
        </p:txBody>
      </p:sp>
      <p:pic>
        <p:nvPicPr>
          <p:cNvPr id="11" name="図 10" descr="\documentclass{slides}&#10;&#10;\usepackage{amsthm}&#10;\usepackage{amsmath}&#10;\usepackage{amssymb}&#10;\usepackage[dvipdfm,papersize={910mm,100cm},margin=5mm]{geometry}&#10;\begin{document}&#10;\begin{eqnarray}&#10;\bold{A}_{\bold{I}}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5EF0191-8993-2C10-E7C2-27D0DF1B887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32" y="5262584"/>
            <a:ext cx="810785" cy="2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1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5C1EF-39CE-BB6E-F703-678BCF515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\documentclass{slides}&#10;&#10;\usepackage{amsthm}&#10;\usepackage{amsmath}&#10;\usepackage{amssymb}&#10;\usepackage[dvips]{graphicx}&#10;\usepackage[dvips]{psfrag}&#10;&#10;\begin{document}&#10;\begin{eqnarray}&#10;S=\frac{1}{\beta}\int \mathcal{D}\bar{\bold{E}} \mathcal{D}\bar{\tau} \mathcal{D}\bold{X}&#10;\sqrt{-\bold{G}} ( e^{-2 \Phi} ( \mathbf{R}  + 4 \nabla_{\bold{I}} \Phi \nabla^{\bold{I}} \Phi   - \frac{1}{2} |\tilde{\mathbf{H}} |^{2} &#10;-\alpha' \mbox{tr}(\bold{F}^2)) -\frac{1}{2}\sum_{p=1}^\infty&#10;|\tilde{\bold{F}}_p|^2     &#10;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6CBD37E-E56A-4010-D886-0222421DFE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2" y="962365"/>
            <a:ext cx="9876561" cy="700952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C0A3B0A7-3AAF-69B8-22D3-0E9AFE6FBE39}"/>
              </a:ext>
            </a:extLst>
          </p:cNvPr>
          <p:cNvSpPr txBox="1">
            <a:spLocks/>
          </p:cNvSpPr>
          <p:nvPr/>
        </p:nvSpPr>
        <p:spPr>
          <a:xfrm>
            <a:off x="-1" y="-64737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</a:t>
            </a:r>
            <a:r>
              <a:rPr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作用の決定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DB99D84-8B8F-6477-B9C3-D76BEEB87B95}"/>
              </a:ext>
            </a:extLst>
          </p:cNvPr>
          <p:cNvSpPr txBox="1"/>
          <p:nvPr/>
        </p:nvSpPr>
        <p:spPr>
          <a:xfrm>
            <a:off x="205409" y="2854298"/>
            <a:ext cx="634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effectLst/>
              </a:rPr>
              <a:t>理論に含まれるスカラー　  </a:t>
            </a:r>
            <a:r>
              <a:rPr lang="en-US" altLang="ja-JP" dirty="0">
                <a:effectLst/>
              </a:rPr>
              <a:t>,        </a:t>
            </a:r>
            <a:r>
              <a:rPr lang="ja-JP" altLang="en-US" dirty="0">
                <a:effectLst/>
              </a:rPr>
              <a:t>の</a:t>
            </a:r>
            <a:r>
              <a:rPr lang="ja-JP" altLang="en-US" dirty="0"/>
              <a:t>＊</a:t>
            </a:r>
            <a:r>
              <a:rPr lang="ja-JP" altLang="en-US" dirty="0">
                <a:effectLst/>
              </a:rPr>
              <a:t>方向の</a:t>
            </a:r>
            <a:r>
              <a:rPr lang="en-US" altLang="ja-JP" dirty="0">
                <a:effectLst/>
              </a:rPr>
              <a:t>T</a:t>
            </a:r>
            <a:r>
              <a:rPr lang="ja-JP" altLang="en-US" dirty="0">
                <a:effectLst/>
              </a:rPr>
              <a:t>双対変換：</a:t>
            </a:r>
            <a:endParaRPr kumimoji="1" lang="ja-JP" altLang="en-US" dirty="0"/>
          </a:p>
        </p:txBody>
      </p:sp>
      <p:pic>
        <p:nvPicPr>
          <p:cNvPr id="25" name="図 24" descr="\documentclass{slides}&#10;&#10;\usepackage{amsthm}&#10;\usepackage{amsmath}&#10;\usepackage{amssymb}&#10;\usepackage[dvips]{graphicx}&#10;\begin{document}&#10;\begin{eqnarray}&#10;\bold{\Phi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D4DBCDF-F286-CDA1-98BF-AD7FBE8FBC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32" y="2934707"/>
            <a:ext cx="182905" cy="182143"/>
          </a:xfrm>
          <a:prstGeom prst="rect">
            <a:avLst/>
          </a:prstGeom>
        </p:spPr>
      </p:pic>
      <p:pic>
        <p:nvPicPr>
          <p:cNvPr id="23" name="図 22" descr="\documentclass{slides}&#10;&#10;\usepackage{amsthm}&#10;\usepackage{amsmath}&#10;\usepackage{amssymb}&#10;\usepackage[dvips]{graphicx}&#10;\begin{document}&#10;\begin{eqnarray}&#10;\bold{C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CB96B23-492F-FE5A-DC64-CD9F736C36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62" y="2947789"/>
            <a:ext cx="182906" cy="168533"/>
          </a:xfrm>
          <a:prstGeom prst="rect">
            <a:avLst/>
          </a:prstGeom>
        </p:spPr>
      </p:pic>
      <p:pic>
        <p:nvPicPr>
          <p:cNvPr id="29" name="図 28" descr="\documentclass{slides}&#10;&#10;\usepackage{amsthm}&#10;\usepackage{amsmath}&#10;\usepackage{amssymb}&#10;\usepackage[dvips]{graphicx}&#10;\begin{document}&#10;\begin{eqnarray}&#10;\bold{\Phi} \to \bold{\Phi} - \frac{1}{2} ln\bold{G}_{**} + \cdots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7C5FA58-E23B-B957-38A1-2D0D8D6EAF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30" y="2786583"/>
            <a:ext cx="2703951" cy="538809"/>
          </a:xfrm>
          <a:prstGeom prst="rect">
            <a:avLst/>
          </a:prstGeom>
        </p:spPr>
      </p:pic>
      <p:pic>
        <p:nvPicPr>
          <p:cNvPr id="27" name="図 26" descr="\documentclass{slides}&#10;&#10;\usepackage{amsthm}&#10;\usepackage{amsmath}&#10;\usepackage{amssymb}&#10;\usepackage[dvips]{graphicx}&#10;\begin{document}&#10;\begin{eqnarray}&#10;\bold{C} \leftrightarrow \bold{C}_{ *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E2C358D-3035-806A-1F26-9D82AB3816C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9" y="2923276"/>
            <a:ext cx="925960" cy="209580"/>
          </a:xfrm>
          <a:prstGeom prst="rect">
            <a:avLst/>
          </a:prstGeom>
        </p:spPr>
      </p:pic>
      <p:sp>
        <p:nvSpPr>
          <p:cNvPr id="58" name="矢印: 下 57">
            <a:extLst>
              <a:ext uri="{FF2B5EF4-FFF2-40B4-BE49-F238E27FC236}">
                <a16:creationId xmlns:a16="http://schemas.microsoft.com/office/drawing/2014/main" id="{5858B9BA-DCAA-4CB2-191F-84D61BA5AF80}"/>
              </a:ext>
            </a:extLst>
          </p:cNvPr>
          <p:cNvSpPr/>
          <p:nvPr/>
        </p:nvSpPr>
        <p:spPr>
          <a:xfrm>
            <a:off x="3116132" y="3241250"/>
            <a:ext cx="355988" cy="1806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7742706-7E54-AC38-E27C-D78F5069D0A4}"/>
              </a:ext>
            </a:extLst>
          </p:cNvPr>
          <p:cNvSpPr txBox="1"/>
          <p:nvPr/>
        </p:nvSpPr>
        <p:spPr>
          <a:xfrm>
            <a:off x="1392384" y="349206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スカラーポテンシャルはない</a:t>
            </a:r>
          </a:p>
        </p:txBody>
      </p:sp>
      <p:sp>
        <p:nvSpPr>
          <p:cNvPr id="61" name="矢印: 下 60">
            <a:extLst>
              <a:ext uri="{FF2B5EF4-FFF2-40B4-BE49-F238E27FC236}">
                <a16:creationId xmlns:a16="http://schemas.microsoft.com/office/drawing/2014/main" id="{B4A62C3E-B98A-D55D-DF95-C4EDC86746F2}"/>
              </a:ext>
            </a:extLst>
          </p:cNvPr>
          <p:cNvSpPr/>
          <p:nvPr/>
        </p:nvSpPr>
        <p:spPr>
          <a:xfrm>
            <a:off x="3116132" y="3931520"/>
            <a:ext cx="355988" cy="1806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C02C9CB-8CA6-DAE5-8A29-12993CFDC161}"/>
              </a:ext>
            </a:extLst>
          </p:cNvPr>
          <p:cNvSpPr txBox="1"/>
          <p:nvPr/>
        </p:nvSpPr>
        <p:spPr>
          <a:xfrm>
            <a:off x="1339375" y="4320081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上記の作用にほぼ唯一に決定されるだろう。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5E1DA5-85DE-E226-542B-2EF5B927C79B}"/>
              </a:ext>
            </a:extLst>
          </p:cNvPr>
          <p:cNvSpPr txBox="1"/>
          <p:nvPr/>
        </p:nvSpPr>
        <p:spPr>
          <a:xfrm>
            <a:off x="3146598" y="1824738"/>
            <a:ext cx="2275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M.S., T. Tohshima</a:t>
            </a:r>
            <a:r>
              <a:rPr lang="ja-JP" altLang="en-US" sz="1400" dirty="0">
                <a:latin typeface="Segoe UI"/>
                <a:ea typeface="メイリオ"/>
                <a:cs typeface="Arial" panose="020B0604020202020204" pitchFamily="34" charset="0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2024 </a:t>
            </a:r>
            <a:endParaRPr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D93C0B-7683-9B94-BCFD-E857EA71DC5E}"/>
              </a:ext>
            </a:extLst>
          </p:cNvPr>
          <p:cNvSpPr txBox="1"/>
          <p:nvPr/>
        </p:nvSpPr>
        <p:spPr>
          <a:xfrm>
            <a:off x="557428" y="1793961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は条件</a:t>
            </a:r>
            <a:r>
              <a:rPr kumimoji="1" lang="en-US" altLang="ja-JP" dirty="0"/>
              <a:t>(1)(2)(3)</a:t>
            </a:r>
            <a:r>
              <a:rPr kumimoji="1" lang="ja-JP" altLang="en-US" dirty="0"/>
              <a:t>をみたす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107454-37EB-6F6E-D7B6-215ACEFEC6E0}"/>
              </a:ext>
            </a:extLst>
          </p:cNvPr>
          <p:cNvSpPr txBox="1"/>
          <p:nvPr/>
        </p:nvSpPr>
        <p:spPr>
          <a:xfrm>
            <a:off x="205409" y="109762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093514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F626A-45AF-65AC-5791-DDA61696E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11B202E-7142-3A82-3A56-F4D6A3B9DB52}"/>
              </a:ext>
            </a:extLst>
          </p:cNvPr>
          <p:cNvSpPr txBox="1"/>
          <p:nvPr/>
        </p:nvSpPr>
        <p:spPr>
          <a:xfrm>
            <a:off x="789604" y="4018895"/>
            <a:ext cx="832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オーバーオールの　　は　弦幾何理論の経路積分の「量子補正」パラメータ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51D2A5-B91C-5584-FCC4-1375627C5C83}"/>
              </a:ext>
            </a:extLst>
          </p:cNvPr>
          <p:cNvSpPr txBox="1"/>
          <p:nvPr/>
        </p:nvSpPr>
        <p:spPr>
          <a:xfrm>
            <a:off x="789604" y="3136807"/>
            <a:ext cx="781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   </a:t>
            </a:r>
            <a:r>
              <a:rPr lang="ja-JP" altLang="en-US" dirty="0">
                <a:effectLst/>
              </a:rPr>
              <a:t>は座標に次元を与えるパラメータ</a:t>
            </a:r>
            <a:r>
              <a:rPr lang="ja-JP" altLang="en-US" dirty="0"/>
              <a:t>：弦座標に　　　　　　　で依存</a:t>
            </a:r>
            <a:endParaRPr lang="en-US" altLang="ja-JP" dirty="0">
              <a:effectLst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FDFE1AE-FE61-CE8F-EEE5-E4B38AFFCC5F}"/>
              </a:ext>
            </a:extLst>
          </p:cNvPr>
          <p:cNvSpPr txBox="1">
            <a:spLocks/>
          </p:cNvSpPr>
          <p:nvPr/>
        </p:nvSpPr>
        <p:spPr>
          <a:xfrm>
            <a:off x="-1" y="-64737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</a:t>
            </a:r>
            <a:r>
              <a:rPr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結合定数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5" name="図 4" descr="\documentclass{slides}&#10;&#10;\usepackage{amsthm}&#10;\usepackage{amsmath}&#10;\usepackage{amssymb}&#10;\usepackage[dvips]{graphicx}&#10;\usepackage[dvips]{psfrag}&#10;&#10;\begin{document}&#10;\begin{eqnarray}&#10;S=\frac{1}{\beta}\int \mathcal{D}\bar{\bold{E}} \mathcal{D}\bar{\tau} \mathcal{D}\bold{X}&#10;\sqrt{-\bold{G}} ( e^{-2 \Phi} ( \mathbf{R}  + 4 \nabla_{\bold{I}} \Phi \nabla^{\bold{I}} \Phi   - \frac{1}{2} |\tilde{\mathbf{H}} |^{2} &#10;-\alpha' \mbox{tr}(\bold{F}^2)) -\frac{1}{2}\sum_{p=1}^\infty&#10;|\tilde{\bold{F}}_p|^2     &#10;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817F7FB-DA8B-2823-7A3B-ADDE3C5D52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5" y="1092103"/>
            <a:ext cx="9876561" cy="7009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AF6A9F-4604-49CB-1583-089032404182}"/>
              </a:ext>
            </a:extLst>
          </p:cNvPr>
          <p:cNvSpPr txBox="1"/>
          <p:nvPr/>
        </p:nvSpPr>
        <p:spPr>
          <a:xfrm>
            <a:off x="789604" y="2490477"/>
            <a:ext cx="665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</a:t>
            </a:r>
            <a:r>
              <a:rPr kumimoji="1" lang="ja-JP" altLang="en-US" dirty="0"/>
              <a:t>対称性のため、可能な結合定数は上記作用の　 、　のみ。</a:t>
            </a:r>
          </a:p>
        </p:txBody>
      </p:sp>
      <p:pic>
        <p:nvPicPr>
          <p:cNvPr id="9" name="図 8" descr="\documentclass{slides}&#10;&#10;\usepackage{amsthm}&#10;\usepackage{amsmath}&#10;\usepackage{amssymb}&#10;\usepackage[dvips]{graphicx}&#10;\begin{document}&#10;\begin{eqnarray}&#10;\alpha'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D5043FDE-0C4B-7956-1F01-BF69600816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88" y="2490477"/>
            <a:ext cx="221011" cy="227108"/>
          </a:xfrm>
          <a:prstGeom prst="rect">
            <a:avLst/>
          </a:prstGeom>
        </p:spPr>
      </p:pic>
      <p:pic>
        <p:nvPicPr>
          <p:cNvPr id="12" name="図 11" descr="\documentclass{slides}&#10;&#10;\usepackage{amsthm}&#10;\usepackage{amsmath}&#10;\usepackage{amssymb}&#10;\usepackage[dvips]{graphicx}&#10;\begin{document}&#10;\begin{eqnarray}&#10;\alpha'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5A4F61C-620B-AD60-88E9-651E63A23B8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38" y="3136807"/>
            <a:ext cx="221011" cy="227108"/>
          </a:xfrm>
          <a:prstGeom prst="rect">
            <a:avLst/>
          </a:prstGeom>
        </p:spPr>
      </p:pic>
      <p:pic>
        <p:nvPicPr>
          <p:cNvPr id="20" name="図 19" descr="\documentclass{slides}&#10;&#10;\usepackage{amsthm}&#10;\usepackage{amsmath}&#10;\usepackage{amssymb}&#10;\usepackage[dvips]{graphicx}&#10;\begin{document}&#10;\begin{eqnarray}&#10;\frac{1}{\sqrt{\alpha'}}X^{(\mu \bar{\sigma} \bar{\theta})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C4E1403-5248-FB31-AFE6-C61C53C0A05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11" y="3073171"/>
            <a:ext cx="1280338" cy="581487"/>
          </a:xfrm>
          <a:prstGeom prst="rect">
            <a:avLst/>
          </a:prstGeom>
        </p:spPr>
      </p:pic>
      <p:pic>
        <p:nvPicPr>
          <p:cNvPr id="10" name="図 9" descr="\documentclass{slides}&#10;&#10;\usepackage{amsthm}&#10;\usepackage{amsmath}&#10;\usepackage{amssymb}&#10;\usepackage[dvips]{graphicx}&#10;\begin{document}&#10;\begin{eqnarray}&#10;\beta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6389F963-EA6F-DEC3-ED95-5FB7692BC0F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04" y="2546962"/>
            <a:ext cx="146324" cy="229394"/>
          </a:xfrm>
          <a:prstGeom prst="rect">
            <a:avLst/>
          </a:prstGeom>
        </p:spPr>
      </p:pic>
      <p:pic>
        <p:nvPicPr>
          <p:cNvPr id="14" name="図 13" descr="\documentclass{slides}&#10;&#10;\usepackage{amsthm}&#10;\usepackage{amsmath}&#10;\usepackage{amssymb}&#10;\usepackage[dvips]{graphicx}&#10;\begin{document}&#10;\begin{eqnarray}&#10;\beta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2EBB88D-EE68-8D65-13F4-BE2248DA912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46" y="4088483"/>
            <a:ext cx="146324" cy="229394"/>
          </a:xfrm>
          <a:prstGeom prst="rect">
            <a:avLst/>
          </a:prstGeom>
        </p:spPr>
      </p:pic>
      <p:pic>
        <p:nvPicPr>
          <p:cNvPr id="2" name="図 1" descr="\documentclass{slides}&#10;&#10;\usepackage{amsthm}&#10;\usepackage{amsmath}&#10;\usepackage{amssymb}&#10;\usepackage[dvips]{graphicx}&#10;\usepackage[dvips]{psfrag}&#10;&#10;\begin{document}&#10;\begin{eqnarray}&#10;Z=\int \mathcal{D}G \mathcal{D}\Phi\mathcal{D}\bold{B}\mathcal{D}\bold{C}\mathcal{D}\bold{A} e^{iS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CF29324-D2EE-43AC-0E67-3B3679DAA33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3" y="5479264"/>
            <a:ext cx="3334855" cy="4853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530DA9-D537-8EE6-B8B1-CA908166ED39}"/>
              </a:ext>
            </a:extLst>
          </p:cNvPr>
          <p:cNvSpPr txBox="1"/>
          <p:nvPr/>
        </p:nvSpPr>
        <p:spPr>
          <a:xfrm>
            <a:off x="689218" y="7495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作用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F617AD-65A9-C67F-A80D-DFE2A7D4B49C}"/>
              </a:ext>
            </a:extLst>
          </p:cNvPr>
          <p:cNvSpPr txBox="1"/>
          <p:nvPr/>
        </p:nvSpPr>
        <p:spPr>
          <a:xfrm>
            <a:off x="733765" y="50477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分配関数</a:t>
            </a:r>
          </a:p>
        </p:txBody>
      </p:sp>
    </p:spTree>
    <p:extLst>
      <p:ext uri="{BB962C8B-B14F-4D97-AF65-F5344CB8AC3E}">
        <p14:creationId xmlns:p14="http://schemas.microsoft.com/office/powerpoint/2010/main" val="2184821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C1F87-8679-B1DE-2C7D-8264769C5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7516D4F5-A771-C80B-ED83-D910F250C465}"/>
              </a:ext>
            </a:extLst>
          </p:cNvPr>
          <p:cNvSpPr txBox="1">
            <a:spLocks/>
          </p:cNvSpPr>
          <p:nvPr/>
        </p:nvSpPr>
        <p:spPr>
          <a:xfrm>
            <a:off x="0" y="-87711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　非繰り込み定理（続き）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AF89C8-DFF4-E3A6-7E70-5C400B6B0EB2}"/>
              </a:ext>
            </a:extLst>
          </p:cNvPr>
          <p:cNvSpPr txBox="1"/>
          <p:nvPr/>
        </p:nvSpPr>
        <p:spPr>
          <a:xfrm>
            <a:off x="543339" y="934278"/>
            <a:ext cx="1144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一般に　　　　　　　　に比例するダイアグラムは作用で　  積分を実行し、全ダイアグラムを計算すれば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 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ボソンループとフェルミオンループがキャンセルして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となる</a:t>
            </a:r>
          </a:p>
        </p:txBody>
      </p:sp>
      <p:pic>
        <p:nvPicPr>
          <p:cNvPr id="7" name="図 6" descr="\documentclass{slides}&#10;&#10;\usepackage{amsthm}&#10;\usepackage{amsmath}&#10;\usepackage{amssymb}&#10;\usepackage[dvipdfm,papersize={910mm,100cm},margin=5mm]{geometry}&#10;\begin{document}&#10;\begin{eqnarray}&#10;\delta(\bar{\chi}-\bar{\chi})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A455B63-89B0-AEF0-1428-079C199A02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52" y="983785"/>
            <a:ext cx="1559270" cy="247685"/>
          </a:xfrm>
          <a:prstGeom prst="rect">
            <a:avLst/>
          </a:prstGeom>
        </p:spPr>
      </p:pic>
      <p:pic>
        <p:nvPicPr>
          <p:cNvPr id="10" name="図 9" descr="\documentclass{slides}&#10;&#10;\usepackage{amsthm}&#10;\usepackage{amsmath}&#10;\usepackage{amssymb}&#10;\usepackage[dvipdfm,papersize={910mm,100cm},margin=5mm]{geometry}&#10;\begin{document}&#10;\begin{eqnarray}&#10;\bar{\chi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BADCDE7-4358-6924-22CE-6D640D5084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46" y="983785"/>
            <a:ext cx="151659" cy="2248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5E8F9CD-A85B-4089-38AD-586AFDCB849D}"/>
              </a:ext>
            </a:extLst>
          </p:cNvPr>
          <p:cNvSpPr txBox="1"/>
          <p:nvPr/>
        </p:nvSpPr>
        <p:spPr>
          <a:xfrm>
            <a:off x="866430" y="1710857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例  微分項のない理論</a:t>
            </a:r>
          </a:p>
        </p:txBody>
      </p:sp>
      <p:pic>
        <p:nvPicPr>
          <p:cNvPr id="13" name="図 12" descr="\documentclass{slides}&#10;&#10;\usepackage{amsthm}&#10;\usepackage{amsmath}&#10;\usepackage{amssymb}&#10;\usepackage[dvipdfm,papersize={910mm,100cm},margin=5mm]{geometry}&#10;\begin{document}&#10;\begin{eqnarray}&#10;S&#10;&amp;=&amp;&#10;\int d^p x d^2 \theta &#10;(\frac{1}{2}\Phi^2+\frac{1}{4!}\lambda \Phi^4)&#10;\nonumber \\&#10;&amp;=&amp;&#10;\int d^p x&#10;(\phi F+\psi \tilde{\psi}+\frac{1}{12}\lambda(\phi^3 F+\phi^2 \psi \tilde{\psi})&#10;) 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3CF8542-FF41-260B-033B-44EBB45421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44" y="1710857"/>
            <a:ext cx="4272067" cy="889000"/>
          </a:xfrm>
          <a:prstGeom prst="rect">
            <a:avLst/>
          </a:prstGeom>
        </p:spPr>
      </p:pic>
      <p:pic>
        <p:nvPicPr>
          <p:cNvPr id="15" name="図 14" descr="\documentclass{slides}&#10;&#10;\usepackage{amsthm}&#10;\usepackage{amsmath}&#10;\usepackage{amssymb}&#10;\usepackage[dvipdfm,papersize={910mm,100cm},margin=5mm]{geometry}&#10;\begin{document}&#10;\begin{eqnarray}&#10;\Phi(x, \theta) &#10;=&#10;\phi(x)+i \theta \psi(x)+ i \bar{\theta} \tilde{\psi}(x)+ \theta \bar{\theta} F(x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D80A3D4-7D02-49F6-6D43-06FB7D41E53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2" y="1803912"/>
            <a:ext cx="3569252" cy="18322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15611C-A170-63E0-9702-945101B4A346}"/>
              </a:ext>
            </a:extLst>
          </p:cNvPr>
          <p:cNvSpPr txBox="1"/>
          <p:nvPr/>
        </p:nvSpPr>
        <p:spPr>
          <a:xfrm>
            <a:off x="7862333" y="1710857"/>
            <a:ext cx="407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(                                                            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951329-08D1-D96B-E7F3-56EB761A3252}"/>
              </a:ext>
            </a:extLst>
          </p:cNvPr>
          <p:cNvSpPr txBox="1"/>
          <p:nvPr/>
        </p:nvSpPr>
        <p:spPr>
          <a:xfrm>
            <a:off x="1027043" y="2854753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超ループダイアグラムは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E6C5F05-6EC5-E766-94D7-93BDA5CAFC7F}"/>
              </a:ext>
            </a:extLst>
          </p:cNvPr>
          <p:cNvSpPr txBox="1"/>
          <p:nvPr/>
        </p:nvSpPr>
        <p:spPr>
          <a:xfrm>
            <a:off x="8348991" y="2876963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に比例するので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になる</a:t>
            </a:r>
          </a:p>
        </p:txBody>
      </p:sp>
      <p:pic>
        <p:nvPicPr>
          <p:cNvPr id="20" name="図 19" descr="\documentclass{slides}&#10;&#10;\usepackage{amsthm}&#10;\usepackage{amsmath}&#10;\usepackage{amssymb}&#10;\usepackage[dvipdfm,papersize={910mm,100cm},margin=5mm]{geometry}&#10;\begin{document}&#10;\begin{eqnarray}&#10;\int d\theta \int d\theta' \delta(\theta-\theta') \delta(\theta-\theta')=\int d\theta \delta(\theta-\theta)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C543E0D-B503-9EAA-B71E-7D00668D1BC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7" y="2868621"/>
            <a:ext cx="4272067" cy="368149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731745-BD5D-601C-FDB4-F2506FA6F8E5}"/>
              </a:ext>
            </a:extLst>
          </p:cNvPr>
          <p:cNvSpPr txBox="1"/>
          <p:nvPr/>
        </p:nvSpPr>
        <p:spPr>
          <a:xfrm>
            <a:off x="1027043" y="4777812"/>
            <a:ext cx="102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成分表示でもボソンループとフェルミオンループがキャンセルして全ループダイアグラムは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A8A55FC-E9C0-F258-E7F2-A45C0F468B4A}"/>
              </a:ext>
            </a:extLst>
          </p:cNvPr>
          <p:cNvGrpSpPr/>
          <p:nvPr/>
        </p:nvGrpSpPr>
        <p:grpSpPr>
          <a:xfrm>
            <a:off x="1415815" y="3402693"/>
            <a:ext cx="4142162" cy="992355"/>
            <a:chOff x="655125" y="2129296"/>
            <a:chExt cx="9403275" cy="2548052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68F1CBF8-33E3-8DC0-B524-51751D57FD50}"/>
                </a:ext>
              </a:extLst>
            </p:cNvPr>
            <p:cNvSpPr/>
            <p:nvPr/>
          </p:nvSpPr>
          <p:spPr>
            <a:xfrm>
              <a:off x="2133600" y="2133601"/>
              <a:ext cx="2573079" cy="248093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9B4984A1-0FB0-668E-0397-2BBF96D45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6679" y="2238109"/>
              <a:ext cx="1071479" cy="1135957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C1E8C659-F7A7-6AC1-D018-731A222F9A43}"/>
                </a:ext>
              </a:extLst>
            </p:cNvPr>
            <p:cNvCxnSpPr/>
            <p:nvPr/>
          </p:nvCxnSpPr>
          <p:spPr>
            <a:xfrm flipV="1">
              <a:off x="1062121" y="3374066"/>
              <a:ext cx="1071479" cy="1135957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B075443-7A30-C0AD-37B0-2A02604EF6E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29882" y="2270348"/>
              <a:ext cx="1071479" cy="1135957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E2B27885-9D94-BEC5-983C-35ED6E5CB32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38918" y="3341827"/>
              <a:ext cx="1071479" cy="1135957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図 27" descr="\documentclass{slides}&#10;&#10;\usepackage{amsthm}&#10;\usepackage{amsmath}&#10;\usepackage{amssymb}&#10;\usepackage[dvipdfm,papersize={910mm,100cm},margin=5mm]{geometry}&#10;\begin{document}&#10;\begin{eqnarray}&#10;\propto\delta(\theta-\theta)=0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8631F81D-E545-92F4-41CC-1F60F3250160}"/>
                </a:ext>
              </a:extLst>
            </p:cNvPr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605" y="3159745"/>
              <a:ext cx="3063795" cy="428642"/>
            </a:xfrm>
            <a:prstGeom prst="rect">
              <a:avLst/>
            </a:prstGeom>
          </p:spPr>
        </p:pic>
        <p:pic>
          <p:nvPicPr>
            <p:cNvPr id="29" name="図 28" descr="\documentclass{slides}&#10;&#10;\usepackage{amsthm}&#10;\usepackage{amsmath}&#10;\usepackage{amssymb}&#10;\usepackage[dvipdfm,papersize={910mm,100cm},margin=5mm]{geometry}&#10;\begin{document}&#10;\begin{eqnarray}&#10;\Phi(x, \theta)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FA8E3083-8DFE-5670-8219-96A4C2CC565F}"/>
                </a:ext>
              </a:extLst>
            </p:cNvPr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768" y="2758583"/>
              <a:ext cx="1100562" cy="327548"/>
            </a:xfrm>
            <a:prstGeom prst="rect">
              <a:avLst/>
            </a:prstGeom>
          </p:spPr>
        </p:pic>
        <p:pic>
          <p:nvPicPr>
            <p:cNvPr id="30" name="図 29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90D07C58-3B94-423D-3438-791FB6B586F9}"/>
                </a:ext>
              </a:extLst>
            </p:cNvPr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632" y="4376408"/>
              <a:ext cx="258007" cy="231803"/>
            </a:xfrm>
            <a:prstGeom prst="rect">
              <a:avLst/>
            </a:prstGeom>
          </p:spPr>
        </p:pic>
        <p:pic>
          <p:nvPicPr>
            <p:cNvPr id="31" name="図 30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4A13DE57-E3FB-96DF-F86C-20F99F4C88D1}"/>
                </a:ext>
              </a:extLst>
            </p:cNvPr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17" y="4445545"/>
              <a:ext cx="258007" cy="231803"/>
            </a:xfrm>
            <a:prstGeom prst="rect">
              <a:avLst/>
            </a:prstGeom>
          </p:spPr>
        </p:pic>
        <p:pic>
          <p:nvPicPr>
            <p:cNvPr id="32" name="図 31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94866C75-E76E-9C96-9031-2569FCC6D07F}"/>
                </a:ext>
              </a:extLst>
            </p:cNvPr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9" y="2129296"/>
              <a:ext cx="258007" cy="231803"/>
            </a:xfrm>
            <a:prstGeom prst="rect">
              <a:avLst/>
            </a:prstGeom>
          </p:spPr>
        </p:pic>
        <p:pic>
          <p:nvPicPr>
            <p:cNvPr id="33" name="図 32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20573179-701A-3001-098F-86F06BB60DEC}"/>
                </a:ext>
              </a:extLst>
            </p:cNvPr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394" y="2133601"/>
              <a:ext cx="258007" cy="231803"/>
            </a:xfrm>
            <a:prstGeom prst="rect">
              <a:avLst/>
            </a:prstGeom>
          </p:spPr>
        </p:pic>
        <p:pic>
          <p:nvPicPr>
            <p:cNvPr id="34" name="図 33" descr="\documentclass{slides}&#10;&#10;\usepackage{amsthm}&#10;\usepackage{amsmath}&#10;\usepackage{amssymb}&#10;\usepackage[dvipdfm,papersize={910mm,100cm},margin=5mm]{geometry}&#10;\begin{document}&#10;\begin{eqnarray}&#10;\Phi(x', \theta')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4C893BF3-E289-881C-60BA-327576FB4A0D}"/>
                </a:ext>
              </a:extLst>
            </p:cNvPr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25" y="3045561"/>
              <a:ext cx="1277942" cy="366854"/>
            </a:xfrm>
            <a:prstGeom prst="rect">
              <a:avLst/>
            </a:prstGeom>
          </p:spPr>
        </p:pic>
        <p:pic>
          <p:nvPicPr>
            <p:cNvPr id="35" name="図 34" descr="\documentclass{slides}&#10;&#10;\usepackage{amsthm}&#10;\usepackage{amsmath}&#10;\usepackage{amssymb}&#10;\usepackage[dvipdfm,papersize={910mm,100cm},margin=5mm]{geometry}&#10;\begin{document}&#10;\begin{eqnarray}&#10;\Phi(x, \theta)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4F845A13-66C9-5C18-B812-0181D7FDA74F}"/>
                </a:ext>
              </a:extLst>
            </p:cNvPr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371" y="3735462"/>
              <a:ext cx="1100562" cy="327548"/>
            </a:xfrm>
            <a:prstGeom prst="rect">
              <a:avLst/>
            </a:prstGeom>
          </p:spPr>
        </p:pic>
        <p:pic>
          <p:nvPicPr>
            <p:cNvPr id="36" name="図 35" descr="\documentclass{slides}&#10;&#10;\usepackage{amsthm}&#10;\usepackage{amsmath}&#10;\usepackage{amssymb}&#10;\usepackage[dvipdfm,papersize={910mm,100cm},margin=5mm]{geometry}&#10;\begin{document}&#10;\begin{eqnarray}&#10;\Phi(x, \theta)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48DAE882-DA4C-33C4-870E-E57E5747B2F5}"/>
                </a:ext>
              </a:extLst>
            </p:cNvPr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973" y="3497834"/>
              <a:ext cx="1100562" cy="327548"/>
            </a:xfrm>
            <a:prstGeom prst="rect">
              <a:avLst/>
            </a:prstGeom>
          </p:spPr>
        </p:pic>
        <p:pic>
          <p:nvPicPr>
            <p:cNvPr id="37" name="図 36" descr="\documentclass{slides}&#10;&#10;\usepackage{amsthm}&#10;\usepackage{amsmath}&#10;\usepackage{amssymb}&#10;\usepackage[dvipdfm,papersize={910mm,100cm},margin=5mm]{geometry}&#10;\begin{document}&#10;\begin{eqnarray}&#10;\Phi(x, \theta)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F035F06B-DDE5-0EED-1481-643D20976974}"/>
                </a:ext>
              </a:extLst>
            </p:cNvPr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973" y="2999753"/>
              <a:ext cx="1100562" cy="327548"/>
            </a:xfrm>
            <a:prstGeom prst="rect">
              <a:avLst/>
            </a:prstGeom>
          </p:spPr>
        </p:pic>
        <p:pic>
          <p:nvPicPr>
            <p:cNvPr id="38" name="図 37" descr="\documentclass{slides}&#10;&#10;\usepackage{amsthm}&#10;\usepackage{amsmath}&#10;\usepackage{amssymb}&#10;\usepackage[dvipdfm,papersize={910mm,100cm},margin=5mm]{geometry}&#10;\begin{document}&#10;\begin{eqnarray}&#10;\Phi(x', \theta')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AE3C5C8D-6430-0DFD-FD4D-986CDABBBCC0}"/>
                </a:ext>
              </a:extLst>
            </p:cNvPr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07" y="3482225"/>
              <a:ext cx="1277942" cy="366854"/>
            </a:xfrm>
            <a:prstGeom prst="rect">
              <a:avLst/>
            </a:prstGeom>
          </p:spPr>
        </p:pic>
        <p:pic>
          <p:nvPicPr>
            <p:cNvPr id="39" name="図 38" descr="\documentclass{slides}&#10;&#10;\usepackage{amsthm}&#10;\usepackage{amsmath}&#10;\usepackage{amssymb}&#10;\usepackage[dvipdfm,papersize={910mm,100cm},margin=5mm]{geometry}&#10;\begin{document}&#10;\begin{eqnarray}&#10;\Phi(x', \theta')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AB2B9735-E15B-7200-108D-DAF2D7E52983}"/>
                </a:ext>
              </a:extLst>
            </p:cNvPr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996" y="2755685"/>
              <a:ext cx="1277942" cy="366854"/>
            </a:xfrm>
            <a:prstGeom prst="rect">
              <a:avLst/>
            </a:prstGeom>
          </p:spPr>
        </p:pic>
        <p:pic>
          <p:nvPicPr>
            <p:cNvPr id="40" name="図 39" descr="\documentclass{slides}&#10;&#10;\usepackage{amsthm}&#10;\usepackage{amsmath}&#10;\usepackage{amssymb}&#10;\usepackage[dvipdfm,papersize={910mm,100cm},margin=5mm]{geometry}&#10;\begin{document}&#10;\begin{eqnarray}&#10;\Phi(x', \theta')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A3EC7505-C732-6F58-1671-7CB315583300}"/>
                </a:ext>
              </a:extLst>
            </p:cNvPr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949" y="3735462"/>
              <a:ext cx="1277942" cy="366854"/>
            </a:xfrm>
            <a:prstGeom prst="rect">
              <a:avLst/>
            </a:prstGeom>
          </p:spPr>
        </p:pic>
      </p:grpSp>
      <p:sp>
        <p:nvSpPr>
          <p:cNvPr id="83" name="楕円 82">
            <a:extLst>
              <a:ext uri="{FF2B5EF4-FFF2-40B4-BE49-F238E27FC236}">
                <a16:creationId xmlns:a16="http://schemas.microsoft.com/office/drawing/2014/main" id="{EAB0FC01-52DE-0179-AF61-FA4BE9B3C304}"/>
              </a:ext>
            </a:extLst>
          </p:cNvPr>
          <p:cNvSpPr/>
          <p:nvPr/>
        </p:nvSpPr>
        <p:spPr>
          <a:xfrm>
            <a:off x="2083329" y="5450046"/>
            <a:ext cx="1192621" cy="955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55885F0-B53C-5A4E-73F8-33700FB8D73B}"/>
              </a:ext>
            </a:extLst>
          </p:cNvPr>
          <p:cNvCxnSpPr>
            <a:cxnSpLocks/>
          </p:cNvCxnSpPr>
          <p:nvPr/>
        </p:nvCxnSpPr>
        <p:spPr>
          <a:xfrm flipV="1">
            <a:off x="3275950" y="5490296"/>
            <a:ext cx="496630" cy="43750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33EA9251-19F6-221C-AC05-D442032E6CE9}"/>
              </a:ext>
            </a:extLst>
          </p:cNvPr>
          <p:cNvCxnSpPr/>
          <p:nvPr/>
        </p:nvCxnSpPr>
        <p:spPr>
          <a:xfrm flipV="1">
            <a:off x="1586699" y="5927798"/>
            <a:ext cx="496630" cy="43750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8FA334AC-BAD0-8DE2-3F66-C8C15E6AFAC1}"/>
              </a:ext>
            </a:extLst>
          </p:cNvPr>
          <p:cNvCxnSpPr>
            <a:cxnSpLocks/>
          </p:cNvCxnSpPr>
          <p:nvPr/>
        </p:nvCxnSpPr>
        <p:spPr>
          <a:xfrm rot="5400000" flipV="1">
            <a:off x="1613737" y="5458205"/>
            <a:ext cx="412668" cy="52651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0D745F57-CD25-8341-E568-87BA0061B34C}"/>
              </a:ext>
            </a:extLst>
          </p:cNvPr>
          <p:cNvCxnSpPr>
            <a:cxnSpLocks/>
          </p:cNvCxnSpPr>
          <p:nvPr/>
        </p:nvCxnSpPr>
        <p:spPr>
          <a:xfrm rot="5400000" flipV="1">
            <a:off x="3332874" y="5870874"/>
            <a:ext cx="412668" cy="52651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楕円 89">
            <a:extLst>
              <a:ext uri="{FF2B5EF4-FFF2-40B4-BE49-F238E27FC236}">
                <a16:creationId xmlns:a16="http://schemas.microsoft.com/office/drawing/2014/main" id="{CE8B83BF-1C62-1EE7-B673-FA727C99BDFF}"/>
              </a:ext>
            </a:extLst>
          </p:cNvPr>
          <p:cNvSpPr/>
          <p:nvPr/>
        </p:nvSpPr>
        <p:spPr>
          <a:xfrm>
            <a:off x="4714139" y="5450046"/>
            <a:ext cx="1192621" cy="955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8F14450C-E823-7275-DA18-5FAB1DABD86F}"/>
              </a:ext>
            </a:extLst>
          </p:cNvPr>
          <p:cNvCxnSpPr>
            <a:cxnSpLocks/>
          </p:cNvCxnSpPr>
          <p:nvPr/>
        </p:nvCxnSpPr>
        <p:spPr>
          <a:xfrm flipV="1">
            <a:off x="5906760" y="5490296"/>
            <a:ext cx="496630" cy="43750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CB16B8FD-DB94-4F62-C241-FE915F74CA3B}"/>
              </a:ext>
            </a:extLst>
          </p:cNvPr>
          <p:cNvCxnSpPr/>
          <p:nvPr/>
        </p:nvCxnSpPr>
        <p:spPr>
          <a:xfrm flipV="1">
            <a:off x="4217508" y="5927798"/>
            <a:ext cx="496630" cy="43750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090B1EBD-636A-3A42-FA64-56384CD616B6}"/>
              </a:ext>
            </a:extLst>
          </p:cNvPr>
          <p:cNvCxnSpPr>
            <a:cxnSpLocks/>
          </p:cNvCxnSpPr>
          <p:nvPr/>
        </p:nvCxnSpPr>
        <p:spPr>
          <a:xfrm rot="5400000" flipV="1">
            <a:off x="4244547" y="5458205"/>
            <a:ext cx="412668" cy="52651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1B04A0AD-4BF6-C7AB-AE7C-CA5F4D2B32DC}"/>
              </a:ext>
            </a:extLst>
          </p:cNvPr>
          <p:cNvCxnSpPr>
            <a:cxnSpLocks/>
          </p:cNvCxnSpPr>
          <p:nvPr/>
        </p:nvCxnSpPr>
        <p:spPr>
          <a:xfrm rot="5400000" flipV="1">
            <a:off x="5963684" y="5870874"/>
            <a:ext cx="412668" cy="52651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図 94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679474A9-CFB8-6F3A-5554-58143E173EA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8" y="6016029"/>
            <a:ext cx="66408" cy="88349"/>
          </a:xfrm>
          <a:prstGeom prst="rect">
            <a:avLst/>
          </a:prstGeom>
        </p:spPr>
      </p:pic>
      <p:pic>
        <p:nvPicPr>
          <p:cNvPr id="96" name="図 95" descr="\documentclass{slides}&#10;&#10;\usepackage{amsthm}&#10;\usepackage{amsmath}&#10;\usepackage{amssymb}&#10;\usepackage[dvipdfm,papersize={910mm,100cm},margin=5mm]{geometry}&#10;\begin{document}&#10;\begin{eqnarray}&#10;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5C6E993-E846-3F6B-27B3-DE376C3E428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59" y="5456689"/>
            <a:ext cx="87249" cy="67215"/>
          </a:xfrm>
          <a:prstGeom prst="rect">
            <a:avLst/>
          </a:prstGeom>
        </p:spPr>
      </p:pic>
      <p:pic>
        <p:nvPicPr>
          <p:cNvPr id="97" name="図 96" descr="\documentclass{slides}&#10;&#10;\usepackage{amsthm}&#10;\usepackage{amsmath}&#10;\usepackage{amssymb}&#10;\usepackage[dvipdfm,papersize={910mm,100cm},margin=5mm]{geometry}&#10;\begin{document}&#10;\begin{eqnarray}&#10;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5142C336-0F7E-656D-558C-899ABB9450F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61" y="6007485"/>
            <a:ext cx="87249" cy="67215"/>
          </a:xfrm>
          <a:prstGeom prst="rect">
            <a:avLst/>
          </a:prstGeom>
        </p:spPr>
      </p:pic>
      <p:pic>
        <p:nvPicPr>
          <p:cNvPr id="98" name="図 97" descr="\documentclass{slides}&#10;&#10;\usepackage{amsthm}&#10;\usepackage{amsmath}&#10;\usepackage{amssymb}&#10;\usepackage[dvipdfm,papersize={910mm,100cm},margin=5mm]{geometry}&#10;\begin{document}&#10;\begin{eqnarray}&#10;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440B727-53CF-6971-1388-1995FD789B2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46" y="5788124"/>
            <a:ext cx="87249" cy="67215"/>
          </a:xfrm>
          <a:prstGeom prst="rect">
            <a:avLst/>
          </a:prstGeom>
        </p:spPr>
      </p:pic>
      <p:pic>
        <p:nvPicPr>
          <p:cNvPr id="99" name="図 98" descr="\documentclass{slides}&#10;&#10;\usepackage{amsthm}&#10;\usepackage{amsmath}&#10;\usepackage{amssymb}&#10;\usepackage[dvipdfm,papersize={910mm,100cm},margin=5mm]{geometry}&#10;\begin{document}&#10;\begin{eqnarray}&#10;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2ECCAA5-03A4-AD94-CF72-C7C879FA2B1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93" y="6331691"/>
            <a:ext cx="87249" cy="67215"/>
          </a:xfrm>
          <a:prstGeom prst="rect">
            <a:avLst/>
          </a:prstGeom>
        </p:spPr>
      </p:pic>
      <p:pic>
        <p:nvPicPr>
          <p:cNvPr id="100" name="図 99" descr="\documentclass{slides}&#10;&#10;\usepackage{amsthm}&#10;\usepackage{amsmath}&#10;\usepackage{amssymb}&#10;\usepackage[dvipdfm,papersize={910mm,100cm},margin=5mm]{geometry}&#10;\begin{document}&#10;\begin{eqnarray}&#10;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C7382D5-75A3-B959-C848-A83071578B4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50" y="5456689"/>
            <a:ext cx="87249" cy="67215"/>
          </a:xfrm>
          <a:prstGeom prst="rect">
            <a:avLst/>
          </a:prstGeom>
        </p:spPr>
      </p:pic>
      <p:pic>
        <p:nvPicPr>
          <p:cNvPr id="101" name="図 100" descr="\documentclass{slides}&#10;&#10;\usepackage{amsthm}&#10;\usepackage{amsmath}&#10;\usepackage{amssymb}&#10;\usepackage[dvipdfm,papersize={910mm,100cm},margin=5mm]{geometry}&#10;\begin{document}&#10;\begin{eqnarray}&#10;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39E65D2-54EA-725C-64DF-BD3A793D412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80" y="6319076"/>
            <a:ext cx="87249" cy="67215"/>
          </a:xfrm>
          <a:prstGeom prst="rect">
            <a:avLst/>
          </a:prstGeom>
        </p:spPr>
      </p:pic>
      <p:pic>
        <p:nvPicPr>
          <p:cNvPr id="102" name="図 101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4EC618A-B89B-FABC-5B82-D916F6DF9B3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13" y="5782867"/>
            <a:ext cx="66408" cy="88349"/>
          </a:xfrm>
          <a:prstGeom prst="rect">
            <a:avLst/>
          </a:prstGeom>
        </p:spPr>
      </p:pic>
      <p:pic>
        <p:nvPicPr>
          <p:cNvPr id="103" name="図 102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F87C67C-D9F5-1047-DB65-963D6BC352A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53" y="6007875"/>
            <a:ext cx="66408" cy="88349"/>
          </a:xfrm>
          <a:prstGeom prst="rect">
            <a:avLst/>
          </a:prstGeom>
        </p:spPr>
      </p:pic>
      <p:pic>
        <p:nvPicPr>
          <p:cNvPr id="104" name="図 103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2D14CB3-9B25-F254-4B62-AB4E7F9E87EB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66" y="5980084"/>
            <a:ext cx="66408" cy="88349"/>
          </a:xfrm>
          <a:prstGeom prst="rect">
            <a:avLst/>
          </a:prstGeom>
        </p:spPr>
      </p:pic>
      <p:pic>
        <p:nvPicPr>
          <p:cNvPr id="105" name="図 104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7724117-F069-95AC-A4A5-EF46EBC20C60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16" y="5778519"/>
            <a:ext cx="66408" cy="88349"/>
          </a:xfrm>
          <a:prstGeom prst="rect">
            <a:avLst/>
          </a:prstGeom>
        </p:spPr>
      </p:pic>
      <p:pic>
        <p:nvPicPr>
          <p:cNvPr id="106" name="図 105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8DEDBCF-4D20-7453-E7D7-CE2C2A097F1C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78" y="5774366"/>
            <a:ext cx="66408" cy="88349"/>
          </a:xfrm>
          <a:prstGeom prst="rect">
            <a:avLst/>
          </a:prstGeom>
        </p:spPr>
      </p:pic>
      <p:pic>
        <p:nvPicPr>
          <p:cNvPr id="107" name="図 106" descr="\documentclass{slides}&#10;&#10;\usepackage{amsthm}&#10;\usepackage{amsmath}&#10;\usepackage{amssymb}&#10;\usepackage[dvipdfm,papersize={910mm,100cm},margin=5mm]{geometry}&#10;\begin{document}&#10;\begin{eqnarray}&#10;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16D71A9-66EF-C9D5-F71C-903562668084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98" y="5456689"/>
            <a:ext cx="87249" cy="67215"/>
          </a:xfrm>
          <a:prstGeom prst="rect">
            <a:avLst/>
          </a:prstGeom>
        </p:spPr>
      </p:pic>
      <p:pic>
        <p:nvPicPr>
          <p:cNvPr id="108" name="図 107" descr="\documentclass{slides}&#10;&#10;\usepackage{amsthm}&#10;\usepackage{amsmath}&#10;\usepackage{amssymb}&#10;\usepackage[dvipdfm,papersize={910mm,100cm},margin=5mm]{geometry}&#10;\begin{document}&#10;\begin{eqnarray}&#10;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6AFE97EE-76C5-2692-FFE7-5526C9E50D3A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97" y="6330144"/>
            <a:ext cx="87249" cy="67215"/>
          </a:xfrm>
          <a:prstGeom prst="rect">
            <a:avLst/>
          </a:prstGeom>
        </p:spPr>
      </p:pic>
      <p:pic>
        <p:nvPicPr>
          <p:cNvPr id="109" name="図 108" descr="\documentclass{slides}&#10;&#10;\usepackage{amsthm}&#10;\usepackage{amsmath}&#10;\usepackage{amssymb}&#10;\usepackage[dvipdfm,papersize={910mm,100cm},margin=5mm]{geometry}&#10;\begin{document}&#10;\begin{eqnarray}&#10;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C28B87F-1B63-5A31-176D-65F363748A10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51" y="6286981"/>
            <a:ext cx="87249" cy="67215"/>
          </a:xfrm>
          <a:prstGeom prst="rect">
            <a:avLst/>
          </a:prstGeom>
        </p:spPr>
      </p:pic>
      <p:pic>
        <p:nvPicPr>
          <p:cNvPr id="110" name="図 109" descr="\documentclass{slides}&#10;&#10;\usepackage{amsthm}&#10;\usepackage{amsmath}&#10;\usepackage{amssymb}&#10;\usepackage[dvipdfm,papersize={910mm,100cm},margin=5mm]{geometry}&#10;\begin{document}&#10;\begin{eqnarray}&#10;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9626CE1-4360-874C-7DB0-AA1FD733262C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65" y="5423080"/>
            <a:ext cx="87249" cy="67215"/>
          </a:xfrm>
          <a:prstGeom prst="rect">
            <a:avLst/>
          </a:prstGeom>
        </p:spPr>
      </p:pic>
      <p:pic>
        <p:nvPicPr>
          <p:cNvPr id="111" name="図 110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7347032-941A-F1AB-2B18-B04DB42CC119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84" y="5793830"/>
            <a:ext cx="66408" cy="88349"/>
          </a:xfrm>
          <a:prstGeom prst="rect">
            <a:avLst/>
          </a:prstGeom>
        </p:spPr>
      </p:pic>
      <p:pic>
        <p:nvPicPr>
          <p:cNvPr id="112" name="図 111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239570B3-1E87-430B-0971-5AD575226BD0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84" y="5956346"/>
            <a:ext cx="66408" cy="88349"/>
          </a:xfrm>
          <a:prstGeom prst="rect">
            <a:avLst/>
          </a:prstGeom>
        </p:spPr>
      </p:pic>
      <p:pic>
        <p:nvPicPr>
          <p:cNvPr id="113" name="図 112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973BC78-9C66-3731-8CC2-3617F0F915B0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40" y="5956385"/>
            <a:ext cx="66408" cy="88349"/>
          </a:xfrm>
          <a:prstGeom prst="rect">
            <a:avLst/>
          </a:prstGeom>
        </p:spPr>
      </p:pic>
      <p:pic>
        <p:nvPicPr>
          <p:cNvPr id="114" name="図 113" descr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734337E-CA2A-08F7-12D6-393F51A87EA5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70" y="5791943"/>
            <a:ext cx="66408" cy="88349"/>
          </a:xfrm>
          <a:prstGeom prst="rect">
            <a:avLst/>
          </a:prstGeom>
        </p:spPr>
      </p:pic>
      <p:pic>
        <p:nvPicPr>
          <p:cNvPr id="115" name="図 114" descr="\documentclass{slides}&#10;&#10;\usepackage{amsthm}&#10;\usepackage{amsmath}&#10;\usepackage{amssymb}&#10;\usepackage[dvipdfm,papersize={910mm,100cm},margin=5mm]{geometry}&#10;\begin{document}&#10;\begin{eqnarray}&#10;\ps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CD005910-09E0-2B93-A08A-19025682E778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12" y="5802140"/>
            <a:ext cx="76652" cy="88349"/>
          </a:xfrm>
          <a:prstGeom prst="rect">
            <a:avLst/>
          </a:prstGeom>
        </p:spPr>
      </p:pic>
      <p:pic>
        <p:nvPicPr>
          <p:cNvPr id="116" name="図 115" descr="\documentclass{slides}&#10;&#10;\usepackage{amsthm}&#10;\usepackage{amsmath}&#10;\usepackage{amssymb}&#10;\usepackage[dvipdfm,papersize={910mm,100cm},margin=5mm]{geometry}&#10;\begin{document}&#10;\begin{eqnarray}&#10;\ps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2FAA28F0-7C96-57FE-803C-F9609F72DDD9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41" y="5963701"/>
            <a:ext cx="76652" cy="88349"/>
          </a:xfrm>
          <a:prstGeom prst="rect">
            <a:avLst/>
          </a:prstGeom>
        </p:spPr>
      </p:pic>
      <p:pic>
        <p:nvPicPr>
          <p:cNvPr id="117" name="図 116" descr="\documentclass{slides}&#10;&#10;\usepackage{amsthm}&#10;\usepackage{amsmath}&#10;\usepackage{amssymb}&#10;\usepackage[dvipdfm,papersize={910mm,100cm},margin=5mm]{geometry}&#10;\begin{document}&#10;\begin{eqnarray}&#10;\tilde{\psi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C551937-DACE-3130-F1E1-DB216075A398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37" y="5774366"/>
            <a:ext cx="78419" cy="105079"/>
          </a:xfrm>
          <a:prstGeom prst="rect">
            <a:avLst/>
          </a:prstGeom>
        </p:spPr>
      </p:pic>
      <p:pic>
        <p:nvPicPr>
          <p:cNvPr id="118" name="図 117" descr="\documentclass{slides}&#10;&#10;\usepackage{amsthm}&#10;\usepackage{amsmath}&#10;\usepackage{amssymb}&#10;\usepackage[dvipdfm,papersize={910mm,100cm},margin=5mm]{geometry}&#10;\begin{document}&#10;\begin{eqnarray}&#10;\tilde{\psi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3C3D68D-7E56-C4F2-CA19-02DA8A2204E2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44" y="5954946"/>
            <a:ext cx="78419" cy="105079"/>
          </a:xfrm>
          <a:prstGeom prst="rect">
            <a:avLst/>
          </a:prstGeom>
        </p:spPr>
      </p:pic>
      <p:pic>
        <p:nvPicPr>
          <p:cNvPr id="119" name="図 118" descr="\documentclass{slides}&#10;&#10;\usepackage{amsthm}&#10;\usepackage{amsmath}&#10;\usepackage{amssymb}&#10;\usepackage[dvipdfm,papersize={910mm,100cm},margin=5mm]{geometry}&#10;\begin{document}&#10;\begin{eqnarray}&#10;\lambda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6EA0F88E-5508-61F7-A752-FBFA3D01E467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96" y="5893916"/>
            <a:ext cx="62876" cy="69563"/>
          </a:xfrm>
          <a:prstGeom prst="rect">
            <a:avLst/>
          </a:prstGeom>
        </p:spPr>
      </p:pic>
      <p:pic>
        <p:nvPicPr>
          <p:cNvPr id="120" name="図 119" descr="\documentclass{slides}&#10;&#10;\usepackage{amsthm}&#10;\usepackage{amsmath}&#10;\usepackage{amssymb}&#10;\usepackage[dvipdfm,papersize={910mm,100cm},margin=5mm]{geometry}&#10;\begin{document}&#10;\begin{eqnarray}&#10;\lambda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BA64266-92F1-DCA1-5C32-6DCF8C35601F}"/>
              </a:ext>
            </a:extLst>
          </p:cNvPr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31" y="5893916"/>
            <a:ext cx="62876" cy="69563"/>
          </a:xfrm>
          <a:prstGeom prst="rect">
            <a:avLst/>
          </a:prstGeom>
        </p:spPr>
      </p:pic>
      <p:pic>
        <p:nvPicPr>
          <p:cNvPr id="121" name="図 120" descr="\documentclass{slides}&#10;&#10;\usepackage{amsthm}&#10;\usepackage{amsmath}&#10;\usepackage{amssymb}&#10;\usepackage[dvipdfm,papersize={910mm,100cm},margin=5mm]{geometry}&#10;\begin{document}&#10;\begin{eqnarray}&#10;\lambda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43C7206-8400-641D-9F4A-EDBC1AE26DDC}"/>
              </a:ext>
            </a:extLst>
          </p:cNvPr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90" y="5879002"/>
            <a:ext cx="62876" cy="69563"/>
          </a:xfrm>
          <a:prstGeom prst="rect">
            <a:avLst/>
          </a:prstGeom>
        </p:spPr>
      </p:pic>
      <p:pic>
        <p:nvPicPr>
          <p:cNvPr id="122" name="図 121" descr="\documentclass{slides}&#10;&#10;\usepackage{amsthm}&#10;\usepackage{amsmath}&#10;\usepackage{amssymb}&#10;\usepackage[dvipdfm,papersize={910mm,100cm},margin=5mm]{geometry}&#10;\begin{document}&#10;\begin{eqnarray}&#10;\lambda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E9AACDE-7353-FABC-0E7A-6DDB4E573383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37" y="5892349"/>
            <a:ext cx="62876" cy="69563"/>
          </a:xfrm>
          <a:prstGeom prst="rect">
            <a:avLst/>
          </a:prstGeom>
        </p:spPr>
      </p:pic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ECC87414-122B-2A86-117E-15329B3D9DC6}"/>
              </a:ext>
            </a:extLst>
          </p:cNvPr>
          <p:cNvSpPr txBox="1"/>
          <p:nvPr/>
        </p:nvSpPr>
        <p:spPr>
          <a:xfrm>
            <a:off x="3826865" y="574403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+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B4526874-2D7F-028F-7514-7C655D4FFF77}"/>
              </a:ext>
            </a:extLst>
          </p:cNvPr>
          <p:cNvSpPr txBox="1"/>
          <p:nvPr/>
        </p:nvSpPr>
        <p:spPr>
          <a:xfrm>
            <a:off x="6596226" y="577028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=0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0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10BF120-3332-2071-3C2A-F7CFD7E9A846}"/>
              </a:ext>
            </a:extLst>
          </p:cNvPr>
          <p:cNvSpPr txBox="1"/>
          <p:nvPr/>
        </p:nvSpPr>
        <p:spPr>
          <a:xfrm>
            <a:off x="3373167" y="5752326"/>
            <a:ext cx="5216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Segoe UI"/>
                <a:ea typeface="メイリオ"/>
              </a:rPr>
              <a:t>string geometry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time          global time on</a:t>
            </a:r>
            <a:endParaRPr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19463" y="3740335"/>
            <a:ext cx="327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:  </a:t>
            </a:r>
            <a:r>
              <a:rPr lang="en-US" altLang="ja-JP" sz="2000" dirty="0">
                <a:solidFill>
                  <a:prstClr val="black"/>
                </a:solidFill>
                <a:latin typeface="Segoe UI"/>
                <a:ea typeface="メイリオ"/>
              </a:rPr>
              <a:t>string geometry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time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C1C93E-A27A-C36F-3642-8570529A35EF}"/>
              </a:ext>
            </a:extLst>
          </p:cNvPr>
          <p:cNvSpPr txBox="1"/>
          <p:nvPr/>
        </p:nvSpPr>
        <p:spPr>
          <a:xfrm>
            <a:off x="5002066" y="4391863"/>
            <a:ext cx="2750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super Riemann surface</a:t>
            </a:r>
            <a:endParaRPr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206545" y="4381431"/>
            <a:ext cx="248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 :</a:t>
            </a:r>
            <a:r>
              <a:rPr lang="ja-JP" altLang="en-US" sz="2000" dirty="0">
                <a:solidFill>
                  <a:prstClr val="black"/>
                </a:solidFill>
                <a:latin typeface="Segoe UI"/>
                <a:ea typeface="メイリオ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Segoe UI"/>
                <a:ea typeface="メイリオ"/>
              </a:rPr>
              <a:t>super</a:t>
            </a:r>
            <a:r>
              <a:rPr lang="ja-JP" altLang="en-US" sz="2000" dirty="0">
                <a:solidFill>
                  <a:prstClr val="black"/>
                </a:solidFill>
                <a:latin typeface="Segoe UI"/>
                <a:ea typeface="メイリオ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Segoe UI"/>
                <a:ea typeface="メイリオ"/>
              </a:rPr>
              <a:t>vierbein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-1" y="-161719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The model space of s</a:t>
            </a:r>
            <a:r>
              <a:rPr lang="en-US" altLang="ja-JP" dirty="0" err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tring</a:t>
            </a: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geometry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15" y="3846030"/>
            <a:ext cx="131810" cy="173714"/>
          </a:xfrm>
          <a:prstGeom prst="rect">
            <a:avLst/>
          </a:prstGeom>
        </p:spPr>
      </p:pic>
      <p:sp>
        <p:nvSpPr>
          <p:cNvPr id="6" name="左中かっこ 5"/>
          <p:cNvSpPr/>
          <p:nvPr/>
        </p:nvSpPr>
        <p:spPr>
          <a:xfrm>
            <a:off x="2156645" y="3846030"/>
            <a:ext cx="45719" cy="1563641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6EAD6FB-D254-EE35-52DE-9C858B6B52D3}"/>
              </a:ext>
            </a:extLst>
          </p:cNvPr>
          <p:cNvCxnSpPr>
            <a:cxnSpLocks/>
          </p:cNvCxnSpPr>
          <p:nvPr/>
        </p:nvCxnSpPr>
        <p:spPr>
          <a:xfrm>
            <a:off x="3704056" y="5455334"/>
            <a:ext cx="0" cy="2737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2" name="図 21" descr="\documentclass{slides}&#10;&#10;\usepackage{amsthm}&#10;\usepackage{amsmath}&#10;\usepackage{amssymb}&#10;\usepackage[dvips]{graphicx}&#10;\begin{document}&#10;\begin{eqnarray}&#10;\equiv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9F55896-0E8D-E2D1-4729-8F2771B508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46" y="5906148"/>
            <a:ext cx="179867" cy="11991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1F9238C-0ADE-9BFA-0332-0B16C5F3AD5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39" y="5101397"/>
            <a:ext cx="1321499" cy="1849323"/>
          </a:xfrm>
          <a:prstGeom prst="rect">
            <a:avLst/>
          </a:prstGeom>
        </p:spPr>
      </p:pic>
      <p:pic>
        <p:nvPicPr>
          <p:cNvPr id="30" name="図 29" descr="\documentclass{slides}&#10;&#10;\usepackage{amsthm}&#10;\usepackage{amsmath}&#10;\usepackage{amssymb}&#10;\usepackage[dvips]{graphicx}&#10;\usepackage[dvips]{psfrag}&#10;&#10;\begin{document}&#10;\begin{eqnarray}&#10;\bold{R}^{d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52DFA334-C538-7F44-D91A-ED63FD8CD2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68" y="4919736"/>
            <a:ext cx="233095" cy="181661"/>
          </a:xfrm>
          <a:prstGeom prst="rect">
            <a:avLst/>
          </a:prstGeom>
        </p:spPr>
      </p:pic>
      <p:pic>
        <p:nvPicPr>
          <p:cNvPr id="44" name="図 43" descr="\documentclass{slides}&#10;&#10;\usepackage{amsthm}&#10;\usepackage{amsmath}&#10;\usepackage{amssymb}&#10;\usepackage[dvips]{graphicx}&#10;\begin{document}&#10;\begin{eqnarray}&#10;\in \bold{R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B21DB11-EE7B-05D4-39A4-8954F0E339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24" y="3821596"/>
            <a:ext cx="451929" cy="19814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AE0CED4-22BE-7D34-E622-1577E484EAF1}"/>
              </a:ext>
            </a:extLst>
          </p:cNvPr>
          <p:cNvSpPr txBox="1"/>
          <p:nvPr/>
        </p:nvSpPr>
        <p:spPr>
          <a:xfrm>
            <a:off x="8912740" y="4362043"/>
            <a:ext cx="342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</a:t>
            </a:r>
            <a:r>
              <a:rPr kumimoji="1" lang="en-US" altLang="ja-JP" sz="2000" dirty="0"/>
              <a:t>any body states of strings</a:t>
            </a:r>
            <a:endParaRPr kumimoji="1" lang="ja-JP" altLang="en-US" sz="2000" dirty="0"/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F6F81851-D868-BB25-4BA7-11A468152DC1}"/>
              </a:ext>
            </a:extLst>
          </p:cNvPr>
          <p:cNvGrpSpPr/>
          <p:nvPr/>
        </p:nvGrpSpPr>
        <p:grpSpPr>
          <a:xfrm>
            <a:off x="642334" y="1330428"/>
            <a:ext cx="680570" cy="676717"/>
            <a:chOff x="663115" y="1647316"/>
            <a:chExt cx="680570" cy="676717"/>
          </a:xfrm>
        </p:grpSpPr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D92E5263-7F7E-E41F-9058-32082CD4D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671" y="1647316"/>
              <a:ext cx="0" cy="5449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0C8A2ED0-028A-238C-53F9-B9AB0B825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115" y="1954701"/>
              <a:ext cx="346756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2FEB92E3-3699-F64F-6E63-833B03B67AA9}"/>
                </a:ext>
              </a:extLst>
            </p:cNvPr>
            <p:cNvCxnSpPr>
              <a:cxnSpLocks/>
            </p:cNvCxnSpPr>
            <p:nvPr/>
          </p:nvCxnSpPr>
          <p:spPr>
            <a:xfrm>
              <a:off x="836690" y="1967042"/>
              <a:ext cx="506995" cy="3011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7" name="図 46" descr="\documentclass{slides}&#10;&#10;\usepackage{amsthm}&#10;\usepackage{amsmath}&#10;\usepackage{amssymb}&#10;\usepackage[dvips]{graphicx}&#10;\usepackage[dvips]{psfrag}&#10;&#10;\begin{document}&#10;\begin{eqnarray}&#10;\bold{R}^{d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6A9FB3A0-3037-FF6E-D507-670AD3BEEBD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47" y="1347242"/>
            <a:ext cx="233095" cy="181661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12591AF-5326-478E-35E4-41E077862B5C}"/>
              </a:ext>
            </a:extLst>
          </p:cNvPr>
          <p:cNvSpPr txBox="1"/>
          <p:nvPr/>
        </p:nvSpPr>
        <p:spPr>
          <a:xfrm>
            <a:off x="172167" y="878797"/>
            <a:ext cx="43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/>
              <a:t>m</a:t>
            </a:r>
            <a:r>
              <a:rPr kumimoji="1" lang="en-US" altLang="ja-JP" sz="2000" u="sng" dirty="0"/>
              <a:t>odel space </a:t>
            </a:r>
            <a:r>
              <a:rPr lang="en-US" altLang="ja-JP" sz="2000" u="sng" dirty="0"/>
              <a:t>of finite dim. manifolds</a:t>
            </a:r>
            <a:endParaRPr kumimoji="1" lang="ja-JP" altLang="en-US" sz="2000" u="sng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7C59758-E75C-CDAB-0393-DDA76F620EAE}"/>
              </a:ext>
            </a:extLst>
          </p:cNvPr>
          <p:cNvSpPr txBox="1"/>
          <p:nvPr/>
        </p:nvSpPr>
        <p:spPr>
          <a:xfrm>
            <a:off x="172959" y="2250536"/>
            <a:ext cx="3798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/>
              <a:t>m</a:t>
            </a:r>
            <a:r>
              <a:rPr kumimoji="1" lang="en-US" altLang="ja-JP" sz="2000" u="sng" dirty="0"/>
              <a:t>odel space of string geometry</a:t>
            </a:r>
            <a:endParaRPr kumimoji="1" lang="ja-JP" altLang="en-US" sz="2000" u="sng" dirty="0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442D98A2-0D55-9131-A796-292EA02DAB7D}"/>
              </a:ext>
            </a:extLst>
          </p:cNvPr>
          <p:cNvCxnSpPr>
            <a:cxnSpLocks/>
          </p:cNvCxnSpPr>
          <p:nvPr/>
        </p:nvCxnSpPr>
        <p:spPr>
          <a:xfrm>
            <a:off x="989090" y="2922920"/>
            <a:ext cx="708678" cy="4291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6CC3255F-7C15-9947-1DDA-A611FC308DD8}"/>
              </a:ext>
            </a:extLst>
          </p:cNvPr>
          <p:cNvCxnSpPr>
            <a:cxnSpLocks/>
          </p:cNvCxnSpPr>
          <p:nvPr/>
        </p:nvCxnSpPr>
        <p:spPr>
          <a:xfrm>
            <a:off x="1372901" y="2982056"/>
            <a:ext cx="324867" cy="37002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E941E4D5-13AB-C82D-DEB0-1D60620DB9BC}"/>
              </a:ext>
            </a:extLst>
          </p:cNvPr>
          <p:cNvCxnSpPr>
            <a:cxnSpLocks/>
          </p:cNvCxnSpPr>
          <p:nvPr/>
        </p:nvCxnSpPr>
        <p:spPr>
          <a:xfrm flipV="1">
            <a:off x="1676986" y="2972391"/>
            <a:ext cx="0" cy="3789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BF86BB4-B512-01F2-6896-911BA0A4D787}"/>
              </a:ext>
            </a:extLst>
          </p:cNvPr>
          <p:cNvSpPr txBox="1"/>
          <p:nvPr/>
        </p:nvSpPr>
        <p:spPr>
          <a:xfrm>
            <a:off x="1656205" y="3254446"/>
            <a:ext cx="2750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3</a:t>
            </a:r>
            <a:r>
              <a:rPr kumimoji="1" lang="en-US" altLang="ja-JP" sz="2000" dirty="0"/>
              <a:t> kinds of coordinates </a:t>
            </a:r>
            <a:endParaRPr kumimoji="1" lang="ja-JP" altLang="en-US" sz="2000" dirty="0"/>
          </a:p>
        </p:txBody>
      </p:sp>
      <p:pic>
        <p:nvPicPr>
          <p:cNvPr id="33" name="図 32" descr="\documentclass{slides}&#10;&#10;\usepackage{amsthm}&#10;\usepackage{amsmath}&#10;\usepackage{amssymb}&#10;\usepackage[dvips]{graphicx}&#10;\begin{document}&#10;\begin{eqnarray}&#10; \bold{X}_T(\bar{\tau}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5991022D-6EFD-21BE-F091-C7101FA702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7" y="5985901"/>
            <a:ext cx="521222" cy="175330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7E54841-CCDA-BE30-08F8-6DAD60A1B329}"/>
              </a:ext>
            </a:extLst>
          </p:cNvPr>
          <p:cNvSpPr txBox="1"/>
          <p:nvPr/>
        </p:nvSpPr>
        <p:spPr>
          <a:xfrm>
            <a:off x="2205247" y="5043647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70AA88F-AEE8-1F79-D0BA-95B1609E469D}"/>
              </a:ext>
            </a:extLst>
          </p:cNvPr>
          <p:cNvSpPr/>
          <p:nvPr/>
        </p:nvSpPr>
        <p:spPr>
          <a:xfrm>
            <a:off x="10299156" y="6707306"/>
            <a:ext cx="1766454" cy="28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762F9478-E4E3-34F2-34B8-5AB3502FB90E}"/>
              </a:ext>
            </a:extLst>
          </p:cNvPr>
          <p:cNvSpPr/>
          <p:nvPr/>
        </p:nvSpPr>
        <p:spPr>
          <a:xfrm>
            <a:off x="4633614" y="4544686"/>
            <a:ext cx="275291" cy="1200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478E47-A61A-B3F9-A930-0295C9F14C8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83" y="5899500"/>
            <a:ext cx="131810" cy="173714"/>
          </a:xfrm>
          <a:prstGeom prst="rect">
            <a:avLst/>
          </a:prstGeom>
        </p:spPr>
      </p:pic>
      <p:pic>
        <p:nvPicPr>
          <p:cNvPr id="7" name="図 6" descr="\documentclass{slides}&#10;&#10;\usepackage{amsthm}&#10;\usepackage{amsmath}&#10;\usepackage{amssymb}&#10;\usepackage[dvips]{graphicx}&#10;\begin{document}&#10;\begin{eqnarray}&#10;\cup_T \{ [\bar{\tau},\bar{\bold{E}}_T, \bold{X}_T(\bar{\tau})] \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379DB4F-31D1-52D3-519E-6A91F440085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9" y="2673837"/>
            <a:ext cx="2289366" cy="285028"/>
          </a:xfrm>
          <a:prstGeom prst="rect">
            <a:avLst/>
          </a:prstGeom>
        </p:spPr>
      </p:pic>
      <p:pic>
        <p:nvPicPr>
          <p:cNvPr id="16" name="図 15" descr="\documentclass{slides}&#10;&#10;\usepackage{amsthm}&#10;\usepackage{amsmath}&#10;\usepackage{amssymb}&#10;\usepackage[dvipdfm,papersize={910mm,100cm},margin=5mm]{geometry}&#10;\begin{document}&#10;\begin{eqnarray}&#10;T= IIA, IIB, I, SO(32)het, E_8 \times E_8 het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F4369F4-855D-8622-8228-870D7DEDB69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8" y="2814546"/>
            <a:ext cx="3761619" cy="195865"/>
          </a:xfrm>
          <a:prstGeom prst="rect">
            <a:avLst/>
          </a:prstGeom>
        </p:spPr>
      </p:pic>
      <p:pic>
        <p:nvPicPr>
          <p:cNvPr id="19" name="図 18" descr="\documentclass{slides}&#10;&#10;\usepackage{amsthm}&#10;\usepackage{amsmath}&#10;\usepackage{amssymb}&#10;\usepackage[dvips]{graphicx}&#10;\begin{document}&#10;\begin{eqnarray}&#10;\bar{\bold{E}}_T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0C6FD86-6AF4-BE3C-C08F-A7339054131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79" y="4467198"/>
            <a:ext cx="342186" cy="278931"/>
          </a:xfrm>
          <a:prstGeom prst="rect">
            <a:avLst/>
          </a:prstGeom>
        </p:spPr>
      </p:pic>
      <p:pic>
        <p:nvPicPr>
          <p:cNvPr id="23" name="図 22" descr="\documentclass{slides}&#10;&#10;\usepackage{amsthm}&#10;\usepackage{amsmath}&#10;\usepackage{amssymb}&#10;\usepackage[dvips]{graphicx}&#10;\begin{document}&#10;\begin{eqnarray}&#10;\in \mathcal{M}_T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A7B6E7D-5985-D27D-BA52-EB935F9584C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88" y="4467198"/>
            <a:ext cx="707996" cy="237015"/>
          </a:xfrm>
          <a:prstGeom prst="rect">
            <a:avLst/>
          </a:prstGeom>
        </p:spPr>
      </p:pic>
      <p:pic>
        <p:nvPicPr>
          <p:cNvPr id="24" name="図 23" descr="\documentclass{slides}&#10;&#10;\usepackage{amsthm}&#10;\usepackage{amsmath}&#10;\usepackage{amssymb}&#10;\usepackage[dvips]{graphicx}&#10;\usepackage[dvips]{psfrag}&#10;&#10;\begin{document}&#10;\begin{eqnarray}&#10;\bold{\Sigma}_T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AE8E334-9F6B-BFFC-8516-E8CA2346E2E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41" y="4507319"/>
            <a:ext cx="354287" cy="236953"/>
          </a:xfrm>
          <a:prstGeom prst="rect">
            <a:avLst/>
          </a:prstGeom>
        </p:spPr>
      </p:pic>
      <p:pic>
        <p:nvPicPr>
          <p:cNvPr id="25" name="図 24" descr="\documentclass{slides}&#10;&#10;\usepackage{amsthm}&#10;\usepackage{amsmath}&#10;\usepackage{amssymb}&#10;\usepackage[dvips]{graphicx}&#10;\usepackage[dvips]{psfrag}&#10;&#10;\begin{document}&#10;\begin{eqnarray}&#10;\bold{\Sigma}_T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3C0271C-D0D6-512D-4A4E-6285B632A8F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33" y="5878099"/>
            <a:ext cx="354287" cy="236953"/>
          </a:xfrm>
          <a:prstGeom prst="rect">
            <a:avLst/>
          </a:prstGeom>
        </p:spPr>
      </p:pic>
      <p:pic>
        <p:nvPicPr>
          <p:cNvPr id="26" name="図 25" descr="\documentclass{slides}&#10;&#10;\usepackage{amsthm}&#10;\usepackage{amsmath}&#10;\usepackage{amssymb}&#10;\usepackage[dvips]{graphicx}&#10;\usepackage[dvips]{psfrag}&#10;&#10;\begin{document}&#10;\begin{eqnarray}&#10;\bold{X}_T(\bar{\tau}) \in \bold{\Sigma}_T|_{\bar{\tau}} \to \bold{R}^{d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BD3BE20-698D-E5E1-AA6C-4E6E216B0AD6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16" y="5094009"/>
            <a:ext cx="2436572" cy="313143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F5A8025-3D9E-FE3B-A4C4-35D7D47E4056}"/>
              </a:ext>
            </a:extLst>
          </p:cNvPr>
          <p:cNvSpPr txBox="1"/>
          <p:nvPr/>
        </p:nvSpPr>
        <p:spPr>
          <a:xfrm>
            <a:off x="3257827" y="2690877"/>
            <a:ext cx="648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                                                              : represents each chart)</a:t>
            </a:r>
            <a:endParaRPr kumimoji="1" lang="ja-JP" altLang="en-US" dirty="0"/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D2E398DD-0317-6032-2470-C3006F7B34CC}"/>
              </a:ext>
            </a:extLst>
          </p:cNvPr>
          <p:cNvSpPr/>
          <p:nvPr/>
        </p:nvSpPr>
        <p:spPr>
          <a:xfrm>
            <a:off x="8679873" y="3654556"/>
            <a:ext cx="130122" cy="1849323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70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タイトル 1"/>
          <p:cNvSpPr txBox="1">
            <a:spLocks/>
          </p:cNvSpPr>
          <p:nvPr/>
        </p:nvSpPr>
        <p:spPr>
          <a:xfrm>
            <a:off x="0" y="0"/>
            <a:ext cx="12192000" cy="632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/>
              <a:t> The topology of string geometry and string manifolds </a:t>
            </a:r>
            <a:endParaRPr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7C0A67-6DE3-4AC1-6C28-1D38C60DAC09}"/>
              </a:ext>
            </a:extLst>
          </p:cNvPr>
          <p:cNvSpPr txBox="1"/>
          <p:nvPr/>
        </p:nvSpPr>
        <p:spPr>
          <a:xfrm>
            <a:off x="434622" y="892612"/>
            <a:ext cx="7531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effectLst/>
              </a:rPr>
              <a:t>We define an </a:t>
            </a:r>
            <a:r>
              <a:rPr lang="en-US" altLang="ja-JP" dirty="0"/>
              <a:t>   </a:t>
            </a:r>
            <a:r>
              <a:rPr lang="en-US" altLang="ja-JP" dirty="0">
                <a:effectLst/>
              </a:rPr>
              <a:t>-open neighborhood of                                   by </a:t>
            </a:r>
            <a:endParaRPr lang="ja-JP" altLang="en-US" dirty="0"/>
          </a:p>
        </p:txBody>
      </p:sp>
      <p:pic>
        <p:nvPicPr>
          <p:cNvPr id="8" name="図 7" descr="\documentclass{slides}&#10;&#10;\usepackage{amsthm}&#10;\usepackage{amsmath}&#10;\usepackage{amssymb}&#10;\usepackage[dvipdfm,papersize={910mm,100cm},margin=5mm]{geometry}&#10;\begin{document}&#10;\begin{eqnarray}&#10;[\bar{\tau}_s,\bar{\bold{E}}_{T}, \bold{X}_{s T} (\bar{\tau}_s)]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3A3CE8C-3F69-5CDF-6D99-B7C14B9480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19" y="936669"/>
            <a:ext cx="1906028" cy="281217"/>
          </a:xfrm>
          <a:prstGeom prst="rect">
            <a:avLst/>
          </a:prstGeom>
        </p:spPr>
      </p:pic>
      <p:pic>
        <p:nvPicPr>
          <p:cNvPr id="10" name="図 9" descr="\documentclass{slides}&#10;&#10;\usepackage{amsthm}&#10;\usepackage{amsmath}&#10;\usepackage{amssymb}&#10;\usepackage[dvipdfm,papersize={910mm,100cm},margin=5mm]{geometry}&#10;\begin{document}&#10;\begin{eqnarray}&#10;&amp;&amp;U([\bar{\tau}_s,\bar{\bold{E}}_{T}, \bold{X}_{s T} (\bar{\tau}_s)], \epsilon) \nonumber \\&#10;&amp;:=&amp;&#10;\biggl\{ [\bar{\tau},\bar{\bold{E}}_T, \bold{X}_T(\bar{\tau})]&#10;\bigm| \sqrt{|\bar{\tau}-\bar{\tau}_s|^2&#10;+\| \bold{X}_{T}(\bar{\tau}) -\bold{X}_{s T}(\bar{\tau}_s) \|^2}&#10;&lt;\epsilon  \biggr\}. 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9322714-8201-0C97-E932-5926044660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4" y="1722581"/>
            <a:ext cx="7892761" cy="1069109"/>
          </a:xfrm>
          <a:prstGeom prst="rect">
            <a:avLst/>
          </a:prstGeom>
        </p:spPr>
      </p:pic>
      <p:pic>
        <p:nvPicPr>
          <p:cNvPr id="12" name="図 11" descr="\documentclass{slides}&#10;&#10;\usepackage{amsthm}&#10;\usepackage{amsmath}&#10;\usepackage{amssymb}&#10;\usepackage[dvipdfm,papersize={910mm,100cm},margin=5mm]{geometry}&#10;\begin{document}&#10;\begin{eqnarray}&#10;\epsilon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59B163E-EACA-F8A3-4ECF-4451E18B62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28" y="1039350"/>
            <a:ext cx="109582" cy="13837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BB6652-B24F-330B-46A4-DF4075494B6A}"/>
              </a:ext>
            </a:extLst>
          </p:cNvPr>
          <p:cNvSpPr txBox="1"/>
          <p:nvPr/>
        </p:nvSpPr>
        <p:spPr>
          <a:xfrm>
            <a:off x="358422" y="4829721"/>
            <a:ext cx="960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String manifolds are constructed by patching open sets of </a:t>
            </a:r>
            <a:r>
              <a:rPr kumimoji="0" lang="en-US" altLang="ja-JP" sz="2000" kern="0" dirty="0">
                <a:solidFill>
                  <a:prstClr val="black"/>
                </a:solidFill>
              </a:rPr>
              <a:t>the model space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" name="図 13" descr="\documentclass{slides}&#10;&#10;\usepackage{amsthm}&#10;\usepackage{amsmath}&#10;\usepackage{amssymb}&#10;\usepackage[dvips]{graphicx}&#10;\begin{document}&#10;\begin{eqnarray}&#10;\cup_T \{ [\bar{\tau},\bar{\bold{E}}_T, \bold{X}_T(\bar{\tau})] \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16849FC-CC31-4111-7832-0977BE21EC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42" y="4910166"/>
            <a:ext cx="2289366" cy="28502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8D21428-8D70-72A5-52C6-ED62F7545EE9}"/>
              </a:ext>
            </a:extLst>
          </p:cNvPr>
          <p:cNvCxnSpPr/>
          <p:nvPr/>
        </p:nvCxnSpPr>
        <p:spPr>
          <a:xfrm>
            <a:off x="2027382" y="2608117"/>
            <a:ext cx="429491" cy="36714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25A4555-E959-444A-0B32-51497909CA63}"/>
              </a:ext>
            </a:extLst>
          </p:cNvPr>
          <p:cNvSpPr txBox="1"/>
          <p:nvPr/>
        </p:nvSpPr>
        <p:spPr>
          <a:xfrm>
            <a:off x="2456873" y="2829789"/>
            <a:ext cx="67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fixed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0457964-AEE0-2C68-2292-AB180486153A}"/>
              </a:ext>
            </a:extLst>
          </p:cNvPr>
          <p:cNvSpPr txBox="1"/>
          <p:nvPr/>
        </p:nvSpPr>
        <p:spPr>
          <a:xfrm>
            <a:off x="2909455" y="3458824"/>
            <a:ext cx="274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is a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discrete variable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pic>
        <p:nvPicPr>
          <p:cNvPr id="21" name="図 20" descr="\documentclass{slides}&#10;&#10;\usepackage{amsthm}&#10;\usepackage{amsmath}&#10;\usepackage{amssymb}&#10;\usepackage[dvips]{graphicx}&#10;\begin{document}&#10;\begin{eqnarray}&#10;\bar{\bold{E}}_T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D4F605D6-76B5-0ABC-9CCF-A8054EEEDEC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3519414"/>
            <a:ext cx="342186" cy="278931"/>
          </a:xfrm>
          <a:prstGeom prst="rect">
            <a:avLst/>
          </a:prstGeom>
        </p:spPr>
      </p:pic>
      <p:sp>
        <p:nvSpPr>
          <p:cNvPr id="23" name="矢印: 下 22">
            <a:extLst>
              <a:ext uri="{FF2B5EF4-FFF2-40B4-BE49-F238E27FC236}">
                <a16:creationId xmlns:a16="http://schemas.microsoft.com/office/drawing/2014/main" id="{4611F581-851F-9840-0AE9-A662F1357ED7}"/>
              </a:ext>
            </a:extLst>
          </p:cNvPr>
          <p:cNvSpPr/>
          <p:nvPr/>
        </p:nvSpPr>
        <p:spPr>
          <a:xfrm>
            <a:off x="2722418" y="3199121"/>
            <a:ext cx="187037" cy="229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9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144F8-E601-436C-CD80-37CE2438B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8CAA21-B515-F253-D0C6-823044CAB463}"/>
              </a:ext>
            </a:extLst>
          </p:cNvPr>
          <p:cNvSpPr txBox="1"/>
          <p:nvPr/>
        </p:nvSpPr>
        <p:spPr>
          <a:xfrm>
            <a:off x="471055" y="4785644"/>
            <a:ext cx="7636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An </a:t>
            </a:r>
            <a:r>
              <a:rPr kumimoji="1" lang="en-US" altLang="ja-JP" dirty="0"/>
              <a:t>extension of supergravities to a theory on the string manifolds.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Strongly constrained by T-symmetry (extension of T-duality)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   is a “quantum” parameter (different with  quantum parameter      )   </a:t>
            </a:r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4419CF1-E1C7-B2BA-AAC5-C43D28BC4C40}"/>
              </a:ext>
            </a:extLst>
          </p:cNvPr>
          <p:cNvSpPr txBox="1">
            <a:spLocks/>
          </p:cNvSpPr>
          <p:nvPr/>
        </p:nvSpPr>
        <p:spPr>
          <a:xfrm>
            <a:off x="-1" y="-64737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Fields, </a:t>
            </a: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action, path-integral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4" name="図 3" descr="\documentclass{slides}&#10;&#10;\usepackage{amsthm}&#10;\usepackage{amsmath}&#10;\usepackage{amssymb}&#10;\usepackage[dvips]{graphicx}&#10;\begin{document}&#10;\begin{eqnarray}&#10; [\bold{X}^{d}_T,\bar{\bold{E}}_T, \bold{X}_T^{\tilde{\bold{I}}}(\bar{\tau})]&#10;=&#10; [\bar{\bold{E}}_T, \bold{X}_T^{\bold{I}}(\bar{\tau})]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D7C1FD7-BED5-D677-80E1-C521CA85A2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21" y="1131261"/>
            <a:ext cx="3718313" cy="367336"/>
          </a:xfrm>
          <a:prstGeom prst="rect">
            <a:avLst/>
          </a:prstGeom>
        </p:spPr>
      </p:pic>
      <p:pic>
        <p:nvPicPr>
          <p:cNvPr id="5" name="図 4" descr="\documentclass{slides}&#10;&#10;\usepackage{amsthm}&#10;\usepackage{amsmath}&#10;\usepackage{amssymb}&#10;\usepackage[dvipdfm,papersize={910mm,100cm},margin=5mm]{geometry}&#10;\begin{document}&#10;\begin{eqnarray}&#10;(\bold{I}=d, \tilde{\bold{I}}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E98358C-BCDA-0746-4528-29353DFE870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78" y="1212342"/>
            <a:ext cx="1063900" cy="278931"/>
          </a:xfrm>
          <a:prstGeom prst="rect">
            <a:avLst/>
          </a:prstGeom>
        </p:spPr>
      </p:pic>
      <p:pic>
        <p:nvPicPr>
          <p:cNvPr id="9" name="図 8" descr="\documentclass{slides}&#10;&#10;\usepackage{amsthm}&#10;\usepackage{amsmath}&#10;\usepackage{amssymb}&#10;\usepackage[dvipdfm,papersize={910mm,100cm},margin=5mm]{geometry}&#10;\begin{document}&#10;\begin{eqnarray}&#10;\tilde{\bold{I}}=(\mu \bar{\sigma} \bar{\theta}), (A \bar{\sigma} \bar{\theta}^-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060DFB5-7E99-19EE-EE7A-2D827088D7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59" y="1540874"/>
            <a:ext cx="2214682" cy="280456"/>
          </a:xfrm>
          <a:prstGeom prst="rect">
            <a:avLst/>
          </a:prstGeom>
        </p:spPr>
      </p:pic>
      <p:pic>
        <p:nvPicPr>
          <p:cNvPr id="10" name="図 9" descr="\documentclass{slides}&#10;&#10;\usepackage{amsthm}&#10;\usepackage{amsmath}&#10;\usepackage{amssymb}&#10;\usepackage[dvips]{graphicx}&#10;\begin{document}&#10;\begin{eqnarray}&#10; [\bar{\tau},\bar{\bold{E}}_T, \bold{X}_T(\bar{\tau})]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59A6AF7-8103-EB7E-B5D2-A06101EFB43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9" y="1189411"/>
            <a:ext cx="1642338" cy="278931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43F6DF-FBD0-6908-C3D6-829257590758}"/>
              </a:ext>
            </a:extLst>
          </p:cNvPr>
          <p:cNvCxnSpPr>
            <a:cxnSpLocks/>
          </p:cNvCxnSpPr>
          <p:nvPr/>
        </p:nvCxnSpPr>
        <p:spPr>
          <a:xfrm>
            <a:off x="629122" y="1507556"/>
            <a:ext cx="2481223" cy="27209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5ED25D2-0A35-FCFA-EFDC-52C159855311}"/>
              </a:ext>
            </a:extLst>
          </p:cNvPr>
          <p:cNvCxnSpPr>
            <a:cxnSpLocks/>
          </p:cNvCxnSpPr>
          <p:nvPr/>
        </p:nvCxnSpPr>
        <p:spPr>
          <a:xfrm>
            <a:off x="1484536" y="1473189"/>
            <a:ext cx="1646591" cy="3064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図 16" descr="\documentclass{slides}&#10;&#10;\usepackage{amsthm}&#10;\usepackage{amsmath}&#10;\usepackage{amssymb}&#10;\usepackage[dvips]{graphicx}&#10;\usepackage[dvips]{psfrag}&#10;&#10;\begin{document}&#10;\begin{eqnarray}&#10;ds^2(\bar{\bold{E}}_T, \bar{\tau}, \bold{X}_T)&#10;=&#10;G_{\bold{I}\bold{J}}(\bar{\bold{E}}_T, \bar{\tau}, \bold{X}_T)&#10;d\bold{X}_T^\bold{I}d\bold{X}_T^\bold{J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5CAC88D-0000-1C1E-6B0F-43523B80365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7" y="2599228"/>
            <a:ext cx="5021716" cy="328381"/>
          </a:xfrm>
          <a:prstGeom prst="rect">
            <a:avLst/>
          </a:prstGeom>
        </p:spPr>
      </p:pic>
      <p:pic>
        <p:nvPicPr>
          <p:cNvPr id="19" name="図 18" descr="\documentclass{slides}&#10;&#10;\usepackage{amsthm}&#10;\usepackage{amsmath}&#10;\usepackage{amssymb}&#10;\usepackage[dvipdfm,papersize={910mm,100cm},margin=5mm]{geometry}&#10;\begin{document}&#10;\begin{eqnarray}&#10;\bar{\bold{E}}_T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35D3059-AE84-32CF-C267-FD230A4F882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71" y="2593850"/>
            <a:ext cx="378226" cy="308309"/>
          </a:xfrm>
          <a:prstGeom prst="rect">
            <a:avLst/>
          </a:prstGeom>
        </p:spPr>
      </p:pic>
      <p:pic>
        <p:nvPicPr>
          <p:cNvPr id="31" name="図 30" descr="\documentclass{slides}&#10;&#10;\usepackage{amsthm}&#10;\usepackage{amsmath}&#10;\usepackage{amssymb}&#10;\usepackage[dvips]{graphicx}&#10;\usepackage[dvips]{psfrag}&#10;&#10;\begin{document}&#10;\begin{eqnarray}&#10;S=\frac{1}{\beta}\int \mathcal{D}\bar{\bold{E}} \mathcal{D}\bar{\tau} \mathcal{D}\bold{X}&#10;\sqrt{-\bold{G}} ( e^{-2 \Phi} ( \mathbf{R}  + 4 \nabla_{\bold{I}} \Phi \nabla^{\bold{I}} \Phi   - \frac{1}{2} |\tilde{\mathbf{H}} |^{2} &#10;-\alpha' \mbox{tr}(\bold{F}^2)) -\frac{1}{2}\sum_{p=1}^\infty&#10;|\tilde{\bold{F}}_p|^2     &#10;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C16C6FC-5537-52CC-33E5-E14E62324C4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0" y="4070331"/>
            <a:ext cx="9876561" cy="700952"/>
          </a:xfrm>
          <a:prstGeom prst="rect">
            <a:avLst/>
          </a:prstGeom>
        </p:spPr>
      </p:pic>
      <p:pic>
        <p:nvPicPr>
          <p:cNvPr id="33" name="図 32" descr="\documentclass{slides}&#10;&#10;\usepackage{amsthm}&#10;\usepackage{amsmath}&#10;\usepackage{amssymb}&#10;\usepackage[dvipdfm,papersize={910mm,100cm},margin=5mm]{geometry}&#10;\begin{document}&#10;\begin{eqnarray}&#10;\beta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261CB35E-437C-8948-40E2-F2CB5602AC4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27" y="5433415"/>
            <a:ext cx="146324" cy="229394"/>
          </a:xfrm>
          <a:prstGeom prst="rect">
            <a:avLst/>
          </a:prstGeom>
        </p:spPr>
      </p:pic>
      <p:pic>
        <p:nvPicPr>
          <p:cNvPr id="35" name="図 34" descr="\documentclass{slides}&#10;&#10;\usepackage{amsthm}&#10;\usepackage{amsmath}&#10;\usepackage{amssymb}&#10;\usepackage[dvipdfm,papersize={910mm,100cm},margin=5mm]{geometry}&#10;\begin{document}&#10;\begin{eqnarray}&#10;\hbar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4F528F9-6182-0FF7-44D2-59AFD47CDD2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02" y="5423760"/>
            <a:ext cx="143126" cy="204343"/>
          </a:xfrm>
          <a:prstGeom prst="rect">
            <a:avLst/>
          </a:prstGeom>
        </p:spPr>
      </p:pic>
      <p:pic>
        <p:nvPicPr>
          <p:cNvPr id="36" name="図 35" descr="\documentclass{slides}&#10;&#10;\usepackage{amsthm}&#10;\usepackage{amsmath}&#10;\usepackage{amssymb}&#10;\usepackage[dvips]{graphicx}&#10;\usepackage[dvips]{psfrag}&#10;&#10;\begin{document}&#10;\begin{eqnarray}&#10;Z=\int \mathcal{D}G \mathcal{D}\Phi\mathcal{D}\bold{B}\mathcal{D}\bold{C}\mathcal{D}\bold{A} e^{iS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C0B3457-DE87-3C0A-014B-91034DC0F80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2" y="6199312"/>
            <a:ext cx="3334855" cy="485333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124A4D8-8C04-8E65-11DB-0E07BE429E4E}"/>
              </a:ext>
            </a:extLst>
          </p:cNvPr>
          <p:cNvSpPr txBox="1"/>
          <p:nvPr/>
        </p:nvSpPr>
        <p:spPr>
          <a:xfrm>
            <a:off x="172002" y="764376"/>
            <a:ext cx="311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Component representation</a:t>
            </a:r>
            <a:endParaRPr kumimoji="1" lang="ja-JP" altLang="en-US" b="1" dirty="0"/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4DF27E8E-FA9D-CA96-EBE0-1A7463F6815C}"/>
              </a:ext>
            </a:extLst>
          </p:cNvPr>
          <p:cNvSpPr/>
          <p:nvPr/>
        </p:nvSpPr>
        <p:spPr>
          <a:xfrm>
            <a:off x="2490767" y="1247447"/>
            <a:ext cx="180109" cy="174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78389B2-49D7-6B54-B748-235E5B0902AF}"/>
              </a:ext>
            </a:extLst>
          </p:cNvPr>
          <p:cNvSpPr txBox="1"/>
          <p:nvPr/>
        </p:nvSpPr>
        <p:spPr>
          <a:xfrm>
            <a:off x="3087832" y="1613354"/>
            <a:ext cx="425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Fit (</a:t>
            </a:r>
            <a:r>
              <a:rPr lang="en-US" altLang="ja-JP" dirty="0"/>
              <a:t>completely mixed</a:t>
            </a:r>
            <a:r>
              <a:rPr kumimoji="1" lang="en-US" altLang="ja-JP" dirty="0"/>
              <a:t> under the </a:t>
            </a:r>
            <a:r>
              <a:rPr kumimoji="1" lang="en-US" altLang="ja-JP" dirty="0" err="1"/>
              <a:t>diffeo</a:t>
            </a:r>
            <a:r>
              <a:rPr kumimoji="1" lang="en-US" altLang="ja-JP" dirty="0"/>
              <a:t> )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6E811-0544-1C44-873E-DF1693153F63}"/>
              </a:ext>
            </a:extLst>
          </p:cNvPr>
          <p:cNvSpPr txBox="1"/>
          <p:nvPr/>
        </p:nvSpPr>
        <p:spPr>
          <a:xfrm>
            <a:off x="9039551" y="1167141"/>
            <a:ext cx="218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On heterotic charts,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4C8290-4E97-55B8-D514-450491A95370}"/>
              </a:ext>
            </a:extLst>
          </p:cNvPr>
          <p:cNvSpPr txBox="1"/>
          <p:nvPr/>
        </p:nvSpPr>
        <p:spPr>
          <a:xfrm>
            <a:off x="166218" y="2097281"/>
            <a:ext cx="88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M</a:t>
            </a:r>
            <a:r>
              <a:rPr kumimoji="1" lang="en-US" altLang="ja-JP" b="1" dirty="0"/>
              <a:t>etric</a:t>
            </a:r>
            <a:endParaRPr kumimoji="1" lang="ja-JP" altLang="en-US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7B6529-1DEB-1363-C428-179C27A07A4A}"/>
              </a:ext>
            </a:extLst>
          </p:cNvPr>
          <p:cNvSpPr txBox="1"/>
          <p:nvPr/>
        </p:nvSpPr>
        <p:spPr>
          <a:xfrm>
            <a:off x="6607909" y="2518139"/>
            <a:ext cx="194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discrete variable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008182-6498-713E-9695-1799B8AC04EE}"/>
              </a:ext>
            </a:extLst>
          </p:cNvPr>
          <p:cNvSpPr txBox="1"/>
          <p:nvPr/>
        </p:nvSpPr>
        <p:spPr>
          <a:xfrm>
            <a:off x="556820" y="3038867"/>
            <a:ext cx="266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As well as other fields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9B669A-EAE9-463A-3853-1BD16EBAE935}"/>
              </a:ext>
            </a:extLst>
          </p:cNvPr>
          <p:cNvSpPr txBox="1"/>
          <p:nvPr/>
        </p:nvSpPr>
        <p:spPr>
          <a:xfrm>
            <a:off x="166218" y="366787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A</a:t>
            </a:r>
            <a:r>
              <a:rPr kumimoji="1" lang="en-US" altLang="ja-JP" b="1" dirty="0"/>
              <a:t>ction</a:t>
            </a:r>
            <a:endParaRPr kumimoji="1" lang="ja-JP" altLang="en-US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B4415A-CCC7-AF89-875A-901B77FFFAB2}"/>
              </a:ext>
            </a:extLst>
          </p:cNvPr>
          <p:cNvSpPr txBox="1"/>
          <p:nvPr/>
        </p:nvSpPr>
        <p:spPr>
          <a:xfrm>
            <a:off x="175913" y="5769477"/>
            <a:ext cx="160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Path-integral</a:t>
            </a:r>
            <a:endParaRPr kumimoji="1" lang="ja-JP" altLang="en-US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6ACB99-E69D-6C6C-1CEC-172989A6EE45}"/>
              </a:ext>
            </a:extLst>
          </p:cNvPr>
          <p:cNvSpPr txBox="1"/>
          <p:nvPr/>
        </p:nvSpPr>
        <p:spPr>
          <a:xfrm>
            <a:off x="9039551" y="87811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57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48360" y="3003502"/>
            <a:ext cx="5608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rgbClr val="FFFF00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Non-renormalization theorem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1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D1A9-9421-13B1-4222-AB0B5E3BA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A9B5B97-1EFF-B1E6-BBCD-594DB4C5C094}"/>
              </a:ext>
            </a:extLst>
          </p:cNvPr>
          <p:cNvSpPr txBox="1"/>
          <p:nvPr/>
        </p:nvSpPr>
        <p:spPr>
          <a:xfrm>
            <a:off x="361961" y="773377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    : discrete coordinate        The action does not include differential w. r. t.       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814DB2E-ECE7-F63B-D2F0-A7465C826879}"/>
              </a:ext>
            </a:extLst>
          </p:cNvPr>
          <p:cNvSpPr txBox="1"/>
          <p:nvPr/>
        </p:nvSpPr>
        <p:spPr>
          <a:xfrm>
            <a:off x="1202552" y="2648619"/>
            <a:ext cx="418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     : the coefficients of       in the action </a:t>
            </a:r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184B22B-DB62-0495-F493-E4B37F459CFF}"/>
              </a:ext>
            </a:extLst>
          </p:cNvPr>
          <p:cNvSpPr txBox="1">
            <a:spLocks/>
          </p:cNvSpPr>
          <p:nvPr/>
        </p:nvSpPr>
        <p:spPr>
          <a:xfrm>
            <a:off x="-1" y="-161719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Non-renormalization theorem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33CE5-39DD-E1B8-5A4E-71B49AA39964}"/>
              </a:ext>
            </a:extLst>
          </p:cNvPr>
          <p:cNvSpPr txBox="1"/>
          <p:nvPr/>
        </p:nvSpPr>
        <p:spPr>
          <a:xfrm>
            <a:off x="8007355" y="173219"/>
            <a:ext cx="2403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M.S.</a:t>
            </a:r>
            <a:r>
              <a:rPr lang="ja-JP" altLang="en-US" dirty="0"/>
              <a:t> </a:t>
            </a:r>
            <a:r>
              <a:rPr lang="en-US" altLang="ja-JP" dirty="0"/>
              <a:t>arXiv:2511.02310 </a:t>
            </a:r>
            <a:r>
              <a:rPr lang="ja-JP" altLang="en-US" dirty="0"/>
              <a:t>　　　　　　　　　　　</a:t>
            </a:r>
          </a:p>
        </p:txBody>
      </p:sp>
      <p:pic>
        <p:nvPicPr>
          <p:cNvPr id="3" name="図 2" descr="\documentclass{slides}&#10;&#10;\usepackage{amsthm}&#10;\usepackage{amsmath}&#10;\usepackage{amssymb}&#10;\usepackage[dvipdfm,papersize={910mm,100cm},margin=5mm]{geometry}&#10;\begin{document}&#10;\begin{eqnarray}&#10;\bar{\bold{E}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7E952D5-5A8B-AB7A-4AA8-A5425DFE43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4" y="836874"/>
            <a:ext cx="177571" cy="222535"/>
          </a:xfrm>
          <a:prstGeom prst="rect">
            <a:avLst/>
          </a:prstGeom>
        </p:spPr>
      </p:pic>
      <p:pic>
        <p:nvPicPr>
          <p:cNvPr id="4" name="図 3" descr="\documentclass{slides}&#10;&#10;\usepackage{amsthm}&#10;\usepackage{amsmath}&#10;\usepackage{amssymb}&#10;\usepackage[dvipdfm,papersize={910mm,100cm},margin=5mm]{geometry}&#10;\begin{document}&#10;\begin{eqnarray}&#10;\bar{\bold{E}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398A775-C3AA-B6D1-32BD-CF21D16FA3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94" y="842837"/>
            <a:ext cx="177571" cy="222535"/>
          </a:xfrm>
          <a:prstGeom prst="rect">
            <a:avLst/>
          </a:prstGeom>
        </p:spPr>
      </p:pic>
      <p:pic>
        <p:nvPicPr>
          <p:cNvPr id="5" name="図 4" descr="\documentclass{slides}&#10;&#10;\usepackage{amsthm}&#10;\usepackage{amsmath}&#10;\usepackage{amssymb}&#10;\usepackage[dvipdfm,papersize={910mm,100cm},margin=5mm]{geometry}&#10;\begin{document}&#10;\begin{eqnarray}&#10;\Delta_F(\bar{\bold{E}}, \bold{X}(\bar{\tau}), \bar{\tau}; \; \bar{\bold{E}},' \bold{X}'(\bar{\tau}'), \bar{\tau}')=&lt;\psi (\bar{\bold{E}}, \bold{X}(\bar{\tau}), \bar{\tau})&#10;\psi(\bar{\bold{E}},' \bold{X}'(\bar{\tau}'), \bar{\tau}')&gt;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6B5819F3-CAB1-84CA-EC04-31097360302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87" y="1523312"/>
            <a:ext cx="6749610" cy="239357"/>
          </a:xfrm>
          <a:prstGeom prst="rect">
            <a:avLst/>
          </a:prstGeom>
        </p:spPr>
      </p:pic>
      <p:pic>
        <p:nvPicPr>
          <p:cNvPr id="6" name="図 5" descr="\documentclass{slides}&#10;\usepackage{amsmath,amssymb,amsthm,mathtools,bm}&#10;\usepackage{hyperref}&#10;\theoremstyle{plain}&#10;\newtheorem{theorem}{Theorem}&#10;\theoremstyle{definition}&#10;\newtheorem{definition}{Definition}&#10;\theoremstyle{proposition}&#10;\newtheorem{proposition}{Proposition}&#10;\theoremstyle{lemma}&#10;\newtheorem{lemma}{Lemma}&#10;\theoremstyle{remark}&#10;\newtheorem{remark}{Remark}&#10;\usepackage{amsthm}&#10;\usepackage{amsmath}&#10;\usepackage{amssymb}&#10;\usepackage[dvipdfm,papersize={910mm,100cm},margin=5mm]{geometry}&#10;&#10;\newcommand {\n}{\nonumber \\}&#10;\newcommand {\tr}{\mbox{tr}}&#10;\newcommand {\Tr}{\mbox{Tr}}&#10;&#10;%T3&gt; General Symbols&#10;\def\Ref#1{(\ref{#1})}&#10;\def\Eqref#1{Eq.~(\ref{#1})}&#10;\def\Eqsref#1{Eqs.~(\ref{#1})}&#10;&#10;%T3&gt; Enviroments&#10;\def\Eq#1{\begin{equation} #1 \end{equation}}&#10;\def\Eqr#1{\begin{eqnarray} #1 \end{eqnarray}}&#10;\def\Eqrsubl#1#2{\begin{subequations}\label{#1}\Eqr{#2}\end{subequations}}&#10;&#10;%T3&gt;private macros by TU&#10;\newcommand{\nn}{\nonumber}&#10;\newcommand{\pd}{\partial}&#10;\newcommand{\vect}[1]{\!\!\!\mbox{ \boldmath $#1$}}&#10;\newcommand{\bea}{\begin{eqnarray}}&#10;\newcommand{\eea}{\end{eqnarray}}&#10;\newcommand{\wi}{\widetilde}&#10;\newcommand{\ov}{\overline}&#10;&#10;%T3&gt;local macros&#10;\def\Xsp{{\rm X}}&#10;\def\bXsp{\bar{{\rm X}}}&#10;\def\Ysp{{\rm Y}}&#10;\def\Zsp{{\rm Z}}&#10;\def\X5sp{{\rm X}_5}&#10;\def\Y3sp{{\rm Y}_3}&#10;\def\Z3sp{{\rm Z}_3}&#10;\def\Esp{{\rm E}}&#10;\def\Msp{{\rm M}}&#10;\def\Nsp{{\rm N}}&#10;\def\Wsp{{\rm W}}&#10;\def\Ssp{{\rm S}}&#10;\def\lap{{\triangle}}&#10;\def\e{{\rm e}}&#10;\def\dual{{}\,*\! }&#10;&#10;\def\mb#1{\mbox{\boldmath $#1$}} &#10;&#10;&#10;\begin{document}&#10;\begin{eqnarray}&#10;H\left(&#10;\frac{\pd}{\pd \bold{X}(\bar{\tau})}\,,&#10;\frac{\pd}{\pd \bar{\tau}} \,;&#10;\bar{\bold{E}}\,, \bold{X}(\bar{\tau})\,, \bar{\tau} \right)&#10;\Delta_F(\bar{\bold{E}}, \bold{X}(\bar{\tau}), \bar{\tau}; \; \bar{\bold{E}},'  \bold{X}(\bar{\tau}'), \bar{\tau}') 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86032FC-0FEB-744A-C957-83B84273A6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1995857"/>
            <a:ext cx="5404926" cy="514464"/>
          </a:xfrm>
          <a:prstGeom prst="rect">
            <a:avLst/>
          </a:prstGeom>
        </p:spPr>
      </p:pic>
      <p:pic>
        <p:nvPicPr>
          <p:cNvPr id="7" name="図 6" descr="\documentclass{slides}&#10;\usepackage{amsmath,amssymb,amsthm,mathtools,bm}&#10;\usepackage{hyperref}&#10;\theoremstyle{plain}&#10;\newtheorem{theorem}{Theorem}&#10;\theoremstyle{definition}&#10;\newtheorem{definition}{Definition}&#10;\theoremstyle{proposition}&#10;\newtheorem{proposition}{Proposition}&#10;\theoremstyle{lemma}&#10;\newtheorem{lemma}{Lemma}&#10;\theoremstyle{remark}&#10;\newtheorem{remark}{Remark}&#10;\usepackage{amsthm}&#10;\usepackage{amsmath}&#10;\usepackage{amssymb}&#10;\usepackage[dvipdfm,papersize={910mm,100cm},margin=5mm]{geometry}&#10;&#10;\newcommand {\n}{\nonumber \\}&#10;\newcommand {\tr}{\mbox{tr}}&#10;\newcommand {\Tr}{\mbox{Tr}}&#10;&#10;%T3&gt; General Symbols&#10;\def\Ref#1{(\ref{#1})}&#10;\def\Eqref#1{Eq.~(\ref{#1})}&#10;\def\Eqsref#1{Eqs.~(\ref{#1})}&#10;&#10;%T3&gt; Enviroments&#10;\def\Eq#1{\begin{equation} #1 \end{equation}}&#10;\def\Eqr#1{\begin{eqnarray} #1 \end{eqnarray}}&#10;\def\Eqrsubl#1#2{\begin{subequations}\label{#1}\Eqr{#2}\end{subequations}}&#10;&#10;%T3&gt;private macros by TU&#10;\newcommand{\nn}{\nonumber}&#10;\newcommand{\pd}{\partial}&#10;\newcommand{\vect}[1]{\!\!\!\mbox{ \boldmath $#1$}}&#10;\newcommand{\bea}{\begin{eqnarray}}&#10;\newcommand{\eea}{\end{eqnarray}}&#10;\newcommand{\wi}{\widetilde}&#10;\newcommand{\ov}{\overline}&#10;&#10;%T3&gt;local macros&#10;\def\Xsp{{\rm X}}&#10;\def\bXsp{\bar{{\rm X}}}&#10;\def\Ysp{{\rm Y}}&#10;\def\Zsp{{\rm Z}}&#10;\def\X5sp{{\rm X}_5}&#10;\def\Y3sp{{\rm Y}_3}&#10;\def\Z3sp{{\rm Z}_3}&#10;\def\Esp{{\rm E}}&#10;\def\Msp{{\rm M}}&#10;\def\Nsp{{\rm N}}&#10;\def\Wsp{{\rm W}}&#10;\def\Ssp{{\rm S}}&#10;\def\lap{{\triangle}}&#10;\def\e{{\rm e}}&#10;\def\dual{{}\,*\! }&#10;&#10;\def\mb#1{\mbox{\boldmath $#1$}} &#10;&#10;&#10;\begin{document}&#10;\begin{eqnarray}&#10;=&#10;\delta(\bar{\bold{E}}-\bar{\bold{E}}') \delta(\bold{X}(\bar{\tau})-\bold{X}'(\bar{\tau}'))&#10;\delta(\bar{\tau}-\bar{\tau}'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CB184D2-477B-B3AA-7084-ECABD3CD03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93" y="2134136"/>
            <a:ext cx="3782304" cy="230151"/>
          </a:xfrm>
          <a:prstGeom prst="rect">
            <a:avLst/>
          </a:prstGeom>
        </p:spPr>
      </p:pic>
      <p:pic>
        <p:nvPicPr>
          <p:cNvPr id="9" name="図 8" descr="\documentclass{slides}&#10;&#10;\usepackage{amsthm}&#10;\usepackage{amsmath}&#10;\usepackage{amssymb}&#10;\usepackage[dvipdfm,papersize={910mm,100cm},margin=5mm]{geometry}&#10;\begin{document}&#10;\begin{eqnarray}&#10;H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07D4C55-1C0D-9E0F-DABE-94F5899313A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07" y="2763589"/>
            <a:ext cx="205807" cy="163226"/>
          </a:xfrm>
          <a:prstGeom prst="rect">
            <a:avLst/>
          </a:prstGeom>
        </p:spPr>
      </p:pic>
      <p:pic>
        <p:nvPicPr>
          <p:cNvPr id="36" name="図 35" descr="\documentclass{slides}&#10;&#10;\usepackage{amsthm}&#10;\usepackage{amsmath}&#10;\usepackage{amssymb}&#10;\usepackage[dvipdfm,papersize={910mm,100cm},margin=5mm]{geometry}&#10;\begin{document}&#10;\begin{eqnarray}&#10;\psi^2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9219CA70-F9B7-4FC7-1C84-DA6AF747A16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66" y="2679169"/>
            <a:ext cx="293633" cy="298161"/>
          </a:xfrm>
          <a:prstGeom prst="rect">
            <a:avLst/>
          </a:prstGeom>
        </p:spPr>
      </p:pic>
      <p:pic>
        <p:nvPicPr>
          <p:cNvPr id="11" name="図 10" descr="\documentclass{slides}&#10;&#10;\usepackage{amsthm}&#10;\usepackage{amsmath}&#10;\usepackage{amssymb}&#10;\usepackage[dvipdfm,papersize={910mm,100cm},margin=5mm]{geometry}&#10;\begin{document}&#10;\begin{eqnarray}&#10;\delta(\bar{\bold{E}}-\bar{\bold{E}}')&#10;=&#10;\delta(\bar{h}-\bar{h}')\delta(\bar{\chi}-\bar{\chi}'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E4F12121-9BD3-120F-FD0D-182EB041843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99" y="3403267"/>
            <a:ext cx="3246039" cy="244275"/>
          </a:xfrm>
          <a:prstGeom prst="rect">
            <a:avLst/>
          </a:prstGeom>
        </p:spPr>
      </p:pic>
      <p:pic>
        <p:nvPicPr>
          <p:cNvPr id="12" name="図 11" descr="\documentclass{slides}&#10;&#10;\usepackage{amsthm}&#10;\usepackage{amsmath}&#10;\usepackage{amssymb}&#10;\usepackage[dvipdfm,papersize={910mm,100cm},margin=5mm]{geometry}&#10;\begin{document}&#10;\begin{eqnarray}&#10;\bar{h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0FEDEE2E-278D-2FA4-CA2F-D6BB90B45D9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01" y="3793915"/>
            <a:ext cx="136417" cy="219487"/>
          </a:xfrm>
          <a:prstGeom prst="rect">
            <a:avLst/>
          </a:prstGeom>
        </p:spPr>
      </p:pic>
      <p:pic>
        <p:nvPicPr>
          <p:cNvPr id="13" name="図 12" descr="\documentclass{slides}&#10;&#10;\usepackage{amsthm}&#10;\usepackage{amsmath}&#10;\usepackage{amssymb}&#10;\usepackage[dvipdfm,papersize={910mm,100cm},margin=5mm]{geometry}&#10;\begin{document}&#10;\begin{eqnarray}&#10;\bar{\chi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3907D175-AA0B-F6CD-5357-615C2559A93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79" y="3874819"/>
            <a:ext cx="151659" cy="224821"/>
          </a:xfrm>
          <a:prstGeom prst="rect">
            <a:avLst/>
          </a:prstGeom>
        </p:spPr>
      </p:pic>
      <p:pic>
        <p:nvPicPr>
          <p:cNvPr id="14" name="図 13" descr="\documentclass{slides}&#10;&#10;\usepackage{amsthm}&#10;\usepackage{amsmath}&#10;\usepackage{amssymb}&#10;\usepackage[dvipdfm,papersize={910mm,100cm},margin=5mm]{geometry}&#10;\begin{document}&#10;\begin{eqnarray}&#10;\delta(\bar{\chi}-\bar{\chi})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C81DE56-2359-D727-A020-AFF2A25CE8C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48" y="4566649"/>
            <a:ext cx="1559270" cy="247685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8B43AF5-6001-5FD7-0215-E1C4A855FD28}"/>
              </a:ext>
            </a:extLst>
          </p:cNvPr>
          <p:cNvGrpSpPr/>
          <p:nvPr/>
        </p:nvGrpSpPr>
        <p:grpSpPr>
          <a:xfrm>
            <a:off x="6490502" y="4202099"/>
            <a:ext cx="3586772" cy="996271"/>
            <a:chOff x="997643" y="2133601"/>
            <a:chExt cx="9178139" cy="2480930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5217AAC2-4C47-C8AB-2990-B70CC23B7D71}"/>
                </a:ext>
              </a:extLst>
            </p:cNvPr>
            <p:cNvSpPr/>
            <p:nvPr/>
          </p:nvSpPr>
          <p:spPr>
            <a:xfrm>
              <a:off x="2133600" y="2133601"/>
              <a:ext cx="2573079" cy="248093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4DC320F-FB08-B0E8-5156-A851628A1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6679" y="2238109"/>
              <a:ext cx="1071479" cy="1135957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A18B2FDE-89F9-227A-D202-F655E9717F15}"/>
                </a:ext>
              </a:extLst>
            </p:cNvPr>
            <p:cNvCxnSpPr/>
            <p:nvPr/>
          </p:nvCxnSpPr>
          <p:spPr>
            <a:xfrm flipV="1">
              <a:off x="1062121" y="3374066"/>
              <a:ext cx="1071479" cy="1135957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3CFA28F4-D59A-65A3-B99A-15290224BF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29882" y="2270348"/>
              <a:ext cx="1071479" cy="1135957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3E8F5617-4A8C-47F4-402B-DAEE352C724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38918" y="3341827"/>
              <a:ext cx="1071479" cy="1135957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図 20" descr="\documentclass{slides}&#10;&#10;\usepackage{amsthm}&#10;\usepackage{amsmath}&#10;\usepackage{amssymb}&#10;\usepackage[dvipdfm,papersize={910mm,100cm},margin=5mm]{geometry}&#10;\begin{document}&#10;\begin{eqnarray}&#10;\propto\delta(\bar{\chi}-\bar{\chi})=0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24874D38-89AF-71DC-DDAC-34A9231B6A52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605" y="3159745"/>
              <a:ext cx="3181177" cy="428642"/>
            </a:xfrm>
            <a:prstGeom prst="rect">
              <a:avLst/>
            </a:prstGeom>
          </p:spPr>
        </p:pic>
        <p:pic>
          <p:nvPicPr>
            <p:cNvPr id="22" name="図 21" descr="\documentclass{slides}&#10;&#10;\usepackage{amsthm}&#10;\usepackage{amsmath}&#10;\usepackage{amssymb}&#10;\usepackage[dvipdfm,papersize={910mm,100cm},margin=5mm]{geometry}&#10;\begin{document}&#10;\begin{eqnarray}&#10;(\bar{h}, \bar{\chi})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46A9A89A-9FD1-E753-D107-DCAE467CEDE6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889" y="3189358"/>
              <a:ext cx="836508" cy="356775"/>
            </a:xfrm>
            <a:prstGeom prst="rect">
              <a:avLst/>
            </a:prstGeom>
          </p:spPr>
        </p:pic>
        <p:pic>
          <p:nvPicPr>
            <p:cNvPr id="23" name="図 22" descr="\documentclass{slides}&#10;&#10;\usepackage{amsthm}&#10;\usepackage{amsmath}&#10;\usepackage{amssymb}&#10;\usepackage[dvipdfm,papersize={910mm,100cm},margin=5mm]{geometry}&#10;\begin{document}&#10;\begin{eqnarray}&#10;(\bar{h}', \bar{\chi}')&#10;\nonumber&#10;\end{eqnarray}&#10;\end{document}&#10;" title="IguanaTex Bitmap Display">
              <a:extLst>
                <a:ext uri="{FF2B5EF4-FFF2-40B4-BE49-F238E27FC236}">
                  <a16:creationId xmlns:a16="http://schemas.microsoft.com/office/drawing/2014/main" id="{50EA1A90-D3E7-5165-F1E4-A2BB2E180F5C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085" y="3189358"/>
              <a:ext cx="1013888" cy="366853"/>
            </a:xfrm>
            <a:prstGeom prst="rect">
              <a:avLst/>
            </a:prstGeom>
          </p:spPr>
        </p:pic>
      </p:grpSp>
      <p:sp>
        <p:nvSpPr>
          <p:cNvPr id="24" name="矢印: 下 23">
            <a:extLst>
              <a:ext uri="{FF2B5EF4-FFF2-40B4-BE49-F238E27FC236}">
                <a16:creationId xmlns:a16="http://schemas.microsoft.com/office/drawing/2014/main" id="{4F12DD12-FFC6-C621-F183-23C2068857B3}"/>
              </a:ext>
            </a:extLst>
          </p:cNvPr>
          <p:cNvSpPr/>
          <p:nvPr/>
        </p:nvSpPr>
        <p:spPr>
          <a:xfrm>
            <a:off x="2976165" y="1169982"/>
            <a:ext cx="291548" cy="1656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293A9DD3-FEDE-BEEF-51B7-CDFF79D0A9D4}"/>
              </a:ext>
            </a:extLst>
          </p:cNvPr>
          <p:cNvSpPr/>
          <p:nvPr/>
        </p:nvSpPr>
        <p:spPr>
          <a:xfrm>
            <a:off x="2976165" y="3084697"/>
            <a:ext cx="291548" cy="1656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C1A3C2E2-98BA-EA6A-7679-4EAF466E65A5}"/>
              </a:ext>
            </a:extLst>
          </p:cNvPr>
          <p:cNvSpPr/>
          <p:nvPr/>
        </p:nvSpPr>
        <p:spPr>
          <a:xfrm>
            <a:off x="2976165" y="4241055"/>
            <a:ext cx="291548" cy="1656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11BC156E-89EC-01F5-8042-D0317F84F411}"/>
              </a:ext>
            </a:extLst>
          </p:cNvPr>
          <p:cNvSpPr/>
          <p:nvPr/>
        </p:nvSpPr>
        <p:spPr>
          <a:xfrm>
            <a:off x="2976165" y="5013883"/>
            <a:ext cx="291548" cy="1656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AA01D156-37AB-BB3D-EE94-8253BF08D8C4}"/>
              </a:ext>
            </a:extLst>
          </p:cNvPr>
          <p:cNvSpPr/>
          <p:nvPr/>
        </p:nvSpPr>
        <p:spPr>
          <a:xfrm>
            <a:off x="2979999" y="5751105"/>
            <a:ext cx="291548" cy="1656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D3298C45-2836-F924-8C3F-80277F9A826A}"/>
              </a:ext>
            </a:extLst>
          </p:cNvPr>
          <p:cNvCxnSpPr>
            <a:cxnSpLocks/>
          </p:cNvCxnSpPr>
          <p:nvPr/>
        </p:nvCxnSpPr>
        <p:spPr>
          <a:xfrm>
            <a:off x="3141889" y="958043"/>
            <a:ext cx="2516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526A783-4BE1-8EE4-B59C-B77DC5C33FF0}"/>
              </a:ext>
            </a:extLst>
          </p:cNvPr>
          <p:cNvSpPr txBox="1"/>
          <p:nvPr/>
        </p:nvSpPr>
        <p:spPr>
          <a:xfrm>
            <a:off x="361961" y="1444616"/>
            <a:ext cx="934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Propagators                                                                                                                satisfy 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C36D332-D21B-21DB-4A97-D3690DD9BBA3}"/>
              </a:ext>
            </a:extLst>
          </p:cNvPr>
          <p:cNvSpPr txBox="1"/>
          <p:nvPr/>
        </p:nvSpPr>
        <p:spPr>
          <a:xfrm>
            <a:off x="361961" y="3317029"/>
            <a:ext cx="394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propagator is proportional to 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C6D76B-2A16-1B69-5F88-777F6D0B9BAE}"/>
              </a:ext>
            </a:extLst>
          </p:cNvPr>
          <p:cNvSpPr txBox="1"/>
          <p:nvPr/>
        </p:nvSpPr>
        <p:spPr>
          <a:xfrm>
            <a:off x="1515909" y="3747173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2D graviton coordinate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9D9A5B6-DE6D-1FC3-2833-EC1179E39429}"/>
              </a:ext>
            </a:extLst>
          </p:cNvPr>
          <p:cNvSpPr txBox="1"/>
          <p:nvPr/>
        </p:nvSpPr>
        <p:spPr>
          <a:xfrm>
            <a:off x="4682048" y="3793915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2D gravitino coordinate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9B678F3-F73E-FA9D-B30E-001E2CF6845D}"/>
              </a:ext>
            </a:extLst>
          </p:cNvPr>
          <p:cNvSpPr txBox="1"/>
          <p:nvPr/>
        </p:nvSpPr>
        <p:spPr>
          <a:xfrm>
            <a:off x="361961" y="4483084"/>
            <a:ext cx="404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Loop diagrams are proportional to </a:t>
            </a:r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B70056-1970-E347-652C-43FE164808C6}"/>
              </a:ext>
            </a:extLst>
          </p:cNvPr>
          <p:cNvSpPr txBox="1"/>
          <p:nvPr/>
        </p:nvSpPr>
        <p:spPr>
          <a:xfrm>
            <a:off x="361961" y="5236861"/>
            <a:ext cx="506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No loop correction in string geometry theory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BAC9D02-4A56-6A4B-570E-C98E58E7CB02}"/>
              </a:ext>
            </a:extLst>
          </p:cNvPr>
          <p:cNvSpPr txBox="1"/>
          <p:nvPr/>
        </p:nvSpPr>
        <p:spPr>
          <a:xfrm>
            <a:off x="361961" y="6083120"/>
            <a:ext cx="1016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No renormalization       No problem on non-renormalizability of path-integral ove</a:t>
            </a:r>
            <a:r>
              <a:rPr lang="en-US" altLang="ja-JP" dirty="0"/>
              <a:t>r the metric</a:t>
            </a:r>
            <a:endParaRPr kumimoji="1" lang="ja-JP" altLang="en-US" dirty="0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C6101E36-FB4B-7E0A-E496-EE23B3AB1023}"/>
              </a:ext>
            </a:extLst>
          </p:cNvPr>
          <p:cNvCxnSpPr>
            <a:cxnSpLocks/>
          </p:cNvCxnSpPr>
          <p:nvPr/>
        </p:nvCxnSpPr>
        <p:spPr>
          <a:xfrm>
            <a:off x="2750153" y="6286089"/>
            <a:ext cx="2516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1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E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732307-64A0-1898-CFB7-B6163E22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A8219C-B945-7CF2-91A8-B71F898A4412}"/>
              </a:ext>
            </a:extLst>
          </p:cNvPr>
          <p:cNvSpPr txBox="1"/>
          <p:nvPr/>
        </p:nvSpPr>
        <p:spPr>
          <a:xfrm>
            <a:off x="2110644" y="3003502"/>
            <a:ext cx="7684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rgbClr val="FFFF00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Non-perturbative effect in string coupling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EB6DD-81B5-002B-EBED-4E6251F21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318A444-A1E4-4A6E-F112-E24245A8538B}"/>
              </a:ext>
            </a:extLst>
          </p:cNvPr>
          <p:cNvSpPr txBox="1"/>
          <p:nvPr/>
        </p:nvSpPr>
        <p:spPr>
          <a:xfrm>
            <a:off x="8390511" y="5579994"/>
            <a:ext cx="300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the zero mode of </a:t>
            </a:r>
            <a:endParaRPr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0AC8814-F838-1744-32D1-5C341E001499}"/>
              </a:ext>
            </a:extLst>
          </p:cNvPr>
          <p:cNvSpPr txBox="1"/>
          <p:nvPr/>
        </p:nvSpPr>
        <p:spPr>
          <a:xfrm>
            <a:off x="-6592" y="6346391"/>
            <a:ext cx="10582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Schroedinger </a:t>
            </a:r>
            <a:r>
              <a:rPr lang="en-US" altLang="ja-JP" dirty="0"/>
              <a:t>equation                                                  :  determines dynamics of the path-integral</a:t>
            </a:r>
            <a:endParaRPr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4E95DC9-7367-EC5B-CD4D-8469427099CB}"/>
              </a:ext>
            </a:extLst>
          </p:cNvPr>
          <p:cNvSpPr txBox="1"/>
          <p:nvPr/>
        </p:nvSpPr>
        <p:spPr>
          <a:xfrm>
            <a:off x="0" y="5030391"/>
            <a:ext cx="9278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                               : the path-integral does not depend on the string geometry time     </a:t>
            </a:r>
          </a:p>
          <a:p>
            <a:r>
              <a:rPr lang="en-US" altLang="ja-JP" dirty="0"/>
              <a:t>                                                                                               </a:t>
            </a:r>
            <a:r>
              <a:rPr kumimoji="1" lang="en-US" altLang="ja-JP" dirty="0"/>
              <a:t>but only on our time     </a:t>
            </a:r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2AAB089-2BFD-3B82-BF0A-2A6CCE98955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771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Dynamics changing backgrounds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52A469-62C9-E754-FBF3-21ADD0F4BDBA}"/>
              </a:ext>
            </a:extLst>
          </p:cNvPr>
          <p:cNvSpPr txBox="1"/>
          <p:nvPr/>
        </p:nvSpPr>
        <p:spPr>
          <a:xfrm>
            <a:off x="8387489" y="385832"/>
            <a:ext cx="2403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M.S.</a:t>
            </a:r>
            <a:r>
              <a:rPr lang="ja-JP" altLang="en-US" dirty="0"/>
              <a:t> </a:t>
            </a:r>
            <a:r>
              <a:rPr lang="en-US" altLang="ja-JP" dirty="0"/>
              <a:t>arXiv:2511.02310 </a:t>
            </a:r>
            <a:r>
              <a:rPr lang="ja-JP" altLang="en-US" dirty="0"/>
              <a:t>　　　　　　　　　　　</a:t>
            </a:r>
          </a:p>
        </p:txBody>
      </p:sp>
      <p:pic>
        <p:nvPicPr>
          <p:cNvPr id="10" name="図 9" descr="\documentclass{slides}&#10;&#10;\usepackage{amsthm}&#10;\usepackage{amsmath}&#10;\usepackage{amssymb}&#10;\usepackage[dvipdfm,papersize={910mm,100cm},margin=5mm]{geometry}&#10;\begin{document}&#10;\begin{eqnarray}&#10;H=NH_0+\sum_{i}N^iH_i+ \sum_{\alpha} N^{\alpha}G_{\alpha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2BABEBB6-D227-886E-2E7B-68006F720E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59" y="2836576"/>
            <a:ext cx="4022397" cy="534999"/>
          </a:xfrm>
          <a:prstGeom prst="rect">
            <a:avLst/>
          </a:prstGeom>
        </p:spPr>
      </p:pic>
      <p:pic>
        <p:nvPicPr>
          <p:cNvPr id="11" name="図 10" descr="\documentclass{slides}&#10;&#10;\usepackage{amsthm}&#10;\usepackage{amsmath}&#10;\usepackage{amssymb}&#10;\usepackage[dvipdfm,papersize={910mm,100cm},margin=5mm]{geometry}&#10;\begin{document}&#10;\begin{eqnarray}&#10;N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4530F672-695B-67DF-754D-8E0F6D1582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9" y="3409705"/>
            <a:ext cx="248433" cy="197033"/>
          </a:xfrm>
          <a:prstGeom prst="rect">
            <a:avLst/>
          </a:prstGeom>
        </p:spPr>
      </p:pic>
      <p:pic>
        <p:nvPicPr>
          <p:cNvPr id="12" name="図 11" descr="\documentclass{slides}&#10;&#10;\usepackage{amsthm}&#10;\usepackage{amsmath}&#10;\usepackage{amssymb}&#10;\usepackage[dvipdfm,papersize={910mm,100cm},margin=5mm]{geometry}&#10;\begin{document}&#10;\begin{eqnarray}&#10;N^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1101FC17-54F2-0A33-134F-1C3E3F1335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7" y="3699095"/>
            <a:ext cx="295697" cy="246160"/>
          </a:xfrm>
          <a:prstGeom prst="rect">
            <a:avLst/>
          </a:prstGeom>
        </p:spPr>
      </p:pic>
      <p:pic>
        <p:nvPicPr>
          <p:cNvPr id="13" name="図 12" descr="\documentclass{slides}&#10;&#10;\usepackage{amsthm}&#10;\usepackage{amsmath}&#10;\usepackage{amssymb}&#10;\usepackage[dvipdfm,papersize={910mm,100cm},margin=5mm]{geometry}&#10;\begin{document}&#10;\begin{eqnarray}&#10;N^{\alpha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2F82D08-C730-35C2-A1FC-41C0DBC340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" y="4114227"/>
            <a:ext cx="362763" cy="199672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D64733EB-157D-37EE-CB0A-A4346B974AA9}"/>
              </a:ext>
            </a:extLst>
          </p:cNvPr>
          <p:cNvSpPr/>
          <p:nvPr/>
        </p:nvSpPr>
        <p:spPr>
          <a:xfrm>
            <a:off x="4116165" y="3767407"/>
            <a:ext cx="352014" cy="2565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6" name="左中かっこ 15">
            <a:extLst>
              <a:ext uri="{FF2B5EF4-FFF2-40B4-BE49-F238E27FC236}">
                <a16:creationId xmlns:a16="http://schemas.microsoft.com/office/drawing/2014/main" id="{B1B191D5-FCF1-43C7-4BE9-2E27AA1A9AC0}"/>
              </a:ext>
            </a:extLst>
          </p:cNvPr>
          <p:cNvSpPr/>
          <p:nvPr/>
        </p:nvSpPr>
        <p:spPr>
          <a:xfrm>
            <a:off x="5926015" y="3434151"/>
            <a:ext cx="102297" cy="101004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pic>
        <p:nvPicPr>
          <p:cNvPr id="17" name="図 16" descr="\documentclass{slides}&#10;&#10;\usepackage{amsthm}&#10;\usepackage{amsmath}&#10;\usepackage{amssymb}&#10;\usepackage[dvipdfm,papersize={910mm,100cm},margin=5mm]{geometry}&#10;\begin{document}&#10;\begin{eqnarray}&#10;H_0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C6D0FB2B-2532-0819-FE78-21D1F907F2C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05" y="3479562"/>
            <a:ext cx="785594" cy="205380"/>
          </a:xfrm>
          <a:prstGeom prst="rect">
            <a:avLst/>
          </a:prstGeom>
        </p:spPr>
      </p:pic>
      <p:pic>
        <p:nvPicPr>
          <p:cNvPr id="18" name="図 17" descr="\documentclass{slides}&#10;&#10;\usepackage{amsthm}&#10;\usepackage{amsmath}&#10;\usepackage{amssymb}&#10;\usepackage[dvipdfm,papersize={910mm,100cm},margin=5mm]{geometry}&#10;\begin{document}&#10;\begin{eqnarray}&#10;H_i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E0F8308-8431-6E44-D306-7C769A70E69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13" y="3791006"/>
            <a:ext cx="807286" cy="223007"/>
          </a:xfrm>
          <a:prstGeom prst="rect">
            <a:avLst/>
          </a:prstGeom>
        </p:spPr>
      </p:pic>
      <p:pic>
        <p:nvPicPr>
          <p:cNvPr id="19" name="図 18" descr="\documentclass{slides}&#10;&#10;\usepackage{amsthm}&#10;\usepackage{amsmath}&#10;\usepackage{amssymb}&#10;\usepackage[dvipdfm,papersize={910mm,100cm},margin=5mm]{geometry}&#10;\begin{document}&#10;\begin{eqnarray}&#10;G_{\alpha}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50987A5F-B849-9578-79A5-BB38ED917FD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13" y="4129440"/>
            <a:ext cx="833379" cy="201508"/>
          </a:xfrm>
          <a:prstGeom prst="rect">
            <a:avLst/>
          </a:prstGeom>
        </p:spPr>
      </p:pic>
      <p:pic>
        <p:nvPicPr>
          <p:cNvPr id="20" name="図 19" descr="\documentclass{slides}&#10;&#10;\usepackage{amsthm}&#10;\usepackage{amsmath}&#10;\usepackage{amssymb}&#10;\usepackage[dvipdfm,papersize={910mm,100cm},margin=5mm]{geometry}&#10;\begin{document}&#10;\begin{eqnarray}&#10;\frac{\partial}{\partial \bar{\tau}} Z(\psi_f, \psi_i)=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DB00EECB-03B1-B72F-F73E-78532771F18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1" y="4942453"/>
            <a:ext cx="1748280" cy="485633"/>
          </a:xfrm>
          <a:prstGeom prst="rect">
            <a:avLst/>
          </a:prstGeom>
        </p:spPr>
      </p:pic>
      <p:pic>
        <p:nvPicPr>
          <p:cNvPr id="21" name="図 20" descr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2E52B88B-CC2E-9811-9222-41AA2DF65F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33" y="5123945"/>
            <a:ext cx="138048" cy="182223"/>
          </a:xfrm>
          <a:prstGeom prst="rect">
            <a:avLst/>
          </a:prstGeom>
        </p:spPr>
      </p:pic>
      <p:pic>
        <p:nvPicPr>
          <p:cNvPr id="22" name="図 21" descr="\documentclass{slides}&#10;&#10;\usepackage{amsthm}&#10;\usepackage{amsmath}&#10;\usepackage{amssymb}&#10;\usepackage[dvipdfm,papersize={910mm,100cm},margin=5mm]{geometry}&#10;\begin{document}&#10;\begin{eqnarray}&#10;x^0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2A18B69-C4EA-8758-84A6-4133AAA38FC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14" y="5326944"/>
            <a:ext cx="286527" cy="274899"/>
          </a:xfrm>
          <a:prstGeom prst="rect">
            <a:avLst/>
          </a:prstGeom>
        </p:spPr>
      </p:pic>
      <p:pic>
        <p:nvPicPr>
          <p:cNvPr id="23" name="図 22" descr="\documentclass{slides}&#10;&#10;\usepackage{amsthm}&#10;\usepackage{amsmath}&#10;\usepackage{amssymb}&#10;\usepackage[dvipdfm,papersize={910mm,100cm},margin=5mm]{geometry}&#10;\begin{document}&#10;\begin{eqnarray}&#10;&amp;&amp;H_0(-i \beta  \frac{\partial}{\partial \psi_f}, \psi_f) Z(\psi_f, \psi_i)=0  \nonumber \\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CCAE6574-2A0D-3999-8C67-ADCD8DE4E3C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59" y="6302751"/>
            <a:ext cx="2822545" cy="50145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C5C8212-2491-5023-F358-C2829F3E99A2}"/>
              </a:ext>
            </a:extLst>
          </p:cNvPr>
          <p:cNvSpPr txBox="1"/>
          <p:nvPr/>
        </p:nvSpPr>
        <p:spPr>
          <a:xfrm>
            <a:off x="0" y="897568"/>
            <a:ext cx="7945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Path-integral                                            is a wave function that satisfies</a:t>
            </a:r>
            <a:endParaRPr lang="ja-JP" altLang="en-US" dirty="0">
              <a:effectLst/>
            </a:endParaRPr>
          </a:p>
        </p:txBody>
      </p:sp>
      <p:pic>
        <p:nvPicPr>
          <p:cNvPr id="25" name="図 24" descr="\documentclass{slides}&#10;&#10;\usepackage{amsthm}&#10;\usepackage{amsmath}&#10;\usepackage{amssymb}&#10;\usepackage[dvips]{graphicx}&#10;\begin{document}&#10;\begin{eqnarray}&#10;Z(\psi_f, \psi_i)=\int^{\psi_f}_{\psi_i} \mathcal{D}\psi e^{i S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69CAB19B-2548-F99B-51B8-DA754F7DFB1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95" y="834436"/>
            <a:ext cx="2549495" cy="557942"/>
          </a:xfrm>
          <a:prstGeom prst="rect">
            <a:avLst/>
          </a:prstGeom>
        </p:spPr>
      </p:pic>
      <p:pic>
        <p:nvPicPr>
          <p:cNvPr id="26" name="図 25" descr="\documentclass{slides}&#10;&#10;\usepackage{amsthm}&#10;\usepackage{amsmath}&#10;\usepackage{amssymb}&#10;\usepackage[dvips]{graphicx}&#10;\begin{document}&#10;\begin{eqnarray}&#10;i \beta \frac{\partial}{\partial \bar{\tau}} Z(\psi_f, \psi_i)&#10;=H(-i \beta \frac{\partial}{\partial \psi_f}, \psi_f) Z(\psi_f, \psi_i) 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7CE46481-92B2-6926-982E-3ED415B7E31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94" y="1513469"/>
            <a:ext cx="4189481" cy="534399"/>
          </a:xfrm>
          <a:prstGeom prst="rect">
            <a:avLst/>
          </a:prstGeom>
        </p:spPr>
      </p:pic>
      <p:pic>
        <p:nvPicPr>
          <p:cNvPr id="27" name="図 26" descr="\documentclass{slides}&#10;&#10;\usepackage{amsthm}&#10;\usepackage{amsmath}&#10;\usepackage{amssymb}&#10;\usepackage[dvips]{graphicx}&#10;\begin{document}&#10;\begin{eqnarray}&#10;\ps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5DBB2D09-94E7-45F5-0B89-96049EE9098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90" y="2189792"/>
            <a:ext cx="165377" cy="229394"/>
          </a:xfrm>
          <a:prstGeom prst="rect">
            <a:avLst/>
          </a:prstGeom>
        </p:spPr>
      </p:pic>
      <p:pic>
        <p:nvPicPr>
          <p:cNvPr id="28" name="図 27" descr="\documentclass{slides}&#10;&#10;\usepackage{amsthm}&#10;\usepackage{amsmath}&#10;\usepackage{amssymb}&#10;\usepackage[dvips]{graphicx}&#10;\begin{document}&#10;\begin{eqnarray}&#10;(\bold{G}_{IJ}, \cdots)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C74F612-0D98-2F64-94A9-D466C3D8F1E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92" y="2191617"/>
            <a:ext cx="1012151" cy="223006"/>
          </a:xfrm>
          <a:prstGeom prst="rect">
            <a:avLst/>
          </a:prstGeom>
        </p:spPr>
      </p:pic>
      <p:pic>
        <p:nvPicPr>
          <p:cNvPr id="29" name="図 28" descr="\documentclass{slides}&#10;&#10;\usepackage{amsthm}&#10;\usepackage{amsmath}&#10;\usepackage{amssymb}&#10;\usepackage[dvips]{graphicx}&#10;\begin{document}&#10;\begin{eqnarray}&#10;\psi_i, \psi_f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FB11583A-3BAF-A14E-B54E-5348A3DC9646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74" y="2170756"/>
            <a:ext cx="666843" cy="279693"/>
          </a:xfrm>
          <a:prstGeom prst="rect">
            <a:avLst/>
          </a:prstGeom>
        </p:spPr>
      </p:pic>
      <p:pic>
        <p:nvPicPr>
          <p:cNvPr id="30" name="図 29" descr="\documentclass{slides}&#10;&#10;\usepackage{amsthm}&#10;\usepackage{amsmath}&#10;\usepackage{amssymb}&#10;\usepackage[dvips]{graphicx}&#10;\begin{document}&#10;\begin{eqnarray}&#10;\psi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B9A73DB6-4CE5-BBA8-17E5-62C1E8A7FB5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77" y="2170756"/>
            <a:ext cx="165377" cy="22939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94092D9-F52E-85B8-1BAA-BCB8536AF403}"/>
              </a:ext>
            </a:extLst>
          </p:cNvPr>
          <p:cNvSpPr txBox="1"/>
          <p:nvPr/>
        </p:nvSpPr>
        <p:spPr>
          <a:xfrm>
            <a:off x="351565" y="1539661"/>
            <a:ext cx="2503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Schroedinger </a:t>
            </a:r>
            <a:r>
              <a:rPr lang="en-US" altLang="ja-JP" dirty="0"/>
              <a:t>equation</a:t>
            </a:r>
            <a:endParaRPr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FFD6CC0-1A60-B3A1-7504-5FECA10D59A3}"/>
              </a:ext>
            </a:extLst>
          </p:cNvPr>
          <p:cNvSpPr txBox="1"/>
          <p:nvPr/>
        </p:nvSpPr>
        <p:spPr>
          <a:xfrm>
            <a:off x="1389742" y="2096654"/>
            <a:ext cx="166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arbitrary field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8919FC2-492B-384D-DC00-29289936E62B}"/>
              </a:ext>
            </a:extLst>
          </p:cNvPr>
          <p:cNvSpPr txBox="1"/>
          <p:nvPr/>
        </p:nvSpPr>
        <p:spPr>
          <a:xfrm>
            <a:off x="5274415" y="2121456"/>
            <a:ext cx="280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: i</a:t>
            </a:r>
            <a:r>
              <a:rPr kumimoji="1" lang="en-US" altLang="ja-JP" dirty="0"/>
              <a:t>nitial and final values of </a:t>
            </a:r>
            <a:endParaRPr kumimoji="1" lang="ja-JP" altLang="en-US" dirty="0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52638F40-D65A-DE7E-203E-7586652BCC22}"/>
              </a:ext>
            </a:extLst>
          </p:cNvPr>
          <p:cNvSpPr/>
          <p:nvPr/>
        </p:nvSpPr>
        <p:spPr>
          <a:xfrm>
            <a:off x="2523075" y="2815590"/>
            <a:ext cx="197372" cy="3468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1BC5A0D-F4BF-298B-1611-A6002B1247FD}"/>
              </a:ext>
            </a:extLst>
          </p:cNvPr>
          <p:cNvSpPr txBox="1"/>
          <p:nvPr/>
        </p:nvSpPr>
        <p:spPr>
          <a:xfrm>
            <a:off x="-6592" y="2782625"/>
            <a:ext cx="252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Gravitational system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C1A1E86-05D6-A1D3-B918-B8B06096DD34}"/>
              </a:ext>
            </a:extLst>
          </p:cNvPr>
          <p:cNvSpPr txBox="1"/>
          <p:nvPr/>
        </p:nvSpPr>
        <p:spPr>
          <a:xfrm>
            <a:off x="1504305" y="33235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(lapse)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4123087-4DC4-9DFB-2FB6-89A5DAF899D3}"/>
              </a:ext>
            </a:extLst>
          </p:cNvPr>
          <p:cNvSpPr txBox="1"/>
          <p:nvPr/>
        </p:nvSpPr>
        <p:spPr>
          <a:xfrm>
            <a:off x="1497902" y="3670872"/>
            <a:ext cx="76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(shift)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09D7415-A120-707E-AC3F-1B744CD4CCC6}"/>
              </a:ext>
            </a:extLst>
          </p:cNvPr>
          <p:cNvSpPr txBox="1"/>
          <p:nvPr/>
        </p:nvSpPr>
        <p:spPr>
          <a:xfrm>
            <a:off x="2415116" y="3679986"/>
            <a:ext cx="162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</a:t>
            </a:r>
            <a:r>
              <a:rPr kumimoji="1" lang="en-US" altLang="ja-JP" dirty="0"/>
              <a:t>uxiliary fields</a:t>
            </a:r>
            <a:endParaRPr kumimoji="1" lang="ja-JP" altLang="en-US" dirty="0"/>
          </a:p>
        </p:txBody>
      </p:sp>
      <p:sp>
        <p:nvSpPr>
          <p:cNvPr id="39" name="右中かっこ 38">
            <a:extLst>
              <a:ext uri="{FF2B5EF4-FFF2-40B4-BE49-F238E27FC236}">
                <a16:creationId xmlns:a16="http://schemas.microsoft.com/office/drawing/2014/main" id="{1A3E1C20-AD7C-7144-2649-F5F4E965F6C2}"/>
              </a:ext>
            </a:extLst>
          </p:cNvPr>
          <p:cNvSpPr/>
          <p:nvPr/>
        </p:nvSpPr>
        <p:spPr>
          <a:xfrm>
            <a:off x="2218215" y="3354405"/>
            <a:ext cx="203382" cy="108258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6C25633-39F1-A0C4-6B2D-9602DC80BD8D}"/>
              </a:ext>
            </a:extLst>
          </p:cNvPr>
          <p:cNvSpPr txBox="1"/>
          <p:nvPr/>
        </p:nvSpPr>
        <p:spPr>
          <a:xfrm>
            <a:off x="7001009" y="3354077"/>
            <a:ext cx="263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(Hamiltonian constraint)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ECD04FE-09D6-5266-5529-D8CC2E3AF587}"/>
              </a:ext>
            </a:extLst>
          </p:cNvPr>
          <p:cNvSpPr txBox="1"/>
          <p:nvPr/>
        </p:nvSpPr>
        <p:spPr>
          <a:xfrm>
            <a:off x="6981925" y="3703713"/>
            <a:ext cx="258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(momentum constraint)</a:t>
            </a:r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3CE6A25-4E2E-071D-0CE6-8735E1A766B4}"/>
              </a:ext>
            </a:extLst>
          </p:cNvPr>
          <p:cNvSpPr txBox="1"/>
          <p:nvPr/>
        </p:nvSpPr>
        <p:spPr>
          <a:xfrm>
            <a:off x="6990333" y="4043813"/>
            <a:ext cx="13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(Gauss law)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BD869E6-604B-6A96-E86C-964FB70531ED}"/>
              </a:ext>
            </a:extLst>
          </p:cNvPr>
          <p:cNvSpPr txBox="1"/>
          <p:nvPr/>
        </p:nvSpPr>
        <p:spPr>
          <a:xfrm>
            <a:off x="3618495" y="4057395"/>
            <a:ext cx="141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differentiate</a:t>
            </a: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E0F3945-1A5B-1088-114D-89FB57B2947E}"/>
              </a:ext>
            </a:extLst>
          </p:cNvPr>
          <p:cNvSpPr txBox="1"/>
          <p:nvPr/>
        </p:nvSpPr>
        <p:spPr>
          <a:xfrm>
            <a:off x="4600732" y="3682727"/>
            <a:ext cx="129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constraints</a:t>
            </a:r>
            <a:endParaRPr kumimoji="1" lang="ja-JP" altLang="en-US" dirty="0"/>
          </a:p>
        </p:txBody>
      </p:sp>
      <p:sp>
        <p:nvSpPr>
          <p:cNvPr id="45" name="矢印: 下 44">
            <a:extLst>
              <a:ext uri="{FF2B5EF4-FFF2-40B4-BE49-F238E27FC236}">
                <a16:creationId xmlns:a16="http://schemas.microsoft.com/office/drawing/2014/main" id="{A798831C-A15F-4F07-BE74-5106E86AFFA3}"/>
              </a:ext>
            </a:extLst>
          </p:cNvPr>
          <p:cNvSpPr/>
          <p:nvPr/>
        </p:nvSpPr>
        <p:spPr>
          <a:xfrm>
            <a:off x="14541" y="4543897"/>
            <a:ext cx="272265" cy="2354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46" name="矢印: 下 45">
            <a:extLst>
              <a:ext uri="{FF2B5EF4-FFF2-40B4-BE49-F238E27FC236}">
                <a16:creationId xmlns:a16="http://schemas.microsoft.com/office/drawing/2014/main" id="{095906BB-5268-89BE-1A79-EFC0150E8387}"/>
              </a:ext>
            </a:extLst>
          </p:cNvPr>
          <p:cNvSpPr/>
          <p:nvPr/>
        </p:nvSpPr>
        <p:spPr>
          <a:xfrm>
            <a:off x="0" y="5874810"/>
            <a:ext cx="272265" cy="2354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D0E4B24B-425A-75FA-CAB5-01FCFD21094B}"/>
              </a:ext>
            </a:extLst>
          </p:cNvPr>
          <p:cNvCxnSpPr>
            <a:cxnSpLocks/>
          </p:cNvCxnSpPr>
          <p:nvPr/>
        </p:nvCxnSpPr>
        <p:spPr>
          <a:xfrm>
            <a:off x="8152892" y="5656044"/>
            <a:ext cx="149895" cy="33648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B19BA94-D98A-C3C2-1A9E-079DB4F8AE0E}"/>
              </a:ext>
            </a:extLst>
          </p:cNvPr>
          <p:cNvSpPr txBox="1"/>
          <p:nvPr/>
        </p:nvSpPr>
        <p:spPr>
          <a:xfrm>
            <a:off x="8387489" y="5888572"/>
            <a:ext cx="386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gives the negative sign of the metric</a:t>
            </a:r>
            <a:endParaRPr kumimoji="1" lang="ja-JP" altLang="en-US" dirty="0"/>
          </a:p>
        </p:txBody>
      </p:sp>
      <p:pic>
        <p:nvPicPr>
          <p:cNvPr id="55" name="図 54" descr="\documentclass{slides}&#10;&#10;\usepackage{amsthm}&#10;\usepackage{amsmath}&#10;\usepackage{amssymb}&#10;\usepackage[dvips]{graphicx}&#10;\begin{document}&#10;\begin{eqnarray}&#10;X^{(0, \bar{\sigma}, \bar{\theta})}&#10;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A39FFC15-3FF5-B91D-9954-062DF269AC16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768" y="5585630"/>
            <a:ext cx="916052" cy="285790"/>
          </a:xfrm>
          <a:prstGeom prst="rect">
            <a:avLst/>
          </a:prstGeom>
        </p:spPr>
      </p:pic>
      <p:sp>
        <p:nvSpPr>
          <p:cNvPr id="60" name="左中かっこ 59">
            <a:extLst>
              <a:ext uri="{FF2B5EF4-FFF2-40B4-BE49-F238E27FC236}">
                <a16:creationId xmlns:a16="http://schemas.microsoft.com/office/drawing/2014/main" id="{735EA935-47A3-D552-2FC2-5E43027A02B5}"/>
              </a:ext>
            </a:extLst>
          </p:cNvPr>
          <p:cNvSpPr/>
          <p:nvPr/>
        </p:nvSpPr>
        <p:spPr>
          <a:xfrm>
            <a:off x="8302787" y="5642721"/>
            <a:ext cx="121214" cy="646331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346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29.7338"/>
  <p:tag name="LATEXADDIN" val="\documentclass{slides}&#10;&#10;\usepackage{amsthm}&#10;\usepackage{amsmath}&#10;\usepackage{amssymb}&#10;\usepackage[dvips]{graphicx}&#10;\usepackage[dvips]{psfrag}&#10;&#10;\begin{document}&#10;\begin{eqnarray}&#10;\bar{\tau}&#10;\nonumber&#10;\end{eqnarray}&#10;\end{document}&#10;"/>
  <p:tag name="IGUANATEXSIZE" val="1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5384"/>
  <p:tag name="ORIGINALWIDTH" val="336.79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\bold{E}}_T&#10;\nonumber&#10;\end{eqnarray}&#10;\end{document}&#10;"/>
  <p:tag name="IGUANATEXSIZE" val="10"/>
  <p:tag name="IGUANATEXCURSOR" val="16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194"/>
  <p:tag name="ORIGINALWIDTH" val="959.1366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bf B}_{(\mu\bar{\sigma}\bar{\theta})(\mu'\bar{\sigma}'\bar{\theta}')}&#10;=\frac{\bar{e}^3}{\sqrt{\bar{h}}}&#10;B_{\mu\nu}({\bf X}(\bar{\sigma}, \bar{\theta}))&#10;\delta_{\bar{\sigma}\bar{\sigma}'}\,\delta_{\bar{\theta}\bar{\theta}'}&#10;\nonumber&#10;\end{eqnarray}&#10;\end{document}&#10;"/>
  <p:tag name="IGUANATEXSIZE" val="10"/>
  <p:tag name="IGUANATEXCURSOR" val="314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0.067"/>
  <p:tag name="ORIGINALWIDTH" val="3007.1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varPhi}=\int d \bar{\sigma}\,d\bar{\theta}\,\hat{\bf E}\,\Phi({\bf X}(\bar{\sigma}, \bar{\theta}))&#10;\nonumber&#10;\end{eqnarray}&#10;\end{document}&#10;"/>
  <p:tag name="IGUANATEXSIZE" val="10"/>
  <p:tag name="IGUANATEXCURSOR" val="26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0.838"/>
  <p:tag name="ORIGINALWIDTH" val="3042.425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bf A}_{(\mu\bar{\sigma}\bar{\theta})}&#10;=&#10;\frac{\bar{e}^3}{\sqrt{\bar{h}}}\,&#10;A_{\mu}({\bf X}(\bar{\sigma}, \bar{\theta}))&#10;\nonumber&#10;\end{eqnarray}&#10;\end{document}&#10;"/>
  <p:tag name="IGUANATEXSIZE" val="10"/>
  <p:tag name="IGUANATEXCURSOR" val="28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.7874"/>
  <p:tag name="ORIGINALWIDTH" val="3354.468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G_{\mu\nu}(x), B_{\mu\nu}(x), \Phi(x), A_{\mu}(x)&#10;\nonumber&#10;\end{eqnarray}&#10;\end{document}&#10;"/>
  <p:tag name="IGUANATEXSIZE" val="10"/>
  <p:tag name="IGUANATEXCURSOR" val="198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phi&#10;\nonumber&#10;\end{eqnarray}&#10;\end{document}&#10;"/>
  <p:tag name="IGUANATEXSIZE" val="10"/>
  <p:tag name="IGUANATEXCURSOR" val="15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861"/>
  <p:tag name="ORIGINALWIDTH" val="1171.66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G}, \bar{B}, \bar{\Phi}, \bar{A}&#10;\nonumber&#10;\end{eqnarray}&#10;\end{document}&#10;"/>
  <p:tag name="IGUANATEXSIZE" val="18"/>
  <p:tag name="IGUANATEXCURSOR" val="18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38252"/>
  <p:tag name="ORIGINALWIDTH" val="959.573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int\mathcal{D} \bold{E} \int\mathcal{D} \bold{E}' &lt;\bar{G}, \bar{B}, \bar{\Phi}, \bar{A}|&#10;\tilde{\psi}_{dd} (\bar{\bold{E}}, \bold{X}(\bar{\tau}=\infty)), \lambda (\bar{\tau}=\infty))&#10;\nonumber&#10;\end{eqnarray}&#10;\end{document}&#10;"/>
  <p:tag name="IGUANATEXSIZE" val="10"/>
  <p:tag name="IGUANATEXCURSOR" val="33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3.8342"/>
  <p:tag name="ORIGINALWIDTH" val="4039.31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=&#10;Z&#10;\int_{\bold{E}_i, \bold{X}_i, \lambda_i}^{\bold{E}_f, \bold{X}_f, \lambda_f} &#10;\mathcal{D} \bold{E}  \mathcal{D} \bold{X}&#10;\mathcal{D} \lambda \, e^{-\gamma \chi} e^{-S_{s}}&#10;\nonumber&#10;\end{eqnarray}&#10;\end{document}&#10;"/>
  <p:tag name="IGUANATEXSIZE" val="10"/>
  <p:tag name="IGUANATEXCURSOR" val="344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.03677"/>
  <p:tag name="ORIGINALWIDTH" val="960.0093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tilde{\psi}_{dd} (\bar{\bold{E}}', \bold{X}'(\bar{\tau}'=-\infty)), \lambda' (\bar{\tau}'=-\infty))&#10;|\bar{G}, \bar{B}, \bar{\Phi}, \bar{A}&gt;&#10;\nonumber&#10;\end{eqnarray}&#10;\end{document}&#10;"/>
  <p:tag name="IGUANATEXSIZE" val="10"/>
  <p:tag name="IGUANATEXCURSOR" val="24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.0293"/>
  <p:tag name="ORIGINALWIDTH" val="239.283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S_s&#10;\nonumber&#10;\end{eqnarray}&#10;\end{document}&#10;"/>
  <p:tag name="IGUANATEXSIZE" val="10"/>
  <p:tag name="IGUANATEXCURSOR" val="18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.2825"/>
  <p:tag name="ORIGINALWIDTH" val="696.8472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in \mathcal{M}_T&#10;\nonumber&#10;\end{eqnarray}&#10;\end{document}&#10;"/>
  <p:tag name="IGUANATEXSIZE" val="10"/>
  <p:tag name="IGUANATEXCURSOR" val="16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4.0201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eta&#10;\nonumber&#10;\end{eqnarray}&#10;\end{document}&#10;"/>
  <p:tag name="IGUANATEXSIZE" val="18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748"/>
  <p:tag name="ORIGINALWIDTH" val="124.517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hbar&#10;\nonumber&#10;\end{eqnarray}&#10;\end{document}&#10;"/>
  <p:tag name="IGUANATEXSIZE" val="10"/>
  <p:tag name="IGUANATEXCURSOR" val="19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861"/>
  <p:tag name="ORIGINALWIDTH" val="1171.66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G}, \bar{B}, \bar{\Phi}, \bar{A}&#10;\nonumber&#10;\end{eqnarray}&#10;\end{document}&#10;"/>
  <p:tag name="IGUANATEXSIZE" val="18"/>
  <p:tag name="IGUANATEXCURSOR" val="18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2888"/>
  <p:tag name="ORIGINALWIDTH" val="392.304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tilde{\psi}_{dd}&#10;\nonumber&#10;\end{eqnarray}&#10;\end{document}&#10;"/>
  <p:tag name="IGUANATEXSIZE" val="10"/>
  <p:tag name="IGUANATEXCURSOR" val="16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.03693"/>
  <p:tag name="ORIGINALWIDTH" val="960.009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ds^2 = e^{2\rho(y)}\eta_{pq}dx^pdx^q + e^{-2\rho(y)}g_{mn}(y)dy^mdy^n&#10;\nonumber&#10;\end{eqnarray}&#10;\end{document}&#10;"/>
  <p:tag name="IGUANATEXSIZE" val="10"/>
  <p:tag name="IGUANATEXCURSOR" val="25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6022"/>
  <p:tag name="ORIGINALWIDTH" val="960.445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V_\text{warp} &#10;&amp;= \int d^6y\sqrt{g}\Big[&#10; e^\phi\Big(-R + \frac12e^{-\Phi+4\rho}|\tilde H|^2 +\frac{\alpha'}{4} e^{-\frac12\Phi+2\rho}\mathrm{tr}|F|^2&#10; - 2\nabla^2\rho + 8(\partial \rho)^2 - \frac12\nabla^2\Phi + \frac12(\partial\Phi)^2\Big) \nonumber \\&#10;&amp; \quad + (2e^\phi + fe^{\Phi+\frac12\phi})(\nabla^2\phi + (\partial\phi)^2 + 2\partial^m\Phi\partial_m\phi)\Big] \nonumber \\&#10;&amp; \quad +P\Big(\nabla^2\phi - \frac{47}{2}(\partial\phi)^2&#10; - 34 \partial^m\Phi\partial_m\phi&#10; + 5\nabla^2\Phi -(\partial\Phi)^2 \nonumber \\&#10;&amp; \qquad \quad -2R +e^{-\Phi+4\rho}|\tilde H|^2 +\frac{\alpha'}{2} e^{-\frac12\Phi+2\rho}\mathrm{tr}|F|^2  - 4\nabla^2\rho + 16(\partial \rho)^2  \Big) \nonumber\\&#10;&amp; \quad + Q \Big(\nabla^2 f + 2\partial_m\Phi\partial^m f &#10; + e^{-\Phi+\frac12\phi}(\nabla^2\phi + (\partial\phi)^2 + 2\partial^m\Phi\partial_m\phi) \Big)&#10;\nonumber&#10;\end{eqnarray}&#10;\end{document}&#10;"/>
  <p:tag name="IGUANATEXSIZE" val="10"/>
  <p:tag name="IGUANATEXCURSOR" val="1028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phi&#10;\nonumber&#10;\end{eqnarray}&#10;\end{document}&#10;"/>
  <p:tag name="IGUANATEXSIZE" val="10"/>
  <p:tag name="IGUANATEXCURSOR" val="15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5429"/>
  <p:tag name="ORIGINALWIDTH" val="1916.51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S^2 \times S^2 \times H^2/\Gamma&#10;\nonumber&#10;\end{eqnarray}&#10;\end{document}&#10;"/>
  <p:tag name="IGUANATEXSIZE" val="10"/>
  <p:tag name="IGUANATEXCURSOR" val="18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.5316"/>
  <p:tag name="ORIGINALWIDTH" val="951.882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E_8 \times E_8&#10;\nonumber&#10;\end{eqnarray}&#10;\end{document}&#10;"/>
  <p:tag name="IGUANATEXSIZE" val="18"/>
  <p:tag name="IGUANATEXCURSOR" val="20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5429"/>
  <p:tag name="ORIGINALWIDTH" val="1916.51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S^2 \times S^2 \times H^2/\Gamma&#10;\nonumber&#10;\end{eqnarray}&#10;\end{document}&#10;"/>
  <p:tag name="IGUANATEXSIZE" val="10"/>
  <p:tag name="IGUANATEXCURSOR" val="18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.2209"/>
  <p:tag name="ORIGINALWIDTH" val="348.7064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\bold{\Sigma}_T&#10;\nonumber&#10;\end{eqnarray}&#10;\end{document}&#10;"/>
  <p:tag name="IGUANATEXSIZE" val="10"/>
  <p:tag name="IGUANATEXCURSOR" val="1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.5316"/>
  <p:tag name="ORIGINALWIDTH" val="951.882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E_8 \times E_8&#10;\nonumber&#10;\end{eqnarray}&#10;\end{document}&#10;"/>
  <p:tag name="IGUANATEXSIZE" val="18"/>
  <p:tag name="IGUANATEXCURSOR" val="20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.58236"/>
  <p:tag name="ORIGINALWIDTH" val="960.445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 M_{c} \le 6.7 \times 10^{16} \,{\rm{GeV}}&#10;\lesssim M_s=6.1\times 10^{17}\,\rm{GeV}&#10;\nonumber&#10;\end{eqnarray}&#10;\end{document}&#10;"/>
  <p:tag name="IGUANATEXSIZE" val="10"/>
  <p:tag name="IGUANATEXCURSOR" val="20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29.7338"/>
  <p:tag name="LATEXADDIN" val="\documentclass{slides}&#10;&#10;\usepackage{amsthm}&#10;\usepackage{amsmath}&#10;\usepackage{amssymb}&#10;\usepackage[dvips]{graphicx}&#10;\usepackage[dvips]{psfrag}&#10;&#10;\begin{document}&#10;\begin{eqnarray}&#10;\bar{\tau}&#10;\nonumber&#10;\end{eqnarray}&#10;\end{document}&#10;"/>
  <p:tag name="IGUANATEXSIZE" val="10"/>
  <p:tag name="IGUANATEXCURSOR" val="1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9689"/>
  <p:tag name="ORIGINALWIDTH" val="319.4601"/>
  <p:tag name="LATEXADDIN" val="\documentclass{slides}&#10;&#10;\usepackage{amsthm}&#10;\usepackage{amsmath}&#10;\usepackage{amssymb}&#10;\usepackage[dvips]{graphicx}&#10;\usepackage[dvips]{psfrag}&#10;&#10;\begin{document}&#10;\begin{eqnarray}&#10;\bold{R}^{d}&#10;\nonumber&#10;\end{eqnarray}&#10;\end{document}&#10;"/>
  <p:tag name="IGUANATEXSIZE" val="10"/>
  <p:tag name="IGUANATEXCURSOR" val="1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9689"/>
  <p:tag name="ORIGINALWIDTH" val="319.4601"/>
  <p:tag name="LATEXADDIN" val="\documentclass{slides}&#10;&#10;\usepackage{amsthm}&#10;\usepackage{amsmath}&#10;\usepackage{amssymb}&#10;\usepackage[dvips]{graphicx}&#10;\usepackage[dvips]{psfrag}&#10;&#10;\begin{document}&#10;\begin{eqnarray}&#10;\bold{R}^{d}&#10;\nonumber&#10;\end{eqnarray}&#10;\end{document}&#10;"/>
  <p:tag name="IGUANATEXSIZE" val="10"/>
  <p:tag name="IGUANATEXCURSOR" val="1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.2209"/>
  <p:tag name="ORIGINALWIDTH" val="365.9543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\bold{X}_T&#10;\nonumber&#10;\end{eqnarray}&#10;\end{document}&#10;"/>
  <p:tag name="IGUANATEXSIZE" val="10"/>
  <p:tag name="IGUANATEXCURSOR" val="1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5384"/>
  <p:tag name="ORIGINALWIDTH" val="336.79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\bold{E}}_T&#10;\nonumber&#10;\end{eqnarray}&#10;\end{document}&#10;"/>
  <p:tag name="IGUANATEXSIZE" val="10"/>
  <p:tag name="IGUANATEXCURSOR" val="16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893"/>
  <p:tag name="ORIGINALWIDTH" val="885.1235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X}^{(0, \bar{\sigma}, \bar{\theta})}&#10;\nonumber&#10;\end{eqnarray}&#10;\end{document}&#10;"/>
  <p:tag name="IGUANATEXSIZE" val="10"/>
  <p:tag name="IGUANATEXCURSOR" val="15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847"/>
  <p:tag name="ORIGINALWIDTH" val="258.786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x^0&#10;\nonumber&#10;\end{eqnarray}&#10;\end{document}&#10;"/>
  <p:tag name="IGUANATEXSIZE" val="10"/>
  <p:tag name="IGUANATEXCURSOR" val="15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742"/>
  <p:tag name="ORIGINALWIDTH" val="131.2683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\tau}&#10;\nonumber&#10;\end{eqnarray}&#10;\end{document}&#10;"/>
  <p:tag name="IGUANATEXSIZE" val="10"/>
  <p:tag name="IGUANATEXCURSOR" val="15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.2209"/>
  <p:tag name="ORIGINALWIDTH" val="348.7064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\bold{\Sigma}_T&#10;\nonumber&#10;\end{eqnarray}&#10;\end{document}&#10;"/>
  <p:tag name="IGUANATEXSIZE" val="10"/>
  <p:tag name="IGUANATEXCURSOR" val="1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893"/>
  <p:tag name="ORIGINALWIDTH" val="940.6313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X}^{'(0, \bar{\sigma}, \bar{\theta})}&#10;\nonumber&#10;\end{eqnarray}&#10;\end{document}&#10;"/>
  <p:tag name="IGUANATEXSIZE" val="10"/>
  <p:tag name="IGUANATEXCURSOR" val="16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893"/>
  <p:tag name="ORIGINALWIDTH" val="830.365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X}^{(i, \bar{\sigma}, \bar{\theta})}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9606"/>
  <p:tag name="ORIGINALWIDTH" val="4173.978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ds^2(\bar{\bold{E}}, \bar{\tau}, \bold{X})&#10;=&#10;G_{\bold{I}\bold{J}}(\bar{\bold{E}}, \bar{\tau}, \bold{X})&#10;d\bold{X}^\bold{I}d\bold{X}^\bold{J}&#10;\nonumber&#10;\end{eqnarray}&#10;\end{document}&#10;"/>
  <p:tag name="IGUANATEXSIZE" val="10"/>
  <p:tag name="IGUANATEXCURSOR" val="2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7811"/>
  <p:tag name="ORIGINALWIDTH" val="165.023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tilde{\bold{I}}'&#10;\nonumber&#10;\end{eqnarray}&#10;\end{document}&#10;"/>
  <p:tag name="IGUANATEXSIZE" val="10"/>
  <p:tag name="IGUANATEXCURSOR" val="16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.0305"/>
  <p:tag name="ORIGINALWIDTH" val="174.774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bold{E}}&#10;\nonumber&#10;\end{eqnarray}&#10;\end{document}&#10;"/>
  <p:tag name="IGUANATEXSIZE" val="18"/>
  <p:tag name="IGUANATEXCURSOR" val="20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893"/>
  <p:tag name="ORIGINALWIDTH" val="946.6321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old{X}^{ (A \bar{\sigma} \bar{\theta}^-)}&#10;\nonumber&#10;\end{eqnarray}&#10;\end{document}&#10;"/>
  <p:tag name="IGUANATEXSIZE" val="10"/>
  <p:tag name="IGUANATEXCURSOR" val="22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0739"/>
  <p:tag name="ORIGINALWIDTH" val="959.3548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G}_{(\mu\bar{\sigma}\bar{\theta})(\nu\bar{\sigma}'\bar{\theta}')}&amp;=&amp;&#10;\bar{G}_{\mu\nu}(X(\bar{\sigma})) \frac{\bar{e}^3}{\sqrt{\bar{h}}}\delta_{\bar{\sigma}\bar{\sigma}'}&#10;\delta_{\bar{\theta} \bar{\theta}'},&#10;\nonumber&#10;\end{eqnarray}&#10;\end{document}&#10;"/>
  <p:tag name="IGUANATEXSIZE" val="10"/>
  <p:tag name="IGUANATEXCURSOR" val="36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5438"/>
  <p:tag name="ORIGINALWIDTH" val="4279.34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G}_{\bold{I}\bold{J}}, &#10;\bold{B}_{\bold{I}\bold{J}}, &#10;\bold{\Phi}, &#10;\bold{A}_{\bold{I}}, &#10;\bold{C}_{\bold{I}_1 \cdots \bold{I}_p}&#10;(p=0, 1, \cdots )&#10;\nonumber&#10;\end{eqnarray}&#10;\end{document}&#10;"/>
  <p:tag name="IGUANATEXSIZE" val="10"/>
  <p:tag name="IGUANATEXCURSOR" val="294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.92803"/>
  <p:tag name="ORIGINALWIDTH" val="959.573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\nabla_{\bold{I}} \Phi \nabla^{\bold{I}} \Phi&#10;:=&#10;\nabla_{d} \Phi \nabla^{d} \Phi&#10;+&#10;\int d \bar{\sigma} d \bar{\theta} \hat{\bold{E}}\nabla_{(\mu \bar{\sigma} \bar{\theta})} \Phi \nabla^{(\mu \bar{\sigma} \bar{\theta})} \Phi&#10;\nonumber&#10;\end{eqnarray}&#10;\end{document}"/>
  <p:tag name="IGUANATEXSIZE" val="10"/>
  <p:tag name="IGUANATEXCURSOR" val="348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0423"/>
  <p:tag name="ORIGINALWIDTH" val="2950.162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(\bar{\sigma}, \bar{\theta}) \mapsto (\tilde{\bar{\sigma}}(\bar{\sigma}, \bar{\theta}), \tilde{\bar{\theta}}(\bar{\sigma}, \bar{\theta}))&#10;\nonumber&#10;\end{eqnarray}&#10;\end{document}"/>
  <p:tag name="IGUANATEXSIZE" val="10"/>
  <p:tag name="IGUANATEXCURSOR" val="23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2398.2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\bold{X}_T(\bar{\tau}) \in \bold{\Sigma}_T|_{\bar{\tau}} \to \bold{R}^{d}&#10;\nonumber&#10;\end{eqnarray}&#10;\end{document}&#10;"/>
  <p:tag name="IGUANATEXSIZE" val="10"/>
  <p:tag name="IGUANATEXCURSOR" val="2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.2843"/>
  <p:tag name="ORIGINALWIDTH" val="1288.68"/>
  <p:tag name="LATEXADDIN" val="\documentclass{slides}&#10;&#10;\usepackage{amsthm}&#10;\usepackage{amsmath}&#10;\usepackage{amssymb}&#10;\usepackage[dvips]{graphicx}&#10;\usepackage[dvips]{psfrag}&#10;&#10;\begin{document}&#10;\begin{eqnarray}&#10;\mathcal{N}=(1,1)&#10;\nonumber&#10;\end{eqnarray}&#10;\end{document}"/>
  <p:tag name="IGUANATEXSIZE" val="10"/>
  <p:tag name="IGUANATEXCURSOR" val="194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7.5346"/>
  <p:tag name="ORIGINALWIDTH" val="1290.93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\mathcal{N}=(1,0)&#10;\nonumber&#10;\end{eqnarray}&#10;\end{document}"/>
  <p:tag name="IGUANATEXSIZE" val="10"/>
  <p:tag name="IGUANATEXCURSOR" val="19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936"/>
  <p:tag name="ORIGINALWIDTH" val="748.6045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C}_{(\mu \bar{\sigma} \bar{\theta})}&#10;\nonumber&#10;\end{eqnarray}&#10;\end{document}&#10;"/>
  <p:tag name="IGUANATEXSIZE" val="10"/>
  <p:tag name="IGUANATEXCURSOR" val="15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.0302"/>
  <p:tag name="ORIGINALWIDTH" val="134.268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theta}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0242"/>
  <p:tag name="ORIGINALWIDTH" val="775.6083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N \times N&#10;\nonumber&#10;\end{eqnarray}&#10;\end{document}&#10;"/>
  <p:tag name="IGUANATEXSIZE" val="10"/>
  <p:tag name="IGUANATEXCURSOR" val="15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3646"/>
  <p:tag name="ORIGINALWIDTH" val="959.354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+\int d\bar\sigma' d\bar\theta^{-}\bar e(\bar\sigma', \bar\tau)&#10;\nabla_{(A \bar{\sigma}' \bar{\theta}^-)} \Phi \nabla^{A \bar{\sigma}' \bar{\theta}^-)} \Phi&#10;\nonumber&#10;\end{eqnarray}&#10;\end{document}&#10;"/>
  <p:tag name="IGUANATEXSIZE" val="10"/>
  <p:tag name="IGUANATEXCURSOR" val="33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2.0812"/>
  <p:tag name="ORIGINALWIDTH" val="3737.772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frac{1}{(p^2)^2-m^4}=\frac{1}{p^2-m^2} \frac{1}{p^2+m^2}&#10;\nonumber&#10;\end{eqnarray}&#10;\end{document}&#10;"/>
  <p:tag name="IGUANATEXSIZE" val="10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719"/>
  <p:tag name="ORIGINALWIDTH" val="148.520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cup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719"/>
  <p:tag name="ORIGINALWIDTH" val="148.520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cup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5438"/>
  <p:tag name="ORIGINALWIDTH" val="3378.47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G}_{\bold{I}\bold{J}}, &#10;\bold{B}_{\bold{I}\bold{J}}, &#10;\bold{\Phi}, &#10;\bold{C}_{\bold{I}_1 \cdots \bold{I}_p}&#10;(p=1, 3)&#10;\nonumber&#10;\end{eqnarray}&#10;\end{document}&#10;"/>
  <p:tag name="IGUANATEXSIZE" val="10"/>
  <p:tag name="IGUANATEXCURSOR" val="27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887"/>
  <p:tag name="ORIGINALWIDTH" val="1876.012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[\bar{\tau}_s,\bar{\bold{E}}_{T}, \bold{X}_{s T} (\bar{\tau}_s)]&#10;\nonumber&#10;\end{eqnarray}&#10;\end{document}&#10;"/>
  <p:tag name="IGUANATEXSIZE" val="10"/>
  <p:tag name="IGUANATEXCURSOR" val="25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5438"/>
  <p:tag name="ORIGINALWIDTH" val="3650.75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G}_{\bold{I}\bold{J}}, &#10;\bold{B}_{\bold{I}\bold{J}}, &#10;\bold{\Phi}, &#10;\bold{C}_{\bold{I}_1 \cdots \bold{I}_p}&#10;(p=0,2,4)&#10;\nonumber&#10;\end{eqnarray}&#10;\end{document}&#10;"/>
  <p:tag name="IGUANATEXSIZE" val="10"/>
  <p:tag name="IGUANATEXCURSOR" val="27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7924"/>
  <p:tag name="ORIGINALWIDTH" val="1305.182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old{C}_{\bold{I}_1 \cdots \bold{I}_p}=0&#10;\nonumber&#10;\end{eqnarray}&#10;\end{document}&#10;"/>
  <p:tag name="IGUANATEXSIZE" val="10"/>
  <p:tag name="IGUANATEXCURSOR" val="22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.784"/>
  <p:tag name="ORIGINALWIDTH" val="894.124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SO(32)&#10;\nonumber&#10;\end{eqnarray}&#10;\end{document}&#10;"/>
  <p:tag name="IGUANATEXSIZE" val="10"/>
  <p:tag name="IGUANATEXCURSOR" val="19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.5316"/>
  <p:tag name="ORIGINALWIDTH" val="951.882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E_8 \times E_8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.2843"/>
  <p:tag name="ORIGINALWIDTH" val="835.6166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old{A}_{\bold{I}}=0&#10;\nonumber&#10;\end{eqnarray}&#10;\end{document}&#10;"/>
  <p:tag name="IGUANATEXSIZE" val="10"/>
  <p:tag name="IGUANATEXCURSOR" val="20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9.9138"/>
  <p:tag name="ORIGINALWIDTH" val="9721.035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S=\frac{1}{\beta}\int \mathcal{D}\bar{\bold{E}} \mathcal{D}\bar{\tau} \mathcal{D}\bold{X}&#10;\sqrt{-\bold{G}} ( e^{-2 \Phi} ( \mathbf{R}  + 4 \nabla_{\bold{I}} \Phi \nabla^{\bold{I}} \Phi   - \frac{1}{2} |\tilde{\mathbf{H}} |^{2} &#10;-\alpha' \mbox{tr}(\bold{F}^2)) -\frac{1}{2}\sum_{p=1}^\infty&#10;|\tilde{\bold{F}}_p|^2     &#10;)&#10;\nonumber&#10;\end{eqnarray}&#10;\end{document}&#10;"/>
  <p:tag name="IGUANATEXSIZE" val="10"/>
  <p:tag name="IGUANATEXCURSOR" val="1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75"/>
  <p:tag name="ORIGINALWIDTH" val="180.025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\Phi}&#10;\nonumber&#10;\end{eqnarray}&#10;\end{document}&#10;"/>
  <p:tag name="IGUANATEXSIZE" val="10"/>
  <p:tag name="IGUANATEXCURSOR" val="16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.026"/>
  <p:tag name="ORIGINALWIDTH" val="180.025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C}&#10;\nonumber&#10;\end{eqnarray}&#10;\end{document}&#10;"/>
  <p:tag name="IGUANATEXSIZE" val="10"/>
  <p:tag name="IGUANATEXCURSOR" val="15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0.324"/>
  <p:tag name="ORIGINALWIDTH" val="2661.37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\Phi} \to \bold{\Phi} - \frac{1}{2} ln\bold{G}_{**} + \cdots&#10;\nonumber&#10;\end{eqnarray}&#10;\end{document}&#10;"/>
  <p:tag name="IGUANATEXSIZE" val="10"/>
  <p:tag name="IGUANATEXCURSOR" val="20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.2788"/>
  <p:tag name="ORIGINALWIDTH" val="911.377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old{C} \leftrightarrow \bold{C}_{ *}&#10;\nonumber&#10;\end{eqnarray}&#10;\end{document}&#10;"/>
  <p:tag name="IGUANATEXSIZE" val="10"/>
  <p:tag name="IGUANATEXCURSOR" val="18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0376"/>
  <p:tag name="ORIGINALWIDTH" val="960.009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&amp;&amp;U([\bar{\tau}_s,\bar{\bold{E}}_{T}, \bold{X}_{s T} (\bar{\tau}_s)], \epsilon) \nonumber \\&#10;&amp;:=&amp;&#10;\biggl\{ [\bar{\tau},\bar{\bold{E}}_T, \bold{X}_T(\bar{\tau})]&#10;\bigm| \sqrt{|\bar{\tau}-\bar{\tau}_s|^2&#10;+\| \bold{X}_{T}(\bar{\tau}) -\bold{X}_{s T}(\bar{\tau}_s) \|^2}&#10;&lt;\epsilon  \biggr\}. &#10;\nonumber&#10;\end{eqnarray}&#10;\end{document}&#10;"/>
  <p:tag name="IGUANATEXSIZE" val="10"/>
  <p:tag name="IGUANATEXCURSOR" val="474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9.9138"/>
  <p:tag name="ORIGINALWIDTH" val="9721.035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S=\frac{1}{\beta}\int \mathcal{D}\bar{\bold{E}} \mathcal{D}\bar{\tau} \mathcal{D}\bold{X}&#10;\sqrt{-\bold{G}} ( e^{-2 \Phi} ( \mathbf{R}  + 4 \nabla_{\bold{I}} \Phi \nabla^{\bold{I}} \Phi   - \frac{1}{2} |\tilde{\mathbf{H}} |^{2} &#10;-\alpha' \mbox{tr}(\bold{F}^2)) -\frac{1}{2}\sum_{p=1}^\infty&#10;|\tilde{\bold{F}}_p|^2     &#10;)&#10;\nonumber&#10;\end{eqnarray}&#10;\end{document}&#10;"/>
  <p:tag name="IGUANATEXSIZE" val="10"/>
  <p:tag name="IGUANATEXCURSOR" val="1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.5312"/>
  <p:tag name="ORIGINALWIDTH" val="217.530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alpha'&#10;\nonumber&#10;\end{eqnarray}&#10;\end{document}&#10;"/>
  <p:tag name="IGUANATEXSIZE" val="10"/>
  <p:tag name="IGUANATEXCURSOR" val="15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.5312"/>
  <p:tag name="ORIGINALWIDTH" val="217.530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alpha'&#10;\nonumber&#10;\end{eqnarray}&#10;\end{document}&#10;"/>
  <p:tag name="IGUANATEXSIZE" val="10"/>
  <p:tag name="IGUANATEXCURSOR" val="15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2.3298"/>
  <p:tag name="ORIGINALWIDTH" val="1260.176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frac{1}{\sqrt{\alpha'}}X^{(\mu \bar{\sigma} \bar{\theta})}&#10;\nonumber&#10;\end{eqnarray}&#10;\end{document}&#10;"/>
  <p:tag name="IGUANATEXSIZE" val="10"/>
  <p:tag name="IGUANATEXCURSOR" val="20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4.020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eta&#10;\nonumber&#10;\end{eqnarray}&#10;\end{document}&#10;"/>
  <p:tag name="IGUANATEXSIZE" val="10"/>
  <p:tag name="IGUANATEXCURSOR" val="154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4.020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eta&#10;\nonumber&#10;\end{eqnarray}&#10;\end{document}&#10;"/>
  <p:tag name="IGUANATEXSIZE" val="10"/>
  <p:tag name="IGUANATEXCURSOR" val="154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3282.34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Z=\int \mathcal{D}G \mathcal{D}\Phi\mathcal{D}\bold{B}\mathcal{D}\bold{C}\mathcal{D}\bold{A} e^{iS}&#10;\nonumber&#10;\end{eqnarray}&#10;\end{document}&#10;"/>
  <p:tag name="IGUANATEXSIZE" val="10"/>
  <p:tag name="IGUANATEXCURSOR" val="2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.784"/>
  <p:tag name="ORIGINALWIDTH" val="1534.71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delta(\bar{\chi}-\bar{\chi})=0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1.2809"/>
  <p:tag name="ORIGINALWIDTH" val="149.2709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chi}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.6383"/>
  <p:tag name="ORIGINALWIDTH" val="959.354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S&#10;&amp;=&amp;&#10;\int d^p x d^2 \theta &#10;(\frac{1}{2}\Phi^2+\frac{1}{4!}\lambda \Phi^4)&#10;\nonumber \\&#10;&amp;=&amp;&#10;\int d^p x&#10;(\phi F+\psi \tilde{\psi}+\frac{1}{12}\lambda(\phi^3 F+\phi^2 \psi \tilde{\psi})&#10;) &#10;\nonumber&#10;\end{eqnarray}&#10;\end{document}&#10;"/>
  <p:tag name="IGUANATEXSIZE" val="10"/>
  <p:tag name="IGUANATEXCURSOR" val="37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88.51236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epsilon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.0377"/>
  <p:tag name="ORIGINALWIDTH" val="5260.48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(x, \theta) &#10;=&#10;\phi(x)+i \theta \psi(x)+ i \bar{\theta} \tilde{\psi}(x)+ \theta \bar{\theta} F(x)&#10;\nonumber&#10;\end{eqnarray}&#10;\end{document}&#10;"/>
  <p:tag name="IGUANATEXSIZE" val="10"/>
  <p:tag name="IGUANATEXCURSOR" val="288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69173"/>
  <p:tag name="ORIGINALWIDTH" val="959.57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int d\theta \int d\theta' \delta(\theta-\theta') \delta(\theta-\theta')=\int d\theta \delta(\theta-\theta)=0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739"/>
  <p:tag name="ORIGINALWIDTH" val="185.275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F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739"/>
  <p:tag name="ORIGINALWIDTH" val="185.275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F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739"/>
  <p:tag name="ORIGINALWIDTH" val="185.275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F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739"/>
  <p:tag name="ORIGINALWIDTH" val="185.275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F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739"/>
  <p:tag name="ORIGINALWIDTH" val="185.275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F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739"/>
  <p:tag name="ORIGINALWIDTH" val="185.275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F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5391"/>
  <p:tag name="ORIGINALWIDTH" val="2253.31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cup_T \{ [\bar{\tau},\bar{\bold{E}}_T, \bold{X}_T(\bar{\tau})] \}&#10;\nonumber&#10;\end{eqnarray}&#10;\end{document}&#10;"/>
  <p:tag name="IGUANATEXSIZE" val="10"/>
  <p:tag name="IGUANATEXCURSOR" val="15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739"/>
  <p:tag name="ORIGINALWIDTH" val="185.275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F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739"/>
  <p:tag name="ORIGINALWIDTH" val="185.275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F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739"/>
  <p:tag name="ORIGINALWIDTH" val="185.275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F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739"/>
  <p:tag name="ORIGINALWIDTH" val="185.275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F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5384"/>
  <p:tag name="ORIGINALWIDTH" val="336.79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\bold{E}}_T&#10;\nonumber&#10;\end{eqnarray}&#10;\end{document}&#10;"/>
  <p:tag name="IGUANATEXSIZE" val="10"/>
  <p:tag name="IGUANATEXCURSOR" val="16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1.01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62.772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s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62.772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s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5375"/>
  <p:tag name="ORIGINALWIDTH" val="166.5232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tilde{\psi}&#10;\nonumber&#10;\end{eqnarray}&#10;\end{document}&#10;"/>
  <p:tag name="IGUANATEXSIZE" val="10"/>
  <p:tag name="IGUANATEXCURSOR" val="198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5375"/>
  <p:tag name="ORIGINALWIDTH" val="166.5232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tilde{\psi}&#10;\nonumber&#10;\end{eqnarray}&#10;\end{document}&#10;"/>
  <p:tag name="IGUANATEXSIZE" val="10"/>
  <p:tag name="IGUANATEXCURSOR" val="198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748"/>
  <p:tag name="ORIGINALWIDTH" val="133.518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lambda&#10;\nonumber&#10;\end{eqnarray}&#10;\end{document}&#10;"/>
  <p:tag name="IGUANATEXSIZE" val="10"/>
  <p:tag name="IGUANATEXCURSOR" val="19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748"/>
  <p:tag name="ORIGINALWIDTH" val="133.518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lambda&#10;\nonumber&#10;\end{eqnarray}&#10;\end{document}&#10;"/>
  <p:tag name="IGUANATEXSIZE" val="10"/>
  <p:tag name="IGUANATEXCURSOR" val="19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748"/>
  <p:tag name="ORIGINALWIDTH" val="133.518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lambda&#10;\nonumber&#10;\end{eqnarray}&#10;\end{document}&#10;"/>
  <p:tag name="IGUANATEXSIZE" val="10"/>
  <p:tag name="IGUANATEXCURSOR" val="19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748"/>
  <p:tag name="ORIGINALWIDTH" val="133.518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lambda&#10;\nonumber&#10;\end{eqnarray}&#10;\end{document}&#10;"/>
  <p:tag name="IGUANATEXSIZE" val="10"/>
  <p:tag name="IGUANATEXCURSOR" val="19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5165"/>
  <p:tag name="ORIGINALWIDTH" val="177.7748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equiv&#10;\nonumber&#10;\end{eqnarray}&#10;\end{document}&#10;"/>
  <p:tag name="IGUANATEXSIZE" val="18"/>
  <p:tag name="IGUANATEXCURSOR" val="15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5505"/>
  <p:tag name="ORIGINALWIDTH" val="3659.76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 [\bold{X}^{d}_T,\bar{\bold{E}}_T, \bold{X}_T^{\tilde{\bold{I}}}(\bar{\tau})]&#10;=&#10; [\bar{\bold{E}}_T, \bold{X}_T^{\bold{I}}(\bar{\tau})]&#10;\nonumber&#10;\end{eqnarray}&#10;\end{document}&#10;"/>
  <p:tag name="IGUANATEXSIZE" val="10"/>
  <p:tag name="IGUANATEXCURSOR" val="28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.784"/>
  <p:tag name="ORIGINALWIDTH" val="1742.49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ropto\delta(\theta-\theta)=0&#10;\nonumber&#10;\end{eqnarray}&#10;\end{document}&#10;"/>
  <p:tag name="IGUANATEXSIZE" val="10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.784"/>
  <p:tag name="ORIGINALWIDTH" val="819.114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(x, \theta)&#10;\nonumber&#10;\end{eqnarray}&#10;\end{document}&#10;"/>
  <p:tag name="IGUANATEXSIZE" val="10"/>
  <p:tag name="IGUANATEXCURSOR" val="19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5241"/>
  <p:tag name="ORIGINALWIDTH" val="192.026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5241"/>
  <p:tag name="ORIGINALWIDTH" val="192.026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5241"/>
  <p:tag name="ORIGINALWIDTH" val="192.026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5241"/>
  <p:tag name="ORIGINALWIDTH" val="192.026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&#10;\nonumber&#10;\end{eqnarray}&#10;\end{document}&#10;"/>
  <p:tag name="IGUANATEXSIZE" val="10"/>
  <p:tag name="IGUANATEXCURSOR" val="19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0381"/>
  <p:tag name="ORIGINALWIDTH" val="951.132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(x', \theta')&#10;\nonumber&#10;\end{eqnarray}&#10;\end{document}&#10;"/>
  <p:tag name="IGUANATEXSIZE" val="10"/>
  <p:tag name="IGUANATEXCURSOR" val="20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.784"/>
  <p:tag name="ORIGINALWIDTH" val="819.114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(x, \theta)&#10;\nonumber&#10;\end{eqnarray}&#10;\end{document}&#10;"/>
  <p:tag name="IGUANATEXSIZE" val="10"/>
  <p:tag name="IGUANATEXCURSOR" val="19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.784"/>
  <p:tag name="ORIGINALWIDTH" val="819.114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(x, \theta)&#10;\nonumber&#10;\end{eqnarray}&#10;\end{document}&#10;"/>
  <p:tag name="IGUANATEXSIZE" val="10"/>
  <p:tag name="IGUANATEXCURSOR" val="19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.784"/>
  <p:tag name="ORIGINALWIDTH" val="819.114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(x, \theta)&#10;\nonumber&#10;\end{eqnarray}&#10;\end{document}&#10;"/>
  <p:tag name="IGUANATEXSIZE" val="10"/>
  <p:tag name="IGUANATEXCURSOR" val="19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5384"/>
  <p:tag name="ORIGINALWIDTH" val="1047.146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(\bold{I}=d, \tilde{\bold{I}})&#10;\nonumber&#10;\end{eqnarray}&#10;\end{document}&#10;"/>
  <p:tag name="IGUANATEXSIZE" val="10"/>
  <p:tag name="IGUANATEXCURSOR" val="21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0381"/>
  <p:tag name="ORIGINALWIDTH" val="951.132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(x', \theta')&#10;\nonumber&#10;\end{eqnarray}&#10;\end{document}&#10;"/>
  <p:tag name="IGUANATEXSIZE" val="10"/>
  <p:tag name="IGUANATEXCURSOR" val="20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0381"/>
  <p:tag name="ORIGINALWIDTH" val="951.132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(x', \theta')&#10;\nonumber&#10;\end{eqnarray}&#10;\end{document}&#10;"/>
  <p:tag name="IGUANATEXSIZE" val="10"/>
  <p:tag name="IGUANATEXCURSOR" val="20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0381"/>
  <p:tag name="ORIGINALWIDTH" val="951.132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hi(x', \theta')&#10;\nonumber&#10;\end{eqnarray}&#10;\end{document}&#10;"/>
  <p:tag name="IGUANATEXSIZE" val="10"/>
  <p:tag name="IGUANATEXCURSOR" val="20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0385"/>
  <p:tag name="ORIGINALWIDTH" val="2179.80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tilde{\bold{I}}=(\mu \bar{\sigma} \bar{\theta}), (A \bar{\sigma} \bar{\theta}^-)&#10;\nonumber&#10;\end{eqnarray}&#10;\end{document}&#10;"/>
  <p:tag name="IGUANATEXSIZE" val="10"/>
  <p:tag name="IGUANATEXCURSOR" val="26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5384"/>
  <p:tag name="ORIGINALWIDTH" val="1616.476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 [\bar{\tau},\bar{\bold{E}}_T, \bold{X}_T(\bar{\tau})]&#10;\nonumber&#10;\end{eqnarray}&#10;\end{document}&#10;"/>
  <p:tag name="IGUANATEXSIZE" val="10"/>
  <p:tag name="IGUANATEXCURSOR" val="20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2096"/>
  <p:tag name="ORIGINALWIDTH" val="4942.632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ds^2(\bar{\bold{E}}_T, \bar{\tau}, \bold{X}_T)&#10;=&#10;G_{\bold{I}\bold{J}}(\bar{\bold{E}}_T, \bar{\tau}, \bold{X}_T)&#10;d\bold{X}_T^\bold{I}d\bold{X}_T^\bold{J}&#10;\nonumber&#10;\end{eqnarray}&#10;\end{document}&#10;"/>
  <p:tag name="IGUANATEXSIZE" val="10"/>
  <p:tag name="IGUANATEXCURSOR" val="2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5384"/>
  <p:tag name="ORIGINALWIDTH" val="336.79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bold{E}}_T&#10;\nonumber&#10;\end{eqnarray}&#10;\end{document}&#10;"/>
  <p:tag name="IGUANATEXSIZE" val="18"/>
  <p:tag name="IGUANATEXCURSOR" val="20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9.9138"/>
  <p:tag name="ORIGINALWIDTH" val="9721.035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S=\frac{1}{\beta}\int \mathcal{D}\bar{\bold{E}} \mathcal{D}\bar{\tau} \mathcal{D}\bold{X}&#10;\sqrt{-\bold{G}} ( e^{-2 \Phi} ( \mathbf{R}  + 4 \nabla_{\bold{I}} \Phi \nabla^{\bold{I}} \Phi   - \frac{1}{2} |\tilde{\mathbf{H}} |^{2} &#10;-\alpha' \mbox{tr}(\bold{F}^2)) -\frac{1}{2}\sum_{p=1}^\infty&#10;|\tilde{\bold{F}}_p|^2     &#10;)&#10;\nonumber&#10;\end{eqnarray}&#10;\end{document}&#10;"/>
  <p:tag name="IGUANATEXSIZE" val="10"/>
  <p:tag name="IGUANATEXCURSOR" val="1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44.0201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eta&#10;\nonumber&#10;\end{eqnarray}&#10;\end{document}&#10;"/>
  <p:tag name="IGUANATEXSIZE" val="10"/>
  <p:tag name="IGUANATEXCURSOR" val="19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748"/>
  <p:tag name="ORIGINALWIDTH" val="124.517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hbar&#10;\nonumber&#10;\end{eqnarray}&#10;\end{document}&#10;"/>
  <p:tag name="IGUANATEXSIZE" val="18"/>
  <p:tag name="IGUANATEXCURSOR" val="19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3282.34"/>
  <p:tag name="OUTPUTTYPE" val="PNG"/>
  <p:tag name="IGUANATEXVERSION" val="160"/>
  <p:tag name="LATEXADDIN" val="\documentclass{slides}&#10;&#10;\usepackage{amsthm}&#10;\usepackage{amsmath}&#10;\usepackage{amssymb}&#10;\usepackage[dvips]{graphicx}&#10;\usepackage[dvips]{psfrag}&#10;&#10;\begin{document}&#10;\begin{eqnarray}&#10;Z=\int \mathcal{D}G \mathcal{D}\Phi\mathcal{D}\bold{B}\mathcal{D}\bold{C}\mathcal{D}\bold{A} e^{iS}&#10;\nonumber&#10;\end{eqnarray}&#10;\end{document}&#10;"/>
  <p:tag name="IGUANATEXSIZE" val="10"/>
  <p:tag name="IGUANATEXCURSOR" val="2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9689"/>
  <p:tag name="ORIGINALWIDTH" val="319.4601"/>
  <p:tag name="LATEXADDIN" val="\documentclass{slides}&#10;&#10;\usepackage{amsthm}&#10;\usepackage{amsmath}&#10;\usepackage{amssymb}&#10;\usepackage[dvips]{graphicx}&#10;\usepackage[dvips]{psfrag}&#10;&#10;\begin{document}&#10;\begin{eqnarray}&#10;\bold{R}^{d}&#10;\nonumber&#10;\end{eqnarray}&#10;\end{document}&#10;"/>
  <p:tag name="IGUANATEXSIZE" val="10"/>
  <p:tag name="IGUANATEXCURSOR" val="1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.0305"/>
  <p:tag name="ORIGINALWIDTH" val="174.774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bold{E}}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.0305"/>
  <p:tag name="ORIGINALWIDTH" val="174.774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bold{E}}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.03669"/>
  <p:tag name="ORIGINALWIDTH" val="959.7911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Delta_F(\bar{\bold{E}}, \bold{X}(\bar{\tau}), \bar{\tau}; \; \bar{\bold{E}},' \bold{X}'(\bar{\tau}'), \bar{\tau}')=&lt;\psi (\bar{\bold{E}}, \bold{X}(\bar{\tau}), \bar{\tau})&#10;\psi(\bar{\bold{E}},' \bold{X}'(\bar{\tau}'), \bar{\tau}')&gt;&#10;\nonumber&#10;\end{eqnarray}&#10;\end{document}&#10;"/>
  <p:tag name="IGUANATEXSIZE" val="10"/>
  <p:tag name="IGUANATEXCURSOR" val="30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1905"/>
  <p:tag name="ORIGINALWIDTH" val="960.4457"/>
  <p:tag name="OUTPUTTYPE" val="PNG"/>
  <p:tag name="IGUANATEXVERSION" val="160"/>
  <p:tag name="LATEXADDIN" val="\documentclass{slides}&#10;\usepackage{amsmath,amssymb,amsthm,mathtools,bm}&#10;\usepackage{hyperref}&#10;\theoremstyle{plain}&#10;\newtheorem{theorem}{Theorem}&#10;\theoremstyle{definition}&#10;\newtheorem{definition}{Definition}&#10;\theoremstyle{proposition}&#10;\newtheorem{proposition}{Proposition}&#10;\theoremstyle{lemma}&#10;\newtheorem{lemma}{Lemma}&#10;\theoremstyle{remark}&#10;\newtheorem{remark}{Remark}&#10;\usepackage{amsthm}&#10;\usepackage{amsmath}&#10;\usepackage{amssymb}&#10;\usepackage[dvipdfm,papersize={910mm,100cm},margin=5mm]{geometry}&#10;&#10;\newcommand {\n}{\nonumber \\}&#10;\newcommand {\tr}{\mbox{tr}}&#10;\newcommand {\Tr}{\mbox{Tr}}&#10;&#10;%T3&gt; General Symbols&#10;\def\Ref#1{(\ref{#1})}&#10;\def\Eqref#1{Eq.~(\ref{#1})}&#10;\def\Eqsref#1{Eqs.~(\ref{#1})}&#10;&#10;%T3&gt; Enviroments&#10;\def\Eq#1{\begin{equation} #1 \end{equation}}&#10;\def\Eqr#1{\begin{eqnarray} #1 \end{eqnarray}}&#10;\def\Eqrsubl#1#2{\begin{subequations}\label{#1}\Eqr{#2}\end{subequations}}&#10;&#10;%T3&gt;private macros by TU&#10;\newcommand{\nn}{\nonumber}&#10;\newcommand{\pd}{\partial}&#10;\newcommand{\vect}[1]{\!\!\!\mbox{ \boldmath $#1$}}&#10;\newcommand{\bea}{\begin{eqnarray}}&#10;\newcommand{\eea}{\end{eqnarray}}&#10;\newcommand{\wi}{\widetilde}&#10;\newcommand{\ov}{\overline}&#10;&#10;%T3&gt;local macros&#10;\def\Xsp{{\rm X}}&#10;\def\bXsp{\bar{{\rm X}}}&#10;\def\Ysp{{\rm Y}}&#10;\def\Zsp{{\rm Z}}&#10;\def\X5sp{{\rm X}_5}&#10;\def\Y3sp{{\rm Y}_3}&#10;\def\Z3sp{{\rm Z}_3}&#10;\def\Esp{{\rm E}}&#10;\def\Msp{{\rm M}}&#10;\def\Nsp{{\rm N}}&#10;\def\Wsp{{\rm W}}&#10;\def\Ssp{{\rm S}}&#10;\def\lap{{\triangle}}&#10;\def\e{{\rm e}}&#10;\def\dual{{}\,*\! }&#10;&#10;\def\mb#1{\mbox{\boldmath $#1$}} &#10;&#10;&#10;\begin{document}&#10;\begin{eqnarray}&#10;H\left(&#10;\frac{\pd}{\pd \bold{X}(\bar{\tau})}\,,&#10;\frac{\pd}{\pd \bar{\tau}} \,;&#10;\bar{\bold{E}}\,, \bold{X}(\bar{\tau})\,, \bar{\tau} \right)&#10;\Delta_F(\bar{\bold{E}}, \bold{X}(\bar{\tau}), \bar{\tau}; \; \bar{\bold{E}},'  \bold{X}(\bar{\tau}'), \bar{\tau}') &#10;\nonumber&#10;\end{eqnarray}&#10;\end{document}&#10;"/>
  <p:tag name="IGUANATEXSIZE" val="10"/>
  <p:tag name="IGUANATEXCURSOR" val="151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0381"/>
  <p:tag name="ORIGINALWIDTH" val="4487.126"/>
  <p:tag name="OUTPUTTYPE" val="PNG"/>
  <p:tag name="IGUANATEXVERSION" val="160"/>
  <p:tag name="LATEXADDIN" val="\documentclass{slides}&#10;\usepackage{amsmath,amssymb,amsthm,mathtools,bm}&#10;\usepackage{hyperref}&#10;\theoremstyle{plain}&#10;\newtheorem{theorem}{Theorem}&#10;\theoremstyle{definition}&#10;\newtheorem{definition}{Definition}&#10;\theoremstyle{proposition}&#10;\newtheorem{proposition}{Proposition}&#10;\theoremstyle{lemma}&#10;\newtheorem{lemma}{Lemma}&#10;\theoremstyle{remark}&#10;\newtheorem{remark}{Remark}&#10;\usepackage{amsthm}&#10;\usepackage{amsmath}&#10;\usepackage{amssymb}&#10;\usepackage[dvipdfm,papersize={910mm,100cm},margin=5mm]{geometry}&#10;&#10;\newcommand {\n}{\nonumber \\}&#10;\newcommand {\tr}{\mbox{tr}}&#10;\newcommand {\Tr}{\mbox{Tr}}&#10;&#10;%T3&gt; General Symbols&#10;\def\Ref#1{(\ref{#1})}&#10;\def\Eqref#1{Eq.~(\ref{#1})}&#10;\def\Eqsref#1{Eqs.~(\ref{#1})}&#10;&#10;%T3&gt; Enviroments&#10;\def\Eq#1{\begin{equation} #1 \end{equation}}&#10;\def\Eqr#1{\begin{eqnarray} #1 \end{eqnarray}}&#10;\def\Eqrsubl#1#2{\begin{subequations}\label{#1}\Eqr{#2}\end{subequations}}&#10;&#10;%T3&gt;private macros by TU&#10;\newcommand{\nn}{\nonumber}&#10;\newcommand{\pd}{\partial}&#10;\newcommand{\vect}[1]{\!\!\!\mbox{ \boldmath $#1$}}&#10;\newcommand{\bea}{\begin{eqnarray}}&#10;\newcommand{\eea}{\end{eqnarray}}&#10;\newcommand{\wi}{\widetilde}&#10;\newcommand{\ov}{\overline}&#10;&#10;%T3&gt;local macros&#10;\def\Xsp{{\rm X}}&#10;\def\bXsp{\bar{{\rm X}}}&#10;\def\Ysp{{\rm Y}}&#10;\def\Zsp{{\rm Z}}&#10;\def\X5sp{{\rm X}_5}&#10;\def\Y3sp{{\rm Y}_3}&#10;\def\Z3sp{{\rm Z}_3}&#10;\def\Esp{{\rm E}}&#10;\def\Msp{{\rm M}}&#10;\def\Nsp{{\rm N}}&#10;\def\Wsp{{\rm W}}&#10;\def\Ssp{{\rm S}}&#10;\def\lap{{\triangle}}&#10;\def\e{{\rm e}}&#10;\def\dual{{}\,*\! }&#10;&#10;\def\mb#1{\mbox{\boldmath $#1$}} &#10;&#10;&#10;\begin{document}&#10;\begin{eqnarray}&#10;=&#10;\delta(\bar{\bold{E}}-\bar{\bold{E}}') \delta(\bold{X}(\bar{\tau})-\bold{X}'(\bar{\tau}'))&#10;\delta(\bar{\tau}-\bar{\tau}')&#10;\nonumber&#10;\end{eqnarray}&#10;\end{document}&#10;"/>
  <p:tag name="IGUANATEXSIZE" val="10"/>
  <p:tag name="IGUANATEXCURSOR" val="164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5241"/>
  <p:tag name="ORIGINALWIDTH" val="217.530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H&#10;\nonumber&#10;\end{eqnarray}&#10;\end{document}&#10;"/>
  <p:tag name="IGUANATEXSIZE" val="18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914"/>
  <p:tag name="ORIGINALWIDTH" val="291.790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si^2&#10;\nonumber&#10;\end{eqnarray}&#10;\end{document}&#10;"/>
  <p:tag name="IGUANATEXSIZE" val="10"/>
  <p:tag name="IGUANATEXCURSOR" val="19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0381"/>
  <p:tag name="ORIGINALWIDTH" val="3628.256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delta(\bar{\bold{E}}-\bar{\bold{E}}')&#10;=&#10;\delta(\bar{h}-\bar{h}')\delta(\bar{\chi}-\bar{\chi}')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.0302"/>
  <p:tag name="ORIGINALWIDTH" val="134.268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h}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1.2809"/>
  <p:tag name="ORIGINALWIDTH" val="149.2709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chi}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0272"/>
  <p:tag name="ORIGINALWIDTH" val="444.812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in \bold{R}&#10;\nonumber&#10;\end{eqnarray}&#10;\end{document}&#10;"/>
  <p:tag name="IGUANATEXSIZE" val="10"/>
  <p:tag name="IGUANATEXCURSOR" val="16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.784"/>
  <p:tag name="ORIGINALWIDTH" val="1534.71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delta(\bar{\chi}-\bar{\chi})=0&#10;\nonumber&#10;\end{eqnarray}&#10;\end{document}&#10;"/>
  <p:tag name="IGUANATEXSIZE" val="10"/>
  <p:tag name="IGUANATEXCURSOR" val="21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.784"/>
  <p:tag name="ORIGINALWIDTH" val="1809.25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propto\delta(\bar{\chi}-\bar{\chi})=0&#10;\nonumber&#10;\end{eqnarray}&#10;\end{document}&#10;"/>
  <p:tag name="IGUANATEXSIZE" val="10"/>
  <p:tag name="IGUANATEXCURSOR" val="20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5371"/>
  <p:tag name="ORIGINALWIDTH" val="622.5869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(\bar{h}, \bar{\chi})&#10;\nonumber&#10;\end{eqnarray}&#10;\end{document}&#10;"/>
  <p:tag name="IGUANATEXSIZE" val="10"/>
  <p:tag name="IGUANATEXCURSOR" val="20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0381"/>
  <p:tag name="ORIGINALWIDTH" val="754.605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(\bar{h}', \bar{\chi}')&#10;\nonumber&#10;\end{eqnarray}&#10;\end{document}&#10;"/>
  <p:tag name="IGUANATEXSIZE" val="10"/>
  <p:tag name="IGUANATEXCURSOR" val="208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6.5735"/>
  <p:tag name="ORIGINALWIDTH" val="3959.052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H=NH_0+\sum_{i}N^iH_i+ \sum_{\alpha} N^{\alpha}G_{\alpha}&#10;\nonumber&#10;\end{eqnarray}&#10;\end{document}&#10;"/>
  <p:tag name="IGUANATEXSIZE" val="10"/>
  <p:tag name="IGUANATEXCURSOR" val="24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5241"/>
  <p:tag name="ORIGINALWIDTH" val="217.530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N&#10;\nonumber&#10;\end{eqnarray}&#10;\end{document}&#10;"/>
  <p:tag name="IGUANATEXSIZE" val="18"/>
  <p:tag name="IGUANATEXCURSOR" val="18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2838"/>
  <p:tag name="ORIGINALWIDTH" val="291.0406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N^i&#10;\nonumber&#10;\end{eqnarray}&#10;\end{document}&#10;"/>
  <p:tag name="IGUANATEXSIZE" val="10"/>
  <p:tag name="IGUANATEXCURSOR" val="18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.5274"/>
  <p:tag name="ORIGINALWIDTH" val="357.0498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N^{\alpha}&#10;\nonumber&#10;\end{eqnarray}&#10;\end{document}&#10;"/>
  <p:tag name="IGUANATEXSIZE" val="10"/>
  <p:tag name="IGUANATEXCURSOR" val="19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.2817"/>
  <p:tag name="ORIGINALWIDTH" val="869.371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H_0=0&#10;\nonumber&#10;\end{eqnarray}&#10;\end{document}&#10;"/>
  <p:tag name="IGUANATEXSIZE" val="18"/>
  <p:tag name="IGUANATEXCURSOR" val="19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0314"/>
  <p:tag name="ORIGINALWIDTH" val="814.613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H_i=0&#10;\nonumber&#10;\end{eqnarray}&#10;\end{document}&#10;"/>
  <p:tag name="IGUANATEXSIZE" val="18"/>
  <p:tag name="IGUANATEXCURSOR" val="19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9689"/>
  <p:tag name="ORIGINALWIDTH" val="319.4601"/>
  <p:tag name="LATEXADDIN" val="\documentclass{slides}&#10;&#10;\usepackage{amsthm}&#10;\usepackage{amsmath}&#10;\usepackage{amssymb}&#10;\usepackage[dvips]{graphicx}&#10;\usepackage[dvips]{psfrag}&#10;&#10;\begin{document}&#10;\begin{eqnarray}&#10;\bold{R}^{d}&#10;\nonumber&#10;\end{eqnarray}&#10;\end{document}&#10;"/>
  <p:tag name="IGUANATEXSIZE" val="10"/>
  <p:tag name="IGUANATEXCURSOR" val="1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.0293"/>
  <p:tag name="ORIGINALWIDTH" val="868.6212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G_{\alpha}=0&#10;\nonumber&#10;\end{eqnarray}&#10;\end{document}&#10;"/>
  <p:tag name="IGUANATEXSIZE" val="18"/>
  <p:tag name="IGUANATEXCURSOR" val="198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3.8259"/>
  <p:tag name="ORIGINALWIDTH" val="1957.77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frac{\partial}{\partial \bar{\tau}} Z(\psi_f, \psi_i)=0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742"/>
  <p:tag name="ORIGINALWIDTH" val="131.268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847"/>
  <p:tag name="ORIGINALWIDTH" val="258.7861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x^0&#10;\nonumber&#10;\end{eqnarray}&#10;\end{document}&#10;"/>
  <p:tag name="IGUANATEXSIZE" val="18"/>
  <p:tag name="IGUANATEXCURSOR" val="18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8.3391"/>
  <p:tag name="ORIGINALWIDTH" val="3593.001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&amp;&amp;H_0(-i \beta  \frac{\partial}{\partial \psi_f}, \psi_f) Z(\psi_f, \psi_i)=0  \nonumber \\&#10;\nonumber&#10;\end{eqnarray}&#10;\end{document}&#10;"/>
  <p:tag name="IGUANATEXSIZE" val="10"/>
  <p:tag name="IGUANATEXCURSOR" val="27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9.3336"/>
  <p:tag name="ORIGINALWIDTH" val="2738.632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Z(\psi_f, \psi_i)=\int^{\psi_f}_{\psi_i} \mathcal{D}\psi e^{i S}&#10;\nonumber&#10;\end{eqnarray}&#10;\end{document}&#10;"/>
  <p:tag name="IGUANATEXSIZE" val="18"/>
  <p:tag name="IGUANATEXCURSOR" val="21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4012"/>
  <p:tag name="ORIGINALWIDTH" val="959.573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i \beta \frac{\partial}{\partial \bar{\tau}} Z(\psi_f, \psi_i)&#10;=H(-i \beta \frac{\partial}{\partial \psi_f}, \psi_f) Z(\psi_f, \psi_i) &#10;\nonumber&#10;\end{eqnarray}&#10;\end{document}&#10;"/>
  <p:tag name="IGUANATEXSIZE" val="10"/>
  <p:tag name="IGUANATEXCURSOR" val="28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62.772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psi&#10;\nonumber&#10;\end{eqnarray}&#10;\end{document}&#10;"/>
  <p:tag name="IGUANATEXSIZE" val="10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0352"/>
  <p:tag name="ORIGINALWIDTH" val="1143.9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(\bold{G}_{IJ}, \cdots)&#10;\nonumber&#10;\end{eqnarray}&#10;\end{document}&#10;"/>
  <p:tag name="IGUANATEXSIZE" val="18"/>
  <p:tag name="IGUANATEXCURSOR" val="17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2884"/>
  <p:tag name="ORIGINALWIDTH" val="656.3416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psi_i, \psi_f&#10;\nonumber&#10;\end{eqnarray}&#10;\end{document}&#10;"/>
  <p:tag name="IGUANATEXSIZE" val="10"/>
  <p:tag name="IGUANATEXCURSOR" val="15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847"/>
  <p:tag name="ORIGINALWIDTH" val="738.103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 \bold{X}_T(\bar{\tau})&#10;\nonumber&#10;\end{eqnarray}&#10;\end{document}&#10;"/>
  <p:tag name="IGUANATEXSIZE" val="10"/>
  <p:tag name="IGUANATEXCURSOR" val="16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815"/>
  <p:tag name="ORIGINALWIDTH" val="162.7727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psi&#10;\nonumber&#10;\end{eqnarray}&#10;\end{document}&#10;"/>
  <p:tag name="IGUANATEXSIZE" val="10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893"/>
  <p:tag name="ORIGINALWIDTH" val="901.625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X^{(0, \bar{\sigma}, \bar{\theta})}&#10;\nonumber&#10;\end{eqnarray}&#10;\end{document}&#10;"/>
  <p:tag name="IGUANATEXSIZE" val="10"/>
  <p:tag name="IGUANATEXCURSOR" val="18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.03701"/>
  <p:tag name="ORIGINALWIDTH" val="959.573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Z(\psi_f, \psi_i)=e^{\frac{i}{\beta}(S_0(\psi_f, \psi_i)+ \beta S_1(\psi_f, \psi_i) + \beta^2 S_2(\psi_f, \psi_i) + \cdots)}&#10;\nonumber&#10;\end{eqnarray}&#10;\end{document}&#10;"/>
  <p:tag name="IGUANATEXSIZE" val="10"/>
  <p:tag name="IGUANATEXCURSOR" val="274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8.3391"/>
  <p:tag name="ORIGINALWIDTH" val="3593.001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H_0(-i \beta \frac{\partial}{\partial \psi_f}, \psi_f) Z(\psi_f, \psi_i)=0&#10;\nonumber&#10;\end{eqnarray}&#10;\end{document}&#10;"/>
  <p:tag name="IGUANATEXSIZE" val="10"/>
  <p:tag name="IGUANATEXCURSOR" val="15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5408"/>
  <p:tag name="ORIGINALWIDTH" val="1175.41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S_0(\psi_f, \psi_i)&#10;\nonumber&#10;\end{eqnarray}&#10;\end{document}&#10;"/>
  <p:tag name="IGUANATEXSIZE" val="18"/>
  <p:tag name="IGUANATEXCURSOR" val="168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8.3433"/>
  <p:tag name="ORIGINALWIDTH" val="2930.65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H_0( \frac{\partial S_0(\psi_f, \psi_i)}{\partial \psi_f}, \psi_f)=0&#10;\nonumber&#10;\end{eqnarray}&#10;\end{document}&#10;"/>
  <p:tag name="IGUANATEXSIZE" val="18"/>
  <p:tag name="IGUANATEXCURSOR" val="15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4.0829"/>
  <p:tag name="ORIGINALWIDTH" val="1354.689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e^{-2 \bar{\Phi}_0}&#10;\propto&#10;\frac{1}{g_s^2}&#10;\nonumber&#10;\end{eqnarray}&#10;\end{document}&#10;"/>
  <p:tag name="IGUANATEXSIZE" val="10"/>
  <p:tag name="IGUANATEXCURSOR" val="21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4.0829"/>
  <p:tag name="ORIGINALWIDTH" val="1542.965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frac{1}{\beta}e^{-2 \bar{\Phi}_0} \equiv \frac{1}{g_s^2}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0.8213"/>
  <p:tag name="ORIGINALWIDTH" val="2938.16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Z}(\psi_f, \psi_i)_0=e^{\frac{i}{g_s^2}\bar{S}_0'(\psi_f, \psi_i)}&#10;\nonumber&#10;\end{eqnarray}&#10;\end{document}&#10;"/>
  <p:tag name="IGUANATEXSIZE" val="10"/>
  <p:tag name="IGUANATEXCURSOR" val="20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5408"/>
  <p:tag name="ORIGINALWIDTH" val="1175.41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S_0(\psi_f, \psi_i)&#10;\nonumber&#10;\end{eqnarray}&#10;\end{document}&#10;"/>
  <p:tag name="IGUANATEXSIZE" val="10"/>
  <p:tag name="IGUANATEXCURSOR" val="168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29.7338"/>
  <p:tag name="LATEXADDIN" val="\documentclass{slides}&#10;&#10;\usepackage{amsthm}&#10;\usepackage{amsmath}&#10;\usepackage{amssymb}&#10;\usepackage[dvips]{graphicx}&#10;\usepackage[dvips]{psfrag}&#10;&#10;\begin{document}&#10;\begin{eqnarray}&#10;\bar{\tau}&#10;\nonumber&#10;\end{eqnarray}&#10;\end{document}&#10;"/>
  <p:tag name="IGUANATEXSIZE" val="1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754"/>
  <p:tag name="ORIGINALWIDTH" val="156.0218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S&#10;\nonumber&#10;\end{eqnarray}&#10;\end{document}&#10;"/>
  <p:tag name="IGUANATEXSIZE" val="10"/>
  <p:tag name="IGUANATEXCURSOR" val="150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2884"/>
  <p:tag name="ORIGINALWIDTH" val="656.3416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psi_i, \psi_f&#10;\nonumber&#10;\end{eqnarray}&#10;\end{document}&#10;"/>
  <p:tag name="IGUANATEXSIZE" val="10"/>
  <p:tag name="IGUANATEXCURSOR" val="15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8.8322"/>
  <p:tag name="ORIGINALWIDTH" val="851.3688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frac{\delta S}{\delta \psi}=0&#10;\nonumber&#10;\end{eqnarray}&#10;\end{document}&#10;"/>
  <p:tag name="IGUANATEXSIZE" val="18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71.023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\psi}&#10;\nonumber&#10;\end{eqnarray}&#10;\end{document}&#10;"/>
  <p:tag name="IGUANATEXSIZE" val="18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71.023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\psi}&#10;\nonumber&#10;\end{eqnarray}&#10;\end{document}&#10;"/>
  <p:tag name="IGUANATEXSIZE" val="18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71.023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\psi}&#10;\nonumber&#10;\end{eqnarray}&#10;\end{document}&#10;"/>
  <p:tag name="IGUANATEXSIZE" val="18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71.023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\psi}&#10;\nonumber&#10;\end{eqnarray}&#10;\end{document}&#10;"/>
  <p:tag name="IGUANATEXSIZE" val="18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8.8028"/>
  <p:tag name="ORIGINALWIDTH" val="3505.23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S_0(\psi_f, \psi_i)=e^{-2 \bar{\Phi}_0}\bar{S}_0(\psi_f, \psi_i)&#10;\nonumber&#10;\end{eqnarray}&#10;\end{document}&#10;"/>
  <p:tag name="IGUANATEXSIZE" val="10"/>
  <p:tag name="IGUANATEXCURSOR" val="21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325.545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\Phi}_0&#10;\nonumber&#10;\end{eqnarray}&#10;\end{document}&#10;"/>
  <p:tag name="IGUANATEXSIZE" val="10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3.0967"/>
  <p:tag name="ORIGINALWIDTH" val="1600.72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sum_{p=1}^\infty&#10;|\tilde{\bold{F}}_p|^2 =0&#10;\nonumber&#10;\end{eqnarray}&#10;\end{document}&#10;"/>
  <p:tag name="IGUANATEXSIZE" val="10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5391"/>
  <p:tag name="ORIGINALWIDTH" val="2253.31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cup_T \{ [\bar{\tau},\bar{\bold{E}}_T, \bold{X}_T(\bar{\tau})] \}&#10;\nonumber&#10;\end{eqnarray}&#10;\end{document}&#10;"/>
  <p:tag name="IGUANATEXSIZE" val="10"/>
  <p:tag name="IGUANATEXCURSOR" val="151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2884"/>
  <p:tag name="ORIGINALWIDTH" val="656.3416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psi_i, \psi_f&#10;\nonumber&#10;\end{eqnarray}&#10;\end{document}&#10;"/>
  <p:tag name="IGUANATEXSIZE" val="10"/>
  <p:tag name="IGUANATEXCURSOR" val="157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935"/>
  <p:tag name="ORIGINALWIDTH" val="1175.41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S}_0(\psi_f, \psi_i)&#10;\nonumber&#10;\end{eqnarray}&#10;\end{document}&#10;"/>
  <p:tag name="IGUANATEXSIZE" val="10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935"/>
  <p:tag name="ORIGINALWIDTH" val="1074.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bar{Z}(\psi_f, \psi_i)&#10;\nonumber&#10;\end{eqnarray}&#10;\end{document}&#10;"/>
  <p:tag name="IGUANATEXSIZE" val="10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6.3081"/>
  <p:tag name="ORIGINALWIDTH" val="505.5706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e^{-\frac{1}{g_s^2}}&#10;\nonumber&#10;\end{eqnarray}&#10;\end{document}&#10;"/>
  <p:tag name="IGUANATEXSIZE" val="10"/>
  <p:tag name="IGUANATEXCURSOR" val="15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2884"/>
  <p:tag name="ORIGINALWIDTH" val="285.7899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psi_f&#10;\nonumber&#10;\end{eqnarray}&#10;\end{document}&#10;"/>
  <p:tag name="IGUANATEXSIZE" val="10"/>
  <p:tag name="IGUANATEXCURSOR" val="14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.0318"/>
  <p:tag name="ORIGINALWIDTH" val="232.5324"/>
  <p:tag name="OUTPUTTYPE" val="PNG"/>
  <p:tag name="IGUANATEXVERSION" val="160"/>
  <p:tag name="LATEXADDIN" val="\documentclass{slides}&#10;&#10;\usepackage{amsthm}&#10;\usepackage{amsmath}&#10;\usepackage{amssymb}&#10;\usepackage[dvips]{graphicx}&#10;\begin{document}&#10;\begin{eqnarray}&#10;\psi_i&#10;\nonumber&#10;\end{eqnarray}&#10;\end{document}&#10;"/>
  <p:tag name="IGUANATEXSIZE" val="10"/>
  <p:tag name="IGUANATEXCURSOR" val="155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742"/>
  <p:tag name="ORIGINALWIDTH" val="131.268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742"/>
  <p:tag name="ORIGINALWIDTH" val="131.268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742"/>
  <p:tag name="ORIGINALWIDTH" val="131.268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742"/>
  <p:tag name="ORIGINALWIDTH" val="131.268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.9641"/>
  <p:tag name="ORIGINALWIDTH" val="959.57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T= IIA, IIB, I, SO(32)het, E_8 \times E_8 het&#10;\nonumber&#10;\end{eqnarray}&#10;\end{document}&#10;"/>
  <p:tag name="IGUANATEXSIZE" val="10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742"/>
  <p:tag name="ORIGINALWIDTH" val="131.268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847"/>
  <p:tag name="ORIGINALWIDTH" val="258.7861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x^0&#10;\nonumber&#10;\end{eqnarray}&#10;\end{document}&#10;"/>
  <p:tag name="IGUANATEXSIZE" val="18"/>
  <p:tag name="IGUANATEXCURSOR" val="18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847"/>
  <p:tag name="ORIGINALWIDTH" val="258.7861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x^0&#10;\nonumber&#10;\end{eqnarray}&#10;\end{document}&#10;"/>
  <p:tag name="IGUANATEXSIZE" val="18"/>
  <p:tag name="IGUANATEXCURSOR" val="18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847"/>
  <p:tag name="ORIGINALWIDTH" val="258.7861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x^0&#10;\nonumber&#10;\end{eqnarray}&#10;\end{document}&#10;"/>
  <p:tag name="IGUANATEXSIZE" val="18"/>
  <p:tag name="IGUANATEXCURSOR" val="18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847"/>
  <p:tag name="ORIGINALWIDTH" val="258.7861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x^0&#10;\nonumber&#10;\end{eqnarray}&#10;\end{document}&#10;"/>
  <p:tag name="IGUANATEXSIZE" val="18"/>
  <p:tag name="IGUANATEXCURSOR" val="18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742"/>
  <p:tag name="ORIGINALWIDTH" val="131.268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742"/>
  <p:tag name="ORIGINALWIDTH" val="131.268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tau}&#10;\nonumber&#10;\end{eqnarray}&#10;\end{document}&#10;"/>
  <p:tag name="IGUANATEXSIZE" val="18"/>
  <p:tag name="IGUANATEXCURSOR" val="186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5429"/>
  <p:tag name="ORIGINALWIDTH" val="2609.614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\bf G}_{dd}&amp;= e^{2\phi[G,B,\Phi, A; X]}&#10;\nonumber&#10;\end{eqnarray}&#10;\end{document}&#10;"/>
  <p:tag name="IGUANATEXSIZE" val="10"/>
  <p:tag name="IGUANATEXCURSOR" val="203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8921"/>
  <p:tag name="ORIGINALWIDTH" val="960.4457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{\bf G}}_{(\mu\bar{\sigma}\bar{\theta})(\mu'\bar{\sigma}'\bar{\theta}')}&#10;=&#10;\frac{\bar{e}^3}{\sqrt{\bar{h}}}\,&#10;G_{\mu\nu}({\bf X}(\bar{\sigma}, \bar{\theta}))&#10;\delta_{\bar{\sigma}\bar{\sigma}'}\,\delta_{\bar{\theta}\bar{\theta}'}&#10;\nonumber&#10;\end{eqnarray}&#10;\end{document}&#10;"/>
  <p:tag name="IGUANATEXSIZE" val="10"/>
  <p:tag name="IGUANATEXCURSOR" val="319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0.838"/>
  <p:tag name="ORIGINALWIDTH" val="4391.863"/>
  <p:tag name="OUTPUTTYPE" val="PNG"/>
  <p:tag name="IGUANATEXVERSION" val="160"/>
  <p:tag name="LATEXADDIN" val="\documentclass{slides}&#10;&#10;\usepackage{amsthm}&#10;\usepackage{amsmath}&#10;\usepackage{amssymb}&#10;\usepackage[dvipdfm,papersize={910mm,100cm},margin=5mm]{geometry}&#10;\begin{document}&#10;\begin{eqnarray}&#10;\bar{{\bf G}}_{(A\bar{\sigma}\bar{\theta}^-)(A'\bar{\sigma}'\bar{\theta}^{'-})}&#10;=&#10;\frac{\bar{e}^3}{\sqrt{\bar{h}}}\,&#10;\delta_{A A'}&#10;\delta_{\bar{\sigma}\bar{\sigma}'}\,\delta_{\bar{\theta}^-\bar{\theta}^{'-}}&#10;\nonumber&#10;\end{eqnarray}&#10;\end{document}&#10;"/>
  <p:tag name="IGUANATEXSIZE" val="10"/>
  <p:tag name="IGUANATEXCURSOR" val="392"/>
  <p:tag name="TRANSPARENCY" val="True"/>
  <p:tag name="LATEXENGINEID" val="4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12855</TotalTime>
  <Words>2142</Words>
  <Application>Microsoft Office PowerPoint</Application>
  <PresentationFormat>ワイド画面</PresentationFormat>
  <Paragraphs>267</Paragraphs>
  <Slides>29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1_Office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Matsuo Sato</dc:creator>
  <cp:lastModifiedBy>Matsuo Sato</cp:lastModifiedBy>
  <cp:revision>935</cp:revision>
  <dcterms:created xsi:type="dcterms:W3CDTF">2019-11-03T00:23:39Z</dcterms:created>
  <dcterms:modified xsi:type="dcterms:W3CDTF">2025-12-12T04:34:03Z</dcterms:modified>
</cp:coreProperties>
</file>