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7" r:id="rId5"/>
    <p:sldId id="268" r:id="rId6"/>
    <p:sldId id="260" r:id="rId7"/>
    <p:sldId id="269" r:id="rId8"/>
    <p:sldId id="270" r:id="rId9"/>
    <p:sldId id="266" r:id="rId10"/>
    <p:sldId id="264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5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21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09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80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18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87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34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957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3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58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54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D8D02B-4861-4E41-A08D-F7C59C2C4D67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84FF25-9E4C-4E4B-A0FF-9FEB12635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91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5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0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image" Target="../media/image11.png"/><Relationship Id="rId5" Type="http://schemas.openxmlformats.org/officeDocument/2006/relationships/tags" Target="../tags/tag12.xml"/><Relationship Id="rId10" Type="http://schemas.openxmlformats.org/officeDocument/2006/relationships/image" Target="../media/image10.png"/><Relationship Id="rId4" Type="http://schemas.openxmlformats.org/officeDocument/2006/relationships/tags" Target="../tags/tag11.xml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16.xml"/><Relationship Id="rId7" Type="http://schemas.openxmlformats.org/officeDocument/2006/relationships/image" Target="../media/image13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7.xml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image" Target="../media/image19.png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tags" Target="../tags/tag19.xml"/><Relationship Id="rId16" Type="http://schemas.openxmlformats.org/officeDocument/2006/relationships/image" Target="../media/image22.png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image" Target="../media/image17.png"/><Relationship Id="rId5" Type="http://schemas.openxmlformats.org/officeDocument/2006/relationships/tags" Target="../tags/tag22.xml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tags" Target="../tags/tag21.xml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B6F5B-253E-006C-B418-D7FF92188C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4000" dirty="0"/>
              <a:t>Closing address for </a:t>
            </a:r>
            <a:br>
              <a:rPr kumimoji="1" lang="en-US" altLang="ja-JP" sz="4000" dirty="0"/>
            </a:br>
            <a:r>
              <a:rPr kumimoji="1" lang="en-US" altLang="ja-JP" sz="4000" dirty="0"/>
              <a:t>KEK Theory Workshop 2025</a:t>
            </a:r>
            <a:endParaRPr kumimoji="1" lang="ja-JP" altLang="en-US" sz="40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8D6FA7-A654-6F98-0FC3-0DF54C1B9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907756"/>
            <a:ext cx="6858000" cy="1655762"/>
          </a:xfrm>
        </p:spPr>
        <p:txBody>
          <a:bodyPr/>
          <a:lstStyle/>
          <a:p>
            <a:r>
              <a:rPr kumimoji="1" lang="en-US" altLang="ja-JP" dirty="0"/>
              <a:t>Jun Nishimur</a:t>
            </a:r>
            <a:r>
              <a:rPr lang="en-US" altLang="ja-JP" dirty="0"/>
              <a:t>a (KEK, SOKENDAI)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5898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E38CF-4DCA-54A7-2673-68BA49DF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8823"/>
            <a:ext cx="7886700" cy="851026"/>
          </a:xfrm>
        </p:spPr>
        <p:txBody>
          <a:bodyPr/>
          <a:lstStyle/>
          <a:p>
            <a:pPr algn="ctr"/>
            <a:r>
              <a:rPr kumimoji="1" lang="en-US" altLang="ja-JP" dirty="0"/>
              <a:t>Special thanks to: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560D2C-A8E2-5CA9-DD9B-92366ACBC8FD}"/>
              </a:ext>
            </a:extLst>
          </p:cNvPr>
          <p:cNvSpPr txBox="1"/>
          <p:nvPr/>
        </p:nvSpPr>
        <p:spPr>
          <a:xfrm>
            <a:off x="738378" y="2557189"/>
            <a:ext cx="59337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Yuko Ohno (secretary of KEK Theory Center)</a:t>
            </a: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7D250F-938A-FF33-814C-7A72EA9EE053}"/>
              </a:ext>
            </a:extLst>
          </p:cNvPr>
          <p:cNvSpPr txBox="1"/>
          <p:nvPr/>
        </p:nvSpPr>
        <p:spPr>
          <a:xfrm>
            <a:off x="1150746" y="2967495"/>
            <a:ext cx="7163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support for travel expenses, accommodation,</a:t>
            </a:r>
            <a:r>
              <a:rPr kumimoji="1" lang="ja-JP" altLang="en-US" dirty="0"/>
              <a:t> </a:t>
            </a:r>
            <a:r>
              <a:rPr kumimoji="1" lang="en-US" altLang="ja-JP" dirty="0"/>
              <a:t>banquet, coffee break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2806F1E-5F0C-472B-1E2C-B6366E6BC911}"/>
              </a:ext>
            </a:extLst>
          </p:cNvPr>
          <p:cNvSpPr txBox="1"/>
          <p:nvPr/>
        </p:nvSpPr>
        <p:spPr>
          <a:xfrm>
            <a:off x="738378" y="3567492"/>
            <a:ext cx="5587748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Ph.D</a:t>
            </a:r>
            <a:r>
              <a:rPr kumimoji="1" lang="en-US" altLang="ja-JP" dirty="0"/>
              <a:t> students (microphones, banquet, setting-up etc.)</a:t>
            </a:r>
          </a:p>
          <a:p>
            <a:r>
              <a:rPr kumimoji="1" lang="en-US" altLang="ja-JP" sz="2400" dirty="0"/>
              <a:t>Sakura </a:t>
            </a:r>
            <a:r>
              <a:rPr kumimoji="1" lang="en-US" altLang="ja-JP" sz="2400" dirty="0" err="1"/>
              <a:t>Itatani</a:t>
            </a:r>
            <a:endParaRPr kumimoji="1" lang="en-US" altLang="ja-JP" sz="2400" dirty="0"/>
          </a:p>
          <a:p>
            <a:r>
              <a:rPr kumimoji="1" lang="en-US" altLang="ja-JP" sz="2400" dirty="0"/>
              <a:t>Mikage Kobayashi</a:t>
            </a:r>
          </a:p>
          <a:p>
            <a:r>
              <a:rPr kumimoji="1" lang="en-US" altLang="ja-JP" sz="2400" dirty="0"/>
              <a:t>Shotaro </a:t>
            </a:r>
            <a:r>
              <a:rPr kumimoji="1" lang="en-US" altLang="ja-JP" sz="2400" dirty="0" err="1"/>
              <a:t>Kawanago</a:t>
            </a:r>
            <a:endParaRPr kumimoji="1" lang="en-US" altLang="ja-JP" sz="2400" dirty="0"/>
          </a:p>
          <a:p>
            <a:r>
              <a:rPr kumimoji="1" lang="en-US" altLang="ja-JP" sz="2400" dirty="0" err="1"/>
              <a:t>Shirabe</a:t>
            </a:r>
            <a:r>
              <a:rPr kumimoji="1" lang="en-US" altLang="ja-JP" sz="2400" dirty="0"/>
              <a:t> Endo</a:t>
            </a:r>
          </a:p>
          <a:p>
            <a:r>
              <a:rPr kumimoji="1" lang="en-US" altLang="ja-JP" sz="2400" dirty="0"/>
              <a:t>Tomoya Nishiki</a:t>
            </a:r>
          </a:p>
          <a:p>
            <a:r>
              <a:rPr kumimoji="1" lang="en-US" altLang="ja-JP" sz="2400" dirty="0"/>
              <a:t>Naoyuki Yamamori</a:t>
            </a:r>
          </a:p>
          <a:p>
            <a:r>
              <a:rPr kumimoji="1" lang="en-US" altLang="ja-JP" sz="2400" dirty="0"/>
              <a:t>Cheng-Tsung Wang</a:t>
            </a:r>
            <a:endParaRPr kumimoji="1" lang="ja-JP" altLang="en-US" sz="2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F197D38-6C98-0730-C6F2-11E111E27AEB}"/>
              </a:ext>
            </a:extLst>
          </p:cNvPr>
          <p:cNvSpPr txBox="1"/>
          <p:nvPr/>
        </p:nvSpPr>
        <p:spPr>
          <a:xfrm>
            <a:off x="1234440" y="1777550"/>
            <a:ext cx="6881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Home page of this workshop, management of the scientific program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47D0C90-A39C-2AF5-FF77-EFB5790A4714}"/>
              </a:ext>
            </a:extLst>
          </p:cNvPr>
          <p:cNvSpPr txBox="1"/>
          <p:nvPr/>
        </p:nvSpPr>
        <p:spPr>
          <a:xfrm>
            <a:off x="740230" y="1274911"/>
            <a:ext cx="5492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Kotaroh</a:t>
            </a:r>
            <a:r>
              <a:rPr kumimoji="1" lang="en-US" altLang="ja-JP" sz="2400" dirty="0"/>
              <a:t> Miura (among all the organizers)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69005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F221345-8FE1-66DB-BF3C-CF3A7BBEC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6" y="2740700"/>
            <a:ext cx="9286289" cy="21056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kumimoji="1" lang="en-US" altLang="ja-JP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See you again in </a:t>
            </a:r>
            <a:br>
              <a:rPr kumimoji="1" lang="en-US" altLang="ja-JP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kumimoji="1" lang="en-US" altLang="ja-JP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KEK Theory Workshop 2026 !</a:t>
            </a:r>
          </a:p>
        </p:txBody>
      </p:sp>
      <p:sp>
        <p:nvSpPr>
          <p:cNvPr id="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497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5AE6C-BABA-B3BE-2628-60EB4CA3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6"/>
            <a:ext cx="7902702" cy="1666755"/>
          </a:xfrm>
        </p:spPr>
        <p:txBody>
          <a:bodyPr>
            <a:noAutofit/>
          </a:bodyPr>
          <a:lstStyle/>
          <a:p>
            <a:r>
              <a:rPr kumimoji="1" lang="en-US" altLang="ja-JP" sz="3200" dirty="0"/>
              <a:t>The focus this year was </a:t>
            </a:r>
            <a:br>
              <a:rPr kumimoji="1" lang="en-US" altLang="ja-JP" sz="3200" dirty="0"/>
            </a:br>
            <a:r>
              <a:rPr lang="en-US" altLang="ja-JP" sz="3200" dirty="0"/>
              <a:t>topological properties, </a:t>
            </a:r>
            <a:br>
              <a:rPr lang="en-US" altLang="ja-JP" sz="3200" dirty="0"/>
            </a:br>
            <a:r>
              <a:rPr lang="en-US" altLang="ja-JP" sz="3200" dirty="0"/>
              <a:t>bulk-boundary or (A)</a:t>
            </a:r>
            <a:r>
              <a:rPr lang="en-US" altLang="ja-JP" sz="3200" dirty="0" err="1"/>
              <a:t>dS</a:t>
            </a:r>
            <a:r>
              <a:rPr lang="en-US" altLang="ja-JP" sz="3200" dirty="0"/>
              <a:t>/CFT correspondence, open quantum systems, non-Hermiticity…</a:t>
            </a:r>
            <a:endParaRPr kumimoji="1" lang="ja-JP" altLang="en-US" sz="3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719CC2-DA78-48CB-1193-3D589117C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38" y="2251337"/>
            <a:ext cx="8615934" cy="415860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kumimoji="1" lang="en-US" altLang="ja-JP" dirty="0"/>
              <a:t>1st day : Dec.16(Tue) 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dirty="0"/>
              <a:t> Tetsuya Onogi “APS index and the domain-wall fermion”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 Yuya </a:t>
            </a:r>
            <a:r>
              <a:rPr lang="en-US" altLang="ja-JP" dirty="0" err="1"/>
              <a:t>Kusuki</a:t>
            </a:r>
            <a:r>
              <a:rPr lang="en-US" altLang="ja-JP" dirty="0"/>
              <a:t> “Model-independent methods in boundary and interface”</a:t>
            </a:r>
          </a:p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dirty="0"/>
              <a:t> Kazumi Okuyama “Recent developments in double-scaled SYK”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2nd day : Dec.17(Wed)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 Masatoshi Sato “Topological boundary states as open quantum systems”</a:t>
            </a:r>
            <a:endParaRPr lang="ja-JP" altLang="en-US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 Takahiro Sagawa “Topology of nonlinear”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 Yasuaki Hikida “Complex saddles of de Sitter gravity via holography”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3</a:t>
            </a:r>
            <a:r>
              <a:rPr lang="en-US" altLang="ja-JP" baseline="30000" dirty="0"/>
              <a:t>rd</a:t>
            </a:r>
            <a:r>
              <a:rPr lang="en-US" altLang="ja-JP" dirty="0"/>
              <a:t> day: Dec.18(Thu)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Kazuya Yonekura “Heterotic string theory and N=(0,1) supersymmetric field theory”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err="1"/>
              <a:t>Kanato</a:t>
            </a:r>
            <a:r>
              <a:rPr lang="en-US" altLang="ja-JP" dirty="0"/>
              <a:t> Goto “Holography for a closed universe with a quantum reference frame”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0349D5A-48B2-2A2D-B3A6-DB4B217A9E73}"/>
              </a:ext>
            </a:extLst>
          </p:cNvPr>
          <p:cNvSpPr txBox="1">
            <a:spLocks/>
          </p:cNvSpPr>
          <p:nvPr/>
        </p:nvSpPr>
        <p:spPr>
          <a:xfrm>
            <a:off x="189738" y="3931920"/>
            <a:ext cx="8698230" cy="29260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492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AAF9B-0E63-8760-86BB-9933EDD1B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69" y="84656"/>
            <a:ext cx="7886700" cy="635327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dirty="0"/>
              <a:t>Topology, boundary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F6A1298-F3A9-8C82-4320-B4C16857F986}"/>
              </a:ext>
            </a:extLst>
          </p:cNvPr>
          <p:cNvSpPr txBox="1"/>
          <p:nvPr/>
        </p:nvSpPr>
        <p:spPr>
          <a:xfrm>
            <a:off x="475488" y="987553"/>
            <a:ext cx="80398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sz="2400" dirty="0"/>
              <a:t> Tetsuya Onogi    “APS index and the domain-wall fermion”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1784542-B28D-EEDE-655B-22926074659C}"/>
              </a:ext>
            </a:extLst>
          </p:cNvPr>
          <p:cNvSpPr txBox="1"/>
          <p:nvPr/>
        </p:nvSpPr>
        <p:spPr>
          <a:xfrm>
            <a:off x="1195960" y="1515859"/>
            <a:ext cx="63916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Atiyah-Singer index theorem</a:t>
            </a:r>
          </a:p>
          <a:p>
            <a:r>
              <a:rPr kumimoji="1" lang="en-US" altLang="ja-JP" sz="2000" dirty="0"/>
              <a:t>Ind(D) = n</a:t>
            </a:r>
            <a:r>
              <a:rPr kumimoji="1" lang="en-US" altLang="ja-JP" sz="2000" baseline="-25000" dirty="0"/>
              <a:t>+</a:t>
            </a:r>
            <a:r>
              <a:rPr kumimoji="1" lang="en-US" altLang="ja-JP" sz="2000" dirty="0"/>
              <a:t> - n</a:t>
            </a:r>
            <a:r>
              <a:rPr kumimoji="1" lang="en-US" altLang="ja-JP" sz="2000" baseline="-25000" dirty="0"/>
              <a:t>=  </a:t>
            </a:r>
            <a:r>
              <a:rPr kumimoji="1" lang="en-US" altLang="ja-JP" sz="2000" dirty="0"/>
              <a:t>= Q  (topological charge)</a:t>
            </a:r>
          </a:p>
          <a:p>
            <a:endParaRPr kumimoji="1" lang="en-US" altLang="ja-JP" sz="2000" dirty="0"/>
          </a:p>
          <a:p>
            <a:r>
              <a:rPr kumimoji="1" lang="en-US" altLang="ja-JP" sz="2000" dirty="0">
                <a:sym typeface="Wingdings" panose="05000000000000000000" pitchFamily="2" charset="2"/>
              </a:rPr>
              <a:t>   Generalization to a manifold with a </a:t>
            </a:r>
            <a:r>
              <a:rPr kumimoji="1" lang="en-US" altLang="ja-JP" sz="2000" dirty="0">
                <a:solidFill>
                  <a:srgbClr val="FF0000"/>
                </a:solidFill>
                <a:sym typeface="Wingdings" panose="05000000000000000000" pitchFamily="2" charset="2"/>
              </a:rPr>
              <a:t>boundary</a:t>
            </a:r>
            <a:endParaRPr kumimoji="1" lang="en-US" altLang="ja-JP" sz="2000" dirty="0">
              <a:solidFill>
                <a:srgbClr val="FF0000"/>
              </a:solidFill>
            </a:endParaRPr>
          </a:p>
          <a:p>
            <a:endParaRPr kumimoji="1" lang="en-US" altLang="ja-JP" sz="2000" dirty="0"/>
          </a:p>
          <a:p>
            <a:r>
              <a:rPr kumimoji="1" lang="en-US" altLang="ja-JP" sz="2000" dirty="0"/>
              <a:t>Atiyah-</a:t>
            </a:r>
            <a:r>
              <a:rPr kumimoji="1" lang="en-US" altLang="ja-JP" sz="2000" dirty="0" err="1"/>
              <a:t>Patodi</a:t>
            </a:r>
            <a:r>
              <a:rPr kumimoji="1" lang="en-US" altLang="ja-JP" sz="2000" dirty="0"/>
              <a:t>-Singer theorem</a:t>
            </a:r>
          </a:p>
          <a:p>
            <a:endParaRPr kumimoji="1" lang="en-US" altLang="ja-JP" sz="2000" dirty="0"/>
          </a:p>
          <a:p>
            <a:r>
              <a:rPr kumimoji="1" lang="en-US" altLang="ja-JP" sz="2000" dirty="0"/>
              <a:t>Key:  The use of spectral flow as a function of mass.</a:t>
            </a:r>
          </a:p>
          <a:p>
            <a:r>
              <a:rPr kumimoji="1" lang="en-US" altLang="ja-JP" sz="2000" dirty="0"/>
              <a:t>          Chiral symmetry (massless fermion) is not essential.</a:t>
            </a: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BA2A9246-1981-2CA3-5532-2D11BDB08536}"/>
              </a:ext>
            </a:extLst>
          </p:cNvPr>
          <p:cNvCxnSpPr/>
          <p:nvPr/>
        </p:nvCxnSpPr>
        <p:spPr>
          <a:xfrm>
            <a:off x="2788920" y="4855464"/>
            <a:ext cx="0" cy="17007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A78E180D-8974-8E53-EFAB-4EE7AFA39770}"/>
              </a:ext>
            </a:extLst>
          </p:cNvPr>
          <p:cNvCxnSpPr>
            <a:cxnSpLocks/>
          </p:cNvCxnSpPr>
          <p:nvPr/>
        </p:nvCxnSpPr>
        <p:spPr>
          <a:xfrm>
            <a:off x="2383536" y="5870447"/>
            <a:ext cx="22616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B230FD8-A90C-5455-8593-36FB2D893298}"/>
              </a:ext>
            </a:extLst>
          </p:cNvPr>
          <p:cNvSpPr txBox="1"/>
          <p:nvPr/>
        </p:nvSpPr>
        <p:spPr>
          <a:xfrm>
            <a:off x="4645152" y="568578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 s</a:t>
            </a:r>
            <a:endParaRPr kumimoji="1" lang="ja-JP" altLang="en-US" dirty="0"/>
          </a:p>
        </p:txBody>
      </p:sp>
      <p:pic>
        <p:nvPicPr>
          <p:cNvPr id="38" name="図 37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EV[\gamma _ 5 (D_{\rm Wilson} - s M)]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18364356-5A94-A6B2-A2E7-DDA314AC5B9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492" y="4599397"/>
            <a:ext cx="1972856" cy="182914"/>
          </a:xfrm>
          <a:prstGeom prst="rect">
            <a:avLst/>
          </a:prstGeom>
        </p:spPr>
      </p:pic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80840673-4DD6-DDBB-67F0-7AE5FFE9B787}"/>
              </a:ext>
            </a:extLst>
          </p:cNvPr>
          <p:cNvCxnSpPr/>
          <p:nvPr/>
        </p:nvCxnSpPr>
        <p:spPr>
          <a:xfrm flipV="1">
            <a:off x="3035808" y="5093208"/>
            <a:ext cx="1536192" cy="1463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16CD015A-E6AA-2B74-F8AD-2886CCF2CA84}"/>
              </a:ext>
            </a:extLst>
          </p:cNvPr>
          <p:cNvSpPr/>
          <p:nvPr/>
        </p:nvSpPr>
        <p:spPr>
          <a:xfrm>
            <a:off x="3099816" y="5063981"/>
            <a:ext cx="1291972" cy="472212"/>
          </a:xfrm>
          <a:custGeom>
            <a:avLst/>
            <a:gdLst>
              <a:gd name="csX0" fmla="*/ 0 w 1291972"/>
              <a:gd name="csY0" fmla="*/ 93235 h 472212"/>
              <a:gd name="csX1" fmla="*/ 310896 w 1291972"/>
              <a:gd name="csY1" fmla="*/ 422419 h 472212"/>
              <a:gd name="csX2" fmla="*/ 393192 w 1291972"/>
              <a:gd name="csY2" fmla="*/ 468139 h 472212"/>
              <a:gd name="csX3" fmla="*/ 832104 w 1291972"/>
              <a:gd name="csY3" fmla="*/ 394987 h 472212"/>
              <a:gd name="csX4" fmla="*/ 1024128 w 1291972"/>
              <a:gd name="csY4" fmla="*/ 257827 h 472212"/>
              <a:gd name="csX5" fmla="*/ 1271016 w 1291972"/>
              <a:gd name="csY5" fmla="*/ 20083 h 472212"/>
              <a:gd name="csX6" fmla="*/ 1261872 w 1291972"/>
              <a:gd name="csY6" fmla="*/ 29227 h 47221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291972" h="472212">
                <a:moveTo>
                  <a:pt x="0" y="93235"/>
                </a:moveTo>
                <a:cubicBezTo>
                  <a:pt x="122682" y="226585"/>
                  <a:pt x="245364" y="359935"/>
                  <a:pt x="310896" y="422419"/>
                </a:cubicBezTo>
                <a:cubicBezTo>
                  <a:pt x="376428" y="484903"/>
                  <a:pt x="306324" y="472711"/>
                  <a:pt x="393192" y="468139"/>
                </a:cubicBezTo>
                <a:cubicBezTo>
                  <a:pt x="480060" y="463567"/>
                  <a:pt x="726948" y="430039"/>
                  <a:pt x="832104" y="394987"/>
                </a:cubicBezTo>
                <a:cubicBezTo>
                  <a:pt x="937260" y="359935"/>
                  <a:pt x="950976" y="320311"/>
                  <a:pt x="1024128" y="257827"/>
                </a:cubicBezTo>
                <a:cubicBezTo>
                  <a:pt x="1097280" y="195343"/>
                  <a:pt x="1231392" y="58183"/>
                  <a:pt x="1271016" y="20083"/>
                </a:cubicBezTo>
                <a:cubicBezTo>
                  <a:pt x="1310640" y="-18017"/>
                  <a:pt x="1286256" y="5605"/>
                  <a:pt x="1261872" y="2922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: 図形 42">
            <a:extLst>
              <a:ext uri="{FF2B5EF4-FFF2-40B4-BE49-F238E27FC236}">
                <a16:creationId xmlns:a16="http://schemas.microsoft.com/office/drawing/2014/main" id="{8A793A12-B614-1EBB-FD39-71B2AC70CAB2}"/>
              </a:ext>
            </a:extLst>
          </p:cNvPr>
          <p:cNvSpPr/>
          <p:nvPr/>
        </p:nvSpPr>
        <p:spPr>
          <a:xfrm rot="10800000">
            <a:off x="3203447" y="6056602"/>
            <a:ext cx="1291972" cy="472212"/>
          </a:xfrm>
          <a:custGeom>
            <a:avLst/>
            <a:gdLst>
              <a:gd name="csX0" fmla="*/ 0 w 1291972"/>
              <a:gd name="csY0" fmla="*/ 93235 h 472212"/>
              <a:gd name="csX1" fmla="*/ 310896 w 1291972"/>
              <a:gd name="csY1" fmla="*/ 422419 h 472212"/>
              <a:gd name="csX2" fmla="*/ 393192 w 1291972"/>
              <a:gd name="csY2" fmla="*/ 468139 h 472212"/>
              <a:gd name="csX3" fmla="*/ 832104 w 1291972"/>
              <a:gd name="csY3" fmla="*/ 394987 h 472212"/>
              <a:gd name="csX4" fmla="*/ 1024128 w 1291972"/>
              <a:gd name="csY4" fmla="*/ 257827 h 472212"/>
              <a:gd name="csX5" fmla="*/ 1271016 w 1291972"/>
              <a:gd name="csY5" fmla="*/ 20083 h 472212"/>
              <a:gd name="csX6" fmla="*/ 1261872 w 1291972"/>
              <a:gd name="csY6" fmla="*/ 29227 h 47221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291972" h="472212">
                <a:moveTo>
                  <a:pt x="0" y="93235"/>
                </a:moveTo>
                <a:cubicBezTo>
                  <a:pt x="122682" y="226585"/>
                  <a:pt x="245364" y="359935"/>
                  <a:pt x="310896" y="422419"/>
                </a:cubicBezTo>
                <a:cubicBezTo>
                  <a:pt x="376428" y="484903"/>
                  <a:pt x="306324" y="472711"/>
                  <a:pt x="393192" y="468139"/>
                </a:cubicBezTo>
                <a:cubicBezTo>
                  <a:pt x="480060" y="463567"/>
                  <a:pt x="726948" y="430039"/>
                  <a:pt x="832104" y="394987"/>
                </a:cubicBezTo>
                <a:cubicBezTo>
                  <a:pt x="937260" y="359935"/>
                  <a:pt x="950976" y="320311"/>
                  <a:pt x="1024128" y="257827"/>
                </a:cubicBezTo>
                <a:cubicBezTo>
                  <a:pt x="1097280" y="195343"/>
                  <a:pt x="1231392" y="58183"/>
                  <a:pt x="1271016" y="20083"/>
                </a:cubicBezTo>
                <a:cubicBezTo>
                  <a:pt x="1310640" y="-18017"/>
                  <a:pt x="1286256" y="5605"/>
                  <a:pt x="1261872" y="2922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CB0BCFD-39F2-569B-D652-4A3B8E3CF412}"/>
              </a:ext>
            </a:extLst>
          </p:cNvPr>
          <p:cNvSpPr txBox="1"/>
          <p:nvPr/>
        </p:nvSpPr>
        <p:spPr>
          <a:xfrm>
            <a:off x="4572000" y="4694649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Q=1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332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740DD1A-EF27-1291-3A1A-55D6B9BC1DE0}"/>
              </a:ext>
            </a:extLst>
          </p:cNvPr>
          <p:cNvSpPr txBox="1"/>
          <p:nvPr/>
        </p:nvSpPr>
        <p:spPr>
          <a:xfrm>
            <a:off x="460392" y="151014"/>
            <a:ext cx="82264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ja-JP" sz="2400" dirty="0"/>
              <a:t>Yuya </a:t>
            </a:r>
            <a:r>
              <a:rPr lang="en-US" altLang="ja-JP" sz="2400" dirty="0" err="1"/>
              <a:t>Kusuki</a:t>
            </a:r>
            <a:r>
              <a:rPr lang="en-US" altLang="ja-JP" sz="2400" dirty="0"/>
              <a:t> </a:t>
            </a:r>
          </a:p>
          <a:p>
            <a:r>
              <a:rPr lang="en-US" altLang="ja-JP" sz="2400" dirty="0"/>
              <a:t>     “Model-independent methods in boundary and interface”</a:t>
            </a:r>
            <a:endParaRPr lang="ja-JP" altLang="en-US" sz="2400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C0971C9-101F-8D7F-07B1-D00521EBAB63}"/>
              </a:ext>
            </a:extLst>
          </p:cNvPr>
          <p:cNvSpPr/>
          <p:nvPr/>
        </p:nvSpPr>
        <p:spPr>
          <a:xfrm>
            <a:off x="1810512" y="1136928"/>
            <a:ext cx="2761488" cy="131673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0DF787E5-366E-B621-D54F-8930F4CAC597}"/>
              </a:ext>
            </a:extLst>
          </p:cNvPr>
          <p:cNvCxnSpPr>
            <a:cxnSpLocks/>
            <a:stCxn id="17" idx="0"/>
            <a:endCxn id="17" idx="2"/>
          </p:cNvCxnSpPr>
          <p:nvPr/>
        </p:nvCxnSpPr>
        <p:spPr>
          <a:xfrm>
            <a:off x="3191256" y="1136928"/>
            <a:ext cx="0" cy="131673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9070CFF-87F6-2D9D-FE67-A47C5859CA24}"/>
              </a:ext>
            </a:extLst>
          </p:cNvPr>
          <p:cNvSpPr txBox="1"/>
          <p:nvPr/>
        </p:nvSpPr>
        <p:spPr>
          <a:xfrm>
            <a:off x="2144174" y="1599080"/>
            <a:ext cx="811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CFT</a:t>
            </a:r>
            <a:r>
              <a:rPr kumimoji="1" lang="en-US" altLang="ja-JP" sz="2400" baseline="-25000" dirty="0"/>
              <a:t>L</a:t>
            </a:r>
            <a:endParaRPr kumimoji="1" lang="ja-JP" altLang="en-US" sz="2400" baseline="-250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DFC8B46-DBB1-FA1E-1811-A2BAE843A045}"/>
              </a:ext>
            </a:extLst>
          </p:cNvPr>
          <p:cNvSpPr txBox="1"/>
          <p:nvPr/>
        </p:nvSpPr>
        <p:spPr>
          <a:xfrm>
            <a:off x="3426707" y="1599079"/>
            <a:ext cx="8340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CFT</a:t>
            </a:r>
            <a:r>
              <a:rPr kumimoji="1" lang="en-US" altLang="ja-JP" sz="2400" baseline="-25000" dirty="0"/>
              <a:t>R</a:t>
            </a:r>
            <a:endParaRPr kumimoji="1" lang="ja-JP" altLang="en-US" sz="2400" baseline="-250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F8358D7-E694-B367-D436-BC101A98B8A6}"/>
              </a:ext>
            </a:extLst>
          </p:cNvPr>
          <p:cNvSpPr txBox="1"/>
          <p:nvPr/>
        </p:nvSpPr>
        <p:spPr>
          <a:xfrm>
            <a:off x="2478242" y="2465048"/>
            <a:ext cx="1365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interface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DA45D1B-5CE3-B829-ECA2-2480DADF51AA}"/>
              </a:ext>
            </a:extLst>
          </p:cNvPr>
          <p:cNvSpPr/>
          <p:nvPr/>
        </p:nvSpPr>
        <p:spPr>
          <a:xfrm>
            <a:off x="5300258" y="1131639"/>
            <a:ext cx="2761488" cy="131673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7BE35F4-2F86-466E-3466-DEE6236F202C}"/>
              </a:ext>
            </a:extLst>
          </p:cNvPr>
          <p:cNvCxnSpPr>
            <a:cxnSpLocks/>
            <a:stCxn id="26" idx="0"/>
            <a:endCxn id="26" idx="2"/>
          </p:cNvCxnSpPr>
          <p:nvPr/>
        </p:nvCxnSpPr>
        <p:spPr>
          <a:xfrm>
            <a:off x="6681002" y="1131639"/>
            <a:ext cx="0" cy="131673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69F4FE8-8404-96C5-8550-EC39CC3600C2}"/>
              </a:ext>
            </a:extLst>
          </p:cNvPr>
          <p:cNvSpPr txBox="1"/>
          <p:nvPr/>
        </p:nvSpPr>
        <p:spPr>
          <a:xfrm>
            <a:off x="5633920" y="1593791"/>
            <a:ext cx="709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CFT</a:t>
            </a:r>
            <a:endParaRPr kumimoji="1" lang="ja-JP" altLang="en-US" sz="2400" baseline="-25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D534C0D-193A-8486-6577-F94071F10E03}"/>
              </a:ext>
            </a:extLst>
          </p:cNvPr>
          <p:cNvSpPr txBox="1"/>
          <p:nvPr/>
        </p:nvSpPr>
        <p:spPr>
          <a:xfrm>
            <a:off x="6916453" y="1593790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trivial</a:t>
            </a:r>
            <a:endParaRPr kumimoji="1" lang="ja-JP" altLang="en-US" sz="2400" baseline="-250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752D6CE-3BC8-3B81-D096-64B10B4B7842}"/>
              </a:ext>
            </a:extLst>
          </p:cNvPr>
          <p:cNvSpPr txBox="1"/>
          <p:nvPr/>
        </p:nvSpPr>
        <p:spPr>
          <a:xfrm>
            <a:off x="5967988" y="2459759"/>
            <a:ext cx="1452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</a:rPr>
              <a:t>boundary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57214C-A90F-C026-61CE-504B365C51CE}"/>
              </a:ext>
            </a:extLst>
          </p:cNvPr>
          <p:cNvSpPr txBox="1"/>
          <p:nvPr/>
        </p:nvSpPr>
        <p:spPr>
          <a:xfrm>
            <a:off x="896112" y="3198167"/>
            <a:ext cx="4865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Folding interface </a:t>
            </a:r>
            <a:r>
              <a:rPr kumimoji="1" lang="en-US" altLang="ja-JP" sz="2400" dirty="0">
                <a:sym typeface="Wingdings" panose="05000000000000000000" pitchFamily="2" charset="2"/>
              </a:rPr>
              <a:t> Boundary CFT</a:t>
            </a: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D14186-C2F1-252A-2AB7-AA74B5EDFD23}"/>
              </a:ext>
            </a:extLst>
          </p:cNvPr>
          <p:cNvSpPr txBox="1"/>
          <p:nvPr/>
        </p:nvSpPr>
        <p:spPr>
          <a:xfrm>
            <a:off x="2228843" y="3629689"/>
            <a:ext cx="35776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</a:rPr>
              <a:t>“conformal bootstrap” method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F5787FF7-7A9F-5472-D9DB-5C72F1C0800A}"/>
              </a:ext>
            </a:extLst>
          </p:cNvPr>
          <p:cNvSpPr/>
          <p:nvPr/>
        </p:nvSpPr>
        <p:spPr>
          <a:xfrm>
            <a:off x="2645880" y="4194360"/>
            <a:ext cx="2395728" cy="89611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07B80695-530B-4179-9F38-89057D474A57}"/>
              </a:ext>
            </a:extLst>
          </p:cNvPr>
          <p:cNvSpPr/>
          <p:nvPr/>
        </p:nvSpPr>
        <p:spPr>
          <a:xfrm>
            <a:off x="3386544" y="4536076"/>
            <a:ext cx="950976" cy="228600"/>
          </a:xfrm>
          <a:custGeom>
            <a:avLst/>
            <a:gdLst>
              <a:gd name="csX0" fmla="*/ 0 w 1119306"/>
              <a:gd name="csY0" fmla="*/ 73152 h 324546"/>
              <a:gd name="csX1" fmla="*/ 438912 w 1119306"/>
              <a:gd name="csY1" fmla="*/ 301752 h 324546"/>
              <a:gd name="csX2" fmla="*/ 886968 w 1119306"/>
              <a:gd name="csY2" fmla="*/ 292608 h 324546"/>
              <a:gd name="csX3" fmla="*/ 1088136 w 1119306"/>
              <a:gd name="csY3" fmla="*/ 91440 h 324546"/>
              <a:gd name="csX4" fmla="*/ 1115568 w 1119306"/>
              <a:gd name="csY4" fmla="*/ 0 h 3245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19306" h="324546">
                <a:moveTo>
                  <a:pt x="0" y="73152"/>
                </a:moveTo>
                <a:cubicBezTo>
                  <a:pt x="145542" y="169164"/>
                  <a:pt x="291084" y="265176"/>
                  <a:pt x="438912" y="301752"/>
                </a:cubicBezTo>
                <a:cubicBezTo>
                  <a:pt x="586740" y="338328"/>
                  <a:pt x="778764" y="327660"/>
                  <a:pt x="886968" y="292608"/>
                </a:cubicBezTo>
                <a:cubicBezTo>
                  <a:pt x="995172" y="257556"/>
                  <a:pt x="1050036" y="140208"/>
                  <a:pt x="1088136" y="91440"/>
                </a:cubicBezTo>
                <a:cubicBezTo>
                  <a:pt x="1126236" y="42672"/>
                  <a:pt x="1120902" y="21336"/>
                  <a:pt x="1115568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FB1A3956-DB5C-F817-E78C-A656FA2E71B2}"/>
              </a:ext>
            </a:extLst>
          </p:cNvPr>
          <p:cNvSpPr/>
          <p:nvPr/>
        </p:nvSpPr>
        <p:spPr>
          <a:xfrm>
            <a:off x="3587712" y="4551483"/>
            <a:ext cx="576072" cy="118365"/>
          </a:xfrm>
          <a:custGeom>
            <a:avLst/>
            <a:gdLst>
              <a:gd name="csX0" fmla="*/ 0 w 576072"/>
              <a:gd name="csY0" fmla="*/ 118365 h 118365"/>
              <a:gd name="csX1" fmla="*/ 118872 w 576072"/>
              <a:gd name="csY1" fmla="*/ 17781 h 118365"/>
              <a:gd name="csX2" fmla="*/ 448056 w 576072"/>
              <a:gd name="csY2" fmla="*/ 8637 h 118365"/>
              <a:gd name="csX3" fmla="*/ 576072 w 576072"/>
              <a:gd name="csY3" fmla="*/ 109221 h 1183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576072" h="118365">
                <a:moveTo>
                  <a:pt x="0" y="118365"/>
                </a:moveTo>
                <a:cubicBezTo>
                  <a:pt x="22098" y="77217"/>
                  <a:pt x="44196" y="36069"/>
                  <a:pt x="118872" y="17781"/>
                </a:cubicBezTo>
                <a:cubicBezTo>
                  <a:pt x="193548" y="-507"/>
                  <a:pt x="371856" y="-6603"/>
                  <a:pt x="448056" y="8637"/>
                </a:cubicBezTo>
                <a:cubicBezTo>
                  <a:pt x="524256" y="23877"/>
                  <a:pt x="550164" y="66549"/>
                  <a:pt x="576072" y="109221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490AF94C-6617-6787-0229-F24F3799263F}"/>
              </a:ext>
            </a:extLst>
          </p:cNvPr>
          <p:cNvSpPr/>
          <p:nvPr/>
        </p:nvSpPr>
        <p:spPr>
          <a:xfrm>
            <a:off x="1030979" y="5327590"/>
            <a:ext cx="2395728" cy="89611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B22AC841-54A4-4C53-44CE-05CEBD1F88A3}"/>
              </a:ext>
            </a:extLst>
          </p:cNvPr>
          <p:cNvSpPr/>
          <p:nvPr/>
        </p:nvSpPr>
        <p:spPr>
          <a:xfrm>
            <a:off x="1771643" y="5669306"/>
            <a:ext cx="950976" cy="228600"/>
          </a:xfrm>
          <a:custGeom>
            <a:avLst/>
            <a:gdLst>
              <a:gd name="csX0" fmla="*/ 0 w 1119306"/>
              <a:gd name="csY0" fmla="*/ 73152 h 324546"/>
              <a:gd name="csX1" fmla="*/ 438912 w 1119306"/>
              <a:gd name="csY1" fmla="*/ 301752 h 324546"/>
              <a:gd name="csX2" fmla="*/ 886968 w 1119306"/>
              <a:gd name="csY2" fmla="*/ 292608 h 324546"/>
              <a:gd name="csX3" fmla="*/ 1088136 w 1119306"/>
              <a:gd name="csY3" fmla="*/ 91440 h 324546"/>
              <a:gd name="csX4" fmla="*/ 1115568 w 1119306"/>
              <a:gd name="csY4" fmla="*/ 0 h 3245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19306" h="324546">
                <a:moveTo>
                  <a:pt x="0" y="73152"/>
                </a:moveTo>
                <a:cubicBezTo>
                  <a:pt x="145542" y="169164"/>
                  <a:pt x="291084" y="265176"/>
                  <a:pt x="438912" y="301752"/>
                </a:cubicBezTo>
                <a:cubicBezTo>
                  <a:pt x="586740" y="338328"/>
                  <a:pt x="778764" y="327660"/>
                  <a:pt x="886968" y="292608"/>
                </a:cubicBezTo>
                <a:cubicBezTo>
                  <a:pt x="995172" y="257556"/>
                  <a:pt x="1050036" y="140208"/>
                  <a:pt x="1088136" y="91440"/>
                </a:cubicBezTo>
                <a:cubicBezTo>
                  <a:pt x="1126236" y="42672"/>
                  <a:pt x="1120902" y="21336"/>
                  <a:pt x="1115568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8854462C-74A2-3878-6AD3-BFAF531718EC}"/>
              </a:ext>
            </a:extLst>
          </p:cNvPr>
          <p:cNvSpPr/>
          <p:nvPr/>
        </p:nvSpPr>
        <p:spPr>
          <a:xfrm>
            <a:off x="1972811" y="5684713"/>
            <a:ext cx="576072" cy="118365"/>
          </a:xfrm>
          <a:custGeom>
            <a:avLst/>
            <a:gdLst>
              <a:gd name="csX0" fmla="*/ 0 w 576072"/>
              <a:gd name="csY0" fmla="*/ 118365 h 118365"/>
              <a:gd name="csX1" fmla="*/ 118872 w 576072"/>
              <a:gd name="csY1" fmla="*/ 17781 h 118365"/>
              <a:gd name="csX2" fmla="*/ 448056 w 576072"/>
              <a:gd name="csY2" fmla="*/ 8637 h 118365"/>
              <a:gd name="csX3" fmla="*/ 576072 w 576072"/>
              <a:gd name="csY3" fmla="*/ 109221 h 1183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576072" h="118365">
                <a:moveTo>
                  <a:pt x="0" y="118365"/>
                </a:moveTo>
                <a:cubicBezTo>
                  <a:pt x="22098" y="77217"/>
                  <a:pt x="44196" y="36069"/>
                  <a:pt x="118872" y="17781"/>
                </a:cubicBezTo>
                <a:cubicBezTo>
                  <a:pt x="193548" y="-507"/>
                  <a:pt x="371856" y="-6603"/>
                  <a:pt x="448056" y="8637"/>
                </a:cubicBezTo>
                <a:cubicBezTo>
                  <a:pt x="524256" y="23877"/>
                  <a:pt x="550164" y="66549"/>
                  <a:pt x="576072" y="109221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3B02035E-2BD1-1CCE-B0CF-CC9EFE6971ED}"/>
              </a:ext>
            </a:extLst>
          </p:cNvPr>
          <p:cNvSpPr/>
          <p:nvPr/>
        </p:nvSpPr>
        <p:spPr>
          <a:xfrm>
            <a:off x="4608625" y="5278305"/>
            <a:ext cx="2395728" cy="89611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23858B7A-AC1E-EFC2-D892-D949A9065B30}"/>
              </a:ext>
            </a:extLst>
          </p:cNvPr>
          <p:cNvSpPr/>
          <p:nvPr/>
        </p:nvSpPr>
        <p:spPr>
          <a:xfrm>
            <a:off x="5349289" y="5620021"/>
            <a:ext cx="950976" cy="228600"/>
          </a:xfrm>
          <a:custGeom>
            <a:avLst/>
            <a:gdLst>
              <a:gd name="csX0" fmla="*/ 0 w 1119306"/>
              <a:gd name="csY0" fmla="*/ 73152 h 324546"/>
              <a:gd name="csX1" fmla="*/ 438912 w 1119306"/>
              <a:gd name="csY1" fmla="*/ 301752 h 324546"/>
              <a:gd name="csX2" fmla="*/ 886968 w 1119306"/>
              <a:gd name="csY2" fmla="*/ 292608 h 324546"/>
              <a:gd name="csX3" fmla="*/ 1088136 w 1119306"/>
              <a:gd name="csY3" fmla="*/ 91440 h 324546"/>
              <a:gd name="csX4" fmla="*/ 1115568 w 1119306"/>
              <a:gd name="csY4" fmla="*/ 0 h 32454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119306" h="324546">
                <a:moveTo>
                  <a:pt x="0" y="73152"/>
                </a:moveTo>
                <a:cubicBezTo>
                  <a:pt x="145542" y="169164"/>
                  <a:pt x="291084" y="265176"/>
                  <a:pt x="438912" y="301752"/>
                </a:cubicBezTo>
                <a:cubicBezTo>
                  <a:pt x="586740" y="338328"/>
                  <a:pt x="778764" y="327660"/>
                  <a:pt x="886968" y="292608"/>
                </a:cubicBezTo>
                <a:cubicBezTo>
                  <a:pt x="995172" y="257556"/>
                  <a:pt x="1050036" y="140208"/>
                  <a:pt x="1088136" y="91440"/>
                </a:cubicBezTo>
                <a:cubicBezTo>
                  <a:pt x="1126236" y="42672"/>
                  <a:pt x="1120902" y="21336"/>
                  <a:pt x="1115568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2BAC80C1-DB26-719C-7AC8-068437878B9E}"/>
              </a:ext>
            </a:extLst>
          </p:cNvPr>
          <p:cNvSpPr/>
          <p:nvPr/>
        </p:nvSpPr>
        <p:spPr>
          <a:xfrm>
            <a:off x="5550457" y="5635428"/>
            <a:ext cx="576072" cy="118365"/>
          </a:xfrm>
          <a:custGeom>
            <a:avLst/>
            <a:gdLst>
              <a:gd name="csX0" fmla="*/ 0 w 576072"/>
              <a:gd name="csY0" fmla="*/ 118365 h 118365"/>
              <a:gd name="csX1" fmla="*/ 118872 w 576072"/>
              <a:gd name="csY1" fmla="*/ 17781 h 118365"/>
              <a:gd name="csX2" fmla="*/ 448056 w 576072"/>
              <a:gd name="csY2" fmla="*/ 8637 h 118365"/>
              <a:gd name="csX3" fmla="*/ 576072 w 576072"/>
              <a:gd name="csY3" fmla="*/ 109221 h 1183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576072" h="118365">
                <a:moveTo>
                  <a:pt x="0" y="118365"/>
                </a:moveTo>
                <a:cubicBezTo>
                  <a:pt x="22098" y="77217"/>
                  <a:pt x="44196" y="36069"/>
                  <a:pt x="118872" y="17781"/>
                </a:cubicBezTo>
                <a:cubicBezTo>
                  <a:pt x="193548" y="-507"/>
                  <a:pt x="371856" y="-6603"/>
                  <a:pt x="448056" y="8637"/>
                </a:cubicBezTo>
                <a:cubicBezTo>
                  <a:pt x="524256" y="23877"/>
                  <a:pt x="550164" y="66549"/>
                  <a:pt x="576072" y="109221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82E9AEA7-C4EF-FFDD-794C-E84D8DEAFCDC}"/>
              </a:ext>
            </a:extLst>
          </p:cNvPr>
          <p:cNvSpPr/>
          <p:nvPr/>
        </p:nvSpPr>
        <p:spPr>
          <a:xfrm>
            <a:off x="1373879" y="5486501"/>
            <a:ext cx="1709928" cy="6331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93DAAE3D-8C53-5545-7D4B-76EAF4EE6EED}"/>
              </a:ext>
            </a:extLst>
          </p:cNvPr>
          <p:cNvSpPr/>
          <p:nvPr/>
        </p:nvSpPr>
        <p:spPr>
          <a:xfrm>
            <a:off x="6126530" y="5476545"/>
            <a:ext cx="841526" cy="49963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図 32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Tr}\,  e^{-\beta H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FF9729B5-D6B8-559B-CC26-0B41CD84893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339" y="6304583"/>
            <a:ext cx="1301856" cy="345662"/>
          </a:xfrm>
          <a:prstGeom prst="rect">
            <a:avLst/>
          </a:prstGeom>
        </p:spPr>
      </p:pic>
      <p:pic>
        <p:nvPicPr>
          <p:cNvPr id="35" name="図 34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Tr} \, e^{-\frac{(2\pi)^2}{\beta} H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593BA909-086B-2185-1F9A-10FC083714F3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112" y="6197610"/>
            <a:ext cx="1440273" cy="452634"/>
          </a:xfrm>
          <a:prstGeom prst="rect">
            <a:avLst/>
          </a:prstGeom>
        </p:spPr>
      </p:pic>
      <p:sp>
        <p:nvSpPr>
          <p:cNvPr id="36" name="円弧 35">
            <a:extLst>
              <a:ext uri="{FF2B5EF4-FFF2-40B4-BE49-F238E27FC236}">
                <a16:creationId xmlns:a16="http://schemas.microsoft.com/office/drawing/2014/main" id="{17E853F9-8FAA-C658-37BF-B5B7252BB162}"/>
              </a:ext>
            </a:extLst>
          </p:cNvPr>
          <p:cNvSpPr/>
          <p:nvPr/>
        </p:nvSpPr>
        <p:spPr>
          <a:xfrm>
            <a:off x="4605363" y="4294615"/>
            <a:ext cx="592312" cy="570316"/>
          </a:xfrm>
          <a:prstGeom prst="arc">
            <a:avLst/>
          </a:prstGeom>
          <a:ln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8" name="図 37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beta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430C30ED-86A0-53C6-9F72-F82E02F235A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2410" y="4119731"/>
            <a:ext cx="223108" cy="349768"/>
          </a:xfrm>
          <a:prstGeom prst="rect">
            <a:avLst/>
          </a:prstGeom>
        </p:spPr>
      </p:pic>
      <p:sp>
        <p:nvSpPr>
          <p:cNvPr id="39" name="円弧 38">
            <a:extLst>
              <a:ext uri="{FF2B5EF4-FFF2-40B4-BE49-F238E27FC236}">
                <a16:creationId xmlns:a16="http://schemas.microsoft.com/office/drawing/2014/main" id="{2A74DAC3-B669-CDD2-F44D-3C0B17EEA676}"/>
              </a:ext>
            </a:extLst>
          </p:cNvPr>
          <p:cNvSpPr/>
          <p:nvPr/>
        </p:nvSpPr>
        <p:spPr>
          <a:xfrm rot="9140291">
            <a:off x="2314006" y="3374797"/>
            <a:ext cx="1550317" cy="1851555"/>
          </a:xfrm>
          <a:prstGeom prst="arc">
            <a:avLst/>
          </a:prstGeom>
          <a:ln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1" name="図 40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2\pi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C8A5D006-A4B7-C572-5265-673BA6D1A50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777" y="4844798"/>
            <a:ext cx="381270" cy="225650"/>
          </a:xfrm>
          <a:prstGeom prst="rect">
            <a:avLst/>
          </a:prstGeom>
        </p:spPr>
      </p:pic>
      <p:sp>
        <p:nvSpPr>
          <p:cNvPr id="42" name="矢印: 下 41">
            <a:extLst>
              <a:ext uri="{FF2B5EF4-FFF2-40B4-BE49-F238E27FC236}">
                <a16:creationId xmlns:a16="http://schemas.microsoft.com/office/drawing/2014/main" id="{FF70BF26-B882-E143-A752-7A72F0E4AF5B}"/>
              </a:ext>
            </a:extLst>
          </p:cNvPr>
          <p:cNvSpPr/>
          <p:nvPr/>
        </p:nvSpPr>
        <p:spPr>
          <a:xfrm rot="3217576">
            <a:off x="3311992" y="5203664"/>
            <a:ext cx="338039" cy="44550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矢印: 下 42">
            <a:extLst>
              <a:ext uri="{FF2B5EF4-FFF2-40B4-BE49-F238E27FC236}">
                <a16:creationId xmlns:a16="http://schemas.microsoft.com/office/drawing/2014/main" id="{03715BFD-F489-5452-85D9-5DF46F424ED5}"/>
              </a:ext>
            </a:extLst>
          </p:cNvPr>
          <p:cNvSpPr/>
          <p:nvPr/>
        </p:nvSpPr>
        <p:spPr>
          <a:xfrm rot="18066612">
            <a:off x="4269531" y="5202156"/>
            <a:ext cx="338039" cy="44550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C986B33-A35B-200C-4C98-9CAF79A8B2ED}"/>
              </a:ext>
            </a:extLst>
          </p:cNvPr>
          <p:cNvSpPr txBox="1"/>
          <p:nvPr/>
        </p:nvSpPr>
        <p:spPr>
          <a:xfrm>
            <a:off x="5824777" y="4511893"/>
            <a:ext cx="2312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Equivalence between</a:t>
            </a:r>
          </a:p>
          <a:p>
            <a:r>
              <a:rPr kumimoji="1" lang="en-US" altLang="ja-JP" dirty="0"/>
              <a:t>two different cuts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8542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29632-3243-EF06-067B-285E8F87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5F8F585-470D-78BB-4BA0-7FFF87A11159}"/>
              </a:ext>
            </a:extLst>
          </p:cNvPr>
          <p:cNvSpPr txBox="1"/>
          <p:nvPr/>
        </p:nvSpPr>
        <p:spPr>
          <a:xfrm>
            <a:off x="458199" y="258769"/>
            <a:ext cx="82264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2400" dirty="0"/>
              <a:t> Kazumi Okuyama </a:t>
            </a:r>
          </a:p>
          <a:p>
            <a:r>
              <a:rPr kumimoji="1" lang="en-US" altLang="ja-JP" sz="2400" dirty="0"/>
              <a:t>     “Recent developments in double-scaled SYK”</a:t>
            </a:r>
            <a:endParaRPr lang="ja-JP" altLang="en-US" sz="2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D03166-3A10-E045-D058-378C9FAA0EA4}"/>
              </a:ext>
            </a:extLst>
          </p:cNvPr>
          <p:cNvSpPr txBox="1"/>
          <p:nvPr/>
        </p:nvSpPr>
        <p:spPr>
          <a:xfrm>
            <a:off x="612818" y="1351343"/>
            <a:ext cx="5851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SYK model    [Sachdev-Ye (‘93), </a:t>
            </a:r>
            <a:r>
              <a:rPr kumimoji="1" lang="en-US" altLang="ja-JP" sz="2400" dirty="0" err="1"/>
              <a:t>Kitaev</a:t>
            </a:r>
            <a:r>
              <a:rPr kumimoji="1" lang="en-US" altLang="ja-JP" sz="2400" dirty="0"/>
              <a:t> (’15)]</a:t>
            </a:r>
            <a:endParaRPr kumimoji="1" lang="ja-JP" altLang="en-US" sz="2400" dirty="0"/>
          </a:p>
        </p:txBody>
      </p:sp>
      <p:pic>
        <p:nvPicPr>
          <p:cNvPr id="32" name="図 31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H = i^{p/2}\sum_{1 \le i_1 &lt; \cdots &lt; i_p \le N}&#10;J_{i_1 \cdots i_p} \, &#10;\psi _{i_1} \cdots \psi_{i_p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BA5B332D-1C53-B713-DBBB-83152E5087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597" y="1972545"/>
            <a:ext cx="5278942" cy="705618"/>
          </a:xfrm>
          <a:prstGeom prst="rect">
            <a:avLst/>
          </a:prstGeom>
        </p:spPr>
      </p:pic>
      <p:sp>
        <p:nvSpPr>
          <p:cNvPr id="34" name="楕円 33">
            <a:extLst>
              <a:ext uri="{FF2B5EF4-FFF2-40B4-BE49-F238E27FC236}">
                <a16:creationId xmlns:a16="http://schemas.microsoft.com/office/drawing/2014/main" id="{77E70A6B-DA61-AAB1-6F03-E86A938CE01B}"/>
              </a:ext>
            </a:extLst>
          </p:cNvPr>
          <p:cNvSpPr/>
          <p:nvPr/>
        </p:nvSpPr>
        <p:spPr>
          <a:xfrm>
            <a:off x="4133258" y="1925834"/>
            <a:ext cx="950976" cy="6387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E4A476B-BD05-7CAD-5F9C-1B5F2A822AB3}"/>
              </a:ext>
            </a:extLst>
          </p:cNvPr>
          <p:cNvSpPr txBox="1"/>
          <p:nvPr/>
        </p:nvSpPr>
        <p:spPr>
          <a:xfrm>
            <a:off x="5084234" y="2660370"/>
            <a:ext cx="2886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Gaussian random numbers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5" name="コネクタ: 曲線 44">
            <a:extLst>
              <a:ext uri="{FF2B5EF4-FFF2-40B4-BE49-F238E27FC236}">
                <a16:creationId xmlns:a16="http://schemas.microsoft.com/office/drawing/2014/main" id="{2D78D957-63E0-EDA9-43E9-02932486B568}"/>
              </a:ext>
            </a:extLst>
          </p:cNvPr>
          <p:cNvCxnSpPr>
            <a:stCxn id="37" idx="1"/>
          </p:cNvCxnSpPr>
          <p:nvPr/>
        </p:nvCxnSpPr>
        <p:spPr>
          <a:xfrm rot="10800000">
            <a:off x="4828202" y="2524590"/>
            <a:ext cx="256032" cy="320446"/>
          </a:xfrm>
          <a:prstGeom prst="curved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00D2B18-CCE6-BFFE-3E6A-DA80215EF12C}"/>
              </a:ext>
            </a:extLst>
          </p:cNvPr>
          <p:cNvSpPr txBox="1"/>
          <p:nvPr/>
        </p:nvSpPr>
        <p:spPr>
          <a:xfrm>
            <a:off x="1001407" y="3043139"/>
            <a:ext cx="6263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SSB of the emergent </a:t>
            </a:r>
            <a:r>
              <a:rPr kumimoji="1" lang="en-US" altLang="ja-JP" sz="2000" dirty="0">
                <a:solidFill>
                  <a:srgbClr val="FF0000"/>
                </a:solidFill>
              </a:rPr>
              <a:t>conformal symmetry at low energy</a:t>
            </a:r>
          </a:p>
          <a:p>
            <a:r>
              <a:rPr kumimoji="1" lang="en-US" altLang="ja-JP" sz="2000" dirty="0"/>
              <a:t>leads to NG modes (action with </a:t>
            </a:r>
            <a:r>
              <a:rPr kumimoji="1" lang="en-US" altLang="ja-JP" sz="2000" dirty="0" err="1"/>
              <a:t>Schwarzian</a:t>
            </a:r>
            <a:r>
              <a:rPr kumimoji="1" lang="en-US" altLang="ja-JP" sz="2000" dirty="0"/>
              <a:t> derivative)</a:t>
            </a:r>
            <a:endParaRPr kumimoji="1" lang="ja-JP" altLang="en-US" sz="2000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9134402-0493-CA99-816E-CC8013F96960}"/>
              </a:ext>
            </a:extLst>
          </p:cNvPr>
          <p:cNvSpPr txBox="1"/>
          <p:nvPr/>
        </p:nvSpPr>
        <p:spPr>
          <a:xfrm>
            <a:off x="612818" y="3923230"/>
            <a:ext cx="76681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dual gravity description </a:t>
            </a:r>
          </a:p>
          <a:p>
            <a:r>
              <a:rPr kumimoji="1" lang="en-US" altLang="ja-JP" sz="2400" dirty="0"/>
              <a:t>     = 2d </a:t>
            </a:r>
            <a:r>
              <a:rPr kumimoji="1" lang="en-US" altLang="ja-JP" sz="2400" dirty="0" err="1"/>
              <a:t>dilaton</a:t>
            </a:r>
            <a:r>
              <a:rPr kumimoji="1" lang="en-US" altLang="ja-JP" sz="2400" dirty="0"/>
              <a:t> gravity (Jackiw–Teitelboim gravity) on AdS</a:t>
            </a:r>
            <a:r>
              <a:rPr kumimoji="1" lang="en-US" altLang="ja-JP" sz="2400" baseline="-25000" dirty="0"/>
              <a:t>2</a:t>
            </a:r>
            <a:endParaRPr kumimoji="1" lang="ja-JP" altLang="en-US" sz="2400" baseline="-25000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8DB1BB6-1D5B-14E4-A230-8F21956C980D}"/>
              </a:ext>
            </a:extLst>
          </p:cNvPr>
          <p:cNvSpPr txBox="1"/>
          <p:nvPr/>
        </p:nvSpPr>
        <p:spPr>
          <a:xfrm>
            <a:off x="1003439" y="4867053"/>
            <a:ext cx="71359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Dynamical </a:t>
            </a:r>
            <a:r>
              <a:rPr kumimoji="1" lang="en-US" altLang="ja-JP" sz="2000" dirty="0" err="1"/>
              <a:t>d.o.f.</a:t>
            </a:r>
            <a:r>
              <a:rPr kumimoji="1" lang="en-US" altLang="ja-JP" sz="2000" dirty="0"/>
              <a:t> is </a:t>
            </a:r>
            <a:r>
              <a:rPr kumimoji="1" lang="en-US" altLang="ja-JP" sz="2000" dirty="0" err="1"/>
              <a:t>Schwarzian</a:t>
            </a:r>
            <a:r>
              <a:rPr kumimoji="1" lang="en-US" altLang="ja-JP" sz="2000" dirty="0"/>
              <a:t> mode </a:t>
            </a:r>
            <a:r>
              <a:rPr kumimoji="1" lang="en-US" altLang="ja-JP" sz="2000" dirty="0">
                <a:solidFill>
                  <a:srgbClr val="0070C0"/>
                </a:solidFill>
              </a:rPr>
              <a:t>describing the fluctuation </a:t>
            </a:r>
          </a:p>
          <a:p>
            <a:r>
              <a:rPr kumimoji="1" lang="en-US" altLang="ja-JP" sz="2000" dirty="0">
                <a:solidFill>
                  <a:srgbClr val="0070C0"/>
                </a:solidFill>
              </a:rPr>
              <a:t>of AdS</a:t>
            </a:r>
            <a:r>
              <a:rPr kumimoji="1" lang="en-US" altLang="ja-JP" sz="2000" baseline="-25000" dirty="0">
                <a:solidFill>
                  <a:srgbClr val="0070C0"/>
                </a:solidFill>
              </a:rPr>
              <a:t>2</a:t>
            </a:r>
            <a:r>
              <a:rPr kumimoji="1" lang="en-US" altLang="ja-JP" sz="2000" dirty="0">
                <a:solidFill>
                  <a:srgbClr val="0070C0"/>
                </a:solidFill>
              </a:rPr>
              <a:t> boundary.</a:t>
            </a:r>
            <a:endParaRPr kumimoji="1" lang="ja-JP" altLang="en-US" sz="2000" dirty="0">
              <a:solidFill>
                <a:srgbClr val="0070C0"/>
              </a:solidFill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8ED7FAA-1DFF-6A76-D38C-427CFCA2643F}"/>
              </a:ext>
            </a:extLst>
          </p:cNvPr>
          <p:cNvSpPr txBox="1"/>
          <p:nvPr/>
        </p:nvSpPr>
        <p:spPr>
          <a:xfrm>
            <a:off x="612818" y="5647755"/>
            <a:ext cx="8531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double-scaled SYK = not only low energy but also high energy </a:t>
            </a:r>
            <a:endParaRPr kumimoji="1" lang="ja-JP" altLang="en-US" sz="2400" dirty="0"/>
          </a:p>
        </p:txBody>
      </p:sp>
      <p:pic>
        <p:nvPicPr>
          <p:cNvPr id="53" name="図 52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N \rightarrow \infty \quad \mbox{~with~}&#10;\lambda \equiv \frac{2p^2}{N} \mbox{~:~fixed} 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B4FA21BE-3559-BD1C-6F64-C9760BBA5C3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800" y="6183984"/>
            <a:ext cx="3354542" cy="52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622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6664-3A19-50D6-90B1-1065AAEDA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284" y="118129"/>
            <a:ext cx="8286750" cy="659002"/>
          </a:xfrm>
        </p:spPr>
        <p:txBody>
          <a:bodyPr>
            <a:noAutofit/>
          </a:bodyPr>
          <a:lstStyle/>
          <a:p>
            <a:pPr algn="ctr"/>
            <a:r>
              <a:rPr lang="en-US" altLang="ja-JP" sz="3600" dirty="0"/>
              <a:t>Topology, boundary, open quantum systems</a:t>
            </a:r>
            <a:endParaRPr kumimoji="1" lang="ja-JP" altLang="en-US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EA5AC06-FFEA-6963-111A-9C74774AECBC}"/>
              </a:ext>
            </a:extLst>
          </p:cNvPr>
          <p:cNvSpPr txBox="1"/>
          <p:nvPr/>
        </p:nvSpPr>
        <p:spPr>
          <a:xfrm>
            <a:off x="348122" y="924166"/>
            <a:ext cx="85672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en-US" altLang="ja-JP" sz="2000" dirty="0"/>
              <a:t> </a:t>
            </a:r>
            <a:r>
              <a:rPr lang="en-US" altLang="ja-JP" sz="2000" dirty="0"/>
              <a:t>Masatoshi Sato   “Topological boundary states as open quantum systems” </a:t>
            </a:r>
            <a:endParaRPr kumimoji="1" lang="en-US" altLang="ja-JP" sz="20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08A5D5-83EE-6D95-A3E1-16CD0D4D4041}"/>
              </a:ext>
            </a:extLst>
          </p:cNvPr>
          <p:cNvSpPr txBox="1"/>
          <p:nvPr/>
        </p:nvSpPr>
        <p:spPr>
          <a:xfrm>
            <a:off x="790004" y="1483723"/>
            <a:ext cx="7563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000" dirty="0"/>
          </a:p>
          <a:p>
            <a:r>
              <a:rPr kumimoji="1" lang="en-US" altLang="ja-JP" sz="2000" dirty="0"/>
              <a:t>A quasi-particle or excitation has a finite life-time in open systems due to interactions or disorders.   </a:t>
            </a:r>
            <a:r>
              <a:rPr kumimoji="1" lang="en-US" altLang="ja-JP" sz="2000" dirty="0">
                <a:sym typeface="Wingdings" panose="05000000000000000000" pitchFamily="2" charset="2"/>
              </a:rPr>
              <a:t> </a:t>
            </a:r>
          </a:p>
          <a:p>
            <a:endParaRPr kumimoji="1" lang="en-US" altLang="ja-JP" sz="2000" dirty="0"/>
          </a:p>
        </p:txBody>
      </p:sp>
      <p:pic>
        <p:nvPicPr>
          <p:cNvPr id="18" name="図 17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varepsilon ( {\bf k}) -i \gamma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F09A79D5-CE9B-518D-F733-5FBF276462A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939" y="2147280"/>
            <a:ext cx="1181042" cy="272164"/>
          </a:xfrm>
          <a:prstGeom prst="rect">
            <a:avLst/>
          </a:prstGeom>
        </p:spPr>
      </p:pic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703EF79-F234-707B-786B-12A418B8149E}"/>
              </a:ext>
            </a:extLst>
          </p:cNvPr>
          <p:cNvCxnSpPr>
            <a:cxnSpLocks/>
          </p:cNvCxnSpPr>
          <p:nvPr/>
        </p:nvCxnSpPr>
        <p:spPr>
          <a:xfrm flipV="1">
            <a:off x="1405799" y="4218487"/>
            <a:ext cx="0" cy="1947672"/>
          </a:xfrm>
          <a:prstGeom prst="line">
            <a:avLst/>
          </a:prstGeom>
          <a:ln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図 21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9E6BC376-E7D8-968D-F719-F7CFB7EB242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984" y="3956360"/>
            <a:ext cx="200432" cy="182065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5DF82BC-984A-7B6B-8AD5-1DFDBA60D217}"/>
              </a:ext>
            </a:extLst>
          </p:cNvPr>
          <p:cNvSpPr txBox="1"/>
          <p:nvPr/>
        </p:nvSpPr>
        <p:spPr>
          <a:xfrm>
            <a:off x="533716" y="3115219"/>
            <a:ext cx="1702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Hermitian case</a:t>
            </a:r>
            <a:endParaRPr kumimoji="1" lang="ja-JP" altLang="en-US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1E497D0-FAAD-C409-CB25-1CA368BAECAA}"/>
              </a:ext>
            </a:extLst>
          </p:cNvPr>
          <p:cNvSpPr txBox="1"/>
          <p:nvPr/>
        </p:nvSpPr>
        <p:spPr>
          <a:xfrm>
            <a:off x="5073128" y="3152794"/>
            <a:ext cx="2198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Non-Hermitian case</a:t>
            </a:r>
            <a:endParaRPr kumimoji="1" lang="ja-JP" altLang="en-US" dirty="0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D046E6B-FE02-98F3-BF98-3DB04B8A3496}"/>
              </a:ext>
            </a:extLst>
          </p:cNvPr>
          <p:cNvCxnSpPr/>
          <p:nvPr/>
        </p:nvCxnSpPr>
        <p:spPr>
          <a:xfrm>
            <a:off x="1405799" y="4593391"/>
            <a:ext cx="0" cy="448056"/>
          </a:xfrm>
          <a:prstGeom prst="line">
            <a:avLst/>
          </a:prstGeom>
          <a:ln w="1079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E0F9887-0827-9768-F8D6-04213BE96D30}"/>
              </a:ext>
            </a:extLst>
          </p:cNvPr>
          <p:cNvCxnSpPr/>
          <p:nvPr/>
        </p:nvCxnSpPr>
        <p:spPr>
          <a:xfrm>
            <a:off x="1393975" y="5532175"/>
            <a:ext cx="0" cy="448056"/>
          </a:xfrm>
          <a:prstGeom prst="line">
            <a:avLst/>
          </a:prstGeom>
          <a:ln w="10795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0A119E0F-C144-DF8C-3752-F94B53C074D5}"/>
              </a:ext>
            </a:extLst>
          </p:cNvPr>
          <p:cNvCxnSpPr/>
          <p:nvPr/>
        </p:nvCxnSpPr>
        <p:spPr>
          <a:xfrm>
            <a:off x="1067103" y="5270047"/>
            <a:ext cx="694944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EE73FEA-96CB-AE37-75B9-27101C88064E}"/>
              </a:ext>
            </a:extLst>
          </p:cNvPr>
          <p:cNvSpPr txBox="1"/>
          <p:nvPr/>
        </p:nvSpPr>
        <p:spPr>
          <a:xfrm>
            <a:off x="191214" y="4946881"/>
            <a:ext cx="846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0070C0"/>
                </a:solidFill>
              </a:rPr>
              <a:t>Fermi</a:t>
            </a:r>
          </a:p>
          <a:p>
            <a:r>
              <a:rPr kumimoji="1" lang="en-US" altLang="ja-JP" dirty="0">
                <a:solidFill>
                  <a:srgbClr val="0070C0"/>
                </a:solidFill>
              </a:rPr>
              <a:t>energy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39F451BC-6252-FD1D-DE48-01A86FC5D4A5}"/>
              </a:ext>
            </a:extLst>
          </p:cNvPr>
          <p:cNvCxnSpPr>
            <a:cxnSpLocks/>
          </p:cNvCxnSpPr>
          <p:nvPr/>
        </p:nvCxnSpPr>
        <p:spPr>
          <a:xfrm flipV="1">
            <a:off x="4431804" y="4269099"/>
            <a:ext cx="0" cy="1947672"/>
          </a:xfrm>
          <a:prstGeom prst="line">
            <a:avLst/>
          </a:prstGeom>
          <a:ln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8" name="図 37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Re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A212523B-908B-33F2-FEA0-F28E6834D835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426" y="4046170"/>
            <a:ext cx="411479" cy="129211"/>
          </a:xfrm>
          <a:prstGeom prst="rect">
            <a:avLst/>
          </a:prstGeom>
        </p:spPr>
      </p:pic>
      <p:pic>
        <p:nvPicPr>
          <p:cNvPr id="41" name="図 40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Im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9162B0C5-A4DB-D687-F819-CDAF8E1771D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474" y="5256141"/>
            <a:ext cx="460190" cy="141691"/>
          </a:xfrm>
          <a:prstGeom prst="rect">
            <a:avLst/>
          </a:prstGeom>
        </p:spPr>
      </p:pic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D0693BC2-8DD0-8748-3202-A8FB244E5A9F}"/>
              </a:ext>
            </a:extLst>
          </p:cNvPr>
          <p:cNvCxnSpPr>
            <a:cxnSpLocks/>
          </p:cNvCxnSpPr>
          <p:nvPr/>
        </p:nvCxnSpPr>
        <p:spPr>
          <a:xfrm>
            <a:off x="3392068" y="5334766"/>
            <a:ext cx="2073662" cy="0"/>
          </a:xfrm>
          <a:prstGeom prst="line">
            <a:avLst/>
          </a:prstGeom>
          <a:ln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C51294E-BE0D-9855-A8C1-F01BAAD34013}"/>
              </a:ext>
            </a:extLst>
          </p:cNvPr>
          <p:cNvSpPr txBox="1"/>
          <p:nvPr/>
        </p:nvSpPr>
        <p:spPr>
          <a:xfrm>
            <a:off x="1495092" y="4601749"/>
            <a:ext cx="1362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empty state</a:t>
            </a:r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E771189-3B17-AE20-A05E-B1A2A211B5E1}"/>
              </a:ext>
            </a:extLst>
          </p:cNvPr>
          <p:cNvSpPr txBox="1"/>
          <p:nvPr/>
        </p:nvSpPr>
        <p:spPr>
          <a:xfrm>
            <a:off x="1483694" y="5545368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occupied state</a:t>
            </a:r>
            <a:endParaRPr kumimoji="1" lang="ja-JP" altLang="en-US" dirty="0"/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CCB2DDFF-F810-9197-7BB4-45335F3BEAA7}"/>
              </a:ext>
            </a:extLst>
          </p:cNvPr>
          <p:cNvCxnSpPr>
            <a:cxnSpLocks/>
          </p:cNvCxnSpPr>
          <p:nvPr/>
        </p:nvCxnSpPr>
        <p:spPr>
          <a:xfrm flipV="1">
            <a:off x="7264540" y="4263760"/>
            <a:ext cx="0" cy="1947672"/>
          </a:xfrm>
          <a:prstGeom prst="line">
            <a:avLst/>
          </a:prstGeom>
          <a:ln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図 48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Re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7A88B820-1ADE-8683-9E23-D264628667E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162" y="4040831"/>
            <a:ext cx="411479" cy="129211"/>
          </a:xfrm>
          <a:prstGeom prst="rect">
            <a:avLst/>
          </a:prstGeom>
        </p:spPr>
      </p:pic>
      <p:pic>
        <p:nvPicPr>
          <p:cNvPr id="50" name="図 49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Im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2BB5FAD0-F81C-14CC-8008-0ED2CAF626C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210" y="5250802"/>
            <a:ext cx="460190" cy="141691"/>
          </a:xfrm>
          <a:prstGeom prst="rect">
            <a:avLst/>
          </a:prstGeom>
        </p:spPr>
      </p:pic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320374F9-96BF-1116-6195-2119F6D8316C}"/>
              </a:ext>
            </a:extLst>
          </p:cNvPr>
          <p:cNvCxnSpPr>
            <a:cxnSpLocks/>
          </p:cNvCxnSpPr>
          <p:nvPr/>
        </p:nvCxnSpPr>
        <p:spPr>
          <a:xfrm>
            <a:off x="6224804" y="5329427"/>
            <a:ext cx="2073662" cy="0"/>
          </a:xfrm>
          <a:prstGeom prst="line">
            <a:avLst/>
          </a:prstGeom>
          <a:ln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楕円 51">
            <a:extLst>
              <a:ext uri="{FF2B5EF4-FFF2-40B4-BE49-F238E27FC236}">
                <a16:creationId xmlns:a16="http://schemas.microsoft.com/office/drawing/2014/main" id="{34DD3A7C-5907-9C16-BD62-1B458C45420C}"/>
              </a:ext>
            </a:extLst>
          </p:cNvPr>
          <p:cNvSpPr/>
          <p:nvPr/>
        </p:nvSpPr>
        <p:spPr>
          <a:xfrm>
            <a:off x="3708502" y="4665317"/>
            <a:ext cx="467921" cy="420621"/>
          </a:xfrm>
          <a:prstGeom prst="ellipse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29B90CCD-6B79-6CD1-A130-9BDDCB804970}"/>
              </a:ext>
            </a:extLst>
          </p:cNvPr>
          <p:cNvSpPr/>
          <p:nvPr/>
        </p:nvSpPr>
        <p:spPr>
          <a:xfrm>
            <a:off x="4687186" y="5545620"/>
            <a:ext cx="467921" cy="420621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25929578-87E1-D25B-E9CF-9C5267564017}"/>
              </a:ext>
            </a:extLst>
          </p:cNvPr>
          <p:cNvCxnSpPr>
            <a:cxnSpLocks/>
          </p:cNvCxnSpPr>
          <p:nvPr/>
        </p:nvCxnSpPr>
        <p:spPr>
          <a:xfrm>
            <a:off x="3392068" y="5329427"/>
            <a:ext cx="2008074" cy="0"/>
          </a:xfrm>
          <a:prstGeom prst="line">
            <a:avLst/>
          </a:prstGeom>
          <a:ln w="3492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30F059A8-259A-C784-A3F1-15F5DDE81A8F}"/>
              </a:ext>
            </a:extLst>
          </p:cNvPr>
          <p:cNvSpPr txBox="1"/>
          <p:nvPr/>
        </p:nvSpPr>
        <p:spPr>
          <a:xfrm>
            <a:off x="3505415" y="430896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empty</a:t>
            </a:r>
            <a:endParaRPr kumimoji="1" lang="ja-JP" altLang="en-US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EF08C77-4D9B-FCB7-C221-3417BAB8B009}"/>
              </a:ext>
            </a:extLst>
          </p:cNvPr>
          <p:cNvSpPr txBox="1"/>
          <p:nvPr/>
        </p:nvSpPr>
        <p:spPr>
          <a:xfrm>
            <a:off x="4687186" y="5928145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occupied</a:t>
            </a:r>
            <a:endParaRPr kumimoji="1" lang="ja-JP" altLang="en-US" dirty="0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3F8A10A7-1B65-D832-C551-9EDF29C5FF3F}"/>
              </a:ext>
            </a:extLst>
          </p:cNvPr>
          <p:cNvSpPr/>
          <p:nvPr/>
        </p:nvSpPr>
        <p:spPr>
          <a:xfrm rot="2471009">
            <a:off x="6559187" y="5026114"/>
            <a:ext cx="1441121" cy="592632"/>
          </a:xfrm>
          <a:prstGeom prst="ellipse">
            <a:avLst/>
          </a:prstGeom>
          <a:noFill/>
          <a:ln w="12382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5C08A113-6A55-D454-0D4E-AE05CC7B9627}"/>
              </a:ext>
            </a:extLst>
          </p:cNvPr>
          <p:cNvSpPr/>
          <p:nvPr/>
        </p:nvSpPr>
        <p:spPr>
          <a:xfrm>
            <a:off x="7135858" y="5192454"/>
            <a:ext cx="257364" cy="2147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4140FAF-71EF-440B-C930-53D4C3E8EFC6}"/>
              </a:ext>
            </a:extLst>
          </p:cNvPr>
          <p:cNvSpPr txBox="1"/>
          <p:nvPr/>
        </p:nvSpPr>
        <p:spPr>
          <a:xfrm>
            <a:off x="7387449" y="4590994"/>
            <a:ext cx="1297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topological</a:t>
            </a:r>
            <a:endParaRPr kumimoji="1" lang="ja-JP" altLang="en-US" dirty="0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30A0BE0A-896F-2B4B-3F88-0161D14FE862}"/>
              </a:ext>
            </a:extLst>
          </p:cNvPr>
          <p:cNvSpPr txBox="1"/>
          <p:nvPr/>
        </p:nvSpPr>
        <p:spPr>
          <a:xfrm>
            <a:off x="3618477" y="3605117"/>
            <a:ext cx="182928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Real line gapped</a:t>
            </a:r>
            <a:endParaRPr kumimoji="1" lang="ja-JP" altLang="en-US" dirty="0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1BFEC7F3-3D09-ED65-5A87-14E62D5776BD}"/>
              </a:ext>
            </a:extLst>
          </p:cNvPr>
          <p:cNvSpPr txBox="1"/>
          <p:nvPr/>
        </p:nvSpPr>
        <p:spPr>
          <a:xfrm>
            <a:off x="6537750" y="3613199"/>
            <a:ext cx="148399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Point gapped</a:t>
            </a:r>
            <a:endParaRPr kumimoji="1" lang="ja-JP" altLang="en-US" dirty="0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B8E227F1-6C70-63E5-DCDA-4B97E1084BED}"/>
              </a:ext>
            </a:extLst>
          </p:cNvPr>
          <p:cNvSpPr txBox="1"/>
          <p:nvPr/>
        </p:nvSpPr>
        <p:spPr>
          <a:xfrm>
            <a:off x="348122" y="6363569"/>
            <a:ext cx="864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ym typeface="Wingdings" panose="05000000000000000000" pitchFamily="2" charset="2"/>
              </a:rPr>
              <a:t> c</a:t>
            </a:r>
            <a:r>
              <a:rPr kumimoji="1" lang="en-US" altLang="ja-JP" sz="2400" dirty="0"/>
              <a:t>omplete classification of non-Hermitian topological phases.</a:t>
            </a:r>
            <a:endParaRPr kumimoji="1" lang="ja-JP" altLang="en-US" sz="2400" dirty="0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7B66FAB-C958-DE8E-C6A2-B0FF9A1E1474}"/>
              </a:ext>
            </a:extLst>
          </p:cNvPr>
          <p:cNvSpPr txBox="1"/>
          <p:nvPr/>
        </p:nvSpPr>
        <p:spPr>
          <a:xfrm>
            <a:off x="790004" y="1416955"/>
            <a:ext cx="4225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Non-Hermiticity in quantum systems</a:t>
            </a:r>
            <a:endParaRPr kumimoji="1" lang="ja-JP" altLang="en-US" sz="2000" dirty="0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1E2AD0A2-30BB-8765-0509-382A35CFB23F}"/>
              </a:ext>
            </a:extLst>
          </p:cNvPr>
          <p:cNvSpPr txBox="1"/>
          <p:nvPr/>
        </p:nvSpPr>
        <p:spPr>
          <a:xfrm>
            <a:off x="468769" y="2598584"/>
            <a:ext cx="3239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Multiple gap structures</a:t>
            </a:r>
          </a:p>
        </p:txBody>
      </p:sp>
    </p:spTree>
    <p:extLst>
      <p:ext uri="{BB962C8B-B14F-4D97-AF65-F5344CB8AC3E}">
        <p14:creationId xmlns:p14="http://schemas.microsoft.com/office/powerpoint/2010/main" val="158234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57596-3482-7D26-D4DF-ED72BF9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3339"/>
            <a:ext cx="7886700" cy="741298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Topology, non-Hermitian, nonlinear dynamics</a:t>
            </a:r>
            <a:endParaRPr kumimoji="1" lang="ja-JP" altLang="en-US" sz="3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7B45CE-92C3-F9D3-91C3-909DDB012C92}"/>
              </a:ext>
            </a:extLst>
          </p:cNvPr>
          <p:cNvSpPr txBox="1"/>
          <p:nvPr/>
        </p:nvSpPr>
        <p:spPr>
          <a:xfrm>
            <a:off x="317754" y="1003673"/>
            <a:ext cx="7454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sz="2400" dirty="0"/>
              <a:t>Takahiro Sagawa “Topology of nonlinear dynamics”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49F0EA-0646-4294-EF88-AEE7BA0142E5}"/>
              </a:ext>
            </a:extLst>
          </p:cNvPr>
          <p:cNvSpPr txBox="1"/>
          <p:nvPr/>
        </p:nvSpPr>
        <p:spPr>
          <a:xfrm>
            <a:off x="896112" y="1584666"/>
            <a:ext cx="2788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nonlinear dynamics</a:t>
            </a:r>
            <a:endParaRPr kumimoji="1" lang="ja-JP" altLang="en-US" sz="2400" dirty="0"/>
          </a:p>
        </p:txBody>
      </p:sp>
      <p:pic>
        <p:nvPicPr>
          <p:cNvPr id="12" name="図 11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i \frac{d\psi}{dt} = \textcolor{red}{H(\psi)} \, &#10; \psi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21FA7838-6338-7746-C046-38379C85D9C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963" y="2165659"/>
            <a:ext cx="1951623" cy="619590"/>
          </a:xfrm>
          <a:prstGeom prst="rect">
            <a:avLst/>
          </a:prstGeom>
        </p:spPr>
      </p:pic>
      <p:pic>
        <p:nvPicPr>
          <p:cNvPr id="9" name="図 8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w = \sum_i |\psi_i ({\bf k})|^2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26B88CEC-D7B1-9196-0498-A3CF2E7B2D3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863" y="2262090"/>
            <a:ext cx="2129537" cy="61364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6B4B0BB-2E0D-0CD0-12EB-D791689874BD}"/>
              </a:ext>
            </a:extLst>
          </p:cNvPr>
          <p:cNvSpPr txBox="1"/>
          <p:nvPr/>
        </p:nvSpPr>
        <p:spPr>
          <a:xfrm>
            <a:off x="2772849" y="2785249"/>
            <a:ext cx="3415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rgbClr val="FF0000"/>
                </a:solidFill>
              </a:rPr>
              <a:t>state dependent Hamiltonian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cxnSp>
        <p:nvCxnSpPr>
          <p:cNvPr id="14" name="コネクタ: 曲線 13">
            <a:extLst>
              <a:ext uri="{FF2B5EF4-FFF2-40B4-BE49-F238E27FC236}">
                <a16:creationId xmlns:a16="http://schemas.microsoft.com/office/drawing/2014/main" id="{58A9DB3D-8122-2748-BF7A-189E9404D841}"/>
              </a:ext>
            </a:extLst>
          </p:cNvPr>
          <p:cNvCxnSpPr>
            <a:stCxn id="10" idx="1"/>
          </p:cNvCxnSpPr>
          <p:nvPr/>
        </p:nvCxnSpPr>
        <p:spPr>
          <a:xfrm rot="10800000">
            <a:off x="2578609" y="2603152"/>
            <a:ext cx="194241" cy="382153"/>
          </a:xfrm>
          <a:prstGeom prst="curved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95CE76B-EF85-D820-8864-C7B807EE50DD}"/>
              </a:ext>
            </a:extLst>
          </p:cNvPr>
          <p:cNvSpPr txBox="1"/>
          <p:nvPr/>
        </p:nvSpPr>
        <p:spPr>
          <a:xfrm>
            <a:off x="1146203" y="3262559"/>
            <a:ext cx="3430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nonlinear Chern number</a:t>
            </a:r>
            <a:endParaRPr kumimoji="1" lang="ja-JP" altLang="en-US" sz="2400" dirty="0"/>
          </a:p>
        </p:txBody>
      </p:sp>
      <p:pic>
        <p:nvPicPr>
          <p:cNvPr id="25" name="図 24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C(w) = \frac{1}{2 \pi i w}&#10;\int  d^2 {\bf k} \, &#10;\nabla \times &#10;\langle \psi ( {\bf k } , w )&#10;| \nabla | \psi ( {\bf k } , w ) \rangle 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9BF06A5C-0813-6982-718F-F3B496A41E57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753" y="3724224"/>
            <a:ext cx="4865710" cy="490996"/>
          </a:xfrm>
          <a:prstGeom prst="rect">
            <a:avLst/>
          </a:prstGeom>
        </p:spPr>
      </p:pic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1264B62-6CBE-CFF1-9945-6821CE9EB5EE}"/>
              </a:ext>
            </a:extLst>
          </p:cNvPr>
          <p:cNvCxnSpPr>
            <a:cxnSpLocks/>
          </p:cNvCxnSpPr>
          <p:nvPr/>
        </p:nvCxnSpPr>
        <p:spPr>
          <a:xfrm flipH="1">
            <a:off x="2206006" y="4620441"/>
            <a:ext cx="9144" cy="2112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39D871B-05D5-53D3-EB96-B76792C3CB56}"/>
              </a:ext>
            </a:extLst>
          </p:cNvPr>
          <p:cNvCxnSpPr>
            <a:cxnSpLocks/>
          </p:cNvCxnSpPr>
          <p:nvPr/>
        </p:nvCxnSpPr>
        <p:spPr>
          <a:xfrm>
            <a:off x="432070" y="5676841"/>
            <a:ext cx="37124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図 35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w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F5570F47-7D35-690C-591E-B0483E2A113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301" y="4448699"/>
            <a:ext cx="243866" cy="158099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806121A-B097-0ED3-A0D3-F5884347BC1D}"/>
              </a:ext>
            </a:extLst>
          </p:cNvPr>
          <p:cNvSpPr txBox="1"/>
          <p:nvPr/>
        </p:nvSpPr>
        <p:spPr>
          <a:xfrm>
            <a:off x="4144534" y="5492174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mass</a:t>
            </a:r>
            <a:endParaRPr kumimoji="1" lang="ja-JP" altLang="en-US" dirty="0"/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536581E0-FFD5-7820-383A-A3AA265DF837}"/>
              </a:ext>
            </a:extLst>
          </p:cNvPr>
          <p:cNvCxnSpPr/>
          <p:nvPr/>
        </p:nvCxnSpPr>
        <p:spPr>
          <a:xfrm>
            <a:off x="1296178" y="4835593"/>
            <a:ext cx="1858036" cy="174650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12DEB788-FB22-D4C9-BE79-58970349887E}"/>
              </a:ext>
            </a:extLst>
          </p:cNvPr>
          <p:cNvCxnSpPr/>
          <p:nvPr/>
        </p:nvCxnSpPr>
        <p:spPr>
          <a:xfrm>
            <a:off x="924602" y="5000379"/>
            <a:ext cx="1858036" cy="174650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4E4DA15B-A143-FB32-3DDB-3F64BD623EE4}"/>
              </a:ext>
            </a:extLst>
          </p:cNvPr>
          <p:cNvCxnSpPr/>
          <p:nvPr/>
        </p:nvCxnSpPr>
        <p:spPr>
          <a:xfrm>
            <a:off x="1605550" y="4538476"/>
            <a:ext cx="1858036" cy="174650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A26D75B7-0BA5-6994-A016-AAF8B5FFD314}"/>
              </a:ext>
            </a:extLst>
          </p:cNvPr>
          <p:cNvSpPr txBox="1"/>
          <p:nvPr/>
        </p:nvSpPr>
        <p:spPr>
          <a:xfrm>
            <a:off x="620911" y="6281939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Chern # = 0</a:t>
            </a:r>
            <a:endParaRPr kumimoji="1" lang="ja-JP" altLang="en-US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1BBFE52-8D04-E4FF-904D-E520FBA5F4A8}"/>
              </a:ext>
            </a:extLst>
          </p:cNvPr>
          <p:cNvSpPr txBox="1"/>
          <p:nvPr/>
        </p:nvSpPr>
        <p:spPr>
          <a:xfrm>
            <a:off x="2599942" y="6305097"/>
            <a:ext cx="369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-1</a:t>
            </a:r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CD1CE486-46AA-E302-0E52-E1809DB0C61F}"/>
              </a:ext>
            </a:extLst>
          </p:cNvPr>
          <p:cNvSpPr txBox="1"/>
          <p:nvPr/>
        </p:nvSpPr>
        <p:spPr>
          <a:xfrm>
            <a:off x="2950922" y="6106057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+1</a:t>
            </a:r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A82DC1C-93DF-B644-1226-A1B6CAB60C79}"/>
              </a:ext>
            </a:extLst>
          </p:cNvPr>
          <p:cNvSpPr txBox="1"/>
          <p:nvPr/>
        </p:nvSpPr>
        <p:spPr>
          <a:xfrm>
            <a:off x="3371741" y="586771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36D7132-8A59-CF38-1AC8-FBD72833F275}"/>
              </a:ext>
            </a:extLst>
          </p:cNvPr>
          <p:cNvSpPr txBox="1"/>
          <p:nvPr/>
        </p:nvSpPr>
        <p:spPr>
          <a:xfrm>
            <a:off x="2470952" y="4649218"/>
            <a:ext cx="2051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solvable toy model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0FD7350-B0C7-3853-7A76-26F74FB7951E}"/>
              </a:ext>
            </a:extLst>
          </p:cNvPr>
          <p:cNvSpPr txBox="1"/>
          <p:nvPr/>
        </p:nvSpPr>
        <p:spPr>
          <a:xfrm>
            <a:off x="5088803" y="4833884"/>
            <a:ext cx="3978525" cy="163121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en-US" altLang="ja-JP" sz="2000" dirty="0"/>
              <a:t>topological synchronization</a:t>
            </a:r>
          </a:p>
          <a:p>
            <a:r>
              <a:rPr kumimoji="1" lang="en-US" altLang="ja-JP" sz="2000" dirty="0"/>
              <a:t>     (synchronized at the edge</a:t>
            </a:r>
          </a:p>
          <a:p>
            <a:r>
              <a:rPr kumimoji="1" lang="en-US" altLang="ja-JP" sz="2000" dirty="0"/>
              <a:t>       </a:t>
            </a:r>
            <a:r>
              <a:rPr kumimoji="1" lang="en-US" altLang="ja-JP" sz="2000" dirty="0" err="1"/>
              <a:t>v.s</a:t>
            </a:r>
            <a:r>
              <a:rPr kumimoji="1" lang="en-US" altLang="ja-JP" sz="2000" dirty="0"/>
              <a:t>. chaotic in the bulk)</a:t>
            </a:r>
          </a:p>
          <a:p>
            <a:endParaRPr kumimoji="1" lang="en-US" altLang="ja-JP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en-US" altLang="ja-JP" sz="2000" dirty="0"/>
              <a:t>topological to chaotic transition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02789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FED661-1C77-D376-51C8-B511200DA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961" y="141935"/>
            <a:ext cx="7886700" cy="547447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3600" dirty="0" err="1"/>
              <a:t>dS</a:t>
            </a:r>
            <a:r>
              <a:rPr kumimoji="1" lang="en-US" altLang="ja-JP" sz="3600" dirty="0"/>
              <a:t>/CFT correspondence</a:t>
            </a:r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5273CF-8D58-741B-7D2F-BE63889541B0}"/>
              </a:ext>
            </a:extLst>
          </p:cNvPr>
          <p:cNvSpPr txBox="1"/>
          <p:nvPr/>
        </p:nvSpPr>
        <p:spPr>
          <a:xfrm>
            <a:off x="533049" y="718058"/>
            <a:ext cx="76192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ja-JP" sz="2400" dirty="0"/>
              <a:t>Yasuaki Hikida </a:t>
            </a:r>
          </a:p>
          <a:p>
            <a:r>
              <a:rPr lang="en-US" altLang="ja-JP" sz="2400" dirty="0"/>
              <a:t>     “Complex saddles of de Sitter gravity via holography”</a:t>
            </a:r>
            <a:endParaRPr lang="ja-JP" altLang="en-US" sz="2400" dirty="0"/>
          </a:p>
        </p:txBody>
      </p:sp>
      <p:pic>
        <p:nvPicPr>
          <p:cNvPr id="8" name="図 7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psi_{\rm dS}[h, \phi_0]&#10;= \int {\cal D} g {\cal D} \phi \, &#10;e^{i S[g,\phi]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07DD6702-875C-D17A-6CEE-716618E3F87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126" y="2745934"/>
            <a:ext cx="4569407" cy="655259"/>
          </a:xfrm>
          <a:prstGeom prst="rect">
            <a:avLst/>
          </a:prstGeom>
        </p:spPr>
      </p:pic>
      <p:pic>
        <p:nvPicPr>
          <p:cNvPr id="26" name="図 25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g(t_{\infty})&amp;= h\\&#10;\vspace{-2cm}&#10;\phi(t_{\infty})&amp;=\phi_0 &#10;%\quad \mbox{at $t = t_{\infty}$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8ED37A3E-8B81-2EFE-539F-768785C27E5B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354" y="3320100"/>
            <a:ext cx="1071720" cy="495635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A3EE993-74A6-BD2D-5E38-933E3ADCD997}"/>
              </a:ext>
            </a:extLst>
          </p:cNvPr>
          <p:cNvSpPr txBox="1"/>
          <p:nvPr/>
        </p:nvSpPr>
        <p:spPr>
          <a:xfrm>
            <a:off x="661689" y="1717398"/>
            <a:ext cx="5229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dS</a:t>
            </a:r>
            <a:r>
              <a:rPr kumimoji="1" lang="en-US" altLang="ja-JP" sz="2400" dirty="0"/>
              <a:t> correspondence     Maldacena (’03)</a:t>
            </a:r>
            <a:endParaRPr kumimoji="1" lang="ja-JP" altLang="en-US" sz="2400" dirty="0"/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EE67FF4E-808B-A0FB-265F-9D597DA8072E}"/>
              </a:ext>
            </a:extLst>
          </p:cNvPr>
          <p:cNvSpPr/>
          <p:nvPr/>
        </p:nvSpPr>
        <p:spPr>
          <a:xfrm>
            <a:off x="6244170" y="2240050"/>
            <a:ext cx="1581912" cy="34082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D7B000E9-CBF6-F878-D072-DB9C6CBDAEDB}"/>
              </a:ext>
            </a:extLst>
          </p:cNvPr>
          <p:cNvSpPr/>
          <p:nvPr/>
        </p:nvSpPr>
        <p:spPr>
          <a:xfrm>
            <a:off x="6254252" y="2443981"/>
            <a:ext cx="649224" cy="1097280"/>
          </a:xfrm>
          <a:custGeom>
            <a:avLst/>
            <a:gdLst>
              <a:gd name="csX0" fmla="*/ 0 w 649224"/>
              <a:gd name="csY0" fmla="*/ 0 h 1097280"/>
              <a:gd name="csX1" fmla="*/ 365760 w 649224"/>
              <a:gd name="csY1" fmla="*/ 237744 h 1097280"/>
              <a:gd name="csX2" fmla="*/ 566928 w 649224"/>
              <a:gd name="csY2" fmla="*/ 676656 h 1097280"/>
              <a:gd name="csX3" fmla="*/ 649224 w 649224"/>
              <a:gd name="csY3" fmla="*/ 1097280 h 10972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649224" h="1097280">
                <a:moveTo>
                  <a:pt x="0" y="0"/>
                </a:moveTo>
                <a:cubicBezTo>
                  <a:pt x="135636" y="62484"/>
                  <a:pt x="271272" y="124968"/>
                  <a:pt x="365760" y="237744"/>
                </a:cubicBezTo>
                <a:cubicBezTo>
                  <a:pt x="460248" y="350520"/>
                  <a:pt x="519684" y="533400"/>
                  <a:pt x="566928" y="676656"/>
                </a:cubicBezTo>
                <a:cubicBezTo>
                  <a:pt x="614172" y="819912"/>
                  <a:pt x="631698" y="958596"/>
                  <a:pt x="649224" y="109728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157E70F4-6AE2-5602-F72D-08AEC569D1D6}"/>
              </a:ext>
            </a:extLst>
          </p:cNvPr>
          <p:cNvSpPr/>
          <p:nvPr/>
        </p:nvSpPr>
        <p:spPr>
          <a:xfrm flipH="1">
            <a:off x="7302573" y="2452860"/>
            <a:ext cx="493395" cy="1097280"/>
          </a:xfrm>
          <a:custGeom>
            <a:avLst/>
            <a:gdLst>
              <a:gd name="csX0" fmla="*/ 0 w 649224"/>
              <a:gd name="csY0" fmla="*/ 0 h 1097280"/>
              <a:gd name="csX1" fmla="*/ 365760 w 649224"/>
              <a:gd name="csY1" fmla="*/ 237744 h 1097280"/>
              <a:gd name="csX2" fmla="*/ 566928 w 649224"/>
              <a:gd name="csY2" fmla="*/ 676656 h 1097280"/>
              <a:gd name="csX3" fmla="*/ 649224 w 649224"/>
              <a:gd name="csY3" fmla="*/ 1097280 h 10972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649224" h="1097280">
                <a:moveTo>
                  <a:pt x="0" y="0"/>
                </a:moveTo>
                <a:cubicBezTo>
                  <a:pt x="135636" y="62484"/>
                  <a:pt x="271272" y="124968"/>
                  <a:pt x="365760" y="237744"/>
                </a:cubicBezTo>
                <a:cubicBezTo>
                  <a:pt x="460248" y="350520"/>
                  <a:pt x="519684" y="533400"/>
                  <a:pt x="566928" y="676656"/>
                </a:cubicBezTo>
                <a:cubicBezTo>
                  <a:pt x="614172" y="819912"/>
                  <a:pt x="631698" y="958596"/>
                  <a:pt x="649224" y="109728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C66208BF-2073-96ED-8B88-FCD89924989A}"/>
              </a:ext>
            </a:extLst>
          </p:cNvPr>
          <p:cNvSpPr/>
          <p:nvPr/>
        </p:nvSpPr>
        <p:spPr>
          <a:xfrm>
            <a:off x="6903476" y="3440677"/>
            <a:ext cx="399097" cy="19202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BD5D0F2A-EE02-6496-F598-E74D4734E5B2}"/>
              </a:ext>
            </a:extLst>
          </p:cNvPr>
          <p:cNvSpPr/>
          <p:nvPr/>
        </p:nvSpPr>
        <p:spPr>
          <a:xfrm>
            <a:off x="6894332" y="3532117"/>
            <a:ext cx="397591" cy="283618"/>
          </a:xfrm>
          <a:custGeom>
            <a:avLst/>
            <a:gdLst>
              <a:gd name="csX0" fmla="*/ 0 w 397591"/>
              <a:gd name="csY0" fmla="*/ 0 h 283618"/>
              <a:gd name="csX1" fmla="*/ 100584 w 397591"/>
              <a:gd name="csY1" fmla="*/ 228600 h 283618"/>
              <a:gd name="csX2" fmla="*/ 246888 w 397591"/>
              <a:gd name="csY2" fmla="*/ 283464 h 283618"/>
              <a:gd name="csX3" fmla="*/ 347472 w 397591"/>
              <a:gd name="csY3" fmla="*/ 219456 h 283618"/>
              <a:gd name="csX4" fmla="*/ 393192 w 397591"/>
              <a:gd name="csY4" fmla="*/ 100584 h 283618"/>
              <a:gd name="csX5" fmla="*/ 393192 w 397591"/>
              <a:gd name="csY5" fmla="*/ 27432 h 28361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397591" h="283618">
                <a:moveTo>
                  <a:pt x="0" y="0"/>
                </a:moveTo>
                <a:cubicBezTo>
                  <a:pt x="29718" y="90678"/>
                  <a:pt x="59436" y="181356"/>
                  <a:pt x="100584" y="228600"/>
                </a:cubicBezTo>
                <a:cubicBezTo>
                  <a:pt x="141732" y="275844"/>
                  <a:pt x="205740" y="284988"/>
                  <a:pt x="246888" y="283464"/>
                </a:cubicBezTo>
                <a:cubicBezTo>
                  <a:pt x="288036" y="281940"/>
                  <a:pt x="323088" y="249936"/>
                  <a:pt x="347472" y="219456"/>
                </a:cubicBezTo>
                <a:cubicBezTo>
                  <a:pt x="371856" y="188976"/>
                  <a:pt x="385572" y="132588"/>
                  <a:pt x="393192" y="100584"/>
                </a:cubicBezTo>
                <a:cubicBezTo>
                  <a:pt x="400812" y="68580"/>
                  <a:pt x="397002" y="48006"/>
                  <a:pt x="393192" y="2743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8" name="図 37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textcolor{blue}{\phi_0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BC0CBAA8-9BF1-22CF-A6EE-5887B9C738F4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332" y="2169507"/>
            <a:ext cx="448263" cy="393191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66EAEE6-B7DF-9C6E-51CD-660D560B002D}"/>
              </a:ext>
            </a:extLst>
          </p:cNvPr>
          <p:cNvSpPr txBox="1"/>
          <p:nvPr/>
        </p:nvSpPr>
        <p:spPr>
          <a:xfrm>
            <a:off x="1197756" y="2370589"/>
            <a:ext cx="3508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Hartle-Hawking wave function</a:t>
            </a:r>
            <a:endParaRPr kumimoji="1" lang="ja-JP" altLang="en-US" sz="2000" dirty="0"/>
          </a:p>
        </p:txBody>
      </p:sp>
      <p:pic>
        <p:nvPicPr>
          <p:cNvPr id="41" name="図 40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t = t_{\infty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E86ACF14-0060-322D-061A-E799129B92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291" y="2353642"/>
            <a:ext cx="662393" cy="161621"/>
          </a:xfrm>
          <a:prstGeom prst="rect">
            <a:avLst/>
          </a:prstGeom>
        </p:spPr>
      </p:pic>
      <p:pic>
        <p:nvPicPr>
          <p:cNvPr id="44" name="図 43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t = 0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D7CFD6BF-DDA1-72EE-BAB6-C8A9EA00537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665" y="3740969"/>
            <a:ext cx="524315" cy="149531"/>
          </a:xfrm>
          <a:prstGeom prst="rect">
            <a:avLst/>
          </a:prstGeom>
        </p:spPr>
      </p:pic>
      <p:pic>
        <p:nvPicPr>
          <p:cNvPr id="51" name="図 50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psi_{\rm dS}[\phi_0]&#10;= \left\langle \exp (\int \! d^d x \,  \phi_0 (x) {\cal O} (x))\right\rangl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B2B4C5DB-5AAB-361D-9761-97000842811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218" y="3901302"/>
            <a:ext cx="4806315" cy="590849"/>
          </a:xfrm>
          <a:prstGeom prst="rect">
            <a:avLst/>
          </a:prstGeom>
        </p:spPr>
      </p:pic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3BB39D4-9863-57F7-C54B-75A97C1A0FFF}"/>
              </a:ext>
            </a:extLst>
          </p:cNvPr>
          <p:cNvSpPr txBox="1"/>
          <p:nvPr/>
        </p:nvSpPr>
        <p:spPr>
          <a:xfrm>
            <a:off x="2521261" y="4436589"/>
            <a:ext cx="5770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generating functional of correlation function in dual CFT</a:t>
            </a:r>
            <a:endParaRPr kumimoji="1" lang="ja-JP" altLang="en-US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D5B0B878-A0D8-1F70-75D3-A3836E510D16}"/>
              </a:ext>
            </a:extLst>
          </p:cNvPr>
          <p:cNvSpPr txBox="1"/>
          <p:nvPr/>
        </p:nvSpPr>
        <p:spPr>
          <a:xfrm>
            <a:off x="551961" y="4999353"/>
            <a:ext cx="3118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Einstein gravity on dS</a:t>
            </a:r>
            <a:r>
              <a:rPr kumimoji="1" lang="en-US" altLang="ja-JP" baseline="-25000" dirty="0"/>
              <a:t>3</a:t>
            </a:r>
          </a:p>
          <a:p>
            <a:r>
              <a:rPr kumimoji="1" lang="en-US" altLang="ja-JP" dirty="0"/>
              <a:t>with matters at classical level</a:t>
            </a:r>
            <a:endParaRPr kumimoji="1" lang="ja-JP" altLang="en-US" dirty="0"/>
          </a:p>
        </p:txBody>
      </p:sp>
      <p:sp>
        <p:nvSpPr>
          <p:cNvPr id="54" name="矢印: 左右 53">
            <a:extLst>
              <a:ext uri="{FF2B5EF4-FFF2-40B4-BE49-F238E27FC236}">
                <a16:creationId xmlns:a16="http://schemas.microsoft.com/office/drawing/2014/main" id="{0B91F87F-48D2-2AF4-5142-51FF067DD633}"/>
              </a:ext>
            </a:extLst>
          </p:cNvPr>
          <p:cNvSpPr/>
          <p:nvPr/>
        </p:nvSpPr>
        <p:spPr>
          <a:xfrm>
            <a:off x="3761829" y="5180358"/>
            <a:ext cx="632991" cy="275647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FD6913DF-6038-AC67-D58F-68DE7E932B79}"/>
              </a:ext>
            </a:extLst>
          </p:cNvPr>
          <p:cNvSpPr txBox="1"/>
          <p:nvPr/>
        </p:nvSpPr>
        <p:spPr>
          <a:xfrm>
            <a:off x="4842429" y="4976423"/>
            <a:ext cx="3099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2d coset model </a:t>
            </a:r>
          </a:p>
          <a:p>
            <a:r>
              <a:rPr kumimoji="1" lang="en-US" altLang="ja-JP" dirty="0"/>
              <a:t>with imaginary central charge</a:t>
            </a:r>
            <a:endParaRPr kumimoji="1" lang="ja-JP" altLang="en-US" dirty="0"/>
          </a:p>
        </p:txBody>
      </p:sp>
      <p:pic>
        <p:nvPicPr>
          <p:cNvPr id="59" name="図 58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frac{SU(2)_k \times SU(2)_1}{SU(2)_{k+1}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3EF1C2AC-A095-8F99-4825-3DD6515EE787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697" y="4952965"/>
            <a:ext cx="1224703" cy="365217"/>
          </a:xfrm>
          <a:prstGeom prst="rect">
            <a:avLst/>
          </a:prstGeom>
        </p:spPr>
      </p:pic>
      <p:pic>
        <p:nvPicPr>
          <p:cNvPr id="67" name="図 66" descr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psi _{{\rm dS}}&#10;= \lim _{\eta = \alpha b \rightarrow 0}&#10;\langle V_{\alpha} (z_1)&#10;V_{\alpha} (z_2) \rangle&#10;\sim \sum_{n=-1,0} (-1)^n e^{S_{\rm GH}^{(n)}/2 + i {\cal I}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 title="IguanaTex Picture Display">
            <a:extLst>
              <a:ext uri="{FF2B5EF4-FFF2-40B4-BE49-F238E27FC236}">
                <a16:creationId xmlns:a16="http://schemas.microsoft.com/office/drawing/2014/main" id="{24AAD630-2C5C-1750-0EE4-F50C1BF488C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49" y="5737061"/>
            <a:ext cx="6370427" cy="641389"/>
          </a:xfrm>
          <a:prstGeom prst="rect">
            <a:avLst/>
          </a:prstGeom>
        </p:spPr>
      </p:pic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12E3B95-4F7E-83A4-FA77-8E9B9603A3FB}"/>
              </a:ext>
            </a:extLst>
          </p:cNvPr>
          <p:cNvSpPr txBox="1"/>
          <p:nvPr/>
        </p:nvSpPr>
        <p:spPr>
          <a:xfrm>
            <a:off x="415221" y="6428795"/>
            <a:ext cx="808668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consistent with </a:t>
            </a:r>
            <a:r>
              <a:rPr kumimoji="1" lang="en-US" altLang="ja-JP" dirty="0" err="1"/>
              <a:t>Kontsevich</a:t>
            </a:r>
            <a:r>
              <a:rPr kumimoji="1" lang="en-US" altLang="ja-JP" dirty="0"/>
              <a:t>-Segal-Witten criterion on allowable complex metrics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4439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楕円 8">
            <a:extLst>
              <a:ext uri="{FF2B5EF4-FFF2-40B4-BE49-F238E27FC236}">
                <a16:creationId xmlns:a16="http://schemas.microsoft.com/office/drawing/2014/main" id="{95D8C37E-FC65-2BC2-97E1-09068EBB538F}"/>
              </a:ext>
            </a:extLst>
          </p:cNvPr>
          <p:cNvSpPr/>
          <p:nvPr/>
        </p:nvSpPr>
        <p:spPr>
          <a:xfrm>
            <a:off x="4322606" y="3328416"/>
            <a:ext cx="4821394" cy="282549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3AAAC931-8D84-61D9-1539-1FFE2EA2F354}"/>
              </a:ext>
            </a:extLst>
          </p:cNvPr>
          <p:cNvSpPr/>
          <p:nvPr/>
        </p:nvSpPr>
        <p:spPr>
          <a:xfrm>
            <a:off x="-2360" y="3092088"/>
            <a:ext cx="5360744" cy="3061824"/>
          </a:xfrm>
          <a:prstGeom prst="ellipse">
            <a:avLst/>
          </a:prstGeom>
          <a:solidFill>
            <a:srgbClr val="FFFF00">
              <a:alpha val="43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817309AE-6D2F-843C-DEFE-8B3997F0E001}"/>
              </a:ext>
            </a:extLst>
          </p:cNvPr>
          <p:cNvSpPr/>
          <p:nvPr/>
        </p:nvSpPr>
        <p:spPr>
          <a:xfrm>
            <a:off x="1933808" y="1819657"/>
            <a:ext cx="5916168" cy="2258568"/>
          </a:xfrm>
          <a:prstGeom prst="ellipse">
            <a:avLst/>
          </a:prstGeom>
          <a:solidFill>
            <a:schemeClr val="accent4">
              <a:lumMod val="20000"/>
              <a:lumOff val="80000"/>
              <a:alpha val="4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33B4925-88C0-0ABD-11A3-592B109F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690" y="257766"/>
            <a:ext cx="7886700" cy="1325563"/>
          </a:xfrm>
        </p:spPr>
        <p:txBody>
          <a:bodyPr/>
          <a:lstStyle/>
          <a:p>
            <a:pPr algn="ctr"/>
            <a:r>
              <a:rPr lang="en-US" altLang="ja-JP" dirty="0"/>
              <a:t>Fruitful discussions among </a:t>
            </a:r>
            <a:r>
              <a:rPr lang="en-US" altLang="ja-JP" dirty="0" err="1"/>
              <a:t>reseachers</a:t>
            </a:r>
            <a:r>
              <a:rPr lang="en-US" altLang="ja-JP" dirty="0"/>
              <a:t> from various fields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2E8838-2DD1-E8DC-6F53-6E43CBCD7383}"/>
              </a:ext>
            </a:extLst>
          </p:cNvPr>
          <p:cNvSpPr txBox="1"/>
          <p:nvPr/>
        </p:nvSpPr>
        <p:spPr>
          <a:xfrm>
            <a:off x="481042" y="4140999"/>
            <a:ext cx="37373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Condensed Matter Physics</a:t>
            </a:r>
          </a:p>
          <a:p>
            <a:r>
              <a:rPr kumimoji="1" lang="en-US" altLang="ja-JP" sz="2400" dirty="0"/>
              <a:t>(topological phases</a:t>
            </a:r>
          </a:p>
          <a:p>
            <a:r>
              <a:rPr kumimoji="1" lang="en-US" altLang="ja-JP" sz="2400" dirty="0"/>
              <a:t>in open systems)</a:t>
            </a: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36AC94C-3CA3-6777-F68D-7A14411320A4}"/>
              </a:ext>
            </a:extLst>
          </p:cNvPr>
          <p:cNvSpPr txBox="1"/>
          <p:nvPr/>
        </p:nvSpPr>
        <p:spPr>
          <a:xfrm>
            <a:off x="2554224" y="2158538"/>
            <a:ext cx="43720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                Quantum Gravity</a:t>
            </a:r>
          </a:p>
          <a:p>
            <a:r>
              <a:rPr kumimoji="1" lang="en-US" altLang="ja-JP" sz="2400" dirty="0"/>
              <a:t>       (holography, JT/SYK, </a:t>
            </a:r>
            <a:r>
              <a:rPr kumimoji="1" lang="en-US" altLang="ja-JP" sz="2400" dirty="0" err="1"/>
              <a:t>dS</a:t>
            </a:r>
            <a:r>
              <a:rPr kumimoji="1" lang="en-US" altLang="ja-JP" sz="2400" dirty="0"/>
              <a:t>/CFT)</a:t>
            </a:r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EA8FC6B-4CFE-A85C-3502-753A48C9D73B}"/>
              </a:ext>
            </a:extLst>
          </p:cNvPr>
          <p:cNvSpPr txBox="1"/>
          <p:nvPr/>
        </p:nvSpPr>
        <p:spPr>
          <a:xfrm>
            <a:off x="5462578" y="4237010"/>
            <a:ext cx="36749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Topology in gauge theory</a:t>
            </a:r>
          </a:p>
          <a:p>
            <a:r>
              <a:rPr kumimoji="1" lang="en-US" altLang="ja-JP" sz="2400" dirty="0"/>
              <a:t>(Index theorem in the case</a:t>
            </a:r>
          </a:p>
          <a:p>
            <a:r>
              <a:rPr kumimoji="1" lang="en-US" altLang="ja-JP" sz="2400" dirty="0"/>
              <a:t>of a </a:t>
            </a:r>
            <a:r>
              <a:rPr kumimoji="1" lang="en-US" altLang="ja-JP" sz="2400" dirty="0" err="1"/>
              <a:t>mfd</a:t>
            </a:r>
            <a:r>
              <a:rPr kumimoji="1" lang="en-US" altLang="ja-JP" sz="2400" dirty="0"/>
              <a:t> w/ boundary)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0332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52.0352"/>
  <p:tag name="ORIGINALWIDTH" val="2718.379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EV[\gamma _ 5 (D_{\rm Wilson} - s M)]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58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4.7744"/>
  <p:tag name="ORIGINALWIDTH" val="556.5776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Re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33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2.5241"/>
  <p:tag name="ORIGINALWIDTH" val="560.3282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Im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8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4.7744"/>
  <p:tag name="ORIGINALWIDTH" val="556.5776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Re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33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2.5241"/>
  <p:tag name="ORIGINALWIDTH" val="560.3282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Im} \, 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8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35.5747"/>
  <p:tag name="ORIGINALWIDTH" val="1686.985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i \frac{d\psi}{dt} = \textcolor{red}{H(\psi)} \, &#10; \psi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71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31.0741"/>
  <p:tag name="ORIGINALWIDTH" val="1843.007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w = \sum_i |\psi_i ({\bf k})|^2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48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8737"/>
  <p:tag name="ORIGINALWIDTH" val="960.0093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C(w) = \frac{1}{2 \pi i w}&#10;\int  d^2 {\bf k} \, &#10;\nabla \times &#10;\langle \psi ( {\bf k } , w )&#10;| \nabla | \psi ( {\bf k } , w ) \rangle 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125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766"/>
  <p:tag name="ORIGINALWIDTH" val="177.0247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w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2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80.067"/>
  <p:tag name="ORIGINALWIDTH" val="3347.717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psi_{\rm dS}[h, \phi_0]&#10;= \int {\cal D} g {\cal D} \phi \, &#10;e^{i S[g,\phi]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81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633.0883"/>
  <p:tag name="ORIGINALWIDTH" val="1368.941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g(t_{\infty})&amp;= h\\&#10;\vspace{-2cm}&#10;\phi(t_{\infty})&amp;=\phi_0 &#10;%\quad \mbox{at $t = t_{\infty}$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72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53.5354"/>
  <p:tag name="ORIGINALWIDTH" val="954.8832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Tr}\,  e^{-\beta H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32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0.2821"/>
  <p:tag name="ORIGINALWIDTH" val="262.5366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textcolor{blue}{\phi_0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45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90.5266"/>
  <p:tag name="ORIGINALWIDTH" val="780.8589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t = t_{\infty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35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6.2746"/>
  <p:tag name="ORIGINALWIDTH" val="618.0862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t = 0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6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18.3224"/>
  <p:tag name="ORIGINALWIDTH" val="4216.338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psi_{\rm dS}[\phi_0]&#10;= \left\langle \exp (\int \! d^d x \,  \phi_0 (x) {\cal O} (x))\right\rangl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71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636.8389"/>
  <p:tag name="ORIGINALWIDTH" val="2135.548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frac{SU(2)_k \times SU(2)_1}{SU(2)_{k+1}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49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65551"/>
  <p:tag name="ORIGINALWIDTH" val="960.0093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psi _{{\rm dS}}&#10;= \lim _{\eta = \alpha b \rightarrow 0}&#10;\langle V_{\alpha} (z_1)&#10;V_{\alpha} (z_2) \rangle&#10;\sim \sum_{n=-1,0} (-1)^n e^{S_{\rm GH}^{(n)}/2 + i {\cal I}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188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24.5592"/>
  <p:tag name="ORIGINALWIDTH" val="1350.939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{\rm Tr} \, e^{-\frac{(2\pi)^2}{\beta} H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33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5.7815"/>
  <p:tag name="ORIGINALWIDTH" val="144.0201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beta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6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4.0242"/>
  <p:tag name="ORIGINALWIDTH" val="294.041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2\pi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5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8.2921"/>
  <p:tag name="ORIGINALWIDTH" val="959.7911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H = i^{p/2}\sum_{1 \le i_1 &lt; \cdots &lt; i_p \le N}&#10;J_{i_1 \cdots i_p} \, &#10;\psi _{i_1} \cdots \psi_{i_p}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92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88.8322"/>
  <p:tag name="ORIGINALWIDTH" val="3776.777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N \rightarrow \infty \quad \mbox{~with~}&#10;\lambda \equiv \frac{2p^2}{N} \mbox{~:~fixed} 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101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45.2843"/>
  <p:tag name="ORIGINALWIDTH" val="1064.399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\varepsilon ( {\bf k}) -i \gamma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41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1.0239"/>
  <p:tag name="ORIGINALWIDTH" val="188.2763"/>
  <p:tag name="OUTPUTTYPE" val="PNG"/>
  <p:tag name="IGUANATEXVERSION" val="161"/>
  <p:tag name="LATEXADDIN" val="\documentclass{slides}&#10;\usepackage[dvips]{graphicx}&#10;\usepackage{epsf}&#10;\usepackage[dvips]{color}&#10;\usepackage[dvips]{epsfig}&#10;\usepackage{amsmath,amssymb,amsfonts}&#10;\pagestyle{empty}&#10;%%% to make gothic default, JN added the 3 lines below&#10;\usepackage[deluxe,expert]{otf}&#10;\renewcommand\kanjifamilydefault{\gtdefault}&#10;\renewcommand\familydefault{\sfdefault}&#10;%%%&#10;%%%%%definitions by JN&#10;\newcommand {\beq} {\begin{equation}}&#10;\newcommand {\eeq} {\end{equation}}&#10;\newcommand {\beqa}{\begin{eqnarray}}&#10;\newcommand {\eeqa}{\end{eqnarray}}&#10;\newcommand {\nn} {\nonumber}&#10;\newcommand {\del} {\partial}&#10;\newcommand {\tr}{{\rm tr\,}}&#10;\newcommand {\Tr}{\mbox{Tr\,}}&#10;\newcommand {\Det}{\mbox{Det}}&#10;\newcommand {\Pf}{\mbox{Pf}}&#10;\newcommand {\dd}{\mbox{d}}&#10;\newcommand {\ee}{\mbox{e}}&#10;\newcommand {\Imag}{\mbox{Im}}&#10;\newcommand{\1}{\mbox{1}\hspace{-0.25em}\mbox{l}}&#10;%%%%%%%%%%%&#10;%%%%%%%%%%%added by J.N. 15.08.09%%%%%%%%%%%%%%%%%&#10;\newcommand{\bbR}{{\mathbb R}}&#10;\newcommand{\bbC}{{\mathbb C}}&#10;%%%%%%%%%%%%%%%%%%%&#10;\begin{document}&#10;\begin{align*}&#10;E&#10;\end{align*}&#10;\end{document}&#10;%%%%%%%%%%%%%%%%%%%%%%%%%%%%%%%%%%%%%%%%%%%%%%%%%%%%%&#10;%% The following five lines were the default command.&#10;%%\documentclass{article}&#10;%%\usepackage{amsmath}&#10;%%\pagestyle{empty}&#10;%%\begin{document}&#10;%%&#10;%%\end{document}&#10;%%%%%%%%%%%%%%%%%%%%%%%%%%%%%%%%%%%%%%%%%%%%%%%%%%%%%"/>
  <p:tag name="IGUANATEXSIZE" val="20"/>
  <p:tag name="IGUANATEXCURSOR" val="1022"/>
  <p:tag name="TRANSPARENCY" val="True"/>
  <p:tag name="LATEXENGINEID" val="4"/>
  <p:tag name="TEMPFOLDER" val="c:\temp\"/>
  <p:tag name="LATEXFORMHEIGHT" val="320"/>
  <p:tag name="LATEXFORMWIDTH" val="385"/>
  <p:tag name="LATEXFORMWRAP" val="True"/>
  <p:tag name="BITMAPVECTOR" val="0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667</Words>
  <Application>Microsoft Office PowerPoint</Application>
  <PresentationFormat>画面に合わせる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Wingdings</vt:lpstr>
      <vt:lpstr>Office テーマ</vt:lpstr>
      <vt:lpstr>Closing address for  KEK Theory Workshop 2025</vt:lpstr>
      <vt:lpstr>The focus this year was  topological properties,  bulk-boundary or (A)dS/CFT correspondence, open quantum systems, non-Hermiticity…</vt:lpstr>
      <vt:lpstr>Topology, boundary</vt:lpstr>
      <vt:lpstr>PowerPoint プレゼンテーション</vt:lpstr>
      <vt:lpstr>PowerPoint プレゼンテーション</vt:lpstr>
      <vt:lpstr>Topology, boundary, open quantum systems</vt:lpstr>
      <vt:lpstr>Topology, non-Hermitian, nonlinear dynamics</vt:lpstr>
      <vt:lpstr>dS/CFT correspondence</vt:lpstr>
      <vt:lpstr>Fruitful discussions among reseachers from various fields</vt:lpstr>
      <vt:lpstr>Special thanks to:</vt:lpstr>
      <vt:lpstr>See you again in  KEK Theory Workshop 2026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NISHIMURA Jun</dc:creator>
  <cp:lastModifiedBy>NISHIMURA Jun</cp:lastModifiedBy>
  <cp:revision>16</cp:revision>
  <dcterms:created xsi:type="dcterms:W3CDTF">2025-12-17T12:45:39Z</dcterms:created>
  <dcterms:modified xsi:type="dcterms:W3CDTF">2025-12-17T15:53:16Z</dcterms:modified>
</cp:coreProperties>
</file>