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17" r:id="rId3"/>
    <p:sldId id="308" r:id="rId4"/>
    <p:sldId id="318" r:id="rId5"/>
    <p:sldId id="313" r:id="rId6"/>
    <p:sldId id="310" r:id="rId7"/>
    <p:sldId id="311" r:id="rId8"/>
    <p:sldId id="319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D8E97B-A26D-4A63-BEA7-1FBC597D4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46593B-FE40-4A75-82D9-8BF25F774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12C99D-F6C9-495B-A932-8BF7EA4F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329AA5-32D5-48A2-8FF4-6B044AE7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B05F38-255A-487D-9DDA-BEE29392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21E2D-E54E-4104-B239-DD494229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66BB00-5E65-4F3E-BE39-016FAEEC2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6AF827-9A5A-4552-9374-2C4B20D2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6D2EE-263F-43D6-8B1A-1B9FCABA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C5DAC-6DC5-44FA-9587-18F13842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0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B7DC630-DFBF-42CB-B04F-BC490690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D8A965-A9FA-4477-8E20-F3DD270C5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9A65E9-872B-4A85-80B7-3BAF58A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E6504-E4ED-4E0C-8158-1E7340CC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B8057F-407A-4FDA-AD69-C437F0E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32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F77BC-1329-4874-A769-5604E2A3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C41F6D-2A6A-437B-A836-26894A07C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AFE002-0796-499B-BDBA-F8A5EE60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4F7B9-83E4-4994-87A9-6DE46ECF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3039D-EE15-4B7A-AAB8-423462C2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3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E4097-1ECD-4F0E-A60B-A0434F64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507A7D-50E4-487F-B614-2EFA6721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8E53B6-D0E0-44C4-B1F4-CAE48384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D3A9F-65F9-4503-A5FF-70BFEBDC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725DF4-C5E8-4804-B11C-614363BA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6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6E69D4-8AEE-4D58-BE28-1D1DDABC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E019EC-7139-43E4-A27B-2EAA4C4DE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66749-0C04-4097-AFC2-1FA2D4C7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E84A98-A581-4309-BE90-B43778BB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7E85FA-9E21-4A5D-8B23-8FBB6F61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3EAB4D-6F77-457B-AADA-7AE00D02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85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A7139-8065-4834-876B-F95DDB61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E97280-8B34-4CEF-B448-0A5D8BE2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256020-9E73-4B5E-AB8B-2E05B68F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146C7-41FB-4E4F-875E-A65B5B554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FDB67C-8C4B-459D-984D-5C6105104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9816FB-44F7-426B-9702-4B1BF5B1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7AEA3E3-1959-45C5-98E2-E0A8B307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ADBF2A-52BF-4924-8110-B2795C18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65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C4387-E274-4319-A702-497E6AAE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60663C-AAA0-41A3-9325-AD79F20E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C1D99E-E3B1-4209-B67C-2E6105D2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0C2E51-E802-4831-85F9-3CF4D123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4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A83302-885E-44B0-9192-8B640570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25775D-A245-4C74-A102-01F5F51A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AD15D1-F735-4E94-8AB2-B6C4F9C9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7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A16C1D-B968-4C30-B8F4-BE571884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444A7C-11DF-43D1-A6D5-116E2B3B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1B38DF-4A8D-46B2-ACE5-062AB584B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A05A93-2EE1-4751-A608-6F215C09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EA5DE0-20B1-4017-8D7D-00434230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AEF756-5E1A-4273-A238-7D22AEA4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BD90D-DD07-403F-8FC4-01FF923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13139AF-82F6-4882-A494-A966AC1DD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0AE0FE-5EC3-4C7B-B867-4F561F4F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7E94FA-7DC4-4CAF-8EDD-9A2BBF7A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30ED33-FAEF-45CE-961B-1D4B62AB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20E576-2B75-45D3-B6A6-8C66ADEE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7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CCA12C-D1A6-470F-A24C-72B060A9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CCC654-6D8A-48A9-9584-4AD214B2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63DBB-1C2A-4788-8FC1-1E965549D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9D81-BE96-44C1-AB3E-8E74B69E8524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E8A08-60BC-414A-A610-72EE234C3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1133C-827E-491A-AD39-943661F7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C016-C43A-46B4-AE8A-73C97B5AF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08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D076A4-FBA7-CDD2-F784-7EAA1AFDDD29}"/>
              </a:ext>
            </a:extLst>
          </p:cNvPr>
          <p:cNvSpPr/>
          <p:nvPr/>
        </p:nvSpPr>
        <p:spPr>
          <a:xfrm>
            <a:off x="0" y="2006205"/>
            <a:ext cx="12192000" cy="15890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2D3202-DF35-44F5-A669-B71CFA4EE35D}"/>
              </a:ext>
            </a:extLst>
          </p:cNvPr>
          <p:cNvSpPr txBox="1"/>
          <p:nvPr/>
        </p:nvSpPr>
        <p:spPr>
          <a:xfrm>
            <a:off x="452309" y="2275533"/>
            <a:ext cx="112873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Instruments at MLF</a:t>
            </a:r>
          </a:p>
          <a:p>
            <a:pPr algn="ctr"/>
            <a:endParaRPr kumimoji="1" lang="en-US" altLang="ja-JP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kumimoji="1" lang="en-US" altLang="ja-JP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kumimoji="1"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Science Section, MLF Division, J-PARC Center</a:t>
            </a:r>
          </a:p>
          <a:p>
            <a:pPr algn="ctr"/>
            <a:r>
              <a:rPr kumimoji="1" lang="ja-JP" altLang="en-US" sz="3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　　　</a:t>
            </a:r>
            <a:endParaRPr kumimoji="1" lang="en-US" altLang="ja-JP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ja-JP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Mitsutaka</a:t>
            </a:r>
            <a:r>
              <a:rPr lang="ja-JP" altLang="en-US" sz="3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Nakamura</a:t>
            </a:r>
          </a:p>
          <a:p>
            <a:pPr algn="ctr"/>
            <a:r>
              <a:rPr kumimoji="1"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Gabriele Sala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7E5F6F-49CD-460F-A91C-4ACC6D1008F3}"/>
              </a:ext>
            </a:extLst>
          </p:cNvPr>
          <p:cNvSpPr txBox="1"/>
          <p:nvPr/>
        </p:nvSpPr>
        <p:spPr>
          <a:xfrm>
            <a:off x="-9698" y="206342"/>
            <a:ext cx="1221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SINQ–MLF Mini Workshop “Advancing Neutron Facilities Together 2025”</a:t>
            </a:r>
          </a:p>
          <a:p>
            <a:pPr algn="ctr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23, 2025</a:t>
            </a:r>
            <a:endParaRPr kumimoji="1" lang="ja-JP" altLang="en-US" sz="24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387A33C-3BBE-402B-9A28-C6C3A720CD50}"/>
              </a:ext>
            </a:extLst>
          </p:cNvPr>
          <p:cNvCxnSpPr>
            <a:cxnSpLocks/>
          </p:cNvCxnSpPr>
          <p:nvPr/>
        </p:nvCxnSpPr>
        <p:spPr>
          <a:xfrm>
            <a:off x="664849" y="1162057"/>
            <a:ext cx="10862303" cy="0"/>
          </a:xfrm>
          <a:prstGeom prst="line">
            <a:avLst/>
          </a:prstGeom>
          <a:ln w="69850" cmpd="thinThick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2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FC4932-8284-4FF3-AE26-2D735F603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666" y="79542"/>
            <a:ext cx="7030432" cy="66989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A234212-2E23-1AE7-C4AA-8F3CDC7776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44" y="1042397"/>
            <a:ext cx="3556000" cy="2667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7DAEBD-B260-8E63-0C38-802FCD1A2E1A}"/>
              </a:ext>
            </a:extLst>
          </p:cNvPr>
          <p:cNvSpPr txBox="1"/>
          <p:nvPr/>
        </p:nvSpPr>
        <p:spPr>
          <a:xfrm>
            <a:off x="226544" y="1042397"/>
            <a:ext cx="19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30, 2008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FE954F-5F45-E8E6-385D-31D3A8CF1C06}"/>
              </a:ext>
            </a:extLst>
          </p:cNvPr>
          <p:cNvSpPr txBox="1"/>
          <p:nvPr/>
        </p:nvSpPr>
        <p:spPr>
          <a:xfrm>
            <a:off x="1946790" y="1237439"/>
            <a:ext cx="173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Congratulation! </a:t>
            </a:r>
          </a:p>
          <a:p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MLF 1</a:t>
            </a:r>
            <a:r>
              <a:rPr lang="en-US" altLang="ja-JP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beam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41BB71F-2F62-8137-A0DA-B4E6083E7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44" y="3980465"/>
            <a:ext cx="3556000" cy="266255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6B879D-2B16-42AE-F453-6D0C0F341486}"/>
              </a:ext>
            </a:extLst>
          </p:cNvPr>
          <p:cNvSpPr txBox="1"/>
          <p:nvPr/>
        </p:nvSpPr>
        <p:spPr>
          <a:xfrm>
            <a:off x="226544" y="4078729"/>
            <a:ext cx="19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30, 2008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CDEA28-0103-D704-3F13-44C76D34E20E}"/>
              </a:ext>
            </a:extLst>
          </p:cNvPr>
          <p:cNvSpPr txBox="1"/>
          <p:nvPr/>
        </p:nvSpPr>
        <p:spPr>
          <a:xfrm>
            <a:off x="1414606" y="6247261"/>
            <a:ext cx="243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MLF Experimental Hall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248B3B-3A14-AE37-0F59-0ACC1148B4B5}"/>
              </a:ext>
            </a:extLst>
          </p:cNvPr>
          <p:cNvSpPr txBox="1"/>
          <p:nvPr/>
        </p:nvSpPr>
        <p:spPr>
          <a:xfrm>
            <a:off x="8562098" y="185718"/>
            <a:ext cx="33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Neutron Beam Ports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BC2991-AB9B-861E-9414-AAACA61B76E1}"/>
              </a:ext>
            </a:extLst>
          </p:cNvPr>
          <p:cNvSpPr txBox="1"/>
          <p:nvPr/>
        </p:nvSpPr>
        <p:spPr>
          <a:xfrm>
            <a:off x="8562098" y="521531"/>
            <a:ext cx="395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Operation: 21 (October, 2025)</a:t>
            </a:r>
          </a:p>
        </p:txBody>
      </p:sp>
    </p:spTree>
    <p:extLst>
      <p:ext uri="{BB962C8B-B14F-4D97-AF65-F5344CB8AC3E}">
        <p14:creationId xmlns:p14="http://schemas.microsoft.com/office/powerpoint/2010/main" val="110072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DDCA221-A395-6C2B-DE4E-EF292BA258C5}"/>
              </a:ext>
            </a:extLst>
          </p:cNvPr>
          <p:cNvGrpSpPr/>
          <p:nvPr/>
        </p:nvGrpSpPr>
        <p:grpSpPr>
          <a:xfrm rot="20419786">
            <a:off x="381341" y="1349522"/>
            <a:ext cx="9576117" cy="4709160"/>
            <a:chOff x="2185208" y="1797248"/>
            <a:chExt cx="7670143" cy="3263504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F085A078-518A-5CBA-A6BD-DE06AB72DDE4}"/>
                </a:ext>
              </a:extLst>
            </p:cNvPr>
            <p:cNvSpPr/>
            <p:nvPr/>
          </p:nvSpPr>
          <p:spPr>
            <a:xfrm>
              <a:off x="2509456" y="1797248"/>
              <a:ext cx="7345895" cy="3263504"/>
            </a:xfrm>
            <a:prstGeom prst="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0441979-5D1D-DACC-0BC0-5CAB453391FC}"/>
                </a:ext>
              </a:extLst>
            </p:cNvPr>
            <p:cNvSpPr/>
            <p:nvPr/>
          </p:nvSpPr>
          <p:spPr>
            <a:xfrm>
              <a:off x="2185208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Review current performance </a:t>
              </a:r>
              <a:r>
                <a:rPr lang="en-US" altLang="ja-JP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"MLF2030"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B0307C9-7BE9-44B7-8E9D-40909BA9F398}"/>
                </a:ext>
              </a:extLst>
            </p:cNvPr>
            <p:cNvSpPr/>
            <p:nvPr/>
          </p:nvSpPr>
          <p:spPr>
            <a:xfrm>
              <a:off x="4678298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rgbClr val="00206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Upgrade planning of TS1 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“MLF-double”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D4F46B7-B340-F34E-4BA0-C31371E5B6A0}"/>
                </a:ext>
              </a:extLst>
            </p:cNvPr>
            <p:cNvSpPr/>
            <p:nvPr/>
          </p:nvSpPr>
          <p:spPr>
            <a:xfrm>
              <a:off x="7171389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Construction of TS2 and operation 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10923F-F168-EF12-9220-F39C592CF5FC}"/>
              </a:ext>
            </a:extLst>
          </p:cNvPr>
          <p:cNvSpPr txBox="1"/>
          <p:nvPr/>
        </p:nvSpPr>
        <p:spPr>
          <a:xfrm>
            <a:off x="112556" y="98097"/>
            <a:ext cx="6961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to advance the MLF future plan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4437F8-25F2-FB92-AA76-D43F2B54A758}"/>
              </a:ext>
            </a:extLst>
          </p:cNvPr>
          <p:cNvSpPr/>
          <p:nvPr/>
        </p:nvSpPr>
        <p:spPr>
          <a:xfrm>
            <a:off x="7873382" y="-75301"/>
            <a:ext cx="4743463" cy="2917679"/>
          </a:xfrm>
          <a:prstGeom prst="rect">
            <a:avLst/>
          </a:prstGeom>
          <a:noFill/>
          <a:ln w="95250">
            <a:solidFill>
              <a:schemeClr val="bg1"/>
            </a:solidFill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テキスト ボックス 32">
            <a:extLst>
              <a:ext uri="{FF2B5EF4-FFF2-40B4-BE49-F238E27FC236}">
                <a16:creationId xmlns:a16="http://schemas.microsoft.com/office/drawing/2014/main" id="{2575FC8D-5594-2D73-2D7E-1155F5E4AB92}"/>
              </a:ext>
            </a:extLst>
          </p:cNvPr>
          <p:cNvSpPr txBox="1"/>
          <p:nvPr/>
        </p:nvSpPr>
        <p:spPr>
          <a:xfrm>
            <a:off x="435293" y="1063733"/>
            <a:ext cx="6255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foster momentum for future development, the facility is moving forward with the “</a:t>
            </a:r>
            <a:r>
              <a:rPr lang="en-US" altLang="ja-JP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MLF-double</a:t>
            </a:r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program.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DD9D0A4-C6BA-4E16-5822-EC0E2F6FCEBF}"/>
              </a:ext>
            </a:extLst>
          </p:cNvPr>
          <p:cNvGrpSpPr/>
          <p:nvPr/>
        </p:nvGrpSpPr>
        <p:grpSpPr>
          <a:xfrm>
            <a:off x="8941133" y="-10380"/>
            <a:ext cx="3058973" cy="3378389"/>
            <a:chOff x="8941133" y="-10380"/>
            <a:chExt cx="3058973" cy="3378389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4FFBA17-BAA8-EAD2-C90F-7DE447CABEEB}"/>
                </a:ext>
              </a:extLst>
            </p:cNvPr>
            <p:cNvGrpSpPr/>
            <p:nvPr/>
          </p:nvGrpSpPr>
          <p:grpSpPr>
            <a:xfrm>
              <a:off x="8941133" y="-10380"/>
              <a:ext cx="3058973" cy="1798930"/>
              <a:chOff x="8941133" y="-10380"/>
              <a:chExt cx="3058973" cy="1798930"/>
            </a:xfrm>
          </p:grpSpPr>
          <p:pic>
            <p:nvPicPr>
              <p:cNvPr id="13" name="図 12" descr="北側から.tiff">
                <a:extLst>
                  <a:ext uri="{FF2B5EF4-FFF2-40B4-BE49-F238E27FC236}">
                    <a16:creationId xmlns:a16="http://schemas.microsoft.com/office/drawing/2014/main" id="{C90D3B62-556F-C51D-9EB4-DB6E39C45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41133" y="-10380"/>
                <a:ext cx="3058973" cy="1798930"/>
              </a:xfrm>
              <a:prstGeom prst="rect">
                <a:avLst/>
              </a:prstGeom>
              <a:effectLst>
                <a:softEdge rad="139700"/>
              </a:effectLst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666A507-BBE3-30F0-F29A-84141A8DE12F}"/>
                  </a:ext>
                </a:extLst>
              </p:cNvPr>
              <p:cNvSpPr txBox="1"/>
              <p:nvPr/>
            </p:nvSpPr>
            <p:spPr>
              <a:xfrm>
                <a:off x="10022424" y="403534"/>
                <a:ext cx="585018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softEdge rad="5080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TS1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3D616-6F28-0E2B-E7CE-7AED1B7327FF}"/>
                  </a:ext>
                </a:extLst>
              </p:cNvPr>
              <p:cNvSpPr txBox="1"/>
              <p:nvPr/>
            </p:nvSpPr>
            <p:spPr>
              <a:xfrm>
                <a:off x="9098974" y="1112972"/>
                <a:ext cx="972632" cy="307777"/>
              </a:xfrm>
              <a:prstGeom prst="rect">
                <a:avLst/>
              </a:prstGeom>
              <a:solidFill>
                <a:srgbClr val="F79646"/>
              </a:solidFill>
              <a:effectLst>
                <a:softEdge rad="5080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S Gothic" panose="020B0609070205080204" pitchFamily="49" charset="-128"/>
                    <a:ea typeface="MS Gothic" panose="020B0609070205080204" pitchFamily="49" charset="-128"/>
                    <a:cs typeface="+mn-cs"/>
                  </a:rPr>
                  <a:t>3GeV RCS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S Gothic" panose="020B0609070205080204" pitchFamily="49" charset="-128"/>
                  <a:ea typeface="MS Gothic" panose="020B0609070205080204" pitchFamily="49" charset="-128"/>
                  <a:cs typeface="+mn-cs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893902CA-B7A3-E271-5604-A79544AE0E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740000" flipH="1">
                <a:off x="10038771" y="1325293"/>
                <a:ext cx="647345" cy="340265"/>
              </a:xfrm>
              <a:custGeom>
                <a:avLst/>
                <a:gdLst>
                  <a:gd name="T0" fmla="*/ 2329 w 2904"/>
                  <a:gd name="T1" fmla="*/ 169 h 1219"/>
                  <a:gd name="T2" fmla="*/ 2141 w 2904"/>
                  <a:gd name="T3" fmla="*/ 133 h 1219"/>
                  <a:gd name="T4" fmla="*/ 2145 w 2904"/>
                  <a:gd name="T5" fmla="*/ 133 h 1219"/>
                  <a:gd name="T6" fmla="*/ 1945 w 2904"/>
                  <a:gd name="T7" fmla="*/ 93 h 1219"/>
                  <a:gd name="T8" fmla="*/ 1757 w 2904"/>
                  <a:gd name="T9" fmla="*/ 61 h 1219"/>
                  <a:gd name="T10" fmla="*/ 1469 w 2904"/>
                  <a:gd name="T11" fmla="*/ 17 h 1219"/>
                  <a:gd name="T12" fmla="*/ 1145 w 2904"/>
                  <a:gd name="T13" fmla="*/ 1 h 1219"/>
                  <a:gd name="T14" fmla="*/ 797 w 2904"/>
                  <a:gd name="T15" fmla="*/ 21 h 1219"/>
                  <a:gd name="T16" fmla="*/ 485 w 2904"/>
                  <a:gd name="T17" fmla="*/ 89 h 1219"/>
                  <a:gd name="T18" fmla="*/ 237 w 2904"/>
                  <a:gd name="T19" fmla="*/ 201 h 1219"/>
                  <a:gd name="T20" fmla="*/ 53 w 2904"/>
                  <a:gd name="T21" fmla="*/ 417 h 1219"/>
                  <a:gd name="T22" fmla="*/ 1 w 2904"/>
                  <a:gd name="T23" fmla="*/ 657 h 1219"/>
                  <a:gd name="T24" fmla="*/ 45 w 2904"/>
                  <a:gd name="T25" fmla="*/ 901 h 1219"/>
                  <a:gd name="T26" fmla="*/ 173 w 2904"/>
                  <a:gd name="T27" fmla="*/ 1065 h 1219"/>
                  <a:gd name="T28" fmla="*/ 393 w 2904"/>
                  <a:gd name="T29" fmla="*/ 1173 h 1219"/>
                  <a:gd name="T30" fmla="*/ 813 w 2904"/>
                  <a:gd name="T31" fmla="*/ 1213 h 1219"/>
                  <a:gd name="T32" fmla="*/ 1129 w 2904"/>
                  <a:gd name="T33" fmla="*/ 1209 h 1219"/>
                  <a:gd name="T34" fmla="*/ 1445 w 2904"/>
                  <a:gd name="T35" fmla="*/ 1177 h 1219"/>
                  <a:gd name="T36" fmla="*/ 1845 w 2904"/>
                  <a:gd name="T37" fmla="*/ 1093 h 1219"/>
                  <a:gd name="T38" fmla="*/ 2157 w 2904"/>
                  <a:gd name="T39" fmla="*/ 1001 h 1219"/>
                  <a:gd name="T40" fmla="*/ 2569 w 2904"/>
                  <a:gd name="T41" fmla="*/ 849 h 1219"/>
                  <a:gd name="T42" fmla="*/ 2841 w 2904"/>
                  <a:gd name="T43" fmla="*/ 693 h 1219"/>
                  <a:gd name="T44" fmla="*/ 2885 w 2904"/>
                  <a:gd name="T45" fmla="*/ 473 h 1219"/>
                  <a:gd name="T46" fmla="*/ 2725 w 2904"/>
                  <a:gd name="T47" fmla="*/ 313 h 1219"/>
                  <a:gd name="T48" fmla="*/ 2509 w 2904"/>
                  <a:gd name="T49" fmla="*/ 217 h 1219"/>
                  <a:gd name="T50" fmla="*/ 2329 w 2904"/>
                  <a:gd name="T51" fmla="*/ 169 h 12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04"/>
                  <a:gd name="T79" fmla="*/ 0 h 1219"/>
                  <a:gd name="T80" fmla="*/ 2904 w 2904"/>
                  <a:gd name="T81" fmla="*/ 1219 h 12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04" h="1219">
                    <a:moveTo>
                      <a:pt x="2329" y="169"/>
                    </a:moveTo>
                    <a:cubicBezTo>
                      <a:pt x="2298" y="163"/>
                      <a:pt x="2172" y="139"/>
                      <a:pt x="2141" y="133"/>
                    </a:cubicBezTo>
                    <a:cubicBezTo>
                      <a:pt x="2110" y="127"/>
                      <a:pt x="2178" y="140"/>
                      <a:pt x="2145" y="133"/>
                    </a:cubicBezTo>
                    <a:cubicBezTo>
                      <a:pt x="2112" y="126"/>
                      <a:pt x="2010" y="105"/>
                      <a:pt x="1945" y="93"/>
                    </a:cubicBezTo>
                    <a:cubicBezTo>
                      <a:pt x="1880" y="81"/>
                      <a:pt x="1836" y="74"/>
                      <a:pt x="1757" y="61"/>
                    </a:cubicBezTo>
                    <a:cubicBezTo>
                      <a:pt x="1678" y="48"/>
                      <a:pt x="1571" y="27"/>
                      <a:pt x="1469" y="17"/>
                    </a:cubicBezTo>
                    <a:cubicBezTo>
                      <a:pt x="1367" y="7"/>
                      <a:pt x="1257" y="0"/>
                      <a:pt x="1145" y="1"/>
                    </a:cubicBezTo>
                    <a:cubicBezTo>
                      <a:pt x="1033" y="2"/>
                      <a:pt x="907" y="6"/>
                      <a:pt x="797" y="21"/>
                    </a:cubicBezTo>
                    <a:cubicBezTo>
                      <a:pt x="687" y="36"/>
                      <a:pt x="578" y="59"/>
                      <a:pt x="485" y="89"/>
                    </a:cubicBezTo>
                    <a:cubicBezTo>
                      <a:pt x="392" y="119"/>
                      <a:pt x="309" y="146"/>
                      <a:pt x="237" y="201"/>
                    </a:cubicBezTo>
                    <a:cubicBezTo>
                      <a:pt x="165" y="256"/>
                      <a:pt x="92" y="341"/>
                      <a:pt x="53" y="417"/>
                    </a:cubicBezTo>
                    <a:cubicBezTo>
                      <a:pt x="14" y="493"/>
                      <a:pt x="2" y="576"/>
                      <a:pt x="1" y="657"/>
                    </a:cubicBezTo>
                    <a:cubicBezTo>
                      <a:pt x="0" y="738"/>
                      <a:pt x="16" y="833"/>
                      <a:pt x="45" y="901"/>
                    </a:cubicBezTo>
                    <a:cubicBezTo>
                      <a:pt x="74" y="969"/>
                      <a:pt x="115" y="1020"/>
                      <a:pt x="173" y="1065"/>
                    </a:cubicBezTo>
                    <a:cubicBezTo>
                      <a:pt x="231" y="1110"/>
                      <a:pt x="287" y="1148"/>
                      <a:pt x="393" y="1173"/>
                    </a:cubicBezTo>
                    <a:cubicBezTo>
                      <a:pt x="499" y="1198"/>
                      <a:pt x="690" y="1207"/>
                      <a:pt x="813" y="1213"/>
                    </a:cubicBezTo>
                    <a:cubicBezTo>
                      <a:pt x="936" y="1219"/>
                      <a:pt x="1024" y="1215"/>
                      <a:pt x="1129" y="1209"/>
                    </a:cubicBezTo>
                    <a:cubicBezTo>
                      <a:pt x="1234" y="1203"/>
                      <a:pt x="1326" y="1196"/>
                      <a:pt x="1445" y="1177"/>
                    </a:cubicBezTo>
                    <a:cubicBezTo>
                      <a:pt x="1564" y="1158"/>
                      <a:pt x="1726" y="1122"/>
                      <a:pt x="1845" y="1093"/>
                    </a:cubicBezTo>
                    <a:cubicBezTo>
                      <a:pt x="1964" y="1064"/>
                      <a:pt x="2036" y="1042"/>
                      <a:pt x="2157" y="1001"/>
                    </a:cubicBezTo>
                    <a:cubicBezTo>
                      <a:pt x="2278" y="960"/>
                      <a:pt x="2455" y="900"/>
                      <a:pt x="2569" y="849"/>
                    </a:cubicBezTo>
                    <a:cubicBezTo>
                      <a:pt x="2683" y="798"/>
                      <a:pt x="2788" y="756"/>
                      <a:pt x="2841" y="693"/>
                    </a:cubicBezTo>
                    <a:cubicBezTo>
                      <a:pt x="2894" y="630"/>
                      <a:pt x="2904" y="536"/>
                      <a:pt x="2885" y="473"/>
                    </a:cubicBezTo>
                    <a:cubicBezTo>
                      <a:pt x="2866" y="410"/>
                      <a:pt x="2788" y="356"/>
                      <a:pt x="2725" y="313"/>
                    </a:cubicBezTo>
                    <a:cubicBezTo>
                      <a:pt x="2662" y="270"/>
                      <a:pt x="2575" y="241"/>
                      <a:pt x="2509" y="217"/>
                    </a:cubicBezTo>
                    <a:cubicBezTo>
                      <a:pt x="2443" y="193"/>
                      <a:pt x="2366" y="179"/>
                      <a:pt x="2329" y="169"/>
                    </a:cubicBezTo>
                  </a:path>
                </a:pathLst>
              </a:custGeom>
              <a:noFill/>
              <a:ln w="76200" cap="flat" cmpd="sng">
                <a:solidFill>
                  <a:srgbClr val="FF6600">
                    <a:alpha val="67058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84299773-9E93-6A69-EF9C-C93C8564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92011" y="680642"/>
                <a:ext cx="183393" cy="652893"/>
              </a:xfrm>
              <a:custGeom>
                <a:avLst/>
                <a:gdLst>
                  <a:gd name="connsiteX0" fmla="*/ 0 w 531334"/>
                  <a:gd name="connsiteY0" fmla="*/ 0 h 438734"/>
                  <a:gd name="connsiteX1" fmla="*/ 531334 w 531334"/>
                  <a:gd name="connsiteY1" fmla="*/ 438734 h 438734"/>
                  <a:gd name="connsiteX0" fmla="*/ 0 w 531334"/>
                  <a:gd name="connsiteY0" fmla="*/ 0 h 438734"/>
                  <a:gd name="connsiteX1" fmla="*/ 288000 w 531334"/>
                  <a:gd name="connsiteY1" fmla="*/ 238982 h 438734"/>
                  <a:gd name="connsiteX2" fmla="*/ 531334 w 531334"/>
                  <a:gd name="connsiteY2" fmla="*/ 438734 h 438734"/>
                  <a:gd name="connsiteX0" fmla="*/ 0 w 330033"/>
                  <a:gd name="connsiteY0" fmla="*/ 0 h 559710"/>
                  <a:gd name="connsiteX1" fmla="*/ 288000 w 330033"/>
                  <a:gd name="connsiteY1" fmla="*/ 238982 h 559710"/>
                  <a:gd name="connsiteX2" fmla="*/ 330033 w 330033"/>
                  <a:gd name="connsiteY2" fmla="*/ 559710 h 559710"/>
                  <a:gd name="connsiteX0" fmla="*/ 0 w 330033"/>
                  <a:gd name="connsiteY0" fmla="*/ 0 h 559710"/>
                  <a:gd name="connsiteX1" fmla="*/ 288000 w 330033"/>
                  <a:gd name="connsiteY1" fmla="*/ 238982 h 559710"/>
                  <a:gd name="connsiteX2" fmla="*/ 330033 w 330033"/>
                  <a:gd name="connsiteY2" fmla="*/ 559710 h 559710"/>
                  <a:gd name="connsiteX0" fmla="*/ 0 w 330033"/>
                  <a:gd name="connsiteY0" fmla="*/ 0 h 559710"/>
                  <a:gd name="connsiteX1" fmla="*/ 285338 w 330033"/>
                  <a:gd name="connsiteY1" fmla="*/ 239191 h 559710"/>
                  <a:gd name="connsiteX2" fmla="*/ 288000 w 330033"/>
                  <a:gd name="connsiteY2" fmla="*/ 238982 h 559710"/>
                  <a:gd name="connsiteX3" fmla="*/ 330033 w 330033"/>
                  <a:gd name="connsiteY3" fmla="*/ 559710 h 559710"/>
                  <a:gd name="connsiteX0" fmla="*/ 0 w 330033"/>
                  <a:gd name="connsiteY0" fmla="*/ 0 h 559710"/>
                  <a:gd name="connsiteX1" fmla="*/ 285338 w 330033"/>
                  <a:gd name="connsiteY1" fmla="*/ 239191 h 559710"/>
                  <a:gd name="connsiteX2" fmla="*/ 288000 w 330033"/>
                  <a:gd name="connsiteY2" fmla="*/ 238982 h 559710"/>
                  <a:gd name="connsiteX3" fmla="*/ 330033 w 330033"/>
                  <a:gd name="connsiteY3" fmla="*/ 559710 h 559710"/>
                  <a:gd name="connsiteX0" fmla="*/ 0 w 926192"/>
                  <a:gd name="connsiteY0" fmla="*/ 0 h 510564"/>
                  <a:gd name="connsiteX1" fmla="*/ 285338 w 926192"/>
                  <a:gd name="connsiteY1" fmla="*/ 239191 h 510564"/>
                  <a:gd name="connsiteX2" fmla="*/ 288000 w 926192"/>
                  <a:gd name="connsiteY2" fmla="*/ 238982 h 510564"/>
                  <a:gd name="connsiteX3" fmla="*/ 926192 w 926192"/>
                  <a:gd name="connsiteY3" fmla="*/ 510564 h 510564"/>
                  <a:gd name="connsiteX0" fmla="*/ 0 w 926192"/>
                  <a:gd name="connsiteY0" fmla="*/ 0 h 510564"/>
                  <a:gd name="connsiteX1" fmla="*/ 285338 w 926192"/>
                  <a:gd name="connsiteY1" fmla="*/ 239191 h 510564"/>
                  <a:gd name="connsiteX2" fmla="*/ 288000 w 926192"/>
                  <a:gd name="connsiteY2" fmla="*/ 238982 h 510564"/>
                  <a:gd name="connsiteX3" fmla="*/ 926192 w 926192"/>
                  <a:gd name="connsiteY3" fmla="*/ 510564 h 510564"/>
                  <a:gd name="connsiteX0" fmla="*/ 0 w 291991"/>
                  <a:gd name="connsiteY0" fmla="*/ 0 h 699589"/>
                  <a:gd name="connsiteX1" fmla="*/ 285338 w 291991"/>
                  <a:gd name="connsiteY1" fmla="*/ 239191 h 699589"/>
                  <a:gd name="connsiteX2" fmla="*/ 288000 w 291991"/>
                  <a:gd name="connsiteY2" fmla="*/ 238982 h 699589"/>
                  <a:gd name="connsiteX3" fmla="*/ 225511 w 291991"/>
                  <a:gd name="connsiteY3" fmla="*/ 699589 h 699589"/>
                  <a:gd name="connsiteX0" fmla="*/ 0 w 291990"/>
                  <a:gd name="connsiteY0" fmla="*/ 0 h 699589"/>
                  <a:gd name="connsiteX1" fmla="*/ 285338 w 291990"/>
                  <a:gd name="connsiteY1" fmla="*/ 239191 h 699589"/>
                  <a:gd name="connsiteX2" fmla="*/ 288000 w 291990"/>
                  <a:gd name="connsiteY2" fmla="*/ 238982 h 699589"/>
                  <a:gd name="connsiteX3" fmla="*/ 225511 w 291990"/>
                  <a:gd name="connsiteY3" fmla="*/ 699589 h 699589"/>
                  <a:gd name="connsiteX0" fmla="*/ 0 w 668586"/>
                  <a:gd name="connsiteY0" fmla="*/ 0 h 699589"/>
                  <a:gd name="connsiteX1" fmla="*/ 285338 w 668586"/>
                  <a:gd name="connsiteY1" fmla="*/ 239191 h 699589"/>
                  <a:gd name="connsiteX2" fmla="*/ 668586 w 668586"/>
                  <a:gd name="connsiteY2" fmla="*/ 250533 h 699589"/>
                  <a:gd name="connsiteX3" fmla="*/ 288000 w 668586"/>
                  <a:gd name="connsiteY3" fmla="*/ 238982 h 699589"/>
                  <a:gd name="connsiteX4" fmla="*/ 225511 w 668586"/>
                  <a:gd name="connsiteY4" fmla="*/ 699589 h 699589"/>
                  <a:gd name="connsiteX0" fmla="*/ 0 w 309913"/>
                  <a:gd name="connsiteY0" fmla="*/ 0 h 699589"/>
                  <a:gd name="connsiteX1" fmla="*/ 285338 w 309913"/>
                  <a:gd name="connsiteY1" fmla="*/ 239191 h 699589"/>
                  <a:gd name="connsiteX2" fmla="*/ 288000 w 309913"/>
                  <a:gd name="connsiteY2" fmla="*/ 238982 h 699589"/>
                  <a:gd name="connsiteX3" fmla="*/ 225511 w 309913"/>
                  <a:gd name="connsiteY3" fmla="*/ 699589 h 699589"/>
                  <a:gd name="connsiteX0" fmla="*/ 0 w 333088"/>
                  <a:gd name="connsiteY0" fmla="*/ 0 h 699589"/>
                  <a:gd name="connsiteX1" fmla="*/ 285338 w 333088"/>
                  <a:gd name="connsiteY1" fmla="*/ 239191 h 699589"/>
                  <a:gd name="connsiteX2" fmla="*/ 288000 w 333088"/>
                  <a:gd name="connsiteY2" fmla="*/ 238982 h 699589"/>
                  <a:gd name="connsiteX3" fmla="*/ 225511 w 333088"/>
                  <a:gd name="connsiteY3" fmla="*/ 699589 h 699589"/>
                  <a:gd name="connsiteX0" fmla="*/ 0 w 309392"/>
                  <a:gd name="connsiteY0" fmla="*/ 0 h 699589"/>
                  <a:gd name="connsiteX1" fmla="*/ 285338 w 309392"/>
                  <a:gd name="connsiteY1" fmla="*/ 239191 h 699589"/>
                  <a:gd name="connsiteX2" fmla="*/ 288000 w 309392"/>
                  <a:gd name="connsiteY2" fmla="*/ 238982 h 699589"/>
                  <a:gd name="connsiteX3" fmla="*/ 225511 w 309392"/>
                  <a:gd name="connsiteY3" fmla="*/ 699589 h 699589"/>
                  <a:gd name="connsiteX0" fmla="*/ 0 w 304949"/>
                  <a:gd name="connsiteY0" fmla="*/ 0 h 699589"/>
                  <a:gd name="connsiteX1" fmla="*/ 285338 w 304949"/>
                  <a:gd name="connsiteY1" fmla="*/ 239191 h 699589"/>
                  <a:gd name="connsiteX2" fmla="*/ 288000 w 304949"/>
                  <a:gd name="connsiteY2" fmla="*/ 238982 h 699589"/>
                  <a:gd name="connsiteX3" fmla="*/ 225511 w 304949"/>
                  <a:gd name="connsiteY3" fmla="*/ 699589 h 699589"/>
                  <a:gd name="connsiteX0" fmla="*/ 0 w 310997"/>
                  <a:gd name="connsiteY0" fmla="*/ 0 h 733613"/>
                  <a:gd name="connsiteX1" fmla="*/ 285338 w 310997"/>
                  <a:gd name="connsiteY1" fmla="*/ 239191 h 733613"/>
                  <a:gd name="connsiteX2" fmla="*/ 288000 w 310997"/>
                  <a:gd name="connsiteY2" fmla="*/ 238982 h 733613"/>
                  <a:gd name="connsiteX3" fmla="*/ 202284 w 310997"/>
                  <a:gd name="connsiteY3" fmla="*/ 733613 h 733613"/>
                  <a:gd name="connsiteX0" fmla="*/ 0 w 463144"/>
                  <a:gd name="connsiteY0" fmla="*/ 0 h 733613"/>
                  <a:gd name="connsiteX1" fmla="*/ 285338 w 463144"/>
                  <a:gd name="connsiteY1" fmla="*/ 239191 h 733613"/>
                  <a:gd name="connsiteX2" fmla="*/ 462204 w 463144"/>
                  <a:gd name="connsiteY2" fmla="*/ 401543 h 733613"/>
                  <a:gd name="connsiteX3" fmla="*/ 202284 w 463144"/>
                  <a:gd name="connsiteY3" fmla="*/ 733613 h 733613"/>
                  <a:gd name="connsiteX0" fmla="*/ 0 w 292259"/>
                  <a:gd name="connsiteY0" fmla="*/ 0 h 733613"/>
                  <a:gd name="connsiteX1" fmla="*/ 285338 w 292259"/>
                  <a:gd name="connsiteY1" fmla="*/ 239191 h 733613"/>
                  <a:gd name="connsiteX2" fmla="*/ 202284 w 292259"/>
                  <a:gd name="connsiteY2" fmla="*/ 733613 h 733613"/>
                  <a:gd name="connsiteX0" fmla="*/ 0 w 285705"/>
                  <a:gd name="connsiteY0" fmla="*/ 0 h 733613"/>
                  <a:gd name="connsiteX1" fmla="*/ 285338 w 285705"/>
                  <a:gd name="connsiteY1" fmla="*/ 239191 h 733613"/>
                  <a:gd name="connsiteX2" fmla="*/ 202284 w 285705"/>
                  <a:gd name="connsiteY2" fmla="*/ 733613 h 733613"/>
                  <a:gd name="connsiteX0" fmla="*/ 0 w 386246"/>
                  <a:gd name="connsiteY0" fmla="*/ 0 h 733613"/>
                  <a:gd name="connsiteX1" fmla="*/ 385989 w 386246"/>
                  <a:gd name="connsiteY1" fmla="*/ 292118 h 733613"/>
                  <a:gd name="connsiteX2" fmla="*/ 202284 w 386246"/>
                  <a:gd name="connsiteY2" fmla="*/ 733613 h 733613"/>
                  <a:gd name="connsiteX0" fmla="*/ 0 w 385989"/>
                  <a:gd name="connsiteY0" fmla="*/ 0 h 733613"/>
                  <a:gd name="connsiteX1" fmla="*/ 385989 w 385989"/>
                  <a:gd name="connsiteY1" fmla="*/ 292118 h 733613"/>
                  <a:gd name="connsiteX2" fmla="*/ 202284 w 385989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293081"/>
                  <a:gd name="connsiteY0" fmla="*/ 0 h 733613"/>
                  <a:gd name="connsiteX1" fmla="*/ 293081 w 293081"/>
                  <a:gd name="connsiteY1" fmla="*/ 205167 h 733613"/>
                  <a:gd name="connsiteX2" fmla="*/ 202284 w 293081"/>
                  <a:gd name="connsiteY2" fmla="*/ 733613 h 733613"/>
                  <a:gd name="connsiteX0" fmla="*/ 0 w 293081"/>
                  <a:gd name="connsiteY0" fmla="*/ 0 h 733613"/>
                  <a:gd name="connsiteX1" fmla="*/ 293081 w 293081"/>
                  <a:gd name="connsiteY1" fmla="*/ 205167 h 733613"/>
                  <a:gd name="connsiteX2" fmla="*/ 202284 w 293081"/>
                  <a:gd name="connsiteY2" fmla="*/ 733613 h 733613"/>
                  <a:gd name="connsiteX0" fmla="*/ 0 w 293081"/>
                  <a:gd name="connsiteY0" fmla="*/ 0 h 733613"/>
                  <a:gd name="connsiteX1" fmla="*/ 293081 w 293081"/>
                  <a:gd name="connsiteY1" fmla="*/ 205167 h 733613"/>
                  <a:gd name="connsiteX2" fmla="*/ 202284 w 293081"/>
                  <a:gd name="connsiteY2" fmla="*/ 733613 h 73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081" h="733613">
                    <a:moveTo>
                      <a:pt x="0" y="0"/>
                    </a:moveTo>
                    <a:cubicBezTo>
                      <a:pt x="70595" y="55787"/>
                      <a:pt x="98607" y="69990"/>
                      <a:pt x="293081" y="205167"/>
                    </a:cubicBezTo>
                    <a:cubicBezTo>
                      <a:pt x="241630" y="503229"/>
                      <a:pt x="219587" y="630609"/>
                      <a:pt x="202284" y="733613"/>
                    </a:cubicBezTo>
                  </a:path>
                </a:pathLst>
              </a:custGeom>
              <a:noFill/>
              <a:ln w="57150" cmpd="sng">
                <a:solidFill>
                  <a:srgbClr val="FFFF00">
                    <a:alpha val="67058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AD1D61F-FF7C-0998-7AA0-B51AEE6F7172}"/>
                  </a:ext>
                </a:extLst>
              </p:cNvPr>
              <p:cNvSpPr txBox="1"/>
              <p:nvPr/>
            </p:nvSpPr>
            <p:spPr>
              <a:xfrm>
                <a:off x="9126374" y="61079"/>
                <a:ext cx="1220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J-PARC TS2</a:t>
                </a:r>
                <a:endParaRPr kumimoji="0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  <p:pic>
            <p:nvPicPr>
              <p:cNvPr id="18" name="Picture 3" descr="F:\Users\rshimizu\Desktop\1.png">
                <a:extLst>
                  <a:ext uri="{FF2B5EF4-FFF2-40B4-BE49-F238E27FC236}">
                    <a16:creationId xmlns:a16="http://schemas.microsoft.com/office/drawing/2014/main" id="{09F78526-B554-BBB9-DC96-5964B2788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9496" y="596735"/>
                <a:ext cx="357465" cy="324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346864E3-0708-F589-E41D-4D3323A12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21292" y="624781"/>
                <a:ext cx="653186" cy="531219"/>
              </a:xfrm>
              <a:custGeom>
                <a:avLst/>
                <a:gdLst>
                  <a:gd name="connsiteX0" fmla="*/ 0 w 531334"/>
                  <a:gd name="connsiteY0" fmla="*/ 0 h 438734"/>
                  <a:gd name="connsiteX1" fmla="*/ 531334 w 531334"/>
                  <a:gd name="connsiteY1" fmla="*/ 438734 h 438734"/>
                  <a:gd name="connsiteX0" fmla="*/ 0 w 531334"/>
                  <a:gd name="connsiteY0" fmla="*/ 0 h 438734"/>
                  <a:gd name="connsiteX1" fmla="*/ 288000 w 531334"/>
                  <a:gd name="connsiteY1" fmla="*/ 238982 h 438734"/>
                  <a:gd name="connsiteX2" fmla="*/ 531334 w 531334"/>
                  <a:gd name="connsiteY2" fmla="*/ 438734 h 438734"/>
                  <a:gd name="connsiteX0" fmla="*/ 0 w 330033"/>
                  <a:gd name="connsiteY0" fmla="*/ 0 h 559710"/>
                  <a:gd name="connsiteX1" fmla="*/ 288000 w 330033"/>
                  <a:gd name="connsiteY1" fmla="*/ 238982 h 559710"/>
                  <a:gd name="connsiteX2" fmla="*/ 330033 w 330033"/>
                  <a:gd name="connsiteY2" fmla="*/ 559710 h 559710"/>
                  <a:gd name="connsiteX0" fmla="*/ 0 w 330033"/>
                  <a:gd name="connsiteY0" fmla="*/ 0 h 559710"/>
                  <a:gd name="connsiteX1" fmla="*/ 288000 w 330033"/>
                  <a:gd name="connsiteY1" fmla="*/ 238982 h 559710"/>
                  <a:gd name="connsiteX2" fmla="*/ 330033 w 330033"/>
                  <a:gd name="connsiteY2" fmla="*/ 559710 h 559710"/>
                  <a:gd name="connsiteX0" fmla="*/ 0 w 330033"/>
                  <a:gd name="connsiteY0" fmla="*/ 0 h 559710"/>
                  <a:gd name="connsiteX1" fmla="*/ 285338 w 330033"/>
                  <a:gd name="connsiteY1" fmla="*/ 239191 h 559710"/>
                  <a:gd name="connsiteX2" fmla="*/ 288000 w 330033"/>
                  <a:gd name="connsiteY2" fmla="*/ 238982 h 559710"/>
                  <a:gd name="connsiteX3" fmla="*/ 330033 w 330033"/>
                  <a:gd name="connsiteY3" fmla="*/ 559710 h 559710"/>
                  <a:gd name="connsiteX0" fmla="*/ 0 w 330033"/>
                  <a:gd name="connsiteY0" fmla="*/ 0 h 559710"/>
                  <a:gd name="connsiteX1" fmla="*/ 285338 w 330033"/>
                  <a:gd name="connsiteY1" fmla="*/ 239191 h 559710"/>
                  <a:gd name="connsiteX2" fmla="*/ 288000 w 330033"/>
                  <a:gd name="connsiteY2" fmla="*/ 238982 h 559710"/>
                  <a:gd name="connsiteX3" fmla="*/ 330033 w 330033"/>
                  <a:gd name="connsiteY3" fmla="*/ 559710 h 559710"/>
                  <a:gd name="connsiteX0" fmla="*/ 0 w 926192"/>
                  <a:gd name="connsiteY0" fmla="*/ 0 h 510564"/>
                  <a:gd name="connsiteX1" fmla="*/ 285338 w 926192"/>
                  <a:gd name="connsiteY1" fmla="*/ 239191 h 510564"/>
                  <a:gd name="connsiteX2" fmla="*/ 288000 w 926192"/>
                  <a:gd name="connsiteY2" fmla="*/ 238982 h 510564"/>
                  <a:gd name="connsiteX3" fmla="*/ 926192 w 926192"/>
                  <a:gd name="connsiteY3" fmla="*/ 510564 h 510564"/>
                  <a:gd name="connsiteX0" fmla="*/ 0 w 926192"/>
                  <a:gd name="connsiteY0" fmla="*/ 0 h 510564"/>
                  <a:gd name="connsiteX1" fmla="*/ 285338 w 926192"/>
                  <a:gd name="connsiteY1" fmla="*/ 239191 h 510564"/>
                  <a:gd name="connsiteX2" fmla="*/ 288000 w 926192"/>
                  <a:gd name="connsiteY2" fmla="*/ 238982 h 510564"/>
                  <a:gd name="connsiteX3" fmla="*/ 926192 w 926192"/>
                  <a:gd name="connsiteY3" fmla="*/ 510564 h 510564"/>
                  <a:gd name="connsiteX0" fmla="*/ 0 w 291991"/>
                  <a:gd name="connsiteY0" fmla="*/ 0 h 699589"/>
                  <a:gd name="connsiteX1" fmla="*/ 285338 w 291991"/>
                  <a:gd name="connsiteY1" fmla="*/ 239191 h 699589"/>
                  <a:gd name="connsiteX2" fmla="*/ 288000 w 291991"/>
                  <a:gd name="connsiteY2" fmla="*/ 238982 h 699589"/>
                  <a:gd name="connsiteX3" fmla="*/ 225511 w 291991"/>
                  <a:gd name="connsiteY3" fmla="*/ 699589 h 699589"/>
                  <a:gd name="connsiteX0" fmla="*/ 0 w 291990"/>
                  <a:gd name="connsiteY0" fmla="*/ 0 h 699589"/>
                  <a:gd name="connsiteX1" fmla="*/ 285338 w 291990"/>
                  <a:gd name="connsiteY1" fmla="*/ 239191 h 699589"/>
                  <a:gd name="connsiteX2" fmla="*/ 288000 w 291990"/>
                  <a:gd name="connsiteY2" fmla="*/ 238982 h 699589"/>
                  <a:gd name="connsiteX3" fmla="*/ 225511 w 291990"/>
                  <a:gd name="connsiteY3" fmla="*/ 699589 h 699589"/>
                  <a:gd name="connsiteX0" fmla="*/ 0 w 668586"/>
                  <a:gd name="connsiteY0" fmla="*/ 0 h 699589"/>
                  <a:gd name="connsiteX1" fmla="*/ 285338 w 668586"/>
                  <a:gd name="connsiteY1" fmla="*/ 239191 h 699589"/>
                  <a:gd name="connsiteX2" fmla="*/ 668586 w 668586"/>
                  <a:gd name="connsiteY2" fmla="*/ 250533 h 699589"/>
                  <a:gd name="connsiteX3" fmla="*/ 288000 w 668586"/>
                  <a:gd name="connsiteY3" fmla="*/ 238982 h 699589"/>
                  <a:gd name="connsiteX4" fmla="*/ 225511 w 668586"/>
                  <a:gd name="connsiteY4" fmla="*/ 699589 h 699589"/>
                  <a:gd name="connsiteX0" fmla="*/ 0 w 309913"/>
                  <a:gd name="connsiteY0" fmla="*/ 0 h 699589"/>
                  <a:gd name="connsiteX1" fmla="*/ 285338 w 309913"/>
                  <a:gd name="connsiteY1" fmla="*/ 239191 h 699589"/>
                  <a:gd name="connsiteX2" fmla="*/ 288000 w 309913"/>
                  <a:gd name="connsiteY2" fmla="*/ 238982 h 699589"/>
                  <a:gd name="connsiteX3" fmla="*/ 225511 w 309913"/>
                  <a:gd name="connsiteY3" fmla="*/ 699589 h 699589"/>
                  <a:gd name="connsiteX0" fmla="*/ 0 w 333088"/>
                  <a:gd name="connsiteY0" fmla="*/ 0 h 699589"/>
                  <a:gd name="connsiteX1" fmla="*/ 285338 w 333088"/>
                  <a:gd name="connsiteY1" fmla="*/ 239191 h 699589"/>
                  <a:gd name="connsiteX2" fmla="*/ 288000 w 333088"/>
                  <a:gd name="connsiteY2" fmla="*/ 238982 h 699589"/>
                  <a:gd name="connsiteX3" fmla="*/ 225511 w 333088"/>
                  <a:gd name="connsiteY3" fmla="*/ 699589 h 699589"/>
                  <a:gd name="connsiteX0" fmla="*/ 0 w 309392"/>
                  <a:gd name="connsiteY0" fmla="*/ 0 h 699589"/>
                  <a:gd name="connsiteX1" fmla="*/ 285338 w 309392"/>
                  <a:gd name="connsiteY1" fmla="*/ 239191 h 699589"/>
                  <a:gd name="connsiteX2" fmla="*/ 288000 w 309392"/>
                  <a:gd name="connsiteY2" fmla="*/ 238982 h 699589"/>
                  <a:gd name="connsiteX3" fmla="*/ 225511 w 309392"/>
                  <a:gd name="connsiteY3" fmla="*/ 699589 h 699589"/>
                  <a:gd name="connsiteX0" fmla="*/ 0 w 304949"/>
                  <a:gd name="connsiteY0" fmla="*/ 0 h 699589"/>
                  <a:gd name="connsiteX1" fmla="*/ 285338 w 304949"/>
                  <a:gd name="connsiteY1" fmla="*/ 239191 h 699589"/>
                  <a:gd name="connsiteX2" fmla="*/ 288000 w 304949"/>
                  <a:gd name="connsiteY2" fmla="*/ 238982 h 699589"/>
                  <a:gd name="connsiteX3" fmla="*/ 225511 w 304949"/>
                  <a:gd name="connsiteY3" fmla="*/ 699589 h 699589"/>
                  <a:gd name="connsiteX0" fmla="*/ 0 w 310997"/>
                  <a:gd name="connsiteY0" fmla="*/ 0 h 733613"/>
                  <a:gd name="connsiteX1" fmla="*/ 285338 w 310997"/>
                  <a:gd name="connsiteY1" fmla="*/ 239191 h 733613"/>
                  <a:gd name="connsiteX2" fmla="*/ 288000 w 310997"/>
                  <a:gd name="connsiteY2" fmla="*/ 238982 h 733613"/>
                  <a:gd name="connsiteX3" fmla="*/ 202284 w 310997"/>
                  <a:gd name="connsiteY3" fmla="*/ 733613 h 733613"/>
                  <a:gd name="connsiteX0" fmla="*/ 0 w 463144"/>
                  <a:gd name="connsiteY0" fmla="*/ 0 h 733613"/>
                  <a:gd name="connsiteX1" fmla="*/ 285338 w 463144"/>
                  <a:gd name="connsiteY1" fmla="*/ 239191 h 733613"/>
                  <a:gd name="connsiteX2" fmla="*/ 462204 w 463144"/>
                  <a:gd name="connsiteY2" fmla="*/ 401543 h 733613"/>
                  <a:gd name="connsiteX3" fmla="*/ 202284 w 463144"/>
                  <a:gd name="connsiteY3" fmla="*/ 733613 h 733613"/>
                  <a:gd name="connsiteX0" fmla="*/ 0 w 292259"/>
                  <a:gd name="connsiteY0" fmla="*/ 0 h 733613"/>
                  <a:gd name="connsiteX1" fmla="*/ 285338 w 292259"/>
                  <a:gd name="connsiteY1" fmla="*/ 239191 h 733613"/>
                  <a:gd name="connsiteX2" fmla="*/ 202284 w 292259"/>
                  <a:gd name="connsiteY2" fmla="*/ 733613 h 733613"/>
                  <a:gd name="connsiteX0" fmla="*/ 0 w 285705"/>
                  <a:gd name="connsiteY0" fmla="*/ 0 h 733613"/>
                  <a:gd name="connsiteX1" fmla="*/ 285338 w 285705"/>
                  <a:gd name="connsiteY1" fmla="*/ 239191 h 733613"/>
                  <a:gd name="connsiteX2" fmla="*/ 202284 w 285705"/>
                  <a:gd name="connsiteY2" fmla="*/ 733613 h 733613"/>
                  <a:gd name="connsiteX0" fmla="*/ 0 w 386246"/>
                  <a:gd name="connsiteY0" fmla="*/ 0 h 733613"/>
                  <a:gd name="connsiteX1" fmla="*/ 385989 w 386246"/>
                  <a:gd name="connsiteY1" fmla="*/ 292118 h 733613"/>
                  <a:gd name="connsiteX2" fmla="*/ 202284 w 386246"/>
                  <a:gd name="connsiteY2" fmla="*/ 733613 h 733613"/>
                  <a:gd name="connsiteX0" fmla="*/ 0 w 385989"/>
                  <a:gd name="connsiteY0" fmla="*/ 0 h 733613"/>
                  <a:gd name="connsiteX1" fmla="*/ 385989 w 385989"/>
                  <a:gd name="connsiteY1" fmla="*/ 292118 h 733613"/>
                  <a:gd name="connsiteX2" fmla="*/ 202284 w 385989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316308"/>
                  <a:gd name="connsiteY0" fmla="*/ 0 h 733613"/>
                  <a:gd name="connsiteX1" fmla="*/ 316308 w 316308"/>
                  <a:gd name="connsiteY1" fmla="*/ 273216 h 733613"/>
                  <a:gd name="connsiteX2" fmla="*/ 202284 w 316308"/>
                  <a:gd name="connsiteY2" fmla="*/ 733613 h 733613"/>
                  <a:gd name="connsiteX0" fmla="*/ 0 w 786656"/>
                  <a:gd name="connsiteY0" fmla="*/ 0 h 733613"/>
                  <a:gd name="connsiteX1" fmla="*/ 786656 w 786656"/>
                  <a:gd name="connsiteY1" fmla="*/ 471691 h 733613"/>
                  <a:gd name="connsiteX2" fmla="*/ 202284 w 786656"/>
                  <a:gd name="connsiteY2" fmla="*/ 733613 h 733613"/>
                  <a:gd name="connsiteX0" fmla="*/ 0 w 786656"/>
                  <a:gd name="connsiteY0" fmla="*/ 0 h 983125"/>
                  <a:gd name="connsiteX1" fmla="*/ 786656 w 786656"/>
                  <a:gd name="connsiteY1" fmla="*/ 471691 h 983125"/>
                  <a:gd name="connsiteX2" fmla="*/ 666826 w 786656"/>
                  <a:gd name="connsiteY2" fmla="*/ 983125 h 983125"/>
                  <a:gd name="connsiteX0" fmla="*/ 0 w 635680"/>
                  <a:gd name="connsiteY0" fmla="*/ 72378 h 567820"/>
                  <a:gd name="connsiteX1" fmla="*/ 635680 w 635680"/>
                  <a:gd name="connsiteY1" fmla="*/ 56386 h 567820"/>
                  <a:gd name="connsiteX2" fmla="*/ 515850 w 635680"/>
                  <a:gd name="connsiteY2" fmla="*/ 567820 h 567820"/>
                  <a:gd name="connsiteX0" fmla="*/ 0 w 606647"/>
                  <a:gd name="connsiteY0" fmla="*/ 0 h 495442"/>
                  <a:gd name="connsiteX1" fmla="*/ 606647 w 606647"/>
                  <a:gd name="connsiteY1" fmla="*/ 154130 h 495442"/>
                  <a:gd name="connsiteX2" fmla="*/ 515850 w 606647"/>
                  <a:gd name="connsiteY2" fmla="*/ 495442 h 495442"/>
                  <a:gd name="connsiteX0" fmla="*/ 0 w 606647"/>
                  <a:gd name="connsiteY0" fmla="*/ 0 h 495442"/>
                  <a:gd name="connsiteX1" fmla="*/ 606647 w 606647"/>
                  <a:gd name="connsiteY1" fmla="*/ 154130 h 495442"/>
                  <a:gd name="connsiteX2" fmla="*/ 515850 w 606647"/>
                  <a:gd name="connsiteY2" fmla="*/ 495442 h 495442"/>
                  <a:gd name="connsiteX0" fmla="*/ 0 w 658909"/>
                  <a:gd name="connsiteY0" fmla="*/ 0 h 620198"/>
                  <a:gd name="connsiteX1" fmla="*/ 658909 w 658909"/>
                  <a:gd name="connsiteY1" fmla="*/ 278886 h 620198"/>
                  <a:gd name="connsiteX2" fmla="*/ 568112 w 658909"/>
                  <a:gd name="connsiteY2" fmla="*/ 620198 h 620198"/>
                  <a:gd name="connsiteX0" fmla="*/ 516 w 659425"/>
                  <a:gd name="connsiteY0" fmla="*/ 0 h 620198"/>
                  <a:gd name="connsiteX1" fmla="*/ 659425 w 659425"/>
                  <a:gd name="connsiteY1" fmla="*/ 278886 h 620198"/>
                  <a:gd name="connsiteX2" fmla="*/ 568628 w 659425"/>
                  <a:gd name="connsiteY2" fmla="*/ 620198 h 620198"/>
                  <a:gd name="connsiteX0" fmla="*/ 496 w 676825"/>
                  <a:gd name="connsiteY0" fmla="*/ 0 h 620198"/>
                  <a:gd name="connsiteX1" fmla="*/ 676825 w 676825"/>
                  <a:gd name="connsiteY1" fmla="*/ 159800 h 620198"/>
                  <a:gd name="connsiteX2" fmla="*/ 568608 w 676825"/>
                  <a:gd name="connsiteY2" fmla="*/ 620198 h 620198"/>
                  <a:gd name="connsiteX0" fmla="*/ 489 w 676818"/>
                  <a:gd name="connsiteY0" fmla="*/ 0 h 620198"/>
                  <a:gd name="connsiteX1" fmla="*/ 676818 w 676818"/>
                  <a:gd name="connsiteY1" fmla="*/ 159800 h 620198"/>
                  <a:gd name="connsiteX2" fmla="*/ 568601 w 676818"/>
                  <a:gd name="connsiteY2" fmla="*/ 620198 h 620198"/>
                  <a:gd name="connsiteX0" fmla="*/ 489 w 676818"/>
                  <a:gd name="connsiteY0" fmla="*/ 0 h 620198"/>
                  <a:gd name="connsiteX1" fmla="*/ 676818 w 676818"/>
                  <a:gd name="connsiteY1" fmla="*/ 216507 h 620198"/>
                  <a:gd name="connsiteX2" fmla="*/ 568601 w 676818"/>
                  <a:gd name="connsiteY2" fmla="*/ 620198 h 620198"/>
                  <a:gd name="connsiteX0" fmla="*/ 489 w 676818"/>
                  <a:gd name="connsiteY0" fmla="*/ 0 h 620198"/>
                  <a:gd name="connsiteX1" fmla="*/ 676818 w 676818"/>
                  <a:gd name="connsiteY1" fmla="*/ 216507 h 620198"/>
                  <a:gd name="connsiteX2" fmla="*/ 568601 w 676818"/>
                  <a:gd name="connsiteY2" fmla="*/ 620198 h 620198"/>
                  <a:gd name="connsiteX0" fmla="*/ 509 w 676838"/>
                  <a:gd name="connsiteY0" fmla="*/ 0 h 620198"/>
                  <a:gd name="connsiteX1" fmla="*/ 676838 w 676838"/>
                  <a:gd name="connsiteY1" fmla="*/ 216507 h 620198"/>
                  <a:gd name="connsiteX2" fmla="*/ 568621 w 676838"/>
                  <a:gd name="connsiteY2" fmla="*/ 620198 h 620198"/>
                  <a:gd name="connsiteX0" fmla="*/ 650 w 589878"/>
                  <a:gd name="connsiteY0" fmla="*/ 0 h 603186"/>
                  <a:gd name="connsiteX1" fmla="*/ 589878 w 589878"/>
                  <a:gd name="connsiteY1" fmla="*/ 199495 h 603186"/>
                  <a:gd name="connsiteX2" fmla="*/ 481661 w 589878"/>
                  <a:gd name="connsiteY2" fmla="*/ 603186 h 603186"/>
                  <a:gd name="connsiteX0" fmla="*/ 761 w 543535"/>
                  <a:gd name="connsiteY0" fmla="*/ 0 h 586173"/>
                  <a:gd name="connsiteX1" fmla="*/ 543535 w 543535"/>
                  <a:gd name="connsiteY1" fmla="*/ 182482 h 586173"/>
                  <a:gd name="connsiteX2" fmla="*/ 435318 w 543535"/>
                  <a:gd name="connsiteY2" fmla="*/ 586173 h 586173"/>
                  <a:gd name="connsiteX0" fmla="*/ 108217 w 108217"/>
                  <a:gd name="connsiteY0" fmla="*/ -1 h 403690"/>
                  <a:gd name="connsiteX1" fmla="*/ 0 w 108217"/>
                  <a:gd name="connsiteY1" fmla="*/ 403690 h 403690"/>
                  <a:gd name="connsiteX0" fmla="*/ 108217 w 3032888"/>
                  <a:gd name="connsiteY0" fmla="*/ 311271 h 714962"/>
                  <a:gd name="connsiteX1" fmla="*/ 3032856 w 3032888"/>
                  <a:gd name="connsiteY1" fmla="*/ 3574 h 714962"/>
                  <a:gd name="connsiteX2" fmla="*/ 0 w 3032888"/>
                  <a:gd name="connsiteY2" fmla="*/ 714962 h 714962"/>
                  <a:gd name="connsiteX0" fmla="*/ 2349646 w 3032990"/>
                  <a:gd name="connsiteY0" fmla="*/ 0 h 931067"/>
                  <a:gd name="connsiteX1" fmla="*/ 3032856 w 3032990"/>
                  <a:gd name="connsiteY1" fmla="*/ 219679 h 931067"/>
                  <a:gd name="connsiteX2" fmla="*/ 0 w 3032990"/>
                  <a:gd name="connsiteY2" fmla="*/ 931067 h 931067"/>
                  <a:gd name="connsiteX0" fmla="*/ 87 w 683431"/>
                  <a:gd name="connsiteY0" fmla="*/ 0 h 505763"/>
                  <a:gd name="connsiteX1" fmla="*/ 683297 w 683431"/>
                  <a:gd name="connsiteY1" fmla="*/ 219679 h 505763"/>
                  <a:gd name="connsiteX2" fmla="*/ 606108 w 683431"/>
                  <a:gd name="connsiteY2" fmla="*/ 505763 h 505763"/>
                  <a:gd name="connsiteX0" fmla="*/ 0 w 683431"/>
                  <a:gd name="connsiteY0" fmla="*/ 0 h 505763"/>
                  <a:gd name="connsiteX1" fmla="*/ 683210 w 683431"/>
                  <a:gd name="connsiteY1" fmla="*/ 219679 h 505763"/>
                  <a:gd name="connsiteX2" fmla="*/ 606021 w 683431"/>
                  <a:gd name="connsiteY2" fmla="*/ 505763 h 505763"/>
                  <a:gd name="connsiteX0" fmla="*/ 0 w 683210"/>
                  <a:gd name="connsiteY0" fmla="*/ 0 h 505763"/>
                  <a:gd name="connsiteX1" fmla="*/ 683210 w 683210"/>
                  <a:gd name="connsiteY1" fmla="*/ 219679 h 505763"/>
                  <a:gd name="connsiteX2" fmla="*/ 606021 w 683210"/>
                  <a:gd name="connsiteY2" fmla="*/ 505763 h 505763"/>
                  <a:gd name="connsiteX0" fmla="*/ 0 w 683210"/>
                  <a:gd name="connsiteY0" fmla="*/ 0 h 505763"/>
                  <a:gd name="connsiteX1" fmla="*/ 683210 w 683210"/>
                  <a:gd name="connsiteY1" fmla="*/ 219679 h 505763"/>
                  <a:gd name="connsiteX2" fmla="*/ 606021 w 683210"/>
                  <a:gd name="connsiteY2" fmla="*/ 505763 h 505763"/>
                  <a:gd name="connsiteX0" fmla="*/ 0 w 683210"/>
                  <a:gd name="connsiteY0" fmla="*/ 0 h 517104"/>
                  <a:gd name="connsiteX1" fmla="*/ 683210 w 683210"/>
                  <a:gd name="connsiteY1" fmla="*/ 219679 h 517104"/>
                  <a:gd name="connsiteX2" fmla="*/ 588600 w 683210"/>
                  <a:gd name="connsiteY2" fmla="*/ 517104 h 517104"/>
                  <a:gd name="connsiteX0" fmla="*/ 0 w 683210"/>
                  <a:gd name="connsiteY0" fmla="*/ 0 h 517104"/>
                  <a:gd name="connsiteX1" fmla="*/ 683210 w 683210"/>
                  <a:gd name="connsiteY1" fmla="*/ 219679 h 517104"/>
                  <a:gd name="connsiteX2" fmla="*/ 588600 w 683210"/>
                  <a:gd name="connsiteY2" fmla="*/ 517104 h 517104"/>
                  <a:gd name="connsiteX0" fmla="*/ 0 w 683210"/>
                  <a:gd name="connsiteY0" fmla="*/ 0 h 517104"/>
                  <a:gd name="connsiteX1" fmla="*/ 683210 w 683210"/>
                  <a:gd name="connsiteY1" fmla="*/ 219679 h 517104"/>
                  <a:gd name="connsiteX2" fmla="*/ 588600 w 683210"/>
                  <a:gd name="connsiteY2" fmla="*/ 517104 h 517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3210" h="517104">
                    <a:moveTo>
                      <a:pt x="0" y="0"/>
                    </a:moveTo>
                    <a:cubicBezTo>
                      <a:pt x="269684" y="81033"/>
                      <a:pt x="433206" y="135400"/>
                      <a:pt x="683210" y="219679"/>
                    </a:cubicBezTo>
                    <a:cubicBezTo>
                      <a:pt x="645365" y="360439"/>
                      <a:pt x="646551" y="340381"/>
                      <a:pt x="588600" y="517104"/>
                    </a:cubicBezTo>
                  </a:path>
                </a:pathLst>
              </a:custGeom>
              <a:noFill/>
              <a:ln w="57150" cmpd="sng">
                <a:solidFill>
                  <a:srgbClr val="FF0000">
                    <a:alpha val="75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37F6F09-4513-7995-49D1-C1B91D7CDD64}"/>
                  </a:ext>
                </a:extLst>
              </p:cNvPr>
              <p:cNvSpPr txBox="1"/>
              <p:nvPr/>
            </p:nvSpPr>
            <p:spPr>
              <a:xfrm>
                <a:off x="10629332" y="269598"/>
                <a:ext cx="609600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softEdge rad="5080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TS2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pic>
          <p:nvPicPr>
            <p:cNvPr id="2" name="Picture 2" descr="F:\Users\rshimizu\Pictures\2nd_target_20160830.png">
              <a:extLst>
                <a:ext uri="{FF2B5EF4-FFF2-40B4-BE49-F238E27FC236}">
                  <a16:creationId xmlns:a16="http://schemas.microsoft.com/office/drawing/2014/main" id="{271824B4-B855-FCEF-41ED-E46567F05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3729" y="1944974"/>
              <a:ext cx="2381250" cy="1423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592F268-427C-D155-EFAF-7CD4B956AE9F}"/>
              </a:ext>
            </a:extLst>
          </p:cNvPr>
          <p:cNvGrpSpPr/>
          <p:nvPr/>
        </p:nvGrpSpPr>
        <p:grpSpPr>
          <a:xfrm>
            <a:off x="5056358" y="3759439"/>
            <a:ext cx="7175551" cy="3059938"/>
            <a:chOff x="5056358" y="3759439"/>
            <a:chExt cx="7175551" cy="3059938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75363B97-5727-DCE9-20BD-158BD3D1CF2D}"/>
                </a:ext>
              </a:extLst>
            </p:cNvPr>
            <p:cNvGrpSpPr/>
            <p:nvPr/>
          </p:nvGrpSpPr>
          <p:grpSpPr>
            <a:xfrm>
              <a:off x="8152113" y="3759439"/>
              <a:ext cx="4079796" cy="3059938"/>
              <a:chOff x="4403611" y="3346190"/>
              <a:chExt cx="4079796" cy="3059938"/>
            </a:xfrm>
          </p:grpSpPr>
          <p:pic>
            <p:nvPicPr>
              <p:cNvPr id="33" name="Picture 3">
                <a:extLst>
                  <a:ext uri="{FF2B5EF4-FFF2-40B4-BE49-F238E27FC236}">
                    <a16:creationId xmlns:a16="http://schemas.microsoft.com/office/drawing/2014/main" id="{36B79CC9-875A-EEA0-A15E-C6E0176D13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7943" y="3709587"/>
                <a:ext cx="3337210" cy="2533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7E3C3F6-56B0-AE0E-9E1D-5DE3D0446A73}"/>
                  </a:ext>
                </a:extLst>
              </p:cNvPr>
              <p:cNvSpPr/>
              <p:nvPr/>
            </p:nvSpPr>
            <p:spPr>
              <a:xfrm>
                <a:off x="4403611" y="3711151"/>
                <a:ext cx="939816" cy="26143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220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6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AF518C6-C50B-4BD2-83DB-CD132F32FF3F}"/>
                  </a:ext>
                </a:extLst>
              </p:cNvPr>
              <p:cNvSpPr txBox="1"/>
              <p:nvPr/>
            </p:nvSpPr>
            <p:spPr>
              <a:xfrm>
                <a:off x="4712666" y="3815928"/>
                <a:ext cx="768323" cy="226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6e+14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5e+14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4e+14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3e+14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2e+14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1e+14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22041" rtl="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        0 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E900F68-320D-C38B-FC41-8BB9F9F7B198}"/>
                  </a:ext>
                </a:extLst>
              </p:cNvPr>
              <p:cNvSpPr txBox="1"/>
              <p:nvPr/>
            </p:nvSpPr>
            <p:spPr>
              <a:xfrm>
                <a:off x="5322685" y="5960571"/>
                <a:ext cx="3068248" cy="3649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220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0BC26DB-AF03-636D-8153-914369FD275D}"/>
                  </a:ext>
                </a:extLst>
              </p:cNvPr>
              <p:cNvSpPr txBox="1"/>
              <p:nvPr/>
            </p:nvSpPr>
            <p:spPr>
              <a:xfrm>
                <a:off x="5871656" y="6009926"/>
                <a:ext cx="2099232" cy="39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220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7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Emission time (</a:t>
                </a:r>
                <a:r>
                  <a:rPr kumimoji="1" lang="en-US" altLang="ja-JP" sz="147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2"/>
                    <a:ea typeface="ＭＳ Ｐゴシック"/>
                    <a:cs typeface="Symbol" charset="2"/>
                  </a:rPr>
                  <a:t>m</a:t>
                </a:r>
                <a:r>
                  <a:rPr kumimoji="1" lang="en-US" altLang="ja-JP" sz="147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147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)</a:t>
                </a:r>
                <a:endPara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C4D89CB-B3D8-C55C-315D-E37E811C09DE}"/>
                  </a:ext>
                </a:extLst>
              </p:cNvPr>
              <p:cNvSpPr txBox="1"/>
              <p:nvPr/>
            </p:nvSpPr>
            <p:spPr>
              <a:xfrm rot="16200000">
                <a:off x="3226122" y="4531871"/>
                <a:ext cx="2709429" cy="33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220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7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Brightness (n/cm</a:t>
                </a:r>
                <a:r>
                  <a:rPr kumimoji="1" lang="en-US" altLang="ja-JP" sz="1477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2</a:t>
                </a:r>
                <a:r>
                  <a:rPr kumimoji="1" lang="en-US" altLang="ja-JP" sz="147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/</a:t>
                </a:r>
                <a:r>
                  <a:rPr kumimoji="1" lang="en-US" altLang="ja-JP" sz="1477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sr</a:t>
                </a:r>
                <a:r>
                  <a:rPr kumimoji="1" lang="en-US" altLang="ja-JP" sz="147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/Å/s)</a:t>
                </a:r>
                <a:endParaRPr kumimoji="1" lang="ja-JP" altLang="en-US" sz="147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2DBF7C6-E298-684F-743F-318EC4EF269C}"/>
                  </a:ext>
                </a:extLst>
              </p:cNvPr>
              <p:cNvSpPr/>
              <p:nvPr/>
            </p:nvSpPr>
            <p:spPr>
              <a:xfrm>
                <a:off x="6595652" y="4269142"/>
                <a:ext cx="102503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ts val="175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SNS</a:t>
                </a:r>
                <a:r>
                  <a:rPr kumimoji="1" lang="en-US" altLang="ja-JP" sz="1600" b="1" dirty="0">
                    <a:solidFill>
                      <a:srgbClr val="0000FF"/>
                    </a:solidFill>
                    <a:latin typeface="Calibri"/>
                    <a:ea typeface="ＭＳ Ｐゴシック"/>
                  </a:rPr>
                  <a:t>-STS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  <a:p>
                <a:pPr marL="0" marR="0" lvl="0" indent="0" algn="l" defTabSz="844083" rtl="0" eaLnBrk="1" fontAlgn="auto" latinLnBrk="0" hangingPunct="1">
                  <a:lnSpc>
                    <a:spcPts val="175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dirty="0">
                    <a:solidFill>
                      <a:srgbClr val="0000FF"/>
                    </a:solidFill>
                    <a:latin typeface="Calibri"/>
                    <a:ea typeface="ＭＳ Ｐゴシック"/>
                  </a:rPr>
                  <a:t>2034~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702BA453-F504-4834-9F11-E34E92B09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90900" y="4550497"/>
                <a:ext cx="204481" cy="764010"/>
              </a:xfrm>
              <a:prstGeom prst="line">
                <a:avLst/>
              </a:prstGeom>
              <a:noFill/>
              <a:ln w="19050">
                <a:solidFill>
                  <a:srgbClr val="E46C0A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9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EC88210-5304-B34C-1CC0-362174802524}"/>
                  </a:ext>
                </a:extLst>
              </p:cNvPr>
              <p:cNvSpPr/>
              <p:nvPr/>
            </p:nvSpPr>
            <p:spPr>
              <a:xfrm>
                <a:off x="5773286" y="4093227"/>
                <a:ext cx="12552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ts val="175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6C0A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ESS</a:t>
                </a:r>
              </a:p>
              <a:p>
                <a:pPr marL="0" marR="0" lvl="0" indent="0" algn="l" defTabSz="844083" rtl="0" eaLnBrk="1" fontAlgn="auto" latinLnBrk="0" hangingPunct="1">
                  <a:lnSpc>
                    <a:spcPts val="175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6C0A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2027~</a:t>
                </a: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94D4DAB0-23A7-7510-06B0-03B3EFC96046}"/>
                  </a:ext>
                </a:extLst>
              </p:cNvPr>
              <p:cNvSpPr/>
              <p:nvPr/>
            </p:nvSpPr>
            <p:spPr>
              <a:xfrm>
                <a:off x="5775827" y="4875102"/>
                <a:ext cx="1042649" cy="55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J-PARC</a:t>
                </a:r>
                <a:endParaRPr kumimoji="1" lang="en-US" altLang="ja-JP" sz="1200" b="1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  <a:p>
                <a:pPr marL="0" marR="0" lvl="0" indent="0" algn="l" defTabSz="844083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TS1</a:t>
                </a:r>
              </a:p>
              <a:p>
                <a:pPr marL="0" marR="0" lvl="0" indent="0" algn="l" defTabSz="844083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1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2008~</a:t>
                </a: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43DC3DB-AFE3-6623-6EA7-F8CC4410B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6000" y="5431280"/>
                <a:ext cx="129672" cy="2995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9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57DADC68-A3FA-47FE-B043-3FE1F10A22C0}"/>
                  </a:ext>
                </a:extLst>
              </p:cNvPr>
              <p:cNvSpPr/>
              <p:nvPr/>
            </p:nvSpPr>
            <p:spPr>
              <a:xfrm>
                <a:off x="5328633" y="4593724"/>
                <a:ext cx="735280" cy="40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SNS</a:t>
                </a:r>
                <a:r>
                  <a:rPr kumimoji="1" lang="en-US" altLang="ja-JP" sz="1292" b="1" dirty="0">
                    <a:solidFill>
                      <a:srgbClr val="008000"/>
                    </a:solidFill>
                    <a:latin typeface="Calibri"/>
                    <a:ea typeface="ＭＳ Ｐゴシック"/>
                  </a:rPr>
                  <a:t>-</a:t>
                </a:r>
                <a:r>
                  <a:rPr kumimoji="1" lang="en-US" altLang="ja-JP" sz="1292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FTS</a:t>
                </a:r>
              </a:p>
              <a:p>
                <a:pPr marL="0" marR="0" lvl="0" indent="0" algn="l" defTabSz="844083" rtl="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92" b="1" dirty="0">
                    <a:solidFill>
                      <a:srgbClr val="008000"/>
                    </a:solidFill>
                    <a:latin typeface="Calibri"/>
                    <a:ea typeface="ＭＳ Ｐゴシック"/>
                  </a:rPr>
                  <a:t>2006~</a:t>
                </a:r>
                <a:endParaRPr kumimoji="1" lang="en-US" altLang="ja-JP" sz="1292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6047FB5B-21EE-05BB-8A18-FDDE54D5E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20047" y="4999091"/>
                <a:ext cx="33990" cy="83041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9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DDC520F-9E69-9B4E-17B4-A6FB0C6BF40E}"/>
                  </a:ext>
                </a:extLst>
              </p:cNvPr>
              <p:cNvSpPr txBox="1"/>
              <p:nvPr/>
            </p:nvSpPr>
            <p:spPr>
              <a:xfrm>
                <a:off x="7458368" y="3799518"/>
                <a:ext cx="10250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J-PARC</a:t>
                </a:r>
              </a:p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TS2</a:t>
                </a:r>
              </a:p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dirty="0">
                    <a:solidFill>
                      <a:srgbClr val="660066"/>
                    </a:solidFill>
                    <a:latin typeface="Calibri"/>
                    <a:ea typeface="ＭＳ Ｐゴシック"/>
                  </a:rPr>
                  <a:t>20xx~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F3112-8B05-F85A-D229-9454786AD1A0}"/>
                  </a:ext>
                </a:extLst>
              </p:cNvPr>
              <p:cNvSpPr txBox="1"/>
              <p:nvPr/>
            </p:nvSpPr>
            <p:spPr>
              <a:xfrm>
                <a:off x="5420625" y="3799518"/>
                <a:ext cx="18694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8440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Neutron Brightness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EF566355-CC49-CF26-A096-8344AC78158E}"/>
                </a:ext>
              </a:extLst>
            </p:cNvPr>
            <p:cNvGrpSpPr/>
            <p:nvPr/>
          </p:nvGrpSpPr>
          <p:grpSpPr>
            <a:xfrm>
              <a:off x="5056358" y="4867774"/>
              <a:ext cx="2895905" cy="1922199"/>
              <a:chOff x="5056358" y="4867774"/>
              <a:chExt cx="2895905" cy="1922199"/>
            </a:xfrm>
          </p:grpSpPr>
          <p:pic>
            <p:nvPicPr>
              <p:cNvPr id="21" name="図 20" descr="グラフ, 折れ線グラフ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CD4A4B1-D737-2053-C64F-662BE6B84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358" y="4867774"/>
                <a:ext cx="2895905" cy="19221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B9D283-472C-682F-58D3-245E44316B4D}"/>
                  </a:ext>
                </a:extLst>
              </p:cNvPr>
              <p:cNvSpPr txBox="1"/>
              <p:nvPr/>
            </p:nvSpPr>
            <p:spPr>
              <a:xfrm>
                <a:off x="5884776" y="6062545"/>
                <a:ext cx="2009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Muon beam intensity</a:t>
                </a:r>
              </a:p>
            </p:txBody>
          </p:sp>
          <p:sp>
            <p:nvSpPr>
              <p:cNvPr id="24" name="矢印: 上 23">
                <a:extLst>
                  <a:ext uri="{FF2B5EF4-FFF2-40B4-BE49-F238E27FC236}">
                    <a16:creationId xmlns:a16="http://schemas.microsoft.com/office/drawing/2014/main" id="{64AE3183-6ADC-8D32-D005-7B1D587DBE4F}"/>
                  </a:ext>
                </a:extLst>
              </p:cNvPr>
              <p:cNvSpPr/>
              <p:nvPr/>
            </p:nvSpPr>
            <p:spPr>
              <a:xfrm>
                <a:off x="5755204" y="5170371"/>
                <a:ext cx="396857" cy="483937"/>
              </a:xfrm>
              <a:prstGeom prst="upArrow">
                <a:avLst/>
              </a:prstGeom>
              <a:gradFill flip="none" rotWithShape="1">
                <a:gsLst>
                  <a:gs pos="0">
                    <a:schemeClr val="accent5">
                      <a:tint val="66000"/>
                      <a:satMod val="160000"/>
                    </a:schemeClr>
                  </a:gs>
                  <a:gs pos="50000">
                    <a:schemeClr val="accent5">
                      <a:tint val="44500"/>
                      <a:satMod val="160000"/>
                    </a:schemeClr>
                  </a:gs>
                  <a:gs pos="100000">
                    <a:schemeClr val="accent5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8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84BF65-F2B2-D2FF-7DB1-567D8862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54" y="325538"/>
            <a:ext cx="10382492" cy="62069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F005FE-5DE2-DACD-37A2-AA81E109E46B}"/>
              </a:ext>
            </a:extLst>
          </p:cNvPr>
          <p:cNvSpPr txBox="1"/>
          <p:nvPr/>
        </p:nvSpPr>
        <p:spPr>
          <a:xfrm>
            <a:off x="5300448" y="5935837"/>
            <a:ext cx="66962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Cooper Black" panose="0208090404030B020404" pitchFamily="18" charset="0"/>
              </a:rPr>
              <a:t>MLF-double program</a:t>
            </a:r>
            <a:endParaRPr kumimoji="1" lang="ja-JP" altLang="en-US" sz="4800" dirty="0">
              <a:latin typeface="Cooper Black" panose="0208090404030B0204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6CBB62-187F-FA89-C34C-6E7C7453C9B6}"/>
              </a:ext>
            </a:extLst>
          </p:cNvPr>
          <p:cNvSpPr txBox="1"/>
          <p:nvPr/>
        </p:nvSpPr>
        <p:spPr>
          <a:xfrm>
            <a:off x="6993456" y="5735782"/>
            <a:ext cx="510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Aiming to double the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intensity of TS1</a:t>
            </a:r>
          </a:p>
        </p:txBody>
      </p:sp>
    </p:spTree>
    <p:extLst>
      <p:ext uri="{BB962C8B-B14F-4D97-AF65-F5344CB8AC3E}">
        <p14:creationId xmlns:p14="http://schemas.microsoft.com/office/powerpoint/2010/main" val="317289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0B839AC-01BF-2BF1-F5CA-7ECD13F7637E}"/>
              </a:ext>
            </a:extLst>
          </p:cNvPr>
          <p:cNvSpPr txBox="1"/>
          <p:nvPr/>
        </p:nvSpPr>
        <p:spPr>
          <a:xfrm>
            <a:off x="-6834" y="847093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BL18</a:t>
            </a:r>
            <a:endParaRPr kumimoji="1" lang="ja-JP" altLang="en-US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A5D672D-25C0-00CF-B5FF-5DA44FD01AC0}"/>
              </a:ext>
            </a:extLst>
          </p:cNvPr>
          <p:cNvSpPr txBox="1"/>
          <p:nvPr/>
        </p:nvSpPr>
        <p:spPr>
          <a:xfrm>
            <a:off x="10520552" y="825335"/>
            <a:ext cx="1668405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</a:t>
            </a:r>
            <a:endParaRPr kumimoji="1" lang="ja-JP" altLang="en-US" sz="3200" b="1" dirty="0">
              <a:solidFill>
                <a:schemeClr val="bg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7C5D08BF-914E-5A78-4EA4-56D34D8F68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" y="1242932"/>
            <a:ext cx="1463040" cy="1097280"/>
          </a:xfrm>
          <a:prstGeom prst="rect">
            <a:avLst/>
          </a:prstGeom>
          <a:ln>
            <a:noFill/>
          </a:ln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C54BB4E-2249-2D95-2075-628A8DC8A256}"/>
              </a:ext>
            </a:extLst>
          </p:cNvPr>
          <p:cNvSpPr txBox="1"/>
          <p:nvPr/>
        </p:nvSpPr>
        <p:spPr>
          <a:xfrm>
            <a:off x="1388152" y="1331083"/>
            <a:ext cx="935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Installing</a:t>
            </a:r>
            <a:r>
              <a:rPr kumimoji="1" lang="ja-JP" alt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newly developed large detectors</a:t>
            </a:r>
            <a:endParaRPr kumimoji="1" lang="ja-JP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967AAA8-D717-ADAF-48D5-58793BF8A309}"/>
              </a:ext>
            </a:extLst>
          </p:cNvPr>
          <p:cNvSpPr/>
          <p:nvPr/>
        </p:nvSpPr>
        <p:spPr>
          <a:xfrm>
            <a:off x="0" y="1"/>
            <a:ext cx="12192000" cy="8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initiatives under the “MLF-double” program #1</a:t>
            </a:r>
            <a:endParaRPr kumimoji="1" lang="ja-JP" altLang="en-US" sz="3600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833B9269-7A3E-1A6B-FE52-4CA164F0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03"/>
          <a:stretch/>
        </p:blipFill>
        <p:spPr>
          <a:xfrm>
            <a:off x="6096000" y="2674092"/>
            <a:ext cx="5798858" cy="2577407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BA84665-E2DC-3E79-9AFB-16AB99166D29}"/>
              </a:ext>
            </a:extLst>
          </p:cNvPr>
          <p:cNvSpPr/>
          <p:nvPr/>
        </p:nvSpPr>
        <p:spPr>
          <a:xfrm>
            <a:off x="6347547" y="4531447"/>
            <a:ext cx="486000" cy="486000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80" name="Picture 1">
            <a:extLst>
              <a:ext uri="{FF2B5EF4-FFF2-40B4-BE49-F238E27FC236}">
                <a16:creationId xmlns:a16="http://schemas.microsoft.com/office/drawing/2014/main" id="{190A2317-95F6-AA00-49C7-4C23D7F1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1" y="2428363"/>
            <a:ext cx="3597183" cy="282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264417A-321F-84F6-A093-D792B956A017}"/>
              </a:ext>
            </a:extLst>
          </p:cNvPr>
          <p:cNvGrpSpPr/>
          <p:nvPr/>
        </p:nvGrpSpPr>
        <p:grpSpPr>
          <a:xfrm>
            <a:off x="2443768" y="4359707"/>
            <a:ext cx="3423045" cy="2498292"/>
            <a:chOff x="6487250" y="120626"/>
            <a:chExt cx="4966092" cy="3788363"/>
          </a:xfrm>
        </p:grpSpPr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481F2A8F-DFEF-BAE0-477E-3C5EBA1FD4E7}"/>
                </a:ext>
              </a:extLst>
            </p:cNvPr>
            <p:cNvSpPr/>
            <p:nvPr/>
          </p:nvSpPr>
          <p:spPr>
            <a:xfrm>
              <a:off x="6504941" y="120626"/>
              <a:ext cx="4659259" cy="368953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Calibri" panose="020F0502020204030204" pitchFamily="34" charset="0"/>
              </a:endParaRPr>
            </a:p>
          </p:txBody>
        </p:sp>
        <p:pic>
          <p:nvPicPr>
            <p:cNvPr id="84" name="図 83" descr="パソコンの画面&#10;&#10;中程度の精度で自動的に生成された説明">
              <a:extLst>
                <a:ext uri="{FF2B5EF4-FFF2-40B4-BE49-F238E27FC236}">
                  <a16:creationId xmlns:a16="http://schemas.microsoft.com/office/drawing/2014/main" id="{40280999-0E21-4E4E-79E5-326B98FD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7250" y="120626"/>
              <a:ext cx="4966092" cy="3788363"/>
            </a:xfrm>
            <a:prstGeom prst="rect">
              <a:avLst/>
            </a:prstGeom>
          </p:spPr>
        </p:pic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11008C5-4A28-3798-91A1-98BC2B5F177A}"/>
              </a:ext>
            </a:extLst>
          </p:cNvPr>
          <p:cNvSpPr/>
          <p:nvPr/>
        </p:nvSpPr>
        <p:spPr>
          <a:xfrm>
            <a:off x="1818400" y="2659450"/>
            <a:ext cx="1031284" cy="1469171"/>
          </a:xfrm>
          <a:prstGeom prst="rect">
            <a:avLst/>
          </a:prstGeom>
          <a:solidFill>
            <a:srgbClr val="CFD8C4">
              <a:alpha val="37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34" charset="-128"/>
              <a:cs typeface="Calibri" panose="020F0502020204030204" pitchFamily="34" charset="0"/>
            </a:endParaRPr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9A3134E7-FC44-88E4-FDC6-739D51093BFA}"/>
              </a:ext>
            </a:extLst>
          </p:cNvPr>
          <p:cNvGrpSpPr>
            <a:grpSpLocks noChangeAspect="1"/>
          </p:cNvGrpSpPr>
          <p:nvPr/>
        </p:nvGrpSpPr>
        <p:grpSpPr>
          <a:xfrm>
            <a:off x="4077950" y="2498293"/>
            <a:ext cx="1171515" cy="1597455"/>
            <a:chOff x="823787" y="2779688"/>
            <a:chExt cx="2315772" cy="3165515"/>
          </a:xfrm>
        </p:grpSpPr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BDD25081-0E3B-BA13-98C5-15E6CF19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658" y="2779688"/>
              <a:ext cx="2096166" cy="3165515"/>
            </a:xfrm>
            <a:prstGeom prst="rect">
              <a:avLst/>
            </a:prstGeom>
          </p:spPr>
        </p:pic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FB1EA374-76DA-3B9D-1C1E-3AC82F32F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4418" y="5050971"/>
              <a:ext cx="731372" cy="719447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AF2883A1-FD1F-1BAB-E9FF-BB315F78A1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44978" y="3021184"/>
              <a:ext cx="140844" cy="2637539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28D7183D-77A8-A571-3337-D6FFFF2F1C92}"/>
                </a:ext>
              </a:extLst>
            </p:cNvPr>
            <p:cNvSpPr/>
            <p:nvPr/>
          </p:nvSpPr>
          <p:spPr>
            <a:xfrm rot="15888940">
              <a:off x="301365" y="4068546"/>
              <a:ext cx="1587658" cy="542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830 mm</a:t>
              </a:r>
              <a:endPara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81422ED4-DB4B-25F4-7393-905B5A0CF0EE}"/>
                </a:ext>
              </a:extLst>
            </p:cNvPr>
            <p:cNvSpPr/>
            <p:nvPr/>
          </p:nvSpPr>
          <p:spPr>
            <a:xfrm rot="19065420">
              <a:off x="1694868" y="5067688"/>
              <a:ext cx="1444691" cy="548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545 mm</a:t>
              </a:r>
              <a:endPara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92" name="二等辺三角形 91">
            <a:extLst>
              <a:ext uri="{FF2B5EF4-FFF2-40B4-BE49-F238E27FC236}">
                <a16:creationId xmlns:a16="http://schemas.microsoft.com/office/drawing/2014/main" id="{E5C46289-CB7E-9C5C-633D-A88651D43963}"/>
              </a:ext>
            </a:extLst>
          </p:cNvPr>
          <p:cNvSpPr/>
          <p:nvPr/>
        </p:nvSpPr>
        <p:spPr>
          <a:xfrm rot="5400000">
            <a:off x="7768530" y="3839026"/>
            <a:ext cx="2453796" cy="307353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7B6591E-5B75-4782-A563-BE89A4A9CD32}"/>
              </a:ext>
            </a:extLst>
          </p:cNvPr>
          <p:cNvSpPr txBox="1"/>
          <p:nvPr/>
        </p:nvSpPr>
        <p:spPr>
          <a:xfrm>
            <a:off x="7882100" y="5428469"/>
            <a:ext cx="41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Gapless diffraction image!!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35BEA-46D4-EAE7-6856-906ED88D0762}"/>
              </a:ext>
            </a:extLst>
          </p:cNvPr>
          <p:cNvSpPr txBox="1"/>
          <p:nvPr/>
        </p:nvSpPr>
        <p:spPr>
          <a:xfrm>
            <a:off x="58866" y="5608853"/>
            <a:ext cx="249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ways to make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use 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older detector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8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AA6FC71-232E-C328-4A4C-820BA8717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984" y="5649991"/>
            <a:ext cx="2543175" cy="9858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0262BF-0DFB-A90C-D098-126B0B0F00F9}"/>
              </a:ext>
            </a:extLst>
          </p:cNvPr>
          <p:cNvSpPr txBox="1"/>
          <p:nvPr/>
        </p:nvSpPr>
        <p:spPr>
          <a:xfrm>
            <a:off x="1500009" y="913841"/>
            <a:ext cx="44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Current Situations and Challenges</a:t>
            </a:r>
            <a:endParaRPr kumimoji="1" lang="ja-JP" altLang="en-US" sz="2400" b="1" u="sng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13ACA0-3797-215A-A485-BDB85F3BDCCC}"/>
              </a:ext>
            </a:extLst>
          </p:cNvPr>
          <p:cNvSpPr txBox="1"/>
          <p:nvPr/>
        </p:nvSpPr>
        <p:spPr>
          <a:xfrm>
            <a:off x="1745760" y="1437503"/>
            <a:ext cx="14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Problems: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2B2D30-7421-C7ED-1FF7-2F52542B10E6}"/>
              </a:ext>
            </a:extLst>
          </p:cNvPr>
          <p:cNvSpPr txBox="1"/>
          <p:nvPr/>
        </p:nvSpPr>
        <p:spPr>
          <a:xfrm>
            <a:off x="1745760" y="5469951"/>
            <a:ext cx="17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Ripple</a:t>
            </a:r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effect: 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8607E2-E26A-F10E-E6D2-0E7A71C32B6A}"/>
              </a:ext>
            </a:extLst>
          </p:cNvPr>
          <p:cNvSpPr txBox="1"/>
          <p:nvPr/>
        </p:nvSpPr>
        <p:spPr>
          <a:xfrm>
            <a:off x="1745760" y="3491482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Measures: 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図 7" descr="テーブル, 手術台 が含まれている画像&#10;&#10;自動的に生成された説明">
            <a:extLst>
              <a:ext uri="{FF2B5EF4-FFF2-40B4-BE49-F238E27FC236}">
                <a16:creationId xmlns:a16="http://schemas.microsoft.com/office/drawing/2014/main" id="{51454B3B-7D53-8300-7A7B-612D116BF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126" y="1774093"/>
            <a:ext cx="1371600" cy="109537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E2266DB-858E-B3C5-EEE0-174D35155A5C}"/>
              </a:ext>
            </a:extLst>
          </p:cNvPr>
          <p:cNvCxnSpPr>
            <a:cxnSpLocks/>
          </p:cNvCxnSpPr>
          <p:nvPr/>
        </p:nvCxnSpPr>
        <p:spPr>
          <a:xfrm flipV="1">
            <a:off x="2806672" y="2620286"/>
            <a:ext cx="455847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2288416-C52C-A560-6CB9-BEF726B55686}"/>
              </a:ext>
            </a:extLst>
          </p:cNvPr>
          <p:cNvCxnSpPr>
            <a:cxnSpLocks/>
          </p:cNvCxnSpPr>
          <p:nvPr/>
        </p:nvCxnSpPr>
        <p:spPr>
          <a:xfrm>
            <a:off x="3118503" y="2116230"/>
            <a:ext cx="227813" cy="1738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718390-E388-441A-02C1-28A6068F641B}"/>
              </a:ext>
            </a:extLst>
          </p:cNvPr>
          <p:cNvSpPr txBox="1"/>
          <p:nvPr/>
        </p:nvSpPr>
        <p:spPr>
          <a:xfrm>
            <a:off x="2334889" y="185372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High-angle bank</a:t>
            </a:r>
            <a:endParaRPr kumimoji="1" lang="ja-JP" altLang="en-US" sz="1400" b="1" dirty="0">
              <a:solidFill>
                <a:schemeClr val="tx2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402A94-16D6-D573-0379-36F5C7213C4B}"/>
              </a:ext>
            </a:extLst>
          </p:cNvPr>
          <p:cNvSpPr txBox="1"/>
          <p:nvPr/>
        </p:nvSpPr>
        <p:spPr>
          <a:xfrm rot="19587397">
            <a:off x="2519189" y="2483813"/>
            <a:ext cx="690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</a:t>
            </a:r>
            <a:endParaRPr kumimoji="1" lang="ja-JP" altLang="en-US" sz="1600" b="1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5D9361-34C2-B346-D70D-2537FDD97F92}"/>
              </a:ext>
            </a:extLst>
          </p:cNvPr>
          <p:cNvCxnSpPr>
            <a:cxnSpLocks/>
          </p:cNvCxnSpPr>
          <p:nvPr/>
        </p:nvCxnSpPr>
        <p:spPr>
          <a:xfrm flipH="1" flipV="1">
            <a:off x="3994718" y="2423749"/>
            <a:ext cx="172917" cy="34306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B2C788-EB9A-0F81-2D0B-A49889045736}"/>
              </a:ext>
            </a:extLst>
          </p:cNvPr>
          <p:cNvSpPr txBox="1"/>
          <p:nvPr/>
        </p:nvSpPr>
        <p:spPr>
          <a:xfrm>
            <a:off x="3652753" y="2770169"/>
            <a:ext cx="171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Medium-angle bank</a:t>
            </a:r>
            <a:endParaRPr kumimoji="1" lang="ja-JP" altLang="en-US" sz="1400" b="1" dirty="0">
              <a:solidFill>
                <a:schemeClr val="tx2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85EB652-D53B-705F-D606-19FF282B3E6B}"/>
              </a:ext>
            </a:extLst>
          </p:cNvPr>
          <p:cNvCxnSpPr>
            <a:cxnSpLocks/>
          </p:cNvCxnSpPr>
          <p:nvPr/>
        </p:nvCxnSpPr>
        <p:spPr>
          <a:xfrm>
            <a:off x="3943780" y="1710690"/>
            <a:ext cx="274791" cy="15240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052B81-F5C3-7EF3-E6FF-48CB4C3BAFFC}"/>
              </a:ext>
            </a:extLst>
          </p:cNvPr>
          <p:cNvSpPr txBox="1"/>
          <p:nvPr/>
        </p:nvSpPr>
        <p:spPr>
          <a:xfrm>
            <a:off x="3160834" y="1430765"/>
            <a:ext cx="1500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altLang="ja-JP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</a:t>
            </a:r>
            <a:r>
              <a:rPr kumimoji="1" lang="en-US" altLang="ja-JP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ngle</a:t>
            </a:r>
            <a:r>
              <a:rPr kumimoji="1" lang="ja-JP" altLang="en-US" sz="1400" b="1" dirty="0">
                <a:solidFill>
                  <a:schemeClr val="accent5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1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</a:t>
            </a:r>
            <a:endParaRPr kumimoji="1" lang="ja-JP" altLang="en-US" sz="1400" b="1" dirty="0">
              <a:solidFill>
                <a:schemeClr val="accent5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16705DB-D2DF-BB3E-1FE6-E3B06FA60009}"/>
              </a:ext>
            </a:extLst>
          </p:cNvPr>
          <p:cNvCxnSpPr>
            <a:cxnSpLocks/>
          </p:cNvCxnSpPr>
          <p:nvPr/>
        </p:nvCxnSpPr>
        <p:spPr>
          <a:xfrm flipH="1" flipV="1">
            <a:off x="3379573" y="2586700"/>
            <a:ext cx="30254" cy="38638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F31EE0-198C-5362-52DC-7844BD9EDB7E}"/>
              </a:ext>
            </a:extLst>
          </p:cNvPr>
          <p:cNvSpPr txBox="1"/>
          <p:nvPr/>
        </p:nvSpPr>
        <p:spPr>
          <a:xfrm>
            <a:off x="2806672" y="3011931"/>
            <a:ext cx="168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en-US" altLang="ja-JP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ja-JP" alt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</a:t>
            </a:r>
            <a:endParaRPr kumimoji="1" lang="ja-JP" altLang="en-US" sz="1400" b="1" dirty="0">
              <a:solidFill>
                <a:schemeClr val="accent2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3E0628-B0EC-47E9-70D3-6E3C885E172C}"/>
              </a:ext>
            </a:extLst>
          </p:cNvPr>
          <p:cNvSpPr txBox="1"/>
          <p:nvPr/>
        </p:nvSpPr>
        <p:spPr>
          <a:xfrm>
            <a:off x="3647698" y="3217958"/>
            <a:ext cx="1603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＠</a:t>
            </a:r>
            <a:r>
              <a:rPr kumimoji="1"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BL15 </a:t>
            </a: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TAIKAN</a:t>
            </a:r>
            <a:endParaRPr kumimoji="1" lang="ja-JP" altLang="en-US" sz="14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0ED3F1-8FE8-DD32-679B-93582F458C92}"/>
              </a:ext>
            </a:extLst>
          </p:cNvPr>
          <p:cNvSpPr txBox="1"/>
          <p:nvPr/>
        </p:nvSpPr>
        <p:spPr>
          <a:xfrm>
            <a:off x="4792264" y="1736504"/>
            <a:ext cx="274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Medium/High-angle Banks Unavailable in Extreme SE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13F136B-4C1C-DED1-84C1-D0C1A30CD0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02997" y="2451818"/>
            <a:ext cx="1300343" cy="634379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59E4EEF-8907-638D-DF6A-7CDB3CB3262E}"/>
              </a:ext>
            </a:extLst>
          </p:cNvPr>
          <p:cNvCxnSpPr>
            <a:cxnSpLocks/>
          </p:cNvCxnSpPr>
          <p:nvPr/>
        </p:nvCxnSpPr>
        <p:spPr>
          <a:xfrm flipV="1">
            <a:off x="5372385" y="2762712"/>
            <a:ext cx="331341" cy="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804A30-CDEA-39C7-80BD-1373A4682FB7}"/>
              </a:ext>
            </a:extLst>
          </p:cNvPr>
          <p:cNvSpPr txBox="1"/>
          <p:nvPr/>
        </p:nvSpPr>
        <p:spPr>
          <a:xfrm>
            <a:off x="4888083" y="2429362"/>
            <a:ext cx="110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Incident</a:t>
            </a:r>
          </a:p>
          <a:p>
            <a:r>
              <a:rPr lang="en-US" altLang="ja-JP" sz="10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neutrons</a:t>
            </a:r>
            <a:endParaRPr kumimoji="1" lang="ja-JP" altLang="en-US" sz="1000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18574903-4CB8-3706-27BB-BA5B38B4A994}"/>
              </a:ext>
            </a:extLst>
          </p:cNvPr>
          <p:cNvSpPr/>
          <p:nvPr/>
        </p:nvSpPr>
        <p:spPr>
          <a:xfrm rot="16200000">
            <a:off x="6337079" y="2478687"/>
            <a:ext cx="402765" cy="548171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6BB543-0BFA-EFCC-4F81-7D747AB0DBB3}"/>
              </a:ext>
            </a:extLst>
          </p:cNvPr>
          <p:cNvSpPr txBox="1"/>
          <p:nvPr/>
        </p:nvSpPr>
        <p:spPr>
          <a:xfrm>
            <a:off x="6565808" y="2921456"/>
            <a:ext cx="91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Scattered</a:t>
            </a:r>
            <a:r>
              <a:rPr kumimoji="1" lang="ja-JP" altLang="en-US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n</a:t>
            </a:r>
            <a:r>
              <a:rPr kumimoji="1"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eutrons</a:t>
            </a:r>
            <a:endParaRPr kumimoji="1" lang="ja-JP" altLang="en-US" sz="1000" dirty="0">
              <a:solidFill>
                <a:schemeClr val="accent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CD3E2C3-1F62-DE97-7D49-F37D76AE4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38" y="2368912"/>
            <a:ext cx="2543175" cy="98583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4AFAC61-FC75-A9F2-F9D1-18B4E57C1560}"/>
              </a:ext>
            </a:extLst>
          </p:cNvPr>
          <p:cNvSpPr txBox="1"/>
          <p:nvPr/>
        </p:nvSpPr>
        <p:spPr>
          <a:xfrm>
            <a:off x="7690614" y="1630248"/>
            <a:ext cx="339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Limited q-Range Restricts BL15 TAIKAN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6134A4D-6671-F43C-45CD-05CA5727E5B7}"/>
                  </a:ext>
                </a:extLst>
              </p:cNvPr>
              <p:cNvSpPr txBox="1"/>
              <p:nvPr/>
            </p:nvSpPr>
            <p:spPr>
              <a:xfrm>
                <a:off x="2270235" y="3768124"/>
                <a:ext cx="160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kumimoji="1" lang="el-GR" altLang="ja-JP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kumimoji="1" lang="el-GR" altLang="ja-JP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l-GR" altLang="ja-JP" b="0" i="1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kumimoji="1" lang="ja-JP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6134A4D-6671-F43C-45CD-05CA5727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35" y="3768124"/>
                <a:ext cx="160390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24A7C7-EEFD-809E-2143-54DE6638197B}"/>
              </a:ext>
            </a:extLst>
          </p:cNvPr>
          <p:cNvSpPr txBox="1"/>
          <p:nvPr/>
        </p:nvSpPr>
        <p:spPr>
          <a:xfrm>
            <a:off x="2091058" y="4132922"/>
            <a:ext cx="2245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:fixed ;  small </a:t>
            </a:r>
            <a:r>
              <a:rPr lang="el-GR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→ </a:t>
            </a:r>
            <a:r>
              <a:rPr lang="en-US" altLang="ja-JP" sz="12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increase 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pic>
        <p:nvPicPr>
          <p:cNvPr id="30" name="図 2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6813433B-B8B6-C35C-B6B9-7AA082C4F1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07" y="3505093"/>
            <a:ext cx="4082974" cy="191610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EC2ED18-E43D-23A4-1922-A74C165D79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89" y="3925844"/>
            <a:ext cx="1658112" cy="124358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62D9120-DDD3-D747-1BE1-2BB33933A45C}"/>
              </a:ext>
            </a:extLst>
          </p:cNvPr>
          <p:cNvSpPr txBox="1"/>
          <p:nvPr/>
        </p:nvSpPr>
        <p:spPr>
          <a:xfrm>
            <a:off x="2004686" y="4586893"/>
            <a:ext cx="251101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High-speed rotation of T0 chopper</a:t>
            </a:r>
          </a:p>
          <a:p>
            <a:pPr algn="ctr"/>
            <a:r>
              <a:rPr lang="en-US" altLang="ja-JP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25Hz</a:t>
            </a:r>
            <a:r>
              <a:rPr lang="ja-JP" altLang="en-US" b="1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→ </a:t>
            </a:r>
            <a:r>
              <a:rPr lang="en-US" altLang="ja-JP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100Hz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7FF4900-6233-37CF-B4F1-F07F3360FCE2}"/>
              </a:ext>
            </a:extLst>
          </p:cNvPr>
          <p:cNvSpPr txBox="1"/>
          <p:nvPr/>
        </p:nvSpPr>
        <p:spPr>
          <a:xfrm>
            <a:off x="9674069" y="4019678"/>
            <a:ext cx="185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Effective use of short wavelength neutrons</a:t>
            </a:r>
            <a:endParaRPr lang="en-US" altLang="ja-JP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88BFFA-D26A-BF80-2056-4BF850CDBC40}"/>
              </a:ext>
            </a:extLst>
          </p:cNvPr>
          <p:cNvSpPr txBox="1"/>
          <p:nvPr/>
        </p:nvSpPr>
        <p:spPr>
          <a:xfrm>
            <a:off x="4661581" y="3904731"/>
            <a:ext cx="1141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BL01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B51C603-5C84-409C-6FE3-2BFF60600C0E}"/>
              </a:ext>
            </a:extLst>
          </p:cNvPr>
          <p:cNvSpPr txBox="1"/>
          <p:nvPr/>
        </p:nvSpPr>
        <p:spPr>
          <a:xfrm>
            <a:off x="2021046" y="5808358"/>
            <a:ext cx="358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25Hz </a:t>
            </a:r>
            <a:r>
              <a:rPr kumimoji="1"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→ </a:t>
            </a:r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100Hz; </a:t>
            </a:r>
          </a:p>
          <a:p>
            <a:r>
              <a:rPr kumimoji="1"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　</a:t>
            </a:r>
            <a:r>
              <a:rPr kumimoji="1" lang="en-US" altLang="ja-JP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1" lang="en-US" altLang="ja-JP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kumimoji="1"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1.8A</a:t>
            </a:r>
            <a:r>
              <a:rPr kumimoji="1" lang="en-US" altLang="ja-JP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kumimoji="1"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ja-JP" altLang="en-US" sz="18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→ </a:t>
            </a:r>
            <a:r>
              <a:rPr kumimoji="1"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6.2A</a:t>
            </a:r>
            <a:r>
              <a:rPr kumimoji="1" lang="en-US" altLang="ja-JP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endParaRPr kumimoji="1" lang="ja-JP" altLang="en-US" sz="1800" baseline="300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EE634B2-9496-0AC9-F6D2-EDC35332E6C1}"/>
              </a:ext>
            </a:extLst>
          </p:cNvPr>
          <p:cNvSpPr/>
          <p:nvPr/>
        </p:nvSpPr>
        <p:spPr>
          <a:xfrm>
            <a:off x="5164770" y="5696302"/>
            <a:ext cx="1404000" cy="75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50EA2F4-5239-A6CE-B91A-7F1AF9365D8D}"/>
              </a:ext>
            </a:extLst>
          </p:cNvPr>
          <p:cNvSpPr/>
          <p:nvPr/>
        </p:nvSpPr>
        <p:spPr>
          <a:xfrm>
            <a:off x="6567175" y="5699363"/>
            <a:ext cx="360000" cy="756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14F18E6-76EA-BA7A-C80F-E914322E5BD4}"/>
              </a:ext>
            </a:extLst>
          </p:cNvPr>
          <p:cNvSpPr txBox="1"/>
          <p:nvPr/>
        </p:nvSpPr>
        <p:spPr>
          <a:xfrm>
            <a:off x="7399786" y="5604457"/>
            <a:ext cx="332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High-Precision Insight into Hierarchical Structures under Extreme Conditions</a:t>
            </a:r>
            <a:endParaRPr kumimoji="1" lang="ja-JP" altLang="en-US" sz="16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2EF2EDC-A4D3-CC1C-407C-32C97CDD20C8}"/>
              </a:ext>
            </a:extLst>
          </p:cNvPr>
          <p:cNvSpPr/>
          <p:nvPr/>
        </p:nvSpPr>
        <p:spPr>
          <a:xfrm>
            <a:off x="8119602" y="2409748"/>
            <a:ext cx="1404000" cy="75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84A35CF-E122-8F32-BCC4-C2EE3938E9E6}"/>
              </a:ext>
            </a:extLst>
          </p:cNvPr>
          <p:cNvSpPr txBox="1"/>
          <p:nvPr/>
        </p:nvSpPr>
        <p:spPr>
          <a:xfrm>
            <a:off x="-6834" y="833841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BL15</a:t>
            </a:r>
            <a:endParaRPr kumimoji="1" lang="ja-JP" altLang="en-US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60971EE5-8E42-126C-126A-7B6B2BB8DB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2" y="1221175"/>
            <a:ext cx="1463040" cy="109728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C4AFA80-A3E1-74C3-38E5-48D598379460}"/>
              </a:ext>
            </a:extLst>
          </p:cNvPr>
          <p:cNvSpPr txBox="1"/>
          <p:nvPr/>
        </p:nvSpPr>
        <p:spPr>
          <a:xfrm>
            <a:off x="10552451" y="825335"/>
            <a:ext cx="1635384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Chopper</a:t>
            </a:r>
            <a:endParaRPr kumimoji="1" lang="ja-JP" altLang="en-US" sz="3200" b="1" dirty="0">
              <a:solidFill>
                <a:schemeClr val="bg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F7788E-FBFC-28D2-453C-55A57ACDB226}"/>
              </a:ext>
            </a:extLst>
          </p:cNvPr>
          <p:cNvSpPr/>
          <p:nvPr/>
        </p:nvSpPr>
        <p:spPr>
          <a:xfrm>
            <a:off x="0" y="1"/>
            <a:ext cx="12192000" cy="8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initiatives under the “MLF-double” program #2</a:t>
            </a:r>
            <a:endParaRPr kumimoji="1" lang="ja-JP" altLang="en-US" sz="3600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D5FDE7C-1E66-B82E-0C0F-8AFDAF3D3C9D}"/>
              </a:ext>
            </a:extLst>
          </p:cNvPr>
          <p:cNvSpPr/>
          <p:nvPr/>
        </p:nvSpPr>
        <p:spPr>
          <a:xfrm>
            <a:off x="10135635" y="5020850"/>
            <a:ext cx="305022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0090A03-7E3A-832B-6AAD-1AEC97DFE1C3}"/>
              </a:ext>
            </a:extLst>
          </p:cNvPr>
          <p:cNvSpPr/>
          <p:nvPr/>
        </p:nvSpPr>
        <p:spPr>
          <a:xfrm>
            <a:off x="8044369" y="5004328"/>
            <a:ext cx="305022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BD8D3C0-1F22-57D1-4E03-426427A3574C}"/>
              </a:ext>
            </a:extLst>
          </p:cNvPr>
          <p:cNvSpPr/>
          <p:nvPr/>
        </p:nvSpPr>
        <p:spPr>
          <a:xfrm>
            <a:off x="8569301" y="3691466"/>
            <a:ext cx="413832" cy="159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4319E1D-8DE6-B9A3-1626-A1F1C40DA036}"/>
              </a:ext>
            </a:extLst>
          </p:cNvPr>
          <p:cNvSpPr txBox="1"/>
          <p:nvPr/>
        </p:nvSpPr>
        <p:spPr>
          <a:xfrm>
            <a:off x="10065503" y="4929108"/>
            <a:ext cx="451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Time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F928C4-C72B-711B-3128-0D97BF512329}"/>
              </a:ext>
            </a:extLst>
          </p:cNvPr>
          <p:cNvSpPr txBox="1"/>
          <p:nvPr/>
        </p:nvSpPr>
        <p:spPr>
          <a:xfrm>
            <a:off x="7991221" y="4984175"/>
            <a:ext cx="451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Time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FB5D50A-6167-1891-FA74-7E309064A464}"/>
              </a:ext>
            </a:extLst>
          </p:cNvPr>
          <p:cNvSpPr txBox="1"/>
          <p:nvPr/>
        </p:nvSpPr>
        <p:spPr>
          <a:xfrm>
            <a:off x="8336252" y="3595740"/>
            <a:ext cx="879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Transmission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E53A660-984F-0F96-1C9D-245832E44E08}"/>
              </a:ext>
            </a:extLst>
          </p:cNvPr>
          <p:cNvSpPr/>
          <p:nvPr/>
        </p:nvSpPr>
        <p:spPr>
          <a:xfrm>
            <a:off x="6467677" y="3640051"/>
            <a:ext cx="413832" cy="159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9105834-D1F9-F8F0-FD4F-879D3826A2FA}"/>
              </a:ext>
            </a:extLst>
          </p:cNvPr>
          <p:cNvSpPr txBox="1"/>
          <p:nvPr/>
        </p:nvSpPr>
        <p:spPr>
          <a:xfrm>
            <a:off x="6315311" y="3603187"/>
            <a:ext cx="650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Distance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489101E-4DBB-C2D6-AC59-B9B8C878C50F}"/>
              </a:ext>
            </a:extLst>
          </p:cNvPr>
          <p:cNvSpPr/>
          <p:nvPr/>
        </p:nvSpPr>
        <p:spPr>
          <a:xfrm>
            <a:off x="6335516" y="4973929"/>
            <a:ext cx="305022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D5DB406-CAE3-8569-AF90-9941B91AEFCA}"/>
              </a:ext>
            </a:extLst>
          </p:cNvPr>
          <p:cNvSpPr/>
          <p:nvPr/>
        </p:nvSpPr>
        <p:spPr>
          <a:xfrm>
            <a:off x="8869286" y="5197259"/>
            <a:ext cx="1318028" cy="20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13F486A-E87E-A64A-A7A8-79964DF26F3C}"/>
              </a:ext>
            </a:extLst>
          </p:cNvPr>
          <p:cNvSpPr/>
          <p:nvPr/>
        </p:nvSpPr>
        <p:spPr>
          <a:xfrm>
            <a:off x="6343982" y="3955487"/>
            <a:ext cx="327199" cy="106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E225078-4156-5835-76CF-86041C2F1E7B}"/>
              </a:ext>
            </a:extLst>
          </p:cNvPr>
          <p:cNvSpPr/>
          <p:nvPr/>
        </p:nvSpPr>
        <p:spPr>
          <a:xfrm>
            <a:off x="6705145" y="5204827"/>
            <a:ext cx="1318028" cy="20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6F67D82-401E-36AA-D523-F8866A128BCF}"/>
              </a:ext>
            </a:extLst>
          </p:cNvPr>
          <p:cNvSpPr txBox="1"/>
          <p:nvPr/>
        </p:nvSpPr>
        <p:spPr>
          <a:xfrm>
            <a:off x="9860084" y="5147845"/>
            <a:ext cx="451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Long</a:t>
            </a:r>
            <a:endParaRPr lang="en-US" altLang="ja-JP" sz="1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1C9FE5F-7919-2B71-6185-694E3240184A}"/>
              </a:ext>
            </a:extLst>
          </p:cNvPr>
          <p:cNvSpPr txBox="1"/>
          <p:nvPr/>
        </p:nvSpPr>
        <p:spPr>
          <a:xfrm>
            <a:off x="8743021" y="5147845"/>
            <a:ext cx="49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Short</a:t>
            </a:r>
            <a:endParaRPr lang="en-US" altLang="ja-JP" sz="1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E169ACE-1F82-053A-8C46-1B5AD4557E7C}"/>
              </a:ext>
            </a:extLst>
          </p:cNvPr>
          <p:cNvSpPr txBox="1"/>
          <p:nvPr/>
        </p:nvSpPr>
        <p:spPr>
          <a:xfrm>
            <a:off x="9128745" y="5161409"/>
            <a:ext cx="871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Wavelength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ABE3755-B54A-3E28-354F-A359EF9311A2}"/>
              </a:ext>
            </a:extLst>
          </p:cNvPr>
          <p:cNvSpPr txBox="1"/>
          <p:nvPr/>
        </p:nvSpPr>
        <p:spPr>
          <a:xfrm>
            <a:off x="7709457" y="5172386"/>
            <a:ext cx="451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Long</a:t>
            </a:r>
            <a:endParaRPr lang="en-US" altLang="ja-JP" sz="1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EDDB698-D935-F924-BD00-254742AB1D4B}"/>
              </a:ext>
            </a:extLst>
          </p:cNvPr>
          <p:cNvSpPr txBox="1"/>
          <p:nvPr/>
        </p:nvSpPr>
        <p:spPr>
          <a:xfrm>
            <a:off x="6592394" y="5172386"/>
            <a:ext cx="49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accent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Short</a:t>
            </a:r>
            <a:endParaRPr lang="en-US" altLang="ja-JP" sz="1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606E298-3BEB-1224-B856-C26CA45DE975}"/>
              </a:ext>
            </a:extLst>
          </p:cNvPr>
          <p:cNvSpPr txBox="1"/>
          <p:nvPr/>
        </p:nvSpPr>
        <p:spPr>
          <a:xfrm>
            <a:off x="6978118" y="5185950"/>
            <a:ext cx="871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Wavelength</a:t>
            </a:r>
            <a:endParaRPr lang="en-US" altLang="ja-JP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83020B6-28E4-F103-978D-F468E6D46830}"/>
              </a:ext>
            </a:extLst>
          </p:cNvPr>
          <p:cNvSpPr txBox="1"/>
          <p:nvPr/>
        </p:nvSpPr>
        <p:spPr>
          <a:xfrm>
            <a:off x="6303282" y="4940264"/>
            <a:ext cx="509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Source</a:t>
            </a:r>
            <a:endParaRPr lang="en-US" altLang="ja-JP" sz="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432946F-7BF6-CBC0-9A52-B61B3CA84DFB}"/>
              </a:ext>
            </a:extLst>
          </p:cNvPr>
          <p:cNvSpPr txBox="1"/>
          <p:nvPr/>
        </p:nvSpPr>
        <p:spPr>
          <a:xfrm>
            <a:off x="6420815" y="3927586"/>
            <a:ext cx="391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Det.</a:t>
            </a:r>
            <a:endParaRPr lang="en-US" altLang="ja-JP" sz="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A056628-F440-B3A6-EA5A-E9D1DD402A05}"/>
              </a:ext>
            </a:extLst>
          </p:cNvPr>
          <p:cNvSpPr txBox="1"/>
          <p:nvPr/>
        </p:nvSpPr>
        <p:spPr>
          <a:xfrm>
            <a:off x="6303282" y="4247523"/>
            <a:ext cx="509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tx2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Sample</a:t>
            </a:r>
            <a:endParaRPr lang="en-US" altLang="ja-JP" sz="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CFC292C4-825B-FE01-AA53-F064EA8A628F}"/>
              </a:ext>
            </a:extLst>
          </p:cNvPr>
          <p:cNvSpPr/>
          <p:nvPr/>
        </p:nvSpPr>
        <p:spPr>
          <a:xfrm>
            <a:off x="9145151" y="4069425"/>
            <a:ext cx="495903" cy="14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7C2619F-DBB4-47A5-4412-25A0EC979133}"/>
              </a:ext>
            </a:extLst>
          </p:cNvPr>
          <p:cNvSpPr txBox="1"/>
          <p:nvPr/>
        </p:nvSpPr>
        <p:spPr>
          <a:xfrm>
            <a:off x="9058489" y="4017310"/>
            <a:ext cx="76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Speed-up</a:t>
            </a:r>
            <a:endParaRPr lang="en-US" altLang="ja-JP" sz="1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317D688-B22D-7834-ECBF-23D9A253091A}"/>
              </a:ext>
            </a:extLst>
          </p:cNvPr>
          <p:cNvSpPr txBox="1"/>
          <p:nvPr/>
        </p:nvSpPr>
        <p:spPr>
          <a:xfrm>
            <a:off x="6759932" y="4144218"/>
            <a:ext cx="1161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Shielded by B and Cd </a:t>
            </a:r>
            <a:endParaRPr lang="en-US" altLang="ja-JP" sz="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BB127C10-FB59-90E6-2163-252855C45609}"/>
              </a:ext>
            </a:extLst>
          </p:cNvPr>
          <p:cNvSpPr/>
          <p:nvPr/>
        </p:nvSpPr>
        <p:spPr>
          <a:xfrm>
            <a:off x="7518483" y="3882316"/>
            <a:ext cx="509950" cy="13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C270CB5-23A1-984B-6FB7-3F9595FF5674}"/>
              </a:ext>
            </a:extLst>
          </p:cNvPr>
          <p:cNvSpPr txBox="1"/>
          <p:nvPr/>
        </p:nvSpPr>
        <p:spPr>
          <a:xfrm>
            <a:off x="7479322" y="3813449"/>
            <a:ext cx="538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Beam</a:t>
            </a:r>
            <a:endParaRPr lang="en-US" altLang="ja-JP" sz="1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8B092A7B-8C39-2C6F-30E2-217F2B632FC9}"/>
              </a:ext>
            </a:extLst>
          </p:cNvPr>
          <p:cNvSpPr/>
          <p:nvPr/>
        </p:nvSpPr>
        <p:spPr>
          <a:xfrm>
            <a:off x="6953592" y="3730286"/>
            <a:ext cx="43981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910C5B6-CAA9-6AA0-2A5A-DC97828AEF57}"/>
              </a:ext>
            </a:extLst>
          </p:cNvPr>
          <p:cNvSpPr txBox="1"/>
          <p:nvPr/>
        </p:nvSpPr>
        <p:spPr>
          <a:xfrm>
            <a:off x="6844678" y="3699247"/>
            <a:ext cx="79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rgbClr val="C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Shielded by bulk metal </a:t>
            </a:r>
            <a:endParaRPr lang="en-US" altLang="ja-JP" sz="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4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31E5BD-5E77-9BE9-F2A6-8B99FD2557A3}"/>
              </a:ext>
            </a:extLst>
          </p:cNvPr>
          <p:cNvSpPr txBox="1"/>
          <p:nvPr/>
        </p:nvSpPr>
        <p:spPr>
          <a:xfrm>
            <a:off x="2039008" y="1575635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Low neutron flux: 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5EAB7-2AD6-5981-FEA0-4FCE44248D75}"/>
              </a:ext>
            </a:extLst>
          </p:cNvPr>
          <p:cNvSpPr txBox="1"/>
          <p:nvPr/>
        </p:nvSpPr>
        <p:spPr>
          <a:xfrm>
            <a:off x="2508245" y="1892243"/>
            <a:ext cx="535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Compared to the simulation, the actual neutron flux is significantly lower—only around 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one-third </a:t>
            </a: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to 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one-fourth</a:t>
            </a:r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.</a:t>
            </a:r>
            <a:endParaRPr lang="en-US" altLang="ja-JP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E3C165-9D53-C7D1-A97C-C08A733350A4}"/>
              </a:ext>
            </a:extLst>
          </p:cNvPr>
          <p:cNvSpPr txBox="1"/>
          <p:nvPr/>
        </p:nvSpPr>
        <p:spPr>
          <a:xfrm>
            <a:off x="2039008" y="2738543"/>
            <a:ext cx="481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Performance degradation of the guide mirror: 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AA6C4F-D510-791B-0D26-A8D9A970F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437" y="3664067"/>
            <a:ext cx="2022394" cy="180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BDB001-5973-E1F9-079F-6149760F691A}"/>
              </a:ext>
            </a:extLst>
          </p:cNvPr>
          <p:cNvSpPr txBox="1"/>
          <p:nvPr/>
        </p:nvSpPr>
        <p:spPr>
          <a:xfrm>
            <a:off x="2313094" y="3149648"/>
            <a:ext cx="217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Reflectivity data of existing mirror</a:t>
            </a:r>
            <a:endParaRPr lang="en-US" altLang="ja-JP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4A3A004-F069-8C1B-6DDD-2A8F1C4E59FF}"/>
              </a:ext>
            </a:extLst>
          </p:cNvPr>
          <p:cNvCxnSpPr>
            <a:cxnSpLocks/>
          </p:cNvCxnSpPr>
          <p:nvPr/>
        </p:nvCxnSpPr>
        <p:spPr>
          <a:xfrm>
            <a:off x="2655637" y="3856886"/>
            <a:ext cx="1400512" cy="288000"/>
          </a:xfrm>
          <a:prstGeom prst="line">
            <a:avLst/>
          </a:prstGeom>
          <a:ln w="19050">
            <a:solidFill>
              <a:srgbClr val="0000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8FD535B-C00D-4909-ABC8-4E0C3A807FB5}"/>
              </a:ext>
            </a:extLst>
          </p:cNvPr>
          <p:cNvCxnSpPr/>
          <p:nvPr/>
        </p:nvCxnSpPr>
        <p:spPr>
          <a:xfrm>
            <a:off x="4056149" y="4144886"/>
            <a:ext cx="0" cy="1123200"/>
          </a:xfrm>
          <a:prstGeom prst="line">
            <a:avLst/>
          </a:prstGeom>
          <a:ln w="19050">
            <a:solidFill>
              <a:srgbClr val="0000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0AEC30-FA61-4E00-8ACB-AE94F8859363}"/>
              </a:ext>
            </a:extLst>
          </p:cNvPr>
          <p:cNvSpPr txBox="1"/>
          <p:nvPr/>
        </p:nvSpPr>
        <p:spPr>
          <a:xfrm>
            <a:off x="3305667" y="3755229"/>
            <a:ext cx="80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Nominal</a:t>
            </a:r>
            <a:endParaRPr lang="en-US" altLang="ja-JP" sz="1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4FEB369-0BB7-E090-9A04-4EC5D155D7DD}"/>
              </a:ext>
            </a:extLst>
          </p:cNvPr>
          <p:cNvCxnSpPr>
            <a:cxnSpLocks/>
          </p:cNvCxnSpPr>
          <p:nvPr/>
        </p:nvCxnSpPr>
        <p:spPr>
          <a:xfrm flipH="1" flipV="1">
            <a:off x="3422203" y="4788741"/>
            <a:ext cx="126856" cy="254607"/>
          </a:xfrm>
          <a:prstGeom prst="straightConnector1">
            <a:avLst/>
          </a:prstGeom>
          <a:ln w="1270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0803BE-A41F-02CF-0D4C-0C3BBED019E0}"/>
              </a:ext>
            </a:extLst>
          </p:cNvPr>
          <p:cNvSpPr txBox="1"/>
          <p:nvPr/>
        </p:nvSpPr>
        <p:spPr>
          <a:xfrm>
            <a:off x="2735258" y="4974588"/>
            <a:ext cx="106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Measured</a:t>
            </a:r>
            <a:endParaRPr lang="en-US" altLang="ja-JP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5EF227-0BC3-E900-582D-D4CD0BD62342}"/>
              </a:ext>
            </a:extLst>
          </p:cNvPr>
          <p:cNvSpPr txBox="1"/>
          <p:nvPr/>
        </p:nvSpPr>
        <p:spPr>
          <a:xfrm rot="16200000">
            <a:off x="1847635" y="4333366"/>
            <a:ext cx="1091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Reflectivity</a:t>
            </a:r>
            <a:endParaRPr lang="en-US" altLang="ja-JP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C55D33D-C4DE-E2CB-7D34-06A33A4DA1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54" y="1521792"/>
            <a:ext cx="2826439" cy="247990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894D03-A2BF-8CE3-F5C8-15B568545391}"/>
              </a:ext>
            </a:extLst>
          </p:cNvPr>
          <p:cNvSpPr txBox="1"/>
          <p:nvPr/>
        </p:nvSpPr>
        <p:spPr>
          <a:xfrm>
            <a:off x="8424893" y="1310124"/>
            <a:ext cx="250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Flux at sample position</a:t>
            </a:r>
            <a:endParaRPr lang="en-US" altLang="ja-JP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15531B-DF8D-468F-52B1-8E42D5DC10EF}"/>
              </a:ext>
            </a:extLst>
          </p:cNvPr>
          <p:cNvSpPr txBox="1"/>
          <p:nvPr/>
        </p:nvSpPr>
        <p:spPr>
          <a:xfrm>
            <a:off x="9130915" y="2650292"/>
            <a:ext cx="1138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Measured</a:t>
            </a:r>
            <a:endParaRPr lang="en-US" altLang="ja-JP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ED4C0BFE-1D08-360A-5AA3-3C8DCD2083BD}"/>
              </a:ext>
            </a:extLst>
          </p:cNvPr>
          <p:cNvSpPr/>
          <p:nvPr/>
        </p:nvSpPr>
        <p:spPr>
          <a:xfrm rot="5400000">
            <a:off x="8546393" y="1591970"/>
            <a:ext cx="874696" cy="108268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2B8AED1-0551-259F-5D94-5C88EF7FD896}"/>
              </a:ext>
            </a:extLst>
          </p:cNvPr>
          <p:cNvSpPr txBox="1"/>
          <p:nvPr/>
        </p:nvSpPr>
        <p:spPr>
          <a:xfrm>
            <a:off x="8396710" y="1669858"/>
            <a:ext cx="10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Simulation</a:t>
            </a:r>
            <a:endParaRPr lang="en-US" altLang="ja-JP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77BFA6D0-81D4-055F-CBF7-342508E5E989}"/>
              </a:ext>
            </a:extLst>
          </p:cNvPr>
          <p:cNvSpPr/>
          <p:nvPr/>
        </p:nvSpPr>
        <p:spPr>
          <a:xfrm flipV="1">
            <a:off x="9371002" y="1808127"/>
            <a:ext cx="526045" cy="36004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5B3770-BFCC-D569-DFCA-7955D78B1E66}"/>
              </a:ext>
            </a:extLst>
          </p:cNvPr>
          <p:cNvSpPr txBox="1"/>
          <p:nvPr/>
        </p:nvSpPr>
        <p:spPr>
          <a:xfrm>
            <a:off x="8689565" y="2029510"/>
            <a:ext cx="945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3~4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635552-9515-8AEB-F8E1-94F9192D00FF}"/>
              </a:ext>
            </a:extLst>
          </p:cNvPr>
          <p:cNvSpPr txBox="1"/>
          <p:nvPr/>
        </p:nvSpPr>
        <p:spPr>
          <a:xfrm>
            <a:off x="4460386" y="3842080"/>
            <a:ext cx="541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The issue has been pinpointed, and simulations indicate a 3–4× improvement in intensity.</a:t>
            </a:r>
            <a:endParaRPr kumimoji="1" lang="ja-JP" altLang="en-US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C486606-C130-BF72-895C-D3AAF09FBD15}"/>
              </a:ext>
            </a:extLst>
          </p:cNvPr>
          <p:cNvSpPr txBox="1"/>
          <p:nvPr/>
        </p:nvSpPr>
        <p:spPr>
          <a:xfrm>
            <a:off x="4446462" y="4499670"/>
            <a:ext cx="44619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Fabricated in FY2025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Guide length: 11 m; m-value = 3–4,   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reflectivity = 80–90%</a:t>
            </a:r>
          </a:p>
          <a:p>
            <a:endParaRPr lang="en-US" altLang="ja-JP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Installed in FY2026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B3164C08-36E7-8B11-5F97-E8834F2D3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428" y="5231123"/>
            <a:ext cx="1070580" cy="13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31CBEDB-245C-30D7-5F0E-AC3DEA01BBF2}"/>
              </a:ext>
            </a:extLst>
          </p:cNvPr>
          <p:cNvSpPr txBox="1"/>
          <p:nvPr/>
        </p:nvSpPr>
        <p:spPr>
          <a:xfrm>
            <a:off x="2039008" y="5608083"/>
            <a:ext cx="17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〇 </a:t>
            </a: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Ripple effect: 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EFC07A-921F-EF62-82C8-97EFA0B45417}"/>
              </a:ext>
            </a:extLst>
          </p:cNvPr>
          <p:cNvSpPr txBox="1"/>
          <p:nvPr/>
        </p:nvSpPr>
        <p:spPr>
          <a:xfrm>
            <a:off x="2521073" y="5936991"/>
            <a:ext cx="44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 world-class instrument, already flooded with users, is finally ready to shine.</a:t>
            </a:r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3A04E48-E186-17FF-3807-3DCE2EED6E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60" y="3909117"/>
            <a:ext cx="1787957" cy="1015594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7D709868-170C-945B-C655-D8D7D088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66" y="936550"/>
            <a:ext cx="1781034" cy="133413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BEB358F-AC40-D7FC-8A6C-FD683A6824A5}"/>
              </a:ext>
            </a:extLst>
          </p:cNvPr>
          <p:cNvSpPr txBox="1"/>
          <p:nvPr/>
        </p:nvSpPr>
        <p:spPr>
          <a:xfrm>
            <a:off x="-6834" y="826774"/>
            <a:ext cx="6463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BL14</a:t>
            </a:r>
            <a:endParaRPr kumimoji="1" lang="ja-JP" altLang="en-US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E69AA81-828E-6EA2-1A91-DAC23B4C1445}"/>
              </a:ext>
            </a:extLst>
          </p:cNvPr>
          <p:cNvSpPr txBox="1"/>
          <p:nvPr/>
        </p:nvSpPr>
        <p:spPr>
          <a:xfrm>
            <a:off x="10113593" y="826774"/>
            <a:ext cx="207460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tube</a:t>
            </a:r>
            <a:endParaRPr kumimoji="1" lang="ja-JP" altLang="en-US" sz="3200" b="1" dirty="0">
              <a:solidFill>
                <a:schemeClr val="bg1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7C05B4-7972-4A39-16B9-6111FD0BE582}"/>
              </a:ext>
            </a:extLst>
          </p:cNvPr>
          <p:cNvSpPr/>
          <p:nvPr/>
        </p:nvSpPr>
        <p:spPr>
          <a:xfrm>
            <a:off x="0" y="1"/>
            <a:ext cx="12192000" cy="8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initiatives under the “MLF-double” program #3</a:t>
            </a:r>
            <a:endParaRPr kumimoji="1" lang="ja-JP" altLang="en-US" sz="3600" b="1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7039B8-08A8-72F5-6D7E-BAC8AE88F62C}"/>
              </a:ext>
            </a:extLst>
          </p:cNvPr>
          <p:cNvSpPr txBox="1"/>
          <p:nvPr/>
        </p:nvSpPr>
        <p:spPr>
          <a:xfrm>
            <a:off x="1940817" y="1025014"/>
            <a:ext cx="44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Situations and Challenges</a:t>
            </a:r>
            <a:endParaRPr kumimoji="1" lang="ja-JP" altLang="en-US" sz="2400" b="1" u="sng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2" name="図 31" descr="グラフ, 棒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7505F50-2A84-F188-FC79-258FE8E16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01" y="4739776"/>
            <a:ext cx="2926939" cy="198038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1A4C9F9-332F-A4A0-9131-5C55A1A3A2F9}"/>
              </a:ext>
            </a:extLst>
          </p:cNvPr>
          <p:cNvSpPr txBox="1"/>
          <p:nvPr/>
        </p:nvSpPr>
        <p:spPr>
          <a:xfrm>
            <a:off x="9140250" y="516203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2023B</a:t>
            </a:r>
          </a:p>
        </p:txBody>
      </p:sp>
    </p:spTree>
    <p:extLst>
      <p:ext uri="{BB962C8B-B14F-4D97-AF65-F5344CB8AC3E}">
        <p14:creationId xmlns:p14="http://schemas.microsoft.com/office/powerpoint/2010/main" val="395500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69BFB0-3DF5-5AAC-659E-F506AEEA6908}"/>
              </a:ext>
            </a:extLst>
          </p:cNvPr>
          <p:cNvGrpSpPr/>
          <p:nvPr/>
        </p:nvGrpSpPr>
        <p:grpSpPr>
          <a:xfrm rot="20419786">
            <a:off x="2118701" y="837458"/>
            <a:ext cx="9576117" cy="4709160"/>
            <a:chOff x="2185208" y="1797248"/>
            <a:chExt cx="7670143" cy="3263504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2EADE8D8-8438-3AD9-1643-C27F3DE11C95}"/>
                </a:ext>
              </a:extLst>
            </p:cNvPr>
            <p:cNvSpPr/>
            <p:nvPr/>
          </p:nvSpPr>
          <p:spPr>
            <a:xfrm>
              <a:off x="2509456" y="1797248"/>
              <a:ext cx="7345895" cy="3263504"/>
            </a:xfrm>
            <a:prstGeom prst="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7DFE0C3F-D4E9-C850-48F8-B2545C76761C}"/>
                </a:ext>
              </a:extLst>
            </p:cNvPr>
            <p:cNvSpPr/>
            <p:nvPr/>
          </p:nvSpPr>
          <p:spPr>
            <a:xfrm>
              <a:off x="2185208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Review current performance </a:t>
              </a:r>
              <a:r>
                <a:rPr lang="en-US" altLang="ja-JP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"MLF2030"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4D04AC4B-1D06-FEE4-7488-53C685E868DF}"/>
                </a:ext>
              </a:extLst>
            </p:cNvPr>
            <p:cNvSpPr/>
            <p:nvPr/>
          </p:nvSpPr>
          <p:spPr>
            <a:xfrm>
              <a:off x="4678298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rgbClr val="00206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Upgrade planning of TS1 </a:t>
              </a:r>
            </a:p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“MLF-double”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F9DAF10-AE62-8954-965F-22A80B1A2CB5}"/>
                </a:ext>
              </a:extLst>
            </p:cNvPr>
            <p:cNvSpPr/>
            <p:nvPr/>
          </p:nvSpPr>
          <p:spPr>
            <a:xfrm>
              <a:off x="7171389" y="2776299"/>
              <a:ext cx="2366010" cy="1305401"/>
            </a:xfrm>
            <a:custGeom>
              <a:avLst/>
              <a:gdLst>
                <a:gd name="connsiteX0" fmla="*/ 0 w 2366010"/>
                <a:gd name="connsiteY0" fmla="*/ 217571 h 1305401"/>
                <a:gd name="connsiteX1" fmla="*/ 217571 w 2366010"/>
                <a:gd name="connsiteY1" fmla="*/ 0 h 1305401"/>
                <a:gd name="connsiteX2" fmla="*/ 2148439 w 2366010"/>
                <a:gd name="connsiteY2" fmla="*/ 0 h 1305401"/>
                <a:gd name="connsiteX3" fmla="*/ 2366010 w 2366010"/>
                <a:gd name="connsiteY3" fmla="*/ 217571 h 1305401"/>
                <a:gd name="connsiteX4" fmla="*/ 2366010 w 2366010"/>
                <a:gd name="connsiteY4" fmla="*/ 1087830 h 1305401"/>
                <a:gd name="connsiteX5" fmla="*/ 2148439 w 2366010"/>
                <a:gd name="connsiteY5" fmla="*/ 1305401 h 1305401"/>
                <a:gd name="connsiteX6" fmla="*/ 217571 w 2366010"/>
                <a:gd name="connsiteY6" fmla="*/ 1305401 h 1305401"/>
                <a:gd name="connsiteX7" fmla="*/ 0 w 2366010"/>
                <a:gd name="connsiteY7" fmla="*/ 1087830 h 1305401"/>
                <a:gd name="connsiteX8" fmla="*/ 0 w 2366010"/>
                <a:gd name="connsiteY8" fmla="*/ 217571 h 13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6010" h="1305401">
                  <a:moveTo>
                    <a:pt x="0" y="217571"/>
                  </a:moveTo>
                  <a:cubicBezTo>
                    <a:pt x="0" y="97410"/>
                    <a:pt x="97410" y="0"/>
                    <a:pt x="217571" y="0"/>
                  </a:cubicBezTo>
                  <a:lnTo>
                    <a:pt x="2148439" y="0"/>
                  </a:lnTo>
                  <a:cubicBezTo>
                    <a:pt x="2268600" y="0"/>
                    <a:pt x="2366010" y="97410"/>
                    <a:pt x="2366010" y="217571"/>
                  </a:cubicBezTo>
                  <a:lnTo>
                    <a:pt x="2366010" y="1087830"/>
                  </a:lnTo>
                  <a:cubicBezTo>
                    <a:pt x="2366010" y="1207991"/>
                    <a:pt x="2268600" y="1305401"/>
                    <a:pt x="2148439" y="1305401"/>
                  </a:cubicBezTo>
                  <a:lnTo>
                    <a:pt x="217571" y="1305401"/>
                  </a:lnTo>
                  <a:cubicBezTo>
                    <a:pt x="97410" y="1305401"/>
                    <a:pt x="0" y="1207991"/>
                    <a:pt x="0" y="1087830"/>
                  </a:cubicBezTo>
                  <a:lnTo>
                    <a:pt x="0" y="217571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354" tIns="151354" rIns="151354" bIns="151354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32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Construction of TS2 and operation </a:t>
              </a:r>
              <a:endParaRPr lang="ja-JP" altLang="en-US" sz="3200" b="1" kern="1200" dirty="0">
                <a:solidFill>
                  <a:sysClr val="window" lastClr="FFFFFF"/>
                </a:solidFill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5F00411C-F356-E731-22B8-2FAD4B106E33}"/>
              </a:ext>
            </a:extLst>
          </p:cNvPr>
          <p:cNvSpPr/>
          <p:nvPr/>
        </p:nvSpPr>
        <p:spPr>
          <a:xfrm rot="4278956">
            <a:off x="5787878" y="2443912"/>
            <a:ext cx="4962645" cy="707452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3868E04-A0C6-574F-6C4D-96A75793EAAA}"/>
              </a:ext>
            </a:extLst>
          </p:cNvPr>
          <p:cNvGrpSpPr/>
          <p:nvPr/>
        </p:nvGrpSpPr>
        <p:grpSpPr>
          <a:xfrm>
            <a:off x="4558311" y="4558536"/>
            <a:ext cx="7416005" cy="1149009"/>
            <a:chOff x="4558311" y="4558536"/>
            <a:chExt cx="7416005" cy="11490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FFF7B17-6600-1028-751A-632347A6288D}"/>
                </a:ext>
              </a:extLst>
            </p:cNvPr>
            <p:cNvSpPr txBox="1"/>
            <p:nvPr/>
          </p:nvSpPr>
          <p:spPr>
            <a:xfrm>
              <a:off x="5421412" y="4558536"/>
              <a:ext cx="41806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Activities toward TS2 #1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FDE513E-51FA-3DD4-0FFE-A0C0E22222E8}"/>
                </a:ext>
              </a:extLst>
            </p:cNvPr>
            <p:cNvSpPr txBox="1"/>
            <p:nvPr/>
          </p:nvSpPr>
          <p:spPr>
            <a:xfrm>
              <a:off x="4558311" y="5184325"/>
              <a:ext cx="7416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Close collaboration between users and the facility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B569C2-F021-AB6A-5979-40208A8E9E55}"/>
              </a:ext>
            </a:extLst>
          </p:cNvPr>
          <p:cNvSpPr txBox="1"/>
          <p:nvPr/>
        </p:nvSpPr>
        <p:spPr>
          <a:xfrm>
            <a:off x="4950603" y="5707545"/>
            <a:ext cx="6450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MLF Roadmap WS</a:t>
            </a:r>
          </a:p>
          <a:p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- 1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 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August 26, 2025, 2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March 14, 2026</a:t>
            </a:r>
          </a:p>
          <a:p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- 3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</a:t>
            </a:r>
            <a:r>
              <a:rPr lang="en-US" altLang="ja-JP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To be held in FY2026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AA54430-7293-4845-69C6-E34966188317}"/>
              </a:ext>
            </a:extLst>
          </p:cNvPr>
          <p:cNvGrpSpPr/>
          <p:nvPr/>
        </p:nvGrpSpPr>
        <p:grpSpPr>
          <a:xfrm>
            <a:off x="118872" y="0"/>
            <a:ext cx="7936992" cy="1632496"/>
            <a:chOff x="118872" y="0"/>
            <a:chExt cx="7936992" cy="1632496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D4E3B0C-85A0-3232-9108-A219387679E3}"/>
                </a:ext>
              </a:extLst>
            </p:cNvPr>
            <p:cNvSpPr txBox="1"/>
            <p:nvPr/>
          </p:nvSpPr>
          <p:spPr>
            <a:xfrm>
              <a:off x="1563417" y="0"/>
              <a:ext cx="41806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Activities toward TS2 #2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C6510DA-22E3-56CF-A5A2-CBEFED268DDA}"/>
                </a:ext>
              </a:extLst>
            </p:cNvPr>
            <p:cNvSpPr txBox="1"/>
            <p:nvPr/>
          </p:nvSpPr>
          <p:spPr>
            <a:xfrm>
              <a:off x="118872" y="678389"/>
              <a:ext cx="79369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Evaluating TS2 instruments requires understanding our current position through </a:t>
              </a:r>
              <a:r>
                <a:rPr lang="en-US" altLang="ja-JP" sz="2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comparison with TS1</a:t>
              </a:r>
              <a:r>
                <a:rPr lang="en-US" altLang="ja-JP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D0B22E9-FF1D-3DDB-BD97-9B46A4B76194}"/>
              </a:ext>
            </a:extLst>
          </p:cNvPr>
          <p:cNvGrpSpPr/>
          <p:nvPr/>
        </p:nvGrpSpPr>
        <p:grpSpPr>
          <a:xfrm>
            <a:off x="128711" y="1652005"/>
            <a:ext cx="5292701" cy="3588317"/>
            <a:chOff x="128711" y="1652005"/>
            <a:chExt cx="5292701" cy="358831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D470C8B-3C03-0EE4-788C-10E7E0F34E51}"/>
                </a:ext>
              </a:extLst>
            </p:cNvPr>
            <p:cNvSpPr txBox="1"/>
            <p:nvPr/>
          </p:nvSpPr>
          <p:spPr>
            <a:xfrm>
              <a:off x="591023" y="1652005"/>
              <a:ext cx="48303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Applying </a:t>
              </a:r>
              <a:r>
                <a:rPr lang="en-US" altLang="ja-JP" sz="2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state-of-the-art</a:t>
              </a:r>
              <a:r>
                <a:rPr lang="en-US" altLang="ja-JP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Monte Carlo simulations to the existing TS1 instrument</a:t>
              </a:r>
            </a:p>
            <a:p>
              <a:pPr lvl="1"/>
              <a:r>
                <a:rPr lang="en-US" altLang="ja-JP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ja-JP" alt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lang="en-US" altLang="ja-JP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Sala’s talk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799D519-9D72-341F-3E04-261178A9C658}"/>
                </a:ext>
              </a:extLst>
            </p:cNvPr>
            <p:cNvSpPr txBox="1"/>
            <p:nvPr/>
          </p:nvSpPr>
          <p:spPr>
            <a:xfrm>
              <a:off x="128711" y="3332107"/>
              <a:ext cx="226221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</a:t>
              </a:r>
              <a:r>
                <a:rPr lang="en-US" altLang="ja-JP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were </a:t>
              </a:r>
              <a:r>
                <a:rPr lang="en-US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experts in instrument simulation 20</a:t>
              </a:r>
              <a:r>
                <a:rPr lang="ja-JP" alt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years ago</a:t>
              </a:r>
            </a:p>
            <a:p>
              <a:r>
                <a:rPr lang="en-US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But now … </a:t>
              </a:r>
            </a:p>
            <a:p>
              <a:endParaRPr lang="en-US" altLang="ja-JP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Especially, Young staff has no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589</Words>
  <Application>Microsoft Office PowerPoint</Application>
  <PresentationFormat>ワイド画面</PresentationFormat>
  <Paragraphs>150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ＭＳ Ｐゴシック</vt:lpstr>
      <vt:lpstr>MS Gothic</vt:lpstr>
      <vt:lpstr>游ゴシック</vt:lpstr>
      <vt:lpstr>游ゴシック Light</vt:lpstr>
      <vt:lpstr>Arial</vt:lpstr>
      <vt:lpstr>Calibri</vt:lpstr>
      <vt:lpstr>Cambria Math</vt:lpstr>
      <vt:lpstr>Cooper Black</vt:lpstr>
      <vt:lpstr>Symbol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中村充孝</dc:creator>
  <cp:lastModifiedBy>中村 充孝</cp:lastModifiedBy>
  <cp:revision>139</cp:revision>
  <dcterms:created xsi:type="dcterms:W3CDTF">2024-02-29T09:17:05Z</dcterms:created>
  <dcterms:modified xsi:type="dcterms:W3CDTF">2025-10-22T03:57:08Z</dcterms:modified>
</cp:coreProperties>
</file>