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64" r:id="rId4"/>
    <p:sldId id="265" r:id="rId5"/>
    <p:sldId id="267" r:id="rId6"/>
    <p:sldId id="258" r:id="rId7"/>
    <p:sldId id="257" r:id="rId8"/>
    <p:sldId id="268" r:id="rId9"/>
    <p:sldId id="259" r:id="rId10"/>
    <p:sldId id="262" r:id="rId11"/>
    <p:sldId id="266" r:id="rId12"/>
    <p:sldId id="26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729"/>
  </p:normalViewPr>
  <p:slideViewPr>
    <p:cSldViewPr snapToGrid="0">
      <p:cViewPr>
        <p:scale>
          <a:sx n="70" d="100"/>
          <a:sy n="70" d="100"/>
        </p:scale>
        <p:origin x="872" y="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23604-6C57-40D5-45E6-4E04F45CC0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9372D7-C173-59D6-A209-52983AF201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F7915F-4C93-30A2-2B5B-E037DEDF8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EDBBD-3BD1-6B40-8A1C-67834B4B27A2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1AD24-AD0C-B589-A291-60E98102A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AC584-2C47-6A7E-A50D-77197DB65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A1FF4-E8C6-234D-9986-D00B376F6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459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3F0FE-48FF-65D5-03D7-85591A0E3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0B6244-DBD3-6057-ECB5-A5E39340DB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ED1D9-19F8-D46A-773A-EB91FC82A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EDBBD-3BD1-6B40-8A1C-67834B4B27A2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30FF6-4EDB-2681-E6A5-6B1F1C62E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F3D95-E49C-1069-30F2-F00F5682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A1FF4-E8C6-234D-9986-D00B376F6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981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E0E9A2-651E-7CE7-F9DB-A289900F2A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AB3508-D36E-9310-EA0A-DE2E64DABF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65D02-8C1C-A4C6-3811-A32AB924C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EDBBD-3BD1-6B40-8A1C-67834B4B27A2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5DDD2D-F981-14C5-52DC-C488D4553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2EDA21-A4B5-8058-AFB5-9CCDB0276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A1FF4-E8C6-234D-9986-D00B376F6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A2744-2E13-8ED6-A811-C4919528E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8D8118-303E-695B-F70F-B26817426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198B46-3405-C7A3-995E-0C52ABDE1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EDBBD-3BD1-6B40-8A1C-67834B4B27A2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02794E-59D8-5555-34A7-DF69A4CBC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46D4C-E05B-ED62-3B0A-C86F25C92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A1FF4-E8C6-234D-9986-D00B376F6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461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67077-EB89-FEFD-DCA9-0737C960F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4CDCD4-E90C-E418-57EC-0A2CE89DDA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FD744-8758-E3CC-6D6E-097586B82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EDBBD-3BD1-6B40-8A1C-67834B4B27A2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E2594-36C8-88C3-5EFE-5235B0180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41B95-5D9C-1707-B40C-3B0BB845C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A1FF4-E8C6-234D-9986-D00B376F6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193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91B9C-B95D-6696-DFA8-FBD643BBD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653A5-A9F1-5B09-222B-1EFB502A14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5BD244-2691-EA2F-259B-35432C1C6D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AD3B01-5206-BE20-2DA7-91841D534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EDBBD-3BD1-6B40-8A1C-67834B4B27A2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0F7A98-9438-FAF5-6E0D-BD1F4738D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30ED1-6007-7B0E-C3C4-50781F94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A1FF4-E8C6-234D-9986-D00B376F6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67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05B7A-4E37-77EF-07A2-5E65852E9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973700-9B31-F2EA-5B61-B5D238193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E6832E-C786-1BB0-EC5D-658209BB98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F90302-5690-F63E-02AA-FF2AEBCA9C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A27E4A-4563-6920-DFC4-A4CCBF56AA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9C518D-0EA2-4ECA-496F-6E1DE2FC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EDBBD-3BD1-6B40-8A1C-67834B4B27A2}" type="datetimeFigureOut">
              <a:rPr lang="en-US" smtClean="0"/>
              <a:t>7/21/26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7168E-47A0-DD83-0D41-73E76F5BB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31E131-59F6-4FF0-9061-A2CBF0F56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A1FF4-E8C6-234D-9986-D00B376F6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928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8BF83-435A-2DF5-0AA6-3F98D63E8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D5D138-8D85-4C6C-4B2B-A312B6038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EDBBD-3BD1-6B40-8A1C-67834B4B27A2}" type="datetimeFigureOut">
              <a:rPr lang="en-US" smtClean="0"/>
              <a:t>7/21/26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188DD7-E412-2D0F-5D67-840B0FF2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11ABD9-86C0-0A1F-6AC2-7BF6B7B47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A1FF4-E8C6-234D-9986-D00B376F6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597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347BB4-DBB7-A6DC-97A5-E27393220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EDBBD-3BD1-6B40-8A1C-67834B4B27A2}" type="datetimeFigureOut">
              <a:rPr lang="en-US" smtClean="0"/>
              <a:t>7/21/26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92B73A-999A-C247-2400-CDA057B11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BC7A47-F6B2-E067-5696-A6BD7CF7D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A1FF4-E8C6-234D-9986-D00B376F6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667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2400-117E-7A8F-1371-39F8F460C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9BFD0-678B-D088-48B5-61D8AF570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C0B2D-C6DA-BB74-07F6-CD943438E2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F05FD5-CBF6-3346-6406-2B0D331C5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EDBBD-3BD1-6B40-8A1C-67834B4B27A2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A767B-4F0B-4928-0E1A-466E50B13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2CD9E-07EF-AC00-A9C8-A6AE6A1D6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A1FF4-E8C6-234D-9986-D00B376F6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97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75B14-883E-E493-D659-EF28C9726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22FCDB-ED66-F032-87F7-92CE36F4AE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D62DEF-212E-08BF-158B-1885579B27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3E80B2-27CE-5A6B-09BA-ED087C5BB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EDBBD-3BD1-6B40-8A1C-67834B4B27A2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C5D1A3-BAAA-D416-F136-4A966486F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D01C13-4865-174B-83BA-FF47B4FA0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A1FF4-E8C6-234D-9986-D00B376F6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332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BE2124-2811-1794-39A6-75326C549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E2BB05-6D4D-E487-6AE7-6684F531C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3F714-40CD-8E14-A36B-640E2DD1C2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9EDBBD-3BD1-6B40-8A1C-67834B4B27A2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4A214-5D2A-2EFC-6F94-A778B802D7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26598-565E-64EC-9AE1-A7B844ABB9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5A1FF4-E8C6-234D-9986-D00B376F6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508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1034F8-C6FF-B547-15A9-C35CDD498A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4261" t="34147" b="11573"/>
          <a:stretch>
            <a:fillRect/>
          </a:stretch>
        </p:blipFill>
        <p:spPr>
          <a:xfrm>
            <a:off x="-182880" y="-759420"/>
            <a:ext cx="12563856" cy="91763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95985C-9672-7102-1C51-CF7DE47DE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932432" y="4064000"/>
            <a:ext cx="16056864" cy="2387600"/>
          </a:xfrm>
        </p:spPr>
        <p:txBody>
          <a:bodyPr>
            <a:noAutofit/>
          </a:bodyPr>
          <a:lstStyle/>
          <a:p>
            <a:r>
              <a:rPr lang="en-US" sz="40000" dirty="0"/>
              <a:t>HELLO</a:t>
            </a:r>
          </a:p>
        </p:txBody>
      </p:sp>
    </p:spTree>
    <p:extLst>
      <p:ext uri="{BB962C8B-B14F-4D97-AF65-F5344CB8AC3E}">
        <p14:creationId xmlns:p14="http://schemas.microsoft.com/office/powerpoint/2010/main" val="354391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0C321-196E-8055-3530-3B000D6C7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01B023F-F972-301B-47F7-A1302AE4BB51}"/>
              </a:ext>
            </a:extLst>
          </p:cNvPr>
          <p:cNvSpPr txBox="1"/>
          <p:nvPr/>
        </p:nvSpPr>
        <p:spPr>
          <a:xfrm>
            <a:off x="4313790" y="230567"/>
            <a:ext cx="422670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u="sng" dirty="0">
                <a:solidFill>
                  <a:schemeClr val="tx2"/>
                </a:solidFill>
              </a:rPr>
              <a:t>The Simulation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AF6CFA1-7D02-A351-62E8-F7206E761541}"/>
              </a:ext>
            </a:extLst>
          </p:cNvPr>
          <p:cNvGrpSpPr/>
          <p:nvPr/>
        </p:nvGrpSpPr>
        <p:grpSpPr>
          <a:xfrm>
            <a:off x="6203696" y="1975103"/>
            <a:ext cx="4673600" cy="3602737"/>
            <a:chOff x="6203696" y="1975103"/>
            <a:chExt cx="4673600" cy="360273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E07754D-4B5B-0EC6-74D5-D2C2DFBA35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21820" b="3917"/>
            <a:stretch>
              <a:fillRect/>
            </a:stretch>
          </p:blipFill>
          <p:spPr>
            <a:xfrm>
              <a:off x="6203696" y="1975103"/>
              <a:ext cx="4673600" cy="3602737"/>
            </a:xfrm>
            <a:prstGeom prst="rect">
              <a:avLst/>
            </a:prstGeom>
          </p:spPr>
        </p:pic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0DFFE4E-5BD5-ECAC-F27D-372EEE88249D}"/>
                </a:ext>
              </a:extLst>
            </p:cNvPr>
            <p:cNvSpPr/>
            <p:nvPr/>
          </p:nvSpPr>
          <p:spPr>
            <a:xfrm>
              <a:off x="7808976" y="3632471"/>
              <a:ext cx="288000" cy="288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97EE405-1861-89B7-6061-B35197FAAE86}"/>
                </a:ext>
              </a:extLst>
            </p:cNvPr>
            <p:cNvSpPr/>
            <p:nvPr/>
          </p:nvSpPr>
          <p:spPr>
            <a:xfrm>
              <a:off x="10119360" y="3632471"/>
              <a:ext cx="288000" cy="288000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A62C301-008A-AE69-49EF-B7BF869FF130}"/>
                </a:ext>
              </a:extLst>
            </p:cNvPr>
            <p:cNvSpPr/>
            <p:nvPr/>
          </p:nvSpPr>
          <p:spPr>
            <a:xfrm>
              <a:off x="8955024" y="4808999"/>
              <a:ext cx="288000" cy="288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C253865-3422-5ECF-FF15-55B9FB0BCCA9}"/>
                </a:ext>
              </a:extLst>
            </p:cNvPr>
            <p:cNvSpPr/>
            <p:nvPr/>
          </p:nvSpPr>
          <p:spPr>
            <a:xfrm>
              <a:off x="8955024" y="2474231"/>
              <a:ext cx="288000" cy="288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A53CA03-13C5-12B0-7CF4-5C462D3958FB}"/>
                </a:ext>
              </a:extLst>
            </p:cNvPr>
            <p:cNvSpPr/>
            <p:nvPr/>
          </p:nvSpPr>
          <p:spPr>
            <a:xfrm>
              <a:off x="8955024" y="3632471"/>
              <a:ext cx="288000" cy="28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BFD32ED-D2F1-D561-DB6C-DB4AB63E6F01}"/>
              </a:ext>
            </a:extLst>
          </p:cNvPr>
          <p:cNvGrpSpPr/>
          <p:nvPr/>
        </p:nvGrpSpPr>
        <p:grpSpPr>
          <a:xfrm>
            <a:off x="6203696" y="1975103"/>
            <a:ext cx="4673600" cy="3602737"/>
            <a:chOff x="6203696" y="1975103"/>
            <a:chExt cx="4673600" cy="360273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E6C08D9-4E9A-6AAB-D589-2BE4DACD9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21820" b="3917"/>
            <a:stretch>
              <a:fillRect/>
            </a:stretch>
          </p:blipFill>
          <p:spPr>
            <a:xfrm>
              <a:off x="6203696" y="1975103"/>
              <a:ext cx="4673600" cy="3602737"/>
            </a:xfrm>
            <a:prstGeom prst="rect">
              <a:avLst/>
            </a:prstGeom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4FB5F31-7C1F-6663-2748-96300C8B74A7}"/>
                </a:ext>
              </a:extLst>
            </p:cNvPr>
            <p:cNvSpPr/>
            <p:nvPr/>
          </p:nvSpPr>
          <p:spPr>
            <a:xfrm>
              <a:off x="7808976" y="3632471"/>
              <a:ext cx="288000" cy="288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AC48B11-B054-117E-1E3C-D493F1335A35}"/>
                </a:ext>
              </a:extLst>
            </p:cNvPr>
            <p:cNvSpPr/>
            <p:nvPr/>
          </p:nvSpPr>
          <p:spPr>
            <a:xfrm>
              <a:off x="10119360" y="3632471"/>
              <a:ext cx="288000" cy="28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1B5C810-766B-3148-55EB-9AC3EB96FA37}"/>
                </a:ext>
              </a:extLst>
            </p:cNvPr>
            <p:cNvSpPr/>
            <p:nvPr/>
          </p:nvSpPr>
          <p:spPr>
            <a:xfrm>
              <a:off x="8955024" y="4808999"/>
              <a:ext cx="288000" cy="2880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6DF5AF4-332B-7762-2332-0A9510F9FE22}"/>
                </a:ext>
              </a:extLst>
            </p:cNvPr>
            <p:cNvSpPr/>
            <p:nvPr/>
          </p:nvSpPr>
          <p:spPr>
            <a:xfrm>
              <a:off x="8955024" y="2474231"/>
              <a:ext cx="288000" cy="28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36A0DAD-370B-9F4B-699B-EB4B510F70A4}"/>
                </a:ext>
              </a:extLst>
            </p:cNvPr>
            <p:cNvSpPr/>
            <p:nvPr/>
          </p:nvSpPr>
          <p:spPr>
            <a:xfrm>
              <a:off x="8955024" y="3632471"/>
              <a:ext cx="288000" cy="288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C02DA62-D8BB-3BCA-CE40-5F423A677528}"/>
              </a:ext>
            </a:extLst>
          </p:cNvPr>
          <p:cNvGrpSpPr/>
          <p:nvPr/>
        </p:nvGrpSpPr>
        <p:grpSpPr>
          <a:xfrm>
            <a:off x="6187440" y="1975102"/>
            <a:ext cx="4673600" cy="3602737"/>
            <a:chOff x="6203696" y="1975103"/>
            <a:chExt cx="4673600" cy="3602737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381BA099-0098-3F3C-C649-D57D33C0D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21820" b="3917"/>
            <a:stretch>
              <a:fillRect/>
            </a:stretch>
          </p:blipFill>
          <p:spPr>
            <a:xfrm>
              <a:off x="6203696" y="1975103"/>
              <a:ext cx="4673600" cy="3602737"/>
            </a:xfrm>
            <a:prstGeom prst="rect">
              <a:avLst/>
            </a:prstGeom>
          </p:spPr>
        </p:pic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67646F4-5EB2-280E-1CFC-643E90CB09F9}"/>
                </a:ext>
              </a:extLst>
            </p:cNvPr>
            <p:cNvSpPr/>
            <p:nvPr/>
          </p:nvSpPr>
          <p:spPr>
            <a:xfrm>
              <a:off x="7808976" y="3632471"/>
              <a:ext cx="288000" cy="2880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9AED961-0781-B39E-972D-B59B408F997C}"/>
                </a:ext>
              </a:extLst>
            </p:cNvPr>
            <p:cNvSpPr/>
            <p:nvPr/>
          </p:nvSpPr>
          <p:spPr>
            <a:xfrm>
              <a:off x="10119360" y="3632471"/>
              <a:ext cx="288000" cy="28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6D6D9BB-081F-C638-37D2-77E537943BA6}"/>
                </a:ext>
              </a:extLst>
            </p:cNvPr>
            <p:cNvSpPr/>
            <p:nvPr/>
          </p:nvSpPr>
          <p:spPr>
            <a:xfrm>
              <a:off x="8955024" y="4808999"/>
              <a:ext cx="288000" cy="2880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1ABA151-1F0F-8323-7447-6A6694A2AAC5}"/>
                </a:ext>
              </a:extLst>
            </p:cNvPr>
            <p:cNvSpPr/>
            <p:nvPr/>
          </p:nvSpPr>
          <p:spPr>
            <a:xfrm>
              <a:off x="8955024" y="2474231"/>
              <a:ext cx="288000" cy="28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0B0BD0B-E6A7-6FE0-6B6A-93900F7E8FEB}"/>
                </a:ext>
              </a:extLst>
            </p:cNvPr>
            <p:cNvSpPr/>
            <p:nvPr/>
          </p:nvSpPr>
          <p:spPr>
            <a:xfrm>
              <a:off x="8955024" y="3632471"/>
              <a:ext cx="288000" cy="288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FD6D8AEF-0F37-C076-CDEB-02CBA4B14D9E}"/>
              </a:ext>
            </a:extLst>
          </p:cNvPr>
          <p:cNvSpPr txBox="1"/>
          <p:nvPr/>
        </p:nvSpPr>
        <p:spPr>
          <a:xfrm>
            <a:off x="12162" y="1810512"/>
            <a:ext cx="6414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0" dirty="0"/>
              <a:t>Monte Carlo ↔︎ </a:t>
            </a:r>
            <a:r>
              <a:rPr lang="en-GB" sz="2800" b="0" dirty="0">
                <a:solidFill>
                  <a:srgbClr val="C00000"/>
                </a:solidFill>
              </a:rPr>
              <a:t>Weighted</a:t>
            </a:r>
            <a:r>
              <a:rPr lang="en-GB" sz="2800" b="0" dirty="0"/>
              <a:t> Sampling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02DECDE-09D8-71D9-8025-54A2299F244D}"/>
              </a:ext>
            </a:extLst>
          </p:cNvPr>
          <p:cNvSpPr txBox="1"/>
          <p:nvPr/>
        </p:nvSpPr>
        <p:spPr>
          <a:xfrm>
            <a:off x="58721" y="3253250"/>
            <a:ext cx="6414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Possible Measurements:</a:t>
            </a:r>
            <a:endParaRPr lang="en-GB" sz="2800" b="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0B70283-1F32-F990-15CE-CD16A3012D5D}"/>
              </a:ext>
            </a:extLst>
          </p:cNvPr>
          <p:cNvSpPr txBox="1"/>
          <p:nvPr/>
        </p:nvSpPr>
        <p:spPr>
          <a:xfrm>
            <a:off x="412289" y="3941060"/>
            <a:ext cx="6414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GB" sz="2400" b="0" dirty="0"/>
              <a:t>Particle Masses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40B73D3-0B33-9F42-2CEC-CB74D26FAF8A}"/>
              </a:ext>
            </a:extLst>
          </p:cNvPr>
          <p:cNvSpPr txBox="1"/>
          <p:nvPr/>
        </p:nvSpPr>
        <p:spPr>
          <a:xfrm>
            <a:off x="412288" y="4528616"/>
            <a:ext cx="6414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GB" sz="2400" b="0" dirty="0"/>
              <a:t>Decay Rates</a:t>
            </a:r>
          </a:p>
        </p:txBody>
      </p:sp>
    </p:spTree>
    <p:extLst>
      <p:ext uri="{BB962C8B-B14F-4D97-AF65-F5344CB8AC3E}">
        <p14:creationId xmlns:p14="http://schemas.microsoft.com/office/powerpoint/2010/main" val="152048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6" grpId="0"/>
      <p:bldP spid="37" grpId="0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886AD33-F524-B80D-2582-4C08312B0381}"/>
              </a:ext>
            </a:extLst>
          </p:cNvPr>
          <p:cNvSpPr txBox="1"/>
          <p:nvPr/>
        </p:nvSpPr>
        <p:spPr>
          <a:xfrm>
            <a:off x="3716870" y="56831"/>
            <a:ext cx="55800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u="sng" dirty="0">
                <a:solidFill>
                  <a:schemeClr val="tx2"/>
                </a:solidFill>
              </a:rPr>
              <a:t>What We Observe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265F8ED-39E2-C0D1-C504-B9BDF8421831}"/>
              </a:ext>
            </a:extLst>
          </p:cNvPr>
          <p:cNvGrpSpPr/>
          <p:nvPr/>
        </p:nvGrpSpPr>
        <p:grpSpPr>
          <a:xfrm>
            <a:off x="925576" y="1720495"/>
            <a:ext cx="2055368" cy="2650677"/>
            <a:chOff x="1218184" y="3604159"/>
            <a:chExt cx="2055368" cy="2650677"/>
          </a:xfrm>
        </p:grpSpPr>
        <p:pic>
          <p:nvPicPr>
            <p:cNvPr id="6" name="Picture 5" descr="Quarks - Academic Team Science Canon">
              <a:extLst>
                <a:ext uri="{FF2B5EF4-FFF2-40B4-BE49-F238E27FC236}">
                  <a16:creationId xmlns:a16="http://schemas.microsoft.com/office/drawing/2014/main" id="{86A8FE49-CA24-0362-D505-5E8DF4835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19822"/>
            <a:stretch>
              <a:fillRect/>
            </a:stretch>
          </p:blipFill>
          <p:spPr>
            <a:xfrm>
              <a:off x="1218184" y="4606885"/>
              <a:ext cx="2055368" cy="1647951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B4B99F9-09D6-B26E-79FB-0E7CFB2848E3}"/>
                </a:ext>
              </a:extLst>
            </p:cNvPr>
            <p:cNvSpPr txBox="1"/>
            <p:nvPr/>
          </p:nvSpPr>
          <p:spPr>
            <a:xfrm>
              <a:off x="1509128" y="3604159"/>
              <a:ext cx="14734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u="sng" dirty="0"/>
                <a:t>Confined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A453C10-326D-3EF4-31D8-3BF1B4792265}"/>
              </a:ext>
            </a:extLst>
          </p:cNvPr>
          <p:cNvGrpSpPr/>
          <p:nvPr/>
        </p:nvGrpSpPr>
        <p:grpSpPr>
          <a:xfrm>
            <a:off x="8625839" y="1720495"/>
            <a:ext cx="3037010" cy="3331864"/>
            <a:chOff x="8918447" y="3604159"/>
            <a:chExt cx="3037010" cy="3331864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2684298-EF43-0DF2-C859-9C707E46BA94}"/>
                </a:ext>
              </a:extLst>
            </p:cNvPr>
            <p:cNvGrpSpPr/>
            <p:nvPr/>
          </p:nvGrpSpPr>
          <p:grpSpPr>
            <a:xfrm>
              <a:off x="8918447" y="4065823"/>
              <a:ext cx="3037010" cy="2870200"/>
              <a:chOff x="8753855" y="1554988"/>
              <a:chExt cx="3037010" cy="2870200"/>
            </a:xfrm>
          </p:grpSpPr>
          <p:pic>
            <p:nvPicPr>
              <p:cNvPr id="14" name="Picture 13" descr="New research challenges everything we know about the Big Bang | The Independent">
                <a:extLst>
                  <a:ext uri="{FF2B5EF4-FFF2-40B4-BE49-F238E27FC236}">
                    <a16:creationId xmlns:a16="http://schemas.microsoft.com/office/drawing/2014/main" id="{30D9A27D-2AAB-1F5C-F8C3-16D357EE34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6627" r="12832"/>
              <a:stretch>
                <a:fillRect/>
              </a:stretch>
            </p:blipFill>
            <p:spPr>
              <a:xfrm>
                <a:off x="8753855" y="1554988"/>
                <a:ext cx="3037010" cy="2870200"/>
              </a:xfrm>
              <a:prstGeom prst="rect">
                <a:avLst/>
              </a:prstGeom>
            </p:spPr>
          </p:pic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E9CF2FBF-019D-F113-023F-240ED37A46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 b="15128"/>
              <a:stretch>
                <a:fillRect/>
              </a:stretch>
            </p:blipFill>
            <p:spPr>
              <a:xfrm>
                <a:off x="9498056" y="1875663"/>
                <a:ext cx="1806388" cy="1891665"/>
              </a:xfrm>
              <a:prstGeom prst="rect">
                <a:avLst/>
              </a:prstGeom>
            </p:spPr>
          </p:pic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2EF594D-44A9-CCF5-4B45-3E531F698C6C}"/>
                </a:ext>
              </a:extLst>
            </p:cNvPr>
            <p:cNvSpPr txBox="1"/>
            <p:nvPr/>
          </p:nvSpPr>
          <p:spPr>
            <a:xfrm>
              <a:off x="9530293" y="3604159"/>
              <a:ext cx="18133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u="sng" dirty="0"/>
                <a:t>Deconfined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7939E77-97E4-CC49-BAA0-FF79073F08FC}"/>
              </a:ext>
            </a:extLst>
          </p:cNvPr>
          <p:cNvGrpSpPr/>
          <p:nvPr/>
        </p:nvGrpSpPr>
        <p:grpSpPr>
          <a:xfrm>
            <a:off x="3767328" y="3085531"/>
            <a:ext cx="4214025" cy="531728"/>
            <a:chOff x="4059936" y="4969195"/>
            <a:chExt cx="4214025" cy="531728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5C842883-7B0A-7681-5DF6-A2309F1D153C}"/>
                </a:ext>
              </a:extLst>
            </p:cNvPr>
            <p:cNvCxnSpPr/>
            <p:nvPr/>
          </p:nvCxnSpPr>
          <p:spPr>
            <a:xfrm>
              <a:off x="4059936" y="5500923"/>
              <a:ext cx="4214025" cy="0"/>
            </a:xfrm>
            <a:prstGeom prst="straightConnector1">
              <a:avLst/>
            </a:prstGeom>
            <a:ln w="50800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37BBBA5-2FBC-E05E-360A-828E684670C7}"/>
                </a:ext>
              </a:extLst>
            </p:cNvPr>
            <p:cNvSpPr txBox="1"/>
            <p:nvPr/>
          </p:nvSpPr>
          <p:spPr>
            <a:xfrm>
              <a:off x="5056007" y="4969195"/>
              <a:ext cx="23657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C00000"/>
                  </a:solidFill>
                </a:rPr>
                <a:t>Phase Transition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722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0D5025-59F2-9EF2-E4DF-7CD8A4420A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7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994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8912B2-9AEF-C295-654C-F0E23485BA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066" b="8267"/>
          <a:stretch>
            <a:fillRect/>
          </a:stretch>
        </p:blipFill>
        <p:spPr>
          <a:xfrm>
            <a:off x="214121" y="896112"/>
            <a:ext cx="5613655" cy="58881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C92E435-9EC1-AF39-D496-604788CDBD11}"/>
              </a:ext>
            </a:extLst>
          </p:cNvPr>
          <p:cNvGrpSpPr/>
          <p:nvPr/>
        </p:nvGrpSpPr>
        <p:grpSpPr>
          <a:xfrm>
            <a:off x="6169698" y="603503"/>
            <a:ext cx="5613653" cy="6180709"/>
            <a:chOff x="6382512" y="384047"/>
            <a:chExt cx="4828032" cy="5907025"/>
          </a:xfrm>
        </p:grpSpPr>
        <p:pic>
          <p:nvPicPr>
            <p:cNvPr id="8" name="Picture 7" descr="African muscular man showing muscles on black background Stock Photo - Alamy">
              <a:extLst>
                <a:ext uri="{FF2B5EF4-FFF2-40B4-BE49-F238E27FC236}">
                  <a16:creationId xmlns:a16="http://schemas.microsoft.com/office/drawing/2014/main" id="{83D530F3-AC51-E865-79DE-A8CB1C1F5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4940" b="19071"/>
            <a:stretch>
              <a:fillRect/>
            </a:stretch>
          </p:blipFill>
          <p:spPr>
            <a:xfrm>
              <a:off x="6382512" y="384047"/>
              <a:ext cx="4828032" cy="590702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646729F-CB84-8DCF-750F-92FD35B987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674" t="24444" r="37437" b="36356"/>
            <a:stretch>
              <a:fillRect/>
            </a:stretch>
          </p:blipFill>
          <p:spPr>
            <a:xfrm rot="2430469">
              <a:off x="7864737" y="630131"/>
              <a:ext cx="1893436" cy="1739595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B777595-CF73-C148-683B-311DE2F80166}"/>
              </a:ext>
            </a:extLst>
          </p:cNvPr>
          <p:cNvSpPr txBox="1"/>
          <p:nvPr/>
        </p:nvSpPr>
        <p:spPr>
          <a:xfrm>
            <a:off x="5280063" y="0"/>
            <a:ext cx="35644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u="sng" dirty="0">
                <a:solidFill>
                  <a:schemeClr val="tx2"/>
                </a:solidFill>
              </a:rPr>
              <a:t>Me</a:t>
            </a:r>
          </a:p>
        </p:txBody>
      </p:sp>
    </p:spTree>
    <p:extLst>
      <p:ext uri="{BB962C8B-B14F-4D97-AF65-F5344CB8AC3E}">
        <p14:creationId xmlns:p14="http://schemas.microsoft.com/office/powerpoint/2010/main" val="381663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dinburgh - A City By Any Other Name — Edinburgh Expert Walking Tours">
            <a:extLst>
              <a:ext uri="{FF2B5EF4-FFF2-40B4-BE49-F238E27FC236}">
                <a16:creationId xmlns:a16="http://schemas.microsoft.com/office/drawing/2014/main" id="{9B632397-8FDA-97E6-B2D5-513A43D6A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50" y="1259586"/>
            <a:ext cx="6858000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8AC52E1-0509-D06F-A271-1A09E86550E9}"/>
              </a:ext>
            </a:extLst>
          </p:cNvPr>
          <p:cNvSpPr txBox="1"/>
          <p:nvPr/>
        </p:nvSpPr>
        <p:spPr>
          <a:xfrm>
            <a:off x="4313790" y="220569"/>
            <a:ext cx="35644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u="sng" dirty="0">
                <a:solidFill>
                  <a:schemeClr val="tx2"/>
                </a:solidFill>
              </a:rPr>
              <a:t>Edinburgh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E1EA7D-9B39-2527-74F1-3B353A11C1FA}"/>
              </a:ext>
            </a:extLst>
          </p:cNvPr>
          <p:cNvGrpSpPr/>
          <p:nvPr/>
        </p:nvGrpSpPr>
        <p:grpSpPr>
          <a:xfrm>
            <a:off x="7053072" y="1259586"/>
            <a:ext cx="4966324" cy="5145692"/>
            <a:chOff x="7053072" y="1259586"/>
            <a:chExt cx="4966324" cy="5145692"/>
          </a:xfrm>
        </p:grpSpPr>
        <p:pic>
          <p:nvPicPr>
            <p:cNvPr id="7" name="Picture 6" descr="Storm Babet map: When and where it will hit? | The Independent">
              <a:extLst>
                <a:ext uri="{FF2B5EF4-FFF2-40B4-BE49-F238E27FC236}">
                  <a16:creationId xmlns:a16="http://schemas.microsoft.com/office/drawing/2014/main" id="{FECF0D05-0958-4C80-7603-8F39CB6B4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7755" t="12489" r="33350" b="31334"/>
            <a:stretch>
              <a:fillRect/>
            </a:stretch>
          </p:blipFill>
          <p:spPr>
            <a:xfrm>
              <a:off x="7053072" y="1259586"/>
              <a:ext cx="4754880" cy="5145692"/>
            </a:xfrm>
            <a:prstGeom prst="rect">
              <a:avLst/>
            </a:prstGeom>
          </p:spPr>
        </p:pic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AF69536E-0865-D163-7E71-C1FBB6F4B9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30512" y="1847088"/>
              <a:ext cx="1158240" cy="1837944"/>
            </a:xfrm>
            <a:prstGeom prst="straightConnector1">
              <a:avLst/>
            </a:prstGeom>
            <a:ln w="53975"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FB4F91F-6FE8-17E5-EB93-1659BA8FE864}"/>
                </a:ext>
              </a:extLst>
            </p:cNvPr>
            <p:cNvSpPr txBox="1"/>
            <p:nvPr/>
          </p:nvSpPr>
          <p:spPr>
            <a:xfrm>
              <a:off x="10588752" y="1259586"/>
              <a:ext cx="14306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C00000"/>
                  </a:solidFill>
                </a:rPr>
                <a:t>Where I Live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858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A827219-9925-1156-1074-04F4D6B3613D}"/>
              </a:ext>
            </a:extLst>
          </p:cNvPr>
          <p:cNvSpPr txBox="1"/>
          <p:nvPr/>
        </p:nvSpPr>
        <p:spPr>
          <a:xfrm>
            <a:off x="4990446" y="202281"/>
            <a:ext cx="35644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u="sng" dirty="0">
                <a:solidFill>
                  <a:schemeClr val="tx2"/>
                </a:solidFill>
              </a:rPr>
              <a:t>Interests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01D9F9-1C27-BBB6-D659-A77563721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2712" y="1267833"/>
            <a:ext cx="5124082" cy="2089647"/>
          </a:xfrm>
          <a:prstGeom prst="rect">
            <a:avLst/>
          </a:prstGeom>
        </p:spPr>
      </p:pic>
      <p:pic>
        <p:nvPicPr>
          <p:cNvPr id="7" name="Picture 6" descr="6. The Standard Model Completed – Of Particular Significance">
            <a:extLst>
              <a:ext uri="{FF2B5EF4-FFF2-40B4-BE49-F238E27FC236}">
                <a16:creationId xmlns:a16="http://schemas.microsoft.com/office/drawing/2014/main" id="{7FA1FA2B-5219-3F71-D683-D1D6B52ED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50" y="773858"/>
            <a:ext cx="5372100" cy="2997200"/>
          </a:xfrm>
          <a:prstGeom prst="rect">
            <a:avLst/>
          </a:prstGeom>
        </p:spPr>
      </p:pic>
      <p:pic>
        <p:nvPicPr>
          <p:cNvPr id="8" name="Picture 7" descr="Steam：ELDEN RING">
            <a:extLst>
              <a:ext uri="{FF2B5EF4-FFF2-40B4-BE49-F238E27FC236}">
                <a16:creationId xmlns:a16="http://schemas.microsoft.com/office/drawing/2014/main" id="{FA5E93E0-CD87-A12B-EB94-2923882320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859" y="3653591"/>
            <a:ext cx="4928879" cy="2823663"/>
          </a:xfrm>
          <a:prstGeom prst="rect">
            <a:avLst/>
          </a:prstGeom>
        </p:spPr>
      </p:pic>
      <p:pic>
        <p:nvPicPr>
          <p:cNvPr id="9" name="Picture 8" descr="Wild camping: bid to ban tents in Scotland's beauty spots | The Herald">
            <a:extLst>
              <a:ext uri="{FF2B5EF4-FFF2-40B4-BE49-F238E27FC236}">
                <a16:creationId xmlns:a16="http://schemas.microsoft.com/office/drawing/2014/main" id="{171DE285-D1E2-5682-037B-3E5B88CE1D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0541" y="3771058"/>
            <a:ext cx="4330601" cy="288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06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iverse - Wikipedia">
            <a:extLst>
              <a:ext uri="{FF2B5EF4-FFF2-40B4-BE49-F238E27FC236}">
                <a16:creationId xmlns:a16="http://schemas.microsoft.com/office/drawing/2014/main" id="{60C9A1B1-D0EB-F51E-76D3-F0DE12B35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50491" y="-1238939"/>
            <a:ext cx="13966619" cy="139666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1BA427-9CDC-26A0-9D02-4F9D191B18FB}"/>
              </a:ext>
            </a:extLst>
          </p:cNvPr>
          <p:cNvSpPr txBox="1"/>
          <p:nvPr/>
        </p:nvSpPr>
        <p:spPr>
          <a:xfrm>
            <a:off x="1152144" y="3054096"/>
            <a:ext cx="105801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u="sng" dirty="0">
                <a:solidFill>
                  <a:schemeClr val="bg1"/>
                </a:solidFill>
              </a:rPr>
              <a:t>Where Do Divergences Arise? </a:t>
            </a:r>
          </a:p>
        </p:txBody>
      </p:sp>
    </p:spTree>
    <p:extLst>
      <p:ext uri="{BB962C8B-B14F-4D97-AF65-F5344CB8AC3E}">
        <p14:creationId xmlns:p14="http://schemas.microsoft.com/office/powerpoint/2010/main" val="2753695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3CF069A-D6A1-9631-BF68-7CF999A24EE1}"/>
              </a:ext>
            </a:extLst>
          </p:cNvPr>
          <p:cNvSpPr txBox="1"/>
          <p:nvPr/>
        </p:nvSpPr>
        <p:spPr>
          <a:xfrm>
            <a:off x="2727740" y="146898"/>
            <a:ext cx="76354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u="sng" dirty="0">
                <a:solidFill>
                  <a:schemeClr val="tx2"/>
                </a:solidFill>
              </a:rPr>
              <a:t>A Continuous Universe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0E1EB5E-BEC1-D3CF-FDE4-578AA1BF139E}"/>
              </a:ext>
            </a:extLst>
          </p:cNvPr>
          <p:cNvGrpSpPr/>
          <p:nvPr/>
        </p:nvGrpSpPr>
        <p:grpSpPr>
          <a:xfrm>
            <a:off x="4802902" y="1268121"/>
            <a:ext cx="6877034" cy="5050907"/>
            <a:chOff x="1901206" y="1268121"/>
            <a:chExt cx="6877034" cy="505090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94A3FCD-9023-FCF8-5053-C6B8D34BB53A}"/>
                </a:ext>
              </a:extLst>
            </p:cNvPr>
            <p:cNvGrpSpPr/>
            <p:nvPr/>
          </p:nvGrpSpPr>
          <p:grpSpPr>
            <a:xfrm>
              <a:off x="2109030" y="1452787"/>
              <a:ext cx="6669210" cy="4496909"/>
              <a:chOff x="2011494" y="916339"/>
              <a:chExt cx="6669210" cy="4496909"/>
            </a:xfrm>
          </p:grpSpPr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6E87A732-8EC5-C54E-4FBC-3FD84465D54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92096" y="916339"/>
                <a:ext cx="0" cy="449690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C716A497-88C7-1C45-2EEE-7B20866786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11494" y="5281075"/>
                <a:ext cx="666921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505DA71-2B04-35BE-33F9-531D41BCF1CA}"/>
                </a:ext>
              </a:extLst>
            </p:cNvPr>
            <p:cNvSpPr txBox="1"/>
            <p:nvPr/>
          </p:nvSpPr>
          <p:spPr>
            <a:xfrm>
              <a:off x="8490982" y="5949696"/>
              <a:ext cx="2872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91CEF1C-6FBA-010F-EC6A-30748FC4F3B3}"/>
                </a:ext>
              </a:extLst>
            </p:cNvPr>
            <p:cNvSpPr txBox="1"/>
            <p:nvPr/>
          </p:nvSpPr>
          <p:spPr>
            <a:xfrm>
              <a:off x="1901206" y="1268121"/>
              <a:ext cx="2872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y</a:t>
              </a: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69244744-10CB-A422-EE9C-701B5E413CCE}"/>
              </a:ext>
            </a:extLst>
          </p:cNvPr>
          <p:cNvSpPr/>
          <p:nvPr/>
        </p:nvSpPr>
        <p:spPr>
          <a:xfrm>
            <a:off x="5967987" y="5195731"/>
            <a:ext cx="182878" cy="18481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FFA2341-0868-A56F-24BB-ED0286067E22}"/>
              </a:ext>
            </a:extLst>
          </p:cNvPr>
          <p:cNvSpPr/>
          <p:nvPr/>
        </p:nvSpPr>
        <p:spPr>
          <a:xfrm>
            <a:off x="10472931" y="2044099"/>
            <a:ext cx="182878" cy="18481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Curved Connector 21">
            <a:extLst>
              <a:ext uri="{FF2B5EF4-FFF2-40B4-BE49-F238E27FC236}">
                <a16:creationId xmlns:a16="http://schemas.microsoft.com/office/drawing/2014/main" id="{E0577BCD-1B54-7AE7-A1BB-AF8C3AB8BC66}"/>
              </a:ext>
            </a:extLst>
          </p:cNvPr>
          <p:cNvCxnSpPr>
            <a:cxnSpLocks/>
            <a:stCxn id="19" idx="5"/>
            <a:endCxn id="20" idx="4"/>
          </p:cNvCxnSpPr>
          <p:nvPr/>
        </p:nvCxnSpPr>
        <p:spPr>
          <a:xfrm rot="5400000" flipH="1" flipV="1">
            <a:off x="6781943" y="1571056"/>
            <a:ext cx="3124566" cy="4440287"/>
          </a:xfrm>
          <a:prstGeom prst="curvedConnector3">
            <a:avLst>
              <a:gd name="adj1" fmla="val -8182"/>
            </a:avLst>
          </a:prstGeom>
          <a:ln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E3D76CA-CBDA-1940-3822-3DA11F667A0A}"/>
              </a:ext>
            </a:extLst>
          </p:cNvPr>
          <p:cNvCxnSpPr>
            <a:stCxn id="19" idx="7"/>
            <a:endCxn id="20" idx="3"/>
          </p:cNvCxnSpPr>
          <p:nvPr/>
        </p:nvCxnSpPr>
        <p:spPr>
          <a:xfrm flipV="1">
            <a:off x="6124083" y="2201851"/>
            <a:ext cx="4375630" cy="3020946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>
            <a:extLst>
              <a:ext uri="{FF2B5EF4-FFF2-40B4-BE49-F238E27FC236}">
                <a16:creationId xmlns:a16="http://schemas.microsoft.com/office/drawing/2014/main" id="{0398B00A-EDA3-5944-4174-D7B21A93CFF7}"/>
              </a:ext>
            </a:extLst>
          </p:cNvPr>
          <p:cNvCxnSpPr>
            <a:stCxn id="19" idx="1"/>
            <a:endCxn id="20" idx="1"/>
          </p:cNvCxnSpPr>
          <p:nvPr/>
        </p:nvCxnSpPr>
        <p:spPr>
          <a:xfrm rot="5400000" flipH="1" flipV="1">
            <a:off x="6671425" y="1394509"/>
            <a:ext cx="3151632" cy="4504944"/>
          </a:xfrm>
          <a:prstGeom prst="curvedConnector3">
            <a:avLst>
              <a:gd name="adj1" fmla="val 108112"/>
            </a:avLst>
          </a:prstGeom>
          <a:ln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18F8407-5690-0545-61D2-A528B8211B3F}"/>
              </a:ext>
            </a:extLst>
          </p:cNvPr>
          <p:cNvSpPr txBox="1"/>
          <p:nvPr/>
        </p:nvSpPr>
        <p:spPr>
          <a:xfrm rot="19525158">
            <a:off x="7742936" y="3250621"/>
            <a:ext cx="1008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 =0.5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D933444-3926-B4D0-1DBA-549C58C1F271}"/>
              </a:ext>
            </a:extLst>
          </p:cNvPr>
          <p:cNvCxnSpPr>
            <a:cxnSpLocks/>
            <a:stCxn id="40" idx="0"/>
          </p:cNvCxnSpPr>
          <p:nvPr/>
        </p:nvCxnSpPr>
        <p:spPr>
          <a:xfrm flipH="1">
            <a:off x="3797808" y="5380548"/>
            <a:ext cx="2261618" cy="1477452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28A9FED-4028-AB54-95E2-74CEA414BB3F}"/>
              </a:ext>
            </a:extLst>
          </p:cNvPr>
          <p:cNvCxnSpPr>
            <a:cxnSpLocks/>
            <a:endCxn id="20" idx="6"/>
          </p:cNvCxnSpPr>
          <p:nvPr/>
        </p:nvCxnSpPr>
        <p:spPr>
          <a:xfrm flipH="1">
            <a:off x="10655809" y="1167386"/>
            <a:ext cx="2560319" cy="969122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44B293E-62FA-D63D-0707-182D8715EF20}"/>
              </a:ext>
            </a:extLst>
          </p:cNvPr>
          <p:cNvSpPr txBox="1"/>
          <p:nvPr/>
        </p:nvSpPr>
        <p:spPr>
          <a:xfrm rot="20244899">
            <a:off x="10470713" y="1306841"/>
            <a:ext cx="1892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 = 0.00…11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391D0F4-B377-1302-1A1F-441B837043F9}"/>
                  </a:ext>
                </a:extLst>
              </p:cNvPr>
              <p:cNvSpPr txBox="1"/>
              <p:nvPr/>
            </p:nvSpPr>
            <p:spPr>
              <a:xfrm>
                <a:off x="5772360" y="5380548"/>
                <a:ext cx="5741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391D0F4-B377-1302-1A1F-441B837043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2360" y="5380548"/>
                <a:ext cx="574132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>
            <a:extLst>
              <a:ext uri="{FF2B5EF4-FFF2-40B4-BE49-F238E27FC236}">
                <a16:creationId xmlns:a16="http://schemas.microsoft.com/office/drawing/2014/main" id="{A4D68BA8-CEFB-8328-8F75-F43E640D2458}"/>
              </a:ext>
            </a:extLst>
          </p:cNvPr>
          <p:cNvSpPr txBox="1"/>
          <p:nvPr/>
        </p:nvSpPr>
        <p:spPr>
          <a:xfrm>
            <a:off x="512064" y="1874898"/>
            <a:ext cx="3504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QFT ↔︎ Probabilistic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1BECA83-E327-E033-4873-21E792543900}"/>
                  </a:ext>
                </a:extLst>
              </p:cNvPr>
              <p:cNvSpPr txBox="1"/>
              <p:nvPr/>
            </p:nvSpPr>
            <p:spPr>
              <a:xfrm>
                <a:off x="512064" y="4015140"/>
                <a:ext cx="2052934" cy="718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≥ 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ℏ</m:t>
                        </m:r>
                      </m:num>
                      <m:den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1BECA83-E327-E033-4873-21E7925439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64" y="4015140"/>
                <a:ext cx="2052934" cy="718851"/>
              </a:xfrm>
              <a:prstGeom prst="rect">
                <a:avLst/>
              </a:prstGeom>
              <a:blipFill>
                <a:blip r:embed="rId3"/>
                <a:stretch>
                  <a:fillRect l="-5521" b="-70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Rectangle 50">
            <a:extLst>
              <a:ext uri="{FF2B5EF4-FFF2-40B4-BE49-F238E27FC236}">
                <a16:creationId xmlns:a16="http://schemas.microsoft.com/office/drawing/2014/main" id="{9ADD3A28-96EA-A31F-9968-3A426BE77AA9}"/>
              </a:ext>
            </a:extLst>
          </p:cNvPr>
          <p:cNvSpPr/>
          <p:nvPr/>
        </p:nvSpPr>
        <p:spPr>
          <a:xfrm>
            <a:off x="-505967" y="-764024"/>
            <a:ext cx="15986809" cy="10996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 descr="Universe - Wikipedia">
            <a:extLst>
              <a:ext uri="{FF2B5EF4-FFF2-40B4-BE49-F238E27FC236}">
                <a16:creationId xmlns:a16="http://schemas.microsoft.com/office/drawing/2014/main" id="{88DD44ED-F445-108D-9B3D-F78F925B0E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50491" y="-1787579"/>
            <a:ext cx="13966619" cy="1396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094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32" grpId="0"/>
      <p:bldP spid="35" grpId="0"/>
      <p:bldP spid="35" grpId="1"/>
      <p:bldP spid="40" grpId="0"/>
      <p:bldP spid="48" grpId="0"/>
      <p:bldP spid="50" grpId="0"/>
      <p:bldP spid="5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35F489C-D7D5-0564-4CD1-A873BFC2969C}"/>
              </a:ext>
            </a:extLst>
          </p:cNvPr>
          <p:cNvSpPr txBox="1"/>
          <p:nvPr/>
        </p:nvSpPr>
        <p:spPr>
          <a:xfrm>
            <a:off x="4313790" y="212279"/>
            <a:ext cx="35644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u="sng" dirty="0">
                <a:solidFill>
                  <a:schemeClr val="tx2"/>
                </a:solidFill>
              </a:rPr>
              <a:t>Divergences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420053E-9A6B-3DDD-07EB-746895A31B90}"/>
              </a:ext>
            </a:extLst>
          </p:cNvPr>
          <p:cNvGrpSpPr/>
          <p:nvPr/>
        </p:nvGrpSpPr>
        <p:grpSpPr>
          <a:xfrm>
            <a:off x="1898033" y="3229743"/>
            <a:ext cx="2218944" cy="1085088"/>
            <a:chOff x="2693925" y="4267200"/>
            <a:chExt cx="2218944" cy="108508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100F8B5-76B5-ADD6-18E9-F772589AF061}"/>
                </a:ext>
              </a:extLst>
            </p:cNvPr>
            <p:cNvSpPr>
              <a:spLocks/>
            </p:cNvSpPr>
            <p:nvPr/>
          </p:nvSpPr>
          <p:spPr>
            <a:xfrm>
              <a:off x="2693925" y="4267200"/>
              <a:ext cx="2218944" cy="1085088"/>
            </a:xfrm>
            <a:prstGeom prst="ellipse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AB82CD8-5A4E-B3B3-AB8F-79DC6D2E1382}"/>
                </a:ext>
              </a:extLst>
            </p:cNvPr>
            <p:cNvSpPr txBox="1">
              <a:spLocks/>
            </p:cNvSpPr>
            <p:nvPr/>
          </p:nvSpPr>
          <p:spPr>
            <a:xfrm>
              <a:off x="3390463" y="4548134"/>
              <a:ext cx="8258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n>
                    <a:solidFill>
                      <a:sysClr val="windowText" lastClr="000000"/>
                    </a:solidFill>
                  </a:ln>
                  <a:solidFill>
                    <a:srgbClr val="C00000"/>
                  </a:solidFill>
                </a:rPr>
                <a:t>QFT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848AFC1-888E-800D-24F3-ABB1DFD0705F}"/>
              </a:ext>
            </a:extLst>
          </p:cNvPr>
          <p:cNvGrpSpPr/>
          <p:nvPr/>
        </p:nvGrpSpPr>
        <p:grpSpPr>
          <a:xfrm>
            <a:off x="5168779" y="3259729"/>
            <a:ext cx="5810094" cy="954107"/>
            <a:chOff x="5193399" y="4412631"/>
            <a:chExt cx="5810094" cy="954107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51816601-3705-EF62-9B62-380F15D6180B}"/>
                </a:ext>
              </a:extLst>
            </p:cNvPr>
            <p:cNvCxnSpPr>
              <a:cxnSpLocks/>
            </p:cNvCxnSpPr>
            <p:nvPr/>
          </p:nvCxnSpPr>
          <p:spPr>
            <a:xfrm>
              <a:off x="5193399" y="4889684"/>
              <a:ext cx="92722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7F95516-011C-6658-ACFB-E8D47C3AA321}"/>
                </a:ext>
              </a:extLst>
            </p:cNvPr>
            <p:cNvSpPr txBox="1"/>
            <p:nvPr/>
          </p:nvSpPr>
          <p:spPr>
            <a:xfrm>
              <a:off x="6961847" y="4412631"/>
              <a:ext cx="404164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Cosmological Constant Problem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49BD701-9EE4-1823-5830-4878B5EBEEF9}"/>
              </a:ext>
            </a:extLst>
          </p:cNvPr>
          <p:cNvSpPr txBox="1"/>
          <p:nvPr/>
        </p:nvSpPr>
        <p:spPr>
          <a:xfrm>
            <a:off x="4313790" y="5522071"/>
            <a:ext cx="36872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Order </a:t>
            </a:r>
            <a:r>
              <a:rPr lang="en-US" sz="2800" dirty="0">
                <a:solidFill>
                  <a:srgbClr val="C00000"/>
                </a:solidFill>
              </a:rPr>
              <a:t>122 difference</a:t>
            </a:r>
            <a:r>
              <a:rPr lang="en-US" sz="2800" dirty="0"/>
              <a:t>!!!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A678E77-AFB0-20C3-F7FF-61183B5A5AB2}"/>
              </a:ext>
            </a:extLst>
          </p:cNvPr>
          <p:cNvSpPr txBox="1"/>
          <p:nvPr/>
        </p:nvSpPr>
        <p:spPr>
          <a:xfrm>
            <a:off x="2563770" y="1335929"/>
            <a:ext cx="6414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800" dirty="0"/>
              <a:t>Divergence </a:t>
            </a:r>
            <a:r>
              <a:rPr lang="en-US" sz="2800" dirty="0">
                <a:sym typeface="Wingdings" pitchFamily="2" charset="2"/>
              </a:rPr>
              <a:t> </a:t>
            </a:r>
            <a:r>
              <a:rPr lang="en-US" sz="2800" dirty="0">
                <a:solidFill>
                  <a:srgbClr val="C00000"/>
                </a:solidFill>
                <a:sym typeface="Wingdings" pitchFamily="2" charset="2"/>
              </a:rPr>
              <a:t>Non-extreme</a:t>
            </a:r>
            <a:r>
              <a:rPr lang="en-US" sz="2800" dirty="0">
                <a:sym typeface="Wingdings" pitchFamily="2" charset="2"/>
              </a:rPr>
              <a:t> theory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8952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: The RG running of the QCD coupling constant. | Download Scientific  Diagram">
            <a:extLst>
              <a:ext uri="{FF2B5EF4-FFF2-40B4-BE49-F238E27FC236}">
                <a16:creationId xmlns:a16="http://schemas.microsoft.com/office/drawing/2014/main" id="{5F5C59D1-4969-7BD0-9B8A-C59FBD64F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769" y="1225296"/>
            <a:ext cx="8932460" cy="56327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8DE045-46BC-896E-FA25-36DD493A554E}"/>
              </a:ext>
            </a:extLst>
          </p:cNvPr>
          <p:cNvSpPr txBox="1"/>
          <p:nvPr/>
        </p:nvSpPr>
        <p:spPr>
          <a:xfrm>
            <a:off x="4313790" y="212279"/>
            <a:ext cx="35644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u="sng" dirty="0">
                <a:solidFill>
                  <a:schemeClr val="tx2"/>
                </a:solidFill>
              </a:rPr>
              <a:t>Divergences</a:t>
            </a:r>
          </a:p>
        </p:txBody>
      </p:sp>
    </p:spTree>
    <p:extLst>
      <p:ext uri="{BB962C8B-B14F-4D97-AF65-F5344CB8AC3E}">
        <p14:creationId xmlns:p14="http://schemas.microsoft.com/office/powerpoint/2010/main" val="3952929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856033-E9BD-AC31-E44C-0E2E22EADC2D}"/>
              </a:ext>
            </a:extLst>
          </p:cNvPr>
          <p:cNvSpPr txBox="1"/>
          <p:nvPr/>
        </p:nvSpPr>
        <p:spPr>
          <a:xfrm>
            <a:off x="4313790" y="230567"/>
            <a:ext cx="35644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u="sng" dirty="0">
                <a:solidFill>
                  <a:schemeClr val="tx2"/>
                </a:solidFill>
              </a:rPr>
              <a:t>The Lattice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66FF7E-A32D-9A4A-7F73-7AE49931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0803" y="3840149"/>
            <a:ext cx="5930392" cy="278728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2EFB72-08D3-79D1-7263-3CE46C7412BD}"/>
                  </a:ext>
                </a:extLst>
              </p:cNvPr>
              <p:cNvSpPr txBox="1"/>
              <p:nvPr/>
            </p:nvSpPr>
            <p:spPr>
              <a:xfrm>
                <a:off x="207285" y="1390793"/>
                <a:ext cx="641498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Smallest Length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8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2800" b="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2EFB72-08D3-79D1-7263-3CE46C7412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285" y="1390793"/>
                <a:ext cx="6414981" cy="523220"/>
              </a:xfrm>
              <a:prstGeom prst="rect">
                <a:avLst/>
              </a:prstGeom>
              <a:blipFill>
                <a:blip r:embed="rId3"/>
                <a:stretch>
                  <a:fillRect l="-1779" t="-11905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CF2ABD37-E368-EC57-BD6F-937F444A76C4}"/>
              </a:ext>
            </a:extLst>
          </p:cNvPr>
          <p:cNvSpPr txBox="1"/>
          <p:nvPr/>
        </p:nvSpPr>
        <p:spPr>
          <a:xfrm>
            <a:off x="207285" y="3136475"/>
            <a:ext cx="9851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“Cut-off” energy/momentum </a:t>
            </a:r>
            <a:r>
              <a:rPr lang="en-GB" sz="2800" dirty="0">
                <a:sym typeface="Wingdings" pitchFamily="2" charset="2"/>
              </a:rPr>
              <a:t> </a:t>
            </a:r>
            <a:r>
              <a:rPr lang="en-GB" sz="2800" dirty="0">
                <a:solidFill>
                  <a:srgbClr val="C00000"/>
                </a:solidFill>
                <a:sym typeface="Wingdings" pitchFamily="2" charset="2"/>
              </a:rPr>
              <a:t>Removes</a:t>
            </a:r>
            <a:r>
              <a:rPr lang="en-GB" sz="2800" dirty="0">
                <a:sym typeface="Wingdings" pitchFamily="2" charset="2"/>
              </a:rPr>
              <a:t> Divergences</a:t>
            </a:r>
            <a:endParaRPr lang="en-GB" sz="2800" b="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34F7015-A372-83F3-DEE5-98F318F908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8052" y="3826627"/>
            <a:ext cx="5755893" cy="280080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74B38EA-7937-2761-B493-144F06F95940}"/>
                  </a:ext>
                </a:extLst>
              </p:cNvPr>
              <p:cNvSpPr txBox="1"/>
              <p:nvPr/>
            </p:nvSpPr>
            <p:spPr>
              <a:xfrm>
                <a:off x="207285" y="2263634"/>
                <a:ext cx="641498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2800" dirty="0"/>
                  <a:t>Lattice Coupling Parameter</a:t>
                </a:r>
                <a14:m>
                  <m:oMath xmlns:m="http://schemas.openxmlformats.org/officeDocument/2006/math">
                    <m:r>
                      <a:rPr lang="en-GB" sz="280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800" b="0" i="0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GB" sz="28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2800" b="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74B38EA-7937-2761-B493-144F06F959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285" y="2263634"/>
                <a:ext cx="6414981" cy="523220"/>
              </a:xfrm>
              <a:prstGeom prst="rect">
                <a:avLst/>
              </a:prstGeom>
              <a:blipFill>
                <a:blip r:embed="rId5"/>
                <a:stretch>
                  <a:fillRect l="-1779" t="-11905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690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1493</TotalTime>
  <Words>88</Words>
  <Application>Microsoft Macintosh PowerPoint</Application>
  <PresentationFormat>Widescreen</PresentationFormat>
  <Paragraphs>33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Cambria Math</vt:lpstr>
      <vt:lpstr>Courier New</vt:lpstr>
      <vt:lpstr>Wingdings</vt:lpstr>
      <vt:lpstr>Office Theme</vt:lpstr>
      <vt:lpstr>HELLO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Seamus Swan</dc:creator>
  <cp:lastModifiedBy>Seamus Swan</cp:lastModifiedBy>
  <cp:revision>1</cp:revision>
  <dcterms:created xsi:type="dcterms:W3CDTF">2026-07-21T04:57:13Z</dcterms:created>
  <dcterms:modified xsi:type="dcterms:W3CDTF">2026-07-22T05:50:39Z</dcterms:modified>
</cp:coreProperties>
</file>