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Lst>
  <p:notesMasterIdLst>
    <p:notesMasterId r:id="rId18"/>
  </p:notesMasterIdLst>
  <p:sldIdLst>
    <p:sldId id="258" r:id="rId5"/>
    <p:sldId id="257" r:id="rId6"/>
    <p:sldId id="271" r:id="rId7"/>
    <p:sldId id="259" r:id="rId8"/>
    <p:sldId id="268" r:id="rId9"/>
    <p:sldId id="260" r:id="rId10"/>
    <p:sldId id="273" r:id="rId11"/>
    <p:sldId id="272" r:id="rId12"/>
    <p:sldId id="262" r:id="rId13"/>
    <p:sldId id="269" r:id="rId14"/>
    <p:sldId id="264" r:id="rId15"/>
    <p:sldId id="265" r:id="rId16"/>
    <p:sldId id="267"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241623-9A55-E505-91B3-60C259CD723D}" name="望月　春奈" initials="春望" userId="S::6224092@ed.tus.ac.jp::905207ce-83ce-4a97-a144-6c370cc11866" providerId="AD"/>
  <p188:author id="{E74E2A3E-D98A-3ED4-9D79-9DDB26AD0511}" name="大中　希海" initials="希大" userId="S::2224020@ed.tus.ac.jp::e73eb058-d2d4-48ac-9c37-db0d97b5c673" providerId="AD"/>
  <p188:author id="{07670F7D-A6FD-7AFA-4DCB-1E3F1670BF1E}" name="hamada.ichita.34w@st.kyoto-u.ac.jp" initials="" userId="S::hamada.ichita.34w@st.kyoto-u.ac.jp::a0b30415-0f0e-41ed-a974-4e6df62853d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92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2B6538-58B4-4117-9994-FA7201129D00}" v="1957" dt="2026-08-23T09:41:01.097"/>
    <p1510:client id="{1A54D1E2-E1B5-956D-F5FD-B9D12325A9D9}" v="191" dt="2026-08-23T09:07:45.589"/>
    <p1510:client id="{1E375DEC-23C8-134E-964C-96DEDE779F62}" v="88" dt="2026-08-23T09:57:16.341"/>
    <p1510:client id="{522BEC2D-F13D-B9A0-F5C3-7DC8888A4312}" v="68" dt="2026-08-23T09:57:53.662"/>
    <p1510:client id="{820AE775-95DE-A7DB-FB83-D71DA3C62B4C}" v="23" dt="2026-08-23T09:42:07.812"/>
    <p1510:client id="{9D0EA2AC-8EC6-90A0-3118-7B1C9A6E6D61}" v="138" dt="2026-08-23T06:58:14.083"/>
    <p1510:client id="{CC915F5D-CF39-435C-BD8E-277A17BF0D35}" v="19" dt="2026-08-23T09:41:12.958"/>
    <p1510:client id="{FAA4DF11-0E84-367A-B82E-001FEB911FB4}" v="1" dt="2026-08-23T06:45:39.148"/>
    <p1510:client id="{FEF321BB-1F12-443B-81DF-7659A10DB3A3}" v="2171" dt="2026-08-23T09:44:40.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3T05:17:40.152"/>
    </inkml:context>
    <inkml:brush xml:id="br0">
      <inkml:brushProperty name="width" value="0.035" units="cm"/>
      <inkml:brushProperty name="height" value="0.035" units="cm"/>
      <inkml:brushProperty name="color" value="#FFFFFF"/>
    </inkml:brush>
  </inkml:definitions>
  <inkml:trace contextRef="#ctx0" brushRef="#br0">518 1606 24575,'7'-10'0,"1"-1"0,0 1 0,0 0 0,1 1 0,0 0 0,18-12 0,-14 9 0,31-24 0,-13 11 0,-1-2 0,49-54 0,-73 72 0,-3 7 0,-1-1 0,0 0 0,0 1 0,0-1 0,0 0 0,0-1 0,0 1 0,-1 0 0,0 0 0,0-1 0,1-3 0,8-35 0,1-1 0,2 2 0,2 0 0,2 1 0,1 0 0,2 1 0,33-45 0,-41 68 0,0 1 0,1 1 0,1 0 0,27-19 0,-63 61 0,-70 85 0,-111 129 0,183-221 0,18-20 0,3-2 0,13-16 0,36-36 0,98-81 0,459-307-2225,50 63 1158,-617 357 982,199-91 23,-249 121 103,-15 11 324,-102 58 590,-3-4 1,-269 107-1,263-138-788,169-53-167,-2 2 0,0-2 0,52-24 0,-81 33 0,0-1 0,-1 1 0,1-1 0,0 0 0,-1 1 0,1-1 0,-1 0 0,1 0 0,1-3 0,7-10 0,26-18 0,1 1 0,43-28 0,-537 313 0,442-244 0,-1 2 0,2 0 0,-1 1 0,-14 16 0,-48 60 0,45-50 0,27-32 0,1-3 0,1 1 0,0 0 0,0 0 0,0 0 0,0 1 0,-2 5 0,7-5 0,9-5 0,15-7 0,0-1 0,0-1 0,31-16 0,-40 18 0,817-405-821,-800 394 821,-24 10 0,-27 11 0,-216 76 834,90-28-847,73-26 13,1 3 0,1 2 0,-93 59 0,126-71 0,26-14 0,0 0 0,1 1 0,-13 9 0,-49 41 0,-112 81 0,79-69 0,-4-4 0,-127 55 0,207-108 0,0-1 0,0-2 0,-1 0 0,0-2 0,0-1 0,0-2 0,0 0 0,-46-4 0,73 2 0,0 0 0,0 0 0,0-1 0,0 1 0,0 0 0,0 0 0,0-1 0,0 1 0,0-1 0,0 1 0,0-1 0,0 1 0,0-1 0,0 0 0,0 1 0,0-1 0,0 0 0,1 0 0,-1 1 0,0-1 0,1 0 0,-1 0 0,0 0 0,1 0 0,-1 0 0,1 0 0,0 0 0,-1 0 0,1 0 0,0 0 0,-1 0 0,1 0 0,0-1 0,0 1 0,0 0 0,0 0 0,0 0 0,0 0 0,0 0 0,1-2 0,1-5 0,-1 0 0,1 0 0,1 0 0,5-12 0,7-13 3,2 0 0,2 1 0,31-43 0,81-81-196,136-114-398,-202 213 485,3 4 0,105-65 0,-150 105 106,-1 1 0,27-10 0,-77 40 0,-691 417 1090,681-411-1090,30-20 0,23-16 0,123-85 0,-137 96 0,0 0 0,0 0 0,0 1 0,-1-1 0,1 0 0,0 1 0,0-1 0,0 1 0,0-1 0,0 1 0,0-1 0,0 1 0,0 0 0,1-1 0,-1 1 0,0 0 0,2 0 0,-3 2 0,-1 0 0,1-1 0,-1 1 0,1 0 0,-1 0 0,0 0 0,0-1 0,0 1 0,0 0 0,0-1 0,-2 3 0,-26 38 0,-1-1 0,-2-1 0,-2-2 0,-2-1 0,-1-2 0,-79 57 0,87-72 0,-94 59 0,120-78 0,0 1 0,0-1 0,-1 1 0,1 0 0,0-1 0,1 1 0,-1 1 0,0-1 0,-3 3 0,18-10 0,38-32 0,83-78 0,-98 82 0,111-100 0,-121 113 0,-25 20 0,0 0 0,0 0 0,0 1 0,0-1 0,0 0 0,0 0 0,0 0 0,0 0 0,0 1 0,0-1 0,0 0 0,0 0 0,0 0 0,0 0 0,0 0 0,0 1 0,0-1 0,0 0 0,1 0 0,-1 0 0,0 0 0,0 0 0,0 0 0,0 1 0,0-1 0,0 0 0,0 0 0,1 0 0,-1 0 0,0 0 0,0 0 0,0 0 0,0 0 0,0 0 0,1 0 0,-1 0 0,0 0 0,0 0 0,0 0 0,0 0 0,0 0 0,1 0 0,-1 0 0,0 0 0,0 0 0,0 0 0,0 0 0,0 0 0,1 0 0,-1 0 0,-9 16 0,-59 68 0,45-58 0,-35 52 0,56-74 0,7-6 0,109-95 0,-30 24 0,-68 61 0,-14 13 0,-10 8 0,-45 48 0,-70 55 0,57-54 0,48-40 0,17-16 0,5-3 0,35-26 0,104-81 0,180-127 0,-293 214 0,-14 12 0,28-25 0,-99 73 0,-257 187 0,258-185 0,51-35 0,12-8 0,13-3 0,-17 10 0,-11 8 0,-3 1 0,-2-1 0,0 0 0,-1-1 0,-22 19 0,17-15 0,-453 392 0,445-389 0,53-44 0,417-331-597,-189 155 382,-101 78 215,-134 105 0,-21 18 0,0 0 0,0 0 0,0 0 0,0 0 0,0 0 0,0 0 0,0 0 0,1 0 0,-1 0 0,0 0 0,0 0 0,0 0 0,0 0 0,0 0 0,0-1 0,0 1 0,1 0 0,-1 0 0,0 0 0,0 0 0,0 0 0,0 0 0,0 0 0,0 0 0,0 0 0,0 0 0,0 0 0,0-1 0,0 1 0,0 0 0,0 0 0,1 0 0,-1 0 0,0 0 0,0 0 0,0 0 0,0-1 0,0 1 0,0 0 0,0 0 0,0 0 0,0 0 0,0 0 0,0 0 0,0 0 0,0-1 0,-1 1 0,1 0 0,0 0 0,0 0 0,0 0 0,0 0 0,0 0 0,0 0 0,0 0 0,0 0 0,0-1 0,0 1 0,0 0 0,0 0 0,0 0 0,-1 0 0,1 0 0,0 0 0,0 0 0,0 0 0,0 0 0,0 0 0,-31 15 0,9-2 116,2 0 0,0 1 0,0 1 0,1 1 0,1 0 0,-20 25 0,37-41-116,1 1 0,0-1 0,-1 0 0,1 1 0,-1-1 0,1 1 0,0-1 0,0 1 0,-1-1 0,1 1 0,0-1 0,0 1 0,-1-1 0,1 1 0,0-1 0,0 1 0,0-1 0,0 1 0,0-1 0,0 1 0,0 0 0,0-1 0,0 1 0,0-1 0,0 1 0,0-1 0,0 1 0,0-1 0,1 1 0,-1 0 0,0-1 0,0 1 0,1-1 0,-1 1 0,0-1 0,1 0 0,-1 1 0,1 0 0,0-1 0,0 1 0,1-1 0,-1 1 0,0-1 0,0 0 0,1 0 0,-1 1 0,0-1 0,1 0 0,-1 0 0,0 0 0,1 0 0,-1-1 0,0 1 0,1 0 0,-1 0 0,0-1 0,3 0 0,7-4 0,0 1 0,0-2 0,0 1 0,18-14 0,-1 0 0,694-483-1352,-495 319 1103,-217 174 249,0 0 0,-33 28 0,-1207 897-1039,1184-884 1039,329-207 469,-4-22 278,-166 116-588,-6 6 199,-187 138 96,-90 52-1,842-601-453,-627 449 0,-40 30 0,-10 7 0,-15 11 0,-23 13 0,-75 48 0,114-70 0,1 0 0,0 0 0,0 0 0,0 1 0,1-1 0,-1 1 0,0 0 0,1-1 0,0 1 0,0 0 0,0 0 0,0 1 0,0-1 0,0 0 0,1 1 0,0-1 0,0 1 0,0-1 0,0 1 0,0 0 0,1-1 0,-1 1 0,1 5 0,-4 177 0,0 4 0,-13-17 0,-71 291 0,21-237 0,50-181 0,-2-1 0,-46 78 0,60-115 0,2-2 0,-1 0 0,0-1 0,0 1 0,0-1 0,-8 8 0,11-12 0,0 0 0,0-1 0,0 1 0,0 0 0,0-1 0,0 1 0,0-1 0,-1 0 0,1 1 0,0-1 0,0 0 0,0 1 0,0-1 0,-1 0 0,1 0 0,0 0 0,0 0 0,0 0 0,-1 0 0,1-1 0,0 1 0,0 0 0,0-1 0,0 1 0,0 0 0,0-1 0,-1 1 0,1-1 0,0 0 0,0 1 0,0-1 0,1 0 0,-1 0 0,0 0 0,0 1 0,0-1 0,0-2 0,-11-12 0,0 0 0,2-2 0,0 1 0,1-1 0,1 0 0,-8-22 0,4 10 0,-19-35 0,5 26 0,-1 0 0,-2 2 0,-1 2 0,-53-47 0,77 76 0,-1 0 0,0 0 0,0 1 0,-8-4 0,8 4 0,0 0 0,0 0 0,0-1 0,-10-9 0,-9-8 0,-1 0 0,-1 2 0,0 1 0,-40-18 0,-29-20 0,92 53 0,-10-6 0,11 9 0,6 8 0,50 84 0,-4 1 0,-5 3 0,37 115 0,-53-121 0,-3 1 0,-5 1 0,-4 1 0,6 155 0,-21-245 0,0-1 0,0 1 0,0-1 0,1 0 0,-2 1 0,1-1 0,0 1 0,0-1 0,0 0 0,-1 1 0,1-1 0,0 0 0,-1 1 0,1-1 0,-1 0 0,0 1 0,1-1 0,-1 0 0,0 0 0,0 0 0,0 0 0,0 0 0,0 0 0,-1 1 0,0-2 0,1 0 0,-1 0 0,1 0 0,-1 0 0,1-1 0,0 1 0,-1-1 0,1 1 0,-1-1 0,1 0 0,0 1 0,-1-1 0,1 0 0,0 0 0,0 0 0,0 0 0,0 0 0,0 0 0,0 0 0,0 0 0,0 0 0,0 0 0,0-1 0,0-1 0,-33-47 0,3-2 0,1-1 0,-34-90 0,-58-149 0,112 264 0,2 1 0,1-1 0,1-1 0,1 1 0,-1-36 0,4 43 0,2 16 0,-1 0 0,0 1 0,0-1 0,0 0 0,0 0 0,-1 1 0,0-1 0,0 1 0,0-1 0,0 1 0,-4-4 0,43 64 0,22 36 0,-34-58 0,-20-29 0,-1 0 0,0 1 0,0 0 0,0-1 0,0 2 0,-1-1 0,0 0 0,3 11 0,-2-3 0,-3-21 0,-7-26 0,1 18 0,0 0 0,-1 0 0,0 1 0,-1-1 0,-1 2 0,0-1 0,-12-14 0,17 25 0,1 1 0,-1-1 0,1 0 0,0 0 0,0-1 0,0 1 0,0 0 0,1-1 0,-1 1 0,1-1 0,0 1 0,0-1 0,0 1 0,1-1 0,-1 0 0,1 0 0,0-4 0,0 8 0,0 0 0,0 0 0,0 0 0,0 0 0,0-1 0,0 1 0,0 0 0,0 0 0,0 0 0,0 0 0,0-1 0,0 1 0,0 0 0,0 0 0,0 0 0,0 0 0,0 0 0,1 0 0,-1-1 0,0 1 0,0 0 0,0 0 0,0 0 0,0 0 0,0 0 0,0 0 0,1 0 0,-1 0 0,0 0 0,0-1 0,0 1 0,0 0 0,0 0 0,1 0 0,-1 0 0,0 0 0,0 0 0,0 0 0,0 0 0,1 0 0,-1 0 0,0 0 0,7 6 0,8 12 0,-13-15 0,0 1 0,1-1 0,0 0 0,-1 1 0,1-1 0,-1 1 0,0 0 0,0 0 0,-1-1 0,1 1 0,-1 1 0,2 3 0,-4-8 0,1 0 0,0 0 0,-1 0 0,1 0 0,0 0 0,-1 0 0,1 0 0,0 0 0,-1 0 0,1 0 0,0 0 0,-1-1 0,1 1 0,0 0 0,0 0 0,-1 0 0,1 0 0,0-1 0,0 1 0,-1 0 0,1 0 0,0-1 0,0 1 0,0 0 0,-1 0 0,1-1 0,0 1 0,0 0 0,0-1 0,0 1 0,0 0 0,-1 0 0,1-1 0,-10-13 0,-22-48 0,32 62 0,0 0 0,1-1 0,-1 1 0,0 0 0,0 0 0,0 0 0,0 0 0,0 0 0,0 0 0,0-1 0,0 1 0,0 0 0,0 0 0,0 0 0,0 0 0,0 0 0,0-1 0,0 1 0,-1 0 0,1 0 0,0 0 0,0 0 0,0 0 0,0 0 0,0 0 0,0-1 0,0 1 0,0 0 0,0 0 0,0 0 0,-1 0 0,1 0 0,0 0 0,0 0 0,0 0 0,0 0 0,0 0 0,0-1 0,0 1 0,-1 0 0,1 0 0,0 0 0,0 0 0,0 0 0,0 0 0,0 0 0,-1 0 0,1 0 0,0 0 0,0 0 0,0 0 0,0 0 0,0 0 0,0 0 0,-1 1 0,0 9 0,4 18 0,0-19 0,12 27 0,-29-81 0,2 18 0,1 0 0,1-1 0,2 0 0,0 0 0,2-1 0,-4-55 0,12 98 0,1 0 0,0 0 0,1 0 0,6 15 0,5 21 0,80 309 0,-90-333 0,0 0 0,-2 0 0,-1 0 0,-2 1 0,-2 35 0,0-5 0,9 126 0,0-48 0,7 181 0,-12-301 0,1-26 0,3-26 0,0-77 0,3-35 0,36-134 0,-21 142 0,-20 125 0,-4 16 0,0 1 0,0-1 0,0 0 0,0 0 0,0 0 0,0 0 0,0 0 0,0 0 0,0 0 0,0 0 0,0 0 0,0 0 0,0 0 0,0 0 0,0 0 0,0 0 0,0 0 0,0 0 0,0 0 0,0 0 0,0 0 0,0 0 0,0 0 0,0 0 0,0 0 0,0 0 0,0 0 0,1 0 0,-1 0 0,0 0 0,0 0 0,0 0 0,0 0 0,0 0 0,0 0 0,0 0 0,0 0 0,0 0 0,0 0 0,0 0 0,0 0 0,0 0 0,0 0 0,0 0 0,0 0 0,0 0 0,0 0 0,0 0 0,1 0 0,-1 0 0,0 0 0,2 24 0,-2-12 0,10 119 0,-8-123 0,1-11 0,5-19 0,6-31 0,11-101 0,-9-61 0,-14 186 0,-2 0 0,0 0 0,-2 0 0,-10-50 0,7 65 0,0 11 0,4 5 0,0-1 0,0 1 0,0-1 0,0 1 0,1-1 0,-1 1 0,1 0 0,-1-1 0,1 1 0,-1 0 0,1-1 0,0 1 0,0 2 0,-8 94 0,5 1 0,10 108 0,-2-89 0,-2-76 0,-3-42 0,1 0 0,-1 0 0,0 0 0,0 0 0,0 0 0,0 0 0,0 0 0,0 0 0,0 0 0,0 0 0,0 0 0,0 0 0,0 0 0,0 0 0,0 0 0,0 0 0,0 0 0,0 0 0,0 0 0,0 0 0,0 0 0,0 0 0,0 0 0,0 0 0,1 0 0,-1 0 0,0 0 0,0 0 0,0 0 0,0 0 0,0 0 0,0 0 0,0 0 0,0 0 0,0 0 0,0 0 0,0 0 0,0 0 0,0 0 0,0 0 0,0 0 0,0 0 0,0 0 0,0 0 0,0 1 0,0-1 0,0 0 0,0 0 0,0 0 0,0 0 0,0 0 0,2-10 0,5-75 0,-6 75 0,10-279 0,-12 230 0,-3 0 0,-22-113 0,25 167 0,0-3 0,-1-1 0,0 1 0,0 0 0,-1 0 0,0 1 0,-1-1 0,-8-13 0,12 20 0,0 1 0,0 0 0,0-1 0,0 1 0,0 0 0,0 0 0,-1-1 0,1 1 0,0 0 0,0 0 0,0-1 0,0 1 0,-1 0 0,1 0 0,0-1 0,0 1 0,0 0 0,-1 0 0,1 0 0,0 0 0,0-1 0,-1 1 0,1 0 0,0 0 0,-1 0 0,1 0 0,0 0 0,0 0 0,-1 0 0,1 0 0,0 0 0,-1 0 0,1 0 0,0 0 0,0 0 0,-1 0 0,1 0 0,0 0 0,-1 0 0,1 0 0,0 0 0,0 0 0,-1 0 0,1 0 0,0 1 0,-1-1 0,1 0 0,0 0 0,0 0 0,0 1 0,-1-1 0,1 0 0,0 0 0,0 0 0,0 1 0,-1-1 0,1 0 0,0 1 0,-4 22 0,2 56 0,16 137 0,-9-163 0,29 261 0,-28-281 0,-1-24 0,-2-21 0,3-96 0,-10-127 0,4 221 0,-1 0 0,1 0 0,-2 0 0,-5-22 0,7 36 0,0-1 0,0 0 0,0 1 0,0-1 0,0 1 0,0-1 0,0 1 0,0-1 0,-1 1 0,1-1 0,0 1 0,0-1 0,-1 1 0,1-1 0,0 1 0,-1-1 0,1 1 0,-1 0 0,1-1 0,0 1 0,-1 0 0,1-1 0,-1 1 0,1 0 0,-1-1 0,1 1 0,-1 0 0,1 0 0,-2-1 0,1 2 0,1 0 0,-1-1 0,0 1 0,0-1 0,1 1 0,-1 0 0,0 0 0,1-1 0,-1 1 0,1 0 0,-1 0 0,1 0 0,-1-1 0,1 1 0,-1 0 0,1 0 0,0 2 0,-6 19 0,1 0 0,1 0 0,1 0 0,0 40 0,2-28 0,-1 73 0,4-99 0,-1-11 0,2-17 0,0-42 0,-2-1 0,-3 0 0,-18-109 0,19 166 0,-7-24 0,8 29 0,-1 1 0,1-1 0,0 1 0,-1-1 0,1 0 0,-1 1 0,1-1 0,-1 1 0,1-1 0,-1 1 0,1-1 0,-1 1 0,1-1 0,-1 1 0,0 0 0,1-1 0,-1 1 0,0 0 0,1 0 0,-1-1 0,0 1 0,1 0 0,-1 0 0,0 0 0,0 0 0,1 0 0,-1 0 0,0 0 0,1 0 0,-1 0 0,0 0 0,1 0 0,-1 1 0,0-1 0,0 0 0,1 0 0,-1 1 0,0-1 0,-10 7 0,0 0 0,1 1 0,0 0 0,0 1 0,1 0 0,-9 11 0,5-6 0,-192 235 0,104-121 0,87-113 0,14-15 0,0 0 0,0 0 0,0 0 0,0-1 0,0 1 0,0 0 0,0 0 0,0 0 0,0 0 0,0 0 0,0 0 0,0 0 0,0 0 0,0 0 0,0 0 0,0-1 0,0 1 0,0 0 0,0 0 0,0 0 0,0 0 0,0 0 0,0 0 0,0 0 0,0 0 0,0 0 0,0 0 0,0-1 0,0 1 0,0 0 0,0 0 0,0 0 0,0 0 0,-1 0 0,1 0 0,0 0 0,0 0 0,0 0 0,0 0 0,0 0 0,0 0 0,0 0 0,0 0 0,0 0 0,0 0 0,-1 0 0,1 0 0,0 0 0,0 0 0,0 0 0,0 0 0,0 0 0,0 0 0,0 0 0,0 0 0,0 0 0,-1 0 0,1 0 0,0 0 0,0 0 0,0 0 0,0 0 0,0 0 0,0 0 0,0 0 0,0 1 0,13-38 0,254-513 0,-253 524 0,12-21 0,-24 44 0,0-1 0,-1 0 0,1 0 0,-1 0 0,0 0 0,0 0 0,-1-1 0,1-6 0,-1 11 0,0-1 0,0 1 0,0-1 0,0 1 0,0-1 0,0 1 0,-1-1 0,1 1 0,0-1 0,0 1 0,0 0 0,-1-1 0,1 1 0,0-1 0,0 1 0,-1-1 0,1 1 0,0 0 0,-1-1 0,1 1 0,-1 0 0,1-1 0,-1 1 0,1 0 0,0 0 0,-1-1 0,1 1 0,-1 0 0,1 0 0,-1 0 0,1 0 0,-1 0 0,1 0 0,-1-1 0,1 1 0,-1 0 0,1 0 0,-1 0 0,1 1 0,-1-1 0,1 0 0,-1 0 0,1 0 0,-1 0 0,0 1 0,-11 3 0,0 1 0,1 1 0,0 0 0,0 1 0,0 0 0,-17 15 0,14-12 0,-119 103 0,26-21 0,88-82 0,15-13 0,7-9 0,12-19 0,2 1 0,1 1 0,1 0 0,33-38 0,-13 17 0,-37 49 0,-1-1 0,1 0 0,0 1 0,0-1 0,0 1 0,0-1 0,1 1 0,-1 0 0,0 0 0,0 0 0,1 0 0,-1 1 0,1-1 0,-1 0 0,0 1 0,1 0 0,-1 0 0,1-1 0,-1 1 0,5 1 0,-16 5 0,-17 10 0,0 1 0,2 1 0,-25 24 0,-67 72 0,78-76 0,-40 45 0,-59 54 0,137-136 0,-1 0 0,0 1 0,0-1 0,0 0 0,-1 0 0,1-1 0,0 1 0,0 0 0,0 0 0,-1-1 0,1 1 0,0 0 0,-1-1 0,1 1 0,-3-1 0,4-1 0,0 0 0,0-1 0,0 1 0,0 0 0,0-1 0,1 1 0,-1-1 0,0 1 0,1 0 0,-1-1 0,1 1 0,-1 0 0,1 0 0,-1 0 0,2-2 0,23-48 0,3 0 0,1 2 0,3 2 0,1 1 0,46-48 0,-70 85 0,1 0 0,1 0 0,-1 2 0,1-1 0,15-6 0,16-12 0,37-32 0,95-88 0,62-86 0,-209 208 0,-57 60 0,-2-2 0,-42 36 0,-82 57 0,-176 120 0,273-205 0,41-28 0,17-12 0,5-4 0,34-20 0,240-164 0,-265 176 0,-34 21 0,-24 19 0,-65 53 0,-37 47 0,87-75 0,-32 36 0,85-84 0,9-7 0,14-15 0,-7 6 0,224-183 0,14 14 0,-215 155 0,-4 2 0,-29 21 0,1 0 0,0 0 0,0 0 0,0 0 0,0 0 0,0 0 0,0 0 0,0 0 0,0 0 0,0 0 0,0 0 0,0 0 0,0 0 0,0 0 0,0 0 0,0-1 0,0 1 0,0 0 0,0 0 0,0 0 0,0 0 0,0 0 0,0 0 0,0 0 0,0 0 0,0 0 0,0 0 0,0 0 0,0 0 0,0 0 0,0 0 0,0 0 0,0 0 0,0-1 0,0 1 0,-16 9 0,-71 50 0,-135 119 0,160-125 0,36-31 0,-21 17 0,44-36 0,7-6 0,29-22 0,55-44-43,500-401-805,-556 442 848,33-25 0,-120 105 0,-379 281 712,255-203-533,159-115-179,39-30 0,379-274 0,-317 226 0,71-49 0,-212 160 0,-99 66 0,-126 92 0,15 20 0,259-216 0,12-12 0,22-21 0,248-202-219,25 17-103,-177 126 277,-86 59 45,-7 4 0,35-19 0,-54 36 0,-11 8 0,-29 23 100,-1-2 1,-72 45-1,31-23 88,54-33-98,21-15-76,6-3-13,46-26-9,35-32 8,93-84 0,70-87 0,-139 122 0,-91 90 0,-18 18 0,-12 14 0,-57 61-197,-113 99-1,-97 49-196,-12-26 393,267-179 1,47-29 0,56-34 198,96-73-1,67-74 198,-224 173-395,-20 20 0,0 0 0,0 0 0,0 0 0,0 0 0,0 0 0,0 0 0,0 1 0,0-1 0,-1 0 0,1 0 0,0 0 0,0 0 0,0 0 0,0 0 0,0 0 0,0-1 0,0 1 0,-1 0 0,1 0 0,0 0 0,0 0 0,0 0 0,0 0 0,0 0 0,0 0 0,0 0 0,0 0 0,0 0 0,-1 0 0,1 0 0,0 0 0,0 0 0,0-1 0,0 1 0,0 0 0,0 0 0,0 0 0,0 0 0,0 0 0,0 0 0,0 0 0,0 0 0,0 0 0,0-1 0,0 1 0,0 0 0,0 0 0,0 0 0,0 0 0,0 0 0,0 0 0,0 0 0,0-1 0,0 1 0,0 0 0,0 0 0,0 0 0,0 0 0,0 0 0,-42 21 0,-183 121 0,206-132 0,32-26 0,32-28 0,181-202 0,-206 219 0,-18 18 0,-12 13 0,-194 147 0,82-56 0,-64 36 0,144-99 0,39-25 0,10-10 0,24-15 0,-1-2 0,30-26 0,-41 31 0,121-94 0,149-151 0,-277 245 0,-12 15 0,0 0 0,0 0 0,0 0 0,0 0 0,0 0 0,0 0 0,0 0 0,0 0 0,0 0 0,0 0 0,0 0 0,0 0 0,-1 0 0,1 0 0,0 0 0,0 0 0,0 0 0,0 0 0,0-1 0,0 1 0,0 0 0,0 0 0,0 0 0,0 0 0,0 0 0,0 0 0,0 0 0,0 0 0,0 0 0,0 0 0,0 0 0,0 0 0,0 0 0,0 0 0,0 0 0,0-1 0,0 1 0,0 0 0,0 0 0,0 0 0,0 0 0,0 0 0,0 0 0,0 0 0,0 0 0,0 0 0,0 0 0,0 0 0,0 0 0,0 0 0,0 0 0,0 0 0,0-1 0,0 1 0,-27 17 0,-238 186 0,61-43 0,185-146 0,-69 56 0,155-121 0,104-95 0,186-207 0,-350 345 0,-11 11 0,-23 21 0,18-15 0,-223 194-862,-438 296-1,616-465 863,44-30 0,15-10 0,154-116 0,512-449 412,-613 516-380,-44 38-32,-13 13 0,-28 19 0,-295 232 571,143-109-74,145-110-284,32-24-213,9-6 0,17-9 0,217-161-108,-166 115-1149,-62 47-5569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3T05:17:58.734"/>
    </inkml:context>
    <inkml:brush xml:id="br0">
      <inkml:brushProperty name="width" value="0.35" units="cm"/>
      <inkml:brushProperty name="height" value="0.35" units="cm"/>
      <inkml:brushProperty name="color" value="#FFFFFF"/>
    </inkml:brush>
  </inkml:definitions>
  <inkml:trace contextRef="#ctx0" brushRef="#br0">0 0 24510,'0'2513'0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3T06:14:55.497"/>
    </inkml:context>
    <inkml:brush xml:id="br0">
      <inkml:brushProperty name="width" value="0.35" units="cm"/>
      <inkml:brushProperty name="height" value="0.35" units="cm"/>
      <inkml:brushProperty name="color" value="#FFFFFF"/>
    </inkml:brush>
  </inkml:definitions>
  <inkml:trace contextRef="#ctx0" brushRef="#br0">1 0 24575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3T06:14:57.853"/>
    </inkml:context>
    <inkml:brush xml:id="br0">
      <inkml:brushProperty name="width" value="0.35" units="cm"/>
      <inkml:brushProperty name="height" value="0.35" units="cm"/>
      <inkml:brushProperty name="color" value="#FFFFFF"/>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4ADF51-40A4-4CC8-931E-913492116B31}" type="datetimeFigureOut">
              <a:rPr kumimoji="1" lang="ja-JP" altLang="en-US" smtClean="0"/>
              <a:t>2026/8/23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C4DCDB-BA44-47E8-9D77-D981C9B53525}" type="slidenum">
              <a:rPr kumimoji="1" lang="ja-JP" altLang="en-US" smtClean="0"/>
              <a:t>‹#›</a:t>
            </a:fld>
            <a:endParaRPr kumimoji="1" lang="ja-JP" altLang="en-US"/>
          </a:p>
        </p:txBody>
      </p:sp>
    </p:spTree>
    <p:extLst>
      <p:ext uri="{BB962C8B-B14F-4D97-AF65-F5344CB8AC3E}">
        <p14:creationId xmlns:p14="http://schemas.microsoft.com/office/powerpoint/2010/main" val="36478731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A919E-3BF4-EA46-A9B0-26FE8BD50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C62C8-B487-AA0F-27E1-A609049FD2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C2270-2141-99DC-AB68-F4B3C09CE4E8}"/>
              </a:ext>
            </a:extLst>
          </p:cNvPr>
          <p:cNvSpPr>
            <a:spLocks noGrp="1"/>
          </p:cNvSpPr>
          <p:nvPr>
            <p:ph type="body" idx="1"/>
          </p:nvPr>
        </p:nvSpPr>
        <p:spPr/>
        <p:txBody>
          <a:bodyPr/>
          <a:lstStyle/>
          <a:p>
            <a:r>
              <a:rPr lang="ja-JP"/>
              <a:t>まずは２班が行っている演習の概要についてお話します．</a:t>
            </a:r>
            <a:endParaRPr lang="en-US">
              <a:solidFill>
                <a:srgbClr val="444444"/>
              </a:solidFill>
            </a:endParaRPr>
          </a:p>
          <a:p>
            <a:r>
              <a:rPr lang="ja-JP"/>
              <a:t>この演習では原子核実験でも用いられている，ワイヤーを使って粒子の通る箇所とおおよそのエネルギーを測定する比例計数管の作成と比例計数管を粒子が通過した際に流れる微弱な電流を整形する回路の作成を行います．その後，それらを用いてX線やβ線の測定を行い動作の確認を行ったうえで，宇宙から地球に降り注ぐ宇宙線が原因で大気上空で生じる二次X線の天頂角分布を調べます．</a:t>
            </a:r>
            <a:endParaRPr lang="en-US" altLang="ja-JP">
              <a:solidFill>
                <a:srgbClr val="444444"/>
              </a:solidFill>
            </a:endParaRPr>
          </a:p>
          <a:p>
            <a:endParaRPr lang="ja-JP">
              <a:solidFill>
                <a:srgbClr val="444444"/>
              </a:solidFill>
            </a:endParaRPr>
          </a:p>
          <a:p>
            <a:endParaRPr lang="ja-JP" altLang="en-US">
              <a:latin typeface="Calibri"/>
              <a:ea typeface="游ゴシック"/>
              <a:cs typeface="Calibri"/>
            </a:endParaRPr>
          </a:p>
        </p:txBody>
      </p:sp>
      <p:sp>
        <p:nvSpPr>
          <p:cNvPr id="4" name="Slide Number Placeholder 3">
            <a:extLst>
              <a:ext uri="{FF2B5EF4-FFF2-40B4-BE49-F238E27FC236}">
                <a16:creationId xmlns:a16="http://schemas.microsoft.com/office/drawing/2014/main" id="{A3FB9D97-D392-6A0E-D661-F8ECBF45A5F3}"/>
              </a:ext>
            </a:extLst>
          </p:cNvPr>
          <p:cNvSpPr>
            <a:spLocks noGrp="1"/>
          </p:cNvSpPr>
          <p:nvPr>
            <p:ph type="sldNum" sz="quarter" idx="5"/>
          </p:nvPr>
        </p:nvSpPr>
        <p:spPr/>
        <p:txBody>
          <a:bodyPr/>
          <a:lstStyle/>
          <a:p>
            <a:fld id="{BBC4DCDB-BA44-47E8-9D77-D981C9B53525}" type="slidenum">
              <a:rPr kumimoji="1" lang="ja-JP" altLang="en-US" smtClean="0"/>
              <a:t>4</a:t>
            </a:fld>
            <a:endParaRPr kumimoji="1" lang="ja-JP" altLang="en-US"/>
          </a:p>
        </p:txBody>
      </p:sp>
    </p:spTree>
    <p:extLst>
      <p:ext uri="{BB962C8B-B14F-4D97-AF65-F5344CB8AC3E}">
        <p14:creationId xmlns:p14="http://schemas.microsoft.com/office/powerpoint/2010/main" val="884482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P"/>
              <a:t>回路の概要</a:t>
            </a:r>
            <a:r>
              <a:rPr lang="ja-JP" altLang="en-US"/>
              <a:t>　信号が図のように順次処理される　</a:t>
            </a:r>
            <a:r>
              <a:rPr lang="en-US" altLang="ja-JP"/>
              <a:t>Analog output</a:t>
            </a:r>
            <a:r>
              <a:rPr lang="ja-JP" altLang="en-US"/>
              <a:t>の結果は整形された波である．この波は時間感覚を開けて発生し，各波の高さの最大値を</a:t>
            </a:r>
            <a:endParaRPr lang="en-US" altLang="ja-JP"/>
          </a:p>
          <a:p>
            <a:endParaRPr lang="en-US" altLang="ja-JP"/>
          </a:p>
          <a:p>
            <a:r>
              <a:rPr lang="ja-JP" altLang="en-US"/>
              <a:t>離散化した値が</a:t>
            </a:r>
            <a:r>
              <a:rPr lang="en-US" altLang="ja-JP"/>
              <a:t>PC</a:t>
            </a:r>
            <a:r>
              <a:rPr lang="ja-JP" altLang="en-US"/>
              <a:t>に保存される</a:t>
            </a:r>
            <a:endParaRPr lang="en-JP"/>
          </a:p>
        </p:txBody>
      </p:sp>
      <p:sp>
        <p:nvSpPr>
          <p:cNvPr id="4" name="Slide Number Placeholder 3"/>
          <p:cNvSpPr>
            <a:spLocks noGrp="1"/>
          </p:cNvSpPr>
          <p:nvPr>
            <p:ph type="sldNum" sz="quarter" idx="5"/>
          </p:nvPr>
        </p:nvSpPr>
        <p:spPr/>
        <p:txBody>
          <a:bodyPr/>
          <a:lstStyle/>
          <a:p>
            <a:fld id="{BBC4DCDB-BA44-47E8-9D77-D981C9B53525}" type="slidenum">
              <a:rPr kumimoji="1" lang="ja-JP" altLang="en-US" smtClean="0"/>
              <a:t>8</a:t>
            </a:fld>
            <a:endParaRPr kumimoji="1" lang="ja-JP" altLang="en-US"/>
          </a:p>
        </p:txBody>
      </p:sp>
    </p:spTree>
    <p:extLst>
      <p:ext uri="{BB962C8B-B14F-4D97-AF65-F5344CB8AC3E}">
        <p14:creationId xmlns:p14="http://schemas.microsoft.com/office/powerpoint/2010/main" val="3249695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Calibri"/>
                <a:ea typeface="Calibri"/>
                <a:cs typeface="Calibri"/>
              </a:rPr>
              <a:t>電圧を下げるほどピークのエネルギーが下がる。波高分布はある高さのパルスが何回得られたかというヒストグラムみたいなもの。</a:t>
            </a:r>
            <a:endParaRPr lang="en-US" altLang="ja-JP"/>
          </a:p>
          <a:p>
            <a:r>
              <a:rPr lang="ja-JP" altLang="en-US">
                <a:latin typeface="Calibri"/>
                <a:ea typeface="Calibri"/>
                <a:cs typeface="Calibri"/>
              </a:rPr>
              <a:t>チャンネルは電圧に対応していてエネルギーに換算できる。横軸の物理量は電圧。</a:t>
            </a:r>
            <a:endParaRPr lang="ja-JP"/>
          </a:p>
        </p:txBody>
      </p:sp>
      <p:sp>
        <p:nvSpPr>
          <p:cNvPr id="4" name="Slide Number Placeholder 3"/>
          <p:cNvSpPr>
            <a:spLocks noGrp="1"/>
          </p:cNvSpPr>
          <p:nvPr>
            <p:ph type="sldNum" sz="quarter" idx="5"/>
          </p:nvPr>
        </p:nvSpPr>
        <p:spPr/>
        <p:txBody>
          <a:bodyPr/>
          <a:lstStyle/>
          <a:p>
            <a:fld id="{BBC4DCDB-BA44-47E8-9D77-D981C9B53525}" type="slidenum">
              <a:rPr kumimoji="1" lang="ja-JP" altLang="en-US" smtClean="0"/>
              <a:t>10</a:t>
            </a:fld>
            <a:endParaRPr kumimoji="1" lang="ja-JP" altLang="en-US"/>
          </a:p>
        </p:txBody>
      </p:sp>
    </p:spTree>
    <p:extLst>
      <p:ext uri="{BB962C8B-B14F-4D97-AF65-F5344CB8AC3E}">
        <p14:creationId xmlns:p14="http://schemas.microsoft.com/office/powerpoint/2010/main" val="618945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金繊維　２０</a:t>
            </a:r>
            <a:r>
              <a:rPr kumimoji="1" lang="en-US" altLang="ja-JP"/>
              <a:t>μ</a:t>
            </a:r>
            <a:r>
              <a:rPr kumimoji="1" lang="ja-JP" altLang="en-US"/>
              <a:t>ｍ</a:t>
            </a:r>
            <a:endParaRPr kumimoji="1" lang="en-US" altLang="ja-JP"/>
          </a:p>
          <a:p>
            <a:r>
              <a:rPr kumimoji="1" lang="ja-JP" altLang="en-US"/>
              <a:t>髪の毛　１００ミクロン</a:t>
            </a:r>
          </a:p>
        </p:txBody>
      </p:sp>
      <p:sp>
        <p:nvSpPr>
          <p:cNvPr id="4" name="スライド番号プレースホルダー 3"/>
          <p:cNvSpPr>
            <a:spLocks noGrp="1"/>
          </p:cNvSpPr>
          <p:nvPr>
            <p:ph type="sldNum" sz="quarter" idx="5"/>
          </p:nvPr>
        </p:nvSpPr>
        <p:spPr/>
        <p:txBody>
          <a:bodyPr/>
          <a:lstStyle/>
          <a:p>
            <a:fld id="{BBC4DCDB-BA44-47E8-9D77-D981C9B53525}" type="slidenum">
              <a:rPr kumimoji="1" lang="ja-JP" altLang="en-US" smtClean="0"/>
              <a:t>12</a:t>
            </a:fld>
            <a:endParaRPr kumimoji="1" lang="ja-JP" altLang="en-US"/>
          </a:p>
        </p:txBody>
      </p:sp>
    </p:spTree>
    <p:extLst>
      <p:ext uri="{BB962C8B-B14F-4D97-AF65-F5344CB8AC3E}">
        <p14:creationId xmlns:p14="http://schemas.microsoft.com/office/powerpoint/2010/main" val="636351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4D6798-FBE7-8BE1-03B7-4A1A2D91441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E576787-A8EE-09E8-5BDE-0F31069CE0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7AC9DB8-71AF-C62E-5563-CB3D1B6C4219}"/>
              </a:ext>
            </a:extLst>
          </p:cNvPr>
          <p:cNvSpPr>
            <a:spLocks noGrp="1"/>
          </p:cNvSpPr>
          <p:nvPr>
            <p:ph type="dt" sz="half" idx="10"/>
          </p:nvPr>
        </p:nvSpPr>
        <p:spPr/>
        <p:txBody>
          <a:bodyPr/>
          <a:lstStyle/>
          <a:p>
            <a:fld id="{FADB0851-54B4-4551-A957-40FFB93719ED}" type="datetime1">
              <a:rPr kumimoji="1" lang="en-US" altLang="ja-JP" smtClean="0"/>
              <a:t>8/23/2026</a:t>
            </a:fld>
            <a:endParaRPr kumimoji="1" lang="ja-JP" altLang="en-US"/>
          </a:p>
        </p:txBody>
      </p:sp>
      <p:sp>
        <p:nvSpPr>
          <p:cNvPr id="5" name="フッター プレースホルダー 4">
            <a:extLst>
              <a:ext uri="{FF2B5EF4-FFF2-40B4-BE49-F238E27FC236}">
                <a16:creationId xmlns:a16="http://schemas.microsoft.com/office/drawing/2014/main" id="{238FAD2C-CD26-8B36-6DD2-81850629FAB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4440E6A-72E0-DD67-77A8-4FC4543CCE90}"/>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94D49B78-3D8B-4500-9A01-3F1D8D8D3AC8}" type="slidenum">
              <a:rPr lang="ja-JP" altLang="en-US" smtClean="0"/>
              <a:pPr/>
              <a:t>‹#›</a:t>
            </a:fld>
            <a:endParaRPr lang="ja-JP" altLang="en-US"/>
          </a:p>
        </p:txBody>
      </p:sp>
    </p:spTree>
    <p:extLst>
      <p:ext uri="{BB962C8B-B14F-4D97-AF65-F5344CB8AC3E}">
        <p14:creationId xmlns:p14="http://schemas.microsoft.com/office/powerpoint/2010/main" val="2246015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097804-4E97-BDFA-74B6-AB05ECB234E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ABE9192-D05B-341F-6169-E9AE0219687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3AD089-EA78-99FF-892B-D0C901CC3099}"/>
              </a:ext>
            </a:extLst>
          </p:cNvPr>
          <p:cNvSpPr>
            <a:spLocks noGrp="1"/>
          </p:cNvSpPr>
          <p:nvPr>
            <p:ph type="dt" sz="half" idx="10"/>
          </p:nvPr>
        </p:nvSpPr>
        <p:spPr/>
        <p:txBody>
          <a:bodyPr/>
          <a:lstStyle/>
          <a:p>
            <a:fld id="{CD8957EA-4DC0-406D-8F00-D21EC0936A64}" type="datetime1">
              <a:rPr kumimoji="1" lang="en-US" altLang="ja-JP" smtClean="0"/>
              <a:t>8/23/2026</a:t>
            </a:fld>
            <a:endParaRPr kumimoji="1" lang="ja-JP" altLang="en-US"/>
          </a:p>
        </p:txBody>
      </p:sp>
      <p:sp>
        <p:nvSpPr>
          <p:cNvPr id="5" name="フッター プレースホルダー 4">
            <a:extLst>
              <a:ext uri="{FF2B5EF4-FFF2-40B4-BE49-F238E27FC236}">
                <a16:creationId xmlns:a16="http://schemas.microsoft.com/office/drawing/2014/main" id="{C53E2F65-E8F7-2208-C8B6-A0D0693D265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C424189-03BA-057E-1257-ED1C72B598AE}"/>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809141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82B9C5D-4339-96CD-DB64-E8DB31B69ED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A77D936-794E-E743-042B-CD4FB410E13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8765B09-1695-2ED6-9673-2879DE677C94}"/>
              </a:ext>
            </a:extLst>
          </p:cNvPr>
          <p:cNvSpPr>
            <a:spLocks noGrp="1"/>
          </p:cNvSpPr>
          <p:nvPr>
            <p:ph type="dt" sz="half" idx="10"/>
          </p:nvPr>
        </p:nvSpPr>
        <p:spPr/>
        <p:txBody>
          <a:bodyPr/>
          <a:lstStyle/>
          <a:p>
            <a:fld id="{9BCCC227-4333-4267-8291-0542B04AD11E}" type="datetime1">
              <a:rPr kumimoji="1" lang="en-US" altLang="ja-JP" smtClean="0"/>
              <a:t>8/23/2026</a:t>
            </a:fld>
            <a:endParaRPr kumimoji="1" lang="ja-JP" altLang="en-US"/>
          </a:p>
        </p:txBody>
      </p:sp>
      <p:sp>
        <p:nvSpPr>
          <p:cNvPr id="5" name="フッター プレースホルダー 4">
            <a:extLst>
              <a:ext uri="{FF2B5EF4-FFF2-40B4-BE49-F238E27FC236}">
                <a16:creationId xmlns:a16="http://schemas.microsoft.com/office/drawing/2014/main" id="{6DC0D697-15A4-1535-83DF-2EB4733838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BDD304-DD22-538A-AA4C-1E157320931D}"/>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4235162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758111-ECAE-48DF-95E7-DDF55E3B17A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963405-5279-DD04-B07D-2FBC37A8E0C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1DF2F70-E5F0-1AC9-80F9-78152F995809}"/>
              </a:ext>
            </a:extLst>
          </p:cNvPr>
          <p:cNvSpPr>
            <a:spLocks noGrp="1"/>
          </p:cNvSpPr>
          <p:nvPr>
            <p:ph type="dt" sz="half" idx="10"/>
          </p:nvPr>
        </p:nvSpPr>
        <p:spPr/>
        <p:txBody>
          <a:bodyPr/>
          <a:lstStyle/>
          <a:p>
            <a:fld id="{9678488A-CC90-4CCB-86E7-3C9AA80F19D3}" type="datetime1">
              <a:rPr kumimoji="1" lang="en-US" altLang="ja-JP" smtClean="0"/>
              <a:t>8/23/2026</a:t>
            </a:fld>
            <a:endParaRPr kumimoji="1" lang="ja-JP" altLang="en-US"/>
          </a:p>
        </p:txBody>
      </p:sp>
      <p:sp>
        <p:nvSpPr>
          <p:cNvPr id="5" name="フッター プレースホルダー 4">
            <a:extLst>
              <a:ext uri="{FF2B5EF4-FFF2-40B4-BE49-F238E27FC236}">
                <a16:creationId xmlns:a16="http://schemas.microsoft.com/office/drawing/2014/main" id="{03E044E3-2A70-2665-C078-D76C1FD76E6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070ABF-36BA-F30B-F378-A7900A30CAA4}"/>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3820381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45445C-9B7C-AE70-871F-B40EAC4174A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F05C3D4-24D5-A4C6-473B-BCF8D102D4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72FE227-EFF7-5330-62ED-A652796D9F34}"/>
              </a:ext>
            </a:extLst>
          </p:cNvPr>
          <p:cNvSpPr>
            <a:spLocks noGrp="1"/>
          </p:cNvSpPr>
          <p:nvPr>
            <p:ph type="dt" sz="half" idx="10"/>
          </p:nvPr>
        </p:nvSpPr>
        <p:spPr/>
        <p:txBody>
          <a:bodyPr/>
          <a:lstStyle/>
          <a:p>
            <a:fld id="{6ED1F593-81F0-4DEA-8051-250D01DF1057}" type="datetime1">
              <a:rPr kumimoji="1" lang="en-US" altLang="ja-JP" smtClean="0"/>
              <a:t>8/23/2026</a:t>
            </a:fld>
            <a:endParaRPr kumimoji="1" lang="ja-JP" altLang="en-US"/>
          </a:p>
        </p:txBody>
      </p:sp>
      <p:sp>
        <p:nvSpPr>
          <p:cNvPr id="5" name="フッター プレースホルダー 4">
            <a:extLst>
              <a:ext uri="{FF2B5EF4-FFF2-40B4-BE49-F238E27FC236}">
                <a16:creationId xmlns:a16="http://schemas.microsoft.com/office/drawing/2014/main" id="{804A6959-20E6-88BD-0226-2E1092C7C0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91173DD-7B2C-0440-D1AF-DC8A887C552B}"/>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3082507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F8566D-8A86-3A2C-2BB5-38052900152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3CCB77B-1EBA-02B0-4482-24430184792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71C9264-36DD-356C-4011-910E23651AD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773EFD3-CB55-EA74-70CF-20062DDB8EED}"/>
              </a:ext>
            </a:extLst>
          </p:cNvPr>
          <p:cNvSpPr>
            <a:spLocks noGrp="1"/>
          </p:cNvSpPr>
          <p:nvPr>
            <p:ph type="dt" sz="half" idx="10"/>
          </p:nvPr>
        </p:nvSpPr>
        <p:spPr/>
        <p:txBody>
          <a:bodyPr/>
          <a:lstStyle/>
          <a:p>
            <a:fld id="{49B2DF15-56AF-4B27-98BA-4140BABFB47A}" type="datetime1">
              <a:rPr kumimoji="1" lang="en-US" altLang="ja-JP" smtClean="0"/>
              <a:t>8/23/2026</a:t>
            </a:fld>
            <a:endParaRPr kumimoji="1" lang="ja-JP" altLang="en-US"/>
          </a:p>
        </p:txBody>
      </p:sp>
      <p:sp>
        <p:nvSpPr>
          <p:cNvPr id="6" name="フッター プレースホルダー 5">
            <a:extLst>
              <a:ext uri="{FF2B5EF4-FFF2-40B4-BE49-F238E27FC236}">
                <a16:creationId xmlns:a16="http://schemas.microsoft.com/office/drawing/2014/main" id="{22C03546-62AE-99FB-B9F8-F349993670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F60DFC3-4EEF-C507-DC07-9D271AFFE9FA}"/>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211664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DAD6EC-BD93-18BB-09FB-2AAFFFA3B77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68E83CE-29E8-61FA-A59E-1DF0808B1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2E021E2-F00C-AEBE-5509-D0CF2F4C902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3488BE8-EE7E-A745-F512-C937519EBC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0ECAC42-2494-8258-F457-68E719AEDC25}"/>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C430A3D-3930-8087-96ED-06B8DC3CA37B}"/>
              </a:ext>
            </a:extLst>
          </p:cNvPr>
          <p:cNvSpPr>
            <a:spLocks noGrp="1"/>
          </p:cNvSpPr>
          <p:nvPr>
            <p:ph type="dt" sz="half" idx="10"/>
          </p:nvPr>
        </p:nvSpPr>
        <p:spPr/>
        <p:txBody>
          <a:bodyPr/>
          <a:lstStyle/>
          <a:p>
            <a:fld id="{188B2549-1832-4EB2-8A5F-3776E70CE152}" type="datetime1">
              <a:rPr kumimoji="1" lang="en-US" altLang="ja-JP" smtClean="0"/>
              <a:t>8/23/2026</a:t>
            </a:fld>
            <a:endParaRPr kumimoji="1" lang="ja-JP" altLang="en-US"/>
          </a:p>
        </p:txBody>
      </p:sp>
      <p:sp>
        <p:nvSpPr>
          <p:cNvPr id="8" name="フッター プレースホルダー 7">
            <a:extLst>
              <a:ext uri="{FF2B5EF4-FFF2-40B4-BE49-F238E27FC236}">
                <a16:creationId xmlns:a16="http://schemas.microsoft.com/office/drawing/2014/main" id="{701E5DEA-AC4F-D5E1-9274-3C0C7542D25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FAE78CA-A0A0-FD57-DB0E-99D4CBBD2D6B}"/>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233243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FC255D-1866-D02B-443A-46087CEEA14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4667268-9293-A935-CB9E-E5DF563F240B}"/>
              </a:ext>
            </a:extLst>
          </p:cNvPr>
          <p:cNvSpPr>
            <a:spLocks noGrp="1"/>
          </p:cNvSpPr>
          <p:nvPr>
            <p:ph type="dt" sz="half" idx="10"/>
          </p:nvPr>
        </p:nvSpPr>
        <p:spPr/>
        <p:txBody>
          <a:bodyPr/>
          <a:lstStyle/>
          <a:p>
            <a:fld id="{C8F2E6A2-0D3E-47DE-90BF-CB372D7DEE68}" type="datetime1">
              <a:rPr kumimoji="1" lang="en-US" altLang="ja-JP" smtClean="0"/>
              <a:t>8/23/2026</a:t>
            </a:fld>
            <a:endParaRPr kumimoji="1" lang="ja-JP" altLang="en-US"/>
          </a:p>
        </p:txBody>
      </p:sp>
      <p:sp>
        <p:nvSpPr>
          <p:cNvPr id="4" name="フッター プレースホルダー 3">
            <a:extLst>
              <a:ext uri="{FF2B5EF4-FFF2-40B4-BE49-F238E27FC236}">
                <a16:creationId xmlns:a16="http://schemas.microsoft.com/office/drawing/2014/main" id="{AB2DAA08-8EFB-3A79-8723-225723FF70C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8F733B8-FC61-2442-03C5-04FAD664E2D1}"/>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3574985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9C766FF-4B20-129A-BB48-DFAF789EEDFB}"/>
              </a:ext>
            </a:extLst>
          </p:cNvPr>
          <p:cNvSpPr>
            <a:spLocks noGrp="1"/>
          </p:cNvSpPr>
          <p:nvPr>
            <p:ph type="dt" sz="half" idx="10"/>
          </p:nvPr>
        </p:nvSpPr>
        <p:spPr/>
        <p:txBody>
          <a:bodyPr/>
          <a:lstStyle/>
          <a:p>
            <a:fld id="{27AD4D03-D458-4CE0-8A52-59F3602031EF}" type="datetime1">
              <a:rPr kumimoji="1" lang="en-US" altLang="ja-JP" smtClean="0"/>
              <a:t>8/23/2026</a:t>
            </a:fld>
            <a:endParaRPr kumimoji="1" lang="ja-JP" altLang="en-US"/>
          </a:p>
        </p:txBody>
      </p:sp>
      <p:sp>
        <p:nvSpPr>
          <p:cNvPr id="3" name="フッター プレースホルダー 2">
            <a:extLst>
              <a:ext uri="{FF2B5EF4-FFF2-40B4-BE49-F238E27FC236}">
                <a16:creationId xmlns:a16="http://schemas.microsoft.com/office/drawing/2014/main" id="{5BD8D850-3F5E-77F4-6921-F02B55162C1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CB7C557-079B-548C-6CC1-3C716C8B3DAC}"/>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73777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FFA655-ED7A-F729-89AD-F787CEA1C7A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9FD02FA-7D4D-FDA8-5A72-838E4A41B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B64539-5446-D9DD-F142-BA26165727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1EF546D-85CE-5328-4B0E-4A8EB5EA8F98}"/>
              </a:ext>
            </a:extLst>
          </p:cNvPr>
          <p:cNvSpPr>
            <a:spLocks noGrp="1"/>
          </p:cNvSpPr>
          <p:nvPr>
            <p:ph type="dt" sz="half" idx="10"/>
          </p:nvPr>
        </p:nvSpPr>
        <p:spPr/>
        <p:txBody>
          <a:bodyPr/>
          <a:lstStyle/>
          <a:p>
            <a:fld id="{ABF029AF-D1EA-4FC2-997B-43F037990413}" type="datetime1">
              <a:rPr kumimoji="1" lang="en-US" altLang="ja-JP" smtClean="0"/>
              <a:t>8/23/2026</a:t>
            </a:fld>
            <a:endParaRPr kumimoji="1" lang="ja-JP" altLang="en-US"/>
          </a:p>
        </p:txBody>
      </p:sp>
      <p:sp>
        <p:nvSpPr>
          <p:cNvPr id="6" name="フッター プレースホルダー 5">
            <a:extLst>
              <a:ext uri="{FF2B5EF4-FFF2-40B4-BE49-F238E27FC236}">
                <a16:creationId xmlns:a16="http://schemas.microsoft.com/office/drawing/2014/main" id="{9569DCF1-EBED-640E-C513-BEA3C9A7371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B7714AE-3AE0-9865-060F-577B0F5B38E8}"/>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2806786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15DD45-AA0E-1AB9-0775-0CC6EB978B3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A6214ED-A84A-83D3-6D04-6F2BE84EDA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941E9A3-D398-7B5C-3E71-70BC9F41F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4CA1B25-4D08-4095-E8B6-D57EC0F0EBF0}"/>
              </a:ext>
            </a:extLst>
          </p:cNvPr>
          <p:cNvSpPr>
            <a:spLocks noGrp="1"/>
          </p:cNvSpPr>
          <p:nvPr>
            <p:ph type="dt" sz="half" idx="10"/>
          </p:nvPr>
        </p:nvSpPr>
        <p:spPr/>
        <p:txBody>
          <a:bodyPr/>
          <a:lstStyle/>
          <a:p>
            <a:fld id="{ABE639CB-3D08-4675-959E-D0AEAA6ED04E}" type="datetime1">
              <a:rPr kumimoji="1" lang="en-US" altLang="ja-JP" smtClean="0"/>
              <a:t>8/23/2026</a:t>
            </a:fld>
            <a:endParaRPr kumimoji="1" lang="ja-JP" altLang="en-US"/>
          </a:p>
        </p:txBody>
      </p:sp>
      <p:sp>
        <p:nvSpPr>
          <p:cNvPr id="6" name="フッター プレースホルダー 5">
            <a:extLst>
              <a:ext uri="{FF2B5EF4-FFF2-40B4-BE49-F238E27FC236}">
                <a16:creationId xmlns:a16="http://schemas.microsoft.com/office/drawing/2014/main" id="{CB82DB2F-FE05-B61E-E061-68CB8164AD8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6D5B03D-A484-6E25-49FF-51A015C67FAB}"/>
              </a:ext>
            </a:extLst>
          </p:cNvPr>
          <p:cNvSpPr>
            <a:spLocks noGrp="1"/>
          </p:cNvSpPr>
          <p:nvPr>
            <p:ph type="sldNum" sz="quarter" idx="12"/>
          </p:nvPr>
        </p:nvSpPr>
        <p:spPr/>
        <p:txBody>
          <a:bodyPr/>
          <a:lstStyle/>
          <a:p>
            <a:fld id="{94D49B78-3D8B-4500-9A01-3F1D8D8D3AC8}" type="slidenum">
              <a:rPr kumimoji="1" lang="ja-JP" altLang="en-US" smtClean="0"/>
              <a:t>‹#›</a:t>
            </a:fld>
            <a:endParaRPr kumimoji="1" lang="ja-JP" altLang="en-US"/>
          </a:p>
        </p:txBody>
      </p:sp>
    </p:spTree>
    <p:extLst>
      <p:ext uri="{BB962C8B-B14F-4D97-AF65-F5344CB8AC3E}">
        <p14:creationId xmlns:p14="http://schemas.microsoft.com/office/powerpoint/2010/main" val="2354144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A8A3238-D628-C5DC-3303-517BE28BBD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E6D30C7-D0D6-37FB-4EB3-E2D2F8C615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D5DBB8-964E-9490-A7F1-992899631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530EB-7F9C-4DF5-B76F-ED4759A67B33}" type="datetime1">
              <a:rPr kumimoji="1" lang="en-US" altLang="ja-JP" smtClean="0"/>
              <a:t>8/23/2026</a:t>
            </a:fld>
            <a:endParaRPr kumimoji="1" lang="ja-JP" altLang="en-US"/>
          </a:p>
        </p:txBody>
      </p:sp>
      <p:sp>
        <p:nvSpPr>
          <p:cNvPr id="5" name="フッター プレースホルダー 4">
            <a:extLst>
              <a:ext uri="{FF2B5EF4-FFF2-40B4-BE49-F238E27FC236}">
                <a16:creationId xmlns:a16="http://schemas.microsoft.com/office/drawing/2014/main" id="{05FC4EC1-64DC-0447-80F9-120F91EB2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F35F8AD-8609-FE3A-9530-F6639A00A1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cs typeface="Arial" panose="020B0604020202020204" pitchFamily="34" charset="0"/>
              </a:defRPr>
            </a:lvl1pPr>
          </a:lstStyle>
          <a:p>
            <a:fld id="{94D49B78-3D8B-4500-9A01-3F1D8D8D3AC8}" type="slidenum">
              <a:rPr lang="ja-JP" altLang="en-US" smtClean="0"/>
              <a:pPr/>
              <a:t>‹#›</a:t>
            </a:fld>
            <a:endParaRPr lang="ja-JP" altLang="en-US" sz="1600"/>
          </a:p>
        </p:txBody>
      </p:sp>
    </p:spTree>
    <p:extLst>
      <p:ext uri="{BB962C8B-B14F-4D97-AF65-F5344CB8AC3E}">
        <p14:creationId xmlns:p14="http://schemas.microsoft.com/office/powerpoint/2010/main" val="3427631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eiryo" panose="020B0604030504040204" pitchFamily="34" charset="-128"/>
          <a:ea typeface="Meiryo"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panose="020B0604030504040204" pitchFamily="34" charset="-128"/>
          <a:ea typeface="Meiryo" panose="020B0604030504040204"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panose="020B0604030504040204" pitchFamily="34" charset="-128"/>
          <a:ea typeface="Meiryo" panose="020B0604030504040204"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panose="020B0604030504040204" pitchFamily="34" charset="-128"/>
          <a:ea typeface="Meiryo" panose="020B0604030504040204"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panose="020B0604030504040204" pitchFamily="34" charset="-128"/>
          <a:ea typeface="Meiryo" panose="020B0604030504040204"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panose="020B0604030504040204" pitchFamily="34" charset="-128"/>
          <a:ea typeface="Meiryo"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customXml" Target="../ink/ink2.xml"/><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customXml" Target="../ink/ink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F83844-729C-6190-794D-0A9BEF2CEF29}"/>
              </a:ext>
            </a:extLst>
          </p:cNvPr>
          <p:cNvSpPr>
            <a:spLocks noGrp="1"/>
          </p:cNvSpPr>
          <p:nvPr>
            <p:ph type="ctrTitle"/>
          </p:nvPr>
        </p:nvSpPr>
        <p:spPr>
          <a:xfrm>
            <a:off x="1076108" y="927849"/>
            <a:ext cx="10109587" cy="2637722"/>
          </a:xfrm>
        </p:spPr>
        <p:txBody>
          <a:bodyPr>
            <a:normAutofit/>
          </a:bodyPr>
          <a:lstStyle/>
          <a:p>
            <a:pPr>
              <a:lnSpc>
                <a:spcPts val="4800"/>
              </a:lnSpc>
            </a:pPr>
            <a:r>
              <a:rPr lang="ja-JP" altLang="en-US" sz="4000"/>
              <a:t>ワイヤー</a:t>
            </a:r>
            <a:r>
              <a:rPr lang="en-US" altLang="ja-JP" sz="4000">
                <a:cs typeface="Arial" panose="020B0604020202020204" pitchFamily="34" charset="0"/>
              </a:rPr>
              <a:t>1</a:t>
            </a:r>
            <a:r>
              <a:rPr lang="ja-JP" altLang="en-US" sz="4000"/>
              <a:t>本で素粒子をとらえる</a:t>
            </a:r>
            <a:br>
              <a:rPr lang="en-US" altLang="ja-JP" sz="4000"/>
            </a:br>
            <a:r>
              <a:rPr lang="ja-JP" altLang="en-US" sz="2400"/>
              <a:t>～素粒子・原子核実験の心臓部分</a:t>
            </a:r>
            <a:r>
              <a:rPr lang="en-US" altLang="ja-JP" sz="2400"/>
              <a:t>『</a:t>
            </a:r>
            <a:r>
              <a:rPr lang="ja-JP" altLang="en-US" sz="2400"/>
              <a:t>ワイヤーチェンバー</a:t>
            </a:r>
            <a:r>
              <a:rPr lang="en-US" altLang="ja-JP" sz="2400"/>
              <a:t>』</a:t>
            </a:r>
            <a:r>
              <a:rPr lang="ja-JP" altLang="en-US" sz="2400"/>
              <a:t>を作ろう～</a:t>
            </a:r>
            <a:endParaRPr kumimoji="1" lang="ja-JP" altLang="en-US" sz="2400"/>
          </a:p>
        </p:txBody>
      </p:sp>
      <p:sp>
        <p:nvSpPr>
          <p:cNvPr id="3" name="字幕 2">
            <a:extLst>
              <a:ext uri="{FF2B5EF4-FFF2-40B4-BE49-F238E27FC236}">
                <a16:creationId xmlns:a16="http://schemas.microsoft.com/office/drawing/2014/main" id="{753030A3-9AB9-7BF7-9138-7EE7E655FE33}"/>
              </a:ext>
            </a:extLst>
          </p:cNvPr>
          <p:cNvSpPr>
            <a:spLocks noGrp="1"/>
          </p:cNvSpPr>
          <p:nvPr>
            <p:ph type="subTitle" idx="1"/>
          </p:nvPr>
        </p:nvSpPr>
        <p:spPr>
          <a:xfrm>
            <a:off x="1076108" y="4001884"/>
            <a:ext cx="10109587" cy="1830265"/>
          </a:xfrm>
        </p:spPr>
        <p:txBody>
          <a:bodyPr>
            <a:normAutofit fontScale="92500" lnSpcReduction="20000"/>
          </a:bodyPr>
          <a:lstStyle/>
          <a:p>
            <a:endParaRPr kumimoji="1" lang="en-US" altLang="ja-JP"/>
          </a:p>
          <a:p>
            <a:r>
              <a:rPr kumimoji="1" lang="ja-JP" altLang="en-US"/>
              <a:t>演習</a:t>
            </a:r>
            <a:r>
              <a:rPr kumimoji="1" lang="en-US" altLang="ja-JP">
                <a:cs typeface="Arial" panose="020B0604020202020204" pitchFamily="34" charset="0"/>
              </a:rPr>
              <a:t>2</a:t>
            </a:r>
            <a:r>
              <a:rPr kumimoji="1" lang="ja-JP" altLang="en-US"/>
              <a:t>班</a:t>
            </a:r>
            <a:endParaRPr kumimoji="1" lang="en-US" altLang="ja-JP"/>
          </a:p>
          <a:p>
            <a:r>
              <a:rPr lang="ja-JP" altLang="en-US"/>
              <a:t>大中　希海　</a:t>
            </a:r>
            <a:r>
              <a:rPr kumimoji="1" lang="ja-JP" altLang="en-US"/>
              <a:t>玉木　　諒</a:t>
            </a:r>
            <a:endParaRPr kumimoji="1" lang="en-US" altLang="ja-JP"/>
          </a:p>
          <a:p>
            <a:r>
              <a:rPr kumimoji="1" lang="ja-JP" altLang="en-US"/>
              <a:t>長浜　佑衣</a:t>
            </a:r>
            <a:r>
              <a:rPr lang="ja-JP" altLang="en-US"/>
              <a:t>　浜田　一汰</a:t>
            </a:r>
          </a:p>
          <a:p>
            <a:r>
              <a:rPr lang="ja-JP" altLang="en-US"/>
              <a:t>宮田　悠紀　望月　春奈</a:t>
            </a:r>
            <a:endParaRPr lang="en-US" altLang="ja-JP"/>
          </a:p>
        </p:txBody>
      </p:sp>
    </p:spTree>
    <p:extLst>
      <p:ext uri="{BB962C8B-B14F-4D97-AF65-F5344CB8AC3E}">
        <p14:creationId xmlns:p14="http://schemas.microsoft.com/office/powerpoint/2010/main" val="2434363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86B1346-DF06-BD8C-451D-E1EE0CA2E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1105887"/>
            <a:ext cx="5772744" cy="4330535"/>
          </a:xfrm>
          <a:prstGeom prst="rect">
            <a:avLst/>
          </a:prstGeom>
        </p:spPr>
      </p:pic>
      <p:sp>
        <p:nvSpPr>
          <p:cNvPr id="3" name="テキスト ボックス 2">
            <a:extLst>
              <a:ext uri="{FF2B5EF4-FFF2-40B4-BE49-F238E27FC236}">
                <a16:creationId xmlns:a16="http://schemas.microsoft.com/office/drawing/2014/main" id="{C682B90B-716E-76CD-7405-BE32BC57E07C}"/>
              </a:ext>
            </a:extLst>
          </p:cNvPr>
          <p:cNvSpPr txBox="1"/>
          <p:nvPr/>
        </p:nvSpPr>
        <p:spPr>
          <a:xfrm>
            <a:off x="1487207" y="5975002"/>
            <a:ext cx="4188387"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10 </a:t>
            </a:r>
            <a:r>
              <a:rPr lang="ja-JP" altLang="en-US" sz="2400" b="1">
                <a:latin typeface="メイリオ" panose="020B0604030504040204" pitchFamily="50" charset="-128"/>
                <a:ea typeface="メイリオ" panose="020B0604030504040204" pitchFamily="50" charset="-128"/>
              </a:rPr>
              <a:t>議論している様子</a:t>
            </a:r>
            <a:endParaRPr lang="en-US" altLang="ja-JP" sz="2400" b="1">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056FB2E6-70CD-AD1D-80BC-A85F05D9C74B}"/>
              </a:ext>
            </a:extLst>
          </p:cNvPr>
          <p:cNvSpPr txBox="1"/>
          <p:nvPr/>
        </p:nvSpPr>
        <p:spPr>
          <a:xfrm>
            <a:off x="7377730" y="5894685"/>
            <a:ext cx="3783462"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11 </a:t>
            </a:r>
            <a:r>
              <a:rPr lang="ja-JP" altLang="en-US" sz="2400" b="1">
                <a:latin typeface="メイリオ" panose="020B0604030504040204" pitchFamily="50" charset="-128"/>
                <a:ea typeface="メイリオ" panose="020B0604030504040204" pitchFamily="50" charset="-128"/>
              </a:rPr>
              <a:t>苦戦している様子</a:t>
            </a:r>
            <a:endParaRPr lang="en-US" altLang="ja-JP" sz="2400" b="1">
              <a:latin typeface="メイリオ" panose="020B0604030504040204" pitchFamily="50" charset="-128"/>
              <a:ea typeface="メイリオ" panose="020B0604030504040204" pitchFamily="50" charset="-128"/>
            </a:endParaRPr>
          </a:p>
        </p:txBody>
      </p:sp>
      <p:sp>
        <p:nvSpPr>
          <p:cNvPr id="2" name="Slide Number Placeholder 1">
            <a:extLst>
              <a:ext uri="{FF2B5EF4-FFF2-40B4-BE49-F238E27FC236}">
                <a16:creationId xmlns:a16="http://schemas.microsoft.com/office/drawing/2014/main" id="{60B91FAB-14FA-E198-3CBD-73D2A5D1D037}"/>
              </a:ext>
            </a:extLst>
          </p:cNvPr>
          <p:cNvSpPr>
            <a:spLocks noGrp="1"/>
          </p:cNvSpPr>
          <p:nvPr>
            <p:ph type="sldNum" sz="quarter" idx="12"/>
          </p:nvPr>
        </p:nvSpPr>
        <p:spPr/>
        <p:txBody>
          <a:bodyPr/>
          <a:lstStyle/>
          <a:p>
            <a:fld id="{94D49B78-3D8B-4500-9A01-3F1D8D8D3AC8}" type="slidenum">
              <a:rPr kumimoji="1" lang="ja-JP" altLang="en-US" smtClean="0"/>
              <a:t>9</a:t>
            </a:fld>
            <a:endParaRPr kumimoji="1" lang="ja-JP" altLang="en-US"/>
          </a:p>
        </p:txBody>
      </p:sp>
      <p:pic>
        <p:nvPicPr>
          <p:cNvPr id="5" name="図 4">
            <a:extLst>
              <a:ext uri="{FF2B5EF4-FFF2-40B4-BE49-F238E27FC236}">
                <a16:creationId xmlns:a16="http://schemas.microsoft.com/office/drawing/2014/main" id="{9428A028-6C8B-04AA-7848-8F84D55D6837}"/>
              </a:ext>
            </a:extLst>
          </p:cNvPr>
          <p:cNvPicPr>
            <a:picLocks noChangeAspect="1"/>
          </p:cNvPicPr>
          <p:nvPr/>
        </p:nvPicPr>
        <p:blipFill>
          <a:blip r:embed="rId3"/>
          <a:stretch>
            <a:fillRect/>
          </a:stretch>
        </p:blipFill>
        <p:spPr>
          <a:xfrm>
            <a:off x="6190657" y="1465943"/>
            <a:ext cx="5877690" cy="3926113"/>
          </a:xfrm>
          <a:prstGeom prst="rect">
            <a:avLst/>
          </a:prstGeom>
        </p:spPr>
      </p:pic>
    </p:spTree>
    <p:extLst>
      <p:ext uri="{BB962C8B-B14F-4D97-AF65-F5344CB8AC3E}">
        <p14:creationId xmlns:p14="http://schemas.microsoft.com/office/powerpoint/2010/main" val="1816069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5FA12-D4F5-E758-863B-E713D635CDE4}"/>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A507D3F-FE44-3604-6374-B236114FBF63}"/>
              </a:ext>
            </a:extLst>
          </p:cNvPr>
          <p:cNvSpPr txBox="1"/>
          <p:nvPr/>
        </p:nvSpPr>
        <p:spPr>
          <a:xfrm>
            <a:off x="1208313" y="2505670"/>
            <a:ext cx="10145487" cy="923330"/>
          </a:xfrm>
          <a:prstGeom prst="rect">
            <a:avLst/>
          </a:prstGeom>
          <a:noFill/>
        </p:spPr>
        <p:txBody>
          <a:bodyPr wrap="square" rtlCol="0">
            <a:spAutoFit/>
          </a:bodyPr>
          <a:lstStyle/>
          <a:p>
            <a:r>
              <a:rPr kumimoji="1" lang="ja-JP" altLang="en-US" sz="5400"/>
              <a:t>ご清聴ありがとうございました</a:t>
            </a:r>
          </a:p>
        </p:txBody>
      </p:sp>
      <p:sp>
        <p:nvSpPr>
          <p:cNvPr id="2" name="Slide Number Placeholder 1">
            <a:extLst>
              <a:ext uri="{FF2B5EF4-FFF2-40B4-BE49-F238E27FC236}">
                <a16:creationId xmlns:a16="http://schemas.microsoft.com/office/drawing/2014/main" id="{E0D63EB5-FFB8-1498-7FB4-870C93C2A202}"/>
              </a:ext>
            </a:extLst>
          </p:cNvPr>
          <p:cNvSpPr>
            <a:spLocks noGrp="1"/>
          </p:cNvSpPr>
          <p:nvPr>
            <p:ph type="sldNum" sz="quarter" idx="12"/>
          </p:nvPr>
        </p:nvSpPr>
        <p:spPr/>
        <p:txBody>
          <a:bodyPr/>
          <a:lstStyle/>
          <a:p>
            <a:fld id="{94D49B78-3D8B-4500-9A01-3F1D8D8D3AC8}" type="slidenum">
              <a:rPr kumimoji="1" lang="ja-JP" altLang="en-US" smtClean="0"/>
              <a:t>10</a:t>
            </a:fld>
            <a:endParaRPr kumimoji="1" lang="ja-JP" altLang="en-US"/>
          </a:p>
        </p:txBody>
      </p:sp>
    </p:spTree>
    <p:extLst>
      <p:ext uri="{BB962C8B-B14F-4D97-AF65-F5344CB8AC3E}">
        <p14:creationId xmlns:p14="http://schemas.microsoft.com/office/powerpoint/2010/main" val="3089611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1715B-A163-A77F-14B9-5A004EC3EBCC}"/>
              </a:ext>
            </a:extLst>
          </p:cNvPr>
          <p:cNvSpPr>
            <a:spLocks noGrp="1"/>
          </p:cNvSpPr>
          <p:nvPr>
            <p:ph type="title"/>
          </p:nvPr>
        </p:nvSpPr>
        <p:spPr/>
        <p:txBody>
          <a:bodyPr/>
          <a:lstStyle/>
          <a:p>
            <a:r>
              <a:rPr lang="ja-JP" altLang="en-US"/>
              <a:t>（非表示スライド）目次案</a:t>
            </a:r>
            <a:endParaRPr kumimoji="1" lang="en-US"/>
          </a:p>
        </p:txBody>
      </p:sp>
      <p:sp>
        <p:nvSpPr>
          <p:cNvPr id="3" name="Content Placeholder 2">
            <a:extLst>
              <a:ext uri="{FF2B5EF4-FFF2-40B4-BE49-F238E27FC236}">
                <a16:creationId xmlns:a16="http://schemas.microsoft.com/office/drawing/2014/main" id="{012DCEE8-6600-665B-8C0B-0569E41A3AA6}"/>
              </a:ext>
            </a:extLst>
          </p:cNvPr>
          <p:cNvSpPr>
            <a:spLocks noGrp="1"/>
          </p:cNvSpPr>
          <p:nvPr>
            <p:ph idx="1"/>
          </p:nvPr>
        </p:nvSpPr>
        <p:spPr/>
        <p:txBody>
          <a:bodyPr vert="horz" lIns="91440" tIns="45720" rIns="91440" bIns="45720" rtlCol="0" anchor="t">
            <a:normAutofit/>
          </a:bodyPr>
          <a:lstStyle/>
          <a:p>
            <a:pPr marL="0" indent="0">
              <a:buNone/>
            </a:pPr>
            <a:r>
              <a:rPr lang="ja-JP" altLang="en-US"/>
              <a:t>・目的</a:t>
            </a:r>
            <a:endParaRPr lang="en-US" altLang="ja-JP"/>
          </a:p>
          <a:p>
            <a:pPr marL="0" indent="0">
              <a:buNone/>
            </a:pPr>
            <a:r>
              <a:rPr lang="ja-JP" altLang="en-US"/>
              <a:t>・KEKでの活動の手順（回路の作成）</a:t>
            </a:r>
          </a:p>
          <a:p>
            <a:pPr marL="0" indent="0">
              <a:buNone/>
            </a:pPr>
            <a:r>
              <a:rPr lang="ja-JP" altLang="en-US"/>
              <a:t>・比例計数管の図と部位の名称</a:t>
            </a:r>
          </a:p>
          <a:p>
            <a:pPr marL="0" indent="0">
              <a:buNone/>
            </a:pPr>
            <a:r>
              <a:rPr lang="ja-JP" altLang="en-US"/>
              <a:t>・動作原理　i.e. 比例計数管内の電子のアニメーション</a:t>
            </a:r>
          </a:p>
          <a:p>
            <a:pPr marL="0" indent="0">
              <a:buNone/>
            </a:pPr>
            <a:r>
              <a:rPr lang="ja-JP" altLang="en-US"/>
              <a:t>（・回路の機能の説明？（＆回路の写真？））</a:t>
            </a:r>
          </a:p>
          <a:p>
            <a:pPr marL="0" indent="0">
              <a:buNone/>
            </a:pPr>
            <a:r>
              <a:rPr lang="ja-JP" altLang="en-US"/>
              <a:t>・現在の収集データ</a:t>
            </a:r>
          </a:p>
          <a:p>
            <a:pPr marL="0" indent="0">
              <a:buNone/>
            </a:pPr>
            <a:r>
              <a:rPr lang="ja-JP" altLang="en-US"/>
              <a:t>・感想　e.g. 大変だったこと，楽しかったこと</a:t>
            </a:r>
          </a:p>
          <a:p>
            <a:pPr marL="0" indent="0">
              <a:buNone/>
            </a:pPr>
            <a:r>
              <a:rPr lang="ja-JP" altLang="en-US"/>
              <a:t>・</a:t>
            </a:r>
          </a:p>
          <a:p>
            <a:pPr marL="0" indent="0">
              <a:buNone/>
            </a:pPr>
            <a:endParaRPr lang="ja-JP" altLang="en-US"/>
          </a:p>
          <a:p>
            <a:pPr marL="0" indent="0">
              <a:buNone/>
            </a:pPr>
            <a:endParaRPr lang="en-US" altLang="ja-JP"/>
          </a:p>
          <a:p>
            <a:pPr marL="0" indent="0">
              <a:buNone/>
            </a:pPr>
            <a:endParaRPr lang="ja-JP" altLang="en-US"/>
          </a:p>
        </p:txBody>
      </p:sp>
      <p:sp>
        <p:nvSpPr>
          <p:cNvPr id="5" name="Slide Number Placeholder 4">
            <a:extLst>
              <a:ext uri="{FF2B5EF4-FFF2-40B4-BE49-F238E27FC236}">
                <a16:creationId xmlns:a16="http://schemas.microsoft.com/office/drawing/2014/main" id="{5471D6EA-F555-46A4-CEE7-6983EE94DDF2}"/>
              </a:ext>
            </a:extLst>
          </p:cNvPr>
          <p:cNvSpPr>
            <a:spLocks noGrp="1"/>
          </p:cNvSpPr>
          <p:nvPr>
            <p:ph type="sldNum" sz="quarter" idx="12"/>
          </p:nvPr>
        </p:nvSpPr>
        <p:spPr/>
        <p:txBody>
          <a:bodyPr/>
          <a:lstStyle/>
          <a:p>
            <a:fld id="{94D49B78-3D8B-4500-9A01-3F1D8D8D3AC8}" type="slidenum">
              <a:rPr kumimoji="1" lang="ja-JP" altLang="en-US" smtClean="0"/>
              <a:t>11</a:t>
            </a:fld>
            <a:endParaRPr kumimoji="1" lang="ja-JP" altLang="en-US"/>
          </a:p>
        </p:txBody>
      </p:sp>
    </p:spTree>
    <p:extLst>
      <p:ext uri="{BB962C8B-B14F-4D97-AF65-F5344CB8AC3E}">
        <p14:creationId xmlns:p14="http://schemas.microsoft.com/office/powerpoint/2010/main" val="2640040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708D10C-7CCE-879D-CEE7-FADCE2387B6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44EE980-DABC-4FAD-F260-ECB6874C05A2}"/>
              </a:ext>
            </a:extLst>
          </p:cNvPr>
          <p:cNvSpPr>
            <a:spLocks noGrp="1"/>
          </p:cNvSpPr>
          <p:nvPr>
            <p:ph type="title"/>
          </p:nvPr>
        </p:nvSpPr>
        <p:spPr/>
        <p:txBody>
          <a:bodyPr/>
          <a:lstStyle/>
          <a:p>
            <a:r>
              <a:rPr kumimoji="1" lang="ja-JP" altLang="en-US">
                <a:latin typeface="+mj-ea"/>
              </a:rPr>
              <a:t>比例計数管</a:t>
            </a:r>
          </a:p>
        </p:txBody>
      </p:sp>
      <p:grpSp>
        <p:nvGrpSpPr>
          <p:cNvPr id="41" name="グループ化 40">
            <a:extLst>
              <a:ext uri="{FF2B5EF4-FFF2-40B4-BE49-F238E27FC236}">
                <a16:creationId xmlns:a16="http://schemas.microsoft.com/office/drawing/2014/main" id="{96EBDC27-2B21-85A7-FC75-98471E9AE533}"/>
              </a:ext>
            </a:extLst>
          </p:cNvPr>
          <p:cNvGrpSpPr/>
          <p:nvPr/>
        </p:nvGrpSpPr>
        <p:grpSpPr>
          <a:xfrm>
            <a:off x="1731728" y="1937683"/>
            <a:ext cx="9136880" cy="3520908"/>
            <a:chOff x="2049780" y="2526079"/>
            <a:chExt cx="9136880" cy="3520908"/>
          </a:xfrm>
        </p:grpSpPr>
        <p:cxnSp>
          <p:nvCxnSpPr>
            <p:cNvPr id="35" name="直線コネクタ 34">
              <a:extLst>
                <a:ext uri="{FF2B5EF4-FFF2-40B4-BE49-F238E27FC236}">
                  <a16:creationId xmlns:a16="http://schemas.microsoft.com/office/drawing/2014/main" id="{7F8E71E2-87A0-906B-BBD8-61BB1A8CD58A}"/>
                </a:ext>
              </a:extLst>
            </p:cNvPr>
            <p:cNvCxnSpPr/>
            <p:nvPr/>
          </p:nvCxnSpPr>
          <p:spPr>
            <a:xfrm>
              <a:off x="9745980" y="3754804"/>
              <a:ext cx="7500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0" name="グループ化 39">
              <a:extLst>
                <a:ext uri="{FF2B5EF4-FFF2-40B4-BE49-F238E27FC236}">
                  <a16:creationId xmlns:a16="http://schemas.microsoft.com/office/drawing/2014/main" id="{625BF947-E227-8F5E-02B5-5839DA7FAB51}"/>
                </a:ext>
              </a:extLst>
            </p:cNvPr>
            <p:cNvGrpSpPr/>
            <p:nvPr/>
          </p:nvGrpSpPr>
          <p:grpSpPr>
            <a:xfrm>
              <a:off x="2049780" y="2526079"/>
              <a:ext cx="9136880" cy="3520908"/>
              <a:chOff x="2049780" y="2526079"/>
              <a:chExt cx="9136880" cy="3520908"/>
            </a:xfrm>
          </p:grpSpPr>
          <p:grpSp>
            <p:nvGrpSpPr>
              <p:cNvPr id="34" name="グループ化 33">
                <a:extLst>
                  <a:ext uri="{FF2B5EF4-FFF2-40B4-BE49-F238E27FC236}">
                    <a16:creationId xmlns:a16="http://schemas.microsoft.com/office/drawing/2014/main" id="{766B5CE5-6321-CD5C-0291-015ED2A08A9D}"/>
                  </a:ext>
                </a:extLst>
              </p:cNvPr>
              <p:cNvGrpSpPr/>
              <p:nvPr/>
            </p:nvGrpSpPr>
            <p:grpSpPr>
              <a:xfrm>
                <a:off x="2049780" y="2526079"/>
                <a:ext cx="8322696" cy="3520908"/>
                <a:chOff x="2049780" y="2772569"/>
                <a:chExt cx="8322696" cy="3520908"/>
              </a:xfrm>
            </p:grpSpPr>
            <p:grpSp>
              <p:nvGrpSpPr>
                <p:cNvPr id="9" name="グループ化 8">
                  <a:extLst>
                    <a:ext uri="{FF2B5EF4-FFF2-40B4-BE49-F238E27FC236}">
                      <a16:creationId xmlns:a16="http://schemas.microsoft.com/office/drawing/2014/main" id="{3345D760-0FDD-418A-C8B9-1B54F6B80280}"/>
                    </a:ext>
                  </a:extLst>
                </p:cNvPr>
                <p:cNvGrpSpPr/>
                <p:nvPr/>
              </p:nvGrpSpPr>
              <p:grpSpPr>
                <a:xfrm>
                  <a:off x="2049780" y="2772569"/>
                  <a:ext cx="7696200" cy="2457450"/>
                  <a:chOff x="2011680" y="1943100"/>
                  <a:chExt cx="7696200" cy="2457450"/>
                </a:xfrm>
              </p:grpSpPr>
              <p:sp>
                <p:nvSpPr>
                  <p:cNvPr id="11" name="正方形/長方形 10">
                    <a:extLst>
                      <a:ext uri="{FF2B5EF4-FFF2-40B4-BE49-F238E27FC236}">
                        <a16:creationId xmlns:a16="http://schemas.microsoft.com/office/drawing/2014/main" id="{F052ADA2-A1A7-86A0-1987-00C5EE21A20A}"/>
                      </a:ext>
                    </a:extLst>
                  </p:cNvPr>
                  <p:cNvSpPr/>
                  <p:nvPr/>
                </p:nvSpPr>
                <p:spPr>
                  <a:xfrm>
                    <a:off x="2548890" y="1943100"/>
                    <a:ext cx="6617970" cy="245745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30E08B80-D9A8-E223-0F6A-B61007CBA82F}"/>
                      </a:ext>
                    </a:extLst>
                  </p:cNvPr>
                  <p:cNvSpPr/>
                  <p:nvPr/>
                </p:nvSpPr>
                <p:spPr>
                  <a:xfrm>
                    <a:off x="2011680" y="1943100"/>
                    <a:ext cx="1097280" cy="2457450"/>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99DB901D-3BD3-C770-BEEA-51951F3A1EB0}"/>
                      </a:ext>
                    </a:extLst>
                  </p:cNvPr>
                  <p:cNvSpPr/>
                  <p:nvPr/>
                </p:nvSpPr>
                <p:spPr>
                  <a:xfrm>
                    <a:off x="9049599" y="1962150"/>
                    <a:ext cx="145202" cy="241935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D3F6D622-DD80-7319-DFC2-DF37B131D711}"/>
                      </a:ext>
                    </a:extLst>
                  </p:cNvPr>
                  <p:cNvSpPr/>
                  <p:nvPr/>
                </p:nvSpPr>
                <p:spPr>
                  <a:xfrm>
                    <a:off x="8610600" y="1943100"/>
                    <a:ext cx="1097280" cy="2457450"/>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2D0D479E-DCF9-0975-38F6-9C61A1A489E5}"/>
                    </a:ext>
                  </a:extLst>
                </p:cNvPr>
                <p:cNvGrpSpPr/>
                <p:nvPr/>
              </p:nvGrpSpPr>
              <p:grpSpPr>
                <a:xfrm>
                  <a:off x="9244716" y="5230019"/>
                  <a:ext cx="1127760" cy="1063458"/>
                  <a:chOff x="9244716" y="5230019"/>
                  <a:chExt cx="1127760" cy="1063458"/>
                </a:xfrm>
              </p:grpSpPr>
              <p:grpSp>
                <p:nvGrpSpPr>
                  <p:cNvPr id="27" name="グループ化 26">
                    <a:extLst>
                      <a:ext uri="{FF2B5EF4-FFF2-40B4-BE49-F238E27FC236}">
                        <a16:creationId xmlns:a16="http://schemas.microsoft.com/office/drawing/2014/main" id="{0D2A8241-2B5B-B15E-21D0-70F5BF66D784}"/>
                      </a:ext>
                    </a:extLst>
                  </p:cNvPr>
                  <p:cNvGrpSpPr/>
                  <p:nvPr/>
                </p:nvGrpSpPr>
                <p:grpSpPr>
                  <a:xfrm>
                    <a:off x="9244716" y="5230019"/>
                    <a:ext cx="1127760" cy="757311"/>
                    <a:chOff x="9260618" y="5230019"/>
                    <a:chExt cx="1127760" cy="757311"/>
                  </a:xfrm>
                </p:grpSpPr>
                <p:cxnSp>
                  <p:nvCxnSpPr>
                    <p:cNvPr id="16" name="直線コネクタ 15">
                      <a:extLst>
                        <a:ext uri="{FF2B5EF4-FFF2-40B4-BE49-F238E27FC236}">
                          <a16:creationId xmlns:a16="http://schemas.microsoft.com/office/drawing/2014/main" id="{214FAA34-FB10-774A-9635-C1F39C18CE56}"/>
                        </a:ext>
                      </a:extLst>
                    </p:cNvPr>
                    <p:cNvCxnSpPr>
                      <a:cxnSpLocks/>
                    </p:cNvCxnSpPr>
                    <p:nvPr/>
                  </p:nvCxnSpPr>
                  <p:spPr>
                    <a:xfrm>
                      <a:off x="9569393" y="5987330"/>
                      <a:ext cx="818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18F51B6F-7226-1DB2-8551-60F866816B06}"/>
                        </a:ext>
                      </a:extLst>
                    </p:cNvPr>
                    <p:cNvCxnSpPr/>
                    <p:nvPr/>
                  </p:nvCxnSpPr>
                  <p:spPr>
                    <a:xfrm>
                      <a:off x="9260618" y="5230019"/>
                      <a:ext cx="7500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D38A1DCE-E082-4716-EED3-DE16ADEE60D2}"/>
                        </a:ext>
                      </a:extLst>
                    </p:cNvPr>
                    <p:cNvCxnSpPr>
                      <a:cxnSpLocks/>
                    </p:cNvCxnSpPr>
                    <p:nvPr/>
                  </p:nvCxnSpPr>
                  <p:spPr>
                    <a:xfrm flipV="1">
                      <a:off x="9996112" y="5230019"/>
                      <a:ext cx="0" cy="7573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直線コネクタ 27">
                    <a:extLst>
                      <a:ext uri="{FF2B5EF4-FFF2-40B4-BE49-F238E27FC236}">
                        <a16:creationId xmlns:a16="http://schemas.microsoft.com/office/drawing/2014/main" id="{98CD554B-697C-C0B4-1B2F-077AF3937490}"/>
                      </a:ext>
                    </a:extLst>
                  </p:cNvPr>
                  <p:cNvCxnSpPr>
                    <a:cxnSpLocks/>
                  </p:cNvCxnSpPr>
                  <p:nvPr/>
                </p:nvCxnSpPr>
                <p:spPr>
                  <a:xfrm flipV="1">
                    <a:off x="9589602" y="5987329"/>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06EC055F-91F6-C331-BF53-0394FF965348}"/>
                      </a:ext>
                    </a:extLst>
                  </p:cNvPr>
                  <p:cNvCxnSpPr>
                    <a:cxnSpLocks/>
                  </p:cNvCxnSpPr>
                  <p:nvPr/>
                </p:nvCxnSpPr>
                <p:spPr>
                  <a:xfrm flipV="1">
                    <a:off x="9838411" y="5987329"/>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6882C22B-8F55-0C2F-C43F-2A4B1B84F4C0}"/>
                      </a:ext>
                    </a:extLst>
                  </p:cNvPr>
                  <p:cNvCxnSpPr>
                    <a:cxnSpLocks/>
                  </p:cNvCxnSpPr>
                  <p:nvPr/>
                </p:nvCxnSpPr>
                <p:spPr>
                  <a:xfrm flipV="1">
                    <a:off x="10087220" y="6005907"/>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9" name="グループ化 38">
                <a:extLst>
                  <a:ext uri="{FF2B5EF4-FFF2-40B4-BE49-F238E27FC236}">
                    <a16:creationId xmlns:a16="http://schemas.microsoft.com/office/drawing/2014/main" id="{57F41A42-1FE9-03A8-CBA2-02BE231EA7FB}"/>
                  </a:ext>
                </a:extLst>
              </p:cNvPr>
              <p:cNvGrpSpPr/>
              <p:nvPr/>
            </p:nvGrpSpPr>
            <p:grpSpPr>
              <a:xfrm>
                <a:off x="8143455" y="3103196"/>
                <a:ext cx="3043205" cy="2521484"/>
                <a:chOff x="8143455" y="3103196"/>
                <a:chExt cx="3043205" cy="2521484"/>
              </a:xfrm>
            </p:grpSpPr>
            <p:sp>
              <p:nvSpPr>
                <p:cNvPr id="36" name="テキスト ボックス 35">
                  <a:extLst>
                    <a:ext uri="{FF2B5EF4-FFF2-40B4-BE49-F238E27FC236}">
                      <a16:creationId xmlns:a16="http://schemas.microsoft.com/office/drawing/2014/main" id="{42BD8F1D-31DD-A29C-7922-E02D2437FA21}"/>
                    </a:ext>
                  </a:extLst>
                </p:cNvPr>
                <p:cNvSpPr txBox="1"/>
                <p:nvPr/>
              </p:nvSpPr>
              <p:spPr>
                <a:xfrm>
                  <a:off x="9742170" y="3103196"/>
                  <a:ext cx="1444490" cy="461665"/>
                </a:xfrm>
                <a:prstGeom prst="rect">
                  <a:avLst/>
                </a:prstGeom>
                <a:noFill/>
              </p:spPr>
              <p:txBody>
                <a:bodyPr wrap="square" rtlCol="0">
                  <a:spAutoFit/>
                </a:bodyPr>
                <a:lstStyle/>
                <a:p>
                  <a:r>
                    <a:rPr kumimoji="1" lang="ja-JP" altLang="en-US" sz="2400" b="1">
                      <a:latin typeface="メイリオ" panose="020B0604030504040204" pitchFamily="50" charset="-128"/>
                      <a:ea typeface="メイリオ" panose="020B0604030504040204" pitchFamily="50" charset="-128"/>
                    </a:rPr>
                    <a:t>アノード</a:t>
                  </a:r>
                </a:p>
              </p:txBody>
            </p:sp>
            <p:sp>
              <p:nvSpPr>
                <p:cNvPr id="38" name="テキスト ボックス 37">
                  <a:extLst>
                    <a:ext uri="{FF2B5EF4-FFF2-40B4-BE49-F238E27FC236}">
                      <a16:creationId xmlns:a16="http://schemas.microsoft.com/office/drawing/2014/main" id="{D681D327-C649-FE7D-6EF6-13E227E2B9D1}"/>
                    </a:ext>
                  </a:extLst>
                </p:cNvPr>
                <p:cNvSpPr txBox="1"/>
                <p:nvPr/>
              </p:nvSpPr>
              <p:spPr>
                <a:xfrm>
                  <a:off x="8143455" y="5163015"/>
                  <a:ext cx="144449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カソード</a:t>
                  </a:r>
                  <a:endParaRPr kumimoji="1" lang="ja-JP" altLang="en-US" sz="2400" b="1">
                    <a:latin typeface="メイリオ" panose="020B0604030504040204" pitchFamily="50" charset="-128"/>
                    <a:ea typeface="メイリオ" panose="020B0604030504040204" pitchFamily="50" charset="-128"/>
                  </a:endParaRPr>
                </a:p>
              </p:txBody>
            </p:sp>
          </p:grpSp>
        </p:grpSp>
      </p:grpSp>
      <p:cxnSp>
        <p:nvCxnSpPr>
          <p:cNvPr id="43" name="直線コネクタ 42">
            <a:extLst>
              <a:ext uri="{FF2B5EF4-FFF2-40B4-BE49-F238E27FC236}">
                <a16:creationId xmlns:a16="http://schemas.microsoft.com/office/drawing/2014/main" id="{1BD2E372-5ED4-2DB4-30FF-DA5EC2049A5A}"/>
              </a:ext>
            </a:extLst>
          </p:cNvPr>
          <p:cNvCxnSpPr>
            <a:cxnSpLocks/>
          </p:cNvCxnSpPr>
          <p:nvPr/>
        </p:nvCxnSpPr>
        <p:spPr>
          <a:xfrm flipH="1">
            <a:off x="2280368" y="3166408"/>
            <a:ext cx="714756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楕円 3">
            <a:extLst>
              <a:ext uri="{FF2B5EF4-FFF2-40B4-BE49-F238E27FC236}">
                <a16:creationId xmlns:a16="http://schemas.microsoft.com/office/drawing/2014/main" id="{32E1AF2E-CAB9-7000-A494-CFE3C1C188C6}"/>
              </a:ext>
            </a:extLst>
          </p:cNvPr>
          <p:cNvSpPr/>
          <p:nvPr/>
        </p:nvSpPr>
        <p:spPr>
          <a:xfrm>
            <a:off x="6331477" y="2090706"/>
            <a:ext cx="251318" cy="258919"/>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CA82F750-4FC0-C1B1-7E67-F4ED0D518BCD}"/>
              </a:ext>
            </a:extLst>
          </p:cNvPr>
          <p:cNvSpPr/>
          <p:nvPr/>
        </p:nvSpPr>
        <p:spPr>
          <a:xfrm>
            <a:off x="5619220" y="2315137"/>
            <a:ext cx="251318" cy="258919"/>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C3B99BF6-7DD5-CA0F-AE05-4A387ED4404D}"/>
              </a:ext>
            </a:extLst>
          </p:cNvPr>
          <p:cNvSpPr/>
          <p:nvPr/>
        </p:nvSpPr>
        <p:spPr>
          <a:xfrm>
            <a:off x="6090037" y="2574056"/>
            <a:ext cx="251318" cy="258919"/>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a:extLst>
              <a:ext uri="{FF2B5EF4-FFF2-40B4-BE49-F238E27FC236}">
                <a16:creationId xmlns:a16="http://schemas.microsoft.com/office/drawing/2014/main" id="{4DC4C101-A59D-E4CA-985F-BAA6BC3E155E}"/>
              </a:ext>
            </a:extLst>
          </p:cNvPr>
          <p:cNvGrpSpPr/>
          <p:nvPr/>
        </p:nvGrpSpPr>
        <p:grpSpPr>
          <a:xfrm>
            <a:off x="6941930" y="472883"/>
            <a:ext cx="2062093" cy="1836435"/>
            <a:chOff x="6941930" y="472883"/>
            <a:chExt cx="2062093" cy="1836435"/>
          </a:xfrm>
        </p:grpSpPr>
        <p:sp>
          <p:nvSpPr>
            <p:cNvPr id="3" name="矢印: 下 2">
              <a:extLst>
                <a:ext uri="{FF2B5EF4-FFF2-40B4-BE49-F238E27FC236}">
                  <a16:creationId xmlns:a16="http://schemas.microsoft.com/office/drawing/2014/main" id="{8825C980-A920-EC08-D46A-1CDC42410712}"/>
                </a:ext>
              </a:extLst>
            </p:cNvPr>
            <p:cNvSpPr/>
            <p:nvPr/>
          </p:nvSpPr>
          <p:spPr>
            <a:xfrm rot="2608518">
              <a:off x="6941930" y="472883"/>
              <a:ext cx="445273" cy="18364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075B48FD-F747-1848-935B-7DE7D8A39DE4}"/>
                </a:ext>
              </a:extLst>
            </p:cNvPr>
            <p:cNvSpPr txBox="1"/>
            <p:nvPr/>
          </p:nvSpPr>
          <p:spPr>
            <a:xfrm>
              <a:off x="7559533" y="1132843"/>
              <a:ext cx="1444490" cy="830997"/>
            </a:xfrm>
            <a:prstGeom prst="rect">
              <a:avLst/>
            </a:prstGeom>
            <a:noFill/>
          </p:spPr>
          <p:txBody>
            <a:bodyPr wrap="square" rtlCol="0">
              <a:spAutoFit/>
            </a:bodyPr>
            <a:lstStyle/>
            <a:p>
              <a:r>
                <a:rPr kumimoji="1" lang="ja-JP" altLang="en-US" sz="2400" b="1">
                  <a:latin typeface="メイリオ" panose="020B0604030504040204" pitchFamily="50" charset="-128"/>
                  <a:ea typeface="メイリオ" panose="020B0604030504040204" pitchFamily="50" charset="-128"/>
                </a:rPr>
                <a:t>放射線や荷電粒子</a:t>
              </a:r>
            </a:p>
          </p:txBody>
        </p:sp>
      </p:grpSp>
      <p:sp>
        <p:nvSpPr>
          <p:cNvPr id="20" name="テキスト ボックス 19">
            <a:extLst>
              <a:ext uri="{FF2B5EF4-FFF2-40B4-BE49-F238E27FC236}">
                <a16:creationId xmlns:a16="http://schemas.microsoft.com/office/drawing/2014/main" id="{8C62F6D2-42DE-EF85-76BD-F1F1B03142F6}"/>
              </a:ext>
            </a:extLst>
          </p:cNvPr>
          <p:cNvSpPr txBox="1"/>
          <p:nvPr/>
        </p:nvSpPr>
        <p:spPr>
          <a:xfrm>
            <a:off x="6630525" y="2127159"/>
            <a:ext cx="144449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ガス分子</a:t>
            </a:r>
            <a:endParaRPr kumimoji="1" lang="ja-JP" altLang="en-US" sz="2400" b="1">
              <a:latin typeface="メイリオ" panose="020B0604030504040204" pitchFamily="50" charset="-128"/>
              <a:ea typeface="メイリオ" panose="020B0604030504040204" pitchFamily="50" charset="-128"/>
            </a:endParaRPr>
          </a:p>
        </p:txBody>
      </p:sp>
      <p:sp>
        <p:nvSpPr>
          <p:cNvPr id="5" name="Slide Number Placeholder 4">
            <a:extLst>
              <a:ext uri="{FF2B5EF4-FFF2-40B4-BE49-F238E27FC236}">
                <a16:creationId xmlns:a16="http://schemas.microsoft.com/office/drawing/2014/main" id="{B094F31E-A5AD-4E2E-DB9E-11C52B6B356A}"/>
              </a:ext>
            </a:extLst>
          </p:cNvPr>
          <p:cNvSpPr>
            <a:spLocks noGrp="1"/>
          </p:cNvSpPr>
          <p:nvPr>
            <p:ph type="sldNum" sz="quarter" idx="12"/>
          </p:nvPr>
        </p:nvSpPr>
        <p:spPr/>
        <p:txBody>
          <a:bodyPr/>
          <a:lstStyle/>
          <a:p>
            <a:fld id="{94D49B78-3D8B-4500-9A01-3F1D8D8D3AC8}" type="slidenum">
              <a:rPr kumimoji="1" lang="ja-JP" altLang="en-US" smtClean="0"/>
              <a:t>12</a:t>
            </a:fld>
            <a:endParaRPr kumimoji="1" lang="ja-JP" altLang="en-US"/>
          </a:p>
        </p:txBody>
      </p:sp>
    </p:spTree>
    <p:extLst>
      <p:ext uri="{BB962C8B-B14F-4D97-AF65-F5344CB8AC3E}">
        <p14:creationId xmlns:p14="http://schemas.microsoft.com/office/powerpoint/2010/main" val="299687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DB0697-E911-E697-BB00-326892F50693}"/>
              </a:ext>
            </a:extLst>
          </p:cNvPr>
          <p:cNvSpPr>
            <a:spLocks noGrp="1"/>
          </p:cNvSpPr>
          <p:nvPr>
            <p:ph type="title"/>
          </p:nvPr>
        </p:nvSpPr>
        <p:spPr/>
        <p:txBody>
          <a:bodyPr/>
          <a:lstStyle/>
          <a:p>
            <a:r>
              <a:rPr kumimoji="1" lang="ja-JP" altLang="en-US"/>
              <a:t>目的</a:t>
            </a:r>
          </a:p>
        </p:txBody>
      </p:sp>
      <p:sp>
        <p:nvSpPr>
          <p:cNvPr id="3" name="コンテンツ プレースホルダー 2">
            <a:extLst>
              <a:ext uri="{FF2B5EF4-FFF2-40B4-BE49-F238E27FC236}">
                <a16:creationId xmlns:a16="http://schemas.microsoft.com/office/drawing/2014/main" id="{89AE480D-E763-D9B3-1467-E8B47958832E}"/>
              </a:ext>
            </a:extLst>
          </p:cNvPr>
          <p:cNvSpPr>
            <a:spLocks noGrp="1"/>
          </p:cNvSpPr>
          <p:nvPr>
            <p:ph idx="1"/>
          </p:nvPr>
        </p:nvSpPr>
        <p:spPr>
          <a:xfrm>
            <a:off x="838200" y="1681250"/>
            <a:ext cx="10515600" cy="1325563"/>
          </a:xfrm>
        </p:spPr>
        <p:txBody>
          <a:bodyPr>
            <a:normAutofit fontScale="92500" lnSpcReduction="10000"/>
          </a:bodyPr>
          <a:lstStyle/>
          <a:p>
            <a:r>
              <a:rPr kumimoji="1" lang="ja-JP" altLang="en-US">
                <a:latin typeface="+mn-ea"/>
              </a:rPr>
              <a:t>放射線を検出する比例計数管の作成</a:t>
            </a:r>
            <a:endParaRPr kumimoji="1" lang="en-US" altLang="ja-JP">
              <a:latin typeface="+mn-ea"/>
            </a:endParaRPr>
          </a:p>
          <a:p>
            <a:r>
              <a:rPr lang="ja-JP" altLang="en-US">
                <a:latin typeface="+mn-ea"/>
              </a:rPr>
              <a:t>整形増幅回路（</a:t>
            </a:r>
            <a:r>
              <a:rPr lang="en-US" altLang="ja-JP">
                <a:latin typeface="+mn-ea"/>
                <a:cs typeface="Arial" panose="020B0604020202020204" pitchFamily="34" charset="0"/>
              </a:rPr>
              <a:t>AMP-Shaper</a:t>
            </a:r>
            <a:r>
              <a:rPr lang="ja-JP" altLang="en-US">
                <a:latin typeface="+mn-ea"/>
              </a:rPr>
              <a:t>）</a:t>
            </a:r>
            <a:endParaRPr lang="en-US" altLang="ja-JP">
              <a:latin typeface="+mn-ea"/>
            </a:endParaRPr>
          </a:p>
          <a:p>
            <a:r>
              <a:rPr lang="ja-JP" altLang="en-US">
                <a:latin typeface="+mn-ea"/>
              </a:rPr>
              <a:t>弁別回路（</a:t>
            </a:r>
            <a:r>
              <a:rPr lang="en-US" altLang="ja-JP">
                <a:latin typeface="+mn-ea"/>
                <a:cs typeface="Arial" panose="020B0604020202020204" pitchFamily="34" charset="0"/>
              </a:rPr>
              <a:t>Discriminator</a:t>
            </a:r>
            <a:r>
              <a:rPr lang="ja-JP" altLang="en-US">
                <a:latin typeface="+mn-ea"/>
              </a:rPr>
              <a:t>）の作成</a:t>
            </a:r>
            <a:endParaRPr kumimoji="1" lang="ja-JP" altLang="en-US">
              <a:latin typeface="+mn-ea"/>
            </a:endParaRPr>
          </a:p>
        </p:txBody>
      </p:sp>
      <p:sp>
        <p:nvSpPr>
          <p:cNvPr id="4" name="コンテンツ プレースホルダー 2">
            <a:extLst>
              <a:ext uri="{FF2B5EF4-FFF2-40B4-BE49-F238E27FC236}">
                <a16:creationId xmlns:a16="http://schemas.microsoft.com/office/drawing/2014/main" id="{38CEF28E-F194-BE75-789C-1741D8EC1517}"/>
              </a:ext>
            </a:extLst>
          </p:cNvPr>
          <p:cNvSpPr txBox="1">
            <a:spLocks/>
          </p:cNvSpPr>
          <p:nvPr/>
        </p:nvSpPr>
        <p:spPr>
          <a:xfrm>
            <a:off x="910590" y="4218305"/>
            <a:ext cx="10515600" cy="115760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Meiryo" panose="020B0604030504040204" pitchFamily="34" charset="-128"/>
                <a:ea typeface="Meiryo" panose="020B0604030504040204" pitchFamily="34" charset="-128"/>
              </a:rPr>
              <a:t>放射線（</a:t>
            </a:r>
            <a:r>
              <a:rPr lang="en-US" altLang="ja-JP">
                <a:latin typeface="Meiryo" panose="020B0604030504040204" pitchFamily="34" charset="-128"/>
                <a:ea typeface="Meiryo" panose="020B0604030504040204" pitchFamily="34" charset="-128"/>
                <a:cs typeface="Arial" panose="020B0604020202020204" pitchFamily="34" charset="0"/>
              </a:rPr>
              <a:t>X</a:t>
            </a:r>
            <a:r>
              <a:rPr lang="ja-JP" altLang="en-US">
                <a:latin typeface="Meiryo" panose="020B0604030504040204" pitchFamily="34" charset="-128"/>
                <a:ea typeface="Meiryo" panose="020B0604030504040204" pitchFamily="34" charset="-128"/>
              </a:rPr>
              <a:t>線・</a:t>
            </a:r>
            <a:r>
              <a:rPr lang="en-US" altLang="ja-JP">
                <a:latin typeface="Meiryo" panose="020B0604030504040204" pitchFamily="34" charset="-128"/>
                <a:ea typeface="Meiryo" panose="020B0604030504040204" pitchFamily="34" charset="-128"/>
              </a:rPr>
              <a:t>β</a:t>
            </a:r>
            <a:r>
              <a:rPr lang="ja-JP" altLang="en-US">
                <a:latin typeface="Meiryo" panose="020B0604030504040204" pitchFamily="34" charset="-128"/>
                <a:ea typeface="Meiryo" panose="020B0604030504040204" pitchFamily="34" charset="-128"/>
              </a:rPr>
              <a:t>線）と物質の反応の理解</a:t>
            </a:r>
            <a:endParaRPr lang="en-US" altLang="ja-JP">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シグナルの増幅プロセスの理解</a:t>
            </a:r>
            <a:endParaRPr lang="en-US" altLang="ja-JP">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微分・積分回路、オペアンプ回路の理解</a:t>
            </a:r>
            <a:endParaRPr lang="en-US" altLang="ja-JP">
              <a:latin typeface="Meiryo" panose="020B0604030504040204" pitchFamily="34" charset="-128"/>
              <a:ea typeface="Meiryo" panose="020B0604030504040204" pitchFamily="34" charset="-128"/>
            </a:endParaRPr>
          </a:p>
        </p:txBody>
      </p:sp>
      <p:sp>
        <p:nvSpPr>
          <p:cNvPr id="5" name="矢印: 下 4">
            <a:extLst>
              <a:ext uri="{FF2B5EF4-FFF2-40B4-BE49-F238E27FC236}">
                <a16:creationId xmlns:a16="http://schemas.microsoft.com/office/drawing/2014/main" id="{E5556B10-F094-BDE2-7A91-75CA508B3B0E}"/>
              </a:ext>
            </a:extLst>
          </p:cNvPr>
          <p:cNvSpPr/>
          <p:nvPr/>
        </p:nvSpPr>
        <p:spPr>
          <a:xfrm>
            <a:off x="5886450" y="3177540"/>
            <a:ext cx="674370" cy="697231"/>
          </a:xfrm>
          <a:prstGeom prst="downArrow">
            <a:avLst/>
          </a:prstGeom>
          <a:solidFill>
            <a:srgbClr val="292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ゴシック" panose="020B0609070205080204" pitchFamily="49" charset="-128"/>
              <a:ea typeface="ＭＳ ゴシック" panose="020B0609070205080204" pitchFamily="49" charset="-128"/>
            </a:endParaRPr>
          </a:p>
        </p:txBody>
      </p:sp>
      <p:pic>
        <p:nvPicPr>
          <p:cNvPr id="7" name="図 6" descr="γ線イラスト｜無料イラスト・フリー素材なら「イラストAC」">
            <a:extLst>
              <a:ext uri="{FF2B5EF4-FFF2-40B4-BE49-F238E27FC236}">
                <a16:creationId xmlns:a16="http://schemas.microsoft.com/office/drawing/2014/main" id="{9EECB2B4-CE8B-7FF8-259C-D20D611CF31E}"/>
              </a:ext>
            </a:extLst>
          </p:cNvPr>
          <p:cNvPicPr>
            <a:picLocks noChangeAspect="1"/>
          </p:cNvPicPr>
          <p:nvPr/>
        </p:nvPicPr>
        <p:blipFill>
          <a:blip r:embed="rId2"/>
          <a:srcRect r="23369"/>
          <a:stretch>
            <a:fillRect/>
          </a:stretch>
        </p:blipFill>
        <p:spPr>
          <a:xfrm>
            <a:off x="6797974" y="1295255"/>
            <a:ext cx="5011817" cy="2708725"/>
          </a:xfrm>
          <a:prstGeom prst="rect">
            <a:avLst/>
          </a:prstGeom>
        </p:spPr>
      </p:pic>
      <p:sp>
        <p:nvSpPr>
          <p:cNvPr id="9" name="正方形/長方形 8">
            <a:extLst>
              <a:ext uri="{FF2B5EF4-FFF2-40B4-BE49-F238E27FC236}">
                <a16:creationId xmlns:a16="http://schemas.microsoft.com/office/drawing/2014/main" id="{5E2ACCA2-F48E-EDC8-4514-2D638F40D251}"/>
              </a:ext>
            </a:extLst>
          </p:cNvPr>
          <p:cNvSpPr/>
          <p:nvPr/>
        </p:nvSpPr>
        <p:spPr>
          <a:xfrm>
            <a:off x="6756400" y="2731769"/>
            <a:ext cx="5147733" cy="697231"/>
          </a:xfrm>
          <a:prstGeom prst="rect">
            <a:avLst/>
          </a:prstGeom>
          <a:noFill/>
          <a:ln w="76200"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ACF4A16F-9397-D77A-8946-F36BC240983C}"/>
              </a:ext>
            </a:extLst>
          </p:cNvPr>
          <p:cNvSpPr txBox="1"/>
          <p:nvPr/>
        </p:nvSpPr>
        <p:spPr>
          <a:xfrm>
            <a:off x="7996636" y="3981662"/>
            <a:ext cx="266726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1 </a:t>
            </a:r>
            <a:r>
              <a:rPr lang="ja-JP" altLang="en-US" sz="2400" b="1">
                <a:latin typeface="メイリオ" panose="020B0604030504040204" pitchFamily="50" charset="-128"/>
                <a:ea typeface="メイリオ" panose="020B0604030504040204" pitchFamily="50" charset="-128"/>
              </a:rPr>
              <a:t>様々な放射線</a:t>
            </a:r>
            <a:endParaRPr lang="en-US" altLang="ja-JP" sz="2400" b="1">
              <a:latin typeface="メイリオ" panose="020B0604030504040204" pitchFamily="50" charset="-128"/>
              <a:ea typeface="メイリオ" panose="020B0604030504040204" pitchFamily="50" charset="-128"/>
            </a:endParaRPr>
          </a:p>
        </p:txBody>
      </p:sp>
      <p:sp>
        <p:nvSpPr>
          <p:cNvPr id="8" name="Slide Number Placeholder 7">
            <a:extLst>
              <a:ext uri="{FF2B5EF4-FFF2-40B4-BE49-F238E27FC236}">
                <a16:creationId xmlns:a16="http://schemas.microsoft.com/office/drawing/2014/main" id="{996BEDCC-71C3-A14C-DD84-EFF941F5BD2D}"/>
              </a:ext>
            </a:extLst>
          </p:cNvPr>
          <p:cNvSpPr>
            <a:spLocks noGrp="1"/>
          </p:cNvSpPr>
          <p:nvPr>
            <p:ph type="sldNum" sz="quarter" idx="12"/>
          </p:nvPr>
        </p:nvSpPr>
        <p:spPr/>
        <p:txBody>
          <a:bodyPr/>
          <a:lstStyle/>
          <a:p>
            <a:fld id="{94D49B78-3D8B-4500-9A01-3F1D8D8D3AC8}" type="slidenum">
              <a:rPr kumimoji="1" lang="ja-JP" altLang="en-US" smtClean="0"/>
              <a:t>1</a:t>
            </a:fld>
            <a:endParaRPr kumimoji="1" lang="ja-JP" altLang="en-US"/>
          </a:p>
        </p:txBody>
      </p:sp>
    </p:spTree>
    <p:extLst>
      <p:ext uri="{BB962C8B-B14F-4D97-AF65-F5344CB8AC3E}">
        <p14:creationId xmlns:p14="http://schemas.microsoft.com/office/powerpoint/2010/main" val="206173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C36D6-FB7A-728B-83AB-BFFF05192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CD9DB4-9DFB-B475-FE19-365BA7032BBA}"/>
              </a:ext>
            </a:extLst>
          </p:cNvPr>
          <p:cNvSpPr>
            <a:spLocks noGrp="1"/>
          </p:cNvSpPr>
          <p:nvPr>
            <p:ph type="title"/>
          </p:nvPr>
        </p:nvSpPr>
        <p:spPr/>
        <p:txBody>
          <a:bodyPr/>
          <a:lstStyle/>
          <a:p>
            <a:r>
              <a:rPr lang="en-US"/>
              <a:t>2</a:t>
            </a:r>
            <a:r>
              <a:rPr lang="ja-JP" altLang="en-US"/>
              <a:t>班の演習の概要</a:t>
            </a:r>
          </a:p>
        </p:txBody>
      </p:sp>
      <p:sp>
        <p:nvSpPr>
          <p:cNvPr id="3" name="Content Placeholder 2">
            <a:extLst>
              <a:ext uri="{FF2B5EF4-FFF2-40B4-BE49-F238E27FC236}">
                <a16:creationId xmlns:a16="http://schemas.microsoft.com/office/drawing/2014/main" id="{08C942C0-AFAF-757C-638F-BF159DA8FC51}"/>
              </a:ext>
            </a:extLst>
          </p:cNvPr>
          <p:cNvSpPr>
            <a:spLocks noGrp="1"/>
          </p:cNvSpPr>
          <p:nvPr>
            <p:ph idx="1"/>
          </p:nvPr>
        </p:nvSpPr>
        <p:spPr/>
        <p:txBody>
          <a:bodyPr vert="horz" lIns="91440" tIns="45720" rIns="91440" bIns="45720" rtlCol="0" anchor="t">
            <a:normAutofit/>
          </a:bodyPr>
          <a:lstStyle/>
          <a:p>
            <a:r>
              <a:rPr lang="ja-JP" altLang="en-US"/>
              <a:t>比例計数管の作成</a:t>
            </a:r>
          </a:p>
          <a:p>
            <a:r>
              <a:rPr lang="ja-JP" altLang="en-US"/>
              <a:t>回路の作成</a:t>
            </a:r>
          </a:p>
          <a:p>
            <a:r>
              <a:rPr lang="ja-JP" altLang="en-US"/>
              <a:t>X線，β線の測定</a:t>
            </a:r>
          </a:p>
          <a:p>
            <a:r>
              <a:rPr lang="ja-JP" altLang="en-US"/>
              <a:t>宇宙線の天頂角分布の測定</a:t>
            </a:r>
          </a:p>
          <a:p>
            <a:endParaRPr lang="ja-JP" altLang="en-US"/>
          </a:p>
        </p:txBody>
      </p:sp>
      <p:pic>
        <p:nvPicPr>
          <p:cNvPr id="8" name="図 7">
            <a:extLst>
              <a:ext uri="{FF2B5EF4-FFF2-40B4-BE49-F238E27FC236}">
                <a16:creationId xmlns:a16="http://schemas.microsoft.com/office/drawing/2014/main" id="{36C28E1D-CF36-D13D-7F85-DACF8085CD8A}"/>
              </a:ext>
            </a:extLst>
          </p:cNvPr>
          <p:cNvPicPr>
            <a:picLocks noChangeAspect="1"/>
          </p:cNvPicPr>
          <p:nvPr/>
        </p:nvPicPr>
        <p:blipFill>
          <a:blip r:embed="rId3">
            <a:extLst>
              <a:ext uri="{28A0092B-C50C-407E-A947-70E740481C1C}">
                <a14:useLocalDpi xmlns:a14="http://schemas.microsoft.com/office/drawing/2010/main" val="0"/>
              </a:ext>
            </a:extLst>
          </a:blip>
          <a:srcRect t="24777" b="7868"/>
          <a:stretch>
            <a:fillRect/>
          </a:stretch>
        </p:blipFill>
        <p:spPr>
          <a:xfrm>
            <a:off x="7323999" y="395059"/>
            <a:ext cx="2573201" cy="2309571"/>
          </a:xfrm>
          <a:prstGeom prst="rect">
            <a:avLst/>
          </a:prstGeom>
        </p:spPr>
      </p:pic>
      <p:pic>
        <p:nvPicPr>
          <p:cNvPr id="10" name="図 9">
            <a:extLst>
              <a:ext uri="{FF2B5EF4-FFF2-40B4-BE49-F238E27FC236}">
                <a16:creationId xmlns:a16="http://schemas.microsoft.com/office/drawing/2014/main" id="{95F05B6A-B068-3838-010F-B5703EE715C0}"/>
              </a:ext>
            </a:extLst>
          </p:cNvPr>
          <p:cNvPicPr>
            <a:picLocks noChangeAspect="1"/>
          </p:cNvPicPr>
          <p:nvPr/>
        </p:nvPicPr>
        <p:blipFill>
          <a:blip r:embed="rId4">
            <a:extLst>
              <a:ext uri="{28A0092B-C50C-407E-A947-70E740481C1C}">
                <a14:useLocalDpi xmlns:a14="http://schemas.microsoft.com/office/drawing/2010/main" val="0"/>
              </a:ext>
            </a:extLst>
          </a:blip>
          <a:srcRect l="19986" t="20400" r="22651" b="32933"/>
          <a:stretch>
            <a:fillRect/>
          </a:stretch>
        </p:blipFill>
        <p:spPr>
          <a:xfrm rot="16200000">
            <a:off x="7503762" y="3138297"/>
            <a:ext cx="2213674" cy="3200400"/>
          </a:xfrm>
          <a:prstGeom prst="rect">
            <a:avLst/>
          </a:prstGeom>
        </p:spPr>
      </p:pic>
      <p:sp>
        <p:nvSpPr>
          <p:cNvPr id="12" name="テキスト ボックス 11">
            <a:extLst>
              <a:ext uri="{FF2B5EF4-FFF2-40B4-BE49-F238E27FC236}">
                <a16:creationId xmlns:a16="http://schemas.microsoft.com/office/drawing/2014/main" id="{65E8A7B0-17EA-9EF4-CAB2-6B60D69946DF}"/>
              </a:ext>
            </a:extLst>
          </p:cNvPr>
          <p:cNvSpPr txBox="1"/>
          <p:nvPr/>
        </p:nvSpPr>
        <p:spPr>
          <a:xfrm>
            <a:off x="7409964" y="2704630"/>
            <a:ext cx="240127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2 </a:t>
            </a:r>
            <a:r>
              <a:rPr lang="ja-JP" altLang="en-US" sz="2400" b="1">
                <a:latin typeface="メイリオ" panose="020B0604030504040204" pitchFamily="50" charset="-128"/>
                <a:ea typeface="メイリオ" panose="020B0604030504040204" pitchFamily="50" charset="-128"/>
              </a:rPr>
              <a:t>比例計数管</a:t>
            </a:r>
            <a:endParaRPr lang="en-US" altLang="ja-JP" sz="2400" b="1">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7C8DDF90-F8FB-CA30-DB0C-92A7F0E57014}"/>
              </a:ext>
            </a:extLst>
          </p:cNvPr>
          <p:cNvSpPr txBox="1"/>
          <p:nvPr/>
        </p:nvSpPr>
        <p:spPr>
          <a:xfrm>
            <a:off x="7114480" y="5905734"/>
            <a:ext cx="2992238"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3 </a:t>
            </a:r>
            <a:r>
              <a:rPr lang="ja-JP" altLang="en-US" sz="2400" b="1">
                <a:latin typeface="メイリオ" panose="020B0604030504040204" pitchFamily="50" charset="-128"/>
                <a:ea typeface="メイリオ" panose="020B0604030504040204" pitchFamily="50" charset="-128"/>
              </a:rPr>
              <a:t>整形・増幅回路</a:t>
            </a:r>
            <a:endParaRPr lang="en-US" altLang="ja-JP" sz="2400" b="1">
              <a:latin typeface="メイリオ" panose="020B0604030504040204" pitchFamily="50" charset="-128"/>
              <a:ea typeface="メイリオ" panose="020B0604030504040204" pitchFamily="50" charset="-128"/>
            </a:endParaRPr>
          </a:p>
        </p:txBody>
      </p:sp>
      <p:sp>
        <p:nvSpPr>
          <p:cNvPr id="5" name="Slide Number Placeholder 4">
            <a:extLst>
              <a:ext uri="{FF2B5EF4-FFF2-40B4-BE49-F238E27FC236}">
                <a16:creationId xmlns:a16="http://schemas.microsoft.com/office/drawing/2014/main" id="{9FC91F6E-FB50-3474-5961-067133D645B4}"/>
              </a:ext>
            </a:extLst>
          </p:cNvPr>
          <p:cNvSpPr>
            <a:spLocks noGrp="1"/>
          </p:cNvSpPr>
          <p:nvPr>
            <p:ph type="sldNum" sz="quarter" idx="12"/>
          </p:nvPr>
        </p:nvSpPr>
        <p:spPr/>
        <p:txBody>
          <a:bodyPr/>
          <a:lstStyle/>
          <a:p>
            <a:fld id="{94D49B78-3D8B-4500-9A01-3F1D8D8D3AC8}" type="slidenum">
              <a:rPr kumimoji="1" lang="ja-JP" altLang="en-US" smtClean="0"/>
              <a:t>2</a:t>
            </a:fld>
            <a:endParaRPr kumimoji="1" lang="ja-JP" altLang="en-US"/>
          </a:p>
        </p:txBody>
      </p:sp>
    </p:spTree>
    <p:extLst>
      <p:ext uri="{BB962C8B-B14F-4D97-AF65-F5344CB8AC3E}">
        <p14:creationId xmlns:p14="http://schemas.microsoft.com/office/powerpoint/2010/main" val="3336340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D6D1A-1DE2-52C1-3726-37851F3CFA4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D794CCC-F9F1-8A13-C99E-2BC306FDF579}"/>
              </a:ext>
            </a:extLst>
          </p:cNvPr>
          <p:cNvSpPr>
            <a:spLocks noGrp="1"/>
          </p:cNvSpPr>
          <p:nvPr>
            <p:ph type="title"/>
          </p:nvPr>
        </p:nvSpPr>
        <p:spPr/>
        <p:txBody>
          <a:bodyPr/>
          <a:lstStyle/>
          <a:p>
            <a:r>
              <a:rPr kumimoji="1" lang="ja-JP" altLang="en-US">
                <a:latin typeface="+mj-ea"/>
              </a:rPr>
              <a:t>比例計数管</a:t>
            </a:r>
          </a:p>
        </p:txBody>
      </p:sp>
      <p:grpSp>
        <p:nvGrpSpPr>
          <p:cNvPr id="51" name="グループ化 50">
            <a:extLst>
              <a:ext uri="{FF2B5EF4-FFF2-40B4-BE49-F238E27FC236}">
                <a16:creationId xmlns:a16="http://schemas.microsoft.com/office/drawing/2014/main" id="{85BEA639-D37E-200C-3D03-BEE7C2A6670C}"/>
              </a:ext>
            </a:extLst>
          </p:cNvPr>
          <p:cNvGrpSpPr/>
          <p:nvPr/>
        </p:nvGrpSpPr>
        <p:grpSpPr>
          <a:xfrm>
            <a:off x="1531455" y="1574358"/>
            <a:ext cx="9519615" cy="4620359"/>
            <a:chOff x="1531455" y="1393828"/>
            <a:chExt cx="9519615" cy="4800889"/>
          </a:xfrm>
        </p:grpSpPr>
        <p:grpSp>
          <p:nvGrpSpPr>
            <p:cNvPr id="47" name="グループ化 46">
              <a:extLst>
                <a:ext uri="{FF2B5EF4-FFF2-40B4-BE49-F238E27FC236}">
                  <a16:creationId xmlns:a16="http://schemas.microsoft.com/office/drawing/2014/main" id="{A08FBFA6-473B-A0CA-0C60-1763C9B14825}"/>
                </a:ext>
              </a:extLst>
            </p:cNvPr>
            <p:cNvGrpSpPr/>
            <p:nvPr/>
          </p:nvGrpSpPr>
          <p:grpSpPr>
            <a:xfrm>
              <a:off x="8765155" y="5492482"/>
              <a:ext cx="1144986" cy="702235"/>
              <a:chOff x="8876141" y="4348900"/>
              <a:chExt cx="1144986" cy="702235"/>
            </a:xfrm>
          </p:grpSpPr>
          <p:grpSp>
            <p:nvGrpSpPr>
              <p:cNvPr id="27" name="グループ化 26">
                <a:extLst>
                  <a:ext uri="{FF2B5EF4-FFF2-40B4-BE49-F238E27FC236}">
                    <a16:creationId xmlns:a16="http://schemas.microsoft.com/office/drawing/2014/main" id="{A829AAA0-12E6-7924-2CBB-7415A88904EE}"/>
                  </a:ext>
                </a:extLst>
              </p:cNvPr>
              <p:cNvGrpSpPr/>
              <p:nvPr/>
            </p:nvGrpSpPr>
            <p:grpSpPr>
              <a:xfrm>
                <a:off x="8876141" y="4348900"/>
                <a:ext cx="1144986" cy="395940"/>
                <a:chOff x="9260618" y="5230019"/>
                <a:chExt cx="1144986" cy="395940"/>
              </a:xfrm>
            </p:grpSpPr>
            <p:cxnSp>
              <p:nvCxnSpPr>
                <p:cNvPr id="16" name="直線コネクタ 15">
                  <a:extLst>
                    <a:ext uri="{FF2B5EF4-FFF2-40B4-BE49-F238E27FC236}">
                      <a16:creationId xmlns:a16="http://schemas.microsoft.com/office/drawing/2014/main" id="{0E49602E-6044-E6B8-491D-756A7458EDED}"/>
                    </a:ext>
                  </a:extLst>
                </p:cNvPr>
                <p:cNvCxnSpPr>
                  <a:cxnSpLocks/>
                </p:cNvCxnSpPr>
                <p:nvPr/>
              </p:nvCxnSpPr>
              <p:spPr>
                <a:xfrm>
                  <a:off x="9586619" y="5625959"/>
                  <a:ext cx="818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07430350-731B-D9A1-9C89-1BF84D9848BE}"/>
                    </a:ext>
                  </a:extLst>
                </p:cNvPr>
                <p:cNvCxnSpPr/>
                <p:nvPr/>
              </p:nvCxnSpPr>
              <p:spPr>
                <a:xfrm>
                  <a:off x="9260618" y="5230019"/>
                  <a:ext cx="7500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F47E114A-E41C-BD55-F39F-C18C9F9F2E36}"/>
                    </a:ext>
                  </a:extLst>
                </p:cNvPr>
                <p:cNvCxnSpPr>
                  <a:cxnSpLocks/>
                </p:cNvCxnSpPr>
                <p:nvPr/>
              </p:nvCxnSpPr>
              <p:spPr>
                <a:xfrm flipV="1">
                  <a:off x="9996112" y="5230019"/>
                  <a:ext cx="0" cy="3959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直線コネクタ 27">
                <a:extLst>
                  <a:ext uri="{FF2B5EF4-FFF2-40B4-BE49-F238E27FC236}">
                    <a16:creationId xmlns:a16="http://schemas.microsoft.com/office/drawing/2014/main" id="{1D636ACD-2225-4324-33C4-5FBDDCC958AD}"/>
                  </a:ext>
                </a:extLst>
              </p:cNvPr>
              <p:cNvCxnSpPr>
                <a:cxnSpLocks/>
              </p:cNvCxnSpPr>
              <p:nvPr/>
            </p:nvCxnSpPr>
            <p:spPr>
              <a:xfrm flipV="1">
                <a:off x="9251177" y="4755254"/>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E0AC1D6A-654B-A4FD-6197-08D199020772}"/>
                  </a:ext>
                </a:extLst>
              </p:cNvPr>
              <p:cNvCxnSpPr>
                <a:cxnSpLocks/>
              </p:cNvCxnSpPr>
              <p:nvPr/>
            </p:nvCxnSpPr>
            <p:spPr>
              <a:xfrm flipV="1">
                <a:off x="9480893" y="4755254"/>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CB34437D-BC22-8C91-6D5F-748B48F74B69}"/>
                  </a:ext>
                </a:extLst>
              </p:cNvPr>
              <p:cNvCxnSpPr>
                <a:cxnSpLocks/>
              </p:cNvCxnSpPr>
              <p:nvPr/>
            </p:nvCxnSpPr>
            <p:spPr>
              <a:xfrm flipV="1">
                <a:off x="9717566" y="4763565"/>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グループ化 38">
              <a:extLst>
                <a:ext uri="{FF2B5EF4-FFF2-40B4-BE49-F238E27FC236}">
                  <a16:creationId xmlns:a16="http://schemas.microsoft.com/office/drawing/2014/main" id="{4DF5EF75-EBE5-39E3-F733-03F9D027D9B4}"/>
                </a:ext>
              </a:extLst>
            </p:cNvPr>
            <p:cNvGrpSpPr/>
            <p:nvPr/>
          </p:nvGrpSpPr>
          <p:grpSpPr>
            <a:xfrm>
              <a:off x="9235275" y="2799330"/>
              <a:ext cx="1815795" cy="3060279"/>
              <a:chOff x="9537424" y="3387726"/>
              <a:chExt cx="1815795" cy="3060279"/>
            </a:xfrm>
          </p:grpSpPr>
          <p:sp>
            <p:nvSpPr>
              <p:cNvPr id="36" name="テキスト ボックス 35">
                <a:extLst>
                  <a:ext uri="{FF2B5EF4-FFF2-40B4-BE49-F238E27FC236}">
                    <a16:creationId xmlns:a16="http://schemas.microsoft.com/office/drawing/2014/main" id="{E5872426-8849-D389-469F-24A7B5B18386}"/>
                  </a:ext>
                </a:extLst>
              </p:cNvPr>
              <p:cNvSpPr txBox="1"/>
              <p:nvPr/>
            </p:nvSpPr>
            <p:spPr>
              <a:xfrm>
                <a:off x="9537424" y="3387726"/>
                <a:ext cx="1444490" cy="461665"/>
              </a:xfrm>
              <a:prstGeom prst="rect">
                <a:avLst/>
              </a:prstGeom>
              <a:noFill/>
            </p:spPr>
            <p:txBody>
              <a:bodyPr wrap="square" rtlCol="0">
                <a:spAutoFit/>
              </a:bodyPr>
              <a:lstStyle/>
              <a:p>
                <a:r>
                  <a:rPr kumimoji="1" lang="ja-JP" altLang="en-US" sz="2400" b="1">
                    <a:latin typeface="メイリオ" panose="020B0604030504040204" pitchFamily="50" charset="-128"/>
                    <a:ea typeface="メイリオ" panose="020B0604030504040204" pitchFamily="50" charset="-128"/>
                  </a:rPr>
                  <a:t>アノード</a:t>
                </a:r>
              </a:p>
            </p:txBody>
          </p:sp>
          <p:sp>
            <p:nvSpPr>
              <p:cNvPr id="38" name="テキスト ボックス 37">
                <a:extLst>
                  <a:ext uri="{FF2B5EF4-FFF2-40B4-BE49-F238E27FC236}">
                    <a16:creationId xmlns:a16="http://schemas.microsoft.com/office/drawing/2014/main" id="{950E26A8-465E-2BAC-29A9-30B4B0E1CC71}"/>
                  </a:ext>
                </a:extLst>
              </p:cNvPr>
              <p:cNvSpPr txBox="1"/>
              <p:nvPr/>
            </p:nvSpPr>
            <p:spPr>
              <a:xfrm>
                <a:off x="9908729" y="5986340"/>
                <a:ext cx="144449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カソード</a:t>
                </a:r>
                <a:endParaRPr kumimoji="1" lang="ja-JP" altLang="en-US" sz="2400" b="1">
                  <a:latin typeface="メイリオ" panose="020B0604030504040204" pitchFamily="50" charset="-128"/>
                  <a:ea typeface="メイリオ" panose="020B0604030504040204" pitchFamily="50" charset="-128"/>
                </a:endParaRPr>
              </a:p>
            </p:txBody>
          </p:sp>
        </p:grpSp>
        <p:sp>
          <p:nvSpPr>
            <p:cNvPr id="50" name="円柱 49">
              <a:extLst>
                <a:ext uri="{FF2B5EF4-FFF2-40B4-BE49-F238E27FC236}">
                  <a16:creationId xmlns:a16="http://schemas.microsoft.com/office/drawing/2014/main" id="{E794C565-9B61-8D6E-4EAA-8212E70ABCEC}"/>
                </a:ext>
              </a:extLst>
            </p:cNvPr>
            <p:cNvSpPr/>
            <p:nvPr/>
          </p:nvSpPr>
          <p:spPr>
            <a:xfrm rot="16200000">
              <a:off x="3334038" y="-408755"/>
              <a:ext cx="4098654" cy="7703820"/>
            </a:xfrm>
            <a:prstGeom prst="can">
              <a:avLst/>
            </a:prstGeom>
            <a:solidFill>
              <a:schemeClr val="bg1">
                <a:lumMod val="6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9" name="グループ化 48">
              <a:extLst>
                <a:ext uri="{FF2B5EF4-FFF2-40B4-BE49-F238E27FC236}">
                  <a16:creationId xmlns:a16="http://schemas.microsoft.com/office/drawing/2014/main" id="{6D09B29D-2E2B-CA9A-F8AC-6B7C2888AD5F}"/>
                </a:ext>
              </a:extLst>
            </p:cNvPr>
            <p:cNvGrpSpPr/>
            <p:nvPr/>
          </p:nvGrpSpPr>
          <p:grpSpPr>
            <a:xfrm>
              <a:off x="2019466" y="3342567"/>
              <a:ext cx="7909063" cy="1527"/>
              <a:chOff x="2253203" y="3166098"/>
              <a:chExt cx="7909063" cy="1527"/>
            </a:xfrm>
          </p:grpSpPr>
          <p:cxnSp>
            <p:nvCxnSpPr>
              <p:cNvPr id="35" name="直線コネクタ 34">
                <a:extLst>
                  <a:ext uri="{FF2B5EF4-FFF2-40B4-BE49-F238E27FC236}">
                    <a16:creationId xmlns:a16="http://schemas.microsoft.com/office/drawing/2014/main" id="{607DA9FA-793A-261F-6E37-4B55B8C86ECB}"/>
                  </a:ext>
                </a:extLst>
              </p:cNvPr>
              <p:cNvCxnSpPr/>
              <p:nvPr/>
            </p:nvCxnSpPr>
            <p:spPr>
              <a:xfrm>
                <a:off x="9412193" y="3166098"/>
                <a:ext cx="7500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DF0D1CD4-5EB1-0A1F-1AA3-13F8D7B7197F}"/>
                  </a:ext>
                </a:extLst>
              </p:cNvPr>
              <p:cNvCxnSpPr>
                <a:cxnSpLocks/>
              </p:cNvCxnSpPr>
              <p:nvPr/>
            </p:nvCxnSpPr>
            <p:spPr>
              <a:xfrm flipH="1">
                <a:off x="2253203" y="3167625"/>
                <a:ext cx="715899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mc:Choice xmlns:a14="http://schemas.microsoft.com/office/drawing/2010/main" Requires="a14">
          <p:sp>
            <p:nvSpPr>
              <p:cNvPr id="54" name="テキスト ボックス 53">
                <a:extLst>
                  <a:ext uri="{FF2B5EF4-FFF2-40B4-BE49-F238E27FC236}">
                    <a16:creationId xmlns:a16="http://schemas.microsoft.com/office/drawing/2014/main" id="{8FAD938B-123E-D7CE-207E-BE89BE876690}"/>
                  </a:ext>
                </a:extLst>
              </p:cNvPr>
              <p:cNvSpPr txBox="1"/>
              <p:nvPr/>
            </p:nvSpPr>
            <p:spPr>
              <a:xfrm>
                <a:off x="9397893" y="3517749"/>
                <a:ext cx="144448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メイリオ" panose="020B0604030504040204" pitchFamily="50" charset="-128"/>
                        </a:rPr>
                        <m:t>𝑸</m:t>
                      </m:r>
                    </m:oMath>
                  </m:oMathPara>
                </a14:m>
                <a:endParaRPr kumimoji="1" lang="ja-JP" altLang="en-US" sz="2400" b="1" i="1">
                  <a:latin typeface="メイリオ" panose="020B0604030504040204" pitchFamily="50" charset="-128"/>
                  <a:ea typeface="メイリオ" panose="020B0604030504040204" pitchFamily="50" charset="-128"/>
                </a:endParaRPr>
              </a:p>
            </p:txBody>
          </p:sp>
        </mc:Choice>
        <mc:Fallback>
          <p:sp>
            <p:nvSpPr>
              <p:cNvPr id="54" name="テキスト ボックス 53">
                <a:extLst>
                  <a:ext uri="{FF2B5EF4-FFF2-40B4-BE49-F238E27FC236}">
                    <a16:creationId xmlns:a16="http://schemas.microsoft.com/office/drawing/2014/main" id="{8FAD938B-123E-D7CE-207E-BE89BE876690}"/>
                  </a:ext>
                </a:extLst>
              </p:cNvPr>
              <p:cNvSpPr txBox="1">
                <a:spLocks noRot="1" noChangeAspect="1" noMove="1" noResize="1" noEditPoints="1" noAdjustHandles="1" noChangeArrowheads="1" noChangeShapeType="1" noTextEdit="1"/>
              </p:cNvSpPr>
              <p:nvPr/>
            </p:nvSpPr>
            <p:spPr>
              <a:xfrm>
                <a:off x="9397893" y="3517749"/>
                <a:ext cx="1444489" cy="461665"/>
              </a:xfrm>
              <a:prstGeom prst="rect">
                <a:avLst/>
              </a:prstGeom>
              <a:blipFill>
                <a:blip r:embed="rId2"/>
                <a:stretch>
                  <a:fillRect b="-921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5" name="テキスト ボックス 54">
                <a:extLst>
                  <a:ext uri="{FF2B5EF4-FFF2-40B4-BE49-F238E27FC236}">
                    <a16:creationId xmlns:a16="http://schemas.microsoft.com/office/drawing/2014/main" id="{B6BBE2DF-B6D2-8972-0112-38831DD4E100}"/>
                  </a:ext>
                </a:extLst>
              </p:cNvPr>
              <p:cNvSpPr txBox="1"/>
              <p:nvPr/>
            </p:nvSpPr>
            <p:spPr>
              <a:xfrm>
                <a:off x="9296569" y="4874926"/>
                <a:ext cx="144448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メイリオ" panose="020B0604030504040204" pitchFamily="50" charset="-128"/>
                        </a:rPr>
                        <m:t>−</m:t>
                      </m:r>
                      <m:r>
                        <a:rPr kumimoji="1" lang="en-US" altLang="ja-JP" sz="2400" b="1" i="1" smtClean="0">
                          <a:latin typeface="Cambria Math" panose="02040503050406030204" pitchFamily="18" charset="0"/>
                          <a:ea typeface="メイリオ" panose="020B0604030504040204" pitchFamily="50" charset="-128"/>
                        </a:rPr>
                        <m:t>𝑸</m:t>
                      </m:r>
                    </m:oMath>
                  </m:oMathPara>
                </a14:m>
                <a:endParaRPr kumimoji="1" lang="ja-JP" altLang="en-US" sz="2400" b="1" i="1">
                  <a:latin typeface="メイリオ" panose="020B0604030504040204" pitchFamily="50" charset="-128"/>
                  <a:ea typeface="メイリオ" panose="020B0604030504040204" pitchFamily="50" charset="-128"/>
                </a:endParaRPr>
              </a:p>
            </p:txBody>
          </p:sp>
        </mc:Choice>
        <mc:Fallback>
          <p:sp>
            <p:nvSpPr>
              <p:cNvPr id="55" name="テキスト ボックス 54">
                <a:extLst>
                  <a:ext uri="{FF2B5EF4-FFF2-40B4-BE49-F238E27FC236}">
                    <a16:creationId xmlns:a16="http://schemas.microsoft.com/office/drawing/2014/main" id="{B6BBE2DF-B6D2-8972-0112-38831DD4E100}"/>
                  </a:ext>
                </a:extLst>
              </p:cNvPr>
              <p:cNvSpPr txBox="1">
                <a:spLocks noRot="1" noChangeAspect="1" noMove="1" noResize="1" noEditPoints="1" noAdjustHandles="1" noChangeArrowheads="1" noChangeShapeType="1" noTextEdit="1"/>
              </p:cNvSpPr>
              <p:nvPr/>
            </p:nvSpPr>
            <p:spPr>
              <a:xfrm>
                <a:off x="9296569" y="4874926"/>
                <a:ext cx="1444489" cy="461665"/>
              </a:xfrm>
              <a:prstGeom prst="rect">
                <a:avLst/>
              </a:prstGeom>
              <a:blipFill>
                <a:blip r:embed="rId3"/>
                <a:stretch>
                  <a:fillRect b="-9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7" name="テキスト ボックス 56">
                <a:extLst>
                  <a:ext uri="{FF2B5EF4-FFF2-40B4-BE49-F238E27FC236}">
                    <a16:creationId xmlns:a16="http://schemas.microsoft.com/office/drawing/2014/main" id="{EADB8F3E-83B1-2362-53C3-5DC9E2497BFF}"/>
                  </a:ext>
                </a:extLst>
              </p:cNvPr>
              <p:cNvSpPr txBox="1"/>
              <p:nvPr/>
            </p:nvSpPr>
            <p:spPr>
              <a:xfrm>
                <a:off x="9351985" y="1493821"/>
                <a:ext cx="2032462" cy="461665"/>
              </a:xfrm>
              <a:prstGeom prst="rect">
                <a:avLst/>
              </a:prstGeom>
              <a:noFill/>
            </p:spPr>
            <p:txBody>
              <a:bodyPr wrap="square" rtlCol="0">
                <a:spAutoFit/>
              </a:bodyPr>
              <a:lstStyle/>
              <a:p>
                <a14:m>
                  <m:oMath xmlns:m="http://schemas.openxmlformats.org/officeDocument/2006/math">
                    <m:r>
                      <a:rPr lang="en-US" altLang="ja-JP" sz="2400" b="1" i="1" smtClean="0">
                        <a:latin typeface="Cambria Math" panose="02040503050406030204" pitchFamily="18" charset="0"/>
                        <a:ea typeface="メイリオ" panose="020B0604030504040204" pitchFamily="50" charset="-128"/>
                      </a:rPr>
                      <m:t>𝑸</m:t>
                    </m:r>
                  </m:oMath>
                </a14:m>
                <a:r>
                  <a:rPr lang="ja-JP" altLang="en-US" sz="2400" b="1">
                    <a:latin typeface="メイリオ" panose="020B0604030504040204" pitchFamily="50" charset="-128"/>
                    <a:ea typeface="メイリオ" panose="020B0604030504040204" pitchFamily="50" charset="-128"/>
                  </a:rPr>
                  <a:t>：電荷</a:t>
                </a:r>
                <a:endParaRPr lang="en-US" altLang="ja-JP" sz="2400" b="1">
                  <a:latin typeface="メイリオ" panose="020B0604030504040204" pitchFamily="50" charset="-128"/>
                  <a:ea typeface="メイリオ" panose="020B0604030504040204" pitchFamily="50" charset="-128"/>
                </a:endParaRPr>
              </a:p>
            </p:txBody>
          </p:sp>
        </mc:Choice>
        <mc:Fallback>
          <p:sp>
            <p:nvSpPr>
              <p:cNvPr id="57" name="テキスト ボックス 56">
                <a:extLst>
                  <a:ext uri="{FF2B5EF4-FFF2-40B4-BE49-F238E27FC236}">
                    <a16:creationId xmlns:a16="http://schemas.microsoft.com/office/drawing/2014/main" id="{EADB8F3E-83B1-2362-53C3-5DC9E2497BFF}"/>
                  </a:ext>
                </a:extLst>
              </p:cNvPr>
              <p:cNvSpPr txBox="1">
                <a:spLocks noRot="1" noChangeAspect="1" noMove="1" noResize="1" noEditPoints="1" noAdjustHandles="1" noChangeArrowheads="1" noChangeShapeType="1" noTextEdit="1"/>
              </p:cNvSpPr>
              <p:nvPr/>
            </p:nvSpPr>
            <p:spPr>
              <a:xfrm>
                <a:off x="9351985" y="1493821"/>
                <a:ext cx="2032462" cy="461665"/>
              </a:xfrm>
              <a:prstGeom prst="rect">
                <a:avLst/>
              </a:prstGeom>
              <a:blipFill>
                <a:blip r:embed="rId4"/>
                <a:stretch>
                  <a:fillRect l="-2096" t="-7895" b="-3157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2" name="テキスト ボックス 61">
                <a:extLst>
                  <a:ext uri="{FF2B5EF4-FFF2-40B4-BE49-F238E27FC236}">
                    <a16:creationId xmlns:a16="http://schemas.microsoft.com/office/drawing/2014/main" id="{CBF54137-AAE4-1566-9813-940EE9A6B313}"/>
                  </a:ext>
                </a:extLst>
              </p:cNvPr>
              <p:cNvSpPr txBox="1"/>
              <p:nvPr/>
            </p:nvSpPr>
            <p:spPr>
              <a:xfrm>
                <a:off x="2211145" y="3545575"/>
                <a:ext cx="7289503" cy="1708160"/>
              </a:xfrm>
              <a:prstGeom prst="rect">
                <a:avLst/>
              </a:prstGeom>
              <a:noFill/>
            </p:spPr>
            <p:txBody>
              <a:bodyPr wrap="square" rtlCol="0">
                <a:spAutoFit/>
              </a:bodyPr>
              <a:lstStyle/>
              <a:p>
                <a:pPr algn="ctr">
                  <a:lnSpc>
                    <a:spcPct val="150000"/>
                  </a:lnSpc>
                </a:pPr>
                <a:r>
                  <a:rPr lang="ja-JP" altLang="en-US" sz="2400" b="1">
                    <a:latin typeface="メイリオ" panose="020B0604030504040204" pitchFamily="50" charset="-128"/>
                    <a:ea typeface="メイリオ" panose="020B0604030504040204" pitchFamily="50" charset="-128"/>
                  </a:rPr>
                  <a:t>「ガスが詰まった</a:t>
                </a:r>
                <a:r>
                  <a:rPr lang="ja-JP" altLang="en-US" sz="2400" b="1">
                    <a:highlight>
                      <a:srgbClr val="FFFF00"/>
                    </a:highlight>
                    <a:latin typeface="メイリオ" panose="020B0604030504040204" pitchFamily="50" charset="-128"/>
                    <a:ea typeface="メイリオ" panose="020B0604030504040204" pitchFamily="50" charset="-128"/>
                  </a:rPr>
                  <a:t>円筒型コンデンサ</a:t>
                </a:r>
                <a:r>
                  <a:rPr lang="ja-JP" altLang="en-US" sz="2400" b="1">
                    <a:latin typeface="メイリオ" panose="020B0604030504040204" pitchFamily="50" charset="-128"/>
                    <a:ea typeface="メイリオ" panose="020B0604030504040204" pitchFamily="50" charset="-128"/>
                  </a:rPr>
                  <a:t>」</a:t>
                </a:r>
                <a:endParaRPr lang="en-US" altLang="ja-JP" sz="2400" b="1">
                  <a:latin typeface="メイリオ" panose="020B0604030504040204" pitchFamily="50" charset="-128"/>
                  <a:ea typeface="メイリオ" panose="020B0604030504040204" pitchFamily="50" charset="-128"/>
                </a:endParaRPr>
              </a:p>
              <a:p>
                <a:pPr algn="ctr">
                  <a:lnSpc>
                    <a:spcPct val="150000"/>
                  </a:lnSpc>
                </a:pPr>
                <a:r>
                  <a:rPr lang="ja-JP" altLang="en-US" sz="2400" b="1">
                    <a:latin typeface="メイリオ" panose="020B0604030504040204" pitchFamily="50" charset="-128"/>
                    <a:ea typeface="メイリオ" panose="020B0604030504040204" pitchFamily="50" charset="-128"/>
                  </a:rPr>
                  <a:t>（中心の</a:t>
                </a:r>
                <a:r>
                  <a:rPr lang="ja-JP" altLang="en-US" sz="2400" b="1">
                    <a:highlight>
                      <a:srgbClr val="FFFF00"/>
                    </a:highlight>
                    <a:latin typeface="メイリオ" panose="020B0604030504040204" pitchFamily="50" charset="-128"/>
                    <a:ea typeface="メイリオ" panose="020B0604030504040204" pitchFamily="50" charset="-128"/>
                  </a:rPr>
                  <a:t>ワイヤー</a:t>
                </a:r>
                <a:r>
                  <a:rPr lang="ja-JP" altLang="en-US" sz="2400" b="1">
                    <a:latin typeface="メイリオ" panose="020B0604030504040204" pitchFamily="50" charset="-128"/>
                    <a:ea typeface="メイリオ" panose="020B0604030504040204" pitchFamily="50" charset="-128"/>
                  </a:rPr>
                  <a:t>と</a:t>
                </a:r>
                <a:r>
                  <a:rPr lang="ja-JP" altLang="en-US" sz="2400" b="1">
                    <a:highlight>
                      <a:srgbClr val="FFFF00"/>
                    </a:highlight>
                    <a:latin typeface="メイリオ" panose="020B0604030504040204" pitchFamily="50" charset="-128"/>
                    <a:ea typeface="メイリオ" panose="020B0604030504040204" pitchFamily="50" charset="-128"/>
                  </a:rPr>
                  <a:t>内側の側面</a:t>
                </a:r>
                <a:r>
                  <a:rPr lang="ja-JP" altLang="en-US" sz="2400" b="1">
                    <a:latin typeface="メイリオ" panose="020B0604030504040204" pitchFamily="50" charset="-128"/>
                    <a:ea typeface="メイリオ" panose="020B0604030504040204" pitchFamily="50" charset="-128"/>
                  </a:rPr>
                  <a:t>に</a:t>
                </a:r>
                <a:endParaRPr lang="en-US" altLang="ja-JP" sz="2400" b="1">
                  <a:latin typeface="メイリオ" panose="020B0604030504040204" pitchFamily="50" charset="-128"/>
                  <a:ea typeface="メイリオ" panose="020B0604030504040204" pitchFamily="50" charset="-128"/>
                </a:endParaRPr>
              </a:p>
              <a:p>
                <a:pPr algn="ctr">
                  <a:lnSpc>
                    <a:spcPct val="150000"/>
                  </a:lnSpc>
                </a:pPr>
                <a:r>
                  <a:rPr lang="ja-JP" altLang="en-US" sz="2400" b="1">
                    <a:latin typeface="メイリオ" panose="020B0604030504040204" pitchFamily="50" charset="-128"/>
                    <a:ea typeface="メイリオ" panose="020B0604030504040204" pitchFamily="50" charset="-128"/>
                  </a:rPr>
                  <a:t>それぞれ電荷</a:t>
                </a:r>
                <a14:m>
                  <m:oMath xmlns:m="http://schemas.openxmlformats.org/officeDocument/2006/math">
                    <m:r>
                      <a:rPr lang="en-US" altLang="ja-JP" sz="2400" b="1" i="1" smtClean="0">
                        <a:latin typeface="Cambria Math" panose="02040503050406030204" pitchFamily="18" charset="0"/>
                        <a:ea typeface="メイリオ" panose="020B0604030504040204" pitchFamily="50" charset="-128"/>
                      </a:rPr>
                      <m:t>𝑸</m:t>
                    </m:r>
                  </m:oMath>
                </a14:m>
                <a:r>
                  <a:rPr lang="ja-JP" altLang="en-US" sz="2400" b="1">
                    <a:latin typeface="メイリオ" panose="020B0604030504040204" pitchFamily="50" charset="-128"/>
                    <a:ea typeface="メイリオ" panose="020B0604030504040204" pitchFamily="50" charset="-128"/>
                  </a:rPr>
                  <a:t>、</a:t>
                </a:r>
                <a14:m>
                  <m:oMath xmlns:m="http://schemas.openxmlformats.org/officeDocument/2006/math">
                    <m:r>
                      <a:rPr lang="en-US" altLang="ja-JP" sz="2400" b="1" i="1" dirty="0" smtClean="0">
                        <a:latin typeface="Cambria Math" panose="02040503050406030204" pitchFamily="18" charset="0"/>
                        <a:ea typeface="メイリオ" panose="020B0604030504040204" pitchFamily="50" charset="-128"/>
                      </a:rPr>
                      <m:t>−</m:t>
                    </m:r>
                    <m:r>
                      <a:rPr lang="en-US" altLang="ja-JP" sz="2400" b="1" i="1" dirty="0" smtClean="0">
                        <a:latin typeface="Cambria Math" panose="02040503050406030204" pitchFamily="18" charset="0"/>
                        <a:ea typeface="メイリオ" panose="020B0604030504040204" pitchFamily="50" charset="-128"/>
                      </a:rPr>
                      <m:t>𝑸</m:t>
                    </m:r>
                  </m:oMath>
                </a14:m>
                <a:r>
                  <a:rPr lang="ja-JP" altLang="en-US" sz="2400" b="1">
                    <a:latin typeface="メイリオ" panose="020B0604030504040204" pitchFamily="50" charset="-128"/>
                    <a:ea typeface="メイリオ" panose="020B0604030504040204" pitchFamily="50" charset="-128"/>
                  </a:rPr>
                  <a:t>がたまる）</a:t>
                </a:r>
                <a:endParaRPr lang="en-US" altLang="ja-JP" sz="2400" b="1">
                  <a:latin typeface="メイリオ" panose="020B0604030504040204" pitchFamily="50" charset="-128"/>
                  <a:ea typeface="メイリオ" panose="020B0604030504040204" pitchFamily="50" charset="-128"/>
                </a:endParaRPr>
              </a:p>
            </p:txBody>
          </p:sp>
        </mc:Choice>
        <mc:Fallback>
          <p:sp>
            <p:nvSpPr>
              <p:cNvPr id="62" name="テキスト ボックス 61">
                <a:extLst>
                  <a:ext uri="{FF2B5EF4-FFF2-40B4-BE49-F238E27FC236}">
                    <a16:creationId xmlns:a16="http://schemas.microsoft.com/office/drawing/2014/main" id="{CBF54137-AAE4-1566-9813-940EE9A6B313}"/>
                  </a:ext>
                </a:extLst>
              </p:cNvPr>
              <p:cNvSpPr txBox="1">
                <a:spLocks noRot="1" noChangeAspect="1" noMove="1" noResize="1" noEditPoints="1" noAdjustHandles="1" noChangeArrowheads="1" noChangeShapeType="1" noTextEdit="1"/>
              </p:cNvSpPr>
              <p:nvPr/>
            </p:nvSpPr>
            <p:spPr>
              <a:xfrm>
                <a:off x="2211145" y="3545575"/>
                <a:ext cx="7289503" cy="1708160"/>
              </a:xfrm>
              <a:prstGeom prst="rect">
                <a:avLst/>
              </a:prstGeom>
              <a:blipFill>
                <a:blip r:embed="rId5"/>
                <a:stretch>
                  <a:fillRect b="-7857"/>
                </a:stretch>
              </a:blipFill>
            </p:spPr>
            <p:txBody>
              <a:bodyPr/>
              <a:lstStyle/>
              <a:p>
                <a:r>
                  <a:rPr lang="en-US">
                    <a:noFill/>
                  </a:rPr>
                  <a:t> </a:t>
                </a:r>
              </a:p>
            </p:txBody>
          </p:sp>
        </mc:Fallback>
      </mc:AlternateContent>
      <p:sp>
        <p:nvSpPr>
          <p:cNvPr id="4" name="テキスト ボックス 3">
            <a:extLst>
              <a:ext uri="{FF2B5EF4-FFF2-40B4-BE49-F238E27FC236}">
                <a16:creationId xmlns:a16="http://schemas.microsoft.com/office/drawing/2014/main" id="{B90E29BE-64E5-ED21-6DE7-3E090036BAA7}"/>
              </a:ext>
            </a:extLst>
          </p:cNvPr>
          <p:cNvSpPr txBox="1"/>
          <p:nvPr/>
        </p:nvSpPr>
        <p:spPr>
          <a:xfrm>
            <a:off x="4102841" y="5846048"/>
            <a:ext cx="3258079"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4 </a:t>
            </a:r>
            <a:r>
              <a:rPr lang="ja-JP" altLang="en-US" sz="2400" b="1">
                <a:latin typeface="メイリオ" panose="020B0604030504040204" pitchFamily="50" charset="-128"/>
                <a:ea typeface="メイリオ" panose="020B0604030504040204" pitchFamily="50" charset="-128"/>
              </a:rPr>
              <a:t>比例計数管の概略</a:t>
            </a:r>
            <a:endParaRPr lang="en-US" altLang="ja-JP" sz="2400" b="1">
              <a:latin typeface="メイリオ" panose="020B0604030504040204" pitchFamily="50" charset="-128"/>
              <a:ea typeface="メイリオ" panose="020B0604030504040204" pitchFamily="50" charset="-128"/>
            </a:endParaRPr>
          </a:p>
        </p:txBody>
      </p:sp>
      <p:sp>
        <p:nvSpPr>
          <p:cNvPr id="3" name="Slide Number Placeholder 2">
            <a:extLst>
              <a:ext uri="{FF2B5EF4-FFF2-40B4-BE49-F238E27FC236}">
                <a16:creationId xmlns:a16="http://schemas.microsoft.com/office/drawing/2014/main" id="{CD592627-6DAE-7E19-4469-F7A0FDC4F9A1}"/>
              </a:ext>
            </a:extLst>
          </p:cNvPr>
          <p:cNvSpPr>
            <a:spLocks noGrp="1"/>
          </p:cNvSpPr>
          <p:nvPr>
            <p:ph type="sldNum" sz="quarter" idx="12"/>
          </p:nvPr>
        </p:nvSpPr>
        <p:spPr/>
        <p:txBody>
          <a:bodyPr/>
          <a:lstStyle/>
          <a:p>
            <a:fld id="{94D49B78-3D8B-4500-9A01-3F1D8D8D3AC8}" type="slidenum">
              <a:rPr kumimoji="1" lang="ja-JP" altLang="en-US" smtClean="0"/>
              <a:t>3</a:t>
            </a:fld>
            <a:endParaRPr kumimoji="1" lang="ja-JP" altLang="en-US"/>
          </a:p>
        </p:txBody>
      </p:sp>
    </p:spTree>
    <p:extLst>
      <p:ext uri="{BB962C8B-B14F-4D97-AF65-F5344CB8AC3E}">
        <p14:creationId xmlns:p14="http://schemas.microsoft.com/office/powerpoint/2010/main" val="225805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27" presetClass="emph" presetSubtype="0" fill="remove" grpId="0" nodeType="withEffect">
                                  <p:stCondLst>
                                    <p:cond delay="0"/>
                                  </p:stCondLst>
                                  <p:childTnLst>
                                    <p:animClr clrSpc="rgb" dir="cw">
                                      <p:cBhvr override="childStyle">
                                        <p:cTn id="9" dur="250" autoRev="1" fill="remove"/>
                                        <p:tgtEl>
                                          <p:spTgt spid="54"/>
                                        </p:tgtEl>
                                        <p:attrNameLst>
                                          <p:attrName>style.color</p:attrName>
                                        </p:attrNameLst>
                                      </p:cBhvr>
                                      <p:to>
                                        <a:schemeClr val="bg1"/>
                                      </p:to>
                                    </p:animClr>
                                    <p:animClr clrSpc="rgb" dir="cw">
                                      <p:cBhvr>
                                        <p:cTn id="10" dur="250" autoRev="1" fill="remove"/>
                                        <p:tgtEl>
                                          <p:spTgt spid="54"/>
                                        </p:tgtEl>
                                        <p:attrNameLst>
                                          <p:attrName>fillcolor</p:attrName>
                                        </p:attrNameLst>
                                      </p:cBhvr>
                                      <p:to>
                                        <a:schemeClr val="bg1"/>
                                      </p:to>
                                    </p:animClr>
                                    <p:set>
                                      <p:cBhvr>
                                        <p:cTn id="11" dur="250" autoRev="1" fill="remove"/>
                                        <p:tgtEl>
                                          <p:spTgt spid="54"/>
                                        </p:tgtEl>
                                        <p:attrNameLst>
                                          <p:attrName>fill.type</p:attrName>
                                        </p:attrNameLst>
                                      </p:cBhvr>
                                      <p:to>
                                        <p:strVal val="solid"/>
                                      </p:to>
                                    </p:set>
                                    <p:set>
                                      <p:cBhvr>
                                        <p:cTn id="12" dur="250" autoRev="1" fill="remove"/>
                                        <p:tgtEl>
                                          <p:spTgt spid="54"/>
                                        </p:tgtEl>
                                        <p:attrNameLst>
                                          <p:attrName>fill.on</p:attrName>
                                        </p:attrNameLst>
                                      </p:cBhvr>
                                      <p:to>
                                        <p:strVal val="true"/>
                                      </p:to>
                                    </p:set>
                                  </p:childTnLst>
                                </p:cTn>
                              </p:par>
                              <p:par>
                                <p:cTn id="13" presetID="27" presetClass="emph" presetSubtype="0" fill="remove" grpId="0" nodeType="withEffect">
                                  <p:stCondLst>
                                    <p:cond delay="0"/>
                                  </p:stCondLst>
                                  <p:childTnLst>
                                    <p:animClr clrSpc="rgb" dir="cw">
                                      <p:cBhvr override="childStyle">
                                        <p:cTn id="14" dur="250" autoRev="1" fill="remove"/>
                                        <p:tgtEl>
                                          <p:spTgt spid="55"/>
                                        </p:tgtEl>
                                        <p:attrNameLst>
                                          <p:attrName>style.color</p:attrName>
                                        </p:attrNameLst>
                                      </p:cBhvr>
                                      <p:to>
                                        <a:schemeClr val="bg1"/>
                                      </p:to>
                                    </p:animClr>
                                    <p:animClr clrSpc="rgb" dir="cw">
                                      <p:cBhvr>
                                        <p:cTn id="15" dur="250" autoRev="1" fill="remove"/>
                                        <p:tgtEl>
                                          <p:spTgt spid="55"/>
                                        </p:tgtEl>
                                        <p:attrNameLst>
                                          <p:attrName>fillcolor</p:attrName>
                                        </p:attrNameLst>
                                      </p:cBhvr>
                                      <p:to>
                                        <a:schemeClr val="bg1"/>
                                      </p:to>
                                    </p:animClr>
                                    <p:set>
                                      <p:cBhvr>
                                        <p:cTn id="16" dur="250" autoRev="1" fill="remove"/>
                                        <p:tgtEl>
                                          <p:spTgt spid="55"/>
                                        </p:tgtEl>
                                        <p:attrNameLst>
                                          <p:attrName>fill.type</p:attrName>
                                        </p:attrNameLst>
                                      </p:cBhvr>
                                      <p:to>
                                        <p:strVal val="solid"/>
                                      </p:to>
                                    </p:set>
                                    <p:set>
                                      <p:cBhvr>
                                        <p:cTn id="17" dur="250" autoRev="1" fill="remove"/>
                                        <p:tgtEl>
                                          <p:spTgt spid="5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6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BA5DC-2996-7018-FEDC-24B28D76EDE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D6A60F0-578E-7A67-C5A3-D2BB68D1DFA3}"/>
              </a:ext>
            </a:extLst>
          </p:cNvPr>
          <p:cNvSpPr>
            <a:spLocks noGrp="1"/>
          </p:cNvSpPr>
          <p:nvPr>
            <p:ph type="title"/>
          </p:nvPr>
        </p:nvSpPr>
        <p:spPr/>
        <p:txBody>
          <a:bodyPr/>
          <a:lstStyle/>
          <a:p>
            <a:r>
              <a:rPr kumimoji="1" lang="ja-JP" altLang="en-US">
                <a:latin typeface="+mj-ea"/>
              </a:rPr>
              <a:t>比例計数管</a:t>
            </a:r>
          </a:p>
        </p:txBody>
      </p:sp>
      <p:grpSp>
        <p:nvGrpSpPr>
          <p:cNvPr id="51" name="グループ化 50">
            <a:extLst>
              <a:ext uri="{FF2B5EF4-FFF2-40B4-BE49-F238E27FC236}">
                <a16:creationId xmlns:a16="http://schemas.microsoft.com/office/drawing/2014/main" id="{27B77ED3-9CC4-2836-7055-AC834228F0EF}"/>
              </a:ext>
            </a:extLst>
          </p:cNvPr>
          <p:cNvGrpSpPr/>
          <p:nvPr/>
        </p:nvGrpSpPr>
        <p:grpSpPr>
          <a:xfrm>
            <a:off x="1531455" y="1574359"/>
            <a:ext cx="9148310" cy="4620362"/>
            <a:chOff x="1531455" y="1393828"/>
            <a:chExt cx="9148310" cy="4800889"/>
          </a:xfrm>
        </p:grpSpPr>
        <p:grpSp>
          <p:nvGrpSpPr>
            <p:cNvPr id="47" name="グループ化 46">
              <a:extLst>
                <a:ext uri="{FF2B5EF4-FFF2-40B4-BE49-F238E27FC236}">
                  <a16:creationId xmlns:a16="http://schemas.microsoft.com/office/drawing/2014/main" id="{19A2B4B5-68CA-105E-13F0-04C5607E56C4}"/>
                </a:ext>
              </a:extLst>
            </p:cNvPr>
            <p:cNvGrpSpPr/>
            <p:nvPr/>
          </p:nvGrpSpPr>
          <p:grpSpPr>
            <a:xfrm>
              <a:off x="8765155" y="5492482"/>
              <a:ext cx="1144986" cy="702235"/>
              <a:chOff x="8876141" y="4348900"/>
              <a:chExt cx="1144986" cy="702235"/>
            </a:xfrm>
          </p:grpSpPr>
          <p:grpSp>
            <p:nvGrpSpPr>
              <p:cNvPr id="27" name="グループ化 26">
                <a:extLst>
                  <a:ext uri="{FF2B5EF4-FFF2-40B4-BE49-F238E27FC236}">
                    <a16:creationId xmlns:a16="http://schemas.microsoft.com/office/drawing/2014/main" id="{6106D6B8-398E-CE64-AF6B-C10C64F902EC}"/>
                  </a:ext>
                </a:extLst>
              </p:cNvPr>
              <p:cNvGrpSpPr/>
              <p:nvPr/>
            </p:nvGrpSpPr>
            <p:grpSpPr>
              <a:xfrm>
                <a:off x="8876141" y="4348900"/>
                <a:ext cx="1144986" cy="395940"/>
                <a:chOff x="9260618" y="5230019"/>
                <a:chExt cx="1144986" cy="395940"/>
              </a:xfrm>
            </p:grpSpPr>
            <p:cxnSp>
              <p:nvCxnSpPr>
                <p:cNvPr id="16" name="直線コネクタ 15">
                  <a:extLst>
                    <a:ext uri="{FF2B5EF4-FFF2-40B4-BE49-F238E27FC236}">
                      <a16:creationId xmlns:a16="http://schemas.microsoft.com/office/drawing/2014/main" id="{2449733C-6F35-C09A-4A9A-F60E253850DC}"/>
                    </a:ext>
                  </a:extLst>
                </p:cNvPr>
                <p:cNvCxnSpPr>
                  <a:cxnSpLocks/>
                </p:cNvCxnSpPr>
                <p:nvPr/>
              </p:nvCxnSpPr>
              <p:spPr>
                <a:xfrm>
                  <a:off x="9586619" y="5625959"/>
                  <a:ext cx="818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86A65B0D-6865-E526-9B6A-A274A32B1775}"/>
                    </a:ext>
                  </a:extLst>
                </p:cNvPr>
                <p:cNvCxnSpPr/>
                <p:nvPr/>
              </p:nvCxnSpPr>
              <p:spPr>
                <a:xfrm>
                  <a:off x="9260618" y="5230019"/>
                  <a:ext cx="7500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85A25316-9481-B482-4745-F7A8577FB41D}"/>
                    </a:ext>
                  </a:extLst>
                </p:cNvPr>
                <p:cNvCxnSpPr>
                  <a:cxnSpLocks/>
                </p:cNvCxnSpPr>
                <p:nvPr/>
              </p:nvCxnSpPr>
              <p:spPr>
                <a:xfrm flipV="1">
                  <a:off x="9996112" y="5230019"/>
                  <a:ext cx="0" cy="3959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直線コネクタ 27">
                <a:extLst>
                  <a:ext uri="{FF2B5EF4-FFF2-40B4-BE49-F238E27FC236}">
                    <a16:creationId xmlns:a16="http://schemas.microsoft.com/office/drawing/2014/main" id="{59A7818E-0549-C951-D118-376FD897AEE8}"/>
                  </a:ext>
                </a:extLst>
              </p:cNvPr>
              <p:cNvCxnSpPr>
                <a:cxnSpLocks/>
              </p:cNvCxnSpPr>
              <p:nvPr/>
            </p:nvCxnSpPr>
            <p:spPr>
              <a:xfrm flipV="1">
                <a:off x="9251177" y="4755254"/>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B2A994E5-B306-8EF0-AC1F-F5519C9C619C}"/>
                  </a:ext>
                </a:extLst>
              </p:cNvPr>
              <p:cNvCxnSpPr>
                <a:cxnSpLocks/>
              </p:cNvCxnSpPr>
              <p:nvPr/>
            </p:nvCxnSpPr>
            <p:spPr>
              <a:xfrm flipV="1">
                <a:off x="9480893" y="4755254"/>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CB6A84C8-2A0B-2CDB-9BA2-F66CD825BD80}"/>
                  </a:ext>
                </a:extLst>
              </p:cNvPr>
              <p:cNvCxnSpPr>
                <a:cxnSpLocks/>
              </p:cNvCxnSpPr>
              <p:nvPr/>
            </p:nvCxnSpPr>
            <p:spPr>
              <a:xfrm flipV="1">
                <a:off x="9717566" y="4763565"/>
                <a:ext cx="156378" cy="2875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テキスト ボックス 35">
              <a:extLst>
                <a:ext uri="{FF2B5EF4-FFF2-40B4-BE49-F238E27FC236}">
                  <a16:creationId xmlns:a16="http://schemas.microsoft.com/office/drawing/2014/main" id="{5E4CF5C4-BF22-2E2E-7638-67013F11FF9B}"/>
                </a:ext>
              </a:extLst>
            </p:cNvPr>
            <p:cNvSpPr txBox="1"/>
            <p:nvPr/>
          </p:nvSpPr>
          <p:spPr>
            <a:xfrm>
              <a:off x="9235275" y="2799330"/>
              <a:ext cx="1444490" cy="461665"/>
            </a:xfrm>
            <a:prstGeom prst="rect">
              <a:avLst/>
            </a:prstGeom>
            <a:noFill/>
          </p:spPr>
          <p:txBody>
            <a:bodyPr wrap="square" rtlCol="0">
              <a:spAutoFit/>
            </a:bodyPr>
            <a:lstStyle/>
            <a:p>
              <a:r>
                <a:rPr kumimoji="1" lang="ja-JP" altLang="en-US" sz="2400" b="1">
                  <a:latin typeface="メイリオ" panose="020B0604030504040204" pitchFamily="50" charset="-128"/>
                  <a:ea typeface="メイリオ" panose="020B0604030504040204" pitchFamily="50" charset="-128"/>
                </a:rPr>
                <a:t>アノード</a:t>
              </a:r>
            </a:p>
          </p:txBody>
        </p:sp>
        <p:sp>
          <p:nvSpPr>
            <p:cNvPr id="50" name="円柱 49">
              <a:extLst>
                <a:ext uri="{FF2B5EF4-FFF2-40B4-BE49-F238E27FC236}">
                  <a16:creationId xmlns:a16="http://schemas.microsoft.com/office/drawing/2014/main" id="{6F5FBF99-6C9B-53AF-C0AF-EAE048AA01BD}"/>
                </a:ext>
              </a:extLst>
            </p:cNvPr>
            <p:cNvSpPr/>
            <p:nvPr/>
          </p:nvSpPr>
          <p:spPr>
            <a:xfrm rot="16200000">
              <a:off x="3334038" y="-408755"/>
              <a:ext cx="4098654" cy="7703820"/>
            </a:xfrm>
            <a:prstGeom prst="can">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9" name="グループ化 48">
              <a:extLst>
                <a:ext uri="{FF2B5EF4-FFF2-40B4-BE49-F238E27FC236}">
                  <a16:creationId xmlns:a16="http://schemas.microsoft.com/office/drawing/2014/main" id="{703160EB-3B3F-9A53-73B4-A4B64D1E3650}"/>
                </a:ext>
              </a:extLst>
            </p:cNvPr>
            <p:cNvGrpSpPr/>
            <p:nvPr/>
          </p:nvGrpSpPr>
          <p:grpSpPr>
            <a:xfrm>
              <a:off x="2019466" y="3342567"/>
              <a:ext cx="7909063" cy="1527"/>
              <a:chOff x="2253203" y="3166098"/>
              <a:chExt cx="7909063" cy="1527"/>
            </a:xfrm>
          </p:grpSpPr>
          <p:cxnSp>
            <p:nvCxnSpPr>
              <p:cNvPr id="35" name="直線コネクタ 34">
                <a:extLst>
                  <a:ext uri="{FF2B5EF4-FFF2-40B4-BE49-F238E27FC236}">
                    <a16:creationId xmlns:a16="http://schemas.microsoft.com/office/drawing/2014/main" id="{9C5EC2AE-D3BA-FEAA-F644-25742516C077}"/>
                  </a:ext>
                </a:extLst>
              </p:cNvPr>
              <p:cNvCxnSpPr/>
              <p:nvPr/>
            </p:nvCxnSpPr>
            <p:spPr>
              <a:xfrm>
                <a:off x="9412193" y="3166098"/>
                <a:ext cx="7500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E4DD842C-BDBD-80E8-D848-71613CF5404B}"/>
                  </a:ext>
                </a:extLst>
              </p:cNvPr>
              <p:cNvCxnSpPr>
                <a:cxnSpLocks/>
              </p:cNvCxnSpPr>
              <p:nvPr/>
            </p:nvCxnSpPr>
            <p:spPr>
              <a:xfrm flipH="1">
                <a:off x="2253203" y="3167625"/>
                <a:ext cx="715899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sp>
        <p:nvSpPr>
          <p:cNvPr id="7" name="楕円 6">
            <a:extLst>
              <a:ext uri="{FF2B5EF4-FFF2-40B4-BE49-F238E27FC236}">
                <a16:creationId xmlns:a16="http://schemas.microsoft.com/office/drawing/2014/main" id="{D7861929-7D44-665A-41AF-71486DAD9DCF}"/>
              </a:ext>
            </a:extLst>
          </p:cNvPr>
          <p:cNvSpPr/>
          <p:nvPr/>
        </p:nvSpPr>
        <p:spPr>
          <a:xfrm>
            <a:off x="5120650" y="1690687"/>
            <a:ext cx="251318" cy="258919"/>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F3C7E8C6-76FE-A014-1112-F66A8F2D8A92}"/>
              </a:ext>
            </a:extLst>
          </p:cNvPr>
          <p:cNvSpPr/>
          <p:nvPr/>
        </p:nvSpPr>
        <p:spPr>
          <a:xfrm>
            <a:off x="5430292" y="1774783"/>
            <a:ext cx="251318" cy="258919"/>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DB05DDB6-33B0-19D4-EE52-2B27A409451E}"/>
              </a:ext>
            </a:extLst>
          </p:cNvPr>
          <p:cNvSpPr/>
          <p:nvPr/>
        </p:nvSpPr>
        <p:spPr>
          <a:xfrm>
            <a:off x="5290316" y="1690688"/>
            <a:ext cx="251318" cy="258919"/>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a:extLst>
              <a:ext uri="{FF2B5EF4-FFF2-40B4-BE49-F238E27FC236}">
                <a16:creationId xmlns:a16="http://schemas.microsoft.com/office/drawing/2014/main" id="{45ED9716-1D14-A2C1-AFF5-762D1E32897B}"/>
              </a:ext>
            </a:extLst>
          </p:cNvPr>
          <p:cNvGrpSpPr/>
          <p:nvPr/>
        </p:nvGrpSpPr>
        <p:grpSpPr>
          <a:xfrm>
            <a:off x="5598961" y="805061"/>
            <a:ext cx="3275817" cy="922879"/>
            <a:chOff x="5772132" y="657930"/>
            <a:chExt cx="3275817" cy="922879"/>
          </a:xfrm>
        </p:grpSpPr>
        <p:sp>
          <p:nvSpPr>
            <p:cNvPr id="13" name="矢印: 下 12">
              <a:extLst>
                <a:ext uri="{FF2B5EF4-FFF2-40B4-BE49-F238E27FC236}">
                  <a16:creationId xmlns:a16="http://schemas.microsoft.com/office/drawing/2014/main" id="{F7EFD343-CCF2-206E-D7CB-EE6BC8160D11}"/>
                </a:ext>
              </a:extLst>
            </p:cNvPr>
            <p:cNvSpPr/>
            <p:nvPr/>
          </p:nvSpPr>
          <p:spPr>
            <a:xfrm rot="4321190">
              <a:off x="6467713" y="439955"/>
              <a:ext cx="445273" cy="18364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B5C1F61-6C93-7C83-1748-094C908052F4}"/>
                </a:ext>
              </a:extLst>
            </p:cNvPr>
            <p:cNvSpPr txBox="1"/>
            <p:nvPr/>
          </p:nvSpPr>
          <p:spPr>
            <a:xfrm>
              <a:off x="7603459" y="657930"/>
              <a:ext cx="1444490" cy="461665"/>
            </a:xfrm>
            <a:prstGeom prst="rect">
              <a:avLst/>
            </a:prstGeom>
            <a:noFill/>
          </p:spPr>
          <p:txBody>
            <a:bodyPr wrap="square" rtlCol="0">
              <a:spAutoFit/>
            </a:bodyPr>
            <a:lstStyle/>
            <a:p>
              <a:r>
                <a:rPr kumimoji="1" lang="ja-JP" altLang="en-US" sz="2400" b="1">
                  <a:latin typeface="メイリオ" panose="020B0604030504040204" pitchFamily="50" charset="-128"/>
                  <a:ea typeface="メイリオ" panose="020B0604030504040204" pitchFamily="50" charset="-128"/>
                </a:rPr>
                <a:t>放射線</a:t>
              </a:r>
            </a:p>
          </p:txBody>
        </p:sp>
      </p:grpSp>
      <p:sp>
        <p:nvSpPr>
          <p:cNvPr id="33" name="楕円 32">
            <a:extLst>
              <a:ext uri="{FF2B5EF4-FFF2-40B4-BE49-F238E27FC236}">
                <a16:creationId xmlns:a16="http://schemas.microsoft.com/office/drawing/2014/main" id="{1699A86B-D73B-EDD9-85BF-34A428D86A11}"/>
              </a:ext>
            </a:extLst>
          </p:cNvPr>
          <p:cNvSpPr/>
          <p:nvPr/>
        </p:nvSpPr>
        <p:spPr>
          <a:xfrm>
            <a:off x="5421227" y="2456620"/>
            <a:ext cx="251318" cy="258919"/>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2A4F33A0-E538-3B25-3C11-67C9EF4CBD42}"/>
              </a:ext>
            </a:extLst>
          </p:cNvPr>
          <p:cNvSpPr/>
          <p:nvPr/>
        </p:nvSpPr>
        <p:spPr>
          <a:xfrm>
            <a:off x="5153145" y="2453608"/>
            <a:ext cx="251318" cy="258919"/>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331E65C9-5BA2-1705-15AE-EF6895B34BEF}"/>
              </a:ext>
            </a:extLst>
          </p:cNvPr>
          <p:cNvSpPr/>
          <p:nvPr/>
        </p:nvSpPr>
        <p:spPr>
          <a:xfrm>
            <a:off x="5686862" y="2456620"/>
            <a:ext cx="251318" cy="258919"/>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9C2E1539-1907-D2DA-DC9A-3A65D0BFCEC8}"/>
              </a:ext>
            </a:extLst>
          </p:cNvPr>
          <p:cNvSpPr txBox="1"/>
          <p:nvPr/>
        </p:nvSpPr>
        <p:spPr>
          <a:xfrm>
            <a:off x="4216138" y="1647753"/>
            <a:ext cx="857698"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電離</a:t>
            </a:r>
            <a:endParaRPr kumimoji="1" lang="ja-JP" altLang="en-US" sz="2400" b="1">
              <a:latin typeface="メイリオ" panose="020B0604030504040204" pitchFamily="50" charset="-128"/>
              <a:ea typeface="メイリオ" panose="020B0604030504040204" pitchFamily="50" charset="-128"/>
            </a:endParaRPr>
          </a:p>
        </p:txBody>
      </p:sp>
      <p:sp>
        <p:nvSpPr>
          <p:cNvPr id="45" name="テキスト ボックス 44">
            <a:extLst>
              <a:ext uri="{FF2B5EF4-FFF2-40B4-BE49-F238E27FC236}">
                <a16:creationId xmlns:a16="http://schemas.microsoft.com/office/drawing/2014/main" id="{1CC67869-AE28-E40F-664E-4A467A8D75A1}"/>
              </a:ext>
            </a:extLst>
          </p:cNvPr>
          <p:cNvSpPr txBox="1"/>
          <p:nvPr/>
        </p:nvSpPr>
        <p:spPr>
          <a:xfrm>
            <a:off x="6096000" y="2638651"/>
            <a:ext cx="144449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電子雪崩</a:t>
            </a:r>
            <a:endParaRPr kumimoji="1" lang="ja-JP" altLang="en-US" sz="2400" b="1">
              <a:latin typeface="メイリオ" panose="020B0604030504040204" pitchFamily="50" charset="-128"/>
              <a:ea typeface="メイリオ" panose="020B0604030504040204" pitchFamily="50" charset="-128"/>
            </a:endParaRPr>
          </a:p>
        </p:txBody>
      </p:sp>
      <mc:AlternateContent xmlns:mc="http://schemas.openxmlformats.org/markup-compatibility/2006">
        <mc:Choice xmlns:a14="http://schemas.microsoft.com/office/drawing/2010/main" Requires="a14">
          <p:sp>
            <p:nvSpPr>
              <p:cNvPr id="56" name="テキスト ボックス 55">
                <a:extLst>
                  <a:ext uri="{FF2B5EF4-FFF2-40B4-BE49-F238E27FC236}">
                    <a16:creationId xmlns:a16="http://schemas.microsoft.com/office/drawing/2014/main" id="{DA171DDB-5AF9-8376-6EF2-AB4464C93D3E}"/>
                  </a:ext>
                </a:extLst>
              </p:cNvPr>
              <p:cNvSpPr txBox="1"/>
              <p:nvPr/>
            </p:nvSpPr>
            <p:spPr>
              <a:xfrm>
                <a:off x="9411200" y="3520377"/>
                <a:ext cx="144448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メイリオ" panose="020B0604030504040204" pitchFamily="50" charset="-128"/>
                        </a:rPr>
                        <m:t>𝑸</m:t>
                      </m:r>
                      <m:r>
                        <a:rPr kumimoji="1" lang="en-US" altLang="ja-JP" sz="2400" b="1" i="1" smtClean="0">
                          <a:latin typeface="Cambria Math" panose="02040503050406030204" pitchFamily="18" charset="0"/>
                          <a:ea typeface="メイリオ" panose="020B0604030504040204" pitchFamily="50" charset="-128"/>
                        </a:rPr>
                        <m:t>+</m:t>
                      </m:r>
                      <m:r>
                        <a:rPr kumimoji="1" lang="en-US" altLang="ja-JP" sz="2400" b="1" i="1" smtClean="0">
                          <a:latin typeface="Cambria Math" panose="02040503050406030204" pitchFamily="18" charset="0"/>
                          <a:ea typeface="メイリオ" panose="020B0604030504040204" pitchFamily="50" charset="-128"/>
                        </a:rPr>
                        <m:t>𝜟</m:t>
                      </m:r>
                      <m:r>
                        <a:rPr kumimoji="1" lang="en-US" altLang="ja-JP" sz="2400" b="1" i="1" smtClean="0">
                          <a:latin typeface="Cambria Math" panose="02040503050406030204" pitchFamily="18" charset="0"/>
                          <a:ea typeface="メイリオ" panose="020B0604030504040204" pitchFamily="50" charset="-128"/>
                        </a:rPr>
                        <m:t>𝑸</m:t>
                      </m:r>
                    </m:oMath>
                  </m:oMathPara>
                </a14:m>
                <a:endParaRPr kumimoji="1" lang="ja-JP" altLang="en-US" sz="2400" b="1" i="1">
                  <a:latin typeface="メイリオ" panose="020B0604030504040204" pitchFamily="50" charset="-128"/>
                  <a:ea typeface="メイリオ" panose="020B0604030504040204" pitchFamily="50" charset="-128"/>
                </a:endParaRPr>
              </a:p>
            </p:txBody>
          </p:sp>
        </mc:Choice>
        <mc:Fallback>
          <p:sp>
            <p:nvSpPr>
              <p:cNvPr id="56" name="テキスト ボックス 55">
                <a:extLst>
                  <a:ext uri="{FF2B5EF4-FFF2-40B4-BE49-F238E27FC236}">
                    <a16:creationId xmlns:a16="http://schemas.microsoft.com/office/drawing/2014/main" id="{DA171DDB-5AF9-8376-6EF2-AB4464C93D3E}"/>
                  </a:ext>
                </a:extLst>
              </p:cNvPr>
              <p:cNvSpPr txBox="1">
                <a:spLocks noRot="1" noChangeAspect="1" noMove="1" noResize="1" noEditPoints="1" noAdjustHandles="1" noChangeArrowheads="1" noChangeShapeType="1" noTextEdit="1"/>
              </p:cNvSpPr>
              <p:nvPr/>
            </p:nvSpPr>
            <p:spPr>
              <a:xfrm>
                <a:off x="9411200" y="3520377"/>
                <a:ext cx="1444489" cy="461665"/>
              </a:xfrm>
              <a:prstGeom prst="rect">
                <a:avLst/>
              </a:prstGeom>
              <a:blipFill>
                <a:blip r:embed="rId2"/>
                <a:stretch>
                  <a:fillRect b="-921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7" name="テキスト ボックス 56">
                <a:extLst>
                  <a:ext uri="{FF2B5EF4-FFF2-40B4-BE49-F238E27FC236}">
                    <a16:creationId xmlns:a16="http://schemas.microsoft.com/office/drawing/2014/main" id="{799E9FC5-8B4D-44EF-0E82-09C576DF60AA}"/>
                  </a:ext>
                </a:extLst>
              </p:cNvPr>
              <p:cNvSpPr txBox="1"/>
              <p:nvPr/>
            </p:nvSpPr>
            <p:spPr>
              <a:xfrm>
                <a:off x="9411201" y="4869916"/>
                <a:ext cx="1444488"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メイリオ" panose="020B0604030504040204" pitchFamily="50" charset="-128"/>
                        </a:rPr>
                        <m:t>−</m:t>
                      </m:r>
                      <m:r>
                        <a:rPr kumimoji="1" lang="en-US" altLang="ja-JP" sz="2400" b="1" i="1" smtClean="0">
                          <a:latin typeface="Cambria Math" panose="02040503050406030204" pitchFamily="18" charset="0"/>
                          <a:ea typeface="メイリオ" panose="020B0604030504040204" pitchFamily="50" charset="-128"/>
                        </a:rPr>
                        <m:t>𝑸</m:t>
                      </m:r>
                      <m:r>
                        <a:rPr kumimoji="1" lang="en-US" altLang="ja-JP" sz="2400" b="1" i="1" smtClean="0">
                          <a:latin typeface="Cambria Math" panose="02040503050406030204" pitchFamily="18" charset="0"/>
                          <a:ea typeface="メイリオ" panose="020B0604030504040204" pitchFamily="50" charset="-128"/>
                        </a:rPr>
                        <m:t>−</m:t>
                      </m:r>
                      <m:r>
                        <a:rPr kumimoji="1" lang="en-US" altLang="ja-JP" sz="2400" b="1" i="1" smtClean="0">
                          <a:latin typeface="Cambria Math" panose="02040503050406030204" pitchFamily="18" charset="0"/>
                          <a:ea typeface="メイリオ" panose="020B0604030504040204" pitchFamily="50" charset="-128"/>
                        </a:rPr>
                        <m:t>𝜟</m:t>
                      </m:r>
                      <m:r>
                        <a:rPr kumimoji="1" lang="en-US" altLang="ja-JP" sz="2400" b="1" i="1" smtClean="0">
                          <a:latin typeface="Cambria Math" panose="02040503050406030204" pitchFamily="18" charset="0"/>
                          <a:ea typeface="メイリオ" panose="020B0604030504040204" pitchFamily="50" charset="-128"/>
                        </a:rPr>
                        <m:t>𝑸</m:t>
                      </m:r>
                    </m:oMath>
                  </m:oMathPara>
                </a14:m>
                <a:endParaRPr kumimoji="1" lang="ja-JP" altLang="en-US" sz="2400" b="1" i="1">
                  <a:latin typeface="メイリオ" panose="020B0604030504040204" pitchFamily="50" charset="-128"/>
                  <a:ea typeface="メイリオ" panose="020B0604030504040204" pitchFamily="50" charset="-128"/>
                </a:endParaRPr>
              </a:p>
            </p:txBody>
          </p:sp>
        </mc:Choice>
        <mc:Fallback>
          <p:sp>
            <p:nvSpPr>
              <p:cNvPr id="57" name="テキスト ボックス 56">
                <a:extLst>
                  <a:ext uri="{FF2B5EF4-FFF2-40B4-BE49-F238E27FC236}">
                    <a16:creationId xmlns:a16="http://schemas.microsoft.com/office/drawing/2014/main" id="{799E9FC5-8B4D-44EF-0E82-09C576DF60AA}"/>
                  </a:ext>
                </a:extLst>
              </p:cNvPr>
              <p:cNvSpPr txBox="1">
                <a:spLocks noRot="1" noChangeAspect="1" noMove="1" noResize="1" noEditPoints="1" noAdjustHandles="1" noChangeArrowheads="1" noChangeShapeType="1" noTextEdit="1"/>
              </p:cNvSpPr>
              <p:nvPr/>
            </p:nvSpPr>
            <p:spPr>
              <a:xfrm>
                <a:off x="9411201" y="4869916"/>
                <a:ext cx="1444488" cy="461665"/>
              </a:xfrm>
              <a:prstGeom prst="rect">
                <a:avLst/>
              </a:prstGeom>
              <a:blipFill>
                <a:blip r:embed="rId3"/>
                <a:stretch>
                  <a:fillRect r="-2532" b="-789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8" name="テキスト ボックス 57">
                <a:extLst>
                  <a:ext uri="{FF2B5EF4-FFF2-40B4-BE49-F238E27FC236}">
                    <a16:creationId xmlns:a16="http://schemas.microsoft.com/office/drawing/2014/main" id="{DD02E5CC-7862-4C27-0DF4-B5920D0D79A7}"/>
                  </a:ext>
                </a:extLst>
              </p:cNvPr>
              <p:cNvSpPr txBox="1"/>
              <p:nvPr/>
            </p:nvSpPr>
            <p:spPr>
              <a:xfrm>
                <a:off x="9397893" y="3517749"/>
                <a:ext cx="144448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メイリオ" panose="020B0604030504040204" pitchFamily="50" charset="-128"/>
                        </a:rPr>
                        <m:t>𝑸</m:t>
                      </m:r>
                    </m:oMath>
                  </m:oMathPara>
                </a14:m>
                <a:endParaRPr kumimoji="1" lang="ja-JP" altLang="en-US" sz="2400" b="1" i="1">
                  <a:latin typeface="メイリオ" panose="020B0604030504040204" pitchFamily="50" charset="-128"/>
                  <a:ea typeface="メイリオ" panose="020B0604030504040204" pitchFamily="50" charset="-128"/>
                </a:endParaRPr>
              </a:p>
            </p:txBody>
          </p:sp>
        </mc:Choice>
        <mc:Fallback>
          <p:sp>
            <p:nvSpPr>
              <p:cNvPr id="58" name="テキスト ボックス 57">
                <a:extLst>
                  <a:ext uri="{FF2B5EF4-FFF2-40B4-BE49-F238E27FC236}">
                    <a16:creationId xmlns:a16="http://schemas.microsoft.com/office/drawing/2014/main" id="{DD02E5CC-7862-4C27-0DF4-B5920D0D79A7}"/>
                  </a:ext>
                </a:extLst>
              </p:cNvPr>
              <p:cNvSpPr txBox="1">
                <a:spLocks noRot="1" noChangeAspect="1" noMove="1" noResize="1" noEditPoints="1" noAdjustHandles="1" noChangeArrowheads="1" noChangeShapeType="1" noTextEdit="1"/>
              </p:cNvSpPr>
              <p:nvPr/>
            </p:nvSpPr>
            <p:spPr>
              <a:xfrm>
                <a:off x="9397893" y="3517749"/>
                <a:ext cx="1444489" cy="461665"/>
              </a:xfrm>
              <a:prstGeom prst="rect">
                <a:avLst/>
              </a:prstGeom>
              <a:blipFill>
                <a:blip r:embed="rId4"/>
                <a:stretch>
                  <a:fillRect b="-921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9" name="テキスト ボックス 58">
                <a:extLst>
                  <a:ext uri="{FF2B5EF4-FFF2-40B4-BE49-F238E27FC236}">
                    <a16:creationId xmlns:a16="http://schemas.microsoft.com/office/drawing/2014/main" id="{EE342F7D-121D-3222-AC02-878F477EAA3A}"/>
                  </a:ext>
                </a:extLst>
              </p:cNvPr>
              <p:cNvSpPr txBox="1"/>
              <p:nvPr/>
            </p:nvSpPr>
            <p:spPr>
              <a:xfrm>
                <a:off x="9296569" y="4874926"/>
                <a:ext cx="144448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メイリオ" panose="020B0604030504040204" pitchFamily="50" charset="-128"/>
                        </a:rPr>
                        <m:t>−</m:t>
                      </m:r>
                      <m:r>
                        <a:rPr kumimoji="1" lang="en-US" altLang="ja-JP" sz="2400" b="1" i="1" smtClean="0">
                          <a:latin typeface="Cambria Math" panose="02040503050406030204" pitchFamily="18" charset="0"/>
                          <a:ea typeface="メイリオ" panose="020B0604030504040204" pitchFamily="50" charset="-128"/>
                        </a:rPr>
                        <m:t>𝑸</m:t>
                      </m:r>
                    </m:oMath>
                  </m:oMathPara>
                </a14:m>
                <a:endParaRPr kumimoji="1" lang="ja-JP" altLang="en-US" sz="2400" b="1" i="1">
                  <a:latin typeface="メイリオ" panose="020B0604030504040204" pitchFamily="50" charset="-128"/>
                  <a:ea typeface="メイリオ" panose="020B0604030504040204" pitchFamily="50" charset="-128"/>
                </a:endParaRPr>
              </a:p>
            </p:txBody>
          </p:sp>
        </mc:Choice>
        <mc:Fallback>
          <p:sp>
            <p:nvSpPr>
              <p:cNvPr id="59" name="テキスト ボックス 58">
                <a:extLst>
                  <a:ext uri="{FF2B5EF4-FFF2-40B4-BE49-F238E27FC236}">
                    <a16:creationId xmlns:a16="http://schemas.microsoft.com/office/drawing/2014/main" id="{EE342F7D-121D-3222-AC02-878F477EAA3A}"/>
                  </a:ext>
                </a:extLst>
              </p:cNvPr>
              <p:cNvSpPr txBox="1">
                <a:spLocks noRot="1" noChangeAspect="1" noMove="1" noResize="1" noEditPoints="1" noAdjustHandles="1" noChangeArrowheads="1" noChangeShapeType="1" noTextEdit="1"/>
              </p:cNvSpPr>
              <p:nvPr/>
            </p:nvSpPr>
            <p:spPr>
              <a:xfrm>
                <a:off x="9296569" y="4874926"/>
                <a:ext cx="1444489" cy="461665"/>
              </a:xfrm>
              <a:prstGeom prst="rect">
                <a:avLst/>
              </a:prstGeom>
              <a:blipFill>
                <a:blip r:embed="rId5"/>
                <a:stretch>
                  <a:fillRect b="-9333"/>
                </a:stretch>
              </a:blipFill>
            </p:spPr>
            <p:txBody>
              <a:bodyPr/>
              <a:lstStyle/>
              <a:p>
                <a:r>
                  <a:rPr lang="en-US">
                    <a:noFill/>
                  </a:rPr>
                  <a:t> </a:t>
                </a:r>
              </a:p>
            </p:txBody>
          </p:sp>
        </mc:Fallback>
      </mc:AlternateContent>
      <p:grpSp>
        <p:nvGrpSpPr>
          <p:cNvPr id="62" name="グループ化 61">
            <a:extLst>
              <a:ext uri="{FF2B5EF4-FFF2-40B4-BE49-F238E27FC236}">
                <a16:creationId xmlns:a16="http://schemas.microsoft.com/office/drawing/2014/main" id="{21930F95-6F14-77EB-1170-FF7AC7001A73}"/>
              </a:ext>
            </a:extLst>
          </p:cNvPr>
          <p:cNvGrpSpPr/>
          <p:nvPr/>
        </p:nvGrpSpPr>
        <p:grpSpPr>
          <a:xfrm>
            <a:off x="9278306" y="866329"/>
            <a:ext cx="2032462" cy="1772322"/>
            <a:chOff x="9265919" y="442132"/>
            <a:chExt cx="2032462" cy="1772322"/>
          </a:xfrm>
        </p:grpSpPr>
        <p:grpSp>
          <p:nvGrpSpPr>
            <p:cNvPr id="55" name="グループ化 54">
              <a:extLst>
                <a:ext uri="{FF2B5EF4-FFF2-40B4-BE49-F238E27FC236}">
                  <a16:creationId xmlns:a16="http://schemas.microsoft.com/office/drawing/2014/main" id="{8C51A155-A165-4151-6F2A-D932B5FAA8B1}"/>
                </a:ext>
              </a:extLst>
            </p:cNvPr>
            <p:cNvGrpSpPr/>
            <p:nvPr/>
          </p:nvGrpSpPr>
          <p:grpSpPr>
            <a:xfrm>
              <a:off x="9314489" y="910073"/>
              <a:ext cx="1983892" cy="1304381"/>
              <a:chOff x="9580543" y="3650167"/>
              <a:chExt cx="1983892" cy="1304381"/>
            </a:xfrm>
          </p:grpSpPr>
          <p:grpSp>
            <p:nvGrpSpPr>
              <p:cNvPr id="46" name="グループ化 45">
                <a:extLst>
                  <a:ext uri="{FF2B5EF4-FFF2-40B4-BE49-F238E27FC236}">
                    <a16:creationId xmlns:a16="http://schemas.microsoft.com/office/drawing/2014/main" id="{A7F4136D-3EE5-D967-507C-C1C58DE41538}"/>
                  </a:ext>
                </a:extLst>
              </p:cNvPr>
              <p:cNvGrpSpPr/>
              <p:nvPr/>
            </p:nvGrpSpPr>
            <p:grpSpPr>
              <a:xfrm>
                <a:off x="9580543" y="3650167"/>
                <a:ext cx="1288890" cy="461665"/>
                <a:chOff x="9580543" y="3859712"/>
                <a:chExt cx="1288890" cy="461665"/>
              </a:xfrm>
            </p:grpSpPr>
            <p:sp>
              <p:nvSpPr>
                <p:cNvPr id="17" name="楕円 16">
                  <a:extLst>
                    <a:ext uri="{FF2B5EF4-FFF2-40B4-BE49-F238E27FC236}">
                      <a16:creationId xmlns:a16="http://schemas.microsoft.com/office/drawing/2014/main" id="{D37258E1-89E5-E7C4-997F-2010963E4B09}"/>
                    </a:ext>
                  </a:extLst>
                </p:cNvPr>
                <p:cNvSpPr/>
                <p:nvPr/>
              </p:nvSpPr>
              <p:spPr>
                <a:xfrm>
                  <a:off x="9580543" y="3934751"/>
                  <a:ext cx="251318" cy="258919"/>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8A69F449-CA43-A62A-1374-4CB52ED3CD12}"/>
                    </a:ext>
                  </a:extLst>
                </p:cNvPr>
                <p:cNvSpPr txBox="1"/>
                <p:nvPr/>
              </p:nvSpPr>
              <p:spPr>
                <a:xfrm>
                  <a:off x="9732239" y="3859712"/>
                  <a:ext cx="1137194"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：電子</a:t>
                  </a:r>
                  <a:endParaRPr kumimoji="1" lang="ja-JP" altLang="en-US" sz="2400" b="1">
                    <a:latin typeface="メイリオ" panose="020B0604030504040204" pitchFamily="50" charset="-128"/>
                    <a:ea typeface="メイリオ" panose="020B0604030504040204" pitchFamily="50" charset="-128"/>
                  </a:endParaRPr>
                </a:p>
              </p:txBody>
            </p:sp>
          </p:grpSp>
          <p:grpSp>
            <p:nvGrpSpPr>
              <p:cNvPr id="48" name="グループ化 47">
                <a:extLst>
                  <a:ext uri="{FF2B5EF4-FFF2-40B4-BE49-F238E27FC236}">
                    <a16:creationId xmlns:a16="http://schemas.microsoft.com/office/drawing/2014/main" id="{6423E262-16D3-8048-6C34-2D1E167F20FB}"/>
                  </a:ext>
                </a:extLst>
              </p:cNvPr>
              <p:cNvGrpSpPr/>
              <p:nvPr/>
            </p:nvGrpSpPr>
            <p:grpSpPr>
              <a:xfrm>
                <a:off x="9580543" y="4067426"/>
                <a:ext cx="1596186" cy="461665"/>
                <a:chOff x="9580543" y="4289788"/>
                <a:chExt cx="1596186" cy="461665"/>
              </a:xfrm>
            </p:grpSpPr>
            <p:sp>
              <p:nvSpPr>
                <p:cNvPr id="21" name="楕円 20">
                  <a:extLst>
                    <a:ext uri="{FF2B5EF4-FFF2-40B4-BE49-F238E27FC236}">
                      <a16:creationId xmlns:a16="http://schemas.microsoft.com/office/drawing/2014/main" id="{E069A8D5-7880-9D84-9D21-B93E966D86EF}"/>
                    </a:ext>
                  </a:extLst>
                </p:cNvPr>
                <p:cNvSpPr/>
                <p:nvPr/>
              </p:nvSpPr>
              <p:spPr>
                <a:xfrm>
                  <a:off x="9580543" y="4373297"/>
                  <a:ext cx="251318" cy="258919"/>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FE55ADC1-E10B-9DF5-D8BA-A5B1EE766B45}"/>
                    </a:ext>
                  </a:extLst>
                </p:cNvPr>
                <p:cNvSpPr txBox="1"/>
                <p:nvPr/>
              </p:nvSpPr>
              <p:spPr>
                <a:xfrm>
                  <a:off x="9732239" y="4289788"/>
                  <a:ext cx="1444490"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：イオン</a:t>
                  </a:r>
                  <a:endParaRPr kumimoji="1" lang="ja-JP" altLang="en-US" sz="2400" b="1">
                    <a:latin typeface="メイリオ" panose="020B0604030504040204" pitchFamily="50" charset="-128"/>
                    <a:ea typeface="メイリオ" panose="020B0604030504040204" pitchFamily="50" charset="-128"/>
                  </a:endParaRPr>
                </a:p>
              </p:txBody>
            </p:sp>
          </p:grpSp>
          <p:grpSp>
            <p:nvGrpSpPr>
              <p:cNvPr id="52" name="グループ化 51">
                <a:extLst>
                  <a:ext uri="{FF2B5EF4-FFF2-40B4-BE49-F238E27FC236}">
                    <a16:creationId xmlns:a16="http://schemas.microsoft.com/office/drawing/2014/main" id="{EBF5307B-74A8-D0B8-C784-BB9D12CDF2BC}"/>
                  </a:ext>
                </a:extLst>
              </p:cNvPr>
              <p:cNvGrpSpPr/>
              <p:nvPr/>
            </p:nvGrpSpPr>
            <p:grpSpPr>
              <a:xfrm>
                <a:off x="9580543" y="4492883"/>
                <a:ext cx="1983892" cy="461665"/>
                <a:chOff x="9580543" y="4289788"/>
                <a:chExt cx="1983892" cy="461665"/>
              </a:xfrm>
            </p:grpSpPr>
            <p:sp>
              <p:nvSpPr>
                <p:cNvPr id="53" name="楕円 52">
                  <a:extLst>
                    <a:ext uri="{FF2B5EF4-FFF2-40B4-BE49-F238E27FC236}">
                      <a16:creationId xmlns:a16="http://schemas.microsoft.com/office/drawing/2014/main" id="{97974908-1B56-CF08-1867-22A9E86D739A}"/>
                    </a:ext>
                  </a:extLst>
                </p:cNvPr>
                <p:cNvSpPr/>
                <p:nvPr/>
              </p:nvSpPr>
              <p:spPr>
                <a:xfrm>
                  <a:off x="9580543" y="4373297"/>
                  <a:ext cx="251318" cy="258919"/>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4EB05663-407A-1D1C-94D6-35885E185089}"/>
                    </a:ext>
                  </a:extLst>
                </p:cNvPr>
                <p:cNvSpPr txBox="1"/>
                <p:nvPr/>
              </p:nvSpPr>
              <p:spPr>
                <a:xfrm>
                  <a:off x="9732238" y="4289788"/>
                  <a:ext cx="1832197"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：ガス分子</a:t>
                  </a:r>
                  <a:endParaRPr lang="en-US" altLang="ja-JP" sz="2400" b="1">
                    <a:latin typeface="メイリオ" panose="020B0604030504040204" pitchFamily="50" charset="-128"/>
                    <a:ea typeface="メイリオ" panose="020B0604030504040204" pitchFamily="50" charset="-128"/>
                  </a:endParaRPr>
                </a:p>
              </p:txBody>
            </p:sp>
          </p:grpSp>
        </p:grpSp>
        <mc:AlternateContent xmlns:mc="http://schemas.openxmlformats.org/markup-compatibility/2006">
          <mc:Choice xmlns:a14="http://schemas.microsoft.com/office/drawing/2010/main" Requires="a14">
            <p:sp>
              <p:nvSpPr>
                <p:cNvPr id="61" name="テキスト ボックス 60">
                  <a:extLst>
                    <a:ext uri="{FF2B5EF4-FFF2-40B4-BE49-F238E27FC236}">
                      <a16:creationId xmlns:a16="http://schemas.microsoft.com/office/drawing/2014/main" id="{9E14AC0C-8FEC-6468-3D8D-DE1E47D41239}"/>
                    </a:ext>
                  </a:extLst>
                </p:cNvPr>
                <p:cNvSpPr txBox="1"/>
                <p:nvPr/>
              </p:nvSpPr>
              <p:spPr>
                <a:xfrm>
                  <a:off x="9265919" y="442132"/>
                  <a:ext cx="2032462" cy="461665"/>
                </a:xfrm>
                <a:prstGeom prst="rect">
                  <a:avLst/>
                </a:prstGeom>
                <a:noFill/>
              </p:spPr>
              <p:txBody>
                <a:bodyPr wrap="square" rtlCol="0">
                  <a:spAutoFit/>
                </a:bodyPr>
                <a:lstStyle/>
                <a:p>
                  <a14:m>
                    <m:oMath xmlns:m="http://schemas.openxmlformats.org/officeDocument/2006/math">
                      <m:r>
                        <a:rPr lang="en-US" altLang="ja-JP" sz="2400" b="1" i="1" smtClean="0">
                          <a:latin typeface="Cambria Math" panose="02040503050406030204" pitchFamily="18" charset="0"/>
                          <a:ea typeface="メイリオ" panose="020B0604030504040204" pitchFamily="50" charset="-128"/>
                        </a:rPr>
                        <m:t>𝑸</m:t>
                      </m:r>
                    </m:oMath>
                  </a14:m>
                  <a:r>
                    <a:rPr lang="ja-JP" altLang="en-US" sz="2400" b="1">
                      <a:latin typeface="メイリオ" panose="020B0604030504040204" pitchFamily="50" charset="-128"/>
                      <a:ea typeface="メイリオ" panose="020B0604030504040204" pitchFamily="50" charset="-128"/>
                    </a:rPr>
                    <a:t>：電荷</a:t>
                  </a:r>
                  <a:endParaRPr lang="en-US" altLang="ja-JP" sz="2400" b="1">
                    <a:latin typeface="メイリオ" panose="020B0604030504040204" pitchFamily="50" charset="-128"/>
                    <a:ea typeface="メイリオ" panose="020B0604030504040204" pitchFamily="50" charset="-128"/>
                  </a:endParaRPr>
                </a:p>
              </p:txBody>
            </p:sp>
          </mc:Choice>
          <mc:Fallback>
            <p:sp>
              <p:nvSpPr>
                <p:cNvPr id="61" name="テキスト ボックス 60">
                  <a:extLst>
                    <a:ext uri="{FF2B5EF4-FFF2-40B4-BE49-F238E27FC236}">
                      <a16:creationId xmlns:a16="http://schemas.microsoft.com/office/drawing/2014/main" id="{9E14AC0C-8FEC-6468-3D8D-DE1E47D41239}"/>
                    </a:ext>
                  </a:extLst>
                </p:cNvPr>
                <p:cNvSpPr txBox="1">
                  <a:spLocks noRot="1" noChangeAspect="1" noMove="1" noResize="1" noEditPoints="1" noAdjustHandles="1" noChangeArrowheads="1" noChangeShapeType="1" noTextEdit="1"/>
                </p:cNvSpPr>
                <p:nvPr/>
              </p:nvSpPr>
              <p:spPr>
                <a:xfrm>
                  <a:off x="9265919" y="442132"/>
                  <a:ext cx="2032462" cy="461665"/>
                </a:xfrm>
                <a:prstGeom prst="rect">
                  <a:avLst/>
                </a:prstGeom>
                <a:blipFill>
                  <a:blip r:embed="rId6"/>
                  <a:stretch>
                    <a:fillRect l="-2102" t="-7895" b="-31579"/>
                  </a:stretch>
                </a:blipFill>
              </p:spPr>
              <p:txBody>
                <a:bodyPr/>
                <a:lstStyle/>
                <a:p>
                  <a:r>
                    <a:rPr lang="en-US">
                      <a:noFill/>
                    </a:rPr>
                    <a:t> </a:t>
                  </a:r>
                </a:p>
              </p:txBody>
            </p:sp>
          </mc:Fallback>
        </mc:AlternateContent>
      </p:grpSp>
      <p:sp>
        <p:nvSpPr>
          <p:cNvPr id="64" name="テキスト ボックス 63">
            <a:extLst>
              <a:ext uri="{FF2B5EF4-FFF2-40B4-BE49-F238E27FC236}">
                <a16:creationId xmlns:a16="http://schemas.microsoft.com/office/drawing/2014/main" id="{2925185E-C82A-2F28-4221-B600A5BD713C}"/>
              </a:ext>
            </a:extLst>
          </p:cNvPr>
          <p:cNvSpPr txBox="1"/>
          <p:nvPr/>
        </p:nvSpPr>
        <p:spPr>
          <a:xfrm>
            <a:off x="9299026" y="4219762"/>
            <a:ext cx="1832197" cy="461665"/>
          </a:xfrm>
          <a:prstGeom prst="rect">
            <a:avLst/>
          </a:prstGeom>
          <a:noFill/>
        </p:spPr>
        <p:txBody>
          <a:bodyPr wrap="square" rtlCol="0">
            <a:spAutoFit/>
          </a:bodyPr>
          <a:lstStyle/>
          <a:p>
            <a:r>
              <a:rPr kumimoji="1" lang="ja-JP" altLang="en-US" sz="2400" b="1">
                <a:highlight>
                  <a:srgbClr val="FFFF00"/>
                </a:highlight>
                <a:latin typeface="メイリオ" panose="020B0604030504040204" pitchFamily="50" charset="-128"/>
                <a:ea typeface="メイリオ" panose="020B0604030504040204" pitchFamily="50" charset="-128"/>
              </a:rPr>
              <a:t>電荷が変化</a:t>
            </a:r>
          </a:p>
        </p:txBody>
      </p:sp>
      <p:grpSp>
        <p:nvGrpSpPr>
          <p:cNvPr id="68" name="グループ化 67">
            <a:extLst>
              <a:ext uri="{FF2B5EF4-FFF2-40B4-BE49-F238E27FC236}">
                <a16:creationId xmlns:a16="http://schemas.microsoft.com/office/drawing/2014/main" id="{9FB3FBC5-0B3C-D629-547C-B8EA8E804B11}"/>
              </a:ext>
            </a:extLst>
          </p:cNvPr>
          <p:cNvGrpSpPr/>
          <p:nvPr/>
        </p:nvGrpSpPr>
        <p:grpSpPr>
          <a:xfrm>
            <a:off x="2495158" y="1964497"/>
            <a:ext cx="1263026" cy="1135819"/>
            <a:chOff x="2495158" y="1964497"/>
            <a:chExt cx="1263026" cy="1135819"/>
          </a:xfrm>
        </p:grpSpPr>
        <p:sp>
          <p:nvSpPr>
            <p:cNvPr id="65" name="テキスト ボックス 64">
              <a:extLst>
                <a:ext uri="{FF2B5EF4-FFF2-40B4-BE49-F238E27FC236}">
                  <a16:creationId xmlns:a16="http://schemas.microsoft.com/office/drawing/2014/main" id="{9E3BAB1F-7F42-9D43-0944-6CAF3A457D80}"/>
                </a:ext>
              </a:extLst>
            </p:cNvPr>
            <p:cNvSpPr txBox="1"/>
            <p:nvPr/>
          </p:nvSpPr>
          <p:spPr>
            <a:xfrm>
              <a:off x="2495158" y="2176986"/>
              <a:ext cx="1125866" cy="830997"/>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電場で</a:t>
              </a:r>
              <a:endParaRPr lang="en-US" altLang="ja-JP" sz="2400" b="1">
                <a:latin typeface="メイリオ" panose="020B0604030504040204" pitchFamily="50" charset="-128"/>
                <a:ea typeface="メイリオ" panose="020B0604030504040204" pitchFamily="50" charset="-128"/>
              </a:endParaRPr>
            </a:p>
            <a:p>
              <a:r>
                <a:rPr lang="ja-JP" altLang="en-US" sz="2400" b="1">
                  <a:latin typeface="メイリオ" panose="020B0604030504040204" pitchFamily="50" charset="-128"/>
                  <a:ea typeface="メイリオ" panose="020B0604030504040204" pitchFamily="50" charset="-128"/>
                </a:rPr>
                <a:t>加速</a:t>
              </a:r>
              <a:endParaRPr kumimoji="1" lang="ja-JP" altLang="en-US" sz="2400" b="1">
                <a:latin typeface="メイリオ" panose="020B0604030504040204" pitchFamily="50" charset="-128"/>
                <a:ea typeface="メイリオ" panose="020B0604030504040204" pitchFamily="50" charset="-128"/>
              </a:endParaRPr>
            </a:p>
          </p:txBody>
        </p:sp>
        <p:cxnSp>
          <p:nvCxnSpPr>
            <p:cNvPr id="67" name="直線矢印コネクタ 66">
              <a:extLst>
                <a:ext uri="{FF2B5EF4-FFF2-40B4-BE49-F238E27FC236}">
                  <a16:creationId xmlns:a16="http://schemas.microsoft.com/office/drawing/2014/main" id="{4A26A8A4-3190-F7F9-C94C-226FFB268DE7}"/>
                </a:ext>
              </a:extLst>
            </p:cNvPr>
            <p:cNvCxnSpPr/>
            <p:nvPr/>
          </p:nvCxnSpPr>
          <p:spPr>
            <a:xfrm>
              <a:off x="3758184" y="1964497"/>
              <a:ext cx="0" cy="11358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9" name="テキスト ボックス 68">
            <a:extLst>
              <a:ext uri="{FF2B5EF4-FFF2-40B4-BE49-F238E27FC236}">
                <a16:creationId xmlns:a16="http://schemas.microsoft.com/office/drawing/2014/main" id="{7DF4AA6C-E7E3-52B2-8468-8578B20D4A84}"/>
              </a:ext>
            </a:extLst>
          </p:cNvPr>
          <p:cNvSpPr txBox="1"/>
          <p:nvPr/>
        </p:nvSpPr>
        <p:spPr>
          <a:xfrm>
            <a:off x="3758184" y="3665441"/>
            <a:ext cx="3536698" cy="1708160"/>
          </a:xfrm>
          <a:prstGeom prst="rect">
            <a:avLst/>
          </a:prstGeom>
          <a:noFill/>
        </p:spPr>
        <p:txBody>
          <a:bodyPr wrap="square" rtlCol="0">
            <a:spAutoFit/>
          </a:bodyPr>
          <a:lstStyle/>
          <a:p>
            <a:pPr algn="ctr">
              <a:lnSpc>
                <a:spcPct val="150000"/>
              </a:lnSpc>
            </a:pPr>
            <a:r>
              <a:rPr lang="ja-JP" altLang="en-US" sz="2400" b="1">
                <a:latin typeface="メイリオ" panose="020B0604030504040204" pitchFamily="50" charset="-128"/>
                <a:ea typeface="メイリオ" panose="020B0604030504040204" pitchFamily="50" charset="-128"/>
              </a:rPr>
              <a:t>電荷の変化を</a:t>
            </a:r>
            <a:endParaRPr lang="en-US" altLang="ja-JP" sz="2400" b="1">
              <a:latin typeface="メイリオ" panose="020B0604030504040204" pitchFamily="50" charset="-128"/>
              <a:ea typeface="メイリオ" panose="020B0604030504040204" pitchFamily="50" charset="-128"/>
            </a:endParaRPr>
          </a:p>
          <a:p>
            <a:pPr algn="ctr">
              <a:lnSpc>
                <a:spcPct val="150000"/>
              </a:lnSpc>
            </a:pPr>
            <a:r>
              <a:rPr lang="ja-JP" altLang="en-US" sz="2400" b="1">
                <a:solidFill>
                  <a:srgbClr val="FF0000"/>
                </a:solidFill>
                <a:latin typeface="メイリオ" panose="020B0604030504040204" pitchFamily="50" charset="-128"/>
                <a:ea typeface="メイリオ" panose="020B0604030504040204" pitchFamily="50" charset="-128"/>
              </a:rPr>
              <a:t>「信号」</a:t>
            </a:r>
            <a:r>
              <a:rPr lang="ja-JP" altLang="en-US" sz="2400" b="1">
                <a:latin typeface="メイリオ" panose="020B0604030504040204" pitchFamily="50" charset="-128"/>
                <a:ea typeface="メイリオ" panose="020B0604030504040204" pitchFamily="50" charset="-128"/>
              </a:rPr>
              <a:t>として出力</a:t>
            </a:r>
            <a:endParaRPr lang="en-US" altLang="ja-JP" sz="2400" b="1">
              <a:latin typeface="メイリオ" panose="020B0604030504040204" pitchFamily="50" charset="-128"/>
              <a:ea typeface="メイリオ" panose="020B0604030504040204" pitchFamily="50" charset="-128"/>
            </a:endParaRPr>
          </a:p>
          <a:p>
            <a:pPr algn="ctr">
              <a:lnSpc>
                <a:spcPct val="150000"/>
              </a:lnSpc>
            </a:pPr>
            <a:r>
              <a:rPr lang="ja-JP" altLang="en-US" sz="2400" b="1">
                <a:latin typeface="メイリオ" panose="020B0604030504040204" pitchFamily="50" charset="-128"/>
                <a:ea typeface="メイリオ" panose="020B0604030504040204" pitchFamily="50" charset="-128"/>
              </a:rPr>
              <a:t>→整形・増幅回路へ送る</a:t>
            </a:r>
            <a:endParaRPr kumimoji="1" lang="en-US" altLang="ja-JP" sz="2400" b="1">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190B012-444D-8C1E-8FC6-EB710795DA8B}"/>
              </a:ext>
            </a:extLst>
          </p:cNvPr>
          <p:cNvSpPr txBox="1"/>
          <p:nvPr/>
        </p:nvSpPr>
        <p:spPr>
          <a:xfrm>
            <a:off x="4102841" y="5846048"/>
            <a:ext cx="3258079"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5 </a:t>
            </a:r>
            <a:r>
              <a:rPr lang="ja-JP" altLang="en-US" sz="2400" b="1">
                <a:latin typeface="メイリオ" panose="020B0604030504040204" pitchFamily="50" charset="-128"/>
                <a:ea typeface="メイリオ" panose="020B0604030504040204" pitchFamily="50" charset="-128"/>
              </a:rPr>
              <a:t>比例計数管の内部</a:t>
            </a:r>
            <a:endParaRPr lang="en-US" altLang="ja-JP" sz="2400" b="1">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E6ED458A-3D1A-60AD-CA05-48E3E2771C6B}"/>
              </a:ext>
            </a:extLst>
          </p:cNvPr>
          <p:cNvSpPr txBox="1"/>
          <p:nvPr/>
        </p:nvSpPr>
        <p:spPr>
          <a:xfrm>
            <a:off x="9606580" y="5427905"/>
            <a:ext cx="1444490" cy="44430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カソード</a:t>
            </a:r>
            <a:endParaRPr kumimoji="1" lang="ja-JP" altLang="en-US" sz="2400" b="1">
              <a:latin typeface="メイリオ" panose="020B0604030504040204" pitchFamily="50" charset="-128"/>
              <a:ea typeface="メイリオ" panose="020B0604030504040204" pitchFamily="50" charset="-128"/>
            </a:endParaRPr>
          </a:p>
        </p:txBody>
      </p:sp>
      <p:sp>
        <p:nvSpPr>
          <p:cNvPr id="63" name="Slide Number Placeholder 62">
            <a:extLst>
              <a:ext uri="{FF2B5EF4-FFF2-40B4-BE49-F238E27FC236}">
                <a16:creationId xmlns:a16="http://schemas.microsoft.com/office/drawing/2014/main" id="{1C3B8448-6ECE-C45D-5BE4-03787B83E615}"/>
              </a:ext>
            </a:extLst>
          </p:cNvPr>
          <p:cNvSpPr>
            <a:spLocks noGrp="1"/>
          </p:cNvSpPr>
          <p:nvPr>
            <p:ph type="sldNum" sz="quarter" idx="12"/>
          </p:nvPr>
        </p:nvSpPr>
        <p:spPr/>
        <p:txBody>
          <a:bodyPr/>
          <a:lstStyle/>
          <a:p>
            <a:fld id="{94D49B78-3D8B-4500-9A01-3F1D8D8D3AC8}" type="slidenum">
              <a:rPr kumimoji="1" lang="ja-JP" altLang="en-US" smtClean="0"/>
              <a:t>4</a:t>
            </a:fld>
            <a:endParaRPr kumimoji="1" lang="ja-JP" altLang="en-US"/>
          </a:p>
        </p:txBody>
      </p:sp>
    </p:spTree>
    <p:extLst>
      <p:ext uri="{BB962C8B-B14F-4D97-AF65-F5344CB8AC3E}">
        <p14:creationId xmlns:p14="http://schemas.microsoft.com/office/powerpoint/2010/main" val="359159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par>
                                <p:cTn id="28" presetID="42" presetClass="path" presetSubtype="0" accel="50000" decel="50000" fill="hold" grpId="1" nodeType="withEffect">
                                  <p:stCondLst>
                                    <p:cond delay="0"/>
                                  </p:stCondLst>
                                  <p:childTnLst>
                                    <p:animMotion origin="layout" path="M 8.33333E-7 3.7037E-6 L -0.00117 0.06157 " pathEditMode="relative" rAng="0" ptsTypes="AA">
                                      <p:cBhvr>
                                        <p:cTn id="29" dur="2000" fill="hold"/>
                                        <p:tgtEl>
                                          <p:spTgt spid="9"/>
                                        </p:tgtEl>
                                        <p:attrNameLst>
                                          <p:attrName>ppt_x</p:attrName>
                                          <p:attrName>ppt_y</p:attrName>
                                        </p:attrNameLst>
                                      </p:cBhvr>
                                      <p:rCtr x="-65" y="3079"/>
                                    </p:animMotion>
                                  </p:childTnLst>
                                </p:cTn>
                              </p:par>
                            </p:childTnLst>
                          </p:cTn>
                        </p:par>
                        <p:par>
                          <p:cTn id="30" fill="hold">
                            <p:stCondLst>
                              <p:cond delay="2000"/>
                            </p:stCondLst>
                            <p:childTnLst>
                              <p:par>
                                <p:cTn id="31" presetID="10" presetClass="exit" presetSubtype="0" fill="hold" grpId="0" nodeType="afterEffect">
                                  <p:stCondLst>
                                    <p:cond delay="0"/>
                                  </p:stCondLst>
                                  <p:childTnLst>
                                    <p:animEffect transition="out" filter="fade">
                                      <p:cBhvr>
                                        <p:cTn id="32" dur="500"/>
                                        <p:tgtEl>
                                          <p:spTgt spid="33"/>
                                        </p:tgtEl>
                                      </p:cBhvr>
                                    </p:animEffect>
                                    <p:set>
                                      <p:cBhvr>
                                        <p:cTn id="33" dur="1" fill="hold">
                                          <p:stCondLst>
                                            <p:cond delay="499"/>
                                          </p:stCondLst>
                                        </p:cTn>
                                        <p:tgtEl>
                                          <p:spTgt spid="33"/>
                                        </p:tgtEl>
                                        <p:attrNameLst>
                                          <p:attrName>style.visibility</p:attrName>
                                        </p:attrNameLst>
                                      </p:cBhvr>
                                      <p:to>
                                        <p:strVal val="hidden"/>
                                      </p:to>
                                    </p:set>
                                  </p:childTnLst>
                                </p:cTn>
                              </p:par>
                              <p:par>
                                <p:cTn id="34" presetID="10" presetClass="entr" presetSubtype="0" fill="hold" grpId="0" nodeType="withEffect">
                                  <p:stCondLst>
                                    <p:cond delay="70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10" presetClass="entr" presetSubtype="0" fill="hold" grpId="0" nodeType="withEffect">
                                  <p:stCondLst>
                                    <p:cond delay="70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par>
                                <p:cTn id="40" presetID="10" presetClass="entr" presetSubtype="0" fill="hold" grpId="0" nodeType="withEffect">
                                  <p:stCondLst>
                                    <p:cond delay="70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2" nodeType="clickEffect">
                                  <p:stCondLst>
                                    <p:cond delay="0"/>
                                  </p:stCondLst>
                                  <p:childTnLst>
                                    <p:animMotion origin="layout" path="M -0.00117 0.06157 L -0.00117 0.2 " pathEditMode="relative" rAng="0" ptsTypes="AA">
                                      <p:cBhvr>
                                        <p:cTn id="46" dur="2000" fill="hold"/>
                                        <p:tgtEl>
                                          <p:spTgt spid="9"/>
                                        </p:tgtEl>
                                        <p:attrNameLst>
                                          <p:attrName>ppt_x</p:attrName>
                                          <p:attrName>ppt_y</p:attrName>
                                        </p:attrNameLst>
                                      </p:cBhvr>
                                      <p:rCtr x="0" y="6921"/>
                                    </p:animMotion>
                                  </p:childTnLst>
                                </p:cTn>
                              </p:par>
                              <p:par>
                                <p:cTn id="47" presetID="42" presetClass="path" presetSubtype="0" accel="50000" decel="50000" fill="hold" grpId="1" nodeType="withEffect">
                                  <p:stCondLst>
                                    <p:cond delay="0"/>
                                  </p:stCondLst>
                                  <p:childTnLst>
                                    <p:animMotion origin="layout" path="M -2.70833E-6 -3.33333E-6 L -0.00039 0.10023 " pathEditMode="relative" rAng="0" ptsTypes="AA">
                                      <p:cBhvr>
                                        <p:cTn id="48" dur="2000" fill="hold"/>
                                        <p:tgtEl>
                                          <p:spTgt spid="37"/>
                                        </p:tgtEl>
                                        <p:attrNameLst>
                                          <p:attrName>ppt_x</p:attrName>
                                          <p:attrName>ppt_y</p:attrName>
                                        </p:attrNameLst>
                                      </p:cBhvr>
                                      <p:rCtr x="-26" y="5000"/>
                                    </p:animMotion>
                                  </p:childTnLst>
                                </p:cTn>
                              </p:par>
                              <p:par>
                                <p:cTn id="49" presetID="26" presetClass="emph" presetSubtype="0" fill="hold" nodeType="withEffect">
                                  <p:stCondLst>
                                    <p:cond delay="0"/>
                                  </p:stCondLst>
                                  <p:childTnLst>
                                    <p:animEffect transition="out" filter="fade">
                                      <p:cBhvr>
                                        <p:cTn id="50" dur="500" tmFilter="0, 0; .2, .5; .8, .5; 1, 0"/>
                                        <p:tgtEl>
                                          <p:spTgt spid="68"/>
                                        </p:tgtEl>
                                      </p:cBhvr>
                                    </p:animEffect>
                                    <p:animScale>
                                      <p:cBhvr>
                                        <p:cTn id="51" dur="250" autoRev="1" fill="hold"/>
                                        <p:tgtEl>
                                          <p:spTgt spid="68"/>
                                        </p:tgtEl>
                                      </p:cBhvr>
                                      <p:by x="105000" y="105000"/>
                                    </p:animScale>
                                  </p:childTnLst>
                                </p:cTn>
                              </p:par>
                            </p:childTnLst>
                          </p:cTn>
                        </p:par>
                        <p:par>
                          <p:cTn id="52" fill="hold">
                            <p:stCondLst>
                              <p:cond delay="2000"/>
                            </p:stCondLst>
                            <p:childTnLst>
                              <p:par>
                                <p:cTn id="53" presetID="10" presetClass="exit" presetSubtype="0" fill="hold" grpId="0" nodeType="afterEffect">
                                  <p:stCondLst>
                                    <p:cond delay="0"/>
                                  </p:stCondLst>
                                  <p:childTnLst>
                                    <p:animEffect transition="out" filter="fade">
                                      <p:cBhvr>
                                        <p:cTn id="54" dur="500"/>
                                        <p:tgtEl>
                                          <p:spTgt spid="58"/>
                                        </p:tgtEl>
                                      </p:cBhvr>
                                    </p:animEffect>
                                    <p:set>
                                      <p:cBhvr>
                                        <p:cTn id="55" dur="1" fill="hold">
                                          <p:stCondLst>
                                            <p:cond delay="499"/>
                                          </p:stCondLst>
                                        </p:cTn>
                                        <p:tgtEl>
                                          <p:spTgt spid="58"/>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500"/>
                                        <p:tgtEl>
                                          <p:spTgt spid="59"/>
                                        </p:tgtEl>
                                      </p:cBhvr>
                                    </p:animEffect>
                                    <p:set>
                                      <p:cBhvr>
                                        <p:cTn id="58" dur="1" fill="hold">
                                          <p:stCondLst>
                                            <p:cond delay="499"/>
                                          </p:stCondLst>
                                        </p:cTn>
                                        <p:tgtEl>
                                          <p:spTgt spid="59"/>
                                        </p:tgtEl>
                                        <p:attrNameLst>
                                          <p:attrName>style.visibility</p:attrName>
                                        </p:attrNameLst>
                                      </p:cBhvr>
                                      <p:to>
                                        <p:strVal val="hidden"/>
                                      </p:to>
                                    </p:set>
                                  </p:childTnLst>
                                </p:cTn>
                              </p:par>
                              <p:par>
                                <p:cTn id="59" presetID="10" presetClass="entr" presetSubtype="0" fill="hold" grpId="0" nodeType="withEffect">
                                  <p:stCondLst>
                                    <p:cond delay="700"/>
                                  </p:stCondLst>
                                  <p:childTnLst>
                                    <p:set>
                                      <p:cBhvr>
                                        <p:cTn id="60" dur="1" fill="hold">
                                          <p:stCondLst>
                                            <p:cond delay="0"/>
                                          </p:stCondLst>
                                        </p:cTn>
                                        <p:tgtEl>
                                          <p:spTgt spid="56"/>
                                        </p:tgtEl>
                                        <p:attrNameLst>
                                          <p:attrName>style.visibility</p:attrName>
                                        </p:attrNameLst>
                                      </p:cBhvr>
                                      <p:to>
                                        <p:strVal val="visible"/>
                                      </p:to>
                                    </p:set>
                                    <p:animEffect transition="in" filter="fade">
                                      <p:cBhvr>
                                        <p:cTn id="61" dur="500"/>
                                        <p:tgtEl>
                                          <p:spTgt spid="56"/>
                                        </p:tgtEl>
                                      </p:cBhvr>
                                    </p:animEffect>
                                  </p:childTnLst>
                                </p:cTn>
                              </p:par>
                              <p:par>
                                <p:cTn id="62" presetID="10" presetClass="entr" presetSubtype="0" fill="hold" grpId="0" nodeType="withEffect">
                                  <p:stCondLst>
                                    <p:cond delay="700"/>
                                  </p:stCondLst>
                                  <p:childTnLst>
                                    <p:set>
                                      <p:cBhvr>
                                        <p:cTn id="63" dur="1" fill="hold">
                                          <p:stCondLst>
                                            <p:cond delay="0"/>
                                          </p:stCondLst>
                                        </p:cTn>
                                        <p:tgtEl>
                                          <p:spTgt spid="57"/>
                                        </p:tgtEl>
                                        <p:attrNameLst>
                                          <p:attrName>style.visibility</p:attrName>
                                        </p:attrNameLst>
                                      </p:cBhvr>
                                      <p:to>
                                        <p:strVal val="visible"/>
                                      </p:to>
                                    </p:set>
                                    <p:animEffect transition="in" filter="fade">
                                      <p:cBhvr>
                                        <p:cTn id="64" dur="500"/>
                                        <p:tgtEl>
                                          <p:spTgt spid="57"/>
                                        </p:tgtEl>
                                      </p:cBhvr>
                                    </p:animEffect>
                                  </p:childTnLst>
                                </p:cTn>
                              </p:par>
                              <p:par>
                                <p:cTn id="65" presetID="10" presetClass="entr" presetSubtype="0" fill="hold" grpId="0" nodeType="withEffect">
                                  <p:stCondLst>
                                    <p:cond delay="70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9"/>
                                        </p:tgtEl>
                                        <p:attrNameLst>
                                          <p:attrName>style.visibility</p:attrName>
                                        </p:attrNameLst>
                                      </p:cBhvr>
                                      <p:to>
                                        <p:strVal val="visible"/>
                                      </p:to>
                                    </p:set>
                                    <p:animEffect transition="in" filter="fade">
                                      <p:cBhvr>
                                        <p:cTn id="7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9" grpId="1" animBg="1"/>
      <p:bldP spid="9" grpId="2" animBg="1"/>
      <p:bldP spid="4" grpId="0" animBg="1"/>
      <p:bldP spid="33" grpId="0" animBg="1"/>
      <p:bldP spid="34" grpId="0" animBg="1"/>
      <p:bldP spid="37" grpId="0" animBg="1"/>
      <p:bldP spid="37" grpId="1" animBg="1"/>
      <p:bldP spid="41" grpId="0"/>
      <p:bldP spid="45" grpId="0"/>
      <p:bldP spid="56" grpId="0"/>
      <p:bldP spid="57" grpId="0"/>
      <p:bldP spid="58" grpId="0"/>
      <p:bldP spid="59" grpId="0"/>
      <p:bldP spid="64" grpId="0"/>
      <p:bldP spid="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7B8C6-F2A4-2B58-3C01-356F0C22A72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28342C8-EAA6-CFED-5AFB-E6996B0A9060}"/>
              </a:ext>
            </a:extLst>
          </p:cNvPr>
          <p:cNvPicPr>
            <a:picLocks noChangeAspect="1"/>
          </p:cNvPicPr>
          <p:nvPr/>
        </p:nvPicPr>
        <p:blipFill>
          <a:blip r:embed="rId3"/>
          <a:srcRect l="1294" t="1839" r="3774"/>
          <a:stretch/>
        </p:blipFill>
        <p:spPr>
          <a:xfrm>
            <a:off x="226694" y="287482"/>
            <a:ext cx="11738611" cy="5886450"/>
          </a:xfrm>
          <a:prstGeom prst="rect">
            <a:avLst/>
          </a:prstGeom>
        </p:spPr>
      </p:pic>
      <p:sp>
        <p:nvSpPr>
          <p:cNvPr id="2" name="タイトル 1">
            <a:extLst>
              <a:ext uri="{FF2B5EF4-FFF2-40B4-BE49-F238E27FC236}">
                <a16:creationId xmlns:a16="http://schemas.microsoft.com/office/drawing/2014/main" id="{EB2BC5BC-F9E1-EA8A-FE6D-2956823EE8A8}"/>
              </a:ext>
            </a:extLst>
          </p:cNvPr>
          <p:cNvSpPr>
            <a:spLocks noGrp="1"/>
          </p:cNvSpPr>
          <p:nvPr>
            <p:ph type="title"/>
          </p:nvPr>
        </p:nvSpPr>
        <p:spPr>
          <a:xfrm>
            <a:off x="838200" y="297389"/>
            <a:ext cx="10515600" cy="1325563"/>
          </a:xfrm>
        </p:spPr>
        <p:txBody>
          <a:bodyPr/>
          <a:lstStyle/>
          <a:p>
            <a:r>
              <a:rPr kumimoji="1" lang="ja-JP" altLang="en-US">
                <a:latin typeface="+mj-ea"/>
              </a:rPr>
              <a:t>回路</a:t>
            </a:r>
          </a:p>
        </p:txBody>
      </p:sp>
      <p:sp>
        <p:nvSpPr>
          <p:cNvPr id="3" name="コンテンツ プレースホルダー 2">
            <a:extLst>
              <a:ext uri="{FF2B5EF4-FFF2-40B4-BE49-F238E27FC236}">
                <a16:creationId xmlns:a16="http://schemas.microsoft.com/office/drawing/2014/main" id="{93B65CC8-D736-B401-ECF3-82403A0B0415}"/>
              </a:ext>
            </a:extLst>
          </p:cNvPr>
          <p:cNvSpPr>
            <a:spLocks noGrp="1"/>
          </p:cNvSpPr>
          <p:nvPr>
            <p:ph idx="1"/>
          </p:nvPr>
        </p:nvSpPr>
        <p:spPr>
          <a:xfrm>
            <a:off x="838200" y="1825625"/>
            <a:ext cx="10515600" cy="1157605"/>
          </a:xfrm>
        </p:spPr>
        <p:txBody>
          <a:bodyPr vert="horz" lIns="91440" tIns="45720" rIns="91440" bIns="45720" rtlCol="0" anchor="t">
            <a:normAutofit/>
          </a:bodyPr>
          <a:lstStyle/>
          <a:p>
            <a:pPr marL="0" indent="0">
              <a:buNone/>
            </a:pPr>
            <a:endParaRPr lang="ja-JP" altLang="en-US">
              <a:latin typeface="ＭＳ ゴシック" panose="020B0609070205080204" pitchFamily="49" charset="-128"/>
              <a:ea typeface="ＭＳ ゴシック" panose="020B0609070205080204" pitchFamily="49" charset="-128"/>
            </a:endParaRPr>
          </a:p>
          <a:p>
            <a:endParaRPr kumimoji="1" lang="en-US" altLang="ja-JP">
              <a:latin typeface="ＭＳ ゴシック" panose="020B0609070205080204" pitchFamily="49" charset="-128"/>
              <a:ea typeface="ＭＳ ゴシック" panose="020B0609070205080204" pitchFamily="49" charset="-128"/>
            </a:endParaRPr>
          </a:p>
          <a:p>
            <a:pPr marL="0" indent="0">
              <a:buNone/>
            </a:pPr>
            <a:endParaRPr kumimoji="1" lang="ja-JP" altLang="en-US">
              <a:latin typeface="ＭＳ ゴシック" panose="020B0609070205080204" pitchFamily="49" charset="-128"/>
              <a:ea typeface="ＭＳ ゴシック" panose="020B0609070205080204" pitchFamily="49" charset="-128"/>
            </a:endParaRPr>
          </a:p>
        </p:txBody>
      </p:sp>
      <p:sp>
        <p:nvSpPr>
          <p:cNvPr id="5" name="TextBox 4">
            <a:extLst>
              <a:ext uri="{FF2B5EF4-FFF2-40B4-BE49-F238E27FC236}">
                <a16:creationId xmlns:a16="http://schemas.microsoft.com/office/drawing/2014/main" id="{4334BB0A-FF8D-7676-3D44-BF9A462661B5}"/>
              </a:ext>
            </a:extLst>
          </p:cNvPr>
          <p:cNvSpPr txBox="1"/>
          <p:nvPr/>
        </p:nvSpPr>
        <p:spPr>
          <a:xfrm>
            <a:off x="7650480" y="6201186"/>
            <a:ext cx="3185487" cy="369332"/>
          </a:xfrm>
          <a:prstGeom prst="rect">
            <a:avLst/>
          </a:prstGeom>
          <a:noFill/>
        </p:spPr>
        <p:txBody>
          <a:bodyPr wrap="none" rtlCol="0">
            <a:spAutoFit/>
          </a:bodyPr>
          <a:lstStyle/>
          <a:p>
            <a:r>
              <a:rPr lang="en-JP">
                <a:latin typeface="Meiryo" panose="020B0604030504040204" pitchFamily="34" charset="-128"/>
                <a:ea typeface="Meiryo" panose="020B0604030504040204" pitchFamily="34" charset="-128"/>
              </a:rPr>
              <a:t>金田先生の演習テキストより</a:t>
            </a:r>
          </a:p>
        </p:txBody>
      </p:sp>
      <p:grpSp>
        <p:nvGrpSpPr>
          <p:cNvPr id="4" name="グループ化 3">
            <a:extLst>
              <a:ext uri="{FF2B5EF4-FFF2-40B4-BE49-F238E27FC236}">
                <a16:creationId xmlns:a16="http://schemas.microsoft.com/office/drawing/2014/main" id="{0F0D56CA-C338-CA79-A9D7-43417C14DEF3}"/>
              </a:ext>
            </a:extLst>
          </p:cNvPr>
          <p:cNvGrpSpPr/>
          <p:nvPr/>
        </p:nvGrpSpPr>
        <p:grpSpPr>
          <a:xfrm>
            <a:off x="2969512" y="3039531"/>
            <a:ext cx="7702933" cy="2489013"/>
            <a:chOff x="2969512" y="3039531"/>
            <a:chExt cx="7702933" cy="2489013"/>
          </a:xfrm>
        </p:grpSpPr>
        <p:sp>
          <p:nvSpPr>
            <p:cNvPr id="9" name="正方形/長方形 8">
              <a:extLst>
                <a:ext uri="{FF2B5EF4-FFF2-40B4-BE49-F238E27FC236}">
                  <a16:creationId xmlns:a16="http://schemas.microsoft.com/office/drawing/2014/main" id="{0FCFB5C5-9EB8-A8FF-3533-8121C4D4FAFB}"/>
                </a:ext>
              </a:extLst>
            </p:cNvPr>
            <p:cNvSpPr/>
            <p:nvPr/>
          </p:nvSpPr>
          <p:spPr>
            <a:xfrm>
              <a:off x="7567839" y="4029945"/>
              <a:ext cx="3104606" cy="1498599"/>
            </a:xfrm>
            <a:prstGeom prst="rect">
              <a:avLst/>
            </a:prstGeom>
            <a:noFill/>
            <a:ln w="1333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14394F59-86AE-5340-E1A3-9F1CCB0F7012}"/>
                </a:ext>
              </a:extLst>
            </p:cNvPr>
            <p:cNvSpPr/>
            <p:nvPr/>
          </p:nvSpPr>
          <p:spPr>
            <a:xfrm>
              <a:off x="2969512" y="3039531"/>
              <a:ext cx="4517572" cy="1498599"/>
            </a:xfrm>
            <a:prstGeom prst="rect">
              <a:avLst/>
            </a:prstGeom>
            <a:noFill/>
            <a:ln w="1333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5FB23D02-85EF-F6A3-D7EA-816C9F4A9D83}"/>
              </a:ext>
            </a:extLst>
          </p:cNvPr>
          <p:cNvSpPr txBox="1"/>
          <p:nvPr/>
        </p:nvSpPr>
        <p:spPr>
          <a:xfrm>
            <a:off x="4102841" y="6100216"/>
            <a:ext cx="3258079"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6 </a:t>
            </a:r>
            <a:r>
              <a:rPr lang="ja-JP" altLang="en-US" sz="2400" b="1">
                <a:latin typeface="メイリオ" panose="020B0604030504040204" pitchFamily="50" charset="-128"/>
                <a:ea typeface="メイリオ" panose="020B0604030504040204" pitchFamily="50" charset="-128"/>
              </a:rPr>
              <a:t>用いた回路の概略</a:t>
            </a:r>
            <a:endParaRPr lang="en-US" altLang="ja-JP" sz="2400" b="1">
              <a:latin typeface="メイリオ" panose="020B0604030504040204" pitchFamily="50" charset="-128"/>
              <a:ea typeface="メイリオ" panose="020B0604030504040204" pitchFamily="50" charset="-128"/>
            </a:endParaRPr>
          </a:p>
        </p:txBody>
      </p:sp>
      <p:sp>
        <p:nvSpPr>
          <p:cNvPr id="7" name="Slide Number Placeholder 6">
            <a:extLst>
              <a:ext uri="{FF2B5EF4-FFF2-40B4-BE49-F238E27FC236}">
                <a16:creationId xmlns:a16="http://schemas.microsoft.com/office/drawing/2014/main" id="{B0C2977F-DEC4-063B-DEAD-3EB663135D4D}"/>
              </a:ext>
            </a:extLst>
          </p:cNvPr>
          <p:cNvSpPr>
            <a:spLocks noGrp="1"/>
          </p:cNvSpPr>
          <p:nvPr>
            <p:ph type="sldNum" sz="quarter" idx="12"/>
          </p:nvPr>
        </p:nvSpPr>
        <p:spPr/>
        <p:txBody>
          <a:bodyPr/>
          <a:lstStyle/>
          <a:p>
            <a:fld id="{94D49B78-3D8B-4500-9A01-3F1D8D8D3AC8}" type="slidenum">
              <a:rPr kumimoji="1" lang="ja-JP" altLang="en-US" smtClean="0"/>
              <a:t>5</a:t>
            </a:fld>
            <a:endParaRPr kumimoji="1" lang="ja-JP" altLang="en-US"/>
          </a:p>
        </p:txBody>
      </p:sp>
    </p:spTree>
    <p:extLst>
      <p:ext uri="{BB962C8B-B14F-4D97-AF65-F5344CB8AC3E}">
        <p14:creationId xmlns:p14="http://schemas.microsoft.com/office/powerpoint/2010/main" val="37534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62568-A866-8B58-3CF7-EAB65BB43539}"/>
              </a:ext>
            </a:extLst>
          </p:cNvPr>
          <p:cNvSpPr>
            <a:spLocks noGrp="1"/>
          </p:cNvSpPr>
          <p:nvPr>
            <p:ph type="title"/>
          </p:nvPr>
        </p:nvSpPr>
        <p:spPr/>
        <p:txBody>
          <a:bodyPr/>
          <a:lstStyle/>
          <a:p>
            <a:r>
              <a:rPr lang="ja-JP" altLang="en-US">
                <a:latin typeface="Meiryo"/>
                <a:ea typeface="Meiryo"/>
              </a:rPr>
              <a:t>現在の収集データ</a:t>
            </a:r>
            <a:endParaRPr kumimoji="1" lang="en-US"/>
          </a:p>
        </p:txBody>
      </p:sp>
      <p:sp>
        <p:nvSpPr>
          <p:cNvPr id="3" name="Content Placeholder 2">
            <a:extLst>
              <a:ext uri="{FF2B5EF4-FFF2-40B4-BE49-F238E27FC236}">
                <a16:creationId xmlns:a16="http://schemas.microsoft.com/office/drawing/2014/main" id="{E88E5417-0AAD-2075-54C4-0954EC3FEAFD}"/>
              </a:ext>
            </a:extLst>
          </p:cNvPr>
          <p:cNvSpPr>
            <a:spLocks noGrp="1"/>
          </p:cNvSpPr>
          <p:nvPr>
            <p:ph idx="1"/>
          </p:nvPr>
        </p:nvSpPr>
        <p:spPr>
          <a:xfrm>
            <a:off x="838200" y="1825625"/>
            <a:ext cx="11064789" cy="4351338"/>
          </a:xfrm>
        </p:spPr>
        <p:txBody>
          <a:bodyPr vert="horz" lIns="91440" tIns="45720" rIns="91440" bIns="45720" rtlCol="0" anchor="t">
            <a:normAutofit/>
          </a:bodyPr>
          <a:lstStyle/>
          <a:p>
            <a:r>
              <a:rPr lang="en-US" baseline="30000">
                <a:latin typeface="Meiryo"/>
                <a:ea typeface="Meiryo"/>
              </a:rPr>
              <a:t>55</a:t>
            </a:r>
            <a:r>
              <a:rPr lang="en-US">
                <a:latin typeface="Meiryo"/>
                <a:ea typeface="Meiryo"/>
              </a:rPr>
              <a:t>Fe</a:t>
            </a:r>
            <a:r>
              <a:rPr lang="en-US" altLang="ja-JP">
                <a:latin typeface="Meiryo"/>
                <a:ea typeface="Meiryo"/>
              </a:rPr>
              <a:t> </a:t>
            </a:r>
            <a:r>
              <a:rPr lang="ja-JP" altLang="en-US">
                <a:latin typeface="Meiryo"/>
                <a:ea typeface="Meiryo"/>
              </a:rPr>
              <a:t>5.9KeVのX線を測定したときのオシロスコープの様子</a:t>
            </a:r>
            <a:endParaRPr lang="ja-JP" altLang="en-US"/>
          </a:p>
        </p:txBody>
      </p:sp>
      <p:pic>
        <p:nvPicPr>
          <p:cNvPr id="5" name="サマーチャレ実験の動画　オシロスコープ１">
            <a:hlinkClick r:id="" action="ppaction://media"/>
            <a:extLst>
              <a:ext uri="{FF2B5EF4-FFF2-40B4-BE49-F238E27FC236}">
                <a16:creationId xmlns:a16="http://schemas.microsoft.com/office/drawing/2014/main" id="{33EB5053-30D7-B6F6-3072-D510A9C41610}"/>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l="8792" t="12639" r="34294" b="25932"/>
          <a:stretch>
            <a:fillRect/>
          </a:stretch>
        </p:blipFill>
        <p:spPr>
          <a:xfrm>
            <a:off x="555171" y="2633587"/>
            <a:ext cx="5313404" cy="3225996"/>
          </a:xfrm>
          <a:prstGeom prst="rect">
            <a:avLst/>
          </a:prstGeom>
        </p:spPr>
      </p:pic>
      <p:pic>
        <p:nvPicPr>
          <p:cNvPr id="6" name="サマーチャレ実験の動画　オシロスコープ２">
            <a:hlinkClick r:id="" action="ppaction://media"/>
            <a:extLst>
              <a:ext uri="{FF2B5EF4-FFF2-40B4-BE49-F238E27FC236}">
                <a16:creationId xmlns:a16="http://schemas.microsoft.com/office/drawing/2014/main" id="{FD2BC252-D872-A86B-B244-80FB8285DF05}"/>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l="14623" t="8311" r="27111" b="27846"/>
          <a:stretch>
            <a:fillRect/>
          </a:stretch>
        </p:blipFill>
        <p:spPr>
          <a:xfrm>
            <a:off x="6323425" y="2633587"/>
            <a:ext cx="5313404" cy="3274540"/>
          </a:xfrm>
          <a:prstGeom prst="rect">
            <a:avLst/>
          </a:prstGeom>
        </p:spPr>
      </p:pic>
      <p:sp>
        <p:nvSpPr>
          <p:cNvPr id="8" name="テキスト ボックス 7">
            <a:extLst>
              <a:ext uri="{FF2B5EF4-FFF2-40B4-BE49-F238E27FC236}">
                <a16:creationId xmlns:a16="http://schemas.microsoft.com/office/drawing/2014/main" id="{FE5A9255-725E-8C81-5CBD-F45BB58BE3C9}"/>
              </a:ext>
            </a:extLst>
          </p:cNvPr>
          <p:cNvSpPr txBox="1"/>
          <p:nvPr/>
        </p:nvSpPr>
        <p:spPr>
          <a:xfrm>
            <a:off x="1760422" y="5943979"/>
            <a:ext cx="2902902"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7 X</a:t>
            </a:r>
            <a:r>
              <a:rPr lang="ja-JP" altLang="en-US" sz="2400" b="1">
                <a:latin typeface="メイリオ" panose="020B0604030504040204" pitchFamily="50" charset="-128"/>
                <a:ea typeface="メイリオ" panose="020B0604030504040204" pitchFamily="50" charset="-128"/>
              </a:rPr>
              <a:t>線なしの様子</a:t>
            </a:r>
            <a:endParaRPr lang="en-US" altLang="ja-JP" sz="2400" b="1">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2C94D4BA-8CEB-64CF-DE44-3DDB96E91DA5}"/>
              </a:ext>
            </a:extLst>
          </p:cNvPr>
          <p:cNvSpPr txBox="1"/>
          <p:nvPr/>
        </p:nvSpPr>
        <p:spPr>
          <a:xfrm>
            <a:off x="7596538" y="5946129"/>
            <a:ext cx="2902902"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8 X</a:t>
            </a:r>
            <a:r>
              <a:rPr lang="ja-JP" altLang="en-US" sz="2400" b="1">
                <a:latin typeface="メイリオ" panose="020B0604030504040204" pitchFamily="50" charset="-128"/>
                <a:ea typeface="メイリオ" panose="020B0604030504040204" pitchFamily="50" charset="-128"/>
              </a:rPr>
              <a:t>線ありの様子</a:t>
            </a:r>
            <a:endParaRPr lang="en-US" altLang="ja-JP" sz="2400" b="1">
              <a:latin typeface="メイリオ" panose="020B0604030504040204" pitchFamily="50" charset="-128"/>
              <a:ea typeface="メイリオ" panose="020B0604030504040204" pitchFamily="50" charset="-128"/>
            </a:endParaRPr>
          </a:p>
        </p:txBody>
      </p:sp>
      <p:sp>
        <p:nvSpPr>
          <p:cNvPr id="7" name="Slide Number Placeholder 6">
            <a:extLst>
              <a:ext uri="{FF2B5EF4-FFF2-40B4-BE49-F238E27FC236}">
                <a16:creationId xmlns:a16="http://schemas.microsoft.com/office/drawing/2014/main" id="{2F0A4006-0B83-E149-03CA-70D5C9EE4E7C}"/>
              </a:ext>
            </a:extLst>
          </p:cNvPr>
          <p:cNvSpPr>
            <a:spLocks noGrp="1"/>
          </p:cNvSpPr>
          <p:nvPr>
            <p:ph type="sldNum" sz="quarter" idx="12"/>
          </p:nvPr>
        </p:nvSpPr>
        <p:spPr/>
        <p:txBody>
          <a:bodyPr/>
          <a:lstStyle/>
          <a:p>
            <a:fld id="{94D49B78-3D8B-4500-9A01-3F1D8D8D3AC8}" type="slidenum">
              <a:rPr kumimoji="1" lang="ja-JP" altLang="en-US" smtClean="0"/>
              <a:t>6</a:t>
            </a:fld>
            <a:endParaRPr kumimoji="1" lang="ja-JP" altLang="en-US"/>
          </a:p>
        </p:txBody>
      </p:sp>
    </p:spTree>
    <p:extLst>
      <p:ext uri="{BB962C8B-B14F-4D97-AF65-F5344CB8AC3E}">
        <p14:creationId xmlns:p14="http://schemas.microsoft.com/office/powerpoint/2010/main" val="402528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5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CEEC2-6A93-0C58-3D1C-AF106C77F6C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80C44D1-A88D-8AD0-25DB-AA5FCB4F9921}"/>
              </a:ext>
            </a:extLst>
          </p:cNvPr>
          <p:cNvSpPr>
            <a:spLocks noGrp="1"/>
          </p:cNvSpPr>
          <p:nvPr>
            <p:ph type="title"/>
          </p:nvPr>
        </p:nvSpPr>
        <p:spPr/>
        <p:txBody>
          <a:bodyPr/>
          <a:lstStyle/>
          <a:p>
            <a:r>
              <a:rPr kumimoji="1" lang="ja-JP" altLang="en-US" b="1">
                <a:latin typeface="游ゴシック Light"/>
                <a:ea typeface="Meiryo"/>
              </a:rPr>
              <a:t>現在の収集データ</a:t>
            </a:r>
            <a:endParaRPr lang="ja-JP" altLang="en-US" b="1">
              <a:latin typeface="游ゴシック Light"/>
              <a:ea typeface="Meiryo"/>
            </a:endParaRPr>
          </a:p>
        </p:txBody>
      </p:sp>
      <p:sp>
        <p:nvSpPr>
          <p:cNvPr id="9" name="テキスト ボックス 8">
            <a:extLst>
              <a:ext uri="{FF2B5EF4-FFF2-40B4-BE49-F238E27FC236}">
                <a16:creationId xmlns:a16="http://schemas.microsoft.com/office/drawing/2014/main" id="{7FFB518D-9C98-3DAB-E3E5-D36E3103923E}"/>
              </a:ext>
            </a:extLst>
          </p:cNvPr>
          <p:cNvSpPr txBox="1"/>
          <p:nvPr/>
        </p:nvSpPr>
        <p:spPr>
          <a:xfrm>
            <a:off x="6326984" y="6042422"/>
            <a:ext cx="4590949" cy="461665"/>
          </a:xfrm>
          <a:prstGeom prst="rect">
            <a:avLst/>
          </a:prstGeom>
          <a:noFill/>
        </p:spPr>
        <p:txBody>
          <a:bodyPr wrap="square" rtlCol="0">
            <a:spAutoFit/>
          </a:bodyPr>
          <a:lstStyle/>
          <a:p>
            <a:r>
              <a:rPr lang="ja-JP" altLang="en-US" sz="2400" b="1">
                <a:latin typeface="メイリオ" panose="020B0604030504040204" pitchFamily="50" charset="-128"/>
                <a:ea typeface="メイリオ" panose="020B0604030504040204" pitchFamily="50" charset="-128"/>
              </a:rPr>
              <a:t>図</a:t>
            </a:r>
            <a:r>
              <a:rPr lang="en-US" altLang="ja-JP" sz="2400" b="1">
                <a:latin typeface="メイリオ" panose="020B0604030504040204" pitchFamily="50" charset="-128"/>
                <a:ea typeface="メイリオ" panose="020B0604030504040204" pitchFamily="50" charset="-128"/>
              </a:rPr>
              <a:t>9 </a:t>
            </a:r>
            <a:r>
              <a:rPr lang="en-US" altLang="ja-JP" sz="2400" b="1" baseline="30000">
                <a:latin typeface="メイリオ" panose="020B0604030504040204" pitchFamily="50" charset="-128"/>
                <a:ea typeface="メイリオ" panose="020B0604030504040204" pitchFamily="50" charset="-128"/>
              </a:rPr>
              <a:t>55</a:t>
            </a:r>
            <a:r>
              <a:rPr lang="en-US" altLang="ja-JP" sz="2400" b="1">
                <a:latin typeface="メイリオ" panose="020B0604030504040204" pitchFamily="50" charset="-128"/>
                <a:ea typeface="メイリオ" panose="020B0604030504040204" pitchFamily="50" charset="-128"/>
              </a:rPr>
              <a:t>Fe</a:t>
            </a:r>
            <a:r>
              <a:rPr lang="ja-JP" altLang="en-US" sz="2400" b="1">
                <a:latin typeface="メイリオ" panose="020B0604030504040204" pitchFamily="50" charset="-128"/>
                <a:ea typeface="メイリオ" panose="020B0604030504040204" pitchFamily="50" charset="-128"/>
              </a:rPr>
              <a:t>からの</a:t>
            </a:r>
            <a:r>
              <a:rPr lang="en-US" altLang="ja-JP" sz="2400" b="1">
                <a:latin typeface="メイリオ" panose="020B0604030504040204" pitchFamily="50" charset="-128"/>
                <a:ea typeface="メイリオ" panose="020B0604030504040204" pitchFamily="50" charset="-128"/>
              </a:rPr>
              <a:t>X</a:t>
            </a:r>
            <a:r>
              <a:rPr lang="ja-JP" altLang="en-US" sz="2400" b="1">
                <a:latin typeface="メイリオ" panose="020B0604030504040204" pitchFamily="50" charset="-128"/>
                <a:ea typeface="メイリオ" panose="020B0604030504040204" pitchFamily="50" charset="-128"/>
              </a:rPr>
              <a:t>線の波高分布</a:t>
            </a:r>
            <a:endParaRPr lang="en-US" altLang="ja-JP" sz="2400" b="1">
              <a:latin typeface="メイリオ" panose="020B0604030504040204" pitchFamily="50" charset="-128"/>
              <a:ea typeface="メイリオ" panose="020B0604030504040204" pitchFamily="50" charset="-128"/>
            </a:endParaRPr>
          </a:p>
        </p:txBody>
      </p:sp>
      <mc:AlternateContent xmlns:mc="http://schemas.openxmlformats.org/markup-compatibility/2006">
        <mc:Choice xmlns:p14="http://schemas.microsoft.com/office/powerpoint/2010/main" Requires="p14">
          <p:contentPart p14:bwMode="auto" r:id="rId3">
            <p14:nvContentPartPr>
              <p14:cNvPr id="3" name="インク 2">
                <a:extLst>
                  <a:ext uri="{FF2B5EF4-FFF2-40B4-BE49-F238E27FC236}">
                    <a16:creationId xmlns:a16="http://schemas.microsoft.com/office/drawing/2014/main" id="{9E785672-C6BC-B176-5CA9-A88E51D437E5}"/>
                  </a:ext>
                </a:extLst>
              </p14:cNvPr>
              <p14:cNvContentPartPr/>
              <p14:nvPr/>
            </p14:nvContentPartPr>
            <p14:xfrm>
              <a:off x="5442200" y="2307120"/>
              <a:ext cx="894960" cy="899280"/>
            </p14:xfrm>
          </p:contentPart>
        </mc:Choice>
        <mc:Fallback>
          <p:pic>
            <p:nvPicPr>
              <p:cNvPr id="3" name="インク 2">
                <a:extLst>
                  <a:ext uri="{FF2B5EF4-FFF2-40B4-BE49-F238E27FC236}">
                    <a16:creationId xmlns:a16="http://schemas.microsoft.com/office/drawing/2014/main" id="{9E785672-C6BC-B176-5CA9-A88E51D437E5}"/>
                  </a:ext>
                </a:extLst>
              </p:cNvPr>
              <p:cNvPicPr/>
              <p:nvPr/>
            </p:nvPicPr>
            <p:blipFill>
              <a:blip r:embed="rId4"/>
              <a:stretch>
                <a:fillRect/>
              </a:stretch>
            </p:blipFill>
            <p:spPr>
              <a:xfrm>
                <a:off x="5436080" y="2301000"/>
                <a:ext cx="907200" cy="9115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インク 7">
                <a:extLst>
                  <a:ext uri="{FF2B5EF4-FFF2-40B4-BE49-F238E27FC236}">
                    <a16:creationId xmlns:a16="http://schemas.microsoft.com/office/drawing/2014/main" id="{0A583E69-952B-8B1A-E247-768FC105AFC8}"/>
                  </a:ext>
                </a:extLst>
              </p14:cNvPr>
              <p14:cNvContentPartPr/>
              <p14:nvPr/>
            </p14:nvContentPartPr>
            <p14:xfrm>
              <a:off x="5557400" y="2691960"/>
              <a:ext cx="20880" cy="904680"/>
            </p14:xfrm>
          </p:contentPart>
        </mc:Choice>
        <mc:Fallback>
          <p:pic>
            <p:nvPicPr>
              <p:cNvPr id="8" name="インク 7">
                <a:extLst>
                  <a:ext uri="{FF2B5EF4-FFF2-40B4-BE49-F238E27FC236}">
                    <a16:creationId xmlns:a16="http://schemas.microsoft.com/office/drawing/2014/main" id="{0A583E69-952B-8B1A-E247-768FC105AFC8}"/>
                  </a:ext>
                </a:extLst>
              </p:cNvPr>
              <p:cNvPicPr/>
              <p:nvPr/>
            </p:nvPicPr>
            <p:blipFill>
              <a:blip r:embed="rId6"/>
              <a:stretch>
                <a:fillRect/>
              </a:stretch>
            </p:blipFill>
            <p:spPr>
              <a:xfrm>
                <a:off x="1903400" y="2628985"/>
                <a:ext cx="7308000" cy="103027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6" name="インク 15">
                <a:extLst>
                  <a:ext uri="{FF2B5EF4-FFF2-40B4-BE49-F238E27FC236}">
                    <a16:creationId xmlns:a16="http://schemas.microsoft.com/office/drawing/2014/main" id="{A5091A7D-D5BE-8FFC-D09F-9DCCD46808A0}"/>
                  </a:ext>
                </a:extLst>
              </p14:cNvPr>
              <p14:cNvContentPartPr/>
              <p14:nvPr/>
            </p14:nvContentPartPr>
            <p14:xfrm>
              <a:off x="2869860" y="3949690"/>
              <a:ext cx="360" cy="360"/>
            </p14:xfrm>
          </p:contentPart>
        </mc:Choice>
        <mc:Fallback>
          <p:pic>
            <p:nvPicPr>
              <p:cNvPr id="16" name="インク 15">
                <a:extLst>
                  <a:ext uri="{FF2B5EF4-FFF2-40B4-BE49-F238E27FC236}">
                    <a16:creationId xmlns:a16="http://schemas.microsoft.com/office/drawing/2014/main" id="{A5091A7D-D5BE-8FFC-D09F-9DCCD46808A0}"/>
                  </a:ext>
                </a:extLst>
              </p:cNvPr>
              <p:cNvPicPr/>
              <p:nvPr/>
            </p:nvPicPr>
            <p:blipFill>
              <a:blip r:embed="rId8"/>
              <a:stretch>
                <a:fillRect/>
              </a:stretch>
            </p:blipFill>
            <p:spPr>
              <a:xfrm>
                <a:off x="2806860" y="3886690"/>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7" name="インク 16">
                <a:extLst>
                  <a:ext uri="{FF2B5EF4-FFF2-40B4-BE49-F238E27FC236}">
                    <a16:creationId xmlns:a16="http://schemas.microsoft.com/office/drawing/2014/main" id="{F8845B15-C2FA-64BA-4C94-221F4D87EECF}"/>
                  </a:ext>
                </a:extLst>
              </p14:cNvPr>
              <p14:cNvContentPartPr/>
              <p14:nvPr/>
            </p14:nvContentPartPr>
            <p14:xfrm>
              <a:off x="4665133" y="2480400"/>
              <a:ext cx="360" cy="360"/>
            </p14:xfrm>
          </p:contentPart>
        </mc:Choice>
        <mc:Fallback>
          <p:pic>
            <p:nvPicPr>
              <p:cNvPr id="17" name="インク 16">
                <a:extLst>
                  <a:ext uri="{FF2B5EF4-FFF2-40B4-BE49-F238E27FC236}">
                    <a16:creationId xmlns:a16="http://schemas.microsoft.com/office/drawing/2014/main" id="{F8845B15-C2FA-64BA-4C94-221F4D87EECF}"/>
                  </a:ext>
                </a:extLst>
              </p:cNvPr>
              <p:cNvPicPr/>
              <p:nvPr/>
            </p:nvPicPr>
            <p:blipFill>
              <a:blip r:embed="rId8"/>
              <a:stretch>
                <a:fillRect/>
              </a:stretch>
            </p:blipFill>
            <p:spPr>
              <a:xfrm>
                <a:off x="4602133" y="2417400"/>
                <a:ext cx="126000" cy="126000"/>
              </a:xfrm>
              <a:prstGeom prst="rect">
                <a:avLst/>
              </a:prstGeom>
            </p:spPr>
          </p:pic>
        </mc:Fallback>
      </mc:AlternateContent>
      <p:pic>
        <p:nvPicPr>
          <p:cNvPr id="6" name="Picture 5">
            <a:extLst>
              <a:ext uri="{FF2B5EF4-FFF2-40B4-BE49-F238E27FC236}">
                <a16:creationId xmlns:a16="http://schemas.microsoft.com/office/drawing/2014/main" id="{AD8A0715-90B8-4437-EB22-9EADF77EE521}"/>
              </a:ext>
            </a:extLst>
          </p:cNvPr>
          <p:cNvPicPr>
            <a:picLocks noChangeAspect="1"/>
          </p:cNvPicPr>
          <p:nvPr/>
        </p:nvPicPr>
        <p:blipFill>
          <a:blip r:embed="rId10"/>
          <a:srcRect l="2283" t="995" b="1757"/>
          <a:stretch>
            <a:fillRect/>
          </a:stretch>
        </p:blipFill>
        <p:spPr>
          <a:xfrm>
            <a:off x="6527456" y="875658"/>
            <a:ext cx="5087159" cy="4671249"/>
          </a:xfrm>
          <a:prstGeom prst="rect">
            <a:avLst/>
          </a:prstGeom>
          <a:ln>
            <a:solidFill>
              <a:schemeClr val="tx1"/>
            </a:solidFill>
          </a:ln>
        </p:spPr>
      </p:pic>
      <p:sp>
        <p:nvSpPr>
          <p:cNvPr id="11" name="テキスト ボックス 10">
            <a:extLst>
              <a:ext uri="{FF2B5EF4-FFF2-40B4-BE49-F238E27FC236}">
                <a16:creationId xmlns:a16="http://schemas.microsoft.com/office/drawing/2014/main" id="{D5343EF4-1AC5-C20C-4639-630598B0A9AE}"/>
              </a:ext>
            </a:extLst>
          </p:cNvPr>
          <p:cNvSpPr txBox="1"/>
          <p:nvPr/>
        </p:nvSpPr>
        <p:spPr>
          <a:xfrm rot="16200000">
            <a:off x="4896020" y="3017481"/>
            <a:ext cx="2434332" cy="430887"/>
          </a:xfrm>
          <a:prstGeom prst="rect">
            <a:avLst/>
          </a:prstGeom>
          <a:noFill/>
        </p:spPr>
        <p:txBody>
          <a:bodyPr wrap="square" lIns="91440" tIns="45720" rIns="91440" bIns="45720" rtlCol="0" anchor="t">
            <a:spAutoFit/>
          </a:bodyPr>
          <a:lstStyle/>
          <a:p>
            <a:r>
              <a:rPr kumimoji="1" lang="ja-JP" altLang="en-US" sz="2200">
                <a:ea typeface="游ゴシック"/>
              </a:rPr>
              <a:t>カウント数　</a:t>
            </a:r>
            <a:r>
              <a:rPr kumimoji="1" lang="en-US" altLang="ja-JP" sz="2200" i="1">
                <a:ea typeface="游ゴシック"/>
              </a:rPr>
              <a:t>N </a:t>
            </a:r>
            <a:r>
              <a:rPr lang="ja-JP" altLang="en-US" sz="2200">
                <a:ea typeface="游ゴシック"/>
              </a:rPr>
              <a:t>回</a:t>
            </a:r>
            <a:r>
              <a:rPr kumimoji="1" lang="ja-JP" altLang="en-US">
                <a:ea typeface="游ゴシック"/>
              </a:rPr>
              <a:t>　</a:t>
            </a:r>
          </a:p>
        </p:txBody>
      </p:sp>
      <p:sp>
        <p:nvSpPr>
          <p:cNvPr id="13" name="テキスト ボックス 12">
            <a:extLst>
              <a:ext uri="{FF2B5EF4-FFF2-40B4-BE49-F238E27FC236}">
                <a16:creationId xmlns:a16="http://schemas.microsoft.com/office/drawing/2014/main" id="{185E4284-0B29-A5FB-3B80-6FD41C018A82}"/>
              </a:ext>
            </a:extLst>
          </p:cNvPr>
          <p:cNvSpPr txBox="1"/>
          <p:nvPr/>
        </p:nvSpPr>
        <p:spPr>
          <a:xfrm>
            <a:off x="8224802" y="5687091"/>
            <a:ext cx="1686710" cy="430887"/>
          </a:xfrm>
          <a:prstGeom prst="rect">
            <a:avLst/>
          </a:prstGeom>
          <a:noFill/>
        </p:spPr>
        <p:txBody>
          <a:bodyPr wrap="square" lIns="91440" tIns="45720" rIns="91440" bIns="45720" rtlCol="0" anchor="t">
            <a:spAutoFit/>
          </a:bodyPr>
          <a:lstStyle/>
          <a:p>
            <a:r>
              <a:rPr lang="ja-JP" altLang="en-US" sz="2200">
                <a:ea typeface="游ゴシック"/>
              </a:rPr>
              <a:t>チャンネル</a:t>
            </a:r>
            <a:r>
              <a:rPr kumimoji="1" lang="ja-JP" altLang="en-US">
                <a:ea typeface="游ゴシック"/>
              </a:rPr>
              <a:t>　</a:t>
            </a:r>
          </a:p>
        </p:txBody>
      </p:sp>
      <p:sp>
        <p:nvSpPr>
          <p:cNvPr id="4" name="TextBox 3">
            <a:extLst>
              <a:ext uri="{FF2B5EF4-FFF2-40B4-BE49-F238E27FC236}">
                <a16:creationId xmlns:a16="http://schemas.microsoft.com/office/drawing/2014/main" id="{7533D43A-15AA-DFAE-165C-2B4921F6B7E5}"/>
              </a:ext>
            </a:extLst>
          </p:cNvPr>
          <p:cNvSpPr txBox="1"/>
          <p:nvPr/>
        </p:nvSpPr>
        <p:spPr>
          <a:xfrm>
            <a:off x="433605" y="2015621"/>
            <a:ext cx="454036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800">
                <a:ea typeface="游ゴシック"/>
              </a:rPr>
              <a:t>電圧　1.5kV→1.4kV</a:t>
            </a:r>
          </a:p>
          <a:p>
            <a:r>
              <a:rPr lang="ja-JP" altLang="en-US" sz="2800">
                <a:ea typeface="游ゴシック"/>
              </a:rPr>
              <a:t>           （20Vずつ測定）</a:t>
            </a:r>
          </a:p>
        </p:txBody>
      </p:sp>
      <p:sp>
        <p:nvSpPr>
          <p:cNvPr id="7" name="TextBox 6">
            <a:extLst>
              <a:ext uri="{FF2B5EF4-FFF2-40B4-BE49-F238E27FC236}">
                <a16:creationId xmlns:a16="http://schemas.microsoft.com/office/drawing/2014/main" id="{88E91F9B-9484-CBCF-0B17-0BA6F7A8C60B}"/>
              </a:ext>
            </a:extLst>
          </p:cNvPr>
          <p:cNvSpPr txBox="1"/>
          <p:nvPr/>
        </p:nvSpPr>
        <p:spPr>
          <a:xfrm>
            <a:off x="430405" y="5022686"/>
            <a:ext cx="412342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2800">
                <a:ea typeface="游ゴシック"/>
              </a:rPr>
              <a:t>各データに2つのピーク</a:t>
            </a:r>
            <a:endParaRPr lang="en-US" sz="2800">
              <a:ea typeface="游ゴシック"/>
            </a:endParaRPr>
          </a:p>
        </p:txBody>
      </p:sp>
      <p:sp>
        <p:nvSpPr>
          <p:cNvPr id="10" name="TextBox 9">
            <a:extLst>
              <a:ext uri="{FF2B5EF4-FFF2-40B4-BE49-F238E27FC236}">
                <a16:creationId xmlns:a16="http://schemas.microsoft.com/office/drawing/2014/main" id="{EF117D8E-8D4E-F858-58E2-EECE8040458D}"/>
              </a:ext>
            </a:extLst>
          </p:cNvPr>
          <p:cNvSpPr txBox="1"/>
          <p:nvPr/>
        </p:nvSpPr>
        <p:spPr>
          <a:xfrm>
            <a:off x="435237" y="3484920"/>
            <a:ext cx="53886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800">
                <a:ea typeface="游ゴシック"/>
              </a:rPr>
              <a:t>かけた電圧が大きいほど</a:t>
            </a:r>
            <a:endParaRPr lang="ja-JP">
              <a:ea typeface="游ゴシック"/>
            </a:endParaRPr>
          </a:p>
          <a:p>
            <a:r>
              <a:rPr lang="ja-JP" altLang="en-US" sz="2800">
                <a:ea typeface="游ゴシック"/>
              </a:rPr>
              <a:t>幅広い高さのパルスが得られた</a:t>
            </a:r>
            <a:endParaRPr lang="ja-JP">
              <a:ea typeface="游ゴシック"/>
            </a:endParaRPr>
          </a:p>
        </p:txBody>
      </p:sp>
      <p:sp>
        <p:nvSpPr>
          <p:cNvPr id="5" name="Slide Number Placeholder 4">
            <a:extLst>
              <a:ext uri="{FF2B5EF4-FFF2-40B4-BE49-F238E27FC236}">
                <a16:creationId xmlns:a16="http://schemas.microsoft.com/office/drawing/2014/main" id="{BE526B60-A3DF-9FB5-E5FD-5B25A1337644}"/>
              </a:ext>
            </a:extLst>
          </p:cNvPr>
          <p:cNvSpPr>
            <a:spLocks noGrp="1"/>
          </p:cNvSpPr>
          <p:nvPr>
            <p:ph type="sldNum" sz="quarter" idx="12"/>
          </p:nvPr>
        </p:nvSpPr>
        <p:spPr/>
        <p:txBody>
          <a:bodyPr/>
          <a:lstStyle/>
          <a:p>
            <a:fld id="{94D49B78-3D8B-4500-9A01-3F1D8D8D3AC8}" type="slidenum">
              <a:rPr kumimoji="1" lang="ja-JP" altLang="en-US" smtClean="0"/>
              <a:t>7</a:t>
            </a:fld>
            <a:endParaRPr kumimoji="1" lang="ja-JP" altLang="en-US"/>
          </a:p>
        </p:txBody>
      </p:sp>
    </p:spTree>
    <p:extLst>
      <p:ext uri="{BB962C8B-B14F-4D97-AF65-F5344CB8AC3E}">
        <p14:creationId xmlns:p14="http://schemas.microsoft.com/office/powerpoint/2010/main" val="235427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C8988-87E5-390F-E74D-D74B248A8CD8}"/>
            </a:ext>
          </a:extLst>
        </p:cNvPr>
        <p:cNvGrpSpPr/>
        <p:nvPr/>
      </p:nvGrpSpPr>
      <p:grpSpPr>
        <a:xfrm>
          <a:off x="0" y="0"/>
          <a:ext cx="0" cy="0"/>
          <a:chOff x="0" y="0"/>
          <a:chExt cx="0" cy="0"/>
        </a:xfrm>
      </p:grpSpPr>
      <p:pic>
        <p:nvPicPr>
          <p:cNvPr id="1028" name="Picture 4" descr="チルット｜ポケモンずかん">
            <a:extLst>
              <a:ext uri="{FF2B5EF4-FFF2-40B4-BE49-F238E27FC236}">
                <a16:creationId xmlns:a16="http://schemas.microsoft.com/office/drawing/2014/main" id="{7FEC1E41-EF3B-081C-0795-927C3ED1BF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9619" y="3280384"/>
            <a:ext cx="2685684" cy="268568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BE772516-737C-02C5-AA3C-C2FB07EF5853}"/>
              </a:ext>
            </a:extLst>
          </p:cNvPr>
          <p:cNvSpPr>
            <a:spLocks noGrp="1"/>
          </p:cNvSpPr>
          <p:nvPr>
            <p:ph type="title"/>
          </p:nvPr>
        </p:nvSpPr>
        <p:spPr/>
        <p:txBody>
          <a:bodyPr/>
          <a:lstStyle/>
          <a:p>
            <a:r>
              <a:rPr lang="ja-JP" altLang="en-US"/>
              <a:t>現時点での感想！！！！！！</a:t>
            </a:r>
            <a:endParaRPr kumimoji="1" lang="ja-JP" altLang="en-US"/>
          </a:p>
        </p:txBody>
      </p:sp>
      <p:sp>
        <p:nvSpPr>
          <p:cNvPr id="3" name="コンテンツ プレースホルダー 2">
            <a:extLst>
              <a:ext uri="{FF2B5EF4-FFF2-40B4-BE49-F238E27FC236}">
                <a16:creationId xmlns:a16="http://schemas.microsoft.com/office/drawing/2014/main" id="{EBA5C9A9-CA4A-F6C9-142E-F98E9291FA02}"/>
              </a:ext>
            </a:extLst>
          </p:cNvPr>
          <p:cNvSpPr>
            <a:spLocks noGrp="1"/>
          </p:cNvSpPr>
          <p:nvPr>
            <p:ph idx="1"/>
          </p:nvPr>
        </p:nvSpPr>
        <p:spPr>
          <a:xfrm>
            <a:off x="838200" y="1999795"/>
            <a:ext cx="10515600" cy="1157605"/>
          </a:xfrm>
        </p:spPr>
        <p:txBody>
          <a:bodyPr>
            <a:normAutofit/>
          </a:bodyPr>
          <a:lstStyle/>
          <a:p>
            <a:pPr marL="0" indent="0">
              <a:buNone/>
            </a:pPr>
            <a:r>
              <a:rPr lang="ja-JP" altLang="en-US"/>
              <a:t>大変だったこと</a:t>
            </a:r>
            <a:endParaRPr lang="en-US" altLang="ja-JP"/>
          </a:p>
        </p:txBody>
      </p:sp>
      <p:sp>
        <p:nvSpPr>
          <p:cNvPr id="6" name="テキスト ボックス 5">
            <a:extLst>
              <a:ext uri="{FF2B5EF4-FFF2-40B4-BE49-F238E27FC236}">
                <a16:creationId xmlns:a16="http://schemas.microsoft.com/office/drawing/2014/main" id="{58AC2760-787D-BE8F-42A8-7EF31D96C44A}"/>
              </a:ext>
            </a:extLst>
          </p:cNvPr>
          <p:cNvSpPr txBox="1"/>
          <p:nvPr/>
        </p:nvSpPr>
        <p:spPr>
          <a:xfrm>
            <a:off x="838200" y="4441003"/>
            <a:ext cx="6097604" cy="523220"/>
          </a:xfrm>
          <a:prstGeom prst="rect">
            <a:avLst/>
          </a:prstGeom>
          <a:noFill/>
        </p:spPr>
        <p:txBody>
          <a:bodyPr wrap="square">
            <a:spAutoFit/>
          </a:bodyPr>
          <a:lstStyle/>
          <a:p>
            <a:pPr marL="0" indent="0">
              <a:buNone/>
            </a:pPr>
            <a:r>
              <a:rPr lang="ja-JP" altLang="en-US" sz="2800">
                <a:latin typeface="Meiryo" panose="020B0604030504040204" pitchFamily="34" charset="-128"/>
                <a:ea typeface="Meiryo" panose="020B0604030504040204" pitchFamily="34" charset="-128"/>
              </a:rPr>
              <a:t>楽しかったこと</a:t>
            </a:r>
            <a:endParaRPr lang="en-US" altLang="ja-JP" sz="2800">
              <a:latin typeface="Meiryo" panose="020B0604030504040204" pitchFamily="34" charset="-128"/>
              <a:ea typeface="Meiryo" panose="020B0604030504040204" pitchFamily="34" charset="-128"/>
            </a:endParaRPr>
          </a:p>
        </p:txBody>
      </p:sp>
      <p:sp>
        <p:nvSpPr>
          <p:cNvPr id="7" name="テキスト ボックス 6">
            <a:extLst>
              <a:ext uri="{FF2B5EF4-FFF2-40B4-BE49-F238E27FC236}">
                <a16:creationId xmlns:a16="http://schemas.microsoft.com/office/drawing/2014/main" id="{8CDC2E6D-4203-AC0C-4C3C-511F12D6D07E}"/>
              </a:ext>
            </a:extLst>
          </p:cNvPr>
          <p:cNvSpPr txBox="1"/>
          <p:nvPr/>
        </p:nvSpPr>
        <p:spPr>
          <a:xfrm>
            <a:off x="950495" y="5131338"/>
            <a:ext cx="8361364" cy="523220"/>
          </a:xfrm>
          <a:prstGeom prst="rect">
            <a:avLst/>
          </a:prstGeom>
          <a:noFill/>
        </p:spPr>
        <p:txBody>
          <a:bodyPr wrap="square" rtlCol="0">
            <a:spAutoFit/>
          </a:bodyPr>
          <a:lstStyle/>
          <a:p>
            <a:r>
              <a:rPr lang="ja-JP" altLang="en-US" sz="2800"/>
              <a:t>・</a:t>
            </a:r>
            <a:r>
              <a:rPr lang="en-US" altLang="ja-JP" sz="2800"/>
              <a:t>2</a:t>
            </a:r>
            <a:r>
              <a:rPr lang="ja-JP" altLang="en-US" sz="2800"/>
              <a:t>山の</a:t>
            </a:r>
            <a:r>
              <a:rPr lang="ja-JP" altLang="ja-JP" sz="2800"/>
              <a:t>分布の謎をチーム全員で白熱した議論</a:t>
            </a:r>
            <a:endParaRPr kumimoji="1" lang="ja-JP" altLang="en-US" sz="2800"/>
          </a:p>
        </p:txBody>
      </p:sp>
      <p:sp>
        <p:nvSpPr>
          <p:cNvPr id="9" name="テキスト ボックス 8">
            <a:extLst>
              <a:ext uri="{FF2B5EF4-FFF2-40B4-BE49-F238E27FC236}">
                <a16:creationId xmlns:a16="http://schemas.microsoft.com/office/drawing/2014/main" id="{9BA93E78-BDEB-59FC-B646-81DCCE6346E4}"/>
              </a:ext>
            </a:extLst>
          </p:cNvPr>
          <p:cNvSpPr txBox="1"/>
          <p:nvPr/>
        </p:nvSpPr>
        <p:spPr>
          <a:xfrm>
            <a:off x="950495" y="2456128"/>
            <a:ext cx="8867274" cy="523220"/>
          </a:xfrm>
          <a:prstGeom prst="rect">
            <a:avLst/>
          </a:prstGeom>
          <a:noFill/>
        </p:spPr>
        <p:txBody>
          <a:bodyPr wrap="square">
            <a:spAutoFit/>
          </a:bodyPr>
          <a:lstStyle/>
          <a:p>
            <a:r>
              <a:rPr lang="ja-JP" altLang="en-US" sz="2800"/>
              <a:t>・</a:t>
            </a:r>
            <a:r>
              <a:rPr lang="ja-JP" altLang="ja-JP" sz="2800"/>
              <a:t>髪の毛より細い金線を細管に通す極めて繊細な作業</a:t>
            </a:r>
          </a:p>
        </p:txBody>
      </p:sp>
      <p:pic>
        <p:nvPicPr>
          <p:cNvPr id="4" name="図 3">
            <a:extLst>
              <a:ext uri="{FF2B5EF4-FFF2-40B4-BE49-F238E27FC236}">
                <a16:creationId xmlns:a16="http://schemas.microsoft.com/office/drawing/2014/main" id="{281AC471-BAA6-AB1F-1FD9-2F1EE98C359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63325" y="2569277"/>
            <a:ext cx="2212936" cy="2212936"/>
          </a:xfrm>
          <a:prstGeom prst="rect">
            <a:avLst/>
          </a:prstGeom>
        </p:spPr>
      </p:pic>
      <p:pic>
        <p:nvPicPr>
          <p:cNvPr id="5" name="図 4">
            <a:extLst>
              <a:ext uri="{FF2B5EF4-FFF2-40B4-BE49-F238E27FC236}">
                <a16:creationId xmlns:a16="http://schemas.microsoft.com/office/drawing/2014/main" id="{2BB8435A-5A2B-367A-4B8C-3153365A9F3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426062" y="3244267"/>
            <a:ext cx="2212936" cy="2212936"/>
          </a:xfrm>
          <a:prstGeom prst="rect">
            <a:avLst/>
          </a:prstGeom>
        </p:spPr>
      </p:pic>
      <p:pic>
        <p:nvPicPr>
          <p:cNvPr id="8" name="図 7">
            <a:extLst>
              <a:ext uri="{FF2B5EF4-FFF2-40B4-BE49-F238E27FC236}">
                <a16:creationId xmlns:a16="http://schemas.microsoft.com/office/drawing/2014/main" id="{497063E4-4C08-22DD-1F16-07F48C207BE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279525" y="2525719"/>
            <a:ext cx="2212936" cy="2212936"/>
          </a:xfrm>
          <a:prstGeom prst="rect">
            <a:avLst/>
          </a:prstGeom>
        </p:spPr>
      </p:pic>
      <p:sp>
        <p:nvSpPr>
          <p:cNvPr id="11" name="テキスト ボックス 10">
            <a:extLst>
              <a:ext uri="{FF2B5EF4-FFF2-40B4-BE49-F238E27FC236}">
                <a16:creationId xmlns:a16="http://schemas.microsoft.com/office/drawing/2014/main" id="{53CF84C9-AE20-0EB6-6A56-2DD3B5AECBF7}"/>
              </a:ext>
            </a:extLst>
          </p:cNvPr>
          <p:cNvSpPr txBox="1"/>
          <p:nvPr/>
        </p:nvSpPr>
        <p:spPr>
          <a:xfrm>
            <a:off x="10954061" y="4489825"/>
            <a:ext cx="1105569" cy="58477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kumimoji="1" lang="en-US" altLang="ja-JP" sz="3200" err="1">
                <a:solidFill>
                  <a:schemeClr val="bg1"/>
                </a:solidFill>
                <a:highlight>
                  <a:srgbClr val="0000FF"/>
                </a:highlight>
              </a:rPr>
              <a:t>μ</a:t>
            </a:r>
            <a:r>
              <a:rPr kumimoji="1" lang="en-US" altLang="ja-JP" sz="3200" baseline="30000">
                <a:solidFill>
                  <a:schemeClr val="bg1"/>
                </a:solidFill>
                <a:highlight>
                  <a:srgbClr val="0000FF"/>
                </a:highlight>
              </a:rPr>
              <a:t>- </a:t>
            </a:r>
            <a:endParaRPr kumimoji="1" lang="ja-JP" altLang="en-US" sz="3200">
              <a:solidFill>
                <a:schemeClr val="bg1"/>
              </a:solidFill>
              <a:highlight>
                <a:srgbClr val="0000FF"/>
              </a:highlight>
            </a:endParaRPr>
          </a:p>
        </p:txBody>
      </p:sp>
      <p:sp>
        <p:nvSpPr>
          <p:cNvPr id="12" name="Slide Number Placeholder 11">
            <a:extLst>
              <a:ext uri="{FF2B5EF4-FFF2-40B4-BE49-F238E27FC236}">
                <a16:creationId xmlns:a16="http://schemas.microsoft.com/office/drawing/2014/main" id="{63B9B4D9-774F-BF67-2E75-3AA697322B47}"/>
              </a:ext>
            </a:extLst>
          </p:cNvPr>
          <p:cNvSpPr>
            <a:spLocks noGrp="1"/>
          </p:cNvSpPr>
          <p:nvPr>
            <p:ph type="sldNum" sz="quarter" idx="12"/>
          </p:nvPr>
        </p:nvSpPr>
        <p:spPr/>
        <p:txBody>
          <a:bodyPr/>
          <a:lstStyle/>
          <a:p>
            <a:fld id="{94D49B78-3D8B-4500-9A01-3F1D8D8D3AC8}" type="slidenum">
              <a:rPr kumimoji="1" lang="ja-JP" altLang="en-US" smtClean="0"/>
              <a:t>8</a:t>
            </a:fld>
            <a:endParaRPr kumimoji="1" lang="ja-JP" altLang="en-US"/>
          </a:p>
        </p:txBody>
      </p:sp>
    </p:spTree>
    <p:extLst>
      <p:ext uri="{BB962C8B-B14F-4D97-AF65-F5344CB8AC3E}">
        <p14:creationId xmlns:p14="http://schemas.microsoft.com/office/powerpoint/2010/main" val="38040132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a49d189-450f-43a8-ba56-7c008b08f62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997C20690F7E70438C2440168A09198A" ma:contentTypeVersion="8" ma:contentTypeDescription="新しいドキュメントを作成します。" ma:contentTypeScope="" ma:versionID="b9c8979bb9f6aa6acb79ea95ba530c41">
  <xsd:schema xmlns:xsd="http://www.w3.org/2001/XMLSchema" xmlns:xs="http://www.w3.org/2001/XMLSchema" xmlns:p="http://schemas.microsoft.com/office/2006/metadata/properties" xmlns:ns3="4a49d189-450f-43a8-ba56-7c008b08f62f" targetNamespace="http://schemas.microsoft.com/office/2006/metadata/properties" ma:root="true" ma:fieldsID="8d8c8af9ecaa9c13a150fbcefc31c3fb" ns3:_="">
    <xsd:import namespace="4a49d189-450f-43a8-ba56-7c008b08f62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49d189-450f-43a8-ba56-7c008b08f6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23C813-B41B-48E9-852D-961AEA9E54CC}">
  <ds:schemaRefs>
    <ds:schemaRef ds:uri="4a49d189-450f-43a8-ba56-7c008b08f6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26219BF-3D8B-4C4C-B0FF-6AAFBF7FB1FE}">
  <ds:schemaRefs>
    <ds:schemaRef ds:uri="http://schemas.microsoft.com/sharepoint/v3/contenttype/forms"/>
  </ds:schemaRefs>
</ds:datastoreItem>
</file>

<file path=customXml/itemProps3.xml><?xml version="1.0" encoding="utf-8"?>
<ds:datastoreItem xmlns:ds="http://schemas.openxmlformats.org/officeDocument/2006/customXml" ds:itemID="{650D3996-6810-4799-AA45-F1D4111866DB}">
  <ds:schemaRefs>
    <ds:schemaRef ds:uri="4a49d189-450f-43a8-ba56-7c008b08f6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4</Notes>
  <HiddenSlides>2</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テーマ</vt:lpstr>
      <vt:lpstr>ワイヤー1本で素粒子をとらえる ～素粒子・原子核実験の心臓部分『ワイヤーチェンバー』を作ろう～</vt:lpstr>
      <vt:lpstr>目的</vt:lpstr>
      <vt:lpstr>2班の演習の概要</vt:lpstr>
      <vt:lpstr>比例計数管</vt:lpstr>
      <vt:lpstr>比例計数管</vt:lpstr>
      <vt:lpstr>回路</vt:lpstr>
      <vt:lpstr>現在の収集データ</vt:lpstr>
      <vt:lpstr>現在の収集データ</vt:lpstr>
      <vt:lpstr>現時点での感想！！！！！！</vt:lpstr>
      <vt:lpstr>PowerPoint Presentation</vt:lpstr>
      <vt:lpstr>PowerPoint Presentation</vt:lpstr>
      <vt:lpstr>（非表示スライド）目次案</vt:lpstr>
      <vt:lpstr>比例計数管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望月　春奈</dc:creator>
  <cp:revision>13</cp:revision>
  <dcterms:created xsi:type="dcterms:W3CDTF">2026-08-17T11:28:59Z</dcterms:created>
  <dcterms:modified xsi:type="dcterms:W3CDTF">2026-08-23T10:01:29Z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0x010100997C20690F7E70438C2440168A09198A</vt:lpwstr>
  </property>
</Properties>
</file>