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org&amp;utm_campaign=parser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org&amp;utm_campaign=parser&amp;utm_content=thumbnail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57" r:id="rId9"/>
    <p:sldId id="258" r:id="rId10"/>
    <p:sldId id="259" r:id="rId11"/>
    <p:sldId id="260" r:id="rId12"/>
    <p:sldId id="261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5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97121-285B-E108-2AA3-3746ABDD8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19F82A6-85DE-B4A6-366D-041536B892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DE7CE1-6411-9F15-C40F-A4672505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F56759-E0FD-30B1-9544-0DAC825A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EDE216-687A-FE2D-140F-ED38D1535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49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9A3191-1014-C5C5-EDF1-B200F99B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0C8BB0A-250E-2834-BCB3-CA8F70E7B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05674D-94FF-F660-5BE4-52B8FE74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D883CA-154E-997C-0264-5F0C7121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A46BE0-54CD-9540-7129-6A4A29903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09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3F13896-6E51-844D-213E-7A40A0E58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3C7E9D-D814-0004-4CB1-818E6DB4C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91F7AB-2EE2-2BEC-DB72-EB735721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81CD50-B185-5FE1-BC1F-2048E46F6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7E31B4-AE0C-D4F5-A8EB-D290AE34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04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8FD500-CF8E-3D55-36EB-13EC4629A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A34823-0AF9-E64A-49D8-D22E79B94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323949-691F-7762-22BB-1ED853CC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2A4CE1-3A2B-761E-795E-0F21E66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78ADA4-A84D-51EE-92F1-D75AC9765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15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B58C1F-DF83-9A4D-5EEE-327BE7C6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2A73A2-8212-733E-A523-4F2E01F33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218452-046E-F07E-C75C-EACAA98F4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F7A321-B998-0677-76F9-8AB410FE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BDDBA1-5072-6CDA-5F5F-E3AF9F3C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85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3EE199-EAB1-15A8-A42A-E585326A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E79926-FF3B-1FD4-8E84-362FFF91C0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F601ECA-BE83-BBCC-893F-28EE4DD21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6B5387D-ED2A-6E43-78E0-2D6F1DAC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CD6B97-FD7B-4A23-0170-06E7975F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3CFAF1-B723-B216-233C-F0F41C1C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032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F4D653-A12E-6335-1F9E-CF17FDCB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564725-F3B3-A093-F411-5C09255BA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254286A-8B67-0681-0326-7E07CD12C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26B6176-76FB-56C6-2C6B-E09824984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36DEDB-B69B-F99E-8109-36F772407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3CBF56-9B37-084D-90DD-1844946F7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BB0AADB-B257-4630-6A82-34785C60B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60DD8E4-F4D0-7B52-4EFB-E3964B49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35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8B0DE2-1010-28E1-8EC7-32E0F7A79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C94D226-347F-9F23-56E4-95C403D80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0D9FE08-C02D-67CC-03A8-8FAF6D7E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3FFFA33-825B-4BE2-FE4D-1C7F9A155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25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D52E2B7-D85F-ADB0-6C49-2F9687C81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812F85D-FC4C-62D2-446C-5C042197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ADC388-4D61-8A0E-A9B7-336B52A2F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28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7BB59-7F88-5BFC-5124-A5B20A4D3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B9EF77-AF17-4787-B078-F0FCC55F5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E52DA8-CCA3-04F8-2E09-794FBF2BA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C143DB-C7F0-5AC6-9349-48CD017D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5A54C4-EDE8-D33E-D0BD-A7FF4A7BB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1E4A0B-DDB7-1ECC-73F4-A493EDB17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82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479943-4835-D4E6-E418-CDC00A5E2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456452D-FA85-06AC-42B0-512D62D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AF68B14-5005-56C4-9885-87A8F43F3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3811D7-4A9E-D03D-9981-13D1354A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4C1B279-26D2-C79E-EF45-6BCCA0AA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A3271E-204A-ABD3-5FBC-A60B01FE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5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1BED747-4BFD-D251-5192-4802E57B7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30FC25-217D-2D2A-2C9F-91BA90A68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C67B5B-BF70-047C-F6DE-94D6BC5C8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D185AC-1AFC-4B6A-9DEB-A376263C6C80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AE701C-A1DF-7075-969F-3CD84777B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5CCBB9-1EC6-A8AC-A6D7-3D89985BF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2E9F26-9FC9-4A1B-B176-1A40E192DF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38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org&amp;utm_campaign=parser&amp;utm_content=thumbnai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%E3%83%81%E3%83%A3%E3%83%BC%E3%83%AB%E3%82%BA%E3%83%BB%E3%83%88%E3%83%A0%E3%82%BD%E3%83%B3%E3%83%BB%E3%83%AA%E3%83%BC%E3%82%BA%E3%83%BB%E3%82%A6%E3%82%A3%E3%83%AB%E3%82%BD%E3%83%B3" TargetMode="External"/><Relationship Id="rId2" Type="http://schemas.openxmlformats.org/officeDocument/2006/relationships/image" Target="../media/image4.org&amp;utm_campaign=parser&amp;utm_content=thumbnai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9CCE4A-69EE-0708-D845-B245F1CE8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365" y="1122363"/>
            <a:ext cx="10787270" cy="2387600"/>
          </a:xfrm>
        </p:spPr>
        <p:txBody>
          <a:bodyPr/>
          <a:lstStyle/>
          <a:p>
            <a:r>
              <a:rPr kumimoji="1" lang="ja-JP" altLang="en-US" dirty="0">
                <a:latin typeface="+mn-ea"/>
                <a:ea typeface="+mn-ea"/>
              </a:rPr>
              <a:t>ぼくは今日</a:t>
            </a:r>
            <a:r>
              <a:rPr kumimoji="1" lang="en-US" altLang="ja-JP" dirty="0">
                <a:latin typeface="+mn-ea"/>
                <a:ea typeface="+mn-ea"/>
              </a:rPr>
              <a:t>, </a:t>
            </a:r>
            <a:r>
              <a:rPr kumimoji="1" lang="ja-JP" altLang="en-US" dirty="0">
                <a:latin typeface="+mn-ea"/>
                <a:ea typeface="+mn-ea"/>
              </a:rPr>
              <a:t>きりばこのなかみを覗いてしまった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095ECD1-6171-AA7D-E17E-3FA659B724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>
                <a:latin typeface="+mn-ea"/>
              </a:rPr>
              <a:t>KEK</a:t>
            </a:r>
            <a:r>
              <a:rPr lang="ja-JP" altLang="en-US" dirty="0">
                <a:latin typeface="+mn-ea"/>
              </a:rPr>
              <a:t> サマーチャレンジ </a:t>
            </a:r>
            <a:r>
              <a:rPr lang="en-US" altLang="ja-JP" dirty="0">
                <a:latin typeface="+mn-ea"/>
              </a:rPr>
              <a:t>2026 </a:t>
            </a:r>
          </a:p>
          <a:p>
            <a:r>
              <a:rPr lang="ja-JP" altLang="en-US" dirty="0">
                <a:latin typeface="+mn-ea"/>
              </a:rPr>
              <a:t>第 </a:t>
            </a:r>
            <a:r>
              <a:rPr lang="en-US" altLang="ja-JP" dirty="0">
                <a:latin typeface="+mn-ea"/>
              </a:rPr>
              <a:t>6 </a:t>
            </a:r>
            <a:r>
              <a:rPr lang="ja-JP" altLang="en-US" dirty="0">
                <a:latin typeface="+mn-ea"/>
              </a:rPr>
              <a:t>斑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B6CF5-B998-E428-03E8-DCD8AAC8A997}"/>
              </a:ext>
            </a:extLst>
          </p:cNvPr>
          <p:cNvSpPr txBox="1"/>
          <p:nvPr/>
        </p:nvSpPr>
        <p:spPr>
          <a:xfrm>
            <a:off x="0" y="6488668"/>
            <a:ext cx="900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作成者 </a:t>
            </a:r>
            <a:r>
              <a:rPr lang="en-US" altLang="ja-JP" dirty="0"/>
              <a:t>: </a:t>
            </a:r>
            <a:r>
              <a:rPr kumimoji="1" lang="ja-JP" altLang="en-US" dirty="0"/>
              <a:t>中部大学 理工学部 数理・物理サイエンス学科</a:t>
            </a:r>
            <a:r>
              <a:rPr lang="en-US" altLang="ja-JP" dirty="0"/>
              <a:t> </a:t>
            </a:r>
            <a:r>
              <a:rPr lang="ja-JP" altLang="en-US" dirty="0"/>
              <a:t>堀田健斗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DE1A74-EA19-B452-915D-AAC2E058C1CD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1/14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C29DC9F-C8F7-CBF6-DD7A-35F02A8E43AD}"/>
              </a:ext>
            </a:extLst>
          </p:cNvPr>
          <p:cNvSpPr txBox="1"/>
          <p:nvPr/>
        </p:nvSpPr>
        <p:spPr>
          <a:xfrm>
            <a:off x="1930400" y="4740831"/>
            <a:ext cx="8331200" cy="129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dirty="0"/>
              <a:t>メンバー</a:t>
            </a:r>
            <a:endParaRPr kumimoji="1" lang="en-US" altLang="ja-JP" dirty="0"/>
          </a:p>
          <a:p>
            <a:pPr algn="ctr">
              <a:lnSpc>
                <a:spcPct val="150000"/>
              </a:lnSpc>
            </a:pPr>
            <a:r>
              <a:rPr kumimoji="1" lang="ja-JP" altLang="en-US" dirty="0"/>
              <a:t>菊池 飛路</a:t>
            </a:r>
            <a:r>
              <a:rPr kumimoji="1" lang="en-US" altLang="ja-JP" dirty="0"/>
              <a:t>, </a:t>
            </a:r>
            <a:r>
              <a:rPr kumimoji="1" lang="ja-JP" altLang="en-US" dirty="0"/>
              <a:t>畠山 晴樹</a:t>
            </a:r>
            <a:r>
              <a:rPr kumimoji="1" lang="en-US" altLang="ja-JP" dirty="0"/>
              <a:t>, </a:t>
            </a:r>
            <a:r>
              <a:rPr kumimoji="1" lang="ja-JP" altLang="en-US" dirty="0"/>
              <a:t>畑中 莉桜</a:t>
            </a:r>
            <a:r>
              <a:rPr kumimoji="1" lang="en-US" altLang="ja-JP" dirty="0"/>
              <a:t>, 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dirty="0"/>
              <a:t>本間 海斗</a:t>
            </a:r>
            <a:r>
              <a:rPr kumimoji="1" lang="en-US" altLang="ja-JP" dirty="0"/>
              <a:t>, </a:t>
            </a:r>
            <a:r>
              <a:rPr kumimoji="1" lang="ja-JP" altLang="en-US" dirty="0"/>
              <a:t>蔦林 暖</a:t>
            </a:r>
            <a:r>
              <a:rPr kumimoji="1" lang="en-US" altLang="ja-JP" dirty="0"/>
              <a:t>, </a:t>
            </a:r>
            <a:r>
              <a:rPr kumimoji="1" lang="ja-JP" altLang="en-US" dirty="0"/>
              <a:t>堀田 健斗</a:t>
            </a:r>
          </a:p>
        </p:txBody>
      </p:sp>
    </p:spTree>
    <p:extLst>
      <p:ext uri="{BB962C8B-B14F-4D97-AF65-F5344CB8AC3E}">
        <p14:creationId xmlns:p14="http://schemas.microsoft.com/office/powerpoint/2010/main" val="3063297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CC5BE2-E4E4-8B5D-B0B0-0D5F49E0F99B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2</a:t>
            </a:r>
            <a:r>
              <a:rPr kumimoji="1" lang="en-US" altLang="ja-JP" sz="4000" dirty="0"/>
              <a:t>. </a:t>
            </a:r>
            <a:r>
              <a:rPr kumimoji="1" lang="ja-JP" altLang="en-US" sz="4000" dirty="0"/>
              <a:t>霧箱の設営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56C619-8B29-8851-D419-8F3531D4DE26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以下に霧箱の設置手順を示す</a:t>
            </a:r>
            <a:r>
              <a:rPr lang="en-US" altLang="ja-JP" sz="2400" dirty="0"/>
              <a:t>.</a:t>
            </a:r>
            <a:endParaRPr kumimoji="1" lang="en-US" altLang="ja-JP" sz="24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15DEB5-E6D7-1D54-A9CE-DF67CAAFC98A}"/>
              </a:ext>
            </a:extLst>
          </p:cNvPr>
          <p:cNvSpPr txBox="1"/>
          <p:nvPr/>
        </p:nvSpPr>
        <p:spPr>
          <a:xfrm>
            <a:off x="957942" y="1583208"/>
            <a:ext cx="6531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ea"/>
              <a:buAutoNum type="circleNumDbPlain" startAt="7"/>
            </a:pPr>
            <a:r>
              <a:rPr lang="ja-JP" altLang="en-US" sz="2400" dirty="0"/>
              <a:t>アクリル板の結露防止のため</a:t>
            </a:r>
            <a:r>
              <a:rPr lang="en-US" altLang="ja-JP" sz="2400" dirty="0"/>
              <a:t>, </a:t>
            </a:r>
            <a:r>
              <a:rPr lang="ja-JP" altLang="en-US" sz="2400" dirty="0"/>
              <a:t>ヒーターとファンを霧箱の両端（短辺）にある台の上に設置</a:t>
            </a:r>
            <a:br>
              <a:rPr lang="en-US" altLang="ja-JP" sz="2400" dirty="0"/>
            </a:br>
            <a:r>
              <a:rPr lang="en-US" altLang="ja-JP" sz="2400" dirty="0"/>
              <a:t>※</a:t>
            </a:r>
            <a:r>
              <a:rPr lang="ja-JP" altLang="en-US" sz="2400" dirty="0"/>
              <a:t>ファンの強さは最大から </a:t>
            </a:r>
            <a:r>
              <a:rPr lang="en-US" altLang="ja-JP" sz="2400" dirty="0"/>
              <a:t>1 </a:t>
            </a:r>
            <a:r>
              <a:rPr lang="ja-JP" altLang="en-US" sz="2400" dirty="0"/>
              <a:t>段階弱い状態で行った</a:t>
            </a:r>
            <a:endParaRPr lang="en-US" altLang="ja-JP" sz="2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38EF921-8AD7-6F15-E562-53F8C799D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1" t="18533" r="29414" b="19375"/>
          <a:stretch>
            <a:fillRect/>
          </a:stretch>
        </p:blipFill>
        <p:spPr>
          <a:xfrm rot="16200000">
            <a:off x="4572002" y="1612898"/>
            <a:ext cx="2616200" cy="6629404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246D290-5DCA-B94E-8DAF-0A76A37BDE93}"/>
              </a:ext>
            </a:extLst>
          </p:cNvPr>
          <p:cNvSpPr txBox="1"/>
          <p:nvPr/>
        </p:nvSpPr>
        <p:spPr>
          <a:xfrm>
            <a:off x="3604987" y="6235700"/>
            <a:ext cx="455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写真 </a:t>
            </a:r>
            <a:r>
              <a:rPr lang="en-US" altLang="ja-JP" sz="2000" dirty="0"/>
              <a:t>2</a:t>
            </a:r>
            <a:r>
              <a:rPr kumimoji="1" lang="en-US" altLang="ja-JP" sz="2000" dirty="0"/>
              <a:t> </a:t>
            </a:r>
            <a:r>
              <a:rPr kumimoji="1" lang="ja-JP" altLang="en-US" sz="2000" dirty="0"/>
              <a:t>設置後の霧箱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0A7365-7A2F-D436-01EC-4DED0916C253}"/>
              </a:ext>
            </a:extLst>
          </p:cNvPr>
          <p:cNvSpPr txBox="1"/>
          <p:nvPr/>
        </p:nvSpPr>
        <p:spPr>
          <a:xfrm>
            <a:off x="11386457" y="6488668"/>
            <a:ext cx="805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10</a:t>
            </a:r>
            <a:r>
              <a:rPr kumimoji="1" lang="en-US" altLang="ja-JP" dirty="0"/>
              <a:t>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4230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DBACC2-1CEF-21C2-87BC-3EFDC2B439F4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3. </a:t>
            </a:r>
            <a:r>
              <a:rPr lang="ja-JP" altLang="en-US" sz="4000" dirty="0"/>
              <a:t>観察結果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5B963A-332F-3FBF-E521-23EA8BF6A747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部屋を暗くし</a:t>
            </a:r>
            <a:r>
              <a:rPr lang="en-US" altLang="ja-JP" sz="2400" dirty="0"/>
              <a:t>, </a:t>
            </a:r>
            <a:r>
              <a:rPr lang="ja-JP" altLang="en-US" sz="2400" dirty="0"/>
              <a:t>霧箱の観察を行った</a:t>
            </a:r>
            <a:r>
              <a:rPr lang="en-US" altLang="ja-JP" sz="2400" dirty="0"/>
              <a:t>. </a:t>
            </a:r>
            <a:endParaRPr kumimoji="1" lang="en-US" altLang="ja-JP" sz="2400" dirty="0"/>
          </a:p>
        </p:txBody>
      </p:sp>
      <p:pic>
        <p:nvPicPr>
          <p:cNvPr id="2" name="LINE_ALBUM_818_260823_1">
            <a:hlinkClick r:id="" action="ppaction://media"/>
            <a:extLst>
              <a:ext uri="{FF2B5EF4-FFF2-40B4-BE49-F238E27FC236}">
                <a16:creationId xmlns:a16="http://schemas.microsoft.com/office/drawing/2014/main" id="{E83206E9-2231-2FC6-3191-F580598FF1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3793670" y="-57092"/>
            <a:ext cx="4604660" cy="818606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9879DAB-E529-DD5B-97ED-593A60273658}"/>
              </a:ext>
            </a:extLst>
          </p:cNvPr>
          <p:cNvSpPr txBox="1"/>
          <p:nvPr/>
        </p:nvSpPr>
        <p:spPr>
          <a:xfrm>
            <a:off x="11386457" y="6488668"/>
            <a:ext cx="805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11/14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980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C88022-11DF-1C1D-CDA0-BC23F413BFCF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3. </a:t>
            </a:r>
            <a:r>
              <a:rPr lang="ja-JP" altLang="en-US" sz="4000" dirty="0"/>
              <a:t>観察結果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8F89D7-5A64-BAAA-B685-1CCA3612B18F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観察できた放射線の主な特徴を以下に示す</a:t>
            </a:r>
            <a:r>
              <a:rPr lang="en-US" altLang="ja-JP" sz="2400" dirty="0"/>
              <a:t>.  </a:t>
            </a:r>
            <a:endParaRPr kumimoji="1" lang="en-US" altLang="ja-JP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A76EF43-4CA5-6122-AC34-892EF66FEC66}"/>
              </a:ext>
            </a:extLst>
          </p:cNvPr>
          <p:cNvSpPr txBox="1"/>
          <p:nvPr/>
        </p:nvSpPr>
        <p:spPr>
          <a:xfrm>
            <a:off x="989062" y="1741714"/>
            <a:ext cx="262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太く</a:t>
            </a:r>
            <a:r>
              <a:rPr kumimoji="1" lang="en-US" altLang="ja-JP" sz="2400" b="1" dirty="0"/>
              <a:t>, </a:t>
            </a:r>
            <a:r>
              <a:rPr kumimoji="1" lang="ja-JP" altLang="en-US" sz="2400" b="1" dirty="0"/>
              <a:t>短く</a:t>
            </a:r>
            <a:r>
              <a:rPr kumimoji="1" lang="en-US" altLang="ja-JP" sz="2400" b="1" dirty="0"/>
              <a:t>, </a:t>
            </a:r>
            <a:r>
              <a:rPr kumimoji="1" lang="ja-JP" altLang="en-US" sz="2400" b="1" dirty="0"/>
              <a:t>濃い 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E1596BF-1D48-220D-CF9A-731F17CE6AD3}"/>
              </a:ext>
            </a:extLst>
          </p:cNvPr>
          <p:cNvGrpSpPr/>
          <p:nvPr/>
        </p:nvGrpSpPr>
        <p:grpSpPr>
          <a:xfrm>
            <a:off x="8905628" y="2191020"/>
            <a:ext cx="2884714" cy="2944353"/>
            <a:chOff x="6694716" y="211580"/>
            <a:chExt cx="2340428" cy="2388814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69790F3-2C6F-C63D-8A28-2EAAD8C66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62" r="16145" b="66190"/>
            <a:stretch>
              <a:fillRect/>
            </a:stretch>
          </p:blipFill>
          <p:spPr>
            <a:xfrm>
              <a:off x="6694716" y="254000"/>
              <a:ext cx="2340428" cy="2318657"/>
            </a:xfrm>
            <a:prstGeom prst="rect">
              <a:avLst/>
            </a:prstGeom>
          </p:spPr>
        </p:pic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6463CC7F-0CF9-5A2F-BF84-6F9F099DE16F}"/>
                </a:ext>
              </a:extLst>
            </p:cNvPr>
            <p:cNvSpPr/>
            <p:nvPr/>
          </p:nvSpPr>
          <p:spPr>
            <a:xfrm rot="19252764">
              <a:off x="7609692" y="211580"/>
              <a:ext cx="152898" cy="238881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64E4B783-9528-696F-16A8-A84EFD1E2A0A}"/>
              </a:ext>
            </a:extLst>
          </p:cNvPr>
          <p:cNvGrpSpPr/>
          <p:nvPr/>
        </p:nvGrpSpPr>
        <p:grpSpPr>
          <a:xfrm>
            <a:off x="4762897" y="2326309"/>
            <a:ext cx="3032195" cy="2673774"/>
            <a:chOff x="1415142" y="3839212"/>
            <a:chExt cx="2198915" cy="1938992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182D29DB-72BA-147D-7AC0-7C0F708A5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31" t="67946" r="43027" b="3781"/>
            <a:stretch>
              <a:fillRect/>
            </a:stretch>
          </p:blipFill>
          <p:spPr>
            <a:xfrm>
              <a:off x="1415142" y="3839212"/>
              <a:ext cx="2198915" cy="1938992"/>
            </a:xfrm>
            <a:prstGeom prst="rect">
              <a:avLst/>
            </a:prstGeom>
          </p:spPr>
        </p:pic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EE08CC31-074B-E5E6-B6DD-7D0C5E9FD7A7}"/>
                </a:ext>
              </a:extLst>
            </p:cNvPr>
            <p:cNvSpPr/>
            <p:nvPr/>
          </p:nvSpPr>
          <p:spPr>
            <a:xfrm rot="15092830">
              <a:off x="2391434" y="4351078"/>
              <a:ext cx="246330" cy="9972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D97E6EE-B781-B167-1406-B2E226990F81}"/>
              </a:ext>
            </a:extLst>
          </p:cNvPr>
          <p:cNvGrpSpPr/>
          <p:nvPr/>
        </p:nvGrpSpPr>
        <p:grpSpPr>
          <a:xfrm>
            <a:off x="580027" y="2326309"/>
            <a:ext cx="3441528" cy="2673774"/>
            <a:chOff x="4596880" y="2611213"/>
            <a:chExt cx="1376590" cy="1069493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7A34FBDE-3313-0F0B-ABAF-21CB219D8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41" t="43517" r="46005" b="40888"/>
            <a:stretch>
              <a:fillRect/>
            </a:stretch>
          </p:blipFill>
          <p:spPr>
            <a:xfrm>
              <a:off x="4596880" y="2611213"/>
              <a:ext cx="1376590" cy="1069493"/>
            </a:xfrm>
            <a:prstGeom prst="rect">
              <a:avLst/>
            </a:prstGeom>
          </p:spPr>
        </p:pic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A12059D0-88E8-C56A-937C-5F594BBB4F23}"/>
                </a:ext>
              </a:extLst>
            </p:cNvPr>
            <p:cNvSpPr/>
            <p:nvPr/>
          </p:nvSpPr>
          <p:spPr>
            <a:xfrm rot="15769316">
              <a:off x="5242394" y="3060302"/>
              <a:ext cx="85562" cy="24919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D4497CA-6BF8-A99B-51E8-A399996F77FA}"/>
              </a:ext>
            </a:extLst>
          </p:cNvPr>
          <p:cNvSpPr txBox="1"/>
          <p:nvPr/>
        </p:nvSpPr>
        <p:spPr>
          <a:xfrm>
            <a:off x="4967264" y="1741714"/>
            <a:ext cx="262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/>
              <a:t>曲がっている</a:t>
            </a:r>
            <a:r>
              <a:rPr kumimoji="1" lang="ja-JP" altLang="en-US" sz="2400" b="1" dirty="0"/>
              <a:t> 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EC96E28-B66E-5E69-E30A-332BF0B09B94}"/>
              </a:ext>
            </a:extLst>
          </p:cNvPr>
          <p:cNvSpPr txBox="1"/>
          <p:nvPr/>
        </p:nvSpPr>
        <p:spPr>
          <a:xfrm>
            <a:off x="9036256" y="1741714"/>
            <a:ext cx="262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細く</a:t>
            </a:r>
            <a:r>
              <a:rPr kumimoji="1" lang="en-US" altLang="ja-JP" sz="2400" b="1" dirty="0"/>
              <a:t>, </a:t>
            </a:r>
            <a:r>
              <a:rPr kumimoji="1" lang="ja-JP" altLang="en-US" sz="2400" b="1" dirty="0"/>
              <a:t>長く</a:t>
            </a:r>
            <a:r>
              <a:rPr kumimoji="1" lang="en-US" altLang="ja-JP" sz="2400" b="1" dirty="0"/>
              <a:t>, </a:t>
            </a:r>
            <a:r>
              <a:rPr kumimoji="1" lang="ja-JP" altLang="en-US" sz="2400" b="1" dirty="0"/>
              <a:t>薄い 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02BE3B-63D3-8E06-3325-DD0677B45462}"/>
              </a:ext>
            </a:extLst>
          </p:cNvPr>
          <p:cNvSpPr txBox="1"/>
          <p:nvPr/>
        </p:nvSpPr>
        <p:spPr>
          <a:xfrm>
            <a:off x="11386457" y="6488668"/>
            <a:ext cx="805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12/14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9853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FFDE-D02C-0F21-523F-50FBC0C37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F74CF5-EB56-144D-38AB-B5759DA6637F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3. </a:t>
            </a:r>
            <a:r>
              <a:rPr lang="ja-JP" altLang="en-US" sz="4000" dirty="0"/>
              <a:t>観察結果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5036F6-0B6D-A20F-7335-BC8551AD27FE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観察できた放射線の主な特徴を以下に示す</a:t>
            </a:r>
            <a:r>
              <a:rPr lang="en-US" altLang="ja-JP" sz="2400" dirty="0"/>
              <a:t>.  </a:t>
            </a:r>
            <a:endParaRPr kumimoji="1" lang="en-US" altLang="ja-JP" sz="2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F0EFFB-58F1-06EC-0473-C3813060EF58}"/>
              </a:ext>
            </a:extLst>
          </p:cNvPr>
          <p:cNvSpPr txBox="1"/>
          <p:nvPr/>
        </p:nvSpPr>
        <p:spPr>
          <a:xfrm>
            <a:off x="11386457" y="6488668"/>
            <a:ext cx="805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13/14</a:t>
            </a:r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5BCAF58-73C7-0967-9DC9-532D1DCAB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6" t="7761" r="7857" b="5367"/>
          <a:stretch>
            <a:fillRect/>
          </a:stretch>
        </p:blipFill>
        <p:spPr>
          <a:xfrm>
            <a:off x="2047421" y="1553249"/>
            <a:ext cx="8097157" cy="512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94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AA4B73-FDB6-B2DF-B648-15BD619807FA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4</a:t>
            </a:r>
            <a:r>
              <a:rPr kumimoji="1" lang="en-US" altLang="ja-JP" sz="4000" dirty="0"/>
              <a:t>. </a:t>
            </a:r>
            <a:r>
              <a:rPr kumimoji="1" lang="ja-JP" altLang="en-US" sz="4000" dirty="0"/>
              <a:t>まとめ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D39EB5-1B4C-43BF-6F6E-F6A02FCA9FC0}"/>
              </a:ext>
            </a:extLst>
          </p:cNvPr>
          <p:cNvSpPr txBox="1"/>
          <p:nvPr/>
        </p:nvSpPr>
        <p:spPr>
          <a:xfrm>
            <a:off x="957943" y="1121543"/>
            <a:ext cx="11234057" cy="221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霧箱の原理</a:t>
            </a:r>
            <a:endParaRPr lang="en-US" altLang="ja-JP" sz="24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霧箱の組み立て</a:t>
            </a:r>
            <a:endParaRPr lang="en-US" altLang="ja-JP" sz="24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放射線の観察</a:t>
            </a:r>
            <a:r>
              <a:rPr lang="en-US" altLang="ja-JP" sz="2400" dirty="0"/>
              <a:t>, </a:t>
            </a:r>
            <a:r>
              <a:rPr lang="ja-JP" altLang="en-US" sz="2400" dirty="0"/>
              <a:t>特徴の物理的解釈</a:t>
            </a:r>
            <a:endParaRPr lang="en-US" altLang="ja-JP" sz="2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B004D2-D925-91AB-F0A0-84B82DD7C716}"/>
              </a:ext>
            </a:extLst>
          </p:cNvPr>
          <p:cNvSpPr txBox="1"/>
          <p:nvPr/>
        </p:nvSpPr>
        <p:spPr>
          <a:xfrm>
            <a:off x="359229" y="3526045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5. </a:t>
            </a:r>
            <a:r>
              <a:rPr lang="ja-JP" altLang="en-US" sz="4000" dirty="0"/>
              <a:t>今後行うこと</a:t>
            </a:r>
            <a:endParaRPr kumimoji="1" lang="ja-JP" altLang="en-US" sz="4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344A0A-9013-0D56-8CF1-0CD8EE33C5F8}"/>
              </a:ext>
            </a:extLst>
          </p:cNvPr>
          <p:cNvSpPr txBox="1"/>
          <p:nvPr/>
        </p:nvSpPr>
        <p:spPr>
          <a:xfrm>
            <a:off x="957943" y="4233931"/>
            <a:ext cx="11234057" cy="221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異なるセットアップで放射線を観察</a:t>
            </a:r>
            <a:endParaRPr lang="en-US" altLang="ja-JP" sz="24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シャワーの物理的説明</a:t>
            </a:r>
            <a:endParaRPr lang="en-US" altLang="ja-JP" sz="24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放射線の由来の推定</a:t>
            </a:r>
            <a:endParaRPr lang="en-US" altLang="ja-JP" sz="24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81FBCAC-67EC-D5D9-8556-AEE9327EEB08}"/>
              </a:ext>
            </a:extLst>
          </p:cNvPr>
          <p:cNvSpPr txBox="1"/>
          <p:nvPr/>
        </p:nvSpPr>
        <p:spPr>
          <a:xfrm>
            <a:off x="11386457" y="6488668"/>
            <a:ext cx="805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14/14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174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C08D197-84F9-14D5-4A39-8C615FA5D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 b="6666"/>
          <a:stretch>
            <a:fillRect/>
          </a:stretch>
        </p:blipFill>
        <p:spPr>
          <a:xfrm>
            <a:off x="216734" y="711200"/>
            <a:ext cx="3859132" cy="5816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D322921-E4FF-147D-1C9B-031D24D3C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4" t="11466" r="12499" b="15913"/>
          <a:stretch>
            <a:fillRect/>
          </a:stretch>
        </p:blipFill>
        <p:spPr>
          <a:xfrm>
            <a:off x="4306136" y="279400"/>
            <a:ext cx="7772400" cy="441562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C2F96E8-8300-0545-61E8-CA62135EFB0E}"/>
              </a:ext>
            </a:extLst>
          </p:cNvPr>
          <p:cNvSpPr txBox="1"/>
          <p:nvPr/>
        </p:nvSpPr>
        <p:spPr>
          <a:xfrm>
            <a:off x="4544930" y="5435600"/>
            <a:ext cx="7430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ご清聴ありがとうございました</a:t>
            </a:r>
          </a:p>
        </p:txBody>
      </p:sp>
    </p:spTree>
    <p:extLst>
      <p:ext uri="{BB962C8B-B14F-4D97-AF65-F5344CB8AC3E}">
        <p14:creationId xmlns:p14="http://schemas.microsoft.com/office/powerpoint/2010/main" val="158433831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8C301E-CB4F-69F1-DCF4-7A74D924DB24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/>
              <a:t>目次</a:t>
            </a:r>
            <a:endParaRPr kumimoji="1" lang="ja-JP" altLang="en-US" sz="40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1ADBC6-EBEE-03EE-5929-2DE717B01CE1}"/>
              </a:ext>
            </a:extLst>
          </p:cNvPr>
          <p:cNvSpPr txBox="1"/>
          <p:nvPr/>
        </p:nvSpPr>
        <p:spPr>
          <a:xfrm>
            <a:off x="359229" y="1578428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95CF78-910C-CAA4-00B7-428C0976A6EE}"/>
              </a:ext>
            </a:extLst>
          </p:cNvPr>
          <p:cNvSpPr txBox="1"/>
          <p:nvPr/>
        </p:nvSpPr>
        <p:spPr>
          <a:xfrm>
            <a:off x="359229" y="2556333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2</a:t>
            </a:r>
            <a:r>
              <a:rPr kumimoji="1" lang="en-US" altLang="ja-JP" sz="4000" dirty="0"/>
              <a:t>. </a:t>
            </a:r>
            <a:r>
              <a:rPr kumimoji="1" lang="ja-JP" altLang="en-US" sz="4000" dirty="0"/>
              <a:t>霧箱の設営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B0C7365-25F8-A6C7-5F99-C7BD0AD3EBB0}"/>
              </a:ext>
            </a:extLst>
          </p:cNvPr>
          <p:cNvSpPr txBox="1"/>
          <p:nvPr/>
        </p:nvSpPr>
        <p:spPr>
          <a:xfrm>
            <a:off x="359229" y="3534238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3</a:t>
            </a:r>
            <a:r>
              <a:rPr kumimoji="1" lang="en-US" altLang="ja-JP" sz="4000" dirty="0"/>
              <a:t>. </a:t>
            </a:r>
            <a:r>
              <a:rPr lang="ja-JP" altLang="en-US" sz="4000" dirty="0"/>
              <a:t>観察結果</a:t>
            </a:r>
            <a:endParaRPr kumimoji="1" lang="ja-JP" altLang="en-US" sz="40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8140B841-8BB2-CB82-CB3F-B82698B39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335" y="4102100"/>
            <a:ext cx="3509660" cy="238656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790A8AD-F79D-6FC7-1665-E8E109E1B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318" y="219547"/>
            <a:ext cx="4969782" cy="3728177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CC10EA4-A743-6B1D-C2F0-A4FC6E26F026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2/14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D4E7BF0-3367-995C-77B3-B6100AC83D9A}"/>
              </a:ext>
            </a:extLst>
          </p:cNvPr>
          <p:cNvSpPr txBox="1"/>
          <p:nvPr/>
        </p:nvSpPr>
        <p:spPr>
          <a:xfrm>
            <a:off x="359228" y="4512143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4. </a:t>
            </a:r>
            <a:r>
              <a:rPr kumimoji="1" lang="ja-JP" altLang="en-US" sz="4000" dirty="0"/>
              <a:t>まとめ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B9E8DB6-7826-15CB-4BE8-45EDF872B3CA}"/>
              </a:ext>
            </a:extLst>
          </p:cNvPr>
          <p:cNvSpPr txBox="1"/>
          <p:nvPr/>
        </p:nvSpPr>
        <p:spPr>
          <a:xfrm>
            <a:off x="359228" y="5490048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5</a:t>
            </a:r>
            <a:r>
              <a:rPr kumimoji="1" lang="en-US" altLang="ja-JP" sz="4000" dirty="0"/>
              <a:t>. </a:t>
            </a:r>
            <a:r>
              <a:rPr lang="ja-JP" altLang="en-US" sz="4000" dirty="0"/>
              <a:t>今後行うこと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4378140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C0DA78-ECAA-EC22-A65C-89A21571C4A0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B39965-97C7-E0F5-0EF1-5C06780740D5}"/>
              </a:ext>
            </a:extLst>
          </p:cNvPr>
          <p:cNvSpPr txBox="1"/>
          <p:nvPr/>
        </p:nvSpPr>
        <p:spPr>
          <a:xfrm>
            <a:off x="898071" y="1322614"/>
            <a:ext cx="10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霧箱（ </a:t>
            </a:r>
            <a:r>
              <a:rPr kumimoji="1" lang="en-US" altLang="ja-JP" sz="2400" b="1" dirty="0"/>
              <a:t>Cloud chamber</a:t>
            </a:r>
            <a:r>
              <a:rPr kumimoji="1" lang="ja-JP" altLang="en-US" sz="2400" b="1" dirty="0"/>
              <a:t> ）とは？</a:t>
            </a:r>
            <a:endParaRPr kumimoji="1" lang="en-US" altLang="ja-JP" sz="2400" b="1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DF45EAF5-D972-B81B-8CF1-DEC0D5BA108C}"/>
              </a:ext>
            </a:extLst>
          </p:cNvPr>
          <p:cNvGrpSpPr/>
          <p:nvPr/>
        </p:nvGrpSpPr>
        <p:grpSpPr>
          <a:xfrm>
            <a:off x="1275081" y="1784279"/>
            <a:ext cx="7672976" cy="484632"/>
            <a:chOff x="1275081" y="1784279"/>
            <a:chExt cx="7672976" cy="484632"/>
          </a:xfrm>
        </p:grpSpPr>
        <p:sp>
          <p:nvSpPr>
            <p:cNvPr id="5" name="矢印: 右 4">
              <a:extLst>
                <a:ext uri="{FF2B5EF4-FFF2-40B4-BE49-F238E27FC236}">
                  <a16:creationId xmlns:a16="http://schemas.microsoft.com/office/drawing/2014/main" id="{CE9E688B-2C9F-5CDD-F7C2-E8AFEA5CCF4D}"/>
                </a:ext>
              </a:extLst>
            </p:cNvPr>
            <p:cNvSpPr/>
            <p:nvPr/>
          </p:nvSpPr>
          <p:spPr>
            <a:xfrm>
              <a:off x="1275081" y="1784279"/>
              <a:ext cx="636596" cy="48463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2E1168-5735-E784-AE91-291789B61A66}"/>
                </a:ext>
              </a:extLst>
            </p:cNvPr>
            <p:cNvSpPr txBox="1"/>
            <p:nvPr/>
          </p:nvSpPr>
          <p:spPr>
            <a:xfrm>
              <a:off x="1911677" y="1795762"/>
              <a:ext cx="7036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/>
                <a:t>放射線の</a:t>
              </a:r>
              <a:r>
                <a:rPr lang="ja-JP" altLang="en-US" sz="2400" u="sng" dirty="0"/>
                <a:t>電離作用</a:t>
              </a:r>
              <a:r>
                <a:rPr lang="ja-JP" altLang="en-US" sz="2400" dirty="0"/>
                <a:t>を使い</a:t>
              </a:r>
              <a:r>
                <a:rPr lang="en-US" altLang="ja-JP" sz="2400" dirty="0"/>
                <a:t>, </a:t>
              </a:r>
              <a:r>
                <a:rPr lang="ja-JP" altLang="en-US" sz="2400" dirty="0"/>
                <a:t>その飛跡を見る装置</a:t>
              </a:r>
              <a:endParaRPr kumimoji="1" lang="ja-JP" altLang="en-US" sz="2400" dirty="0"/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D812161-45D2-93D5-6F80-B0EF6CDCD722}"/>
              </a:ext>
            </a:extLst>
          </p:cNvPr>
          <p:cNvGrpSpPr/>
          <p:nvPr/>
        </p:nvGrpSpPr>
        <p:grpSpPr>
          <a:xfrm>
            <a:off x="3287486" y="2455408"/>
            <a:ext cx="7872185" cy="4290332"/>
            <a:chOff x="3287486" y="2455408"/>
            <a:chExt cx="7872185" cy="4290332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6FA5197F-32A1-3DB7-2777-ED0FC12A9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002541" y="1740353"/>
              <a:ext cx="4290332" cy="5720442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D9569E4-6E01-EC2E-D84B-4C8C007D3937}"/>
                </a:ext>
              </a:extLst>
            </p:cNvPr>
            <p:cNvSpPr txBox="1"/>
            <p:nvPr/>
          </p:nvSpPr>
          <p:spPr>
            <a:xfrm>
              <a:off x="9007928" y="5914743"/>
              <a:ext cx="2151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/>
                <a:t>実際に見えた放射線</a:t>
              </a: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042146-B2E0-7414-FF2E-929DF4399979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3</a:t>
            </a:r>
            <a:r>
              <a:rPr kumimoji="1" lang="en-US" altLang="ja-JP" dirty="0"/>
              <a:t>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1721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D1BA31A-1F31-EA18-AD35-7FFD5E1EA07E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E0184F-B424-3F45-C5E4-3910C295F82E}"/>
              </a:ext>
            </a:extLst>
          </p:cNvPr>
          <p:cNvSpPr txBox="1"/>
          <p:nvPr/>
        </p:nvSpPr>
        <p:spPr>
          <a:xfrm>
            <a:off x="898071" y="1322614"/>
            <a:ext cx="10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霧箱（ </a:t>
            </a:r>
            <a:r>
              <a:rPr kumimoji="1" lang="en-US" altLang="ja-JP" sz="2400" b="1" dirty="0"/>
              <a:t>Cloud chamber</a:t>
            </a:r>
            <a:r>
              <a:rPr kumimoji="1" lang="ja-JP" altLang="en-US" sz="2400" b="1" dirty="0"/>
              <a:t> ）</a:t>
            </a:r>
            <a:r>
              <a:rPr lang="ja-JP" altLang="en-US" sz="2400" b="1" dirty="0"/>
              <a:t>の詳細</a:t>
            </a:r>
            <a:endParaRPr kumimoji="1" lang="en-US" altLang="ja-JP" sz="24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870023-B0FA-7E06-E492-498BB3191631}"/>
              </a:ext>
            </a:extLst>
          </p:cNvPr>
          <p:cNvSpPr txBox="1"/>
          <p:nvPr/>
        </p:nvSpPr>
        <p:spPr>
          <a:xfrm>
            <a:off x="1191987" y="2048329"/>
            <a:ext cx="7071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発明者 </a:t>
            </a:r>
            <a:r>
              <a:rPr kumimoji="1" lang="en-US" altLang="ja-JP" sz="2400" dirty="0"/>
              <a:t>: Charles Thomson Rees Wilson </a:t>
            </a:r>
          </a:p>
          <a:p>
            <a:r>
              <a:rPr kumimoji="1" lang="ja-JP" altLang="en-US" sz="2400" dirty="0"/>
              <a:t>開発年 </a:t>
            </a:r>
            <a:r>
              <a:rPr kumimoji="1" lang="en-US" altLang="ja-JP" sz="2400" dirty="0"/>
              <a:t>: 1911 </a:t>
            </a:r>
            <a:r>
              <a:rPr kumimoji="1" lang="ja-JP" altLang="en-US" sz="2400" dirty="0"/>
              <a:t>年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kumimoji="1" lang="en-US" altLang="ja-JP" sz="2400" dirty="0"/>
              <a:t>〈</a:t>
            </a:r>
            <a:r>
              <a:rPr kumimoji="1" lang="ja-JP" altLang="en-US" sz="2400" dirty="0"/>
              <a:t>開発までの経緯</a:t>
            </a:r>
            <a:r>
              <a:rPr kumimoji="1" lang="en-US" altLang="ja-JP" sz="2400" dirty="0"/>
              <a:t>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E7D7CC-DDF5-378F-A29F-8FE48492C5EC}"/>
              </a:ext>
            </a:extLst>
          </p:cNvPr>
          <p:cNvSpPr txBox="1"/>
          <p:nvPr/>
        </p:nvSpPr>
        <p:spPr>
          <a:xfrm>
            <a:off x="1727200" y="3428139"/>
            <a:ext cx="6337300" cy="59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kumimoji="1" lang="en-US" altLang="ja-JP" sz="2400" dirty="0"/>
              <a:t>Wilson </a:t>
            </a:r>
            <a:r>
              <a:rPr kumimoji="1" lang="ja-JP" altLang="en-US" sz="2400" dirty="0"/>
              <a:t>の専門は物理学や気象学</a:t>
            </a:r>
            <a:endParaRPr kumimoji="1" lang="en-US" altLang="ja-JP" sz="24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59EBEC-7088-B17B-4693-8070EDA06A04}"/>
              </a:ext>
            </a:extLst>
          </p:cNvPr>
          <p:cNvSpPr txBox="1"/>
          <p:nvPr/>
        </p:nvSpPr>
        <p:spPr>
          <a:xfrm>
            <a:off x="1727200" y="3998461"/>
            <a:ext cx="6337300" cy="59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人工的に雲を作り出す研究</a:t>
            </a:r>
            <a:endParaRPr kumimoji="1" lang="en-US" altLang="ja-JP" sz="24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58CCAEB-8291-B34E-D6A4-D7906ADC6E81}"/>
              </a:ext>
            </a:extLst>
          </p:cNvPr>
          <p:cNvSpPr txBox="1"/>
          <p:nvPr/>
        </p:nvSpPr>
        <p:spPr>
          <a:xfrm>
            <a:off x="1727200" y="4593047"/>
            <a:ext cx="6337300" cy="1148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kumimoji="1" lang="ja-JP" altLang="en-US" sz="2400" dirty="0"/>
              <a:t>ガラス瓶中の湿った空気を過冷却し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そこで霧が発生することを発見した</a:t>
            </a:r>
            <a:r>
              <a:rPr kumimoji="1" lang="en-US" altLang="ja-JP" sz="2400" dirty="0"/>
              <a:t>.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B1729FF-3433-5E86-B8B5-8F58E4A15F1C}"/>
              </a:ext>
            </a:extLst>
          </p:cNvPr>
          <p:cNvSpPr txBox="1"/>
          <p:nvPr/>
        </p:nvSpPr>
        <p:spPr>
          <a:xfrm>
            <a:off x="1727200" y="5737661"/>
            <a:ext cx="6337300" cy="1148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ja-JP" altLang="en-US" sz="2400" dirty="0"/>
              <a:t>後に放射線の飛跡を観ることができることに気づき</a:t>
            </a:r>
            <a:r>
              <a:rPr lang="en-US" altLang="ja-JP" sz="2400" dirty="0"/>
              <a:t>, </a:t>
            </a:r>
            <a:r>
              <a:rPr lang="ja-JP" altLang="en-US" sz="2400" dirty="0"/>
              <a:t>霧箱の発明に至った</a:t>
            </a:r>
            <a:r>
              <a:rPr lang="en-US" altLang="ja-JP" sz="2400" dirty="0"/>
              <a:t>.</a:t>
            </a:r>
            <a:endParaRPr kumimoji="1" lang="en-US" altLang="ja-JP" sz="2400" dirty="0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0433BA4-9750-AD9A-C866-F9430FD0A08D}"/>
              </a:ext>
            </a:extLst>
          </p:cNvPr>
          <p:cNvGrpSpPr/>
          <p:nvPr/>
        </p:nvGrpSpPr>
        <p:grpSpPr>
          <a:xfrm>
            <a:off x="8708385" y="1158782"/>
            <a:ext cx="2562143" cy="4295180"/>
            <a:chOff x="8708385" y="1158782"/>
            <a:chExt cx="2562143" cy="4295180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44D16D70-B8BD-1352-A988-66FF5D2B7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98832" y="1158782"/>
              <a:ext cx="2381250" cy="3371850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D259087-85B3-E281-B55E-E1B44C92A238}"/>
                </a:ext>
              </a:extLst>
            </p:cNvPr>
            <p:cNvSpPr txBox="1"/>
            <p:nvPr/>
          </p:nvSpPr>
          <p:spPr>
            <a:xfrm>
              <a:off x="8708385" y="4530632"/>
              <a:ext cx="25621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/>
                <a:t>Charles Thomson Rees Wilson</a:t>
              </a:r>
            </a:p>
            <a:p>
              <a:pPr algn="ctr"/>
              <a:r>
                <a:rPr lang="en-US" altLang="ja-JP" dirty="0"/>
                <a:t>( 1869 ~ 1959 )</a:t>
              </a:r>
              <a:endParaRPr kumimoji="1" lang="ja-JP" altLang="en-US" dirty="0"/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D973419-417F-F813-44EF-580BDC646994}"/>
              </a:ext>
            </a:extLst>
          </p:cNvPr>
          <p:cNvSpPr txBox="1"/>
          <p:nvPr/>
        </p:nvSpPr>
        <p:spPr>
          <a:xfrm>
            <a:off x="8064500" y="6239914"/>
            <a:ext cx="3654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引用 </a:t>
            </a:r>
            <a:r>
              <a:rPr kumimoji="1" lang="en-US" altLang="ja-JP" dirty="0"/>
              <a:t>:</a:t>
            </a:r>
            <a:r>
              <a:rPr lang="ja-JP" altLang="ja-JP" dirty="0">
                <a:hlinkClick r:id="rId3"/>
              </a:rPr>
              <a:t>チャールズ・トムソン・リーズ・</a:t>
            </a:r>
            <a:r>
              <a:rPr lang="ja-JP" altLang="ja-JP" dirty="0">
                <a:hlinkClick r:id="rId3"/>
              </a:rPr>
              <a:t>ウィルソン - Wikipedia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57C39CA-204B-3ACB-EFAC-B76908ADA2C5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4/14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7662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  <p:bldP spid="15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34341-0124-07FE-C1F2-2595C531C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EE8D999B-FB2A-7222-0BBB-6D3980B1D1FD}"/>
              </a:ext>
            </a:extLst>
          </p:cNvPr>
          <p:cNvGrpSpPr/>
          <p:nvPr/>
        </p:nvGrpSpPr>
        <p:grpSpPr>
          <a:xfrm>
            <a:off x="4434729" y="2579590"/>
            <a:ext cx="2648488" cy="2648465"/>
            <a:chOff x="2010760" y="5035775"/>
            <a:chExt cx="1657640" cy="1657626"/>
          </a:xfrm>
        </p:grpSpPr>
        <p:sp>
          <p:nvSpPr>
            <p:cNvPr id="72" name="楕円 71">
              <a:extLst>
                <a:ext uri="{FF2B5EF4-FFF2-40B4-BE49-F238E27FC236}">
                  <a16:creationId xmlns:a16="http://schemas.microsoft.com/office/drawing/2014/main" id="{A700997A-6282-3D38-6B6B-B0C675A2F245}"/>
                </a:ext>
              </a:extLst>
            </p:cNvPr>
            <p:cNvSpPr/>
            <p:nvPr/>
          </p:nvSpPr>
          <p:spPr>
            <a:xfrm>
              <a:off x="2711449" y="5736457"/>
              <a:ext cx="256263" cy="25626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楕円 72">
              <a:extLst>
                <a:ext uri="{FF2B5EF4-FFF2-40B4-BE49-F238E27FC236}">
                  <a16:creationId xmlns:a16="http://schemas.microsoft.com/office/drawing/2014/main" id="{6313070C-6BCD-1B23-11C7-DE62B439AE1A}"/>
                </a:ext>
              </a:extLst>
            </p:cNvPr>
            <p:cNvSpPr/>
            <p:nvPr/>
          </p:nvSpPr>
          <p:spPr>
            <a:xfrm>
              <a:off x="2377160" y="5402172"/>
              <a:ext cx="924840" cy="924832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楕円 73">
              <a:extLst>
                <a:ext uri="{FF2B5EF4-FFF2-40B4-BE49-F238E27FC236}">
                  <a16:creationId xmlns:a16="http://schemas.microsoft.com/office/drawing/2014/main" id="{06B8AA94-61CF-3E44-8DDE-76D22C46032F}"/>
                </a:ext>
              </a:extLst>
            </p:cNvPr>
            <p:cNvSpPr/>
            <p:nvPr/>
          </p:nvSpPr>
          <p:spPr>
            <a:xfrm>
              <a:off x="2059660" y="5084675"/>
              <a:ext cx="1559840" cy="155982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楕円 74">
              <a:extLst>
                <a:ext uri="{FF2B5EF4-FFF2-40B4-BE49-F238E27FC236}">
                  <a16:creationId xmlns:a16="http://schemas.microsoft.com/office/drawing/2014/main" id="{5D48A34E-6AF7-5933-4EB2-3EECF0AB6EE3}"/>
                </a:ext>
              </a:extLst>
            </p:cNvPr>
            <p:cNvSpPr/>
            <p:nvPr/>
          </p:nvSpPr>
          <p:spPr>
            <a:xfrm>
              <a:off x="3171007" y="555466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楕円 75">
              <a:extLst>
                <a:ext uri="{FF2B5EF4-FFF2-40B4-BE49-F238E27FC236}">
                  <a16:creationId xmlns:a16="http://schemas.microsoft.com/office/drawing/2014/main" id="{F0270240-FFED-2812-18D0-6D962D6657A8}"/>
                </a:ext>
              </a:extLst>
            </p:cNvPr>
            <p:cNvSpPr/>
            <p:nvPr/>
          </p:nvSpPr>
          <p:spPr>
            <a:xfrm>
              <a:off x="2451870" y="613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楕円 76">
              <a:extLst>
                <a:ext uri="{FF2B5EF4-FFF2-40B4-BE49-F238E27FC236}">
                  <a16:creationId xmlns:a16="http://schemas.microsoft.com/office/drawing/2014/main" id="{B64C5080-5730-E0B3-8B44-011F22FB00E1}"/>
                </a:ext>
              </a:extLst>
            </p:cNvPr>
            <p:cNvSpPr/>
            <p:nvPr/>
          </p:nvSpPr>
          <p:spPr>
            <a:xfrm>
              <a:off x="2790680" y="503577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楕円 77">
              <a:extLst>
                <a:ext uri="{FF2B5EF4-FFF2-40B4-BE49-F238E27FC236}">
                  <a16:creationId xmlns:a16="http://schemas.microsoft.com/office/drawing/2014/main" id="{91DA86F9-95F1-AB15-C3A6-C9A19C9BC777}"/>
                </a:ext>
              </a:extLst>
            </p:cNvPr>
            <p:cNvSpPr/>
            <p:nvPr/>
          </p:nvSpPr>
          <p:spPr>
            <a:xfrm>
              <a:off x="3570600" y="581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楕円 78">
              <a:extLst>
                <a:ext uri="{FF2B5EF4-FFF2-40B4-BE49-F238E27FC236}">
                  <a16:creationId xmlns:a16="http://schemas.microsoft.com/office/drawing/2014/main" id="{FE63713F-6BCC-F790-1A6B-6FDA438AA7C0}"/>
                </a:ext>
              </a:extLst>
            </p:cNvPr>
            <p:cNvSpPr/>
            <p:nvPr/>
          </p:nvSpPr>
          <p:spPr>
            <a:xfrm>
              <a:off x="2790680" y="6595601"/>
              <a:ext cx="97800" cy="97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楕円 79">
              <a:extLst>
                <a:ext uri="{FF2B5EF4-FFF2-40B4-BE49-F238E27FC236}">
                  <a16:creationId xmlns:a16="http://schemas.microsoft.com/office/drawing/2014/main" id="{18DACB8F-38A8-130B-4F4E-D1BA4B593FB3}"/>
                </a:ext>
              </a:extLst>
            </p:cNvPr>
            <p:cNvSpPr/>
            <p:nvPr/>
          </p:nvSpPr>
          <p:spPr>
            <a:xfrm>
              <a:off x="2010760" y="581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楕円 80">
              <a:extLst>
                <a:ext uri="{FF2B5EF4-FFF2-40B4-BE49-F238E27FC236}">
                  <a16:creationId xmlns:a16="http://schemas.microsoft.com/office/drawing/2014/main" id="{05B6DCE2-136E-1374-7849-2A1257410E2B}"/>
                </a:ext>
              </a:extLst>
            </p:cNvPr>
            <p:cNvSpPr/>
            <p:nvPr/>
          </p:nvSpPr>
          <p:spPr>
            <a:xfrm>
              <a:off x="3314700" y="524291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31B93B43-9929-0397-D35E-EA8B77C06A60}"/>
                </a:ext>
              </a:extLst>
            </p:cNvPr>
            <p:cNvSpPr/>
            <p:nvPr/>
          </p:nvSpPr>
          <p:spPr>
            <a:xfrm>
              <a:off x="3314700" y="639544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楕円 82">
              <a:extLst>
                <a:ext uri="{FF2B5EF4-FFF2-40B4-BE49-F238E27FC236}">
                  <a16:creationId xmlns:a16="http://schemas.microsoft.com/office/drawing/2014/main" id="{CB90AED4-D985-4835-9173-5532CB315E9E}"/>
                </a:ext>
              </a:extLst>
            </p:cNvPr>
            <p:cNvSpPr/>
            <p:nvPr/>
          </p:nvSpPr>
          <p:spPr>
            <a:xfrm>
              <a:off x="2265626" y="524291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楕円 83">
              <a:extLst>
                <a:ext uri="{FF2B5EF4-FFF2-40B4-BE49-F238E27FC236}">
                  <a16:creationId xmlns:a16="http://schemas.microsoft.com/office/drawing/2014/main" id="{34ED5854-335F-3220-E95D-59EF97638E90}"/>
                </a:ext>
              </a:extLst>
            </p:cNvPr>
            <p:cNvSpPr/>
            <p:nvPr/>
          </p:nvSpPr>
          <p:spPr>
            <a:xfrm>
              <a:off x="2265626" y="639544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55AD67-05C3-BF2F-13A2-4732C23CC52F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DF3ABF-D5C4-BFB6-A273-3A32D468BD9C}"/>
              </a:ext>
            </a:extLst>
          </p:cNvPr>
          <p:cNvSpPr txBox="1"/>
          <p:nvPr/>
        </p:nvSpPr>
        <p:spPr>
          <a:xfrm>
            <a:off x="898071" y="1322614"/>
            <a:ext cx="10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霧箱（ </a:t>
            </a:r>
            <a:r>
              <a:rPr kumimoji="1" lang="en-US" altLang="ja-JP" sz="2400" b="1" dirty="0"/>
              <a:t>Cloud chamber</a:t>
            </a:r>
            <a:r>
              <a:rPr kumimoji="1" lang="ja-JP" altLang="en-US" sz="2400" b="1" dirty="0"/>
              <a:t> ）</a:t>
            </a:r>
            <a:r>
              <a:rPr lang="ja-JP" altLang="en-US" sz="2400" b="1" dirty="0"/>
              <a:t>の原理</a:t>
            </a:r>
            <a:endParaRPr kumimoji="1" lang="en-US" altLang="ja-JP" sz="24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09246FF-ACC8-12F2-54E0-1A9F07F09B02}"/>
              </a:ext>
            </a:extLst>
          </p:cNvPr>
          <p:cNvSpPr txBox="1"/>
          <p:nvPr/>
        </p:nvSpPr>
        <p:spPr>
          <a:xfrm>
            <a:off x="1208315" y="1784279"/>
            <a:ext cx="9797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放射線はその電離作用により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空気中の分子を電離させる </a:t>
            </a:r>
            <a:r>
              <a:rPr kumimoji="1" lang="en-US" altLang="ja-JP" sz="2400" dirty="0"/>
              <a:t>( </a:t>
            </a:r>
            <a:r>
              <a:rPr kumimoji="1" lang="ja-JP" altLang="en-US" sz="2400" dirty="0"/>
              <a:t>電離作用</a:t>
            </a:r>
            <a:r>
              <a:rPr kumimoji="1" lang="en-US" altLang="ja-JP" sz="2400" dirty="0"/>
              <a:t> ) </a:t>
            </a:r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2793DD8D-72F9-40CF-E609-A5A4F3156370}"/>
              </a:ext>
            </a:extLst>
          </p:cNvPr>
          <p:cNvSpPr/>
          <p:nvPr/>
        </p:nvSpPr>
        <p:spPr>
          <a:xfrm>
            <a:off x="5680843" y="5071794"/>
            <a:ext cx="156260" cy="15626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BFFF6FD8-C52F-C6A2-011C-1382DC29908A}"/>
              </a:ext>
            </a:extLst>
          </p:cNvPr>
          <p:cNvGrpSpPr/>
          <p:nvPr/>
        </p:nvGrpSpPr>
        <p:grpSpPr>
          <a:xfrm>
            <a:off x="3298295" y="5201232"/>
            <a:ext cx="2281533" cy="595474"/>
            <a:chOff x="3298295" y="5201232"/>
            <a:chExt cx="2281533" cy="595474"/>
          </a:xfrm>
        </p:grpSpPr>
        <p:cxnSp>
          <p:nvCxnSpPr>
            <p:cNvPr id="91" name="直線矢印コネクタ 90">
              <a:extLst>
                <a:ext uri="{FF2B5EF4-FFF2-40B4-BE49-F238E27FC236}">
                  <a16:creationId xmlns:a16="http://schemas.microsoft.com/office/drawing/2014/main" id="{061C2A0D-4612-92BF-959E-4B129B3ED3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3574" y="5201232"/>
              <a:ext cx="1366254" cy="410808"/>
            </a:xfrm>
            <a:prstGeom prst="straightConnector1">
              <a:avLst/>
            </a:prstGeom>
            <a:ln w="76200"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48ACFB88-5E9A-FE7F-A66B-8D23611E2EC3}"/>
                </a:ext>
              </a:extLst>
            </p:cNvPr>
            <p:cNvSpPr txBox="1"/>
            <p:nvPr/>
          </p:nvSpPr>
          <p:spPr>
            <a:xfrm>
              <a:off x="3298295" y="5427374"/>
              <a:ext cx="91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/>
                <a:t>放射線</a:t>
              </a:r>
              <a:endParaRPr kumimoji="1" lang="ja-JP" altLang="en-US" b="1" dirty="0"/>
            </a:p>
          </p:txBody>
        </p:sp>
      </p:grp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799CBF85-DF3A-CAAA-485E-2FAE67401549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5/14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558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C47CA-F508-0076-DADE-6619F9523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906EE6-AC99-D54E-3022-6B7AF929CDD4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4A6728-E82D-7B2F-C698-38EE089F5571}"/>
              </a:ext>
            </a:extLst>
          </p:cNvPr>
          <p:cNvSpPr txBox="1"/>
          <p:nvPr/>
        </p:nvSpPr>
        <p:spPr>
          <a:xfrm>
            <a:off x="898071" y="1322614"/>
            <a:ext cx="10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霧箱（ </a:t>
            </a:r>
            <a:r>
              <a:rPr kumimoji="1" lang="en-US" altLang="ja-JP" sz="2400" b="1" dirty="0"/>
              <a:t>Cloud chamber</a:t>
            </a:r>
            <a:r>
              <a:rPr kumimoji="1" lang="ja-JP" altLang="en-US" sz="2400" b="1" dirty="0"/>
              <a:t> ）</a:t>
            </a:r>
            <a:r>
              <a:rPr lang="ja-JP" altLang="en-US" sz="2400" b="1" dirty="0"/>
              <a:t>の原理</a:t>
            </a:r>
            <a:endParaRPr kumimoji="1" lang="en-US" altLang="ja-JP" sz="24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C86D4B-3E0E-5C0B-B7FE-4D5F3CD126C0}"/>
              </a:ext>
            </a:extLst>
          </p:cNvPr>
          <p:cNvSpPr txBox="1"/>
          <p:nvPr/>
        </p:nvSpPr>
        <p:spPr>
          <a:xfrm>
            <a:off x="1208315" y="1784279"/>
            <a:ext cx="9797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放射線はその電離作用により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空気中の分子を電離させる </a:t>
            </a:r>
            <a:r>
              <a:rPr kumimoji="1" lang="en-US" altLang="ja-JP" sz="2400" dirty="0"/>
              <a:t>( </a:t>
            </a:r>
            <a:r>
              <a:rPr kumimoji="1" lang="ja-JP" altLang="en-US" sz="2400" dirty="0"/>
              <a:t>電離作用</a:t>
            </a:r>
            <a:r>
              <a:rPr kumimoji="1" lang="en-US" altLang="ja-JP" sz="2400" dirty="0"/>
              <a:t> ) 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0BA1BB28-C69F-C8C3-AF37-D917B0837187}"/>
              </a:ext>
            </a:extLst>
          </p:cNvPr>
          <p:cNvCxnSpPr>
            <a:cxnSpLocks/>
          </p:cNvCxnSpPr>
          <p:nvPr/>
        </p:nvCxnSpPr>
        <p:spPr>
          <a:xfrm flipV="1">
            <a:off x="7143861" y="4751994"/>
            <a:ext cx="1076011" cy="1698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72BE0A85-DCAA-1B0B-A52A-DECFB159D01A}"/>
              </a:ext>
            </a:extLst>
          </p:cNvPr>
          <p:cNvGrpSpPr/>
          <p:nvPr/>
        </p:nvGrpSpPr>
        <p:grpSpPr>
          <a:xfrm>
            <a:off x="4434729" y="2579590"/>
            <a:ext cx="2648488" cy="2648465"/>
            <a:chOff x="2010760" y="5035775"/>
            <a:chExt cx="1657640" cy="1657626"/>
          </a:xfrm>
        </p:grpSpPr>
        <p:sp>
          <p:nvSpPr>
            <p:cNvPr id="72" name="楕円 71">
              <a:extLst>
                <a:ext uri="{FF2B5EF4-FFF2-40B4-BE49-F238E27FC236}">
                  <a16:creationId xmlns:a16="http://schemas.microsoft.com/office/drawing/2014/main" id="{754458AB-2A4A-79B3-6208-B4100BB4FE5C}"/>
                </a:ext>
              </a:extLst>
            </p:cNvPr>
            <p:cNvSpPr/>
            <p:nvPr/>
          </p:nvSpPr>
          <p:spPr>
            <a:xfrm>
              <a:off x="2711449" y="5736457"/>
              <a:ext cx="256263" cy="25626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楕円 72">
              <a:extLst>
                <a:ext uri="{FF2B5EF4-FFF2-40B4-BE49-F238E27FC236}">
                  <a16:creationId xmlns:a16="http://schemas.microsoft.com/office/drawing/2014/main" id="{E746ECFC-1142-A0B5-95D9-3D91809A953F}"/>
                </a:ext>
              </a:extLst>
            </p:cNvPr>
            <p:cNvSpPr/>
            <p:nvPr/>
          </p:nvSpPr>
          <p:spPr>
            <a:xfrm>
              <a:off x="2377160" y="5402172"/>
              <a:ext cx="924840" cy="924832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楕円 73">
              <a:extLst>
                <a:ext uri="{FF2B5EF4-FFF2-40B4-BE49-F238E27FC236}">
                  <a16:creationId xmlns:a16="http://schemas.microsoft.com/office/drawing/2014/main" id="{3F68D0D0-1350-FCEB-1B88-EDDD855C95BE}"/>
                </a:ext>
              </a:extLst>
            </p:cNvPr>
            <p:cNvSpPr/>
            <p:nvPr/>
          </p:nvSpPr>
          <p:spPr>
            <a:xfrm>
              <a:off x="2059660" y="5084675"/>
              <a:ext cx="1559840" cy="155982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楕円 74">
              <a:extLst>
                <a:ext uri="{FF2B5EF4-FFF2-40B4-BE49-F238E27FC236}">
                  <a16:creationId xmlns:a16="http://schemas.microsoft.com/office/drawing/2014/main" id="{92DF3493-42B6-648F-FD08-20725C946914}"/>
                </a:ext>
              </a:extLst>
            </p:cNvPr>
            <p:cNvSpPr/>
            <p:nvPr/>
          </p:nvSpPr>
          <p:spPr>
            <a:xfrm>
              <a:off x="3171007" y="555466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楕円 75">
              <a:extLst>
                <a:ext uri="{FF2B5EF4-FFF2-40B4-BE49-F238E27FC236}">
                  <a16:creationId xmlns:a16="http://schemas.microsoft.com/office/drawing/2014/main" id="{FDF05523-A2F2-C74D-9703-6093209179D8}"/>
                </a:ext>
              </a:extLst>
            </p:cNvPr>
            <p:cNvSpPr/>
            <p:nvPr/>
          </p:nvSpPr>
          <p:spPr>
            <a:xfrm>
              <a:off x="2451870" y="613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楕円 76">
              <a:extLst>
                <a:ext uri="{FF2B5EF4-FFF2-40B4-BE49-F238E27FC236}">
                  <a16:creationId xmlns:a16="http://schemas.microsoft.com/office/drawing/2014/main" id="{BEB00297-04EF-1C81-9201-2566B4D1457C}"/>
                </a:ext>
              </a:extLst>
            </p:cNvPr>
            <p:cNvSpPr/>
            <p:nvPr/>
          </p:nvSpPr>
          <p:spPr>
            <a:xfrm>
              <a:off x="2790680" y="503577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楕円 77">
              <a:extLst>
                <a:ext uri="{FF2B5EF4-FFF2-40B4-BE49-F238E27FC236}">
                  <a16:creationId xmlns:a16="http://schemas.microsoft.com/office/drawing/2014/main" id="{31B5F8BD-CBDE-0DFB-DAE1-B0E80FB46772}"/>
                </a:ext>
              </a:extLst>
            </p:cNvPr>
            <p:cNvSpPr/>
            <p:nvPr/>
          </p:nvSpPr>
          <p:spPr>
            <a:xfrm>
              <a:off x="3570600" y="581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楕円 78">
              <a:extLst>
                <a:ext uri="{FF2B5EF4-FFF2-40B4-BE49-F238E27FC236}">
                  <a16:creationId xmlns:a16="http://schemas.microsoft.com/office/drawing/2014/main" id="{73BCAAD2-9E71-8325-7CE0-11090FA6F47C}"/>
                </a:ext>
              </a:extLst>
            </p:cNvPr>
            <p:cNvSpPr/>
            <p:nvPr/>
          </p:nvSpPr>
          <p:spPr>
            <a:xfrm>
              <a:off x="2790680" y="6595601"/>
              <a:ext cx="97800" cy="97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楕円 79">
              <a:extLst>
                <a:ext uri="{FF2B5EF4-FFF2-40B4-BE49-F238E27FC236}">
                  <a16:creationId xmlns:a16="http://schemas.microsoft.com/office/drawing/2014/main" id="{4C75B636-557D-55D3-7EAA-EBE1DC7CCC91}"/>
                </a:ext>
              </a:extLst>
            </p:cNvPr>
            <p:cNvSpPr/>
            <p:nvPr/>
          </p:nvSpPr>
          <p:spPr>
            <a:xfrm>
              <a:off x="2010760" y="5815688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楕円 80">
              <a:extLst>
                <a:ext uri="{FF2B5EF4-FFF2-40B4-BE49-F238E27FC236}">
                  <a16:creationId xmlns:a16="http://schemas.microsoft.com/office/drawing/2014/main" id="{28DEF3A6-24B0-3E71-3F76-3FB1ACE74053}"/>
                </a:ext>
              </a:extLst>
            </p:cNvPr>
            <p:cNvSpPr/>
            <p:nvPr/>
          </p:nvSpPr>
          <p:spPr>
            <a:xfrm>
              <a:off x="3314700" y="524291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EC91ED20-6204-0814-D575-FB38A3F3A635}"/>
                </a:ext>
              </a:extLst>
            </p:cNvPr>
            <p:cNvSpPr/>
            <p:nvPr/>
          </p:nvSpPr>
          <p:spPr>
            <a:xfrm>
              <a:off x="3314700" y="639544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楕円 82">
              <a:extLst>
                <a:ext uri="{FF2B5EF4-FFF2-40B4-BE49-F238E27FC236}">
                  <a16:creationId xmlns:a16="http://schemas.microsoft.com/office/drawing/2014/main" id="{8B333A6D-C560-578E-19B4-49DFFBF694EF}"/>
                </a:ext>
              </a:extLst>
            </p:cNvPr>
            <p:cNvSpPr/>
            <p:nvPr/>
          </p:nvSpPr>
          <p:spPr>
            <a:xfrm>
              <a:off x="2265626" y="5242915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楕円 83">
              <a:extLst>
                <a:ext uri="{FF2B5EF4-FFF2-40B4-BE49-F238E27FC236}">
                  <a16:creationId xmlns:a16="http://schemas.microsoft.com/office/drawing/2014/main" id="{B0C3311E-30B6-F1A7-1EA8-84E1A7788F2D}"/>
                </a:ext>
              </a:extLst>
            </p:cNvPr>
            <p:cNvSpPr/>
            <p:nvPr/>
          </p:nvSpPr>
          <p:spPr>
            <a:xfrm>
              <a:off x="2265626" y="6395443"/>
              <a:ext cx="97800" cy="97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41DADE42-7CD9-144A-95F2-889AAFE69F43}"/>
              </a:ext>
            </a:extLst>
          </p:cNvPr>
          <p:cNvCxnSpPr>
            <a:cxnSpLocks/>
          </p:cNvCxnSpPr>
          <p:nvPr/>
        </p:nvCxnSpPr>
        <p:spPr>
          <a:xfrm>
            <a:off x="5963696" y="5178286"/>
            <a:ext cx="2360331" cy="106817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楕円 69">
            <a:extLst>
              <a:ext uri="{FF2B5EF4-FFF2-40B4-BE49-F238E27FC236}">
                <a16:creationId xmlns:a16="http://schemas.microsoft.com/office/drawing/2014/main" id="{1E463F81-0FDB-E1B6-6248-12AF92DE93B5}"/>
              </a:ext>
            </a:extLst>
          </p:cNvPr>
          <p:cNvSpPr/>
          <p:nvPr/>
        </p:nvSpPr>
        <p:spPr>
          <a:xfrm>
            <a:off x="7045124" y="4843754"/>
            <a:ext cx="156260" cy="15626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E79E9FE-D6B7-F246-4A35-5E6C3E26189A}"/>
              </a:ext>
            </a:extLst>
          </p:cNvPr>
          <p:cNvGrpSpPr/>
          <p:nvPr/>
        </p:nvGrpSpPr>
        <p:grpSpPr>
          <a:xfrm>
            <a:off x="3298295" y="5201232"/>
            <a:ext cx="2281533" cy="595474"/>
            <a:chOff x="3298295" y="5201232"/>
            <a:chExt cx="2281533" cy="595474"/>
          </a:xfrm>
        </p:grpSpPr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13CEBCC0-A041-6F11-A3A9-CFF8EC5C34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3574" y="5201232"/>
              <a:ext cx="1366254" cy="410808"/>
            </a:xfrm>
            <a:prstGeom prst="straightConnector1">
              <a:avLst/>
            </a:prstGeom>
            <a:ln w="76200"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2C9DC351-7C45-56EF-688C-3E649A9B953D}"/>
                </a:ext>
              </a:extLst>
            </p:cNvPr>
            <p:cNvSpPr txBox="1"/>
            <p:nvPr/>
          </p:nvSpPr>
          <p:spPr>
            <a:xfrm>
              <a:off x="3298295" y="5427374"/>
              <a:ext cx="915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/>
                <a:t>放射線</a:t>
              </a:r>
              <a:endParaRPr kumimoji="1" lang="ja-JP" altLang="en-US" b="1" dirty="0"/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8422043-835F-7354-E6E7-19DEC591DA22}"/>
              </a:ext>
            </a:extLst>
          </p:cNvPr>
          <p:cNvSpPr txBox="1"/>
          <p:nvPr/>
        </p:nvSpPr>
        <p:spPr>
          <a:xfrm>
            <a:off x="1208315" y="6096999"/>
            <a:ext cx="11263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このほかにも </a:t>
            </a:r>
            <a:r>
              <a:rPr kumimoji="1" lang="en-US" altLang="ja-JP" sz="2400" dirty="0"/>
              <a:t>2 </a:t>
            </a:r>
            <a:r>
              <a:rPr kumimoji="1" lang="ja-JP" altLang="en-US" sz="2400" dirty="0"/>
              <a:t>次的な荷電粒子が引き起こす</a:t>
            </a:r>
            <a:r>
              <a:rPr kumimoji="1" lang="ja-JP" altLang="en-US" sz="2400" b="1" dirty="0"/>
              <a:t>間接電離</a:t>
            </a:r>
            <a:r>
              <a:rPr kumimoji="1" lang="ja-JP" altLang="en-US" sz="2400" dirty="0"/>
              <a:t>もある</a:t>
            </a:r>
            <a:r>
              <a:rPr kumimoji="1" lang="en-US" altLang="ja-JP" sz="2400" dirty="0"/>
              <a:t>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C5855F6-403E-941D-31D8-A6CFA1EABA8E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94039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9A843-F55B-6F31-CE15-C36E39A88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グループ化 238">
            <a:extLst>
              <a:ext uri="{FF2B5EF4-FFF2-40B4-BE49-F238E27FC236}">
                <a16:creationId xmlns:a16="http://schemas.microsoft.com/office/drawing/2014/main" id="{2D7DD254-D57E-86A9-76C1-74BFD944168A}"/>
              </a:ext>
            </a:extLst>
          </p:cNvPr>
          <p:cNvGrpSpPr/>
          <p:nvPr/>
        </p:nvGrpSpPr>
        <p:grpSpPr>
          <a:xfrm>
            <a:off x="2663825" y="2606644"/>
            <a:ext cx="6864350" cy="4251356"/>
            <a:chOff x="2663825" y="2606644"/>
            <a:chExt cx="6864350" cy="4251356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7708A7BB-F302-1F5B-7D20-3FDB45753DCD}"/>
                </a:ext>
              </a:extLst>
            </p:cNvPr>
            <p:cNvGrpSpPr/>
            <p:nvPr/>
          </p:nvGrpSpPr>
          <p:grpSpPr>
            <a:xfrm>
              <a:off x="2663825" y="2606644"/>
              <a:ext cx="6864350" cy="4251356"/>
              <a:chOff x="2663825" y="2654652"/>
              <a:chExt cx="6864350" cy="4251356"/>
            </a:xfrm>
          </p:grpSpPr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B2C83C07-55E9-BF2A-6B1D-BB26E6AC84E7}"/>
                  </a:ext>
                </a:extLst>
              </p:cNvPr>
              <p:cNvSpPr/>
              <p:nvPr/>
            </p:nvSpPr>
            <p:spPr>
              <a:xfrm>
                <a:off x="2663825" y="2654652"/>
                <a:ext cx="6864350" cy="378969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E743E051-29EA-6CE2-22D0-D98ED3358084}"/>
                  </a:ext>
                </a:extLst>
              </p:cNvPr>
              <p:cNvSpPr txBox="1"/>
              <p:nvPr/>
            </p:nvSpPr>
            <p:spPr>
              <a:xfrm>
                <a:off x="5674783" y="6444343"/>
                <a:ext cx="8424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 dirty="0"/>
                  <a:t>霧箱</a:t>
                </a:r>
              </a:p>
            </p:txBody>
          </p:sp>
        </p:grpSp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18BAA35C-E844-7D4F-16DE-55B818843E12}"/>
                </a:ext>
              </a:extLst>
            </p:cNvPr>
            <p:cNvSpPr/>
            <p:nvPr/>
          </p:nvSpPr>
          <p:spPr>
            <a:xfrm>
              <a:off x="3189300" y="3170194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107D9401-3D37-6419-0230-770F31CC685D}"/>
                </a:ext>
              </a:extLst>
            </p:cNvPr>
            <p:cNvSpPr/>
            <p:nvPr/>
          </p:nvSpPr>
          <p:spPr>
            <a:xfrm>
              <a:off x="3361266" y="426720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BFB2D167-51AE-674A-86E0-8E51AE9E602D}"/>
                </a:ext>
              </a:extLst>
            </p:cNvPr>
            <p:cNvSpPr/>
            <p:nvPr/>
          </p:nvSpPr>
          <p:spPr>
            <a:xfrm>
              <a:off x="8144933" y="3454399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84D2C9FD-AE3E-2261-B6BC-A1AF0FDFD3DA}"/>
                </a:ext>
              </a:extLst>
            </p:cNvPr>
            <p:cNvSpPr/>
            <p:nvPr/>
          </p:nvSpPr>
          <p:spPr>
            <a:xfrm>
              <a:off x="7179732" y="3674532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28B222E1-28EC-CBCC-72F7-D610B6A4EFB9}"/>
                </a:ext>
              </a:extLst>
            </p:cNvPr>
            <p:cNvSpPr/>
            <p:nvPr/>
          </p:nvSpPr>
          <p:spPr>
            <a:xfrm>
              <a:off x="5936039" y="329381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6103504A-CF53-52C5-F438-5ECADBF4F05C}"/>
                </a:ext>
              </a:extLst>
            </p:cNvPr>
            <p:cNvSpPr/>
            <p:nvPr/>
          </p:nvSpPr>
          <p:spPr>
            <a:xfrm>
              <a:off x="7479241" y="4698999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50558DAC-5D83-AC77-816C-D2CE275E53DC}"/>
                </a:ext>
              </a:extLst>
            </p:cNvPr>
            <p:cNvSpPr/>
            <p:nvPr/>
          </p:nvSpPr>
          <p:spPr>
            <a:xfrm>
              <a:off x="5650441" y="4532563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421A7F2B-CB3E-E766-FEDB-38693FF303AC}"/>
                </a:ext>
              </a:extLst>
            </p:cNvPr>
            <p:cNvSpPr/>
            <p:nvPr/>
          </p:nvSpPr>
          <p:spPr>
            <a:xfrm>
              <a:off x="3522133" y="5410199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BB9B487F-FD4C-30A0-8B5F-8180C13811BC}"/>
                </a:ext>
              </a:extLst>
            </p:cNvPr>
            <p:cNvSpPr/>
            <p:nvPr/>
          </p:nvSpPr>
          <p:spPr>
            <a:xfrm>
              <a:off x="4574644" y="389020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543E251C-4EDE-9DFD-226A-E0B3AF859053}"/>
                </a:ext>
              </a:extLst>
            </p:cNvPr>
            <p:cNvSpPr/>
            <p:nvPr/>
          </p:nvSpPr>
          <p:spPr>
            <a:xfrm>
              <a:off x="4464577" y="579120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9677EF4A-3570-093F-B91B-98A6ECB6BC37}"/>
                </a:ext>
              </a:extLst>
            </p:cNvPr>
            <p:cNvSpPr/>
            <p:nvPr/>
          </p:nvSpPr>
          <p:spPr>
            <a:xfrm>
              <a:off x="5345658" y="3836926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ED1C0729-4355-B40B-EDC2-6CEB278BB139}"/>
                </a:ext>
              </a:extLst>
            </p:cNvPr>
            <p:cNvSpPr/>
            <p:nvPr/>
          </p:nvSpPr>
          <p:spPr>
            <a:xfrm>
              <a:off x="4290402" y="490493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966F06B5-6F58-FFCA-6763-EE443BA90501}"/>
                </a:ext>
              </a:extLst>
            </p:cNvPr>
            <p:cNvSpPr/>
            <p:nvPr/>
          </p:nvSpPr>
          <p:spPr>
            <a:xfrm>
              <a:off x="8458729" y="5776116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楕円 36">
              <a:extLst>
                <a:ext uri="{FF2B5EF4-FFF2-40B4-BE49-F238E27FC236}">
                  <a16:creationId xmlns:a16="http://schemas.microsoft.com/office/drawing/2014/main" id="{732F8549-7A6D-58AC-41AC-075CA2B36FB3}"/>
                </a:ext>
              </a:extLst>
            </p:cNvPr>
            <p:cNvSpPr/>
            <p:nvPr/>
          </p:nvSpPr>
          <p:spPr>
            <a:xfrm>
              <a:off x="5911545" y="564819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楕円 38">
              <a:extLst>
                <a:ext uri="{FF2B5EF4-FFF2-40B4-BE49-F238E27FC236}">
                  <a16:creationId xmlns:a16="http://schemas.microsoft.com/office/drawing/2014/main" id="{1F6A2590-A72A-EFD9-BE4A-3711CD717A00}"/>
                </a:ext>
              </a:extLst>
            </p:cNvPr>
            <p:cNvSpPr/>
            <p:nvPr/>
          </p:nvSpPr>
          <p:spPr>
            <a:xfrm>
              <a:off x="6046106" y="5015005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楕円 40">
              <a:extLst>
                <a:ext uri="{FF2B5EF4-FFF2-40B4-BE49-F238E27FC236}">
                  <a16:creationId xmlns:a16="http://schemas.microsoft.com/office/drawing/2014/main" id="{F79131F1-D13E-E9FE-0439-63358011EA31}"/>
                </a:ext>
              </a:extLst>
            </p:cNvPr>
            <p:cNvSpPr/>
            <p:nvPr/>
          </p:nvSpPr>
          <p:spPr>
            <a:xfrm>
              <a:off x="7875473" y="429934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楕円 42">
              <a:extLst>
                <a:ext uri="{FF2B5EF4-FFF2-40B4-BE49-F238E27FC236}">
                  <a16:creationId xmlns:a16="http://schemas.microsoft.com/office/drawing/2014/main" id="{47C78D66-AE49-02D4-BACB-FCEC18BABC89}"/>
                </a:ext>
              </a:extLst>
            </p:cNvPr>
            <p:cNvSpPr/>
            <p:nvPr/>
          </p:nvSpPr>
          <p:spPr>
            <a:xfrm>
              <a:off x="6344707" y="457839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00E3A951-45C2-1795-12A3-407DB329E1BE}"/>
                </a:ext>
              </a:extLst>
            </p:cNvPr>
            <p:cNvSpPr/>
            <p:nvPr/>
          </p:nvSpPr>
          <p:spPr>
            <a:xfrm>
              <a:off x="7310324" y="5410199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楕円 46">
              <a:extLst>
                <a:ext uri="{FF2B5EF4-FFF2-40B4-BE49-F238E27FC236}">
                  <a16:creationId xmlns:a16="http://schemas.microsoft.com/office/drawing/2014/main" id="{D0FFC5C1-4A57-B026-B1DE-EFABAF6A5D6C}"/>
                </a:ext>
              </a:extLst>
            </p:cNvPr>
            <p:cNvSpPr/>
            <p:nvPr/>
          </p:nvSpPr>
          <p:spPr>
            <a:xfrm>
              <a:off x="3632200" y="355027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楕円 48">
              <a:extLst>
                <a:ext uri="{FF2B5EF4-FFF2-40B4-BE49-F238E27FC236}">
                  <a16:creationId xmlns:a16="http://schemas.microsoft.com/office/drawing/2014/main" id="{CA319BA6-96F6-96DC-E22E-D1DD4DAB8173}"/>
                </a:ext>
              </a:extLst>
            </p:cNvPr>
            <p:cNvSpPr/>
            <p:nvPr/>
          </p:nvSpPr>
          <p:spPr>
            <a:xfrm>
              <a:off x="4017771" y="305166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32A2EDBC-E5A7-AA52-B435-BF7C0D4C5FDF}"/>
                </a:ext>
              </a:extLst>
            </p:cNvPr>
            <p:cNvSpPr/>
            <p:nvPr/>
          </p:nvSpPr>
          <p:spPr>
            <a:xfrm>
              <a:off x="3951173" y="4126005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楕円 52">
              <a:extLst>
                <a:ext uri="{FF2B5EF4-FFF2-40B4-BE49-F238E27FC236}">
                  <a16:creationId xmlns:a16="http://schemas.microsoft.com/office/drawing/2014/main" id="{27074E45-E5C9-352F-1D36-D3A8DF9396B0}"/>
                </a:ext>
              </a:extLst>
            </p:cNvPr>
            <p:cNvSpPr/>
            <p:nvPr/>
          </p:nvSpPr>
          <p:spPr>
            <a:xfrm>
              <a:off x="8734840" y="3313204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楕円 54">
              <a:extLst>
                <a:ext uri="{FF2B5EF4-FFF2-40B4-BE49-F238E27FC236}">
                  <a16:creationId xmlns:a16="http://schemas.microsoft.com/office/drawing/2014/main" id="{20119EFC-DCDF-BC69-141B-CF3E66E5AA6B}"/>
                </a:ext>
              </a:extLst>
            </p:cNvPr>
            <p:cNvSpPr/>
            <p:nvPr/>
          </p:nvSpPr>
          <p:spPr>
            <a:xfrm>
              <a:off x="8438507" y="400026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D87BE751-97F4-0448-4A8D-AA959B737F2E}"/>
                </a:ext>
              </a:extLst>
            </p:cNvPr>
            <p:cNvSpPr/>
            <p:nvPr/>
          </p:nvSpPr>
          <p:spPr>
            <a:xfrm>
              <a:off x="6525946" y="3152623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楕円 58">
              <a:extLst>
                <a:ext uri="{FF2B5EF4-FFF2-40B4-BE49-F238E27FC236}">
                  <a16:creationId xmlns:a16="http://schemas.microsoft.com/office/drawing/2014/main" id="{7BC10D9B-3A81-B8FD-01DA-BFDB4AB0F10E}"/>
                </a:ext>
              </a:extLst>
            </p:cNvPr>
            <p:cNvSpPr/>
            <p:nvPr/>
          </p:nvSpPr>
          <p:spPr>
            <a:xfrm>
              <a:off x="7621926" y="310634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楕円 60">
              <a:extLst>
                <a:ext uri="{FF2B5EF4-FFF2-40B4-BE49-F238E27FC236}">
                  <a16:creationId xmlns:a16="http://schemas.microsoft.com/office/drawing/2014/main" id="{9F5996CE-7E47-2DF7-EDF7-7E76AF320AD9}"/>
                </a:ext>
              </a:extLst>
            </p:cNvPr>
            <p:cNvSpPr/>
            <p:nvPr/>
          </p:nvSpPr>
          <p:spPr>
            <a:xfrm>
              <a:off x="6194840" y="404012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楕円 62">
              <a:extLst>
                <a:ext uri="{FF2B5EF4-FFF2-40B4-BE49-F238E27FC236}">
                  <a16:creationId xmlns:a16="http://schemas.microsoft.com/office/drawing/2014/main" id="{10E550B1-F437-7186-A96C-FA400409B72D}"/>
                </a:ext>
              </a:extLst>
            </p:cNvPr>
            <p:cNvSpPr/>
            <p:nvPr/>
          </p:nvSpPr>
          <p:spPr>
            <a:xfrm>
              <a:off x="3299367" y="4970856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楕円 84">
              <a:extLst>
                <a:ext uri="{FF2B5EF4-FFF2-40B4-BE49-F238E27FC236}">
                  <a16:creationId xmlns:a16="http://schemas.microsoft.com/office/drawing/2014/main" id="{9B432A55-B26C-8221-4F6C-7EF3AFB6062A}"/>
                </a:ext>
              </a:extLst>
            </p:cNvPr>
            <p:cNvSpPr/>
            <p:nvPr/>
          </p:nvSpPr>
          <p:spPr>
            <a:xfrm>
              <a:off x="4888969" y="429934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楕円 86">
              <a:extLst>
                <a:ext uri="{FF2B5EF4-FFF2-40B4-BE49-F238E27FC236}">
                  <a16:creationId xmlns:a16="http://schemas.microsoft.com/office/drawing/2014/main" id="{19C46557-7CFE-A1E8-B9E4-110688CAACCA}"/>
                </a:ext>
              </a:extLst>
            </p:cNvPr>
            <p:cNvSpPr/>
            <p:nvPr/>
          </p:nvSpPr>
          <p:spPr>
            <a:xfrm>
              <a:off x="5054484" y="5650005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楕円 88">
              <a:extLst>
                <a:ext uri="{FF2B5EF4-FFF2-40B4-BE49-F238E27FC236}">
                  <a16:creationId xmlns:a16="http://schemas.microsoft.com/office/drawing/2014/main" id="{A2A77774-A100-0795-9529-62022844AACD}"/>
                </a:ext>
              </a:extLst>
            </p:cNvPr>
            <p:cNvSpPr/>
            <p:nvPr/>
          </p:nvSpPr>
          <p:spPr>
            <a:xfrm>
              <a:off x="5342220" y="3042556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楕円 90">
              <a:extLst>
                <a:ext uri="{FF2B5EF4-FFF2-40B4-BE49-F238E27FC236}">
                  <a16:creationId xmlns:a16="http://schemas.microsoft.com/office/drawing/2014/main" id="{B1A3326B-B85E-1A74-E7BB-3EAFC4FD61EA}"/>
                </a:ext>
              </a:extLst>
            </p:cNvPr>
            <p:cNvSpPr/>
            <p:nvPr/>
          </p:nvSpPr>
          <p:spPr>
            <a:xfrm>
              <a:off x="5062950" y="4938804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楕円 92">
              <a:extLst>
                <a:ext uri="{FF2B5EF4-FFF2-40B4-BE49-F238E27FC236}">
                  <a16:creationId xmlns:a16="http://schemas.microsoft.com/office/drawing/2014/main" id="{D12B3395-C423-35DE-C548-07A845539797}"/>
                </a:ext>
              </a:extLst>
            </p:cNvPr>
            <p:cNvSpPr/>
            <p:nvPr/>
          </p:nvSpPr>
          <p:spPr>
            <a:xfrm>
              <a:off x="9048636" y="534339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9289692E-B0AE-A627-396A-217F6EF257EB}"/>
                </a:ext>
              </a:extLst>
            </p:cNvPr>
            <p:cNvSpPr/>
            <p:nvPr/>
          </p:nvSpPr>
          <p:spPr>
            <a:xfrm>
              <a:off x="6737274" y="5682058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楕円 96">
              <a:extLst>
                <a:ext uri="{FF2B5EF4-FFF2-40B4-BE49-F238E27FC236}">
                  <a16:creationId xmlns:a16="http://schemas.microsoft.com/office/drawing/2014/main" id="{D5F9222A-FF24-6179-D02F-174F64FA4616}"/>
                </a:ext>
              </a:extLst>
            </p:cNvPr>
            <p:cNvSpPr/>
            <p:nvPr/>
          </p:nvSpPr>
          <p:spPr>
            <a:xfrm>
              <a:off x="6716466" y="5144743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楕円 98">
              <a:extLst>
                <a:ext uri="{FF2B5EF4-FFF2-40B4-BE49-F238E27FC236}">
                  <a16:creationId xmlns:a16="http://schemas.microsoft.com/office/drawing/2014/main" id="{FA1EFEC3-A2C9-298F-661C-91081D66CACD}"/>
                </a:ext>
              </a:extLst>
            </p:cNvPr>
            <p:cNvSpPr/>
            <p:nvPr/>
          </p:nvSpPr>
          <p:spPr>
            <a:xfrm>
              <a:off x="8458729" y="4868331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楕円 100">
              <a:extLst>
                <a:ext uri="{FF2B5EF4-FFF2-40B4-BE49-F238E27FC236}">
                  <a16:creationId xmlns:a16="http://schemas.microsoft.com/office/drawing/2014/main" id="{F8CFD5B1-9BD3-2E72-A3E9-A49B1D1160E5}"/>
                </a:ext>
              </a:extLst>
            </p:cNvPr>
            <p:cNvSpPr/>
            <p:nvPr/>
          </p:nvSpPr>
          <p:spPr>
            <a:xfrm>
              <a:off x="7090190" y="4236072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楕円 102">
              <a:extLst>
                <a:ext uri="{FF2B5EF4-FFF2-40B4-BE49-F238E27FC236}">
                  <a16:creationId xmlns:a16="http://schemas.microsoft.com/office/drawing/2014/main" id="{89B1418B-3169-17FF-BDD8-4E76FB949981}"/>
                </a:ext>
              </a:extLst>
            </p:cNvPr>
            <p:cNvSpPr/>
            <p:nvPr/>
          </p:nvSpPr>
          <p:spPr>
            <a:xfrm>
              <a:off x="7926273" y="5315252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楕円 104">
              <a:extLst>
                <a:ext uri="{FF2B5EF4-FFF2-40B4-BE49-F238E27FC236}">
                  <a16:creationId xmlns:a16="http://schemas.microsoft.com/office/drawing/2014/main" id="{E0DAB924-78B2-951A-828B-208A13B9E426}"/>
                </a:ext>
              </a:extLst>
            </p:cNvPr>
            <p:cNvSpPr/>
            <p:nvPr/>
          </p:nvSpPr>
          <p:spPr>
            <a:xfrm>
              <a:off x="4684163" y="3262690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楕円 236">
              <a:extLst>
                <a:ext uri="{FF2B5EF4-FFF2-40B4-BE49-F238E27FC236}">
                  <a16:creationId xmlns:a16="http://schemas.microsoft.com/office/drawing/2014/main" id="{22826C98-3601-00B3-4504-F08BD13CCF2D}"/>
                </a:ext>
              </a:extLst>
            </p:cNvPr>
            <p:cNvSpPr/>
            <p:nvPr/>
          </p:nvSpPr>
          <p:spPr>
            <a:xfrm>
              <a:off x="6957408" y="4766733"/>
              <a:ext cx="220134" cy="2201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C17A32-B0AF-3CA1-20B2-D0F8A9CC9E16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1. </a:t>
            </a:r>
            <a:r>
              <a:rPr kumimoji="1" lang="ja-JP" altLang="en-US" sz="4000" dirty="0"/>
              <a:t>霧箱の</a:t>
            </a:r>
            <a:r>
              <a:rPr lang="ja-JP" altLang="en-US" sz="4000" dirty="0"/>
              <a:t>原理</a:t>
            </a:r>
            <a:endParaRPr kumimoji="1" lang="ja-JP" altLang="en-US" sz="4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510382-1AE1-0D10-AEB5-B0D8AA4C725C}"/>
              </a:ext>
            </a:extLst>
          </p:cNvPr>
          <p:cNvSpPr txBox="1"/>
          <p:nvPr/>
        </p:nvSpPr>
        <p:spPr>
          <a:xfrm>
            <a:off x="898071" y="1322614"/>
            <a:ext cx="10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霧箱（ </a:t>
            </a:r>
            <a:r>
              <a:rPr kumimoji="1" lang="en-US" altLang="ja-JP" sz="2400" b="1" dirty="0"/>
              <a:t>Cloud chamber</a:t>
            </a:r>
            <a:r>
              <a:rPr kumimoji="1" lang="ja-JP" altLang="en-US" sz="2400" b="1" dirty="0"/>
              <a:t> ）</a:t>
            </a:r>
            <a:r>
              <a:rPr lang="ja-JP" altLang="en-US" sz="2400" b="1" dirty="0"/>
              <a:t>の原理</a:t>
            </a:r>
            <a:endParaRPr kumimoji="1" lang="en-US" altLang="ja-JP" sz="24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392DAC-5020-B236-63FA-921276254314}"/>
              </a:ext>
            </a:extLst>
          </p:cNvPr>
          <p:cNvSpPr txBox="1"/>
          <p:nvPr/>
        </p:nvSpPr>
        <p:spPr>
          <a:xfrm>
            <a:off x="1208315" y="1784279"/>
            <a:ext cx="9797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霧箱内では</a:t>
            </a:r>
            <a:r>
              <a:rPr lang="ja-JP" altLang="en-US" sz="2400" dirty="0"/>
              <a:t>過飽和状態の</a:t>
            </a:r>
            <a:r>
              <a:rPr kumimoji="1" lang="ja-JP" altLang="en-US" sz="2400" dirty="0"/>
              <a:t>アルコール分子が漂い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放射線によってイオン化された分子が凝結核となり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液滴になる</a:t>
            </a:r>
            <a:endParaRPr kumimoji="1" lang="en-US" altLang="ja-JP" sz="2400" dirty="0"/>
          </a:p>
        </p:txBody>
      </p:sp>
      <p:grpSp>
        <p:nvGrpSpPr>
          <p:cNvPr id="235" name="グループ化 234">
            <a:extLst>
              <a:ext uri="{FF2B5EF4-FFF2-40B4-BE49-F238E27FC236}">
                <a16:creationId xmlns:a16="http://schemas.microsoft.com/office/drawing/2014/main" id="{26DC5AF8-A914-55B1-9D86-66BFFB2569A1}"/>
              </a:ext>
            </a:extLst>
          </p:cNvPr>
          <p:cNvGrpSpPr/>
          <p:nvPr/>
        </p:nvGrpSpPr>
        <p:grpSpPr>
          <a:xfrm>
            <a:off x="3742267" y="3136722"/>
            <a:ext cx="5291666" cy="2383544"/>
            <a:chOff x="3769141" y="3129366"/>
            <a:chExt cx="5291666" cy="2383544"/>
          </a:xfrm>
        </p:grpSpPr>
        <p:cxnSp>
          <p:nvCxnSpPr>
            <p:cNvPr id="109" name="直線矢印コネクタ 108">
              <a:extLst>
                <a:ext uri="{FF2B5EF4-FFF2-40B4-BE49-F238E27FC236}">
                  <a16:creationId xmlns:a16="http://schemas.microsoft.com/office/drawing/2014/main" id="{8571C967-E331-090C-76E4-47706B3B07C0}"/>
                </a:ext>
              </a:extLst>
            </p:cNvPr>
            <p:cNvCxnSpPr/>
            <p:nvPr/>
          </p:nvCxnSpPr>
          <p:spPr>
            <a:xfrm flipH="1">
              <a:off x="3769141" y="3212075"/>
              <a:ext cx="5291666" cy="2300835"/>
            </a:xfrm>
            <a:prstGeom prst="straightConnector1">
              <a:avLst/>
            </a:prstGeom>
            <a:ln w="76200">
              <a:solidFill>
                <a:srgbClr val="FF00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楕円 109">
              <a:extLst>
                <a:ext uri="{FF2B5EF4-FFF2-40B4-BE49-F238E27FC236}">
                  <a16:creationId xmlns:a16="http://schemas.microsoft.com/office/drawing/2014/main" id="{12D9852B-3415-4AC9-013F-B878205000EE}"/>
                </a:ext>
              </a:extLst>
            </p:cNvPr>
            <p:cNvSpPr/>
            <p:nvPr/>
          </p:nvSpPr>
          <p:spPr>
            <a:xfrm>
              <a:off x="8380942" y="3256191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2" name="楕円 111">
              <a:extLst>
                <a:ext uri="{FF2B5EF4-FFF2-40B4-BE49-F238E27FC236}">
                  <a16:creationId xmlns:a16="http://schemas.microsoft.com/office/drawing/2014/main" id="{FF554CDC-9F03-C9FF-3773-C4C8CDC54D92}"/>
                </a:ext>
              </a:extLst>
            </p:cNvPr>
            <p:cNvSpPr/>
            <p:nvPr/>
          </p:nvSpPr>
          <p:spPr>
            <a:xfrm>
              <a:off x="8414709" y="3486188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4" name="楕円 113">
              <a:extLst>
                <a:ext uri="{FF2B5EF4-FFF2-40B4-BE49-F238E27FC236}">
                  <a16:creationId xmlns:a16="http://schemas.microsoft.com/office/drawing/2014/main" id="{59B14373-27B5-AAEC-DC30-891DCB61923B}"/>
                </a:ext>
              </a:extLst>
            </p:cNvPr>
            <p:cNvSpPr/>
            <p:nvPr/>
          </p:nvSpPr>
          <p:spPr>
            <a:xfrm>
              <a:off x="7981139" y="3414653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6" name="楕円 115">
              <a:extLst>
                <a:ext uri="{FF2B5EF4-FFF2-40B4-BE49-F238E27FC236}">
                  <a16:creationId xmlns:a16="http://schemas.microsoft.com/office/drawing/2014/main" id="{75E5881D-1423-C154-2510-B4E58A3C632B}"/>
                </a:ext>
              </a:extLst>
            </p:cNvPr>
            <p:cNvSpPr/>
            <p:nvPr/>
          </p:nvSpPr>
          <p:spPr>
            <a:xfrm>
              <a:off x="8153820" y="3587383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1" name="楕円 120">
              <a:extLst>
                <a:ext uri="{FF2B5EF4-FFF2-40B4-BE49-F238E27FC236}">
                  <a16:creationId xmlns:a16="http://schemas.microsoft.com/office/drawing/2014/main" id="{5E808D50-467A-E054-2292-B12F4A87D0C1}"/>
                </a:ext>
              </a:extLst>
            </p:cNvPr>
            <p:cNvSpPr/>
            <p:nvPr/>
          </p:nvSpPr>
          <p:spPr>
            <a:xfrm>
              <a:off x="7709093" y="3535089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3" name="楕円 122">
              <a:extLst>
                <a:ext uri="{FF2B5EF4-FFF2-40B4-BE49-F238E27FC236}">
                  <a16:creationId xmlns:a16="http://schemas.microsoft.com/office/drawing/2014/main" id="{53873ED6-2798-F386-754E-BDFF54071CBC}"/>
                </a:ext>
              </a:extLst>
            </p:cNvPr>
            <p:cNvSpPr/>
            <p:nvPr/>
          </p:nvSpPr>
          <p:spPr>
            <a:xfrm>
              <a:off x="7742860" y="3765086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楕円 124">
              <a:extLst>
                <a:ext uri="{FF2B5EF4-FFF2-40B4-BE49-F238E27FC236}">
                  <a16:creationId xmlns:a16="http://schemas.microsoft.com/office/drawing/2014/main" id="{DF2C9812-AB7D-C172-ADF6-B6DD91930AE5}"/>
                </a:ext>
              </a:extLst>
            </p:cNvPr>
            <p:cNvSpPr/>
            <p:nvPr/>
          </p:nvSpPr>
          <p:spPr>
            <a:xfrm>
              <a:off x="7363981" y="3686900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7" name="楕円 126">
              <a:extLst>
                <a:ext uri="{FF2B5EF4-FFF2-40B4-BE49-F238E27FC236}">
                  <a16:creationId xmlns:a16="http://schemas.microsoft.com/office/drawing/2014/main" id="{003D05D9-ABC5-A7E1-4B6E-1DC6D459FCC7}"/>
                </a:ext>
              </a:extLst>
            </p:cNvPr>
            <p:cNvSpPr/>
            <p:nvPr/>
          </p:nvSpPr>
          <p:spPr>
            <a:xfrm>
              <a:off x="7536662" y="3859630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9" name="楕円 128">
              <a:extLst>
                <a:ext uri="{FF2B5EF4-FFF2-40B4-BE49-F238E27FC236}">
                  <a16:creationId xmlns:a16="http://schemas.microsoft.com/office/drawing/2014/main" id="{3AA2FE31-0012-442D-8A75-825F4C44B493}"/>
                </a:ext>
              </a:extLst>
            </p:cNvPr>
            <p:cNvSpPr/>
            <p:nvPr/>
          </p:nvSpPr>
          <p:spPr>
            <a:xfrm>
              <a:off x="7047796" y="3835589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楕円 130">
              <a:extLst>
                <a:ext uri="{FF2B5EF4-FFF2-40B4-BE49-F238E27FC236}">
                  <a16:creationId xmlns:a16="http://schemas.microsoft.com/office/drawing/2014/main" id="{D9B47434-3AAF-A83F-FCEB-0C5EE2430271}"/>
                </a:ext>
              </a:extLst>
            </p:cNvPr>
            <p:cNvSpPr/>
            <p:nvPr/>
          </p:nvSpPr>
          <p:spPr>
            <a:xfrm>
              <a:off x="7187517" y="4013332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3" name="楕円 132">
              <a:extLst>
                <a:ext uri="{FF2B5EF4-FFF2-40B4-BE49-F238E27FC236}">
                  <a16:creationId xmlns:a16="http://schemas.microsoft.com/office/drawing/2014/main" id="{EC168C8C-C522-0D43-A7ED-07BAA233743E}"/>
                </a:ext>
              </a:extLst>
            </p:cNvPr>
            <p:cNvSpPr/>
            <p:nvPr/>
          </p:nvSpPr>
          <p:spPr>
            <a:xfrm>
              <a:off x="6781252" y="3959586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5" name="楕円 134">
              <a:extLst>
                <a:ext uri="{FF2B5EF4-FFF2-40B4-BE49-F238E27FC236}">
                  <a16:creationId xmlns:a16="http://schemas.microsoft.com/office/drawing/2014/main" id="{5BA8BBDD-E6C1-C439-BD2B-DCFF1DE25FDB}"/>
                </a:ext>
              </a:extLst>
            </p:cNvPr>
            <p:cNvSpPr/>
            <p:nvPr/>
          </p:nvSpPr>
          <p:spPr>
            <a:xfrm>
              <a:off x="6815019" y="4189583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7" name="楕円 136">
              <a:extLst>
                <a:ext uri="{FF2B5EF4-FFF2-40B4-BE49-F238E27FC236}">
                  <a16:creationId xmlns:a16="http://schemas.microsoft.com/office/drawing/2014/main" id="{74F944BF-016C-3C1B-005D-8BAA5F07D2AE}"/>
                </a:ext>
              </a:extLst>
            </p:cNvPr>
            <p:cNvSpPr/>
            <p:nvPr/>
          </p:nvSpPr>
          <p:spPr>
            <a:xfrm>
              <a:off x="8668700" y="3129366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9" name="楕円 138">
              <a:extLst>
                <a:ext uri="{FF2B5EF4-FFF2-40B4-BE49-F238E27FC236}">
                  <a16:creationId xmlns:a16="http://schemas.microsoft.com/office/drawing/2014/main" id="{95657227-4D91-0095-F93A-99AF224EC13E}"/>
                </a:ext>
              </a:extLst>
            </p:cNvPr>
            <p:cNvSpPr/>
            <p:nvPr/>
          </p:nvSpPr>
          <p:spPr>
            <a:xfrm>
              <a:off x="8702467" y="3359363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1" name="楕円 140">
              <a:extLst>
                <a:ext uri="{FF2B5EF4-FFF2-40B4-BE49-F238E27FC236}">
                  <a16:creationId xmlns:a16="http://schemas.microsoft.com/office/drawing/2014/main" id="{4B295CE7-8EC6-EF0E-FC72-1BE727FB7F49}"/>
                </a:ext>
              </a:extLst>
            </p:cNvPr>
            <p:cNvSpPr/>
            <p:nvPr/>
          </p:nvSpPr>
          <p:spPr>
            <a:xfrm>
              <a:off x="6400127" y="4121260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3" name="楕円 142">
              <a:extLst>
                <a:ext uri="{FF2B5EF4-FFF2-40B4-BE49-F238E27FC236}">
                  <a16:creationId xmlns:a16="http://schemas.microsoft.com/office/drawing/2014/main" id="{2801B130-3BB8-1C2B-81F4-D7EB5BAA416D}"/>
                </a:ext>
              </a:extLst>
            </p:cNvPr>
            <p:cNvSpPr/>
            <p:nvPr/>
          </p:nvSpPr>
          <p:spPr>
            <a:xfrm>
              <a:off x="6539848" y="4299003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5" name="楕円 144">
              <a:extLst>
                <a:ext uri="{FF2B5EF4-FFF2-40B4-BE49-F238E27FC236}">
                  <a16:creationId xmlns:a16="http://schemas.microsoft.com/office/drawing/2014/main" id="{D1F2C169-8B96-B98B-6A7E-0DFBEE4A2410}"/>
                </a:ext>
              </a:extLst>
            </p:cNvPr>
            <p:cNvSpPr/>
            <p:nvPr/>
          </p:nvSpPr>
          <p:spPr>
            <a:xfrm>
              <a:off x="6070468" y="4257051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7" name="楕円 146">
              <a:extLst>
                <a:ext uri="{FF2B5EF4-FFF2-40B4-BE49-F238E27FC236}">
                  <a16:creationId xmlns:a16="http://schemas.microsoft.com/office/drawing/2014/main" id="{ADB0CF8C-4EA5-C04D-C86C-8008BF9DA16D}"/>
                </a:ext>
              </a:extLst>
            </p:cNvPr>
            <p:cNvSpPr/>
            <p:nvPr/>
          </p:nvSpPr>
          <p:spPr>
            <a:xfrm>
              <a:off x="6243149" y="4429781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9" name="楕円 148">
              <a:extLst>
                <a:ext uri="{FF2B5EF4-FFF2-40B4-BE49-F238E27FC236}">
                  <a16:creationId xmlns:a16="http://schemas.microsoft.com/office/drawing/2014/main" id="{99A69A47-9E7C-8950-372A-F87A7E7B6342}"/>
                </a:ext>
              </a:extLst>
            </p:cNvPr>
            <p:cNvSpPr/>
            <p:nvPr/>
          </p:nvSpPr>
          <p:spPr>
            <a:xfrm>
              <a:off x="5776825" y="4376677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51" name="楕円 150">
              <a:extLst>
                <a:ext uri="{FF2B5EF4-FFF2-40B4-BE49-F238E27FC236}">
                  <a16:creationId xmlns:a16="http://schemas.microsoft.com/office/drawing/2014/main" id="{3A68C1D9-B6C4-33E7-168F-31D74F808841}"/>
                </a:ext>
              </a:extLst>
            </p:cNvPr>
            <p:cNvSpPr/>
            <p:nvPr/>
          </p:nvSpPr>
          <p:spPr>
            <a:xfrm>
              <a:off x="5810592" y="4606674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53" name="楕円 152">
              <a:extLst>
                <a:ext uri="{FF2B5EF4-FFF2-40B4-BE49-F238E27FC236}">
                  <a16:creationId xmlns:a16="http://schemas.microsoft.com/office/drawing/2014/main" id="{38241EB3-CE75-A087-3712-324C9BC5175E}"/>
                </a:ext>
              </a:extLst>
            </p:cNvPr>
            <p:cNvSpPr/>
            <p:nvPr/>
          </p:nvSpPr>
          <p:spPr>
            <a:xfrm>
              <a:off x="5491246" y="4529110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55" name="楕円 154">
              <a:extLst>
                <a:ext uri="{FF2B5EF4-FFF2-40B4-BE49-F238E27FC236}">
                  <a16:creationId xmlns:a16="http://schemas.microsoft.com/office/drawing/2014/main" id="{88197E61-3C02-2A01-CCD3-FF4256106463}"/>
                </a:ext>
              </a:extLst>
            </p:cNvPr>
            <p:cNvSpPr/>
            <p:nvPr/>
          </p:nvSpPr>
          <p:spPr>
            <a:xfrm>
              <a:off x="5630967" y="4706853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57" name="楕円 156">
              <a:extLst>
                <a:ext uri="{FF2B5EF4-FFF2-40B4-BE49-F238E27FC236}">
                  <a16:creationId xmlns:a16="http://schemas.microsoft.com/office/drawing/2014/main" id="{3E1E9769-1FD5-5E22-FB09-EDAB43423405}"/>
                </a:ext>
              </a:extLst>
            </p:cNvPr>
            <p:cNvSpPr/>
            <p:nvPr/>
          </p:nvSpPr>
          <p:spPr>
            <a:xfrm>
              <a:off x="5176826" y="4665320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59" name="楕円 158">
              <a:extLst>
                <a:ext uri="{FF2B5EF4-FFF2-40B4-BE49-F238E27FC236}">
                  <a16:creationId xmlns:a16="http://schemas.microsoft.com/office/drawing/2014/main" id="{1DA83A0E-5422-5ED0-A7EE-08F80DE9D9F7}"/>
                </a:ext>
              </a:extLst>
            </p:cNvPr>
            <p:cNvSpPr/>
            <p:nvPr/>
          </p:nvSpPr>
          <p:spPr>
            <a:xfrm>
              <a:off x="5349507" y="4838050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1" name="楕円 160">
              <a:extLst>
                <a:ext uri="{FF2B5EF4-FFF2-40B4-BE49-F238E27FC236}">
                  <a16:creationId xmlns:a16="http://schemas.microsoft.com/office/drawing/2014/main" id="{99290D61-6364-BFBA-E1A7-E49A46849998}"/>
                </a:ext>
              </a:extLst>
            </p:cNvPr>
            <p:cNvSpPr/>
            <p:nvPr/>
          </p:nvSpPr>
          <p:spPr>
            <a:xfrm>
              <a:off x="4877628" y="4761028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3" name="楕円 162">
              <a:extLst>
                <a:ext uri="{FF2B5EF4-FFF2-40B4-BE49-F238E27FC236}">
                  <a16:creationId xmlns:a16="http://schemas.microsoft.com/office/drawing/2014/main" id="{F0A87A50-218E-EA5E-8739-FC6123ABB02C}"/>
                </a:ext>
              </a:extLst>
            </p:cNvPr>
            <p:cNvSpPr/>
            <p:nvPr/>
          </p:nvSpPr>
          <p:spPr>
            <a:xfrm>
              <a:off x="4911395" y="4991025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5" name="楕円 164">
              <a:extLst>
                <a:ext uri="{FF2B5EF4-FFF2-40B4-BE49-F238E27FC236}">
                  <a16:creationId xmlns:a16="http://schemas.microsoft.com/office/drawing/2014/main" id="{60D79889-BBDA-C1A7-2320-B32F6F97323D}"/>
                </a:ext>
              </a:extLst>
            </p:cNvPr>
            <p:cNvSpPr/>
            <p:nvPr/>
          </p:nvSpPr>
          <p:spPr>
            <a:xfrm>
              <a:off x="4546505" y="4896169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7" name="楕円 166">
              <a:extLst>
                <a:ext uri="{FF2B5EF4-FFF2-40B4-BE49-F238E27FC236}">
                  <a16:creationId xmlns:a16="http://schemas.microsoft.com/office/drawing/2014/main" id="{CD178BC3-FAF3-8C51-1E15-EED5EDD86E64}"/>
                </a:ext>
              </a:extLst>
            </p:cNvPr>
            <p:cNvSpPr/>
            <p:nvPr/>
          </p:nvSpPr>
          <p:spPr>
            <a:xfrm>
              <a:off x="4664080" y="5088465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9" name="楕円 168">
              <a:extLst>
                <a:ext uri="{FF2B5EF4-FFF2-40B4-BE49-F238E27FC236}">
                  <a16:creationId xmlns:a16="http://schemas.microsoft.com/office/drawing/2014/main" id="{49911D0D-D5CF-C822-A403-F9EAD061854B}"/>
                </a:ext>
              </a:extLst>
            </p:cNvPr>
            <p:cNvSpPr/>
            <p:nvPr/>
          </p:nvSpPr>
          <p:spPr>
            <a:xfrm>
              <a:off x="4274254" y="5015024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71" name="楕円 170">
              <a:extLst>
                <a:ext uri="{FF2B5EF4-FFF2-40B4-BE49-F238E27FC236}">
                  <a16:creationId xmlns:a16="http://schemas.microsoft.com/office/drawing/2014/main" id="{918C6B86-7DC9-B0BF-0FF5-2E1A2A327680}"/>
                </a:ext>
              </a:extLst>
            </p:cNvPr>
            <p:cNvSpPr/>
            <p:nvPr/>
          </p:nvSpPr>
          <p:spPr>
            <a:xfrm>
              <a:off x="4308021" y="5245021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73" name="楕円 172">
              <a:extLst>
                <a:ext uri="{FF2B5EF4-FFF2-40B4-BE49-F238E27FC236}">
                  <a16:creationId xmlns:a16="http://schemas.microsoft.com/office/drawing/2014/main" id="{E0B194CF-1C18-9C95-CE0B-0F9913912B6F}"/>
                </a:ext>
              </a:extLst>
            </p:cNvPr>
            <p:cNvSpPr/>
            <p:nvPr/>
          </p:nvSpPr>
          <p:spPr>
            <a:xfrm>
              <a:off x="3944651" y="5174055"/>
              <a:ext cx="192296" cy="19229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tx1"/>
                  </a:solidFill>
                </a:rPr>
                <a:t>+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75" name="楕円 174">
              <a:extLst>
                <a:ext uri="{FF2B5EF4-FFF2-40B4-BE49-F238E27FC236}">
                  <a16:creationId xmlns:a16="http://schemas.microsoft.com/office/drawing/2014/main" id="{F5FA3166-D357-AC42-8F2B-D7F811DCE3F3}"/>
                </a:ext>
              </a:extLst>
            </p:cNvPr>
            <p:cNvSpPr/>
            <p:nvPr/>
          </p:nvSpPr>
          <p:spPr>
            <a:xfrm>
              <a:off x="4117332" y="5346785"/>
              <a:ext cx="156556" cy="15655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</a:rPr>
                <a:t>-</a:t>
              </a:r>
              <a:endParaRPr kumimoji="1" lang="ja-JP" altLang="en-US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0" name="グループ化 249">
            <a:extLst>
              <a:ext uri="{FF2B5EF4-FFF2-40B4-BE49-F238E27FC236}">
                <a16:creationId xmlns:a16="http://schemas.microsoft.com/office/drawing/2014/main" id="{DAD00BEA-9B47-0604-2CFB-6A44C72BD8CD}"/>
              </a:ext>
            </a:extLst>
          </p:cNvPr>
          <p:cNvGrpSpPr/>
          <p:nvPr/>
        </p:nvGrpSpPr>
        <p:grpSpPr>
          <a:xfrm>
            <a:off x="9656177" y="2627957"/>
            <a:ext cx="2397881" cy="1063600"/>
            <a:chOff x="9711891" y="2615276"/>
            <a:chExt cx="2397881" cy="1063600"/>
          </a:xfrm>
        </p:grpSpPr>
        <p:grpSp>
          <p:nvGrpSpPr>
            <p:cNvPr id="248" name="グループ化 247">
              <a:extLst>
                <a:ext uri="{FF2B5EF4-FFF2-40B4-BE49-F238E27FC236}">
                  <a16:creationId xmlns:a16="http://schemas.microsoft.com/office/drawing/2014/main" id="{7A12FE0F-2563-1FF6-36E1-10E58C723E02}"/>
                </a:ext>
              </a:extLst>
            </p:cNvPr>
            <p:cNvGrpSpPr/>
            <p:nvPr/>
          </p:nvGrpSpPr>
          <p:grpSpPr>
            <a:xfrm>
              <a:off x="9765457" y="2615276"/>
              <a:ext cx="2318442" cy="1063600"/>
              <a:chOff x="9873558" y="2615276"/>
              <a:chExt cx="2318442" cy="1063600"/>
            </a:xfrm>
          </p:grpSpPr>
          <p:grpSp>
            <p:nvGrpSpPr>
              <p:cNvPr id="246" name="グループ化 245">
                <a:extLst>
                  <a:ext uri="{FF2B5EF4-FFF2-40B4-BE49-F238E27FC236}">
                    <a16:creationId xmlns:a16="http://schemas.microsoft.com/office/drawing/2014/main" id="{2C4E4D33-3AE9-6022-0B64-FFA90647E947}"/>
                  </a:ext>
                </a:extLst>
              </p:cNvPr>
              <p:cNvGrpSpPr/>
              <p:nvPr/>
            </p:nvGrpSpPr>
            <p:grpSpPr>
              <a:xfrm>
                <a:off x="9873558" y="2615276"/>
                <a:ext cx="2318442" cy="369332"/>
                <a:chOff x="10026445" y="2767073"/>
                <a:chExt cx="2318442" cy="369332"/>
              </a:xfrm>
            </p:grpSpPr>
            <p:sp>
              <p:nvSpPr>
                <p:cNvPr id="107" name="楕円 106">
                  <a:extLst>
                    <a:ext uri="{FF2B5EF4-FFF2-40B4-BE49-F238E27FC236}">
                      <a16:creationId xmlns:a16="http://schemas.microsoft.com/office/drawing/2014/main" id="{CAA2B759-E99C-69C6-08C2-D5EE5DBB686B}"/>
                    </a:ext>
                  </a:extLst>
                </p:cNvPr>
                <p:cNvSpPr/>
                <p:nvPr/>
              </p:nvSpPr>
              <p:spPr>
                <a:xfrm>
                  <a:off x="10026445" y="2822422"/>
                  <a:ext cx="220134" cy="220134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0" name="テキスト ボックス 239">
                  <a:extLst>
                    <a:ext uri="{FF2B5EF4-FFF2-40B4-BE49-F238E27FC236}">
                      <a16:creationId xmlns:a16="http://schemas.microsoft.com/office/drawing/2014/main" id="{DFCCCD8C-2B34-6D20-FFE0-3B5FA2B3CE32}"/>
                    </a:ext>
                  </a:extLst>
                </p:cNvPr>
                <p:cNvSpPr txBox="1"/>
                <p:nvPr/>
              </p:nvSpPr>
              <p:spPr>
                <a:xfrm>
                  <a:off x="10246579" y="2767073"/>
                  <a:ext cx="20983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dirty="0"/>
                    <a:t>… </a:t>
                  </a:r>
                  <a:r>
                    <a:rPr kumimoji="1" lang="ja-JP" altLang="en-US" dirty="0"/>
                    <a:t>アルコール分子</a:t>
                  </a:r>
                </a:p>
              </p:txBody>
            </p:sp>
          </p:grpSp>
          <p:grpSp>
            <p:nvGrpSpPr>
              <p:cNvPr id="245" name="グループ化 244">
                <a:extLst>
                  <a:ext uri="{FF2B5EF4-FFF2-40B4-BE49-F238E27FC236}">
                    <a16:creationId xmlns:a16="http://schemas.microsoft.com/office/drawing/2014/main" id="{0A430CB5-32A8-224D-C55D-3D8E71B445C4}"/>
                  </a:ext>
                </a:extLst>
              </p:cNvPr>
              <p:cNvGrpSpPr/>
              <p:nvPr/>
            </p:nvGrpSpPr>
            <p:grpSpPr>
              <a:xfrm>
                <a:off x="9873558" y="2958907"/>
                <a:ext cx="2318442" cy="369332"/>
                <a:chOff x="10026445" y="3161037"/>
                <a:chExt cx="2318442" cy="369332"/>
              </a:xfrm>
            </p:grpSpPr>
            <p:sp>
              <p:nvSpPr>
                <p:cNvPr id="177" name="楕円 176">
                  <a:extLst>
                    <a:ext uri="{FF2B5EF4-FFF2-40B4-BE49-F238E27FC236}">
                      <a16:creationId xmlns:a16="http://schemas.microsoft.com/office/drawing/2014/main" id="{5A6999A8-BDEC-A688-7A0F-224DE6EE5789}"/>
                    </a:ext>
                  </a:extLst>
                </p:cNvPr>
                <p:cNvSpPr/>
                <p:nvPr/>
              </p:nvSpPr>
              <p:spPr>
                <a:xfrm>
                  <a:off x="10026445" y="3210799"/>
                  <a:ext cx="220134" cy="220134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ja-JP" sz="1400" b="1" dirty="0">
                      <a:solidFill>
                        <a:schemeClr val="tx1"/>
                      </a:solidFill>
                    </a:rPr>
                    <a:t>+</a:t>
                  </a:r>
                  <a:endParaRPr kumimoji="1" lang="ja-JP" altLang="en-US" sz="14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2" name="テキスト ボックス 241">
                  <a:extLst>
                    <a:ext uri="{FF2B5EF4-FFF2-40B4-BE49-F238E27FC236}">
                      <a16:creationId xmlns:a16="http://schemas.microsoft.com/office/drawing/2014/main" id="{8023A89E-938C-A716-84E2-EF36D8A954FE}"/>
                    </a:ext>
                  </a:extLst>
                </p:cNvPr>
                <p:cNvSpPr txBox="1"/>
                <p:nvPr/>
              </p:nvSpPr>
              <p:spPr>
                <a:xfrm>
                  <a:off x="10246579" y="3161037"/>
                  <a:ext cx="20983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dirty="0"/>
                    <a:t>… </a:t>
                  </a:r>
                  <a:r>
                    <a:rPr lang="ja-JP" altLang="en-US" dirty="0"/>
                    <a:t>プラスイオン</a:t>
                  </a:r>
                  <a:endParaRPr kumimoji="1" lang="ja-JP" altLang="en-US" dirty="0"/>
                </a:p>
              </p:txBody>
            </p:sp>
          </p:grpSp>
          <p:grpSp>
            <p:nvGrpSpPr>
              <p:cNvPr id="247" name="グループ化 246">
                <a:extLst>
                  <a:ext uri="{FF2B5EF4-FFF2-40B4-BE49-F238E27FC236}">
                    <a16:creationId xmlns:a16="http://schemas.microsoft.com/office/drawing/2014/main" id="{FE6BB99A-88B2-F181-FC90-5083B266232B}"/>
                  </a:ext>
                </a:extLst>
              </p:cNvPr>
              <p:cNvGrpSpPr/>
              <p:nvPr/>
            </p:nvGrpSpPr>
            <p:grpSpPr>
              <a:xfrm>
                <a:off x="9873558" y="3309544"/>
                <a:ext cx="2318442" cy="369332"/>
                <a:chOff x="10026445" y="3482798"/>
                <a:chExt cx="2318442" cy="369332"/>
              </a:xfrm>
            </p:grpSpPr>
            <p:sp>
              <p:nvSpPr>
                <p:cNvPr id="179" name="楕円 178">
                  <a:extLst>
                    <a:ext uri="{FF2B5EF4-FFF2-40B4-BE49-F238E27FC236}">
                      <a16:creationId xmlns:a16="http://schemas.microsoft.com/office/drawing/2014/main" id="{2ADD59EB-AB4D-7376-3A0D-12DB093E4641}"/>
                    </a:ext>
                  </a:extLst>
                </p:cNvPr>
                <p:cNvSpPr/>
                <p:nvPr/>
              </p:nvSpPr>
              <p:spPr>
                <a:xfrm>
                  <a:off x="10026445" y="3537134"/>
                  <a:ext cx="220134" cy="220134"/>
                </a:xfrm>
                <a:prstGeom prst="ellipse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1400" b="1" dirty="0">
                      <a:solidFill>
                        <a:schemeClr val="tx1"/>
                      </a:solidFill>
                    </a:rPr>
                    <a:t>-</a:t>
                  </a:r>
                  <a:endParaRPr kumimoji="1" lang="ja-JP" altLang="en-US" sz="14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4" name="テキスト ボックス 243">
                  <a:extLst>
                    <a:ext uri="{FF2B5EF4-FFF2-40B4-BE49-F238E27FC236}">
                      <a16:creationId xmlns:a16="http://schemas.microsoft.com/office/drawing/2014/main" id="{F0045B13-EE6F-0F1D-1929-6CDF8FA5AD06}"/>
                    </a:ext>
                  </a:extLst>
                </p:cNvPr>
                <p:cNvSpPr txBox="1"/>
                <p:nvPr/>
              </p:nvSpPr>
              <p:spPr>
                <a:xfrm>
                  <a:off x="10246579" y="3482798"/>
                  <a:ext cx="20983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dirty="0"/>
                    <a:t>… </a:t>
                  </a:r>
                  <a:r>
                    <a:rPr kumimoji="1" lang="ja-JP" altLang="en-US" dirty="0"/>
                    <a:t>マイナス</a:t>
                  </a:r>
                  <a:r>
                    <a:rPr lang="ja-JP" altLang="en-US" dirty="0"/>
                    <a:t>イオン</a:t>
                  </a:r>
                  <a:endParaRPr kumimoji="1" lang="ja-JP" altLang="en-US" dirty="0"/>
                </a:p>
              </p:txBody>
            </p:sp>
          </p:grpSp>
        </p:grpSp>
        <p:sp>
          <p:nvSpPr>
            <p:cNvPr id="249" name="正方形/長方形 248">
              <a:extLst>
                <a:ext uri="{FF2B5EF4-FFF2-40B4-BE49-F238E27FC236}">
                  <a16:creationId xmlns:a16="http://schemas.microsoft.com/office/drawing/2014/main" id="{7A60F69E-8F26-5F8D-8236-9D182D8F2A5B}"/>
                </a:ext>
              </a:extLst>
            </p:cNvPr>
            <p:cNvSpPr/>
            <p:nvPr/>
          </p:nvSpPr>
          <p:spPr>
            <a:xfrm>
              <a:off x="9711891" y="2615276"/>
              <a:ext cx="2397881" cy="103482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2" name="グループ化 291">
            <a:extLst>
              <a:ext uri="{FF2B5EF4-FFF2-40B4-BE49-F238E27FC236}">
                <a16:creationId xmlns:a16="http://schemas.microsoft.com/office/drawing/2014/main" id="{929E8DA7-CEB1-7A2C-F3AA-DD9E3AD0E3EE}"/>
              </a:ext>
            </a:extLst>
          </p:cNvPr>
          <p:cNvGrpSpPr/>
          <p:nvPr/>
        </p:nvGrpSpPr>
        <p:grpSpPr>
          <a:xfrm>
            <a:off x="3977692" y="3271795"/>
            <a:ext cx="4874563" cy="2214901"/>
            <a:chOff x="3984121" y="3267955"/>
            <a:chExt cx="4874563" cy="2214901"/>
          </a:xfrm>
        </p:grpSpPr>
        <p:grpSp>
          <p:nvGrpSpPr>
            <p:cNvPr id="283" name="グループ化 282">
              <a:extLst>
                <a:ext uri="{FF2B5EF4-FFF2-40B4-BE49-F238E27FC236}">
                  <a16:creationId xmlns:a16="http://schemas.microsoft.com/office/drawing/2014/main" id="{B457AE36-A196-C990-A3A1-C107B81C4D35}"/>
                </a:ext>
              </a:extLst>
            </p:cNvPr>
            <p:cNvGrpSpPr/>
            <p:nvPr/>
          </p:nvGrpSpPr>
          <p:grpSpPr>
            <a:xfrm>
              <a:off x="5193165" y="3267955"/>
              <a:ext cx="3665519" cy="1687279"/>
              <a:chOff x="5193165" y="3267955"/>
              <a:chExt cx="3665519" cy="1687279"/>
            </a:xfrm>
          </p:grpSpPr>
          <p:sp>
            <p:nvSpPr>
              <p:cNvPr id="251" name="涙形 250">
                <a:extLst>
                  <a:ext uri="{FF2B5EF4-FFF2-40B4-BE49-F238E27FC236}">
                    <a16:creationId xmlns:a16="http://schemas.microsoft.com/office/drawing/2014/main" id="{928364A6-F4AD-B1D1-1910-60683CBBAD75}"/>
                  </a:ext>
                </a:extLst>
              </p:cNvPr>
              <p:cNvSpPr/>
              <p:nvPr/>
            </p:nvSpPr>
            <p:spPr>
              <a:xfrm rot="18774319">
                <a:off x="8658286" y="3267955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3" name="涙形 252">
                <a:extLst>
                  <a:ext uri="{FF2B5EF4-FFF2-40B4-BE49-F238E27FC236}">
                    <a16:creationId xmlns:a16="http://schemas.microsoft.com/office/drawing/2014/main" id="{ACB318DE-E1E3-03F7-77B4-D8B574B4A3ED}"/>
                  </a:ext>
                </a:extLst>
              </p:cNvPr>
              <p:cNvSpPr/>
              <p:nvPr/>
            </p:nvSpPr>
            <p:spPr>
              <a:xfrm rot="18774319">
                <a:off x="8371858" y="3385740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5" name="涙形 254">
                <a:extLst>
                  <a:ext uri="{FF2B5EF4-FFF2-40B4-BE49-F238E27FC236}">
                    <a16:creationId xmlns:a16="http://schemas.microsoft.com/office/drawing/2014/main" id="{2DA5781A-D2D6-1433-533D-FC7F1F0D7AEF}"/>
                  </a:ext>
                </a:extLst>
              </p:cNvPr>
              <p:cNvSpPr/>
              <p:nvPr/>
            </p:nvSpPr>
            <p:spPr>
              <a:xfrm rot="18774319">
                <a:off x="7997886" y="3551172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7" name="涙形 256">
                <a:extLst>
                  <a:ext uri="{FF2B5EF4-FFF2-40B4-BE49-F238E27FC236}">
                    <a16:creationId xmlns:a16="http://schemas.microsoft.com/office/drawing/2014/main" id="{674D0EF8-C1F2-E6CE-991B-D78981038A7C}"/>
                  </a:ext>
                </a:extLst>
              </p:cNvPr>
              <p:cNvSpPr/>
              <p:nvPr/>
            </p:nvSpPr>
            <p:spPr>
              <a:xfrm rot="18774319">
                <a:off x="7711458" y="3668957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9" name="涙形 258">
                <a:extLst>
                  <a:ext uri="{FF2B5EF4-FFF2-40B4-BE49-F238E27FC236}">
                    <a16:creationId xmlns:a16="http://schemas.microsoft.com/office/drawing/2014/main" id="{26947306-BF33-14EC-49EF-1AE671CFE680}"/>
                  </a:ext>
                </a:extLst>
              </p:cNvPr>
              <p:cNvSpPr/>
              <p:nvPr/>
            </p:nvSpPr>
            <p:spPr>
              <a:xfrm rot="18774319">
                <a:off x="7434482" y="3782947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1" name="涙形 260">
                <a:extLst>
                  <a:ext uri="{FF2B5EF4-FFF2-40B4-BE49-F238E27FC236}">
                    <a16:creationId xmlns:a16="http://schemas.microsoft.com/office/drawing/2014/main" id="{0600B13B-D64A-721A-FE54-711EDD580F27}"/>
                  </a:ext>
                </a:extLst>
              </p:cNvPr>
              <p:cNvSpPr/>
              <p:nvPr/>
            </p:nvSpPr>
            <p:spPr>
              <a:xfrm rot="18774319">
                <a:off x="7078205" y="3924554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7" name="涙形 276">
                <a:extLst>
                  <a:ext uri="{FF2B5EF4-FFF2-40B4-BE49-F238E27FC236}">
                    <a16:creationId xmlns:a16="http://schemas.microsoft.com/office/drawing/2014/main" id="{80D333BB-8D48-E6C7-8ACC-313936B7B786}"/>
                  </a:ext>
                </a:extLst>
              </p:cNvPr>
              <p:cNvSpPr/>
              <p:nvPr/>
            </p:nvSpPr>
            <p:spPr>
              <a:xfrm rot="18774319">
                <a:off x="6758459" y="4066164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8" name="涙形 277">
                <a:extLst>
                  <a:ext uri="{FF2B5EF4-FFF2-40B4-BE49-F238E27FC236}">
                    <a16:creationId xmlns:a16="http://schemas.microsoft.com/office/drawing/2014/main" id="{2CC83D59-1189-647F-1684-BDCBD98D3615}"/>
                  </a:ext>
                </a:extLst>
              </p:cNvPr>
              <p:cNvSpPr/>
              <p:nvPr/>
            </p:nvSpPr>
            <p:spPr>
              <a:xfrm rot="18774319">
                <a:off x="6415558" y="4210443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9" name="涙形 278">
                <a:extLst>
                  <a:ext uri="{FF2B5EF4-FFF2-40B4-BE49-F238E27FC236}">
                    <a16:creationId xmlns:a16="http://schemas.microsoft.com/office/drawing/2014/main" id="{602881A1-8CEF-E231-DF0C-D5E12A7D6666}"/>
                  </a:ext>
                </a:extLst>
              </p:cNvPr>
              <p:cNvSpPr/>
              <p:nvPr/>
            </p:nvSpPr>
            <p:spPr>
              <a:xfrm rot="18774319">
                <a:off x="6102500" y="4352052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0" name="涙形 279">
                <a:extLst>
                  <a:ext uri="{FF2B5EF4-FFF2-40B4-BE49-F238E27FC236}">
                    <a16:creationId xmlns:a16="http://schemas.microsoft.com/office/drawing/2014/main" id="{14FD9274-D114-FBF3-6A93-A622F02F1D7B}"/>
                  </a:ext>
                </a:extLst>
              </p:cNvPr>
              <p:cNvSpPr/>
              <p:nvPr/>
            </p:nvSpPr>
            <p:spPr>
              <a:xfrm rot="18774319">
                <a:off x="5759600" y="4493660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1" name="涙形 280">
                <a:extLst>
                  <a:ext uri="{FF2B5EF4-FFF2-40B4-BE49-F238E27FC236}">
                    <a16:creationId xmlns:a16="http://schemas.microsoft.com/office/drawing/2014/main" id="{A1AD8DB2-5E44-0445-3B8A-3885BCC5CDF8}"/>
                  </a:ext>
                </a:extLst>
              </p:cNvPr>
              <p:cNvSpPr/>
              <p:nvPr/>
            </p:nvSpPr>
            <p:spPr>
              <a:xfrm rot="18774319">
                <a:off x="5476383" y="4633635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2" name="涙形 281">
                <a:extLst>
                  <a:ext uri="{FF2B5EF4-FFF2-40B4-BE49-F238E27FC236}">
                    <a16:creationId xmlns:a16="http://schemas.microsoft.com/office/drawing/2014/main" id="{CC08B4CA-39C2-0D99-1A55-EC96F29E9D85}"/>
                  </a:ext>
                </a:extLst>
              </p:cNvPr>
              <p:cNvSpPr/>
              <p:nvPr/>
            </p:nvSpPr>
            <p:spPr>
              <a:xfrm rot="18774319">
                <a:off x="5193165" y="4754836"/>
                <a:ext cx="200398" cy="200398"/>
              </a:xfrm>
              <a:prstGeom prst="teardrop">
                <a:avLst>
                  <a:gd name="adj" fmla="val 177172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5" name="涙形 284">
              <a:extLst>
                <a:ext uri="{FF2B5EF4-FFF2-40B4-BE49-F238E27FC236}">
                  <a16:creationId xmlns:a16="http://schemas.microsoft.com/office/drawing/2014/main" id="{E15CCF24-DEE7-3774-D15F-F7183A5C564F}"/>
                </a:ext>
              </a:extLst>
            </p:cNvPr>
            <p:cNvSpPr/>
            <p:nvPr/>
          </p:nvSpPr>
          <p:spPr>
            <a:xfrm rot="18774319">
              <a:off x="4856615" y="4896444"/>
              <a:ext cx="200398" cy="200398"/>
            </a:xfrm>
            <a:prstGeom prst="teardrop">
              <a:avLst>
                <a:gd name="adj" fmla="val 177172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涙形 286">
              <a:extLst>
                <a:ext uri="{FF2B5EF4-FFF2-40B4-BE49-F238E27FC236}">
                  <a16:creationId xmlns:a16="http://schemas.microsoft.com/office/drawing/2014/main" id="{983ED834-2C9A-826B-D747-0726E8F6E136}"/>
                </a:ext>
              </a:extLst>
            </p:cNvPr>
            <p:cNvSpPr/>
            <p:nvPr/>
          </p:nvSpPr>
          <p:spPr>
            <a:xfrm rot="18774319">
              <a:off x="4566421" y="5038052"/>
              <a:ext cx="200398" cy="200398"/>
            </a:xfrm>
            <a:prstGeom prst="teardrop">
              <a:avLst>
                <a:gd name="adj" fmla="val 177172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涙形 288">
              <a:extLst>
                <a:ext uri="{FF2B5EF4-FFF2-40B4-BE49-F238E27FC236}">
                  <a16:creationId xmlns:a16="http://schemas.microsoft.com/office/drawing/2014/main" id="{534CCC2C-94C0-0992-A57D-A87E0FDC0BDC}"/>
                </a:ext>
              </a:extLst>
            </p:cNvPr>
            <p:cNvSpPr/>
            <p:nvPr/>
          </p:nvSpPr>
          <p:spPr>
            <a:xfrm rot="18774319">
              <a:off x="4279715" y="5157270"/>
              <a:ext cx="200398" cy="200398"/>
            </a:xfrm>
            <a:prstGeom prst="teardrop">
              <a:avLst>
                <a:gd name="adj" fmla="val 177172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涙形 290">
              <a:extLst>
                <a:ext uri="{FF2B5EF4-FFF2-40B4-BE49-F238E27FC236}">
                  <a16:creationId xmlns:a16="http://schemas.microsoft.com/office/drawing/2014/main" id="{04B92247-0D26-918C-7B98-76367F0712B1}"/>
                </a:ext>
              </a:extLst>
            </p:cNvPr>
            <p:cNvSpPr/>
            <p:nvPr/>
          </p:nvSpPr>
          <p:spPr>
            <a:xfrm rot="18774319">
              <a:off x="3984121" y="5282458"/>
              <a:ext cx="200398" cy="200398"/>
            </a:xfrm>
            <a:prstGeom prst="teardrop">
              <a:avLst>
                <a:gd name="adj" fmla="val 177172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4" name="テキスト ボックス 293">
            <a:extLst>
              <a:ext uri="{FF2B5EF4-FFF2-40B4-BE49-F238E27FC236}">
                <a16:creationId xmlns:a16="http://schemas.microsoft.com/office/drawing/2014/main" id="{F906360B-A789-D38A-3FAA-9BCDE9A6BBB2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577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2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AEAF1F6-9C32-96EF-4917-910B4C7FFB2E}"/>
              </a:ext>
            </a:extLst>
          </p:cNvPr>
          <p:cNvGrpSpPr/>
          <p:nvPr/>
        </p:nvGrpSpPr>
        <p:grpSpPr>
          <a:xfrm>
            <a:off x="5437135" y="2842568"/>
            <a:ext cx="6780265" cy="3587215"/>
            <a:chOff x="5497286" y="3594100"/>
            <a:chExt cx="5796080" cy="306651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069274D-5278-6742-2D38-65CF91106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556"/>
            <a:stretch>
              <a:fillRect/>
            </a:stretch>
          </p:blipFill>
          <p:spPr>
            <a:xfrm>
              <a:off x="5497286" y="3594100"/>
              <a:ext cx="5796080" cy="2718156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13B058C-5E50-9CB4-3828-C223B309B380}"/>
                </a:ext>
              </a:extLst>
            </p:cNvPr>
            <p:cNvSpPr txBox="1"/>
            <p:nvPr/>
          </p:nvSpPr>
          <p:spPr>
            <a:xfrm>
              <a:off x="7099926" y="6198950"/>
              <a:ext cx="259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/>
                <a:t>霧箱の断面図</a:t>
              </a: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087602-B80F-F880-B218-E9F87D008B1F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/>
              <a:t>2</a:t>
            </a:r>
            <a:r>
              <a:rPr kumimoji="1" lang="en-US" altLang="ja-JP" sz="4000" dirty="0"/>
              <a:t>. </a:t>
            </a:r>
            <a:r>
              <a:rPr kumimoji="1" lang="ja-JP" altLang="en-US" sz="4000" dirty="0"/>
              <a:t>霧箱の設営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EB7A79-3E16-427B-8B5C-CDA3D1F7DBB1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すでに準備されていた用具を組み立て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霧箱の設営を行った</a:t>
            </a:r>
            <a:r>
              <a:rPr kumimoji="1" lang="en-US" altLang="ja-JP" sz="2400" dirty="0"/>
              <a:t>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6BF128-BBAC-F044-9D9F-628F24A9E248}"/>
              </a:ext>
            </a:extLst>
          </p:cNvPr>
          <p:cNvSpPr txBox="1"/>
          <p:nvPr/>
        </p:nvSpPr>
        <p:spPr>
          <a:xfrm>
            <a:off x="631371" y="1698171"/>
            <a:ext cx="838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使った用具</a:t>
            </a:r>
            <a:endParaRPr kumimoji="1" lang="en-US" altLang="ja-JP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dirty="0"/>
              <a:t>霧箱本体</a:t>
            </a: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ドライアイス</a:t>
            </a:r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アルコール（ </a:t>
            </a:r>
            <a:r>
              <a:rPr kumimoji="1" lang="en-US" altLang="ja-JP" sz="2400" dirty="0"/>
              <a:t>3 L </a:t>
            </a:r>
            <a:r>
              <a:rPr kumimoji="1" lang="ja-JP" altLang="en-US" sz="2400" dirty="0"/>
              <a:t>）</a:t>
            </a:r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dirty="0"/>
              <a:t>照明（水入りのフラスコで拡散）</a:t>
            </a:r>
            <a:r>
              <a:rPr lang="en-US" altLang="ja-JP" sz="2400" dirty="0"/>
              <a:t>x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冷却ファン </a:t>
            </a:r>
            <a:r>
              <a:rPr kumimoji="1" lang="en-US" altLang="ja-JP" sz="2400" dirty="0"/>
              <a:t>x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dirty="0"/>
              <a:t>ヒーター </a:t>
            </a:r>
            <a:r>
              <a:rPr lang="en-US" altLang="ja-JP" sz="2400" dirty="0"/>
              <a:t>x 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dirty="0"/>
              <a:t>アクリル板</a:t>
            </a: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遮光用</a:t>
            </a:r>
            <a:r>
              <a:rPr lang="ja-JP" altLang="en-US" sz="2400" dirty="0"/>
              <a:t>の黒い紙</a:t>
            </a: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鉄板 </a:t>
            </a:r>
            <a:r>
              <a:rPr lang="en-US" altLang="ja-JP" sz="2400" dirty="0"/>
              <a:t>x 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/>
              <a:t>ラボジャッキ </a:t>
            </a:r>
            <a:r>
              <a:rPr kumimoji="1" lang="en-US" altLang="ja-JP" sz="2400" dirty="0"/>
              <a:t>x 2</a:t>
            </a:r>
            <a:endParaRPr kumimoji="1" lang="ja-JP" altLang="en-US" sz="24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37315E-8A65-D137-0649-2F78C2BE1669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8/14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69B7B6C-5FBC-1830-C208-85A5D020D30C}"/>
              </a:ext>
            </a:extLst>
          </p:cNvPr>
          <p:cNvSpPr txBox="1"/>
          <p:nvPr/>
        </p:nvSpPr>
        <p:spPr>
          <a:xfrm>
            <a:off x="7311906" y="6245117"/>
            <a:ext cx="299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※</a:t>
            </a:r>
            <a:r>
              <a:rPr lang="ja-JP" altLang="en-US" dirty="0"/>
              <a:t>第 </a:t>
            </a:r>
            <a:r>
              <a:rPr lang="en-US" altLang="ja-JP" dirty="0"/>
              <a:t>6 </a:t>
            </a:r>
            <a:r>
              <a:rPr lang="ja-JP" altLang="en-US" dirty="0"/>
              <a:t>斑 畠山 春樹が作成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017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C54684-AB36-F5CE-F31F-5BD03C4B38E1}"/>
              </a:ext>
            </a:extLst>
          </p:cNvPr>
          <p:cNvSpPr txBox="1"/>
          <p:nvPr/>
        </p:nvSpPr>
        <p:spPr>
          <a:xfrm>
            <a:off x="359229" y="413657"/>
            <a:ext cx="513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2. </a:t>
            </a:r>
            <a:r>
              <a:rPr kumimoji="1" lang="ja-JP" altLang="en-US" sz="4000" dirty="0"/>
              <a:t>霧箱の設営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9862A1-41D1-9088-9524-BA39C11C5045}"/>
              </a:ext>
            </a:extLst>
          </p:cNvPr>
          <p:cNvSpPr txBox="1"/>
          <p:nvPr/>
        </p:nvSpPr>
        <p:spPr>
          <a:xfrm>
            <a:off x="957943" y="1121543"/>
            <a:ext cx="1123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以下に霧箱の設置手順を示す</a:t>
            </a:r>
            <a:r>
              <a:rPr lang="en-US" altLang="ja-JP" sz="2400" dirty="0"/>
              <a:t>. </a:t>
            </a:r>
            <a:r>
              <a:rPr lang="ja-JP" altLang="en-US" sz="2400" dirty="0"/>
              <a:t>組み立て後の装置は写真 </a:t>
            </a:r>
            <a:r>
              <a:rPr lang="en-US" altLang="ja-JP" sz="2400" dirty="0"/>
              <a:t>1 </a:t>
            </a:r>
            <a:r>
              <a:rPr lang="ja-JP" altLang="en-US" sz="2400" dirty="0"/>
              <a:t>に示す</a:t>
            </a:r>
            <a:r>
              <a:rPr lang="en-US" altLang="ja-JP" sz="2400" dirty="0"/>
              <a:t>.</a:t>
            </a:r>
            <a:endParaRPr kumimoji="1" lang="en-US" altLang="ja-JP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7C33C15-5CD0-10AF-B137-3475303C470B}"/>
              </a:ext>
            </a:extLst>
          </p:cNvPr>
          <p:cNvSpPr txBox="1"/>
          <p:nvPr/>
        </p:nvSpPr>
        <p:spPr>
          <a:xfrm>
            <a:off x="359229" y="1583208"/>
            <a:ext cx="644434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kumimoji="1" lang="ja-JP" altLang="en-US" sz="2400" dirty="0"/>
              <a:t>鉄板を地面に置く</a:t>
            </a:r>
            <a:br>
              <a:rPr lang="en-US" altLang="ja-JP" sz="2400" dirty="0"/>
            </a:br>
            <a:endParaRPr kumimoji="1" lang="en-US" altLang="ja-JP" sz="2400" dirty="0"/>
          </a:p>
          <a:p>
            <a:pPr marL="457200" indent="-457200">
              <a:buFont typeface="+mj-ea"/>
              <a:buAutoNum type="circleNumDbPlain"/>
            </a:pPr>
            <a:r>
              <a:rPr kumimoji="1" lang="ja-JP" altLang="en-US" sz="2400" dirty="0"/>
              <a:t>鉄板上に霧箱本体を置き</a:t>
            </a:r>
            <a:r>
              <a:rPr kumimoji="1" lang="en-US" altLang="ja-JP" sz="2400" dirty="0"/>
              <a:t>, </a:t>
            </a:r>
            <a:r>
              <a:rPr kumimoji="1" lang="ja-JP" altLang="en-US" sz="2400" dirty="0"/>
              <a:t>発泡スチロールと霧箱本体の間にドライアイスを入れる</a:t>
            </a:r>
            <a:br>
              <a:rPr kumimoji="1" lang="en-US" altLang="ja-JP" sz="2400" dirty="0"/>
            </a:br>
            <a:endParaRPr kumimoji="1" lang="en-US" altLang="ja-JP" sz="2400" dirty="0"/>
          </a:p>
          <a:p>
            <a:pPr marL="457200" indent="-457200">
              <a:buFont typeface="+mj-ea"/>
              <a:buAutoNum type="circleNumDbPlain"/>
            </a:pPr>
            <a:r>
              <a:rPr lang="ja-JP" altLang="en-US" sz="2400" dirty="0"/>
              <a:t>霧箱の底にたまるまでアルコールを入れる</a:t>
            </a:r>
            <a:br>
              <a:rPr lang="en-US" altLang="ja-JP" sz="2400" dirty="0"/>
            </a:br>
            <a:r>
              <a:rPr lang="en-US" altLang="ja-JP" sz="2400" dirty="0"/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ja-JP" altLang="en-US" sz="2400" dirty="0"/>
              <a:t>遮光用の黒い紙にムラのないようにアルコールに浸し</a:t>
            </a:r>
            <a:r>
              <a:rPr lang="en-US" altLang="ja-JP" sz="2400" dirty="0"/>
              <a:t>, </a:t>
            </a:r>
            <a:r>
              <a:rPr lang="ja-JP" altLang="en-US" sz="2400" dirty="0"/>
              <a:t>霧箱内側の側面に貼る</a:t>
            </a:r>
            <a:br>
              <a:rPr lang="en-US" altLang="ja-JP" sz="2400" dirty="0"/>
            </a:br>
            <a:endParaRPr lang="en-US" altLang="ja-JP" sz="2400" dirty="0"/>
          </a:p>
          <a:p>
            <a:pPr marL="457200" indent="-457200">
              <a:buFont typeface="+mj-ea"/>
              <a:buAutoNum type="circleNumDbPlain"/>
            </a:pPr>
            <a:r>
              <a:rPr lang="ja-JP" altLang="en-US" sz="2400" dirty="0"/>
              <a:t>アクリル板を掃除</a:t>
            </a:r>
            <a:br>
              <a:rPr lang="en-US" altLang="ja-JP" sz="2400" dirty="0"/>
            </a:br>
            <a:endParaRPr lang="en-US" altLang="ja-JP" sz="2400" dirty="0"/>
          </a:p>
          <a:p>
            <a:pPr marL="457200" indent="-457200">
              <a:buFont typeface="+mj-ea"/>
              <a:buAutoNum type="circleNumDbPlain"/>
            </a:pPr>
            <a:r>
              <a:rPr lang="ja-JP" altLang="en-US" sz="2400" dirty="0"/>
              <a:t>霧箱の両端（短辺）にラボジャッキと台を設置した後</a:t>
            </a:r>
            <a:r>
              <a:rPr lang="en-US" altLang="ja-JP" sz="2400" dirty="0"/>
              <a:t>, </a:t>
            </a:r>
            <a:r>
              <a:rPr lang="ja-JP" altLang="en-US" sz="2400" dirty="0"/>
              <a:t>照明を設置</a:t>
            </a:r>
            <a:endParaRPr lang="en-US" altLang="ja-JP" sz="2400" dirty="0"/>
          </a:p>
          <a:p>
            <a:endParaRPr lang="en-US" altLang="ja-JP" sz="2400" dirty="0"/>
          </a:p>
          <a:p>
            <a:pPr marL="457200" indent="-457200">
              <a:buFont typeface="+mj-ea"/>
              <a:buAutoNum type="circleNumDbPlain"/>
            </a:pPr>
            <a:endParaRPr lang="en-US" altLang="ja-JP" sz="2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0C328FC-16E0-AA95-806D-D82B0EBB7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" t="16353" r="9038" b="39048"/>
          <a:stretch>
            <a:fillRect/>
          </a:stretch>
        </p:blipFill>
        <p:spPr>
          <a:xfrm>
            <a:off x="6902147" y="3965932"/>
            <a:ext cx="5191277" cy="197642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1EAC8E-D4B3-1503-50D7-1877BCB76DE5}"/>
              </a:ext>
            </a:extLst>
          </p:cNvPr>
          <p:cNvSpPr txBox="1"/>
          <p:nvPr/>
        </p:nvSpPr>
        <p:spPr>
          <a:xfrm>
            <a:off x="7222672" y="5942353"/>
            <a:ext cx="455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写真 </a:t>
            </a:r>
            <a:r>
              <a:rPr kumimoji="1" lang="en-US" altLang="ja-JP" sz="2000" dirty="0"/>
              <a:t>1 </a:t>
            </a:r>
            <a:r>
              <a:rPr kumimoji="1" lang="ja-JP" altLang="en-US" sz="2000" dirty="0"/>
              <a:t>霧箱の様子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FA3259-3B83-0744-D9D8-3E33AD5BBDA3}"/>
              </a:ext>
            </a:extLst>
          </p:cNvPr>
          <p:cNvSpPr txBox="1"/>
          <p:nvPr/>
        </p:nvSpPr>
        <p:spPr>
          <a:xfrm>
            <a:off x="11479287" y="6488668"/>
            <a:ext cx="70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9</a:t>
            </a:r>
            <a:r>
              <a:rPr kumimoji="1" lang="en-US" altLang="ja-JP" dirty="0"/>
              <a:t>/14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1494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724</Words>
  <Application>Microsoft Office PowerPoint</Application>
  <PresentationFormat>ワイド画面</PresentationFormat>
  <Paragraphs>140</Paragraphs>
  <Slides>15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游ゴシック</vt:lpstr>
      <vt:lpstr>游ゴシック Light</vt:lpstr>
      <vt:lpstr>Arial</vt:lpstr>
      <vt:lpstr>Wingdings</vt:lpstr>
      <vt:lpstr>Office テーマ</vt:lpstr>
      <vt:lpstr>ぼくは今日, きりばこのなかみを覗いてしまった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堀田　健斗</dc:creator>
  <cp:lastModifiedBy>堀田　健斗</cp:lastModifiedBy>
  <cp:revision>24</cp:revision>
  <dcterms:created xsi:type="dcterms:W3CDTF">2026-08-18T22:41:51Z</dcterms:created>
  <dcterms:modified xsi:type="dcterms:W3CDTF">2026-08-23T10:38:40Z</dcterms:modified>
</cp:coreProperties>
</file>