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77"/>
  </p:notesMasterIdLst>
  <p:sldIdLst>
    <p:sldId id="256" r:id="rId3"/>
    <p:sldId id="261" r:id="rId4"/>
    <p:sldId id="454" r:id="rId5"/>
    <p:sldId id="357" r:id="rId6"/>
    <p:sldId id="361" r:id="rId7"/>
    <p:sldId id="434" r:id="rId8"/>
    <p:sldId id="358" r:id="rId9"/>
    <p:sldId id="440" r:id="rId10"/>
    <p:sldId id="437" r:id="rId11"/>
    <p:sldId id="441" r:id="rId12"/>
    <p:sldId id="442" r:id="rId13"/>
    <p:sldId id="448" r:id="rId14"/>
    <p:sldId id="359" r:id="rId15"/>
    <p:sldId id="455" r:id="rId16"/>
    <p:sldId id="264" r:id="rId17"/>
    <p:sldId id="265" r:id="rId18"/>
    <p:sldId id="266" r:id="rId19"/>
    <p:sldId id="364" r:id="rId20"/>
    <p:sldId id="267" r:id="rId21"/>
    <p:sldId id="456" r:id="rId22"/>
    <p:sldId id="406" r:id="rId23"/>
    <p:sldId id="273" r:id="rId24"/>
    <p:sldId id="402" r:id="rId25"/>
    <p:sldId id="449" r:id="rId26"/>
    <p:sldId id="370" r:id="rId27"/>
    <p:sldId id="404" r:id="rId28"/>
    <p:sldId id="368" r:id="rId29"/>
    <p:sldId id="371" r:id="rId30"/>
    <p:sldId id="262" r:id="rId31"/>
    <p:sldId id="403" r:id="rId32"/>
    <p:sldId id="373" r:id="rId33"/>
    <p:sldId id="457" r:id="rId34"/>
    <p:sldId id="376" r:id="rId35"/>
    <p:sldId id="348" r:id="rId36"/>
    <p:sldId id="452" r:id="rId37"/>
    <p:sldId id="405" r:id="rId38"/>
    <p:sldId id="458" r:id="rId39"/>
    <p:sldId id="432" r:id="rId40"/>
    <p:sldId id="433" r:id="rId41"/>
    <p:sldId id="431" r:id="rId42"/>
    <p:sldId id="401" r:id="rId43"/>
    <p:sldId id="381" r:id="rId44"/>
    <p:sldId id="478" r:id="rId45"/>
    <p:sldId id="382" r:id="rId46"/>
    <p:sldId id="453" r:id="rId47"/>
    <p:sldId id="306" r:id="rId48"/>
    <p:sldId id="469" r:id="rId49"/>
    <p:sldId id="320" r:id="rId50"/>
    <p:sldId id="308" r:id="rId51"/>
    <p:sldId id="459" r:id="rId52"/>
    <p:sldId id="396" r:id="rId53"/>
    <p:sldId id="460" r:id="rId54"/>
    <p:sldId id="313" r:id="rId55"/>
    <p:sldId id="461" r:id="rId56"/>
    <p:sldId id="474" r:id="rId57"/>
    <p:sldId id="475" r:id="rId58"/>
    <p:sldId id="462" r:id="rId59"/>
    <p:sldId id="481" r:id="rId60"/>
    <p:sldId id="479" r:id="rId61"/>
    <p:sldId id="471" r:id="rId62"/>
    <p:sldId id="480" r:id="rId63"/>
    <p:sldId id="482" r:id="rId64"/>
    <p:sldId id="463" r:id="rId65"/>
    <p:sldId id="472" r:id="rId66"/>
    <p:sldId id="464" r:id="rId67"/>
    <p:sldId id="483" r:id="rId68"/>
    <p:sldId id="465" r:id="rId69"/>
    <p:sldId id="466" r:id="rId70"/>
    <p:sldId id="467" r:id="rId71"/>
    <p:sldId id="470" r:id="rId72"/>
    <p:sldId id="476" r:id="rId73"/>
    <p:sldId id="477" r:id="rId74"/>
    <p:sldId id="427" r:id="rId75"/>
    <p:sldId id="426" r:id="rId76"/>
  </p:sldIdLst>
  <p:sldSz cx="9144000" cy="6858000" type="screen4x3"/>
  <p:notesSz cx="6858000" cy="9144000"/>
  <p:custDataLst>
    <p:tags r:id="rId78"/>
  </p:custDataLst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Meiryo UI" pitchFamily="50" charset="-128"/>
        <a:ea typeface="メイリオ" pitchFamily="50" charset="-128"/>
        <a:cs typeface="メイリオ" pitchFamily="50" charset="-128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Meiryo UI" pitchFamily="50" charset="-128"/>
        <a:ea typeface="メイリオ" pitchFamily="50" charset="-128"/>
        <a:cs typeface="メイリオ" pitchFamily="50" charset="-128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Meiryo UI" pitchFamily="50" charset="-128"/>
        <a:ea typeface="メイリオ" pitchFamily="50" charset="-128"/>
        <a:cs typeface="メイリオ" pitchFamily="50" charset="-128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Meiryo UI" pitchFamily="50" charset="-128"/>
        <a:ea typeface="メイリオ" pitchFamily="50" charset="-128"/>
        <a:cs typeface="メイリオ" pitchFamily="50" charset="-128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Meiryo UI" pitchFamily="50" charset="-128"/>
        <a:ea typeface="メイリオ" pitchFamily="50" charset="-128"/>
        <a:cs typeface="メイリオ" pitchFamily="50" charset="-128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Meiryo UI" pitchFamily="50" charset="-128"/>
        <a:ea typeface="メイリオ" pitchFamily="50" charset="-128"/>
        <a:cs typeface="メイリオ" pitchFamily="50" charset="-128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Meiryo UI" pitchFamily="50" charset="-128"/>
        <a:ea typeface="メイリオ" pitchFamily="50" charset="-128"/>
        <a:cs typeface="メイリオ" pitchFamily="50" charset="-128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Meiryo UI" pitchFamily="50" charset="-128"/>
        <a:ea typeface="メイリオ" pitchFamily="50" charset="-128"/>
        <a:cs typeface="メイリオ" pitchFamily="50" charset="-128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Meiryo UI" pitchFamily="50" charset="-128"/>
        <a:ea typeface="メイリオ" pitchFamily="50" charset="-128"/>
        <a:cs typeface="メイリオ" pitchFamily="50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00FF00"/>
    <a:srgbClr val="D0DAE9"/>
    <a:srgbClr val="E9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28" autoAdjust="0"/>
    <p:restoredTop sz="97254" autoAdjust="0"/>
  </p:normalViewPr>
  <p:slideViewPr>
    <p:cSldViewPr snapToGrid="0" snapToObjects="1">
      <p:cViewPr>
        <p:scale>
          <a:sx n="130" d="100"/>
          <a:sy n="130" d="100"/>
        </p:scale>
        <p:origin x="1364" y="3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041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052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1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2917181-F6A8-4518-8427-6C9B0420DE9A}" type="datetimeFigureOut">
              <a:rPr lang="ja-JP" altLang="en-US"/>
              <a:pPr>
                <a:defRPr/>
              </a:pPr>
              <a:t>2026/10/9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1BDA86C-0693-49F8-931F-4D67FB55AB8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377664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BDA86C-0693-49F8-931F-4D67FB55AB84}" type="slidenum">
              <a:rPr lang="ja-JP" altLang="en-US" smtClean="0"/>
              <a:pPr>
                <a:defRPr/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51375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922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A7339AB-A3CD-4A72-9874-7974A28C5A1D}" type="slidenum">
              <a:rPr lang="ja-JP" alt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ja-JP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596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922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A7339AB-A3CD-4A72-9874-7974A28C5A1D}" type="slidenum">
              <a:rPr lang="ja-JP" alt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ja-JP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682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922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A7339AB-A3CD-4A72-9874-7974A28C5A1D}" type="slidenum">
              <a:rPr lang="ja-JP" alt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ja-JP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062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922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A7339AB-A3CD-4A72-9874-7974A28C5A1D}" type="slidenum">
              <a:rPr lang="ja-JP" alt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ja-JP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682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922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A7339AB-A3CD-4A72-9874-7974A28C5A1D}" type="slidenum">
              <a:rPr lang="ja-JP" alt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ja-JP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647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922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A7339AB-A3CD-4A72-9874-7974A28C5A1D}" type="slidenum">
              <a:rPr lang="ja-JP" alt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ja-JP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891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922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A7339AB-A3CD-4A72-9874-7974A28C5A1D}" type="slidenum">
              <a:rPr lang="ja-JP" alt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ja-JP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67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BDA86C-0693-49F8-931F-4D67FB55AB84}" type="slidenum">
              <a:rPr lang="ja-JP" altLang="en-US" smtClean="0"/>
              <a:pPr>
                <a:defRPr/>
              </a:pPr>
              <a:t>74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35655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2nd Int. School on Beam Dynamics and Accelerator Technology, 21 Oct. 2019</a:t>
            </a: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AAB00-D339-46F2-A903-B7301F5B8E9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5595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468313" y="765175"/>
            <a:ext cx="17827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Meiryo UI" pitchFamily="50" charset="-128"/>
                <a:ea typeface="メイリオ" pitchFamily="50" charset="-128"/>
                <a:cs typeface="メイリオ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Meiryo UI" pitchFamily="50" charset="-128"/>
                <a:ea typeface="メイリオ" pitchFamily="50" charset="-128"/>
                <a:cs typeface="メイリオ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Meiryo UI" pitchFamily="50" charset="-128"/>
                <a:ea typeface="メイリオ" pitchFamily="50" charset="-128"/>
                <a:cs typeface="メイリオ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Meiryo UI" pitchFamily="50" charset="-128"/>
                <a:ea typeface="メイリオ" pitchFamily="50" charset="-128"/>
                <a:cs typeface="メイリオ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Meiryo UI" pitchFamily="50" charset="-128"/>
                <a:ea typeface="メイリオ" pitchFamily="50" charset="-128"/>
                <a:cs typeface="メイリオ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メイリオ" pitchFamily="50" charset="-128"/>
                <a:cs typeface="メイリオ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メイリオ" pitchFamily="50" charset="-128"/>
                <a:cs typeface="メイリオ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メイリオ" pitchFamily="50" charset="-128"/>
                <a:cs typeface="メイリオ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Meiryo UI" pitchFamily="50" charset="-128"/>
                <a:ea typeface="メイリオ" pitchFamily="50" charset="-128"/>
                <a:cs typeface="メイリオ" pitchFamily="50" charset="-128"/>
              </a:defRPr>
            </a:lvl9pPr>
          </a:lstStyle>
          <a:p>
            <a:pPr>
              <a:defRPr/>
            </a:pPr>
            <a:r>
              <a:rPr lang="en-US" altLang="ja-JP" sz="3600"/>
              <a:t>Outline</a:t>
            </a:r>
            <a:endParaRPr lang="ja-JP" altLang="en-US" sz="36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24536"/>
          </a:xfrm>
        </p:spPr>
        <p:txBody>
          <a:bodyPr/>
          <a:lstStyle>
            <a:lvl3pPr marL="1143000" indent="-228600">
              <a:buSzPct val="50000"/>
              <a:buFont typeface="Wingdings" pitchFamily="2" charset="2"/>
              <a:buChar char="Ø"/>
              <a:defRPr/>
            </a:lvl3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0"/>
          </p:nvPr>
        </p:nvSpPr>
        <p:spPr>
          <a:xfrm>
            <a:off x="8532813" y="6597650"/>
            <a:ext cx="611187" cy="2587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675D5-6A16-489E-8151-F52117966913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65602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ッター プレースホルダー 4"/>
          <p:cNvSpPr>
            <a:spLocks noGrp="1"/>
          </p:cNvSpPr>
          <p:nvPr>
            <p:ph type="ftr" sz="quarter" idx="10"/>
          </p:nvPr>
        </p:nvSpPr>
        <p:spPr>
          <a:xfrm>
            <a:off x="0" y="6597650"/>
            <a:ext cx="8532813" cy="2603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 altLang="ja-JP"/>
              <a:t>2nd Int. School on Beam Dynamics and Accelerator Technology, 21 Oct. 2019</a:t>
            </a:r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tx1"/>
          </a:solidFill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/>
          <a:lstStyle>
            <a:lvl3pPr marL="1143000" indent="-228600">
              <a:buSzPct val="50000"/>
              <a:buFont typeface="Wingdings" pitchFamily="2" charset="2"/>
              <a:buChar char="Ø"/>
              <a:defRPr/>
            </a:lvl3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1"/>
          </p:nvPr>
        </p:nvSpPr>
        <p:spPr>
          <a:xfrm>
            <a:off x="8532813" y="6597650"/>
            <a:ext cx="611187" cy="2587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F1EC06D-8691-4A0E-ABEA-C1698ED8076E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2971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ja-JP"/>
              <a:t>2nd Int. School on Beam Dynamics and Accelerator Technology, 21 Oct. 2019</a:t>
            </a: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D1C60DE-04D6-46AB-BE48-5FB3134255B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メイリオ" pitchFamily="50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メイリオ" pitchFamily="50" charset="-128"/>
          <a:cs typeface="メイリオ" pitchFamily="5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メイリオ" pitchFamily="50" charset="-128"/>
          <a:cs typeface="メイリオ" pitchFamily="5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メイリオ" pitchFamily="50" charset="-128"/>
          <a:cs typeface="メイリオ" pitchFamily="5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メイリオ" pitchFamily="50" charset="-128"/>
          <a:cs typeface="メイリオ" pitchFamily="5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メイリオ" pitchFamily="50" charset="-128"/>
          <a:cs typeface="メイリオ" pitchFamily="5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メイリオ" pitchFamily="50" charset="-128"/>
          <a:cs typeface="メイリオ" pitchFamily="5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メイリオ" pitchFamily="50" charset="-128"/>
          <a:cs typeface="メイリオ" pitchFamily="5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メイリオ" pitchFamily="50" charset="-128"/>
          <a:cs typeface="メイリオ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メイリオ" pitchFamily="50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メイリオ" pitchFamily="50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メイリオ" pitchFamily="50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メイリオ" pitchFamily="50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メイリオ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0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6.xml"/><Relationship Id="rId7" Type="http://schemas.openxmlformats.org/officeDocument/2006/relationships/image" Target="../media/image24.png"/><Relationship Id="rId12" Type="http://schemas.openxmlformats.org/officeDocument/2006/relationships/image" Target="../media/image290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28.png"/><Relationship Id="rId5" Type="http://schemas.openxmlformats.org/officeDocument/2006/relationships/tags" Target="../tags/tag8.xml"/><Relationship Id="rId10" Type="http://schemas.openxmlformats.org/officeDocument/2006/relationships/image" Target="../media/image27.png"/><Relationship Id="rId4" Type="http://schemas.openxmlformats.org/officeDocument/2006/relationships/tags" Target="../tags/tag7.xml"/><Relationship Id="rId9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11.xml"/><Relationship Id="rId7" Type="http://schemas.openxmlformats.org/officeDocument/2006/relationships/image" Target="../media/image27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2.xml"/><Relationship Id="rId9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tags" Target="../tags/tag15.xml"/><Relationship Id="rId7" Type="http://schemas.openxmlformats.org/officeDocument/2006/relationships/image" Target="../media/image34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6.xml"/><Relationship Id="rId9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39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s://spectrax.org/simplex/app/3.1/?lpp=particle.json,transprof.json,longprof.json&amp;dir=ISBA" TargetMode="Externa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1"/>
          <p:cNvSpPr>
            <a:spLocks noGrp="1"/>
          </p:cNvSpPr>
          <p:nvPr>
            <p:ph type="ctrTitle"/>
          </p:nvPr>
        </p:nvSpPr>
        <p:spPr>
          <a:xfrm>
            <a:off x="685800" y="1842832"/>
            <a:ext cx="7772400" cy="1755775"/>
          </a:xfrm>
        </p:spPr>
        <p:txBody>
          <a:bodyPr/>
          <a:lstStyle/>
          <a:p>
            <a:pPr eaLnBrk="1" hangingPunct="1"/>
            <a:r>
              <a:rPr lang="en-US" altLang="ja-JP" sz="4800" dirty="0"/>
              <a:t>Foundation of FEL</a:t>
            </a:r>
            <a:endParaRPr lang="ja-JP" altLang="en-US" sz="48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>
                <a:solidFill>
                  <a:schemeClr val="tx1"/>
                </a:solidFill>
                <a:cs typeface="+mn-cs"/>
              </a:rPr>
              <a:t>Takashi Tanaka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>
                <a:solidFill>
                  <a:schemeClr val="tx1"/>
                </a:solidFill>
                <a:cs typeface="+mn-cs"/>
              </a:rPr>
              <a:t>RIKEN SPring-8 Center</a:t>
            </a:r>
            <a:endParaRPr lang="ja-JP" altLang="en-US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AAB00-D339-46F2-A903-B7301F5B8E99}" type="slidenum">
              <a:rPr lang="ja-JP" altLang="en-US" smtClean="0"/>
              <a:pPr>
                <a:defRPr/>
              </a:pPr>
              <a:t>1</a:t>
            </a:fld>
            <a:endParaRPr lang="ja-JP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24413"/>
          </a:xfrm>
        </p:spPr>
        <p:txBody>
          <a:bodyPr/>
          <a:lstStyle/>
          <a:p>
            <a:r>
              <a:rPr lang="en-US" altLang="ja-JP" dirty="0"/>
              <a:t>Introduction</a:t>
            </a:r>
          </a:p>
          <a:p>
            <a:r>
              <a:rPr lang="en-US" altLang="ja-JP" dirty="0"/>
              <a:t>Coherent radiation</a:t>
            </a:r>
          </a:p>
          <a:p>
            <a:r>
              <a:rPr lang="en-US" altLang="ja-JP" dirty="0"/>
              <a:t>Amplification mechanism in FELs</a:t>
            </a:r>
          </a:p>
          <a:p>
            <a:r>
              <a:rPr lang="en-US" altLang="ja-JP" dirty="0"/>
              <a:t>Classification of FELs</a:t>
            </a:r>
          </a:p>
          <a:p>
            <a:r>
              <a:rPr lang="en-US" altLang="ja-JP" dirty="0"/>
              <a:t>Overview of Single-Pass FELs</a:t>
            </a:r>
          </a:p>
          <a:p>
            <a:r>
              <a:rPr lang="en-US" altLang="ja-JP" dirty="0"/>
              <a:t>Example of FEL Simulations</a:t>
            </a:r>
          </a:p>
          <a:p>
            <a:pPr eaLnBrk="1" hangingPunct="1"/>
            <a:endParaRPr lang="en-US" altLang="ja-JP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E675D5-6A16-489E-8151-F52117966913}" type="slidenum">
              <a:rPr lang="ja-JP" altLang="en-US" smtClean="0"/>
              <a:pPr>
                <a:defRPr/>
              </a:pPr>
              <a:t>2</a:t>
            </a:fld>
            <a:endParaRPr lang="ja-JP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24413"/>
          </a:xfrm>
        </p:spPr>
        <p:txBody>
          <a:bodyPr/>
          <a:lstStyle/>
          <a:p>
            <a:r>
              <a:rPr lang="en-US" altLang="ja-JP" b="1" dirty="0">
                <a:solidFill>
                  <a:srgbClr val="FF0000"/>
                </a:solidFill>
              </a:rPr>
              <a:t>Introduction</a:t>
            </a:r>
          </a:p>
          <a:p>
            <a:r>
              <a:rPr lang="en-US" altLang="ja-JP" dirty="0"/>
              <a:t>Coherent radiation</a:t>
            </a:r>
          </a:p>
          <a:p>
            <a:r>
              <a:rPr lang="en-US" altLang="ja-JP" dirty="0"/>
              <a:t>Amplification mechanism in FELs</a:t>
            </a:r>
          </a:p>
          <a:p>
            <a:r>
              <a:rPr lang="en-US" altLang="ja-JP" dirty="0"/>
              <a:t>Classification of FELs</a:t>
            </a:r>
          </a:p>
          <a:p>
            <a:r>
              <a:rPr lang="en-US" altLang="ja-JP" dirty="0"/>
              <a:t>Overview of Single-Pass FELs</a:t>
            </a:r>
          </a:p>
          <a:p>
            <a:r>
              <a:rPr lang="en-US" altLang="ja-JP" dirty="0"/>
              <a:t>Example of FEL Simulations</a:t>
            </a:r>
          </a:p>
          <a:p>
            <a:pPr eaLnBrk="1" hangingPunct="1"/>
            <a:endParaRPr lang="en-US" altLang="ja-JP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E675D5-6A16-489E-8151-F52117966913}" type="slidenum">
              <a:rPr lang="ja-JP" altLang="en-US" smtClean="0"/>
              <a:pPr>
                <a:defRPr/>
              </a:pPr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8213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Synchrotron Radiation &amp; Laser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</a:t>
            </a:fld>
            <a:endParaRPr lang="ja-JP" altLang="en-US" dirty="0"/>
          </a:p>
        </p:txBody>
      </p:sp>
      <p:sp>
        <p:nvSpPr>
          <p:cNvPr id="6" name="角丸四角形 5"/>
          <p:cNvSpPr/>
          <p:nvPr/>
        </p:nvSpPr>
        <p:spPr>
          <a:xfrm>
            <a:off x="0" y="1065260"/>
            <a:ext cx="9144000" cy="5684451"/>
          </a:xfrm>
          <a:prstGeom prst="roundRect">
            <a:avLst>
              <a:gd name="adj" fmla="val 527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角丸四角形 7"/>
          <p:cNvSpPr/>
          <p:nvPr/>
        </p:nvSpPr>
        <p:spPr>
          <a:xfrm>
            <a:off x="5004048" y="1749458"/>
            <a:ext cx="3744847" cy="23855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dirty="0"/>
          </a:p>
        </p:txBody>
      </p:sp>
      <p:pic>
        <p:nvPicPr>
          <p:cNvPr id="10" name="Picture 4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254" y="1986811"/>
            <a:ext cx="3280437" cy="191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7151565" y="1896253"/>
            <a:ext cx="1362875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chemeClr val="bg1"/>
                </a:solidFill>
              </a:rPr>
              <a:t>Laser</a:t>
            </a:r>
            <a:endParaRPr kumimoji="1" lang="ja-JP" altLang="en-US" sz="3200" b="1" dirty="0">
              <a:solidFill>
                <a:schemeClr val="bg1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365428" y="1749459"/>
            <a:ext cx="3809540" cy="238556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569060" y="1006717"/>
            <a:ext cx="4005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Photon Science</a:t>
            </a:r>
            <a:endParaRPr kumimoji="1"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6823" y="4183303"/>
            <a:ext cx="4426750" cy="230832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lang="en-US" altLang="ja-JP" sz="2400" dirty="0"/>
              <a:t>f</a:t>
            </a:r>
            <a:r>
              <a:rPr kumimoji="1" lang="en-US" altLang="ja-JP" sz="2400" dirty="0"/>
              <a:t>irst observed in 1947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en-US" altLang="ja-JP" sz="2400" dirty="0"/>
              <a:t>radiation by a relativistic electron beam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en-US" altLang="ja-JP" sz="2400" dirty="0"/>
              <a:t>work as laser-like sources, where conventional lasers are not available</a:t>
            </a:r>
            <a:endParaRPr kumimoji="1" lang="ja-JP" altLang="en-US" sz="24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663096" y="4193562"/>
            <a:ext cx="4426750" cy="23083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69875" indent="-269875">
              <a:buFont typeface="Wingdings" pitchFamily="2" charset="2"/>
              <a:buChar char="Ø"/>
            </a:pPr>
            <a:r>
              <a:rPr kumimoji="1" lang="en-US" altLang="ja-JP" sz="2400" dirty="0"/>
              <a:t>first realized in 1960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lang="en-US" altLang="ja-JP" sz="2400" dirty="0"/>
              <a:t>fully coherent source by stimulated emission</a:t>
            </a:r>
          </a:p>
          <a:p>
            <a:pPr marL="269875" indent="-269875">
              <a:buFont typeface="Wingdings" pitchFamily="2" charset="2"/>
              <a:buChar char="Ø"/>
            </a:pPr>
            <a:r>
              <a:rPr kumimoji="1" lang="en-US" altLang="ja-JP" sz="2400" dirty="0"/>
              <a:t>applicable in spectral regions where reflective mirrors are available</a:t>
            </a:r>
            <a:endParaRPr kumimoji="1" lang="ja-JP" alt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74" y="1966839"/>
            <a:ext cx="3224610" cy="194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3026080" y="1896253"/>
            <a:ext cx="841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</a:rPr>
              <a:t>SR</a:t>
            </a:r>
            <a:endParaRPr kumimoji="1" lang="ja-JP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41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7920"/>
            <a:ext cx="9144000" cy="448513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Wavelengths Available with Lasers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5</a:t>
            </a:fld>
            <a:endParaRPr lang="ja-JP" altLang="en-US" dirty="0"/>
          </a:p>
        </p:txBody>
      </p:sp>
      <p:sp>
        <p:nvSpPr>
          <p:cNvPr id="13" name="角丸四角形 12"/>
          <p:cNvSpPr/>
          <p:nvPr/>
        </p:nvSpPr>
        <p:spPr>
          <a:xfrm>
            <a:off x="1311480" y="5456364"/>
            <a:ext cx="6869875" cy="132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 dirty="0"/>
              <a:t>SR has been a good alternative to “X-ray” lasers!</a:t>
            </a:r>
            <a:endParaRPr kumimoji="1" lang="ja-JP" altLang="en-US" sz="3200" b="1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188448" y="1094532"/>
            <a:ext cx="4192110" cy="4361832"/>
            <a:chOff x="188448" y="1094532"/>
            <a:chExt cx="4192110" cy="4361832"/>
          </a:xfrm>
        </p:grpSpPr>
        <p:sp>
          <p:nvSpPr>
            <p:cNvPr id="4" name="角丸四角形 3"/>
            <p:cNvSpPr/>
            <p:nvPr/>
          </p:nvSpPr>
          <p:spPr>
            <a:xfrm>
              <a:off x="668594" y="1517920"/>
              <a:ext cx="884903" cy="3938444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188448" y="1094532"/>
              <a:ext cx="4192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FF0000"/>
                  </a:solidFill>
                </a:rPr>
                <a:t>No mirrors -&gt; no practical lasers</a:t>
              </a:r>
              <a:endParaRPr kumimoji="1" lang="ja-JP" alt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65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SR Sources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</a:t>
            </a:fld>
            <a:endParaRPr lang="ja-JP" altLang="en-US" dirty="0"/>
          </a:p>
        </p:txBody>
      </p:sp>
      <p:sp>
        <p:nvSpPr>
          <p:cNvPr id="5" name="Text Box 116"/>
          <p:cNvSpPr txBox="1">
            <a:spLocks noChangeArrowheads="1"/>
          </p:cNvSpPr>
          <p:nvPr/>
        </p:nvSpPr>
        <p:spPr bwMode="auto">
          <a:xfrm>
            <a:off x="110938" y="841386"/>
            <a:ext cx="5632023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en-US" altLang="ja-JP" sz="2800">
                <a:latin typeface="+mn-lt"/>
              </a:rPr>
              <a:t>Magnets to deflect the electron beam and generate SR.</a:t>
            </a:r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auto">
          <a:xfrm>
            <a:off x="4817128" y="1984706"/>
            <a:ext cx="43316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82588" indent="-382588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Bending Magnet (BM)</a:t>
            </a:r>
          </a:p>
        </p:txBody>
      </p:sp>
      <p:sp>
        <p:nvSpPr>
          <p:cNvPr id="63" name="Text Box 113"/>
          <p:cNvSpPr txBox="1">
            <a:spLocks noChangeArrowheads="1"/>
          </p:cNvSpPr>
          <p:nvPr/>
        </p:nvSpPr>
        <p:spPr bwMode="auto">
          <a:xfrm>
            <a:off x="138676" y="5524740"/>
            <a:ext cx="4250202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82588" indent="-382588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l" eaLnBrk="1" hangingPunct="1"/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Insertion Device (ID)</a:t>
            </a:r>
          </a:p>
          <a:p>
            <a:pPr algn="l" eaLnBrk="1" hangingPunct="1">
              <a:buFont typeface="Wingdings" panose="05000000000000000000" pitchFamily="2" charset="2"/>
              <a:buChar char="ü"/>
            </a:pP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Undulator</a:t>
            </a:r>
          </a:p>
          <a:p>
            <a:pPr algn="l" eaLnBrk="1" hangingPunct="1">
              <a:buFont typeface="Wingdings" panose="05000000000000000000" pitchFamily="2" charset="2"/>
              <a:buChar char="ü"/>
            </a:pP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Wiggler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DE4278B-4A41-1AA7-3D1D-81A20D38CDCA}"/>
              </a:ext>
            </a:extLst>
          </p:cNvPr>
          <p:cNvGrpSpPr/>
          <p:nvPr/>
        </p:nvGrpSpPr>
        <p:grpSpPr>
          <a:xfrm>
            <a:off x="5257191" y="2540146"/>
            <a:ext cx="3319377" cy="1947808"/>
            <a:chOff x="5257191" y="2540146"/>
            <a:chExt cx="3319377" cy="1947808"/>
          </a:xfrm>
        </p:grpSpPr>
        <p:grpSp>
          <p:nvGrpSpPr>
            <p:cNvPr id="229" name="グラフィックス 7">
              <a:extLst>
                <a:ext uri="{FF2B5EF4-FFF2-40B4-BE49-F238E27FC236}">
                  <a16:creationId xmlns:a16="http://schemas.microsoft.com/office/drawing/2014/main" id="{3C9463C5-F6F2-1565-8DA3-F21AD97499A0}"/>
                </a:ext>
              </a:extLst>
            </p:cNvPr>
            <p:cNvGrpSpPr/>
            <p:nvPr/>
          </p:nvGrpSpPr>
          <p:grpSpPr>
            <a:xfrm>
              <a:off x="5347798" y="3400831"/>
              <a:ext cx="2310157" cy="951212"/>
              <a:chOff x="5347798" y="3400831"/>
              <a:chExt cx="2310157" cy="951212"/>
            </a:xfrm>
          </p:grpSpPr>
          <p:sp>
            <p:nvSpPr>
              <p:cNvPr id="241" name="正方形/長方形 240">
                <a:extLst>
                  <a:ext uri="{FF2B5EF4-FFF2-40B4-BE49-F238E27FC236}">
                    <a16:creationId xmlns:a16="http://schemas.microsoft.com/office/drawing/2014/main" id="{4B4C0D7C-3666-41D4-B85A-1BD0BBA326EF}"/>
                  </a:ext>
                </a:extLst>
              </p:cNvPr>
              <p:cNvSpPr/>
              <p:nvPr/>
            </p:nvSpPr>
            <p:spPr>
              <a:xfrm>
                <a:off x="6434921" y="3944393"/>
                <a:ext cx="1223033" cy="407651"/>
              </a:xfrm>
              <a:prstGeom prst="rect">
                <a:avLst/>
              </a:prstGeom>
              <a:solidFill>
                <a:srgbClr val="0000C8"/>
              </a:solidFill>
              <a:ln w="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2" name="フリーフォーム: 図形 241">
                <a:extLst>
                  <a:ext uri="{FF2B5EF4-FFF2-40B4-BE49-F238E27FC236}">
                    <a16:creationId xmlns:a16="http://schemas.microsoft.com/office/drawing/2014/main" id="{A3552DA3-5C4C-0ADA-66B0-C2DAC842F8FF}"/>
                  </a:ext>
                </a:extLst>
              </p:cNvPr>
              <p:cNvSpPr/>
              <p:nvPr/>
            </p:nvSpPr>
            <p:spPr>
              <a:xfrm>
                <a:off x="5347798" y="3400831"/>
                <a:ext cx="1087123" cy="951212"/>
              </a:xfrm>
              <a:custGeom>
                <a:avLst/>
                <a:gdLst>
                  <a:gd name="csX0" fmla="*/ 1087123 w 1087123"/>
                  <a:gd name="csY0" fmla="*/ 543562 h 951212"/>
                  <a:gd name="csX1" fmla="*/ 1087123 w 1087123"/>
                  <a:gd name="csY1" fmla="*/ 951213 h 951212"/>
                  <a:gd name="csX2" fmla="*/ 0 w 1087123"/>
                  <a:gd name="csY2" fmla="*/ 407651 h 951212"/>
                  <a:gd name="csX3" fmla="*/ 0 w 1087123"/>
                  <a:gd name="csY3" fmla="*/ 0 h 951212"/>
                  <a:gd name="csX4" fmla="*/ 1087123 w 1087123"/>
                  <a:gd name="csY4" fmla="*/ 543562 h 9512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87123" h="951212">
                    <a:moveTo>
                      <a:pt x="1087123" y="543562"/>
                    </a:moveTo>
                    <a:lnTo>
                      <a:pt x="1087123" y="951213"/>
                    </a:lnTo>
                    <a:lnTo>
                      <a:pt x="0" y="407651"/>
                    </a:lnTo>
                    <a:lnTo>
                      <a:pt x="0" y="0"/>
                    </a:lnTo>
                    <a:lnTo>
                      <a:pt x="1087123" y="543562"/>
                    </a:lnTo>
                    <a:close/>
                  </a:path>
                </a:pathLst>
              </a:custGeom>
              <a:solidFill>
                <a:srgbClr val="3232FF"/>
              </a:solidFill>
              <a:ln w="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3" name="フリーフォーム: 図形 242">
                <a:extLst>
                  <a:ext uri="{FF2B5EF4-FFF2-40B4-BE49-F238E27FC236}">
                    <a16:creationId xmlns:a16="http://schemas.microsoft.com/office/drawing/2014/main" id="{A5071C0A-7C16-442D-3D66-7AD1965775A7}"/>
                  </a:ext>
                </a:extLst>
              </p:cNvPr>
              <p:cNvSpPr/>
              <p:nvPr/>
            </p:nvSpPr>
            <p:spPr>
              <a:xfrm>
                <a:off x="5347798" y="3400831"/>
                <a:ext cx="2310157" cy="543561"/>
              </a:xfrm>
              <a:custGeom>
                <a:avLst/>
                <a:gdLst>
                  <a:gd name="csX0" fmla="*/ 0 w 2310157"/>
                  <a:gd name="csY0" fmla="*/ 0 h 543561"/>
                  <a:gd name="csX1" fmla="*/ 1087123 w 2310157"/>
                  <a:gd name="csY1" fmla="*/ 543562 h 543561"/>
                  <a:gd name="csX2" fmla="*/ 2310157 w 2310157"/>
                  <a:gd name="csY2" fmla="*/ 543562 h 543561"/>
                  <a:gd name="csX3" fmla="*/ 1223034 w 2310157"/>
                  <a:gd name="csY3" fmla="*/ 0 h 543561"/>
                  <a:gd name="csX4" fmla="*/ 0 w 2310157"/>
                  <a:gd name="csY4" fmla="*/ 0 h 5435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310157" h="543561">
                    <a:moveTo>
                      <a:pt x="0" y="0"/>
                    </a:moveTo>
                    <a:lnTo>
                      <a:pt x="1087123" y="543562"/>
                    </a:lnTo>
                    <a:lnTo>
                      <a:pt x="2310157" y="543562"/>
                    </a:lnTo>
                    <a:lnTo>
                      <a:pt x="12230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 w="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30" name="フリーフォーム: 図形 229">
              <a:extLst>
                <a:ext uri="{FF2B5EF4-FFF2-40B4-BE49-F238E27FC236}">
                  <a16:creationId xmlns:a16="http://schemas.microsoft.com/office/drawing/2014/main" id="{035DA9D8-41B3-2E04-95AA-4CF56D486C78}"/>
                </a:ext>
              </a:extLst>
            </p:cNvPr>
            <p:cNvSpPr/>
            <p:nvPr/>
          </p:nvSpPr>
          <p:spPr>
            <a:xfrm>
              <a:off x="5800673" y="3400831"/>
              <a:ext cx="2775895" cy="998274"/>
            </a:xfrm>
            <a:custGeom>
              <a:avLst/>
              <a:gdLst>
                <a:gd name="csX0" fmla="*/ 2039135 w 2775895"/>
                <a:gd name="csY0" fmla="*/ 998274 h 998274"/>
                <a:gd name="csX1" fmla="*/ 719 w 2775895"/>
                <a:gd name="csY1" fmla="*/ 2237 h 998274"/>
                <a:gd name="csX2" fmla="*/ 719 w 2775895"/>
                <a:gd name="csY2" fmla="*/ 399 h 998274"/>
                <a:gd name="csX3" fmla="*/ 0 w 2775895"/>
                <a:gd name="csY3" fmla="*/ 0 h 998274"/>
                <a:gd name="csX4" fmla="*/ 1245725 w 2775895"/>
                <a:gd name="csY4" fmla="*/ 463422 h 998274"/>
                <a:gd name="csX5" fmla="*/ 1246125 w 2775895"/>
                <a:gd name="csY5" fmla="*/ 463422 h 998274"/>
                <a:gd name="csX6" fmla="*/ 2775896 w 2775895"/>
                <a:gd name="csY6" fmla="*/ 996516 h 998274"/>
                <a:gd name="csX7" fmla="*/ 2039056 w 2775895"/>
                <a:gd name="csY7" fmla="*/ 998274 h 9982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75895" h="998274">
                  <a:moveTo>
                    <a:pt x="2039135" y="998274"/>
                  </a:moveTo>
                  <a:lnTo>
                    <a:pt x="719" y="2237"/>
                  </a:lnTo>
                  <a:lnTo>
                    <a:pt x="719" y="399"/>
                  </a:lnTo>
                  <a:lnTo>
                    <a:pt x="0" y="0"/>
                  </a:lnTo>
                  <a:cubicBezTo>
                    <a:pt x="327751" y="151411"/>
                    <a:pt x="820656" y="324315"/>
                    <a:pt x="1245725" y="463422"/>
                  </a:cubicBezTo>
                  <a:lnTo>
                    <a:pt x="1246125" y="463422"/>
                  </a:lnTo>
                  <a:lnTo>
                    <a:pt x="2775896" y="996516"/>
                  </a:lnTo>
                  <a:lnTo>
                    <a:pt x="2039056" y="998274"/>
                  </a:lnTo>
                  <a:close/>
                </a:path>
              </a:pathLst>
            </a:custGeom>
            <a:solidFill>
              <a:srgbClr val="FFFF00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1" name="フリーフォーム: 図形 230">
              <a:extLst>
                <a:ext uri="{FF2B5EF4-FFF2-40B4-BE49-F238E27FC236}">
                  <a16:creationId xmlns:a16="http://schemas.microsoft.com/office/drawing/2014/main" id="{50EC4A76-42E5-82BA-E797-10D060AE8AF9}"/>
                </a:ext>
              </a:extLst>
            </p:cNvPr>
            <p:cNvSpPr/>
            <p:nvPr/>
          </p:nvSpPr>
          <p:spPr>
            <a:xfrm>
              <a:off x="5347798" y="2540146"/>
              <a:ext cx="1087123" cy="951292"/>
            </a:xfrm>
            <a:custGeom>
              <a:avLst/>
              <a:gdLst>
                <a:gd name="csX0" fmla="*/ 1087123 w 1087123"/>
                <a:gd name="csY0" fmla="*/ 543562 h 951292"/>
                <a:gd name="csX1" fmla="*/ 1087123 w 1087123"/>
                <a:gd name="csY1" fmla="*/ 951293 h 951292"/>
                <a:gd name="csX2" fmla="*/ 0 w 1087123"/>
                <a:gd name="csY2" fmla="*/ 407651 h 951292"/>
                <a:gd name="csX3" fmla="*/ 0 w 1087123"/>
                <a:gd name="csY3" fmla="*/ 0 h 951292"/>
                <a:gd name="csX4" fmla="*/ 1087123 w 1087123"/>
                <a:gd name="csY4" fmla="*/ 543562 h 951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87123" h="951292">
                  <a:moveTo>
                    <a:pt x="1087123" y="543562"/>
                  </a:moveTo>
                  <a:lnTo>
                    <a:pt x="1087123" y="951293"/>
                  </a:lnTo>
                  <a:lnTo>
                    <a:pt x="0" y="407651"/>
                  </a:lnTo>
                  <a:lnTo>
                    <a:pt x="0" y="0"/>
                  </a:lnTo>
                  <a:lnTo>
                    <a:pt x="1087123" y="543562"/>
                  </a:lnTo>
                  <a:close/>
                </a:path>
              </a:pathLst>
            </a:custGeom>
            <a:solidFill>
              <a:srgbClr val="FF3232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2" name="フリーフォーム: 図形 231">
              <a:extLst>
                <a:ext uri="{FF2B5EF4-FFF2-40B4-BE49-F238E27FC236}">
                  <a16:creationId xmlns:a16="http://schemas.microsoft.com/office/drawing/2014/main" id="{35AF4E32-2970-3B20-7C5B-110B11432205}"/>
                </a:ext>
              </a:extLst>
            </p:cNvPr>
            <p:cNvSpPr/>
            <p:nvPr/>
          </p:nvSpPr>
          <p:spPr>
            <a:xfrm>
              <a:off x="5347798" y="2540146"/>
              <a:ext cx="2310157" cy="543561"/>
            </a:xfrm>
            <a:custGeom>
              <a:avLst/>
              <a:gdLst>
                <a:gd name="csX0" fmla="*/ 0 w 2310157"/>
                <a:gd name="csY0" fmla="*/ 0 h 543561"/>
                <a:gd name="csX1" fmla="*/ 1087123 w 2310157"/>
                <a:gd name="csY1" fmla="*/ 543562 h 543561"/>
                <a:gd name="csX2" fmla="*/ 2310157 w 2310157"/>
                <a:gd name="csY2" fmla="*/ 543562 h 543561"/>
                <a:gd name="csX3" fmla="*/ 1223034 w 2310157"/>
                <a:gd name="csY3" fmla="*/ 0 h 543561"/>
                <a:gd name="csX4" fmla="*/ 0 w 2310157"/>
                <a:gd name="csY4" fmla="*/ 0 h 543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10157" h="543561">
                  <a:moveTo>
                    <a:pt x="0" y="0"/>
                  </a:moveTo>
                  <a:lnTo>
                    <a:pt x="1087123" y="543562"/>
                  </a:lnTo>
                  <a:lnTo>
                    <a:pt x="2310157" y="543562"/>
                  </a:lnTo>
                  <a:lnTo>
                    <a:pt x="12230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3" name="正方形/長方形 232">
              <a:extLst>
                <a:ext uri="{FF2B5EF4-FFF2-40B4-BE49-F238E27FC236}">
                  <a16:creationId xmlns:a16="http://schemas.microsoft.com/office/drawing/2014/main" id="{7AD9479E-E230-F713-6A58-7F70A1AF60D3}"/>
                </a:ext>
              </a:extLst>
            </p:cNvPr>
            <p:cNvSpPr/>
            <p:nvPr/>
          </p:nvSpPr>
          <p:spPr>
            <a:xfrm>
              <a:off x="6434921" y="3083707"/>
              <a:ext cx="1223033" cy="407651"/>
            </a:xfrm>
            <a:prstGeom prst="rect">
              <a:avLst/>
            </a:prstGeom>
            <a:solidFill>
              <a:srgbClr val="C80000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4" name="正方形/長方形 233">
              <a:extLst>
                <a:ext uri="{FF2B5EF4-FFF2-40B4-BE49-F238E27FC236}">
                  <a16:creationId xmlns:a16="http://schemas.microsoft.com/office/drawing/2014/main" id="{63F5EBC6-F66A-2457-DA8C-3086A75986F3}"/>
                </a:ext>
              </a:extLst>
            </p:cNvPr>
            <p:cNvSpPr/>
            <p:nvPr/>
          </p:nvSpPr>
          <p:spPr>
            <a:xfrm>
              <a:off x="7839169" y="4397348"/>
              <a:ext cx="724775" cy="90606"/>
            </a:xfrm>
            <a:prstGeom prst="rect">
              <a:avLst/>
            </a:prstGeom>
            <a:gradFill>
              <a:gsLst>
                <a:gs pos="0">
                  <a:srgbClr val="FFFF00"/>
                </a:gs>
                <a:gs pos="100000">
                  <a:schemeClr val="bg2">
                    <a:lumMod val="90000"/>
                  </a:schemeClr>
                </a:gs>
              </a:gsLst>
              <a:path path="circle">
                <a:fillToRect l="50000" t="50000" r="50000" b="50000"/>
              </a:path>
            </a:gra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5" name="フリーフォーム: 図形 234">
              <a:extLst>
                <a:ext uri="{FF2B5EF4-FFF2-40B4-BE49-F238E27FC236}">
                  <a16:creationId xmlns:a16="http://schemas.microsoft.com/office/drawing/2014/main" id="{E650B1AB-A0B1-1EFF-2A1B-581A28850584}"/>
                </a:ext>
              </a:extLst>
            </p:cNvPr>
            <p:cNvSpPr/>
            <p:nvPr/>
          </p:nvSpPr>
          <p:spPr>
            <a:xfrm>
              <a:off x="5891360" y="3446135"/>
              <a:ext cx="1947809" cy="1041819"/>
            </a:xfrm>
            <a:custGeom>
              <a:avLst/>
              <a:gdLst>
                <a:gd name="csX0" fmla="*/ 1947809 w 1947809"/>
                <a:gd name="csY0" fmla="*/ 947138 h 1041819"/>
                <a:gd name="csX1" fmla="*/ 0 w 1947809"/>
                <a:gd name="csY1" fmla="*/ 0 h 1041819"/>
                <a:gd name="csX2" fmla="*/ 1947809 w 1947809"/>
                <a:gd name="csY2" fmla="*/ 1041820 h 1041819"/>
                <a:gd name="csX3" fmla="*/ 1947809 w 1947809"/>
                <a:gd name="csY3" fmla="*/ 947138 h 1041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947809" h="1041819">
                  <a:moveTo>
                    <a:pt x="1947809" y="947138"/>
                  </a:moveTo>
                  <a:lnTo>
                    <a:pt x="0" y="0"/>
                  </a:lnTo>
                  <a:lnTo>
                    <a:pt x="1947809" y="1041820"/>
                  </a:lnTo>
                  <a:lnTo>
                    <a:pt x="1947809" y="947138"/>
                  </a:lnTo>
                  <a:close/>
                </a:path>
              </a:pathLst>
            </a:custGeom>
            <a:solidFill>
              <a:srgbClr val="DCDC00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36" name="グラフィックス 7">
              <a:extLst>
                <a:ext uri="{FF2B5EF4-FFF2-40B4-BE49-F238E27FC236}">
                  <a16:creationId xmlns:a16="http://schemas.microsoft.com/office/drawing/2014/main" id="{EEE59580-C2AA-5987-DE14-15E3C73A79B6}"/>
                </a:ext>
              </a:extLst>
            </p:cNvPr>
            <p:cNvGrpSpPr/>
            <p:nvPr/>
          </p:nvGrpSpPr>
          <p:grpSpPr>
            <a:xfrm>
              <a:off x="5257191" y="3129011"/>
              <a:ext cx="2634791" cy="996596"/>
              <a:chOff x="5257191" y="3129011"/>
              <a:chExt cx="2634791" cy="996596"/>
            </a:xfrm>
            <a:noFill/>
          </p:grpSpPr>
          <p:sp>
            <p:nvSpPr>
              <p:cNvPr id="239" name="フリーフォーム: 図形 238">
                <a:extLst>
                  <a:ext uri="{FF2B5EF4-FFF2-40B4-BE49-F238E27FC236}">
                    <a16:creationId xmlns:a16="http://schemas.microsoft.com/office/drawing/2014/main" id="{BB097809-1361-CAB5-78C8-6EAD669163DB}"/>
                  </a:ext>
                </a:extLst>
              </p:cNvPr>
              <p:cNvSpPr/>
              <p:nvPr/>
            </p:nvSpPr>
            <p:spPr>
              <a:xfrm>
                <a:off x="5257191" y="3129011"/>
                <a:ext cx="452954" cy="226517"/>
              </a:xfrm>
              <a:custGeom>
                <a:avLst/>
                <a:gdLst>
                  <a:gd name="csX0" fmla="*/ 0 w 452954"/>
                  <a:gd name="csY0" fmla="*/ 0 h 226517"/>
                  <a:gd name="csX1" fmla="*/ 452955 w 452954"/>
                  <a:gd name="csY1" fmla="*/ 226517 h 2265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52954" h="226517">
                    <a:moveTo>
                      <a:pt x="0" y="0"/>
                    </a:moveTo>
                    <a:lnTo>
                      <a:pt x="452955" y="226517"/>
                    </a:lnTo>
                  </a:path>
                </a:pathLst>
              </a:custGeom>
              <a:ln w="1593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0" name="フリーフォーム: 図形 239">
                <a:extLst>
                  <a:ext uri="{FF2B5EF4-FFF2-40B4-BE49-F238E27FC236}">
                    <a16:creationId xmlns:a16="http://schemas.microsoft.com/office/drawing/2014/main" id="{922794CB-DF24-166F-56A6-AF9588727F2B}"/>
                  </a:ext>
                </a:extLst>
              </p:cNvPr>
              <p:cNvSpPr/>
              <p:nvPr/>
            </p:nvSpPr>
            <p:spPr>
              <a:xfrm>
                <a:off x="5710146" y="3355528"/>
                <a:ext cx="2181837" cy="770078"/>
              </a:xfrm>
              <a:custGeom>
                <a:avLst/>
                <a:gdLst>
                  <a:gd name="csX0" fmla="*/ 0 w 2181837"/>
                  <a:gd name="csY0" fmla="*/ 0 h 770078"/>
                  <a:gd name="csX1" fmla="*/ 2181837 w 2181837"/>
                  <a:gd name="csY1" fmla="*/ 770079 h 7700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181837" h="770078">
                    <a:moveTo>
                      <a:pt x="0" y="0"/>
                    </a:moveTo>
                    <a:cubicBezTo>
                      <a:pt x="641679" y="320880"/>
                      <a:pt x="2181837" y="770079"/>
                      <a:pt x="2181837" y="770079"/>
                    </a:cubicBezTo>
                  </a:path>
                </a:pathLst>
              </a:custGeom>
              <a:noFill/>
              <a:ln w="15936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37" name="楕円 236">
              <a:extLst>
                <a:ext uri="{FF2B5EF4-FFF2-40B4-BE49-F238E27FC236}">
                  <a16:creationId xmlns:a16="http://schemas.microsoft.com/office/drawing/2014/main" id="{678D3423-E447-D4EB-088E-2708EE4703D2}"/>
                </a:ext>
              </a:extLst>
            </p:cNvPr>
            <p:cNvSpPr/>
            <p:nvPr/>
          </p:nvSpPr>
          <p:spPr>
            <a:xfrm>
              <a:off x="7182309" y="3853786"/>
              <a:ext cx="113298" cy="113298"/>
            </a:xfrm>
            <a:prstGeom prst="ellipse">
              <a:avLst/>
            </a:prstGeom>
            <a:solidFill>
              <a:srgbClr val="00FFFF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8" name="楕円 237">
              <a:extLst>
                <a:ext uri="{FF2B5EF4-FFF2-40B4-BE49-F238E27FC236}">
                  <a16:creationId xmlns:a16="http://schemas.microsoft.com/office/drawing/2014/main" id="{6FCEDA4C-BDD2-8C71-07ED-55204EAADA3C}"/>
                </a:ext>
              </a:extLst>
            </p:cNvPr>
            <p:cNvSpPr/>
            <p:nvPr/>
          </p:nvSpPr>
          <p:spPr>
            <a:xfrm>
              <a:off x="5755449" y="3332836"/>
              <a:ext cx="113298" cy="113298"/>
            </a:xfrm>
            <a:prstGeom prst="ellipse">
              <a:avLst/>
            </a:prstGeom>
            <a:solidFill>
              <a:srgbClr val="00FFFF"/>
            </a:solidFill>
            <a:ln w="0" cap="flat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244" name="グラフィックス 243">
            <a:extLst>
              <a:ext uri="{FF2B5EF4-FFF2-40B4-BE49-F238E27FC236}">
                <a16:creationId xmlns:a16="http://schemas.microsoft.com/office/drawing/2014/main" id="{2EE3F474-8F12-A76C-A5B7-5BE84C5F70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5441" y="1911350"/>
            <a:ext cx="5915025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1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Comparison with Various Sources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7</a:t>
            </a:fld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23" y="1029189"/>
            <a:ext cx="4269056" cy="5740661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341679" y="2219529"/>
            <a:ext cx="3079307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dirty="0"/>
              <a:t>SR </a:t>
            </a:r>
            <a:r>
              <a:rPr lang="en-US" altLang="ja-JP" sz="2400" dirty="0"/>
              <a:t>provides much higher brilliance, but total power is not that high.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309804" y="1142300"/>
            <a:ext cx="3223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Brilliance of SPring-8 and other conventional sources</a:t>
            </a:r>
            <a:endParaRPr kumimoji="1" lang="ja-JP" altLang="en-US" dirty="0"/>
          </a:p>
        </p:txBody>
      </p:sp>
      <p:sp>
        <p:nvSpPr>
          <p:cNvPr id="9" name="角丸四角形 8"/>
          <p:cNvSpPr/>
          <p:nvPr/>
        </p:nvSpPr>
        <p:spPr>
          <a:xfrm>
            <a:off x="1953171" y="2918673"/>
            <a:ext cx="5237658" cy="142785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3600" b="1" dirty="0"/>
              <a:t>What is brilliance?</a:t>
            </a:r>
          </a:p>
        </p:txBody>
      </p:sp>
    </p:spTree>
    <p:extLst>
      <p:ext uri="{BB962C8B-B14F-4D97-AF65-F5344CB8AC3E}">
        <p14:creationId xmlns:p14="http://schemas.microsoft.com/office/powerpoint/2010/main" val="63212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What is Brilliance ?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3536830"/>
            <a:ext cx="8212348" cy="3000136"/>
          </a:xfrm>
        </p:spPr>
        <p:txBody>
          <a:bodyPr/>
          <a:lstStyle/>
          <a:p>
            <a:r>
              <a:rPr lang="en-US" altLang="ja-JP" dirty="0"/>
              <a:t>Brilliance specifies the quality of light for observation of microscopic objects.</a:t>
            </a:r>
          </a:p>
          <a:p>
            <a:r>
              <a:rPr lang="en-US" altLang="ja-JP" dirty="0"/>
              <a:t>The brilliance of a light source with a high total power is not necessarily high.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8</a:t>
            </a:fld>
            <a:endParaRPr lang="ja-JP" altLang="en-US" dirty="0"/>
          </a:p>
        </p:txBody>
      </p:sp>
      <p:sp>
        <p:nvSpPr>
          <p:cNvPr id="6" name="角丸四角形 5"/>
          <p:cNvSpPr/>
          <p:nvPr/>
        </p:nvSpPr>
        <p:spPr>
          <a:xfrm>
            <a:off x="1" y="1144294"/>
            <a:ext cx="9144000" cy="220275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eaLnBrk="1" hangingPunct="1"/>
            <a:r>
              <a:rPr lang="en-US" altLang="ja-JP" sz="2800" dirty="0"/>
              <a:t>Brilliance(photons/sec/mm</a:t>
            </a:r>
            <a:r>
              <a:rPr lang="en-US" altLang="ja-JP" sz="2800" baseline="30000" dirty="0"/>
              <a:t>2</a:t>
            </a:r>
            <a:r>
              <a:rPr lang="en-US" altLang="ja-JP" sz="2800" dirty="0"/>
              <a:t>/mrad</a:t>
            </a:r>
            <a:r>
              <a:rPr lang="en-US" altLang="ja-JP" sz="2800" baseline="30000" dirty="0"/>
              <a:t>2</a:t>
            </a:r>
            <a:r>
              <a:rPr lang="en-US" altLang="ja-JP" sz="2800" dirty="0"/>
              <a:t>/0.1%B.W.)</a:t>
            </a:r>
          </a:p>
          <a:p>
            <a:endParaRPr lang="en-US" altLang="ja-JP" sz="2800" dirty="0"/>
          </a:p>
          <a:p>
            <a:r>
              <a:rPr lang="en-US" altLang="ja-JP" sz="2800" dirty="0"/>
              <a:t>~</a:t>
            </a:r>
          </a:p>
          <a:p>
            <a:endParaRPr lang="en-US" altLang="ja-JP" sz="2800" dirty="0"/>
          </a:p>
        </p:txBody>
      </p:sp>
      <p:grpSp>
        <p:nvGrpSpPr>
          <p:cNvPr id="7" name="グループ化 5"/>
          <p:cNvGrpSpPr>
            <a:grpSpLocks/>
          </p:cNvGrpSpPr>
          <p:nvPr/>
        </p:nvGrpSpPr>
        <p:grpSpPr bwMode="auto">
          <a:xfrm>
            <a:off x="457200" y="1948623"/>
            <a:ext cx="8592650" cy="1026883"/>
            <a:chOff x="926532" y="3069053"/>
            <a:chExt cx="8066388" cy="1026636"/>
          </a:xfrm>
        </p:grpSpPr>
        <p:sp>
          <p:nvSpPr>
            <p:cNvPr id="9" name="正方形/長方形 1"/>
            <p:cNvSpPr>
              <a:spLocks noChangeArrowheads="1"/>
            </p:cNvSpPr>
            <p:nvPr/>
          </p:nvSpPr>
          <p:spPr bwMode="auto">
            <a:xfrm>
              <a:off x="926532" y="3572469"/>
              <a:ext cx="80663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ja-JP" sz="2800" dirty="0"/>
                <a:t>Source Size x Angular Divergence x Band Width</a:t>
              </a:r>
              <a:endParaRPr lang="ja-JP" altLang="en-US" sz="2800" dirty="0"/>
            </a:p>
          </p:txBody>
        </p:sp>
        <p:sp>
          <p:nvSpPr>
            <p:cNvPr id="10" name="正方形/長方形 2"/>
            <p:cNvSpPr>
              <a:spLocks noChangeArrowheads="1"/>
            </p:cNvSpPr>
            <p:nvPr/>
          </p:nvSpPr>
          <p:spPr bwMode="auto">
            <a:xfrm>
              <a:off x="3646321" y="3069053"/>
              <a:ext cx="20636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ja-JP" sz="2800" dirty="0"/>
                <a:t>Total Power</a:t>
              </a:r>
              <a:endParaRPr lang="ja-JP" altLang="en-US" sz="2800" dirty="0"/>
            </a:p>
          </p:txBody>
        </p:sp>
        <p:cxnSp>
          <p:nvCxnSpPr>
            <p:cNvPr id="11" name="直線コネクタ 4"/>
            <p:cNvCxnSpPr>
              <a:cxnSpLocks noChangeShapeType="1"/>
            </p:cNvCxnSpPr>
            <p:nvPr/>
          </p:nvCxnSpPr>
          <p:spPr bwMode="auto">
            <a:xfrm>
              <a:off x="1041621" y="3592273"/>
              <a:ext cx="7847937" cy="0"/>
            </a:xfrm>
            <a:prstGeom prst="line">
              <a:avLst/>
            </a:prstGeom>
            <a:noFill/>
            <a:ln w="222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47698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Brilliance of Typical Light Sources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9</a:t>
            </a:fld>
            <a:endParaRPr lang="ja-JP" altLang="en-US" dirty="0"/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776288" y="1716973"/>
            <a:ext cx="7213600" cy="3067050"/>
            <a:chOff x="489" y="911"/>
            <a:chExt cx="4086" cy="1737"/>
          </a:xfrm>
        </p:grpSpPr>
        <p:pic>
          <p:nvPicPr>
            <p:cNvPr id="7" name="Picture 4" descr="C:\TT\DATA\ID_Tasks\SSH講義\a3.em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" y="921"/>
              <a:ext cx="907" cy="1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1091" y="911"/>
              <a:ext cx="1814" cy="11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542" y="1070"/>
              <a:ext cx="77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ja-JP" sz="1200">
                  <a:solidFill>
                    <a:srgbClr val="000000"/>
                  </a:solidFill>
                </a:rPr>
                <a:t>Specs of SPring-8</a:t>
              </a:r>
              <a:endParaRPr lang="en-US" altLang="ja-JP" sz="2000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542" y="1215"/>
              <a:ext cx="50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ja-JP" sz="1200">
                  <a:solidFill>
                    <a:srgbClr val="000000"/>
                  </a:solidFill>
                </a:rPr>
                <a:t> - E = 8GeV</a:t>
              </a:r>
              <a:endParaRPr lang="en-US" altLang="ja-JP" sz="2000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542" y="1359"/>
              <a:ext cx="525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ja-JP" sz="1200">
                  <a:solidFill>
                    <a:srgbClr val="000000"/>
                  </a:solidFill>
                </a:rPr>
                <a:t> - I = 100mA</a:t>
              </a:r>
              <a:endParaRPr lang="en-US" altLang="ja-JP" sz="2000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1542" y="1504"/>
              <a:ext cx="542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altLang="ja-JP" sz="1200">
                  <a:solidFill>
                    <a:srgbClr val="000000"/>
                  </a:solidFill>
                </a:rPr>
                <a:t> - L = 1500m</a:t>
              </a:r>
              <a:endParaRPr lang="en-US" altLang="ja-JP" sz="2000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693" y="1336"/>
              <a:ext cx="1106" cy="1105"/>
            </a:xfrm>
            <a:custGeom>
              <a:avLst/>
              <a:gdLst>
                <a:gd name="T0" fmla="*/ 0 w 892"/>
                <a:gd name="T1" fmla="*/ 17887 h 892"/>
                <a:gd name="T2" fmla="*/ 18105 w 892"/>
                <a:gd name="T3" fmla="*/ 0 h 892"/>
                <a:gd name="T4" fmla="*/ 0 w 892"/>
                <a:gd name="T5" fmla="*/ 17887 h 8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92" h="892">
                  <a:moveTo>
                    <a:pt x="0" y="892"/>
                  </a:moveTo>
                  <a:lnTo>
                    <a:pt x="892" y="0"/>
                  </a:lnTo>
                  <a:lnTo>
                    <a:pt x="0" y="8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V="1">
              <a:off x="693" y="1336"/>
              <a:ext cx="1106" cy="110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489" y="2591"/>
              <a:ext cx="113" cy="57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489" y="2421"/>
              <a:ext cx="282" cy="170"/>
            </a:xfrm>
            <a:custGeom>
              <a:avLst/>
              <a:gdLst>
                <a:gd name="T0" fmla="*/ 0 w 228"/>
                <a:gd name="T1" fmla="*/ 2807 h 137"/>
                <a:gd name="T2" fmla="*/ 2686 w 228"/>
                <a:gd name="T3" fmla="*/ 0 h 137"/>
                <a:gd name="T4" fmla="*/ 4469 w 228"/>
                <a:gd name="T5" fmla="*/ 0 h 137"/>
                <a:gd name="T6" fmla="*/ 1797 w 228"/>
                <a:gd name="T7" fmla="*/ 2807 h 137"/>
                <a:gd name="T8" fmla="*/ 0 w 228"/>
                <a:gd name="T9" fmla="*/ 2807 h 1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" h="137">
                  <a:moveTo>
                    <a:pt x="0" y="137"/>
                  </a:moveTo>
                  <a:lnTo>
                    <a:pt x="137" y="0"/>
                  </a:lnTo>
                  <a:lnTo>
                    <a:pt x="228" y="0"/>
                  </a:lnTo>
                  <a:lnTo>
                    <a:pt x="91" y="137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AB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602" y="2421"/>
              <a:ext cx="169" cy="227"/>
            </a:xfrm>
            <a:custGeom>
              <a:avLst/>
              <a:gdLst>
                <a:gd name="T0" fmla="*/ 0 w 137"/>
                <a:gd name="T1" fmla="*/ 3739 h 183"/>
                <a:gd name="T2" fmla="*/ 2586 w 137"/>
                <a:gd name="T3" fmla="*/ 896 h 183"/>
                <a:gd name="T4" fmla="*/ 2586 w 137"/>
                <a:gd name="T5" fmla="*/ 0 h 183"/>
                <a:gd name="T6" fmla="*/ 0 w 137"/>
                <a:gd name="T7" fmla="*/ 2801 h 183"/>
                <a:gd name="T8" fmla="*/ 0 w 137"/>
                <a:gd name="T9" fmla="*/ 3739 h 1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7" h="183">
                  <a:moveTo>
                    <a:pt x="0" y="183"/>
                  </a:moveTo>
                  <a:lnTo>
                    <a:pt x="137" y="44"/>
                  </a:lnTo>
                  <a:lnTo>
                    <a:pt x="137" y="0"/>
                  </a:lnTo>
                  <a:lnTo>
                    <a:pt x="0" y="137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61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3474" y="2272"/>
              <a:ext cx="1101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l" eaLnBrk="1" hangingPunct="1"/>
              <a:r>
                <a:rPr lang="en-US" altLang="ja-JP" sz="2800"/>
                <a:t>100W Bulb</a:t>
              </a:r>
              <a:endParaRPr lang="ja-JP" altLang="en-US" sz="2800"/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893" y="2272"/>
              <a:ext cx="1962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l" eaLnBrk="1" hangingPunct="1"/>
              <a:r>
                <a:rPr lang="en-US" altLang="ja-JP" sz="2800"/>
                <a:t>1mW Laser (pointer)</a:t>
              </a:r>
              <a:endParaRPr lang="ja-JP" altLang="en-US" sz="2800"/>
            </a:p>
          </p:txBody>
        </p:sp>
      </p:grpSp>
      <p:sp>
        <p:nvSpPr>
          <p:cNvPr id="4" name="正方形/長方形 3"/>
          <p:cNvSpPr/>
          <p:nvPr/>
        </p:nvSpPr>
        <p:spPr>
          <a:xfrm>
            <a:off x="1872607" y="5583926"/>
            <a:ext cx="5398785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3200" dirty="0"/>
              <a:t>Which brilliance is higher?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1731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Example of Brilliance Estimation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10</a:t>
            </a:fld>
            <a:endParaRPr lang="ja-JP" altLang="en-US" dirty="0"/>
          </a:p>
        </p:txBody>
      </p:sp>
      <p:graphicFrame>
        <p:nvGraphicFramePr>
          <p:cNvPr id="6" name="Group 3"/>
          <p:cNvGraphicFramePr>
            <a:graphicFrameLocks noGrp="1"/>
          </p:cNvGraphicFramePr>
          <p:nvPr/>
        </p:nvGraphicFramePr>
        <p:xfrm>
          <a:off x="628171" y="1195268"/>
          <a:ext cx="8096949" cy="395604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75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1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57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Item</a:t>
                      </a:r>
                      <a:endParaRPr kumimoji="1" lang="ja-JP" altLang="ja-JP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Bulb</a:t>
                      </a:r>
                      <a:endParaRPr kumimoji="1" lang="ja-JP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Laser Pointer</a:t>
                      </a:r>
                      <a:endParaRPr kumimoji="1" lang="ja-JP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Total Power (W)</a:t>
                      </a:r>
                      <a:endParaRPr kumimoji="1" lang="en-US" altLang="ja-JP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100</a:t>
                      </a:r>
                      <a:endParaRPr kumimoji="1" lang="en-US" altLang="ja-JP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10</a:t>
                      </a:r>
                      <a:r>
                        <a:rPr kumimoji="1" lang="en-US" altLang="ja-JP" sz="2800" u="none" strike="noStrike" cap="none" normalizeH="0" baseline="30000" dirty="0">
                          <a:ln>
                            <a:noFill/>
                          </a:ln>
                          <a:effectLst/>
                          <a:latin typeface="+mn-lt"/>
                        </a:rPr>
                        <a:t>-3</a:t>
                      </a:r>
                      <a:endParaRPr kumimoji="1" lang="en-US" altLang="ja-JP" sz="2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7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Angular Div. (mrad</a:t>
                      </a:r>
                      <a:r>
                        <a:rPr kumimoji="1" lang="en-US" altLang="ja-JP" sz="2800" u="none" strike="noStrike" cap="none" normalizeH="0" baseline="3000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</a:t>
                      </a: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)</a:t>
                      </a:r>
                      <a:endParaRPr kumimoji="1" lang="en-US" altLang="ja-JP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4</a:t>
                      </a: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Symbol" pitchFamily="18" charset="2"/>
                        </a:rPr>
                        <a:t>p</a:t>
                      </a: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x10</a:t>
                      </a:r>
                      <a:r>
                        <a:rPr kumimoji="1" lang="en-US" altLang="ja-JP" sz="2800" u="none" strike="noStrike" cap="none" normalizeH="0" baseline="30000" dirty="0">
                          <a:ln>
                            <a:noFill/>
                          </a:ln>
                          <a:effectLst/>
                          <a:latin typeface="+mn-lt"/>
                        </a:rPr>
                        <a:t>6</a:t>
                      </a:r>
                      <a:endParaRPr kumimoji="1" lang="en-US" altLang="ja-JP" sz="2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1</a:t>
                      </a:r>
                      <a:endParaRPr kumimoji="1" lang="en-US" altLang="ja-JP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7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Source Size: (mm</a:t>
                      </a:r>
                      <a:r>
                        <a:rPr kumimoji="1" lang="en-US" altLang="ja-JP" sz="2800" u="none" strike="noStrike" cap="none" normalizeH="0" baseline="3000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</a:t>
                      </a: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)</a:t>
                      </a:r>
                      <a:endParaRPr kumimoji="1" lang="en-US" altLang="ja-JP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10</a:t>
                      </a:r>
                      <a:r>
                        <a:rPr kumimoji="1" lang="en-US" altLang="ja-JP" sz="2800" u="none" strike="noStrike" cap="none" normalizeH="0" baseline="30000">
                          <a:ln>
                            <a:noFill/>
                          </a:ln>
                          <a:effectLst/>
                          <a:latin typeface="+mn-lt"/>
                        </a:rPr>
                        <a:t>2</a:t>
                      </a:r>
                      <a:endParaRPr kumimoji="1" lang="en-US" altLang="ja-JP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1</a:t>
                      </a:r>
                      <a:endParaRPr kumimoji="1" lang="en-US" altLang="ja-JP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Bandwidth: (%)</a:t>
                      </a:r>
                      <a:endParaRPr kumimoji="1" lang="en-US" altLang="ja-JP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100</a:t>
                      </a:r>
                      <a:endParaRPr kumimoji="1" lang="en-US" altLang="ja-JP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0.01</a:t>
                      </a:r>
                      <a:endParaRPr kumimoji="1" lang="en-US" altLang="ja-JP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0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Brilliance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(photons/sec/....)</a:t>
                      </a:r>
                      <a:endParaRPr kumimoji="1" lang="en-US" altLang="ja-JP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~10</a:t>
                      </a:r>
                      <a:r>
                        <a:rPr kumimoji="1" lang="en-US" altLang="ja-JP" sz="2800" u="none" strike="noStrike" cap="none" normalizeH="0" baseline="30000">
                          <a:ln>
                            <a:noFill/>
                          </a:ln>
                          <a:effectLst/>
                          <a:latin typeface="+mn-lt"/>
                        </a:rPr>
                        <a:t>8</a:t>
                      </a:r>
                      <a:endParaRPr kumimoji="1" lang="en-US" altLang="ja-JP" sz="2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~10</a:t>
                      </a:r>
                      <a:r>
                        <a:rPr kumimoji="1" lang="en-US" altLang="ja-JP" sz="2800" u="none" strike="noStrike" cap="none" normalizeH="0" baseline="3000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16</a:t>
                      </a:r>
                      <a:endParaRPr kumimoji="1" lang="en-US" altLang="ja-JP" sz="2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T="45719" marB="45719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角丸四角形 6"/>
          <p:cNvSpPr/>
          <p:nvPr/>
        </p:nvSpPr>
        <p:spPr>
          <a:xfrm>
            <a:off x="1483743" y="5371017"/>
            <a:ext cx="6538823" cy="132556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800" b="1" dirty="0">
                <a:solidFill>
                  <a:schemeClr val="bg1"/>
                </a:solidFill>
              </a:rPr>
              <a:t>Laser is the best light source to observe the microscopic object!</a:t>
            </a:r>
            <a:endParaRPr lang="ja-JP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32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SR: Highly Brilliant X-ray Source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259160"/>
          </a:xfrm>
        </p:spPr>
        <p:txBody>
          <a:bodyPr/>
          <a:lstStyle/>
          <a:p>
            <a:r>
              <a:rPr lang="en-US" altLang="ja-JP" dirty="0"/>
              <a:t>Any (short) wavelength is available</a:t>
            </a:r>
          </a:p>
          <a:p>
            <a:r>
              <a:rPr lang="en-US" altLang="ja-JP" dirty="0"/>
              <a:t>As a light source:</a:t>
            </a:r>
          </a:p>
          <a:p>
            <a:pPr lvl="1"/>
            <a:r>
              <a:rPr kumimoji="1" lang="en-US" altLang="ja-JP" dirty="0"/>
              <a:t>Small source size (~ electron beam)</a:t>
            </a:r>
          </a:p>
          <a:p>
            <a:pPr lvl="1"/>
            <a:r>
              <a:rPr lang="en-US" altLang="ja-JP" dirty="0"/>
              <a:t>High directivity</a:t>
            </a:r>
          </a:p>
          <a:p>
            <a:pPr lvl="1"/>
            <a:r>
              <a:rPr lang="en-US" altLang="ja-JP" dirty="0"/>
              <a:t>Quasi monochromatic (undulator SR)</a:t>
            </a:r>
          </a:p>
          <a:p>
            <a:r>
              <a:rPr lang="en-US" altLang="ja-JP" dirty="0"/>
              <a:t>SR works as an alternative to lasers in x-ray regions, however, it is not a laser source at all!</a:t>
            </a:r>
          </a:p>
          <a:p>
            <a:pPr lvl="1"/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11</a:t>
            </a:fld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173343" y="5465084"/>
            <a:ext cx="4797313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3600" dirty="0"/>
              <a:t>What is different?</a:t>
            </a:r>
          </a:p>
          <a:p>
            <a:r>
              <a:rPr kumimoji="1" lang="en-US" altLang="ja-JP" sz="3600" dirty="0"/>
              <a:t>Why we need FELs?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3234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“Coherence” of </a:t>
            </a:r>
            <a:r>
              <a:rPr kumimoji="1" lang="en-US" altLang="ja-JP" dirty="0"/>
              <a:t>SR</a:t>
            </a:r>
            <a:r>
              <a:rPr lang="en-US" altLang="ja-JP" dirty="0"/>
              <a:t> is Poor!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12</a:t>
            </a:fld>
            <a:endParaRPr lang="ja-JP" altLang="en-US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605028"/>
              </p:ext>
            </p:extLst>
          </p:nvPr>
        </p:nvGraphicFramePr>
        <p:xfrm>
          <a:off x="2144363" y="2448803"/>
          <a:ext cx="4855274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Item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Undulator SR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Temporal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~10</a:t>
                      </a:r>
                      <a:r>
                        <a:rPr kumimoji="1" lang="en-US" altLang="ja-JP" sz="2800" baseline="30000" dirty="0"/>
                        <a:t>-5 </a:t>
                      </a:r>
                      <a:r>
                        <a:rPr kumimoji="1" lang="en-US" altLang="ja-JP" sz="2800" dirty="0"/>
                        <a:t>%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Horizontal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~0.3%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Vertical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aseline="0" dirty="0"/>
                        <a:t>~30%</a:t>
                      </a:r>
                      <a:endParaRPr kumimoji="1" lang="ja-JP" altLang="en-US" sz="28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baseline="0" dirty="0"/>
                        <a:t>Total</a:t>
                      </a:r>
                      <a:endParaRPr kumimoji="1" lang="ja-JP" altLang="en-US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/>
                      <a:r>
                        <a:rPr kumimoji="1" lang="en-US" altLang="ja-JP" sz="2800" baseline="0" dirty="0"/>
                        <a:t>~10</a:t>
                      </a:r>
                      <a:r>
                        <a:rPr kumimoji="1" lang="en-US" altLang="ja-JP" sz="2800" baseline="30000" dirty="0"/>
                        <a:t>-8</a:t>
                      </a:r>
                      <a:r>
                        <a:rPr kumimoji="1" lang="en-US" altLang="ja-JP" sz="2800" baseline="0" dirty="0"/>
                        <a:t> %</a:t>
                      </a:r>
                      <a:endParaRPr kumimoji="1" lang="ja-JP" altLang="en-US" sz="28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531851" y="1298052"/>
            <a:ext cx="59034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Coherence of typical </a:t>
            </a:r>
            <a:r>
              <a:rPr lang="en-US" altLang="ja-JP" sz="2800" dirty="0"/>
              <a:t>3</a:t>
            </a:r>
            <a:r>
              <a:rPr lang="en-US" altLang="ja-JP" sz="2800" baseline="30000" dirty="0"/>
              <a:t>rd</a:t>
            </a:r>
            <a:r>
              <a:rPr kumimoji="1" lang="en-US" altLang="ja-JP" sz="2800" dirty="0"/>
              <a:t> gen. SR </a:t>
            </a:r>
          </a:p>
          <a:p>
            <a:r>
              <a:rPr lang="en-US" altLang="ja-JP" sz="2800" dirty="0"/>
              <a:t>(undulator@</a:t>
            </a:r>
            <a:r>
              <a:rPr kumimoji="1" lang="en-US" altLang="ja-JP" sz="2800" dirty="0"/>
              <a:t>0.1nm)</a:t>
            </a:r>
            <a:endParaRPr kumimoji="1" lang="ja-JP" altLang="en-US" sz="2800" dirty="0"/>
          </a:p>
        </p:txBody>
      </p:sp>
      <p:grpSp>
        <p:nvGrpSpPr>
          <p:cNvPr id="9" name="グループ化 8"/>
          <p:cNvGrpSpPr/>
          <p:nvPr/>
        </p:nvGrpSpPr>
        <p:grpSpPr>
          <a:xfrm>
            <a:off x="2497294" y="4970839"/>
            <a:ext cx="3972603" cy="1552787"/>
            <a:chOff x="2497294" y="4970839"/>
            <a:chExt cx="3972603" cy="1552787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2497294" y="5569519"/>
              <a:ext cx="3972603" cy="95410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ja-JP" sz="2800" dirty="0"/>
                <a:t>Ideally, lasers provide </a:t>
              </a:r>
              <a:r>
                <a:rPr kumimoji="1" lang="en-US" altLang="ja-JP" sz="2800" dirty="0"/>
                <a:t>100% coherent light!</a:t>
              </a:r>
              <a:endParaRPr kumimoji="1" lang="ja-JP" altLang="en-US" sz="2800" dirty="0"/>
            </a:p>
          </p:txBody>
        </p:sp>
        <p:sp>
          <p:nvSpPr>
            <p:cNvPr id="8" name="上下矢印 7"/>
            <p:cNvSpPr/>
            <p:nvPr/>
          </p:nvSpPr>
          <p:spPr>
            <a:xfrm>
              <a:off x="4257482" y="4970839"/>
              <a:ext cx="452226" cy="667445"/>
            </a:xfrm>
            <a:prstGeom prst="up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7187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How FEL Benefits?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13</a:t>
            </a:fld>
            <a:endParaRPr lang="ja-JP" altLang="en-US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755224"/>
              </p:ext>
            </p:extLst>
          </p:nvPr>
        </p:nvGraphicFramePr>
        <p:xfrm>
          <a:off x="793694" y="1326761"/>
          <a:ext cx="7885104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9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9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Item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Undulator SR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sz="2800" dirty="0"/>
                        <a:t>FEL  </a:t>
                      </a:r>
                    </a:p>
                    <a:p>
                      <a:r>
                        <a:rPr lang="en-US" altLang="ja-JP" sz="2800" dirty="0"/>
                        <a:t>(ideal case)</a:t>
                      </a:r>
                      <a:endParaRPr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Temporal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~10</a:t>
                      </a:r>
                      <a:r>
                        <a:rPr kumimoji="1" lang="en-US" altLang="ja-JP" sz="2800" baseline="30000" dirty="0"/>
                        <a:t>-5 </a:t>
                      </a:r>
                      <a:r>
                        <a:rPr kumimoji="1" lang="en-US" altLang="ja-JP" sz="2800" dirty="0"/>
                        <a:t>%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sz="2800" dirty="0"/>
                        <a:t>~0.1% (SASE)</a:t>
                      </a:r>
                    </a:p>
                    <a:p>
                      <a:r>
                        <a:rPr lang="en-US" altLang="ja-JP" sz="2800" dirty="0"/>
                        <a:t>~100%</a:t>
                      </a:r>
                      <a:r>
                        <a:rPr lang="en-US" altLang="ja-JP" sz="2800" baseline="0" dirty="0"/>
                        <a:t> (seeded)</a:t>
                      </a:r>
                      <a:endParaRPr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Horizontal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~0.3%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sz="2800" dirty="0"/>
                        <a:t>~100%</a:t>
                      </a:r>
                      <a:endParaRPr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Vertical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aseline="0" dirty="0"/>
                        <a:t>~30%</a:t>
                      </a:r>
                      <a:endParaRPr kumimoji="1" lang="ja-JP" altLang="en-US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aseline="0" dirty="0"/>
                        <a:t>~100%</a:t>
                      </a:r>
                      <a:endParaRPr kumimoji="1" lang="ja-JP" altLang="en-US" sz="28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baseline="0" dirty="0"/>
                        <a:t>Total</a:t>
                      </a:r>
                      <a:endParaRPr kumimoji="1" lang="ja-JP" altLang="en-US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0"/>
                      <a:r>
                        <a:rPr kumimoji="1" lang="en-US" altLang="ja-JP" sz="2800" baseline="0" dirty="0"/>
                        <a:t>~10</a:t>
                      </a:r>
                      <a:r>
                        <a:rPr kumimoji="1" lang="en-US" altLang="ja-JP" sz="2800" baseline="30000" dirty="0"/>
                        <a:t>-8</a:t>
                      </a:r>
                      <a:r>
                        <a:rPr kumimoji="1" lang="en-US" altLang="ja-JP" sz="2800" baseline="0" dirty="0"/>
                        <a:t> %</a:t>
                      </a:r>
                      <a:endParaRPr kumimoji="1" lang="ja-JP" altLang="en-US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aseline="0" dirty="0"/>
                        <a:t>~0.1% (SASE)</a:t>
                      </a:r>
                    </a:p>
                    <a:p>
                      <a:r>
                        <a:rPr kumimoji="1" lang="en-US" altLang="ja-JP" sz="2800" baseline="0" dirty="0"/>
                        <a:t>~100% (seeded)</a:t>
                      </a:r>
                      <a:endParaRPr kumimoji="1" lang="ja-JP" altLang="en-US" sz="28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746368" y="5465147"/>
            <a:ext cx="7932430" cy="12618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800" dirty="0"/>
              <a:t>FEL Peak </a:t>
            </a:r>
            <a:r>
              <a:rPr kumimoji="1" lang="en-US" altLang="ja-JP" sz="2800" dirty="0"/>
              <a:t>brilliance is &gt; 10</a:t>
            </a:r>
            <a:r>
              <a:rPr kumimoji="1" lang="en-US" altLang="ja-JP" sz="2800" baseline="30000" dirty="0"/>
              <a:t>10</a:t>
            </a:r>
            <a:r>
              <a:rPr kumimoji="1" lang="en-US" altLang="ja-JP" sz="2800" dirty="0"/>
              <a:t> higher than SR!</a:t>
            </a:r>
          </a:p>
          <a:p>
            <a:pPr marL="447675" lvl="1" indent="-266700">
              <a:buFont typeface="Wingdings" panose="05000000000000000000" pitchFamily="2" charset="2"/>
              <a:buChar char="Ø"/>
            </a:pPr>
            <a:r>
              <a:rPr kumimoji="1" lang="en-US" altLang="ja-JP" sz="2400" dirty="0"/>
              <a:t>Ev</a:t>
            </a:r>
            <a:r>
              <a:rPr lang="en-US" altLang="ja-JP" sz="2400" dirty="0"/>
              <a:t>en so, SR is still advantageous in some aspects: # users, stability, …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4636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24413"/>
          </a:xfrm>
        </p:spPr>
        <p:txBody>
          <a:bodyPr/>
          <a:lstStyle/>
          <a:p>
            <a:r>
              <a:rPr lang="en-US" altLang="ja-JP" dirty="0"/>
              <a:t>Introduction</a:t>
            </a:r>
          </a:p>
          <a:p>
            <a:r>
              <a:rPr lang="en-US" altLang="ja-JP" b="1" dirty="0">
                <a:solidFill>
                  <a:srgbClr val="FF0000"/>
                </a:solidFill>
              </a:rPr>
              <a:t>Coherent radiation</a:t>
            </a:r>
          </a:p>
          <a:p>
            <a:r>
              <a:rPr lang="en-US" altLang="ja-JP" dirty="0"/>
              <a:t>Amplification mechanism in FELs</a:t>
            </a:r>
          </a:p>
          <a:p>
            <a:r>
              <a:rPr lang="en-US" altLang="ja-JP" dirty="0"/>
              <a:t>Classification of FELs</a:t>
            </a:r>
          </a:p>
          <a:p>
            <a:r>
              <a:rPr lang="en-US" altLang="ja-JP" dirty="0"/>
              <a:t>Overview of Single-Pass FELs</a:t>
            </a:r>
          </a:p>
          <a:p>
            <a:r>
              <a:rPr lang="en-US" altLang="ja-JP" dirty="0"/>
              <a:t>Example of FEL Simulations</a:t>
            </a:r>
          </a:p>
          <a:p>
            <a:pPr eaLnBrk="1" hangingPunct="1"/>
            <a:endParaRPr lang="en-US" altLang="ja-JP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E675D5-6A16-489E-8151-F52117966913}" type="slidenum">
              <a:rPr lang="ja-JP" altLang="en-US" smtClean="0"/>
              <a:pPr>
                <a:defRPr/>
              </a:pPr>
              <a:t>14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429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r>
              <a:rPr lang="en-US" altLang="ja-JP" dirty="0"/>
              <a:t>Spontaneous &amp; Coherent Radiation (1)</a:t>
            </a:r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2513"/>
                <a:ext cx="8398042" cy="5545137"/>
              </a:xfrm>
            </p:spPr>
            <p:txBody>
              <a:bodyPr/>
              <a:lstStyle/>
              <a:p>
                <a:r>
                  <a:rPr lang="en-US" altLang="ja-JP" dirty="0"/>
                  <a:t>In general, 10</a:t>
                </a:r>
                <a:r>
                  <a:rPr lang="en-US" altLang="ja-JP" baseline="30000" dirty="0"/>
                  <a:t>9</a:t>
                </a:r>
                <a:r>
                  <a:rPr lang="en-US" altLang="ja-JP" dirty="0"/>
                  <a:t>-10</a:t>
                </a:r>
                <a:r>
                  <a:rPr lang="en-US" altLang="ja-JP" baseline="30000" dirty="0"/>
                  <a:t>10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electrons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are contained in an electron beam (bunch)</a:t>
                </a:r>
                <a:endParaRPr lang="ja-JP" altLang="en-US" dirty="0"/>
              </a:p>
              <a:p>
                <a:r>
                  <a:rPr lang="en-US" altLang="ja-JP" dirty="0"/>
                  <a:t>Radiation processes are classified according to how photons accumulate</a:t>
                </a:r>
              </a:p>
              <a:p>
                <a:pPr lvl="1"/>
                <a:r>
                  <a:rPr lang="en-US" altLang="ja-JP" dirty="0"/>
                  <a:t>Spontaneous</a:t>
                </a:r>
                <a:r>
                  <a:rPr lang="ja-JP" altLang="en-US" dirty="0"/>
                  <a:t>：</a:t>
                </a:r>
                <a:r>
                  <a:rPr lang="en-US" altLang="ja-JP" dirty="0"/>
                  <a:t>random accumulation</a:t>
                </a:r>
                <a:endParaRPr lang="ja-JP" altLang="en-US" dirty="0"/>
              </a:p>
              <a:p>
                <a:pPr lvl="1"/>
                <a:r>
                  <a:rPr lang="en-US" altLang="ja-JP" dirty="0"/>
                  <a:t>Coherent</a:t>
                </a:r>
                <a:r>
                  <a:rPr lang="ja-JP" altLang="en-US" dirty="0"/>
                  <a:t>：</a:t>
                </a:r>
                <a:r>
                  <a:rPr lang="en-US" altLang="ja-JP" dirty="0"/>
                  <a:t>in-phase accumulation</a:t>
                </a:r>
                <a:endParaRPr lang="ja-JP" altLang="en-US" dirty="0"/>
              </a:p>
              <a:p>
                <a:r>
                  <a:rPr lang="en-US" altLang="ja-JP" dirty="0"/>
                  <a:t>Which is more dominant depends on the electron bunch length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altLang="ja-JP" dirty="0"/>
                  <a:t>)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relative to the wavelength of radiation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(</a:t>
                </a:r>
                <a:r>
                  <a:rPr lang="en-US" altLang="ja-JP" dirty="0">
                    <a:latin typeface="Symbol" pitchFamily="18" charset="2"/>
                  </a:rPr>
                  <a:t>l</a:t>
                </a:r>
                <a:r>
                  <a:rPr lang="en-US" altLang="ja-JP" dirty="0"/>
                  <a:t>)</a:t>
                </a:r>
                <a:endParaRPr lang="ja-JP" altLang="en-US" dirty="0"/>
              </a:p>
            </p:txBody>
          </p:sp>
        </mc:Choice>
        <mc:Fallback xmlns="">
          <p:sp>
            <p:nvSpPr>
              <p:cNvPr id="7171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513"/>
                <a:ext cx="8398042" cy="5545137"/>
              </a:xfrm>
              <a:blipFill rotWithShape="0">
                <a:blip r:embed="rId2"/>
                <a:stretch>
                  <a:fillRect l="-1669" t="-143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5AA728-8F54-44DC-8342-294AB07DCF3A}" type="slidenum">
              <a:rPr lang="ja-JP" altLang="en-US" smtClean="0"/>
              <a:pPr>
                <a:defRPr/>
              </a:pPr>
              <a:t>15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466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Spontaneous &amp; Coherent Radiation (2)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16</a:t>
            </a:fld>
            <a:endParaRPr lang="ja-JP" altLang="en-US" dirty="0"/>
          </a:p>
        </p:txBody>
      </p:sp>
      <p:grpSp>
        <p:nvGrpSpPr>
          <p:cNvPr id="6" name="Group 4277"/>
          <p:cNvGrpSpPr>
            <a:grpSpLocks/>
          </p:cNvGrpSpPr>
          <p:nvPr/>
        </p:nvGrpSpPr>
        <p:grpSpPr bwMode="auto">
          <a:xfrm>
            <a:off x="649288" y="1385888"/>
            <a:ext cx="7493000" cy="1066800"/>
            <a:chOff x="409" y="873"/>
            <a:chExt cx="4720" cy="672"/>
          </a:xfrm>
        </p:grpSpPr>
        <p:sp>
          <p:nvSpPr>
            <p:cNvPr id="7" name="Line 1001"/>
            <p:cNvSpPr>
              <a:spLocks noChangeShapeType="1"/>
            </p:cNvSpPr>
            <p:nvPr/>
          </p:nvSpPr>
          <p:spPr bwMode="auto">
            <a:xfrm>
              <a:off x="439" y="1200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Rectangle 1004"/>
            <p:cNvSpPr>
              <a:spLocks noChangeArrowheads="1"/>
            </p:cNvSpPr>
            <p:nvPr/>
          </p:nvSpPr>
          <p:spPr bwMode="auto">
            <a:xfrm>
              <a:off x="674" y="1118"/>
              <a:ext cx="27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3600" dirty="0">
                  <a:latin typeface="Symbol" pitchFamily="18" charset="2"/>
                </a:rPr>
                <a:t>l</a:t>
              </a:r>
              <a:endParaRPr lang="en-US" altLang="ja-JP" sz="3600" baseline="-25000" dirty="0"/>
            </a:p>
          </p:txBody>
        </p:sp>
        <p:grpSp>
          <p:nvGrpSpPr>
            <p:cNvPr id="9" name="Group 1841"/>
            <p:cNvGrpSpPr>
              <a:grpSpLocks/>
            </p:cNvGrpSpPr>
            <p:nvPr/>
          </p:nvGrpSpPr>
          <p:grpSpPr bwMode="auto">
            <a:xfrm>
              <a:off x="409" y="873"/>
              <a:ext cx="4720" cy="672"/>
              <a:chOff x="516" y="2473"/>
              <a:chExt cx="4720" cy="672"/>
            </a:xfrm>
          </p:grpSpPr>
          <p:grpSp>
            <p:nvGrpSpPr>
              <p:cNvPr id="10" name="Group 1842"/>
              <p:cNvGrpSpPr>
                <a:grpSpLocks/>
              </p:cNvGrpSpPr>
              <p:nvPr/>
            </p:nvGrpSpPr>
            <p:grpSpPr bwMode="auto">
              <a:xfrm>
                <a:off x="532" y="2473"/>
                <a:ext cx="4704" cy="672"/>
                <a:chOff x="505" y="1229"/>
                <a:chExt cx="4704" cy="672"/>
              </a:xfrm>
            </p:grpSpPr>
            <p:grpSp>
              <p:nvGrpSpPr>
                <p:cNvPr id="12" name="Group 1843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19" name="Freeform 184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0" name="Freeform 184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1" name="Freeform 184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2" name="Freeform 184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" name="Freeform 184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24" name="Freeform 184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3" name="Freeform 1850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" name="Freeform 1851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" name="Freeform 1852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6" name="Freeform 1853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" name="Freeform 1854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" name="Freeform 1855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11" name="Oval 1856"/>
              <p:cNvSpPr>
                <a:spLocks noChangeArrowheads="1"/>
              </p:cNvSpPr>
              <p:nvPr/>
            </p:nvSpPr>
            <p:spPr bwMode="auto">
              <a:xfrm flipV="1">
                <a:off x="516" y="277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</p:grpSp>
      <p:grpSp>
        <p:nvGrpSpPr>
          <p:cNvPr id="25" name="Group 4278"/>
          <p:cNvGrpSpPr>
            <a:grpSpLocks/>
          </p:cNvGrpSpPr>
          <p:nvPr/>
        </p:nvGrpSpPr>
        <p:grpSpPr bwMode="auto">
          <a:xfrm>
            <a:off x="649288" y="2716214"/>
            <a:ext cx="8275637" cy="1757363"/>
            <a:chOff x="409" y="1711"/>
            <a:chExt cx="5213" cy="1107"/>
          </a:xfrm>
        </p:grpSpPr>
        <p:grpSp>
          <p:nvGrpSpPr>
            <p:cNvPr id="26" name="Group 4271"/>
            <p:cNvGrpSpPr>
              <a:grpSpLocks/>
            </p:cNvGrpSpPr>
            <p:nvPr/>
          </p:nvGrpSpPr>
          <p:grpSpPr bwMode="auto">
            <a:xfrm>
              <a:off x="409" y="1711"/>
              <a:ext cx="5213" cy="914"/>
              <a:chOff x="547" y="1922"/>
              <a:chExt cx="5213" cy="914"/>
            </a:xfrm>
          </p:grpSpPr>
          <p:sp>
            <p:nvSpPr>
              <p:cNvPr id="29" name="Freeform 1392"/>
              <p:cNvSpPr>
                <a:spLocks/>
              </p:cNvSpPr>
              <p:nvPr/>
            </p:nvSpPr>
            <p:spPr bwMode="auto">
              <a:xfrm>
                <a:off x="563" y="205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" name="Freeform 1393"/>
              <p:cNvSpPr>
                <a:spLocks/>
              </p:cNvSpPr>
              <p:nvPr/>
            </p:nvSpPr>
            <p:spPr bwMode="auto">
              <a:xfrm flipH="1" flipV="1">
                <a:off x="955" y="239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" name="Freeform 1394"/>
              <p:cNvSpPr>
                <a:spLocks/>
              </p:cNvSpPr>
              <p:nvPr/>
            </p:nvSpPr>
            <p:spPr bwMode="auto">
              <a:xfrm>
                <a:off x="1347" y="205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" name="Freeform 1395"/>
              <p:cNvSpPr>
                <a:spLocks/>
              </p:cNvSpPr>
              <p:nvPr/>
            </p:nvSpPr>
            <p:spPr bwMode="auto">
              <a:xfrm flipH="1" flipV="1">
                <a:off x="1739" y="239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3" name="Freeform 1396"/>
              <p:cNvSpPr>
                <a:spLocks/>
              </p:cNvSpPr>
              <p:nvPr/>
            </p:nvSpPr>
            <p:spPr bwMode="auto">
              <a:xfrm>
                <a:off x="2131" y="205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" name="Freeform 1397"/>
              <p:cNvSpPr>
                <a:spLocks/>
              </p:cNvSpPr>
              <p:nvPr/>
            </p:nvSpPr>
            <p:spPr bwMode="auto">
              <a:xfrm flipH="1" flipV="1">
                <a:off x="2523" y="239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" name="Freeform 1859"/>
              <p:cNvSpPr>
                <a:spLocks/>
              </p:cNvSpPr>
              <p:nvPr/>
            </p:nvSpPr>
            <p:spPr bwMode="auto">
              <a:xfrm>
                <a:off x="857" y="20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" name="Freeform 1860"/>
              <p:cNvSpPr>
                <a:spLocks/>
              </p:cNvSpPr>
              <p:nvPr/>
            </p:nvSpPr>
            <p:spPr bwMode="auto">
              <a:xfrm flipH="1" flipV="1">
                <a:off x="1249" y="23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7" name="Freeform 1861"/>
              <p:cNvSpPr>
                <a:spLocks/>
              </p:cNvSpPr>
              <p:nvPr/>
            </p:nvSpPr>
            <p:spPr bwMode="auto">
              <a:xfrm>
                <a:off x="1641" y="20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" name="Freeform 1862"/>
              <p:cNvSpPr>
                <a:spLocks/>
              </p:cNvSpPr>
              <p:nvPr/>
            </p:nvSpPr>
            <p:spPr bwMode="auto">
              <a:xfrm flipH="1" flipV="1">
                <a:off x="2033" y="23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9" name="Freeform 1863"/>
              <p:cNvSpPr>
                <a:spLocks/>
              </p:cNvSpPr>
              <p:nvPr/>
            </p:nvSpPr>
            <p:spPr bwMode="auto">
              <a:xfrm>
                <a:off x="2425" y="20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" name="Freeform 1864"/>
              <p:cNvSpPr>
                <a:spLocks/>
              </p:cNvSpPr>
              <p:nvPr/>
            </p:nvSpPr>
            <p:spPr bwMode="auto">
              <a:xfrm flipH="1" flipV="1">
                <a:off x="2817" y="23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" name="Freeform 1867"/>
              <p:cNvSpPr>
                <a:spLocks/>
              </p:cNvSpPr>
              <p:nvPr/>
            </p:nvSpPr>
            <p:spPr bwMode="auto">
              <a:xfrm>
                <a:off x="659" y="215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" name="Freeform 1868"/>
              <p:cNvSpPr>
                <a:spLocks/>
              </p:cNvSpPr>
              <p:nvPr/>
            </p:nvSpPr>
            <p:spPr bwMode="auto">
              <a:xfrm flipH="1" flipV="1">
                <a:off x="1051" y="249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3" name="Freeform 1869"/>
              <p:cNvSpPr>
                <a:spLocks/>
              </p:cNvSpPr>
              <p:nvPr/>
            </p:nvSpPr>
            <p:spPr bwMode="auto">
              <a:xfrm>
                <a:off x="1443" y="215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4" name="Freeform 1870"/>
              <p:cNvSpPr>
                <a:spLocks/>
              </p:cNvSpPr>
              <p:nvPr/>
            </p:nvSpPr>
            <p:spPr bwMode="auto">
              <a:xfrm flipH="1" flipV="1">
                <a:off x="1835" y="249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5" name="Freeform 1871"/>
              <p:cNvSpPr>
                <a:spLocks/>
              </p:cNvSpPr>
              <p:nvPr/>
            </p:nvSpPr>
            <p:spPr bwMode="auto">
              <a:xfrm>
                <a:off x="2227" y="215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6" name="Freeform 1872"/>
              <p:cNvSpPr>
                <a:spLocks/>
              </p:cNvSpPr>
              <p:nvPr/>
            </p:nvSpPr>
            <p:spPr bwMode="auto">
              <a:xfrm flipH="1" flipV="1">
                <a:off x="2619" y="249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7" name="Freeform 1875"/>
              <p:cNvSpPr>
                <a:spLocks/>
              </p:cNvSpPr>
              <p:nvPr/>
            </p:nvSpPr>
            <p:spPr bwMode="auto">
              <a:xfrm>
                <a:off x="765" y="204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8" name="Freeform 1876"/>
              <p:cNvSpPr>
                <a:spLocks/>
              </p:cNvSpPr>
              <p:nvPr/>
            </p:nvSpPr>
            <p:spPr bwMode="auto">
              <a:xfrm flipH="1" flipV="1">
                <a:off x="1157" y="238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9" name="Freeform 1877"/>
              <p:cNvSpPr>
                <a:spLocks/>
              </p:cNvSpPr>
              <p:nvPr/>
            </p:nvSpPr>
            <p:spPr bwMode="auto">
              <a:xfrm>
                <a:off x="1549" y="204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0" name="Freeform 1878"/>
              <p:cNvSpPr>
                <a:spLocks/>
              </p:cNvSpPr>
              <p:nvPr/>
            </p:nvSpPr>
            <p:spPr bwMode="auto">
              <a:xfrm flipH="1" flipV="1">
                <a:off x="1941" y="238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1" name="Freeform 1879"/>
              <p:cNvSpPr>
                <a:spLocks/>
              </p:cNvSpPr>
              <p:nvPr/>
            </p:nvSpPr>
            <p:spPr bwMode="auto">
              <a:xfrm>
                <a:off x="2333" y="204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2" name="Freeform 1880"/>
              <p:cNvSpPr>
                <a:spLocks/>
              </p:cNvSpPr>
              <p:nvPr/>
            </p:nvSpPr>
            <p:spPr bwMode="auto">
              <a:xfrm flipH="1" flipV="1">
                <a:off x="2725" y="238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3" name="Freeform 1883"/>
              <p:cNvSpPr>
                <a:spLocks/>
              </p:cNvSpPr>
              <p:nvPr/>
            </p:nvSpPr>
            <p:spPr bwMode="auto">
              <a:xfrm>
                <a:off x="703" y="200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4" name="Freeform 1884"/>
              <p:cNvSpPr>
                <a:spLocks/>
              </p:cNvSpPr>
              <p:nvPr/>
            </p:nvSpPr>
            <p:spPr bwMode="auto">
              <a:xfrm flipH="1" flipV="1">
                <a:off x="1095" y="233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5" name="Freeform 1885"/>
              <p:cNvSpPr>
                <a:spLocks/>
              </p:cNvSpPr>
              <p:nvPr/>
            </p:nvSpPr>
            <p:spPr bwMode="auto">
              <a:xfrm>
                <a:off x="1487" y="200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6" name="Freeform 1886"/>
              <p:cNvSpPr>
                <a:spLocks/>
              </p:cNvSpPr>
              <p:nvPr/>
            </p:nvSpPr>
            <p:spPr bwMode="auto">
              <a:xfrm flipH="1" flipV="1">
                <a:off x="1879" y="233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7" name="Freeform 1887"/>
              <p:cNvSpPr>
                <a:spLocks/>
              </p:cNvSpPr>
              <p:nvPr/>
            </p:nvSpPr>
            <p:spPr bwMode="auto">
              <a:xfrm>
                <a:off x="2271" y="200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8" name="Freeform 1888"/>
              <p:cNvSpPr>
                <a:spLocks/>
              </p:cNvSpPr>
              <p:nvPr/>
            </p:nvSpPr>
            <p:spPr bwMode="auto">
              <a:xfrm flipH="1" flipV="1">
                <a:off x="2663" y="233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9" name="Freeform 1891"/>
              <p:cNvSpPr>
                <a:spLocks/>
              </p:cNvSpPr>
              <p:nvPr/>
            </p:nvSpPr>
            <p:spPr bwMode="auto">
              <a:xfrm>
                <a:off x="755" y="214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0" name="Freeform 1892"/>
              <p:cNvSpPr>
                <a:spLocks/>
              </p:cNvSpPr>
              <p:nvPr/>
            </p:nvSpPr>
            <p:spPr bwMode="auto">
              <a:xfrm flipH="1" flipV="1">
                <a:off x="1147" y="247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1" name="Freeform 1893"/>
              <p:cNvSpPr>
                <a:spLocks/>
              </p:cNvSpPr>
              <p:nvPr/>
            </p:nvSpPr>
            <p:spPr bwMode="auto">
              <a:xfrm>
                <a:off x="1539" y="214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2" name="Freeform 1894"/>
              <p:cNvSpPr>
                <a:spLocks/>
              </p:cNvSpPr>
              <p:nvPr/>
            </p:nvSpPr>
            <p:spPr bwMode="auto">
              <a:xfrm flipH="1" flipV="1">
                <a:off x="1931" y="247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3" name="Freeform 1895"/>
              <p:cNvSpPr>
                <a:spLocks/>
              </p:cNvSpPr>
              <p:nvPr/>
            </p:nvSpPr>
            <p:spPr bwMode="auto">
              <a:xfrm>
                <a:off x="2323" y="214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4" name="Freeform 1896"/>
              <p:cNvSpPr>
                <a:spLocks/>
              </p:cNvSpPr>
              <p:nvPr/>
            </p:nvSpPr>
            <p:spPr bwMode="auto">
              <a:xfrm flipH="1" flipV="1">
                <a:off x="2715" y="247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5" name="Freeform 1899"/>
              <p:cNvSpPr>
                <a:spLocks/>
              </p:cNvSpPr>
              <p:nvPr/>
            </p:nvSpPr>
            <p:spPr bwMode="auto">
              <a:xfrm>
                <a:off x="994" y="206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6" name="Freeform 1900"/>
              <p:cNvSpPr>
                <a:spLocks/>
              </p:cNvSpPr>
              <p:nvPr/>
            </p:nvSpPr>
            <p:spPr bwMode="auto">
              <a:xfrm flipH="1" flipV="1">
                <a:off x="1386" y="240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7" name="Freeform 1901"/>
              <p:cNvSpPr>
                <a:spLocks/>
              </p:cNvSpPr>
              <p:nvPr/>
            </p:nvSpPr>
            <p:spPr bwMode="auto">
              <a:xfrm>
                <a:off x="1778" y="206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8" name="Freeform 1902"/>
              <p:cNvSpPr>
                <a:spLocks/>
              </p:cNvSpPr>
              <p:nvPr/>
            </p:nvSpPr>
            <p:spPr bwMode="auto">
              <a:xfrm flipH="1" flipV="1">
                <a:off x="2170" y="240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9" name="Freeform 1903"/>
              <p:cNvSpPr>
                <a:spLocks/>
              </p:cNvSpPr>
              <p:nvPr/>
            </p:nvSpPr>
            <p:spPr bwMode="auto">
              <a:xfrm>
                <a:off x="2562" y="206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0" name="Freeform 1904"/>
              <p:cNvSpPr>
                <a:spLocks/>
              </p:cNvSpPr>
              <p:nvPr/>
            </p:nvSpPr>
            <p:spPr bwMode="auto">
              <a:xfrm flipH="1" flipV="1">
                <a:off x="2954" y="240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1" name="Freeform 1907"/>
              <p:cNvSpPr>
                <a:spLocks/>
              </p:cNvSpPr>
              <p:nvPr/>
            </p:nvSpPr>
            <p:spPr bwMode="auto">
              <a:xfrm>
                <a:off x="894" y="215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2" name="Freeform 1908"/>
              <p:cNvSpPr>
                <a:spLocks/>
              </p:cNvSpPr>
              <p:nvPr/>
            </p:nvSpPr>
            <p:spPr bwMode="auto">
              <a:xfrm flipH="1" flipV="1">
                <a:off x="1286" y="249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3" name="Freeform 1909"/>
              <p:cNvSpPr>
                <a:spLocks/>
              </p:cNvSpPr>
              <p:nvPr/>
            </p:nvSpPr>
            <p:spPr bwMode="auto">
              <a:xfrm>
                <a:off x="1678" y="215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4" name="Freeform 1910"/>
              <p:cNvSpPr>
                <a:spLocks/>
              </p:cNvSpPr>
              <p:nvPr/>
            </p:nvSpPr>
            <p:spPr bwMode="auto">
              <a:xfrm flipH="1" flipV="1">
                <a:off x="2070" y="249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5" name="Freeform 1911"/>
              <p:cNvSpPr>
                <a:spLocks/>
              </p:cNvSpPr>
              <p:nvPr/>
            </p:nvSpPr>
            <p:spPr bwMode="auto">
              <a:xfrm>
                <a:off x="2462" y="215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6" name="Freeform 1912"/>
              <p:cNvSpPr>
                <a:spLocks/>
              </p:cNvSpPr>
              <p:nvPr/>
            </p:nvSpPr>
            <p:spPr bwMode="auto">
              <a:xfrm flipH="1" flipV="1">
                <a:off x="2854" y="249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7" name="Freeform 1915"/>
              <p:cNvSpPr>
                <a:spLocks/>
              </p:cNvSpPr>
              <p:nvPr/>
            </p:nvSpPr>
            <p:spPr bwMode="auto">
              <a:xfrm>
                <a:off x="1084" y="200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8" name="Freeform 1916"/>
              <p:cNvSpPr>
                <a:spLocks/>
              </p:cNvSpPr>
              <p:nvPr/>
            </p:nvSpPr>
            <p:spPr bwMode="auto">
              <a:xfrm flipH="1" flipV="1">
                <a:off x="1476" y="234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9" name="Freeform 1917"/>
              <p:cNvSpPr>
                <a:spLocks/>
              </p:cNvSpPr>
              <p:nvPr/>
            </p:nvSpPr>
            <p:spPr bwMode="auto">
              <a:xfrm>
                <a:off x="1868" y="200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0" name="Freeform 1918"/>
              <p:cNvSpPr>
                <a:spLocks/>
              </p:cNvSpPr>
              <p:nvPr/>
            </p:nvSpPr>
            <p:spPr bwMode="auto">
              <a:xfrm flipH="1" flipV="1">
                <a:off x="2260" y="234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1" name="Freeform 1919"/>
              <p:cNvSpPr>
                <a:spLocks/>
              </p:cNvSpPr>
              <p:nvPr/>
            </p:nvSpPr>
            <p:spPr bwMode="auto">
              <a:xfrm>
                <a:off x="2652" y="200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" name="Freeform 1920"/>
              <p:cNvSpPr>
                <a:spLocks/>
              </p:cNvSpPr>
              <p:nvPr/>
            </p:nvSpPr>
            <p:spPr bwMode="auto">
              <a:xfrm flipH="1" flipV="1">
                <a:off x="3044" y="234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3" name="Freeform 1923"/>
              <p:cNvSpPr>
                <a:spLocks/>
              </p:cNvSpPr>
              <p:nvPr/>
            </p:nvSpPr>
            <p:spPr bwMode="auto">
              <a:xfrm>
                <a:off x="1378" y="199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4" name="Freeform 1924"/>
              <p:cNvSpPr>
                <a:spLocks/>
              </p:cNvSpPr>
              <p:nvPr/>
            </p:nvSpPr>
            <p:spPr bwMode="auto">
              <a:xfrm flipH="1" flipV="1">
                <a:off x="1770" y="233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5" name="Freeform 1925"/>
              <p:cNvSpPr>
                <a:spLocks/>
              </p:cNvSpPr>
              <p:nvPr/>
            </p:nvSpPr>
            <p:spPr bwMode="auto">
              <a:xfrm>
                <a:off x="2162" y="199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6" name="Freeform 1926"/>
              <p:cNvSpPr>
                <a:spLocks/>
              </p:cNvSpPr>
              <p:nvPr/>
            </p:nvSpPr>
            <p:spPr bwMode="auto">
              <a:xfrm flipH="1" flipV="1">
                <a:off x="2554" y="233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7" name="Freeform 1927"/>
              <p:cNvSpPr>
                <a:spLocks/>
              </p:cNvSpPr>
              <p:nvPr/>
            </p:nvSpPr>
            <p:spPr bwMode="auto">
              <a:xfrm>
                <a:off x="2946" y="199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8" name="Freeform 1928"/>
              <p:cNvSpPr>
                <a:spLocks/>
              </p:cNvSpPr>
              <p:nvPr/>
            </p:nvSpPr>
            <p:spPr bwMode="auto">
              <a:xfrm flipH="1" flipV="1">
                <a:off x="3338" y="233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9" name="Freeform 1931"/>
              <p:cNvSpPr>
                <a:spLocks/>
              </p:cNvSpPr>
              <p:nvPr/>
            </p:nvSpPr>
            <p:spPr bwMode="auto">
              <a:xfrm>
                <a:off x="1120" y="211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0" name="Freeform 1932"/>
              <p:cNvSpPr>
                <a:spLocks/>
              </p:cNvSpPr>
              <p:nvPr/>
            </p:nvSpPr>
            <p:spPr bwMode="auto">
              <a:xfrm flipH="1" flipV="1">
                <a:off x="1512" y="244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1" name="Freeform 1933"/>
              <p:cNvSpPr>
                <a:spLocks/>
              </p:cNvSpPr>
              <p:nvPr/>
            </p:nvSpPr>
            <p:spPr bwMode="auto">
              <a:xfrm>
                <a:off x="1904" y="211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2" name="Freeform 1934"/>
              <p:cNvSpPr>
                <a:spLocks/>
              </p:cNvSpPr>
              <p:nvPr/>
            </p:nvSpPr>
            <p:spPr bwMode="auto">
              <a:xfrm flipH="1" flipV="1">
                <a:off x="2296" y="244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3" name="Freeform 1935"/>
              <p:cNvSpPr>
                <a:spLocks/>
              </p:cNvSpPr>
              <p:nvPr/>
            </p:nvSpPr>
            <p:spPr bwMode="auto">
              <a:xfrm>
                <a:off x="2688" y="211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4" name="Freeform 1936"/>
              <p:cNvSpPr>
                <a:spLocks/>
              </p:cNvSpPr>
              <p:nvPr/>
            </p:nvSpPr>
            <p:spPr bwMode="auto">
              <a:xfrm flipH="1" flipV="1">
                <a:off x="3080" y="244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5" name="Freeform 1939"/>
              <p:cNvSpPr>
                <a:spLocks/>
              </p:cNvSpPr>
              <p:nvPr/>
            </p:nvSpPr>
            <p:spPr bwMode="auto">
              <a:xfrm>
                <a:off x="1286" y="199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6" name="Freeform 1940"/>
              <p:cNvSpPr>
                <a:spLocks/>
              </p:cNvSpPr>
              <p:nvPr/>
            </p:nvSpPr>
            <p:spPr bwMode="auto">
              <a:xfrm flipH="1" flipV="1">
                <a:off x="1678" y="233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7" name="Freeform 1941"/>
              <p:cNvSpPr>
                <a:spLocks/>
              </p:cNvSpPr>
              <p:nvPr/>
            </p:nvSpPr>
            <p:spPr bwMode="auto">
              <a:xfrm>
                <a:off x="2070" y="199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8" name="Freeform 1942"/>
              <p:cNvSpPr>
                <a:spLocks/>
              </p:cNvSpPr>
              <p:nvPr/>
            </p:nvSpPr>
            <p:spPr bwMode="auto">
              <a:xfrm flipH="1" flipV="1">
                <a:off x="2462" y="233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9" name="Freeform 1943"/>
              <p:cNvSpPr>
                <a:spLocks/>
              </p:cNvSpPr>
              <p:nvPr/>
            </p:nvSpPr>
            <p:spPr bwMode="auto">
              <a:xfrm>
                <a:off x="2854" y="199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0" name="Freeform 1944"/>
              <p:cNvSpPr>
                <a:spLocks/>
              </p:cNvSpPr>
              <p:nvPr/>
            </p:nvSpPr>
            <p:spPr bwMode="auto">
              <a:xfrm flipH="1" flipV="1">
                <a:off x="3246" y="233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1" name="Freeform 1947"/>
              <p:cNvSpPr>
                <a:spLocks/>
              </p:cNvSpPr>
              <p:nvPr/>
            </p:nvSpPr>
            <p:spPr bwMode="auto">
              <a:xfrm>
                <a:off x="1192" y="201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2" name="Freeform 1948"/>
              <p:cNvSpPr>
                <a:spLocks/>
              </p:cNvSpPr>
              <p:nvPr/>
            </p:nvSpPr>
            <p:spPr bwMode="auto">
              <a:xfrm flipH="1" flipV="1">
                <a:off x="1584" y="235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" name="Freeform 1949"/>
              <p:cNvSpPr>
                <a:spLocks/>
              </p:cNvSpPr>
              <p:nvPr/>
            </p:nvSpPr>
            <p:spPr bwMode="auto">
              <a:xfrm>
                <a:off x="1976" y="201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4" name="Freeform 1950"/>
              <p:cNvSpPr>
                <a:spLocks/>
              </p:cNvSpPr>
              <p:nvPr/>
            </p:nvSpPr>
            <p:spPr bwMode="auto">
              <a:xfrm flipH="1" flipV="1">
                <a:off x="2368" y="235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5" name="Freeform 1951"/>
              <p:cNvSpPr>
                <a:spLocks/>
              </p:cNvSpPr>
              <p:nvPr/>
            </p:nvSpPr>
            <p:spPr bwMode="auto">
              <a:xfrm>
                <a:off x="2760" y="201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6" name="Freeform 1952"/>
              <p:cNvSpPr>
                <a:spLocks/>
              </p:cNvSpPr>
              <p:nvPr/>
            </p:nvSpPr>
            <p:spPr bwMode="auto">
              <a:xfrm flipH="1" flipV="1">
                <a:off x="3152" y="235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" name="Freeform 1955"/>
              <p:cNvSpPr>
                <a:spLocks/>
              </p:cNvSpPr>
              <p:nvPr/>
            </p:nvSpPr>
            <p:spPr bwMode="auto">
              <a:xfrm>
                <a:off x="1276" y="209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8" name="Freeform 1956"/>
              <p:cNvSpPr>
                <a:spLocks/>
              </p:cNvSpPr>
              <p:nvPr/>
            </p:nvSpPr>
            <p:spPr bwMode="auto">
              <a:xfrm flipH="1" flipV="1">
                <a:off x="1668" y="242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" name="Freeform 1957"/>
              <p:cNvSpPr>
                <a:spLocks/>
              </p:cNvSpPr>
              <p:nvPr/>
            </p:nvSpPr>
            <p:spPr bwMode="auto">
              <a:xfrm>
                <a:off x="2060" y="209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0" name="Freeform 1958"/>
              <p:cNvSpPr>
                <a:spLocks/>
              </p:cNvSpPr>
              <p:nvPr/>
            </p:nvSpPr>
            <p:spPr bwMode="auto">
              <a:xfrm flipH="1" flipV="1">
                <a:off x="2452" y="242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1" name="Freeform 1959"/>
              <p:cNvSpPr>
                <a:spLocks/>
              </p:cNvSpPr>
              <p:nvPr/>
            </p:nvSpPr>
            <p:spPr bwMode="auto">
              <a:xfrm>
                <a:off x="2844" y="209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2" name="Freeform 1960"/>
              <p:cNvSpPr>
                <a:spLocks/>
              </p:cNvSpPr>
              <p:nvPr/>
            </p:nvSpPr>
            <p:spPr bwMode="auto">
              <a:xfrm flipH="1" flipV="1">
                <a:off x="3236" y="242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3" name="Freeform 1963"/>
              <p:cNvSpPr>
                <a:spLocks/>
              </p:cNvSpPr>
              <p:nvPr/>
            </p:nvSpPr>
            <p:spPr bwMode="auto">
              <a:xfrm>
                <a:off x="1515" y="201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4" name="Freeform 1964"/>
              <p:cNvSpPr>
                <a:spLocks/>
              </p:cNvSpPr>
              <p:nvPr/>
            </p:nvSpPr>
            <p:spPr bwMode="auto">
              <a:xfrm flipH="1" flipV="1">
                <a:off x="1907" y="235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5" name="Freeform 1965"/>
              <p:cNvSpPr>
                <a:spLocks/>
              </p:cNvSpPr>
              <p:nvPr/>
            </p:nvSpPr>
            <p:spPr bwMode="auto">
              <a:xfrm>
                <a:off x="2299" y="201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6" name="Freeform 1966"/>
              <p:cNvSpPr>
                <a:spLocks/>
              </p:cNvSpPr>
              <p:nvPr/>
            </p:nvSpPr>
            <p:spPr bwMode="auto">
              <a:xfrm flipH="1" flipV="1">
                <a:off x="2691" y="235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7" name="Freeform 1967"/>
              <p:cNvSpPr>
                <a:spLocks/>
              </p:cNvSpPr>
              <p:nvPr/>
            </p:nvSpPr>
            <p:spPr bwMode="auto">
              <a:xfrm>
                <a:off x="3083" y="201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8" name="Freeform 1968"/>
              <p:cNvSpPr>
                <a:spLocks/>
              </p:cNvSpPr>
              <p:nvPr/>
            </p:nvSpPr>
            <p:spPr bwMode="auto">
              <a:xfrm flipH="1" flipV="1">
                <a:off x="3475" y="235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9" name="Freeform 1971"/>
              <p:cNvSpPr>
                <a:spLocks/>
              </p:cNvSpPr>
              <p:nvPr/>
            </p:nvSpPr>
            <p:spPr bwMode="auto">
              <a:xfrm>
                <a:off x="1415" y="210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0" name="Freeform 1972"/>
              <p:cNvSpPr>
                <a:spLocks/>
              </p:cNvSpPr>
              <p:nvPr/>
            </p:nvSpPr>
            <p:spPr bwMode="auto">
              <a:xfrm flipH="1" flipV="1">
                <a:off x="1807" y="244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1" name="Freeform 1973"/>
              <p:cNvSpPr>
                <a:spLocks/>
              </p:cNvSpPr>
              <p:nvPr/>
            </p:nvSpPr>
            <p:spPr bwMode="auto">
              <a:xfrm>
                <a:off x="2199" y="210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2" name="Freeform 1974"/>
              <p:cNvSpPr>
                <a:spLocks/>
              </p:cNvSpPr>
              <p:nvPr/>
            </p:nvSpPr>
            <p:spPr bwMode="auto">
              <a:xfrm flipH="1" flipV="1">
                <a:off x="2591" y="244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3" name="Freeform 1975"/>
              <p:cNvSpPr>
                <a:spLocks/>
              </p:cNvSpPr>
              <p:nvPr/>
            </p:nvSpPr>
            <p:spPr bwMode="auto">
              <a:xfrm>
                <a:off x="2983" y="210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4" name="Freeform 1976"/>
              <p:cNvSpPr>
                <a:spLocks/>
              </p:cNvSpPr>
              <p:nvPr/>
            </p:nvSpPr>
            <p:spPr bwMode="auto">
              <a:xfrm flipH="1" flipV="1">
                <a:off x="3375" y="244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5" name="Freeform 1979"/>
              <p:cNvSpPr>
                <a:spLocks/>
              </p:cNvSpPr>
              <p:nvPr/>
            </p:nvSpPr>
            <p:spPr bwMode="auto">
              <a:xfrm>
                <a:off x="1534" y="210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6" name="Freeform 1980"/>
              <p:cNvSpPr>
                <a:spLocks/>
              </p:cNvSpPr>
              <p:nvPr/>
            </p:nvSpPr>
            <p:spPr bwMode="auto">
              <a:xfrm flipH="1" flipV="1">
                <a:off x="1926" y="244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7" name="Freeform 1981"/>
              <p:cNvSpPr>
                <a:spLocks/>
              </p:cNvSpPr>
              <p:nvPr/>
            </p:nvSpPr>
            <p:spPr bwMode="auto">
              <a:xfrm>
                <a:off x="2318" y="210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8" name="Freeform 1982"/>
              <p:cNvSpPr>
                <a:spLocks/>
              </p:cNvSpPr>
              <p:nvPr/>
            </p:nvSpPr>
            <p:spPr bwMode="auto">
              <a:xfrm flipH="1" flipV="1">
                <a:off x="2710" y="244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9" name="Freeform 1983"/>
              <p:cNvSpPr>
                <a:spLocks/>
              </p:cNvSpPr>
              <p:nvPr/>
            </p:nvSpPr>
            <p:spPr bwMode="auto">
              <a:xfrm>
                <a:off x="3102" y="210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0" name="Freeform 1984"/>
              <p:cNvSpPr>
                <a:spLocks/>
              </p:cNvSpPr>
              <p:nvPr/>
            </p:nvSpPr>
            <p:spPr bwMode="auto">
              <a:xfrm flipH="1" flipV="1">
                <a:off x="3494" y="244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1" name="Freeform 1987"/>
              <p:cNvSpPr>
                <a:spLocks/>
              </p:cNvSpPr>
              <p:nvPr/>
            </p:nvSpPr>
            <p:spPr bwMode="auto">
              <a:xfrm>
                <a:off x="1828" y="209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2" name="Freeform 1988"/>
              <p:cNvSpPr>
                <a:spLocks/>
              </p:cNvSpPr>
              <p:nvPr/>
            </p:nvSpPr>
            <p:spPr bwMode="auto">
              <a:xfrm flipH="1" flipV="1">
                <a:off x="2220" y="242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3" name="Freeform 1989"/>
              <p:cNvSpPr>
                <a:spLocks/>
              </p:cNvSpPr>
              <p:nvPr/>
            </p:nvSpPr>
            <p:spPr bwMode="auto">
              <a:xfrm>
                <a:off x="2612" y="209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4" name="Freeform 1990"/>
              <p:cNvSpPr>
                <a:spLocks/>
              </p:cNvSpPr>
              <p:nvPr/>
            </p:nvSpPr>
            <p:spPr bwMode="auto">
              <a:xfrm flipH="1" flipV="1">
                <a:off x="3004" y="242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5" name="Freeform 1991"/>
              <p:cNvSpPr>
                <a:spLocks/>
              </p:cNvSpPr>
              <p:nvPr/>
            </p:nvSpPr>
            <p:spPr bwMode="auto">
              <a:xfrm>
                <a:off x="3396" y="209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6" name="Freeform 1992"/>
              <p:cNvSpPr>
                <a:spLocks/>
              </p:cNvSpPr>
              <p:nvPr/>
            </p:nvSpPr>
            <p:spPr bwMode="auto">
              <a:xfrm flipH="1" flipV="1">
                <a:off x="3788" y="242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7" name="Freeform 1995"/>
              <p:cNvSpPr>
                <a:spLocks/>
              </p:cNvSpPr>
              <p:nvPr/>
            </p:nvSpPr>
            <p:spPr bwMode="auto">
              <a:xfrm>
                <a:off x="1630" y="216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8" name="Freeform 1996"/>
              <p:cNvSpPr>
                <a:spLocks/>
              </p:cNvSpPr>
              <p:nvPr/>
            </p:nvSpPr>
            <p:spPr bwMode="auto">
              <a:xfrm flipH="1" flipV="1">
                <a:off x="2022" y="250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9" name="Freeform 1997"/>
              <p:cNvSpPr>
                <a:spLocks/>
              </p:cNvSpPr>
              <p:nvPr/>
            </p:nvSpPr>
            <p:spPr bwMode="auto">
              <a:xfrm>
                <a:off x="2414" y="216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0" name="Freeform 1998"/>
              <p:cNvSpPr>
                <a:spLocks/>
              </p:cNvSpPr>
              <p:nvPr/>
            </p:nvSpPr>
            <p:spPr bwMode="auto">
              <a:xfrm flipH="1" flipV="1">
                <a:off x="2806" y="250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1" name="Freeform 1999"/>
              <p:cNvSpPr>
                <a:spLocks/>
              </p:cNvSpPr>
              <p:nvPr/>
            </p:nvSpPr>
            <p:spPr bwMode="auto">
              <a:xfrm>
                <a:off x="3198" y="216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2" name="Freeform 2000"/>
              <p:cNvSpPr>
                <a:spLocks/>
              </p:cNvSpPr>
              <p:nvPr/>
            </p:nvSpPr>
            <p:spPr bwMode="auto">
              <a:xfrm flipH="1" flipV="1">
                <a:off x="3590" y="250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" name="Freeform 2003"/>
              <p:cNvSpPr>
                <a:spLocks/>
              </p:cNvSpPr>
              <p:nvPr/>
            </p:nvSpPr>
            <p:spPr bwMode="auto">
              <a:xfrm>
                <a:off x="1736" y="209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4" name="Freeform 2004"/>
              <p:cNvSpPr>
                <a:spLocks/>
              </p:cNvSpPr>
              <p:nvPr/>
            </p:nvSpPr>
            <p:spPr bwMode="auto">
              <a:xfrm flipH="1" flipV="1">
                <a:off x="2128" y="243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5" name="Freeform 2005"/>
              <p:cNvSpPr>
                <a:spLocks/>
              </p:cNvSpPr>
              <p:nvPr/>
            </p:nvSpPr>
            <p:spPr bwMode="auto">
              <a:xfrm>
                <a:off x="2520" y="209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6" name="Freeform 2006"/>
              <p:cNvSpPr>
                <a:spLocks/>
              </p:cNvSpPr>
              <p:nvPr/>
            </p:nvSpPr>
            <p:spPr bwMode="auto">
              <a:xfrm flipH="1" flipV="1">
                <a:off x="2912" y="243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" name="Freeform 2007"/>
              <p:cNvSpPr>
                <a:spLocks/>
              </p:cNvSpPr>
              <p:nvPr/>
            </p:nvSpPr>
            <p:spPr bwMode="auto">
              <a:xfrm>
                <a:off x="3304" y="209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8" name="Freeform 2008"/>
              <p:cNvSpPr>
                <a:spLocks/>
              </p:cNvSpPr>
              <p:nvPr/>
            </p:nvSpPr>
            <p:spPr bwMode="auto">
              <a:xfrm flipH="1" flipV="1">
                <a:off x="3696" y="243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9" name="Freeform 2011"/>
              <p:cNvSpPr>
                <a:spLocks/>
              </p:cNvSpPr>
              <p:nvPr/>
            </p:nvSpPr>
            <p:spPr bwMode="auto">
              <a:xfrm>
                <a:off x="1674" y="205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0" name="Freeform 2012"/>
              <p:cNvSpPr>
                <a:spLocks/>
              </p:cNvSpPr>
              <p:nvPr/>
            </p:nvSpPr>
            <p:spPr bwMode="auto">
              <a:xfrm flipH="1" flipV="1">
                <a:off x="2066" y="238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1" name="Freeform 2013"/>
              <p:cNvSpPr>
                <a:spLocks/>
              </p:cNvSpPr>
              <p:nvPr/>
            </p:nvSpPr>
            <p:spPr bwMode="auto">
              <a:xfrm>
                <a:off x="2458" y="205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2" name="Freeform 2014"/>
              <p:cNvSpPr>
                <a:spLocks/>
              </p:cNvSpPr>
              <p:nvPr/>
            </p:nvSpPr>
            <p:spPr bwMode="auto">
              <a:xfrm flipH="1" flipV="1">
                <a:off x="2850" y="238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3" name="Freeform 2015"/>
              <p:cNvSpPr>
                <a:spLocks/>
              </p:cNvSpPr>
              <p:nvPr/>
            </p:nvSpPr>
            <p:spPr bwMode="auto">
              <a:xfrm>
                <a:off x="3242" y="205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4" name="Freeform 2016"/>
              <p:cNvSpPr>
                <a:spLocks/>
              </p:cNvSpPr>
              <p:nvPr/>
            </p:nvSpPr>
            <p:spPr bwMode="auto">
              <a:xfrm flipH="1" flipV="1">
                <a:off x="3634" y="238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5" name="Freeform 2019"/>
              <p:cNvSpPr>
                <a:spLocks/>
              </p:cNvSpPr>
              <p:nvPr/>
            </p:nvSpPr>
            <p:spPr bwMode="auto">
              <a:xfrm>
                <a:off x="1726" y="199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6" name="Freeform 2020"/>
              <p:cNvSpPr>
                <a:spLocks/>
              </p:cNvSpPr>
              <p:nvPr/>
            </p:nvSpPr>
            <p:spPr bwMode="auto">
              <a:xfrm flipH="1" flipV="1">
                <a:off x="2118" y="232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7" name="Freeform 2021"/>
              <p:cNvSpPr>
                <a:spLocks/>
              </p:cNvSpPr>
              <p:nvPr/>
            </p:nvSpPr>
            <p:spPr bwMode="auto">
              <a:xfrm>
                <a:off x="2510" y="199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8" name="Freeform 2022"/>
              <p:cNvSpPr>
                <a:spLocks/>
              </p:cNvSpPr>
              <p:nvPr/>
            </p:nvSpPr>
            <p:spPr bwMode="auto">
              <a:xfrm flipH="1" flipV="1">
                <a:off x="2902" y="232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9" name="Freeform 2023"/>
              <p:cNvSpPr>
                <a:spLocks/>
              </p:cNvSpPr>
              <p:nvPr/>
            </p:nvSpPr>
            <p:spPr bwMode="auto">
              <a:xfrm>
                <a:off x="3294" y="199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0" name="Freeform 2024"/>
              <p:cNvSpPr>
                <a:spLocks/>
              </p:cNvSpPr>
              <p:nvPr/>
            </p:nvSpPr>
            <p:spPr bwMode="auto">
              <a:xfrm flipH="1" flipV="1">
                <a:off x="3686" y="232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1" name="Freeform 2027"/>
              <p:cNvSpPr>
                <a:spLocks/>
              </p:cNvSpPr>
              <p:nvPr/>
            </p:nvSpPr>
            <p:spPr bwMode="auto">
              <a:xfrm>
                <a:off x="1965" y="211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2" name="Freeform 2028"/>
              <p:cNvSpPr>
                <a:spLocks/>
              </p:cNvSpPr>
              <p:nvPr/>
            </p:nvSpPr>
            <p:spPr bwMode="auto">
              <a:xfrm flipH="1" flipV="1">
                <a:off x="2357" y="245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3" name="Freeform 2029"/>
              <p:cNvSpPr>
                <a:spLocks/>
              </p:cNvSpPr>
              <p:nvPr/>
            </p:nvSpPr>
            <p:spPr bwMode="auto">
              <a:xfrm>
                <a:off x="2749" y="211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4" name="Freeform 2030"/>
              <p:cNvSpPr>
                <a:spLocks/>
              </p:cNvSpPr>
              <p:nvPr/>
            </p:nvSpPr>
            <p:spPr bwMode="auto">
              <a:xfrm flipH="1" flipV="1">
                <a:off x="3141" y="245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5" name="Freeform 2031"/>
              <p:cNvSpPr>
                <a:spLocks/>
              </p:cNvSpPr>
              <p:nvPr/>
            </p:nvSpPr>
            <p:spPr bwMode="auto">
              <a:xfrm>
                <a:off x="3533" y="211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6" name="Freeform 2032"/>
              <p:cNvSpPr>
                <a:spLocks/>
              </p:cNvSpPr>
              <p:nvPr/>
            </p:nvSpPr>
            <p:spPr bwMode="auto">
              <a:xfrm flipH="1" flipV="1">
                <a:off x="3925" y="245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7" name="Freeform 2035"/>
              <p:cNvSpPr>
                <a:spLocks/>
              </p:cNvSpPr>
              <p:nvPr/>
            </p:nvSpPr>
            <p:spPr bwMode="auto">
              <a:xfrm>
                <a:off x="1884" y="203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8" name="Freeform 2036"/>
              <p:cNvSpPr>
                <a:spLocks/>
              </p:cNvSpPr>
              <p:nvPr/>
            </p:nvSpPr>
            <p:spPr bwMode="auto">
              <a:xfrm flipH="1" flipV="1">
                <a:off x="2276" y="237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9" name="Freeform 2037"/>
              <p:cNvSpPr>
                <a:spLocks/>
              </p:cNvSpPr>
              <p:nvPr/>
            </p:nvSpPr>
            <p:spPr bwMode="auto">
              <a:xfrm>
                <a:off x="2668" y="203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0" name="Freeform 2038"/>
              <p:cNvSpPr>
                <a:spLocks/>
              </p:cNvSpPr>
              <p:nvPr/>
            </p:nvSpPr>
            <p:spPr bwMode="auto">
              <a:xfrm flipH="1" flipV="1">
                <a:off x="3060" y="237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1" name="Freeform 2039"/>
              <p:cNvSpPr>
                <a:spLocks/>
              </p:cNvSpPr>
              <p:nvPr/>
            </p:nvSpPr>
            <p:spPr bwMode="auto">
              <a:xfrm>
                <a:off x="3452" y="203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2" name="Freeform 2040"/>
              <p:cNvSpPr>
                <a:spLocks/>
              </p:cNvSpPr>
              <p:nvPr/>
            </p:nvSpPr>
            <p:spPr bwMode="auto">
              <a:xfrm flipH="1" flipV="1">
                <a:off x="3844" y="237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3" name="Freeform 2171"/>
              <p:cNvSpPr>
                <a:spLocks/>
              </p:cNvSpPr>
              <p:nvPr/>
            </p:nvSpPr>
            <p:spPr bwMode="auto">
              <a:xfrm>
                <a:off x="2004" y="20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4" name="Freeform 2172"/>
              <p:cNvSpPr>
                <a:spLocks/>
              </p:cNvSpPr>
              <p:nvPr/>
            </p:nvSpPr>
            <p:spPr bwMode="auto">
              <a:xfrm flipH="1" flipV="1">
                <a:off x="2396" y="23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5" name="Freeform 2173"/>
              <p:cNvSpPr>
                <a:spLocks/>
              </p:cNvSpPr>
              <p:nvPr/>
            </p:nvSpPr>
            <p:spPr bwMode="auto">
              <a:xfrm>
                <a:off x="2788" y="20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6" name="Freeform 2174"/>
              <p:cNvSpPr>
                <a:spLocks/>
              </p:cNvSpPr>
              <p:nvPr/>
            </p:nvSpPr>
            <p:spPr bwMode="auto">
              <a:xfrm flipH="1" flipV="1">
                <a:off x="3180" y="23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7" name="Freeform 2175"/>
              <p:cNvSpPr>
                <a:spLocks/>
              </p:cNvSpPr>
              <p:nvPr/>
            </p:nvSpPr>
            <p:spPr bwMode="auto">
              <a:xfrm>
                <a:off x="3572" y="20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8" name="Freeform 2176"/>
              <p:cNvSpPr>
                <a:spLocks/>
              </p:cNvSpPr>
              <p:nvPr/>
            </p:nvSpPr>
            <p:spPr bwMode="auto">
              <a:xfrm flipH="1" flipV="1">
                <a:off x="3964" y="23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9" name="Freeform 2179"/>
              <p:cNvSpPr>
                <a:spLocks/>
              </p:cNvSpPr>
              <p:nvPr/>
            </p:nvSpPr>
            <p:spPr bwMode="auto">
              <a:xfrm>
                <a:off x="2298" y="202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0" name="Freeform 2180"/>
              <p:cNvSpPr>
                <a:spLocks/>
              </p:cNvSpPr>
              <p:nvPr/>
            </p:nvSpPr>
            <p:spPr bwMode="auto">
              <a:xfrm flipH="1" flipV="1">
                <a:off x="2690" y="236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1" name="Freeform 2181"/>
              <p:cNvSpPr>
                <a:spLocks/>
              </p:cNvSpPr>
              <p:nvPr/>
            </p:nvSpPr>
            <p:spPr bwMode="auto">
              <a:xfrm>
                <a:off x="3082" y="202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2" name="Freeform 2182"/>
              <p:cNvSpPr>
                <a:spLocks/>
              </p:cNvSpPr>
              <p:nvPr/>
            </p:nvSpPr>
            <p:spPr bwMode="auto">
              <a:xfrm flipH="1" flipV="1">
                <a:off x="3474" y="236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3" name="Freeform 2183"/>
              <p:cNvSpPr>
                <a:spLocks/>
              </p:cNvSpPr>
              <p:nvPr/>
            </p:nvSpPr>
            <p:spPr bwMode="auto">
              <a:xfrm>
                <a:off x="3866" y="202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4" name="Freeform 2184"/>
              <p:cNvSpPr>
                <a:spLocks/>
              </p:cNvSpPr>
              <p:nvPr/>
            </p:nvSpPr>
            <p:spPr bwMode="auto">
              <a:xfrm flipH="1" flipV="1">
                <a:off x="4258" y="236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5" name="Freeform 2187"/>
              <p:cNvSpPr>
                <a:spLocks/>
              </p:cNvSpPr>
              <p:nvPr/>
            </p:nvSpPr>
            <p:spPr bwMode="auto">
              <a:xfrm>
                <a:off x="2100" y="213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6" name="Freeform 2188"/>
              <p:cNvSpPr>
                <a:spLocks/>
              </p:cNvSpPr>
              <p:nvPr/>
            </p:nvSpPr>
            <p:spPr bwMode="auto">
              <a:xfrm flipH="1" flipV="1">
                <a:off x="2492" y="247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7" name="Freeform 2189"/>
              <p:cNvSpPr>
                <a:spLocks/>
              </p:cNvSpPr>
              <p:nvPr/>
            </p:nvSpPr>
            <p:spPr bwMode="auto">
              <a:xfrm>
                <a:off x="2884" y="213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8" name="Freeform 2190"/>
              <p:cNvSpPr>
                <a:spLocks/>
              </p:cNvSpPr>
              <p:nvPr/>
            </p:nvSpPr>
            <p:spPr bwMode="auto">
              <a:xfrm flipH="1" flipV="1">
                <a:off x="3276" y="247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9" name="Freeform 2191"/>
              <p:cNvSpPr>
                <a:spLocks/>
              </p:cNvSpPr>
              <p:nvPr/>
            </p:nvSpPr>
            <p:spPr bwMode="auto">
              <a:xfrm>
                <a:off x="3668" y="213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0" name="Freeform 2192"/>
              <p:cNvSpPr>
                <a:spLocks/>
              </p:cNvSpPr>
              <p:nvPr/>
            </p:nvSpPr>
            <p:spPr bwMode="auto">
              <a:xfrm flipH="1" flipV="1">
                <a:off x="4060" y="247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1" name="Freeform 2195"/>
              <p:cNvSpPr>
                <a:spLocks/>
              </p:cNvSpPr>
              <p:nvPr/>
            </p:nvSpPr>
            <p:spPr bwMode="auto">
              <a:xfrm>
                <a:off x="2206" y="203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2" name="Freeform 2196"/>
              <p:cNvSpPr>
                <a:spLocks/>
              </p:cNvSpPr>
              <p:nvPr/>
            </p:nvSpPr>
            <p:spPr bwMode="auto">
              <a:xfrm flipH="1" flipV="1">
                <a:off x="2598" y="236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3" name="Freeform 2197"/>
              <p:cNvSpPr>
                <a:spLocks/>
              </p:cNvSpPr>
              <p:nvPr/>
            </p:nvSpPr>
            <p:spPr bwMode="auto">
              <a:xfrm>
                <a:off x="2990" y="203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4" name="Freeform 2198"/>
              <p:cNvSpPr>
                <a:spLocks/>
              </p:cNvSpPr>
              <p:nvPr/>
            </p:nvSpPr>
            <p:spPr bwMode="auto">
              <a:xfrm flipH="1" flipV="1">
                <a:off x="3382" y="236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5" name="Freeform 2199"/>
              <p:cNvSpPr>
                <a:spLocks/>
              </p:cNvSpPr>
              <p:nvPr/>
            </p:nvSpPr>
            <p:spPr bwMode="auto">
              <a:xfrm>
                <a:off x="3774" y="203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6" name="Freeform 2200"/>
              <p:cNvSpPr>
                <a:spLocks/>
              </p:cNvSpPr>
              <p:nvPr/>
            </p:nvSpPr>
            <p:spPr bwMode="auto">
              <a:xfrm flipH="1" flipV="1">
                <a:off x="4166" y="236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7" name="Freeform 2203"/>
              <p:cNvSpPr>
                <a:spLocks/>
              </p:cNvSpPr>
              <p:nvPr/>
            </p:nvSpPr>
            <p:spPr bwMode="auto">
              <a:xfrm>
                <a:off x="2144" y="198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8" name="Freeform 2204"/>
              <p:cNvSpPr>
                <a:spLocks/>
              </p:cNvSpPr>
              <p:nvPr/>
            </p:nvSpPr>
            <p:spPr bwMode="auto">
              <a:xfrm flipH="1" flipV="1">
                <a:off x="2536" y="232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9" name="Freeform 2205"/>
              <p:cNvSpPr>
                <a:spLocks/>
              </p:cNvSpPr>
              <p:nvPr/>
            </p:nvSpPr>
            <p:spPr bwMode="auto">
              <a:xfrm>
                <a:off x="2928" y="198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0" name="Freeform 2206"/>
              <p:cNvSpPr>
                <a:spLocks/>
              </p:cNvSpPr>
              <p:nvPr/>
            </p:nvSpPr>
            <p:spPr bwMode="auto">
              <a:xfrm flipH="1" flipV="1">
                <a:off x="3320" y="232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1" name="Freeform 2207"/>
              <p:cNvSpPr>
                <a:spLocks/>
              </p:cNvSpPr>
              <p:nvPr/>
            </p:nvSpPr>
            <p:spPr bwMode="auto">
              <a:xfrm>
                <a:off x="3712" y="198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2" name="Freeform 2208"/>
              <p:cNvSpPr>
                <a:spLocks/>
              </p:cNvSpPr>
              <p:nvPr/>
            </p:nvSpPr>
            <p:spPr bwMode="auto">
              <a:xfrm flipH="1" flipV="1">
                <a:off x="4104" y="232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3" name="Freeform 2211"/>
              <p:cNvSpPr>
                <a:spLocks/>
              </p:cNvSpPr>
              <p:nvPr/>
            </p:nvSpPr>
            <p:spPr bwMode="auto">
              <a:xfrm>
                <a:off x="2196" y="212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4" name="Freeform 2212"/>
              <p:cNvSpPr>
                <a:spLocks/>
              </p:cNvSpPr>
              <p:nvPr/>
            </p:nvSpPr>
            <p:spPr bwMode="auto">
              <a:xfrm flipH="1" flipV="1">
                <a:off x="2588" y="246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5" name="Freeform 2213"/>
              <p:cNvSpPr>
                <a:spLocks/>
              </p:cNvSpPr>
              <p:nvPr/>
            </p:nvSpPr>
            <p:spPr bwMode="auto">
              <a:xfrm>
                <a:off x="2980" y="212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6" name="Freeform 2214"/>
              <p:cNvSpPr>
                <a:spLocks/>
              </p:cNvSpPr>
              <p:nvPr/>
            </p:nvSpPr>
            <p:spPr bwMode="auto">
              <a:xfrm flipH="1" flipV="1">
                <a:off x="3372" y="246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7" name="Freeform 2215"/>
              <p:cNvSpPr>
                <a:spLocks/>
              </p:cNvSpPr>
              <p:nvPr/>
            </p:nvSpPr>
            <p:spPr bwMode="auto">
              <a:xfrm>
                <a:off x="3764" y="212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8" name="Freeform 2216"/>
              <p:cNvSpPr>
                <a:spLocks/>
              </p:cNvSpPr>
              <p:nvPr/>
            </p:nvSpPr>
            <p:spPr bwMode="auto">
              <a:xfrm flipH="1" flipV="1">
                <a:off x="4156" y="246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9" name="Freeform 2219"/>
              <p:cNvSpPr>
                <a:spLocks/>
              </p:cNvSpPr>
              <p:nvPr/>
            </p:nvSpPr>
            <p:spPr bwMode="auto">
              <a:xfrm>
                <a:off x="2435" y="205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0" name="Freeform 2220"/>
              <p:cNvSpPr>
                <a:spLocks/>
              </p:cNvSpPr>
              <p:nvPr/>
            </p:nvSpPr>
            <p:spPr bwMode="auto">
              <a:xfrm flipH="1" flipV="1">
                <a:off x="2827" y="238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1" name="Freeform 2221"/>
              <p:cNvSpPr>
                <a:spLocks/>
              </p:cNvSpPr>
              <p:nvPr/>
            </p:nvSpPr>
            <p:spPr bwMode="auto">
              <a:xfrm>
                <a:off x="3219" y="205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2" name="Freeform 2222"/>
              <p:cNvSpPr>
                <a:spLocks/>
              </p:cNvSpPr>
              <p:nvPr/>
            </p:nvSpPr>
            <p:spPr bwMode="auto">
              <a:xfrm flipH="1" flipV="1">
                <a:off x="3611" y="238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3" name="Freeform 2223"/>
              <p:cNvSpPr>
                <a:spLocks/>
              </p:cNvSpPr>
              <p:nvPr/>
            </p:nvSpPr>
            <p:spPr bwMode="auto">
              <a:xfrm>
                <a:off x="4003" y="205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4" name="Freeform 2224"/>
              <p:cNvSpPr>
                <a:spLocks/>
              </p:cNvSpPr>
              <p:nvPr/>
            </p:nvSpPr>
            <p:spPr bwMode="auto">
              <a:xfrm flipH="1" flipV="1">
                <a:off x="4395" y="238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5" name="Freeform 2227"/>
              <p:cNvSpPr>
                <a:spLocks/>
              </p:cNvSpPr>
              <p:nvPr/>
            </p:nvSpPr>
            <p:spPr bwMode="auto">
              <a:xfrm>
                <a:off x="2335" y="21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6" name="Freeform 2228"/>
              <p:cNvSpPr>
                <a:spLocks/>
              </p:cNvSpPr>
              <p:nvPr/>
            </p:nvSpPr>
            <p:spPr bwMode="auto">
              <a:xfrm flipH="1" flipV="1">
                <a:off x="2727" y="24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7" name="Freeform 2229"/>
              <p:cNvSpPr>
                <a:spLocks/>
              </p:cNvSpPr>
              <p:nvPr/>
            </p:nvSpPr>
            <p:spPr bwMode="auto">
              <a:xfrm>
                <a:off x="3119" y="21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8" name="Freeform 2230"/>
              <p:cNvSpPr>
                <a:spLocks/>
              </p:cNvSpPr>
              <p:nvPr/>
            </p:nvSpPr>
            <p:spPr bwMode="auto">
              <a:xfrm flipH="1" flipV="1">
                <a:off x="3511" y="24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19" name="Freeform 2231"/>
              <p:cNvSpPr>
                <a:spLocks/>
              </p:cNvSpPr>
              <p:nvPr/>
            </p:nvSpPr>
            <p:spPr bwMode="auto">
              <a:xfrm>
                <a:off x="3903" y="21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0" name="Freeform 2232"/>
              <p:cNvSpPr>
                <a:spLocks/>
              </p:cNvSpPr>
              <p:nvPr/>
            </p:nvSpPr>
            <p:spPr bwMode="auto">
              <a:xfrm flipH="1" flipV="1">
                <a:off x="4295" y="24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1" name="Freeform 2235"/>
              <p:cNvSpPr>
                <a:spLocks/>
              </p:cNvSpPr>
              <p:nvPr/>
            </p:nvSpPr>
            <p:spPr bwMode="auto">
              <a:xfrm>
                <a:off x="2511" y="200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2" name="Freeform 2236"/>
              <p:cNvSpPr>
                <a:spLocks/>
              </p:cNvSpPr>
              <p:nvPr/>
            </p:nvSpPr>
            <p:spPr bwMode="auto">
              <a:xfrm flipH="1" flipV="1">
                <a:off x="2903" y="23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3" name="Freeform 2237"/>
              <p:cNvSpPr>
                <a:spLocks/>
              </p:cNvSpPr>
              <p:nvPr/>
            </p:nvSpPr>
            <p:spPr bwMode="auto">
              <a:xfrm>
                <a:off x="3295" y="200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4" name="Freeform 2238"/>
              <p:cNvSpPr>
                <a:spLocks/>
              </p:cNvSpPr>
              <p:nvPr/>
            </p:nvSpPr>
            <p:spPr bwMode="auto">
              <a:xfrm flipH="1" flipV="1">
                <a:off x="3687" y="23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5" name="Freeform 2239"/>
              <p:cNvSpPr>
                <a:spLocks/>
              </p:cNvSpPr>
              <p:nvPr/>
            </p:nvSpPr>
            <p:spPr bwMode="auto">
              <a:xfrm>
                <a:off x="4079" y="200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6" name="Freeform 2240"/>
              <p:cNvSpPr>
                <a:spLocks/>
              </p:cNvSpPr>
              <p:nvPr/>
            </p:nvSpPr>
            <p:spPr bwMode="auto">
              <a:xfrm flipH="1" flipV="1">
                <a:off x="4471" y="23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7" name="Freeform 2243"/>
              <p:cNvSpPr>
                <a:spLocks/>
              </p:cNvSpPr>
              <p:nvPr/>
            </p:nvSpPr>
            <p:spPr bwMode="auto">
              <a:xfrm>
                <a:off x="2805" y="199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8" name="Freeform 2244"/>
              <p:cNvSpPr>
                <a:spLocks/>
              </p:cNvSpPr>
              <p:nvPr/>
            </p:nvSpPr>
            <p:spPr bwMode="auto">
              <a:xfrm flipH="1" flipV="1">
                <a:off x="3197" y="232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9" name="Freeform 2245"/>
              <p:cNvSpPr>
                <a:spLocks/>
              </p:cNvSpPr>
              <p:nvPr/>
            </p:nvSpPr>
            <p:spPr bwMode="auto">
              <a:xfrm>
                <a:off x="3589" y="199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0" name="Freeform 2246"/>
              <p:cNvSpPr>
                <a:spLocks/>
              </p:cNvSpPr>
              <p:nvPr/>
            </p:nvSpPr>
            <p:spPr bwMode="auto">
              <a:xfrm flipH="1" flipV="1">
                <a:off x="3981" y="232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1" name="Freeform 2247"/>
              <p:cNvSpPr>
                <a:spLocks/>
              </p:cNvSpPr>
              <p:nvPr/>
            </p:nvSpPr>
            <p:spPr bwMode="auto">
              <a:xfrm>
                <a:off x="4373" y="199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2" name="Freeform 2248"/>
              <p:cNvSpPr>
                <a:spLocks/>
              </p:cNvSpPr>
              <p:nvPr/>
            </p:nvSpPr>
            <p:spPr bwMode="auto">
              <a:xfrm flipH="1" flipV="1">
                <a:off x="4765" y="232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3" name="Freeform 2251"/>
              <p:cNvSpPr>
                <a:spLocks/>
              </p:cNvSpPr>
              <p:nvPr/>
            </p:nvSpPr>
            <p:spPr bwMode="auto">
              <a:xfrm>
                <a:off x="2607" y="210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4" name="Freeform 2252"/>
              <p:cNvSpPr>
                <a:spLocks/>
              </p:cNvSpPr>
              <p:nvPr/>
            </p:nvSpPr>
            <p:spPr bwMode="auto">
              <a:xfrm flipH="1" flipV="1">
                <a:off x="2999" y="243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5" name="Freeform 2253"/>
              <p:cNvSpPr>
                <a:spLocks/>
              </p:cNvSpPr>
              <p:nvPr/>
            </p:nvSpPr>
            <p:spPr bwMode="auto">
              <a:xfrm>
                <a:off x="3391" y="210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6" name="Freeform 2254"/>
              <p:cNvSpPr>
                <a:spLocks/>
              </p:cNvSpPr>
              <p:nvPr/>
            </p:nvSpPr>
            <p:spPr bwMode="auto">
              <a:xfrm flipH="1" flipV="1">
                <a:off x="3783" y="243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7" name="Freeform 2255"/>
              <p:cNvSpPr>
                <a:spLocks/>
              </p:cNvSpPr>
              <p:nvPr/>
            </p:nvSpPr>
            <p:spPr bwMode="auto">
              <a:xfrm>
                <a:off x="4175" y="210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8" name="Freeform 2256"/>
              <p:cNvSpPr>
                <a:spLocks/>
              </p:cNvSpPr>
              <p:nvPr/>
            </p:nvSpPr>
            <p:spPr bwMode="auto">
              <a:xfrm flipH="1" flipV="1">
                <a:off x="4567" y="243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9" name="Freeform 2259"/>
              <p:cNvSpPr>
                <a:spLocks/>
              </p:cNvSpPr>
              <p:nvPr/>
            </p:nvSpPr>
            <p:spPr bwMode="auto">
              <a:xfrm>
                <a:off x="2713" y="199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0" name="Freeform 2260"/>
              <p:cNvSpPr>
                <a:spLocks/>
              </p:cNvSpPr>
              <p:nvPr/>
            </p:nvSpPr>
            <p:spPr bwMode="auto">
              <a:xfrm flipH="1" flipV="1">
                <a:off x="3105" y="233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1" name="Freeform 2261"/>
              <p:cNvSpPr>
                <a:spLocks/>
              </p:cNvSpPr>
              <p:nvPr/>
            </p:nvSpPr>
            <p:spPr bwMode="auto">
              <a:xfrm>
                <a:off x="3497" y="199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2" name="Freeform 2262"/>
              <p:cNvSpPr>
                <a:spLocks/>
              </p:cNvSpPr>
              <p:nvPr/>
            </p:nvSpPr>
            <p:spPr bwMode="auto">
              <a:xfrm flipH="1" flipV="1">
                <a:off x="3889" y="233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3" name="Freeform 2263"/>
              <p:cNvSpPr>
                <a:spLocks/>
              </p:cNvSpPr>
              <p:nvPr/>
            </p:nvSpPr>
            <p:spPr bwMode="auto">
              <a:xfrm>
                <a:off x="4281" y="199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4" name="Freeform 2264"/>
              <p:cNvSpPr>
                <a:spLocks/>
              </p:cNvSpPr>
              <p:nvPr/>
            </p:nvSpPr>
            <p:spPr bwMode="auto">
              <a:xfrm flipH="1" flipV="1">
                <a:off x="4673" y="233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5" name="Freeform 2267"/>
              <p:cNvSpPr>
                <a:spLocks/>
              </p:cNvSpPr>
              <p:nvPr/>
            </p:nvSpPr>
            <p:spPr bwMode="auto">
              <a:xfrm>
                <a:off x="2651" y="195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6" name="Freeform 2268"/>
              <p:cNvSpPr>
                <a:spLocks/>
              </p:cNvSpPr>
              <p:nvPr/>
            </p:nvSpPr>
            <p:spPr bwMode="auto">
              <a:xfrm flipH="1" flipV="1">
                <a:off x="3043" y="228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7" name="Freeform 2269"/>
              <p:cNvSpPr>
                <a:spLocks/>
              </p:cNvSpPr>
              <p:nvPr/>
            </p:nvSpPr>
            <p:spPr bwMode="auto">
              <a:xfrm>
                <a:off x="3435" y="195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8" name="Freeform 2270"/>
              <p:cNvSpPr>
                <a:spLocks/>
              </p:cNvSpPr>
              <p:nvPr/>
            </p:nvSpPr>
            <p:spPr bwMode="auto">
              <a:xfrm flipH="1" flipV="1">
                <a:off x="3827" y="228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9" name="Freeform 2271"/>
              <p:cNvSpPr>
                <a:spLocks/>
              </p:cNvSpPr>
              <p:nvPr/>
            </p:nvSpPr>
            <p:spPr bwMode="auto">
              <a:xfrm>
                <a:off x="4219" y="195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0" name="Freeform 2272"/>
              <p:cNvSpPr>
                <a:spLocks/>
              </p:cNvSpPr>
              <p:nvPr/>
            </p:nvSpPr>
            <p:spPr bwMode="auto">
              <a:xfrm flipH="1" flipV="1">
                <a:off x="4611" y="228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1" name="Freeform 2275"/>
              <p:cNvSpPr>
                <a:spLocks/>
              </p:cNvSpPr>
              <p:nvPr/>
            </p:nvSpPr>
            <p:spPr bwMode="auto">
              <a:xfrm>
                <a:off x="2703" y="208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2" name="Freeform 2276"/>
              <p:cNvSpPr>
                <a:spLocks/>
              </p:cNvSpPr>
              <p:nvPr/>
            </p:nvSpPr>
            <p:spPr bwMode="auto">
              <a:xfrm flipH="1" flipV="1">
                <a:off x="3095" y="242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3" name="Freeform 2277"/>
              <p:cNvSpPr>
                <a:spLocks/>
              </p:cNvSpPr>
              <p:nvPr/>
            </p:nvSpPr>
            <p:spPr bwMode="auto">
              <a:xfrm>
                <a:off x="3487" y="208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4" name="Freeform 2278"/>
              <p:cNvSpPr>
                <a:spLocks/>
              </p:cNvSpPr>
              <p:nvPr/>
            </p:nvSpPr>
            <p:spPr bwMode="auto">
              <a:xfrm flipH="1" flipV="1">
                <a:off x="3879" y="242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5" name="Freeform 2279"/>
              <p:cNvSpPr>
                <a:spLocks/>
              </p:cNvSpPr>
              <p:nvPr/>
            </p:nvSpPr>
            <p:spPr bwMode="auto">
              <a:xfrm>
                <a:off x="4271" y="208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6" name="Freeform 2280"/>
              <p:cNvSpPr>
                <a:spLocks/>
              </p:cNvSpPr>
              <p:nvPr/>
            </p:nvSpPr>
            <p:spPr bwMode="auto">
              <a:xfrm flipH="1" flipV="1">
                <a:off x="4663" y="242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7" name="Freeform 2283"/>
              <p:cNvSpPr>
                <a:spLocks/>
              </p:cNvSpPr>
              <p:nvPr/>
            </p:nvSpPr>
            <p:spPr bwMode="auto">
              <a:xfrm>
                <a:off x="2942" y="201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8" name="Freeform 2284"/>
              <p:cNvSpPr>
                <a:spLocks/>
              </p:cNvSpPr>
              <p:nvPr/>
            </p:nvSpPr>
            <p:spPr bwMode="auto">
              <a:xfrm flipH="1" flipV="1">
                <a:off x="3334" y="235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9" name="Freeform 2285"/>
              <p:cNvSpPr>
                <a:spLocks/>
              </p:cNvSpPr>
              <p:nvPr/>
            </p:nvSpPr>
            <p:spPr bwMode="auto">
              <a:xfrm>
                <a:off x="3726" y="201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0" name="Freeform 2286"/>
              <p:cNvSpPr>
                <a:spLocks/>
              </p:cNvSpPr>
              <p:nvPr/>
            </p:nvSpPr>
            <p:spPr bwMode="auto">
              <a:xfrm flipH="1" flipV="1">
                <a:off x="4118" y="235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1" name="Freeform 2287"/>
              <p:cNvSpPr>
                <a:spLocks/>
              </p:cNvSpPr>
              <p:nvPr/>
            </p:nvSpPr>
            <p:spPr bwMode="auto">
              <a:xfrm>
                <a:off x="4510" y="201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2" name="Freeform 2288"/>
              <p:cNvSpPr>
                <a:spLocks/>
              </p:cNvSpPr>
              <p:nvPr/>
            </p:nvSpPr>
            <p:spPr bwMode="auto">
              <a:xfrm flipH="1" flipV="1">
                <a:off x="4902" y="235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3" name="Freeform 2291"/>
              <p:cNvSpPr>
                <a:spLocks/>
              </p:cNvSpPr>
              <p:nvPr/>
            </p:nvSpPr>
            <p:spPr bwMode="auto">
              <a:xfrm>
                <a:off x="2842" y="210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4" name="Freeform 2292"/>
              <p:cNvSpPr>
                <a:spLocks/>
              </p:cNvSpPr>
              <p:nvPr/>
            </p:nvSpPr>
            <p:spPr bwMode="auto">
              <a:xfrm flipH="1" flipV="1">
                <a:off x="3234" y="24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5" name="Freeform 2293"/>
              <p:cNvSpPr>
                <a:spLocks/>
              </p:cNvSpPr>
              <p:nvPr/>
            </p:nvSpPr>
            <p:spPr bwMode="auto">
              <a:xfrm>
                <a:off x="3626" y="210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6" name="Freeform 2294"/>
              <p:cNvSpPr>
                <a:spLocks/>
              </p:cNvSpPr>
              <p:nvPr/>
            </p:nvSpPr>
            <p:spPr bwMode="auto">
              <a:xfrm flipH="1" flipV="1">
                <a:off x="4018" y="24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7" name="Freeform 2295"/>
              <p:cNvSpPr>
                <a:spLocks/>
              </p:cNvSpPr>
              <p:nvPr/>
            </p:nvSpPr>
            <p:spPr bwMode="auto">
              <a:xfrm>
                <a:off x="4410" y="210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8" name="Freeform 2296"/>
              <p:cNvSpPr>
                <a:spLocks/>
              </p:cNvSpPr>
              <p:nvPr/>
            </p:nvSpPr>
            <p:spPr bwMode="auto">
              <a:xfrm flipH="1" flipV="1">
                <a:off x="4802" y="244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9" name="Freeform 2299"/>
              <p:cNvSpPr>
                <a:spLocks/>
              </p:cNvSpPr>
              <p:nvPr/>
            </p:nvSpPr>
            <p:spPr bwMode="auto">
              <a:xfrm>
                <a:off x="2977" y="19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0" name="Freeform 2300"/>
              <p:cNvSpPr>
                <a:spLocks/>
              </p:cNvSpPr>
              <p:nvPr/>
            </p:nvSpPr>
            <p:spPr bwMode="auto">
              <a:xfrm flipH="1" flipV="1">
                <a:off x="3369" y="231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1" name="Freeform 2301"/>
              <p:cNvSpPr>
                <a:spLocks/>
              </p:cNvSpPr>
              <p:nvPr/>
            </p:nvSpPr>
            <p:spPr bwMode="auto">
              <a:xfrm>
                <a:off x="3761" y="19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2" name="Freeform 2302"/>
              <p:cNvSpPr>
                <a:spLocks/>
              </p:cNvSpPr>
              <p:nvPr/>
            </p:nvSpPr>
            <p:spPr bwMode="auto">
              <a:xfrm flipH="1" flipV="1">
                <a:off x="4153" y="231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3" name="Freeform 2303"/>
              <p:cNvSpPr>
                <a:spLocks/>
              </p:cNvSpPr>
              <p:nvPr/>
            </p:nvSpPr>
            <p:spPr bwMode="auto">
              <a:xfrm>
                <a:off x="4545" y="19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4" name="Freeform 2304"/>
              <p:cNvSpPr>
                <a:spLocks/>
              </p:cNvSpPr>
              <p:nvPr/>
            </p:nvSpPr>
            <p:spPr bwMode="auto">
              <a:xfrm flipH="1" flipV="1">
                <a:off x="4937" y="231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5" name="Freeform 2307"/>
              <p:cNvSpPr>
                <a:spLocks/>
              </p:cNvSpPr>
              <p:nvPr/>
            </p:nvSpPr>
            <p:spPr bwMode="auto">
              <a:xfrm>
                <a:off x="3271" y="196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6" name="Freeform 2308"/>
              <p:cNvSpPr>
                <a:spLocks/>
              </p:cNvSpPr>
              <p:nvPr/>
            </p:nvSpPr>
            <p:spPr bwMode="auto">
              <a:xfrm flipH="1" flipV="1">
                <a:off x="3663" y="230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7" name="Freeform 2309"/>
              <p:cNvSpPr>
                <a:spLocks/>
              </p:cNvSpPr>
              <p:nvPr/>
            </p:nvSpPr>
            <p:spPr bwMode="auto">
              <a:xfrm>
                <a:off x="4055" y="196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8" name="Freeform 2310"/>
              <p:cNvSpPr>
                <a:spLocks/>
              </p:cNvSpPr>
              <p:nvPr/>
            </p:nvSpPr>
            <p:spPr bwMode="auto">
              <a:xfrm flipH="1" flipV="1">
                <a:off x="4447" y="230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9" name="Freeform 2311"/>
              <p:cNvSpPr>
                <a:spLocks/>
              </p:cNvSpPr>
              <p:nvPr/>
            </p:nvSpPr>
            <p:spPr bwMode="auto">
              <a:xfrm>
                <a:off x="4839" y="196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0" name="Freeform 2312"/>
              <p:cNvSpPr>
                <a:spLocks/>
              </p:cNvSpPr>
              <p:nvPr/>
            </p:nvSpPr>
            <p:spPr bwMode="auto">
              <a:xfrm flipH="1" flipV="1">
                <a:off x="5231" y="230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1" name="Freeform 2315"/>
              <p:cNvSpPr>
                <a:spLocks/>
              </p:cNvSpPr>
              <p:nvPr/>
            </p:nvSpPr>
            <p:spPr bwMode="auto">
              <a:xfrm>
                <a:off x="3073" y="207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2" name="Freeform 2316"/>
              <p:cNvSpPr>
                <a:spLocks/>
              </p:cNvSpPr>
              <p:nvPr/>
            </p:nvSpPr>
            <p:spPr bwMode="auto">
              <a:xfrm flipH="1" flipV="1">
                <a:off x="3465" y="241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3" name="Freeform 2317"/>
              <p:cNvSpPr>
                <a:spLocks/>
              </p:cNvSpPr>
              <p:nvPr/>
            </p:nvSpPr>
            <p:spPr bwMode="auto">
              <a:xfrm>
                <a:off x="3857" y="207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4" name="Freeform 2318"/>
              <p:cNvSpPr>
                <a:spLocks/>
              </p:cNvSpPr>
              <p:nvPr/>
            </p:nvSpPr>
            <p:spPr bwMode="auto">
              <a:xfrm flipH="1" flipV="1">
                <a:off x="4249" y="241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5" name="Freeform 2319"/>
              <p:cNvSpPr>
                <a:spLocks/>
              </p:cNvSpPr>
              <p:nvPr/>
            </p:nvSpPr>
            <p:spPr bwMode="auto">
              <a:xfrm>
                <a:off x="4641" y="207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6" name="Freeform 2320"/>
              <p:cNvSpPr>
                <a:spLocks/>
              </p:cNvSpPr>
              <p:nvPr/>
            </p:nvSpPr>
            <p:spPr bwMode="auto">
              <a:xfrm flipH="1" flipV="1">
                <a:off x="5033" y="241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7" name="Freeform 2323"/>
              <p:cNvSpPr>
                <a:spLocks/>
              </p:cNvSpPr>
              <p:nvPr/>
            </p:nvSpPr>
            <p:spPr bwMode="auto">
              <a:xfrm>
                <a:off x="3179" y="196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8" name="Freeform 2324"/>
              <p:cNvSpPr>
                <a:spLocks/>
              </p:cNvSpPr>
              <p:nvPr/>
            </p:nvSpPr>
            <p:spPr bwMode="auto">
              <a:xfrm flipH="1" flipV="1">
                <a:off x="3571" y="230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9" name="Freeform 2325"/>
              <p:cNvSpPr>
                <a:spLocks/>
              </p:cNvSpPr>
              <p:nvPr/>
            </p:nvSpPr>
            <p:spPr bwMode="auto">
              <a:xfrm>
                <a:off x="3963" y="196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0" name="Freeform 2326"/>
              <p:cNvSpPr>
                <a:spLocks/>
              </p:cNvSpPr>
              <p:nvPr/>
            </p:nvSpPr>
            <p:spPr bwMode="auto">
              <a:xfrm flipH="1" flipV="1">
                <a:off x="4355" y="230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1" name="Freeform 2327"/>
              <p:cNvSpPr>
                <a:spLocks/>
              </p:cNvSpPr>
              <p:nvPr/>
            </p:nvSpPr>
            <p:spPr bwMode="auto">
              <a:xfrm>
                <a:off x="4747" y="196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2" name="Freeform 2328"/>
              <p:cNvSpPr>
                <a:spLocks/>
              </p:cNvSpPr>
              <p:nvPr/>
            </p:nvSpPr>
            <p:spPr bwMode="auto">
              <a:xfrm flipH="1" flipV="1">
                <a:off x="5139" y="230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3" name="Freeform 2331"/>
              <p:cNvSpPr>
                <a:spLocks/>
              </p:cNvSpPr>
              <p:nvPr/>
            </p:nvSpPr>
            <p:spPr bwMode="auto">
              <a:xfrm>
                <a:off x="3117" y="192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4" name="Freeform 2332"/>
              <p:cNvSpPr>
                <a:spLocks/>
              </p:cNvSpPr>
              <p:nvPr/>
            </p:nvSpPr>
            <p:spPr bwMode="auto">
              <a:xfrm flipH="1" flipV="1">
                <a:off x="3509" y="225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5" name="Freeform 2333"/>
              <p:cNvSpPr>
                <a:spLocks/>
              </p:cNvSpPr>
              <p:nvPr/>
            </p:nvSpPr>
            <p:spPr bwMode="auto">
              <a:xfrm>
                <a:off x="3901" y="192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6" name="Freeform 2334"/>
              <p:cNvSpPr>
                <a:spLocks/>
              </p:cNvSpPr>
              <p:nvPr/>
            </p:nvSpPr>
            <p:spPr bwMode="auto">
              <a:xfrm flipH="1" flipV="1">
                <a:off x="4293" y="225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7" name="Freeform 2335"/>
              <p:cNvSpPr>
                <a:spLocks/>
              </p:cNvSpPr>
              <p:nvPr/>
            </p:nvSpPr>
            <p:spPr bwMode="auto">
              <a:xfrm>
                <a:off x="4685" y="1922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8" name="Freeform 2336"/>
              <p:cNvSpPr>
                <a:spLocks/>
              </p:cNvSpPr>
              <p:nvPr/>
            </p:nvSpPr>
            <p:spPr bwMode="auto">
              <a:xfrm flipH="1" flipV="1">
                <a:off x="5077" y="225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9" name="Freeform 2339"/>
              <p:cNvSpPr>
                <a:spLocks/>
              </p:cNvSpPr>
              <p:nvPr/>
            </p:nvSpPr>
            <p:spPr bwMode="auto">
              <a:xfrm>
                <a:off x="3169" y="206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0" name="Freeform 2340"/>
              <p:cNvSpPr>
                <a:spLocks/>
              </p:cNvSpPr>
              <p:nvPr/>
            </p:nvSpPr>
            <p:spPr bwMode="auto">
              <a:xfrm flipH="1" flipV="1">
                <a:off x="3561" y="239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1" name="Freeform 2341"/>
              <p:cNvSpPr>
                <a:spLocks/>
              </p:cNvSpPr>
              <p:nvPr/>
            </p:nvSpPr>
            <p:spPr bwMode="auto">
              <a:xfrm>
                <a:off x="3953" y="206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2" name="Freeform 2342"/>
              <p:cNvSpPr>
                <a:spLocks/>
              </p:cNvSpPr>
              <p:nvPr/>
            </p:nvSpPr>
            <p:spPr bwMode="auto">
              <a:xfrm flipH="1" flipV="1">
                <a:off x="4345" y="239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3" name="Freeform 2343"/>
              <p:cNvSpPr>
                <a:spLocks/>
              </p:cNvSpPr>
              <p:nvPr/>
            </p:nvSpPr>
            <p:spPr bwMode="auto">
              <a:xfrm>
                <a:off x="4737" y="2061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4" name="Freeform 2344"/>
              <p:cNvSpPr>
                <a:spLocks/>
              </p:cNvSpPr>
              <p:nvPr/>
            </p:nvSpPr>
            <p:spPr bwMode="auto">
              <a:xfrm flipH="1" flipV="1">
                <a:off x="5129" y="239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5" name="Freeform 2347"/>
              <p:cNvSpPr>
                <a:spLocks/>
              </p:cNvSpPr>
              <p:nvPr/>
            </p:nvSpPr>
            <p:spPr bwMode="auto">
              <a:xfrm>
                <a:off x="3408" y="198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6" name="Freeform 2348"/>
              <p:cNvSpPr>
                <a:spLocks/>
              </p:cNvSpPr>
              <p:nvPr/>
            </p:nvSpPr>
            <p:spPr bwMode="auto">
              <a:xfrm flipH="1" flipV="1">
                <a:off x="3800" y="232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7" name="Freeform 2349"/>
              <p:cNvSpPr>
                <a:spLocks/>
              </p:cNvSpPr>
              <p:nvPr/>
            </p:nvSpPr>
            <p:spPr bwMode="auto">
              <a:xfrm>
                <a:off x="4192" y="198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8" name="Freeform 2350"/>
              <p:cNvSpPr>
                <a:spLocks/>
              </p:cNvSpPr>
              <p:nvPr/>
            </p:nvSpPr>
            <p:spPr bwMode="auto">
              <a:xfrm flipH="1" flipV="1">
                <a:off x="4584" y="232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9" name="Freeform 2351"/>
              <p:cNvSpPr>
                <a:spLocks/>
              </p:cNvSpPr>
              <p:nvPr/>
            </p:nvSpPr>
            <p:spPr bwMode="auto">
              <a:xfrm>
                <a:off x="4976" y="1987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0" name="Freeform 2352"/>
              <p:cNvSpPr>
                <a:spLocks/>
              </p:cNvSpPr>
              <p:nvPr/>
            </p:nvSpPr>
            <p:spPr bwMode="auto">
              <a:xfrm flipH="1" flipV="1">
                <a:off x="5368" y="2323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1" name="Freeform 2355"/>
              <p:cNvSpPr>
                <a:spLocks/>
              </p:cNvSpPr>
              <p:nvPr/>
            </p:nvSpPr>
            <p:spPr bwMode="auto">
              <a:xfrm>
                <a:off x="3308" y="20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2" name="Freeform 2356"/>
              <p:cNvSpPr>
                <a:spLocks/>
              </p:cNvSpPr>
              <p:nvPr/>
            </p:nvSpPr>
            <p:spPr bwMode="auto">
              <a:xfrm flipH="1" flipV="1">
                <a:off x="3700" y="241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3" name="Freeform 2357"/>
              <p:cNvSpPr>
                <a:spLocks/>
              </p:cNvSpPr>
              <p:nvPr/>
            </p:nvSpPr>
            <p:spPr bwMode="auto">
              <a:xfrm>
                <a:off x="4092" y="20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4" name="Freeform 2358"/>
              <p:cNvSpPr>
                <a:spLocks/>
              </p:cNvSpPr>
              <p:nvPr/>
            </p:nvSpPr>
            <p:spPr bwMode="auto">
              <a:xfrm flipH="1" flipV="1">
                <a:off x="4484" y="241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5" name="Freeform 2359"/>
              <p:cNvSpPr>
                <a:spLocks/>
              </p:cNvSpPr>
              <p:nvPr/>
            </p:nvSpPr>
            <p:spPr bwMode="auto">
              <a:xfrm>
                <a:off x="4876" y="2079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6" name="Freeform 2360"/>
              <p:cNvSpPr>
                <a:spLocks/>
              </p:cNvSpPr>
              <p:nvPr/>
            </p:nvSpPr>
            <p:spPr bwMode="auto">
              <a:xfrm flipH="1" flipV="1">
                <a:off x="5268" y="2415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7" name="Freeform 2861"/>
              <p:cNvSpPr>
                <a:spLocks/>
              </p:cNvSpPr>
              <p:nvPr/>
            </p:nvSpPr>
            <p:spPr bwMode="auto">
              <a:xfrm>
                <a:off x="625" y="209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8" name="Freeform 2862"/>
              <p:cNvSpPr>
                <a:spLocks/>
              </p:cNvSpPr>
              <p:nvPr/>
            </p:nvSpPr>
            <p:spPr bwMode="auto">
              <a:xfrm flipH="1" flipV="1">
                <a:off x="1017" y="242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9" name="Freeform 2863"/>
              <p:cNvSpPr>
                <a:spLocks/>
              </p:cNvSpPr>
              <p:nvPr/>
            </p:nvSpPr>
            <p:spPr bwMode="auto">
              <a:xfrm>
                <a:off x="1409" y="209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0" name="Freeform 2864"/>
              <p:cNvSpPr>
                <a:spLocks/>
              </p:cNvSpPr>
              <p:nvPr/>
            </p:nvSpPr>
            <p:spPr bwMode="auto">
              <a:xfrm flipH="1" flipV="1">
                <a:off x="1801" y="242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1" name="Freeform 2865"/>
              <p:cNvSpPr>
                <a:spLocks/>
              </p:cNvSpPr>
              <p:nvPr/>
            </p:nvSpPr>
            <p:spPr bwMode="auto">
              <a:xfrm>
                <a:off x="2193" y="2090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2" name="Freeform 2866"/>
              <p:cNvSpPr>
                <a:spLocks/>
              </p:cNvSpPr>
              <p:nvPr/>
            </p:nvSpPr>
            <p:spPr bwMode="auto">
              <a:xfrm flipH="1" flipV="1">
                <a:off x="2585" y="2426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3" name="Freeform 2869"/>
              <p:cNvSpPr>
                <a:spLocks/>
              </p:cNvSpPr>
              <p:nvPr/>
            </p:nvSpPr>
            <p:spPr bwMode="auto">
              <a:xfrm>
                <a:off x="1833" y="198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4" name="Freeform 2870"/>
              <p:cNvSpPr>
                <a:spLocks/>
              </p:cNvSpPr>
              <p:nvPr/>
            </p:nvSpPr>
            <p:spPr bwMode="auto">
              <a:xfrm flipH="1" flipV="1">
                <a:off x="2225" y="232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5" name="Freeform 2871"/>
              <p:cNvSpPr>
                <a:spLocks/>
              </p:cNvSpPr>
              <p:nvPr/>
            </p:nvSpPr>
            <p:spPr bwMode="auto">
              <a:xfrm>
                <a:off x="2617" y="198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6" name="Freeform 2872"/>
              <p:cNvSpPr>
                <a:spLocks/>
              </p:cNvSpPr>
              <p:nvPr/>
            </p:nvSpPr>
            <p:spPr bwMode="auto">
              <a:xfrm flipH="1" flipV="1">
                <a:off x="3009" y="232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7" name="Freeform 2873"/>
              <p:cNvSpPr>
                <a:spLocks/>
              </p:cNvSpPr>
              <p:nvPr/>
            </p:nvSpPr>
            <p:spPr bwMode="auto">
              <a:xfrm>
                <a:off x="3401" y="1988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8" name="Freeform 2874"/>
              <p:cNvSpPr>
                <a:spLocks/>
              </p:cNvSpPr>
              <p:nvPr/>
            </p:nvSpPr>
            <p:spPr bwMode="auto">
              <a:xfrm flipH="1" flipV="1">
                <a:off x="3793" y="2324"/>
                <a:ext cx="392" cy="336"/>
              </a:xfrm>
              <a:custGeom>
                <a:avLst/>
                <a:gdLst>
                  <a:gd name="T0" fmla="*/ 0 w 192"/>
                  <a:gd name="T1" fmla="*/ 784 h 144"/>
                  <a:gd name="T2" fmla="*/ 400 w 192"/>
                  <a:gd name="T3" fmla="*/ 0 h 144"/>
                  <a:gd name="T4" fmla="*/ 800 w 192"/>
                  <a:gd name="T5" fmla="*/ 784 h 1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2" h="144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72"/>
                      <a:pt x="192" y="1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9" name="Oval 905"/>
              <p:cNvSpPr>
                <a:spLocks noChangeArrowheads="1"/>
              </p:cNvSpPr>
              <p:nvPr/>
            </p:nvSpPr>
            <p:spPr bwMode="auto">
              <a:xfrm flipV="1">
                <a:off x="547" y="235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30" name="Oval 1865"/>
              <p:cNvSpPr>
                <a:spLocks noChangeArrowheads="1"/>
              </p:cNvSpPr>
              <p:nvPr/>
            </p:nvSpPr>
            <p:spPr bwMode="auto">
              <a:xfrm flipV="1">
                <a:off x="841" y="234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31" name="Oval 1873"/>
              <p:cNvSpPr>
                <a:spLocks noChangeArrowheads="1"/>
              </p:cNvSpPr>
              <p:nvPr/>
            </p:nvSpPr>
            <p:spPr bwMode="auto">
              <a:xfrm flipV="1">
                <a:off x="643" y="245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32" name="Oval 1881"/>
              <p:cNvSpPr>
                <a:spLocks noChangeArrowheads="1"/>
              </p:cNvSpPr>
              <p:nvPr/>
            </p:nvSpPr>
            <p:spPr bwMode="auto">
              <a:xfrm flipV="1">
                <a:off x="749" y="234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33" name="Oval 1889"/>
              <p:cNvSpPr>
                <a:spLocks noChangeArrowheads="1"/>
              </p:cNvSpPr>
              <p:nvPr/>
            </p:nvSpPr>
            <p:spPr bwMode="auto">
              <a:xfrm flipV="1">
                <a:off x="687" y="2299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34" name="Oval 1897"/>
              <p:cNvSpPr>
                <a:spLocks noChangeArrowheads="1"/>
              </p:cNvSpPr>
              <p:nvPr/>
            </p:nvSpPr>
            <p:spPr bwMode="auto">
              <a:xfrm flipV="1">
                <a:off x="739" y="2438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35" name="Oval 1905"/>
              <p:cNvSpPr>
                <a:spLocks noChangeArrowheads="1"/>
              </p:cNvSpPr>
              <p:nvPr/>
            </p:nvSpPr>
            <p:spPr bwMode="auto">
              <a:xfrm flipV="1">
                <a:off x="978" y="2364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36" name="Oval 1913"/>
              <p:cNvSpPr>
                <a:spLocks noChangeArrowheads="1"/>
              </p:cNvSpPr>
              <p:nvPr/>
            </p:nvSpPr>
            <p:spPr bwMode="auto">
              <a:xfrm flipV="1">
                <a:off x="878" y="245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37" name="Oval 1921"/>
              <p:cNvSpPr>
                <a:spLocks noChangeArrowheads="1"/>
              </p:cNvSpPr>
              <p:nvPr/>
            </p:nvSpPr>
            <p:spPr bwMode="auto">
              <a:xfrm flipV="1">
                <a:off x="1068" y="230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38" name="Oval 1929"/>
              <p:cNvSpPr>
                <a:spLocks noChangeArrowheads="1"/>
              </p:cNvSpPr>
              <p:nvPr/>
            </p:nvSpPr>
            <p:spPr bwMode="auto">
              <a:xfrm flipV="1">
                <a:off x="1362" y="229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39" name="Oval 1937"/>
              <p:cNvSpPr>
                <a:spLocks noChangeArrowheads="1"/>
              </p:cNvSpPr>
              <p:nvPr/>
            </p:nvSpPr>
            <p:spPr bwMode="auto">
              <a:xfrm flipV="1">
                <a:off x="1104" y="2408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0" name="Oval 1945"/>
              <p:cNvSpPr>
                <a:spLocks noChangeArrowheads="1"/>
              </p:cNvSpPr>
              <p:nvPr/>
            </p:nvSpPr>
            <p:spPr bwMode="auto">
              <a:xfrm flipV="1">
                <a:off x="1270" y="229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1" name="Oval 1953"/>
              <p:cNvSpPr>
                <a:spLocks noChangeArrowheads="1"/>
              </p:cNvSpPr>
              <p:nvPr/>
            </p:nvSpPr>
            <p:spPr bwMode="auto">
              <a:xfrm flipV="1">
                <a:off x="1176" y="231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2" name="Oval 1961"/>
              <p:cNvSpPr>
                <a:spLocks noChangeArrowheads="1"/>
              </p:cNvSpPr>
              <p:nvPr/>
            </p:nvSpPr>
            <p:spPr bwMode="auto">
              <a:xfrm flipV="1">
                <a:off x="1260" y="2389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3" name="Oval 1969"/>
              <p:cNvSpPr>
                <a:spLocks noChangeArrowheads="1"/>
              </p:cNvSpPr>
              <p:nvPr/>
            </p:nvSpPr>
            <p:spPr bwMode="auto">
              <a:xfrm flipV="1">
                <a:off x="1499" y="2315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4" name="Oval 1977"/>
              <p:cNvSpPr>
                <a:spLocks noChangeArrowheads="1"/>
              </p:cNvSpPr>
              <p:nvPr/>
            </p:nvSpPr>
            <p:spPr bwMode="auto">
              <a:xfrm flipV="1">
                <a:off x="1399" y="240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5" name="Oval 1985"/>
              <p:cNvSpPr>
                <a:spLocks noChangeArrowheads="1"/>
              </p:cNvSpPr>
              <p:nvPr/>
            </p:nvSpPr>
            <p:spPr bwMode="auto">
              <a:xfrm flipV="1">
                <a:off x="1518" y="240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6" name="Oval 1993"/>
              <p:cNvSpPr>
                <a:spLocks noChangeArrowheads="1"/>
              </p:cNvSpPr>
              <p:nvPr/>
            </p:nvSpPr>
            <p:spPr bwMode="auto">
              <a:xfrm flipV="1">
                <a:off x="1812" y="239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7" name="Oval 2001"/>
              <p:cNvSpPr>
                <a:spLocks noChangeArrowheads="1"/>
              </p:cNvSpPr>
              <p:nvPr/>
            </p:nvSpPr>
            <p:spPr bwMode="auto">
              <a:xfrm flipV="1">
                <a:off x="1614" y="246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8" name="Oval 2009"/>
              <p:cNvSpPr>
                <a:spLocks noChangeArrowheads="1"/>
              </p:cNvSpPr>
              <p:nvPr/>
            </p:nvSpPr>
            <p:spPr bwMode="auto">
              <a:xfrm flipV="1">
                <a:off x="1720" y="239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9" name="Oval 2017"/>
              <p:cNvSpPr>
                <a:spLocks noChangeArrowheads="1"/>
              </p:cNvSpPr>
              <p:nvPr/>
            </p:nvSpPr>
            <p:spPr bwMode="auto">
              <a:xfrm flipV="1">
                <a:off x="1658" y="2349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50" name="Oval 2025"/>
              <p:cNvSpPr>
                <a:spLocks noChangeArrowheads="1"/>
              </p:cNvSpPr>
              <p:nvPr/>
            </p:nvSpPr>
            <p:spPr bwMode="auto">
              <a:xfrm flipV="1">
                <a:off x="1710" y="2288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51" name="Oval 2033"/>
              <p:cNvSpPr>
                <a:spLocks noChangeArrowheads="1"/>
              </p:cNvSpPr>
              <p:nvPr/>
            </p:nvSpPr>
            <p:spPr bwMode="auto">
              <a:xfrm flipV="1">
                <a:off x="1949" y="2414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52" name="Oval 2041"/>
              <p:cNvSpPr>
                <a:spLocks noChangeArrowheads="1"/>
              </p:cNvSpPr>
              <p:nvPr/>
            </p:nvSpPr>
            <p:spPr bwMode="auto">
              <a:xfrm flipV="1">
                <a:off x="1868" y="2335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53" name="Oval 2177"/>
              <p:cNvSpPr>
                <a:spLocks noChangeArrowheads="1"/>
              </p:cNvSpPr>
              <p:nvPr/>
            </p:nvSpPr>
            <p:spPr bwMode="auto">
              <a:xfrm flipV="1">
                <a:off x="1988" y="234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54" name="Oval 2185"/>
              <p:cNvSpPr>
                <a:spLocks noChangeArrowheads="1"/>
              </p:cNvSpPr>
              <p:nvPr/>
            </p:nvSpPr>
            <p:spPr bwMode="auto">
              <a:xfrm flipV="1">
                <a:off x="2282" y="232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55" name="Oval 2193"/>
              <p:cNvSpPr>
                <a:spLocks noChangeArrowheads="1"/>
              </p:cNvSpPr>
              <p:nvPr/>
            </p:nvSpPr>
            <p:spPr bwMode="auto">
              <a:xfrm flipV="1">
                <a:off x="2084" y="243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56" name="Oval 2201"/>
              <p:cNvSpPr>
                <a:spLocks noChangeArrowheads="1"/>
              </p:cNvSpPr>
              <p:nvPr/>
            </p:nvSpPr>
            <p:spPr bwMode="auto">
              <a:xfrm flipV="1">
                <a:off x="2190" y="233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57" name="Oval 2209"/>
              <p:cNvSpPr>
                <a:spLocks noChangeArrowheads="1"/>
              </p:cNvSpPr>
              <p:nvPr/>
            </p:nvSpPr>
            <p:spPr bwMode="auto">
              <a:xfrm flipV="1">
                <a:off x="2128" y="2284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58" name="Oval 2217"/>
              <p:cNvSpPr>
                <a:spLocks noChangeArrowheads="1"/>
              </p:cNvSpPr>
              <p:nvPr/>
            </p:nvSpPr>
            <p:spPr bwMode="auto">
              <a:xfrm flipV="1">
                <a:off x="2180" y="2423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59" name="Oval 2225"/>
              <p:cNvSpPr>
                <a:spLocks noChangeArrowheads="1"/>
              </p:cNvSpPr>
              <p:nvPr/>
            </p:nvSpPr>
            <p:spPr bwMode="auto">
              <a:xfrm flipV="1">
                <a:off x="2419" y="2349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0" name="Oval 2233"/>
              <p:cNvSpPr>
                <a:spLocks noChangeArrowheads="1"/>
              </p:cNvSpPr>
              <p:nvPr/>
            </p:nvSpPr>
            <p:spPr bwMode="auto">
              <a:xfrm flipV="1">
                <a:off x="2319" y="244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1" name="Oval 2241"/>
              <p:cNvSpPr>
                <a:spLocks noChangeArrowheads="1"/>
              </p:cNvSpPr>
              <p:nvPr/>
            </p:nvSpPr>
            <p:spPr bwMode="auto">
              <a:xfrm flipV="1">
                <a:off x="2495" y="2305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2" name="Oval 2249"/>
              <p:cNvSpPr>
                <a:spLocks noChangeArrowheads="1"/>
              </p:cNvSpPr>
              <p:nvPr/>
            </p:nvSpPr>
            <p:spPr bwMode="auto">
              <a:xfrm flipV="1">
                <a:off x="2789" y="2290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3" name="Oval 2257"/>
              <p:cNvSpPr>
                <a:spLocks noChangeArrowheads="1"/>
              </p:cNvSpPr>
              <p:nvPr/>
            </p:nvSpPr>
            <p:spPr bwMode="auto">
              <a:xfrm flipV="1">
                <a:off x="2591" y="240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4" name="Oval 2265"/>
              <p:cNvSpPr>
                <a:spLocks noChangeArrowheads="1"/>
              </p:cNvSpPr>
              <p:nvPr/>
            </p:nvSpPr>
            <p:spPr bwMode="auto">
              <a:xfrm flipV="1">
                <a:off x="2697" y="2295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5" name="Oval 2273"/>
              <p:cNvSpPr>
                <a:spLocks noChangeArrowheads="1"/>
              </p:cNvSpPr>
              <p:nvPr/>
            </p:nvSpPr>
            <p:spPr bwMode="auto">
              <a:xfrm flipV="1">
                <a:off x="2635" y="2248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6" name="Oval 2281"/>
              <p:cNvSpPr>
                <a:spLocks noChangeArrowheads="1"/>
              </p:cNvSpPr>
              <p:nvPr/>
            </p:nvSpPr>
            <p:spPr bwMode="auto">
              <a:xfrm flipV="1">
                <a:off x="2687" y="238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7" name="Oval 2289"/>
              <p:cNvSpPr>
                <a:spLocks noChangeArrowheads="1"/>
              </p:cNvSpPr>
              <p:nvPr/>
            </p:nvSpPr>
            <p:spPr bwMode="auto">
              <a:xfrm flipV="1">
                <a:off x="2926" y="2313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8" name="Oval 2297"/>
              <p:cNvSpPr>
                <a:spLocks noChangeArrowheads="1"/>
              </p:cNvSpPr>
              <p:nvPr/>
            </p:nvSpPr>
            <p:spPr bwMode="auto">
              <a:xfrm flipV="1">
                <a:off x="2826" y="2405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9" name="Oval 2305"/>
              <p:cNvSpPr>
                <a:spLocks noChangeArrowheads="1"/>
              </p:cNvSpPr>
              <p:nvPr/>
            </p:nvSpPr>
            <p:spPr bwMode="auto">
              <a:xfrm flipV="1">
                <a:off x="2961" y="227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70" name="Oval 2313"/>
              <p:cNvSpPr>
                <a:spLocks noChangeArrowheads="1"/>
              </p:cNvSpPr>
              <p:nvPr/>
            </p:nvSpPr>
            <p:spPr bwMode="auto">
              <a:xfrm flipV="1">
                <a:off x="3255" y="226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71" name="Oval 2321"/>
              <p:cNvSpPr>
                <a:spLocks noChangeArrowheads="1"/>
              </p:cNvSpPr>
              <p:nvPr/>
            </p:nvSpPr>
            <p:spPr bwMode="auto">
              <a:xfrm flipV="1">
                <a:off x="3057" y="2373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72" name="Oval 2329"/>
              <p:cNvSpPr>
                <a:spLocks noChangeArrowheads="1"/>
              </p:cNvSpPr>
              <p:nvPr/>
            </p:nvSpPr>
            <p:spPr bwMode="auto">
              <a:xfrm flipV="1">
                <a:off x="3163" y="226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73" name="Oval 2337"/>
              <p:cNvSpPr>
                <a:spLocks noChangeArrowheads="1"/>
              </p:cNvSpPr>
              <p:nvPr/>
            </p:nvSpPr>
            <p:spPr bwMode="auto">
              <a:xfrm flipV="1">
                <a:off x="3101" y="2220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74" name="Oval 2345"/>
              <p:cNvSpPr>
                <a:spLocks noChangeArrowheads="1"/>
              </p:cNvSpPr>
              <p:nvPr/>
            </p:nvSpPr>
            <p:spPr bwMode="auto">
              <a:xfrm flipV="1">
                <a:off x="3153" y="2359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75" name="Oval 2353"/>
              <p:cNvSpPr>
                <a:spLocks noChangeArrowheads="1"/>
              </p:cNvSpPr>
              <p:nvPr/>
            </p:nvSpPr>
            <p:spPr bwMode="auto">
              <a:xfrm flipV="1">
                <a:off x="3392" y="2285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76" name="Oval 2361"/>
              <p:cNvSpPr>
                <a:spLocks noChangeArrowheads="1"/>
              </p:cNvSpPr>
              <p:nvPr/>
            </p:nvSpPr>
            <p:spPr bwMode="auto">
              <a:xfrm flipV="1">
                <a:off x="3292" y="237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77" name="Oval 2867"/>
              <p:cNvSpPr>
                <a:spLocks noChangeArrowheads="1"/>
              </p:cNvSpPr>
              <p:nvPr/>
            </p:nvSpPr>
            <p:spPr bwMode="auto">
              <a:xfrm flipV="1">
                <a:off x="609" y="2388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78" name="Oval 2875"/>
              <p:cNvSpPr>
                <a:spLocks noChangeArrowheads="1"/>
              </p:cNvSpPr>
              <p:nvPr/>
            </p:nvSpPr>
            <p:spPr bwMode="auto">
              <a:xfrm flipV="1">
                <a:off x="1817" y="228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sp>
          <p:nvSpPr>
            <p:cNvPr id="27" name="Line 4272"/>
            <p:cNvSpPr>
              <a:spLocks noChangeShapeType="1"/>
            </p:cNvSpPr>
            <p:nvPr/>
          </p:nvSpPr>
          <p:spPr bwMode="auto">
            <a:xfrm>
              <a:off x="428" y="2430"/>
              <a:ext cx="286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4273"/>
                <p:cNvSpPr>
                  <a:spLocks noChangeArrowheads="1"/>
                </p:cNvSpPr>
                <p:nvPr/>
              </p:nvSpPr>
              <p:spPr bwMode="auto">
                <a:xfrm>
                  <a:off x="1768" y="2450"/>
                  <a:ext cx="399" cy="36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ja-JP" sz="32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3200" b="0" i="1" smtClean="0">
                                <a:latin typeface="Cambria Math"/>
                              </a:rPr>
                              <m:t>𝑙</m:t>
                            </m:r>
                          </m:e>
                          <m:sub>
                            <m:r>
                              <a:rPr lang="en-US" altLang="ja-JP" sz="3200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US" altLang="ja-JP" sz="3200" dirty="0">
                    <a:latin typeface="cmbxti10" pitchFamily="34" charset="0"/>
                  </a:endParaRPr>
                </a:p>
              </p:txBody>
            </p:sp>
          </mc:Choice>
          <mc:Fallback xmlns="">
            <p:sp>
              <p:nvSpPr>
                <p:cNvPr id="28" name="Rectangle 42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768" y="2450"/>
                  <a:ext cx="399" cy="368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9" name="Group 4279"/>
          <p:cNvGrpSpPr>
            <a:grpSpLocks/>
          </p:cNvGrpSpPr>
          <p:nvPr/>
        </p:nvGrpSpPr>
        <p:grpSpPr bwMode="auto">
          <a:xfrm>
            <a:off x="596900" y="4910138"/>
            <a:ext cx="7918449" cy="1638300"/>
            <a:chOff x="376" y="3093"/>
            <a:chExt cx="4988" cy="1032"/>
          </a:xfrm>
        </p:grpSpPr>
        <p:grpSp>
          <p:nvGrpSpPr>
            <p:cNvPr id="380" name="Group 4270"/>
            <p:cNvGrpSpPr>
              <a:grpSpLocks/>
            </p:cNvGrpSpPr>
            <p:nvPr/>
          </p:nvGrpSpPr>
          <p:grpSpPr bwMode="auto">
            <a:xfrm>
              <a:off x="409" y="3093"/>
              <a:ext cx="4955" cy="933"/>
              <a:chOff x="381" y="3154"/>
              <a:chExt cx="4955" cy="933"/>
            </a:xfrm>
          </p:grpSpPr>
          <p:grpSp>
            <p:nvGrpSpPr>
              <p:cNvPr id="383" name="Group 2364"/>
              <p:cNvGrpSpPr>
                <a:grpSpLocks/>
              </p:cNvGrpSpPr>
              <p:nvPr/>
            </p:nvGrpSpPr>
            <p:grpSpPr bwMode="auto">
              <a:xfrm>
                <a:off x="572" y="3284"/>
                <a:ext cx="4704" cy="672"/>
                <a:chOff x="505" y="1229"/>
                <a:chExt cx="4704" cy="672"/>
              </a:xfrm>
            </p:grpSpPr>
            <p:grpSp>
              <p:nvGrpSpPr>
                <p:cNvPr id="1030" name="Group 2365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1037" name="Freeform 236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8" name="Freeform 236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9" name="Freeform 236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0" name="Freeform 236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1" name="Freeform 237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2" name="Freeform 237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031" name="Freeform 2372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32" name="Freeform 2373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33" name="Freeform 2374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34" name="Freeform 2375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35" name="Freeform 2376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36" name="Freeform 2377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84" name="Group 2428"/>
              <p:cNvGrpSpPr>
                <a:grpSpLocks/>
              </p:cNvGrpSpPr>
              <p:nvPr/>
            </p:nvGrpSpPr>
            <p:grpSpPr bwMode="auto">
              <a:xfrm>
                <a:off x="599" y="3336"/>
                <a:ext cx="4704" cy="672"/>
                <a:chOff x="505" y="1229"/>
                <a:chExt cx="4704" cy="672"/>
              </a:xfrm>
            </p:grpSpPr>
            <p:grpSp>
              <p:nvGrpSpPr>
                <p:cNvPr id="1017" name="Group 2429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1024" name="Freeform 243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5" name="Freeform 243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6" name="Freeform 243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7" name="Freeform 243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8" name="Freeform 243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9" name="Freeform 243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018" name="Freeform 2436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19" name="Freeform 2437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20" name="Freeform 2438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21" name="Freeform 2439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22" name="Freeform 2440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23" name="Freeform 2441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85" name="Group 3262"/>
              <p:cNvGrpSpPr>
                <a:grpSpLocks/>
              </p:cNvGrpSpPr>
              <p:nvPr/>
            </p:nvGrpSpPr>
            <p:grpSpPr bwMode="auto">
              <a:xfrm>
                <a:off x="505" y="3237"/>
                <a:ext cx="4704" cy="672"/>
                <a:chOff x="505" y="1229"/>
                <a:chExt cx="4704" cy="672"/>
              </a:xfrm>
            </p:grpSpPr>
            <p:grpSp>
              <p:nvGrpSpPr>
                <p:cNvPr id="1004" name="Group 3263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1011" name="Freeform 326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2" name="Freeform 326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3" name="Freeform 326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4" name="Freeform 326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5" name="Freeform 326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6" name="Freeform 326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1005" name="Freeform 3270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06" name="Freeform 3271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07" name="Freeform 3272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08" name="Freeform 3273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09" name="Freeform 3274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10" name="Freeform 3275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86" name="Group 3278"/>
              <p:cNvGrpSpPr>
                <a:grpSpLocks/>
              </p:cNvGrpSpPr>
              <p:nvPr/>
            </p:nvGrpSpPr>
            <p:grpSpPr bwMode="auto">
              <a:xfrm>
                <a:off x="526" y="3333"/>
                <a:ext cx="4704" cy="672"/>
                <a:chOff x="505" y="1229"/>
                <a:chExt cx="4704" cy="672"/>
              </a:xfrm>
            </p:grpSpPr>
            <p:grpSp>
              <p:nvGrpSpPr>
                <p:cNvPr id="991" name="Group 3279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998" name="Freeform 328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9" name="Freeform 328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0" name="Freeform 328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1" name="Freeform 328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2" name="Freeform 328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3" name="Freeform 328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992" name="Freeform 3286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93" name="Freeform 3287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94" name="Freeform 3288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95" name="Freeform 3289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96" name="Freeform 3290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97" name="Freeform 3291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87" name="Group 3294"/>
              <p:cNvGrpSpPr>
                <a:grpSpLocks/>
              </p:cNvGrpSpPr>
              <p:nvPr/>
            </p:nvGrpSpPr>
            <p:grpSpPr bwMode="auto">
              <a:xfrm>
                <a:off x="559" y="3222"/>
                <a:ext cx="4704" cy="672"/>
                <a:chOff x="505" y="1229"/>
                <a:chExt cx="4704" cy="672"/>
              </a:xfrm>
            </p:grpSpPr>
            <p:grpSp>
              <p:nvGrpSpPr>
                <p:cNvPr id="978" name="Group 3295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985" name="Freeform 329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6" name="Freeform 329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7" name="Freeform 329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8" name="Freeform 329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9" name="Freeform 330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0" name="Freeform 330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979" name="Freeform 3302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80" name="Freeform 3303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81" name="Freeform 3304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82" name="Freeform 3305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83" name="Freeform 3306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84" name="Freeform 3307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88" name="Group 3310"/>
              <p:cNvGrpSpPr>
                <a:grpSpLocks/>
              </p:cNvGrpSpPr>
              <p:nvPr/>
            </p:nvGrpSpPr>
            <p:grpSpPr bwMode="auto">
              <a:xfrm>
                <a:off x="471" y="3333"/>
                <a:ext cx="4704" cy="672"/>
                <a:chOff x="505" y="1229"/>
                <a:chExt cx="4704" cy="672"/>
              </a:xfrm>
            </p:grpSpPr>
            <p:grpSp>
              <p:nvGrpSpPr>
                <p:cNvPr id="965" name="Group 3311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972" name="Freeform 331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3" name="Freeform 331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4" name="Freeform 331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5" name="Freeform 331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6" name="Freeform 331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7" name="Freeform 331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966" name="Freeform 3318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67" name="Freeform 3319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68" name="Freeform 3320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69" name="Freeform 3321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70" name="Freeform 3322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71" name="Freeform 3323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89" name="Group 3326"/>
              <p:cNvGrpSpPr>
                <a:grpSpLocks/>
              </p:cNvGrpSpPr>
              <p:nvPr/>
            </p:nvGrpSpPr>
            <p:grpSpPr bwMode="auto">
              <a:xfrm>
                <a:off x="596" y="3308"/>
                <a:ext cx="4704" cy="672"/>
                <a:chOff x="505" y="1229"/>
                <a:chExt cx="4704" cy="672"/>
              </a:xfrm>
            </p:grpSpPr>
            <p:grpSp>
              <p:nvGrpSpPr>
                <p:cNvPr id="952" name="Group 3327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959" name="Freeform 332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0" name="Freeform 332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1" name="Freeform 333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2" name="Freeform 333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3" name="Freeform 333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4" name="Freeform 333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953" name="Freeform 3334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54" name="Freeform 3335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55" name="Freeform 3336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56" name="Freeform 3337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57" name="Freeform 3338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58" name="Freeform 3339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0" name="Group 3342"/>
              <p:cNvGrpSpPr>
                <a:grpSpLocks/>
              </p:cNvGrpSpPr>
              <p:nvPr/>
            </p:nvGrpSpPr>
            <p:grpSpPr bwMode="auto">
              <a:xfrm>
                <a:off x="552" y="3279"/>
                <a:ext cx="4704" cy="672"/>
                <a:chOff x="505" y="1229"/>
                <a:chExt cx="4704" cy="672"/>
              </a:xfrm>
            </p:grpSpPr>
            <p:grpSp>
              <p:nvGrpSpPr>
                <p:cNvPr id="939" name="Group 3343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946" name="Freeform 334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7" name="Freeform 334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8" name="Freeform 334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9" name="Freeform 334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50" name="Freeform 334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51" name="Freeform 334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940" name="Freeform 3350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41" name="Freeform 3351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42" name="Freeform 3352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43" name="Freeform 3353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44" name="Freeform 3354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45" name="Freeform 3355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1" name="Group 3358"/>
              <p:cNvGrpSpPr>
                <a:grpSpLocks/>
              </p:cNvGrpSpPr>
              <p:nvPr/>
            </p:nvGrpSpPr>
            <p:grpSpPr bwMode="auto">
              <a:xfrm>
                <a:off x="605" y="3253"/>
                <a:ext cx="4704" cy="672"/>
                <a:chOff x="505" y="1229"/>
                <a:chExt cx="4704" cy="672"/>
              </a:xfrm>
            </p:grpSpPr>
            <p:grpSp>
              <p:nvGrpSpPr>
                <p:cNvPr id="926" name="Group 3359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933" name="Freeform 336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4" name="Freeform 336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5" name="Freeform 336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6" name="Freeform 336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7" name="Freeform 336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8" name="Freeform 336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927" name="Freeform 3366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28" name="Freeform 3367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29" name="Freeform 3368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30" name="Freeform 3369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31" name="Freeform 3370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32" name="Freeform 3371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2" name="Group 3374"/>
              <p:cNvGrpSpPr>
                <a:grpSpLocks/>
              </p:cNvGrpSpPr>
              <p:nvPr/>
            </p:nvGrpSpPr>
            <p:grpSpPr bwMode="auto">
              <a:xfrm>
                <a:off x="515" y="3303"/>
                <a:ext cx="4704" cy="672"/>
                <a:chOff x="505" y="1229"/>
                <a:chExt cx="4704" cy="672"/>
              </a:xfrm>
            </p:grpSpPr>
            <p:grpSp>
              <p:nvGrpSpPr>
                <p:cNvPr id="913" name="Group 3375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920" name="Freeform 337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1" name="Freeform 337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2" name="Freeform 337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3" name="Freeform 337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4" name="Freeform 338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5" name="Freeform 338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914" name="Freeform 3382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15" name="Freeform 3383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16" name="Freeform 3384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17" name="Freeform 3385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18" name="Freeform 3386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19" name="Freeform 3387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3" name="Group 3390"/>
              <p:cNvGrpSpPr>
                <a:grpSpLocks/>
              </p:cNvGrpSpPr>
              <p:nvPr/>
            </p:nvGrpSpPr>
            <p:grpSpPr bwMode="auto">
              <a:xfrm>
                <a:off x="571" y="3349"/>
                <a:ext cx="4704" cy="672"/>
                <a:chOff x="505" y="1229"/>
                <a:chExt cx="4704" cy="672"/>
              </a:xfrm>
            </p:grpSpPr>
            <p:grpSp>
              <p:nvGrpSpPr>
                <p:cNvPr id="900" name="Group 3391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907" name="Freeform 339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08" name="Freeform 339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09" name="Freeform 339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0" name="Freeform 339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1" name="Freeform 339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2" name="Freeform 339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901" name="Freeform 3398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02" name="Freeform 3399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03" name="Freeform 3400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04" name="Freeform 3401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05" name="Freeform 3402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06" name="Freeform 3403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4" name="Group 3566"/>
              <p:cNvGrpSpPr>
                <a:grpSpLocks/>
              </p:cNvGrpSpPr>
              <p:nvPr/>
            </p:nvGrpSpPr>
            <p:grpSpPr bwMode="auto">
              <a:xfrm>
                <a:off x="498" y="3275"/>
                <a:ext cx="4704" cy="672"/>
                <a:chOff x="505" y="1229"/>
                <a:chExt cx="4704" cy="672"/>
              </a:xfrm>
            </p:grpSpPr>
            <p:grpSp>
              <p:nvGrpSpPr>
                <p:cNvPr id="887" name="Group 3567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894" name="Freeform 356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5" name="Freeform 356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6" name="Freeform 357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7" name="Freeform 357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8" name="Freeform 357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9" name="Freeform 357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888" name="Freeform 3574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89" name="Freeform 3575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90" name="Freeform 3576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91" name="Freeform 3577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92" name="Freeform 3578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93" name="Freeform 3579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5" name="Group 3582"/>
              <p:cNvGrpSpPr>
                <a:grpSpLocks/>
              </p:cNvGrpSpPr>
              <p:nvPr/>
            </p:nvGrpSpPr>
            <p:grpSpPr bwMode="auto">
              <a:xfrm>
                <a:off x="525" y="3327"/>
                <a:ext cx="4704" cy="672"/>
                <a:chOff x="505" y="1229"/>
                <a:chExt cx="4704" cy="672"/>
              </a:xfrm>
            </p:grpSpPr>
            <p:grpSp>
              <p:nvGrpSpPr>
                <p:cNvPr id="874" name="Group 3583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881" name="Freeform 358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2" name="Freeform 358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3" name="Freeform 358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4" name="Freeform 358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5" name="Freeform 358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6" name="Freeform 358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875" name="Freeform 3590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76" name="Freeform 3591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77" name="Freeform 3592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78" name="Freeform 3593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79" name="Freeform 3594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80" name="Freeform 3595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6" name="Group 3598"/>
              <p:cNvGrpSpPr>
                <a:grpSpLocks/>
              </p:cNvGrpSpPr>
              <p:nvPr/>
            </p:nvGrpSpPr>
            <p:grpSpPr bwMode="auto">
              <a:xfrm>
                <a:off x="431" y="3228"/>
                <a:ext cx="4704" cy="672"/>
                <a:chOff x="505" y="1229"/>
                <a:chExt cx="4704" cy="672"/>
              </a:xfrm>
            </p:grpSpPr>
            <p:grpSp>
              <p:nvGrpSpPr>
                <p:cNvPr id="861" name="Group 3599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868" name="Freeform 360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69" name="Freeform 360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0" name="Freeform 360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1" name="Freeform 360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2" name="Freeform 360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3" name="Freeform 360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862" name="Freeform 3606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63" name="Freeform 3607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64" name="Freeform 3608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65" name="Freeform 3609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66" name="Freeform 3610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67" name="Freeform 3611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7" name="Group 3614"/>
              <p:cNvGrpSpPr>
                <a:grpSpLocks/>
              </p:cNvGrpSpPr>
              <p:nvPr/>
            </p:nvGrpSpPr>
            <p:grpSpPr bwMode="auto">
              <a:xfrm>
                <a:off x="452" y="3324"/>
                <a:ext cx="4704" cy="672"/>
                <a:chOff x="505" y="1229"/>
                <a:chExt cx="4704" cy="672"/>
              </a:xfrm>
            </p:grpSpPr>
            <p:grpSp>
              <p:nvGrpSpPr>
                <p:cNvPr id="848" name="Group 3615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855" name="Freeform 361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6" name="Freeform 361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7" name="Freeform 361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8" name="Freeform 361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9" name="Freeform 362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60" name="Freeform 362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849" name="Freeform 3622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50" name="Freeform 3623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51" name="Freeform 3624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52" name="Freeform 3625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53" name="Freeform 3626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54" name="Freeform 3627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8" name="Group 3630"/>
              <p:cNvGrpSpPr>
                <a:grpSpLocks/>
              </p:cNvGrpSpPr>
              <p:nvPr/>
            </p:nvGrpSpPr>
            <p:grpSpPr bwMode="auto">
              <a:xfrm>
                <a:off x="485" y="3213"/>
                <a:ext cx="4704" cy="672"/>
                <a:chOff x="505" y="1229"/>
                <a:chExt cx="4704" cy="672"/>
              </a:xfrm>
            </p:grpSpPr>
            <p:grpSp>
              <p:nvGrpSpPr>
                <p:cNvPr id="835" name="Group 3631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842" name="Freeform 363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3" name="Freeform 363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4" name="Freeform 363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5" name="Freeform 363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6" name="Freeform 363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7" name="Freeform 363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836" name="Freeform 3638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37" name="Freeform 3639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38" name="Freeform 3640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39" name="Freeform 3641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40" name="Freeform 3642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41" name="Freeform 3643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9" name="Group 3646"/>
              <p:cNvGrpSpPr>
                <a:grpSpLocks/>
              </p:cNvGrpSpPr>
              <p:nvPr/>
            </p:nvGrpSpPr>
            <p:grpSpPr bwMode="auto">
              <a:xfrm>
                <a:off x="397" y="3324"/>
                <a:ext cx="4704" cy="672"/>
                <a:chOff x="505" y="1229"/>
                <a:chExt cx="4704" cy="672"/>
              </a:xfrm>
            </p:grpSpPr>
            <p:grpSp>
              <p:nvGrpSpPr>
                <p:cNvPr id="822" name="Group 3647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829" name="Freeform 364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0" name="Freeform 364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1" name="Freeform 365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2" name="Freeform 365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3" name="Freeform 365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4" name="Freeform 365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823" name="Freeform 3654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24" name="Freeform 3655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25" name="Freeform 3656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26" name="Freeform 3657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27" name="Freeform 3658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28" name="Freeform 3659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00" name="Group 3662"/>
              <p:cNvGrpSpPr>
                <a:grpSpLocks/>
              </p:cNvGrpSpPr>
              <p:nvPr/>
            </p:nvGrpSpPr>
            <p:grpSpPr bwMode="auto">
              <a:xfrm>
                <a:off x="522" y="3299"/>
                <a:ext cx="4704" cy="672"/>
                <a:chOff x="505" y="1229"/>
                <a:chExt cx="4704" cy="672"/>
              </a:xfrm>
            </p:grpSpPr>
            <p:grpSp>
              <p:nvGrpSpPr>
                <p:cNvPr id="809" name="Group 3663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816" name="Freeform 366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7" name="Freeform 366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8" name="Freeform 366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9" name="Freeform 366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20" name="Freeform 366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21" name="Freeform 366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810" name="Freeform 3670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11" name="Freeform 3671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12" name="Freeform 3672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13" name="Freeform 3673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14" name="Freeform 3674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15" name="Freeform 3675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01" name="Group 3678"/>
              <p:cNvGrpSpPr>
                <a:grpSpLocks/>
              </p:cNvGrpSpPr>
              <p:nvPr/>
            </p:nvGrpSpPr>
            <p:grpSpPr bwMode="auto">
              <a:xfrm>
                <a:off x="478" y="3270"/>
                <a:ext cx="4704" cy="672"/>
                <a:chOff x="505" y="1229"/>
                <a:chExt cx="4704" cy="672"/>
              </a:xfrm>
            </p:grpSpPr>
            <p:grpSp>
              <p:nvGrpSpPr>
                <p:cNvPr id="796" name="Group 3679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803" name="Freeform 368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4" name="Freeform 368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5" name="Freeform 368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6" name="Freeform 368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7" name="Freeform 368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8" name="Freeform 368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797" name="Freeform 3686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98" name="Freeform 3687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99" name="Freeform 3688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00" name="Freeform 3689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01" name="Freeform 3690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02" name="Freeform 3691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02" name="Group 3694"/>
              <p:cNvGrpSpPr>
                <a:grpSpLocks/>
              </p:cNvGrpSpPr>
              <p:nvPr/>
            </p:nvGrpSpPr>
            <p:grpSpPr bwMode="auto">
              <a:xfrm>
                <a:off x="531" y="3244"/>
                <a:ext cx="4704" cy="672"/>
                <a:chOff x="505" y="1229"/>
                <a:chExt cx="4704" cy="672"/>
              </a:xfrm>
            </p:grpSpPr>
            <p:grpSp>
              <p:nvGrpSpPr>
                <p:cNvPr id="783" name="Group 3695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790" name="Freeform 369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1" name="Freeform 369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2" name="Freeform 369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3" name="Freeform 369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4" name="Freeform 370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5" name="Freeform 370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784" name="Freeform 3702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85" name="Freeform 3703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86" name="Freeform 3704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87" name="Freeform 3705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88" name="Freeform 3706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89" name="Freeform 3707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03" name="Group 3710"/>
              <p:cNvGrpSpPr>
                <a:grpSpLocks/>
              </p:cNvGrpSpPr>
              <p:nvPr/>
            </p:nvGrpSpPr>
            <p:grpSpPr bwMode="auto">
              <a:xfrm>
                <a:off x="441" y="3294"/>
                <a:ext cx="4704" cy="672"/>
                <a:chOff x="505" y="1229"/>
                <a:chExt cx="4704" cy="672"/>
              </a:xfrm>
            </p:grpSpPr>
            <p:grpSp>
              <p:nvGrpSpPr>
                <p:cNvPr id="770" name="Group 3711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777" name="Freeform 371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8" name="Freeform 371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9" name="Freeform 371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80" name="Freeform 371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81" name="Freeform 371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82" name="Freeform 371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771" name="Freeform 3718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72" name="Freeform 3719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73" name="Freeform 3720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74" name="Freeform 3721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75" name="Freeform 3722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76" name="Freeform 3723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04" name="Group 3726"/>
              <p:cNvGrpSpPr>
                <a:grpSpLocks/>
              </p:cNvGrpSpPr>
              <p:nvPr/>
            </p:nvGrpSpPr>
            <p:grpSpPr bwMode="auto">
              <a:xfrm>
                <a:off x="497" y="3340"/>
                <a:ext cx="4704" cy="672"/>
                <a:chOff x="505" y="1229"/>
                <a:chExt cx="4704" cy="672"/>
              </a:xfrm>
            </p:grpSpPr>
            <p:grpSp>
              <p:nvGrpSpPr>
                <p:cNvPr id="757" name="Group 3727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764" name="Freeform 372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65" name="Freeform 372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66" name="Freeform 373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67" name="Freeform 373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68" name="Freeform 373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69" name="Freeform 373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758" name="Freeform 3734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59" name="Freeform 3735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60" name="Freeform 3736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61" name="Freeform 3737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62" name="Freeform 3738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63" name="Freeform 3739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05" name="Group 3742"/>
              <p:cNvGrpSpPr>
                <a:grpSpLocks/>
              </p:cNvGrpSpPr>
              <p:nvPr/>
            </p:nvGrpSpPr>
            <p:grpSpPr bwMode="auto">
              <a:xfrm>
                <a:off x="528" y="3350"/>
                <a:ext cx="4704" cy="672"/>
                <a:chOff x="505" y="1229"/>
                <a:chExt cx="4704" cy="672"/>
              </a:xfrm>
            </p:grpSpPr>
            <p:grpSp>
              <p:nvGrpSpPr>
                <p:cNvPr id="744" name="Group 3743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751" name="Freeform 374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52" name="Freeform 374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53" name="Freeform 374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54" name="Freeform 374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55" name="Freeform 374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56" name="Freeform 374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745" name="Freeform 3750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46" name="Freeform 3751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47" name="Freeform 3752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48" name="Freeform 3753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49" name="Freeform 3754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50" name="Freeform 3755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06" name="Group 3758"/>
              <p:cNvGrpSpPr>
                <a:grpSpLocks/>
              </p:cNvGrpSpPr>
              <p:nvPr/>
            </p:nvGrpSpPr>
            <p:grpSpPr bwMode="auto">
              <a:xfrm>
                <a:off x="555" y="3402"/>
                <a:ext cx="4704" cy="672"/>
                <a:chOff x="505" y="1229"/>
                <a:chExt cx="4704" cy="672"/>
              </a:xfrm>
            </p:grpSpPr>
            <p:grpSp>
              <p:nvGrpSpPr>
                <p:cNvPr id="731" name="Group 3759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738" name="Freeform 376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39" name="Freeform 376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40" name="Freeform 376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41" name="Freeform 376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42" name="Freeform 376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43" name="Freeform 376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732" name="Freeform 3766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33" name="Freeform 3767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34" name="Freeform 3768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35" name="Freeform 3769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36" name="Freeform 3770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37" name="Freeform 3771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07" name="Group 3774"/>
              <p:cNvGrpSpPr>
                <a:grpSpLocks/>
              </p:cNvGrpSpPr>
              <p:nvPr/>
            </p:nvGrpSpPr>
            <p:grpSpPr bwMode="auto">
              <a:xfrm>
                <a:off x="461" y="3303"/>
                <a:ext cx="4704" cy="672"/>
                <a:chOff x="505" y="1229"/>
                <a:chExt cx="4704" cy="672"/>
              </a:xfrm>
            </p:grpSpPr>
            <p:grpSp>
              <p:nvGrpSpPr>
                <p:cNvPr id="718" name="Group 3775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725" name="Freeform 377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26" name="Freeform 377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27" name="Freeform 377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28" name="Freeform 377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29" name="Freeform 378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30" name="Freeform 378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719" name="Freeform 3782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0" name="Freeform 3783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1" name="Freeform 3784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2" name="Freeform 3785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3" name="Freeform 3786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4" name="Freeform 3787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08" name="Group 3790"/>
              <p:cNvGrpSpPr>
                <a:grpSpLocks/>
              </p:cNvGrpSpPr>
              <p:nvPr/>
            </p:nvGrpSpPr>
            <p:grpSpPr bwMode="auto">
              <a:xfrm>
                <a:off x="482" y="3399"/>
                <a:ext cx="4704" cy="672"/>
                <a:chOff x="505" y="1229"/>
                <a:chExt cx="4704" cy="672"/>
              </a:xfrm>
            </p:grpSpPr>
            <p:grpSp>
              <p:nvGrpSpPr>
                <p:cNvPr id="705" name="Group 3791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712" name="Freeform 379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13" name="Freeform 379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14" name="Freeform 379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15" name="Freeform 379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16" name="Freeform 379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17" name="Freeform 379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706" name="Freeform 3798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07" name="Freeform 3799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08" name="Freeform 3800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09" name="Freeform 3801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10" name="Freeform 3802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11" name="Freeform 3803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09" name="Group 3806"/>
              <p:cNvGrpSpPr>
                <a:grpSpLocks/>
              </p:cNvGrpSpPr>
              <p:nvPr/>
            </p:nvGrpSpPr>
            <p:grpSpPr bwMode="auto">
              <a:xfrm>
                <a:off x="515" y="3288"/>
                <a:ext cx="4704" cy="672"/>
                <a:chOff x="505" y="1229"/>
                <a:chExt cx="4704" cy="672"/>
              </a:xfrm>
            </p:grpSpPr>
            <p:grpSp>
              <p:nvGrpSpPr>
                <p:cNvPr id="692" name="Group 3807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699" name="Freeform 380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00" name="Freeform 380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01" name="Freeform 381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02" name="Freeform 381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03" name="Freeform 381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04" name="Freeform 381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693" name="Freeform 3814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94" name="Freeform 3815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95" name="Freeform 3816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96" name="Freeform 3817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97" name="Freeform 3818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98" name="Freeform 3819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0" name="Group 3822"/>
              <p:cNvGrpSpPr>
                <a:grpSpLocks/>
              </p:cNvGrpSpPr>
              <p:nvPr/>
            </p:nvGrpSpPr>
            <p:grpSpPr bwMode="auto">
              <a:xfrm>
                <a:off x="427" y="3399"/>
                <a:ext cx="4704" cy="672"/>
                <a:chOff x="505" y="1229"/>
                <a:chExt cx="4704" cy="672"/>
              </a:xfrm>
            </p:grpSpPr>
            <p:grpSp>
              <p:nvGrpSpPr>
                <p:cNvPr id="679" name="Group 3823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686" name="Freeform 382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87" name="Freeform 382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88" name="Freeform 382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89" name="Freeform 382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90" name="Freeform 382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91" name="Freeform 382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680" name="Freeform 3830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81" name="Freeform 3831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82" name="Freeform 3832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83" name="Freeform 3833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84" name="Freeform 3834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85" name="Freeform 3835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1" name="Group 3838"/>
              <p:cNvGrpSpPr>
                <a:grpSpLocks/>
              </p:cNvGrpSpPr>
              <p:nvPr/>
            </p:nvGrpSpPr>
            <p:grpSpPr bwMode="auto">
              <a:xfrm>
                <a:off x="552" y="3374"/>
                <a:ext cx="4704" cy="672"/>
                <a:chOff x="505" y="1229"/>
                <a:chExt cx="4704" cy="672"/>
              </a:xfrm>
            </p:grpSpPr>
            <p:grpSp>
              <p:nvGrpSpPr>
                <p:cNvPr id="666" name="Group 3839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673" name="Freeform 384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74" name="Freeform 384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75" name="Freeform 384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76" name="Freeform 384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77" name="Freeform 384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78" name="Freeform 384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667" name="Freeform 3846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68" name="Freeform 3847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69" name="Freeform 3848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70" name="Freeform 3849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71" name="Freeform 3850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72" name="Freeform 3851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2" name="Group 3854"/>
              <p:cNvGrpSpPr>
                <a:grpSpLocks/>
              </p:cNvGrpSpPr>
              <p:nvPr/>
            </p:nvGrpSpPr>
            <p:grpSpPr bwMode="auto">
              <a:xfrm>
                <a:off x="508" y="3345"/>
                <a:ext cx="4704" cy="672"/>
                <a:chOff x="505" y="1229"/>
                <a:chExt cx="4704" cy="672"/>
              </a:xfrm>
            </p:grpSpPr>
            <p:grpSp>
              <p:nvGrpSpPr>
                <p:cNvPr id="653" name="Group 3855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660" name="Freeform 385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61" name="Freeform 385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62" name="Freeform 385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63" name="Freeform 385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64" name="Freeform 386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65" name="Freeform 386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654" name="Freeform 3862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55" name="Freeform 3863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56" name="Freeform 3864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57" name="Freeform 3865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58" name="Freeform 3866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59" name="Freeform 3867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3" name="Group 3870"/>
              <p:cNvGrpSpPr>
                <a:grpSpLocks/>
              </p:cNvGrpSpPr>
              <p:nvPr/>
            </p:nvGrpSpPr>
            <p:grpSpPr bwMode="auto">
              <a:xfrm>
                <a:off x="561" y="3319"/>
                <a:ext cx="4704" cy="672"/>
                <a:chOff x="505" y="1229"/>
                <a:chExt cx="4704" cy="672"/>
              </a:xfrm>
            </p:grpSpPr>
            <p:grpSp>
              <p:nvGrpSpPr>
                <p:cNvPr id="640" name="Group 3871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647" name="Freeform 387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48" name="Freeform 387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49" name="Freeform 387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50" name="Freeform 387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51" name="Freeform 387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52" name="Freeform 387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641" name="Freeform 3878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42" name="Freeform 3879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43" name="Freeform 3880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44" name="Freeform 3881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45" name="Freeform 3882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46" name="Freeform 3883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4" name="Group 3886"/>
              <p:cNvGrpSpPr>
                <a:grpSpLocks/>
              </p:cNvGrpSpPr>
              <p:nvPr/>
            </p:nvGrpSpPr>
            <p:grpSpPr bwMode="auto">
              <a:xfrm>
                <a:off x="471" y="3369"/>
                <a:ext cx="4704" cy="672"/>
                <a:chOff x="505" y="1229"/>
                <a:chExt cx="4704" cy="672"/>
              </a:xfrm>
            </p:grpSpPr>
            <p:grpSp>
              <p:nvGrpSpPr>
                <p:cNvPr id="627" name="Group 3887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634" name="Freeform 388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35" name="Freeform 388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36" name="Freeform 389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37" name="Freeform 389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38" name="Freeform 389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39" name="Freeform 389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628" name="Freeform 3894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29" name="Freeform 3895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30" name="Freeform 3896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31" name="Freeform 3897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32" name="Freeform 3898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33" name="Freeform 3899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5" name="Group 3902"/>
              <p:cNvGrpSpPr>
                <a:grpSpLocks/>
              </p:cNvGrpSpPr>
              <p:nvPr/>
            </p:nvGrpSpPr>
            <p:grpSpPr bwMode="auto">
              <a:xfrm>
                <a:off x="527" y="3415"/>
                <a:ext cx="4704" cy="672"/>
                <a:chOff x="505" y="1229"/>
                <a:chExt cx="4704" cy="672"/>
              </a:xfrm>
            </p:grpSpPr>
            <p:grpSp>
              <p:nvGrpSpPr>
                <p:cNvPr id="614" name="Group 3903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621" name="Freeform 390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22" name="Freeform 390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23" name="Freeform 390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24" name="Freeform 390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25" name="Freeform 390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26" name="Freeform 390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615" name="Freeform 3910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6" name="Freeform 3911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7" name="Freeform 3912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8" name="Freeform 3913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9" name="Freeform 3914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20" name="Freeform 3915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6" name="Group 3918"/>
              <p:cNvGrpSpPr>
                <a:grpSpLocks/>
              </p:cNvGrpSpPr>
              <p:nvPr/>
            </p:nvGrpSpPr>
            <p:grpSpPr bwMode="auto">
              <a:xfrm>
                <a:off x="599" y="3216"/>
                <a:ext cx="4704" cy="672"/>
                <a:chOff x="505" y="1229"/>
                <a:chExt cx="4704" cy="672"/>
              </a:xfrm>
            </p:grpSpPr>
            <p:grpSp>
              <p:nvGrpSpPr>
                <p:cNvPr id="601" name="Group 3919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608" name="Freeform 392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9" name="Freeform 392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10" name="Freeform 392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11" name="Freeform 392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12" name="Freeform 392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13" name="Freeform 392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602" name="Freeform 3926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3" name="Freeform 3927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4" name="Freeform 3928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5" name="Freeform 3929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6" name="Freeform 3930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7" name="Freeform 3931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7" name="Group 3934"/>
              <p:cNvGrpSpPr>
                <a:grpSpLocks/>
              </p:cNvGrpSpPr>
              <p:nvPr/>
            </p:nvGrpSpPr>
            <p:grpSpPr bwMode="auto">
              <a:xfrm>
                <a:off x="626" y="3268"/>
                <a:ext cx="4704" cy="672"/>
                <a:chOff x="505" y="1229"/>
                <a:chExt cx="4704" cy="672"/>
              </a:xfrm>
            </p:grpSpPr>
            <p:grpSp>
              <p:nvGrpSpPr>
                <p:cNvPr id="588" name="Group 3935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595" name="Freeform 393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6" name="Freeform 393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7" name="Freeform 393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8" name="Freeform 393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9" name="Freeform 394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600" name="Freeform 394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89" name="Freeform 3942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0" name="Freeform 3943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1" name="Freeform 3944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2" name="Freeform 3945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3" name="Freeform 3946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4" name="Freeform 3947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8" name="Group 3950"/>
              <p:cNvGrpSpPr>
                <a:grpSpLocks/>
              </p:cNvGrpSpPr>
              <p:nvPr/>
            </p:nvGrpSpPr>
            <p:grpSpPr bwMode="auto">
              <a:xfrm>
                <a:off x="532" y="3169"/>
                <a:ext cx="4704" cy="672"/>
                <a:chOff x="505" y="1229"/>
                <a:chExt cx="4704" cy="672"/>
              </a:xfrm>
            </p:grpSpPr>
            <p:grpSp>
              <p:nvGrpSpPr>
                <p:cNvPr id="575" name="Group 3951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582" name="Freeform 395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83" name="Freeform 395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84" name="Freeform 395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85" name="Freeform 395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86" name="Freeform 395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87" name="Freeform 395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76" name="Freeform 3958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7" name="Freeform 3959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8" name="Freeform 3960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9" name="Freeform 3961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0" name="Freeform 3962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1" name="Freeform 3963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9" name="Group 3966"/>
              <p:cNvGrpSpPr>
                <a:grpSpLocks/>
              </p:cNvGrpSpPr>
              <p:nvPr/>
            </p:nvGrpSpPr>
            <p:grpSpPr bwMode="auto">
              <a:xfrm>
                <a:off x="553" y="3265"/>
                <a:ext cx="4704" cy="672"/>
                <a:chOff x="505" y="1229"/>
                <a:chExt cx="4704" cy="672"/>
              </a:xfrm>
            </p:grpSpPr>
            <p:grpSp>
              <p:nvGrpSpPr>
                <p:cNvPr id="562" name="Group 3967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569" name="Freeform 396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70" name="Freeform 396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71" name="Freeform 397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72" name="Freeform 397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73" name="Freeform 397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74" name="Freeform 397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63" name="Freeform 3974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4" name="Freeform 3975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5" name="Freeform 3976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6" name="Freeform 3977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7" name="Freeform 3978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8" name="Freeform 3979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20" name="Group 3982"/>
              <p:cNvGrpSpPr>
                <a:grpSpLocks/>
              </p:cNvGrpSpPr>
              <p:nvPr/>
            </p:nvGrpSpPr>
            <p:grpSpPr bwMode="auto">
              <a:xfrm>
                <a:off x="586" y="3154"/>
                <a:ext cx="4704" cy="672"/>
                <a:chOff x="505" y="1229"/>
                <a:chExt cx="4704" cy="672"/>
              </a:xfrm>
            </p:grpSpPr>
            <p:grpSp>
              <p:nvGrpSpPr>
                <p:cNvPr id="549" name="Group 3983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556" name="Freeform 398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7" name="Freeform 398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8" name="Freeform 398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59" name="Freeform 398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60" name="Freeform 398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61" name="Freeform 398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50" name="Freeform 3990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1" name="Freeform 3991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2" name="Freeform 3992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3" name="Freeform 3993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4" name="Freeform 3994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5" name="Freeform 3995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21" name="Group 3998"/>
              <p:cNvGrpSpPr>
                <a:grpSpLocks/>
              </p:cNvGrpSpPr>
              <p:nvPr/>
            </p:nvGrpSpPr>
            <p:grpSpPr bwMode="auto">
              <a:xfrm>
                <a:off x="498" y="3265"/>
                <a:ext cx="4704" cy="672"/>
                <a:chOff x="505" y="1229"/>
                <a:chExt cx="4704" cy="672"/>
              </a:xfrm>
            </p:grpSpPr>
            <p:grpSp>
              <p:nvGrpSpPr>
                <p:cNvPr id="536" name="Group 3999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543" name="Freeform 400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44" name="Freeform 400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45" name="Freeform 400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46" name="Freeform 400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47" name="Freeform 400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48" name="Freeform 400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37" name="Freeform 4006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8" name="Freeform 4007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9" name="Freeform 4008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0" name="Freeform 4009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1" name="Freeform 4010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2" name="Freeform 4011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22" name="Group 4014"/>
              <p:cNvGrpSpPr>
                <a:grpSpLocks/>
              </p:cNvGrpSpPr>
              <p:nvPr/>
            </p:nvGrpSpPr>
            <p:grpSpPr bwMode="auto">
              <a:xfrm>
                <a:off x="623" y="3240"/>
                <a:ext cx="4704" cy="672"/>
                <a:chOff x="505" y="1229"/>
                <a:chExt cx="4704" cy="672"/>
              </a:xfrm>
            </p:grpSpPr>
            <p:grpSp>
              <p:nvGrpSpPr>
                <p:cNvPr id="523" name="Group 4015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530" name="Freeform 401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31" name="Freeform 401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32" name="Freeform 401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33" name="Freeform 401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34" name="Freeform 402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35" name="Freeform 402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24" name="Freeform 4022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5" name="Freeform 4023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6" name="Freeform 4024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7" name="Freeform 4025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8" name="Freeform 4026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9" name="Freeform 4027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23" name="Group 4030"/>
              <p:cNvGrpSpPr>
                <a:grpSpLocks/>
              </p:cNvGrpSpPr>
              <p:nvPr/>
            </p:nvGrpSpPr>
            <p:grpSpPr bwMode="auto">
              <a:xfrm>
                <a:off x="579" y="3211"/>
                <a:ext cx="4704" cy="672"/>
                <a:chOff x="505" y="1229"/>
                <a:chExt cx="4704" cy="672"/>
              </a:xfrm>
            </p:grpSpPr>
            <p:grpSp>
              <p:nvGrpSpPr>
                <p:cNvPr id="510" name="Group 4031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517" name="Freeform 403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18" name="Freeform 403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19" name="Freeform 403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20" name="Freeform 403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21" name="Freeform 403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22" name="Freeform 403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11" name="Freeform 4038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2" name="Freeform 4039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3" name="Freeform 4040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4" name="Freeform 4041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5" name="Freeform 4042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6" name="Freeform 4043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24" name="Group 4046"/>
              <p:cNvGrpSpPr>
                <a:grpSpLocks/>
              </p:cNvGrpSpPr>
              <p:nvPr/>
            </p:nvGrpSpPr>
            <p:grpSpPr bwMode="auto">
              <a:xfrm>
                <a:off x="632" y="3185"/>
                <a:ext cx="4704" cy="672"/>
                <a:chOff x="505" y="1229"/>
                <a:chExt cx="4704" cy="672"/>
              </a:xfrm>
            </p:grpSpPr>
            <p:grpSp>
              <p:nvGrpSpPr>
                <p:cNvPr id="497" name="Group 4047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504" name="Freeform 404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05" name="Freeform 404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06" name="Freeform 405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07" name="Freeform 405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08" name="Freeform 405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509" name="Freeform 405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498" name="Freeform 4054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99" name="Freeform 4055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0" name="Freeform 4056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1" name="Freeform 4057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2" name="Freeform 4058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3" name="Freeform 4059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25" name="Group 4062"/>
              <p:cNvGrpSpPr>
                <a:grpSpLocks/>
              </p:cNvGrpSpPr>
              <p:nvPr/>
            </p:nvGrpSpPr>
            <p:grpSpPr bwMode="auto">
              <a:xfrm>
                <a:off x="542" y="3235"/>
                <a:ext cx="4704" cy="672"/>
                <a:chOff x="505" y="1229"/>
                <a:chExt cx="4704" cy="672"/>
              </a:xfrm>
            </p:grpSpPr>
            <p:grpSp>
              <p:nvGrpSpPr>
                <p:cNvPr id="484" name="Group 4063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491" name="Freeform 406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92" name="Freeform 406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93" name="Freeform 406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94" name="Freeform 406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95" name="Freeform 406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96" name="Freeform 406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485" name="Freeform 4070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6" name="Freeform 4071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7" name="Freeform 4072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8" name="Freeform 4073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9" name="Freeform 4074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90" name="Freeform 4075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26" name="Group 4078"/>
              <p:cNvGrpSpPr>
                <a:grpSpLocks/>
              </p:cNvGrpSpPr>
              <p:nvPr/>
            </p:nvGrpSpPr>
            <p:grpSpPr bwMode="auto">
              <a:xfrm>
                <a:off x="598" y="3281"/>
                <a:ext cx="4704" cy="672"/>
                <a:chOff x="505" y="1229"/>
                <a:chExt cx="4704" cy="672"/>
              </a:xfrm>
            </p:grpSpPr>
            <p:grpSp>
              <p:nvGrpSpPr>
                <p:cNvPr id="471" name="Group 4079"/>
                <p:cNvGrpSpPr>
                  <a:grpSpLocks/>
                </p:cNvGrpSpPr>
                <p:nvPr/>
              </p:nvGrpSpPr>
              <p:grpSpPr bwMode="auto">
                <a:xfrm>
                  <a:off x="2857" y="1229"/>
                  <a:ext cx="2352" cy="672"/>
                  <a:chOff x="2016" y="2352"/>
                  <a:chExt cx="1152" cy="288"/>
                </a:xfrm>
              </p:grpSpPr>
              <p:sp>
                <p:nvSpPr>
                  <p:cNvPr id="478" name="Freeform 408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79" name="Freeform 408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80" name="Freeform 408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81" name="Freeform 408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82" name="Freeform 408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483" name="Freeform 408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472" name="Freeform 4086"/>
                <p:cNvSpPr>
                  <a:spLocks/>
                </p:cNvSpPr>
                <p:nvPr/>
              </p:nvSpPr>
              <p:spPr bwMode="auto">
                <a:xfrm>
                  <a:off x="505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3" name="Freeform 4087"/>
                <p:cNvSpPr>
                  <a:spLocks/>
                </p:cNvSpPr>
                <p:nvPr/>
              </p:nvSpPr>
              <p:spPr bwMode="auto">
                <a:xfrm flipH="1" flipV="1">
                  <a:off x="897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4" name="Freeform 4088"/>
                <p:cNvSpPr>
                  <a:spLocks/>
                </p:cNvSpPr>
                <p:nvPr/>
              </p:nvSpPr>
              <p:spPr bwMode="auto">
                <a:xfrm>
                  <a:off x="1289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5" name="Freeform 4089"/>
                <p:cNvSpPr>
                  <a:spLocks/>
                </p:cNvSpPr>
                <p:nvPr/>
              </p:nvSpPr>
              <p:spPr bwMode="auto">
                <a:xfrm flipH="1" flipV="1">
                  <a:off x="1681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6" name="Freeform 4090"/>
                <p:cNvSpPr>
                  <a:spLocks/>
                </p:cNvSpPr>
                <p:nvPr/>
              </p:nvSpPr>
              <p:spPr bwMode="auto">
                <a:xfrm>
                  <a:off x="2073" y="1229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7" name="Freeform 4091"/>
                <p:cNvSpPr>
                  <a:spLocks/>
                </p:cNvSpPr>
                <p:nvPr/>
              </p:nvSpPr>
              <p:spPr bwMode="auto">
                <a:xfrm flipH="1" flipV="1">
                  <a:off x="2465" y="1565"/>
                  <a:ext cx="392" cy="336"/>
                </a:xfrm>
                <a:custGeom>
                  <a:avLst/>
                  <a:gdLst>
                    <a:gd name="T0" fmla="*/ 0 w 192"/>
                    <a:gd name="T1" fmla="*/ 784 h 144"/>
                    <a:gd name="T2" fmla="*/ 400 w 192"/>
                    <a:gd name="T3" fmla="*/ 0 h 144"/>
                    <a:gd name="T4" fmla="*/ 800 w 192"/>
                    <a:gd name="T5" fmla="*/ 78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sp>
            <p:nvSpPr>
              <p:cNvPr id="427" name="Oval 2378"/>
              <p:cNvSpPr>
                <a:spLocks noChangeArrowheads="1"/>
              </p:cNvSpPr>
              <p:nvPr/>
            </p:nvSpPr>
            <p:spPr bwMode="auto">
              <a:xfrm flipV="1">
                <a:off x="556" y="358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28" name="Oval 2442"/>
              <p:cNvSpPr>
                <a:spLocks noChangeArrowheads="1"/>
              </p:cNvSpPr>
              <p:nvPr/>
            </p:nvSpPr>
            <p:spPr bwMode="auto">
              <a:xfrm flipV="1">
                <a:off x="583" y="3634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29" name="Oval 3276"/>
              <p:cNvSpPr>
                <a:spLocks noChangeArrowheads="1"/>
              </p:cNvSpPr>
              <p:nvPr/>
            </p:nvSpPr>
            <p:spPr bwMode="auto">
              <a:xfrm flipV="1">
                <a:off x="489" y="3535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30" name="Oval 3292"/>
              <p:cNvSpPr>
                <a:spLocks noChangeArrowheads="1"/>
              </p:cNvSpPr>
              <p:nvPr/>
            </p:nvSpPr>
            <p:spPr bwMode="auto">
              <a:xfrm flipV="1">
                <a:off x="510" y="363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31" name="Oval 3308"/>
              <p:cNvSpPr>
                <a:spLocks noChangeArrowheads="1"/>
              </p:cNvSpPr>
              <p:nvPr/>
            </p:nvSpPr>
            <p:spPr bwMode="auto">
              <a:xfrm flipV="1">
                <a:off x="543" y="3520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32" name="Oval 3324"/>
              <p:cNvSpPr>
                <a:spLocks noChangeArrowheads="1"/>
              </p:cNvSpPr>
              <p:nvPr/>
            </p:nvSpPr>
            <p:spPr bwMode="auto">
              <a:xfrm flipV="1">
                <a:off x="455" y="363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33" name="Oval 3340"/>
              <p:cNvSpPr>
                <a:spLocks noChangeArrowheads="1"/>
              </p:cNvSpPr>
              <p:nvPr/>
            </p:nvSpPr>
            <p:spPr bwMode="auto">
              <a:xfrm flipV="1">
                <a:off x="580" y="360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34" name="Oval 3356"/>
              <p:cNvSpPr>
                <a:spLocks noChangeArrowheads="1"/>
              </p:cNvSpPr>
              <p:nvPr/>
            </p:nvSpPr>
            <p:spPr bwMode="auto">
              <a:xfrm flipV="1">
                <a:off x="536" y="357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35" name="Oval 3372"/>
              <p:cNvSpPr>
                <a:spLocks noChangeArrowheads="1"/>
              </p:cNvSpPr>
              <p:nvPr/>
            </p:nvSpPr>
            <p:spPr bwMode="auto">
              <a:xfrm flipV="1">
                <a:off x="589" y="355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36" name="Oval 3388"/>
              <p:cNvSpPr>
                <a:spLocks noChangeArrowheads="1"/>
              </p:cNvSpPr>
              <p:nvPr/>
            </p:nvSpPr>
            <p:spPr bwMode="auto">
              <a:xfrm flipV="1">
                <a:off x="499" y="360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37" name="Oval 3404"/>
              <p:cNvSpPr>
                <a:spLocks noChangeArrowheads="1"/>
              </p:cNvSpPr>
              <p:nvPr/>
            </p:nvSpPr>
            <p:spPr bwMode="auto">
              <a:xfrm flipV="1">
                <a:off x="555" y="364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38" name="Oval 3580"/>
              <p:cNvSpPr>
                <a:spLocks noChangeArrowheads="1"/>
              </p:cNvSpPr>
              <p:nvPr/>
            </p:nvSpPr>
            <p:spPr bwMode="auto">
              <a:xfrm flipV="1">
                <a:off x="482" y="3573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39" name="Oval 3596"/>
              <p:cNvSpPr>
                <a:spLocks noChangeArrowheads="1"/>
              </p:cNvSpPr>
              <p:nvPr/>
            </p:nvSpPr>
            <p:spPr bwMode="auto">
              <a:xfrm flipV="1">
                <a:off x="509" y="3625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40" name="Oval 3612"/>
              <p:cNvSpPr>
                <a:spLocks noChangeArrowheads="1"/>
              </p:cNvSpPr>
              <p:nvPr/>
            </p:nvSpPr>
            <p:spPr bwMode="auto">
              <a:xfrm flipV="1">
                <a:off x="415" y="352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41" name="Oval 3628"/>
              <p:cNvSpPr>
                <a:spLocks noChangeArrowheads="1"/>
              </p:cNvSpPr>
              <p:nvPr/>
            </p:nvSpPr>
            <p:spPr bwMode="auto">
              <a:xfrm flipV="1">
                <a:off x="436" y="362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42" name="Oval 3644"/>
              <p:cNvSpPr>
                <a:spLocks noChangeArrowheads="1"/>
              </p:cNvSpPr>
              <p:nvPr/>
            </p:nvSpPr>
            <p:spPr bwMode="auto">
              <a:xfrm flipV="1">
                <a:off x="469" y="351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43" name="Oval 3660"/>
              <p:cNvSpPr>
                <a:spLocks noChangeArrowheads="1"/>
              </p:cNvSpPr>
              <p:nvPr/>
            </p:nvSpPr>
            <p:spPr bwMode="auto">
              <a:xfrm flipV="1">
                <a:off x="381" y="362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44" name="Oval 3676"/>
              <p:cNvSpPr>
                <a:spLocks noChangeArrowheads="1"/>
              </p:cNvSpPr>
              <p:nvPr/>
            </p:nvSpPr>
            <p:spPr bwMode="auto">
              <a:xfrm flipV="1">
                <a:off x="506" y="359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45" name="Oval 3692"/>
              <p:cNvSpPr>
                <a:spLocks noChangeArrowheads="1"/>
              </p:cNvSpPr>
              <p:nvPr/>
            </p:nvSpPr>
            <p:spPr bwMode="auto">
              <a:xfrm flipV="1">
                <a:off x="462" y="3568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46" name="Oval 3708"/>
              <p:cNvSpPr>
                <a:spLocks noChangeArrowheads="1"/>
              </p:cNvSpPr>
              <p:nvPr/>
            </p:nvSpPr>
            <p:spPr bwMode="auto">
              <a:xfrm flipV="1">
                <a:off x="515" y="354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47" name="Oval 3724"/>
              <p:cNvSpPr>
                <a:spLocks noChangeArrowheads="1"/>
              </p:cNvSpPr>
              <p:nvPr/>
            </p:nvSpPr>
            <p:spPr bwMode="auto">
              <a:xfrm flipV="1">
                <a:off x="425" y="359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48" name="Oval 3740"/>
              <p:cNvSpPr>
                <a:spLocks noChangeArrowheads="1"/>
              </p:cNvSpPr>
              <p:nvPr/>
            </p:nvSpPr>
            <p:spPr bwMode="auto">
              <a:xfrm flipV="1">
                <a:off x="481" y="3638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49" name="Oval 3756"/>
              <p:cNvSpPr>
                <a:spLocks noChangeArrowheads="1"/>
              </p:cNvSpPr>
              <p:nvPr/>
            </p:nvSpPr>
            <p:spPr bwMode="auto">
              <a:xfrm flipV="1">
                <a:off x="512" y="3648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50" name="Oval 3772"/>
              <p:cNvSpPr>
                <a:spLocks noChangeArrowheads="1"/>
              </p:cNvSpPr>
              <p:nvPr/>
            </p:nvSpPr>
            <p:spPr bwMode="auto">
              <a:xfrm flipV="1">
                <a:off x="539" y="3700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51" name="Oval 3788"/>
              <p:cNvSpPr>
                <a:spLocks noChangeArrowheads="1"/>
              </p:cNvSpPr>
              <p:nvPr/>
            </p:nvSpPr>
            <p:spPr bwMode="auto">
              <a:xfrm flipV="1">
                <a:off x="445" y="3601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52" name="Oval 3804"/>
              <p:cNvSpPr>
                <a:spLocks noChangeArrowheads="1"/>
              </p:cNvSpPr>
              <p:nvPr/>
            </p:nvSpPr>
            <p:spPr bwMode="auto">
              <a:xfrm flipV="1">
                <a:off x="466" y="369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53" name="Oval 3820"/>
              <p:cNvSpPr>
                <a:spLocks noChangeArrowheads="1"/>
              </p:cNvSpPr>
              <p:nvPr/>
            </p:nvSpPr>
            <p:spPr bwMode="auto">
              <a:xfrm flipV="1">
                <a:off x="499" y="358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54" name="Oval 3836"/>
              <p:cNvSpPr>
                <a:spLocks noChangeArrowheads="1"/>
              </p:cNvSpPr>
              <p:nvPr/>
            </p:nvSpPr>
            <p:spPr bwMode="auto">
              <a:xfrm flipV="1">
                <a:off x="411" y="369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55" name="Oval 3852"/>
              <p:cNvSpPr>
                <a:spLocks noChangeArrowheads="1"/>
              </p:cNvSpPr>
              <p:nvPr/>
            </p:nvSpPr>
            <p:spPr bwMode="auto">
              <a:xfrm flipV="1">
                <a:off x="536" y="367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56" name="Oval 3868"/>
              <p:cNvSpPr>
                <a:spLocks noChangeArrowheads="1"/>
              </p:cNvSpPr>
              <p:nvPr/>
            </p:nvSpPr>
            <p:spPr bwMode="auto">
              <a:xfrm flipV="1">
                <a:off x="492" y="3643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57" name="Oval 3884"/>
              <p:cNvSpPr>
                <a:spLocks noChangeArrowheads="1"/>
              </p:cNvSpPr>
              <p:nvPr/>
            </p:nvSpPr>
            <p:spPr bwMode="auto">
              <a:xfrm flipV="1">
                <a:off x="545" y="361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58" name="Oval 3900"/>
              <p:cNvSpPr>
                <a:spLocks noChangeArrowheads="1"/>
              </p:cNvSpPr>
              <p:nvPr/>
            </p:nvSpPr>
            <p:spPr bwMode="auto">
              <a:xfrm flipV="1">
                <a:off x="455" y="366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59" name="Oval 3916"/>
              <p:cNvSpPr>
                <a:spLocks noChangeArrowheads="1"/>
              </p:cNvSpPr>
              <p:nvPr/>
            </p:nvSpPr>
            <p:spPr bwMode="auto">
              <a:xfrm flipV="1">
                <a:off x="511" y="3713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60" name="Oval 3932"/>
              <p:cNvSpPr>
                <a:spLocks noChangeArrowheads="1"/>
              </p:cNvSpPr>
              <p:nvPr/>
            </p:nvSpPr>
            <p:spPr bwMode="auto">
              <a:xfrm flipV="1">
                <a:off x="583" y="3514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61" name="Oval 3948"/>
              <p:cNvSpPr>
                <a:spLocks noChangeArrowheads="1"/>
              </p:cNvSpPr>
              <p:nvPr/>
            </p:nvSpPr>
            <p:spPr bwMode="auto">
              <a:xfrm flipV="1">
                <a:off x="610" y="3566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62" name="Oval 3964"/>
              <p:cNvSpPr>
                <a:spLocks noChangeArrowheads="1"/>
              </p:cNvSpPr>
              <p:nvPr/>
            </p:nvSpPr>
            <p:spPr bwMode="auto">
              <a:xfrm flipV="1">
                <a:off x="516" y="3467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63" name="Oval 3980"/>
              <p:cNvSpPr>
                <a:spLocks noChangeArrowheads="1"/>
              </p:cNvSpPr>
              <p:nvPr/>
            </p:nvSpPr>
            <p:spPr bwMode="auto">
              <a:xfrm flipV="1">
                <a:off x="537" y="3563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64" name="Oval 3996"/>
              <p:cNvSpPr>
                <a:spLocks noChangeArrowheads="1"/>
              </p:cNvSpPr>
              <p:nvPr/>
            </p:nvSpPr>
            <p:spPr bwMode="auto">
              <a:xfrm flipV="1">
                <a:off x="570" y="3452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65" name="Oval 4012"/>
              <p:cNvSpPr>
                <a:spLocks noChangeArrowheads="1"/>
              </p:cNvSpPr>
              <p:nvPr/>
            </p:nvSpPr>
            <p:spPr bwMode="auto">
              <a:xfrm flipV="1">
                <a:off x="482" y="3563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66" name="Oval 4028"/>
              <p:cNvSpPr>
                <a:spLocks noChangeArrowheads="1"/>
              </p:cNvSpPr>
              <p:nvPr/>
            </p:nvSpPr>
            <p:spPr bwMode="auto">
              <a:xfrm flipV="1">
                <a:off x="607" y="3538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67" name="Oval 4044"/>
              <p:cNvSpPr>
                <a:spLocks noChangeArrowheads="1"/>
              </p:cNvSpPr>
              <p:nvPr/>
            </p:nvSpPr>
            <p:spPr bwMode="auto">
              <a:xfrm flipV="1">
                <a:off x="563" y="3509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68" name="Oval 4060"/>
              <p:cNvSpPr>
                <a:spLocks noChangeArrowheads="1"/>
              </p:cNvSpPr>
              <p:nvPr/>
            </p:nvSpPr>
            <p:spPr bwMode="auto">
              <a:xfrm flipV="1">
                <a:off x="616" y="3483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69" name="Oval 4076"/>
              <p:cNvSpPr>
                <a:spLocks noChangeArrowheads="1"/>
              </p:cNvSpPr>
              <p:nvPr/>
            </p:nvSpPr>
            <p:spPr bwMode="auto">
              <a:xfrm flipV="1">
                <a:off x="526" y="3533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70" name="Oval 4092"/>
              <p:cNvSpPr>
                <a:spLocks noChangeArrowheads="1"/>
              </p:cNvSpPr>
              <p:nvPr/>
            </p:nvSpPr>
            <p:spPr bwMode="auto">
              <a:xfrm flipV="1">
                <a:off x="582" y="3579"/>
                <a:ext cx="48" cy="48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1" name="Rectangle 4274"/>
                <p:cNvSpPr>
                  <a:spLocks noChangeArrowheads="1"/>
                </p:cNvSpPr>
                <p:nvPr/>
              </p:nvSpPr>
              <p:spPr bwMode="auto">
                <a:xfrm>
                  <a:off x="376" y="3764"/>
                  <a:ext cx="374" cy="3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ja-JP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3200" i="1">
                                <a:latin typeface="Cambria Math"/>
                              </a:rPr>
                              <m:t>𝑙</m:t>
                            </m:r>
                          </m:e>
                          <m:sub>
                            <m:r>
                              <a:rPr lang="en-US" altLang="ja-JP" sz="3200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US" altLang="ja-JP" sz="3200" baseline="-25000" dirty="0">
                    <a:latin typeface="cmbxti10" pitchFamily="34" charset="0"/>
                  </a:endParaRPr>
                </a:p>
              </p:txBody>
            </p:sp>
          </mc:Choice>
          <mc:Fallback xmlns="">
            <p:sp>
              <p:nvSpPr>
                <p:cNvPr id="381" name="Rectangle 42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6" y="3764"/>
                  <a:ext cx="374" cy="36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2" name="Line 4275"/>
            <p:cNvSpPr>
              <a:spLocks noChangeShapeType="1"/>
            </p:cNvSpPr>
            <p:nvPr/>
          </p:nvSpPr>
          <p:spPr bwMode="auto">
            <a:xfrm>
              <a:off x="427" y="3770"/>
              <a:ext cx="2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43" name="Group 4276"/>
          <p:cNvGrpSpPr>
            <a:grpSpLocks/>
          </p:cNvGrpSpPr>
          <p:nvPr/>
        </p:nvGrpSpPr>
        <p:grpSpPr bwMode="auto">
          <a:xfrm>
            <a:off x="5626097" y="3124200"/>
            <a:ext cx="2598736" cy="2798762"/>
            <a:chOff x="3544" y="2072"/>
            <a:chExt cx="1637" cy="1763"/>
          </a:xfrm>
        </p:grpSpPr>
        <p:sp>
          <p:nvSpPr>
            <p:cNvPr id="1044" name="Text Box 1451"/>
            <p:cNvSpPr txBox="1">
              <a:spLocks noChangeArrowheads="1"/>
            </p:cNvSpPr>
            <p:nvPr/>
          </p:nvSpPr>
          <p:spPr bwMode="auto">
            <a:xfrm>
              <a:off x="3544" y="2072"/>
              <a:ext cx="1637" cy="368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3200" dirty="0"/>
                <a:t>Spontaneous</a:t>
              </a:r>
              <a:endParaRPr lang="ja-JP" altLang="en-US" sz="3200" dirty="0"/>
            </a:p>
          </p:txBody>
        </p:sp>
        <p:sp>
          <p:nvSpPr>
            <p:cNvPr id="1045" name="Text Box 1452"/>
            <p:cNvSpPr txBox="1">
              <a:spLocks noChangeArrowheads="1"/>
            </p:cNvSpPr>
            <p:nvPr/>
          </p:nvSpPr>
          <p:spPr bwMode="auto">
            <a:xfrm>
              <a:off x="3765" y="3467"/>
              <a:ext cx="1178" cy="36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3200" dirty="0"/>
                <a:t>Coherent</a:t>
              </a:r>
              <a:endParaRPr lang="ja-JP" altLang="en-US" sz="3200" dirty="0"/>
            </a:p>
          </p:txBody>
        </p:sp>
        <p:sp>
          <p:nvSpPr>
            <p:cNvPr id="1046" name="AutoShape 1453"/>
            <p:cNvSpPr>
              <a:spLocks noChangeArrowheads="1"/>
            </p:cNvSpPr>
            <p:nvPr/>
          </p:nvSpPr>
          <p:spPr bwMode="auto">
            <a:xfrm>
              <a:off x="4118" y="2397"/>
              <a:ext cx="477" cy="1152"/>
            </a:xfrm>
            <a:prstGeom prst="upDownArrow">
              <a:avLst>
                <a:gd name="adj1" fmla="val 50000"/>
                <a:gd name="adj2" fmla="val 48302"/>
              </a:avLst>
            </a:prstGeom>
            <a:gradFill rotWithShape="0">
              <a:gsLst>
                <a:gs pos="0">
                  <a:srgbClr val="00FFFF"/>
                </a:gs>
                <a:gs pos="100000">
                  <a:srgbClr val="FFFF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91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Spontaneous &amp; Coherent Radiation (3)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52735"/>
            <a:ext cx="8229600" cy="4638913"/>
          </a:xfrm>
        </p:spPr>
        <p:txBody>
          <a:bodyPr/>
          <a:lstStyle/>
          <a:p>
            <a:r>
              <a:rPr lang="en-US" altLang="ja-JP" dirty="0"/>
              <a:t>Spontaneous Radiation</a:t>
            </a:r>
            <a:endParaRPr lang="ja-JP" altLang="en-US" dirty="0"/>
          </a:p>
          <a:p>
            <a:pPr lvl="1"/>
            <a:r>
              <a:rPr lang="en-US" altLang="ja-JP" dirty="0"/>
              <a:t>Bunch Length</a:t>
            </a:r>
            <a:r>
              <a:rPr lang="ja-JP" altLang="en-US" dirty="0"/>
              <a:t> </a:t>
            </a:r>
            <a:r>
              <a:rPr lang="en-US" altLang="ja-JP" dirty="0"/>
              <a:t>&gt; Wavelength</a:t>
            </a:r>
            <a:endParaRPr lang="ja-JP" altLang="en-US" dirty="0"/>
          </a:p>
          <a:p>
            <a:pPr lvl="1"/>
            <a:r>
              <a:rPr lang="en-US" altLang="ja-JP" dirty="0"/>
              <a:t>Summation as photons: # photons enhanced by N</a:t>
            </a:r>
            <a:r>
              <a:rPr lang="ja-JP" altLang="en-US" dirty="0"/>
              <a:t> </a:t>
            </a:r>
            <a:r>
              <a:rPr lang="en-US" altLang="ja-JP" dirty="0"/>
              <a:t>(=# electrons)</a:t>
            </a:r>
            <a:endParaRPr lang="ja-JP" altLang="en-US" dirty="0"/>
          </a:p>
          <a:p>
            <a:r>
              <a:rPr lang="en-US" altLang="ja-JP" dirty="0"/>
              <a:t>Coherent Radiation</a:t>
            </a:r>
            <a:endParaRPr lang="ja-JP" altLang="en-US" dirty="0"/>
          </a:p>
          <a:p>
            <a:pPr lvl="1"/>
            <a:r>
              <a:rPr lang="en-US" altLang="ja-JP" dirty="0"/>
              <a:t>Bunch Length</a:t>
            </a:r>
            <a:r>
              <a:rPr lang="ja-JP" altLang="en-US" dirty="0"/>
              <a:t> </a:t>
            </a:r>
            <a:r>
              <a:rPr lang="en-US" altLang="ja-JP" dirty="0"/>
              <a:t>&lt; Wavelength</a:t>
            </a:r>
          </a:p>
          <a:p>
            <a:pPr lvl="1"/>
            <a:r>
              <a:rPr lang="en-US" altLang="ja-JP" dirty="0"/>
              <a:t>Summation as waves: amplitude enhanced by N</a:t>
            </a:r>
          </a:p>
          <a:p>
            <a:pPr lvl="1"/>
            <a:r>
              <a:rPr lang="en-US" altLang="ja-JP" dirty="0"/>
              <a:t># photons (</a:t>
            </a:r>
            <a:r>
              <a:rPr lang="ja-JP" altLang="en-US" dirty="0"/>
              <a:t>∝</a:t>
            </a:r>
            <a:r>
              <a:rPr lang="en-US" altLang="ja-JP" dirty="0"/>
              <a:t>|amplitude|</a:t>
            </a:r>
            <a:r>
              <a:rPr lang="en-US" altLang="ja-JP" baseline="30000" dirty="0"/>
              <a:t>2</a:t>
            </a:r>
            <a:r>
              <a:rPr lang="en-US" altLang="ja-JP" dirty="0"/>
              <a:t>) by N</a:t>
            </a:r>
            <a:r>
              <a:rPr lang="en-US" altLang="ja-JP" baseline="30000" dirty="0"/>
              <a:t>2</a:t>
            </a:r>
            <a:endParaRPr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17</a:t>
            </a:fld>
            <a:endParaRPr lang="ja-JP" altLang="en-US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88068" y="5753922"/>
            <a:ext cx="7567864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3200" dirty="0">
                <a:latin typeface="+mn-ea"/>
                <a:ea typeface="+mn-ea"/>
              </a:rPr>
              <a:t>Intensity of coherent radiation is N (=10</a:t>
            </a:r>
            <a:r>
              <a:rPr lang="en-US" altLang="ja-JP" sz="3200" baseline="30000" dirty="0">
                <a:latin typeface="+mn-ea"/>
                <a:ea typeface="+mn-ea"/>
              </a:rPr>
              <a:t>9</a:t>
            </a:r>
            <a:r>
              <a:rPr lang="en-US" altLang="ja-JP" sz="3200" dirty="0">
                <a:latin typeface="+mn-ea"/>
                <a:ea typeface="+mn-ea"/>
              </a:rPr>
              <a:t>~10</a:t>
            </a:r>
            <a:r>
              <a:rPr lang="en-US" altLang="ja-JP" sz="3200" baseline="30000" dirty="0">
                <a:latin typeface="+mn-ea"/>
                <a:ea typeface="+mn-ea"/>
              </a:rPr>
              <a:t>10</a:t>
            </a:r>
            <a:r>
              <a:rPr lang="en-US" altLang="ja-JP" sz="3200" dirty="0">
                <a:latin typeface="+mn-ea"/>
                <a:ea typeface="+mn-ea"/>
              </a:rPr>
              <a:t>)</a:t>
            </a:r>
            <a:r>
              <a:rPr lang="ja-JP" altLang="en-US" sz="3200" dirty="0">
                <a:latin typeface="+mn-ea"/>
                <a:ea typeface="+mn-ea"/>
              </a:rPr>
              <a:t> </a:t>
            </a:r>
            <a:r>
              <a:rPr lang="en-US" altLang="ja-JP" sz="3200" dirty="0">
                <a:latin typeface="+mn-ea"/>
                <a:ea typeface="+mn-ea"/>
              </a:rPr>
              <a:t>times the spontaneous.</a:t>
            </a:r>
          </a:p>
        </p:txBody>
      </p:sp>
    </p:spTree>
    <p:extLst>
      <p:ext uri="{BB962C8B-B14F-4D97-AF65-F5344CB8AC3E}">
        <p14:creationId xmlns:p14="http://schemas.microsoft.com/office/powerpoint/2010/main" val="132919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Example of Coherent Radiation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18</a:t>
            </a:fld>
            <a:endParaRPr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308150" y="1350195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Symbol" panose="05050102010706020507" pitchFamily="18" charset="2"/>
              </a:rPr>
              <a:t>l</a:t>
            </a:r>
            <a:r>
              <a:rPr lang="en-US" altLang="ja-JP" sz="2400" dirty="0"/>
              <a:t>=30</a:t>
            </a:r>
            <a:r>
              <a:rPr lang="en-US" altLang="ja-JP" sz="2400" dirty="0">
                <a:latin typeface="Symbol" panose="05050102010706020507" pitchFamily="18" charset="2"/>
              </a:rPr>
              <a:t>m</a:t>
            </a:r>
            <a:r>
              <a:rPr lang="en-US" altLang="ja-JP" sz="2400" dirty="0"/>
              <a:t>m</a:t>
            </a:r>
            <a:endParaRPr kumimoji="1" lang="ja-JP" altLang="en-US" sz="2400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596357"/>
              </p:ext>
            </p:extLst>
          </p:nvPr>
        </p:nvGraphicFramePr>
        <p:xfrm>
          <a:off x="553056" y="922239"/>
          <a:ext cx="7979757" cy="5934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ｸﾞﾗﾌ" r:id="rId2" imgW="8316360" imgH="6184440" progId="Origin50.Graph">
                  <p:embed/>
                </p:oleObj>
              </mc:Choice>
              <mc:Fallback>
                <p:oleObj name="ｸﾞﾗﾌ" r:id="rId2" imgW="8316360" imgH="618444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3056" y="922239"/>
                        <a:ext cx="7979757" cy="59341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7128653" y="827004"/>
            <a:ext cx="1875835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800" dirty="0"/>
              <a:t>E=8GeV</a:t>
            </a:r>
          </a:p>
          <a:p>
            <a:r>
              <a:rPr lang="en-US" altLang="ja-JP" sz="2800" dirty="0"/>
              <a:t>B=1T</a:t>
            </a:r>
          </a:p>
          <a:p>
            <a:r>
              <a:rPr kumimoji="1" lang="en-US" altLang="ja-JP" sz="2800" dirty="0">
                <a:latin typeface="Symbol" panose="05050102010706020507" pitchFamily="18" charset="2"/>
              </a:rPr>
              <a:t>D</a:t>
            </a:r>
            <a:r>
              <a:rPr kumimoji="1" lang="en-US" altLang="ja-JP" sz="2800" dirty="0"/>
              <a:t>t=100fs</a:t>
            </a:r>
          </a:p>
          <a:p>
            <a:r>
              <a:rPr kumimoji="1" lang="en-US" altLang="ja-JP" sz="2800" dirty="0"/>
              <a:t>Q=100pC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100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Coherent Radiation by Microbunches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19</a:t>
            </a:fld>
            <a:endParaRPr lang="ja-JP" altLang="en-US" dirty="0"/>
          </a:p>
        </p:txBody>
      </p:sp>
      <p:grpSp>
        <p:nvGrpSpPr>
          <p:cNvPr id="6" name="Group 4828"/>
          <p:cNvGrpSpPr>
            <a:grpSpLocks/>
          </p:cNvGrpSpPr>
          <p:nvPr/>
        </p:nvGrpSpPr>
        <p:grpSpPr bwMode="auto">
          <a:xfrm>
            <a:off x="1328738" y="3449638"/>
            <a:ext cx="6391275" cy="1327150"/>
            <a:chOff x="477" y="2112"/>
            <a:chExt cx="4026" cy="836"/>
          </a:xfrm>
        </p:grpSpPr>
        <p:grpSp>
          <p:nvGrpSpPr>
            <p:cNvPr id="7" name="Group 1402"/>
            <p:cNvGrpSpPr>
              <a:grpSpLocks/>
            </p:cNvGrpSpPr>
            <p:nvPr/>
          </p:nvGrpSpPr>
          <p:grpSpPr bwMode="auto">
            <a:xfrm>
              <a:off x="497" y="2128"/>
              <a:ext cx="2352" cy="672"/>
              <a:chOff x="624" y="1056"/>
              <a:chExt cx="4704" cy="672"/>
            </a:xfrm>
          </p:grpSpPr>
          <p:grpSp>
            <p:nvGrpSpPr>
              <p:cNvPr id="608" name="Group 1403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616" name="Freeform 140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7" name="Freeform 140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8" name="Freeform 140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9" name="Freeform 140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20" name="Freeform 140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21" name="Freeform 140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609" name="Group 1410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610" name="Freeform 1411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1" name="Freeform 1412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2" name="Freeform 1413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3" name="Freeform 1414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4" name="Freeform 1415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5" name="Freeform 1416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8" name="Group 2392"/>
            <p:cNvGrpSpPr>
              <a:grpSpLocks/>
            </p:cNvGrpSpPr>
            <p:nvPr/>
          </p:nvGrpSpPr>
          <p:grpSpPr bwMode="auto">
            <a:xfrm>
              <a:off x="517" y="2160"/>
              <a:ext cx="2352" cy="672"/>
              <a:chOff x="624" y="1056"/>
              <a:chExt cx="4704" cy="672"/>
            </a:xfrm>
          </p:grpSpPr>
          <p:grpSp>
            <p:nvGrpSpPr>
              <p:cNvPr id="594" name="Group 2393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602" name="Freeform 239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3" name="Freeform 239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4" name="Freeform 239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5" name="Freeform 239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6" name="Freeform 239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7" name="Freeform 239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95" name="Group 2400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596" name="Freeform 2401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7" name="Freeform 2402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8" name="Freeform 2403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9" name="Freeform 2404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0" name="Freeform 2405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1" name="Freeform 2406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9" name="Group 2415"/>
            <p:cNvGrpSpPr>
              <a:grpSpLocks/>
            </p:cNvGrpSpPr>
            <p:nvPr/>
          </p:nvGrpSpPr>
          <p:grpSpPr bwMode="auto">
            <a:xfrm>
              <a:off x="545" y="2124"/>
              <a:ext cx="2352" cy="672"/>
              <a:chOff x="624" y="1056"/>
              <a:chExt cx="4704" cy="672"/>
            </a:xfrm>
          </p:grpSpPr>
          <p:grpSp>
            <p:nvGrpSpPr>
              <p:cNvPr id="580" name="Group 2416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588" name="Freeform 241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9" name="Freeform 241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0" name="Freeform 241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1" name="Freeform 242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2" name="Freeform 242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3" name="Freeform 242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81" name="Group 2423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582" name="Freeform 242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3" name="Freeform 242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4" name="Freeform 242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5" name="Freeform 242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6" name="Freeform 242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7" name="Freeform 242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0" name="Group 2438"/>
            <p:cNvGrpSpPr>
              <a:grpSpLocks/>
            </p:cNvGrpSpPr>
            <p:nvPr/>
          </p:nvGrpSpPr>
          <p:grpSpPr bwMode="auto">
            <a:xfrm>
              <a:off x="577" y="2192"/>
              <a:ext cx="2352" cy="672"/>
              <a:chOff x="624" y="1056"/>
              <a:chExt cx="4704" cy="672"/>
            </a:xfrm>
          </p:grpSpPr>
          <p:grpSp>
            <p:nvGrpSpPr>
              <p:cNvPr id="566" name="Group 2439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574" name="Freeform 2440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5" name="Freeform 2441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6" name="Freeform 2442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7" name="Freeform 2443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8" name="Freeform 2444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9" name="Freeform 2445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67" name="Group 2446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568" name="Freeform 244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9" name="Freeform 244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0" name="Freeform 244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1" name="Freeform 245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2" name="Freeform 245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3" name="Freeform 245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1" name="Group 2461"/>
            <p:cNvGrpSpPr>
              <a:grpSpLocks/>
            </p:cNvGrpSpPr>
            <p:nvPr/>
          </p:nvGrpSpPr>
          <p:grpSpPr bwMode="auto">
            <a:xfrm>
              <a:off x="593" y="2112"/>
              <a:ext cx="2352" cy="672"/>
              <a:chOff x="624" y="1056"/>
              <a:chExt cx="4704" cy="672"/>
            </a:xfrm>
          </p:grpSpPr>
          <p:grpSp>
            <p:nvGrpSpPr>
              <p:cNvPr id="552" name="Group 2462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560" name="Freeform 2463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1" name="Freeform 2464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2" name="Freeform 2465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3" name="Freeform 2466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4" name="Freeform 2467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65" name="Freeform 2468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53" name="Group 2469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554" name="Freeform 2470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5" name="Freeform 2471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6" name="Freeform 2472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7" name="Freeform 2473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8" name="Freeform 2474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9" name="Freeform 2475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2" name="Group 2484"/>
            <p:cNvGrpSpPr>
              <a:grpSpLocks/>
            </p:cNvGrpSpPr>
            <p:nvPr/>
          </p:nvGrpSpPr>
          <p:grpSpPr bwMode="auto">
            <a:xfrm>
              <a:off x="477" y="2196"/>
              <a:ext cx="2352" cy="672"/>
              <a:chOff x="624" y="1056"/>
              <a:chExt cx="4704" cy="672"/>
            </a:xfrm>
          </p:grpSpPr>
          <p:grpSp>
            <p:nvGrpSpPr>
              <p:cNvPr id="538" name="Group 2485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546" name="Freeform 2486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7" name="Freeform 2487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8" name="Freeform 2488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9" name="Freeform 2489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0" name="Freeform 2490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1" name="Freeform 2491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39" name="Group 2492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540" name="Freeform 2493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1" name="Freeform 2494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2" name="Freeform 2495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3" name="Freeform 2496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4" name="Freeform 2497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5" name="Freeform 2498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3" name="Group 2507"/>
            <p:cNvGrpSpPr>
              <a:grpSpLocks/>
            </p:cNvGrpSpPr>
            <p:nvPr/>
          </p:nvGrpSpPr>
          <p:grpSpPr bwMode="auto">
            <a:xfrm>
              <a:off x="529" y="2224"/>
              <a:ext cx="2352" cy="672"/>
              <a:chOff x="624" y="1056"/>
              <a:chExt cx="4704" cy="672"/>
            </a:xfrm>
          </p:grpSpPr>
          <p:grpSp>
            <p:nvGrpSpPr>
              <p:cNvPr id="524" name="Group 2508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532" name="Freeform 250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3" name="Freeform 251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4" name="Freeform 251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5" name="Freeform 251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6" name="Freeform 251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7" name="Freeform 251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25" name="Group 2515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526" name="Freeform 2516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7" name="Freeform 2517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8" name="Freeform 2518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9" name="Freeform 2519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0" name="Freeform 2520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1" name="Freeform 2521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4" name="Group 3013"/>
            <p:cNvGrpSpPr>
              <a:grpSpLocks/>
            </p:cNvGrpSpPr>
            <p:nvPr/>
          </p:nvGrpSpPr>
          <p:grpSpPr bwMode="auto">
            <a:xfrm>
              <a:off x="942" y="2132"/>
              <a:ext cx="2352" cy="672"/>
              <a:chOff x="624" y="1056"/>
              <a:chExt cx="4704" cy="672"/>
            </a:xfrm>
          </p:grpSpPr>
          <p:grpSp>
            <p:nvGrpSpPr>
              <p:cNvPr id="510" name="Group 3014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518" name="Freeform 3015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9" name="Freeform 3016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0" name="Freeform 3017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1" name="Freeform 3018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2" name="Freeform 3019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3" name="Freeform 3020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511" name="Group 3021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512" name="Freeform 302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3" name="Freeform 302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4" name="Freeform 302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5" name="Freeform 302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6" name="Freeform 302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7" name="Freeform 302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5" name="Group 3029"/>
            <p:cNvGrpSpPr>
              <a:grpSpLocks/>
            </p:cNvGrpSpPr>
            <p:nvPr/>
          </p:nvGrpSpPr>
          <p:grpSpPr bwMode="auto">
            <a:xfrm>
              <a:off x="886" y="2173"/>
              <a:ext cx="2352" cy="672"/>
              <a:chOff x="624" y="1056"/>
              <a:chExt cx="4704" cy="672"/>
            </a:xfrm>
          </p:grpSpPr>
          <p:grpSp>
            <p:nvGrpSpPr>
              <p:cNvPr id="496" name="Group 3030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504" name="Freeform 3031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5" name="Freeform 3032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6" name="Freeform 3033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7" name="Freeform 3034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8" name="Freeform 3035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9" name="Freeform 3036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97" name="Group 3037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498" name="Freeform 3038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99" name="Freeform 3039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0" name="Freeform 3040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1" name="Freeform 3041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2" name="Freeform 3042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03" name="Freeform 3043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6" name="Group 3045"/>
            <p:cNvGrpSpPr>
              <a:grpSpLocks/>
            </p:cNvGrpSpPr>
            <p:nvPr/>
          </p:nvGrpSpPr>
          <p:grpSpPr bwMode="auto">
            <a:xfrm>
              <a:off x="970" y="2213"/>
              <a:ext cx="2352" cy="672"/>
              <a:chOff x="624" y="1056"/>
              <a:chExt cx="4704" cy="672"/>
            </a:xfrm>
          </p:grpSpPr>
          <p:grpSp>
            <p:nvGrpSpPr>
              <p:cNvPr id="482" name="Group 3046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490" name="Freeform 304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91" name="Freeform 304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92" name="Freeform 304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93" name="Freeform 305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94" name="Freeform 305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95" name="Freeform 305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83" name="Group 3053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484" name="Freeform 305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5" name="Freeform 305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6" name="Freeform 305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7" name="Freeform 305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8" name="Freeform 305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9" name="Freeform 305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7" name="Group 3061"/>
            <p:cNvGrpSpPr>
              <a:grpSpLocks/>
            </p:cNvGrpSpPr>
            <p:nvPr/>
          </p:nvGrpSpPr>
          <p:grpSpPr bwMode="auto">
            <a:xfrm>
              <a:off x="982" y="2153"/>
              <a:ext cx="2352" cy="672"/>
              <a:chOff x="624" y="1056"/>
              <a:chExt cx="4704" cy="672"/>
            </a:xfrm>
          </p:grpSpPr>
          <p:grpSp>
            <p:nvGrpSpPr>
              <p:cNvPr id="468" name="Group 3062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476" name="Freeform 3063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7" name="Freeform 3064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8" name="Freeform 3065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9" name="Freeform 3066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0" name="Freeform 3067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81" name="Freeform 3068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69" name="Group 3069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470" name="Freeform 3070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1" name="Freeform 3071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2" name="Freeform 3072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3" name="Freeform 3073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4" name="Freeform 3074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75" name="Freeform 3075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8" name="Group 3077"/>
            <p:cNvGrpSpPr>
              <a:grpSpLocks/>
            </p:cNvGrpSpPr>
            <p:nvPr/>
          </p:nvGrpSpPr>
          <p:grpSpPr bwMode="auto">
            <a:xfrm>
              <a:off x="878" y="2233"/>
              <a:ext cx="2352" cy="672"/>
              <a:chOff x="624" y="1056"/>
              <a:chExt cx="4704" cy="672"/>
            </a:xfrm>
          </p:grpSpPr>
          <p:grpSp>
            <p:nvGrpSpPr>
              <p:cNvPr id="454" name="Group 3078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462" name="Freeform 307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63" name="Freeform 308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64" name="Freeform 308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65" name="Freeform 308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66" name="Freeform 308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67" name="Freeform 308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55" name="Group 3085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456" name="Freeform 3086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57" name="Freeform 3087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58" name="Freeform 3088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59" name="Freeform 3089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60" name="Freeform 3090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61" name="Freeform 3091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19" name="Group 3093"/>
            <p:cNvGrpSpPr>
              <a:grpSpLocks/>
            </p:cNvGrpSpPr>
            <p:nvPr/>
          </p:nvGrpSpPr>
          <p:grpSpPr bwMode="auto">
            <a:xfrm>
              <a:off x="934" y="2205"/>
              <a:ext cx="2352" cy="672"/>
              <a:chOff x="624" y="1056"/>
              <a:chExt cx="4704" cy="672"/>
            </a:xfrm>
          </p:grpSpPr>
          <p:grpSp>
            <p:nvGrpSpPr>
              <p:cNvPr id="440" name="Group 3094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448" name="Freeform 3095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49" name="Freeform 3096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50" name="Freeform 3097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51" name="Freeform 3098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52" name="Freeform 3099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53" name="Freeform 3100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41" name="Group 3101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442" name="Freeform 310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43" name="Freeform 310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44" name="Freeform 310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45" name="Freeform 310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46" name="Freeform 310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47" name="Freeform 310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0" name="Group 3109"/>
            <p:cNvGrpSpPr>
              <a:grpSpLocks/>
            </p:cNvGrpSpPr>
            <p:nvPr/>
          </p:nvGrpSpPr>
          <p:grpSpPr bwMode="auto">
            <a:xfrm>
              <a:off x="1341" y="2181"/>
              <a:ext cx="2352" cy="672"/>
              <a:chOff x="624" y="1056"/>
              <a:chExt cx="4704" cy="672"/>
            </a:xfrm>
          </p:grpSpPr>
          <p:grpSp>
            <p:nvGrpSpPr>
              <p:cNvPr id="426" name="Group 3110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434" name="Freeform 3111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5" name="Freeform 3112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6" name="Freeform 3113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7" name="Freeform 3114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8" name="Freeform 3115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9" name="Freeform 3116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27" name="Group 3117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428" name="Freeform 3118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29" name="Freeform 3119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0" name="Freeform 3120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1" name="Freeform 3121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2" name="Freeform 3122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33" name="Freeform 3123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1" name="Group 3125"/>
            <p:cNvGrpSpPr>
              <a:grpSpLocks/>
            </p:cNvGrpSpPr>
            <p:nvPr/>
          </p:nvGrpSpPr>
          <p:grpSpPr bwMode="auto">
            <a:xfrm>
              <a:off x="1252" y="2182"/>
              <a:ext cx="2352" cy="672"/>
              <a:chOff x="624" y="1056"/>
              <a:chExt cx="4704" cy="672"/>
            </a:xfrm>
          </p:grpSpPr>
          <p:grpSp>
            <p:nvGrpSpPr>
              <p:cNvPr id="412" name="Group 3126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420" name="Freeform 312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21" name="Freeform 312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22" name="Freeform 312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23" name="Freeform 313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24" name="Freeform 313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25" name="Freeform 313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13" name="Group 3133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414" name="Freeform 313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5" name="Freeform 313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6" name="Freeform 313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7" name="Freeform 313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8" name="Freeform 313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9" name="Freeform 313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2" name="Group 3157"/>
            <p:cNvGrpSpPr>
              <a:grpSpLocks/>
            </p:cNvGrpSpPr>
            <p:nvPr/>
          </p:nvGrpSpPr>
          <p:grpSpPr bwMode="auto">
            <a:xfrm>
              <a:off x="1336" y="2246"/>
              <a:ext cx="2352" cy="672"/>
              <a:chOff x="624" y="1056"/>
              <a:chExt cx="4704" cy="672"/>
            </a:xfrm>
          </p:grpSpPr>
          <p:grpSp>
            <p:nvGrpSpPr>
              <p:cNvPr id="398" name="Group 3158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406" name="Freeform 315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7" name="Freeform 316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8" name="Freeform 316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9" name="Freeform 316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0" name="Freeform 316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11" name="Freeform 316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99" name="Group 3165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400" name="Freeform 3166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1" name="Freeform 3167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2" name="Freeform 3168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3" name="Freeform 3169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4" name="Freeform 3170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405" name="Freeform 3171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3" name="Group 3173"/>
            <p:cNvGrpSpPr>
              <a:grpSpLocks/>
            </p:cNvGrpSpPr>
            <p:nvPr/>
          </p:nvGrpSpPr>
          <p:grpSpPr bwMode="auto">
            <a:xfrm>
              <a:off x="1268" y="2242"/>
              <a:ext cx="2352" cy="672"/>
              <a:chOff x="624" y="1056"/>
              <a:chExt cx="4704" cy="672"/>
            </a:xfrm>
          </p:grpSpPr>
          <p:grpSp>
            <p:nvGrpSpPr>
              <p:cNvPr id="384" name="Group 3174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392" name="Freeform 3175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3" name="Freeform 3176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4" name="Freeform 3177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5" name="Freeform 3178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6" name="Freeform 3179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7" name="Freeform 3180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85" name="Group 3181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386" name="Freeform 318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7" name="Freeform 318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8" name="Freeform 318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9" name="Freeform 318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0" name="Freeform 318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91" name="Freeform 318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4" name="Group 3189"/>
            <p:cNvGrpSpPr>
              <a:grpSpLocks/>
            </p:cNvGrpSpPr>
            <p:nvPr/>
          </p:nvGrpSpPr>
          <p:grpSpPr bwMode="auto">
            <a:xfrm>
              <a:off x="1296" y="2202"/>
              <a:ext cx="2352" cy="672"/>
              <a:chOff x="624" y="1056"/>
              <a:chExt cx="4704" cy="672"/>
            </a:xfrm>
          </p:grpSpPr>
          <p:grpSp>
            <p:nvGrpSpPr>
              <p:cNvPr id="370" name="Group 3190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378" name="Freeform 3191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9" name="Freeform 3192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0" name="Freeform 3193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1" name="Freeform 3194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2" name="Freeform 3195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83" name="Freeform 3196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71" name="Group 3197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372" name="Freeform 3198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3" name="Freeform 3199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4" name="Freeform 3200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5" name="Freeform 3201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6" name="Freeform 3202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77" name="Freeform 3203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5" name="Group 3205"/>
            <p:cNvGrpSpPr>
              <a:grpSpLocks/>
            </p:cNvGrpSpPr>
            <p:nvPr/>
          </p:nvGrpSpPr>
          <p:grpSpPr bwMode="auto">
            <a:xfrm>
              <a:off x="1248" y="2146"/>
              <a:ext cx="2352" cy="672"/>
              <a:chOff x="624" y="1056"/>
              <a:chExt cx="4704" cy="672"/>
            </a:xfrm>
          </p:grpSpPr>
          <p:grpSp>
            <p:nvGrpSpPr>
              <p:cNvPr id="356" name="Group 3206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364" name="Freeform 320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5" name="Freeform 320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6" name="Freeform 320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7" name="Freeform 321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8" name="Freeform 321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9" name="Freeform 321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57" name="Group 3213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358" name="Freeform 321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59" name="Freeform 321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0" name="Freeform 321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1" name="Freeform 321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2" name="Freeform 321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63" name="Freeform 321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6" name="Group 3221"/>
            <p:cNvGrpSpPr>
              <a:grpSpLocks/>
            </p:cNvGrpSpPr>
            <p:nvPr/>
          </p:nvGrpSpPr>
          <p:grpSpPr bwMode="auto">
            <a:xfrm>
              <a:off x="1384" y="2150"/>
              <a:ext cx="2352" cy="672"/>
              <a:chOff x="624" y="1056"/>
              <a:chExt cx="4704" cy="672"/>
            </a:xfrm>
          </p:grpSpPr>
          <p:grpSp>
            <p:nvGrpSpPr>
              <p:cNvPr id="342" name="Group 3222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350" name="Freeform 3223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51" name="Freeform 3224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52" name="Freeform 3225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53" name="Freeform 3226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54" name="Freeform 3227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55" name="Freeform 3228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43" name="Group 3229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344" name="Freeform 3230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45" name="Freeform 3231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46" name="Freeform 3232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47" name="Freeform 3233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48" name="Freeform 3234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49" name="Freeform 3235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7" name="Group 3237"/>
            <p:cNvGrpSpPr>
              <a:grpSpLocks/>
            </p:cNvGrpSpPr>
            <p:nvPr/>
          </p:nvGrpSpPr>
          <p:grpSpPr bwMode="auto">
            <a:xfrm>
              <a:off x="1684" y="2158"/>
              <a:ext cx="2352" cy="672"/>
              <a:chOff x="624" y="1056"/>
              <a:chExt cx="4704" cy="672"/>
            </a:xfrm>
          </p:grpSpPr>
          <p:grpSp>
            <p:nvGrpSpPr>
              <p:cNvPr id="328" name="Group 3238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336" name="Freeform 323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7" name="Freeform 324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8" name="Freeform 324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9" name="Freeform 324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40" name="Freeform 324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41" name="Freeform 324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29" name="Group 3245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330" name="Freeform 3246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1" name="Freeform 3247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2" name="Freeform 3248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3" name="Freeform 3249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4" name="Freeform 3250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35" name="Freeform 3251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8" name="Group 3253"/>
            <p:cNvGrpSpPr>
              <a:grpSpLocks/>
            </p:cNvGrpSpPr>
            <p:nvPr/>
          </p:nvGrpSpPr>
          <p:grpSpPr bwMode="auto">
            <a:xfrm>
              <a:off x="1716" y="2190"/>
              <a:ext cx="2352" cy="672"/>
              <a:chOff x="624" y="1056"/>
              <a:chExt cx="4704" cy="672"/>
            </a:xfrm>
          </p:grpSpPr>
          <p:grpSp>
            <p:nvGrpSpPr>
              <p:cNvPr id="314" name="Group 3254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322" name="Freeform 3255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23" name="Freeform 3256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24" name="Freeform 3257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25" name="Freeform 3258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26" name="Freeform 3259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27" name="Freeform 3260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15" name="Group 3261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316" name="Freeform 326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17" name="Freeform 326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18" name="Freeform 326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19" name="Freeform 326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20" name="Freeform 326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21" name="Freeform 326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29" name="Group 3269"/>
            <p:cNvGrpSpPr>
              <a:grpSpLocks/>
            </p:cNvGrpSpPr>
            <p:nvPr/>
          </p:nvGrpSpPr>
          <p:grpSpPr bwMode="auto">
            <a:xfrm>
              <a:off x="1632" y="2182"/>
              <a:ext cx="2352" cy="672"/>
              <a:chOff x="624" y="1056"/>
              <a:chExt cx="4704" cy="672"/>
            </a:xfrm>
          </p:grpSpPr>
          <p:grpSp>
            <p:nvGrpSpPr>
              <p:cNvPr id="300" name="Group 3270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308" name="Freeform 3271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9" name="Freeform 3272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10" name="Freeform 3273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11" name="Freeform 3274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12" name="Freeform 3275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13" name="Freeform 3276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301" name="Group 3277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302" name="Freeform 3278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3" name="Freeform 3279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4" name="Freeform 3280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5" name="Freeform 3281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6" name="Freeform 3282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307" name="Freeform 3283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0" name="Group 3285"/>
            <p:cNvGrpSpPr>
              <a:grpSpLocks/>
            </p:cNvGrpSpPr>
            <p:nvPr/>
          </p:nvGrpSpPr>
          <p:grpSpPr bwMode="auto">
            <a:xfrm>
              <a:off x="1632" y="2167"/>
              <a:ext cx="2352" cy="672"/>
              <a:chOff x="624" y="1056"/>
              <a:chExt cx="4704" cy="672"/>
            </a:xfrm>
          </p:grpSpPr>
          <p:grpSp>
            <p:nvGrpSpPr>
              <p:cNvPr id="286" name="Group 3286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294" name="Freeform 328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5" name="Freeform 328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6" name="Freeform 328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7" name="Freeform 329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8" name="Freeform 329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9" name="Freeform 329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87" name="Group 3293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288" name="Freeform 329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9" name="Freeform 329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0" name="Freeform 329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1" name="Freeform 329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2" name="Freeform 329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93" name="Freeform 329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1" name="Group 3300"/>
            <p:cNvGrpSpPr>
              <a:grpSpLocks/>
            </p:cNvGrpSpPr>
            <p:nvPr/>
          </p:nvGrpSpPr>
          <p:grpSpPr bwMode="auto">
            <a:xfrm>
              <a:off x="1652" y="2199"/>
              <a:ext cx="2352" cy="672"/>
              <a:chOff x="624" y="1056"/>
              <a:chExt cx="4704" cy="672"/>
            </a:xfrm>
          </p:grpSpPr>
          <p:grpSp>
            <p:nvGrpSpPr>
              <p:cNvPr id="272" name="Group 3301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280" name="Freeform 330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1" name="Freeform 330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2" name="Freeform 330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3" name="Freeform 330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4" name="Freeform 330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85" name="Freeform 330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73" name="Group 3308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274" name="Freeform 330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75" name="Freeform 331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76" name="Freeform 331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77" name="Freeform 331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78" name="Freeform 331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79" name="Freeform 331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2" name="Group 3316"/>
            <p:cNvGrpSpPr>
              <a:grpSpLocks/>
            </p:cNvGrpSpPr>
            <p:nvPr/>
          </p:nvGrpSpPr>
          <p:grpSpPr bwMode="auto">
            <a:xfrm>
              <a:off x="1680" y="2163"/>
              <a:ext cx="2352" cy="672"/>
              <a:chOff x="624" y="1056"/>
              <a:chExt cx="4704" cy="672"/>
            </a:xfrm>
          </p:grpSpPr>
          <p:grpSp>
            <p:nvGrpSpPr>
              <p:cNvPr id="258" name="Group 3317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266" name="Freeform 3318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7" name="Freeform 3319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8" name="Freeform 3320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9" name="Freeform 3321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70" name="Freeform 3322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71" name="Freeform 3323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59" name="Group 3324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260" name="Freeform 3325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1" name="Freeform 3326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2" name="Freeform 3327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3" name="Freeform 3328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4" name="Freeform 3329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65" name="Freeform 3330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3" name="Group 3332"/>
            <p:cNvGrpSpPr>
              <a:grpSpLocks/>
            </p:cNvGrpSpPr>
            <p:nvPr/>
          </p:nvGrpSpPr>
          <p:grpSpPr bwMode="auto">
            <a:xfrm>
              <a:off x="1712" y="2231"/>
              <a:ext cx="2352" cy="672"/>
              <a:chOff x="624" y="1056"/>
              <a:chExt cx="4704" cy="672"/>
            </a:xfrm>
          </p:grpSpPr>
          <p:grpSp>
            <p:nvGrpSpPr>
              <p:cNvPr id="244" name="Group 3333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252" name="Freeform 333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3" name="Freeform 333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4" name="Freeform 333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5" name="Freeform 333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6" name="Freeform 333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7" name="Freeform 333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45" name="Group 3340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246" name="Freeform 3341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7" name="Freeform 3342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8" name="Freeform 3343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9" name="Freeform 3344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0" name="Freeform 3345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51" name="Freeform 3346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4" name="Group 3348"/>
            <p:cNvGrpSpPr>
              <a:grpSpLocks/>
            </p:cNvGrpSpPr>
            <p:nvPr/>
          </p:nvGrpSpPr>
          <p:grpSpPr bwMode="auto">
            <a:xfrm>
              <a:off x="1728" y="2151"/>
              <a:ext cx="2352" cy="672"/>
              <a:chOff x="624" y="1056"/>
              <a:chExt cx="4704" cy="672"/>
            </a:xfrm>
          </p:grpSpPr>
          <p:grpSp>
            <p:nvGrpSpPr>
              <p:cNvPr id="230" name="Group 3349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238" name="Freeform 3350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9" name="Freeform 3351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0" name="Freeform 3352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1" name="Freeform 3353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2" name="Freeform 3354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43" name="Freeform 3355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31" name="Group 3356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232" name="Freeform 335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3" name="Freeform 335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4" name="Freeform 335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5" name="Freeform 336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6" name="Freeform 336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37" name="Freeform 336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5" name="Group 3364"/>
            <p:cNvGrpSpPr>
              <a:grpSpLocks/>
            </p:cNvGrpSpPr>
            <p:nvPr/>
          </p:nvGrpSpPr>
          <p:grpSpPr bwMode="auto">
            <a:xfrm>
              <a:off x="1664" y="2263"/>
              <a:ext cx="2352" cy="672"/>
              <a:chOff x="624" y="1056"/>
              <a:chExt cx="4704" cy="672"/>
            </a:xfrm>
          </p:grpSpPr>
          <p:grpSp>
            <p:nvGrpSpPr>
              <p:cNvPr id="216" name="Group 3365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224" name="Freeform 3366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5" name="Freeform 3367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6" name="Freeform 3368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7" name="Freeform 3369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8" name="Freeform 3370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9" name="Freeform 3371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17" name="Group 3372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218" name="Freeform 3373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19" name="Freeform 3374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0" name="Freeform 3375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1" name="Freeform 3376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2" name="Freeform 3377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23" name="Freeform 3378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6" name="Group 3380"/>
            <p:cNvGrpSpPr>
              <a:grpSpLocks/>
            </p:cNvGrpSpPr>
            <p:nvPr/>
          </p:nvGrpSpPr>
          <p:grpSpPr bwMode="auto">
            <a:xfrm>
              <a:off x="2077" y="2171"/>
              <a:ext cx="2352" cy="672"/>
              <a:chOff x="624" y="1056"/>
              <a:chExt cx="4704" cy="672"/>
            </a:xfrm>
          </p:grpSpPr>
          <p:grpSp>
            <p:nvGrpSpPr>
              <p:cNvPr id="202" name="Group 3381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210" name="Freeform 338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11" name="Freeform 338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12" name="Freeform 338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13" name="Freeform 338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14" name="Freeform 338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15" name="Freeform 338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203" name="Group 3388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204" name="Freeform 338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5" name="Freeform 339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6" name="Freeform 339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7" name="Freeform 339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8" name="Freeform 339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9" name="Freeform 339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7" name="Group 3395"/>
            <p:cNvGrpSpPr>
              <a:grpSpLocks/>
            </p:cNvGrpSpPr>
            <p:nvPr/>
          </p:nvGrpSpPr>
          <p:grpSpPr bwMode="auto">
            <a:xfrm>
              <a:off x="2021" y="2212"/>
              <a:ext cx="2352" cy="672"/>
              <a:chOff x="624" y="1056"/>
              <a:chExt cx="4704" cy="672"/>
            </a:xfrm>
          </p:grpSpPr>
          <p:grpSp>
            <p:nvGrpSpPr>
              <p:cNvPr id="188" name="Group 3396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196" name="Freeform 339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7" name="Freeform 339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8" name="Freeform 339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9" name="Freeform 340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0" name="Freeform 340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01" name="Freeform 340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89" name="Group 3403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190" name="Freeform 340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1" name="Freeform 340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2" name="Freeform 340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3" name="Freeform 340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4" name="Freeform 340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95" name="Freeform 340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8" name="Group 3410"/>
            <p:cNvGrpSpPr>
              <a:grpSpLocks/>
            </p:cNvGrpSpPr>
            <p:nvPr/>
          </p:nvGrpSpPr>
          <p:grpSpPr bwMode="auto">
            <a:xfrm>
              <a:off x="2105" y="2252"/>
              <a:ext cx="2352" cy="672"/>
              <a:chOff x="624" y="1056"/>
              <a:chExt cx="4704" cy="672"/>
            </a:xfrm>
          </p:grpSpPr>
          <p:grpSp>
            <p:nvGrpSpPr>
              <p:cNvPr id="174" name="Group 3411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182" name="Freeform 341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3" name="Freeform 341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4" name="Freeform 341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5" name="Freeform 341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6" name="Freeform 341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7" name="Freeform 341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75" name="Group 3418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176" name="Freeform 341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7" name="Freeform 342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8" name="Freeform 342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9" name="Freeform 342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0" name="Freeform 342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81" name="Freeform 342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39" name="Group 3425"/>
            <p:cNvGrpSpPr>
              <a:grpSpLocks/>
            </p:cNvGrpSpPr>
            <p:nvPr/>
          </p:nvGrpSpPr>
          <p:grpSpPr bwMode="auto">
            <a:xfrm>
              <a:off x="2117" y="2192"/>
              <a:ext cx="2352" cy="672"/>
              <a:chOff x="624" y="1056"/>
              <a:chExt cx="4704" cy="672"/>
            </a:xfrm>
          </p:grpSpPr>
          <p:grpSp>
            <p:nvGrpSpPr>
              <p:cNvPr id="160" name="Group 3426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168" name="Freeform 342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69" name="Freeform 342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0" name="Freeform 342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1" name="Freeform 343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2" name="Freeform 343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73" name="Freeform 343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61" name="Group 3433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162" name="Freeform 343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63" name="Freeform 343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64" name="Freeform 343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65" name="Freeform 343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66" name="Freeform 343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67" name="Freeform 343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40" name="Group 3440"/>
            <p:cNvGrpSpPr>
              <a:grpSpLocks/>
            </p:cNvGrpSpPr>
            <p:nvPr/>
          </p:nvGrpSpPr>
          <p:grpSpPr bwMode="auto">
            <a:xfrm>
              <a:off x="2013" y="2272"/>
              <a:ext cx="2352" cy="672"/>
              <a:chOff x="624" y="1056"/>
              <a:chExt cx="4704" cy="672"/>
            </a:xfrm>
          </p:grpSpPr>
          <p:grpSp>
            <p:nvGrpSpPr>
              <p:cNvPr id="146" name="Group 3441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154" name="Freeform 344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5" name="Freeform 344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6" name="Freeform 344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7" name="Freeform 344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8" name="Freeform 344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9" name="Freeform 344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47" name="Group 3448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148" name="Freeform 344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9" name="Freeform 345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0" name="Freeform 345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1" name="Freeform 345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2" name="Freeform 345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53" name="Freeform 345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41" name="Group 3455"/>
            <p:cNvGrpSpPr>
              <a:grpSpLocks/>
            </p:cNvGrpSpPr>
            <p:nvPr/>
          </p:nvGrpSpPr>
          <p:grpSpPr bwMode="auto">
            <a:xfrm>
              <a:off x="2069" y="2244"/>
              <a:ext cx="2352" cy="672"/>
              <a:chOff x="624" y="1056"/>
              <a:chExt cx="4704" cy="672"/>
            </a:xfrm>
          </p:grpSpPr>
          <p:grpSp>
            <p:nvGrpSpPr>
              <p:cNvPr id="132" name="Group 3456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140" name="Freeform 345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1" name="Freeform 345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2" name="Freeform 345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3" name="Freeform 346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4" name="Freeform 346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45" name="Freeform 346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33" name="Group 3463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134" name="Freeform 346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5" name="Freeform 346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6" name="Freeform 346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7" name="Freeform 346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8" name="Freeform 346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9" name="Freeform 346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42" name="Group 3470"/>
            <p:cNvGrpSpPr>
              <a:grpSpLocks/>
            </p:cNvGrpSpPr>
            <p:nvPr/>
          </p:nvGrpSpPr>
          <p:grpSpPr bwMode="auto">
            <a:xfrm>
              <a:off x="2055" y="2180"/>
              <a:ext cx="2352" cy="672"/>
              <a:chOff x="624" y="1056"/>
              <a:chExt cx="4704" cy="672"/>
            </a:xfrm>
          </p:grpSpPr>
          <p:grpSp>
            <p:nvGrpSpPr>
              <p:cNvPr id="118" name="Group 3471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126" name="Freeform 347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7" name="Freeform 347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8" name="Freeform 347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9" name="Freeform 347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0" name="Freeform 347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31" name="Freeform 347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19" name="Group 3478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120" name="Freeform 347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1" name="Freeform 348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2" name="Freeform 348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3" name="Freeform 348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4" name="Freeform 348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5" name="Freeform 348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43" name="Group 3485"/>
            <p:cNvGrpSpPr>
              <a:grpSpLocks/>
            </p:cNvGrpSpPr>
            <p:nvPr/>
          </p:nvGrpSpPr>
          <p:grpSpPr bwMode="auto">
            <a:xfrm>
              <a:off x="2075" y="2212"/>
              <a:ext cx="2352" cy="672"/>
              <a:chOff x="624" y="1056"/>
              <a:chExt cx="4704" cy="672"/>
            </a:xfrm>
          </p:grpSpPr>
          <p:grpSp>
            <p:nvGrpSpPr>
              <p:cNvPr id="104" name="Group 3486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112" name="Freeform 348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3" name="Freeform 348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4" name="Freeform 348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5" name="Freeform 349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6" name="Freeform 349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7" name="Freeform 349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05" name="Group 3493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106" name="Freeform 349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7" name="Freeform 349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8" name="Freeform 349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9" name="Freeform 349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0" name="Freeform 349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1" name="Freeform 349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44" name="Group 3501"/>
            <p:cNvGrpSpPr>
              <a:grpSpLocks/>
            </p:cNvGrpSpPr>
            <p:nvPr/>
          </p:nvGrpSpPr>
          <p:grpSpPr bwMode="auto">
            <a:xfrm>
              <a:off x="2103" y="2176"/>
              <a:ext cx="2352" cy="672"/>
              <a:chOff x="624" y="1056"/>
              <a:chExt cx="4704" cy="672"/>
            </a:xfrm>
          </p:grpSpPr>
          <p:grpSp>
            <p:nvGrpSpPr>
              <p:cNvPr id="90" name="Group 3502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98" name="Freeform 3503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9" name="Freeform 3504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0" name="Freeform 3505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1" name="Freeform 3506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2" name="Freeform 3507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03" name="Freeform 3508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91" name="Group 3509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92" name="Freeform 3510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3" name="Freeform 3511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4" name="Freeform 3512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5" name="Freeform 3513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6" name="Freeform 3514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97" name="Freeform 3515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45" name="Group 3517"/>
            <p:cNvGrpSpPr>
              <a:grpSpLocks/>
            </p:cNvGrpSpPr>
            <p:nvPr/>
          </p:nvGrpSpPr>
          <p:grpSpPr bwMode="auto">
            <a:xfrm>
              <a:off x="2135" y="2244"/>
              <a:ext cx="2352" cy="672"/>
              <a:chOff x="624" y="1056"/>
              <a:chExt cx="4704" cy="672"/>
            </a:xfrm>
          </p:grpSpPr>
          <p:grpSp>
            <p:nvGrpSpPr>
              <p:cNvPr id="76" name="Group 3518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84" name="Freeform 351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5" name="Freeform 352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6" name="Freeform 352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7" name="Freeform 352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8" name="Freeform 352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9" name="Freeform 352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77" name="Group 3525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78" name="Freeform 3526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9" name="Freeform 3527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0" name="Freeform 3528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1" name="Freeform 3529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2" name="Freeform 3530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83" name="Freeform 3531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46" name="Group 3533"/>
            <p:cNvGrpSpPr>
              <a:grpSpLocks/>
            </p:cNvGrpSpPr>
            <p:nvPr/>
          </p:nvGrpSpPr>
          <p:grpSpPr bwMode="auto">
            <a:xfrm>
              <a:off x="2151" y="2164"/>
              <a:ext cx="2352" cy="672"/>
              <a:chOff x="624" y="1056"/>
              <a:chExt cx="4704" cy="672"/>
            </a:xfrm>
          </p:grpSpPr>
          <p:grpSp>
            <p:nvGrpSpPr>
              <p:cNvPr id="62" name="Group 3534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70" name="Freeform 3535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1" name="Freeform 3536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" name="Freeform 3537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3" name="Freeform 3538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4" name="Freeform 3539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5" name="Freeform 3540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63" name="Group 3541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64" name="Freeform 354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5" name="Freeform 354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6" name="Freeform 354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7" name="Freeform 354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8" name="Freeform 354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9" name="Freeform 354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47" name="Group 3549"/>
            <p:cNvGrpSpPr>
              <a:grpSpLocks/>
            </p:cNvGrpSpPr>
            <p:nvPr/>
          </p:nvGrpSpPr>
          <p:grpSpPr bwMode="auto">
            <a:xfrm>
              <a:off x="2087" y="2276"/>
              <a:ext cx="2352" cy="672"/>
              <a:chOff x="624" y="1056"/>
              <a:chExt cx="4704" cy="672"/>
            </a:xfrm>
          </p:grpSpPr>
          <p:grpSp>
            <p:nvGrpSpPr>
              <p:cNvPr id="48" name="Group 3550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56" name="Freeform 3551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7" name="Freeform 3552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8" name="Freeform 3553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9" name="Freeform 3554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0" name="Freeform 3555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1" name="Freeform 3556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49" name="Group 3557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50" name="Freeform 3558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1" name="Freeform 3559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2" name="Freeform 3560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3" name="Freeform 3561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4" name="Freeform 3562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55" name="Freeform 3563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</p:grpSp>
      <p:grpSp>
        <p:nvGrpSpPr>
          <p:cNvPr id="622" name="Group 6045"/>
          <p:cNvGrpSpPr>
            <a:grpSpLocks/>
          </p:cNvGrpSpPr>
          <p:nvPr/>
        </p:nvGrpSpPr>
        <p:grpSpPr bwMode="auto">
          <a:xfrm>
            <a:off x="1331914" y="4495801"/>
            <a:ext cx="7812092" cy="2262188"/>
            <a:chOff x="839" y="2832"/>
            <a:chExt cx="4921" cy="1425"/>
          </a:xfrm>
        </p:grpSpPr>
        <p:sp>
          <p:nvSpPr>
            <p:cNvPr id="623" name="Text Box 4896"/>
            <p:cNvSpPr txBox="1">
              <a:spLocks noChangeArrowheads="1"/>
            </p:cNvSpPr>
            <p:nvPr/>
          </p:nvSpPr>
          <p:spPr bwMode="auto">
            <a:xfrm>
              <a:off x="3696" y="2832"/>
              <a:ext cx="2064" cy="67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3200" dirty="0"/>
                <a:t>Coherent at the wavelength of </a:t>
              </a:r>
              <a:r>
                <a:rPr lang="en-US" altLang="ja-JP" sz="3200" dirty="0">
                  <a:latin typeface="Symbol" pitchFamily="18" charset="2"/>
                </a:rPr>
                <a:t>l</a:t>
              </a:r>
              <a:endParaRPr lang="ja-JP" altLang="en-US" sz="3200" dirty="0"/>
            </a:p>
          </p:txBody>
        </p:sp>
        <p:sp>
          <p:nvSpPr>
            <p:cNvPr id="624" name="Text Box 4897"/>
            <p:cNvSpPr txBox="1">
              <a:spLocks noChangeArrowheads="1"/>
            </p:cNvSpPr>
            <p:nvPr/>
          </p:nvSpPr>
          <p:spPr bwMode="auto">
            <a:xfrm>
              <a:off x="839" y="3578"/>
              <a:ext cx="4337" cy="67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3200" dirty="0"/>
                <a:t>FEL is coherent radiation emitted by an electron beam with microbunches</a:t>
              </a:r>
              <a:endParaRPr lang="ja-JP" altLang="en-US" sz="3200" dirty="0"/>
            </a:p>
          </p:txBody>
        </p:sp>
      </p:grpSp>
      <p:grpSp>
        <p:nvGrpSpPr>
          <p:cNvPr id="625" name="Group 6091"/>
          <p:cNvGrpSpPr>
            <a:grpSpLocks/>
          </p:cNvGrpSpPr>
          <p:nvPr/>
        </p:nvGrpSpPr>
        <p:grpSpPr bwMode="auto">
          <a:xfrm>
            <a:off x="1287463" y="3032127"/>
            <a:ext cx="3821109" cy="2325688"/>
            <a:chOff x="811" y="1910"/>
            <a:chExt cx="2407" cy="1465"/>
          </a:xfrm>
        </p:grpSpPr>
        <p:sp>
          <p:nvSpPr>
            <p:cNvPr id="626" name="Line 4892"/>
            <p:cNvSpPr>
              <a:spLocks noChangeShapeType="1"/>
            </p:cNvSpPr>
            <p:nvPr/>
          </p:nvSpPr>
          <p:spPr bwMode="auto">
            <a:xfrm>
              <a:off x="812" y="3090"/>
              <a:ext cx="17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7" name="Rectangle 4893"/>
                <p:cNvSpPr>
                  <a:spLocks noChangeArrowheads="1"/>
                </p:cNvSpPr>
                <p:nvPr/>
              </p:nvSpPr>
              <p:spPr bwMode="auto">
                <a:xfrm>
                  <a:off x="1528" y="3045"/>
                  <a:ext cx="363" cy="3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ja-JP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800" i="1">
                                <a:latin typeface="Cambria Math"/>
                              </a:rPr>
                              <m:t>𝑙</m:t>
                            </m:r>
                          </m:e>
                          <m:sub>
                            <m:r>
                              <a:rPr lang="en-US" altLang="ja-JP" sz="2800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US" altLang="ja-JP" sz="2800" dirty="0">
                    <a:latin typeface="cmbxti10" pitchFamily="34" charset="0"/>
                  </a:endParaRPr>
                </a:p>
              </p:txBody>
            </p:sp>
          </mc:Choice>
          <mc:Fallback xmlns="">
            <p:sp>
              <p:nvSpPr>
                <p:cNvPr id="627" name="Rectangle 48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8" y="3045"/>
                  <a:ext cx="363" cy="33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28" name="Group 6090"/>
            <p:cNvGrpSpPr>
              <a:grpSpLocks/>
            </p:cNvGrpSpPr>
            <p:nvPr/>
          </p:nvGrpSpPr>
          <p:grpSpPr bwMode="auto">
            <a:xfrm>
              <a:off x="811" y="1910"/>
              <a:ext cx="2407" cy="839"/>
              <a:chOff x="811" y="1910"/>
              <a:chExt cx="2407" cy="839"/>
            </a:xfrm>
          </p:grpSpPr>
          <p:grpSp>
            <p:nvGrpSpPr>
              <p:cNvPr id="629" name="Group 4827"/>
              <p:cNvGrpSpPr>
                <a:grpSpLocks/>
              </p:cNvGrpSpPr>
              <p:nvPr/>
            </p:nvGrpSpPr>
            <p:grpSpPr bwMode="auto">
              <a:xfrm>
                <a:off x="811" y="2462"/>
                <a:ext cx="1711" cy="221"/>
                <a:chOff x="451" y="2401"/>
                <a:chExt cx="1711" cy="221"/>
              </a:xfrm>
            </p:grpSpPr>
            <p:sp>
              <p:nvSpPr>
                <p:cNvPr id="635" name="Oval 2295"/>
                <p:cNvSpPr>
                  <a:spLocks noChangeArrowheads="1"/>
                </p:cNvSpPr>
                <p:nvPr/>
              </p:nvSpPr>
              <p:spPr bwMode="auto">
                <a:xfrm>
                  <a:off x="471" y="2417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36" name="Oval 2414"/>
                <p:cNvSpPr>
                  <a:spLocks noChangeArrowheads="1"/>
                </p:cNvSpPr>
                <p:nvPr/>
              </p:nvSpPr>
              <p:spPr bwMode="auto">
                <a:xfrm>
                  <a:off x="491" y="2449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37" name="Oval 2437"/>
                <p:cNvSpPr>
                  <a:spLocks noChangeArrowheads="1"/>
                </p:cNvSpPr>
                <p:nvPr/>
              </p:nvSpPr>
              <p:spPr bwMode="auto">
                <a:xfrm>
                  <a:off x="519" y="2413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38" name="Oval 2460"/>
                <p:cNvSpPr>
                  <a:spLocks noChangeArrowheads="1"/>
                </p:cNvSpPr>
                <p:nvPr/>
              </p:nvSpPr>
              <p:spPr bwMode="auto">
                <a:xfrm>
                  <a:off x="551" y="2481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39" name="Oval 2483"/>
                <p:cNvSpPr>
                  <a:spLocks noChangeArrowheads="1"/>
                </p:cNvSpPr>
                <p:nvPr/>
              </p:nvSpPr>
              <p:spPr bwMode="auto">
                <a:xfrm>
                  <a:off x="567" y="2401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0" name="Oval 2506"/>
                <p:cNvSpPr>
                  <a:spLocks noChangeArrowheads="1"/>
                </p:cNvSpPr>
                <p:nvPr/>
              </p:nvSpPr>
              <p:spPr bwMode="auto">
                <a:xfrm>
                  <a:off x="451" y="2485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1" name="Oval 2529"/>
                <p:cNvSpPr>
                  <a:spLocks noChangeArrowheads="1"/>
                </p:cNvSpPr>
                <p:nvPr/>
              </p:nvSpPr>
              <p:spPr bwMode="auto">
                <a:xfrm>
                  <a:off x="503" y="2513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2" name="Oval 3028"/>
                <p:cNvSpPr>
                  <a:spLocks noChangeArrowheads="1"/>
                </p:cNvSpPr>
                <p:nvPr/>
              </p:nvSpPr>
              <p:spPr bwMode="auto">
                <a:xfrm>
                  <a:off x="916" y="2421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3" name="Oval 3044"/>
                <p:cNvSpPr>
                  <a:spLocks noChangeArrowheads="1"/>
                </p:cNvSpPr>
                <p:nvPr/>
              </p:nvSpPr>
              <p:spPr bwMode="auto">
                <a:xfrm>
                  <a:off x="860" y="2462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4" name="Oval 3060"/>
                <p:cNvSpPr>
                  <a:spLocks noChangeArrowheads="1"/>
                </p:cNvSpPr>
                <p:nvPr/>
              </p:nvSpPr>
              <p:spPr bwMode="auto">
                <a:xfrm>
                  <a:off x="944" y="2502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5" name="Oval 3076"/>
                <p:cNvSpPr>
                  <a:spLocks noChangeArrowheads="1"/>
                </p:cNvSpPr>
                <p:nvPr/>
              </p:nvSpPr>
              <p:spPr bwMode="auto">
                <a:xfrm>
                  <a:off x="956" y="2442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6" name="Oval 3092"/>
                <p:cNvSpPr>
                  <a:spLocks noChangeArrowheads="1"/>
                </p:cNvSpPr>
                <p:nvPr/>
              </p:nvSpPr>
              <p:spPr bwMode="auto">
                <a:xfrm>
                  <a:off x="852" y="2522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7" name="Oval 3108"/>
                <p:cNvSpPr>
                  <a:spLocks noChangeArrowheads="1"/>
                </p:cNvSpPr>
                <p:nvPr/>
              </p:nvSpPr>
              <p:spPr bwMode="auto">
                <a:xfrm>
                  <a:off x="908" y="2494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8" name="Oval 3124"/>
                <p:cNvSpPr>
                  <a:spLocks noChangeArrowheads="1"/>
                </p:cNvSpPr>
                <p:nvPr/>
              </p:nvSpPr>
              <p:spPr bwMode="auto">
                <a:xfrm>
                  <a:off x="1315" y="2470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9" name="Oval 3140"/>
                <p:cNvSpPr>
                  <a:spLocks noChangeArrowheads="1"/>
                </p:cNvSpPr>
                <p:nvPr/>
              </p:nvSpPr>
              <p:spPr bwMode="auto">
                <a:xfrm>
                  <a:off x="1226" y="2471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50" name="Oval 3172"/>
                <p:cNvSpPr>
                  <a:spLocks noChangeArrowheads="1"/>
                </p:cNvSpPr>
                <p:nvPr/>
              </p:nvSpPr>
              <p:spPr bwMode="auto">
                <a:xfrm>
                  <a:off x="1310" y="2535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51" name="Oval 3188"/>
                <p:cNvSpPr>
                  <a:spLocks noChangeArrowheads="1"/>
                </p:cNvSpPr>
                <p:nvPr/>
              </p:nvSpPr>
              <p:spPr bwMode="auto">
                <a:xfrm>
                  <a:off x="1242" y="2531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52" name="Oval 3204"/>
                <p:cNvSpPr>
                  <a:spLocks noChangeArrowheads="1"/>
                </p:cNvSpPr>
                <p:nvPr/>
              </p:nvSpPr>
              <p:spPr bwMode="auto">
                <a:xfrm>
                  <a:off x="1270" y="2491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53" name="Oval 3220"/>
                <p:cNvSpPr>
                  <a:spLocks noChangeArrowheads="1"/>
                </p:cNvSpPr>
                <p:nvPr/>
              </p:nvSpPr>
              <p:spPr bwMode="auto">
                <a:xfrm>
                  <a:off x="1222" y="2435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54" name="Oval 3236"/>
                <p:cNvSpPr>
                  <a:spLocks noChangeArrowheads="1"/>
                </p:cNvSpPr>
                <p:nvPr/>
              </p:nvSpPr>
              <p:spPr bwMode="auto">
                <a:xfrm>
                  <a:off x="1358" y="2439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55" name="Oval 3252"/>
                <p:cNvSpPr>
                  <a:spLocks noChangeArrowheads="1"/>
                </p:cNvSpPr>
                <p:nvPr/>
              </p:nvSpPr>
              <p:spPr bwMode="auto">
                <a:xfrm>
                  <a:off x="1658" y="2447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56" name="Oval 3268"/>
                <p:cNvSpPr>
                  <a:spLocks noChangeArrowheads="1"/>
                </p:cNvSpPr>
                <p:nvPr/>
              </p:nvSpPr>
              <p:spPr bwMode="auto">
                <a:xfrm>
                  <a:off x="1690" y="2479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57" name="Oval 3284"/>
                <p:cNvSpPr>
                  <a:spLocks noChangeArrowheads="1"/>
                </p:cNvSpPr>
                <p:nvPr/>
              </p:nvSpPr>
              <p:spPr bwMode="auto">
                <a:xfrm>
                  <a:off x="1606" y="2471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58" name="Oval 3315"/>
                <p:cNvSpPr>
                  <a:spLocks noChangeArrowheads="1"/>
                </p:cNvSpPr>
                <p:nvPr/>
              </p:nvSpPr>
              <p:spPr bwMode="auto">
                <a:xfrm>
                  <a:off x="1626" y="2488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59" name="Oval 3331"/>
                <p:cNvSpPr>
                  <a:spLocks noChangeArrowheads="1"/>
                </p:cNvSpPr>
                <p:nvPr/>
              </p:nvSpPr>
              <p:spPr bwMode="auto">
                <a:xfrm>
                  <a:off x="1654" y="2452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60" name="Oval 3347"/>
                <p:cNvSpPr>
                  <a:spLocks noChangeArrowheads="1"/>
                </p:cNvSpPr>
                <p:nvPr/>
              </p:nvSpPr>
              <p:spPr bwMode="auto">
                <a:xfrm>
                  <a:off x="1686" y="2520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61" name="Oval 3363"/>
                <p:cNvSpPr>
                  <a:spLocks noChangeArrowheads="1"/>
                </p:cNvSpPr>
                <p:nvPr/>
              </p:nvSpPr>
              <p:spPr bwMode="auto">
                <a:xfrm>
                  <a:off x="1702" y="2440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62" name="Oval 3379"/>
                <p:cNvSpPr>
                  <a:spLocks noChangeArrowheads="1"/>
                </p:cNvSpPr>
                <p:nvPr/>
              </p:nvSpPr>
              <p:spPr bwMode="auto">
                <a:xfrm>
                  <a:off x="1638" y="2552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63" name="Oval 3500"/>
                <p:cNvSpPr>
                  <a:spLocks noChangeArrowheads="1"/>
                </p:cNvSpPr>
                <p:nvPr/>
              </p:nvSpPr>
              <p:spPr bwMode="auto">
                <a:xfrm>
                  <a:off x="2029" y="2501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64" name="Oval 3516"/>
                <p:cNvSpPr>
                  <a:spLocks noChangeArrowheads="1"/>
                </p:cNvSpPr>
                <p:nvPr/>
              </p:nvSpPr>
              <p:spPr bwMode="auto">
                <a:xfrm>
                  <a:off x="2057" y="2465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65" name="Oval 3532"/>
                <p:cNvSpPr>
                  <a:spLocks noChangeArrowheads="1"/>
                </p:cNvSpPr>
                <p:nvPr/>
              </p:nvSpPr>
              <p:spPr bwMode="auto">
                <a:xfrm>
                  <a:off x="2089" y="2533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66" name="Oval 3548"/>
                <p:cNvSpPr>
                  <a:spLocks noChangeArrowheads="1"/>
                </p:cNvSpPr>
                <p:nvPr/>
              </p:nvSpPr>
              <p:spPr bwMode="auto">
                <a:xfrm>
                  <a:off x="2105" y="2453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67" name="Oval 3564"/>
                <p:cNvSpPr>
                  <a:spLocks noChangeArrowheads="1"/>
                </p:cNvSpPr>
                <p:nvPr/>
              </p:nvSpPr>
              <p:spPr bwMode="auto">
                <a:xfrm>
                  <a:off x="2041" y="2565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68" name="Oval 3686"/>
                <p:cNvSpPr>
                  <a:spLocks noChangeArrowheads="1"/>
                </p:cNvSpPr>
                <p:nvPr/>
              </p:nvSpPr>
              <p:spPr bwMode="auto">
                <a:xfrm>
                  <a:off x="457" y="2535"/>
                  <a:ext cx="57" cy="57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</p:grpSp>
          <p:sp>
            <p:nvSpPr>
              <p:cNvPr id="630" name="Line 4853"/>
              <p:cNvSpPr>
                <a:spLocks noChangeShapeType="1"/>
              </p:cNvSpPr>
              <p:nvPr/>
            </p:nvSpPr>
            <p:spPr bwMode="auto">
              <a:xfrm>
                <a:off x="896" y="2410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31" name="Rectangle 4854"/>
              <p:cNvSpPr>
                <a:spLocks noChangeArrowheads="1"/>
              </p:cNvSpPr>
              <p:nvPr/>
            </p:nvSpPr>
            <p:spPr bwMode="auto">
              <a:xfrm>
                <a:off x="970" y="2098"/>
                <a:ext cx="239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ja-JP" sz="2800">
                    <a:latin typeface="Symbol" pitchFamily="18" charset="2"/>
                  </a:rPr>
                  <a:t>l</a:t>
                </a:r>
                <a:endParaRPr lang="en-US" altLang="ja-JP" sz="2800"/>
              </a:p>
            </p:txBody>
          </p:sp>
          <p:sp>
            <p:nvSpPr>
              <p:cNvPr id="632" name="Oval 4898"/>
              <p:cNvSpPr>
                <a:spLocks noChangeArrowheads="1"/>
              </p:cNvSpPr>
              <p:nvPr/>
            </p:nvSpPr>
            <p:spPr bwMode="auto">
              <a:xfrm>
                <a:off x="1859" y="2361"/>
                <a:ext cx="397" cy="38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33" name="Text Box 4899"/>
              <p:cNvSpPr txBox="1">
                <a:spLocks noChangeArrowheads="1"/>
              </p:cNvSpPr>
              <p:nvPr/>
            </p:nvSpPr>
            <p:spPr bwMode="auto">
              <a:xfrm>
                <a:off x="2267" y="1910"/>
                <a:ext cx="95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2000" dirty="0"/>
                  <a:t>Microbunch</a:t>
                </a:r>
                <a:endParaRPr lang="ja-JP" altLang="en-US" sz="2000" dirty="0"/>
              </a:p>
            </p:txBody>
          </p:sp>
          <p:sp>
            <p:nvSpPr>
              <p:cNvPr id="634" name="Line 4900"/>
              <p:cNvSpPr>
                <a:spLocks noChangeShapeType="1"/>
              </p:cNvSpPr>
              <p:nvPr/>
            </p:nvSpPr>
            <p:spPr bwMode="auto">
              <a:xfrm flipV="1">
                <a:off x="2077" y="2081"/>
                <a:ext cx="218" cy="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grpSp>
        <p:nvGrpSpPr>
          <p:cNvPr id="669" name="Group 6092"/>
          <p:cNvGrpSpPr>
            <a:grpSpLocks/>
          </p:cNvGrpSpPr>
          <p:nvPr/>
        </p:nvGrpSpPr>
        <p:grpSpPr bwMode="auto">
          <a:xfrm>
            <a:off x="1282700" y="1285875"/>
            <a:ext cx="6569075" cy="1843088"/>
            <a:chOff x="808" y="810"/>
            <a:chExt cx="4138" cy="1161"/>
          </a:xfrm>
        </p:grpSpPr>
        <p:grpSp>
          <p:nvGrpSpPr>
            <p:cNvPr id="670" name="Group 4825"/>
            <p:cNvGrpSpPr>
              <a:grpSpLocks/>
            </p:cNvGrpSpPr>
            <p:nvPr/>
          </p:nvGrpSpPr>
          <p:grpSpPr bwMode="auto">
            <a:xfrm>
              <a:off x="842" y="810"/>
              <a:ext cx="4104" cy="796"/>
              <a:chOff x="798" y="1046"/>
              <a:chExt cx="4104" cy="796"/>
            </a:xfrm>
          </p:grpSpPr>
          <p:grpSp>
            <p:nvGrpSpPr>
              <p:cNvPr id="726" name="Group 2233"/>
              <p:cNvGrpSpPr>
                <a:grpSpLocks/>
              </p:cNvGrpSpPr>
              <p:nvPr/>
            </p:nvGrpSpPr>
            <p:grpSpPr bwMode="auto">
              <a:xfrm>
                <a:off x="974" y="1046"/>
                <a:ext cx="2352" cy="672"/>
                <a:chOff x="624" y="1056"/>
                <a:chExt cx="4704" cy="672"/>
              </a:xfrm>
            </p:grpSpPr>
            <p:grpSp>
              <p:nvGrpSpPr>
                <p:cNvPr id="1279" name="Group 2234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287" name="Freeform 2235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88" name="Freeform 2236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89" name="Freeform 2237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90" name="Freeform 2238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91" name="Freeform 2239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92" name="Freeform 2240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280" name="Group 2241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281" name="Freeform 224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82" name="Freeform 224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83" name="Freeform 224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84" name="Freeform 224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85" name="Freeform 224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86" name="Freeform 224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27" name="Group 2249"/>
              <p:cNvGrpSpPr>
                <a:grpSpLocks/>
              </p:cNvGrpSpPr>
              <p:nvPr/>
            </p:nvGrpSpPr>
            <p:grpSpPr bwMode="auto">
              <a:xfrm>
                <a:off x="3574" y="1046"/>
                <a:ext cx="1176" cy="672"/>
                <a:chOff x="2016" y="2352"/>
                <a:chExt cx="1152" cy="288"/>
              </a:xfrm>
            </p:grpSpPr>
            <p:sp>
              <p:nvSpPr>
                <p:cNvPr id="1273" name="Freeform 2250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74" name="Freeform 2251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75" name="Freeform 2252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76" name="Freeform 2253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77" name="Freeform 2254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78" name="Freeform 2255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728" name="Group 3873"/>
              <p:cNvGrpSpPr>
                <a:grpSpLocks/>
              </p:cNvGrpSpPr>
              <p:nvPr/>
            </p:nvGrpSpPr>
            <p:grpSpPr bwMode="auto">
              <a:xfrm>
                <a:off x="1046" y="1102"/>
                <a:ext cx="2352" cy="672"/>
                <a:chOff x="624" y="1056"/>
                <a:chExt cx="4704" cy="672"/>
              </a:xfrm>
            </p:grpSpPr>
            <p:grpSp>
              <p:nvGrpSpPr>
                <p:cNvPr id="1259" name="Group 3874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267" name="Freeform 3875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68" name="Freeform 3876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69" name="Freeform 3877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70" name="Freeform 3878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71" name="Freeform 3879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72" name="Freeform 3880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260" name="Group 3881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261" name="Freeform 388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62" name="Freeform 388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63" name="Freeform 388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64" name="Freeform 388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65" name="Freeform 388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66" name="Freeform 388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29" name="Group 3888"/>
              <p:cNvGrpSpPr>
                <a:grpSpLocks/>
              </p:cNvGrpSpPr>
              <p:nvPr/>
            </p:nvGrpSpPr>
            <p:grpSpPr bwMode="auto">
              <a:xfrm>
                <a:off x="3646" y="1102"/>
                <a:ext cx="1176" cy="672"/>
                <a:chOff x="2016" y="2352"/>
                <a:chExt cx="1152" cy="288"/>
              </a:xfrm>
            </p:grpSpPr>
            <p:sp>
              <p:nvSpPr>
                <p:cNvPr id="1253" name="Freeform 3889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54" name="Freeform 3890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55" name="Freeform 3891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56" name="Freeform 3892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57" name="Freeform 3893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58" name="Freeform 3894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730" name="Group 3896"/>
              <p:cNvGrpSpPr>
                <a:grpSpLocks/>
              </p:cNvGrpSpPr>
              <p:nvPr/>
            </p:nvGrpSpPr>
            <p:grpSpPr bwMode="auto">
              <a:xfrm>
                <a:off x="1214" y="1046"/>
                <a:ext cx="2352" cy="672"/>
                <a:chOff x="624" y="1056"/>
                <a:chExt cx="4704" cy="672"/>
              </a:xfrm>
            </p:grpSpPr>
            <p:grpSp>
              <p:nvGrpSpPr>
                <p:cNvPr id="1239" name="Group 3897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247" name="Freeform 389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8" name="Freeform 389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9" name="Freeform 390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50" name="Freeform 390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51" name="Freeform 390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52" name="Freeform 390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240" name="Group 3904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241" name="Freeform 3905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2" name="Freeform 3906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3" name="Freeform 3907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4" name="Freeform 3908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5" name="Freeform 3909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46" name="Freeform 3910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31" name="Group 3911"/>
              <p:cNvGrpSpPr>
                <a:grpSpLocks/>
              </p:cNvGrpSpPr>
              <p:nvPr/>
            </p:nvGrpSpPr>
            <p:grpSpPr bwMode="auto">
              <a:xfrm>
                <a:off x="3702" y="1046"/>
                <a:ext cx="1176" cy="672"/>
                <a:chOff x="2016" y="2352"/>
                <a:chExt cx="1152" cy="288"/>
              </a:xfrm>
            </p:grpSpPr>
            <p:sp>
              <p:nvSpPr>
                <p:cNvPr id="1233" name="Freeform 3912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34" name="Freeform 3913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35" name="Freeform 3914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36" name="Freeform 3915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37" name="Freeform 3916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38" name="Freeform 3917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732" name="Group 3919"/>
              <p:cNvGrpSpPr>
                <a:grpSpLocks/>
              </p:cNvGrpSpPr>
              <p:nvPr/>
            </p:nvGrpSpPr>
            <p:grpSpPr bwMode="auto">
              <a:xfrm>
                <a:off x="1218" y="1122"/>
                <a:ext cx="2352" cy="672"/>
                <a:chOff x="624" y="1056"/>
                <a:chExt cx="4704" cy="672"/>
              </a:xfrm>
            </p:grpSpPr>
            <p:grpSp>
              <p:nvGrpSpPr>
                <p:cNvPr id="1219" name="Group 3920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227" name="Freeform 3921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28" name="Freeform 3922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29" name="Freeform 3923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0" name="Freeform 3924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1" name="Freeform 3925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32" name="Freeform 3926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220" name="Group 3927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221" name="Freeform 392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22" name="Freeform 392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23" name="Freeform 393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24" name="Freeform 393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25" name="Freeform 393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26" name="Freeform 393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33" name="Group 3934"/>
              <p:cNvGrpSpPr>
                <a:grpSpLocks/>
              </p:cNvGrpSpPr>
              <p:nvPr/>
            </p:nvGrpSpPr>
            <p:grpSpPr bwMode="auto">
              <a:xfrm>
                <a:off x="3726" y="1122"/>
                <a:ext cx="1176" cy="672"/>
                <a:chOff x="2016" y="2352"/>
                <a:chExt cx="1152" cy="288"/>
              </a:xfrm>
            </p:grpSpPr>
            <p:sp>
              <p:nvSpPr>
                <p:cNvPr id="1213" name="Freeform 3935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14" name="Freeform 3936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15" name="Freeform 3937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16" name="Freeform 3938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17" name="Freeform 3939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218" name="Freeform 3940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734" name="Group 3942"/>
              <p:cNvGrpSpPr>
                <a:grpSpLocks/>
              </p:cNvGrpSpPr>
              <p:nvPr/>
            </p:nvGrpSpPr>
            <p:grpSpPr bwMode="auto">
              <a:xfrm>
                <a:off x="1162" y="1062"/>
                <a:ext cx="2352" cy="672"/>
                <a:chOff x="624" y="1056"/>
                <a:chExt cx="4704" cy="672"/>
              </a:xfrm>
            </p:grpSpPr>
            <p:grpSp>
              <p:nvGrpSpPr>
                <p:cNvPr id="1199" name="Group 3943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207" name="Freeform 394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08" name="Freeform 394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09" name="Freeform 394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10" name="Freeform 394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11" name="Freeform 394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12" name="Freeform 394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200" name="Group 3950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201" name="Freeform 3951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02" name="Freeform 3952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03" name="Freeform 3953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04" name="Freeform 3954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05" name="Freeform 3955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206" name="Freeform 3956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35" name="Group 3965"/>
              <p:cNvGrpSpPr>
                <a:grpSpLocks/>
              </p:cNvGrpSpPr>
              <p:nvPr/>
            </p:nvGrpSpPr>
            <p:grpSpPr bwMode="auto">
              <a:xfrm>
                <a:off x="1166" y="1142"/>
                <a:ext cx="2352" cy="672"/>
                <a:chOff x="624" y="1056"/>
                <a:chExt cx="4704" cy="672"/>
              </a:xfrm>
            </p:grpSpPr>
            <p:grpSp>
              <p:nvGrpSpPr>
                <p:cNvPr id="1185" name="Group 3966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93" name="Freeform 3967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94" name="Freeform 3968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95" name="Freeform 3969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96" name="Freeform 3970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97" name="Freeform 3971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98" name="Freeform 3972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186" name="Group 3973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87" name="Freeform 397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88" name="Freeform 397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89" name="Freeform 397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90" name="Freeform 397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91" name="Freeform 397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92" name="Freeform 397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36" name="Group 3988"/>
              <p:cNvGrpSpPr>
                <a:grpSpLocks/>
              </p:cNvGrpSpPr>
              <p:nvPr/>
            </p:nvGrpSpPr>
            <p:grpSpPr bwMode="auto">
              <a:xfrm>
                <a:off x="930" y="1090"/>
                <a:ext cx="2352" cy="672"/>
                <a:chOff x="624" y="1056"/>
                <a:chExt cx="4704" cy="672"/>
              </a:xfrm>
            </p:grpSpPr>
            <p:grpSp>
              <p:nvGrpSpPr>
                <p:cNvPr id="1171" name="Group 3989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79" name="Freeform 399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80" name="Freeform 399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81" name="Freeform 399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82" name="Freeform 399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83" name="Freeform 399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84" name="Freeform 399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172" name="Group 3996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73" name="Freeform 3997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74" name="Freeform 3998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75" name="Freeform 3999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76" name="Freeform 4000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77" name="Freeform 4001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78" name="Freeform 4002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37" name="Group 4003"/>
              <p:cNvGrpSpPr>
                <a:grpSpLocks/>
              </p:cNvGrpSpPr>
              <p:nvPr/>
            </p:nvGrpSpPr>
            <p:grpSpPr bwMode="auto">
              <a:xfrm>
                <a:off x="3530" y="1090"/>
                <a:ext cx="1176" cy="672"/>
                <a:chOff x="2016" y="2352"/>
                <a:chExt cx="1152" cy="288"/>
              </a:xfrm>
            </p:grpSpPr>
            <p:sp>
              <p:nvSpPr>
                <p:cNvPr id="1165" name="Freeform 400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66" name="Freeform 400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67" name="Freeform 400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68" name="Freeform 400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69" name="Freeform 400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70" name="Freeform 400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738" name="Group 4011"/>
              <p:cNvGrpSpPr>
                <a:grpSpLocks/>
              </p:cNvGrpSpPr>
              <p:nvPr/>
            </p:nvGrpSpPr>
            <p:grpSpPr bwMode="auto">
              <a:xfrm>
                <a:off x="986" y="1142"/>
                <a:ext cx="2352" cy="672"/>
                <a:chOff x="624" y="1056"/>
                <a:chExt cx="4704" cy="672"/>
              </a:xfrm>
            </p:grpSpPr>
            <p:grpSp>
              <p:nvGrpSpPr>
                <p:cNvPr id="1151" name="Group 4012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59" name="Freeform 4013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60" name="Freeform 4014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61" name="Freeform 4015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62" name="Freeform 4016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63" name="Freeform 4017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64" name="Freeform 4018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152" name="Group 4019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53" name="Freeform 402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54" name="Freeform 402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55" name="Freeform 402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56" name="Freeform 402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57" name="Freeform 402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58" name="Freeform 402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39" name="Group 4026"/>
              <p:cNvGrpSpPr>
                <a:grpSpLocks/>
              </p:cNvGrpSpPr>
              <p:nvPr/>
            </p:nvGrpSpPr>
            <p:grpSpPr bwMode="auto">
              <a:xfrm>
                <a:off x="3586" y="1142"/>
                <a:ext cx="1176" cy="672"/>
                <a:chOff x="2016" y="2352"/>
                <a:chExt cx="1152" cy="288"/>
              </a:xfrm>
            </p:grpSpPr>
            <p:sp>
              <p:nvSpPr>
                <p:cNvPr id="1145" name="Freeform 402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46" name="Freeform 402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47" name="Freeform 402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48" name="Freeform 403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49" name="Freeform 403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1150" name="Freeform 403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740" name="Group 4034"/>
              <p:cNvGrpSpPr>
                <a:grpSpLocks/>
              </p:cNvGrpSpPr>
              <p:nvPr/>
            </p:nvGrpSpPr>
            <p:grpSpPr bwMode="auto">
              <a:xfrm>
                <a:off x="1338" y="1138"/>
                <a:ext cx="2352" cy="672"/>
                <a:chOff x="624" y="1056"/>
                <a:chExt cx="4704" cy="672"/>
              </a:xfrm>
            </p:grpSpPr>
            <p:grpSp>
              <p:nvGrpSpPr>
                <p:cNvPr id="1131" name="Group 4035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39" name="Freeform 403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40" name="Freeform 403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41" name="Freeform 403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42" name="Freeform 403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43" name="Freeform 404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44" name="Freeform 404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132" name="Group 4042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33" name="Freeform 4043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34" name="Freeform 4044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35" name="Freeform 4045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36" name="Freeform 4046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37" name="Freeform 4047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38" name="Freeform 4048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41" name="Group 4057"/>
              <p:cNvGrpSpPr>
                <a:grpSpLocks/>
              </p:cNvGrpSpPr>
              <p:nvPr/>
            </p:nvGrpSpPr>
            <p:grpSpPr bwMode="auto">
              <a:xfrm>
                <a:off x="1362" y="1102"/>
                <a:ext cx="2352" cy="672"/>
                <a:chOff x="624" y="1056"/>
                <a:chExt cx="4704" cy="672"/>
              </a:xfrm>
            </p:grpSpPr>
            <p:grpSp>
              <p:nvGrpSpPr>
                <p:cNvPr id="1117" name="Group 4058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25" name="Freeform 4059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26" name="Freeform 4060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27" name="Freeform 4061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28" name="Freeform 4062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29" name="Freeform 4063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30" name="Freeform 4064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118" name="Group 4065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19" name="Freeform 406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20" name="Freeform 406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21" name="Freeform 406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22" name="Freeform 406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23" name="Freeform 407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24" name="Freeform 407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42" name="Group 4080"/>
              <p:cNvGrpSpPr>
                <a:grpSpLocks/>
              </p:cNvGrpSpPr>
              <p:nvPr/>
            </p:nvGrpSpPr>
            <p:grpSpPr bwMode="auto">
              <a:xfrm>
                <a:off x="1418" y="1046"/>
                <a:ext cx="2352" cy="672"/>
                <a:chOff x="624" y="1056"/>
                <a:chExt cx="4704" cy="672"/>
              </a:xfrm>
            </p:grpSpPr>
            <p:grpSp>
              <p:nvGrpSpPr>
                <p:cNvPr id="1103" name="Group 4081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11" name="Freeform 408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12" name="Freeform 408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13" name="Freeform 408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14" name="Freeform 408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15" name="Freeform 408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16" name="Freeform 408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104" name="Group 4088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105" name="Freeform 4089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6" name="Freeform 4090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7" name="Freeform 4091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8" name="Freeform 4092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9" name="Freeform 4093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10" name="Freeform 4094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43" name="Group 4103"/>
              <p:cNvGrpSpPr>
                <a:grpSpLocks/>
              </p:cNvGrpSpPr>
              <p:nvPr/>
            </p:nvGrpSpPr>
            <p:grpSpPr bwMode="auto">
              <a:xfrm>
                <a:off x="1442" y="1122"/>
                <a:ext cx="2352" cy="672"/>
                <a:chOff x="624" y="1056"/>
                <a:chExt cx="4704" cy="672"/>
              </a:xfrm>
            </p:grpSpPr>
            <p:grpSp>
              <p:nvGrpSpPr>
                <p:cNvPr id="1089" name="Group 4104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97" name="Freeform 4105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8" name="Freeform 4106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9" name="Freeform 4107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0" name="Freeform 4108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1" name="Freeform 4109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102" name="Freeform 4110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90" name="Group 4111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91" name="Freeform 411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2" name="Freeform 411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3" name="Freeform 411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4" name="Freeform 411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5" name="Freeform 411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96" name="Freeform 411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44" name="Group 4126"/>
              <p:cNvGrpSpPr>
                <a:grpSpLocks/>
              </p:cNvGrpSpPr>
              <p:nvPr/>
            </p:nvGrpSpPr>
            <p:grpSpPr bwMode="auto">
              <a:xfrm>
                <a:off x="1518" y="1062"/>
                <a:ext cx="2352" cy="672"/>
                <a:chOff x="624" y="1056"/>
                <a:chExt cx="4704" cy="672"/>
              </a:xfrm>
            </p:grpSpPr>
            <p:grpSp>
              <p:nvGrpSpPr>
                <p:cNvPr id="1075" name="Group 4127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83" name="Freeform 412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84" name="Freeform 412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85" name="Freeform 413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86" name="Freeform 413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87" name="Freeform 413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88" name="Freeform 413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76" name="Group 4134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77" name="Freeform 4135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78" name="Freeform 4136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79" name="Freeform 4137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80" name="Freeform 4138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81" name="Freeform 4139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82" name="Freeform 4140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45" name="Group 4149"/>
              <p:cNvGrpSpPr>
                <a:grpSpLocks/>
              </p:cNvGrpSpPr>
              <p:nvPr/>
            </p:nvGrpSpPr>
            <p:grpSpPr bwMode="auto">
              <a:xfrm>
                <a:off x="1526" y="1142"/>
                <a:ext cx="2352" cy="672"/>
                <a:chOff x="624" y="1056"/>
                <a:chExt cx="4704" cy="672"/>
              </a:xfrm>
            </p:grpSpPr>
            <p:grpSp>
              <p:nvGrpSpPr>
                <p:cNvPr id="1061" name="Group 4150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69" name="Freeform 4151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70" name="Freeform 4152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71" name="Freeform 4153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72" name="Freeform 4154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73" name="Freeform 4155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74" name="Freeform 4156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62" name="Group 4157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63" name="Freeform 415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64" name="Freeform 415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65" name="Freeform 416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66" name="Freeform 416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67" name="Freeform 416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68" name="Freeform 416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46" name="Group 4172"/>
              <p:cNvGrpSpPr>
                <a:grpSpLocks/>
              </p:cNvGrpSpPr>
              <p:nvPr/>
            </p:nvGrpSpPr>
            <p:grpSpPr bwMode="auto">
              <a:xfrm>
                <a:off x="1246" y="1090"/>
                <a:ext cx="2352" cy="672"/>
                <a:chOff x="624" y="1056"/>
                <a:chExt cx="4704" cy="672"/>
              </a:xfrm>
            </p:grpSpPr>
            <p:grpSp>
              <p:nvGrpSpPr>
                <p:cNvPr id="1047" name="Group 4173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55" name="Freeform 417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6" name="Freeform 417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7" name="Freeform 417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8" name="Freeform 417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9" name="Freeform 417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60" name="Freeform 417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48" name="Group 4180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49" name="Freeform 4181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0" name="Freeform 4182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1" name="Freeform 4183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2" name="Freeform 4184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3" name="Freeform 4185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54" name="Freeform 4186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47" name="Group 4195"/>
              <p:cNvGrpSpPr>
                <a:grpSpLocks/>
              </p:cNvGrpSpPr>
              <p:nvPr/>
            </p:nvGrpSpPr>
            <p:grpSpPr bwMode="auto">
              <a:xfrm>
                <a:off x="1302" y="1142"/>
                <a:ext cx="2352" cy="672"/>
                <a:chOff x="624" y="1056"/>
                <a:chExt cx="4704" cy="672"/>
              </a:xfrm>
            </p:grpSpPr>
            <p:grpSp>
              <p:nvGrpSpPr>
                <p:cNvPr id="1033" name="Group 4196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41" name="Freeform 4197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2" name="Freeform 4198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3" name="Freeform 4199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4" name="Freeform 4200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5" name="Freeform 4201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6" name="Freeform 4202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34" name="Group 4203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35" name="Freeform 420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6" name="Freeform 420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7" name="Freeform 420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8" name="Freeform 420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9" name="Freeform 420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40" name="Freeform 420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48" name="Group 4218"/>
              <p:cNvGrpSpPr>
                <a:grpSpLocks/>
              </p:cNvGrpSpPr>
              <p:nvPr/>
            </p:nvGrpSpPr>
            <p:grpSpPr bwMode="auto">
              <a:xfrm>
                <a:off x="1634" y="1054"/>
                <a:ext cx="2352" cy="672"/>
                <a:chOff x="624" y="1056"/>
                <a:chExt cx="4704" cy="672"/>
              </a:xfrm>
            </p:grpSpPr>
            <p:grpSp>
              <p:nvGrpSpPr>
                <p:cNvPr id="1019" name="Group 4219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27" name="Freeform 422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8" name="Freeform 422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9" name="Freeform 422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0" name="Freeform 422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1" name="Freeform 422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32" name="Freeform 422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20" name="Group 4226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21" name="Freeform 4227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2" name="Freeform 4228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3" name="Freeform 4229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4" name="Freeform 4230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5" name="Freeform 4231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6" name="Freeform 4232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49" name="Group 4241"/>
              <p:cNvGrpSpPr>
                <a:grpSpLocks/>
              </p:cNvGrpSpPr>
              <p:nvPr/>
            </p:nvGrpSpPr>
            <p:grpSpPr bwMode="auto">
              <a:xfrm>
                <a:off x="1758" y="1110"/>
                <a:ext cx="2352" cy="672"/>
                <a:chOff x="624" y="1056"/>
                <a:chExt cx="4704" cy="672"/>
              </a:xfrm>
            </p:grpSpPr>
            <p:grpSp>
              <p:nvGrpSpPr>
                <p:cNvPr id="1005" name="Group 4242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13" name="Freeform 4243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4" name="Freeform 4244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5" name="Freeform 4245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6" name="Freeform 4246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7" name="Freeform 4247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8" name="Freeform 4248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06" name="Group 4249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1007" name="Freeform 425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8" name="Freeform 425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9" name="Freeform 425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0" name="Freeform 425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1" name="Freeform 425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12" name="Freeform 425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50" name="Group 4264"/>
              <p:cNvGrpSpPr>
                <a:grpSpLocks/>
              </p:cNvGrpSpPr>
              <p:nvPr/>
            </p:nvGrpSpPr>
            <p:grpSpPr bwMode="auto">
              <a:xfrm>
                <a:off x="1814" y="1054"/>
                <a:ext cx="2352" cy="672"/>
                <a:chOff x="624" y="1056"/>
                <a:chExt cx="4704" cy="672"/>
              </a:xfrm>
            </p:grpSpPr>
            <p:grpSp>
              <p:nvGrpSpPr>
                <p:cNvPr id="991" name="Group 4265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99" name="Freeform 426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0" name="Freeform 426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1" name="Freeform 426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2" name="Freeform 426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3" name="Freeform 427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04" name="Freeform 427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92" name="Group 4272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93" name="Freeform 4273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4" name="Freeform 4274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5" name="Freeform 4275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6" name="Freeform 4276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7" name="Freeform 4277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8" name="Freeform 4278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51" name="Group 4287"/>
              <p:cNvGrpSpPr>
                <a:grpSpLocks/>
              </p:cNvGrpSpPr>
              <p:nvPr/>
            </p:nvGrpSpPr>
            <p:grpSpPr bwMode="auto">
              <a:xfrm>
                <a:off x="1838" y="1130"/>
                <a:ext cx="2352" cy="672"/>
                <a:chOff x="624" y="1056"/>
                <a:chExt cx="4704" cy="672"/>
              </a:xfrm>
            </p:grpSpPr>
            <p:grpSp>
              <p:nvGrpSpPr>
                <p:cNvPr id="977" name="Group 4288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85" name="Freeform 4289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6" name="Freeform 4290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7" name="Freeform 4291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8" name="Freeform 4292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9" name="Freeform 4293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90" name="Freeform 4294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78" name="Group 4295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79" name="Freeform 429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0" name="Freeform 429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1" name="Freeform 429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2" name="Freeform 429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3" name="Freeform 430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84" name="Freeform 430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52" name="Group 4310"/>
              <p:cNvGrpSpPr>
                <a:grpSpLocks/>
              </p:cNvGrpSpPr>
              <p:nvPr/>
            </p:nvGrpSpPr>
            <p:grpSpPr bwMode="auto">
              <a:xfrm>
                <a:off x="1914" y="1070"/>
                <a:ext cx="2352" cy="672"/>
                <a:chOff x="624" y="1056"/>
                <a:chExt cx="4704" cy="672"/>
              </a:xfrm>
            </p:grpSpPr>
            <p:grpSp>
              <p:nvGrpSpPr>
                <p:cNvPr id="963" name="Group 4311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71" name="Freeform 431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2" name="Freeform 431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3" name="Freeform 431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4" name="Freeform 431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5" name="Freeform 431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6" name="Freeform 431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64" name="Group 4318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65" name="Freeform 4319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6" name="Freeform 4320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7" name="Freeform 4321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8" name="Freeform 4322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9" name="Freeform 4323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70" name="Freeform 4324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53" name="Group 4333"/>
              <p:cNvGrpSpPr>
                <a:grpSpLocks/>
              </p:cNvGrpSpPr>
              <p:nvPr/>
            </p:nvGrpSpPr>
            <p:grpSpPr bwMode="auto">
              <a:xfrm>
                <a:off x="1922" y="1150"/>
                <a:ext cx="2352" cy="672"/>
                <a:chOff x="624" y="1056"/>
                <a:chExt cx="4704" cy="672"/>
              </a:xfrm>
            </p:grpSpPr>
            <p:grpSp>
              <p:nvGrpSpPr>
                <p:cNvPr id="949" name="Group 4334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57" name="Freeform 4335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58" name="Freeform 4336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59" name="Freeform 4337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0" name="Freeform 4338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1" name="Freeform 4339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62" name="Freeform 4340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50" name="Group 4341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51" name="Freeform 434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52" name="Freeform 434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53" name="Freeform 434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54" name="Freeform 434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55" name="Freeform 434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56" name="Freeform 434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54" name="Group 4356"/>
              <p:cNvGrpSpPr>
                <a:grpSpLocks/>
              </p:cNvGrpSpPr>
              <p:nvPr/>
            </p:nvGrpSpPr>
            <p:grpSpPr bwMode="auto">
              <a:xfrm>
                <a:off x="1590" y="1098"/>
                <a:ext cx="2352" cy="672"/>
                <a:chOff x="624" y="1056"/>
                <a:chExt cx="4704" cy="672"/>
              </a:xfrm>
            </p:grpSpPr>
            <p:grpSp>
              <p:nvGrpSpPr>
                <p:cNvPr id="935" name="Group 4357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43" name="Freeform 435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4" name="Freeform 435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5" name="Freeform 436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6" name="Freeform 436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7" name="Freeform 436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8" name="Freeform 436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36" name="Group 4364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37" name="Freeform 4365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8" name="Freeform 4366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9" name="Freeform 4367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0" name="Freeform 4368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1" name="Freeform 4369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42" name="Freeform 4370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55" name="Group 4379"/>
              <p:cNvGrpSpPr>
                <a:grpSpLocks/>
              </p:cNvGrpSpPr>
              <p:nvPr/>
            </p:nvGrpSpPr>
            <p:grpSpPr bwMode="auto">
              <a:xfrm>
                <a:off x="1646" y="1150"/>
                <a:ext cx="2352" cy="672"/>
                <a:chOff x="624" y="1056"/>
                <a:chExt cx="4704" cy="672"/>
              </a:xfrm>
            </p:grpSpPr>
            <p:grpSp>
              <p:nvGrpSpPr>
                <p:cNvPr id="921" name="Group 4380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29" name="Freeform 4381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0" name="Freeform 4382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1" name="Freeform 4383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2" name="Freeform 4384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3" name="Freeform 4385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34" name="Freeform 4386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22" name="Group 4387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23" name="Freeform 438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4" name="Freeform 438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5" name="Freeform 439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6" name="Freeform 439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7" name="Freeform 439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8" name="Freeform 439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56" name="Group 4402"/>
              <p:cNvGrpSpPr>
                <a:grpSpLocks/>
              </p:cNvGrpSpPr>
              <p:nvPr/>
            </p:nvGrpSpPr>
            <p:grpSpPr bwMode="auto">
              <a:xfrm>
                <a:off x="2103" y="1063"/>
                <a:ext cx="2352" cy="672"/>
                <a:chOff x="624" y="1056"/>
                <a:chExt cx="4704" cy="672"/>
              </a:xfrm>
            </p:grpSpPr>
            <p:grpSp>
              <p:nvGrpSpPr>
                <p:cNvPr id="907" name="Group 4403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15" name="Freeform 440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6" name="Freeform 440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7" name="Freeform 440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8" name="Freeform 440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9" name="Freeform 440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20" name="Freeform 440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908" name="Group 4410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09" name="Freeform 4411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0" name="Freeform 4412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1" name="Freeform 4413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2" name="Freeform 4414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3" name="Freeform 4415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14" name="Freeform 4416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57" name="Group 4425"/>
              <p:cNvGrpSpPr>
                <a:grpSpLocks/>
              </p:cNvGrpSpPr>
              <p:nvPr/>
            </p:nvGrpSpPr>
            <p:grpSpPr bwMode="auto">
              <a:xfrm>
                <a:off x="2235" y="1119"/>
                <a:ext cx="2352" cy="672"/>
                <a:chOff x="624" y="1056"/>
                <a:chExt cx="4704" cy="672"/>
              </a:xfrm>
            </p:grpSpPr>
            <p:grpSp>
              <p:nvGrpSpPr>
                <p:cNvPr id="893" name="Group 4426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901" name="Freeform 4427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02" name="Freeform 4428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03" name="Freeform 4429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04" name="Freeform 4430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05" name="Freeform 4431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06" name="Freeform 4432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894" name="Group 4433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95" name="Freeform 4434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6" name="Freeform 4435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7" name="Freeform 4436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8" name="Freeform 4437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9" name="Freeform 4438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900" name="Freeform 4439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58" name="Group 4448"/>
              <p:cNvGrpSpPr>
                <a:grpSpLocks/>
              </p:cNvGrpSpPr>
              <p:nvPr/>
            </p:nvGrpSpPr>
            <p:grpSpPr bwMode="auto">
              <a:xfrm>
                <a:off x="2391" y="1063"/>
                <a:ext cx="2352" cy="672"/>
                <a:chOff x="624" y="1056"/>
                <a:chExt cx="4704" cy="672"/>
              </a:xfrm>
            </p:grpSpPr>
            <p:grpSp>
              <p:nvGrpSpPr>
                <p:cNvPr id="879" name="Group 4449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87" name="Freeform 445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8" name="Freeform 445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9" name="Freeform 445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0" name="Freeform 445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1" name="Freeform 445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92" name="Freeform 445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880" name="Group 4456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81" name="Freeform 4457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2" name="Freeform 4458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3" name="Freeform 4459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4" name="Freeform 4460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5" name="Freeform 4461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86" name="Freeform 4462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59" name="Group 4471"/>
              <p:cNvGrpSpPr>
                <a:grpSpLocks/>
              </p:cNvGrpSpPr>
              <p:nvPr/>
            </p:nvGrpSpPr>
            <p:grpSpPr bwMode="auto">
              <a:xfrm>
                <a:off x="2415" y="1139"/>
                <a:ext cx="2352" cy="672"/>
                <a:chOff x="624" y="1056"/>
                <a:chExt cx="4704" cy="672"/>
              </a:xfrm>
            </p:grpSpPr>
            <p:grpSp>
              <p:nvGrpSpPr>
                <p:cNvPr id="865" name="Group 4472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73" name="Freeform 4473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4" name="Freeform 4474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5" name="Freeform 4475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6" name="Freeform 4476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7" name="Freeform 4477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8" name="Freeform 4478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866" name="Group 4479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67" name="Freeform 448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68" name="Freeform 448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69" name="Freeform 448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0" name="Freeform 448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1" name="Freeform 448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72" name="Freeform 448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60" name="Group 4494"/>
              <p:cNvGrpSpPr>
                <a:grpSpLocks/>
              </p:cNvGrpSpPr>
              <p:nvPr/>
            </p:nvGrpSpPr>
            <p:grpSpPr bwMode="auto">
              <a:xfrm>
                <a:off x="2535" y="1079"/>
                <a:ext cx="2352" cy="672"/>
                <a:chOff x="624" y="1056"/>
                <a:chExt cx="4704" cy="672"/>
              </a:xfrm>
            </p:grpSpPr>
            <p:grpSp>
              <p:nvGrpSpPr>
                <p:cNvPr id="851" name="Group 4495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59" name="Freeform 449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60" name="Freeform 449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61" name="Freeform 449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62" name="Freeform 449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63" name="Freeform 450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64" name="Freeform 450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852" name="Group 4502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53" name="Freeform 4503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4" name="Freeform 4504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5" name="Freeform 4505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6" name="Freeform 4506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7" name="Freeform 4507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8" name="Freeform 4508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61" name="Group 4517"/>
              <p:cNvGrpSpPr>
                <a:grpSpLocks/>
              </p:cNvGrpSpPr>
              <p:nvPr/>
            </p:nvGrpSpPr>
            <p:grpSpPr bwMode="auto">
              <a:xfrm>
                <a:off x="2543" y="1159"/>
                <a:ext cx="2352" cy="672"/>
                <a:chOff x="624" y="1056"/>
                <a:chExt cx="4704" cy="672"/>
              </a:xfrm>
            </p:grpSpPr>
            <p:grpSp>
              <p:nvGrpSpPr>
                <p:cNvPr id="837" name="Group 4518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45" name="Freeform 4519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6" name="Freeform 4520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7" name="Freeform 4521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8" name="Freeform 4522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9" name="Freeform 4523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50" name="Freeform 4524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838" name="Group 4525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39" name="Freeform 4526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0" name="Freeform 4527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1" name="Freeform 4528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2" name="Freeform 4529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3" name="Freeform 4530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44" name="Freeform 4531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62" name="Group 4540"/>
              <p:cNvGrpSpPr>
                <a:grpSpLocks/>
              </p:cNvGrpSpPr>
              <p:nvPr/>
            </p:nvGrpSpPr>
            <p:grpSpPr bwMode="auto">
              <a:xfrm>
                <a:off x="2059" y="1107"/>
                <a:ext cx="2352" cy="672"/>
                <a:chOff x="624" y="1056"/>
                <a:chExt cx="4704" cy="672"/>
              </a:xfrm>
            </p:grpSpPr>
            <p:grpSp>
              <p:nvGrpSpPr>
                <p:cNvPr id="823" name="Group 4541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31" name="Freeform 454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2" name="Freeform 454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3" name="Freeform 454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4" name="Freeform 454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5" name="Freeform 454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6" name="Freeform 454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824" name="Group 4548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25" name="Freeform 4549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26" name="Freeform 4550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27" name="Freeform 4551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28" name="Freeform 4552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29" name="Freeform 4553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30" name="Freeform 4554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63" name="Group 4563"/>
              <p:cNvGrpSpPr>
                <a:grpSpLocks/>
              </p:cNvGrpSpPr>
              <p:nvPr/>
            </p:nvGrpSpPr>
            <p:grpSpPr bwMode="auto">
              <a:xfrm>
                <a:off x="2115" y="1159"/>
                <a:ext cx="2352" cy="672"/>
                <a:chOff x="624" y="1056"/>
                <a:chExt cx="4704" cy="672"/>
              </a:xfrm>
            </p:grpSpPr>
            <p:grpSp>
              <p:nvGrpSpPr>
                <p:cNvPr id="809" name="Group 4564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17" name="Freeform 4565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8" name="Freeform 4566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9" name="Freeform 4567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20" name="Freeform 4568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21" name="Freeform 4569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22" name="Freeform 4570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810" name="Group 4571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11" name="Freeform 457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2" name="Freeform 457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3" name="Freeform 457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4" name="Freeform 457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5" name="Freeform 457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6" name="Freeform 457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64" name="Group 4760"/>
              <p:cNvGrpSpPr>
                <a:grpSpLocks/>
              </p:cNvGrpSpPr>
              <p:nvPr/>
            </p:nvGrpSpPr>
            <p:grpSpPr bwMode="auto">
              <a:xfrm>
                <a:off x="798" y="1074"/>
                <a:ext cx="2352" cy="672"/>
                <a:chOff x="624" y="1056"/>
                <a:chExt cx="4704" cy="672"/>
              </a:xfrm>
            </p:grpSpPr>
            <p:grpSp>
              <p:nvGrpSpPr>
                <p:cNvPr id="795" name="Group 4761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803" name="Freeform 4762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4" name="Freeform 4763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5" name="Freeform 4764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6" name="Freeform 4765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7" name="Freeform 4766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8" name="Freeform 4767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796" name="Group 4768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797" name="Freeform 4769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8" name="Freeform 4770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9" name="Freeform 4771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0" name="Freeform 4772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1" name="Freeform 4773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2" name="Freeform 4774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65" name="Group 4776"/>
              <p:cNvGrpSpPr>
                <a:grpSpLocks/>
              </p:cNvGrpSpPr>
              <p:nvPr/>
            </p:nvGrpSpPr>
            <p:grpSpPr bwMode="auto">
              <a:xfrm>
                <a:off x="870" y="1130"/>
                <a:ext cx="2352" cy="672"/>
                <a:chOff x="624" y="1056"/>
                <a:chExt cx="4704" cy="672"/>
              </a:xfrm>
            </p:grpSpPr>
            <p:grpSp>
              <p:nvGrpSpPr>
                <p:cNvPr id="781" name="Group 4777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789" name="Freeform 4778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0" name="Freeform 4779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1" name="Freeform 4780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2" name="Freeform 4781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3" name="Freeform 4782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4" name="Freeform 4783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782" name="Group 4784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783" name="Freeform 4785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84" name="Freeform 4786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85" name="Freeform 4787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86" name="Freeform 4788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87" name="Freeform 4789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88" name="Freeform 4790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  <p:grpSp>
            <p:nvGrpSpPr>
              <p:cNvPr id="766" name="Group 4808"/>
              <p:cNvGrpSpPr>
                <a:grpSpLocks/>
              </p:cNvGrpSpPr>
              <p:nvPr/>
            </p:nvGrpSpPr>
            <p:grpSpPr bwMode="auto">
              <a:xfrm>
                <a:off x="810" y="1170"/>
                <a:ext cx="2352" cy="672"/>
                <a:chOff x="624" y="1056"/>
                <a:chExt cx="4704" cy="672"/>
              </a:xfrm>
            </p:grpSpPr>
            <p:grpSp>
              <p:nvGrpSpPr>
                <p:cNvPr id="767" name="Group 4809"/>
                <p:cNvGrpSpPr>
                  <a:grpSpLocks/>
                </p:cNvGrpSpPr>
                <p:nvPr/>
              </p:nvGrpSpPr>
              <p:grpSpPr bwMode="auto">
                <a:xfrm>
                  <a:off x="624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775" name="Freeform 4810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6" name="Freeform 4811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7" name="Freeform 4812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8" name="Freeform 4813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9" name="Freeform 4814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80" name="Freeform 4815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768" name="Group 4816"/>
                <p:cNvGrpSpPr>
                  <a:grpSpLocks/>
                </p:cNvGrpSpPr>
                <p:nvPr/>
              </p:nvGrpSpPr>
              <p:grpSpPr bwMode="auto">
                <a:xfrm>
                  <a:off x="2976" y="1056"/>
                  <a:ext cx="2352" cy="672"/>
                  <a:chOff x="2016" y="2352"/>
                  <a:chExt cx="1152" cy="288"/>
                </a:xfrm>
              </p:grpSpPr>
              <p:sp>
                <p:nvSpPr>
                  <p:cNvPr id="769" name="Freeform 4817"/>
                  <p:cNvSpPr>
                    <a:spLocks/>
                  </p:cNvSpPr>
                  <p:nvPr/>
                </p:nvSpPr>
                <p:spPr bwMode="auto">
                  <a:xfrm>
                    <a:off x="2016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0" name="Freeform 4818"/>
                  <p:cNvSpPr>
                    <a:spLocks/>
                  </p:cNvSpPr>
                  <p:nvPr/>
                </p:nvSpPr>
                <p:spPr bwMode="auto">
                  <a:xfrm flipH="1" flipV="1">
                    <a:off x="2208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1" name="Freeform 4819"/>
                  <p:cNvSpPr>
                    <a:spLocks/>
                  </p:cNvSpPr>
                  <p:nvPr/>
                </p:nvSpPr>
                <p:spPr bwMode="auto">
                  <a:xfrm>
                    <a:off x="2400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2" name="Freeform 4820"/>
                  <p:cNvSpPr>
                    <a:spLocks/>
                  </p:cNvSpPr>
                  <p:nvPr/>
                </p:nvSpPr>
                <p:spPr bwMode="auto">
                  <a:xfrm flipH="1" flipV="1">
                    <a:off x="2592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3" name="Freeform 4821"/>
                  <p:cNvSpPr>
                    <a:spLocks/>
                  </p:cNvSpPr>
                  <p:nvPr/>
                </p:nvSpPr>
                <p:spPr bwMode="auto">
                  <a:xfrm>
                    <a:off x="2784" y="2352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74" name="Freeform 4822"/>
                  <p:cNvSpPr>
                    <a:spLocks/>
                  </p:cNvSpPr>
                  <p:nvPr/>
                </p:nvSpPr>
                <p:spPr bwMode="auto">
                  <a:xfrm flipH="1" flipV="1">
                    <a:off x="2976" y="2496"/>
                    <a:ext cx="192" cy="144"/>
                  </a:xfrm>
                  <a:custGeom>
                    <a:avLst/>
                    <a:gdLst>
                      <a:gd name="T0" fmla="*/ 0 w 192"/>
                      <a:gd name="T1" fmla="*/ 144 h 144"/>
                      <a:gd name="T2" fmla="*/ 96 w 192"/>
                      <a:gd name="T3" fmla="*/ 0 h 144"/>
                      <a:gd name="T4" fmla="*/ 192 w 192"/>
                      <a:gd name="T5" fmla="*/ 144 h 1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2" h="144">
                        <a:moveTo>
                          <a:pt x="0" y="144"/>
                        </a:moveTo>
                        <a:cubicBezTo>
                          <a:pt x="32" y="72"/>
                          <a:pt x="64" y="0"/>
                          <a:pt x="96" y="0"/>
                        </a:cubicBezTo>
                        <a:cubicBezTo>
                          <a:pt x="128" y="0"/>
                          <a:pt x="160" y="72"/>
                          <a:pt x="192" y="144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  <p:grpSp>
          <p:nvGrpSpPr>
            <p:cNvPr id="671" name="Group 5995"/>
            <p:cNvGrpSpPr>
              <a:grpSpLocks/>
            </p:cNvGrpSpPr>
            <p:nvPr/>
          </p:nvGrpSpPr>
          <p:grpSpPr bwMode="auto">
            <a:xfrm>
              <a:off x="841" y="843"/>
              <a:ext cx="2352" cy="672"/>
              <a:chOff x="624" y="1056"/>
              <a:chExt cx="4704" cy="672"/>
            </a:xfrm>
          </p:grpSpPr>
          <p:grpSp>
            <p:nvGrpSpPr>
              <p:cNvPr id="712" name="Group 5996"/>
              <p:cNvGrpSpPr>
                <a:grpSpLocks/>
              </p:cNvGrpSpPr>
              <p:nvPr/>
            </p:nvGrpSpPr>
            <p:grpSpPr bwMode="auto">
              <a:xfrm>
                <a:off x="624" y="1056"/>
                <a:ext cx="2352" cy="672"/>
                <a:chOff x="2016" y="2352"/>
                <a:chExt cx="1152" cy="288"/>
              </a:xfrm>
            </p:grpSpPr>
            <p:sp>
              <p:nvSpPr>
                <p:cNvPr id="720" name="Freeform 5997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1" name="Freeform 5998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2" name="Freeform 5999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3" name="Freeform 6000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4" name="Freeform 6001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25" name="Freeform 6002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713" name="Group 6003"/>
              <p:cNvGrpSpPr>
                <a:grpSpLocks/>
              </p:cNvGrpSpPr>
              <p:nvPr/>
            </p:nvGrpSpPr>
            <p:grpSpPr bwMode="auto">
              <a:xfrm>
                <a:off x="2976" y="1056"/>
                <a:ext cx="2352" cy="672"/>
                <a:chOff x="2016" y="2352"/>
                <a:chExt cx="1152" cy="288"/>
              </a:xfrm>
            </p:grpSpPr>
            <p:sp>
              <p:nvSpPr>
                <p:cNvPr id="714" name="Freeform 6004"/>
                <p:cNvSpPr>
                  <a:spLocks/>
                </p:cNvSpPr>
                <p:nvPr/>
              </p:nvSpPr>
              <p:spPr bwMode="auto">
                <a:xfrm>
                  <a:off x="2016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15" name="Freeform 6005"/>
                <p:cNvSpPr>
                  <a:spLocks/>
                </p:cNvSpPr>
                <p:nvPr/>
              </p:nvSpPr>
              <p:spPr bwMode="auto">
                <a:xfrm flipH="1" flipV="1">
                  <a:off x="2208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16" name="Freeform 6006"/>
                <p:cNvSpPr>
                  <a:spLocks/>
                </p:cNvSpPr>
                <p:nvPr/>
              </p:nvSpPr>
              <p:spPr bwMode="auto">
                <a:xfrm>
                  <a:off x="2400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17" name="Freeform 6007"/>
                <p:cNvSpPr>
                  <a:spLocks/>
                </p:cNvSpPr>
                <p:nvPr/>
              </p:nvSpPr>
              <p:spPr bwMode="auto">
                <a:xfrm flipH="1" flipV="1">
                  <a:off x="2592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18" name="Freeform 6008"/>
                <p:cNvSpPr>
                  <a:spLocks/>
                </p:cNvSpPr>
                <p:nvPr/>
              </p:nvSpPr>
              <p:spPr bwMode="auto">
                <a:xfrm>
                  <a:off x="2784" y="2352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719" name="Freeform 6009"/>
                <p:cNvSpPr>
                  <a:spLocks/>
                </p:cNvSpPr>
                <p:nvPr/>
              </p:nvSpPr>
              <p:spPr bwMode="auto">
                <a:xfrm flipH="1" flipV="1">
                  <a:off x="2976" y="2496"/>
                  <a:ext cx="192" cy="144"/>
                </a:xfrm>
                <a:custGeom>
                  <a:avLst/>
                  <a:gdLst>
                    <a:gd name="T0" fmla="*/ 0 w 192"/>
                    <a:gd name="T1" fmla="*/ 144 h 144"/>
                    <a:gd name="T2" fmla="*/ 96 w 192"/>
                    <a:gd name="T3" fmla="*/ 0 h 144"/>
                    <a:gd name="T4" fmla="*/ 192 w 192"/>
                    <a:gd name="T5" fmla="*/ 144 h 1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2" h="144">
                      <a:moveTo>
                        <a:pt x="0" y="144"/>
                      </a:moveTo>
                      <a:cubicBezTo>
                        <a:pt x="32" y="72"/>
                        <a:pt x="64" y="0"/>
                        <a:pt x="96" y="0"/>
                      </a:cubicBezTo>
                      <a:cubicBezTo>
                        <a:pt x="128" y="0"/>
                        <a:pt x="160" y="72"/>
                        <a:pt x="192" y="144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</p:grpSp>
        <p:grpSp>
          <p:nvGrpSpPr>
            <p:cNvPr id="672" name="Group 4831"/>
            <p:cNvGrpSpPr>
              <a:grpSpLocks/>
            </p:cNvGrpSpPr>
            <p:nvPr/>
          </p:nvGrpSpPr>
          <p:grpSpPr bwMode="auto">
            <a:xfrm>
              <a:off x="808" y="1118"/>
              <a:ext cx="1706" cy="181"/>
              <a:chOff x="738" y="3370"/>
              <a:chExt cx="1706" cy="181"/>
            </a:xfrm>
          </p:grpSpPr>
          <p:sp>
            <p:nvSpPr>
              <p:cNvPr id="677" name="Oval 2263"/>
              <p:cNvSpPr>
                <a:spLocks noChangeArrowheads="1"/>
              </p:cNvSpPr>
              <p:nvPr/>
            </p:nvSpPr>
            <p:spPr bwMode="auto">
              <a:xfrm>
                <a:off x="914" y="3370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78" name="Oval 3895"/>
              <p:cNvSpPr>
                <a:spLocks noChangeArrowheads="1"/>
              </p:cNvSpPr>
              <p:nvPr/>
            </p:nvSpPr>
            <p:spPr bwMode="auto">
              <a:xfrm>
                <a:off x="986" y="3426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79" name="Oval 3918"/>
              <p:cNvSpPr>
                <a:spLocks noChangeArrowheads="1"/>
              </p:cNvSpPr>
              <p:nvPr/>
            </p:nvSpPr>
            <p:spPr bwMode="auto">
              <a:xfrm>
                <a:off x="1050" y="3370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80" name="Oval 3941"/>
              <p:cNvSpPr>
                <a:spLocks noChangeArrowheads="1"/>
              </p:cNvSpPr>
              <p:nvPr/>
            </p:nvSpPr>
            <p:spPr bwMode="auto">
              <a:xfrm>
                <a:off x="1074" y="3446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81" name="Oval 3964"/>
              <p:cNvSpPr>
                <a:spLocks noChangeArrowheads="1"/>
              </p:cNvSpPr>
              <p:nvPr/>
            </p:nvSpPr>
            <p:spPr bwMode="auto">
              <a:xfrm>
                <a:off x="1150" y="3386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82" name="Oval 3987"/>
              <p:cNvSpPr>
                <a:spLocks noChangeArrowheads="1"/>
              </p:cNvSpPr>
              <p:nvPr/>
            </p:nvSpPr>
            <p:spPr bwMode="auto">
              <a:xfrm>
                <a:off x="1158" y="3466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83" name="Oval 4010"/>
              <p:cNvSpPr>
                <a:spLocks noChangeArrowheads="1"/>
              </p:cNvSpPr>
              <p:nvPr/>
            </p:nvSpPr>
            <p:spPr bwMode="auto">
              <a:xfrm>
                <a:off x="870" y="3414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84" name="Oval 4033"/>
              <p:cNvSpPr>
                <a:spLocks noChangeArrowheads="1"/>
              </p:cNvSpPr>
              <p:nvPr/>
            </p:nvSpPr>
            <p:spPr bwMode="auto">
              <a:xfrm>
                <a:off x="926" y="3466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85" name="Oval 4056"/>
              <p:cNvSpPr>
                <a:spLocks noChangeArrowheads="1"/>
              </p:cNvSpPr>
              <p:nvPr/>
            </p:nvSpPr>
            <p:spPr bwMode="auto">
              <a:xfrm>
                <a:off x="1282" y="3370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86" name="Oval 4079"/>
              <p:cNvSpPr>
                <a:spLocks noChangeArrowheads="1"/>
              </p:cNvSpPr>
              <p:nvPr/>
            </p:nvSpPr>
            <p:spPr bwMode="auto">
              <a:xfrm>
                <a:off x="1354" y="3426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87" name="Oval 4102"/>
              <p:cNvSpPr>
                <a:spLocks noChangeArrowheads="1"/>
              </p:cNvSpPr>
              <p:nvPr/>
            </p:nvSpPr>
            <p:spPr bwMode="auto">
              <a:xfrm>
                <a:off x="1458" y="3370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88" name="Oval 4125"/>
              <p:cNvSpPr>
                <a:spLocks noChangeArrowheads="1"/>
              </p:cNvSpPr>
              <p:nvPr/>
            </p:nvSpPr>
            <p:spPr bwMode="auto">
              <a:xfrm>
                <a:off x="1482" y="3446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89" name="Oval 4148"/>
              <p:cNvSpPr>
                <a:spLocks noChangeArrowheads="1"/>
              </p:cNvSpPr>
              <p:nvPr/>
            </p:nvSpPr>
            <p:spPr bwMode="auto">
              <a:xfrm>
                <a:off x="1558" y="3386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90" name="Oval 4171"/>
              <p:cNvSpPr>
                <a:spLocks noChangeArrowheads="1"/>
              </p:cNvSpPr>
              <p:nvPr/>
            </p:nvSpPr>
            <p:spPr bwMode="auto">
              <a:xfrm>
                <a:off x="1566" y="3466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91" name="Oval 4194"/>
              <p:cNvSpPr>
                <a:spLocks noChangeArrowheads="1"/>
              </p:cNvSpPr>
              <p:nvPr/>
            </p:nvSpPr>
            <p:spPr bwMode="auto">
              <a:xfrm>
                <a:off x="1238" y="3414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92" name="Oval 4217"/>
              <p:cNvSpPr>
                <a:spLocks noChangeArrowheads="1"/>
              </p:cNvSpPr>
              <p:nvPr/>
            </p:nvSpPr>
            <p:spPr bwMode="auto">
              <a:xfrm>
                <a:off x="1294" y="3466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93" name="Oval 4240"/>
              <p:cNvSpPr>
                <a:spLocks noChangeArrowheads="1"/>
              </p:cNvSpPr>
              <p:nvPr/>
            </p:nvSpPr>
            <p:spPr bwMode="auto">
              <a:xfrm>
                <a:off x="1674" y="3378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94" name="Oval 4263"/>
              <p:cNvSpPr>
                <a:spLocks noChangeArrowheads="1"/>
              </p:cNvSpPr>
              <p:nvPr/>
            </p:nvSpPr>
            <p:spPr bwMode="auto">
              <a:xfrm>
                <a:off x="1746" y="3434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95" name="Oval 4286"/>
              <p:cNvSpPr>
                <a:spLocks noChangeArrowheads="1"/>
              </p:cNvSpPr>
              <p:nvPr/>
            </p:nvSpPr>
            <p:spPr bwMode="auto">
              <a:xfrm>
                <a:off x="1802" y="3378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96" name="Oval 4309"/>
              <p:cNvSpPr>
                <a:spLocks noChangeArrowheads="1"/>
              </p:cNvSpPr>
              <p:nvPr/>
            </p:nvSpPr>
            <p:spPr bwMode="auto">
              <a:xfrm>
                <a:off x="1826" y="3454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97" name="Oval 4332"/>
              <p:cNvSpPr>
                <a:spLocks noChangeArrowheads="1"/>
              </p:cNvSpPr>
              <p:nvPr/>
            </p:nvSpPr>
            <p:spPr bwMode="auto">
              <a:xfrm>
                <a:off x="1902" y="3394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98" name="Oval 4355"/>
              <p:cNvSpPr>
                <a:spLocks noChangeArrowheads="1"/>
              </p:cNvSpPr>
              <p:nvPr/>
            </p:nvSpPr>
            <p:spPr bwMode="auto">
              <a:xfrm>
                <a:off x="1910" y="3474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99" name="Oval 4378"/>
              <p:cNvSpPr>
                <a:spLocks noChangeArrowheads="1"/>
              </p:cNvSpPr>
              <p:nvPr/>
            </p:nvSpPr>
            <p:spPr bwMode="auto">
              <a:xfrm>
                <a:off x="1630" y="3422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00" name="Oval 4401"/>
              <p:cNvSpPr>
                <a:spLocks noChangeArrowheads="1"/>
              </p:cNvSpPr>
              <p:nvPr/>
            </p:nvSpPr>
            <p:spPr bwMode="auto">
              <a:xfrm>
                <a:off x="1686" y="3474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01" name="Oval 4424"/>
              <p:cNvSpPr>
                <a:spLocks noChangeArrowheads="1"/>
              </p:cNvSpPr>
              <p:nvPr/>
            </p:nvSpPr>
            <p:spPr bwMode="auto">
              <a:xfrm>
                <a:off x="2043" y="3387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02" name="Oval 4447"/>
              <p:cNvSpPr>
                <a:spLocks noChangeArrowheads="1"/>
              </p:cNvSpPr>
              <p:nvPr/>
            </p:nvSpPr>
            <p:spPr bwMode="auto">
              <a:xfrm>
                <a:off x="2115" y="3443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03" name="Oval 4470"/>
              <p:cNvSpPr>
                <a:spLocks noChangeArrowheads="1"/>
              </p:cNvSpPr>
              <p:nvPr/>
            </p:nvSpPr>
            <p:spPr bwMode="auto">
              <a:xfrm>
                <a:off x="2231" y="3387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04" name="Oval 4493"/>
              <p:cNvSpPr>
                <a:spLocks noChangeArrowheads="1"/>
              </p:cNvSpPr>
              <p:nvPr/>
            </p:nvSpPr>
            <p:spPr bwMode="auto">
              <a:xfrm>
                <a:off x="2295" y="3463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05" name="Oval 4516"/>
              <p:cNvSpPr>
                <a:spLocks noChangeArrowheads="1"/>
              </p:cNvSpPr>
              <p:nvPr/>
            </p:nvSpPr>
            <p:spPr bwMode="auto">
              <a:xfrm>
                <a:off x="2379" y="3403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06" name="Oval 4539"/>
              <p:cNvSpPr>
                <a:spLocks noChangeArrowheads="1"/>
              </p:cNvSpPr>
              <p:nvPr/>
            </p:nvSpPr>
            <p:spPr bwMode="auto">
              <a:xfrm>
                <a:off x="2387" y="3483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07" name="Oval 4562"/>
              <p:cNvSpPr>
                <a:spLocks noChangeArrowheads="1"/>
              </p:cNvSpPr>
              <p:nvPr/>
            </p:nvSpPr>
            <p:spPr bwMode="auto">
              <a:xfrm>
                <a:off x="1999" y="3431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08" name="Oval 4585"/>
              <p:cNvSpPr>
                <a:spLocks noChangeArrowheads="1"/>
              </p:cNvSpPr>
              <p:nvPr/>
            </p:nvSpPr>
            <p:spPr bwMode="auto">
              <a:xfrm>
                <a:off x="2055" y="3483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09" name="Oval 4775"/>
              <p:cNvSpPr>
                <a:spLocks noChangeArrowheads="1"/>
              </p:cNvSpPr>
              <p:nvPr/>
            </p:nvSpPr>
            <p:spPr bwMode="auto">
              <a:xfrm>
                <a:off x="738" y="3398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10" name="Oval 4791"/>
              <p:cNvSpPr>
                <a:spLocks noChangeArrowheads="1"/>
              </p:cNvSpPr>
              <p:nvPr/>
            </p:nvSpPr>
            <p:spPr bwMode="auto">
              <a:xfrm>
                <a:off x="810" y="3454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11" name="Oval 4823"/>
              <p:cNvSpPr>
                <a:spLocks noChangeArrowheads="1"/>
              </p:cNvSpPr>
              <p:nvPr/>
            </p:nvSpPr>
            <p:spPr bwMode="auto">
              <a:xfrm>
                <a:off x="750" y="3494"/>
                <a:ext cx="57" cy="57"/>
              </a:xfrm>
              <a:prstGeom prst="ellipse">
                <a:avLst/>
              </a:prstGeom>
              <a:solidFill>
                <a:srgbClr val="3366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sp>
          <p:nvSpPr>
            <p:cNvPr id="673" name="Line 4849"/>
            <p:cNvSpPr>
              <a:spLocks noChangeShapeType="1"/>
            </p:cNvSpPr>
            <p:nvPr/>
          </p:nvSpPr>
          <p:spPr bwMode="auto">
            <a:xfrm>
              <a:off x="837" y="1669"/>
              <a:ext cx="17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4" name="Rectangle 4850"/>
                <p:cNvSpPr>
                  <a:spLocks noChangeArrowheads="1"/>
                </p:cNvSpPr>
                <p:nvPr/>
              </p:nvSpPr>
              <p:spPr bwMode="auto">
                <a:xfrm>
                  <a:off x="1535" y="1641"/>
                  <a:ext cx="363" cy="3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ja-JP" sz="2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800" b="0" i="1" smtClean="0">
                                <a:latin typeface="Cambria Math"/>
                              </a:rPr>
                              <m:t>𝑙</m:t>
                            </m:r>
                          </m:e>
                          <m:sub>
                            <m:r>
                              <a:rPr lang="en-US" altLang="ja-JP" sz="2800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US" altLang="ja-JP" sz="2800" dirty="0">
                    <a:latin typeface="cmbxti10" pitchFamily="34" charset="0"/>
                  </a:endParaRPr>
                </a:p>
              </p:txBody>
            </p:sp>
          </mc:Choice>
          <mc:Fallback xmlns="">
            <p:sp>
              <p:nvSpPr>
                <p:cNvPr id="674" name="Rectangle 48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35" y="1641"/>
                  <a:ext cx="363" cy="33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5" name="Line 6083"/>
            <p:cNvSpPr>
              <a:spLocks noChangeShapeType="1"/>
            </p:cNvSpPr>
            <p:nvPr/>
          </p:nvSpPr>
          <p:spPr bwMode="auto">
            <a:xfrm>
              <a:off x="825" y="135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6" name="Rectangle 6084"/>
            <p:cNvSpPr>
              <a:spLocks noChangeArrowheads="1"/>
            </p:cNvSpPr>
            <p:nvPr/>
          </p:nvSpPr>
          <p:spPr bwMode="auto">
            <a:xfrm>
              <a:off x="895" y="1253"/>
              <a:ext cx="27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3600" dirty="0">
                  <a:latin typeface="Symbol" pitchFamily="18" charset="2"/>
                </a:rPr>
                <a:t>l</a:t>
              </a:r>
              <a:endParaRPr lang="en-US" altLang="ja-JP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945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24413"/>
          </a:xfrm>
        </p:spPr>
        <p:txBody>
          <a:bodyPr/>
          <a:lstStyle/>
          <a:p>
            <a:r>
              <a:rPr lang="en-US" altLang="ja-JP" dirty="0"/>
              <a:t>Introduction</a:t>
            </a:r>
          </a:p>
          <a:p>
            <a:r>
              <a:rPr lang="en-US" altLang="ja-JP" dirty="0"/>
              <a:t>Coherent radiation</a:t>
            </a:r>
          </a:p>
          <a:p>
            <a:r>
              <a:rPr lang="en-US" altLang="ja-JP" b="1" dirty="0">
                <a:solidFill>
                  <a:srgbClr val="FF0000"/>
                </a:solidFill>
              </a:rPr>
              <a:t>Amplification mechanism in FELs</a:t>
            </a:r>
          </a:p>
          <a:p>
            <a:r>
              <a:rPr lang="en-US" altLang="ja-JP" dirty="0"/>
              <a:t>Classification of FELs</a:t>
            </a:r>
          </a:p>
          <a:p>
            <a:r>
              <a:rPr lang="en-US" altLang="ja-JP" dirty="0"/>
              <a:t>Overview of Single-Pass FELs</a:t>
            </a:r>
          </a:p>
          <a:p>
            <a:r>
              <a:rPr lang="en-US" altLang="ja-JP" dirty="0"/>
              <a:t>Example of FEL Simulations</a:t>
            </a:r>
          </a:p>
          <a:p>
            <a:pPr eaLnBrk="1" hangingPunct="1"/>
            <a:endParaRPr lang="en-US" altLang="ja-JP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E675D5-6A16-489E-8151-F52117966913}" type="slidenum">
              <a:rPr lang="ja-JP" altLang="en-US" smtClean="0"/>
              <a:pPr>
                <a:defRPr/>
              </a:pPr>
              <a:t>20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6864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Basic Concept of </a:t>
            </a:r>
            <a:r>
              <a:rPr lang="en-US" altLang="ja-JP" dirty="0"/>
              <a:t>FELs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21</a:t>
            </a:fld>
            <a:endParaRPr lang="ja-JP" altLang="en-US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360" y="2406846"/>
            <a:ext cx="3872116" cy="1045713"/>
          </a:xfrm>
          <a:prstGeom prst="rect">
            <a:avLst/>
          </a:prstGeom>
        </p:spPr>
      </p:pic>
      <p:sp>
        <p:nvSpPr>
          <p:cNvPr id="12" name="右矢印 11"/>
          <p:cNvSpPr/>
          <p:nvPr/>
        </p:nvSpPr>
        <p:spPr>
          <a:xfrm>
            <a:off x="2412716" y="2823933"/>
            <a:ext cx="275644" cy="21154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-20870" y="1532768"/>
            <a:ext cx="2347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Electron Beam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cxnSp>
        <p:nvCxnSpPr>
          <p:cNvPr id="19" name="直線コネクタ 18"/>
          <p:cNvCxnSpPr>
            <a:endCxn id="14" idx="2"/>
          </p:cNvCxnSpPr>
          <p:nvPr/>
        </p:nvCxnSpPr>
        <p:spPr>
          <a:xfrm flipH="1" flipV="1">
            <a:off x="1152689" y="1994433"/>
            <a:ext cx="253030" cy="64684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6" name="グループ化 85"/>
          <p:cNvGrpSpPr/>
          <p:nvPr/>
        </p:nvGrpSpPr>
        <p:grpSpPr>
          <a:xfrm>
            <a:off x="6540351" y="1457863"/>
            <a:ext cx="2248465" cy="1073284"/>
            <a:chOff x="6540351" y="1457863"/>
            <a:chExt cx="2248465" cy="1073284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6540351" y="1457863"/>
              <a:ext cx="22484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>
                  <a:solidFill>
                    <a:srgbClr val="FF0000"/>
                  </a:solidFill>
                </a:rPr>
                <a:t>Microbunches</a:t>
              </a:r>
              <a:endParaRPr kumimoji="1" lang="ja-JP" altLang="en-US" sz="2400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直線コネクタ 21"/>
            <p:cNvCxnSpPr>
              <a:endCxn id="16" idx="2"/>
            </p:cNvCxnSpPr>
            <p:nvPr/>
          </p:nvCxnSpPr>
          <p:spPr>
            <a:xfrm flipH="1" flipV="1">
              <a:off x="7664584" y="1919528"/>
              <a:ext cx="502613" cy="611619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7" name="グループ化 86"/>
          <p:cNvGrpSpPr/>
          <p:nvPr/>
        </p:nvGrpSpPr>
        <p:grpSpPr>
          <a:xfrm>
            <a:off x="6633821" y="2251575"/>
            <a:ext cx="2452323" cy="2222939"/>
            <a:chOff x="6633821" y="2251575"/>
            <a:chExt cx="2452323" cy="2222939"/>
          </a:xfrm>
        </p:grpSpPr>
        <p:grpSp>
          <p:nvGrpSpPr>
            <p:cNvPr id="68" name="グループ化 67"/>
            <p:cNvGrpSpPr/>
            <p:nvPr/>
          </p:nvGrpSpPr>
          <p:grpSpPr>
            <a:xfrm>
              <a:off x="6970118" y="2251575"/>
              <a:ext cx="2116026" cy="1306781"/>
              <a:chOff x="647700" y="5114925"/>
              <a:chExt cx="3357563" cy="92075"/>
            </a:xfrm>
          </p:grpSpPr>
          <p:sp>
            <p:nvSpPr>
              <p:cNvPr id="69" name="Freeform 23"/>
              <p:cNvSpPr>
                <a:spLocks/>
              </p:cNvSpPr>
              <p:nvPr/>
            </p:nvSpPr>
            <p:spPr bwMode="auto">
              <a:xfrm>
                <a:off x="647700" y="5114925"/>
                <a:ext cx="257175" cy="92075"/>
              </a:xfrm>
              <a:custGeom>
                <a:avLst/>
                <a:gdLst>
                  <a:gd name="T0" fmla="*/ 0 w 68"/>
                  <a:gd name="T1" fmla="*/ 11 h 22"/>
                  <a:gd name="T2" fmla="*/ 17 w 68"/>
                  <a:gd name="T3" fmla="*/ 0 h 22"/>
                  <a:gd name="T4" fmla="*/ 34 w 68"/>
                  <a:gd name="T5" fmla="*/ 11 h 22"/>
                  <a:gd name="T6" fmla="*/ 51 w 68"/>
                  <a:gd name="T7" fmla="*/ 22 h 22"/>
                  <a:gd name="T8" fmla="*/ 68 w 68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2">
                    <a:moveTo>
                      <a:pt x="0" y="11"/>
                    </a:moveTo>
                    <a:cubicBezTo>
                      <a:pt x="0" y="11"/>
                      <a:pt x="8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8" y="11"/>
                      <a:pt x="68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0" name="Freeform 24"/>
              <p:cNvSpPr>
                <a:spLocks/>
              </p:cNvSpPr>
              <p:nvPr/>
            </p:nvSpPr>
            <p:spPr bwMode="auto">
              <a:xfrm>
                <a:off x="904875" y="5114925"/>
                <a:ext cx="258763" cy="92075"/>
              </a:xfrm>
              <a:custGeom>
                <a:avLst/>
                <a:gdLst>
                  <a:gd name="T0" fmla="*/ 0 w 69"/>
                  <a:gd name="T1" fmla="*/ 11 h 22"/>
                  <a:gd name="T2" fmla="*/ 18 w 69"/>
                  <a:gd name="T3" fmla="*/ 0 h 22"/>
                  <a:gd name="T4" fmla="*/ 35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8" y="0"/>
                    </a:cubicBezTo>
                    <a:cubicBezTo>
                      <a:pt x="26" y="0"/>
                      <a:pt x="35" y="11"/>
                      <a:pt x="35" y="11"/>
                    </a:cubicBezTo>
                    <a:cubicBezTo>
                      <a:pt x="35" y="11"/>
                      <a:pt x="43" y="22"/>
                      <a:pt x="52" y="22"/>
                    </a:cubicBezTo>
                    <a:cubicBezTo>
                      <a:pt x="61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1" name="Freeform 25"/>
              <p:cNvSpPr>
                <a:spLocks/>
              </p:cNvSpPr>
              <p:nvPr/>
            </p:nvSpPr>
            <p:spPr bwMode="auto">
              <a:xfrm>
                <a:off x="1163638" y="5114925"/>
                <a:ext cx="260350" cy="92075"/>
              </a:xfrm>
              <a:custGeom>
                <a:avLst/>
                <a:gdLst>
                  <a:gd name="T0" fmla="*/ 0 w 69"/>
                  <a:gd name="T1" fmla="*/ 11 h 22"/>
                  <a:gd name="T2" fmla="*/ 17 w 69"/>
                  <a:gd name="T3" fmla="*/ 0 h 22"/>
                  <a:gd name="T4" fmla="*/ 34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2" name="Freeform 26"/>
              <p:cNvSpPr>
                <a:spLocks/>
              </p:cNvSpPr>
              <p:nvPr/>
            </p:nvSpPr>
            <p:spPr bwMode="auto">
              <a:xfrm>
                <a:off x="1423988" y="5114925"/>
                <a:ext cx="255588" cy="92075"/>
              </a:xfrm>
              <a:custGeom>
                <a:avLst/>
                <a:gdLst>
                  <a:gd name="T0" fmla="*/ 0 w 68"/>
                  <a:gd name="T1" fmla="*/ 11 h 22"/>
                  <a:gd name="T2" fmla="*/ 17 w 68"/>
                  <a:gd name="T3" fmla="*/ 0 h 22"/>
                  <a:gd name="T4" fmla="*/ 34 w 68"/>
                  <a:gd name="T5" fmla="*/ 11 h 22"/>
                  <a:gd name="T6" fmla="*/ 51 w 68"/>
                  <a:gd name="T7" fmla="*/ 22 h 22"/>
                  <a:gd name="T8" fmla="*/ 68 w 68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2">
                    <a:moveTo>
                      <a:pt x="0" y="11"/>
                    </a:moveTo>
                    <a:cubicBezTo>
                      <a:pt x="0" y="11"/>
                      <a:pt x="8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8" y="11"/>
                      <a:pt x="68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3" name="Freeform 27"/>
              <p:cNvSpPr>
                <a:spLocks/>
              </p:cNvSpPr>
              <p:nvPr/>
            </p:nvSpPr>
            <p:spPr bwMode="auto">
              <a:xfrm>
                <a:off x="1679575" y="5114925"/>
                <a:ext cx="258763" cy="92075"/>
              </a:xfrm>
              <a:custGeom>
                <a:avLst/>
                <a:gdLst>
                  <a:gd name="T0" fmla="*/ 0 w 69"/>
                  <a:gd name="T1" fmla="*/ 11 h 22"/>
                  <a:gd name="T2" fmla="*/ 18 w 69"/>
                  <a:gd name="T3" fmla="*/ 0 h 22"/>
                  <a:gd name="T4" fmla="*/ 35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8" y="0"/>
                    </a:cubicBezTo>
                    <a:cubicBezTo>
                      <a:pt x="26" y="0"/>
                      <a:pt x="35" y="11"/>
                      <a:pt x="35" y="11"/>
                    </a:cubicBezTo>
                    <a:cubicBezTo>
                      <a:pt x="35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4" name="Freeform 28"/>
              <p:cNvSpPr>
                <a:spLocks/>
              </p:cNvSpPr>
              <p:nvPr/>
            </p:nvSpPr>
            <p:spPr bwMode="auto">
              <a:xfrm>
                <a:off x="1938338" y="5114925"/>
                <a:ext cx="260350" cy="92075"/>
              </a:xfrm>
              <a:custGeom>
                <a:avLst/>
                <a:gdLst>
                  <a:gd name="T0" fmla="*/ 0 w 69"/>
                  <a:gd name="T1" fmla="*/ 11 h 22"/>
                  <a:gd name="T2" fmla="*/ 17 w 69"/>
                  <a:gd name="T3" fmla="*/ 0 h 22"/>
                  <a:gd name="T4" fmla="*/ 34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5" name="Freeform 29"/>
              <p:cNvSpPr>
                <a:spLocks/>
              </p:cNvSpPr>
              <p:nvPr/>
            </p:nvSpPr>
            <p:spPr bwMode="auto">
              <a:xfrm>
                <a:off x="2198688" y="5114925"/>
                <a:ext cx="255588" cy="92075"/>
              </a:xfrm>
              <a:custGeom>
                <a:avLst/>
                <a:gdLst>
                  <a:gd name="T0" fmla="*/ 0 w 68"/>
                  <a:gd name="T1" fmla="*/ 11 h 22"/>
                  <a:gd name="T2" fmla="*/ 17 w 68"/>
                  <a:gd name="T3" fmla="*/ 0 h 22"/>
                  <a:gd name="T4" fmla="*/ 34 w 68"/>
                  <a:gd name="T5" fmla="*/ 11 h 22"/>
                  <a:gd name="T6" fmla="*/ 51 w 68"/>
                  <a:gd name="T7" fmla="*/ 22 h 22"/>
                  <a:gd name="T8" fmla="*/ 68 w 68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2">
                    <a:moveTo>
                      <a:pt x="0" y="11"/>
                    </a:moveTo>
                    <a:cubicBezTo>
                      <a:pt x="0" y="11"/>
                      <a:pt x="8" y="0"/>
                      <a:pt x="17" y="0"/>
                    </a:cubicBezTo>
                    <a:cubicBezTo>
                      <a:pt x="25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8" y="11"/>
                      <a:pt x="68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6" name="Freeform 30"/>
              <p:cNvSpPr>
                <a:spLocks/>
              </p:cNvSpPr>
              <p:nvPr/>
            </p:nvSpPr>
            <p:spPr bwMode="auto">
              <a:xfrm>
                <a:off x="2454275" y="5114925"/>
                <a:ext cx="260350" cy="92075"/>
              </a:xfrm>
              <a:custGeom>
                <a:avLst/>
                <a:gdLst>
                  <a:gd name="T0" fmla="*/ 0 w 69"/>
                  <a:gd name="T1" fmla="*/ 11 h 22"/>
                  <a:gd name="T2" fmla="*/ 18 w 69"/>
                  <a:gd name="T3" fmla="*/ 0 h 22"/>
                  <a:gd name="T4" fmla="*/ 35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8" y="0"/>
                    </a:cubicBezTo>
                    <a:cubicBezTo>
                      <a:pt x="26" y="0"/>
                      <a:pt x="35" y="11"/>
                      <a:pt x="35" y="11"/>
                    </a:cubicBezTo>
                    <a:cubicBezTo>
                      <a:pt x="35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7" name="Freeform 31"/>
              <p:cNvSpPr>
                <a:spLocks/>
              </p:cNvSpPr>
              <p:nvPr/>
            </p:nvSpPr>
            <p:spPr bwMode="auto">
              <a:xfrm>
                <a:off x="2714625" y="5114925"/>
                <a:ext cx="258763" cy="92075"/>
              </a:xfrm>
              <a:custGeom>
                <a:avLst/>
                <a:gdLst>
                  <a:gd name="T0" fmla="*/ 0 w 69"/>
                  <a:gd name="T1" fmla="*/ 11 h 22"/>
                  <a:gd name="T2" fmla="*/ 17 w 69"/>
                  <a:gd name="T3" fmla="*/ 0 h 22"/>
                  <a:gd name="T4" fmla="*/ 34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8" name="Freeform 32"/>
              <p:cNvSpPr>
                <a:spLocks/>
              </p:cNvSpPr>
              <p:nvPr/>
            </p:nvSpPr>
            <p:spPr bwMode="auto">
              <a:xfrm>
                <a:off x="2973388" y="5114925"/>
                <a:ext cx="255588" cy="92075"/>
              </a:xfrm>
              <a:custGeom>
                <a:avLst/>
                <a:gdLst>
                  <a:gd name="T0" fmla="*/ 0 w 68"/>
                  <a:gd name="T1" fmla="*/ 11 h 22"/>
                  <a:gd name="T2" fmla="*/ 17 w 68"/>
                  <a:gd name="T3" fmla="*/ 0 h 22"/>
                  <a:gd name="T4" fmla="*/ 34 w 68"/>
                  <a:gd name="T5" fmla="*/ 11 h 22"/>
                  <a:gd name="T6" fmla="*/ 51 w 68"/>
                  <a:gd name="T7" fmla="*/ 22 h 22"/>
                  <a:gd name="T8" fmla="*/ 68 w 68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2">
                    <a:moveTo>
                      <a:pt x="0" y="11"/>
                    </a:moveTo>
                    <a:cubicBezTo>
                      <a:pt x="0" y="11"/>
                      <a:pt x="8" y="0"/>
                      <a:pt x="17" y="0"/>
                    </a:cubicBezTo>
                    <a:cubicBezTo>
                      <a:pt x="25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8" y="11"/>
                      <a:pt x="68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79" name="Freeform 33"/>
              <p:cNvSpPr>
                <a:spLocks/>
              </p:cNvSpPr>
              <p:nvPr/>
            </p:nvSpPr>
            <p:spPr bwMode="auto">
              <a:xfrm>
                <a:off x="3228975" y="5114925"/>
                <a:ext cx="260350" cy="92075"/>
              </a:xfrm>
              <a:custGeom>
                <a:avLst/>
                <a:gdLst>
                  <a:gd name="T0" fmla="*/ 0 w 69"/>
                  <a:gd name="T1" fmla="*/ 11 h 22"/>
                  <a:gd name="T2" fmla="*/ 18 w 69"/>
                  <a:gd name="T3" fmla="*/ 0 h 22"/>
                  <a:gd name="T4" fmla="*/ 35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8" y="0"/>
                    </a:cubicBezTo>
                    <a:cubicBezTo>
                      <a:pt x="26" y="0"/>
                      <a:pt x="35" y="11"/>
                      <a:pt x="35" y="11"/>
                    </a:cubicBezTo>
                    <a:cubicBezTo>
                      <a:pt x="35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0" name="Freeform 34"/>
              <p:cNvSpPr>
                <a:spLocks/>
              </p:cNvSpPr>
              <p:nvPr/>
            </p:nvSpPr>
            <p:spPr bwMode="auto">
              <a:xfrm>
                <a:off x="3489325" y="5114925"/>
                <a:ext cx="260350" cy="92075"/>
              </a:xfrm>
              <a:custGeom>
                <a:avLst/>
                <a:gdLst>
                  <a:gd name="T0" fmla="*/ 0 w 69"/>
                  <a:gd name="T1" fmla="*/ 11 h 22"/>
                  <a:gd name="T2" fmla="*/ 17 w 69"/>
                  <a:gd name="T3" fmla="*/ 0 h 22"/>
                  <a:gd name="T4" fmla="*/ 34 w 69"/>
                  <a:gd name="T5" fmla="*/ 11 h 22"/>
                  <a:gd name="T6" fmla="*/ 51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1" name="Freeform 35"/>
              <p:cNvSpPr>
                <a:spLocks/>
              </p:cNvSpPr>
              <p:nvPr/>
            </p:nvSpPr>
            <p:spPr bwMode="auto">
              <a:xfrm>
                <a:off x="3749675" y="5114925"/>
                <a:ext cx="255588" cy="92075"/>
              </a:xfrm>
              <a:custGeom>
                <a:avLst/>
                <a:gdLst>
                  <a:gd name="T0" fmla="*/ 0 w 68"/>
                  <a:gd name="T1" fmla="*/ 11 h 22"/>
                  <a:gd name="T2" fmla="*/ 17 w 68"/>
                  <a:gd name="T3" fmla="*/ 0 h 22"/>
                  <a:gd name="T4" fmla="*/ 34 w 68"/>
                  <a:gd name="T5" fmla="*/ 11 h 22"/>
                  <a:gd name="T6" fmla="*/ 51 w 68"/>
                  <a:gd name="T7" fmla="*/ 22 h 22"/>
                  <a:gd name="T8" fmla="*/ 68 w 68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2">
                    <a:moveTo>
                      <a:pt x="0" y="11"/>
                    </a:moveTo>
                    <a:cubicBezTo>
                      <a:pt x="0" y="11"/>
                      <a:pt x="8" y="0"/>
                      <a:pt x="17" y="0"/>
                    </a:cubicBezTo>
                    <a:cubicBezTo>
                      <a:pt x="25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8" y="11"/>
                      <a:pt x="68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17" name="テキスト ボックス 16"/>
            <p:cNvSpPr txBox="1"/>
            <p:nvPr/>
          </p:nvSpPr>
          <p:spPr>
            <a:xfrm>
              <a:off x="6633821" y="4012849"/>
              <a:ext cx="24332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0000FF"/>
                  </a:solidFill>
                </a:rPr>
                <a:t>Amplified Light</a:t>
              </a:r>
              <a:endParaRPr kumimoji="1" lang="ja-JP" altLang="en-US" sz="2400" dirty="0">
                <a:solidFill>
                  <a:srgbClr val="0000FF"/>
                </a:solidFill>
              </a:endParaRPr>
            </a:p>
          </p:txBody>
        </p:sp>
        <p:cxnSp>
          <p:nvCxnSpPr>
            <p:cNvPr id="23" name="直線コネクタ 22"/>
            <p:cNvCxnSpPr/>
            <p:nvPr/>
          </p:nvCxnSpPr>
          <p:spPr>
            <a:xfrm flipV="1">
              <a:off x="7866373" y="3558356"/>
              <a:ext cx="348520" cy="494747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テキスト ボックス 24"/>
          <p:cNvSpPr txBox="1"/>
          <p:nvPr/>
        </p:nvSpPr>
        <p:spPr>
          <a:xfrm>
            <a:off x="3793902" y="1946112"/>
            <a:ext cx="1661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Undulator</a:t>
            </a:r>
            <a:endParaRPr kumimoji="1" lang="ja-JP" altLang="en-US" sz="2400" dirty="0"/>
          </a:p>
        </p:txBody>
      </p:sp>
      <p:grpSp>
        <p:nvGrpSpPr>
          <p:cNvPr id="85" name="グループ化 84"/>
          <p:cNvGrpSpPr/>
          <p:nvPr/>
        </p:nvGrpSpPr>
        <p:grpSpPr>
          <a:xfrm>
            <a:off x="6540351" y="2253162"/>
            <a:ext cx="2603649" cy="1353080"/>
            <a:chOff x="6540351" y="2253162"/>
            <a:chExt cx="2603649" cy="1353080"/>
          </a:xfrm>
        </p:grpSpPr>
        <p:sp>
          <p:nvSpPr>
            <p:cNvPr id="13" name="右矢印 12"/>
            <p:cNvSpPr/>
            <p:nvPr/>
          </p:nvSpPr>
          <p:spPr>
            <a:xfrm>
              <a:off x="6540351" y="2823932"/>
              <a:ext cx="275644" cy="211540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9" name="図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4710" y="2253162"/>
              <a:ext cx="2299290" cy="1353080"/>
            </a:xfrm>
            <a:prstGeom prst="rect">
              <a:avLst/>
            </a:prstGeom>
          </p:spPr>
        </p:pic>
      </p:grpSp>
      <p:pic>
        <p:nvPicPr>
          <p:cNvPr id="50" name="図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05" y="2473745"/>
            <a:ext cx="2299289" cy="917823"/>
          </a:xfrm>
          <a:prstGeom prst="rect">
            <a:avLst/>
          </a:prstGeom>
        </p:spPr>
      </p:pic>
      <p:grpSp>
        <p:nvGrpSpPr>
          <p:cNvPr id="84" name="グループ化 83"/>
          <p:cNvGrpSpPr/>
          <p:nvPr/>
        </p:nvGrpSpPr>
        <p:grpSpPr>
          <a:xfrm>
            <a:off x="276436" y="2898196"/>
            <a:ext cx="2116026" cy="1428442"/>
            <a:chOff x="276436" y="2898196"/>
            <a:chExt cx="2116026" cy="1428442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319737" y="3864973"/>
              <a:ext cx="17732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0000FF"/>
                  </a:solidFill>
                </a:rPr>
                <a:t>Seed Light</a:t>
              </a:r>
              <a:endParaRPr kumimoji="1" lang="ja-JP" altLang="en-US" sz="2400" dirty="0">
                <a:solidFill>
                  <a:srgbClr val="0000FF"/>
                </a:solidFill>
              </a:endParaRPr>
            </a:p>
          </p:txBody>
        </p:sp>
        <p:cxnSp>
          <p:nvCxnSpPr>
            <p:cNvPr id="20" name="直線コネクタ 19"/>
            <p:cNvCxnSpPr>
              <a:stCxn id="15" idx="0"/>
            </p:cNvCxnSpPr>
            <p:nvPr/>
          </p:nvCxnSpPr>
          <p:spPr>
            <a:xfrm flipV="1">
              <a:off x="1206358" y="2964419"/>
              <a:ext cx="312008" cy="90055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67" name="グループ化 66"/>
            <p:cNvGrpSpPr/>
            <p:nvPr/>
          </p:nvGrpSpPr>
          <p:grpSpPr>
            <a:xfrm>
              <a:off x="276436" y="2898196"/>
              <a:ext cx="2116026" cy="68920"/>
              <a:chOff x="647700" y="5114925"/>
              <a:chExt cx="3357563" cy="92075"/>
            </a:xfrm>
          </p:grpSpPr>
          <p:sp>
            <p:nvSpPr>
              <p:cNvPr id="54" name="Freeform 23"/>
              <p:cNvSpPr>
                <a:spLocks/>
              </p:cNvSpPr>
              <p:nvPr/>
            </p:nvSpPr>
            <p:spPr bwMode="auto">
              <a:xfrm>
                <a:off x="647700" y="5114925"/>
                <a:ext cx="257175" cy="92075"/>
              </a:xfrm>
              <a:custGeom>
                <a:avLst/>
                <a:gdLst>
                  <a:gd name="T0" fmla="*/ 0 w 68"/>
                  <a:gd name="T1" fmla="*/ 11 h 22"/>
                  <a:gd name="T2" fmla="*/ 17 w 68"/>
                  <a:gd name="T3" fmla="*/ 0 h 22"/>
                  <a:gd name="T4" fmla="*/ 34 w 68"/>
                  <a:gd name="T5" fmla="*/ 11 h 22"/>
                  <a:gd name="T6" fmla="*/ 51 w 68"/>
                  <a:gd name="T7" fmla="*/ 22 h 22"/>
                  <a:gd name="T8" fmla="*/ 68 w 68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2">
                    <a:moveTo>
                      <a:pt x="0" y="11"/>
                    </a:moveTo>
                    <a:cubicBezTo>
                      <a:pt x="0" y="11"/>
                      <a:pt x="8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8" y="11"/>
                      <a:pt x="68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5" name="Freeform 24"/>
              <p:cNvSpPr>
                <a:spLocks/>
              </p:cNvSpPr>
              <p:nvPr/>
            </p:nvSpPr>
            <p:spPr bwMode="auto">
              <a:xfrm>
                <a:off x="904875" y="5114925"/>
                <a:ext cx="258763" cy="92075"/>
              </a:xfrm>
              <a:custGeom>
                <a:avLst/>
                <a:gdLst>
                  <a:gd name="T0" fmla="*/ 0 w 69"/>
                  <a:gd name="T1" fmla="*/ 11 h 22"/>
                  <a:gd name="T2" fmla="*/ 18 w 69"/>
                  <a:gd name="T3" fmla="*/ 0 h 22"/>
                  <a:gd name="T4" fmla="*/ 35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8" y="0"/>
                    </a:cubicBezTo>
                    <a:cubicBezTo>
                      <a:pt x="26" y="0"/>
                      <a:pt x="35" y="11"/>
                      <a:pt x="35" y="11"/>
                    </a:cubicBezTo>
                    <a:cubicBezTo>
                      <a:pt x="35" y="11"/>
                      <a:pt x="43" y="22"/>
                      <a:pt x="52" y="22"/>
                    </a:cubicBezTo>
                    <a:cubicBezTo>
                      <a:pt x="61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" name="Freeform 25"/>
              <p:cNvSpPr>
                <a:spLocks/>
              </p:cNvSpPr>
              <p:nvPr/>
            </p:nvSpPr>
            <p:spPr bwMode="auto">
              <a:xfrm>
                <a:off x="1163638" y="5114925"/>
                <a:ext cx="260350" cy="92075"/>
              </a:xfrm>
              <a:custGeom>
                <a:avLst/>
                <a:gdLst>
                  <a:gd name="T0" fmla="*/ 0 w 69"/>
                  <a:gd name="T1" fmla="*/ 11 h 22"/>
                  <a:gd name="T2" fmla="*/ 17 w 69"/>
                  <a:gd name="T3" fmla="*/ 0 h 22"/>
                  <a:gd name="T4" fmla="*/ 34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7" name="Freeform 26"/>
              <p:cNvSpPr>
                <a:spLocks/>
              </p:cNvSpPr>
              <p:nvPr/>
            </p:nvSpPr>
            <p:spPr bwMode="auto">
              <a:xfrm>
                <a:off x="1423988" y="5114925"/>
                <a:ext cx="255588" cy="92075"/>
              </a:xfrm>
              <a:custGeom>
                <a:avLst/>
                <a:gdLst>
                  <a:gd name="T0" fmla="*/ 0 w 68"/>
                  <a:gd name="T1" fmla="*/ 11 h 22"/>
                  <a:gd name="T2" fmla="*/ 17 w 68"/>
                  <a:gd name="T3" fmla="*/ 0 h 22"/>
                  <a:gd name="T4" fmla="*/ 34 w 68"/>
                  <a:gd name="T5" fmla="*/ 11 h 22"/>
                  <a:gd name="T6" fmla="*/ 51 w 68"/>
                  <a:gd name="T7" fmla="*/ 22 h 22"/>
                  <a:gd name="T8" fmla="*/ 68 w 68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2">
                    <a:moveTo>
                      <a:pt x="0" y="11"/>
                    </a:moveTo>
                    <a:cubicBezTo>
                      <a:pt x="0" y="11"/>
                      <a:pt x="8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8" y="11"/>
                      <a:pt x="68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" name="Freeform 27"/>
              <p:cNvSpPr>
                <a:spLocks/>
              </p:cNvSpPr>
              <p:nvPr/>
            </p:nvSpPr>
            <p:spPr bwMode="auto">
              <a:xfrm>
                <a:off x="1679575" y="5114925"/>
                <a:ext cx="258763" cy="92075"/>
              </a:xfrm>
              <a:custGeom>
                <a:avLst/>
                <a:gdLst>
                  <a:gd name="T0" fmla="*/ 0 w 69"/>
                  <a:gd name="T1" fmla="*/ 11 h 22"/>
                  <a:gd name="T2" fmla="*/ 18 w 69"/>
                  <a:gd name="T3" fmla="*/ 0 h 22"/>
                  <a:gd name="T4" fmla="*/ 35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8" y="0"/>
                    </a:cubicBezTo>
                    <a:cubicBezTo>
                      <a:pt x="26" y="0"/>
                      <a:pt x="35" y="11"/>
                      <a:pt x="35" y="11"/>
                    </a:cubicBezTo>
                    <a:cubicBezTo>
                      <a:pt x="35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" name="Freeform 28"/>
              <p:cNvSpPr>
                <a:spLocks/>
              </p:cNvSpPr>
              <p:nvPr/>
            </p:nvSpPr>
            <p:spPr bwMode="auto">
              <a:xfrm>
                <a:off x="1938338" y="5114925"/>
                <a:ext cx="260350" cy="92075"/>
              </a:xfrm>
              <a:custGeom>
                <a:avLst/>
                <a:gdLst>
                  <a:gd name="T0" fmla="*/ 0 w 69"/>
                  <a:gd name="T1" fmla="*/ 11 h 22"/>
                  <a:gd name="T2" fmla="*/ 17 w 69"/>
                  <a:gd name="T3" fmla="*/ 0 h 22"/>
                  <a:gd name="T4" fmla="*/ 34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0" name="Freeform 29"/>
              <p:cNvSpPr>
                <a:spLocks/>
              </p:cNvSpPr>
              <p:nvPr/>
            </p:nvSpPr>
            <p:spPr bwMode="auto">
              <a:xfrm>
                <a:off x="2198688" y="5114925"/>
                <a:ext cx="255588" cy="92075"/>
              </a:xfrm>
              <a:custGeom>
                <a:avLst/>
                <a:gdLst>
                  <a:gd name="T0" fmla="*/ 0 w 68"/>
                  <a:gd name="T1" fmla="*/ 11 h 22"/>
                  <a:gd name="T2" fmla="*/ 17 w 68"/>
                  <a:gd name="T3" fmla="*/ 0 h 22"/>
                  <a:gd name="T4" fmla="*/ 34 w 68"/>
                  <a:gd name="T5" fmla="*/ 11 h 22"/>
                  <a:gd name="T6" fmla="*/ 51 w 68"/>
                  <a:gd name="T7" fmla="*/ 22 h 22"/>
                  <a:gd name="T8" fmla="*/ 68 w 68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2">
                    <a:moveTo>
                      <a:pt x="0" y="11"/>
                    </a:moveTo>
                    <a:cubicBezTo>
                      <a:pt x="0" y="11"/>
                      <a:pt x="8" y="0"/>
                      <a:pt x="17" y="0"/>
                    </a:cubicBezTo>
                    <a:cubicBezTo>
                      <a:pt x="25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8" y="11"/>
                      <a:pt x="68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" name="Freeform 30"/>
              <p:cNvSpPr>
                <a:spLocks/>
              </p:cNvSpPr>
              <p:nvPr/>
            </p:nvSpPr>
            <p:spPr bwMode="auto">
              <a:xfrm>
                <a:off x="2454275" y="5114925"/>
                <a:ext cx="260350" cy="92075"/>
              </a:xfrm>
              <a:custGeom>
                <a:avLst/>
                <a:gdLst>
                  <a:gd name="T0" fmla="*/ 0 w 69"/>
                  <a:gd name="T1" fmla="*/ 11 h 22"/>
                  <a:gd name="T2" fmla="*/ 18 w 69"/>
                  <a:gd name="T3" fmla="*/ 0 h 22"/>
                  <a:gd name="T4" fmla="*/ 35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8" y="0"/>
                    </a:cubicBezTo>
                    <a:cubicBezTo>
                      <a:pt x="26" y="0"/>
                      <a:pt x="35" y="11"/>
                      <a:pt x="35" y="11"/>
                    </a:cubicBezTo>
                    <a:cubicBezTo>
                      <a:pt x="35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2" name="Freeform 31"/>
              <p:cNvSpPr>
                <a:spLocks/>
              </p:cNvSpPr>
              <p:nvPr/>
            </p:nvSpPr>
            <p:spPr bwMode="auto">
              <a:xfrm>
                <a:off x="2714625" y="5114925"/>
                <a:ext cx="258763" cy="92075"/>
              </a:xfrm>
              <a:custGeom>
                <a:avLst/>
                <a:gdLst>
                  <a:gd name="T0" fmla="*/ 0 w 69"/>
                  <a:gd name="T1" fmla="*/ 11 h 22"/>
                  <a:gd name="T2" fmla="*/ 17 w 69"/>
                  <a:gd name="T3" fmla="*/ 0 h 22"/>
                  <a:gd name="T4" fmla="*/ 34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3" name="Freeform 32"/>
              <p:cNvSpPr>
                <a:spLocks/>
              </p:cNvSpPr>
              <p:nvPr/>
            </p:nvSpPr>
            <p:spPr bwMode="auto">
              <a:xfrm>
                <a:off x="2973388" y="5114925"/>
                <a:ext cx="255588" cy="92075"/>
              </a:xfrm>
              <a:custGeom>
                <a:avLst/>
                <a:gdLst>
                  <a:gd name="T0" fmla="*/ 0 w 68"/>
                  <a:gd name="T1" fmla="*/ 11 h 22"/>
                  <a:gd name="T2" fmla="*/ 17 w 68"/>
                  <a:gd name="T3" fmla="*/ 0 h 22"/>
                  <a:gd name="T4" fmla="*/ 34 w 68"/>
                  <a:gd name="T5" fmla="*/ 11 h 22"/>
                  <a:gd name="T6" fmla="*/ 51 w 68"/>
                  <a:gd name="T7" fmla="*/ 22 h 22"/>
                  <a:gd name="T8" fmla="*/ 68 w 68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2">
                    <a:moveTo>
                      <a:pt x="0" y="11"/>
                    </a:moveTo>
                    <a:cubicBezTo>
                      <a:pt x="0" y="11"/>
                      <a:pt x="8" y="0"/>
                      <a:pt x="17" y="0"/>
                    </a:cubicBezTo>
                    <a:cubicBezTo>
                      <a:pt x="25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8" y="11"/>
                      <a:pt x="68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4" name="Freeform 33"/>
              <p:cNvSpPr>
                <a:spLocks/>
              </p:cNvSpPr>
              <p:nvPr/>
            </p:nvSpPr>
            <p:spPr bwMode="auto">
              <a:xfrm>
                <a:off x="3228975" y="5114925"/>
                <a:ext cx="260350" cy="92075"/>
              </a:xfrm>
              <a:custGeom>
                <a:avLst/>
                <a:gdLst>
                  <a:gd name="T0" fmla="*/ 0 w 69"/>
                  <a:gd name="T1" fmla="*/ 11 h 22"/>
                  <a:gd name="T2" fmla="*/ 18 w 69"/>
                  <a:gd name="T3" fmla="*/ 0 h 22"/>
                  <a:gd name="T4" fmla="*/ 35 w 69"/>
                  <a:gd name="T5" fmla="*/ 11 h 22"/>
                  <a:gd name="T6" fmla="*/ 52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8" y="0"/>
                    </a:cubicBezTo>
                    <a:cubicBezTo>
                      <a:pt x="26" y="0"/>
                      <a:pt x="35" y="11"/>
                      <a:pt x="35" y="11"/>
                    </a:cubicBezTo>
                    <a:cubicBezTo>
                      <a:pt x="35" y="11"/>
                      <a:pt x="43" y="22"/>
                      <a:pt x="52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" name="Freeform 34"/>
              <p:cNvSpPr>
                <a:spLocks/>
              </p:cNvSpPr>
              <p:nvPr/>
            </p:nvSpPr>
            <p:spPr bwMode="auto">
              <a:xfrm>
                <a:off x="3489325" y="5114925"/>
                <a:ext cx="260350" cy="92075"/>
              </a:xfrm>
              <a:custGeom>
                <a:avLst/>
                <a:gdLst>
                  <a:gd name="T0" fmla="*/ 0 w 69"/>
                  <a:gd name="T1" fmla="*/ 11 h 22"/>
                  <a:gd name="T2" fmla="*/ 17 w 69"/>
                  <a:gd name="T3" fmla="*/ 0 h 22"/>
                  <a:gd name="T4" fmla="*/ 34 w 69"/>
                  <a:gd name="T5" fmla="*/ 11 h 22"/>
                  <a:gd name="T6" fmla="*/ 51 w 69"/>
                  <a:gd name="T7" fmla="*/ 22 h 22"/>
                  <a:gd name="T8" fmla="*/ 69 w 69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2">
                    <a:moveTo>
                      <a:pt x="0" y="11"/>
                    </a:moveTo>
                    <a:cubicBezTo>
                      <a:pt x="0" y="11"/>
                      <a:pt x="9" y="0"/>
                      <a:pt x="17" y="0"/>
                    </a:cubicBezTo>
                    <a:cubicBezTo>
                      <a:pt x="26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9" y="11"/>
                      <a:pt x="69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6" name="Freeform 35"/>
              <p:cNvSpPr>
                <a:spLocks/>
              </p:cNvSpPr>
              <p:nvPr/>
            </p:nvSpPr>
            <p:spPr bwMode="auto">
              <a:xfrm>
                <a:off x="3749675" y="5114925"/>
                <a:ext cx="255588" cy="92075"/>
              </a:xfrm>
              <a:custGeom>
                <a:avLst/>
                <a:gdLst>
                  <a:gd name="T0" fmla="*/ 0 w 68"/>
                  <a:gd name="T1" fmla="*/ 11 h 22"/>
                  <a:gd name="T2" fmla="*/ 17 w 68"/>
                  <a:gd name="T3" fmla="*/ 0 h 22"/>
                  <a:gd name="T4" fmla="*/ 34 w 68"/>
                  <a:gd name="T5" fmla="*/ 11 h 22"/>
                  <a:gd name="T6" fmla="*/ 51 w 68"/>
                  <a:gd name="T7" fmla="*/ 22 h 22"/>
                  <a:gd name="T8" fmla="*/ 68 w 68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2">
                    <a:moveTo>
                      <a:pt x="0" y="11"/>
                    </a:moveTo>
                    <a:cubicBezTo>
                      <a:pt x="0" y="11"/>
                      <a:pt x="8" y="0"/>
                      <a:pt x="17" y="0"/>
                    </a:cubicBezTo>
                    <a:cubicBezTo>
                      <a:pt x="25" y="0"/>
                      <a:pt x="34" y="11"/>
                      <a:pt x="34" y="11"/>
                    </a:cubicBezTo>
                    <a:cubicBezTo>
                      <a:pt x="34" y="11"/>
                      <a:pt x="43" y="22"/>
                      <a:pt x="51" y="22"/>
                    </a:cubicBezTo>
                    <a:cubicBezTo>
                      <a:pt x="60" y="22"/>
                      <a:pt x="68" y="11"/>
                      <a:pt x="68" y="11"/>
                    </a:cubicBezTo>
                  </a:path>
                </a:pathLst>
              </a:cu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sp>
        <p:nvSpPr>
          <p:cNvPr id="88" name="テキスト ボックス 87"/>
          <p:cNvSpPr txBox="1"/>
          <p:nvPr/>
        </p:nvSpPr>
        <p:spPr>
          <a:xfrm>
            <a:off x="1237701" y="4603833"/>
            <a:ext cx="6929496" cy="206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3200" dirty="0"/>
              <a:t>What’s the laser medium in FELs?</a:t>
            </a:r>
          </a:p>
          <a:p>
            <a:endParaRPr lang="en-US" altLang="ja-JP" sz="3200" dirty="0"/>
          </a:p>
          <a:p>
            <a:endParaRPr kumimoji="1" lang="en-US" altLang="ja-JP" sz="3200" dirty="0"/>
          </a:p>
          <a:p>
            <a:endParaRPr kumimoji="1" lang="en-US" altLang="ja-JP" sz="3200" dirty="0"/>
          </a:p>
        </p:txBody>
      </p:sp>
      <p:sp>
        <p:nvSpPr>
          <p:cNvPr id="89" name="正方形/長方形 88"/>
          <p:cNvSpPr/>
          <p:nvPr/>
        </p:nvSpPr>
        <p:spPr>
          <a:xfrm>
            <a:off x="1488340" y="5200915"/>
            <a:ext cx="55561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ja-JP" sz="2800" b="1" dirty="0"/>
              <a:t>Free electrons?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ja-JP" sz="2800" b="1" dirty="0"/>
              <a:t>Free electrons moving in the undulator field!</a:t>
            </a:r>
            <a:endParaRPr lang="ja-JP" altLang="en-US" sz="2800" b="1" dirty="0"/>
          </a:p>
        </p:txBody>
      </p:sp>
      <p:grpSp>
        <p:nvGrpSpPr>
          <p:cNvPr id="93" name="グループ化 92"/>
          <p:cNvGrpSpPr/>
          <p:nvPr/>
        </p:nvGrpSpPr>
        <p:grpSpPr>
          <a:xfrm>
            <a:off x="1985265" y="5265946"/>
            <a:ext cx="2904746" cy="457625"/>
            <a:chOff x="2044144" y="5177259"/>
            <a:chExt cx="2904746" cy="457625"/>
          </a:xfrm>
        </p:grpSpPr>
        <p:cxnSp>
          <p:nvCxnSpPr>
            <p:cNvPr id="91" name="直線コネクタ 90"/>
            <p:cNvCxnSpPr/>
            <p:nvPr/>
          </p:nvCxnSpPr>
          <p:spPr>
            <a:xfrm>
              <a:off x="2044144" y="5200915"/>
              <a:ext cx="2904746" cy="43396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2" name="直線コネクタ 91"/>
            <p:cNvCxnSpPr/>
            <p:nvPr/>
          </p:nvCxnSpPr>
          <p:spPr>
            <a:xfrm flipV="1">
              <a:off x="2044144" y="5177259"/>
              <a:ext cx="2904746" cy="43396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1" name="グループ化 20"/>
          <p:cNvGrpSpPr/>
          <p:nvPr/>
        </p:nvGrpSpPr>
        <p:grpSpPr>
          <a:xfrm>
            <a:off x="2442450" y="1763600"/>
            <a:ext cx="4647489" cy="1935395"/>
            <a:chOff x="2625210" y="3451127"/>
            <a:chExt cx="4647489" cy="1935395"/>
          </a:xfrm>
        </p:grpSpPr>
        <p:cxnSp>
          <p:nvCxnSpPr>
            <p:cNvPr id="8" name="直線矢印コネクタ 7"/>
            <p:cNvCxnSpPr/>
            <p:nvPr/>
          </p:nvCxnSpPr>
          <p:spPr>
            <a:xfrm>
              <a:off x="2625210" y="4615757"/>
              <a:ext cx="4215319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テキスト ボックス 8"/>
            <p:cNvSpPr txBox="1"/>
            <p:nvPr/>
          </p:nvSpPr>
          <p:spPr>
            <a:xfrm>
              <a:off x="6932541" y="4352500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z</a:t>
              </a:r>
              <a:endParaRPr kumimoji="1" lang="ja-JP" altLang="en-US" sz="2400" dirty="0"/>
            </a:p>
          </p:txBody>
        </p:sp>
        <p:cxnSp>
          <p:nvCxnSpPr>
            <p:cNvPr id="18" name="直線矢印コネクタ 17"/>
            <p:cNvCxnSpPr/>
            <p:nvPr/>
          </p:nvCxnSpPr>
          <p:spPr>
            <a:xfrm flipV="1">
              <a:off x="2894499" y="3844992"/>
              <a:ext cx="0" cy="154153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テキスト ボックス 81"/>
            <p:cNvSpPr txBox="1"/>
            <p:nvPr/>
          </p:nvSpPr>
          <p:spPr>
            <a:xfrm>
              <a:off x="2716405" y="3451127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x</a:t>
              </a:r>
              <a:endParaRPr kumimoji="1" lang="ja-JP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7643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Electron Trajectory in an Undulator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22</a:t>
            </a:fld>
            <a:endParaRPr lang="ja-JP" altLang="en-US" dirty="0"/>
          </a:p>
        </p:txBody>
      </p:sp>
      <p:pic>
        <p:nvPicPr>
          <p:cNvPr id="6" name="TexTeXPicture 1" descr="&lt;?xml version=&quot;1.0&quot; encoding=&quot;utf-16&quot;?&gt;&#10;&lt;TeXTeX&gt;&#10;  &lt;preamble&gt;\documentclass{jarticle}&#10;\usepackage{amsmath}&#10;\pagestyle{empty}&#10;\renewcommand{\vec}[1]{\mbox{\boldmath$#1$}}&lt;/preamble&gt;&#10;  &lt;body&gt;\begin{eqnarray*} &#10;&amp;amp;&amp;amp;B_x(z)=0\\&#10;&amp;amp;&amp;amp;B_y(z)=B_0\sin\left(\frac{2\pi z}{\lambda_u}\right)&#10;\end{eqnarray*}&lt;/body&gt;&#10;  &lt;fcolor&gt;FF000000&lt;/fcolor&gt;&#10;  &lt;bcolor&gt;FFFFFFFF&lt;/bcolor&gt;&#10;  &lt;transparent&gt;True&lt;/transparent&gt;&#10;  &lt;resolution&gt;1800&lt;/resolution&gt;&#10;  &lt;imageh&gt;946&lt;/imageh&gt;&#10;  &lt;imagew&gt;2418&lt;/imagew&gt;&#10;  &lt;scale&gt;50&lt;/scale&gt;&#10;  &lt;cursor&gt;77&lt;/cursor&gt;&#10;&lt;/TeXTeX&gt;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12" y="1179852"/>
            <a:ext cx="2351738" cy="920076"/>
          </a:xfrm>
          <a:prstGeom prst="rect">
            <a:avLst/>
          </a:prstGeom>
        </p:spPr>
      </p:pic>
      <p:sp>
        <p:nvSpPr>
          <p:cNvPr id="7" name="左中かっこ 6"/>
          <p:cNvSpPr/>
          <p:nvPr/>
        </p:nvSpPr>
        <p:spPr>
          <a:xfrm>
            <a:off x="204828" y="1126714"/>
            <a:ext cx="219456" cy="852701"/>
          </a:xfrm>
          <a:prstGeom prst="leftBrace">
            <a:avLst>
              <a:gd name="adj1" fmla="val 48500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/>
          <p:cNvGrpSpPr/>
          <p:nvPr/>
        </p:nvGrpSpPr>
        <p:grpSpPr>
          <a:xfrm>
            <a:off x="404813" y="4050003"/>
            <a:ext cx="8553450" cy="2798763"/>
            <a:chOff x="404813" y="3883025"/>
            <a:chExt cx="8553450" cy="2798763"/>
          </a:xfrm>
        </p:grpSpPr>
        <p:sp>
          <p:nvSpPr>
            <p:cNvPr id="12" name="Rectangle 36"/>
            <p:cNvSpPr>
              <a:spLocks noChangeArrowheads="1"/>
            </p:cNvSpPr>
            <p:nvPr/>
          </p:nvSpPr>
          <p:spPr bwMode="auto">
            <a:xfrm>
              <a:off x="404813" y="3883025"/>
              <a:ext cx="8553450" cy="279876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pic>
          <p:nvPicPr>
            <p:cNvPr id="13" name="Picture 20" descr="C:\TT\DATA\PAPERS\挿入光源解説\txp_fig.pn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6288" y="5513388"/>
              <a:ext cx="1684337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Freeform 21"/>
            <p:cNvSpPr>
              <a:spLocks/>
            </p:cNvSpPr>
            <p:nvPr/>
          </p:nvSpPr>
          <p:spPr bwMode="auto">
            <a:xfrm>
              <a:off x="1089025" y="5040313"/>
              <a:ext cx="6664325" cy="593725"/>
            </a:xfrm>
            <a:custGeom>
              <a:avLst/>
              <a:gdLst>
                <a:gd name="T0" fmla="*/ 2147483647 w 3724"/>
                <a:gd name="T1" fmla="*/ 2147483647 h 332"/>
                <a:gd name="T2" fmla="*/ 2147483647 w 3724"/>
                <a:gd name="T3" fmla="*/ 2147483647 h 332"/>
                <a:gd name="T4" fmla="*/ 2147483647 w 3724"/>
                <a:gd name="T5" fmla="*/ 2147483647 h 332"/>
                <a:gd name="T6" fmla="*/ 2147483647 w 3724"/>
                <a:gd name="T7" fmla="*/ 2147483647 h 332"/>
                <a:gd name="T8" fmla="*/ 2147483647 w 3724"/>
                <a:gd name="T9" fmla="*/ 2147483647 h 332"/>
                <a:gd name="T10" fmla="*/ 2147483647 w 3724"/>
                <a:gd name="T11" fmla="*/ 2147483647 h 332"/>
                <a:gd name="T12" fmla="*/ 2147483647 w 3724"/>
                <a:gd name="T13" fmla="*/ 2147483647 h 332"/>
                <a:gd name="T14" fmla="*/ 2147483647 w 3724"/>
                <a:gd name="T15" fmla="*/ 2147483647 h 332"/>
                <a:gd name="T16" fmla="*/ 2147483647 w 3724"/>
                <a:gd name="T17" fmla="*/ 2147483647 h 332"/>
                <a:gd name="T18" fmla="*/ 2147483647 w 3724"/>
                <a:gd name="T19" fmla="*/ 2147483647 h 332"/>
                <a:gd name="T20" fmla="*/ 2147483647 w 3724"/>
                <a:gd name="T21" fmla="*/ 2147483647 h 332"/>
                <a:gd name="T22" fmla="*/ 2147483647 w 3724"/>
                <a:gd name="T23" fmla="*/ 2147483647 h 332"/>
                <a:gd name="T24" fmla="*/ 2147483647 w 3724"/>
                <a:gd name="T25" fmla="*/ 2147483647 h 332"/>
                <a:gd name="T26" fmla="*/ 2147483647 w 3724"/>
                <a:gd name="T27" fmla="*/ 2147483647 h 332"/>
                <a:gd name="T28" fmla="*/ 2147483647 w 3724"/>
                <a:gd name="T29" fmla="*/ 2147483647 h 332"/>
                <a:gd name="T30" fmla="*/ 2147483647 w 3724"/>
                <a:gd name="T31" fmla="*/ 2147483647 h 332"/>
                <a:gd name="T32" fmla="*/ 2147483647 w 3724"/>
                <a:gd name="T33" fmla="*/ 2147483647 h 332"/>
                <a:gd name="T34" fmla="*/ 2147483647 w 3724"/>
                <a:gd name="T35" fmla="*/ 2147483647 h 332"/>
                <a:gd name="T36" fmla="*/ 2147483647 w 3724"/>
                <a:gd name="T37" fmla="*/ 2147483647 h 332"/>
                <a:gd name="T38" fmla="*/ 2147483647 w 3724"/>
                <a:gd name="T39" fmla="*/ 2147483647 h 332"/>
                <a:gd name="T40" fmla="*/ 2147483647 w 3724"/>
                <a:gd name="T41" fmla="*/ 2147483647 h 332"/>
                <a:gd name="T42" fmla="*/ 2147483647 w 3724"/>
                <a:gd name="T43" fmla="*/ 2147483647 h 332"/>
                <a:gd name="T44" fmla="*/ 2147483647 w 3724"/>
                <a:gd name="T45" fmla="*/ 2147483647 h 332"/>
                <a:gd name="T46" fmla="*/ 2147483647 w 3724"/>
                <a:gd name="T47" fmla="*/ 2147483647 h 332"/>
                <a:gd name="T48" fmla="*/ 2147483647 w 3724"/>
                <a:gd name="T49" fmla="*/ 2147483647 h 332"/>
                <a:gd name="T50" fmla="*/ 2147483647 w 3724"/>
                <a:gd name="T51" fmla="*/ 2147483647 h 332"/>
                <a:gd name="T52" fmla="*/ 2147483647 w 3724"/>
                <a:gd name="T53" fmla="*/ 2147483647 h 332"/>
                <a:gd name="T54" fmla="*/ 2147483647 w 3724"/>
                <a:gd name="T55" fmla="*/ 2147483647 h 332"/>
                <a:gd name="T56" fmla="*/ 2147483647 w 3724"/>
                <a:gd name="T57" fmla="*/ 2147483647 h 332"/>
                <a:gd name="T58" fmla="*/ 2147483647 w 3724"/>
                <a:gd name="T59" fmla="*/ 2147483647 h 332"/>
                <a:gd name="T60" fmla="*/ 2147483647 w 3724"/>
                <a:gd name="T61" fmla="*/ 2147483647 h 332"/>
                <a:gd name="T62" fmla="*/ 2147483647 w 3724"/>
                <a:gd name="T63" fmla="*/ 2147483647 h 332"/>
                <a:gd name="T64" fmla="*/ 2147483647 w 3724"/>
                <a:gd name="T65" fmla="*/ 2147483647 h 332"/>
                <a:gd name="T66" fmla="*/ 2147483647 w 3724"/>
                <a:gd name="T67" fmla="*/ 2147483647 h 332"/>
                <a:gd name="T68" fmla="*/ 2147483647 w 3724"/>
                <a:gd name="T69" fmla="*/ 2147483647 h 332"/>
                <a:gd name="T70" fmla="*/ 2147483647 w 3724"/>
                <a:gd name="T71" fmla="*/ 2147483647 h 332"/>
                <a:gd name="T72" fmla="*/ 2147483647 w 3724"/>
                <a:gd name="T73" fmla="*/ 2147483647 h 332"/>
                <a:gd name="T74" fmla="*/ 2147483647 w 3724"/>
                <a:gd name="T75" fmla="*/ 2147483647 h 332"/>
                <a:gd name="T76" fmla="*/ 2147483647 w 3724"/>
                <a:gd name="T77" fmla="*/ 2147483647 h 332"/>
                <a:gd name="T78" fmla="*/ 2147483647 w 3724"/>
                <a:gd name="T79" fmla="*/ 2147483647 h 332"/>
                <a:gd name="T80" fmla="*/ 2147483647 w 3724"/>
                <a:gd name="T81" fmla="*/ 2147483647 h 332"/>
                <a:gd name="T82" fmla="*/ 2147483647 w 3724"/>
                <a:gd name="T83" fmla="*/ 2147483647 h 332"/>
                <a:gd name="T84" fmla="*/ 2147483647 w 3724"/>
                <a:gd name="T85" fmla="*/ 2147483647 h 332"/>
                <a:gd name="T86" fmla="*/ 2147483647 w 3724"/>
                <a:gd name="T87" fmla="*/ 2147483647 h 332"/>
                <a:gd name="T88" fmla="*/ 2147483647 w 3724"/>
                <a:gd name="T89" fmla="*/ 2147483647 h 332"/>
                <a:gd name="T90" fmla="*/ 2147483647 w 3724"/>
                <a:gd name="T91" fmla="*/ 2147483647 h 332"/>
                <a:gd name="T92" fmla="*/ 2147483647 w 3724"/>
                <a:gd name="T93" fmla="*/ 2147483647 h 332"/>
                <a:gd name="T94" fmla="*/ 2147483647 w 3724"/>
                <a:gd name="T95" fmla="*/ 2147483647 h 332"/>
                <a:gd name="T96" fmla="*/ 2147483647 w 3724"/>
                <a:gd name="T97" fmla="*/ 2147483647 h 332"/>
                <a:gd name="T98" fmla="*/ 2147483647 w 3724"/>
                <a:gd name="T99" fmla="*/ 2147483647 h 332"/>
                <a:gd name="T100" fmla="*/ 2147483647 w 3724"/>
                <a:gd name="T101" fmla="*/ 2147483647 h 332"/>
                <a:gd name="T102" fmla="*/ 2147483647 w 3724"/>
                <a:gd name="T103" fmla="*/ 2147483647 h 332"/>
                <a:gd name="T104" fmla="*/ 2147483647 w 3724"/>
                <a:gd name="T105" fmla="*/ 2147483647 h 332"/>
                <a:gd name="T106" fmla="*/ 2147483647 w 3724"/>
                <a:gd name="T107" fmla="*/ 2147483647 h 332"/>
                <a:gd name="T108" fmla="*/ 2147483647 w 3724"/>
                <a:gd name="T109" fmla="*/ 2147483647 h 332"/>
                <a:gd name="T110" fmla="*/ 2147483647 w 3724"/>
                <a:gd name="T111" fmla="*/ 2147483647 h 332"/>
                <a:gd name="T112" fmla="*/ 2147483647 w 3724"/>
                <a:gd name="T113" fmla="*/ 2147483647 h 332"/>
                <a:gd name="T114" fmla="*/ 2147483647 w 3724"/>
                <a:gd name="T115" fmla="*/ 2147483647 h 332"/>
                <a:gd name="T116" fmla="*/ 2147483647 w 3724"/>
                <a:gd name="T117" fmla="*/ 2147483647 h 332"/>
                <a:gd name="T118" fmla="*/ 2147483647 w 3724"/>
                <a:gd name="T119" fmla="*/ 2147483647 h 332"/>
                <a:gd name="T120" fmla="*/ 2147483647 w 3724"/>
                <a:gd name="T121" fmla="*/ 2147483647 h 332"/>
                <a:gd name="T122" fmla="*/ 2147483647 w 3724"/>
                <a:gd name="T123" fmla="*/ 2147483647 h 33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724" h="332">
                  <a:moveTo>
                    <a:pt x="0" y="166"/>
                  </a:moveTo>
                  <a:lnTo>
                    <a:pt x="8" y="156"/>
                  </a:lnTo>
                  <a:lnTo>
                    <a:pt x="16" y="146"/>
                  </a:lnTo>
                  <a:lnTo>
                    <a:pt x="24" y="136"/>
                  </a:lnTo>
                  <a:lnTo>
                    <a:pt x="32" y="126"/>
                  </a:lnTo>
                  <a:lnTo>
                    <a:pt x="36" y="116"/>
                  </a:lnTo>
                  <a:lnTo>
                    <a:pt x="44" y="106"/>
                  </a:lnTo>
                  <a:lnTo>
                    <a:pt x="52" y="96"/>
                  </a:lnTo>
                  <a:lnTo>
                    <a:pt x="60" y="86"/>
                  </a:lnTo>
                  <a:lnTo>
                    <a:pt x="68" y="78"/>
                  </a:lnTo>
                  <a:lnTo>
                    <a:pt x="76" y="70"/>
                  </a:lnTo>
                  <a:lnTo>
                    <a:pt x="82" y="60"/>
                  </a:lnTo>
                  <a:lnTo>
                    <a:pt x="90" y="54"/>
                  </a:lnTo>
                  <a:lnTo>
                    <a:pt x="96" y="46"/>
                  </a:lnTo>
                  <a:lnTo>
                    <a:pt x="104" y="38"/>
                  </a:lnTo>
                  <a:lnTo>
                    <a:pt x="112" y="32"/>
                  </a:lnTo>
                  <a:lnTo>
                    <a:pt x="120" y="26"/>
                  </a:lnTo>
                  <a:lnTo>
                    <a:pt x="128" y="22"/>
                  </a:lnTo>
                  <a:lnTo>
                    <a:pt x="134" y="16"/>
                  </a:lnTo>
                  <a:lnTo>
                    <a:pt x="142" y="12"/>
                  </a:lnTo>
                  <a:lnTo>
                    <a:pt x="150" y="8"/>
                  </a:lnTo>
                  <a:lnTo>
                    <a:pt x="156" y="6"/>
                  </a:lnTo>
                  <a:lnTo>
                    <a:pt x="164" y="4"/>
                  </a:lnTo>
                  <a:lnTo>
                    <a:pt x="172" y="2"/>
                  </a:lnTo>
                  <a:lnTo>
                    <a:pt x="178" y="2"/>
                  </a:lnTo>
                  <a:lnTo>
                    <a:pt x="186" y="0"/>
                  </a:lnTo>
                  <a:lnTo>
                    <a:pt x="194" y="2"/>
                  </a:lnTo>
                  <a:lnTo>
                    <a:pt x="202" y="2"/>
                  </a:lnTo>
                  <a:lnTo>
                    <a:pt x="210" y="4"/>
                  </a:lnTo>
                  <a:lnTo>
                    <a:pt x="218" y="6"/>
                  </a:lnTo>
                  <a:lnTo>
                    <a:pt x="224" y="8"/>
                  </a:lnTo>
                  <a:lnTo>
                    <a:pt x="230" y="12"/>
                  </a:lnTo>
                  <a:lnTo>
                    <a:pt x="238" y="16"/>
                  </a:lnTo>
                  <a:lnTo>
                    <a:pt x="246" y="22"/>
                  </a:lnTo>
                  <a:lnTo>
                    <a:pt x="254" y="26"/>
                  </a:lnTo>
                  <a:lnTo>
                    <a:pt x="262" y="32"/>
                  </a:lnTo>
                  <a:lnTo>
                    <a:pt x="270" y="38"/>
                  </a:lnTo>
                  <a:lnTo>
                    <a:pt x="276" y="46"/>
                  </a:lnTo>
                  <a:lnTo>
                    <a:pt x="282" y="54"/>
                  </a:lnTo>
                  <a:lnTo>
                    <a:pt x="290" y="60"/>
                  </a:lnTo>
                  <a:lnTo>
                    <a:pt x="298" y="70"/>
                  </a:lnTo>
                  <a:lnTo>
                    <a:pt x="306" y="78"/>
                  </a:lnTo>
                  <a:lnTo>
                    <a:pt x="314" y="86"/>
                  </a:lnTo>
                  <a:lnTo>
                    <a:pt x="320" y="96"/>
                  </a:lnTo>
                  <a:lnTo>
                    <a:pt x="328" y="106"/>
                  </a:lnTo>
                  <a:lnTo>
                    <a:pt x="336" y="116"/>
                  </a:lnTo>
                  <a:lnTo>
                    <a:pt x="342" y="126"/>
                  </a:lnTo>
                  <a:lnTo>
                    <a:pt x="350" y="136"/>
                  </a:lnTo>
                  <a:lnTo>
                    <a:pt x="358" y="146"/>
                  </a:lnTo>
                  <a:lnTo>
                    <a:pt x="366" y="156"/>
                  </a:lnTo>
                  <a:lnTo>
                    <a:pt x="372" y="166"/>
                  </a:lnTo>
                  <a:lnTo>
                    <a:pt x="380" y="178"/>
                  </a:lnTo>
                  <a:lnTo>
                    <a:pt x="388" y="188"/>
                  </a:lnTo>
                  <a:lnTo>
                    <a:pt x="396" y="198"/>
                  </a:lnTo>
                  <a:lnTo>
                    <a:pt x="404" y="208"/>
                  </a:lnTo>
                  <a:lnTo>
                    <a:pt x="410" y="218"/>
                  </a:lnTo>
                  <a:lnTo>
                    <a:pt x="416" y="228"/>
                  </a:lnTo>
                  <a:lnTo>
                    <a:pt x="424" y="238"/>
                  </a:lnTo>
                  <a:lnTo>
                    <a:pt x="432" y="246"/>
                  </a:lnTo>
                  <a:lnTo>
                    <a:pt x="440" y="256"/>
                  </a:lnTo>
                  <a:lnTo>
                    <a:pt x="448" y="264"/>
                  </a:lnTo>
                  <a:lnTo>
                    <a:pt x="456" y="272"/>
                  </a:lnTo>
                  <a:lnTo>
                    <a:pt x="462" y="280"/>
                  </a:lnTo>
                  <a:lnTo>
                    <a:pt x="468" y="288"/>
                  </a:lnTo>
                  <a:lnTo>
                    <a:pt x="476" y="294"/>
                  </a:lnTo>
                  <a:lnTo>
                    <a:pt x="484" y="300"/>
                  </a:lnTo>
                  <a:lnTo>
                    <a:pt x="492" y="306"/>
                  </a:lnTo>
                  <a:lnTo>
                    <a:pt x="500" y="312"/>
                  </a:lnTo>
                  <a:lnTo>
                    <a:pt x="508" y="316"/>
                  </a:lnTo>
                  <a:lnTo>
                    <a:pt x="514" y="320"/>
                  </a:lnTo>
                  <a:lnTo>
                    <a:pt x="522" y="324"/>
                  </a:lnTo>
                  <a:lnTo>
                    <a:pt x="528" y="328"/>
                  </a:lnTo>
                  <a:lnTo>
                    <a:pt x="536" y="330"/>
                  </a:lnTo>
                  <a:lnTo>
                    <a:pt x="544" y="332"/>
                  </a:lnTo>
                  <a:lnTo>
                    <a:pt x="552" y="332"/>
                  </a:lnTo>
                  <a:lnTo>
                    <a:pt x="558" y="332"/>
                  </a:lnTo>
                  <a:lnTo>
                    <a:pt x="566" y="332"/>
                  </a:lnTo>
                  <a:lnTo>
                    <a:pt x="574" y="332"/>
                  </a:lnTo>
                  <a:lnTo>
                    <a:pt x="582" y="330"/>
                  </a:lnTo>
                  <a:lnTo>
                    <a:pt x="590" y="328"/>
                  </a:lnTo>
                  <a:lnTo>
                    <a:pt x="596" y="324"/>
                  </a:lnTo>
                  <a:lnTo>
                    <a:pt x="604" y="320"/>
                  </a:lnTo>
                  <a:lnTo>
                    <a:pt x="610" y="316"/>
                  </a:lnTo>
                  <a:lnTo>
                    <a:pt x="618" y="312"/>
                  </a:lnTo>
                  <a:lnTo>
                    <a:pt x="626" y="306"/>
                  </a:lnTo>
                  <a:lnTo>
                    <a:pt x="634" y="300"/>
                  </a:lnTo>
                  <a:lnTo>
                    <a:pt x="642" y="294"/>
                  </a:lnTo>
                  <a:lnTo>
                    <a:pt x="650" y="288"/>
                  </a:lnTo>
                  <a:lnTo>
                    <a:pt x="654" y="280"/>
                  </a:lnTo>
                  <a:lnTo>
                    <a:pt x="662" y="272"/>
                  </a:lnTo>
                  <a:lnTo>
                    <a:pt x="670" y="264"/>
                  </a:lnTo>
                  <a:lnTo>
                    <a:pt x="678" y="256"/>
                  </a:lnTo>
                  <a:lnTo>
                    <a:pt x="686" y="246"/>
                  </a:lnTo>
                  <a:lnTo>
                    <a:pt x="694" y="238"/>
                  </a:lnTo>
                  <a:lnTo>
                    <a:pt x="700" y="228"/>
                  </a:lnTo>
                  <a:lnTo>
                    <a:pt x="708" y="218"/>
                  </a:lnTo>
                  <a:lnTo>
                    <a:pt x="714" y="208"/>
                  </a:lnTo>
                  <a:lnTo>
                    <a:pt x="722" y="198"/>
                  </a:lnTo>
                  <a:lnTo>
                    <a:pt x="730" y="188"/>
                  </a:lnTo>
                  <a:lnTo>
                    <a:pt x="738" y="178"/>
                  </a:lnTo>
                  <a:lnTo>
                    <a:pt x="746" y="166"/>
                  </a:lnTo>
                  <a:lnTo>
                    <a:pt x="752" y="156"/>
                  </a:lnTo>
                  <a:lnTo>
                    <a:pt x="760" y="146"/>
                  </a:lnTo>
                  <a:lnTo>
                    <a:pt x="768" y="136"/>
                  </a:lnTo>
                  <a:lnTo>
                    <a:pt x="776" y="126"/>
                  </a:lnTo>
                  <a:lnTo>
                    <a:pt x="782" y="116"/>
                  </a:lnTo>
                  <a:lnTo>
                    <a:pt x="790" y="106"/>
                  </a:lnTo>
                  <a:lnTo>
                    <a:pt x="796" y="96"/>
                  </a:lnTo>
                  <a:lnTo>
                    <a:pt x="804" y="86"/>
                  </a:lnTo>
                  <a:lnTo>
                    <a:pt x="812" y="78"/>
                  </a:lnTo>
                  <a:lnTo>
                    <a:pt x="820" y="70"/>
                  </a:lnTo>
                  <a:lnTo>
                    <a:pt x="828" y="60"/>
                  </a:lnTo>
                  <a:lnTo>
                    <a:pt x="836" y="54"/>
                  </a:lnTo>
                  <a:lnTo>
                    <a:pt x="840" y="46"/>
                  </a:lnTo>
                  <a:lnTo>
                    <a:pt x="848" y="38"/>
                  </a:lnTo>
                  <a:lnTo>
                    <a:pt x="856" y="32"/>
                  </a:lnTo>
                  <a:lnTo>
                    <a:pt x="864" y="26"/>
                  </a:lnTo>
                  <a:lnTo>
                    <a:pt x="872" y="22"/>
                  </a:lnTo>
                  <a:lnTo>
                    <a:pt x="880" y="16"/>
                  </a:lnTo>
                  <a:lnTo>
                    <a:pt x="888" y="12"/>
                  </a:lnTo>
                  <a:lnTo>
                    <a:pt x="894" y="8"/>
                  </a:lnTo>
                  <a:lnTo>
                    <a:pt x="900" y="6"/>
                  </a:lnTo>
                  <a:lnTo>
                    <a:pt x="908" y="4"/>
                  </a:lnTo>
                  <a:lnTo>
                    <a:pt x="916" y="2"/>
                  </a:lnTo>
                  <a:lnTo>
                    <a:pt x="924" y="2"/>
                  </a:lnTo>
                  <a:lnTo>
                    <a:pt x="932" y="0"/>
                  </a:lnTo>
                  <a:lnTo>
                    <a:pt x="938" y="2"/>
                  </a:lnTo>
                  <a:lnTo>
                    <a:pt x="946" y="2"/>
                  </a:lnTo>
                  <a:lnTo>
                    <a:pt x="954" y="4"/>
                  </a:lnTo>
                  <a:lnTo>
                    <a:pt x="962" y="6"/>
                  </a:lnTo>
                  <a:lnTo>
                    <a:pt x="968" y="8"/>
                  </a:lnTo>
                  <a:lnTo>
                    <a:pt x="976" y="12"/>
                  </a:lnTo>
                  <a:lnTo>
                    <a:pt x="984" y="16"/>
                  </a:lnTo>
                  <a:lnTo>
                    <a:pt x="990" y="22"/>
                  </a:lnTo>
                  <a:lnTo>
                    <a:pt x="998" y="26"/>
                  </a:lnTo>
                  <a:lnTo>
                    <a:pt x="1006" y="32"/>
                  </a:lnTo>
                  <a:lnTo>
                    <a:pt x="1014" y="38"/>
                  </a:lnTo>
                  <a:lnTo>
                    <a:pt x="1022" y="46"/>
                  </a:lnTo>
                  <a:lnTo>
                    <a:pt x="1028" y="54"/>
                  </a:lnTo>
                  <a:lnTo>
                    <a:pt x="1034" y="60"/>
                  </a:lnTo>
                  <a:lnTo>
                    <a:pt x="1042" y="70"/>
                  </a:lnTo>
                  <a:lnTo>
                    <a:pt x="1050" y="78"/>
                  </a:lnTo>
                  <a:lnTo>
                    <a:pt x="1058" y="86"/>
                  </a:lnTo>
                  <a:lnTo>
                    <a:pt x="1066" y="96"/>
                  </a:lnTo>
                  <a:lnTo>
                    <a:pt x="1074" y="106"/>
                  </a:lnTo>
                  <a:lnTo>
                    <a:pt x="1080" y="116"/>
                  </a:lnTo>
                  <a:lnTo>
                    <a:pt x="1086" y="126"/>
                  </a:lnTo>
                  <a:lnTo>
                    <a:pt x="1094" y="136"/>
                  </a:lnTo>
                  <a:lnTo>
                    <a:pt x="1102" y="146"/>
                  </a:lnTo>
                  <a:lnTo>
                    <a:pt x="1110" y="156"/>
                  </a:lnTo>
                  <a:lnTo>
                    <a:pt x="1118" y="166"/>
                  </a:lnTo>
                  <a:lnTo>
                    <a:pt x="1126" y="178"/>
                  </a:lnTo>
                  <a:lnTo>
                    <a:pt x="1132" y="188"/>
                  </a:lnTo>
                  <a:lnTo>
                    <a:pt x="1140" y="198"/>
                  </a:lnTo>
                  <a:lnTo>
                    <a:pt x="1148" y="208"/>
                  </a:lnTo>
                  <a:lnTo>
                    <a:pt x="1154" y="218"/>
                  </a:lnTo>
                  <a:lnTo>
                    <a:pt x="1162" y="228"/>
                  </a:lnTo>
                  <a:lnTo>
                    <a:pt x="1170" y="238"/>
                  </a:lnTo>
                  <a:lnTo>
                    <a:pt x="1176" y="246"/>
                  </a:lnTo>
                  <a:lnTo>
                    <a:pt x="1184" y="256"/>
                  </a:lnTo>
                  <a:lnTo>
                    <a:pt x="1192" y="264"/>
                  </a:lnTo>
                  <a:lnTo>
                    <a:pt x="1200" y="272"/>
                  </a:lnTo>
                  <a:lnTo>
                    <a:pt x="1208" y="280"/>
                  </a:lnTo>
                  <a:lnTo>
                    <a:pt x="1214" y="288"/>
                  </a:lnTo>
                  <a:lnTo>
                    <a:pt x="1220" y="294"/>
                  </a:lnTo>
                  <a:lnTo>
                    <a:pt x="1228" y="300"/>
                  </a:lnTo>
                  <a:lnTo>
                    <a:pt x="1236" y="306"/>
                  </a:lnTo>
                  <a:lnTo>
                    <a:pt x="1244" y="312"/>
                  </a:lnTo>
                  <a:lnTo>
                    <a:pt x="1252" y="316"/>
                  </a:lnTo>
                  <a:lnTo>
                    <a:pt x="1260" y="320"/>
                  </a:lnTo>
                  <a:lnTo>
                    <a:pt x="1268" y="324"/>
                  </a:lnTo>
                  <a:lnTo>
                    <a:pt x="1272" y="328"/>
                  </a:lnTo>
                  <a:lnTo>
                    <a:pt x="1280" y="330"/>
                  </a:lnTo>
                  <a:lnTo>
                    <a:pt x="1288" y="332"/>
                  </a:lnTo>
                  <a:lnTo>
                    <a:pt x="1296" y="332"/>
                  </a:lnTo>
                  <a:lnTo>
                    <a:pt x="1304" y="332"/>
                  </a:lnTo>
                  <a:lnTo>
                    <a:pt x="1312" y="332"/>
                  </a:lnTo>
                  <a:lnTo>
                    <a:pt x="1318" y="332"/>
                  </a:lnTo>
                  <a:lnTo>
                    <a:pt x="1326" y="330"/>
                  </a:lnTo>
                  <a:lnTo>
                    <a:pt x="1334" y="328"/>
                  </a:lnTo>
                  <a:lnTo>
                    <a:pt x="1340" y="324"/>
                  </a:lnTo>
                  <a:lnTo>
                    <a:pt x="1348" y="320"/>
                  </a:lnTo>
                  <a:lnTo>
                    <a:pt x="1356" y="316"/>
                  </a:lnTo>
                  <a:lnTo>
                    <a:pt x="1362" y="312"/>
                  </a:lnTo>
                  <a:lnTo>
                    <a:pt x="1370" y="306"/>
                  </a:lnTo>
                  <a:lnTo>
                    <a:pt x="1378" y="300"/>
                  </a:lnTo>
                  <a:lnTo>
                    <a:pt x="1386" y="294"/>
                  </a:lnTo>
                  <a:lnTo>
                    <a:pt x="1394" y="288"/>
                  </a:lnTo>
                  <a:lnTo>
                    <a:pt x="1400" y="280"/>
                  </a:lnTo>
                  <a:lnTo>
                    <a:pt x="1408" y="272"/>
                  </a:lnTo>
                  <a:lnTo>
                    <a:pt x="1414" y="264"/>
                  </a:lnTo>
                  <a:lnTo>
                    <a:pt x="1422" y="256"/>
                  </a:lnTo>
                  <a:lnTo>
                    <a:pt x="1430" y="246"/>
                  </a:lnTo>
                  <a:lnTo>
                    <a:pt x="1438" y="238"/>
                  </a:lnTo>
                  <a:lnTo>
                    <a:pt x="1446" y="228"/>
                  </a:lnTo>
                  <a:lnTo>
                    <a:pt x="1454" y="218"/>
                  </a:lnTo>
                  <a:lnTo>
                    <a:pt x="1458" y="208"/>
                  </a:lnTo>
                  <a:lnTo>
                    <a:pt x="1466" y="198"/>
                  </a:lnTo>
                  <a:lnTo>
                    <a:pt x="1474" y="188"/>
                  </a:lnTo>
                  <a:lnTo>
                    <a:pt x="1482" y="178"/>
                  </a:lnTo>
                  <a:lnTo>
                    <a:pt x="1490" y="166"/>
                  </a:lnTo>
                  <a:lnTo>
                    <a:pt x="1498" y="156"/>
                  </a:lnTo>
                  <a:lnTo>
                    <a:pt x="1504" y="146"/>
                  </a:lnTo>
                  <a:lnTo>
                    <a:pt x="1512" y="136"/>
                  </a:lnTo>
                  <a:lnTo>
                    <a:pt x="1520" y="126"/>
                  </a:lnTo>
                  <a:lnTo>
                    <a:pt x="1526" y="116"/>
                  </a:lnTo>
                  <a:lnTo>
                    <a:pt x="1534" y="106"/>
                  </a:lnTo>
                  <a:lnTo>
                    <a:pt x="1542" y="96"/>
                  </a:lnTo>
                  <a:lnTo>
                    <a:pt x="1550" y="86"/>
                  </a:lnTo>
                  <a:lnTo>
                    <a:pt x="1556" y="78"/>
                  </a:lnTo>
                  <a:lnTo>
                    <a:pt x="1564" y="70"/>
                  </a:lnTo>
                  <a:lnTo>
                    <a:pt x="1572" y="60"/>
                  </a:lnTo>
                  <a:lnTo>
                    <a:pt x="1580" y="54"/>
                  </a:lnTo>
                  <a:lnTo>
                    <a:pt x="1586" y="46"/>
                  </a:lnTo>
                  <a:lnTo>
                    <a:pt x="1594" y="38"/>
                  </a:lnTo>
                  <a:lnTo>
                    <a:pt x="1600" y="32"/>
                  </a:lnTo>
                  <a:lnTo>
                    <a:pt x="1608" y="26"/>
                  </a:lnTo>
                  <a:lnTo>
                    <a:pt x="1616" y="22"/>
                  </a:lnTo>
                  <a:lnTo>
                    <a:pt x="1624" y="16"/>
                  </a:lnTo>
                  <a:lnTo>
                    <a:pt x="1632" y="12"/>
                  </a:lnTo>
                  <a:lnTo>
                    <a:pt x="1640" y="8"/>
                  </a:lnTo>
                  <a:lnTo>
                    <a:pt x="1646" y="6"/>
                  </a:lnTo>
                  <a:lnTo>
                    <a:pt x="1652" y="4"/>
                  </a:lnTo>
                  <a:lnTo>
                    <a:pt x="1660" y="2"/>
                  </a:lnTo>
                  <a:lnTo>
                    <a:pt x="1668" y="2"/>
                  </a:lnTo>
                  <a:lnTo>
                    <a:pt x="1676" y="0"/>
                  </a:lnTo>
                  <a:lnTo>
                    <a:pt x="1684" y="2"/>
                  </a:lnTo>
                  <a:lnTo>
                    <a:pt x="1692" y="2"/>
                  </a:lnTo>
                  <a:lnTo>
                    <a:pt x="1698" y="4"/>
                  </a:lnTo>
                  <a:lnTo>
                    <a:pt x="1706" y="6"/>
                  </a:lnTo>
                  <a:lnTo>
                    <a:pt x="1712" y="8"/>
                  </a:lnTo>
                  <a:lnTo>
                    <a:pt x="1720" y="12"/>
                  </a:lnTo>
                  <a:lnTo>
                    <a:pt x="1728" y="16"/>
                  </a:lnTo>
                  <a:lnTo>
                    <a:pt x="1736" y="22"/>
                  </a:lnTo>
                  <a:lnTo>
                    <a:pt x="1742" y="26"/>
                  </a:lnTo>
                  <a:lnTo>
                    <a:pt x="1750" y="32"/>
                  </a:lnTo>
                  <a:lnTo>
                    <a:pt x="1758" y="38"/>
                  </a:lnTo>
                  <a:lnTo>
                    <a:pt x="1766" y="46"/>
                  </a:lnTo>
                  <a:lnTo>
                    <a:pt x="1772" y="54"/>
                  </a:lnTo>
                  <a:lnTo>
                    <a:pt x="1780" y="60"/>
                  </a:lnTo>
                  <a:lnTo>
                    <a:pt x="1788" y="70"/>
                  </a:lnTo>
                  <a:lnTo>
                    <a:pt x="1794" y="78"/>
                  </a:lnTo>
                  <a:lnTo>
                    <a:pt x="1802" y="86"/>
                  </a:lnTo>
                  <a:lnTo>
                    <a:pt x="1810" y="96"/>
                  </a:lnTo>
                  <a:lnTo>
                    <a:pt x="1818" y="106"/>
                  </a:lnTo>
                  <a:lnTo>
                    <a:pt x="1826" y="116"/>
                  </a:lnTo>
                  <a:lnTo>
                    <a:pt x="1832" y="126"/>
                  </a:lnTo>
                  <a:lnTo>
                    <a:pt x="1838" y="136"/>
                  </a:lnTo>
                  <a:lnTo>
                    <a:pt x="1846" y="146"/>
                  </a:lnTo>
                  <a:lnTo>
                    <a:pt x="1854" y="156"/>
                  </a:lnTo>
                  <a:lnTo>
                    <a:pt x="1862" y="166"/>
                  </a:lnTo>
                  <a:lnTo>
                    <a:pt x="1870" y="178"/>
                  </a:lnTo>
                  <a:lnTo>
                    <a:pt x="1878" y="188"/>
                  </a:lnTo>
                  <a:lnTo>
                    <a:pt x="1884" y="198"/>
                  </a:lnTo>
                  <a:lnTo>
                    <a:pt x="1892" y="208"/>
                  </a:lnTo>
                  <a:lnTo>
                    <a:pt x="1898" y="218"/>
                  </a:lnTo>
                  <a:lnTo>
                    <a:pt x="1906" y="228"/>
                  </a:lnTo>
                  <a:lnTo>
                    <a:pt x="1914" y="238"/>
                  </a:lnTo>
                  <a:lnTo>
                    <a:pt x="1922" y="246"/>
                  </a:lnTo>
                  <a:lnTo>
                    <a:pt x="1930" y="256"/>
                  </a:lnTo>
                  <a:lnTo>
                    <a:pt x="1936" y="264"/>
                  </a:lnTo>
                  <a:lnTo>
                    <a:pt x="1944" y="272"/>
                  </a:lnTo>
                  <a:lnTo>
                    <a:pt x="1952" y="280"/>
                  </a:lnTo>
                  <a:lnTo>
                    <a:pt x="1958" y="288"/>
                  </a:lnTo>
                  <a:lnTo>
                    <a:pt x="1966" y="294"/>
                  </a:lnTo>
                  <a:lnTo>
                    <a:pt x="1974" y="300"/>
                  </a:lnTo>
                  <a:lnTo>
                    <a:pt x="1980" y="306"/>
                  </a:lnTo>
                  <a:lnTo>
                    <a:pt x="1988" y="312"/>
                  </a:lnTo>
                  <a:lnTo>
                    <a:pt x="1996" y="316"/>
                  </a:lnTo>
                  <a:lnTo>
                    <a:pt x="2004" y="320"/>
                  </a:lnTo>
                  <a:lnTo>
                    <a:pt x="2012" y="324"/>
                  </a:lnTo>
                  <a:lnTo>
                    <a:pt x="2018" y="328"/>
                  </a:lnTo>
                  <a:lnTo>
                    <a:pt x="2026" y="330"/>
                  </a:lnTo>
                  <a:lnTo>
                    <a:pt x="2032" y="332"/>
                  </a:lnTo>
                  <a:lnTo>
                    <a:pt x="2040" y="332"/>
                  </a:lnTo>
                  <a:lnTo>
                    <a:pt x="2048" y="332"/>
                  </a:lnTo>
                  <a:lnTo>
                    <a:pt x="2056" y="332"/>
                  </a:lnTo>
                  <a:lnTo>
                    <a:pt x="2064" y="332"/>
                  </a:lnTo>
                  <a:lnTo>
                    <a:pt x="2072" y="330"/>
                  </a:lnTo>
                  <a:lnTo>
                    <a:pt x="2078" y="328"/>
                  </a:lnTo>
                  <a:lnTo>
                    <a:pt x="2084" y="324"/>
                  </a:lnTo>
                  <a:lnTo>
                    <a:pt x="2092" y="320"/>
                  </a:lnTo>
                  <a:lnTo>
                    <a:pt x="2100" y="316"/>
                  </a:lnTo>
                  <a:lnTo>
                    <a:pt x="2108" y="312"/>
                  </a:lnTo>
                  <a:lnTo>
                    <a:pt x="2116" y="306"/>
                  </a:lnTo>
                  <a:lnTo>
                    <a:pt x="2122" y="300"/>
                  </a:lnTo>
                  <a:lnTo>
                    <a:pt x="2130" y="294"/>
                  </a:lnTo>
                  <a:lnTo>
                    <a:pt x="2138" y="288"/>
                  </a:lnTo>
                  <a:lnTo>
                    <a:pt x="2144" y="280"/>
                  </a:lnTo>
                  <a:lnTo>
                    <a:pt x="2152" y="272"/>
                  </a:lnTo>
                  <a:lnTo>
                    <a:pt x="2160" y="264"/>
                  </a:lnTo>
                  <a:lnTo>
                    <a:pt x="2168" y="256"/>
                  </a:lnTo>
                  <a:lnTo>
                    <a:pt x="2174" y="246"/>
                  </a:lnTo>
                  <a:lnTo>
                    <a:pt x="2182" y="238"/>
                  </a:lnTo>
                  <a:lnTo>
                    <a:pt x="2190" y="228"/>
                  </a:lnTo>
                  <a:lnTo>
                    <a:pt x="2198" y="218"/>
                  </a:lnTo>
                  <a:lnTo>
                    <a:pt x="2204" y="208"/>
                  </a:lnTo>
                  <a:lnTo>
                    <a:pt x="2212" y="198"/>
                  </a:lnTo>
                  <a:lnTo>
                    <a:pt x="2218" y="188"/>
                  </a:lnTo>
                  <a:lnTo>
                    <a:pt x="2226" y="178"/>
                  </a:lnTo>
                  <a:lnTo>
                    <a:pt x="2234" y="166"/>
                  </a:lnTo>
                  <a:lnTo>
                    <a:pt x="2242" y="156"/>
                  </a:lnTo>
                  <a:lnTo>
                    <a:pt x="2250" y="146"/>
                  </a:lnTo>
                  <a:lnTo>
                    <a:pt x="2258" y="136"/>
                  </a:lnTo>
                  <a:lnTo>
                    <a:pt x="2264" y="126"/>
                  </a:lnTo>
                  <a:lnTo>
                    <a:pt x="2270" y="116"/>
                  </a:lnTo>
                  <a:lnTo>
                    <a:pt x="2278" y="106"/>
                  </a:lnTo>
                  <a:lnTo>
                    <a:pt x="2286" y="96"/>
                  </a:lnTo>
                  <a:lnTo>
                    <a:pt x="2294" y="86"/>
                  </a:lnTo>
                  <a:lnTo>
                    <a:pt x="2302" y="78"/>
                  </a:lnTo>
                  <a:lnTo>
                    <a:pt x="2310" y="70"/>
                  </a:lnTo>
                  <a:lnTo>
                    <a:pt x="2316" y="60"/>
                  </a:lnTo>
                  <a:lnTo>
                    <a:pt x="2324" y="54"/>
                  </a:lnTo>
                  <a:lnTo>
                    <a:pt x="2330" y="46"/>
                  </a:lnTo>
                  <a:lnTo>
                    <a:pt x="2338" y="38"/>
                  </a:lnTo>
                  <a:lnTo>
                    <a:pt x="2346" y="32"/>
                  </a:lnTo>
                  <a:lnTo>
                    <a:pt x="2354" y="26"/>
                  </a:lnTo>
                  <a:lnTo>
                    <a:pt x="2360" y="22"/>
                  </a:lnTo>
                  <a:lnTo>
                    <a:pt x="2368" y="16"/>
                  </a:lnTo>
                  <a:lnTo>
                    <a:pt x="2376" y="12"/>
                  </a:lnTo>
                  <a:lnTo>
                    <a:pt x="2384" y="8"/>
                  </a:lnTo>
                  <a:lnTo>
                    <a:pt x="2390" y="6"/>
                  </a:lnTo>
                  <a:lnTo>
                    <a:pt x="2398" y="4"/>
                  </a:lnTo>
                  <a:lnTo>
                    <a:pt x="2404" y="2"/>
                  </a:lnTo>
                  <a:lnTo>
                    <a:pt x="2412" y="2"/>
                  </a:lnTo>
                  <a:lnTo>
                    <a:pt x="2420" y="0"/>
                  </a:lnTo>
                  <a:lnTo>
                    <a:pt x="2428" y="2"/>
                  </a:lnTo>
                  <a:lnTo>
                    <a:pt x="2436" y="2"/>
                  </a:lnTo>
                  <a:lnTo>
                    <a:pt x="2444" y="4"/>
                  </a:lnTo>
                  <a:lnTo>
                    <a:pt x="2452" y="6"/>
                  </a:lnTo>
                  <a:lnTo>
                    <a:pt x="2456" y="8"/>
                  </a:lnTo>
                  <a:lnTo>
                    <a:pt x="2464" y="12"/>
                  </a:lnTo>
                  <a:lnTo>
                    <a:pt x="2472" y="16"/>
                  </a:lnTo>
                  <a:lnTo>
                    <a:pt x="2480" y="22"/>
                  </a:lnTo>
                  <a:lnTo>
                    <a:pt x="2488" y="26"/>
                  </a:lnTo>
                  <a:lnTo>
                    <a:pt x="2496" y="32"/>
                  </a:lnTo>
                  <a:lnTo>
                    <a:pt x="2502" y="38"/>
                  </a:lnTo>
                  <a:lnTo>
                    <a:pt x="2510" y="46"/>
                  </a:lnTo>
                  <a:lnTo>
                    <a:pt x="2516" y="54"/>
                  </a:lnTo>
                  <a:lnTo>
                    <a:pt x="2524" y="60"/>
                  </a:lnTo>
                  <a:lnTo>
                    <a:pt x="2532" y="70"/>
                  </a:lnTo>
                  <a:lnTo>
                    <a:pt x="2540" y="78"/>
                  </a:lnTo>
                  <a:lnTo>
                    <a:pt x="2548" y="86"/>
                  </a:lnTo>
                  <a:lnTo>
                    <a:pt x="2554" y="96"/>
                  </a:lnTo>
                  <a:lnTo>
                    <a:pt x="2562" y="106"/>
                  </a:lnTo>
                  <a:lnTo>
                    <a:pt x="2570" y="116"/>
                  </a:lnTo>
                  <a:lnTo>
                    <a:pt x="2576" y="126"/>
                  </a:lnTo>
                  <a:lnTo>
                    <a:pt x="2584" y="136"/>
                  </a:lnTo>
                  <a:lnTo>
                    <a:pt x="2592" y="146"/>
                  </a:lnTo>
                  <a:lnTo>
                    <a:pt x="2598" y="156"/>
                  </a:lnTo>
                  <a:lnTo>
                    <a:pt x="2606" y="166"/>
                  </a:lnTo>
                  <a:lnTo>
                    <a:pt x="2614" y="178"/>
                  </a:lnTo>
                  <a:lnTo>
                    <a:pt x="2622" y="188"/>
                  </a:lnTo>
                  <a:lnTo>
                    <a:pt x="2630" y="198"/>
                  </a:lnTo>
                  <a:lnTo>
                    <a:pt x="2638" y="208"/>
                  </a:lnTo>
                  <a:lnTo>
                    <a:pt x="2642" y="218"/>
                  </a:lnTo>
                  <a:lnTo>
                    <a:pt x="2650" y="228"/>
                  </a:lnTo>
                  <a:lnTo>
                    <a:pt x="2658" y="238"/>
                  </a:lnTo>
                  <a:lnTo>
                    <a:pt x="2666" y="246"/>
                  </a:lnTo>
                  <a:lnTo>
                    <a:pt x="2674" y="256"/>
                  </a:lnTo>
                  <a:lnTo>
                    <a:pt x="2682" y="264"/>
                  </a:lnTo>
                  <a:lnTo>
                    <a:pt x="2690" y="272"/>
                  </a:lnTo>
                  <a:lnTo>
                    <a:pt x="2696" y="280"/>
                  </a:lnTo>
                  <a:lnTo>
                    <a:pt x="2702" y="288"/>
                  </a:lnTo>
                  <a:lnTo>
                    <a:pt x="2710" y="294"/>
                  </a:lnTo>
                  <a:lnTo>
                    <a:pt x="2718" y="300"/>
                  </a:lnTo>
                  <a:lnTo>
                    <a:pt x="2726" y="306"/>
                  </a:lnTo>
                  <a:lnTo>
                    <a:pt x="2734" y="312"/>
                  </a:lnTo>
                  <a:lnTo>
                    <a:pt x="2740" y="316"/>
                  </a:lnTo>
                  <a:lnTo>
                    <a:pt x="2748" y="320"/>
                  </a:lnTo>
                  <a:lnTo>
                    <a:pt x="2756" y="324"/>
                  </a:lnTo>
                  <a:lnTo>
                    <a:pt x="2762" y="328"/>
                  </a:lnTo>
                  <a:lnTo>
                    <a:pt x="2770" y="330"/>
                  </a:lnTo>
                  <a:lnTo>
                    <a:pt x="2778" y="332"/>
                  </a:lnTo>
                  <a:lnTo>
                    <a:pt x="2784" y="332"/>
                  </a:lnTo>
                  <a:lnTo>
                    <a:pt x="2792" y="332"/>
                  </a:lnTo>
                  <a:lnTo>
                    <a:pt x="2800" y="332"/>
                  </a:lnTo>
                  <a:lnTo>
                    <a:pt x="2808" y="332"/>
                  </a:lnTo>
                  <a:lnTo>
                    <a:pt x="2816" y="330"/>
                  </a:lnTo>
                  <a:lnTo>
                    <a:pt x="2824" y="328"/>
                  </a:lnTo>
                  <a:lnTo>
                    <a:pt x="2830" y="324"/>
                  </a:lnTo>
                  <a:lnTo>
                    <a:pt x="2836" y="320"/>
                  </a:lnTo>
                  <a:lnTo>
                    <a:pt x="2844" y="316"/>
                  </a:lnTo>
                  <a:lnTo>
                    <a:pt x="2852" y="312"/>
                  </a:lnTo>
                  <a:lnTo>
                    <a:pt x="2860" y="306"/>
                  </a:lnTo>
                  <a:lnTo>
                    <a:pt x="2868" y="300"/>
                  </a:lnTo>
                  <a:lnTo>
                    <a:pt x="2876" y="294"/>
                  </a:lnTo>
                  <a:lnTo>
                    <a:pt x="2882" y="288"/>
                  </a:lnTo>
                  <a:lnTo>
                    <a:pt x="2888" y="280"/>
                  </a:lnTo>
                  <a:lnTo>
                    <a:pt x="2896" y="272"/>
                  </a:lnTo>
                  <a:lnTo>
                    <a:pt x="2904" y="264"/>
                  </a:lnTo>
                  <a:lnTo>
                    <a:pt x="2912" y="256"/>
                  </a:lnTo>
                  <a:lnTo>
                    <a:pt x="2920" y="246"/>
                  </a:lnTo>
                  <a:lnTo>
                    <a:pt x="2926" y="238"/>
                  </a:lnTo>
                  <a:lnTo>
                    <a:pt x="2934" y="228"/>
                  </a:lnTo>
                  <a:lnTo>
                    <a:pt x="2942" y="218"/>
                  </a:lnTo>
                  <a:lnTo>
                    <a:pt x="2948" y="208"/>
                  </a:lnTo>
                  <a:lnTo>
                    <a:pt x="2956" y="198"/>
                  </a:lnTo>
                  <a:lnTo>
                    <a:pt x="2964" y="188"/>
                  </a:lnTo>
                  <a:lnTo>
                    <a:pt x="2972" y="178"/>
                  </a:lnTo>
                  <a:lnTo>
                    <a:pt x="2978" y="166"/>
                  </a:lnTo>
                  <a:lnTo>
                    <a:pt x="2986" y="156"/>
                  </a:lnTo>
                  <a:lnTo>
                    <a:pt x="2994" y="146"/>
                  </a:lnTo>
                  <a:lnTo>
                    <a:pt x="3002" y="136"/>
                  </a:lnTo>
                  <a:lnTo>
                    <a:pt x="3010" y="126"/>
                  </a:lnTo>
                  <a:lnTo>
                    <a:pt x="3016" y="116"/>
                  </a:lnTo>
                  <a:lnTo>
                    <a:pt x="3022" y="106"/>
                  </a:lnTo>
                  <a:lnTo>
                    <a:pt x="3030" y="96"/>
                  </a:lnTo>
                  <a:lnTo>
                    <a:pt x="3038" y="86"/>
                  </a:lnTo>
                  <a:lnTo>
                    <a:pt x="3046" y="78"/>
                  </a:lnTo>
                  <a:lnTo>
                    <a:pt x="3054" y="70"/>
                  </a:lnTo>
                  <a:lnTo>
                    <a:pt x="3062" y="60"/>
                  </a:lnTo>
                  <a:lnTo>
                    <a:pt x="3068" y="54"/>
                  </a:lnTo>
                  <a:lnTo>
                    <a:pt x="3074" y="46"/>
                  </a:lnTo>
                  <a:lnTo>
                    <a:pt x="3082" y="38"/>
                  </a:lnTo>
                  <a:lnTo>
                    <a:pt x="3090" y="32"/>
                  </a:lnTo>
                  <a:lnTo>
                    <a:pt x="3098" y="26"/>
                  </a:lnTo>
                  <a:lnTo>
                    <a:pt x="3106" y="22"/>
                  </a:lnTo>
                  <a:lnTo>
                    <a:pt x="3114" y="16"/>
                  </a:lnTo>
                  <a:lnTo>
                    <a:pt x="3120" y="12"/>
                  </a:lnTo>
                  <a:lnTo>
                    <a:pt x="3128" y="8"/>
                  </a:lnTo>
                  <a:lnTo>
                    <a:pt x="3134" y="6"/>
                  </a:lnTo>
                  <a:lnTo>
                    <a:pt x="3142" y="4"/>
                  </a:lnTo>
                  <a:lnTo>
                    <a:pt x="3150" y="2"/>
                  </a:lnTo>
                  <a:lnTo>
                    <a:pt x="3158" y="2"/>
                  </a:lnTo>
                  <a:lnTo>
                    <a:pt x="3164" y="0"/>
                  </a:lnTo>
                  <a:lnTo>
                    <a:pt x="3172" y="2"/>
                  </a:lnTo>
                  <a:lnTo>
                    <a:pt x="3180" y="2"/>
                  </a:lnTo>
                  <a:lnTo>
                    <a:pt x="3188" y="4"/>
                  </a:lnTo>
                  <a:lnTo>
                    <a:pt x="3196" y="6"/>
                  </a:lnTo>
                  <a:lnTo>
                    <a:pt x="3202" y="8"/>
                  </a:lnTo>
                  <a:lnTo>
                    <a:pt x="3210" y="12"/>
                  </a:lnTo>
                  <a:lnTo>
                    <a:pt x="3216" y="16"/>
                  </a:lnTo>
                  <a:lnTo>
                    <a:pt x="3224" y="22"/>
                  </a:lnTo>
                  <a:lnTo>
                    <a:pt x="3232" y="26"/>
                  </a:lnTo>
                  <a:lnTo>
                    <a:pt x="3240" y="32"/>
                  </a:lnTo>
                  <a:lnTo>
                    <a:pt x="3248" y="38"/>
                  </a:lnTo>
                  <a:lnTo>
                    <a:pt x="3256" y="46"/>
                  </a:lnTo>
                  <a:lnTo>
                    <a:pt x="3260" y="54"/>
                  </a:lnTo>
                  <a:lnTo>
                    <a:pt x="3268" y="60"/>
                  </a:lnTo>
                  <a:lnTo>
                    <a:pt x="3276" y="70"/>
                  </a:lnTo>
                  <a:lnTo>
                    <a:pt x="3284" y="78"/>
                  </a:lnTo>
                  <a:lnTo>
                    <a:pt x="3292" y="86"/>
                  </a:lnTo>
                  <a:lnTo>
                    <a:pt x="3300" y="96"/>
                  </a:lnTo>
                  <a:lnTo>
                    <a:pt x="3306" y="106"/>
                  </a:lnTo>
                  <a:lnTo>
                    <a:pt x="3314" y="116"/>
                  </a:lnTo>
                  <a:lnTo>
                    <a:pt x="3320" y="126"/>
                  </a:lnTo>
                  <a:lnTo>
                    <a:pt x="3328" y="136"/>
                  </a:lnTo>
                  <a:lnTo>
                    <a:pt x="3336" y="146"/>
                  </a:lnTo>
                  <a:lnTo>
                    <a:pt x="3344" y="156"/>
                  </a:lnTo>
                  <a:lnTo>
                    <a:pt x="3352" y="166"/>
                  </a:lnTo>
                  <a:lnTo>
                    <a:pt x="3358" y="178"/>
                  </a:lnTo>
                  <a:lnTo>
                    <a:pt x="3366" y="188"/>
                  </a:lnTo>
                  <a:lnTo>
                    <a:pt x="3374" y="198"/>
                  </a:lnTo>
                  <a:lnTo>
                    <a:pt x="3382" y="208"/>
                  </a:lnTo>
                  <a:lnTo>
                    <a:pt x="3388" y="218"/>
                  </a:lnTo>
                  <a:lnTo>
                    <a:pt x="3396" y="228"/>
                  </a:lnTo>
                  <a:lnTo>
                    <a:pt x="3402" y="238"/>
                  </a:lnTo>
                  <a:lnTo>
                    <a:pt x="3410" y="246"/>
                  </a:lnTo>
                  <a:lnTo>
                    <a:pt x="3418" y="256"/>
                  </a:lnTo>
                  <a:lnTo>
                    <a:pt x="3426" y="264"/>
                  </a:lnTo>
                  <a:lnTo>
                    <a:pt x="3434" y="272"/>
                  </a:lnTo>
                  <a:lnTo>
                    <a:pt x="3442" y="280"/>
                  </a:lnTo>
                  <a:lnTo>
                    <a:pt x="3448" y="288"/>
                  </a:lnTo>
                  <a:lnTo>
                    <a:pt x="3454" y="294"/>
                  </a:lnTo>
                  <a:lnTo>
                    <a:pt x="3462" y="300"/>
                  </a:lnTo>
                  <a:lnTo>
                    <a:pt x="3470" y="306"/>
                  </a:lnTo>
                  <a:lnTo>
                    <a:pt x="3478" y="312"/>
                  </a:lnTo>
                  <a:lnTo>
                    <a:pt x="3486" y="316"/>
                  </a:lnTo>
                  <a:lnTo>
                    <a:pt x="3494" y="320"/>
                  </a:lnTo>
                  <a:lnTo>
                    <a:pt x="3500" y="324"/>
                  </a:lnTo>
                  <a:lnTo>
                    <a:pt x="3506" y="328"/>
                  </a:lnTo>
                  <a:lnTo>
                    <a:pt x="3514" y="330"/>
                  </a:lnTo>
                  <a:lnTo>
                    <a:pt x="3522" y="332"/>
                  </a:lnTo>
                  <a:lnTo>
                    <a:pt x="3530" y="332"/>
                  </a:lnTo>
                  <a:lnTo>
                    <a:pt x="3538" y="332"/>
                  </a:lnTo>
                  <a:lnTo>
                    <a:pt x="3544" y="332"/>
                  </a:lnTo>
                  <a:lnTo>
                    <a:pt x="3552" y="332"/>
                  </a:lnTo>
                  <a:lnTo>
                    <a:pt x="3560" y="330"/>
                  </a:lnTo>
                  <a:lnTo>
                    <a:pt x="3568" y="328"/>
                  </a:lnTo>
                  <a:lnTo>
                    <a:pt x="3574" y="324"/>
                  </a:lnTo>
                  <a:lnTo>
                    <a:pt x="3582" y="320"/>
                  </a:lnTo>
                  <a:lnTo>
                    <a:pt x="3590" y="316"/>
                  </a:lnTo>
                  <a:lnTo>
                    <a:pt x="3596" y="312"/>
                  </a:lnTo>
                  <a:lnTo>
                    <a:pt x="3604" y="306"/>
                  </a:lnTo>
                  <a:lnTo>
                    <a:pt x="3612" y="300"/>
                  </a:lnTo>
                  <a:lnTo>
                    <a:pt x="3620" y="294"/>
                  </a:lnTo>
                  <a:lnTo>
                    <a:pt x="3628" y="288"/>
                  </a:lnTo>
                  <a:lnTo>
                    <a:pt x="3634" y="280"/>
                  </a:lnTo>
                  <a:lnTo>
                    <a:pt x="3640" y="272"/>
                  </a:lnTo>
                  <a:lnTo>
                    <a:pt x="3648" y="264"/>
                  </a:lnTo>
                  <a:lnTo>
                    <a:pt x="3656" y="256"/>
                  </a:lnTo>
                  <a:lnTo>
                    <a:pt x="3664" y="246"/>
                  </a:lnTo>
                  <a:lnTo>
                    <a:pt x="3672" y="238"/>
                  </a:lnTo>
                  <a:lnTo>
                    <a:pt x="3680" y="228"/>
                  </a:lnTo>
                  <a:lnTo>
                    <a:pt x="3686" y="218"/>
                  </a:lnTo>
                  <a:lnTo>
                    <a:pt x="3692" y="208"/>
                  </a:lnTo>
                  <a:lnTo>
                    <a:pt x="3700" y="198"/>
                  </a:lnTo>
                  <a:lnTo>
                    <a:pt x="3708" y="188"/>
                  </a:lnTo>
                  <a:lnTo>
                    <a:pt x="3716" y="178"/>
                  </a:lnTo>
                  <a:lnTo>
                    <a:pt x="3724" y="166"/>
                  </a:lnTo>
                </a:path>
              </a:pathLst>
            </a:custGeom>
            <a:noFill/>
            <a:ln w="38100">
              <a:solidFill>
                <a:srgbClr val="00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" name="Line 22"/>
            <p:cNvSpPr>
              <a:spLocks noChangeShapeType="1"/>
            </p:cNvSpPr>
            <p:nvPr/>
          </p:nvSpPr>
          <p:spPr bwMode="auto">
            <a:xfrm>
              <a:off x="719138" y="5343525"/>
              <a:ext cx="8089900" cy="1588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V="1">
              <a:off x="1768475" y="4410075"/>
              <a:ext cx="1588" cy="1597025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5705475" y="4441825"/>
              <a:ext cx="433388" cy="881063"/>
            </a:xfrm>
            <a:custGeom>
              <a:avLst/>
              <a:gdLst>
                <a:gd name="T0" fmla="*/ 0 w 242"/>
                <a:gd name="T1" fmla="*/ 0 h 492"/>
                <a:gd name="T2" fmla="*/ 0 w 242"/>
                <a:gd name="T3" fmla="*/ 0 h 492"/>
                <a:gd name="T4" fmla="*/ 2147483647 w 242"/>
                <a:gd name="T5" fmla="*/ 2147483647 h 492"/>
                <a:gd name="T6" fmla="*/ 2147483647 w 242"/>
                <a:gd name="T7" fmla="*/ 2147483647 h 492"/>
                <a:gd name="T8" fmla="*/ 2147483647 w 242"/>
                <a:gd name="T9" fmla="*/ 2147483647 h 492"/>
                <a:gd name="T10" fmla="*/ 2147483647 w 242"/>
                <a:gd name="T11" fmla="*/ 2147483647 h 492"/>
                <a:gd name="T12" fmla="*/ 2147483647 w 242"/>
                <a:gd name="T13" fmla="*/ 2147483647 h 492"/>
                <a:gd name="T14" fmla="*/ 2147483647 w 242"/>
                <a:gd name="T15" fmla="*/ 2147483647 h 492"/>
                <a:gd name="T16" fmla="*/ 2147483647 w 242"/>
                <a:gd name="T17" fmla="*/ 2147483647 h 492"/>
                <a:gd name="T18" fmla="*/ 2147483647 w 242"/>
                <a:gd name="T19" fmla="*/ 2147483647 h 492"/>
                <a:gd name="T20" fmla="*/ 2147483647 w 242"/>
                <a:gd name="T21" fmla="*/ 2147483647 h 492"/>
                <a:gd name="T22" fmla="*/ 2147483647 w 242"/>
                <a:gd name="T23" fmla="*/ 2147483647 h 492"/>
                <a:gd name="T24" fmla="*/ 2147483647 w 242"/>
                <a:gd name="T25" fmla="*/ 2147483647 h 492"/>
                <a:gd name="T26" fmla="*/ 2147483647 w 242"/>
                <a:gd name="T27" fmla="*/ 2147483647 h 492"/>
                <a:gd name="T28" fmla="*/ 2147483647 w 242"/>
                <a:gd name="T29" fmla="*/ 2147483647 h 492"/>
                <a:gd name="T30" fmla="*/ 2147483647 w 242"/>
                <a:gd name="T31" fmla="*/ 2147483647 h 492"/>
                <a:gd name="T32" fmla="*/ 2147483647 w 242"/>
                <a:gd name="T33" fmla="*/ 2147483647 h 492"/>
                <a:gd name="T34" fmla="*/ 2147483647 w 242"/>
                <a:gd name="T35" fmla="*/ 2147483647 h 49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2" h="492">
                  <a:moveTo>
                    <a:pt x="0" y="0"/>
                  </a:moveTo>
                  <a:lnTo>
                    <a:pt x="0" y="0"/>
                  </a:lnTo>
                  <a:lnTo>
                    <a:pt x="28" y="26"/>
                  </a:lnTo>
                  <a:lnTo>
                    <a:pt x="54" y="52"/>
                  </a:lnTo>
                  <a:lnTo>
                    <a:pt x="78" y="78"/>
                  </a:lnTo>
                  <a:lnTo>
                    <a:pt x="102" y="106"/>
                  </a:lnTo>
                  <a:lnTo>
                    <a:pt x="122" y="136"/>
                  </a:lnTo>
                  <a:lnTo>
                    <a:pt x="142" y="164"/>
                  </a:lnTo>
                  <a:lnTo>
                    <a:pt x="160" y="194"/>
                  </a:lnTo>
                  <a:lnTo>
                    <a:pt x="178" y="226"/>
                  </a:lnTo>
                  <a:lnTo>
                    <a:pt x="192" y="256"/>
                  </a:lnTo>
                  <a:lnTo>
                    <a:pt x="204" y="288"/>
                  </a:lnTo>
                  <a:lnTo>
                    <a:pt x="216" y="322"/>
                  </a:lnTo>
                  <a:lnTo>
                    <a:pt x="224" y="354"/>
                  </a:lnTo>
                  <a:lnTo>
                    <a:pt x="232" y="388"/>
                  </a:lnTo>
                  <a:lnTo>
                    <a:pt x="238" y="422"/>
                  </a:lnTo>
                  <a:lnTo>
                    <a:pt x="240" y="458"/>
                  </a:lnTo>
                  <a:lnTo>
                    <a:pt x="242" y="492"/>
                  </a:lnTo>
                </a:path>
              </a:pathLst>
            </a:custGeom>
            <a:noFill/>
            <a:ln w="1270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" name="Line 25"/>
            <p:cNvSpPr>
              <a:spLocks noChangeShapeType="1"/>
            </p:cNvSpPr>
            <p:nvPr/>
          </p:nvSpPr>
          <p:spPr bwMode="auto">
            <a:xfrm flipV="1">
              <a:off x="5062538" y="4070350"/>
              <a:ext cx="871537" cy="129540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9" name="Group 29"/>
            <p:cNvGrpSpPr>
              <a:grpSpLocks/>
            </p:cNvGrpSpPr>
            <p:nvPr/>
          </p:nvGrpSpPr>
          <p:grpSpPr bwMode="auto">
            <a:xfrm>
              <a:off x="2717800" y="4141788"/>
              <a:ext cx="1133475" cy="893762"/>
              <a:chOff x="1921" y="969"/>
              <a:chExt cx="845" cy="667"/>
            </a:xfrm>
          </p:grpSpPr>
          <p:sp>
            <p:nvSpPr>
              <p:cNvPr id="29" name="Line 30"/>
              <p:cNvSpPr>
                <a:spLocks noChangeShapeType="1"/>
              </p:cNvSpPr>
              <p:nvPr/>
            </p:nvSpPr>
            <p:spPr bwMode="auto">
              <a:xfrm flipV="1">
                <a:off x="1924" y="969"/>
                <a:ext cx="2" cy="66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" name="Line 31"/>
              <p:cNvSpPr>
                <a:spLocks noChangeShapeType="1"/>
              </p:cNvSpPr>
              <p:nvPr/>
            </p:nvSpPr>
            <p:spPr bwMode="auto">
              <a:xfrm flipV="1">
                <a:off x="1921" y="1025"/>
                <a:ext cx="803" cy="604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" name="Freeform 32"/>
              <p:cNvSpPr>
                <a:spLocks/>
              </p:cNvSpPr>
              <p:nvPr/>
            </p:nvSpPr>
            <p:spPr bwMode="auto">
              <a:xfrm>
                <a:off x="2297" y="1337"/>
                <a:ext cx="114" cy="294"/>
              </a:xfrm>
              <a:custGeom>
                <a:avLst/>
                <a:gdLst>
                  <a:gd name="T0" fmla="*/ 0 w 72"/>
                  <a:gd name="T1" fmla="*/ 0 h 192"/>
                  <a:gd name="T2" fmla="*/ 0 w 72"/>
                  <a:gd name="T3" fmla="*/ 0 h 192"/>
                  <a:gd name="T4" fmla="*/ 2514649 w 72"/>
                  <a:gd name="T5" fmla="*/ 3145019 h 192"/>
                  <a:gd name="T6" fmla="*/ 4725873 w 72"/>
                  <a:gd name="T7" fmla="*/ 6545437 h 192"/>
                  <a:gd name="T8" fmla="*/ 6640037 w 72"/>
                  <a:gd name="T9" fmla="*/ 9914602 h 192"/>
                  <a:gd name="T10" fmla="*/ 8527353 w 72"/>
                  <a:gd name="T11" fmla="*/ 13666710 h 192"/>
                  <a:gd name="T12" fmla="*/ 9820588 w 72"/>
                  <a:gd name="T13" fmla="*/ 17461927 h 192"/>
                  <a:gd name="T14" fmla="*/ 10735227 w 72"/>
                  <a:gd name="T15" fmla="*/ 21440634 h 192"/>
                  <a:gd name="T16" fmla="*/ 11366719 w 72"/>
                  <a:gd name="T17" fmla="*/ 25763611 h 192"/>
                  <a:gd name="T18" fmla="*/ 11366719 w 72"/>
                  <a:gd name="T19" fmla="*/ 29830603 h 19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2" h="192">
                    <a:moveTo>
                      <a:pt x="0" y="0"/>
                    </a:moveTo>
                    <a:lnTo>
                      <a:pt x="0" y="0"/>
                    </a:lnTo>
                    <a:lnTo>
                      <a:pt x="16" y="20"/>
                    </a:lnTo>
                    <a:lnTo>
                      <a:pt x="30" y="42"/>
                    </a:lnTo>
                    <a:lnTo>
                      <a:pt x="42" y="64"/>
                    </a:lnTo>
                    <a:lnTo>
                      <a:pt x="54" y="88"/>
                    </a:lnTo>
                    <a:lnTo>
                      <a:pt x="62" y="112"/>
                    </a:lnTo>
                    <a:lnTo>
                      <a:pt x="68" y="138"/>
                    </a:lnTo>
                    <a:lnTo>
                      <a:pt x="72" y="166"/>
                    </a:lnTo>
                    <a:lnTo>
                      <a:pt x="72" y="192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" name="Line 33"/>
              <p:cNvSpPr>
                <a:spLocks noChangeShapeType="1"/>
              </p:cNvSpPr>
              <p:nvPr/>
            </p:nvSpPr>
            <p:spPr bwMode="auto">
              <a:xfrm>
                <a:off x="1929" y="1633"/>
                <a:ext cx="837" cy="3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20" name="Freeform 34"/>
            <p:cNvSpPr>
              <a:spLocks/>
            </p:cNvSpPr>
            <p:nvPr/>
          </p:nvSpPr>
          <p:spPr bwMode="auto">
            <a:xfrm>
              <a:off x="2652713" y="4983163"/>
              <a:ext cx="131762" cy="131762"/>
            </a:xfrm>
            <a:custGeom>
              <a:avLst/>
              <a:gdLst>
                <a:gd name="T0" fmla="*/ 2147483647 w 74"/>
                <a:gd name="T1" fmla="*/ 2147483647 h 74"/>
                <a:gd name="T2" fmla="*/ 2147483647 w 74"/>
                <a:gd name="T3" fmla="*/ 2147483647 h 74"/>
                <a:gd name="T4" fmla="*/ 2147483647 w 74"/>
                <a:gd name="T5" fmla="*/ 2147483647 h 74"/>
                <a:gd name="T6" fmla="*/ 2147483647 w 74"/>
                <a:gd name="T7" fmla="*/ 2147483647 h 74"/>
                <a:gd name="T8" fmla="*/ 2147483647 w 74"/>
                <a:gd name="T9" fmla="*/ 2147483647 h 74"/>
                <a:gd name="T10" fmla="*/ 2147483647 w 74"/>
                <a:gd name="T11" fmla="*/ 2147483647 h 74"/>
                <a:gd name="T12" fmla="*/ 2147483647 w 74"/>
                <a:gd name="T13" fmla="*/ 2147483647 h 74"/>
                <a:gd name="T14" fmla="*/ 2147483647 w 74"/>
                <a:gd name="T15" fmla="*/ 2147483647 h 74"/>
                <a:gd name="T16" fmla="*/ 2147483647 w 74"/>
                <a:gd name="T17" fmla="*/ 2147483647 h 74"/>
                <a:gd name="T18" fmla="*/ 2147483647 w 74"/>
                <a:gd name="T19" fmla="*/ 2147483647 h 74"/>
                <a:gd name="T20" fmla="*/ 2147483647 w 74"/>
                <a:gd name="T21" fmla="*/ 2147483647 h 74"/>
                <a:gd name="T22" fmla="*/ 2147483647 w 74"/>
                <a:gd name="T23" fmla="*/ 2147483647 h 74"/>
                <a:gd name="T24" fmla="*/ 2147483647 w 74"/>
                <a:gd name="T25" fmla="*/ 2147483647 h 74"/>
                <a:gd name="T26" fmla="*/ 2147483647 w 74"/>
                <a:gd name="T27" fmla="*/ 2147483647 h 74"/>
                <a:gd name="T28" fmla="*/ 2147483647 w 74"/>
                <a:gd name="T29" fmla="*/ 2147483647 h 74"/>
                <a:gd name="T30" fmla="*/ 2147483647 w 74"/>
                <a:gd name="T31" fmla="*/ 2147483647 h 74"/>
                <a:gd name="T32" fmla="*/ 2147483647 w 74"/>
                <a:gd name="T33" fmla="*/ 2147483647 h 74"/>
                <a:gd name="T34" fmla="*/ 0 w 74"/>
                <a:gd name="T35" fmla="*/ 2147483647 h 74"/>
                <a:gd name="T36" fmla="*/ 0 w 74"/>
                <a:gd name="T37" fmla="*/ 2147483647 h 74"/>
                <a:gd name="T38" fmla="*/ 0 w 74"/>
                <a:gd name="T39" fmla="*/ 2147483647 h 74"/>
                <a:gd name="T40" fmla="*/ 0 w 74"/>
                <a:gd name="T41" fmla="*/ 2147483647 h 74"/>
                <a:gd name="T42" fmla="*/ 2147483647 w 74"/>
                <a:gd name="T43" fmla="*/ 2147483647 h 74"/>
                <a:gd name="T44" fmla="*/ 2147483647 w 74"/>
                <a:gd name="T45" fmla="*/ 2147483647 h 74"/>
                <a:gd name="T46" fmla="*/ 2147483647 w 74"/>
                <a:gd name="T47" fmla="*/ 2147483647 h 74"/>
                <a:gd name="T48" fmla="*/ 2147483647 w 74"/>
                <a:gd name="T49" fmla="*/ 2147483647 h 74"/>
                <a:gd name="T50" fmla="*/ 2147483647 w 74"/>
                <a:gd name="T51" fmla="*/ 2147483647 h 74"/>
                <a:gd name="T52" fmla="*/ 2147483647 w 74"/>
                <a:gd name="T53" fmla="*/ 0 h 74"/>
                <a:gd name="T54" fmla="*/ 2147483647 w 74"/>
                <a:gd name="T55" fmla="*/ 0 h 74"/>
                <a:gd name="T56" fmla="*/ 2147483647 w 74"/>
                <a:gd name="T57" fmla="*/ 0 h 74"/>
                <a:gd name="T58" fmla="*/ 2147483647 w 74"/>
                <a:gd name="T59" fmla="*/ 0 h 74"/>
                <a:gd name="T60" fmla="*/ 2147483647 w 74"/>
                <a:gd name="T61" fmla="*/ 2147483647 h 74"/>
                <a:gd name="T62" fmla="*/ 2147483647 w 74"/>
                <a:gd name="T63" fmla="*/ 2147483647 h 74"/>
                <a:gd name="T64" fmla="*/ 2147483647 w 74"/>
                <a:gd name="T65" fmla="*/ 2147483647 h 74"/>
                <a:gd name="T66" fmla="*/ 2147483647 w 74"/>
                <a:gd name="T67" fmla="*/ 2147483647 h 74"/>
                <a:gd name="T68" fmla="*/ 2147483647 w 74"/>
                <a:gd name="T69" fmla="*/ 2147483647 h 74"/>
                <a:gd name="T70" fmla="*/ 2147483647 w 74"/>
                <a:gd name="T71" fmla="*/ 2147483647 h 74"/>
                <a:gd name="T72" fmla="*/ 2147483647 w 74"/>
                <a:gd name="T73" fmla="*/ 2147483647 h 74"/>
                <a:gd name="T74" fmla="*/ 2147483647 w 74"/>
                <a:gd name="T75" fmla="*/ 2147483647 h 7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4" h="74">
                  <a:moveTo>
                    <a:pt x="74" y="36"/>
                  </a:moveTo>
                  <a:lnTo>
                    <a:pt x="74" y="36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6" y="56"/>
                  </a:lnTo>
                  <a:lnTo>
                    <a:pt x="62" y="62"/>
                  </a:lnTo>
                  <a:lnTo>
                    <a:pt x="56" y="66"/>
                  </a:lnTo>
                  <a:lnTo>
                    <a:pt x="50" y="70"/>
                  </a:lnTo>
                  <a:lnTo>
                    <a:pt x="44" y="72"/>
                  </a:lnTo>
                  <a:lnTo>
                    <a:pt x="36" y="74"/>
                  </a:lnTo>
                  <a:lnTo>
                    <a:pt x="28" y="72"/>
                  </a:lnTo>
                  <a:lnTo>
                    <a:pt x="22" y="70"/>
                  </a:lnTo>
                  <a:lnTo>
                    <a:pt x="16" y="66"/>
                  </a:lnTo>
                  <a:lnTo>
                    <a:pt x="10" y="62"/>
                  </a:lnTo>
                  <a:lnTo>
                    <a:pt x="6" y="56"/>
                  </a:lnTo>
                  <a:lnTo>
                    <a:pt x="2" y="50"/>
                  </a:lnTo>
                  <a:lnTo>
                    <a:pt x="0" y="44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6" y="6"/>
                  </a:lnTo>
                  <a:lnTo>
                    <a:pt x="62" y="10"/>
                  </a:lnTo>
                  <a:lnTo>
                    <a:pt x="66" y="16"/>
                  </a:lnTo>
                  <a:lnTo>
                    <a:pt x="70" y="22"/>
                  </a:lnTo>
                  <a:lnTo>
                    <a:pt x="72" y="28"/>
                  </a:lnTo>
                  <a:lnTo>
                    <a:pt x="74" y="3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>
              <a:off x="7186613" y="5657850"/>
              <a:ext cx="4111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Line 37"/>
            <p:cNvSpPr>
              <a:spLocks noChangeShapeType="1"/>
            </p:cNvSpPr>
            <p:nvPr/>
          </p:nvSpPr>
          <p:spPr bwMode="auto">
            <a:xfrm>
              <a:off x="7392988" y="5343525"/>
              <a:ext cx="0" cy="30003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Text Box 38"/>
            <p:cNvSpPr txBox="1">
              <a:spLocks noChangeArrowheads="1"/>
            </p:cNvSpPr>
            <p:nvPr/>
          </p:nvSpPr>
          <p:spPr bwMode="auto">
            <a:xfrm>
              <a:off x="900115" y="6154738"/>
              <a:ext cx="759894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dirty="0">
                  <a:solidFill>
                    <a:srgbClr val="FF9933"/>
                  </a:solidFill>
                  <a:latin typeface="+mn-lt"/>
                </a:rPr>
                <a:t>E=8GeV,K=1,</a:t>
              </a:r>
              <a:r>
                <a:rPr lang="en-US" altLang="ja-JP" dirty="0">
                  <a:solidFill>
                    <a:srgbClr val="FF9933"/>
                  </a:solidFill>
                  <a:latin typeface="Symbol" pitchFamily="18" charset="2"/>
                </a:rPr>
                <a:t>l</a:t>
              </a:r>
              <a:r>
                <a:rPr lang="en-US" altLang="ja-JP" baseline="-25000" dirty="0">
                  <a:solidFill>
                    <a:srgbClr val="FF9933"/>
                  </a:solidFill>
                  <a:latin typeface="+mn-lt"/>
                </a:rPr>
                <a:t>u</a:t>
              </a:r>
              <a:r>
                <a:rPr lang="en-US" altLang="ja-JP" dirty="0">
                  <a:solidFill>
                    <a:srgbClr val="FF9933"/>
                  </a:solidFill>
                  <a:latin typeface="+mn-lt"/>
                </a:rPr>
                <a:t>=5cm</a:t>
              </a:r>
              <a:r>
                <a:rPr lang="ja-JP" altLang="en-US" dirty="0">
                  <a:solidFill>
                    <a:srgbClr val="FF9933"/>
                  </a:solidFill>
                  <a:latin typeface="+mn-lt"/>
                </a:rPr>
                <a:t>：</a:t>
              </a:r>
              <a:r>
                <a:rPr lang="en-US" altLang="ja-JP" i="1" dirty="0" err="1">
                  <a:solidFill>
                    <a:srgbClr val="FF9933"/>
                  </a:solidFill>
                  <a:latin typeface="Symbol" pitchFamily="18" charset="2"/>
                </a:rPr>
                <a:t>b</a:t>
              </a:r>
              <a:r>
                <a:rPr lang="en-US" altLang="ja-JP" i="1" baseline="-25000" dirty="0" err="1">
                  <a:solidFill>
                    <a:srgbClr val="FF9933"/>
                  </a:solidFill>
                  <a:latin typeface="+mn-lt"/>
                </a:rPr>
                <a:t>x</a:t>
              </a:r>
              <a:r>
                <a:rPr lang="en-US" altLang="ja-JP" baseline="-25000" dirty="0" err="1">
                  <a:solidFill>
                    <a:srgbClr val="FF9933"/>
                  </a:solidFill>
                  <a:latin typeface="+mn-lt"/>
                </a:rPr>
                <a:t>max</a:t>
              </a:r>
              <a:r>
                <a:rPr lang="en-US" altLang="ja-JP" dirty="0">
                  <a:solidFill>
                    <a:srgbClr val="FF9933"/>
                  </a:solidFill>
                  <a:latin typeface="+mn-lt"/>
                </a:rPr>
                <a:t>=64</a:t>
              </a:r>
              <a:r>
                <a:rPr lang="en-US" altLang="ja-JP" dirty="0">
                  <a:solidFill>
                    <a:srgbClr val="FF9933"/>
                  </a:solidFill>
                  <a:latin typeface="Symbol" pitchFamily="18" charset="2"/>
                </a:rPr>
                <a:t>m</a:t>
              </a:r>
              <a:r>
                <a:rPr lang="en-US" altLang="ja-JP" dirty="0">
                  <a:solidFill>
                    <a:srgbClr val="FF9933"/>
                  </a:solidFill>
                  <a:latin typeface="+mn-lt"/>
                </a:rPr>
                <a:t>rad, </a:t>
              </a:r>
              <a:r>
                <a:rPr lang="en-US" altLang="ja-JP" i="1" dirty="0" err="1">
                  <a:solidFill>
                    <a:srgbClr val="FF9933"/>
                  </a:solidFill>
                  <a:latin typeface="+mn-lt"/>
                </a:rPr>
                <a:t>x</a:t>
              </a:r>
              <a:r>
                <a:rPr lang="en-US" altLang="ja-JP" baseline="-25000" dirty="0" err="1">
                  <a:solidFill>
                    <a:srgbClr val="FF9933"/>
                  </a:solidFill>
                  <a:latin typeface="+mn-lt"/>
                </a:rPr>
                <a:t>max</a:t>
              </a:r>
              <a:r>
                <a:rPr lang="en-US" altLang="ja-JP" dirty="0">
                  <a:solidFill>
                    <a:srgbClr val="FF9933"/>
                  </a:solidFill>
                  <a:latin typeface="+mn-lt"/>
                </a:rPr>
                <a:t>=0.5</a:t>
              </a:r>
              <a:r>
                <a:rPr lang="en-US" altLang="ja-JP" dirty="0">
                  <a:solidFill>
                    <a:srgbClr val="FF9933"/>
                  </a:solidFill>
                  <a:latin typeface="Symbol" pitchFamily="18" charset="2"/>
                </a:rPr>
                <a:t>m</a:t>
              </a:r>
              <a:r>
                <a:rPr lang="en-US" altLang="ja-JP" dirty="0">
                  <a:solidFill>
                    <a:srgbClr val="FF9933"/>
                  </a:solidFill>
                  <a:latin typeface="+mn-lt"/>
                </a:rPr>
                <a:t>m</a:t>
              </a:r>
            </a:p>
          </p:txBody>
        </p:sp>
        <p:pic>
          <p:nvPicPr>
            <p:cNvPr id="24" name="Picture 39" descr="C:\TT\DATA\PAPERS\挿入光源解説\txp_fig.pn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025" y="4479925"/>
              <a:ext cx="1916113" cy="311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TexTeXPicture 2" descr="&lt;?xml version=&quot;1.0&quot; encoding=&quot;utf-16&quot;?&gt;&#10;&lt;TeXTeX&gt;&#10;  &lt;preamble&gt;\documentclass{jarticle}&#10;\usepackage{amsmath}&#10;\pagestyle{empty}&lt;/preamble&gt;&#10;  &lt;body&gt;\begin{align*} &#10;v_x&#10;\end{align*}&lt;/body&gt;&#10;  &lt;fcolor&gt;FFFFFFFF&lt;/fcolor&gt;&#10;  &lt;bcolor&gt;FFFFFFFF&lt;/bcolor&gt;&#10;  &lt;transparent&gt;True&lt;/transparent&gt;&#10;  &lt;resolution&gt;1800&lt;/resolution&gt;&#10;  &lt;imageh&gt;149&lt;/imageh&gt;&#10;  &lt;imagew&gt;216&lt;/imagew&gt;&#10;  &lt;scale&gt;50&lt;/scale&gt;&#10;  &lt;cursor&gt;19&lt;/cursor&gt;&#10;&lt;/TeXTeX&gt;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90" y="4408891"/>
              <a:ext cx="306438" cy="211386"/>
            </a:xfrm>
            <a:prstGeom prst="rect">
              <a:avLst/>
            </a:prstGeom>
          </p:spPr>
        </p:pic>
        <p:pic>
          <p:nvPicPr>
            <p:cNvPr id="26" name="TexTeXPicture 3" descr="&lt;?xml version=&quot;1.0&quot; encoding=&quot;utf-16&quot;?&gt;&#10;&lt;TeXTeX&gt;&#10;  &lt;preamble&gt;\documentclass{jarticle}&#10;\usepackage{amsmath}&#10;\pagestyle{empty}&lt;/preamble&gt;&#10;  &lt;body&gt;\begin{align*} &#10;v_z&#10;\end{align*}&lt;/body&gt;&#10;  &lt;fcolor&gt;FFFFFFFF&lt;/fcolor&gt;&#10;  &lt;bcolor&gt;FFFFFFFF&lt;/bcolor&gt;&#10;  &lt;transparent&gt;True&lt;/transparent&gt;&#10;  &lt;resolution&gt;1800&lt;/resolution&gt;&#10;  &lt;imageh&gt;150&lt;/imageh&gt;&#10;  &lt;imagew&gt;205&lt;/imagew&gt;&#10;  &lt;scale&gt;50&lt;/scale&gt;&#10;  &lt;cursor&gt;19&lt;/cursor&gt;&#10;&lt;/TeXTeX&gt;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344" y="5069601"/>
              <a:ext cx="290833" cy="212805"/>
            </a:xfrm>
            <a:prstGeom prst="rect">
              <a:avLst/>
            </a:prstGeom>
          </p:spPr>
        </p:pic>
        <p:pic>
          <p:nvPicPr>
            <p:cNvPr id="27" name="TexTeXPicture 4" descr="&lt;?xml version=&quot;1.0&quot; encoding=&quot;utf-16&quot;?&gt;&#10;&lt;TeXTeX&gt;&#10;  &lt;preamble&gt;\documentclass{jarticle}&#10;\usepackage{amsmath}&#10;\pagestyle{empty}&lt;/preamble&gt;&#10;  &lt;body&gt;\begin{align*} &#10;\alpha\sim\frac{v_x}{v_z}\sim\beta_x&#10;\end{align*}&lt;/body&gt;&#10;  &lt;fcolor&gt;FFFFFFFF&lt;/fcolor&gt;&#10;  &lt;bcolor&gt;FFFFFFFF&lt;/bcolor&gt;&#10;  &lt;transparent&gt;True&lt;/transparent&gt;&#10;  &lt;resolution&gt;1800&lt;/resolution&gt;&#10;  &lt;imageh&gt;488&lt;/imageh&gt;&#10;  &lt;imagew&gt;1363&lt;/imagew&gt;&#10;  &lt;scale&gt;50&lt;/scale&gt;&#10;  &lt;cursor&gt;52&lt;/cursor&gt;&#10;&lt;/TeXTeX&gt;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1700" y="4426526"/>
              <a:ext cx="1695409" cy="607014"/>
            </a:xfrm>
            <a:prstGeom prst="rect">
              <a:avLst/>
            </a:prstGeom>
          </p:spPr>
        </p:pic>
        <p:pic>
          <p:nvPicPr>
            <p:cNvPr id="28" name="TexTeXPicture 5" descr="&lt;?xml version=&quot;1.0&quot; encoding=&quot;utf-16&quot;?&gt;&#10;&lt;TeXTeX&gt;&#10;  &lt;preamble&gt;\documentclass{jarticle}&#10;\usepackage{amsmath}&#10;\pagestyle{empty}&#10;\renewcommand{\vec}[1]{\mbox{\boldmath$#1$}}&lt;/preamble&gt;&#10;  &lt;body&gt;\begin{align*} &#10;\vec{v}&#10;\end{align*}&lt;/body&gt;&#10;  &lt;fcolor&gt;FFFFFFFF&lt;/fcolor&gt;&#10;  &lt;bcolor&gt;FFFFFFFF&lt;/bcolor&gt;&#10;  &lt;transparent&gt;True&lt;/transparent&gt;&#10;  &lt;resolution&gt;1800&lt;/resolution&gt;&#10;  &lt;imageh&gt;115&lt;/imageh&gt;&#10;  &lt;imagew&gt;127&lt;/imagew&gt;&#10;  &lt;scale&gt;50&lt;/scale&gt;&#10;  &lt;cursor&gt;23&lt;/cursor&gt;&#10;&lt;/TeXTeX&gt;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1635" y="4084646"/>
              <a:ext cx="218678" cy="198015"/>
            </a:xfrm>
            <a:prstGeom prst="rect">
              <a:avLst/>
            </a:prstGeom>
          </p:spPr>
        </p:pic>
      </p:grpSp>
      <p:sp>
        <p:nvSpPr>
          <p:cNvPr id="33" name="テキスト ボックス 32"/>
          <p:cNvSpPr txBox="1"/>
          <p:nvPr/>
        </p:nvSpPr>
        <p:spPr>
          <a:xfrm>
            <a:off x="593481" y="2150053"/>
            <a:ext cx="2253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Undulator field with period </a:t>
            </a:r>
            <a:r>
              <a:rPr lang="en-US" altLang="ja-JP" sz="2000" b="1" dirty="0" err="1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000" b="1" baseline="-25000" dirty="0" err="1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</a:t>
            </a:r>
            <a:endParaRPr lang="en-US" altLang="ja-JP" sz="2000" b="1" baseline="-25000" dirty="0">
              <a:solidFill>
                <a:srgbClr val="0000F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35" name="TexTeXPicture 6" descr="&lt;?xml version=&quot;1.0&quot; encoding=&quot;utf-16&quot;?&gt;&#10;&lt;TeXTeX&gt;&#10;  &lt;preamble&gt;\documentclass{jarticle}&#10;\usepackage{amsmath}&#10;\pagestyle{empty}&#10;\renewcommand{\vec}[1]{\mbox{\boldmath$#1$}}&lt;/preamble&gt;&#10;  &lt;body&gt;\begin{eqnarray*} &#10;&amp;amp;&amp;amp;\beta_y(z)=0\\&#10;&amp;amp;&amp;amp;\beta_x(z)=\frac{K}{\gamma}\cos\left(\frac{2\pi z}{\lambda_u}\right)&#10;\end{eqnarray*}&lt;/body&gt;&#10;  &lt;fcolor&gt;FF000000&lt;/fcolor&gt;&#10;  &lt;bcolor&gt;FFFFFFFF&lt;/bcolor&gt;&#10;  &lt;transparent&gt;True&lt;/transparent&gt;&#10;  &lt;resolution&gt;1800&lt;/resolution&gt;&#10;  &lt;imageh&gt;955&lt;/imageh&gt;&#10;  &lt;imagew&gt;2394&lt;/imagew&gt;&#10;  &lt;scale&gt;50&lt;/scale&gt;&#10;  &lt;cursor&gt;69&lt;/cursor&gt;&#10;&lt;/TeXTeX&gt;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449" y="1179850"/>
            <a:ext cx="2328395" cy="928829"/>
          </a:xfrm>
          <a:prstGeom prst="rect">
            <a:avLst/>
          </a:prstGeom>
        </p:spPr>
      </p:pic>
      <p:sp>
        <p:nvSpPr>
          <p:cNvPr id="36" name="左中かっこ 35"/>
          <p:cNvSpPr/>
          <p:nvPr/>
        </p:nvSpPr>
        <p:spPr>
          <a:xfrm>
            <a:off x="3202841" y="1126714"/>
            <a:ext cx="219456" cy="852701"/>
          </a:xfrm>
          <a:prstGeom prst="leftBrace">
            <a:avLst>
              <a:gd name="adj1" fmla="val 48500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875308" y="2150053"/>
            <a:ext cx="16576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Transverse</a:t>
            </a:r>
          </a:p>
          <a:p>
            <a:pPr algn="ctr"/>
            <a:r>
              <a:rPr lang="en-US" altLang="ja-JP" sz="2000" b="1" dirty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Velocity</a:t>
            </a:r>
            <a:endParaRPr kumimoji="1" lang="ja-JP" altLang="en-US" sz="2000" b="1" dirty="0">
              <a:solidFill>
                <a:srgbClr val="0000F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8" name="右矢印 37"/>
          <p:cNvSpPr/>
          <p:nvPr/>
        </p:nvSpPr>
        <p:spPr>
          <a:xfrm>
            <a:off x="3045452" y="2383295"/>
            <a:ext cx="488902" cy="24140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0" name="TexTeXPicture 7" descr="&lt;?xml version=&quot;1.0&quot; encoding=&quot;utf-16&quot;?&gt;&#10;&lt;TeXTeX&gt;&#10;  &lt;preamble&gt;\documentclass{jarticle}&#10;\usepackage{amsmath}&#10;\pagestyle{empty}&#10;\renewcommand{\vec}[1]{\mbox{\boldmath$#1$}}&lt;/preamble&gt;&#10;  &lt;body&gt;\begin{eqnarray*} &#10;&amp;amp;&amp;amp;y_e(z)=0\\&#10;&amp;amp;&amp;amp;x_e(z)=\frac{\lambda_u K}{2\pi\gamma}\sin\left(\frac{2\pi z}{\lambda_u}\right)&#10;\end{eqnarray*}&lt;/body&gt;&#10;  &lt;fcolor&gt;FF000000&lt;/fcolor&gt;&#10;  &lt;bcolor&gt;FFFFFFFF&lt;/bcolor&gt;&#10;  &lt;transparent&gt;True&lt;/transparent&gt;&#10;  &lt;resolution&gt;1800&lt;/resolution&gt;&#10;  &lt;imageh&gt;946&lt;/imageh&gt;&#10;  &lt;imagew&gt;2625&lt;/imagew&gt;&#10;  &lt;scale&gt;50&lt;/scale&gt;&#10;  &lt;cursor&gt;75&lt;/cursor&gt;&#10;&lt;/TeXTeX&gt;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528" y="1179851"/>
            <a:ext cx="2553066" cy="920076"/>
          </a:xfrm>
          <a:prstGeom prst="rect">
            <a:avLst/>
          </a:prstGeom>
        </p:spPr>
      </p:pic>
      <p:sp>
        <p:nvSpPr>
          <p:cNvPr id="41" name="左中かっこ 40"/>
          <p:cNvSpPr/>
          <p:nvPr/>
        </p:nvSpPr>
        <p:spPr>
          <a:xfrm>
            <a:off x="6054550" y="1126714"/>
            <a:ext cx="219456" cy="852701"/>
          </a:xfrm>
          <a:prstGeom prst="leftBrace">
            <a:avLst>
              <a:gd name="adj1" fmla="val 48500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829200" y="2303941"/>
            <a:ext cx="1559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Trajectory</a:t>
            </a:r>
            <a:endParaRPr kumimoji="1" lang="ja-JP" altLang="en-US" sz="2000" b="1" dirty="0">
              <a:solidFill>
                <a:srgbClr val="0000F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43" name="右矢印 42"/>
          <p:cNvSpPr/>
          <p:nvPr/>
        </p:nvSpPr>
        <p:spPr>
          <a:xfrm>
            <a:off x="5785104" y="2383295"/>
            <a:ext cx="488902" cy="24140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1596229" y="2939036"/>
            <a:ext cx="7081759" cy="1015663"/>
            <a:chOff x="471297" y="2717337"/>
            <a:chExt cx="7081759" cy="1015663"/>
          </a:xfrm>
        </p:grpSpPr>
        <p:sp>
          <p:nvSpPr>
            <p:cNvPr id="9" name="テキスト ボックス 8"/>
            <p:cNvSpPr txBox="1"/>
            <p:nvPr/>
          </p:nvSpPr>
          <p:spPr>
            <a:xfrm>
              <a:off x="471297" y="2717337"/>
              <a:ext cx="7081759" cy="101566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5273675" indent="-247650">
                <a:buFont typeface="Wingdings" pitchFamily="2" charset="2"/>
                <a:buChar char="ü"/>
              </a:pPr>
              <a:r>
                <a:rPr kumimoji="1" lang="en-US" altLang="ja-JP" sz="2000" b="1" dirty="0"/>
                <a:t>K Value</a:t>
              </a:r>
            </a:p>
            <a:p>
              <a:pPr marL="5273675" indent="-247650">
                <a:buFont typeface="Wingdings" pitchFamily="2" charset="2"/>
                <a:buChar char="ü"/>
              </a:pPr>
              <a:r>
                <a:rPr lang="en-US" altLang="ja-JP" sz="2000" b="1" dirty="0"/>
                <a:t>Deflection Parameter</a:t>
              </a:r>
            </a:p>
          </p:txBody>
        </p:sp>
        <p:pic>
          <p:nvPicPr>
            <p:cNvPr id="10" name="TexTeXPicture 8" descr="&lt;?xml version=&quot;1.0&quot; encoding=&quot;utf-16&quot;?&gt;&#10;&lt;TeXTeX&gt;&#10;  &lt;preamble&gt;\documentclass{jarticle}&#10;\usepackage{amsmath}&#10;\pagestyle{empty}&#10;\renewcommand{\vec}[1]{\mbox{\boldmath$#1$}}&lt;/preamble&gt;&#10;  &lt;body&gt;\begin{align*} &#10;K=\frac{eB_0\lambda_u}{2\pi mc}=93.37B_0(\mbox{T})\lambda_u(\mbox{m})&#10;\end{align*}&lt;/body&gt;&#10;  &lt;fcolor&gt;FF000000&lt;/fcolor&gt;&#10;  &lt;bcolor&gt;FFFFFFFF&lt;/bcolor&gt;&#10;  &lt;transparent&gt;True&lt;/transparent&gt;&#10;  &lt;resolution&gt;1800&lt;/resolution&gt;&#10;  &lt;imageh&gt;514&lt;/imageh&gt;&#10;  &lt;imagew&gt;3530&lt;/imagew&gt;&#10;  &lt;scale&gt;50&lt;/scale&gt;&#10;  &lt;cursor&gt;84&lt;/cursor&gt;&#10;&lt;/TeXTeX&gt;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317" y="2898705"/>
              <a:ext cx="4709470" cy="6857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922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/>
          <p:cNvGrpSpPr/>
          <p:nvPr/>
        </p:nvGrpSpPr>
        <p:grpSpPr>
          <a:xfrm>
            <a:off x="599847" y="2852930"/>
            <a:ext cx="4323276" cy="1255987"/>
            <a:chOff x="599847" y="2852930"/>
            <a:chExt cx="4323276" cy="1255987"/>
          </a:xfrm>
        </p:grpSpPr>
        <p:sp>
          <p:nvSpPr>
            <p:cNvPr id="15" name="正方形/長方形 14"/>
            <p:cNvSpPr/>
            <p:nvPr/>
          </p:nvSpPr>
          <p:spPr>
            <a:xfrm>
              <a:off x="3482034" y="2852930"/>
              <a:ext cx="1441089" cy="96194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599847" y="3708807"/>
              <a:ext cx="18950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Original value</a:t>
              </a:r>
              <a:endParaRPr kumimoji="1" lang="ja-JP" altLang="en-US" sz="2000" dirty="0"/>
            </a:p>
          </p:txBody>
        </p:sp>
        <p:cxnSp>
          <p:nvCxnSpPr>
            <p:cNvPr id="19" name="直線コネクタ 18"/>
            <p:cNvCxnSpPr>
              <a:stCxn id="15" idx="1"/>
              <a:endCxn id="17" idx="3"/>
            </p:cNvCxnSpPr>
            <p:nvPr/>
          </p:nvCxnSpPr>
          <p:spPr>
            <a:xfrm flipH="1">
              <a:off x="2494853" y="3333904"/>
              <a:ext cx="987181" cy="57495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Velocity Modulations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23</a:t>
            </a:fld>
            <a:endParaRPr lang="ja-JP" altLang="en-US" dirty="0"/>
          </a:p>
        </p:txBody>
      </p:sp>
      <p:pic>
        <p:nvPicPr>
          <p:cNvPr id="7" name="TexTeXPicture 1" descr="&lt;?xml version=&quot;1.0&quot; encoding=&quot;utf-16&quot;?&gt;&#10;&lt;TeXTeX&gt;&#10;  &lt;preamble&gt;\documentclass{jarticle}&#10;\usepackage{amsmath}&#10;\pagestyle{empty}&#10;\renewcommand{\vec}[1]{\mbox{\boldmath$#1$}}&lt;/preamble&gt;&#10;  &lt;body&gt;\begin{align*} &#10;\beta_x(z)=\frac{K}{\gamma}\cos\left(\frac{2\pi z}{\lambda_u}\right)&#10;\end{align*}&lt;/body&gt;&#10;  &lt;fcolor&gt;FF000000&lt;/fcolor&gt;&#10;  &lt;bcolor&gt;FFFFFFFF&lt;/bcolor&gt;&#10;  &lt;transparent&gt;True&lt;/transparent&gt;&#10;  &lt;resolution&gt;1800&lt;/resolution&gt;&#10;  &lt;imageh&gt;597&lt;/imageh&gt;&#10;  &lt;imagew&gt;2394&lt;/imagew&gt;&#10;  &lt;scale&gt;50&lt;/scale&gt;&#10;  &lt;cursor&gt;95&lt;/cursor&gt;&#10;&lt;/TeXTeX&gt;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192" y="1189253"/>
            <a:ext cx="3181970" cy="793499"/>
          </a:xfrm>
          <a:prstGeom prst="rect">
            <a:avLst/>
          </a:prstGeom>
        </p:spPr>
      </p:pic>
      <p:pic>
        <p:nvPicPr>
          <p:cNvPr id="12" name="TexTeXPicture 2" descr="&lt;?xml version=&quot;1.0&quot; encoding=&quot;utf-16&quot;?&gt;&#10;&lt;TeXTeX&gt;&#10;  &lt;preamble&gt;\documentclass{jarticle}&#10;\usepackage{amsmath}&#10;\pagestyle{empty}&#10;\renewcommand{\vec}[1]{\mbox{\boldmath$#1$}}&lt;/preamble&gt;&#10;  &lt;body&gt;\begin{eqnarray*} &#10;\beta_z&amp;amp;=&amp;amp;\sqrt{\beta^2-\beta_x^2}\\&#10;&amp;amp;=&amp;amp;1-\frac{1}{2\gamma^2}-\frac{K^2}{4\gamma^2}-\frac{K^2}{4\gamma^2}\cos\left(\frac{4\pi z}{\lambda_u}\right)&#10;\end{eqnarray*}&lt;/body&gt;&#10;  &lt;fcolor&gt;FF000000&lt;/fcolor&gt;&#10;  &lt;bcolor&gt;FFFFFFFF&lt;/bcolor&gt;&#10;  &lt;transparent&gt;True&lt;/transparent&gt;&#10;  &lt;resolution&gt;1800&lt;/resolution&gt;&#10;  &lt;imageh&gt;1006&lt;/imageh&gt;&#10;  &lt;imagew&gt;4488&lt;/imagew&gt;&#10;  &lt;scale&gt;50&lt;/scale&gt;&#10;  &lt;cursor&gt;157&lt;/cursor&gt;&#10;&lt;/TeXTeX&gt;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191" y="2315628"/>
            <a:ext cx="6491051" cy="1454990"/>
          </a:xfrm>
          <a:prstGeom prst="rect">
            <a:avLst/>
          </a:prstGeom>
        </p:spPr>
      </p:pic>
      <p:sp>
        <p:nvSpPr>
          <p:cNvPr id="13" name="Text Box 13 1"/>
          <p:cNvSpPr txBox="1">
            <a:spLocks noChangeArrowheads="1"/>
          </p:cNvSpPr>
          <p:nvPr/>
        </p:nvSpPr>
        <p:spPr bwMode="auto">
          <a:xfrm>
            <a:off x="264135" y="1170442"/>
            <a:ext cx="176949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dirty="0">
                <a:latin typeface="+mn-lt"/>
              </a:rPr>
              <a:t>transverse velocity</a:t>
            </a:r>
          </a:p>
        </p:txBody>
      </p:sp>
      <p:sp>
        <p:nvSpPr>
          <p:cNvPr id="14" name="Text Box 13 2"/>
          <p:cNvSpPr txBox="1">
            <a:spLocks noChangeArrowheads="1"/>
          </p:cNvSpPr>
          <p:nvPr/>
        </p:nvSpPr>
        <p:spPr bwMode="auto">
          <a:xfrm>
            <a:off x="164851" y="2259187"/>
            <a:ext cx="196805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dirty="0">
                <a:latin typeface="+mn-lt"/>
              </a:rPr>
              <a:t>longitudinal velocity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3173149" y="3699265"/>
            <a:ext cx="2951321" cy="824818"/>
            <a:chOff x="3173149" y="3699265"/>
            <a:chExt cx="2951321" cy="824818"/>
          </a:xfrm>
        </p:grpSpPr>
        <p:sp>
          <p:nvSpPr>
            <p:cNvPr id="16" name="左中かっこ 15"/>
            <p:cNvSpPr/>
            <p:nvPr/>
          </p:nvSpPr>
          <p:spPr>
            <a:xfrm rot="16200000">
              <a:off x="4443986" y="2656848"/>
              <a:ext cx="409651" cy="2494486"/>
            </a:xfrm>
            <a:prstGeom prst="leftBrace">
              <a:avLst>
                <a:gd name="adj1" fmla="val 40476"/>
                <a:gd name="adj2" fmla="val 50000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テキスト ボックス 21"/>
                <p:cNvSpPr txBox="1"/>
                <p:nvPr/>
              </p:nvSpPr>
              <p:spPr>
                <a:xfrm>
                  <a:off x="3173149" y="4054146"/>
                  <a:ext cx="2951321" cy="4699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400" b="1" dirty="0">
                      <a:solidFill>
                        <a:srgbClr val="0000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Average Value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ja-JP" sz="2400" b="1" i="1">
                              <a:solidFill>
                                <a:srgbClr val="0000FF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ja-JP" altLang="en-US" sz="2400" b="1" i="1">
                                  <a:solidFill>
                                    <a:srgbClr val="0000FF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ja-JP" altLang="en-US" sz="2400" b="1" i="1">
                                  <a:solidFill>
                                    <a:srgbClr val="0000FF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𝜷</m:t>
                              </m:r>
                            </m:e>
                            <m:sub>
                              <m:r>
                                <a:rPr lang="en-US" altLang="ja-JP" sz="2400" b="1" i="1">
                                  <a:solidFill>
                                    <a:srgbClr val="0000FF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𝒛</m:t>
                              </m:r>
                            </m:sub>
                          </m:sSub>
                        </m:e>
                      </m:acc>
                    </m:oMath>
                  </a14:m>
                  <a:endParaRPr kumimoji="1" lang="ja-JP" altLang="en-US" sz="2400" b="1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2" name="テキスト ボックス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73149" y="4054146"/>
                  <a:ext cx="2951321" cy="46993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3512" t="-11688" b="-3376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グループ化 7"/>
          <p:cNvGrpSpPr/>
          <p:nvPr/>
        </p:nvGrpSpPr>
        <p:grpSpPr>
          <a:xfrm>
            <a:off x="5974406" y="2092073"/>
            <a:ext cx="2812758" cy="864038"/>
            <a:chOff x="5974406" y="2092073"/>
            <a:chExt cx="2812758" cy="864038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5974406" y="2092073"/>
              <a:ext cx="28127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Oscillating Term</a:t>
              </a:r>
              <a:endParaRPr kumimoji="1"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左中かっこ 27"/>
            <p:cNvSpPr/>
            <p:nvPr/>
          </p:nvSpPr>
          <p:spPr>
            <a:xfrm rot="5400000">
              <a:off x="7175960" y="1408828"/>
              <a:ext cx="409651" cy="2684916"/>
            </a:xfrm>
            <a:prstGeom prst="leftBrace">
              <a:avLst>
                <a:gd name="adj1" fmla="val 40476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10"/>
              <p:cNvSpPr txBox="1">
                <a:spLocks noChangeArrowheads="1"/>
              </p:cNvSpPr>
              <p:nvPr/>
            </p:nvSpPr>
            <p:spPr bwMode="auto">
              <a:xfrm>
                <a:off x="1438670" y="4851807"/>
                <a:ext cx="6930359" cy="181588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1pPr>
                <a:lvl2pPr marL="377825" indent="-187325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2800" dirty="0">
                    <a:latin typeface="+mn-lt"/>
                  </a:rPr>
                  <a:t>Undulator magnetic field induces:</a:t>
                </a:r>
              </a:p>
              <a:p>
                <a:pPr marL="358775" lvl="1" indent="-358775" eaLnBrk="1" hangingPunct="1">
                  <a:buFont typeface="Wingdings" pitchFamily="2" charset="2"/>
                  <a:buChar char="ü"/>
                </a:pPr>
                <a:r>
                  <a:rPr lang="en-US" altLang="ja-JP" sz="2800" dirty="0">
                    <a:latin typeface="+mn-lt"/>
                  </a:rPr>
                  <a:t>Horizontal (x) oscillation</a:t>
                </a:r>
              </a:p>
              <a:p>
                <a:pPr marL="358775" lvl="1" indent="-358775" eaLnBrk="1" hangingPunct="1">
                  <a:buFont typeface="Wingdings" pitchFamily="2" charset="2"/>
                  <a:buChar char="ü"/>
                </a:pPr>
                <a:r>
                  <a:rPr lang="en-US" altLang="ja-JP" sz="2800" dirty="0">
                    <a:latin typeface="+mn-lt"/>
                  </a:rPr>
                  <a:t>Longitudinal (z) oscillation</a:t>
                </a:r>
              </a:p>
              <a:p>
                <a:pPr marL="358775" lvl="1" indent="-358775" eaLnBrk="1" hangingPunct="1">
                  <a:buFont typeface="Wingdings" pitchFamily="2" charset="2"/>
                  <a:buChar char="ü"/>
                </a:pPr>
                <a:r>
                  <a:rPr lang="en-US" altLang="ja-JP" sz="2800" dirty="0">
                    <a:solidFill>
                      <a:srgbClr val="FF0000"/>
                    </a:solidFill>
                    <a:latin typeface="+mn-lt"/>
                  </a:rPr>
                  <a:t>Effective deceleration </a:t>
                </a:r>
                <a:r>
                  <a:rPr lang="en-US" altLang="ja-JP" sz="2800" dirty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sz="2800" i="1" smtClean="0">
                        <a:latin typeface="Cambria Math"/>
                        <a:ea typeface="Cambria Math"/>
                      </a:rPr>
                      <m:t>Δ</m:t>
                    </m:r>
                    <m:sSub>
                      <m:sSubPr>
                        <m:ctrlPr>
                          <a:rPr lang="ja-JP" altLang="el-GR" sz="2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ja-JP" altLang="el-GR" sz="2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altLang="ja-JP" sz="28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sub>
                    </m:sSub>
                    <m:r>
                      <a:rPr lang="en-US" altLang="ja-JP" sz="2800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altLang="ja-JP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sz="2800" b="0" i="1" smtClean="0">
                            <a:latin typeface="Cambria Math"/>
                            <a:ea typeface="Cambria Math"/>
                          </a:rPr>
                          <m:t>𝐾</m:t>
                        </m:r>
                      </m:e>
                      <m:sup>
                        <m:r>
                          <a:rPr lang="en-US" altLang="ja-JP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altLang="ja-JP" sz="2800" b="0" i="1" smtClean="0">
                        <a:latin typeface="Cambria Math"/>
                        <a:ea typeface="Cambria Math"/>
                      </a:rPr>
                      <m:t>/4</m:t>
                    </m:r>
                    <m:sSup>
                      <m:sSupPr>
                        <m:ctrlPr>
                          <a:rPr lang="ja-JP" altLang="en-US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ja-JP" altLang="en-US" sz="2800" b="0" i="1" smtClean="0">
                            <a:latin typeface="Cambria Math"/>
                            <a:ea typeface="Cambria Math"/>
                          </a:rPr>
                          <m:t>𝛾</m:t>
                        </m:r>
                      </m:e>
                      <m:sup>
                        <m:r>
                          <a:rPr lang="en-US" altLang="ja-JP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ja-JP" sz="2800" dirty="0"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29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8670" y="4851807"/>
                <a:ext cx="6930359" cy="181588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132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Keywords to Understand Amplification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3532234"/>
          </a:xfrm>
        </p:spPr>
        <p:txBody>
          <a:bodyPr/>
          <a:lstStyle/>
          <a:p>
            <a:r>
              <a:rPr kumimoji="1" lang="en-US" altLang="ja-JP" dirty="0"/>
              <a:t>The electron trajectory is linked to important </a:t>
            </a:r>
            <a:r>
              <a:rPr kumimoji="1" lang="en-US" altLang="ja-JP" u="sng" dirty="0"/>
              <a:t>4 keywords</a:t>
            </a:r>
            <a:r>
              <a:rPr kumimoji="1" lang="en-US" altLang="ja-JP" dirty="0"/>
              <a:t> in FEL:</a:t>
            </a:r>
          </a:p>
          <a:p>
            <a:pPr lvl="1"/>
            <a:r>
              <a:rPr kumimoji="1" lang="en-US" altLang="ja-JP" dirty="0"/>
              <a:t>Slippage Effect</a:t>
            </a:r>
          </a:p>
          <a:p>
            <a:pPr lvl="1"/>
            <a:r>
              <a:rPr lang="en-US" altLang="ja-JP" dirty="0"/>
              <a:t>Fundamental Wavelength</a:t>
            </a:r>
          </a:p>
          <a:p>
            <a:pPr lvl="1"/>
            <a:r>
              <a:rPr kumimoji="1" lang="en-US" altLang="ja-JP" dirty="0"/>
              <a:t>Continuous Interaction</a:t>
            </a:r>
          </a:p>
          <a:p>
            <a:pPr lvl="1"/>
            <a:r>
              <a:rPr lang="en-US" altLang="ja-JP" dirty="0"/>
              <a:t>Longitudinal Dispersion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24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160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Slippage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25</a:t>
            </a:fld>
            <a:endParaRPr lang="ja-JP" altLang="en-US" dirty="0"/>
          </a:p>
        </p:txBody>
      </p:sp>
      <p:pic>
        <p:nvPicPr>
          <p:cNvPr id="53" name="図 5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65" y="4289411"/>
            <a:ext cx="3699805" cy="639999"/>
          </a:xfrm>
          <a:prstGeom prst="rect">
            <a:avLst/>
          </a:prstGeom>
        </p:spPr>
      </p:pic>
      <p:sp>
        <p:nvSpPr>
          <p:cNvPr id="16" name="Freeform 5"/>
          <p:cNvSpPr>
            <a:spLocks/>
          </p:cNvSpPr>
          <p:nvPr/>
        </p:nvSpPr>
        <p:spPr bwMode="auto">
          <a:xfrm>
            <a:off x="2194308" y="1673813"/>
            <a:ext cx="4733925" cy="1412875"/>
          </a:xfrm>
          <a:custGeom>
            <a:avLst/>
            <a:gdLst>
              <a:gd name="T0" fmla="*/ 0 w 1259"/>
              <a:gd name="T1" fmla="*/ 272 h 374"/>
              <a:gd name="T2" fmla="*/ 68 w 1259"/>
              <a:gd name="T3" fmla="*/ 187 h 374"/>
              <a:gd name="T4" fmla="*/ 349 w 1259"/>
              <a:gd name="T5" fmla="*/ 0 h 374"/>
              <a:gd name="T6" fmla="*/ 629 w 1259"/>
              <a:gd name="T7" fmla="*/ 187 h 374"/>
              <a:gd name="T8" fmla="*/ 910 w 1259"/>
              <a:gd name="T9" fmla="*/ 374 h 374"/>
              <a:gd name="T10" fmla="*/ 1191 w 1259"/>
              <a:gd name="T11" fmla="*/ 187 h 374"/>
              <a:gd name="T12" fmla="*/ 1259 w 1259"/>
              <a:gd name="T13" fmla="*/ 102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9" h="374">
                <a:moveTo>
                  <a:pt x="0" y="272"/>
                </a:moveTo>
                <a:cubicBezTo>
                  <a:pt x="68" y="187"/>
                  <a:pt x="68" y="187"/>
                  <a:pt x="68" y="187"/>
                </a:cubicBezTo>
                <a:cubicBezTo>
                  <a:pt x="68" y="187"/>
                  <a:pt x="208" y="0"/>
                  <a:pt x="349" y="0"/>
                </a:cubicBezTo>
                <a:cubicBezTo>
                  <a:pt x="489" y="0"/>
                  <a:pt x="629" y="187"/>
                  <a:pt x="629" y="187"/>
                </a:cubicBezTo>
                <a:cubicBezTo>
                  <a:pt x="629" y="187"/>
                  <a:pt x="770" y="374"/>
                  <a:pt x="910" y="374"/>
                </a:cubicBezTo>
                <a:cubicBezTo>
                  <a:pt x="1050" y="374"/>
                  <a:pt x="1191" y="187"/>
                  <a:pt x="1191" y="187"/>
                </a:cubicBezTo>
                <a:cubicBezTo>
                  <a:pt x="1259" y="102"/>
                  <a:pt x="1259" y="102"/>
                  <a:pt x="1259" y="102"/>
                </a:cubicBezTo>
              </a:path>
            </a:pathLst>
          </a:custGeom>
          <a:noFill/>
          <a:ln w="25400" cap="flat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cxnSp>
        <p:nvCxnSpPr>
          <p:cNvPr id="18" name="直線矢印コネクタ 17"/>
          <p:cNvCxnSpPr/>
          <p:nvPr/>
        </p:nvCxnSpPr>
        <p:spPr>
          <a:xfrm>
            <a:off x="2081287" y="2380250"/>
            <a:ext cx="554298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flipV="1">
            <a:off x="2436374" y="1356856"/>
            <a:ext cx="0" cy="2427998"/>
          </a:xfrm>
          <a:prstGeom prst="straightConnector1">
            <a:avLst/>
          </a:prstGeom>
          <a:ln w="190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7632129" y="214941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z</a:t>
            </a:r>
            <a:endParaRPr kumimoji="1" lang="ja-JP" altLang="en-US" sz="24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254756" y="94008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x</a:t>
            </a:r>
            <a:endParaRPr kumimoji="1" lang="ja-JP" altLang="en-US" sz="2400" dirty="0"/>
          </a:p>
        </p:txBody>
      </p:sp>
      <p:pic>
        <p:nvPicPr>
          <p:cNvPr id="55" name="図 5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62" y="5124015"/>
            <a:ext cx="3437711" cy="621714"/>
          </a:xfrm>
          <a:prstGeom prst="rect">
            <a:avLst/>
          </a:prstGeom>
        </p:spPr>
      </p:pic>
      <p:sp>
        <p:nvSpPr>
          <p:cNvPr id="60" name="テキスト ボックス 59"/>
          <p:cNvSpPr txBox="1"/>
          <p:nvPr/>
        </p:nvSpPr>
        <p:spPr>
          <a:xfrm>
            <a:off x="4540566" y="5069824"/>
            <a:ext cx="4078809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/>
              <a:t>: slippage length over </a:t>
            </a:r>
            <a:r>
              <a:rPr kumimoji="1" lang="en-US" altLang="ja-JP" sz="2000" dirty="0" err="1">
                <a:latin typeface="Symbol" panose="05050102010706020507" pitchFamily="18" charset="2"/>
              </a:rPr>
              <a:t>l</a:t>
            </a:r>
            <a:r>
              <a:rPr kumimoji="1" lang="en-US" altLang="ja-JP" sz="2000" baseline="-25000" dirty="0" err="1"/>
              <a:t>u</a:t>
            </a:r>
            <a:endParaRPr kumimoji="1" lang="en-US" altLang="ja-JP" sz="2000" baseline="-25000" dirty="0"/>
          </a:p>
          <a:p>
            <a:r>
              <a:rPr kumimoji="1" lang="en-US" altLang="ja-JP" sz="2000" dirty="0"/>
              <a:t>  = fundamental wavelength </a:t>
            </a:r>
            <a:r>
              <a:rPr kumimoji="1" lang="en-US" altLang="ja-JP" sz="2000" dirty="0">
                <a:latin typeface="Symbol" panose="05050102010706020507" pitchFamily="18" charset="2"/>
              </a:rPr>
              <a:t>l</a:t>
            </a:r>
            <a:r>
              <a:rPr kumimoji="1" lang="en-US" altLang="ja-JP" sz="2000" baseline="-25000" dirty="0"/>
              <a:t>1</a:t>
            </a:r>
            <a:endParaRPr kumimoji="1" lang="ja-JP" altLang="en-US" sz="2000" baseline="-250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2432850" y="2233215"/>
            <a:ext cx="4786820" cy="1868188"/>
            <a:chOff x="2432850" y="2233215"/>
            <a:chExt cx="4786820" cy="1868188"/>
          </a:xfrm>
        </p:grpSpPr>
        <p:cxnSp>
          <p:nvCxnSpPr>
            <p:cNvPr id="56" name="直線矢印コネクタ 55"/>
            <p:cNvCxnSpPr/>
            <p:nvPr/>
          </p:nvCxnSpPr>
          <p:spPr>
            <a:xfrm>
              <a:off x="6679680" y="3711881"/>
              <a:ext cx="53515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矢印コネクタ 35"/>
            <p:cNvCxnSpPr/>
            <p:nvPr/>
          </p:nvCxnSpPr>
          <p:spPr>
            <a:xfrm>
              <a:off x="2440304" y="3711881"/>
              <a:ext cx="424420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矢印コネクタ 40"/>
            <p:cNvCxnSpPr/>
            <p:nvPr/>
          </p:nvCxnSpPr>
          <p:spPr>
            <a:xfrm>
              <a:off x="2432850" y="3401736"/>
              <a:ext cx="478682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/>
            <p:cNvCxnSpPr/>
            <p:nvPr/>
          </p:nvCxnSpPr>
          <p:spPr>
            <a:xfrm>
              <a:off x="7219670" y="2233215"/>
              <a:ext cx="0" cy="161305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" name="図 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173" y="3081103"/>
              <a:ext cx="257650" cy="269918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367" y="3811037"/>
              <a:ext cx="331264" cy="290366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4595" y="3835575"/>
              <a:ext cx="413057" cy="249470"/>
            </a:xfrm>
            <a:prstGeom prst="rect">
              <a:avLst/>
            </a:prstGeom>
          </p:spPr>
        </p:pic>
        <p:cxnSp>
          <p:nvCxnSpPr>
            <p:cNvPr id="61" name="直線コネクタ 60"/>
            <p:cNvCxnSpPr/>
            <p:nvPr/>
          </p:nvCxnSpPr>
          <p:spPr>
            <a:xfrm>
              <a:off x="6684513" y="2233215"/>
              <a:ext cx="0" cy="161305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円/楕円 26"/>
          <p:cNvSpPr/>
          <p:nvPr/>
        </p:nvSpPr>
        <p:spPr>
          <a:xfrm>
            <a:off x="2349629" y="2293890"/>
            <a:ext cx="176295" cy="176295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2373106" y="2317367"/>
            <a:ext cx="129340" cy="1293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4" name="グループ化 33"/>
          <p:cNvGrpSpPr/>
          <p:nvPr/>
        </p:nvGrpSpPr>
        <p:grpSpPr>
          <a:xfrm>
            <a:off x="667736" y="1547432"/>
            <a:ext cx="1735535" cy="1865676"/>
            <a:chOff x="456192" y="2464232"/>
            <a:chExt cx="1735535" cy="1865676"/>
          </a:xfrm>
        </p:grpSpPr>
        <p:sp>
          <p:nvSpPr>
            <p:cNvPr id="26" name="テキスト ボックス 25"/>
            <p:cNvSpPr txBox="1"/>
            <p:nvPr/>
          </p:nvSpPr>
          <p:spPr>
            <a:xfrm>
              <a:off x="1309886" y="2464232"/>
              <a:ext cx="5517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800" b="1" dirty="0">
                  <a:solidFill>
                    <a:srgbClr val="FF0000"/>
                  </a:solidFill>
                </a:rPr>
                <a:t>e</a:t>
              </a:r>
              <a:r>
                <a:rPr lang="en-US" altLang="ja-JP" sz="3600" b="1" baseline="30000" dirty="0">
                  <a:solidFill>
                    <a:srgbClr val="FF0000"/>
                  </a:solidFill>
                </a:rPr>
                <a:t>-</a:t>
              </a:r>
              <a:endParaRPr kumimoji="1" lang="ja-JP" altLang="en-US" sz="2800" b="1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456192" y="3806688"/>
              <a:ext cx="15265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800" b="1" dirty="0">
                  <a:solidFill>
                    <a:srgbClr val="0000FF"/>
                  </a:solidFill>
                </a:rPr>
                <a:t>photon</a:t>
              </a:r>
              <a:endParaRPr kumimoji="1" lang="ja-JP" altLang="en-US" sz="2800" b="1" baseline="30000" dirty="0">
                <a:solidFill>
                  <a:srgbClr val="0000FF"/>
                </a:solidFill>
              </a:endParaRPr>
            </a:p>
          </p:txBody>
        </p:sp>
        <p:cxnSp>
          <p:nvCxnSpPr>
            <p:cNvPr id="32" name="直線コネクタ 31"/>
            <p:cNvCxnSpPr/>
            <p:nvPr/>
          </p:nvCxnSpPr>
          <p:spPr>
            <a:xfrm flipH="1">
              <a:off x="1495348" y="3337850"/>
              <a:ext cx="639933" cy="5868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H="1" flipV="1">
              <a:off x="1691327" y="2820619"/>
              <a:ext cx="500400" cy="4314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/>
              <p:cNvSpPr txBox="1"/>
              <p:nvPr/>
            </p:nvSpPr>
            <p:spPr>
              <a:xfrm>
                <a:off x="297147" y="5998187"/>
                <a:ext cx="8672051" cy="776431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/>
                  <a:t>Because of the difference in velocity (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kumimoji="1" lang="en-US" altLang="ja-JP" sz="20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en-US" altLang="ja-JP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1" lang="ja-JP" alt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ja-JP" altLang="en-US" sz="20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e>
                    </m:acc>
                  </m:oMath>
                </a14:m>
                <a:r>
                  <a:rPr kumimoji="1" lang="en-US" altLang="ja-JP" sz="2000" dirty="0"/>
                  <a:t>), photons overtake electrons while they travel along the undulator: </a:t>
                </a:r>
                <a:r>
                  <a:rPr kumimoji="1" lang="en-US" altLang="ja-JP" sz="24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Slippage Effect</a:t>
                </a:r>
                <a:endParaRPr kumimoji="1" lang="en-US" altLang="ja-JP" sz="20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47" y="5998187"/>
                <a:ext cx="8672051" cy="77643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983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22222E-6 L 0.52292 -0.000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46" y="-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023 L 0.029 -0.04213 L 0.06111 -0.07592 L 0.08802 -0.09491 L 0.1066 -0.10278 L 0.12535 -0.1037 L 0.14775 -0.09375 L 0.17379 -0.07801 L 0.18872 -0.05995 L 0.20139 -0.04305 L 0.23056 -0.00324 L 0.26632 0.04861 L 0.29549 0.08241 L 0.33664 0.1044 L 0.37604 0.09931 L 0.40903 0.07431 L 0.43368 0.04259 L 0.46354 -0.00023 " pathEditMode="relative" rAng="0" ptsTypes="AAAAAAAAAAAAAAAAAA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7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7" grpId="0" animBg="1"/>
      <p:bldP spid="24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Fundamental Wavelength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26</a:t>
            </a:fld>
            <a:endParaRPr lang="ja-JP" altLang="en-US" dirty="0"/>
          </a:p>
        </p:txBody>
      </p:sp>
      <p:sp>
        <p:nvSpPr>
          <p:cNvPr id="6" name="Freeform 5 1"/>
          <p:cNvSpPr>
            <a:spLocks/>
          </p:cNvSpPr>
          <p:nvPr/>
        </p:nvSpPr>
        <p:spPr bwMode="auto">
          <a:xfrm>
            <a:off x="2194308" y="1670678"/>
            <a:ext cx="4733925" cy="1412875"/>
          </a:xfrm>
          <a:custGeom>
            <a:avLst/>
            <a:gdLst>
              <a:gd name="T0" fmla="*/ 0 w 1259"/>
              <a:gd name="T1" fmla="*/ 272 h 374"/>
              <a:gd name="T2" fmla="*/ 68 w 1259"/>
              <a:gd name="T3" fmla="*/ 187 h 374"/>
              <a:gd name="T4" fmla="*/ 349 w 1259"/>
              <a:gd name="T5" fmla="*/ 0 h 374"/>
              <a:gd name="T6" fmla="*/ 629 w 1259"/>
              <a:gd name="T7" fmla="*/ 187 h 374"/>
              <a:gd name="T8" fmla="*/ 910 w 1259"/>
              <a:gd name="T9" fmla="*/ 374 h 374"/>
              <a:gd name="T10" fmla="*/ 1191 w 1259"/>
              <a:gd name="T11" fmla="*/ 187 h 374"/>
              <a:gd name="T12" fmla="*/ 1259 w 1259"/>
              <a:gd name="T13" fmla="*/ 102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9" h="374">
                <a:moveTo>
                  <a:pt x="0" y="272"/>
                </a:moveTo>
                <a:cubicBezTo>
                  <a:pt x="68" y="187"/>
                  <a:pt x="68" y="187"/>
                  <a:pt x="68" y="187"/>
                </a:cubicBezTo>
                <a:cubicBezTo>
                  <a:pt x="68" y="187"/>
                  <a:pt x="208" y="0"/>
                  <a:pt x="349" y="0"/>
                </a:cubicBezTo>
                <a:cubicBezTo>
                  <a:pt x="489" y="0"/>
                  <a:pt x="629" y="187"/>
                  <a:pt x="629" y="187"/>
                </a:cubicBezTo>
                <a:cubicBezTo>
                  <a:pt x="629" y="187"/>
                  <a:pt x="770" y="374"/>
                  <a:pt x="910" y="374"/>
                </a:cubicBezTo>
                <a:cubicBezTo>
                  <a:pt x="1050" y="374"/>
                  <a:pt x="1191" y="187"/>
                  <a:pt x="1191" y="187"/>
                </a:cubicBezTo>
                <a:cubicBezTo>
                  <a:pt x="1259" y="102"/>
                  <a:pt x="1259" y="102"/>
                  <a:pt x="1259" y="102"/>
                </a:cubicBezTo>
              </a:path>
            </a:pathLst>
          </a:custGeom>
          <a:noFill/>
          <a:ln w="25400" cap="flat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2081287" y="2377115"/>
            <a:ext cx="554298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V="1">
            <a:off x="2436374" y="1353721"/>
            <a:ext cx="0" cy="2427998"/>
          </a:xfrm>
          <a:prstGeom prst="straightConnector1">
            <a:avLst/>
          </a:prstGeom>
          <a:ln w="190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7632129" y="214628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z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254756" y="9369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x</a:t>
            </a:r>
            <a:endParaRPr kumimoji="1" lang="ja-JP" altLang="en-US" sz="2400" dirty="0"/>
          </a:p>
        </p:txBody>
      </p:sp>
      <p:cxnSp>
        <p:nvCxnSpPr>
          <p:cNvPr id="18" name="直線矢印コネクタ 17"/>
          <p:cNvCxnSpPr/>
          <p:nvPr/>
        </p:nvCxnSpPr>
        <p:spPr>
          <a:xfrm>
            <a:off x="2440304" y="3708746"/>
            <a:ext cx="424420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2432850" y="3398601"/>
            <a:ext cx="478682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7219670" y="2230080"/>
            <a:ext cx="0" cy="161305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図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73" y="3077968"/>
            <a:ext cx="257650" cy="26991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367" y="3807902"/>
            <a:ext cx="331264" cy="290366"/>
          </a:xfrm>
          <a:prstGeom prst="rect">
            <a:avLst/>
          </a:prstGeom>
        </p:spPr>
      </p:pic>
      <p:cxnSp>
        <p:nvCxnSpPr>
          <p:cNvPr id="23" name="直線矢印コネクタ 22"/>
          <p:cNvCxnSpPr/>
          <p:nvPr/>
        </p:nvCxnSpPr>
        <p:spPr>
          <a:xfrm>
            <a:off x="6679680" y="3708746"/>
            <a:ext cx="53515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図 4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595" y="3832440"/>
            <a:ext cx="294456" cy="294456"/>
          </a:xfrm>
          <a:prstGeom prst="rect">
            <a:avLst/>
          </a:prstGeom>
        </p:spPr>
      </p:pic>
      <p:sp>
        <p:nvSpPr>
          <p:cNvPr id="28" name="Freeform 5 2"/>
          <p:cNvSpPr>
            <a:spLocks/>
          </p:cNvSpPr>
          <p:nvPr/>
        </p:nvSpPr>
        <p:spPr bwMode="auto">
          <a:xfrm>
            <a:off x="1755776" y="2000440"/>
            <a:ext cx="1101725" cy="742611"/>
          </a:xfrm>
          <a:custGeom>
            <a:avLst/>
            <a:gdLst>
              <a:gd name="T0" fmla="*/ 0 w 181"/>
              <a:gd name="T1" fmla="*/ 34 h 68"/>
              <a:gd name="T2" fmla="*/ 22 w 181"/>
              <a:gd name="T3" fmla="*/ 0 h 68"/>
              <a:gd name="T4" fmla="*/ 45 w 181"/>
              <a:gd name="T5" fmla="*/ 34 h 68"/>
              <a:gd name="T6" fmla="*/ 68 w 181"/>
              <a:gd name="T7" fmla="*/ 68 h 68"/>
              <a:gd name="T8" fmla="*/ 90 w 181"/>
              <a:gd name="T9" fmla="*/ 34 h 68"/>
              <a:gd name="T10" fmla="*/ 113 w 181"/>
              <a:gd name="T11" fmla="*/ 0 h 68"/>
              <a:gd name="T12" fmla="*/ 136 w 181"/>
              <a:gd name="T13" fmla="*/ 34 h 68"/>
              <a:gd name="T14" fmla="*/ 158 w 181"/>
              <a:gd name="T15" fmla="*/ 68 h 68"/>
              <a:gd name="T16" fmla="*/ 181 w 181"/>
              <a:gd name="T17" fmla="*/ 3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68">
                <a:moveTo>
                  <a:pt x="0" y="34"/>
                </a:moveTo>
                <a:cubicBezTo>
                  <a:pt x="0" y="34"/>
                  <a:pt x="11" y="0"/>
                  <a:pt x="22" y="0"/>
                </a:cubicBezTo>
                <a:cubicBezTo>
                  <a:pt x="34" y="0"/>
                  <a:pt x="45" y="34"/>
                  <a:pt x="45" y="34"/>
                </a:cubicBezTo>
                <a:cubicBezTo>
                  <a:pt x="45" y="34"/>
                  <a:pt x="56" y="68"/>
                  <a:pt x="68" y="68"/>
                </a:cubicBezTo>
                <a:cubicBezTo>
                  <a:pt x="79" y="68"/>
                  <a:pt x="90" y="34"/>
                  <a:pt x="90" y="34"/>
                </a:cubicBezTo>
                <a:cubicBezTo>
                  <a:pt x="90" y="34"/>
                  <a:pt x="102" y="0"/>
                  <a:pt x="113" y="0"/>
                </a:cubicBezTo>
                <a:cubicBezTo>
                  <a:pt x="124" y="0"/>
                  <a:pt x="136" y="34"/>
                  <a:pt x="136" y="34"/>
                </a:cubicBezTo>
                <a:cubicBezTo>
                  <a:pt x="136" y="34"/>
                  <a:pt x="147" y="68"/>
                  <a:pt x="158" y="68"/>
                </a:cubicBezTo>
                <a:cubicBezTo>
                  <a:pt x="170" y="68"/>
                  <a:pt x="181" y="34"/>
                  <a:pt x="181" y="34"/>
                </a:cubicBezTo>
              </a:path>
            </a:pathLst>
          </a:custGeom>
          <a:solidFill>
            <a:srgbClr val="0000FF"/>
          </a:solidFill>
          <a:ln w="365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cxnSp>
        <p:nvCxnSpPr>
          <p:cNvPr id="32" name="直線コネクタ 31"/>
          <p:cNvCxnSpPr/>
          <p:nvPr/>
        </p:nvCxnSpPr>
        <p:spPr>
          <a:xfrm>
            <a:off x="6684513" y="2230080"/>
            <a:ext cx="0" cy="161305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円/楕円 35"/>
          <p:cNvSpPr/>
          <p:nvPr/>
        </p:nvSpPr>
        <p:spPr>
          <a:xfrm>
            <a:off x="2373106" y="2310113"/>
            <a:ext cx="129340" cy="1293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0" name="グループ化 39"/>
          <p:cNvGrpSpPr/>
          <p:nvPr/>
        </p:nvGrpSpPr>
        <p:grpSpPr>
          <a:xfrm>
            <a:off x="1755776" y="2005809"/>
            <a:ext cx="1101725" cy="742611"/>
            <a:chOff x="1908176" y="3093246"/>
            <a:chExt cx="1101725" cy="742611"/>
          </a:xfrm>
        </p:grpSpPr>
        <p:sp>
          <p:nvSpPr>
            <p:cNvPr id="38" name="Freeform 5 3"/>
            <p:cNvSpPr>
              <a:spLocks/>
            </p:cNvSpPr>
            <p:nvPr/>
          </p:nvSpPr>
          <p:spPr bwMode="auto">
            <a:xfrm>
              <a:off x="1908176" y="3093246"/>
              <a:ext cx="1101725" cy="742611"/>
            </a:xfrm>
            <a:custGeom>
              <a:avLst/>
              <a:gdLst>
                <a:gd name="T0" fmla="*/ 0 w 181"/>
                <a:gd name="T1" fmla="*/ 34 h 68"/>
                <a:gd name="T2" fmla="*/ 22 w 181"/>
                <a:gd name="T3" fmla="*/ 0 h 68"/>
                <a:gd name="T4" fmla="*/ 45 w 181"/>
                <a:gd name="T5" fmla="*/ 34 h 68"/>
                <a:gd name="T6" fmla="*/ 68 w 181"/>
                <a:gd name="T7" fmla="*/ 68 h 68"/>
                <a:gd name="T8" fmla="*/ 90 w 181"/>
                <a:gd name="T9" fmla="*/ 34 h 68"/>
                <a:gd name="T10" fmla="*/ 113 w 181"/>
                <a:gd name="T11" fmla="*/ 0 h 68"/>
                <a:gd name="T12" fmla="*/ 136 w 181"/>
                <a:gd name="T13" fmla="*/ 34 h 68"/>
                <a:gd name="T14" fmla="*/ 158 w 181"/>
                <a:gd name="T15" fmla="*/ 68 h 68"/>
                <a:gd name="T16" fmla="*/ 181 w 181"/>
                <a:gd name="T17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68">
                  <a:moveTo>
                    <a:pt x="0" y="34"/>
                  </a:moveTo>
                  <a:cubicBezTo>
                    <a:pt x="0" y="34"/>
                    <a:pt x="11" y="0"/>
                    <a:pt x="22" y="0"/>
                  </a:cubicBezTo>
                  <a:cubicBezTo>
                    <a:pt x="34" y="0"/>
                    <a:pt x="45" y="34"/>
                    <a:pt x="45" y="34"/>
                  </a:cubicBezTo>
                  <a:cubicBezTo>
                    <a:pt x="45" y="34"/>
                    <a:pt x="56" y="68"/>
                    <a:pt x="68" y="68"/>
                  </a:cubicBezTo>
                  <a:cubicBezTo>
                    <a:pt x="79" y="68"/>
                    <a:pt x="90" y="34"/>
                    <a:pt x="90" y="34"/>
                  </a:cubicBezTo>
                  <a:cubicBezTo>
                    <a:pt x="90" y="34"/>
                    <a:pt x="102" y="0"/>
                    <a:pt x="113" y="0"/>
                  </a:cubicBezTo>
                  <a:cubicBezTo>
                    <a:pt x="124" y="0"/>
                    <a:pt x="136" y="34"/>
                    <a:pt x="136" y="34"/>
                  </a:cubicBezTo>
                  <a:cubicBezTo>
                    <a:pt x="136" y="34"/>
                    <a:pt x="147" y="68"/>
                    <a:pt x="158" y="68"/>
                  </a:cubicBezTo>
                  <a:cubicBezTo>
                    <a:pt x="170" y="68"/>
                    <a:pt x="181" y="34"/>
                    <a:pt x="181" y="34"/>
                  </a:cubicBezTo>
                </a:path>
              </a:pathLst>
            </a:custGeom>
            <a:solidFill>
              <a:srgbClr val="0000FF"/>
            </a:solidFill>
            <a:ln w="3651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2525506" y="3402919"/>
              <a:ext cx="129340" cy="1293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1897693" y="1533567"/>
            <a:ext cx="1102650" cy="344535"/>
            <a:chOff x="1897693" y="1533567"/>
            <a:chExt cx="1102650" cy="344535"/>
          </a:xfrm>
        </p:grpSpPr>
        <p:cxnSp>
          <p:nvCxnSpPr>
            <p:cNvPr id="34" name="直線矢印コネクタ 33"/>
            <p:cNvCxnSpPr/>
            <p:nvPr/>
          </p:nvCxnSpPr>
          <p:spPr>
            <a:xfrm>
              <a:off x="1897693" y="1878102"/>
              <a:ext cx="53515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4" name="正方形/長方形 43"/>
            <p:cNvSpPr/>
            <p:nvPr/>
          </p:nvSpPr>
          <p:spPr>
            <a:xfrm>
              <a:off x="2398475" y="1599594"/>
              <a:ext cx="69596" cy="17935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1" name="図 1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5629" y="1533567"/>
              <a:ext cx="944714" cy="286277"/>
            </a:xfrm>
            <a:prstGeom prst="rect">
              <a:avLst/>
            </a:prstGeom>
          </p:spPr>
        </p:pic>
      </p:grpSp>
      <p:sp>
        <p:nvSpPr>
          <p:cNvPr id="50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57200" y="4420087"/>
            <a:ext cx="8229600" cy="2123986"/>
          </a:xfrm>
        </p:spPr>
        <p:txBody>
          <a:bodyPr/>
          <a:lstStyle/>
          <a:p>
            <a:r>
              <a:rPr kumimoji="1" lang="en-US" altLang="ja-JP" dirty="0"/>
              <a:t>Radiation with </a:t>
            </a:r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kumimoji="1" lang="en-US" altLang="ja-JP" baseline="-25000" dirty="0"/>
              <a:t>1</a:t>
            </a:r>
            <a:r>
              <a:rPr kumimoji="1" lang="en-US" altLang="ja-JP" dirty="0"/>
              <a:t> is in phase with e</a:t>
            </a:r>
            <a:r>
              <a:rPr kumimoji="1" lang="en-US" altLang="ja-JP" baseline="30000" dirty="0"/>
              <a:t>-</a:t>
            </a:r>
          </a:p>
          <a:p>
            <a:pPr lvl="1"/>
            <a:r>
              <a:rPr kumimoji="1" lang="en-US" altLang="ja-JP" dirty="0"/>
              <a:t>Intense spon</a:t>
            </a:r>
            <a:r>
              <a:rPr lang="en-US" altLang="ja-JP" dirty="0"/>
              <a:t>taneous radiation at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baseline="-25000" dirty="0"/>
              <a:t>1</a:t>
            </a:r>
            <a:endParaRPr lang="ja-JP" altLang="en-US" dirty="0"/>
          </a:p>
          <a:p>
            <a:pPr lvl="1"/>
            <a:r>
              <a:rPr kumimoji="1" lang="en-US" altLang="ja-JP" dirty="0"/>
              <a:t>Continuous interaction between radiation and e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 (next slide)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6101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0.52309 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46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024 L 0.029 -0.04213 L 0.06111 -0.07593 L 0.08802 -0.09491 L 0.1066 -0.10278 L 0.12535 -0.10371 L 0.14775 -0.09375 L 0.17379 -0.07801 L 0.18872 -0.05996 L 0.20139 -0.04306 L 0.23056 -0.00324 L 0.26632 0.04861 L 0.29549 0.0824 L 0.33664 0.10439 L 0.37604 0.0993 L 0.40903 0.0743 L 0.43368 0.04259 L 0.46354 -0.00024 " pathEditMode="relative" rAng="0" ptsTypes="AAAAAAAAAAAAAAAAAA">
                                      <p:cBhvr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7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6" grpId="0" animBg="1"/>
      <p:bldP spid="5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Interaction with Radiation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27</a:t>
            </a:fld>
            <a:endParaRPr lang="ja-JP" altLang="en-US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19" y="1077359"/>
            <a:ext cx="2071682" cy="2596387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16" y="1077360"/>
            <a:ext cx="2062635" cy="2596387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571517"/>
            <a:ext cx="8712200" cy="2827137"/>
          </a:xfrm>
          <a:prstGeom prst="rect">
            <a:avLst/>
          </a:prstGeom>
        </p:spPr>
      </p:pic>
      <p:grpSp>
        <p:nvGrpSpPr>
          <p:cNvPr id="16" name="グループ化 15"/>
          <p:cNvGrpSpPr/>
          <p:nvPr/>
        </p:nvGrpSpPr>
        <p:grpSpPr>
          <a:xfrm>
            <a:off x="582619" y="5274211"/>
            <a:ext cx="5448300" cy="1323439"/>
            <a:chOff x="582619" y="5398654"/>
            <a:chExt cx="5448300" cy="1323439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582619" y="5398654"/>
              <a:ext cx="5448300" cy="132343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en-US" altLang="ja-JP" sz="2000" dirty="0"/>
                <a:t>Continuous interaction with radiation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kumimoji="1" lang="en-US" altLang="ja-JP" sz="2000" dirty="0">
                  <a:latin typeface="Symbol" panose="05050102010706020507" pitchFamily="18" charset="2"/>
                </a:rPr>
                <a:t>Dg</a:t>
              </a:r>
              <a:r>
                <a:rPr kumimoji="1" lang="en-US" altLang="ja-JP" sz="2000" dirty="0"/>
                <a:t> &gt; 0 in (ii), (iv,…)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en-US" altLang="ja-JP" sz="2000" dirty="0">
                  <a:latin typeface="Symbol" panose="05050102010706020507" pitchFamily="18" charset="2"/>
                </a:rPr>
                <a:t>Dg</a:t>
              </a:r>
              <a:r>
                <a:rPr lang="en-US" altLang="ja-JP" sz="2000" dirty="0"/>
                <a:t> &lt; 0 in (</a:t>
              </a:r>
              <a:r>
                <a:rPr lang="en-US" altLang="ja-JP" sz="2000" dirty="0" err="1"/>
                <a:t>i</a:t>
              </a:r>
              <a:r>
                <a:rPr lang="en-US" altLang="ja-JP" sz="2000" dirty="0"/>
                <a:t>), (iii), (v,…)</a:t>
              </a:r>
            </a:p>
            <a:p>
              <a:r>
                <a:rPr kumimoji="1" lang="en-US" altLang="ja-JP" sz="2000" dirty="0"/>
                <a:t>	Periodic energy modulation with </a:t>
              </a:r>
              <a:r>
                <a:rPr kumimoji="1" lang="en-US" altLang="ja-JP" sz="2000" dirty="0">
                  <a:latin typeface="Symbol" panose="05050102010706020507" pitchFamily="18" charset="2"/>
                </a:rPr>
                <a:t>l</a:t>
              </a:r>
              <a:r>
                <a:rPr kumimoji="1" lang="en-US" altLang="ja-JP" sz="2000" baseline="-25000" dirty="0"/>
                <a:t>1</a:t>
              </a:r>
              <a:endParaRPr kumimoji="1" lang="ja-JP" altLang="en-US" sz="2000" baseline="-25000" dirty="0"/>
            </a:p>
          </p:txBody>
        </p:sp>
        <p:sp>
          <p:nvSpPr>
            <p:cNvPr id="15" name="右矢印 14"/>
            <p:cNvSpPr/>
            <p:nvPr/>
          </p:nvSpPr>
          <p:spPr>
            <a:xfrm>
              <a:off x="1085850" y="6419850"/>
              <a:ext cx="412750" cy="228600"/>
            </a:xfrm>
            <a:prstGeom prst="rightArrow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9996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円/楕円 22"/>
          <p:cNvSpPr/>
          <p:nvPr/>
        </p:nvSpPr>
        <p:spPr>
          <a:xfrm>
            <a:off x="2346577" y="3270722"/>
            <a:ext cx="179594" cy="179594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Longitudinal Dispersion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28</a:t>
            </a:fld>
            <a:endParaRPr lang="ja-JP" altLang="en-US" dirty="0"/>
          </a:p>
        </p:txBody>
      </p:sp>
      <p:sp>
        <p:nvSpPr>
          <p:cNvPr id="6" name="Freeform 5 1"/>
          <p:cNvSpPr>
            <a:spLocks/>
          </p:cNvSpPr>
          <p:nvPr/>
        </p:nvSpPr>
        <p:spPr bwMode="auto">
          <a:xfrm>
            <a:off x="2194308" y="2647206"/>
            <a:ext cx="4733925" cy="1412875"/>
          </a:xfrm>
          <a:custGeom>
            <a:avLst/>
            <a:gdLst>
              <a:gd name="T0" fmla="*/ 0 w 1259"/>
              <a:gd name="T1" fmla="*/ 272 h 374"/>
              <a:gd name="T2" fmla="*/ 68 w 1259"/>
              <a:gd name="T3" fmla="*/ 187 h 374"/>
              <a:gd name="T4" fmla="*/ 349 w 1259"/>
              <a:gd name="T5" fmla="*/ 0 h 374"/>
              <a:gd name="T6" fmla="*/ 629 w 1259"/>
              <a:gd name="T7" fmla="*/ 187 h 374"/>
              <a:gd name="T8" fmla="*/ 910 w 1259"/>
              <a:gd name="T9" fmla="*/ 374 h 374"/>
              <a:gd name="T10" fmla="*/ 1191 w 1259"/>
              <a:gd name="T11" fmla="*/ 187 h 374"/>
              <a:gd name="T12" fmla="*/ 1259 w 1259"/>
              <a:gd name="T13" fmla="*/ 102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9" h="374">
                <a:moveTo>
                  <a:pt x="0" y="272"/>
                </a:moveTo>
                <a:cubicBezTo>
                  <a:pt x="68" y="187"/>
                  <a:pt x="68" y="187"/>
                  <a:pt x="68" y="187"/>
                </a:cubicBezTo>
                <a:cubicBezTo>
                  <a:pt x="68" y="187"/>
                  <a:pt x="208" y="0"/>
                  <a:pt x="349" y="0"/>
                </a:cubicBezTo>
                <a:cubicBezTo>
                  <a:pt x="489" y="0"/>
                  <a:pt x="629" y="187"/>
                  <a:pt x="629" y="187"/>
                </a:cubicBezTo>
                <a:cubicBezTo>
                  <a:pt x="629" y="187"/>
                  <a:pt x="770" y="374"/>
                  <a:pt x="910" y="374"/>
                </a:cubicBezTo>
                <a:cubicBezTo>
                  <a:pt x="1050" y="374"/>
                  <a:pt x="1191" y="187"/>
                  <a:pt x="1191" y="187"/>
                </a:cubicBezTo>
                <a:cubicBezTo>
                  <a:pt x="1259" y="102"/>
                  <a:pt x="1259" y="102"/>
                  <a:pt x="1259" y="102"/>
                </a:cubicBezTo>
              </a:path>
            </a:pathLst>
          </a:custGeom>
          <a:noFill/>
          <a:ln w="25400" cap="flat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2081287" y="3353643"/>
            <a:ext cx="5542982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V="1">
            <a:off x="2436374" y="2330249"/>
            <a:ext cx="0" cy="2427998"/>
          </a:xfrm>
          <a:prstGeom prst="straightConnector1">
            <a:avLst/>
          </a:prstGeom>
          <a:ln w="190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7632129" y="312281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z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254756" y="191347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x</a:t>
            </a:r>
            <a:endParaRPr kumimoji="1" lang="ja-JP" altLang="en-US" sz="2400" dirty="0"/>
          </a:p>
        </p:txBody>
      </p:sp>
      <p:sp>
        <p:nvSpPr>
          <p:cNvPr id="21" name="Freeform 5 2"/>
          <p:cNvSpPr>
            <a:spLocks/>
          </p:cNvSpPr>
          <p:nvPr/>
        </p:nvSpPr>
        <p:spPr bwMode="auto">
          <a:xfrm>
            <a:off x="2186448" y="2395619"/>
            <a:ext cx="4733925" cy="1949624"/>
          </a:xfrm>
          <a:custGeom>
            <a:avLst/>
            <a:gdLst>
              <a:gd name="T0" fmla="*/ 0 w 1259"/>
              <a:gd name="T1" fmla="*/ 272 h 374"/>
              <a:gd name="T2" fmla="*/ 68 w 1259"/>
              <a:gd name="T3" fmla="*/ 187 h 374"/>
              <a:gd name="T4" fmla="*/ 349 w 1259"/>
              <a:gd name="T5" fmla="*/ 0 h 374"/>
              <a:gd name="T6" fmla="*/ 629 w 1259"/>
              <a:gd name="T7" fmla="*/ 187 h 374"/>
              <a:gd name="T8" fmla="*/ 910 w 1259"/>
              <a:gd name="T9" fmla="*/ 374 h 374"/>
              <a:gd name="T10" fmla="*/ 1191 w 1259"/>
              <a:gd name="T11" fmla="*/ 187 h 374"/>
              <a:gd name="T12" fmla="*/ 1259 w 1259"/>
              <a:gd name="T13" fmla="*/ 102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9" h="374">
                <a:moveTo>
                  <a:pt x="0" y="272"/>
                </a:moveTo>
                <a:cubicBezTo>
                  <a:pt x="68" y="187"/>
                  <a:pt x="68" y="187"/>
                  <a:pt x="68" y="187"/>
                </a:cubicBezTo>
                <a:cubicBezTo>
                  <a:pt x="68" y="187"/>
                  <a:pt x="208" y="0"/>
                  <a:pt x="349" y="0"/>
                </a:cubicBezTo>
                <a:cubicBezTo>
                  <a:pt x="489" y="0"/>
                  <a:pt x="629" y="187"/>
                  <a:pt x="629" y="187"/>
                </a:cubicBezTo>
                <a:cubicBezTo>
                  <a:pt x="629" y="187"/>
                  <a:pt x="770" y="374"/>
                  <a:pt x="910" y="374"/>
                </a:cubicBezTo>
                <a:cubicBezTo>
                  <a:pt x="1050" y="374"/>
                  <a:pt x="1191" y="187"/>
                  <a:pt x="1191" y="187"/>
                </a:cubicBezTo>
                <a:cubicBezTo>
                  <a:pt x="1259" y="102"/>
                  <a:pt x="1259" y="102"/>
                  <a:pt x="1259" y="102"/>
                </a:cubicBezTo>
              </a:path>
            </a:pathLst>
          </a:custGeom>
          <a:noFill/>
          <a:ln w="25400" cap="flat">
            <a:solidFill>
              <a:srgbClr val="00FF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2373106" y="3290760"/>
            <a:ext cx="129340" cy="1293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7" name="グループ化 36"/>
          <p:cNvGrpSpPr/>
          <p:nvPr/>
        </p:nvGrpSpPr>
        <p:grpSpPr>
          <a:xfrm>
            <a:off x="395720" y="2801669"/>
            <a:ext cx="1977158" cy="1044416"/>
            <a:chOff x="395720" y="1828276"/>
            <a:chExt cx="1977158" cy="1044416"/>
          </a:xfrm>
        </p:grpSpPr>
        <p:sp>
          <p:nvSpPr>
            <p:cNvPr id="31" name="テキスト ボックス 30"/>
            <p:cNvSpPr txBox="1"/>
            <p:nvPr/>
          </p:nvSpPr>
          <p:spPr>
            <a:xfrm>
              <a:off x="924711" y="1828276"/>
              <a:ext cx="9813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  <a:r>
                <a:rPr lang="en-US" altLang="ja-JP" sz="2800" b="1" baseline="30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</a:t>
              </a:r>
              <a:r>
                <a:rPr lang="en-US" altLang="ja-JP" sz="2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en-US" altLang="ja-JP" sz="2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g</a:t>
              </a:r>
              <a:r>
                <a:rPr lang="en-US" altLang="ja-JP" sz="2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395720" y="2349472"/>
              <a:ext cx="15103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800" b="1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  <a:r>
                <a:rPr lang="en-US" altLang="ja-JP" sz="2800" b="1" baseline="300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</a:t>
              </a:r>
              <a:r>
                <a:rPr lang="en-US" altLang="ja-JP" sz="28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en-US" altLang="ja-JP" sz="28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g</a:t>
              </a:r>
              <a:r>
                <a:rPr lang="en-US" altLang="ja-JP" sz="28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’&lt;</a:t>
              </a:r>
              <a:r>
                <a:rPr lang="en-US" altLang="ja-JP" sz="28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g</a:t>
              </a:r>
              <a:r>
                <a:rPr lang="en-US" altLang="ja-JP" sz="28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4" name="直線コネクタ 33"/>
            <p:cNvCxnSpPr>
              <a:stCxn id="31" idx="3"/>
              <a:endCxn id="23" idx="1"/>
            </p:cNvCxnSpPr>
            <p:nvPr/>
          </p:nvCxnSpPr>
          <p:spPr>
            <a:xfrm>
              <a:off x="1906070" y="2089886"/>
              <a:ext cx="466808" cy="2337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>
              <a:stCxn id="32" idx="3"/>
            </p:cNvCxnSpPr>
            <p:nvPr/>
          </p:nvCxnSpPr>
          <p:spPr>
            <a:xfrm flipV="1">
              <a:off x="1906070" y="2443134"/>
              <a:ext cx="432647" cy="1679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グループ化 3"/>
          <p:cNvGrpSpPr/>
          <p:nvPr/>
        </p:nvGrpSpPr>
        <p:grpSpPr>
          <a:xfrm>
            <a:off x="2432850" y="3846085"/>
            <a:ext cx="4444430" cy="1185136"/>
            <a:chOff x="2432850" y="3846085"/>
            <a:chExt cx="4444430" cy="1185136"/>
          </a:xfrm>
        </p:grpSpPr>
        <p:cxnSp>
          <p:nvCxnSpPr>
            <p:cNvPr id="24" name="直線矢印コネクタ 23"/>
            <p:cNvCxnSpPr/>
            <p:nvPr/>
          </p:nvCxnSpPr>
          <p:spPr>
            <a:xfrm>
              <a:off x="2440304" y="4682139"/>
              <a:ext cx="424420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矢印コネクタ 24"/>
            <p:cNvCxnSpPr/>
            <p:nvPr/>
          </p:nvCxnSpPr>
          <p:spPr>
            <a:xfrm>
              <a:off x="2432850" y="4371994"/>
              <a:ext cx="394340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図 1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8470" y="4740855"/>
              <a:ext cx="331264" cy="290366"/>
            </a:xfrm>
            <a:prstGeom prst="rect">
              <a:avLst/>
            </a:prstGeom>
          </p:spPr>
        </p:pic>
        <p:cxnSp>
          <p:nvCxnSpPr>
            <p:cNvPr id="28" name="直線矢印コネクタ 27"/>
            <p:cNvCxnSpPr/>
            <p:nvPr/>
          </p:nvCxnSpPr>
          <p:spPr>
            <a:xfrm>
              <a:off x="6374249" y="4371994"/>
              <a:ext cx="30412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図 1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2507" y="3846085"/>
              <a:ext cx="1230991" cy="380340"/>
            </a:xfrm>
            <a:prstGeom prst="rect">
              <a:avLst/>
            </a:prstGeom>
          </p:spPr>
        </p:pic>
        <p:pic>
          <p:nvPicPr>
            <p:cNvPr id="12" name="図 1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250" y="4006724"/>
              <a:ext cx="503030" cy="278098"/>
            </a:xfrm>
            <a:prstGeom prst="rect">
              <a:avLst/>
            </a:prstGeom>
          </p:spPr>
        </p:pic>
      </p:grpSp>
      <p:pic>
        <p:nvPicPr>
          <p:cNvPr id="3" name="図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1" y="5368563"/>
            <a:ext cx="8678279" cy="858831"/>
          </a:xfrm>
          <a:prstGeom prst="rect">
            <a:avLst/>
          </a:prstGeom>
        </p:spPr>
      </p:pic>
      <p:sp>
        <p:nvSpPr>
          <p:cNvPr id="55" name="テキスト ボックス 54"/>
          <p:cNvSpPr txBox="1"/>
          <p:nvPr/>
        </p:nvSpPr>
        <p:spPr>
          <a:xfrm>
            <a:off x="2007875" y="868909"/>
            <a:ext cx="5106789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800" dirty="0"/>
              <a:t>Higher-energy electrons go ahead of lower-energy ones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2247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023 L 0.029 -0.04213 L 0.06111 -0.07593 L 0.08802 -0.09491 L 0.1066 -0.10278 L 0.12535 -0.1037 L 0.14775 -0.09375 L 0.17379 -0.07801 L 0.18872 -0.05995 L 0.20139 -0.04306 L 0.23056 -0.00324 L 0.26632 0.04861 L 0.29549 0.08241 L 0.33664 0.1044 L 0.37604 0.09931 L 0.40903 0.07431 L 0.43368 0.04259 L 0.46354 -0.00023 " pathEditMode="relative" rAng="0" ptsTypes="AAAAAAAAAAAAAAAA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77" y="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0.01823 -0.03888 L 0.0408 -0.07824 L 0.05243 -0.09629 L 0.06528 -0.11203 L 0.08038 -0.12638 L 0.09913 -0.13726 L 0.11424 -0.14189 L 0.13455 -0.1368 L 0.1533 -0.12384 L 0.16597 -0.10879 L 0.18003 -0.09074 L 0.19288 -0.07152 L 0.20538 -0.04976 L 0.2158 -0.03009 L 0.24705 0.03797 L 0.26562 0.07107 L 0.28281 0.09653 L 0.30573 0.12385 L 0.32865 0.14121 L 0.3474 0.14491 L 0.36806 0.13959 L 0.38698 0.12385 L 0.40347 0.10394 L 0.41788 0.08612 L 0.43073 0.06297 " pathEditMode="relative" rAng="0" ptsTypes="AAAAAAAAAAAAAAAAAAAAAAAAAA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28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5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r>
              <a:rPr lang="en-US" altLang="ja-JP" dirty="0"/>
              <a:t>Microbunch Formation in Phase Space</a:t>
            </a:r>
            <a:endParaRPr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5AA728-8F54-44DC-8342-294AB07DCF3A}" type="slidenum">
              <a:rPr lang="ja-JP" altLang="en-US" smtClean="0"/>
              <a:pPr>
                <a:defRPr/>
              </a:pPr>
              <a:t>29</a:t>
            </a:fld>
            <a:endParaRPr lang="ja-JP" altLang="en-US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863257"/>
              </p:ext>
            </p:extLst>
          </p:nvPr>
        </p:nvGraphicFramePr>
        <p:xfrm>
          <a:off x="-65088" y="1211263"/>
          <a:ext cx="3219451" cy="522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ｸﾞﾗﾌ" r:id="rId2" imgW="3220200" imgH="5225760" progId="Origin50.Graph">
                  <p:embed/>
                </p:oleObj>
              </mc:Choice>
              <mc:Fallback>
                <p:oleObj name="ｸﾞﾗﾌ" r:id="rId2" imgW="3220200" imgH="52257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65088" y="1211263"/>
                        <a:ext cx="3219451" cy="5226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グループ化 11"/>
          <p:cNvGrpSpPr/>
          <p:nvPr/>
        </p:nvGrpSpPr>
        <p:grpSpPr>
          <a:xfrm>
            <a:off x="2008412" y="1180924"/>
            <a:ext cx="3915597" cy="4989512"/>
            <a:chOff x="2008412" y="1180924"/>
            <a:chExt cx="3915597" cy="4989512"/>
          </a:xfrm>
        </p:grpSpPr>
        <p:graphicFrame>
          <p:nvGraphicFramePr>
            <p:cNvPr id="6" name="オブジェクト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72313785"/>
                </p:ext>
              </p:extLst>
            </p:nvPr>
          </p:nvGraphicFramePr>
          <p:xfrm>
            <a:off x="2736309" y="1180924"/>
            <a:ext cx="3187700" cy="4989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ｸﾞﾗﾌ" r:id="rId4" imgW="3188160" imgH="4989600" progId="Origin50.Graph">
                    <p:embed/>
                  </p:oleObj>
                </mc:Choice>
                <mc:Fallback>
                  <p:oleObj name="ｸﾞﾗﾌ" r:id="rId4" imgW="3188160" imgH="498960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736309" y="1180924"/>
                          <a:ext cx="3187700" cy="49895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右矢印 10"/>
            <p:cNvSpPr/>
            <p:nvPr/>
          </p:nvSpPr>
          <p:spPr>
            <a:xfrm>
              <a:off x="2008412" y="3068127"/>
              <a:ext cx="2157892" cy="148662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Interaction with Radiation</a:t>
              </a:r>
              <a:endParaRPr kumimoji="1" lang="ja-JP" altLang="en-US" dirty="0"/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5405886" y="1504353"/>
            <a:ext cx="3421234" cy="4664075"/>
            <a:chOff x="5405886" y="1504353"/>
            <a:chExt cx="3421234" cy="4664075"/>
          </a:xfrm>
        </p:grpSpPr>
        <p:graphicFrame>
          <p:nvGraphicFramePr>
            <p:cNvPr id="7" name="オブジェクト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1787587"/>
                </p:ext>
              </p:extLst>
            </p:nvPr>
          </p:nvGraphicFramePr>
          <p:xfrm>
            <a:off x="6269657" y="1504353"/>
            <a:ext cx="2557463" cy="466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ｸﾞﾗﾌ" r:id="rId6" imgW="2557080" imgH="4663440" progId="Origin50.Graph">
                    <p:embed/>
                  </p:oleObj>
                </mc:Choice>
                <mc:Fallback>
                  <p:oleObj name="ｸﾞﾗﾌ" r:id="rId6" imgW="2557080" imgH="466344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269657" y="1504353"/>
                          <a:ext cx="2557463" cy="4664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右矢印 12"/>
            <p:cNvSpPr/>
            <p:nvPr/>
          </p:nvSpPr>
          <p:spPr>
            <a:xfrm>
              <a:off x="5405886" y="3068127"/>
              <a:ext cx="1970729" cy="148662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ja-JP" dirty="0"/>
                <a:t>Longitudinal Dispersion</a:t>
              </a:r>
              <a:endParaRPr kumimoji="1" lang="ja-JP" altLang="en-US" dirty="0"/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4485735" y="1647645"/>
            <a:ext cx="437072" cy="1851803"/>
            <a:chOff x="4485735" y="1647645"/>
            <a:chExt cx="437072" cy="1851803"/>
          </a:xfrm>
        </p:grpSpPr>
        <p:sp>
          <p:nvSpPr>
            <p:cNvPr id="8" name="右矢印 7"/>
            <p:cNvSpPr/>
            <p:nvPr/>
          </p:nvSpPr>
          <p:spPr>
            <a:xfrm>
              <a:off x="4485735" y="1647645"/>
              <a:ext cx="353683" cy="250166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右矢印 9"/>
            <p:cNvSpPr/>
            <p:nvPr/>
          </p:nvSpPr>
          <p:spPr>
            <a:xfrm rot="10800000">
              <a:off x="4569124" y="3249282"/>
              <a:ext cx="353683" cy="250166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4387755" y="1996998"/>
            <a:ext cx="1018131" cy="461665"/>
            <a:chOff x="4387755" y="1996998"/>
            <a:chExt cx="1018131" cy="461665"/>
          </a:xfrm>
        </p:grpSpPr>
        <p:cxnSp>
          <p:nvCxnSpPr>
            <p:cNvPr id="15" name="直線矢印コネクタ 14"/>
            <p:cNvCxnSpPr/>
            <p:nvPr/>
          </p:nvCxnSpPr>
          <p:spPr>
            <a:xfrm>
              <a:off x="4387755" y="2040340"/>
              <a:ext cx="1018131" cy="0"/>
            </a:xfrm>
            <a:prstGeom prst="straightConnector1">
              <a:avLst/>
            </a:prstGeom>
            <a:ln w="12700">
              <a:solidFill>
                <a:schemeClr val="bg1"/>
              </a:solidFill>
              <a:headEnd type="triangle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テキスト ボックス 15"/>
            <p:cNvSpPr txBox="1"/>
            <p:nvPr/>
          </p:nvSpPr>
          <p:spPr>
            <a:xfrm>
              <a:off x="4650598" y="1996998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l</a:t>
              </a:r>
              <a:r>
                <a:rPr kumimoji="1" lang="en-US" altLang="ja-JP" sz="2400" b="1" baseline="-25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kumimoji="1" lang="ja-JP" altLang="en-US" sz="24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Mechanism of Microbunch Formation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30</a:t>
            </a:fld>
            <a:endParaRPr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598543" y="1210010"/>
            <a:ext cx="394691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/>
              <a:t>Sinusoidal Magnetic Field</a:t>
            </a:r>
            <a:endParaRPr kumimoji="1" lang="ja-JP" altLang="en-US" sz="2400" dirty="0"/>
          </a:p>
        </p:txBody>
      </p:sp>
      <p:grpSp>
        <p:nvGrpSpPr>
          <p:cNvPr id="4" name="グループ化 3"/>
          <p:cNvGrpSpPr/>
          <p:nvPr/>
        </p:nvGrpSpPr>
        <p:grpSpPr>
          <a:xfrm>
            <a:off x="2058099" y="1676131"/>
            <a:ext cx="4965029" cy="1235828"/>
            <a:chOff x="2058099" y="1676131"/>
            <a:chExt cx="4965029" cy="1235828"/>
          </a:xfrm>
        </p:grpSpPr>
        <p:sp>
          <p:nvSpPr>
            <p:cNvPr id="12" name="テキスト ボックス 11"/>
            <p:cNvSpPr txBox="1"/>
            <p:nvPr/>
          </p:nvSpPr>
          <p:spPr>
            <a:xfrm>
              <a:off x="4951425" y="2080962"/>
              <a:ext cx="2071703" cy="83099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/>
                <a:t>Effective Deceleration</a:t>
              </a:r>
              <a:endParaRPr kumimoji="1" lang="ja-JP" altLang="en-US" sz="2400" dirty="0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2058099" y="2076955"/>
              <a:ext cx="2071703" cy="83099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/>
                <a:t>Horizontal Oscillation</a:t>
              </a:r>
              <a:endParaRPr kumimoji="1" lang="ja-JP" altLang="en-US" sz="2400" dirty="0"/>
            </a:p>
          </p:txBody>
        </p:sp>
        <p:sp>
          <p:nvSpPr>
            <p:cNvPr id="15" name="下矢印 14"/>
            <p:cNvSpPr/>
            <p:nvPr/>
          </p:nvSpPr>
          <p:spPr>
            <a:xfrm>
              <a:off x="2944505" y="1676131"/>
              <a:ext cx="293427" cy="400466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下矢印 15"/>
            <p:cNvSpPr/>
            <p:nvPr/>
          </p:nvSpPr>
          <p:spPr>
            <a:xfrm>
              <a:off x="5840562" y="1676131"/>
              <a:ext cx="293427" cy="400466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" name="グループ化 9"/>
          <p:cNvGrpSpPr/>
          <p:nvPr/>
        </p:nvGrpSpPr>
        <p:grpSpPr>
          <a:xfrm>
            <a:off x="2059580" y="4998173"/>
            <a:ext cx="2071703" cy="1231463"/>
            <a:chOff x="2059580" y="4998173"/>
            <a:chExt cx="2071703" cy="1231463"/>
          </a:xfrm>
        </p:grpSpPr>
        <p:sp>
          <p:nvSpPr>
            <p:cNvPr id="21" name="テキスト ボックス 20"/>
            <p:cNvSpPr txBox="1"/>
            <p:nvPr/>
          </p:nvSpPr>
          <p:spPr>
            <a:xfrm>
              <a:off x="2059580" y="5398639"/>
              <a:ext cx="2071703" cy="83099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/>
                <a:t>Energy Modulation</a:t>
              </a:r>
              <a:endParaRPr kumimoji="1" lang="ja-JP" altLang="en-US" sz="2400" dirty="0"/>
            </a:p>
          </p:txBody>
        </p:sp>
        <p:sp>
          <p:nvSpPr>
            <p:cNvPr id="25" name="下矢印 24"/>
            <p:cNvSpPr/>
            <p:nvPr/>
          </p:nvSpPr>
          <p:spPr>
            <a:xfrm>
              <a:off x="2941092" y="4998173"/>
              <a:ext cx="293427" cy="400466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4473511" y="2912903"/>
            <a:ext cx="3109057" cy="2020568"/>
            <a:chOff x="4473511" y="2912903"/>
            <a:chExt cx="3109057" cy="2020568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4473511" y="3337497"/>
              <a:ext cx="1456658" cy="46166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en-US" altLang="ja-JP" sz="2400" dirty="0"/>
                <a:t>Slippage</a:t>
              </a:r>
              <a:endParaRPr kumimoji="1" lang="ja-JP" altLang="en-US" sz="2400" dirty="0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5575910" y="4102474"/>
              <a:ext cx="2006658" cy="83099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en-US" altLang="ja-JP" sz="2400" dirty="0"/>
                <a:t>Longitudinal Dispersion</a:t>
              </a:r>
              <a:endParaRPr kumimoji="1" lang="ja-JP" altLang="en-US" sz="2400" dirty="0"/>
            </a:p>
          </p:txBody>
        </p:sp>
        <p:sp>
          <p:nvSpPr>
            <p:cNvPr id="26" name="下矢印 25"/>
            <p:cNvSpPr/>
            <p:nvPr/>
          </p:nvSpPr>
          <p:spPr>
            <a:xfrm>
              <a:off x="5324221" y="2912903"/>
              <a:ext cx="293427" cy="424593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下矢印 26"/>
            <p:cNvSpPr/>
            <p:nvPr/>
          </p:nvSpPr>
          <p:spPr>
            <a:xfrm>
              <a:off x="6432526" y="2916324"/>
              <a:ext cx="293427" cy="1186150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4127070" y="4390266"/>
            <a:ext cx="4452676" cy="1833209"/>
            <a:chOff x="4127070" y="4390266"/>
            <a:chExt cx="4452676" cy="1833209"/>
          </a:xfrm>
        </p:grpSpPr>
        <p:sp>
          <p:nvSpPr>
            <p:cNvPr id="22" name="テキスト ボックス 21"/>
            <p:cNvSpPr txBox="1"/>
            <p:nvPr/>
          </p:nvSpPr>
          <p:spPr>
            <a:xfrm>
              <a:off x="5434300" y="5392478"/>
              <a:ext cx="3145446" cy="83099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/>
                <a:t>Density Modulation</a:t>
              </a:r>
            </a:p>
            <a:p>
              <a:pPr algn="ctr"/>
              <a:r>
                <a:rPr kumimoji="1" lang="en-US" altLang="ja-JP" sz="2400" dirty="0"/>
                <a:t>(Microbunch)</a:t>
              </a:r>
              <a:endParaRPr kumimoji="1" lang="ja-JP" altLang="en-US" sz="2400" dirty="0"/>
            </a:p>
          </p:txBody>
        </p:sp>
        <p:sp>
          <p:nvSpPr>
            <p:cNvPr id="28" name="下矢印 27"/>
            <p:cNvSpPr/>
            <p:nvPr/>
          </p:nvSpPr>
          <p:spPr>
            <a:xfrm rot="16200000">
              <a:off x="4633971" y="5167058"/>
              <a:ext cx="293427" cy="1307230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屈折矢印 28"/>
            <p:cNvSpPr/>
            <p:nvPr/>
          </p:nvSpPr>
          <p:spPr>
            <a:xfrm rot="10800000">
              <a:off x="4619767" y="4390266"/>
              <a:ext cx="952732" cy="1355464"/>
            </a:xfrm>
            <a:prstGeom prst="bentUpArrow">
              <a:avLst>
                <a:gd name="adj1" fmla="val 17121"/>
                <a:gd name="adj2" fmla="val 21061"/>
                <a:gd name="adj3" fmla="val 25716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1016275" y="2907951"/>
            <a:ext cx="3457236" cy="2083685"/>
            <a:chOff x="1016275" y="2907951"/>
            <a:chExt cx="3457236" cy="2083685"/>
          </a:xfrm>
        </p:grpSpPr>
        <p:sp>
          <p:nvSpPr>
            <p:cNvPr id="23" name="下矢印 22"/>
            <p:cNvSpPr/>
            <p:nvPr/>
          </p:nvSpPr>
          <p:spPr>
            <a:xfrm>
              <a:off x="2944503" y="2907951"/>
              <a:ext cx="293427" cy="1252687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1016275" y="3159534"/>
              <a:ext cx="3457236" cy="1832102"/>
              <a:chOff x="1016275" y="3159534"/>
              <a:chExt cx="3457236" cy="1832102"/>
            </a:xfrm>
          </p:grpSpPr>
          <p:sp>
            <p:nvSpPr>
              <p:cNvPr id="17" name="テキスト ボックス 16"/>
              <p:cNvSpPr txBox="1"/>
              <p:nvPr/>
            </p:nvSpPr>
            <p:spPr>
              <a:xfrm>
                <a:off x="2055366" y="4160639"/>
                <a:ext cx="2071703" cy="830997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400" dirty="0"/>
                  <a:t>Continuous Interaction</a:t>
                </a:r>
                <a:endParaRPr kumimoji="1" lang="ja-JP" altLang="en-US" sz="2400" dirty="0"/>
              </a:p>
            </p:txBody>
          </p:sp>
          <p:sp>
            <p:nvSpPr>
              <p:cNvPr id="24" name="下矢印 23"/>
              <p:cNvSpPr/>
              <p:nvPr/>
            </p:nvSpPr>
            <p:spPr>
              <a:xfrm rot="5400000">
                <a:off x="3673182" y="2927061"/>
                <a:ext cx="293427" cy="1307230"/>
              </a:xfrm>
              <a:prstGeom prst="downArrow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" name="テキスト ボックス 29"/>
              <p:cNvSpPr txBox="1"/>
              <p:nvPr/>
            </p:nvSpPr>
            <p:spPr>
              <a:xfrm>
                <a:off x="1016275" y="3159534"/>
                <a:ext cx="1578315" cy="83099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en-US" altLang="ja-JP" sz="2400" dirty="0"/>
                  <a:t>Radiation with </a:t>
                </a:r>
                <a:r>
                  <a:rPr kumimoji="1" lang="en-US" altLang="ja-JP" sz="2400" dirty="0"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sz="2400" baseline="-25000" dirty="0"/>
                  <a:t>1</a:t>
                </a:r>
                <a:endParaRPr kumimoji="1" lang="ja-JP" altLang="en-US" sz="2400" baseline="-25000" dirty="0"/>
              </a:p>
            </p:txBody>
          </p:sp>
          <p:sp>
            <p:nvSpPr>
              <p:cNvPr id="31" name="下矢印 30"/>
              <p:cNvSpPr/>
              <p:nvPr/>
            </p:nvSpPr>
            <p:spPr>
              <a:xfrm rot="16200000">
                <a:off x="2652063" y="3372952"/>
                <a:ext cx="293427" cy="400466"/>
              </a:xfrm>
              <a:prstGeom prst="downArrow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940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FEL Amplification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31</a:t>
            </a:fld>
            <a:endParaRPr lang="ja-JP" altLang="en-US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82" y="980728"/>
            <a:ext cx="3635679" cy="1361625"/>
          </a:xfrm>
          <a:prstGeom prst="rect">
            <a:avLst/>
          </a:prstGeom>
        </p:spPr>
      </p:pic>
      <p:grpSp>
        <p:nvGrpSpPr>
          <p:cNvPr id="24" name="グループ化 23"/>
          <p:cNvGrpSpPr/>
          <p:nvPr/>
        </p:nvGrpSpPr>
        <p:grpSpPr>
          <a:xfrm>
            <a:off x="147680" y="2495721"/>
            <a:ext cx="3635679" cy="2345907"/>
            <a:chOff x="147680" y="2495721"/>
            <a:chExt cx="3635679" cy="2345907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680" y="2834284"/>
              <a:ext cx="3635679" cy="2007344"/>
            </a:xfrm>
            <a:prstGeom prst="rect">
              <a:avLst/>
            </a:prstGeom>
          </p:spPr>
        </p:pic>
        <p:sp>
          <p:nvSpPr>
            <p:cNvPr id="13" name="下矢印 12"/>
            <p:cNvSpPr/>
            <p:nvPr/>
          </p:nvSpPr>
          <p:spPr>
            <a:xfrm>
              <a:off x="1678673" y="2495721"/>
              <a:ext cx="498144" cy="573206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842854" y="2510641"/>
              <a:ext cx="19855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dirty="0" err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Microbunching</a:t>
              </a:r>
              <a:endParaRPr kumimoji="1" lang="ja-JP" altLang="en-US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" name="グループ化 24"/>
          <p:cNvGrpSpPr/>
          <p:nvPr/>
        </p:nvGrpSpPr>
        <p:grpSpPr>
          <a:xfrm>
            <a:off x="147682" y="4630123"/>
            <a:ext cx="3482093" cy="2272005"/>
            <a:chOff x="147682" y="4630123"/>
            <a:chExt cx="3635679" cy="2372217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682" y="4994996"/>
              <a:ext cx="3635679" cy="2007344"/>
            </a:xfrm>
            <a:prstGeom prst="rect">
              <a:avLst/>
            </a:prstGeom>
          </p:spPr>
        </p:pic>
        <p:sp>
          <p:nvSpPr>
            <p:cNvPr id="17" name="下矢印 16"/>
            <p:cNvSpPr/>
            <p:nvPr/>
          </p:nvSpPr>
          <p:spPr>
            <a:xfrm>
              <a:off x="1677414" y="4630123"/>
              <a:ext cx="498144" cy="573206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604276" y="4680758"/>
              <a:ext cx="28316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Coherent Radiation</a:t>
              </a:r>
              <a:endParaRPr kumimoji="1" lang="ja-JP" altLang="en-US" sz="2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グループ化 26"/>
          <p:cNvGrpSpPr/>
          <p:nvPr/>
        </p:nvGrpSpPr>
        <p:grpSpPr>
          <a:xfrm>
            <a:off x="5432808" y="4633840"/>
            <a:ext cx="3635679" cy="2368500"/>
            <a:chOff x="5432808" y="4633840"/>
            <a:chExt cx="3635679" cy="2368500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2808" y="4994996"/>
              <a:ext cx="3635679" cy="2007344"/>
            </a:xfrm>
            <a:prstGeom prst="rect">
              <a:avLst/>
            </a:prstGeom>
          </p:spPr>
        </p:pic>
        <p:sp>
          <p:nvSpPr>
            <p:cNvPr id="22" name="下矢印 21"/>
            <p:cNvSpPr/>
            <p:nvPr/>
          </p:nvSpPr>
          <p:spPr>
            <a:xfrm>
              <a:off x="6936162" y="4633840"/>
              <a:ext cx="498144" cy="573206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5863024" y="4684475"/>
              <a:ext cx="28316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Coherent Radiation</a:t>
              </a:r>
              <a:endParaRPr kumimoji="1" lang="ja-JP" altLang="en-US" sz="2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8" name="角丸四角形 27"/>
          <p:cNvSpPr/>
          <p:nvPr/>
        </p:nvSpPr>
        <p:spPr>
          <a:xfrm>
            <a:off x="4524232" y="621444"/>
            <a:ext cx="4619768" cy="25495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2400" dirty="0"/>
              <a:t>FEL Amplification = </a:t>
            </a:r>
          </a:p>
          <a:p>
            <a:r>
              <a:rPr kumimoji="1" lang="en-US" altLang="ja-JP" sz="2400" dirty="0"/>
              <a:t>Positive Feedback Loop of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400" dirty="0" err="1"/>
              <a:t>Microbunching</a:t>
            </a:r>
            <a:r>
              <a:rPr lang="en-US" altLang="ja-JP" sz="2400" dirty="0"/>
              <a:t> through interaction with radiation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400" dirty="0"/>
              <a:t>Intensify radiation by coherent radiation</a:t>
            </a:r>
            <a:endParaRPr kumimoji="1" lang="en-US" altLang="ja-JP" sz="2400" dirty="0"/>
          </a:p>
        </p:txBody>
      </p:sp>
      <p:grpSp>
        <p:nvGrpSpPr>
          <p:cNvPr id="30" name="グループ化 29"/>
          <p:cNvGrpSpPr/>
          <p:nvPr/>
        </p:nvGrpSpPr>
        <p:grpSpPr>
          <a:xfrm>
            <a:off x="3595520" y="3039864"/>
            <a:ext cx="5319383" cy="2001819"/>
            <a:chOff x="3595520" y="3039864"/>
            <a:chExt cx="5319383" cy="2001819"/>
          </a:xfrm>
        </p:grpSpPr>
        <p:sp>
          <p:nvSpPr>
            <p:cNvPr id="19" name="下矢印 18"/>
            <p:cNvSpPr/>
            <p:nvPr/>
          </p:nvSpPr>
          <p:spPr>
            <a:xfrm rot="13753675">
              <a:off x="4348187" y="3716057"/>
              <a:ext cx="498144" cy="1926052"/>
            </a:xfrm>
            <a:prstGeom prst="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 rot="19157228">
              <a:off x="3595520" y="4641573"/>
              <a:ext cx="19855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dirty="0" err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Microbunching</a:t>
              </a:r>
              <a:endParaRPr kumimoji="1" lang="ja-JP" altLang="en-US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2808" y="3039864"/>
              <a:ext cx="3482095" cy="1922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807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24413"/>
          </a:xfrm>
        </p:spPr>
        <p:txBody>
          <a:bodyPr/>
          <a:lstStyle/>
          <a:p>
            <a:r>
              <a:rPr lang="en-US" altLang="ja-JP" dirty="0"/>
              <a:t>Introduction</a:t>
            </a:r>
          </a:p>
          <a:p>
            <a:r>
              <a:rPr lang="en-US" altLang="ja-JP" dirty="0"/>
              <a:t>Coherent radiation</a:t>
            </a:r>
          </a:p>
          <a:p>
            <a:r>
              <a:rPr lang="en-US" altLang="ja-JP" dirty="0"/>
              <a:t>Amplification mechanism in FELs</a:t>
            </a:r>
          </a:p>
          <a:p>
            <a:r>
              <a:rPr lang="en-US" altLang="ja-JP" b="1" dirty="0">
                <a:solidFill>
                  <a:srgbClr val="FF0000"/>
                </a:solidFill>
              </a:rPr>
              <a:t>Classification of FELs</a:t>
            </a:r>
          </a:p>
          <a:p>
            <a:r>
              <a:rPr lang="en-US" altLang="ja-JP" dirty="0"/>
              <a:t>Overview of Single-Pass FELs</a:t>
            </a:r>
          </a:p>
          <a:p>
            <a:r>
              <a:rPr lang="en-US" altLang="ja-JP" dirty="0"/>
              <a:t>Example of FEL Simulations</a:t>
            </a:r>
          </a:p>
          <a:p>
            <a:pPr eaLnBrk="1" hangingPunct="1"/>
            <a:endParaRPr lang="en-US" altLang="ja-JP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E675D5-6A16-489E-8151-F52117966913}" type="slidenum">
              <a:rPr lang="ja-JP" altLang="en-US" smtClean="0"/>
              <a:pPr>
                <a:defRPr/>
              </a:pPr>
              <a:t>32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36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Classification of FELs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199" y="1052736"/>
            <a:ext cx="8413955" cy="3705081"/>
          </a:xfrm>
        </p:spPr>
        <p:txBody>
          <a:bodyPr/>
          <a:lstStyle/>
          <a:p>
            <a:r>
              <a:rPr kumimoji="1" lang="en-US" altLang="ja-JP" dirty="0"/>
              <a:t>The e- beam moving in the undulator works to “amplify” light</a:t>
            </a:r>
            <a:endParaRPr lang="en-US" altLang="ja-JP" dirty="0"/>
          </a:p>
          <a:p>
            <a:r>
              <a:rPr lang="en-US" altLang="ja-JP" dirty="0"/>
              <a:t>To achieve lasing in FEL, we need</a:t>
            </a:r>
          </a:p>
          <a:p>
            <a:pPr lvl="1"/>
            <a:r>
              <a:rPr lang="en-US" altLang="ja-JP" dirty="0"/>
              <a:t>High gain in total</a:t>
            </a:r>
          </a:p>
          <a:p>
            <a:pPr lvl="1"/>
            <a:r>
              <a:rPr lang="en-US" altLang="ja-JP" dirty="0"/>
              <a:t>Seed light to be amplified</a:t>
            </a:r>
          </a:p>
          <a:p>
            <a:r>
              <a:rPr kumimoji="1" lang="en-US" altLang="ja-JP" dirty="0"/>
              <a:t>The FELs can be classified according to how to arrange the above conditions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33</a:t>
            </a:fld>
            <a:endParaRPr lang="ja-JP" altLang="en-US" dirty="0"/>
          </a:p>
        </p:txBody>
      </p:sp>
      <p:grpSp>
        <p:nvGrpSpPr>
          <p:cNvPr id="57" name="グループ化 56"/>
          <p:cNvGrpSpPr/>
          <p:nvPr/>
        </p:nvGrpSpPr>
        <p:grpSpPr>
          <a:xfrm>
            <a:off x="1340294" y="4792355"/>
            <a:ext cx="6522539" cy="1997881"/>
            <a:chOff x="-2341" y="1457863"/>
            <a:chExt cx="9308827" cy="2851333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8360" y="2406846"/>
              <a:ext cx="3872116" cy="1045713"/>
            </a:xfrm>
            <a:prstGeom prst="rect">
              <a:avLst/>
            </a:prstGeom>
          </p:spPr>
        </p:pic>
        <p:sp>
          <p:nvSpPr>
            <p:cNvPr id="7" name="右矢印 6"/>
            <p:cNvSpPr/>
            <p:nvPr/>
          </p:nvSpPr>
          <p:spPr>
            <a:xfrm>
              <a:off x="2412716" y="2823933"/>
              <a:ext cx="275644" cy="211540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-2341" y="1713067"/>
              <a:ext cx="2601654" cy="527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FF0000"/>
                  </a:solidFill>
                </a:rPr>
                <a:t>Electron Beam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直線コネクタ 8"/>
            <p:cNvCxnSpPr>
              <a:endCxn id="8" idx="2"/>
            </p:cNvCxnSpPr>
            <p:nvPr/>
          </p:nvCxnSpPr>
          <p:spPr>
            <a:xfrm flipH="1" flipV="1">
              <a:off x="1298486" y="2240169"/>
              <a:ext cx="209133" cy="436241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" name="グループ化 9"/>
            <p:cNvGrpSpPr/>
            <p:nvPr/>
          </p:nvGrpSpPr>
          <p:grpSpPr>
            <a:xfrm>
              <a:off x="6540351" y="1457863"/>
              <a:ext cx="2545792" cy="1073287"/>
              <a:chOff x="6540351" y="1457863"/>
              <a:chExt cx="2545792" cy="1073287"/>
            </a:xfrm>
          </p:grpSpPr>
          <p:sp>
            <p:nvSpPr>
              <p:cNvPr id="11" name="テキスト ボックス 10"/>
              <p:cNvSpPr txBox="1"/>
              <p:nvPr/>
            </p:nvSpPr>
            <p:spPr>
              <a:xfrm>
                <a:off x="6540351" y="1457863"/>
                <a:ext cx="2545792" cy="527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>
                    <a:solidFill>
                      <a:srgbClr val="FF0000"/>
                    </a:solidFill>
                  </a:rPr>
                  <a:t>Microbunches</a:t>
                </a:r>
                <a:endParaRPr kumimoji="1" lang="ja-JP" alt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2" name="直線コネクタ 11"/>
              <p:cNvCxnSpPr>
                <a:endCxn id="11" idx="2"/>
              </p:cNvCxnSpPr>
              <p:nvPr/>
            </p:nvCxnSpPr>
            <p:spPr>
              <a:xfrm flipH="1" flipV="1">
                <a:off x="7813247" y="1984966"/>
                <a:ext cx="353952" cy="546184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グループ化 12"/>
            <p:cNvGrpSpPr/>
            <p:nvPr/>
          </p:nvGrpSpPr>
          <p:grpSpPr>
            <a:xfrm>
              <a:off x="6633821" y="2251575"/>
              <a:ext cx="2672665" cy="2057621"/>
              <a:chOff x="6633821" y="2251575"/>
              <a:chExt cx="2672665" cy="2057621"/>
            </a:xfrm>
          </p:grpSpPr>
          <p:grpSp>
            <p:nvGrpSpPr>
              <p:cNvPr id="14" name="グループ化 13"/>
              <p:cNvGrpSpPr/>
              <p:nvPr/>
            </p:nvGrpSpPr>
            <p:grpSpPr>
              <a:xfrm>
                <a:off x="6970118" y="2251575"/>
                <a:ext cx="2116026" cy="1306781"/>
                <a:chOff x="647700" y="5114925"/>
                <a:chExt cx="3357563" cy="92075"/>
              </a:xfrm>
            </p:grpSpPr>
            <p:sp>
              <p:nvSpPr>
                <p:cNvPr id="17" name="Freeform 23"/>
                <p:cNvSpPr>
                  <a:spLocks/>
                </p:cNvSpPr>
                <p:nvPr/>
              </p:nvSpPr>
              <p:spPr bwMode="auto">
                <a:xfrm>
                  <a:off x="647700" y="5114925"/>
                  <a:ext cx="257175" cy="92075"/>
                </a:xfrm>
                <a:custGeom>
                  <a:avLst/>
                  <a:gdLst>
                    <a:gd name="T0" fmla="*/ 0 w 68"/>
                    <a:gd name="T1" fmla="*/ 11 h 22"/>
                    <a:gd name="T2" fmla="*/ 17 w 68"/>
                    <a:gd name="T3" fmla="*/ 0 h 22"/>
                    <a:gd name="T4" fmla="*/ 34 w 68"/>
                    <a:gd name="T5" fmla="*/ 11 h 22"/>
                    <a:gd name="T6" fmla="*/ 51 w 68"/>
                    <a:gd name="T7" fmla="*/ 22 h 22"/>
                    <a:gd name="T8" fmla="*/ 68 w 68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22">
                      <a:moveTo>
                        <a:pt x="0" y="11"/>
                      </a:moveTo>
                      <a:cubicBezTo>
                        <a:pt x="0" y="11"/>
                        <a:pt x="8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8" y="11"/>
                        <a:pt x="68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18" name="Freeform 24"/>
                <p:cNvSpPr>
                  <a:spLocks/>
                </p:cNvSpPr>
                <p:nvPr/>
              </p:nvSpPr>
              <p:spPr bwMode="auto">
                <a:xfrm>
                  <a:off x="904875" y="5114925"/>
                  <a:ext cx="258763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8 w 69"/>
                    <a:gd name="T3" fmla="*/ 0 h 22"/>
                    <a:gd name="T4" fmla="*/ 35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8" y="0"/>
                      </a:cubicBezTo>
                      <a:cubicBezTo>
                        <a:pt x="26" y="0"/>
                        <a:pt x="35" y="11"/>
                        <a:pt x="35" y="11"/>
                      </a:cubicBezTo>
                      <a:cubicBezTo>
                        <a:pt x="35" y="11"/>
                        <a:pt x="43" y="22"/>
                        <a:pt x="52" y="22"/>
                      </a:cubicBezTo>
                      <a:cubicBezTo>
                        <a:pt x="61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19" name="Freeform 25"/>
                <p:cNvSpPr>
                  <a:spLocks/>
                </p:cNvSpPr>
                <p:nvPr/>
              </p:nvSpPr>
              <p:spPr bwMode="auto">
                <a:xfrm>
                  <a:off x="1163638" y="5114925"/>
                  <a:ext cx="260350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7 w 69"/>
                    <a:gd name="T3" fmla="*/ 0 h 22"/>
                    <a:gd name="T4" fmla="*/ 34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20" name="Freeform 26"/>
                <p:cNvSpPr>
                  <a:spLocks/>
                </p:cNvSpPr>
                <p:nvPr/>
              </p:nvSpPr>
              <p:spPr bwMode="auto">
                <a:xfrm>
                  <a:off x="1423988" y="5114925"/>
                  <a:ext cx="255588" cy="92075"/>
                </a:xfrm>
                <a:custGeom>
                  <a:avLst/>
                  <a:gdLst>
                    <a:gd name="T0" fmla="*/ 0 w 68"/>
                    <a:gd name="T1" fmla="*/ 11 h 22"/>
                    <a:gd name="T2" fmla="*/ 17 w 68"/>
                    <a:gd name="T3" fmla="*/ 0 h 22"/>
                    <a:gd name="T4" fmla="*/ 34 w 68"/>
                    <a:gd name="T5" fmla="*/ 11 h 22"/>
                    <a:gd name="T6" fmla="*/ 51 w 68"/>
                    <a:gd name="T7" fmla="*/ 22 h 22"/>
                    <a:gd name="T8" fmla="*/ 68 w 68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22">
                      <a:moveTo>
                        <a:pt x="0" y="11"/>
                      </a:moveTo>
                      <a:cubicBezTo>
                        <a:pt x="0" y="11"/>
                        <a:pt x="8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8" y="11"/>
                        <a:pt x="68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21" name="Freeform 27"/>
                <p:cNvSpPr>
                  <a:spLocks/>
                </p:cNvSpPr>
                <p:nvPr/>
              </p:nvSpPr>
              <p:spPr bwMode="auto">
                <a:xfrm>
                  <a:off x="1679575" y="5114925"/>
                  <a:ext cx="258763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8 w 69"/>
                    <a:gd name="T3" fmla="*/ 0 h 22"/>
                    <a:gd name="T4" fmla="*/ 35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8" y="0"/>
                      </a:cubicBezTo>
                      <a:cubicBezTo>
                        <a:pt x="26" y="0"/>
                        <a:pt x="35" y="11"/>
                        <a:pt x="35" y="11"/>
                      </a:cubicBezTo>
                      <a:cubicBezTo>
                        <a:pt x="35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22" name="Freeform 28"/>
                <p:cNvSpPr>
                  <a:spLocks/>
                </p:cNvSpPr>
                <p:nvPr/>
              </p:nvSpPr>
              <p:spPr bwMode="auto">
                <a:xfrm>
                  <a:off x="1938338" y="5114925"/>
                  <a:ext cx="260350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7 w 69"/>
                    <a:gd name="T3" fmla="*/ 0 h 22"/>
                    <a:gd name="T4" fmla="*/ 34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23" name="Freeform 29"/>
                <p:cNvSpPr>
                  <a:spLocks/>
                </p:cNvSpPr>
                <p:nvPr/>
              </p:nvSpPr>
              <p:spPr bwMode="auto">
                <a:xfrm>
                  <a:off x="2198688" y="5114925"/>
                  <a:ext cx="255588" cy="92075"/>
                </a:xfrm>
                <a:custGeom>
                  <a:avLst/>
                  <a:gdLst>
                    <a:gd name="T0" fmla="*/ 0 w 68"/>
                    <a:gd name="T1" fmla="*/ 11 h 22"/>
                    <a:gd name="T2" fmla="*/ 17 w 68"/>
                    <a:gd name="T3" fmla="*/ 0 h 22"/>
                    <a:gd name="T4" fmla="*/ 34 w 68"/>
                    <a:gd name="T5" fmla="*/ 11 h 22"/>
                    <a:gd name="T6" fmla="*/ 51 w 68"/>
                    <a:gd name="T7" fmla="*/ 22 h 22"/>
                    <a:gd name="T8" fmla="*/ 68 w 68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22">
                      <a:moveTo>
                        <a:pt x="0" y="11"/>
                      </a:moveTo>
                      <a:cubicBezTo>
                        <a:pt x="0" y="11"/>
                        <a:pt x="8" y="0"/>
                        <a:pt x="17" y="0"/>
                      </a:cubicBezTo>
                      <a:cubicBezTo>
                        <a:pt x="25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8" y="11"/>
                        <a:pt x="68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24" name="Freeform 30"/>
                <p:cNvSpPr>
                  <a:spLocks/>
                </p:cNvSpPr>
                <p:nvPr/>
              </p:nvSpPr>
              <p:spPr bwMode="auto">
                <a:xfrm>
                  <a:off x="2454275" y="5114925"/>
                  <a:ext cx="260350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8 w 69"/>
                    <a:gd name="T3" fmla="*/ 0 h 22"/>
                    <a:gd name="T4" fmla="*/ 35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8" y="0"/>
                      </a:cubicBezTo>
                      <a:cubicBezTo>
                        <a:pt x="26" y="0"/>
                        <a:pt x="35" y="11"/>
                        <a:pt x="35" y="11"/>
                      </a:cubicBezTo>
                      <a:cubicBezTo>
                        <a:pt x="35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25" name="Freeform 31"/>
                <p:cNvSpPr>
                  <a:spLocks/>
                </p:cNvSpPr>
                <p:nvPr/>
              </p:nvSpPr>
              <p:spPr bwMode="auto">
                <a:xfrm>
                  <a:off x="2714625" y="5114925"/>
                  <a:ext cx="258763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7 w 69"/>
                    <a:gd name="T3" fmla="*/ 0 h 22"/>
                    <a:gd name="T4" fmla="*/ 34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26" name="Freeform 32"/>
                <p:cNvSpPr>
                  <a:spLocks/>
                </p:cNvSpPr>
                <p:nvPr/>
              </p:nvSpPr>
              <p:spPr bwMode="auto">
                <a:xfrm>
                  <a:off x="2973388" y="5114925"/>
                  <a:ext cx="255588" cy="92075"/>
                </a:xfrm>
                <a:custGeom>
                  <a:avLst/>
                  <a:gdLst>
                    <a:gd name="T0" fmla="*/ 0 w 68"/>
                    <a:gd name="T1" fmla="*/ 11 h 22"/>
                    <a:gd name="T2" fmla="*/ 17 w 68"/>
                    <a:gd name="T3" fmla="*/ 0 h 22"/>
                    <a:gd name="T4" fmla="*/ 34 w 68"/>
                    <a:gd name="T5" fmla="*/ 11 h 22"/>
                    <a:gd name="T6" fmla="*/ 51 w 68"/>
                    <a:gd name="T7" fmla="*/ 22 h 22"/>
                    <a:gd name="T8" fmla="*/ 68 w 68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22">
                      <a:moveTo>
                        <a:pt x="0" y="11"/>
                      </a:moveTo>
                      <a:cubicBezTo>
                        <a:pt x="0" y="11"/>
                        <a:pt x="8" y="0"/>
                        <a:pt x="17" y="0"/>
                      </a:cubicBezTo>
                      <a:cubicBezTo>
                        <a:pt x="25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8" y="11"/>
                        <a:pt x="68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27" name="Freeform 33"/>
                <p:cNvSpPr>
                  <a:spLocks/>
                </p:cNvSpPr>
                <p:nvPr/>
              </p:nvSpPr>
              <p:spPr bwMode="auto">
                <a:xfrm>
                  <a:off x="3228975" y="5114925"/>
                  <a:ext cx="260350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8 w 69"/>
                    <a:gd name="T3" fmla="*/ 0 h 22"/>
                    <a:gd name="T4" fmla="*/ 35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8" y="0"/>
                      </a:cubicBezTo>
                      <a:cubicBezTo>
                        <a:pt x="26" y="0"/>
                        <a:pt x="35" y="11"/>
                        <a:pt x="35" y="11"/>
                      </a:cubicBezTo>
                      <a:cubicBezTo>
                        <a:pt x="35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28" name="Freeform 34"/>
                <p:cNvSpPr>
                  <a:spLocks/>
                </p:cNvSpPr>
                <p:nvPr/>
              </p:nvSpPr>
              <p:spPr bwMode="auto">
                <a:xfrm>
                  <a:off x="3489325" y="5114925"/>
                  <a:ext cx="260350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7 w 69"/>
                    <a:gd name="T3" fmla="*/ 0 h 22"/>
                    <a:gd name="T4" fmla="*/ 34 w 69"/>
                    <a:gd name="T5" fmla="*/ 11 h 22"/>
                    <a:gd name="T6" fmla="*/ 51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29" name="Freeform 35"/>
                <p:cNvSpPr>
                  <a:spLocks/>
                </p:cNvSpPr>
                <p:nvPr/>
              </p:nvSpPr>
              <p:spPr bwMode="auto">
                <a:xfrm>
                  <a:off x="3749675" y="5114925"/>
                  <a:ext cx="255588" cy="92075"/>
                </a:xfrm>
                <a:custGeom>
                  <a:avLst/>
                  <a:gdLst>
                    <a:gd name="T0" fmla="*/ 0 w 68"/>
                    <a:gd name="T1" fmla="*/ 11 h 22"/>
                    <a:gd name="T2" fmla="*/ 17 w 68"/>
                    <a:gd name="T3" fmla="*/ 0 h 22"/>
                    <a:gd name="T4" fmla="*/ 34 w 68"/>
                    <a:gd name="T5" fmla="*/ 11 h 22"/>
                    <a:gd name="T6" fmla="*/ 51 w 68"/>
                    <a:gd name="T7" fmla="*/ 22 h 22"/>
                    <a:gd name="T8" fmla="*/ 68 w 68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22">
                      <a:moveTo>
                        <a:pt x="0" y="11"/>
                      </a:moveTo>
                      <a:cubicBezTo>
                        <a:pt x="0" y="11"/>
                        <a:pt x="8" y="0"/>
                        <a:pt x="17" y="0"/>
                      </a:cubicBezTo>
                      <a:cubicBezTo>
                        <a:pt x="25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8" y="11"/>
                        <a:pt x="68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</p:grpSp>
          <p:sp>
            <p:nvSpPr>
              <p:cNvPr id="15" name="テキスト ボックス 14"/>
              <p:cNvSpPr txBox="1"/>
              <p:nvPr/>
            </p:nvSpPr>
            <p:spPr>
              <a:xfrm>
                <a:off x="6633821" y="3782093"/>
                <a:ext cx="2672665" cy="5271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solidFill>
                      <a:srgbClr val="0000FF"/>
                    </a:solidFill>
                  </a:rPr>
                  <a:t>Amplified Light</a:t>
                </a:r>
                <a:endParaRPr kumimoji="1" lang="ja-JP" altLang="en-US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6" name="直線コネクタ 15"/>
              <p:cNvCxnSpPr>
                <a:stCxn id="15" idx="0"/>
              </p:cNvCxnSpPr>
              <p:nvPr/>
            </p:nvCxnSpPr>
            <p:spPr>
              <a:xfrm flipV="1">
                <a:off x="7970154" y="3558357"/>
                <a:ext cx="244740" cy="223736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0" name="テキスト ボックス 29"/>
            <p:cNvSpPr txBox="1"/>
            <p:nvPr/>
          </p:nvSpPr>
          <p:spPr>
            <a:xfrm>
              <a:off x="3793902" y="1946112"/>
              <a:ext cx="1846689" cy="527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Undulator</a:t>
              </a:r>
              <a:endParaRPr kumimoji="1" lang="ja-JP" altLang="en-US" dirty="0"/>
            </a:p>
          </p:txBody>
        </p:sp>
        <p:grpSp>
          <p:nvGrpSpPr>
            <p:cNvPr id="31" name="グループ化 30"/>
            <p:cNvGrpSpPr/>
            <p:nvPr/>
          </p:nvGrpSpPr>
          <p:grpSpPr>
            <a:xfrm>
              <a:off x="6540351" y="2253162"/>
              <a:ext cx="2603649" cy="1353080"/>
              <a:chOff x="6540351" y="2253162"/>
              <a:chExt cx="2603649" cy="1353080"/>
            </a:xfrm>
          </p:grpSpPr>
          <p:sp>
            <p:nvSpPr>
              <p:cNvPr id="32" name="右矢印 31"/>
              <p:cNvSpPr/>
              <p:nvPr/>
            </p:nvSpPr>
            <p:spPr>
              <a:xfrm>
                <a:off x="6540351" y="2823932"/>
                <a:ext cx="275644" cy="211540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/>
              </a:p>
            </p:txBody>
          </p:sp>
          <p:pic>
            <p:nvPicPr>
              <p:cNvPr id="33" name="図 3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44710" y="2253162"/>
                <a:ext cx="2299290" cy="1353080"/>
              </a:xfrm>
              <a:prstGeom prst="rect">
                <a:avLst/>
              </a:prstGeom>
            </p:spPr>
          </p:pic>
        </p:grpSp>
        <p:pic>
          <p:nvPicPr>
            <p:cNvPr id="34" name="図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805" y="2473745"/>
              <a:ext cx="2299289" cy="917823"/>
            </a:xfrm>
            <a:prstGeom prst="rect">
              <a:avLst/>
            </a:prstGeom>
          </p:spPr>
        </p:pic>
        <p:grpSp>
          <p:nvGrpSpPr>
            <p:cNvPr id="35" name="グループ化 34"/>
            <p:cNvGrpSpPr/>
            <p:nvPr/>
          </p:nvGrpSpPr>
          <p:grpSpPr>
            <a:xfrm>
              <a:off x="276436" y="2898196"/>
              <a:ext cx="2116026" cy="1089386"/>
              <a:chOff x="276436" y="2898196"/>
              <a:chExt cx="2116026" cy="1089386"/>
            </a:xfrm>
          </p:grpSpPr>
          <p:sp>
            <p:nvSpPr>
              <p:cNvPr id="36" name="テキスト ボックス 35"/>
              <p:cNvSpPr txBox="1"/>
              <p:nvPr/>
            </p:nvSpPr>
            <p:spPr>
              <a:xfrm>
                <a:off x="345285" y="3460480"/>
                <a:ext cx="1961077" cy="5271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solidFill>
                      <a:srgbClr val="0000FF"/>
                    </a:solidFill>
                  </a:rPr>
                  <a:t>Seed Light</a:t>
                </a:r>
                <a:endParaRPr kumimoji="1" lang="ja-JP" altLang="en-US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37" name="直線コネクタ 36"/>
              <p:cNvCxnSpPr>
                <a:stCxn id="36" idx="0"/>
                <a:endCxn id="46" idx="3"/>
              </p:cNvCxnSpPr>
              <p:nvPr/>
            </p:nvCxnSpPr>
            <p:spPr>
              <a:xfrm flipV="1">
                <a:off x="1325823" y="2967115"/>
                <a:ext cx="212819" cy="493364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8" name="グループ化 37"/>
              <p:cNvGrpSpPr/>
              <p:nvPr/>
            </p:nvGrpSpPr>
            <p:grpSpPr>
              <a:xfrm>
                <a:off x="276436" y="2898196"/>
                <a:ext cx="2116026" cy="68920"/>
                <a:chOff x="647700" y="5114925"/>
                <a:chExt cx="3357563" cy="92075"/>
              </a:xfrm>
            </p:grpSpPr>
            <p:sp>
              <p:nvSpPr>
                <p:cNvPr id="39" name="Freeform 23"/>
                <p:cNvSpPr>
                  <a:spLocks/>
                </p:cNvSpPr>
                <p:nvPr/>
              </p:nvSpPr>
              <p:spPr bwMode="auto">
                <a:xfrm>
                  <a:off x="647700" y="5114925"/>
                  <a:ext cx="257175" cy="92075"/>
                </a:xfrm>
                <a:custGeom>
                  <a:avLst/>
                  <a:gdLst>
                    <a:gd name="T0" fmla="*/ 0 w 68"/>
                    <a:gd name="T1" fmla="*/ 11 h 22"/>
                    <a:gd name="T2" fmla="*/ 17 w 68"/>
                    <a:gd name="T3" fmla="*/ 0 h 22"/>
                    <a:gd name="T4" fmla="*/ 34 w 68"/>
                    <a:gd name="T5" fmla="*/ 11 h 22"/>
                    <a:gd name="T6" fmla="*/ 51 w 68"/>
                    <a:gd name="T7" fmla="*/ 22 h 22"/>
                    <a:gd name="T8" fmla="*/ 68 w 68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22">
                      <a:moveTo>
                        <a:pt x="0" y="11"/>
                      </a:moveTo>
                      <a:cubicBezTo>
                        <a:pt x="0" y="11"/>
                        <a:pt x="8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8" y="11"/>
                        <a:pt x="68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40" name="Freeform 24"/>
                <p:cNvSpPr>
                  <a:spLocks/>
                </p:cNvSpPr>
                <p:nvPr/>
              </p:nvSpPr>
              <p:spPr bwMode="auto">
                <a:xfrm>
                  <a:off x="904875" y="5114925"/>
                  <a:ext cx="258763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8 w 69"/>
                    <a:gd name="T3" fmla="*/ 0 h 22"/>
                    <a:gd name="T4" fmla="*/ 35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8" y="0"/>
                      </a:cubicBezTo>
                      <a:cubicBezTo>
                        <a:pt x="26" y="0"/>
                        <a:pt x="35" y="11"/>
                        <a:pt x="35" y="11"/>
                      </a:cubicBezTo>
                      <a:cubicBezTo>
                        <a:pt x="35" y="11"/>
                        <a:pt x="43" y="22"/>
                        <a:pt x="52" y="22"/>
                      </a:cubicBezTo>
                      <a:cubicBezTo>
                        <a:pt x="61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41" name="Freeform 25"/>
                <p:cNvSpPr>
                  <a:spLocks/>
                </p:cNvSpPr>
                <p:nvPr/>
              </p:nvSpPr>
              <p:spPr bwMode="auto">
                <a:xfrm>
                  <a:off x="1163638" y="5114925"/>
                  <a:ext cx="260350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7 w 69"/>
                    <a:gd name="T3" fmla="*/ 0 h 22"/>
                    <a:gd name="T4" fmla="*/ 34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42" name="Freeform 26"/>
                <p:cNvSpPr>
                  <a:spLocks/>
                </p:cNvSpPr>
                <p:nvPr/>
              </p:nvSpPr>
              <p:spPr bwMode="auto">
                <a:xfrm>
                  <a:off x="1423988" y="5114925"/>
                  <a:ext cx="255588" cy="92075"/>
                </a:xfrm>
                <a:custGeom>
                  <a:avLst/>
                  <a:gdLst>
                    <a:gd name="T0" fmla="*/ 0 w 68"/>
                    <a:gd name="T1" fmla="*/ 11 h 22"/>
                    <a:gd name="T2" fmla="*/ 17 w 68"/>
                    <a:gd name="T3" fmla="*/ 0 h 22"/>
                    <a:gd name="T4" fmla="*/ 34 w 68"/>
                    <a:gd name="T5" fmla="*/ 11 h 22"/>
                    <a:gd name="T6" fmla="*/ 51 w 68"/>
                    <a:gd name="T7" fmla="*/ 22 h 22"/>
                    <a:gd name="T8" fmla="*/ 68 w 68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22">
                      <a:moveTo>
                        <a:pt x="0" y="11"/>
                      </a:moveTo>
                      <a:cubicBezTo>
                        <a:pt x="0" y="11"/>
                        <a:pt x="8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8" y="11"/>
                        <a:pt x="68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43" name="Freeform 27"/>
                <p:cNvSpPr>
                  <a:spLocks/>
                </p:cNvSpPr>
                <p:nvPr/>
              </p:nvSpPr>
              <p:spPr bwMode="auto">
                <a:xfrm>
                  <a:off x="1679575" y="5114925"/>
                  <a:ext cx="258763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8 w 69"/>
                    <a:gd name="T3" fmla="*/ 0 h 22"/>
                    <a:gd name="T4" fmla="*/ 35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8" y="0"/>
                      </a:cubicBezTo>
                      <a:cubicBezTo>
                        <a:pt x="26" y="0"/>
                        <a:pt x="35" y="11"/>
                        <a:pt x="35" y="11"/>
                      </a:cubicBezTo>
                      <a:cubicBezTo>
                        <a:pt x="35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44" name="Freeform 28"/>
                <p:cNvSpPr>
                  <a:spLocks/>
                </p:cNvSpPr>
                <p:nvPr/>
              </p:nvSpPr>
              <p:spPr bwMode="auto">
                <a:xfrm>
                  <a:off x="1938338" y="5114925"/>
                  <a:ext cx="260350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7 w 69"/>
                    <a:gd name="T3" fmla="*/ 0 h 22"/>
                    <a:gd name="T4" fmla="*/ 34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45" name="Freeform 29"/>
                <p:cNvSpPr>
                  <a:spLocks/>
                </p:cNvSpPr>
                <p:nvPr/>
              </p:nvSpPr>
              <p:spPr bwMode="auto">
                <a:xfrm>
                  <a:off x="2198688" y="5114925"/>
                  <a:ext cx="255588" cy="92075"/>
                </a:xfrm>
                <a:custGeom>
                  <a:avLst/>
                  <a:gdLst>
                    <a:gd name="T0" fmla="*/ 0 w 68"/>
                    <a:gd name="T1" fmla="*/ 11 h 22"/>
                    <a:gd name="T2" fmla="*/ 17 w 68"/>
                    <a:gd name="T3" fmla="*/ 0 h 22"/>
                    <a:gd name="T4" fmla="*/ 34 w 68"/>
                    <a:gd name="T5" fmla="*/ 11 h 22"/>
                    <a:gd name="T6" fmla="*/ 51 w 68"/>
                    <a:gd name="T7" fmla="*/ 22 h 22"/>
                    <a:gd name="T8" fmla="*/ 68 w 68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22">
                      <a:moveTo>
                        <a:pt x="0" y="11"/>
                      </a:moveTo>
                      <a:cubicBezTo>
                        <a:pt x="0" y="11"/>
                        <a:pt x="8" y="0"/>
                        <a:pt x="17" y="0"/>
                      </a:cubicBezTo>
                      <a:cubicBezTo>
                        <a:pt x="25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8" y="11"/>
                        <a:pt x="68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46" name="Freeform 30"/>
                <p:cNvSpPr>
                  <a:spLocks/>
                </p:cNvSpPr>
                <p:nvPr/>
              </p:nvSpPr>
              <p:spPr bwMode="auto">
                <a:xfrm>
                  <a:off x="2454275" y="5114925"/>
                  <a:ext cx="260350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8 w 69"/>
                    <a:gd name="T3" fmla="*/ 0 h 22"/>
                    <a:gd name="T4" fmla="*/ 35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8" y="0"/>
                      </a:cubicBezTo>
                      <a:cubicBezTo>
                        <a:pt x="26" y="0"/>
                        <a:pt x="35" y="11"/>
                        <a:pt x="35" y="11"/>
                      </a:cubicBezTo>
                      <a:cubicBezTo>
                        <a:pt x="35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47" name="Freeform 31"/>
                <p:cNvSpPr>
                  <a:spLocks/>
                </p:cNvSpPr>
                <p:nvPr/>
              </p:nvSpPr>
              <p:spPr bwMode="auto">
                <a:xfrm>
                  <a:off x="2714625" y="5114925"/>
                  <a:ext cx="258763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7 w 69"/>
                    <a:gd name="T3" fmla="*/ 0 h 22"/>
                    <a:gd name="T4" fmla="*/ 34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48" name="Freeform 32"/>
                <p:cNvSpPr>
                  <a:spLocks/>
                </p:cNvSpPr>
                <p:nvPr/>
              </p:nvSpPr>
              <p:spPr bwMode="auto">
                <a:xfrm>
                  <a:off x="2973388" y="5114925"/>
                  <a:ext cx="255588" cy="92075"/>
                </a:xfrm>
                <a:custGeom>
                  <a:avLst/>
                  <a:gdLst>
                    <a:gd name="T0" fmla="*/ 0 w 68"/>
                    <a:gd name="T1" fmla="*/ 11 h 22"/>
                    <a:gd name="T2" fmla="*/ 17 w 68"/>
                    <a:gd name="T3" fmla="*/ 0 h 22"/>
                    <a:gd name="T4" fmla="*/ 34 w 68"/>
                    <a:gd name="T5" fmla="*/ 11 h 22"/>
                    <a:gd name="T6" fmla="*/ 51 w 68"/>
                    <a:gd name="T7" fmla="*/ 22 h 22"/>
                    <a:gd name="T8" fmla="*/ 68 w 68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22">
                      <a:moveTo>
                        <a:pt x="0" y="11"/>
                      </a:moveTo>
                      <a:cubicBezTo>
                        <a:pt x="0" y="11"/>
                        <a:pt x="8" y="0"/>
                        <a:pt x="17" y="0"/>
                      </a:cubicBezTo>
                      <a:cubicBezTo>
                        <a:pt x="25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8" y="11"/>
                        <a:pt x="68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49" name="Freeform 33"/>
                <p:cNvSpPr>
                  <a:spLocks/>
                </p:cNvSpPr>
                <p:nvPr/>
              </p:nvSpPr>
              <p:spPr bwMode="auto">
                <a:xfrm>
                  <a:off x="3228975" y="5114925"/>
                  <a:ext cx="260350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8 w 69"/>
                    <a:gd name="T3" fmla="*/ 0 h 22"/>
                    <a:gd name="T4" fmla="*/ 35 w 69"/>
                    <a:gd name="T5" fmla="*/ 11 h 22"/>
                    <a:gd name="T6" fmla="*/ 52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8" y="0"/>
                      </a:cubicBezTo>
                      <a:cubicBezTo>
                        <a:pt x="26" y="0"/>
                        <a:pt x="35" y="11"/>
                        <a:pt x="35" y="11"/>
                      </a:cubicBezTo>
                      <a:cubicBezTo>
                        <a:pt x="35" y="11"/>
                        <a:pt x="43" y="22"/>
                        <a:pt x="52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50" name="Freeform 34"/>
                <p:cNvSpPr>
                  <a:spLocks/>
                </p:cNvSpPr>
                <p:nvPr/>
              </p:nvSpPr>
              <p:spPr bwMode="auto">
                <a:xfrm>
                  <a:off x="3489325" y="5114925"/>
                  <a:ext cx="260350" cy="92075"/>
                </a:xfrm>
                <a:custGeom>
                  <a:avLst/>
                  <a:gdLst>
                    <a:gd name="T0" fmla="*/ 0 w 69"/>
                    <a:gd name="T1" fmla="*/ 11 h 22"/>
                    <a:gd name="T2" fmla="*/ 17 w 69"/>
                    <a:gd name="T3" fmla="*/ 0 h 22"/>
                    <a:gd name="T4" fmla="*/ 34 w 69"/>
                    <a:gd name="T5" fmla="*/ 11 h 22"/>
                    <a:gd name="T6" fmla="*/ 51 w 69"/>
                    <a:gd name="T7" fmla="*/ 22 h 22"/>
                    <a:gd name="T8" fmla="*/ 69 w 69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22">
                      <a:moveTo>
                        <a:pt x="0" y="11"/>
                      </a:moveTo>
                      <a:cubicBezTo>
                        <a:pt x="0" y="11"/>
                        <a:pt x="9" y="0"/>
                        <a:pt x="17" y="0"/>
                      </a:cubicBezTo>
                      <a:cubicBezTo>
                        <a:pt x="26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9" y="11"/>
                        <a:pt x="69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  <p:sp>
              <p:nvSpPr>
                <p:cNvPr id="51" name="Freeform 35"/>
                <p:cNvSpPr>
                  <a:spLocks/>
                </p:cNvSpPr>
                <p:nvPr/>
              </p:nvSpPr>
              <p:spPr bwMode="auto">
                <a:xfrm>
                  <a:off x="3749675" y="5114925"/>
                  <a:ext cx="255588" cy="92075"/>
                </a:xfrm>
                <a:custGeom>
                  <a:avLst/>
                  <a:gdLst>
                    <a:gd name="T0" fmla="*/ 0 w 68"/>
                    <a:gd name="T1" fmla="*/ 11 h 22"/>
                    <a:gd name="T2" fmla="*/ 17 w 68"/>
                    <a:gd name="T3" fmla="*/ 0 h 22"/>
                    <a:gd name="T4" fmla="*/ 34 w 68"/>
                    <a:gd name="T5" fmla="*/ 11 h 22"/>
                    <a:gd name="T6" fmla="*/ 51 w 68"/>
                    <a:gd name="T7" fmla="*/ 22 h 22"/>
                    <a:gd name="T8" fmla="*/ 68 w 68"/>
                    <a:gd name="T9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22">
                      <a:moveTo>
                        <a:pt x="0" y="11"/>
                      </a:moveTo>
                      <a:cubicBezTo>
                        <a:pt x="0" y="11"/>
                        <a:pt x="8" y="0"/>
                        <a:pt x="17" y="0"/>
                      </a:cubicBezTo>
                      <a:cubicBezTo>
                        <a:pt x="25" y="0"/>
                        <a:pt x="34" y="11"/>
                        <a:pt x="34" y="11"/>
                      </a:cubicBezTo>
                      <a:cubicBezTo>
                        <a:pt x="34" y="11"/>
                        <a:pt x="43" y="22"/>
                        <a:pt x="51" y="22"/>
                      </a:cubicBezTo>
                      <a:cubicBezTo>
                        <a:pt x="60" y="22"/>
                        <a:pt x="68" y="11"/>
                        <a:pt x="68" y="11"/>
                      </a:cubicBezTo>
                    </a:path>
                  </a:pathLst>
                </a:custGeom>
                <a:noFill/>
                <a:ln w="11113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 sz="1400"/>
                </a:p>
              </p:txBody>
            </p:sp>
          </p:grpSp>
        </p:grpSp>
        <p:grpSp>
          <p:nvGrpSpPr>
            <p:cNvPr id="52" name="グループ化 51"/>
            <p:cNvGrpSpPr/>
            <p:nvPr/>
          </p:nvGrpSpPr>
          <p:grpSpPr>
            <a:xfrm>
              <a:off x="2442450" y="1763600"/>
              <a:ext cx="4737891" cy="1935395"/>
              <a:chOff x="2625210" y="3451127"/>
              <a:chExt cx="4737891" cy="1935395"/>
            </a:xfrm>
          </p:grpSpPr>
          <p:cxnSp>
            <p:nvCxnSpPr>
              <p:cNvPr id="53" name="直線矢印コネクタ 52"/>
              <p:cNvCxnSpPr/>
              <p:nvPr/>
            </p:nvCxnSpPr>
            <p:spPr>
              <a:xfrm>
                <a:off x="2625210" y="4615757"/>
                <a:ext cx="4215319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テキスト ボックス 53"/>
              <p:cNvSpPr txBox="1"/>
              <p:nvPr/>
            </p:nvSpPr>
            <p:spPr>
              <a:xfrm>
                <a:off x="6932541" y="4352500"/>
                <a:ext cx="430560" cy="5271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z</a:t>
                </a:r>
                <a:endParaRPr kumimoji="1" lang="ja-JP" altLang="en-US" dirty="0"/>
              </a:p>
            </p:txBody>
          </p:sp>
          <p:cxnSp>
            <p:nvCxnSpPr>
              <p:cNvPr id="55" name="直線矢印コネクタ 54"/>
              <p:cNvCxnSpPr/>
              <p:nvPr/>
            </p:nvCxnSpPr>
            <p:spPr>
              <a:xfrm flipV="1">
                <a:off x="2894499" y="3844992"/>
                <a:ext cx="0" cy="154153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テキスト ボックス 55"/>
              <p:cNvSpPr txBox="1"/>
              <p:nvPr/>
            </p:nvSpPr>
            <p:spPr>
              <a:xfrm>
                <a:off x="2716405" y="3451127"/>
                <a:ext cx="446573" cy="5271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x</a:t>
                </a:r>
                <a:endParaRPr kumimoji="1" lang="ja-JP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697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Oscillator FELs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34</a:t>
            </a:fld>
            <a:endParaRPr lang="ja-JP" altLang="en-US" dirty="0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374643" y="2305257"/>
            <a:ext cx="4581192" cy="818788"/>
          </a:xfrm>
          <a:prstGeom prst="rect">
            <a:avLst/>
          </a:prstGeom>
          <a:solidFill>
            <a:srgbClr val="FFF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2800" b="1" dirty="0"/>
              <a:t>Undulator</a:t>
            </a:r>
            <a:endParaRPr lang="ja-JP" altLang="en-US" sz="2800" b="1" dirty="0"/>
          </a:p>
        </p:txBody>
      </p:sp>
      <p:sp>
        <p:nvSpPr>
          <p:cNvPr id="17" name="Freeform 11"/>
          <p:cNvSpPr>
            <a:spLocks/>
          </p:cNvSpPr>
          <p:nvPr/>
        </p:nvSpPr>
        <p:spPr bwMode="auto">
          <a:xfrm>
            <a:off x="1023393" y="1895862"/>
            <a:ext cx="7276159" cy="818788"/>
          </a:xfrm>
          <a:custGeom>
            <a:avLst/>
            <a:gdLst>
              <a:gd name="T0" fmla="*/ 1224 w 1224"/>
              <a:gd name="T1" fmla="*/ 0 h 136"/>
              <a:gd name="T2" fmla="*/ 998 w 1224"/>
              <a:gd name="T3" fmla="*/ 136 h 136"/>
              <a:gd name="T4" fmla="*/ 227 w 1224"/>
              <a:gd name="T5" fmla="*/ 136 h 136"/>
              <a:gd name="T6" fmla="*/ 0 w 1224"/>
              <a:gd name="T7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4" h="136">
                <a:moveTo>
                  <a:pt x="1224" y="0"/>
                </a:moveTo>
                <a:cubicBezTo>
                  <a:pt x="1179" y="45"/>
                  <a:pt x="1134" y="136"/>
                  <a:pt x="998" y="136"/>
                </a:cubicBezTo>
                <a:cubicBezTo>
                  <a:pt x="227" y="136"/>
                  <a:pt x="227" y="136"/>
                  <a:pt x="227" y="136"/>
                </a:cubicBezTo>
                <a:cubicBezTo>
                  <a:pt x="90" y="136"/>
                  <a:pt x="45" y="45"/>
                  <a:pt x="0" y="0"/>
                </a:cubicBezTo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Freeform 12"/>
          <p:cNvSpPr>
            <a:spLocks/>
          </p:cNvSpPr>
          <p:nvPr/>
        </p:nvSpPr>
        <p:spPr bwMode="auto">
          <a:xfrm>
            <a:off x="483394" y="2034002"/>
            <a:ext cx="268744" cy="1228182"/>
          </a:xfrm>
          <a:custGeom>
            <a:avLst/>
            <a:gdLst>
              <a:gd name="T0" fmla="*/ 23 w 45"/>
              <a:gd name="T1" fmla="*/ 102 h 204"/>
              <a:gd name="T2" fmla="*/ 45 w 45"/>
              <a:gd name="T3" fmla="*/ 0 h 204"/>
              <a:gd name="T4" fmla="*/ 45 w 45"/>
              <a:gd name="T5" fmla="*/ 0 h 204"/>
              <a:gd name="T6" fmla="*/ 0 w 45"/>
              <a:gd name="T7" fmla="*/ 0 h 204"/>
              <a:gd name="T8" fmla="*/ 0 w 45"/>
              <a:gd name="T9" fmla="*/ 204 h 204"/>
              <a:gd name="T10" fmla="*/ 45 w 45"/>
              <a:gd name="T11" fmla="*/ 204 h 204"/>
              <a:gd name="T12" fmla="*/ 45 w 45"/>
              <a:gd name="T13" fmla="*/ 203 h 204"/>
              <a:gd name="T14" fmla="*/ 23 w 45"/>
              <a:gd name="T15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" h="204">
                <a:moveTo>
                  <a:pt x="23" y="102"/>
                </a:moveTo>
                <a:cubicBezTo>
                  <a:pt x="23" y="65"/>
                  <a:pt x="31" y="31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04"/>
                  <a:pt x="0" y="204"/>
                  <a:pt x="0" y="204"/>
                </a:cubicBezTo>
                <a:cubicBezTo>
                  <a:pt x="45" y="204"/>
                  <a:pt x="45" y="204"/>
                  <a:pt x="45" y="204"/>
                </a:cubicBezTo>
                <a:cubicBezTo>
                  <a:pt x="45" y="203"/>
                  <a:pt x="45" y="203"/>
                  <a:pt x="45" y="203"/>
                </a:cubicBezTo>
                <a:cubicBezTo>
                  <a:pt x="31" y="172"/>
                  <a:pt x="23" y="138"/>
                  <a:pt x="23" y="102"/>
                </a:cubicBezTo>
                <a:close/>
              </a:path>
            </a:pathLst>
          </a:custGeom>
          <a:solidFill>
            <a:srgbClr val="009F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9" name="Freeform 13"/>
          <p:cNvSpPr>
            <a:spLocks/>
          </p:cNvSpPr>
          <p:nvPr/>
        </p:nvSpPr>
        <p:spPr bwMode="auto">
          <a:xfrm>
            <a:off x="8573317" y="2034002"/>
            <a:ext cx="266232" cy="1228182"/>
          </a:xfrm>
          <a:custGeom>
            <a:avLst/>
            <a:gdLst>
              <a:gd name="T0" fmla="*/ 0 w 45"/>
              <a:gd name="T1" fmla="*/ 0 h 204"/>
              <a:gd name="T2" fmla="*/ 0 w 45"/>
              <a:gd name="T3" fmla="*/ 0 h 204"/>
              <a:gd name="T4" fmla="*/ 22 w 45"/>
              <a:gd name="T5" fmla="*/ 102 h 204"/>
              <a:gd name="T6" fmla="*/ 0 w 45"/>
              <a:gd name="T7" fmla="*/ 203 h 204"/>
              <a:gd name="T8" fmla="*/ 0 w 45"/>
              <a:gd name="T9" fmla="*/ 204 h 204"/>
              <a:gd name="T10" fmla="*/ 45 w 45"/>
              <a:gd name="T11" fmla="*/ 204 h 204"/>
              <a:gd name="T12" fmla="*/ 45 w 45"/>
              <a:gd name="T13" fmla="*/ 0 h 204"/>
              <a:gd name="T14" fmla="*/ 0 w 45"/>
              <a:gd name="T15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" h="20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4" y="31"/>
                  <a:pt x="22" y="65"/>
                  <a:pt x="22" y="102"/>
                </a:cubicBezTo>
                <a:cubicBezTo>
                  <a:pt x="22" y="138"/>
                  <a:pt x="14" y="172"/>
                  <a:pt x="0" y="203"/>
                </a:cubicBezTo>
                <a:cubicBezTo>
                  <a:pt x="0" y="204"/>
                  <a:pt x="0" y="204"/>
                  <a:pt x="0" y="204"/>
                </a:cubicBezTo>
                <a:cubicBezTo>
                  <a:pt x="45" y="204"/>
                  <a:pt x="45" y="204"/>
                  <a:pt x="45" y="204"/>
                </a:cubicBezTo>
                <a:cubicBezTo>
                  <a:pt x="45" y="0"/>
                  <a:pt x="45" y="0"/>
                  <a:pt x="4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9F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2263432" y="2585714"/>
            <a:ext cx="222422" cy="22242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6844624" y="2600801"/>
            <a:ext cx="222422" cy="222422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/>
        </p:nvSpPr>
        <p:spPr>
          <a:xfrm>
            <a:off x="6844624" y="2585714"/>
            <a:ext cx="222422" cy="222422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389075" y="1145907"/>
            <a:ext cx="6365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Oscillator FEL: original concept</a:t>
            </a:r>
            <a:endParaRPr kumimoji="1" lang="ja-JP" altLang="en-US" sz="32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495959" y="3552255"/>
            <a:ext cx="4316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/>
              <a:t>Mirror(Optical Cavity)</a:t>
            </a:r>
            <a:endParaRPr kumimoji="1" lang="ja-JP" altLang="en-US" sz="2800" b="1" dirty="0"/>
          </a:p>
        </p:txBody>
      </p:sp>
      <p:cxnSp>
        <p:nvCxnSpPr>
          <p:cNvPr id="30" name="直線コネクタ 29"/>
          <p:cNvCxnSpPr>
            <a:stCxn id="28" idx="1"/>
            <a:endCxn id="18" idx="6"/>
          </p:cNvCxnSpPr>
          <p:nvPr/>
        </p:nvCxnSpPr>
        <p:spPr>
          <a:xfrm flipH="1" flipV="1">
            <a:off x="752138" y="3256164"/>
            <a:ext cx="1743821" cy="557701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直線コネクタ 31"/>
          <p:cNvCxnSpPr>
            <a:stCxn id="19" idx="4"/>
            <a:endCxn id="28" idx="3"/>
          </p:cNvCxnSpPr>
          <p:nvPr/>
        </p:nvCxnSpPr>
        <p:spPr>
          <a:xfrm flipH="1">
            <a:off x="6812525" y="3262184"/>
            <a:ext cx="1760792" cy="551681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44699" y="4452236"/>
            <a:ext cx="8731876" cy="200727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ja-JP" sz="2800" dirty="0"/>
              <a:t>Amplified many times by different electrons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2800" dirty="0"/>
              <a:t>Mode selection by the optical cavity</a:t>
            </a:r>
          </a:p>
          <a:p>
            <a:pPr marL="1074738" lvl="2" indent="-274638">
              <a:buSzPct val="100000"/>
              <a:buFont typeface="Wingdings" panose="05000000000000000000" pitchFamily="2" charset="2"/>
              <a:buChar char="ü"/>
            </a:pPr>
            <a:r>
              <a:rPr kumimoji="1" lang="en-US" altLang="ja-JP" sz="2800" dirty="0"/>
              <a:t>single mode laser is possible</a:t>
            </a:r>
          </a:p>
          <a:p>
            <a:pPr marL="1074738" lvl="2" indent="-274638">
              <a:buSzPct val="100000"/>
              <a:buFont typeface="Wingdings" panose="05000000000000000000" pitchFamily="2" charset="2"/>
              <a:buChar char="ü"/>
            </a:pPr>
            <a:r>
              <a:rPr lang="en-US" altLang="ja-JP" sz="2800" dirty="0"/>
              <a:t>challenging in shorter-</a:t>
            </a:r>
            <a:r>
              <a:rPr lang="en-US" altLang="ja-JP" sz="2800" dirty="0">
                <a:latin typeface="Symbol" panose="05050102010706020507" pitchFamily="18" charset="2"/>
              </a:rPr>
              <a:t>l </a:t>
            </a:r>
            <a:r>
              <a:rPr lang="en-US" altLang="ja-JP" sz="2800" dirty="0">
                <a:latin typeface="+mj-lt"/>
              </a:rPr>
              <a:t>(x-ray)</a:t>
            </a:r>
            <a:r>
              <a:rPr lang="en-US" altLang="ja-JP" sz="2800" dirty="0"/>
              <a:t> regions</a:t>
            </a:r>
            <a:endParaRPr kumimoji="1" lang="ja-JP" altLang="en-US" sz="2800" dirty="0"/>
          </a:p>
        </p:txBody>
      </p:sp>
      <p:sp>
        <p:nvSpPr>
          <p:cNvPr id="42" name="右矢印 41"/>
          <p:cNvSpPr/>
          <p:nvPr/>
        </p:nvSpPr>
        <p:spPr>
          <a:xfrm>
            <a:off x="429363" y="5755091"/>
            <a:ext cx="645550" cy="34891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912182" y="1784651"/>
            <a:ext cx="222422" cy="2224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912182" y="1784651"/>
            <a:ext cx="222422" cy="2224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186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09 0.03704 L 0.06215 0.08565 L 0.09462 0.11273 L 0.15 0.11805 L 0.65156 0.12176 L 0.69878 0.11273 L 0.72986 0.09467 L 0.75278 0.06759 L 0.77986 0.02801 L 0.79618 -0.00255 " pathEditMode="relative" ptsTypes="AAAAAAAAAA">
                                      <p:cBhvr>
                                        <p:cTn id="6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4" dur="2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22222E-6 2.96296E-6 L 0.50104 0.00254 " pathEditMode="relative" rAng="0" ptsTypes="AA">
                                      <p:cBhvr>
                                        <p:cTn id="17" dur="2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52" y="11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02309 0.03704 L 0.06215 0.08565 L 0.09462 0.11273 L 0.15 0.11805 L 0.65156 0.12176 L 0.69878 0.11273 L 0.72986 0.09467 L 0.75278 0.06759 L 0.77986 0.02801 L 0.79618 -0.00255 " pathEditMode="relative" rAng="0" ptsTypes="AAAAAAAAAA">
                                      <p:cBhvr>
                                        <p:cTn id="23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46" y="224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88889E-6 -3.7037E-7 L 0.19063 -3.7037E-7 L -0.69323 -3.7037E-7 L -3.88889E-6 -3.7037E-7 Z " pathEditMode="relative" rAng="0" ptsTypes="AAAA">
                                      <p:cBhvr>
                                        <p:cTn id="29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9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3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3.88889E-6 2.96296E-6 L 0.18907 0.00254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4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3" grpId="1" animBg="1"/>
      <p:bldP spid="23" grpId="2" animBg="1"/>
      <p:bldP spid="23" grpId="3" animBg="1"/>
      <p:bldP spid="26" grpId="0" animBg="1"/>
      <p:bldP spid="26" grpId="1" animBg="1"/>
      <p:bldP spid="39" grpId="0" build="p" animBg="1"/>
      <p:bldP spid="42" grpId="0" animBg="1"/>
      <p:bldP spid="21" grpId="0" animBg="1"/>
      <p:bldP spid="21" grpId="1" animBg="1"/>
      <p:bldP spid="25" grpId="0" animBg="1"/>
      <p:bldP spid="25" grpId="1" animBg="1"/>
      <p:bldP spid="25" grpId="2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Oscillator FELs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High rep. rate needed (bunch interval = cavity length)</a:t>
            </a:r>
          </a:p>
          <a:p>
            <a:pPr lvl="1"/>
            <a:r>
              <a:rPr lang="en-US" altLang="ja-JP" dirty="0"/>
              <a:t>s</a:t>
            </a:r>
            <a:r>
              <a:rPr kumimoji="1" lang="en-US" altLang="ja-JP" dirty="0"/>
              <a:t>torage Ring</a:t>
            </a:r>
          </a:p>
          <a:p>
            <a:pPr lvl="1"/>
            <a:r>
              <a:rPr lang="en-US" altLang="ja-JP" dirty="0"/>
              <a:t>multi-bunch linac</a:t>
            </a:r>
            <a:endParaRPr kumimoji="1" lang="en-US" altLang="ja-JP" dirty="0"/>
          </a:p>
          <a:p>
            <a:r>
              <a:rPr lang="en-US" altLang="ja-JP" dirty="0"/>
              <a:t>Requirement for lasing</a:t>
            </a:r>
          </a:p>
          <a:p>
            <a:pPr lvl="1"/>
            <a:r>
              <a:rPr lang="en-US" altLang="ja-JP" dirty="0"/>
              <a:t>gain/pass &gt; cavity loss</a:t>
            </a:r>
          </a:p>
          <a:p>
            <a:r>
              <a:rPr lang="en-US" altLang="ja-JP" dirty="0"/>
              <a:t>Difficult to be achieved for shorter wavelengths (&lt;100 nm)</a:t>
            </a:r>
          </a:p>
          <a:p>
            <a:pPr lvl="1"/>
            <a:r>
              <a:rPr lang="en-US" altLang="ja-JP" dirty="0"/>
              <a:t>no practical mirrors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35</a:t>
            </a:fld>
            <a:endParaRPr lang="ja-JP" altLang="en-US" dirty="0"/>
          </a:p>
        </p:txBody>
      </p:sp>
      <p:sp>
        <p:nvSpPr>
          <p:cNvPr id="5" name="右矢印 4"/>
          <p:cNvSpPr/>
          <p:nvPr/>
        </p:nvSpPr>
        <p:spPr>
          <a:xfrm>
            <a:off x="2691581" y="5973097"/>
            <a:ext cx="707922" cy="47932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42262" y="5920370"/>
            <a:ext cx="35203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Single-Pass FELs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2709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Single Pass (SP) FELs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264058"/>
          </a:xfrm>
        </p:spPr>
        <p:txBody>
          <a:bodyPr/>
          <a:lstStyle/>
          <a:p>
            <a:r>
              <a:rPr kumimoji="1" lang="en-US" altLang="ja-JP" dirty="0"/>
              <a:t>Difficulty in oscillator FELs can be overcome by enhancing the gain/pass</a:t>
            </a:r>
          </a:p>
          <a:p>
            <a:pPr lvl="1"/>
            <a:r>
              <a:rPr lang="en-US" altLang="ja-JP" dirty="0"/>
              <a:t>Long undulator</a:t>
            </a:r>
          </a:p>
          <a:p>
            <a:pPr lvl="1"/>
            <a:r>
              <a:rPr kumimoji="1" lang="en-US" altLang="ja-JP" dirty="0"/>
              <a:t>Higher electron density (lower emittance, higher peak current)</a:t>
            </a:r>
          </a:p>
          <a:p>
            <a:r>
              <a:rPr lang="en-US" altLang="ja-JP" dirty="0"/>
              <a:t>Seed light is amplified by many orders of magnitude even with a single pass</a:t>
            </a:r>
          </a:p>
          <a:p>
            <a:pPr lvl="1"/>
            <a:r>
              <a:rPr kumimoji="1" lang="en-US" altLang="ja-JP" dirty="0"/>
              <a:t>No cavity is necessary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36</a:t>
            </a:fld>
            <a:endParaRPr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853479" y="5388802"/>
            <a:ext cx="7437041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3200" dirty="0"/>
              <a:t>All of the short-</a:t>
            </a:r>
            <a:r>
              <a:rPr lang="en-US" altLang="ja-JP" sz="3200" dirty="0">
                <a:latin typeface="Symbol" panose="05050102010706020507" pitchFamily="18" charset="2"/>
              </a:rPr>
              <a:t>l</a:t>
            </a:r>
            <a:r>
              <a:rPr lang="en-US" altLang="ja-JP" sz="3200" dirty="0"/>
              <a:t> FELs currently in operation are of this type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9563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24413"/>
          </a:xfrm>
        </p:spPr>
        <p:txBody>
          <a:bodyPr/>
          <a:lstStyle/>
          <a:p>
            <a:r>
              <a:rPr lang="en-US" altLang="ja-JP" dirty="0"/>
              <a:t>Introduction</a:t>
            </a:r>
          </a:p>
          <a:p>
            <a:r>
              <a:rPr lang="en-US" altLang="ja-JP" dirty="0"/>
              <a:t>Coherent radiation</a:t>
            </a:r>
          </a:p>
          <a:p>
            <a:r>
              <a:rPr lang="en-US" altLang="ja-JP" dirty="0"/>
              <a:t>Amplification mechanism in FELs</a:t>
            </a:r>
          </a:p>
          <a:p>
            <a:r>
              <a:rPr lang="en-US" altLang="ja-JP" dirty="0"/>
              <a:t>Classification of FELs</a:t>
            </a:r>
          </a:p>
          <a:p>
            <a:r>
              <a:rPr lang="en-US" altLang="ja-JP" b="1" dirty="0">
                <a:solidFill>
                  <a:srgbClr val="FF0000"/>
                </a:solidFill>
              </a:rPr>
              <a:t>Overview of Single-Pass FELs</a:t>
            </a:r>
          </a:p>
          <a:p>
            <a:r>
              <a:rPr lang="en-US" altLang="ja-JP" dirty="0"/>
              <a:t>Example of FEL Simulations</a:t>
            </a:r>
          </a:p>
          <a:p>
            <a:pPr eaLnBrk="1" hangingPunct="1"/>
            <a:endParaRPr lang="en-US" altLang="ja-JP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E675D5-6A16-489E-8151-F52117966913}" type="slidenum">
              <a:rPr lang="ja-JP" altLang="en-US" smtClean="0"/>
              <a:pPr>
                <a:defRPr/>
              </a:pPr>
              <a:t>37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7695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Requirements for “X-ray” SP-FELs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38</a:t>
            </a:fld>
            <a:endParaRPr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118118"/>
              </p:ext>
            </p:extLst>
          </p:nvPr>
        </p:nvGraphicFramePr>
        <p:xfrm>
          <a:off x="208406" y="1578042"/>
          <a:ext cx="8727187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1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Parameter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Unit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3</a:t>
                      </a:r>
                      <a:r>
                        <a:rPr kumimoji="1" lang="en-US" altLang="ja-JP" sz="2800" baseline="30000" dirty="0"/>
                        <a:t>rd</a:t>
                      </a:r>
                      <a:r>
                        <a:rPr kumimoji="1" lang="en-US" altLang="ja-JP" sz="2800" dirty="0"/>
                        <a:t> Gen.</a:t>
                      </a:r>
                      <a:r>
                        <a:rPr kumimoji="1" lang="en-US" altLang="ja-JP" sz="2800" baseline="0" dirty="0"/>
                        <a:t> </a:t>
                      </a:r>
                    </a:p>
                    <a:p>
                      <a:r>
                        <a:rPr kumimoji="1" lang="en-US" altLang="ja-JP" sz="2800" baseline="0" dirty="0"/>
                        <a:t>SR Facility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X-ray FELs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Emittance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err="1"/>
                        <a:t>m.rad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10</a:t>
                      </a:r>
                      <a:r>
                        <a:rPr kumimoji="1" lang="en-US" altLang="ja-JP" sz="2800" baseline="30000" dirty="0"/>
                        <a:t>-8</a:t>
                      </a:r>
                      <a:r>
                        <a:rPr kumimoji="1" lang="en-US" altLang="ja-JP" sz="2800" dirty="0"/>
                        <a:t>~10</a:t>
                      </a:r>
                      <a:r>
                        <a:rPr kumimoji="1" lang="en-US" altLang="ja-JP" sz="2800" baseline="30000" dirty="0"/>
                        <a:t>-9</a:t>
                      </a:r>
                      <a:endParaRPr kumimoji="1" lang="ja-JP" altLang="en-US" sz="28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10</a:t>
                      </a:r>
                      <a:r>
                        <a:rPr kumimoji="1" lang="en-US" altLang="ja-JP" sz="2800" baseline="30000" dirty="0"/>
                        <a:t>-10</a:t>
                      </a:r>
                      <a:r>
                        <a:rPr kumimoji="1" lang="en-US" altLang="ja-JP" sz="2800" dirty="0"/>
                        <a:t>~10</a:t>
                      </a:r>
                      <a:r>
                        <a:rPr kumimoji="1" lang="en-US" altLang="ja-JP" sz="2800" baseline="30000" dirty="0"/>
                        <a:t>-11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Peak</a:t>
                      </a:r>
                      <a:r>
                        <a:rPr kumimoji="1" lang="en-US" altLang="ja-JP" sz="2800" baseline="0" dirty="0"/>
                        <a:t> Current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A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1~100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10</a:t>
                      </a:r>
                      <a:r>
                        <a:rPr kumimoji="1" lang="en-US" altLang="ja-JP" sz="2800" baseline="30000" dirty="0"/>
                        <a:t>3</a:t>
                      </a:r>
                      <a:r>
                        <a:rPr kumimoji="1" lang="en-US" altLang="ja-JP" sz="2800" dirty="0"/>
                        <a:t>~10</a:t>
                      </a:r>
                      <a:r>
                        <a:rPr kumimoji="1" lang="en-US" altLang="ja-JP" sz="2800" baseline="30000" dirty="0"/>
                        <a:t>4</a:t>
                      </a:r>
                      <a:endParaRPr kumimoji="1" lang="ja-JP" altLang="en-US" sz="28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Energy Spread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%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0.1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0.01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663520" y="4650972"/>
            <a:ext cx="5953238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3200" dirty="0"/>
              <a:t>“High Density” e- beam:</a:t>
            </a:r>
          </a:p>
          <a:p>
            <a:r>
              <a:rPr kumimoji="1" lang="en-US" altLang="ja-JP" sz="3200" dirty="0"/>
              <a:t>not only in 4D (</a:t>
            </a:r>
            <a:r>
              <a:rPr kumimoji="1" lang="en-US" altLang="ja-JP" sz="3200" dirty="0" err="1"/>
              <a:t>x,y,x’,y</a:t>
            </a:r>
            <a:r>
              <a:rPr kumimoji="1" lang="en-US" altLang="ja-JP" sz="3200" dirty="0"/>
              <a:t>’)</a:t>
            </a:r>
          </a:p>
          <a:p>
            <a:r>
              <a:rPr kumimoji="1" lang="en-US" altLang="ja-JP" sz="3200" dirty="0"/>
              <a:t>but also in 6D </a:t>
            </a:r>
            <a:r>
              <a:rPr lang="en-US" altLang="ja-JP" sz="3200" dirty="0"/>
              <a:t>(x,y,x’,y’,</a:t>
            </a:r>
            <a:r>
              <a:rPr lang="en-US" altLang="ja-JP" sz="3200" dirty="0" err="1"/>
              <a:t>t,</a:t>
            </a:r>
            <a:r>
              <a:rPr lang="en-US" altLang="ja-JP" sz="3200" dirty="0" err="1">
                <a:latin typeface="Symbol" panose="05050102010706020507" pitchFamily="18" charset="2"/>
              </a:rPr>
              <a:t>g</a:t>
            </a:r>
            <a:r>
              <a:rPr lang="en-US" altLang="ja-JP" sz="3200" dirty="0"/>
              <a:t>)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23627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Generating a High-Density e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 Beam</a:t>
            </a:r>
            <a:r>
              <a:rPr lang="ja-JP" altLang="en-US" dirty="0"/>
              <a:t> </a:t>
            </a:r>
            <a:r>
              <a:rPr lang="en-US" altLang="ja-JP" dirty="0"/>
              <a:t>(1)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1734355"/>
          </a:xfrm>
        </p:spPr>
        <p:txBody>
          <a:bodyPr/>
          <a:lstStyle/>
          <a:p>
            <a:r>
              <a:rPr kumimoji="1" lang="en-US" altLang="ja-JP" dirty="0"/>
              <a:t>Improvement of emittance and energy spread using Linear Accelerators, instead of Storage Rings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39</a:t>
            </a:fld>
            <a:endParaRPr lang="ja-JP" altLang="en-US" dirty="0"/>
          </a:p>
        </p:txBody>
      </p:sp>
      <p:graphicFrame>
        <p:nvGraphicFramePr>
          <p:cNvPr id="5" name="Group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575338"/>
              </p:ext>
            </p:extLst>
          </p:nvPr>
        </p:nvGraphicFramePr>
        <p:xfrm>
          <a:off x="1425244" y="3718560"/>
          <a:ext cx="2743200" cy="1280160"/>
        </p:xfrm>
        <a:graphic>
          <a:graphicData uri="http://schemas.openxmlformats.org/drawingml/2006/table">
            <a:tbl>
              <a:tblPr/>
              <a:tblGrid>
                <a:gridCol w="116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9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∝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g</a:t>
                      </a:r>
                      <a:r>
                        <a:rPr kumimoji="1" lang="en-US" altLang="ja-JP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s</a:t>
                      </a:r>
                      <a:r>
                        <a:rPr kumimoji="1" lang="en-US" altLang="ja-JP" sz="3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g</a:t>
                      </a: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∝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g</a:t>
                      </a:r>
                      <a:r>
                        <a:rPr kumimoji="1" lang="en-US" altLang="ja-JP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-1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Group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736291"/>
              </p:ext>
            </p:extLst>
          </p:nvPr>
        </p:nvGraphicFramePr>
        <p:xfrm>
          <a:off x="5505907" y="3718560"/>
          <a:ext cx="2743200" cy="1280160"/>
        </p:xfrm>
        <a:graphic>
          <a:graphicData uri="http://schemas.openxmlformats.org/drawingml/2006/table">
            <a:tbl>
              <a:tblPr/>
              <a:tblGrid>
                <a:gridCol w="116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9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∝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g</a:t>
                      </a:r>
                      <a:r>
                        <a:rPr kumimoji="1" lang="en-US" altLang="ja-JP" sz="3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s</a:t>
                      </a:r>
                      <a:r>
                        <a:rPr kumimoji="1" lang="en-US" altLang="ja-JP" sz="3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g</a:t>
                      </a: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/</a:t>
                      </a: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</a:rPr>
                        <a:t>∝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 marL="382588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 marL="952500">
                        <a:spcBef>
                          <a:spcPct val="20000"/>
                        </a:spcBef>
                        <a:buSzPct val="50000"/>
                        <a:buFont typeface="Wingdings" panose="05000000000000000000" pitchFamily="2" charset="2"/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 marL="1333500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 marL="1808163">
                        <a:spcBef>
                          <a:spcPct val="20000"/>
                        </a:spcBef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marL="2265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marL="27225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marL="31797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marL="36369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765175" algn="l"/>
                        </a:tabLst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65175" algn="l"/>
                        </a:tabLst>
                      </a:pPr>
                      <a:r>
                        <a:rPr kumimoji="1" lang="en-US" altLang="ja-JP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panose="020B0600070205080204" pitchFamily="50" charset="-128"/>
                        </a:rPr>
                        <a:t>g</a:t>
                      </a:r>
                      <a:endParaRPr kumimoji="1" lang="en-US" altLang="ja-JP" sz="3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2156988" y="3180978"/>
            <a:ext cx="1279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LINAC</a:t>
            </a:r>
            <a:endParaRPr kumimoji="1" lang="ja-JP" altLang="en-US" sz="28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326715" y="3180977"/>
            <a:ext cx="1101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RING</a:t>
            </a:r>
            <a:endParaRPr kumimoji="1" lang="ja-JP" altLang="en-US" sz="28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52803" y="5182820"/>
            <a:ext cx="368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“the higher, the better”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209031" y="5182820"/>
            <a:ext cx="36880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“the lower, the better” (but more difficult to operate)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8600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Generating a High-Density e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 Beam</a:t>
            </a:r>
            <a:r>
              <a:rPr lang="ja-JP" altLang="en-US" dirty="0"/>
              <a:t> </a:t>
            </a:r>
            <a:r>
              <a:rPr lang="en-US" altLang="ja-JP" dirty="0"/>
              <a:t>(2)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1262447"/>
          </a:xfrm>
        </p:spPr>
        <p:txBody>
          <a:bodyPr/>
          <a:lstStyle/>
          <a:p>
            <a:r>
              <a:rPr kumimoji="1" lang="en-US" altLang="ja-JP" dirty="0"/>
              <a:t>Enhancement of the peak current</a:t>
            </a:r>
          </a:p>
          <a:p>
            <a:pPr lvl="1"/>
            <a:r>
              <a:rPr lang="en-US" altLang="ja-JP" dirty="0"/>
              <a:t>“Chirping” and “Compressing”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40</a:t>
            </a:fld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1154078" y="3001248"/>
            <a:ext cx="1809345" cy="525294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e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 beam</a:t>
            </a:r>
            <a:endParaRPr kumimoji="1" lang="ja-JP" altLang="en-US" dirty="0"/>
          </a:p>
        </p:txBody>
      </p:sp>
      <p:sp>
        <p:nvSpPr>
          <p:cNvPr id="6" name="円/楕円 5"/>
          <p:cNvSpPr/>
          <p:nvPr/>
        </p:nvSpPr>
        <p:spPr>
          <a:xfrm rot="10800000">
            <a:off x="6455954" y="3001248"/>
            <a:ext cx="1809345" cy="525294"/>
          </a:xfrm>
          <a:prstGeom prst="ellipse">
            <a:avLst/>
          </a:prstGeom>
          <a:gradFill flip="none" rotWithShape="1">
            <a:gsLst>
              <a:gs pos="0">
                <a:srgbClr val="0000FF"/>
              </a:gs>
              <a:gs pos="100000">
                <a:srgbClr val="FF0000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フローチャート: 直接アクセス記憶 9"/>
          <p:cNvSpPr/>
          <p:nvPr/>
        </p:nvSpPr>
        <p:spPr>
          <a:xfrm>
            <a:off x="4174667" y="2699691"/>
            <a:ext cx="1070042" cy="1089498"/>
          </a:xfrm>
          <a:prstGeom prst="flowChartMagneticDrum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右矢印 10"/>
          <p:cNvSpPr/>
          <p:nvPr/>
        </p:nvSpPr>
        <p:spPr>
          <a:xfrm>
            <a:off x="3151495" y="3035295"/>
            <a:ext cx="413426" cy="45720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右矢印 11"/>
          <p:cNvSpPr/>
          <p:nvPr/>
        </p:nvSpPr>
        <p:spPr>
          <a:xfrm>
            <a:off x="5854456" y="3035295"/>
            <a:ext cx="413426" cy="45720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086408" y="3750583"/>
            <a:ext cx="1246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RF Cavity</a:t>
            </a:r>
            <a:endParaRPr kumimoji="1" lang="ja-JP" altLang="en-US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753621" y="3559817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Lower</a:t>
            </a:r>
            <a:endParaRPr kumimoji="1" lang="ja-JP" altLang="en-US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194595" y="3558225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Higher</a:t>
            </a:r>
            <a:endParaRPr kumimoji="1" lang="ja-JP" altLang="en-US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5864085" y="2435684"/>
            <a:ext cx="3004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Applying an Energy chirp</a:t>
            </a:r>
            <a:endParaRPr kumimoji="1" lang="ja-JP" altLang="en-US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261813" y="4257446"/>
            <a:ext cx="8629444" cy="2495772"/>
            <a:chOff x="261813" y="4257446"/>
            <a:chExt cx="8629444" cy="2495772"/>
          </a:xfrm>
        </p:grpSpPr>
        <p:grpSp>
          <p:nvGrpSpPr>
            <p:cNvPr id="36" name="グループ化 35"/>
            <p:cNvGrpSpPr/>
            <p:nvPr/>
          </p:nvGrpSpPr>
          <p:grpSpPr>
            <a:xfrm>
              <a:off x="261813" y="4668404"/>
              <a:ext cx="7358371" cy="1929246"/>
              <a:chOff x="261813" y="4507063"/>
              <a:chExt cx="7358371" cy="1929246"/>
            </a:xfrm>
          </p:grpSpPr>
          <p:sp>
            <p:nvSpPr>
              <p:cNvPr id="31" name="Freeform 17"/>
              <p:cNvSpPr>
                <a:spLocks/>
              </p:cNvSpPr>
              <p:nvPr/>
            </p:nvSpPr>
            <p:spPr bwMode="auto">
              <a:xfrm>
                <a:off x="7101071" y="4507063"/>
                <a:ext cx="519113" cy="1619069"/>
              </a:xfrm>
              <a:custGeom>
                <a:avLst/>
                <a:gdLst>
                  <a:gd name="T0" fmla="*/ 136 w 136"/>
                  <a:gd name="T1" fmla="*/ 68 h 68"/>
                  <a:gd name="T2" fmla="*/ 113 w 136"/>
                  <a:gd name="T3" fmla="*/ 68 h 68"/>
                  <a:gd name="T4" fmla="*/ 68 w 136"/>
                  <a:gd name="T5" fmla="*/ 0 h 68"/>
                  <a:gd name="T6" fmla="*/ 68 w 136"/>
                  <a:gd name="T7" fmla="*/ 0 h 68"/>
                  <a:gd name="T8" fmla="*/ 22 w 136"/>
                  <a:gd name="T9" fmla="*/ 68 h 68"/>
                  <a:gd name="T10" fmla="*/ 0 w 136"/>
                  <a:gd name="T1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6" h="68">
                    <a:moveTo>
                      <a:pt x="136" y="68"/>
                    </a:moveTo>
                    <a:cubicBezTo>
                      <a:pt x="136" y="68"/>
                      <a:pt x="136" y="68"/>
                      <a:pt x="113" y="68"/>
                    </a:cubicBezTo>
                    <a:cubicBezTo>
                      <a:pt x="90" y="68"/>
                      <a:pt x="90" y="0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45" y="0"/>
                      <a:pt x="45" y="68"/>
                      <a:pt x="22" y="68"/>
                    </a:cubicBezTo>
                    <a:cubicBezTo>
                      <a:pt x="0" y="68"/>
                      <a:pt x="0" y="68"/>
                      <a:pt x="0" y="68"/>
                    </a:cubicBezTo>
                  </a:path>
                </a:pathLst>
              </a:custGeom>
              <a:solidFill>
                <a:srgbClr val="FFFF00"/>
              </a:solidFill>
              <a:ln w="6350" cap="flat">
                <a:solidFill>
                  <a:srgbClr val="231815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35" name="グループ化 34"/>
              <p:cNvGrpSpPr/>
              <p:nvPr/>
            </p:nvGrpSpPr>
            <p:grpSpPr>
              <a:xfrm>
                <a:off x="261813" y="4890031"/>
                <a:ext cx="4001498" cy="1546278"/>
                <a:chOff x="261813" y="4890031"/>
                <a:chExt cx="4001498" cy="1546278"/>
              </a:xfrm>
            </p:grpSpPr>
            <p:sp>
              <p:nvSpPr>
                <p:cNvPr id="30" name="Freeform 16"/>
                <p:cNvSpPr>
                  <a:spLocks/>
                </p:cNvSpPr>
                <p:nvPr/>
              </p:nvSpPr>
              <p:spPr bwMode="auto">
                <a:xfrm>
                  <a:off x="549275" y="5867370"/>
                  <a:ext cx="3165189" cy="258762"/>
                </a:xfrm>
                <a:custGeom>
                  <a:avLst/>
                  <a:gdLst>
                    <a:gd name="T0" fmla="*/ 159 w 159"/>
                    <a:gd name="T1" fmla="*/ 68 h 68"/>
                    <a:gd name="T2" fmla="*/ 136 w 159"/>
                    <a:gd name="T3" fmla="*/ 68 h 68"/>
                    <a:gd name="T4" fmla="*/ 91 w 159"/>
                    <a:gd name="T5" fmla="*/ 0 h 68"/>
                    <a:gd name="T6" fmla="*/ 68 w 159"/>
                    <a:gd name="T7" fmla="*/ 0 h 68"/>
                    <a:gd name="T8" fmla="*/ 23 w 159"/>
                    <a:gd name="T9" fmla="*/ 68 h 68"/>
                    <a:gd name="T10" fmla="*/ 0 w 159"/>
                    <a:gd name="T11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9" h="68">
                      <a:moveTo>
                        <a:pt x="159" y="68"/>
                      </a:moveTo>
                      <a:cubicBezTo>
                        <a:pt x="159" y="68"/>
                        <a:pt x="159" y="68"/>
                        <a:pt x="136" y="68"/>
                      </a:cubicBezTo>
                      <a:cubicBezTo>
                        <a:pt x="114" y="68"/>
                        <a:pt x="114" y="0"/>
                        <a:pt x="91" y="0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46" y="0"/>
                        <a:pt x="46" y="68"/>
                        <a:pt x="23" y="68"/>
                      </a:cubicBezTo>
                      <a:cubicBezTo>
                        <a:pt x="0" y="68"/>
                        <a:pt x="0" y="68"/>
                        <a:pt x="0" y="68"/>
                      </a:cubicBezTo>
                    </a:path>
                  </a:pathLst>
                </a:custGeom>
                <a:solidFill>
                  <a:srgbClr val="FFFF00"/>
                </a:solidFill>
                <a:ln w="6350" cap="flat">
                  <a:solidFill>
                    <a:srgbClr val="231815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" name="フリーフォーム 31"/>
                <p:cNvSpPr/>
                <p:nvPr/>
              </p:nvSpPr>
              <p:spPr>
                <a:xfrm>
                  <a:off x="403754" y="5269149"/>
                  <a:ext cx="3570051" cy="982494"/>
                </a:xfrm>
                <a:custGeom>
                  <a:avLst/>
                  <a:gdLst>
                    <a:gd name="connsiteX0" fmla="*/ 0 w 3570051"/>
                    <a:gd name="connsiteY0" fmla="*/ 0 h 982494"/>
                    <a:gd name="connsiteX1" fmla="*/ 0 w 3570051"/>
                    <a:gd name="connsiteY1" fmla="*/ 982494 h 982494"/>
                    <a:gd name="connsiteX2" fmla="*/ 126460 w 3570051"/>
                    <a:gd name="connsiteY2" fmla="*/ 972766 h 982494"/>
                    <a:gd name="connsiteX3" fmla="*/ 3570051 w 3570051"/>
                    <a:gd name="connsiteY3" fmla="*/ 972766 h 982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70051" h="982494">
                      <a:moveTo>
                        <a:pt x="0" y="0"/>
                      </a:moveTo>
                      <a:lnTo>
                        <a:pt x="0" y="982494"/>
                      </a:lnTo>
                      <a:lnTo>
                        <a:pt x="126460" y="972766"/>
                      </a:lnTo>
                      <a:lnTo>
                        <a:pt x="3570051" y="972766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" name="テキスト ボックス 32"/>
                <p:cNvSpPr txBox="1"/>
                <p:nvPr/>
              </p:nvSpPr>
              <p:spPr>
                <a:xfrm>
                  <a:off x="3990479" y="6066977"/>
                  <a:ext cx="2728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/>
                    <a:t>t</a:t>
                  </a:r>
                  <a:endParaRPr kumimoji="1" lang="ja-JP" altLang="en-US" dirty="0"/>
                </a:p>
              </p:txBody>
            </p:sp>
            <p:sp>
              <p:nvSpPr>
                <p:cNvPr id="34" name="テキスト ボックス 33"/>
                <p:cNvSpPr txBox="1"/>
                <p:nvPr/>
              </p:nvSpPr>
              <p:spPr>
                <a:xfrm>
                  <a:off x="261813" y="4890031"/>
                  <a:ext cx="27764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/>
                    <a:t>I</a:t>
                  </a:r>
                  <a:endParaRPr kumimoji="1" lang="ja-JP" altLang="en-US" dirty="0"/>
                </a:p>
              </p:txBody>
            </p:sp>
          </p:grpSp>
        </p:grpSp>
        <p:sp>
          <p:nvSpPr>
            <p:cNvPr id="8" name="円/楕円 7"/>
            <p:cNvSpPr/>
            <p:nvPr/>
          </p:nvSpPr>
          <p:spPr>
            <a:xfrm>
              <a:off x="1154078" y="5197027"/>
              <a:ext cx="1809345" cy="525294"/>
            </a:xfrm>
            <a:prstGeom prst="ellipse">
              <a:avLst/>
            </a:prstGeom>
            <a:gradFill flip="none" rotWithShape="1">
              <a:gsLst>
                <a:gs pos="100000">
                  <a:srgbClr val="0000FF"/>
                </a:gs>
                <a:gs pos="0">
                  <a:srgbClr val="FF0000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ja-JP" dirty="0"/>
                <a:t>e</a:t>
              </a:r>
              <a:r>
                <a:rPr lang="en-US" altLang="ja-JP" baseline="30000" dirty="0"/>
                <a:t>-</a:t>
              </a:r>
              <a:r>
                <a:rPr lang="en-US" altLang="ja-JP" dirty="0"/>
                <a:t> beam</a:t>
              </a:r>
              <a:endParaRPr lang="ja-JP" altLang="en-US" dirty="0"/>
            </a:p>
          </p:txBody>
        </p:sp>
        <p:sp>
          <p:nvSpPr>
            <p:cNvPr id="9" name="円/楕円 8"/>
            <p:cNvSpPr/>
            <p:nvPr/>
          </p:nvSpPr>
          <p:spPr>
            <a:xfrm>
              <a:off x="7292534" y="5197027"/>
              <a:ext cx="136189" cy="525294"/>
            </a:xfrm>
            <a:prstGeom prst="ellipse">
              <a:avLst/>
            </a:prstGeom>
            <a:gradFill flip="none" rotWithShape="1">
              <a:gsLst>
                <a:gs pos="100000">
                  <a:srgbClr val="0000FF"/>
                </a:gs>
                <a:gs pos="0">
                  <a:srgbClr val="FF0000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3928137" y="5017496"/>
              <a:ext cx="391708" cy="787076"/>
            </a:xfrm>
            <a:prstGeom prst="rect">
              <a:avLst/>
            </a:prstGeom>
            <a:solidFill>
              <a:srgbClr val="FFC000"/>
            </a:solidFill>
            <a:ln w="1111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4723276" y="4537077"/>
              <a:ext cx="790735" cy="787075"/>
            </a:xfrm>
            <a:prstGeom prst="rect">
              <a:avLst/>
            </a:prstGeom>
            <a:solidFill>
              <a:srgbClr val="FFC000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5936112" y="5017496"/>
              <a:ext cx="391708" cy="787076"/>
            </a:xfrm>
            <a:prstGeom prst="rect">
              <a:avLst/>
            </a:prstGeom>
            <a:solidFill>
              <a:srgbClr val="FFC000"/>
            </a:solidFill>
            <a:ln w="1111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3289307" y="4992852"/>
              <a:ext cx="3658674" cy="466822"/>
            </a:xfrm>
            <a:custGeom>
              <a:avLst/>
              <a:gdLst>
                <a:gd name="T0" fmla="*/ 1185 w 1185"/>
                <a:gd name="T1" fmla="*/ 275 h 275"/>
                <a:gd name="T2" fmla="*/ 917 w 1185"/>
                <a:gd name="T3" fmla="*/ 275 h 275"/>
                <a:gd name="T4" fmla="*/ 594 w 1185"/>
                <a:gd name="T5" fmla="*/ 0 h 275"/>
                <a:gd name="T6" fmla="*/ 594 w 1185"/>
                <a:gd name="T7" fmla="*/ 0 h 275"/>
                <a:gd name="T8" fmla="*/ 271 w 1185"/>
                <a:gd name="T9" fmla="*/ 275 h 275"/>
                <a:gd name="T10" fmla="*/ 0 w 1185"/>
                <a:gd name="T1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5" h="275">
                  <a:moveTo>
                    <a:pt x="1185" y="275"/>
                  </a:moveTo>
                  <a:lnTo>
                    <a:pt x="917" y="275"/>
                  </a:lnTo>
                  <a:lnTo>
                    <a:pt x="594" y="0"/>
                  </a:lnTo>
                  <a:lnTo>
                    <a:pt x="594" y="0"/>
                  </a:lnTo>
                  <a:lnTo>
                    <a:pt x="271" y="275"/>
                  </a:lnTo>
                  <a:lnTo>
                    <a:pt x="0" y="275"/>
                  </a:lnTo>
                </a:path>
              </a:pathLst>
            </a:custGeom>
            <a:noFill/>
            <a:ln w="2540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3288520" y="4668404"/>
              <a:ext cx="3658674" cy="771814"/>
            </a:xfrm>
            <a:custGeom>
              <a:avLst/>
              <a:gdLst>
                <a:gd name="T0" fmla="*/ 1185 w 1185"/>
                <a:gd name="T1" fmla="*/ 275 h 275"/>
                <a:gd name="T2" fmla="*/ 917 w 1185"/>
                <a:gd name="T3" fmla="*/ 275 h 275"/>
                <a:gd name="T4" fmla="*/ 594 w 1185"/>
                <a:gd name="T5" fmla="*/ 0 h 275"/>
                <a:gd name="T6" fmla="*/ 594 w 1185"/>
                <a:gd name="T7" fmla="*/ 0 h 275"/>
                <a:gd name="T8" fmla="*/ 271 w 1185"/>
                <a:gd name="T9" fmla="*/ 275 h 275"/>
                <a:gd name="T10" fmla="*/ 0 w 1185"/>
                <a:gd name="T11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5" h="275">
                  <a:moveTo>
                    <a:pt x="1185" y="275"/>
                  </a:moveTo>
                  <a:lnTo>
                    <a:pt x="917" y="275"/>
                  </a:lnTo>
                  <a:lnTo>
                    <a:pt x="594" y="0"/>
                  </a:lnTo>
                  <a:lnTo>
                    <a:pt x="594" y="0"/>
                  </a:lnTo>
                  <a:lnTo>
                    <a:pt x="271" y="275"/>
                  </a:lnTo>
                  <a:lnTo>
                    <a:pt x="0" y="275"/>
                  </a:lnTo>
                </a:path>
              </a:pathLst>
            </a:custGeom>
            <a:noFill/>
            <a:ln w="2540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4579690" y="5463934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Chicane</a:t>
              </a:r>
              <a:endParaRPr kumimoji="1" lang="ja-JP" altLang="en-US" dirty="0"/>
            </a:p>
          </p:txBody>
        </p:sp>
        <p:cxnSp>
          <p:nvCxnSpPr>
            <p:cNvPr id="41" name="直線コネクタ 40"/>
            <p:cNvCxnSpPr/>
            <p:nvPr/>
          </p:nvCxnSpPr>
          <p:spPr>
            <a:xfrm>
              <a:off x="389292" y="4257446"/>
              <a:ext cx="850196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テキスト ボックス 45"/>
            <p:cNvSpPr txBox="1"/>
            <p:nvPr/>
          </p:nvSpPr>
          <p:spPr>
            <a:xfrm>
              <a:off x="6151801" y="6383886"/>
              <a:ext cx="24176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Bunch Compression</a:t>
              </a:r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6111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General Layout of SP FELs</a:t>
            </a:r>
            <a:endParaRPr kumimoji="1" lang="ja-JP" altLang="en-US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78" y="206472"/>
            <a:ext cx="8583507" cy="6651528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41</a:t>
            </a:fld>
            <a:endParaRPr lang="ja-JP" altLang="en-US" dirty="0"/>
          </a:p>
        </p:txBody>
      </p:sp>
      <p:sp>
        <p:nvSpPr>
          <p:cNvPr id="8" name="角丸四角形吹き出し 7"/>
          <p:cNvSpPr/>
          <p:nvPr/>
        </p:nvSpPr>
        <p:spPr>
          <a:xfrm>
            <a:off x="5438329" y="2228433"/>
            <a:ext cx="2411803" cy="1119705"/>
          </a:xfrm>
          <a:prstGeom prst="wedgeRoundRectCallout">
            <a:avLst>
              <a:gd name="adj1" fmla="val -48316"/>
              <a:gd name="adj2" fmla="val 120539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b="1" dirty="0"/>
              <a:t>Highly-brilliant Electron Beam</a:t>
            </a:r>
          </a:p>
        </p:txBody>
      </p:sp>
      <p:sp>
        <p:nvSpPr>
          <p:cNvPr id="9" name="角丸四角形吹き出し 8"/>
          <p:cNvSpPr/>
          <p:nvPr/>
        </p:nvSpPr>
        <p:spPr>
          <a:xfrm>
            <a:off x="7813964" y="5008360"/>
            <a:ext cx="1330036" cy="827925"/>
          </a:xfrm>
          <a:prstGeom prst="wedgeRoundRectCallout">
            <a:avLst>
              <a:gd name="adj1" fmla="val 1441"/>
              <a:gd name="adj2" fmla="val 121463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b="1" dirty="0"/>
              <a:t>FEL</a:t>
            </a:r>
          </a:p>
          <a:p>
            <a:pPr algn="ctr"/>
            <a:r>
              <a:rPr lang="en-US" altLang="ja-JP" sz="2000" b="1" dirty="0"/>
              <a:t>Pulse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0" y="1114288"/>
            <a:ext cx="11657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Injector</a:t>
            </a:r>
            <a:endParaRPr lang="ja-JP" altLang="en-US" sz="20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44590" y="2119336"/>
            <a:ext cx="16802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Bunch</a:t>
            </a:r>
          </a:p>
          <a:p>
            <a:r>
              <a:rPr lang="en-US" altLang="ja-JP" sz="20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Compressor</a:t>
            </a:r>
            <a:endParaRPr lang="ja-JP" altLang="en-US" sz="20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706246" y="3348138"/>
            <a:ext cx="15852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Main</a:t>
            </a:r>
          </a:p>
          <a:p>
            <a:r>
              <a:rPr lang="en-US" altLang="ja-JP" sz="20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Accelerator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6741227" y="4355723"/>
            <a:ext cx="16610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Undulator</a:t>
            </a:r>
            <a:endParaRPr lang="ja-JP" altLang="en-US" sz="24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0" name="角丸四角形吹き出し 19"/>
          <p:cNvSpPr/>
          <p:nvPr/>
        </p:nvSpPr>
        <p:spPr>
          <a:xfrm>
            <a:off x="2913824" y="5396894"/>
            <a:ext cx="2755328" cy="980729"/>
          </a:xfrm>
          <a:prstGeom prst="wedgeRoundRectCallout">
            <a:avLst>
              <a:gd name="adj1" fmla="val 71325"/>
              <a:gd name="adj2" fmla="val -5448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b="1" dirty="0"/>
              <a:t>FEL amplification takes place here!</a:t>
            </a:r>
            <a:endParaRPr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3903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Important Parameters in SP-FEL(1)</a:t>
            </a:r>
          </a:p>
        </p:txBody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136650"/>
            <a:ext cx="7966587" cy="42021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dirty="0"/>
              <a:t>FEL</a:t>
            </a:r>
            <a:r>
              <a:rPr lang="ja-JP" altLang="en-US" dirty="0"/>
              <a:t> </a:t>
            </a:r>
            <a:r>
              <a:rPr lang="en-US" altLang="ja-JP" dirty="0"/>
              <a:t>Parameter </a:t>
            </a:r>
            <a:r>
              <a:rPr lang="en-US" altLang="ja-JP" dirty="0">
                <a:latin typeface="Symbol" panose="05050102010706020507" pitchFamily="18" charset="2"/>
              </a:rPr>
              <a:t>r</a:t>
            </a:r>
          </a:p>
          <a:p>
            <a:pPr lvl="1">
              <a:lnSpc>
                <a:spcPct val="90000"/>
              </a:lnSpc>
            </a:pPr>
            <a:r>
              <a:rPr lang="en-US" altLang="ja-JP" dirty="0"/>
              <a:t>Dimensionless parameter related to the efficiency (10</a:t>
            </a:r>
            <a:r>
              <a:rPr lang="en-US" altLang="ja-JP" baseline="30000" dirty="0"/>
              <a:t>-2</a:t>
            </a:r>
            <a:r>
              <a:rPr lang="en-US" altLang="ja-JP" dirty="0"/>
              <a:t>~10</a:t>
            </a:r>
            <a:r>
              <a:rPr lang="en-US" altLang="ja-JP" baseline="30000" dirty="0"/>
              <a:t>-4</a:t>
            </a:r>
            <a:r>
              <a:rPr lang="en-US" altLang="ja-JP" dirty="0"/>
              <a:t>)</a:t>
            </a:r>
          </a:p>
          <a:p>
            <a:pPr lvl="1">
              <a:lnSpc>
                <a:spcPct val="90000"/>
              </a:lnSpc>
            </a:pPr>
            <a:endParaRPr lang="en-US" altLang="ja-JP" dirty="0"/>
          </a:p>
          <a:p>
            <a:pPr lvl="1">
              <a:lnSpc>
                <a:spcPct val="90000"/>
              </a:lnSpc>
            </a:pPr>
            <a:endParaRPr lang="en-US" altLang="ja-JP" dirty="0"/>
          </a:p>
          <a:p>
            <a:pPr lvl="1">
              <a:lnSpc>
                <a:spcPct val="90000"/>
              </a:lnSpc>
            </a:pPr>
            <a:endParaRPr lang="en-US" altLang="ja-JP" dirty="0"/>
          </a:p>
          <a:p>
            <a:pPr lvl="1">
              <a:lnSpc>
                <a:spcPct val="90000"/>
              </a:lnSpc>
            </a:pPr>
            <a:r>
              <a:rPr lang="en-US" altLang="ja-JP" dirty="0"/>
              <a:t>FEL bandwidth scales as </a:t>
            </a:r>
            <a:r>
              <a:rPr lang="en-US" altLang="ja-JP" dirty="0">
                <a:latin typeface="Symbol" panose="05050102010706020507" pitchFamily="18" charset="2"/>
              </a:rPr>
              <a:t>r</a:t>
            </a:r>
          </a:p>
          <a:p>
            <a:pPr>
              <a:lnSpc>
                <a:spcPct val="90000"/>
              </a:lnSpc>
            </a:pPr>
            <a:r>
              <a:rPr lang="en-US" altLang="ja-JP" dirty="0"/>
              <a:t>Gain Length L</a:t>
            </a:r>
            <a:r>
              <a:rPr lang="en-US" altLang="ja-JP" baseline="-25000" dirty="0"/>
              <a:t>g</a:t>
            </a:r>
          </a:p>
          <a:p>
            <a:pPr lvl="1">
              <a:lnSpc>
                <a:spcPct val="90000"/>
              </a:lnSpc>
            </a:pPr>
            <a:r>
              <a:rPr lang="en-US" altLang="ja-JP" dirty="0"/>
              <a:t>Undulator length needed to amplify the radiation power by e=2.718</a:t>
            </a:r>
          </a:p>
        </p:txBody>
      </p:sp>
      <p:sp>
        <p:nvSpPr>
          <p:cNvPr id="784393" name="Text Box 9"/>
          <p:cNvSpPr txBox="1">
            <a:spLocks noChangeArrowheads="1"/>
          </p:cNvSpPr>
          <p:nvPr/>
        </p:nvSpPr>
        <p:spPr bwMode="auto">
          <a:xfrm>
            <a:off x="8005763" y="0"/>
            <a:ext cx="11382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200" i="1"/>
              <a:t>主要パラメータ</a:t>
            </a:r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718" y="2663032"/>
            <a:ext cx="3964356" cy="96859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094" y="5861508"/>
            <a:ext cx="5700100" cy="878589"/>
          </a:xfrm>
          <a:prstGeom prst="rect">
            <a:avLst/>
          </a:prstGeom>
        </p:spPr>
      </p:pic>
      <p:sp>
        <p:nvSpPr>
          <p:cNvPr id="10" name="スライド番号プレースホルダー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6853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2ED069C-25BE-2B95-DA7A-05BAAFE72B91}"/>
              </a:ext>
            </a:extLst>
          </p:cNvPr>
          <p:cNvGrpSpPr/>
          <p:nvPr/>
        </p:nvGrpSpPr>
        <p:grpSpPr>
          <a:xfrm>
            <a:off x="1443506" y="3479427"/>
            <a:ext cx="3054921" cy="2173690"/>
            <a:chOff x="1443506" y="3431580"/>
            <a:chExt cx="3054921" cy="2173690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D59BBD6E-2F9F-020A-236C-4807E1B5BDF3}"/>
                </a:ext>
              </a:extLst>
            </p:cNvPr>
            <p:cNvSpPr/>
            <p:nvPr/>
          </p:nvSpPr>
          <p:spPr>
            <a:xfrm>
              <a:off x="3930869" y="3431580"/>
              <a:ext cx="430924" cy="8870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8" name="Text Box 11">
              <a:extLst>
                <a:ext uri="{FF2B5EF4-FFF2-40B4-BE49-F238E27FC236}">
                  <a16:creationId xmlns:a16="http://schemas.microsoft.com/office/drawing/2014/main" id="{491CEB64-E746-C765-FF2C-CBE6700B20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3506" y="4651163"/>
              <a:ext cx="3054921" cy="95410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altLang="ja-JP" sz="2800" dirty="0"/>
                <a:t>slippage in one undulator period</a:t>
              </a:r>
              <a:endParaRPr lang="en-US" altLang="ja-JP" sz="2800" dirty="0">
                <a:latin typeface="Symbol" panose="05050102010706020507" pitchFamily="18" charset="2"/>
              </a:endParaRPr>
            </a:p>
          </p:txBody>
        </p:sp>
        <p:sp>
          <p:nvSpPr>
            <p:cNvPr id="15" name="矢印: 下 14">
              <a:extLst>
                <a:ext uri="{FF2B5EF4-FFF2-40B4-BE49-F238E27FC236}">
                  <a16:creationId xmlns:a16="http://schemas.microsoft.com/office/drawing/2014/main" id="{7C6DC115-94C3-5AB7-0A8A-F083834E6033}"/>
                </a:ext>
              </a:extLst>
            </p:cNvPr>
            <p:cNvSpPr/>
            <p:nvPr/>
          </p:nvSpPr>
          <p:spPr>
            <a:xfrm rot="2448724">
              <a:off x="3575773" y="4222528"/>
              <a:ext cx="388883" cy="525517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003EB07-BFCF-8972-FAF9-F3C28699FB56}"/>
              </a:ext>
            </a:extLst>
          </p:cNvPr>
          <p:cNvGrpSpPr/>
          <p:nvPr/>
        </p:nvGrpSpPr>
        <p:grpSpPr>
          <a:xfrm>
            <a:off x="4772573" y="3479427"/>
            <a:ext cx="3485846" cy="2161316"/>
            <a:chOff x="4772573" y="3431580"/>
            <a:chExt cx="3485846" cy="2161316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A237AEE1-3E86-1F67-B7B1-DCB5D7F959F6}"/>
                </a:ext>
              </a:extLst>
            </p:cNvPr>
            <p:cNvSpPr/>
            <p:nvPr/>
          </p:nvSpPr>
          <p:spPr>
            <a:xfrm>
              <a:off x="4772573" y="3431580"/>
              <a:ext cx="629743" cy="8870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12" name="Text Box 11">
              <a:extLst>
                <a:ext uri="{FF2B5EF4-FFF2-40B4-BE49-F238E27FC236}">
                  <a16:creationId xmlns:a16="http://schemas.microsoft.com/office/drawing/2014/main" id="{96CAE4AE-D2BD-85F2-EC33-D8C43F151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3498" y="4638789"/>
              <a:ext cx="3054921" cy="95410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altLang="ja-JP" sz="2800" dirty="0"/>
                <a:t># of periods in one gain length</a:t>
              </a:r>
              <a:endParaRPr lang="en-US" altLang="ja-JP" sz="2800" dirty="0">
                <a:latin typeface="Symbol" panose="05050102010706020507" pitchFamily="18" charset="2"/>
              </a:endParaRPr>
            </a:p>
          </p:txBody>
        </p:sp>
        <p:sp>
          <p:nvSpPr>
            <p:cNvPr id="16" name="矢印: 下 15">
              <a:extLst>
                <a:ext uri="{FF2B5EF4-FFF2-40B4-BE49-F238E27FC236}">
                  <a16:creationId xmlns:a16="http://schemas.microsoft.com/office/drawing/2014/main" id="{879F9273-439C-E7C3-4A82-B1E3AA5638AC}"/>
                </a:ext>
              </a:extLst>
            </p:cNvPr>
            <p:cNvSpPr/>
            <p:nvPr/>
          </p:nvSpPr>
          <p:spPr>
            <a:xfrm rot="18900000">
              <a:off x="5332345" y="4219864"/>
              <a:ext cx="388883" cy="525517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8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Important Parameters in SP-FEL(2)</a:t>
            </a:r>
          </a:p>
        </p:txBody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136651"/>
            <a:ext cx="7966587" cy="19946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dirty="0"/>
              <a:t>Cooperation (Coherence) Length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baseline="-25000" dirty="0"/>
              <a:t>c</a:t>
            </a:r>
            <a:endParaRPr lang="en-US" altLang="ja-JP" baseline="-25000" dirty="0">
              <a:latin typeface="Symbol" panose="05050102010706020507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altLang="ja-JP" dirty="0"/>
              <a:t>Slippage length in one gain length</a:t>
            </a:r>
          </a:p>
          <a:p>
            <a:pPr lvl="1">
              <a:lnSpc>
                <a:spcPct val="90000"/>
              </a:lnSpc>
            </a:pPr>
            <a:r>
              <a:rPr lang="en-US" altLang="ja-JP" dirty="0"/>
              <a:t>Determines the longitudinal coherence of radiation (spike width) in SASE FELs</a:t>
            </a:r>
          </a:p>
        </p:txBody>
      </p:sp>
      <p:sp>
        <p:nvSpPr>
          <p:cNvPr id="784393" name="Text Box 9"/>
          <p:cNvSpPr txBox="1">
            <a:spLocks noChangeArrowheads="1"/>
          </p:cNvSpPr>
          <p:nvPr/>
        </p:nvSpPr>
        <p:spPr bwMode="auto">
          <a:xfrm>
            <a:off x="8005763" y="0"/>
            <a:ext cx="11382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200" i="1"/>
              <a:t>主要パラメータ</a:t>
            </a:r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1"/>
          </p:nvPr>
        </p:nvSpPr>
        <p:spPr>
          <a:xfrm>
            <a:off x="8532813" y="6182980"/>
            <a:ext cx="611187" cy="258763"/>
          </a:xfrm>
        </p:spPr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43</a:t>
            </a:fld>
            <a:endParaRPr lang="ja-JP" altLang="en-US" dirty="0"/>
          </a:p>
        </p:txBody>
      </p:sp>
      <p:pic>
        <p:nvPicPr>
          <p:cNvPr id="11" name="図 10" descr="\documentclass{article}&#10;\usepackage{amsmath,mathrsfs,bm}&#10;\pagestyle{empty}&#10;\begin{document}&#10;&#10;\[&#10;\lambda_c=\lambda_1\times\frac{L_G}{\lambda_u}&#10;\]&#10;&#10;&#10;\end{document}" title="IguanaTex Picture Display">
            <a:extLst>
              <a:ext uri="{FF2B5EF4-FFF2-40B4-BE49-F238E27FC236}">
                <a16:creationId xmlns:a16="http://schemas.microsoft.com/office/drawing/2014/main" id="{132EF1BC-122F-AFB6-7B69-8D5B7050C6E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83" y="3541197"/>
            <a:ext cx="2138608" cy="78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6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Important Parameters in SP-FEL(3)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44588"/>
            <a:ext cx="7772400" cy="4114800"/>
          </a:xfrm>
        </p:spPr>
        <p:txBody>
          <a:bodyPr/>
          <a:lstStyle/>
          <a:p>
            <a:r>
              <a:rPr lang="en-US" altLang="ja-JP" dirty="0"/>
              <a:t>Saturation Power </a:t>
            </a:r>
            <a:r>
              <a:rPr lang="en-US" altLang="ja-JP" dirty="0" err="1"/>
              <a:t>P</a:t>
            </a:r>
            <a:r>
              <a:rPr lang="en-US" altLang="ja-JP" baseline="-25000" dirty="0" err="1"/>
              <a:t>sat</a:t>
            </a:r>
            <a:endParaRPr lang="en-US" altLang="ja-JP" baseline="-25000" dirty="0"/>
          </a:p>
          <a:p>
            <a:pPr lvl="1"/>
            <a:r>
              <a:rPr lang="en-US" altLang="ja-JP" dirty="0"/>
              <a:t>Maximum Power Reached in FEL</a:t>
            </a:r>
            <a:endParaRPr lang="ja-JP" altLang="en-US" dirty="0"/>
          </a:p>
          <a:p>
            <a:endParaRPr lang="ja-JP" altLang="en-US" sz="2800" dirty="0"/>
          </a:p>
          <a:p>
            <a:endParaRPr lang="ja-JP" altLang="en-US" dirty="0"/>
          </a:p>
          <a:p>
            <a:endParaRPr lang="ja-JP" altLang="en-US" dirty="0"/>
          </a:p>
          <a:p>
            <a:r>
              <a:rPr lang="en-US" altLang="ja-JP" dirty="0"/>
              <a:t>Saturation Length </a:t>
            </a:r>
            <a:r>
              <a:rPr lang="en-US" altLang="ja-JP" dirty="0" err="1"/>
              <a:t>L</a:t>
            </a:r>
            <a:r>
              <a:rPr lang="en-US" altLang="ja-JP" baseline="-25000" dirty="0" err="1"/>
              <a:t>sat</a:t>
            </a:r>
            <a:endParaRPr lang="en-US" altLang="ja-JP" baseline="-25000" dirty="0"/>
          </a:p>
          <a:p>
            <a:pPr lvl="1"/>
            <a:r>
              <a:rPr lang="en-US" altLang="ja-JP" dirty="0"/>
              <a:t>Undulator length to reach saturation</a:t>
            </a:r>
            <a:endParaRPr lang="ja-JP" altLang="en-US" dirty="0"/>
          </a:p>
        </p:txBody>
      </p:sp>
      <p:sp>
        <p:nvSpPr>
          <p:cNvPr id="785419" name="Text Box 11"/>
          <p:cNvSpPr txBox="1">
            <a:spLocks noChangeArrowheads="1"/>
          </p:cNvSpPr>
          <p:nvPr/>
        </p:nvSpPr>
        <p:spPr bwMode="auto">
          <a:xfrm>
            <a:off x="3698875" y="2954338"/>
            <a:ext cx="4314825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altLang="ja-JP" sz="2800" dirty="0"/>
              <a:t>Conversion efficiency from e- to radiation is </a:t>
            </a:r>
            <a:r>
              <a:rPr lang="en-US" altLang="ja-JP" sz="2800" dirty="0">
                <a:latin typeface="Symbol" panose="05050102010706020507" pitchFamily="18" charset="2"/>
              </a:rPr>
              <a:t>r</a:t>
            </a:r>
          </a:p>
        </p:txBody>
      </p:sp>
      <p:sp>
        <p:nvSpPr>
          <p:cNvPr id="785420" name="Text Box 12"/>
          <p:cNvSpPr txBox="1">
            <a:spLocks noChangeArrowheads="1"/>
          </p:cNvSpPr>
          <p:nvPr/>
        </p:nvSpPr>
        <p:spPr bwMode="auto">
          <a:xfrm>
            <a:off x="3695700" y="5751513"/>
            <a:ext cx="4914900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2800" dirty="0"/>
              <a:t>Number of undulator periods for saturation is </a:t>
            </a:r>
            <a:r>
              <a:rPr lang="en-US" altLang="ja-JP" sz="2800" dirty="0">
                <a:latin typeface="Symbol" panose="05050102010706020507" pitchFamily="18" charset="2"/>
              </a:rPr>
              <a:t>r</a:t>
            </a:r>
            <a:r>
              <a:rPr lang="en-US" altLang="ja-JP" sz="2800" baseline="30000" dirty="0"/>
              <a:t>-1</a:t>
            </a:r>
          </a:p>
        </p:txBody>
      </p:sp>
      <p:sp>
        <p:nvSpPr>
          <p:cNvPr id="785425" name="AutoShape 17"/>
          <p:cNvSpPr>
            <a:spLocks noChangeArrowheads="1"/>
          </p:cNvSpPr>
          <p:nvPr/>
        </p:nvSpPr>
        <p:spPr bwMode="auto">
          <a:xfrm>
            <a:off x="3028950" y="3270250"/>
            <a:ext cx="722313" cy="360363"/>
          </a:xfrm>
          <a:prstGeom prst="rightArrow">
            <a:avLst>
              <a:gd name="adj1" fmla="val 50000"/>
              <a:gd name="adj2" fmla="val 5011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ja-JP" altLang="en-US"/>
          </a:p>
        </p:txBody>
      </p:sp>
      <p:sp>
        <p:nvSpPr>
          <p:cNvPr id="785426" name="AutoShape 18"/>
          <p:cNvSpPr>
            <a:spLocks noChangeArrowheads="1"/>
          </p:cNvSpPr>
          <p:nvPr/>
        </p:nvSpPr>
        <p:spPr bwMode="auto">
          <a:xfrm>
            <a:off x="3028950" y="6099175"/>
            <a:ext cx="722313" cy="360363"/>
          </a:xfrm>
          <a:prstGeom prst="rightArrow">
            <a:avLst>
              <a:gd name="adj1" fmla="val 50000"/>
              <a:gd name="adj2" fmla="val 5011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ja-JP" altLang="en-US"/>
          </a:p>
        </p:txBody>
      </p:sp>
      <p:sp>
        <p:nvSpPr>
          <p:cNvPr id="785427" name="Text Box 19"/>
          <p:cNvSpPr txBox="1">
            <a:spLocks noChangeArrowheads="1"/>
          </p:cNvSpPr>
          <p:nvPr/>
        </p:nvSpPr>
        <p:spPr bwMode="auto">
          <a:xfrm>
            <a:off x="8005763" y="0"/>
            <a:ext cx="11382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ja-JP" altLang="en-US" sz="1200" i="1"/>
              <a:t>主要パラメータ</a:t>
            </a: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75" y="2367967"/>
            <a:ext cx="2511194" cy="422288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75" y="5142116"/>
            <a:ext cx="2347910" cy="512376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2670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Type of SP-FELs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Further classified, according to “how to prepare the seed light“</a:t>
            </a:r>
          </a:p>
          <a:p>
            <a:r>
              <a:rPr lang="en-US" altLang="ja-JP" dirty="0"/>
              <a:t>Self-Amplified Spontaneous Emission (SASE)</a:t>
            </a:r>
          </a:p>
          <a:p>
            <a:pPr lvl="1"/>
            <a:r>
              <a:rPr lang="en-US" altLang="ja-JP" dirty="0"/>
              <a:t>Shot noise (spontaneous radiation)</a:t>
            </a:r>
          </a:p>
          <a:p>
            <a:pPr lvl="1"/>
            <a:r>
              <a:rPr lang="en-US" altLang="ja-JP" dirty="0"/>
              <a:t>No limit on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, but poor temporal coherence</a:t>
            </a:r>
          </a:p>
          <a:p>
            <a:r>
              <a:rPr lang="en-US" altLang="ja-JP" dirty="0"/>
              <a:t>Seeded FEL</a:t>
            </a:r>
          </a:p>
          <a:p>
            <a:pPr lvl="1"/>
            <a:r>
              <a:rPr lang="en-US" altLang="ja-JP" dirty="0"/>
              <a:t>External laser light</a:t>
            </a:r>
          </a:p>
          <a:p>
            <a:pPr lvl="1"/>
            <a:r>
              <a:rPr lang="en-US" altLang="ja-JP" dirty="0"/>
              <a:t>High temporal coherence, but shorter-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 is challenging</a:t>
            </a:r>
          </a:p>
          <a:p>
            <a:pPr lvl="1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373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Shot Noise: Source of SASE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46</a:t>
            </a:fld>
            <a:endParaRPr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583" y="1079253"/>
            <a:ext cx="5730267" cy="264187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39" y="3755620"/>
            <a:ext cx="2803117" cy="3100793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8987" y="3752111"/>
            <a:ext cx="2703892" cy="308839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277815" y="1118636"/>
            <a:ext cx="3775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e- distribution contains sparse and dense areas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578055" y="4182631"/>
            <a:ext cx="3031920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800" dirty="0"/>
              <a:t>Radiation profile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altLang="ja-JP" sz="2800" dirty="0"/>
              <a:t>temporal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altLang="ja-JP" sz="2800" dirty="0"/>
              <a:t>spectral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altLang="ja-JP" sz="2800" dirty="0"/>
              <a:t>spatial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altLang="ja-JP" sz="2800" dirty="0"/>
              <a:t>angular</a:t>
            </a:r>
            <a:endParaRPr kumimoji="1" lang="ja-JP" altLang="en-US" sz="2800" dirty="0"/>
          </a:p>
        </p:txBody>
      </p:sp>
      <p:sp>
        <p:nvSpPr>
          <p:cNvPr id="8" name="下矢印 7"/>
          <p:cNvSpPr/>
          <p:nvPr/>
        </p:nvSpPr>
        <p:spPr>
          <a:xfrm>
            <a:off x="4410523" y="3476445"/>
            <a:ext cx="603849" cy="70618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83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Seeded FEL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Inject “coherent light” synchronously with e- beam</a:t>
            </a:r>
            <a:endParaRPr lang="en-US" altLang="ja-JP" dirty="0"/>
          </a:p>
          <a:p>
            <a:r>
              <a:rPr lang="en-US" altLang="ja-JP" dirty="0"/>
              <a:t>Temporal coherence is significantly improved, if peak power is higher than the shot noise</a:t>
            </a:r>
          </a:p>
          <a:p>
            <a:r>
              <a:rPr kumimoji="1" lang="en-US" altLang="ja-JP" dirty="0"/>
              <a:t>Two </a:t>
            </a:r>
            <a:r>
              <a:rPr lang="en-US" altLang="ja-JP" dirty="0"/>
              <a:t>difficulties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How to guarantee overlapping with the e- beam?</a:t>
            </a:r>
          </a:p>
          <a:p>
            <a:pPr lvl="1"/>
            <a:r>
              <a:rPr lang="en-US" altLang="ja-JP" dirty="0"/>
              <a:t>How to reach shorter wavelength?</a:t>
            </a: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04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How to Realize Short-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 Seeded FEL?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48</a:t>
            </a:fld>
            <a:endParaRPr lang="ja-JP" altLang="en-US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3208876" y="1968650"/>
            <a:ext cx="4794203" cy="483618"/>
            <a:chOff x="3208876" y="1968650"/>
            <a:chExt cx="4794203" cy="483618"/>
          </a:xfrm>
        </p:grpSpPr>
        <p:sp>
          <p:nvSpPr>
            <p:cNvPr id="21534" name="Freeform 18"/>
            <p:cNvSpPr>
              <a:spLocks/>
            </p:cNvSpPr>
            <p:nvPr/>
          </p:nvSpPr>
          <p:spPr bwMode="auto">
            <a:xfrm>
              <a:off x="3208876" y="1970475"/>
              <a:ext cx="1193532" cy="479969"/>
            </a:xfrm>
            <a:custGeom>
              <a:avLst/>
              <a:gdLst>
                <a:gd name="T0" fmla="*/ 0 w 654"/>
                <a:gd name="T1" fmla="*/ 0 h 263"/>
                <a:gd name="T2" fmla="*/ 654 w 654"/>
                <a:gd name="T3" fmla="*/ 0 h 263"/>
                <a:gd name="T4" fmla="*/ 654 w 654"/>
                <a:gd name="T5" fmla="*/ 263 h 263"/>
                <a:gd name="T6" fmla="*/ 0 w 654"/>
                <a:gd name="T7" fmla="*/ 263 h 263"/>
                <a:gd name="T8" fmla="*/ 0 w 654"/>
                <a:gd name="T9" fmla="*/ 0 h 263"/>
                <a:gd name="T10" fmla="*/ 0 w 654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4" h="263">
                  <a:moveTo>
                    <a:pt x="0" y="0"/>
                  </a:moveTo>
                  <a:lnTo>
                    <a:pt x="654" y="0"/>
                  </a:lnTo>
                  <a:lnTo>
                    <a:pt x="654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35" name="Freeform 19"/>
            <p:cNvSpPr>
              <a:spLocks/>
            </p:cNvSpPr>
            <p:nvPr/>
          </p:nvSpPr>
          <p:spPr bwMode="auto">
            <a:xfrm>
              <a:off x="3208876" y="1970475"/>
              <a:ext cx="1193532" cy="479969"/>
            </a:xfrm>
            <a:custGeom>
              <a:avLst/>
              <a:gdLst>
                <a:gd name="T0" fmla="*/ 0 w 654"/>
                <a:gd name="T1" fmla="*/ 0 h 263"/>
                <a:gd name="T2" fmla="*/ 654 w 654"/>
                <a:gd name="T3" fmla="*/ 0 h 263"/>
                <a:gd name="T4" fmla="*/ 654 w 654"/>
                <a:gd name="T5" fmla="*/ 263 h 263"/>
                <a:gd name="T6" fmla="*/ 0 w 654"/>
                <a:gd name="T7" fmla="*/ 263 h 263"/>
                <a:gd name="T8" fmla="*/ 0 w 654"/>
                <a:gd name="T9" fmla="*/ 0 h 263"/>
                <a:gd name="T10" fmla="*/ 0 w 654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4" h="263">
                  <a:moveTo>
                    <a:pt x="0" y="0"/>
                  </a:moveTo>
                  <a:lnTo>
                    <a:pt x="654" y="0"/>
                  </a:lnTo>
                  <a:lnTo>
                    <a:pt x="654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36" name="Freeform 20"/>
            <p:cNvSpPr>
              <a:spLocks/>
            </p:cNvSpPr>
            <p:nvPr/>
          </p:nvSpPr>
          <p:spPr bwMode="auto">
            <a:xfrm>
              <a:off x="3323849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37" name="Freeform 21"/>
            <p:cNvSpPr>
              <a:spLocks/>
            </p:cNvSpPr>
            <p:nvPr/>
          </p:nvSpPr>
          <p:spPr bwMode="auto">
            <a:xfrm>
              <a:off x="3208876" y="1968650"/>
              <a:ext cx="58399" cy="483618"/>
            </a:xfrm>
            <a:custGeom>
              <a:avLst/>
              <a:gdLst>
                <a:gd name="T0" fmla="*/ 0 w 32"/>
                <a:gd name="T1" fmla="*/ 0 h 265"/>
                <a:gd name="T2" fmla="*/ 32 w 32"/>
                <a:gd name="T3" fmla="*/ 0 h 265"/>
                <a:gd name="T4" fmla="*/ 32 w 32"/>
                <a:gd name="T5" fmla="*/ 265 h 265"/>
                <a:gd name="T6" fmla="*/ 0 w 32"/>
                <a:gd name="T7" fmla="*/ 265 h 265"/>
                <a:gd name="T8" fmla="*/ 0 w 32"/>
                <a:gd name="T9" fmla="*/ 0 h 265"/>
                <a:gd name="T10" fmla="*/ 0 w 32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5">
                  <a:moveTo>
                    <a:pt x="0" y="0"/>
                  </a:moveTo>
                  <a:lnTo>
                    <a:pt x="32" y="0"/>
                  </a:lnTo>
                  <a:lnTo>
                    <a:pt x="32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38" name="Freeform 22"/>
            <p:cNvSpPr>
              <a:spLocks/>
            </p:cNvSpPr>
            <p:nvPr/>
          </p:nvSpPr>
          <p:spPr bwMode="auto">
            <a:xfrm>
              <a:off x="3444298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39" name="Freeform 23"/>
            <p:cNvSpPr>
              <a:spLocks/>
            </p:cNvSpPr>
            <p:nvPr/>
          </p:nvSpPr>
          <p:spPr bwMode="auto">
            <a:xfrm>
              <a:off x="3564747" y="1970475"/>
              <a:ext cx="56574" cy="479969"/>
            </a:xfrm>
            <a:custGeom>
              <a:avLst/>
              <a:gdLst>
                <a:gd name="T0" fmla="*/ 0 w 31"/>
                <a:gd name="T1" fmla="*/ 0 h 263"/>
                <a:gd name="T2" fmla="*/ 31 w 31"/>
                <a:gd name="T3" fmla="*/ 0 h 263"/>
                <a:gd name="T4" fmla="*/ 31 w 31"/>
                <a:gd name="T5" fmla="*/ 263 h 263"/>
                <a:gd name="T6" fmla="*/ 0 w 31"/>
                <a:gd name="T7" fmla="*/ 263 h 263"/>
                <a:gd name="T8" fmla="*/ 0 w 31"/>
                <a:gd name="T9" fmla="*/ 0 h 263"/>
                <a:gd name="T10" fmla="*/ 0 w 31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63">
                  <a:moveTo>
                    <a:pt x="0" y="0"/>
                  </a:moveTo>
                  <a:lnTo>
                    <a:pt x="31" y="0"/>
                  </a:lnTo>
                  <a:lnTo>
                    <a:pt x="31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40" name="Freeform 24"/>
            <p:cNvSpPr>
              <a:spLocks/>
            </p:cNvSpPr>
            <p:nvPr/>
          </p:nvSpPr>
          <p:spPr bwMode="auto">
            <a:xfrm>
              <a:off x="3681545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41" name="Freeform 25"/>
            <p:cNvSpPr>
              <a:spLocks/>
            </p:cNvSpPr>
            <p:nvPr/>
          </p:nvSpPr>
          <p:spPr bwMode="auto">
            <a:xfrm>
              <a:off x="3926091" y="1968650"/>
              <a:ext cx="56574" cy="483618"/>
            </a:xfrm>
            <a:custGeom>
              <a:avLst/>
              <a:gdLst>
                <a:gd name="T0" fmla="*/ 0 w 31"/>
                <a:gd name="T1" fmla="*/ 0 h 265"/>
                <a:gd name="T2" fmla="*/ 31 w 31"/>
                <a:gd name="T3" fmla="*/ 0 h 265"/>
                <a:gd name="T4" fmla="*/ 31 w 31"/>
                <a:gd name="T5" fmla="*/ 265 h 265"/>
                <a:gd name="T6" fmla="*/ 0 w 31"/>
                <a:gd name="T7" fmla="*/ 265 h 265"/>
                <a:gd name="T8" fmla="*/ 0 w 31"/>
                <a:gd name="T9" fmla="*/ 0 h 265"/>
                <a:gd name="T10" fmla="*/ 0 w 31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65">
                  <a:moveTo>
                    <a:pt x="0" y="0"/>
                  </a:moveTo>
                  <a:lnTo>
                    <a:pt x="31" y="0"/>
                  </a:lnTo>
                  <a:lnTo>
                    <a:pt x="31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42" name="Freeform 26"/>
            <p:cNvSpPr>
              <a:spLocks/>
            </p:cNvSpPr>
            <p:nvPr/>
          </p:nvSpPr>
          <p:spPr bwMode="auto">
            <a:xfrm>
              <a:off x="3805643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43" name="Freeform 27"/>
            <p:cNvSpPr>
              <a:spLocks/>
            </p:cNvSpPr>
            <p:nvPr/>
          </p:nvSpPr>
          <p:spPr bwMode="auto">
            <a:xfrm>
              <a:off x="4042889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44" name="Freeform 28"/>
            <p:cNvSpPr>
              <a:spLocks/>
            </p:cNvSpPr>
            <p:nvPr/>
          </p:nvSpPr>
          <p:spPr bwMode="auto">
            <a:xfrm>
              <a:off x="4163338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45" name="Freeform 29"/>
            <p:cNvSpPr>
              <a:spLocks/>
            </p:cNvSpPr>
            <p:nvPr/>
          </p:nvSpPr>
          <p:spPr bwMode="auto">
            <a:xfrm>
              <a:off x="4283786" y="1970475"/>
              <a:ext cx="58399" cy="479969"/>
            </a:xfrm>
            <a:custGeom>
              <a:avLst/>
              <a:gdLst>
                <a:gd name="T0" fmla="*/ 0 w 32"/>
                <a:gd name="T1" fmla="*/ 0 h 263"/>
                <a:gd name="T2" fmla="*/ 32 w 32"/>
                <a:gd name="T3" fmla="*/ 0 h 263"/>
                <a:gd name="T4" fmla="*/ 32 w 32"/>
                <a:gd name="T5" fmla="*/ 263 h 263"/>
                <a:gd name="T6" fmla="*/ 0 w 32"/>
                <a:gd name="T7" fmla="*/ 263 h 263"/>
                <a:gd name="T8" fmla="*/ 0 w 32"/>
                <a:gd name="T9" fmla="*/ 0 h 263"/>
                <a:gd name="T10" fmla="*/ 0 w 32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3">
                  <a:moveTo>
                    <a:pt x="0" y="0"/>
                  </a:moveTo>
                  <a:lnTo>
                    <a:pt x="32" y="0"/>
                  </a:lnTo>
                  <a:lnTo>
                    <a:pt x="32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50" name="Freeform 34"/>
            <p:cNvSpPr>
              <a:spLocks/>
            </p:cNvSpPr>
            <p:nvPr/>
          </p:nvSpPr>
          <p:spPr bwMode="auto">
            <a:xfrm>
              <a:off x="4402409" y="1970475"/>
              <a:ext cx="1199007" cy="479969"/>
            </a:xfrm>
            <a:custGeom>
              <a:avLst/>
              <a:gdLst>
                <a:gd name="T0" fmla="*/ 0 w 657"/>
                <a:gd name="T1" fmla="*/ 0 h 263"/>
                <a:gd name="T2" fmla="*/ 657 w 657"/>
                <a:gd name="T3" fmla="*/ 0 h 263"/>
                <a:gd name="T4" fmla="*/ 657 w 657"/>
                <a:gd name="T5" fmla="*/ 263 h 263"/>
                <a:gd name="T6" fmla="*/ 0 w 657"/>
                <a:gd name="T7" fmla="*/ 263 h 263"/>
                <a:gd name="T8" fmla="*/ 0 w 657"/>
                <a:gd name="T9" fmla="*/ 0 h 263"/>
                <a:gd name="T10" fmla="*/ 0 w 657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3">
                  <a:moveTo>
                    <a:pt x="0" y="0"/>
                  </a:moveTo>
                  <a:lnTo>
                    <a:pt x="657" y="0"/>
                  </a:lnTo>
                  <a:lnTo>
                    <a:pt x="657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51" name="Freeform 35"/>
            <p:cNvSpPr>
              <a:spLocks/>
            </p:cNvSpPr>
            <p:nvPr/>
          </p:nvSpPr>
          <p:spPr bwMode="auto">
            <a:xfrm>
              <a:off x="4402409" y="1970475"/>
              <a:ext cx="1199007" cy="479969"/>
            </a:xfrm>
            <a:custGeom>
              <a:avLst/>
              <a:gdLst>
                <a:gd name="T0" fmla="*/ 0 w 657"/>
                <a:gd name="T1" fmla="*/ 0 h 263"/>
                <a:gd name="T2" fmla="*/ 657 w 657"/>
                <a:gd name="T3" fmla="*/ 0 h 263"/>
                <a:gd name="T4" fmla="*/ 657 w 657"/>
                <a:gd name="T5" fmla="*/ 263 h 263"/>
                <a:gd name="T6" fmla="*/ 0 w 657"/>
                <a:gd name="T7" fmla="*/ 263 h 263"/>
                <a:gd name="T8" fmla="*/ 0 w 657"/>
                <a:gd name="T9" fmla="*/ 0 h 263"/>
                <a:gd name="T10" fmla="*/ 0 w 657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3">
                  <a:moveTo>
                    <a:pt x="0" y="0"/>
                  </a:moveTo>
                  <a:lnTo>
                    <a:pt x="657" y="0"/>
                  </a:lnTo>
                  <a:lnTo>
                    <a:pt x="657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52" name="Freeform 36"/>
            <p:cNvSpPr>
              <a:spLocks/>
            </p:cNvSpPr>
            <p:nvPr/>
          </p:nvSpPr>
          <p:spPr bwMode="auto">
            <a:xfrm>
              <a:off x="4522857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53" name="Freeform 37"/>
            <p:cNvSpPr>
              <a:spLocks/>
            </p:cNvSpPr>
            <p:nvPr/>
          </p:nvSpPr>
          <p:spPr bwMode="auto">
            <a:xfrm>
              <a:off x="4402409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54" name="Freeform 38"/>
            <p:cNvSpPr>
              <a:spLocks/>
            </p:cNvSpPr>
            <p:nvPr/>
          </p:nvSpPr>
          <p:spPr bwMode="auto">
            <a:xfrm>
              <a:off x="4643306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55" name="Freeform 39"/>
            <p:cNvSpPr>
              <a:spLocks/>
            </p:cNvSpPr>
            <p:nvPr/>
          </p:nvSpPr>
          <p:spPr bwMode="auto">
            <a:xfrm>
              <a:off x="4760103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56" name="Freeform 40"/>
            <p:cNvSpPr>
              <a:spLocks/>
            </p:cNvSpPr>
            <p:nvPr/>
          </p:nvSpPr>
          <p:spPr bwMode="auto">
            <a:xfrm>
              <a:off x="4880551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57" name="Freeform 41"/>
            <p:cNvSpPr>
              <a:spLocks/>
            </p:cNvSpPr>
            <p:nvPr/>
          </p:nvSpPr>
          <p:spPr bwMode="auto">
            <a:xfrm>
              <a:off x="5121448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58" name="Freeform 42"/>
            <p:cNvSpPr>
              <a:spLocks/>
            </p:cNvSpPr>
            <p:nvPr/>
          </p:nvSpPr>
          <p:spPr bwMode="auto">
            <a:xfrm>
              <a:off x="5004650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59" name="Freeform 43"/>
            <p:cNvSpPr>
              <a:spLocks/>
            </p:cNvSpPr>
            <p:nvPr/>
          </p:nvSpPr>
          <p:spPr bwMode="auto">
            <a:xfrm>
              <a:off x="5241896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60" name="Freeform 44"/>
            <p:cNvSpPr>
              <a:spLocks/>
            </p:cNvSpPr>
            <p:nvPr/>
          </p:nvSpPr>
          <p:spPr bwMode="auto">
            <a:xfrm>
              <a:off x="5362344" y="1970475"/>
              <a:ext cx="58399" cy="479969"/>
            </a:xfrm>
            <a:custGeom>
              <a:avLst/>
              <a:gdLst>
                <a:gd name="T0" fmla="*/ 0 w 32"/>
                <a:gd name="T1" fmla="*/ 0 h 263"/>
                <a:gd name="T2" fmla="*/ 32 w 32"/>
                <a:gd name="T3" fmla="*/ 0 h 263"/>
                <a:gd name="T4" fmla="*/ 32 w 32"/>
                <a:gd name="T5" fmla="*/ 263 h 263"/>
                <a:gd name="T6" fmla="*/ 0 w 32"/>
                <a:gd name="T7" fmla="*/ 263 h 263"/>
                <a:gd name="T8" fmla="*/ 0 w 32"/>
                <a:gd name="T9" fmla="*/ 0 h 263"/>
                <a:gd name="T10" fmla="*/ 0 w 32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3">
                  <a:moveTo>
                    <a:pt x="0" y="0"/>
                  </a:moveTo>
                  <a:lnTo>
                    <a:pt x="32" y="0"/>
                  </a:lnTo>
                  <a:lnTo>
                    <a:pt x="32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61" name="Freeform 45"/>
            <p:cNvSpPr>
              <a:spLocks/>
            </p:cNvSpPr>
            <p:nvPr/>
          </p:nvSpPr>
          <p:spPr bwMode="auto">
            <a:xfrm>
              <a:off x="5480968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62" name="Freeform 46"/>
            <p:cNvSpPr>
              <a:spLocks/>
            </p:cNvSpPr>
            <p:nvPr/>
          </p:nvSpPr>
          <p:spPr bwMode="auto">
            <a:xfrm>
              <a:off x="5601416" y="1970475"/>
              <a:ext cx="1199007" cy="479969"/>
            </a:xfrm>
            <a:custGeom>
              <a:avLst/>
              <a:gdLst>
                <a:gd name="T0" fmla="*/ 0 w 657"/>
                <a:gd name="T1" fmla="*/ 0 h 263"/>
                <a:gd name="T2" fmla="*/ 657 w 657"/>
                <a:gd name="T3" fmla="*/ 0 h 263"/>
                <a:gd name="T4" fmla="*/ 657 w 657"/>
                <a:gd name="T5" fmla="*/ 263 h 263"/>
                <a:gd name="T6" fmla="*/ 0 w 657"/>
                <a:gd name="T7" fmla="*/ 263 h 263"/>
                <a:gd name="T8" fmla="*/ 0 w 657"/>
                <a:gd name="T9" fmla="*/ 0 h 263"/>
                <a:gd name="T10" fmla="*/ 0 w 657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3">
                  <a:moveTo>
                    <a:pt x="0" y="0"/>
                  </a:moveTo>
                  <a:lnTo>
                    <a:pt x="657" y="0"/>
                  </a:lnTo>
                  <a:lnTo>
                    <a:pt x="657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63" name="Freeform 47"/>
            <p:cNvSpPr>
              <a:spLocks/>
            </p:cNvSpPr>
            <p:nvPr/>
          </p:nvSpPr>
          <p:spPr bwMode="auto">
            <a:xfrm>
              <a:off x="5601416" y="1970475"/>
              <a:ext cx="1199007" cy="479969"/>
            </a:xfrm>
            <a:custGeom>
              <a:avLst/>
              <a:gdLst>
                <a:gd name="T0" fmla="*/ 0 w 657"/>
                <a:gd name="T1" fmla="*/ 0 h 263"/>
                <a:gd name="T2" fmla="*/ 657 w 657"/>
                <a:gd name="T3" fmla="*/ 0 h 263"/>
                <a:gd name="T4" fmla="*/ 657 w 657"/>
                <a:gd name="T5" fmla="*/ 263 h 263"/>
                <a:gd name="T6" fmla="*/ 0 w 657"/>
                <a:gd name="T7" fmla="*/ 263 h 263"/>
                <a:gd name="T8" fmla="*/ 0 w 657"/>
                <a:gd name="T9" fmla="*/ 0 h 263"/>
                <a:gd name="T10" fmla="*/ 0 w 657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3">
                  <a:moveTo>
                    <a:pt x="0" y="0"/>
                  </a:moveTo>
                  <a:lnTo>
                    <a:pt x="657" y="0"/>
                  </a:lnTo>
                  <a:lnTo>
                    <a:pt x="657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64" name="Freeform 48"/>
            <p:cNvSpPr>
              <a:spLocks/>
            </p:cNvSpPr>
            <p:nvPr/>
          </p:nvSpPr>
          <p:spPr bwMode="auto">
            <a:xfrm>
              <a:off x="5721864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65" name="Freeform 49"/>
            <p:cNvSpPr>
              <a:spLocks/>
            </p:cNvSpPr>
            <p:nvPr/>
          </p:nvSpPr>
          <p:spPr bwMode="auto">
            <a:xfrm>
              <a:off x="5601416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66" name="Freeform 50"/>
            <p:cNvSpPr>
              <a:spLocks/>
            </p:cNvSpPr>
            <p:nvPr/>
          </p:nvSpPr>
          <p:spPr bwMode="auto">
            <a:xfrm>
              <a:off x="5842313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67" name="Freeform 51"/>
            <p:cNvSpPr>
              <a:spLocks/>
            </p:cNvSpPr>
            <p:nvPr/>
          </p:nvSpPr>
          <p:spPr bwMode="auto">
            <a:xfrm>
              <a:off x="5959111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68" name="Freeform 52"/>
            <p:cNvSpPr>
              <a:spLocks/>
            </p:cNvSpPr>
            <p:nvPr/>
          </p:nvSpPr>
          <p:spPr bwMode="auto">
            <a:xfrm>
              <a:off x="6079559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69" name="Freeform 53"/>
            <p:cNvSpPr>
              <a:spLocks/>
            </p:cNvSpPr>
            <p:nvPr/>
          </p:nvSpPr>
          <p:spPr bwMode="auto">
            <a:xfrm>
              <a:off x="6320456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70" name="Freeform 54"/>
            <p:cNvSpPr>
              <a:spLocks/>
            </p:cNvSpPr>
            <p:nvPr/>
          </p:nvSpPr>
          <p:spPr bwMode="auto">
            <a:xfrm>
              <a:off x="6203657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71" name="Freeform 55"/>
            <p:cNvSpPr>
              <a:spLocks/>
            </p:cNvSpPr>
            <p:nvPr/>
          </p:nvSpPr>
          <p:spPr bwMode="auto">
            <a:xfrm>
              <a:off x="6439078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72" name="Freeform 56"/>
            <p:cNvSpPr>
              <a:spLocks/>
            </p:cNvSpPr>
            <p:nvPr/>
          </p:nvSpPr>
          <p:spPr bwMode="auto">
            <a:xfrm>
              <a:off x="6559526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73" name="Freeform 57"/>
            <p:cNvSpPr>
              <a:spLocks/>
            </p:cNvSpPr>
            <p:nvPr/>
          </p:nvSpPr>
          <p:spPr bwMode="auto">
            <a:xfrm>
              <a:off x="6679975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74" name="Freeform 58"/>
            <p:cNvSpPr>
              <a:spLocks/>
            </p:cNvSpPr>
            <p:nvPr/>
          </p:nvSpPr>
          <p:spPr bwMode="auto">
            <a:xfrm>
              <a:off x="6804072" y="1970475"/>
              <a:ext cx="1199007" cy="479969"/>
            </a:xfrm>
            <a:custGeom>
              <a:avLst/>
              <a:gdLst>
                <a:gd name="T0" fmla="*/ 0 w 657"/>
                <a:gd name="T1" fmla="*/ 0 h 263"/>
                <a:gd name="T2" fmla="*/ 657 w 657"/>
                <a:gd name="T3" fmla="*/ 0 h 263"/>
                <a:gd name="T4" fmla="*/ 657 w 657"/>
                <a:gd name="T5" fmla="*/ 263 h 263"/>
                <a:gd name="T6" fmla="*/ 0 w 657"/>
                <a:gd name="T7" fmla="*/ 263 h 263"/>
                <a:gd name="T8" fmla="*/ 0 w 657"/>
                <a:gd name="T9" fmla="*/ 0 h 263"/>
                <a:gd name="T10" fmla="*/ 0 w 657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3">
                  <a:moveTo>
                    <a:pt x="0" y="0"/>
                  </a:moveTo>
                  <a:lnTo>
                    <a:pt x="657" y="0"/>
                  </a:lnTo>
                  <a:lnTo>
                    <a:pt x="657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75" name="Freeform 59"/>
            <p:cNvSpPr>
              <a:spLocks/>
            </p:cNvSpPr>
            <p:nvPr/>
          </p:nvSpPr>
          <p:spPr bwMode="auto">
            <a:xfrm>
              <a:off x="6804072" y="1970475"/>
              <a:ext cx="1199007" cy="479969"/>
            </a:xfrm>
            <a:custGeom>
              <a:avLst/>
              <a:gdLst>
                <a:gd name="T0" fmla="*/ 0 w 657"/>
                <a:gd name="T1" fmla="*/ 0 h 263"/>
                <a:gd name="T2" fmla="*/ 657 w 657"/>
                <a:gd name="T3" fmla="*/ 0 h 263"/>
                <a:gd name="T4" fmla="*/ 657 w 657"/>
                <a:gd name="T5" fmla="*/ 263 h 263"/>
                <a:gd name="T6" fmla="*/ 0 w 657"/>
                <a:gd name="T7" fmla="*/ 263 h 263"/>
                <a:gd name="T8" fmla="*/ 0 w 657"/>
                <a:gd name="T9" fmla="*/ 0 h 263"/>
                <a:gd name="T10" fmla="*/ 0 w 657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3">
                  <a:moveTo>
                    <a:pt x="0" y="0"/>
                  </a:moveTo>
                  <a:lnTo>
                    <a:pt x="657" y="0"/>
                  </a:lnTo>
                  <a:lnTo>
                    <a:pt x="657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76" name="Freeform 60"/>
            <p:cNvSpPr>
              <a:spLocks/>
            </p:cNvSpPr>
            <p:nvPr/>
          </p:nvSpPr>
          <p:spPr bwMode="auto">
            <a:xfrm>
              <a:off x="6920871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77" name="Freeform 61"/>
            <p:cNvSpPr>
              <a:spLocks/>
            </p:cNvSpPr>
            <p:nvPr/>
          </p:nvSpPr>
          <p:spPr bwMode="auto">
            <a:xfrm>
              <a:off x="6804072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78" name="Freeform 62"/>
            <p:cNvSpPr>
              <a:spLocks/>
            </p:cNvSpPr>
            <p:nvPr/>
          </p:nvSpPr>
          <p:spPr bwMode="auto">
            <a:xfrm>
              <a:off x="7041319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79" name="Freeform 63"/>
            <p:cNvSpPr>
              <a:spLocks/>
            </p:cNvSpPr>
            <p:nvPr/>
          </p:nvSpPr>
          <p:spPr bwMode="auto">
            <a:xfrm>
              <a:off x="7161767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80" name="Freeform 64"/>
            <p:cNvSpPr>
              <a:spLocks/>
            </p:cNvSpPr>
            <p:nvPr/>
          </p:nvSpPr>
          <p:spPr bwMode="auto">
            <a:xfrm>
              <a:off x="7278565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81" name="Freeform 65"/>
            <p:cNvSpPr>
              <a:spLocks/>
            </p:cNvSpPr>
            <p:nvPr/>
          </p:nvSpPr>
          <p:spPr bwMode="auto">
            <a:xfrm>
              <a:off x="7521289" y="1968650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82" name="Freeform 66"/>
            <p:cNvSpPr>
              <a:spLocks/>
            </p:cNvSpPr>
            <p:nvPr/>
          </p:nvSpPr>
          <p:spPr bwMode="auto">
            <a:xfrm>
              <a:off x="7402664" y="1968650"/>
              <a:ext cx="58399" cy="483618"/>
            </a:xfrm>
            <a:custGeom>
              <a:avLst/>
              <a:gdLst>
                <a:gd name="T0" fmla="*/ 0 w 32"/>
                <a:gd name="T1" fmla="*/ 0 h 265"/>
                <a:gd name="T2" fmla="*/ 32 w 32"/>
                <a:gd name="T3" fmla="*/ 0 h 265"/>
                <a:gd name="T4" fmla="*/ 32 w 32"/>
                <a:gd name="T5" fmla="*/ 265 h 265"/>
                <a:gd name="T6" fmla="*/ 0 w 32"/>
                <a:gd name="T7" fmla="*/ 265 h 265"/>
                <a:gd name="T8" fmla="*/ 0 w 32"/>
                <a:gd name="T9" fmla="*/ 0 h 265"/>
                <a:gd name="T10" fmla="*/ 0 w 32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5">
                  <a:moveTo>
                    <a:pt x="0" y="0"/>
                  </a:moveTo>
                  <a:lnTo>
                    <a:pt x="32" y="0"/>
                  </a:lnTo>
                  <a:lnTo>
                    <a:pt x="32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83" name="Freeform 67"/>
            <p:cNvSpPr>
              <a:spLocks/>
            </p:cNvSpPr>
            <p:nvPr/>
          </p:nvSpPr>
          <p:spPr bwMode="auto">
            <a:xfrm>
              <a:off x="7641736" y="1970475"/>
              <a:ext cx="56574" cy="479969"/>
            </a:xfrm>
            <a:custGeom>
              <a:avLst/>
              <a:gdLst>
                <a:gd name="T0" fmla="*/ 0 w 31"/>
                <a:gd name="T1" fmla="*/ 0 h 263"/>
                <a:gd name="T2" fmla="*/ 31 w 31"/>
                <a:gd name="T3" fmla="*/ 0 h 263"/>
                <a:gd name="T4" fmla="*/ 31 w 31"/>
                <a:gd name="T5" fmla="*/ 263 h 263"/>
                <a:gd name="T6" fmla="*/ 0 w 31"/>
                <a:gd name="T7" fmla="*/ 263 h 263"/>
                <a:gd name="T8" fmla="*/ 0 w 31"/>
                <a:gd name="T9" fmla="*/ 0 h 263"/>
                <a:gd name="T10" fmla="*/ 0 w 31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63">
                  <a:moveTo>
                    <a:pt x="0" y="0"/>
                  </a:moveTo>
                  <a:lnTo>
                    <a:pt x="31" y="0"/>
                  </a:lnTo>
                  <a:lnTo>
                    <a:pt x="31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84" name="Freeform 68"/>
            <p:cNvSpPr>
              <a:spLocks/>
            </p:cNvSpPr>
            <p:nvPr/>
          </p:nvSpPr>
          <p:spPr bwMode="auto">
            <a:xfrm>
              <a:off x="7758534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85" name="Freeform 69"/>
            <p:cNvSpPr>
              <a:spLocks/>
            </p:cNvSpPr>
            <p:nvPr/>
          </p:nvSpPr>
          <p:spPr bwMode="auto">
            <a:xfrm>
              <a:off x="7878982" y="1970475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21586" name="Freeform 70"/>
          <p:cNvSpPr>
            <a:spLocks/>
          </p:cNvSpPr>
          <p:nvPr/>
        </p:nvSpPr>
        <p:spPr bwMode="auto">
          <a:xfrm>
            <a:off x="1234256" y="1735053"/>
            <a:ext cx="7564511" cy="478143"/>
          </a:xfrm>
          <a:custGeom>
            <a:avLst/>
            <a:gdLst>
              <a:gd name="T0" fmla="*/ 0 w 4145"/>
              <a:gd name="T1" fmla="*/ 0 h 262"/>
              <a:gd name="T2" fmla="*/ 523 w 4145"/>
              <a:gd name="T3" fmla="*/ 0 h 262"/>
              <a:gd name="T4" fmla="*/ 787 w 4145"/>
              <a:gd name="T5" fmla="*/ 262 h 262"/>
              <a:gd name="T6" fmla="*/ 4145 w 4145"/>
              <a:gd name="T7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45" h="262">
                <a:moveTo>
                  <a:pt x="0" y="0"/>
                </a:moveTo>
                <a:lnTo>
                  <a:pt x="523" y="0"/>
                </a:lnTo>
                <a:lnTo>
                  <a:pt x="787" y="262"/>
                </a:lnTo>
                <a:lnTo>
                  <a:pt x="4145" y="262"/>
                </a:lnTo>
              </a:path>
            </a:pathLst>
          </a:custGeom>
          <a:noFill/>
          <a:ln w="12700" cap="flat">
            <a:solidFill>
              <a:srgbClr val="231815"/>
            </a:solidFill>
            <a:prstDash val="solid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588" name="Freeform 72"/>
          <p:cNvSpPr>
            <a:spLocks/>
          </p:cNvSpPr>
          <p:nvPr/>
        </p:nvSpPr>
        <p:spPr bwMode="auto">
          <a:xfrm>
            <a:off x="818162" y="2036175"/>
            <a:ext cx="416094" cy="357695"/>
          </a:xfrm>
          <a:custGeom>
            <a:avLst/>
            <a:gdLst>
              <a:gd name="T0" fmla="*/ 0 w 228"/>
              <a:gd name="T1" fmla="*/ 99 h 196"/>
              <a:gd name="T2" fmla="*/ 0 w 228"/>
              <a:gd name="T3" fmla="*/ 161 h 196"/>
              <a:gd name="T4" fmla="*/ 130 w 228"/>
              <a:gd name="T5" fmla="*/ 161 h 196"/>
              <a:gd name="T6" fmla="*/ 130 w 228"/>
              <a:gd name="T7" fmla="*/ 196 h 196"/>
              <a:gd name="T8" fmla="*/ 195 w 228"/>
              <a:gd name="T9" fmla="*/ 130 h 196"/>
              <a:gd name="T10" fmla="*/ 228 w 228"/>
              <a:gd name="T11" fmla="*/ 99 h 196"/>
              <a:gd name="T12" fmla="*/ 130 w 228"/>
              <a:gd name="T13" fmla="*/ 0 h 196"/>
              <a:gd name="T14" fmla="*/ 130 w 228"/>
              <a:gd name="T15" fmla="*/ 31 h 196"/>
              <a:gd name="T16" fmla="*/ 0 w 228"/>
              <a:gd name="T17" fmla="*/ 31 h 196"/>
              <a:gd name="T18" fmla="*/ 0 w 228"/>
              <a:gd name="T19" fmla="*/ 99 h 196"/>
              <a:gd name="T20" fmla="*/ 0 w 228"/>
              <a:gd name="T21" fmla="*/ 99 h 196"/>
              <a:gd name="T22" fmla="*/ 0 w 228"/>
              <a:gd name="T23" fmla="*/ 99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8" h="196">
                <a:moveTo>
                  <a:pt x="0" y="99"/>
                </a:moveTo>
                <a:lnTo>
                  <a:pt x="0" y="161"/>
                </a:lnTo>
                <a:lnTo>
                  <a:pt x="130" y="161"/>
                </a:lnTo>
                <a:lnTo>
                  <a:pt x="130" y="196"/>
                </a:lnTo>
                <a:lnTo>
                  <a:pt x="195" y="130"/>
                </a:lnTo>
                <a:lnTo>
                  <a:pt x="228" y="99"/>
                </a:lnTo>
                <a:lnTo>
                  <a:pt x="130" y="0"/>
                </a:lnTo>
                <a:lnTo>
                  <a:pt x="130" y="31"/>
                </a:lnTo>
                <a:lnTo>
                  <a:pt x="0" y="31"/>
                </a:lnTo>
                <a:lnTo>
                  <a:pt x="0" y="99"/>
                </a:lnTo>
                <a:lnTo>
                  <a:pt x="0" y="99"/>
                </a:lnTo>
                <a:lnTo>
                  <a:pt x="0" y="99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13" name="Freeform 97"/>
          <p:cNvSpPr>
            <a:spLocks/>
          </p:cNvSpPr>
          <p:nvPr/>
        </p:nvSpPr>
        <p:spPr bwMode="auto">
          <a:xfrm>
            <a:off x="1829197" y="3662225"/>
            <a:ext cx="423394" cy="361345"/>
          </a:xfrm>
          <a:custGeom>
            <a:avLst/>
            <a:gdLst>
              <a:gd name="T0" fmla="*/ 0 w 232"/>
              <a:gd name="T1" fmla="*/ 99 h 198"/>
              <a:gd name="T2" fmla="*/ 0 w 232"/>
              <a:gd name="T3" fmla="*/ 165 h 198"/>
              <a:gd name="T4" fmla="*/ 134 w 232"/>
              <a:gd name="T5" fmla="*/ 165 h 198"/>
              <a:gd name="T6" fmla="*/ 134 w 232"/>
              <a:gd name="T7" fmla="*/ 198 h 198"/>
              <a:gd name="T8" fmla="*/ 197 w 232"/>
              <a:gd name="T9" fmla="*/ 134 h 198"/>
              <a:gd name="T10" fmla="*/ 232 w 232"/>
              <a:gd name="T11" fmla="*/ 99 h 198"/>
              <a:gd name="T12" fmla="*/ 134 w 232"/>
              <a:gd name="T13" fmla="*/ 0 h 198"/>
              <a:gd name="T14" fmla="*/ 134 w 232"/>
              <a:gd name="T15" fmla="*/ 35 h 198"/>
              <a:gd name="T16" fmla="*/ 0 w 232"/>
              <a:gd name="T17" fmla="*/ 35 h 198"/>
              <a:gd name="T18" fmla="*/ 0 w 232"/>
              <a:gd name="T19" fmla="*/ 99 h 198"/>
              <a:gd name="T20" fmla="*/ 0 w 232"/>
              <a:gd name="T21" fmla="*/ 99 h 198"/>
              <a:gd name="T22" fmla="*/ 0 w 232"/>
              <a:gd name="T23" fmla="*/ 99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2" h="198">
                <a:moveTo>
                  <a:pt x="0" y="99"/>
                </a:moveTo>
                <a:lnTo>
                  <a:pt x="0" y="165"/>
                </a:lnTo>
                <a:lnTo>
                  <a:pt x="134" y="165"/>
                </a:lnTo>
                <a:lnTo>
                  <a:pt x="134" y="198"/>
                </a:lnTo>
                <a:lnTo>
                  <a:pt x="197" y="134"/>
                </a:lnTo>
                <a:lnTo>
                  <a:pt x="232" y="99"/>
                </a:lnTo>
                <a:lnTo>
                  <a:pt x="134" y="0"/>
                </a:lnTo>
                <a:lnTo>
                  <a:pt x="134" y="35"/>
                </a:lnTo>
                <a:lnTo>
                  <a:pt x="0" y="35"/>
                </a:lnTo>
                <a:lnTo>
                  <a:pt x="0" y="99"/>
                </a:lnTo>
                <a:lnTo>
                  <a:pt x="0" y="99"/>
                </a:lnTo>
                <a:lnTo>
                  <a:pt x="0" y="99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16" name="Freeform 100"/>
          <p:cNvSpPr>
            <a:spLocks/>
          </p:cNvSpPr>
          <p:nvPr/>
        </p:nvSpPr>
        <p:spPr bwMode="auto">
          <a:xfrm>
            <a:off x="1783573" y="3722449"/>
            <a:ext cx="399669" cy="240896"/>
          </a:xfrm>
          <a:custGeom>
            <a:avLst/>
            <a:gdLst>
              <a:gd name="T0" fmla="*/ 219 w 219"/>
              <a:gd name="T1" fmla="*/ 64 h 132"/>
              <a:gd name="T2" fmla="*/ 219 w 219"/>
              <a:gd name="T3" fmla="*/ 64 h 132"/>
              <a:gd name="T4" fmla="*/ 217 w 219"/>
              <a:gd name="T5" fmla="*/ 76 h 132"/>
              <a:gd name="T6" fmla="*/ 211 w 219"/>
              <a:gd name="T7" fmla="*/ 99 h 132"/>
              <a:gd name="T8" fmla="*/ 207 w 219"/>
              <a:gd name="T9" fmla="*/ 111 h 132"/>
              <a:gd name="T10" fmla="*/ 201 w 219"/>
              <a:gd name="T11" fmla="*/ 122 h 132"/>
              <a:gd name="T12" fmla="*/ 197 w 219"/>
              <a:gd name="T13" fmla="*/ 128 h 132"/>
              <a:gd name="T14" fmla="*/ 191 w 219"/>
              <a:gd name="T15" fmla="*/ 132 h 132"/>
              <a:gd name="T16" fmla="*/ 186 w 219"/>
              <a:gd name="T17" fmla="*/ 128 h 132"/>
              <a:gd name="T18" fmla="*/ 182 w 219"/>
              <a:gd name="T19" fmla="*/ 122 h 132"/>
              <a:gd name="T20" fmla="*/ 176 w 219"/>
              <a:gd name="T21" fmla="*/ 111 h 132"/>
              <a:gd name="T22" fmla="*/ 172 w 219"/>
              <a:gd name="T23" fmla="*/ 99 h 132"/>
              <a:gd name="T24" fmla="*/ 166 w 219"/>
              <a:gd name="T25" fmla="*/ 76 h 132"/>
              <a:gd name="T26" fmla="*/ 162 w 219"/>
              <a:gd name="T27" fmla="*/ 64 h 132"/>
              <a:gd name="T28" fmla="*/ 162 w 219"/>
              <a:gd name="T29" fmla="*/ 64 h 132"/>
              <a:gd name="T30" fmla="*/ 162 w 219"/>
              <a:gd name="T31" fmla="*/ 57 h 132"/>
              <a:gd name="T32" fmla="*/ 155 w 219"/>
              <a:gd name="T33" fmla="*/ 31 h 132"/>
              <a:gd name="T34" fmla="*/ 153 w 219"/>
              <a:gd name="T35" fmla="*/ 20 h 132"/>
              <a:gd name="T36" fmla="*/ 147 w 219"/>
              <a:gd name="T37" fmla="*/ 8 h 132"/>
              <a:gd name="T38" fmla="*/ 143 w 219"/>
              <a:gd name="T39" fmla="*/ 2 h 132"/>
              <a:gd name="T40" fmla="*/ 135 w 219"/>
              <a:gd name="T41" fmla="*/ 0 h 132"/>
              <a:gd name="T42" fmla="*/ 131 w 219"/>
              <a:gd name="T43" fmla="*/ 2 h 132"/>
              <a:gd name="T44" fmla="*/ 128 w 219"/>
              <a:gd name="T45" fmla="*/ 8 h 132"/>
              <a:gd name="T46" fmla="*/ 122 w 219"/>
              <a:gd name="T47" fmla="*/ 20 h 132"/>
              <a:gd name="T48" fmla="*/ 118 w 219"/>
              <a:gd name="T49" fmla="*/ 31 h 132"/>
              <a:gd name="T50" fmla="*/ 112 w 219"/>
              <a:gd name="T51" fmla="*/ 57 h 132"/>
              <a:gd name="T52" fmla="*/ 108 w 219"/>
              <a:gd name="T53" fmla="*/ 64 h 132"/>
              <a:gd name="T54" fmla="*/ 108 w 219"/>
              <a:gd name="T55" fmla="*/ 64 h 132"/>
              <a:gd name="T56" fmla="*/ 108 w 219"/>
              <a:gd name="T57" fmla="*/ 64 h 132"/>
              <a:gd name="T58" fmla="*/ 108 w 219"/>
              <a:gd name="T59" fmla="*/ 64 h 132"/>
              <a:gd name="T60" fmla="*/ 108 w 219"/>
              <a:gd name="T61" fmla="*/ 76 h 132"/>
              <a:gd name="T62" fmla="*/ 100 w 219"/>
              <a:gd name="T63" fmla="*/ 99 h 132"/>
              <a:gd name="T64" fmla="*/ 98 w 219"/>
              <a:gd name="T65" fmla="*/ 111 h 132"/>
              <a:gd name="T66" fmla="*/ 93 w 219"/>
              <a:gd name="T67" fmla="*/ 122 h 132"/>
              <a:gd name="T68" fmla="*/ 89 w 219"/>
              <a:gd name="T69" fmla="*/ 128 h 132"/>
              <a:gd name="T70" fmla="*/ 81 w 219"/>
              <a:gd name="T71" fmla="*/ 132 h 132"/>
              <a:gd name="T72" fmla="*/ 77 w 219"/>
              <a:gd name="T73" fmla="*/ 128 h 132"/>
              <a:gd name="T74" fmla="*/ 71 w 219"/>
              <a:gd name="T75" fmla="*/ 122 h 132"/>
              <a:gd name="T76" fmla="*/ 67 w 219"/>
              <a:gd name="T77" fmla="*/ 111 h 132"/>
              <a:gd name="T78" fmla="*/ 64 w 219"/>
              <a:gd name="T79" fmla="*/ 99 h 132"/>
              <a:gd name="T80" fmla="*/ 58 w 219"/>
              <a:gd name="T81" fmla="*/ 76 h 132"/>
              <a:gd name="T82" fmla="*/ 54 w 219"/>
              <a:gd name="T83" fmla="*/ 64 h 132"/>
              <a:gd name="T84" fmla="*/ 54 w 219"/>
              <a:gd name="T85" fmla="*/ 64 h 132"/>
              <a:gd name="T86" fmla="*/ 52 w 219"/>
              <a:gd name="T87" fmla="*/ 57 h 132"/>
              <a:gd name="T88" fmla="*/ 46 w 219"/>
              <a:gd name="T89" fmla="*/ 31 h 132"/>
              <a:gd name="T90" fmla="*/ 42 w 219"/>
              <a:gd name="T91" fmla="*/ 20 h 132"/>
              <a:gd name="T92" fmla="*/ 38 w 219"/>
              <a:gd name="T93" fmla="*/ 8 h 132"/>
              <a:gd name="T94" fmla="*/ 33 w 219"/>
              <a:gd name="T95" fmla="*/ 2 h 132"/>
              <a:gd name="T96" fmla="*/ 27 w 219"/>
              <a:gd name="T97" fmla="*/ 0 h 132"/>
              <a:gd name="T98" fmla="*/ 23 w 219"/>
              <a:gd name="T99" fmla="*/ 2 h 132"/>
              <a:gd name="T100" fmla="*/ 17 w 219"/>
              <a:gd name="T101" fmla="*/ 8 h 132"/>
              <a:gd name="T102" fmla="*/ 13 w 219"/>
              <a:gd name="T103" fmla="*/ 20 h 132"/>
              <a:gd name="T104" fmla="*/ 9 w 219"/>
              <a:gd name="T105" fmla="*/ 31 h 132"/>
              <a:gd name="T106" fmla="*/ 4 w 219"/>
              <a:gd name="T107" fmla="*/ 57 h 132"/>
              <a:gd name="T108" fmla="*/ 0 w 219"/>
              <a:gd name="T109" fmla="*/ 64 h 132"/>
              <a:gd name="T110" fmla="*/ 0 w 219"/>
              <a:gd name="T111" fmla="*/ 64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9" h="132">
                <a:moveTo>
                  <a:pt x="219" y="64"/>
                </a:moveTo>
                <a:lnTo>
                  <a:pt x="219" y="64"/>
                </a:lnTo>
                <a:lnTo>
                  <a:pt x="217" y="76"/>
                </a:lnTo>
                <a:lnTo>
                  <a:pt x="211" y="99"/>
                </a:lnTo>
                <a:lnTo>
                  <a:pt x="207" y="111"/>
                </a:lnTo>
                <a:lnTo>
                  <a:pt x="201" y="122"/>
                </a:lnTo>
                <a:lnTo>
                  <a:pt x="197" y="128"/>
                </a:lnTo>
                <a:lnTo>
                  <a:pt x="191" y="132"/>
                </a:lnTo>
                <a:lnTo>
                  <a:pt x="186" y="128"/>
                </a:lnTo>
                <a:lnTo>
                  <a:pt x="182" y="122"/>
                </a:lnTo>
                <a:lnTo>
                  <a:pt x="176" y="111"/>
                </a:lnTo>
                <a:lnTo>
                  <a:pt x="172" y="99"/>
                </a:lnTo>
                <a:lnTo>
                  <a:pt x="166" y="76"/>
                </a:lnTo>
                <a:lnTo>
                  <a:pt x="162" y="64"/>
                </a:lnTo>
                <a:lnTo>
                  <a:pt x="162" y="64"/>
                </a:lnTo>
                <a:lnTo>
                  <a:pt x="162" y="57"/>
                </a:lnTo>
                <a:lnTo>
                  <a:pt x="155" y="31"/>
                </a:lnTo>
                <a:lnTo>
                  <a:pt x="153" y="20"/>
                </a:lnTo>
                <a:lnTo>
                  <a:pt x="147" y="8"/>
                </a:lnTo>
                <a:lnTo>
                  <a:pt x="143" y="2"/>
                </a:lnTo>
                <a:lnTo>
                  <a:pt x="135" y="0"/>
                </a:lnTo>
                <a:lnTo>
                  <a:pt x="131" y="2"/>
                </a:lnTo>
                <a:lnTo>
                  <a:pt x="128" y="8"/>
                </a:lnTo>
                <a:lnTo>
                  <a:pt x="122" y="20"/>
                </a:lnTo>
                <a:lnTo>
                  <a:pt x="118" y="31"/>
                </a:lnTo>
                <a:lnTo>
                  <a:pt x="112" y="57"/>
                </a:lnTo>
                <a:lnTo>
                  <a:pt x="108" y="64"/>
                </a:lnTo>
                <a:lnTo>
                  <a:pt x="108" y="64"/>
                </a:lnTo>
                <a:lnTo>
                  <a:pt x="108" y="64"/>
                </a:lnTo>
                <a:lnTo>
                  <a:pt x="108" y="64"/>
                </a:lnTo>
                <a:lnTo>
                  <a:pt x="108" y="76"/>
                </a:lnTo>
                <a:lnTo>
                  <a:pt x="100" y="99"/>
                </a:lnTo>
                <a:lnTo>
                  <a:pt x="98" y="111"/>
                </a:lnTo>
                <a:lnTo>
                  <a:pt x="93" y="122"/>
                </a:lnTo>
                <a:lnTo>
                  <a:pt x="89" y="128"/>
                </a:lnTo>
                <a:lnTo>
                  <a:pt x="81" y="132"/>
                </a:lnTo>
                <a:lnTo>
                  <a:pt x="77" y="128"/>
                </a:lnTo>
                <a:lnTo>
                  <a:pt x="71" y="122"/>
                </a:lnTo>
                <a:lnTo>
                  <a:pt x="67" y="111"/>
                </a:lnTo>
                <a:lnTo>
                  <a:pt x="64" y="99"/>
                </a:lnTo>
                <a:lnTo>
                  <a:pt x="58" y="76"/>
                </a:lnTo>
                <a:lnTo>
                  <a:pt x="54" y="64"/>
                </a:lnTo>
                <a:lnTo>
                  <a:pt x="54" y="64"/>
                </a:lnTo>
                <a:lnTo>
                  <a:pt x="52" y="57"/>
                </a:lnTo>
                <a:lnTo>
                  <a:pt x="46" y="31"/>
                </a:lnTo>
                <a:lnTo>
                  <a:pt x="42" y="20"/>
                </a:lnTo>
                <a:lnTo>
                  <a:pt x="38" y="8"/>
                </a:lnTo>
                <a:lnTo>
                  <a:pt x="33" y="2"/>
                </a:lnTo>
                <a:lnTo>
                  <a:pt x="27" y="0"/>
                </a:lnTo>
                <a:lnTo>
                  <a:pt x="23" y="2"/>
                </a:lnTo>
                <a:lnTo>
                  <a:pt x="17" y="8"/>
                </a:lnTo>
                <a:lnTo>
                  <a:pt x="13" y="20"/>
                </a:lnTo>
                <a:lnTo>
                  <a:pt x="9" y="31"/>
                </a:lnTo>
                <a:lnTo>
                  <a:pt x="4" y="57"/>
                </a:lnTo>
                <a:lnTo>
                  <a:pt x="0" y="64"/>
                </a:lnTo>
                <a:lnTo>
                  <a:pt x="0" y="64"/>
                </a:lnTo>
              </a:path>
            </a:pathLst>
          </a:custGeom>
          <a:noFill/>
          <a:ln w="28575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3152303" y="3603826"/>
            <a:ext cx="5239497" cy="481793"/>
            <a:chOff x="3152303" y="3603826"/>
            <a:chExt cx="5239497" cy="481793"/>
          </a:xfrm>
        </p:grpSpPr>
        <p:sp>
          <p:nvSpPr>
            <p:cNvPr id="21522" name="Freeform 6"/>
            <p:cNvSpPr>
              <a:spLocks/>
            </p:cNvSpPr>
            <p:nvPr/>
          </p:nvSpPr>
          <p:spPr bwMode="auto">
            <a:xfrm>
              <a:off x="7192793" y="3603826"/>
              <a:ext cx="1199007" cy="481793"/>
            </a:xfrm>
            <a:custGeom>
              <a:avLst/>
              <a:gdLst>
                <a:gd name="T0" fmla="*/ 0 w 657"/>
                <a:gd name="T1" fmla="*/ 0 h 264"/>
                <a:gd name="T2" fmla="*/ 657 w 657"/>
                <a:gd name="T3" fmla="*/ 0 h 264"/>
                <a:gd name="T4" fmla="*/ 657 w 657"/>
                <a:gd name="T5" fmla="*/ 264 h 264"/>
                <a:gd name="T6" fmla="*/ 0 w 657"/>
                <a:gd name="T7" fmla="*/ 264 h 264"/>
                <a:gd name="T8" fmla="*/ 0 w 657"/>
                <a:gd name="T9" fmla="*/ 0 h 264"/>
                <a:gd name="T10" fmla="*/ 0 w 657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4">
                  <a:moveTo>
                    <a:pt x="0" y="0"/>
                  </a:moveTo>
                  <a:lnTo>
                    <a:pt x="657" y="0"/>
                  </a:lnTo>
                  <a:lnTo>
                    <a:pt x="657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23" name="Freeform 7"/>
            <p:cNvSpPr>
              <a:spLocks/>
            </p:cNvSpPr>
            <p:nvPr/>
          </p:nvSpPr>
          <p:spPr bwMode="auto">
            <a:xfrm>
              <a:off x="7192793" y="3603826"/>
              <a:ext cx="1199007" cy="481793"/>
            </a:xfrm>
            <a:custGeom>
              <a:avLst/>
              <a:gdLst>
                <a:gd name="T0" fmla="*/ 0 w 657"/>
                <a:gd name="T1" fmla="*/ 0 h 264"/>
                <a:gd name="T2" fmla="*/ 657 w 657"/>
                <a:gd name="T3" fmla="*/ 0 h 264"/>
                <a:gd name="T4" fmla="*/ 657 w 657"/>
                <a:gd name="T5" fmla="*/ 264 h 264"/>
                <a:gd name="T6" fmla="*/ 0 w 657"/>
                <a:gd name="T7" fmla="*/ 264 h 264"/>
                <a:gd name="T8" fmla="*/ 0 w 657"/>
                <a:gd name="T9" fmla="*/ 0 h 264"/>
                <a:gd name="T10" fmla="*/ 0 w 657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4">
                  <a:moveTo>
                    <a:pt x="0" y="0"/>
                  </a:moveTo>
                  <a:lnTo>
                    <a:pt x="657" y="0"/>
                  </a:lnTo>
                  <a:lnTo>
                    <a:pt x="657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24" name="Freeform 8"/>
            <p:cNvSpPr>
              <a:spLocks/>
            </p:cNvSpPr>
            <p:nvPr/>
          </p:nvSpPr>
          <p:spPr bwMode="auto">
            <a:xfrm>
              <a:off x="7313240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25" name="Freeform 9"/>
            <p:cNvSpPr>
              <a:spLocks/>
            </p:cNvSpPr>
            <p:nvPr/>
          </p:nvSpPr>
          <p:spPr bwMode="auto">
            <a:xfrm>
              <a:off x="7192793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26" name="Freeform 10"/>
            <p:cNvSpPr>
              <a:spLocks/>
            </p:cNvSpPr>
            <p:nvPr/>
          </p:nvSpPr>
          <p:spPr bwMode="auto">
            <a:xfrm>
              <a:off x="7433689" y="3603826"/>
              <a:ext cx="56574" cy="481793"/>
            </a:xfrm>
            <a:custGeom>
              <a:avLst/>
              <a:gdLst>
                <a:gd name="T0" fmla="*/ 0 w 31"/>
                <a:gd name="T1" fmla="*/ 0 h 264"/>
                <a:gd name="T2" fmla="*/ 31 w 31"/>
                <a:gd name="T3" fmla="*/ 0 h 264"/>
                <a:gd name="T4" fmla="*/ 31 w 31"/>
                <a:gd name="T5" fmla="*/ 264 h 264"/>
                <a:gd name="T6" fmla="*/ 0 w 31"/>
                <a:gd name="T7" fmla="*/ 264 h 264"/>
                <a:gd name="T8" fmla="*/ 0 w 31"/>
                <a:gd name="T9" fmla="*/ 0 h 264"/>
                <a:gd name="T10" fmla="*/ 0 w 31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64">
                  <a:moveTo>
                    <a:pt x="0" y="0"/>
                  </a:moveTo>
                  <a:lnTo>
                    <a:pt x="31" y="0"/>
                  </a:lnTo>
                  <a:lnTo>
                    <a:pt x="31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27" name="Freeform 11"/>
            <p:cNvSpPr>
              <a:spLocks/>
            </p:cNvSpPr>
            <p:nvPr/>
          </p:nvSpPr>
          <p:spPr bwMode="auto">
            <a:xfrm>
              <a:off x="7550487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28" name="Freeform 12"/>
            <p:cNvSpPr>
              <a:spLocks/>
            </p:cNvSpPr>
            <p:nvPr/>
          </p:nvSpPr>
          <p:spPr bwMode="auto">
            <a:xfrm>
              <a:off x="7670935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29" name="Freeform 13"/>
            <p:cNvSpPr>
              <a:spLocks/>
            </p:cNvSpPr>
            <p:nvPr/>
          </p:nvSpPr>
          <p:spPr bwMode="auto">
            <a:xfrm>
              <a:off x="7911832" y="3603826"/>
              <a:ext cx="58399" cy="481793"/>
            </a:xfrm>
            <a:custGeom>
              <a:avLst/>
              <a:gdLst>
                <a:gd name="T0" fmla="*/ 0 w 32"/>
                <a:gd name="T1" fmla="*/ 0 h 264"/>
                <a:gd name="T2" fmla="*/ 32 w 32"/>
                <a:gd name="T3" fmla="*/ 0 h 264"/>
                <a:gd name="T4" fmla="*/ 32 w 32"/>
                <a:gd name="T5" fmla="*/ 264 h 264"/>
                <a:gd name="T6" fmla="*/ 0 w 32"/>
                <a:gd name="T7" fmla="*/ 264 h 264"/>
                <a:gd name="T8" fmla="*/ 0 w 32"/>
                <a:gd name="T9" fmla="*/ 0 h 264"/>
                <a:gd name="T10" fmla="*/ 0 w 32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4">
                  <a:moveTo>
                    <a:pt x="0" y="0"/>
                  </a:moveTo>
                  <a:lnTo>
                    <a:pt x="32" y="0"/>
                  </a:lnTo>
                  <a:lnTo>
                    <a:pt x="32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30" name="Freeform 14"/>
            <p:cNvSpPr>
              <a:spLocks/>
            </p:cNvSpPr>
            <p:nvPr/>
          </p:nvSpPr>
          <p:spPr bwMode="auto">
            <a:xfrm>
              <a:off x="7795035" y="3603826"/>
              <a:ext cx="56574" cy="481793"/>
            </a:xfrm>
            <a:custGeom>
              <a:avLst/>
              <a:gdLst>
                <a:gd name="T0" fmla="*/ 0 w 31"/>
                <a:gd name="T1" fmla="*/ 0 h 264"/>
                <a:gd name="T2" fmla="*/ 31 w 31"/>
                <a:gd name="T3" fmla="*/ 0 h 264"/>
                <a:gd name="T4" fmla="*/ 31 w 31"/>
                <a:gd name="T5" fmla="*/ 264 h 264"/>
                <a:gd name="T6" fmla="*/ 0 w 31"/>
                <a:gd name="T7" fmla="*/ 264 h 264"/>
                <a:gd name="T8" fmla="*/ 0 w 31"/>
                <a:gd name="T9" fmla="*/ 0 h 264"/>
                <a:gd name="T10" fmla="*/ 0 w 31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64">
                  <a:moveTo>
                    <a:pt x="0" y="0"/>
                  </a:moveTo>
                  <a:lnTo>
                    <a:pt x="31" y="0"/>
                  </a:lnTo>
                  <a:lnTo>
                    <a:pt x="31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31" name="Freeform 15"/>
            <p:cNvSpPr>
              <a:spLocks/>
            </p:cNvSpPr>
            <p:nvPr/>
          </p:nvSpPr>
          <p:spPr bwMode="auto">
            <a:xfrm>
              <a:off x="8030454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32" name="Freeform 16"/>
            <p:cNvSpPr>
              <a:spLocks/>
            </p:cNvSpPr>
            <p:nvPr/>
          </p:nvSpPr>
          <p:spPr bwMode="auto">
            <a:xfrm>
              <a:off x="8147253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33" name="Freeform 17"/>
            <p:cNvSpPr>
              <a:spLocks/>
            </p:cNvSpPr>
            <p:nvPr/>
          </p:nvSpPr>
          <p:spPr bwMode="auto">
            <a:xfrm>
              <a:off x="8267701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46" name="Freeform 30"/>
            <p:cNvSpPr>
              <a:spLocks/>
            </p:cNvSpPr>
            <p:nvPr/>
          </p:nvSpPr>
          <p:spPr bwMode="auto">
            <a:xfrm>
              <a:off x="3413273" y="3603826"/>
              <a:ext cx="135048" cy="481793"/>
            </a:xfrm>
            <a:custGeom>
              <a:avLst/>
              <a:gdLst>
                <a:gd name="T0" fmla="*/ 0 w 74"/>
                <a:gd name="T1" fmla="*/ 0 h 264"/>
                <a:gd name="T2" fmla="*/ 74 w 74"/>
                <a:gd name="T3" fmla="*/ 0 h 264"/>
                <a:gd name="T4" fmla="*/ 74 w 74"/>
                <a:gd name="T5" fmla="*/ 264 h 264"/>
                <a:gd name="T6" fmla="*/ 0 w 74"/>
                <a:gd name="T7" fmla="*/ 264 h 264"/>
                <a:gd name="T8" fmla="*/ 0 w 74"/>
                <a:gd name="T9" fmla="*/ 0 h 264"/>
                <a:gd name="T10" fmla="*/ 0 w 74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264">
                  <a:moveTo>
                    <a:pt x="0" y="0"/>
                  </a:moveTo>
                  <a:lnTo>
                    <a:pt x="74" y="0"/>
                  </a:lnTo>
                  <a:lnTo>
                    <a:pt x="74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47" name="Freeform 31"/>
            <p:cNvSpPr>
              <a:spLocks/>
            </p:cNvSpPr>
            <p:nvPr/>
          </p:nvSpPr>
          <p:spPr bwMode="auto">
            <a:xfrm>
              <a:off x="3152303" y="3603826"/>
              <a:ext cx="129573" cy="481793"/>
            </a:xfrm>
            <a:custGeom>
              <a:avLst/>
              <a:gdLst>
                <a:gd name="T0" fmla="*/ 0 w 71"/>
                <a:gd name="T1" fmla="*/ 0 h 264"/>
                <a:gd name="T2" fmla="*/ 71 w 71"/>
                <a:gd name="T3" fmla="*/ 0 h 264"/>
                <a:gd name="T4" fmla="*/ 71 w 71"/>
                <a:gd name="T5" fmla="*/ 264 h 264"/>
                <a:gd name="T6" fmla="*/ 0 w 71"/>
                <a:gd name="T7" fmla="*/ 264 h 264"/>
                <a:gd name="T8" fmla="*/ 0 w 71"/>
                <a:gd name="T9" fmla="*/ 0 h 264"/>
                <a:gd name="T10" fmla="*/ 0 w 71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264">
                  <a:moveTo>
                    <a:pt x="0" y="0"/>
                  </a:moveTo>
                  <a:lnTo>
                    <a:pt x="71" y="0"/>
                  </a:lnTo>
                  <a:lnTo>
                    <a:pt x="71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48" name="Freeform 32"/>
            <p:cNvSpPr>
              <a:spLocks/>
            </p:cNvSpPr>
            <p:nvPr/>
          </p:nvSpPr>
          <p:spPr bwMode="auto">
            <a:xfrm>
              <a:off x="3681545" y="3603826"/>
              <a:ext cx="135048" cy="481793"/>
            </a:xfrm>
            <a:custGeom>
              <a:avLst/>
              <a:gdLst>
                <a:gd name="T0" fmla="*/ 0 w 74"/>
                <a:gd name="T1" fmla="*/ 0 h 264"/>
                <a:gd name="T2" fmla="*/ 74 w 74"/>
                <a:gd name="T3" fmla="*/ 0 h 264"/>
                <a:gd name="T4" fmla="*/ 74 w 74"/>
                <a:gd name="T5" fmla="*/ 264 h 264"/>
                <a:gd name="T6" fmla="*/ 0 w 74"/>
                <a:gd name="T7" fmla="*/ 264 h 264"/>
                <a:gd name="T8" fmla="*/ 0 w 74"/>
                <a:gd name="T9" fmla="*/ 0 h 264"/>
                <a:gd name="T10" fmla="*/ 0 w 74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264">
                  <a:moveTo>
                    <a:pt x="0" y="0"/>
                  </a:moveTo>
                  <a:lnTo>
                    <a:pt x="74" y="0"/>
                  </a:lnTo>
                  <a:lnTo>
                    <a:pt x="74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49" name="Freeform 33"/>
            <p:cNvSpPr>
              <a:spLocks/>
            </p:cNvSpPr>
            <p:nvPr/>
          </p:nvSpPr>
          <p:spPr bwMode="auto">
            <a:xfrm>
              <a:off x="3946165" y="3603826"/>
              <a:ext cx="135048" cy="481793"/>
            </a:xfrm>
            <a:custGeom>
              <a:avLst/>
              <a:gdLst>
                <a:gd name="T0" fmla="*/ 0 w 74"/>
                <a:gd name="T1" fmla="*/ 0 h 264"/>
                <a:gd name="T2" fmla="*/ 74 w 74"/>
                <a:gd name="T3" fmla="*/ 0 h 264"/>
                <a:gd name="T4" fmla="*/ 74 w 74"/>
                <a:gd name="T5" fmla="*/ 264 h 264"/>
                <a:gd name="T6" fmla="*/ 0 w 74"/>
                <a:gd name="T7" fmla="*/ 264 h 264"/>
                <a:gd name="T8" fmla="*/ 0 w 74"/>
                <a:gd name="T9" fmla="*/ 0 h 264"/>
                <a:gd name="T10" fmla="*/ 0 w 74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264">
                  <a:moveTo>
                    <a:pt x="0" y="0"/>
                  </a:moveTo>
                  <a:lnTo>
                    <a:pt x="74" y="0"/>
                  </a:lnTo>
                  <a:lnTo>
                    <a:pt x="74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91" name="Freeform 75"/>
            <p:cNvSpPr>
              <a:spLocks/>
            </p:cNvSpPr>
            <p:nvPr/>
          </p:nvSpPr>
          <p:spPr bwMode="auto">
            <a:xfrm>
              <a:off x="3152303" y="3605651"/>
              <a:ext cx="1063959" cy="478143"/>
            </a:xfrm>
            <a:custGeom>
              <a:avLst/>
              <a:gdLst>
                <a:gd name="T0" fmla="*/ 0 w 583"/>
                <a:gd name="T1" fmla="*/ 0 h 262"/>
                <a:gd name="T2" fmla="*/ 583 w 583"/>
                <a:gd name="T3" fmla="*/ 0 h 262"/>
                <a:gd name="T4" fmla="*/ 583 w 583"/>
                <a:gd name="T5" fmla="*/ 262 h 262"/>
                <a:gd name="T6" fmla="*/ 0 w 583"/>
                <a:gd name="T7" fmla="*/ 262 h 262"/>
                <a:gd name="T8" fmla="*/ 0 w 583"/>
                <a:gd name="T9" fmla="*/ 0 h 262"/>
                <a:gd name="T10" fmla="*/ 0 w 583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3" h="262">
                  <a:moveTo>
                    <a:pt x="0" y="0"/>
                  </a:moveTo>
                  <a:lnTo>
                    <a:pt x="583" y="0"/>
                  </a:lnTo>
                  <a:lnTo>
                    <a:pt x="583" y="262"/>
                  </a:lnTo>
                  <a:lnTo>
                    <a:pt x="0" y="26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" cap="flat">
              <a:solidFill>
                <a:srgbClr val="04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92" name="Freeform 76"/>
            <p:cNvSpPr>
              <a:spLocks/>
            </p:cNvSpPr>
            <p:nvPr/>
          </p:nvSpPr>
          <p:spPr bwMode="auto">
            <a:xfrm>
              <a:off x="4477234" y="3603826"/>
              <a:ext cx="135048" cy="481793"/>
            </a:xfrm>
            <a:custGeom>
              <a:avLst/>
              <a:gdLst>
                <a:gd name="T0" fmla="*/ 0 w 74"/>
                <a:gd name="T1" fmla="*/ 0 h 264"/>
                <a:gd name="T2" fmla="*/ 74 w 74"/>
                <a:gd name="T3" fmla="*/ 0 h 264"/>
                <a:gd name="T4" fmla="*/ 74 w 74"/>
                <a:gd name="T5" fmla="*/ 264 h 264"/>
                <a:gd name="T6" fmla="*/ 0 w 74"/>
                <a:gd name="T7" fmla="*/ 264 h 264"/>
                <a:gd name="T8" fmla="*/ 0 w 74"/>
                <a:gd name="T9" fmla="*/ 0 h 264"/>
                <a:gd name="T10" fmla="*/ 0 w 74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264">
                  <a:moveTo>
                    <a:pt x="0" y="0"/>
                  </a:moveTo>
                  <a:lnTo>
                    <a:pt x="74" y="0"/>
                  </a:lnTo>
                  <a:lnTo>
                    <a:pt x="74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93" name="Freeform 77"/>
            <p:cNvSpPr>
              <a:spLocks/>
            </p:cNvSpPr>
            <p:nvPr/>
          </p:nvSpPr>
          <p:spPr bwMode="auto">
            <a:xfrm>
              <a:off x="4216261" y="3603826"/>
              <a:ext cx="129573" cy="481793"/>
            </a:xfrm>
            <a:custGeom>
              <a:avLst/>
              <a:gdLst>
                <a:gd name="T0" fmla="*/ 0 w 71"/>
                <a:gd name="T1" fmla="*/ 0 h 264"/>
                <a:gd name="T2" fmla="*/ 71 w 71"/>
                <a:gd name="T3" fmla="*/ 0 h 264"/>
                <a:gd name="T4" fmla="*/ 71 w 71"/>
                <a:gd name="T5" fmla="*/ 264 h 264"/>
                <a:gd name="T6" fmla="*/ 0 w 71"/>
                <a:gd name="T7" fmla="*/ 264 h 264"/>
                <a:gd name="T8" fmla="*/ 0 w 71"/>
                <a:gd name="T9" fmla="*/ 0 h 264"/>
                <a:gd name="T10" fmla="*/ 0 w 71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264">
                  <a:moveTo>
                    <a:pt x="0" y="0"/>
                  </a:moveTo>
                  <a:lnTo>
                    <a:pt x="71" y="0"/>
                  </a:lnTo>
                  <a:lnTo>
                    <a:pt x="71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94" name="Freeform 78"/>
            <p:cNvSpPr>
              <a:spLocks/>
            </p:cNvSpPr>
            <p:nvPr/>
          </p:nvSpPr>
          <p:spPr bwMode="auto">
            <a:xfrm>
              <a:off x="4745503" y="3603826"/>
              <a:ext cx="135048" cy="481793"/>
            </a:xfrm>
            <a:custGeom>
              <a:avLst/>
              <a:gdLst>
                <a:gd name="T0" fmla="*/ 0 w 74"/>
                <a:gd name="T1" fmla="*/ 0 h 264"/>
                <a:gd name="T2" fmla="*/ 74 w 74"/>
                <a:gd name="T3" fmla="*/ 0 h 264"/>
                <a:gd name="T4" fmla="*/ 74 w 74"/>
                <a:gd name="T5" fmla="*/ 264 h 264"/>
                <a:gd name="T6" fmla="*/ 0 w 74"/>
                <a:gd name="T7" fmla="*/ 264 h 264"/>
                <a:gd name="T8" fmla="*/ 0 w 74"/>
                <a:gd name="T9" fmla="*/ 0 h 264"/>
                <a:gd name="T10" fmla="*/ 0 w 74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264">
                  <a:moveTo>
                    <a:pt x="0" y="0"/>
                  </a:moveTo>
                  <a:lnTo>
                    <a:pt x="74" y="0"/>
                  </a:lnTo>
                  <a:lnTo>
                    <a:pt x="74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95" name="Freeform 79"/>
            <p:cNvSpPr>
              <a:spLocks/>
            </p:cNvSpPr>
            <p:nvPr/>
          </p:nvSpPr>
          <p:spPr bwMode="auto">
            <a:xfrm>
              <a:off x="5011949" y="3603826"/>
              <a:ext cx="133222" cy="481793"/>
            </a:xfrm>
            <a:custGeom>
              <a:avLst/>
              <a:gdLst>
                <a:gd name="T0" fmla="*/ 0 w 73"/>
                <a:gd name="T1" fmla="*/ 0 h 264"/>
                <a:gd name="T2" fmla="*/ 73 w 73"/>
                <a:gd name="T3" fmla="*/ 0 h 264"/>
                <a:gd name="T4" fmla="*/ 73 w 73"/>
                <a:gd name="T5" fmla="*/ 264 h 264"/>
                <a:gd name="T6" fmla="*/ 0 w 73"/>
                <a:gd name="T7" fmla="*/ 264 h 264"/>
                <a:gd name="T8" fmla="*/ 0 w 73"/>
                <a:gd name="T9" fmla="*/ 0 h 264"/>
                <a:gd name="T10" fmla="*/ 0 w 7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264">
                  <a:moveTo>
                    <a:pt x="0" y="0"/>
                  </a:moveTo>
                  <a:lnTo>
                    <a:pt x="73" y="0"/>
                  </a:lnTo>
                  <a:lnTo>
                    <a:pt x="7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96" name="Freeform 80"/>
            <p:cNvSpPr>
              <a:spLocks/>
            </p:cNvSpPr>
            <p:nvPr/>
          </p:nvSpPr>
          <p:spPr bwMode="auto">
            <a:xfrm>
              <a:off x="4216261" y="3605651"/>
              <a:ext cx="1063959" cy="478143"/>
            </a:xfrm>
            <a:custGeom>
              <a:avLst/>
              <a:gdLst>
                <a:gd name="T0" fmla="*/ 0 w 583"/>
                <a:gd name="T1" fmla="*/ 0 h 262"/>
                <a:gd name="T2" fmla="*/ 583 w 583"/>
                <a:gd name="T3" fmla="*/ 0 h 262"/>
                <a:gd name="T4" fmla="*/ 583 w 583"/>
                <a:gd name="T5" fmla="*/ 262 h 262"/>
                <a:gd name="T6" fmla="*/ 0 w 583"/>
                <a:gd name="T7" fmla="*/ 262 h 262"/>
                <a:gd name="T8" fmla="*/ 0 w 583"/>
                <a:gd name="T9" fmla="*/ 0 h 262"/>
                <a:gd name="T10" fmla="*/ 0 w 583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3" h="262">
                  <a:moveTo>
                    <a:pt x="0" y="0"/>
                  </a:moveTo>
                  <a:lnTo>
                    <a:pt x="583" y="0"/>
                  </a:lnTo>
                  <a:lnTo>
                    <a:pt x="583" y="262"/>
                  </a:lnTo>
                  <a:lnTo>
                    <a:pt x="0" y="26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" cap="flat">
              <a:solidFill>
                <a:srgbClr val="04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97" name="Freeform 81"/>
            <p:cNvSpPr>
              <a:spLocks/>
            </p:cNvSpPr>
            <p:nvPr/>
          </p:nvSpPr>
          <p:spPr bwMode="auto">
            <a:xfrm>
              <a:off x="7192793" y="3605651"/>
              <a:ext cx="1199007" cy="478143"/>
            </a:xfrm>
            <a:custGeom>
              <a:avLst/>
              <a:gdLst>
                <a:gd name="T0" fmla="*/ 0 w 657"/>
                <a:gd name="T1" fmla="*/ 0 h 262"/>
                <a:gd name="T2" fmla="*/ 657 w 657"/>
                <a:gd name="T3" fmla="*/ 0 h 262"/>
                <a:gd name="T4" fmla="*/ 657 w 657"/>
                <a:gd name="T5" fmla="*/ 262 h 262"/>
                <a:gd name="T6" fmla="*/ 0 w 657"/>
                <a:gd name="T7" fmla="*/ 262 h 262"/>
                <a:gd name="T8" fmla="*/ 0 w 657"/>
                <a:gd name="T9" fmla="*/ 0 h 262"/>
                <a:gd name="T10" fmla="*/ 0 w 657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2">
                  <a:moveTo>
                    <a:pt x="0" y="0"/>
                  </a:moveTo>
                  <a:lnTo>
                    <a:pt x="657" y="0"/>
                  </a:lnTo>
                  <a:lnTo>
                    <a:pt x="657" y="262"/>
                  </a:lnTo>
                  <a:lnTo>
                    <a:pt x="0" y="26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 cap="flat">
              <a:solidFill>
                <a:srgbClr val="04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98" name="Freeform 82"/>
            <p:cNvSpPr>
              <a:spLocks/>
            </p:cNvSpPr>
            <p:nvPr/>
          </p:nvSpPr>
          <p:spPr bwMode="auto">
            <a:xfrm>
              <a:off x="5993786" y="3603826"/>
              <a:ext cx="1199007" cy="481793"/>
            </a:xfrm>
            <a:custGeom>
              <a:avLst/>
              <a:gdLst>
                <a:gd name="T0" fmla="*/ 0 w 657"/>
                <a:gd name="T1" fmla="*/ 0 h 264"/>
                <a:gd name="T2" fmla="*/ 657 w 657"/>
                <a:gd name="T3" fmla="*/ 0 h 264"/>
                <a:gd name="T4" fmla="*/ 657 w 657"/>
                <a:gd name="T5" fmla="*/ 264 h 264"/>
                <a:gd name="T6" fmla="*/ 0 w 657"/>
                <a:gd name="T7" fmla="*/ 264 h 264"/>
                <a:gd name="T8" fmla="*/ 0 w 657"/>
                <a:gd name="T9" fmla="*/ 0 h 264"/>
                <a:gd name="T10" fmla="*/ 0 w 657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4">
                  <a:moveTo>
                    <a:pt x="0" y="0"/>
                  </a:moveTo>
                  <a:lnTo>
                    <a:pt x="657" y="0"/>
                  </a:lnTo>
                  <a:lnTo>
                    <a:pt x="657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99" name="Freeform 83"/>
            <p:cNvSpPr>
              <a:spLocks/>
            </p:cNvSpPr>
            <p:nvPr/>
          </p:nvSpPr>
          <p:spPr bwMode="auto">
            <a:xfrm>
              <a:off x="5993786" y="3603826"/>
              <a:ext cx="1199007" cy="481793"/>
            </a:xfrm>
            <a:custGeom>
              <a:avLst/>
              <a:gdLst>
                <a:gd name="T0" fmla="*/ 0 w 657"/>
                <a:gd name="T1" fmla="*/ 0 h 264"/>
                <a:gd name="T2" fmla="*/ 657 w 657"/>
                <a:gd name="T3" fmla="*/ 0 h 264"/>
                <a:gd name="T4" fmla="*/ 657 w 657"/>
                <a:gd name="T5" fmla="*/ 264 h 264"/>
                <a:gd name="T6" fmla="*/ 0 w 657"/>
                <a:gd name="T7" fmla="*/ 264 h 264"/>
                <a:gd name="T8" fmla="*/ 0 w 657"/>
                <a:gd name="T9" fmla="*/ 0 h 264"/>
                <a:gd name="T10" fmla="*/ 0 w 657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4">
                  <a:moveTo>
                    <a:pt x="0" y="0"/>
                  </a:moveTo>
                  <a:lnTo>
                    <a:pt x="657" y="0"/>
                  </a:lnTo>
                  <a:lnTo>
                    <a:pt x="657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00" name="Freeform 84"/>
            <p:cNvSpPr>
              <a:spLocks/>
            </p:cNvSpPr>
            <p:nvPr/>
          </p:nvSpPr>
          <p:spPr bwMode="auto">
            <a:xfrm>
              <a:off x="6114233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01" name="Freeform 85"/>
            <p:cNvSpPr>
              <a:spLocks/>
            </p:cNvSpPr>
            <p:nvPr/>
          </p:nvSpPr>
          <p:spPr bwMode="auto">
            <a:xfrm>
              <a:off x="5993786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02" name="Freeform 86"/>
            <p:cNvSpPr>
              <a:spLocks/>
            </p:cNvSpPr>
            <p:nvPr/>
          </p:nvSpPr>
          <p:spPr bwMode="auto">
            <a:xfrm>
              <a:off x="6234681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03" name="Freeform 87"/>
            <p:cNvSpPr>
              <a:spLocks/>
            </p:cNvSpPr>
            <p:nvPr/>
          </p:nvSpPr>
          <p:spPr bwMode="auto">
            <a:xfrm>
              <a:off x="6351479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04" name="Freeform 88"/>
            <p:cNvSpPr>
              <a:spLocks/>
            </p:cNvSpPr>
            <p:nvPr/>
          </p:nvSpPr>
          <p:spPr bwMode="auto">
            <a:xfrm>
              <a:off x="6471929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05" name="Freeform 89"/>
            <p:cNvSpPr>
              <a:spLocks/>
            </p:cNvSpPr>
            <p:nvPr/>
          </p:nvSpPr>
          <p:spPr bwMode="auto">
            <a:xfrm>
              <a:off x="6712824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06" name="Freeform 90"/>
            <p:cNvSpPr>
              <a:spLocks/>
            </p:cNvSpPr>
            <p:nvPr/>
          </p:nvSpPr>
          <p:spPr bwMode="auto">
            <a:xfrm>
              <a:off x="6596026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07" name="Freeform 91"/>
            <p:cNvSpPr>
              <a:spLocks/>
            </p:cNvSpPr>
            <p:nvPr/>
          </p:nvSpPr>
          <p:spPr bwMode="auto">
            <a:xfrm>
              <a:off x="6833272" y="3603826"/>
              <a:ext cx="58399" cy="481793"/>
            </a:xfrm>
            <a:custGeom>
              <a:avLst/>
              <a:gdLst>
                <a:gd name="T0" fmla="*/ 0 w 32"/>
                <a:gd name="T1" fmla="*/ 0 h 264"/>
                <a:gd name="T2" fmla="*/ 32 w 32"/>
                <a:gd name="T3" fmla="*/ 0 h 264"/>
                <a:gd name="T4" fmla="*/ 32 w 32"/>
                <a:gd name="T5" fmla="*/ 264 h 264"/>
                <a:gd name="T6" fmla="*/ 0 w 32"/>
                <a:gd name="T7" fmla="*/ 264 h 264"/>
                <a:gd name="T8" fmla="*/ 0 w 32"/>
                <a:gd name="T9" fmla="*/ 0 h 264"/>
                <a:gd name="T10" fmla="*/ 0 w 32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4">
                  <a:moveTo>
                    <a:pt x="0" y="0"/>
                  </a:moveTo>
                  <a:lnTo>
                    <a:pt x="32" y="0"/>
                  </a:lnTo>
                  <a:lnTo>
                    <a:pt x="32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08" name="Freeform 92"/>
            <p:cNvSpPr>
              <a:spLocks/>
            </p:cNvSpPr>
            <p:nvPr/>
          </p:nvSpPr>
          <p:spPr bwMode="auto">
            <a:xfrm>
              <a:off x="6951896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09" name="Freeform 93"/>
            <p:cNvSpPr>
              <a:spLocks/>
            </p:cNvSpPr>
            <p:nvPr/>
          </p:nvSpPr>
          <p:spPr bwMode="auto">
            <a:xfrm>
              <a:off x="7068694" y="3603826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10" name="Freeform 94"/>
            <p:cNvSpPr>
              <a:spLocks/>
            </p:cNvSpPr>
            <p:nvPr/>
          </p:nvSpPr>
          <p:spPr bwMode="auto">
            <a:xfrm>
              <a:off x="5993786" y="3605651"/>
              <a:ext cx="1199007" cy="478143"/>
            </a:xfrm>
            <a:custGeom>
              <a:avLst/>
              <a:gdLst>
                <a:gd name="T0" fmla="*/ 0 w 657"/>
                <a:gd name="T1" fmla="*/ 0 h 262"/>
                <a:gd name="T2" fmla="*/ 657 w 657"/>
                <a:gd name="T3" fmla="*/ 0 h 262"/>
                <a:gd name="T4" fmla="*/ 657 w 657"/>
                <a:gd name="T5" fmla="*/ 262 h 262"/>
                <a:gd name="T6" fmla="*/ 0 w 657"/>
                <a:gd name="T7" fmla="*/ 262 h 262"/>
                <a:gd name="T8" fmla="*/ 0 w 657"/>
                <a:gd name="T9" fmla="*/ 0 h 262"/>
                <a:gd name="T10" fmla="*/ 0 w 657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2">
                  <a:moveTo>
                    <a:pt x="0" y="0"/>
                  </a:moveTo>
                  <a:lnTo>
                    <a:pt x="657" y="0"/>
                  </a:lnTo>
                  <a:lnTo>
                    <a:pt x="657" y="262"/>
                  </a:lnTo>
                  <a:lnTo>
                    <a:pt x="0" y="26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 cap="flat">
              <a:solidFill>
                <a:srgbClr val="04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15" name="Freeform 99"/>
            <p:cNvSpPr>
              <a:spLocks/>
            </p:cNvSpPr>
            <p:nvPr/>
          </p:nvSpPr>
          <p:spPr bwMode="auto">
            <a:xfrm>
              <a:off x="4865952" y="3724274"/>
              <a:ext cx="399669" cy="240896"/>
            </a:xfrm>
            <a:custGeom>
              <a:avLst/>
              <a:gdLst>
                <a:gd name="T0" fmla="*/ 219 w 219"/>
                <a:gd name="T1" fmla="*/ 64 h 132"/>
                <a:gd name="T2" fmla="*/ 219 w 219"/>
                <a:gd name="T3" fmla="*/ 64 h 132"/>
                <a:gd name="T4" fmla="*/ 217 w 219"/>
                <a:gd name="T5" fmla="*/ 76 h 132"/>
                <a:gd name="T6" fmla="*/ 211 w 219"/>
                <a:gd name="T7" fmla="*/ 99 h 132"/>
                <a:gd name="T8" fmla="*/ 208 w 219"/>
                <a:gd name="T9" fmla="*/ 111 h 132"/>
                <a:gd name="T10" fmla="*/ 202 w 219"/>
                <a:gd name="T11" fmla="*/ 122 h 132"/>
                <a:gd name="T12" fmla="*/ 198 w 219"/>
                <a:gd name="T13" fmla="*/ 128 h 132"/>
                <a:gd name="T14" fmla="*/ 192 w 219"/>
                <a:gd name="T15" fmla="*/ 132 h 132"/>
                <a:gd name="T16" fmla="*/ 186 w 219"/>
                <a:gd name="T17" fmla="*/ 128 h 132"/>
                <a:gd name="T18" fmla="*/ 182 w 219"/>
                <a:gd name="T19" fmla="*/ 122 h 132"/>
                <a:gd name="T20" fmla="*/ 177 w 219"/>
                <a:gd name="T21" fmla="*/ 111 h 132"/>
                <a:gd name="T22" fmla="*/ 173 w 219"/>
                <a:gd name="T23" fmla="*/ 99 h 132"/>
                <a:gd name="T24" fmla="*/ 167 w 219"/>
                <a:gd name="T25" fmla="*/ 76 h 132"/>
                <a:gd name="T26" fmla="*/ 163 w 219"/>
                <a:gd name="T27" fmla="*/ 64 h 132"/>
                <a:gd name="T28" fmla="*/ 163 w 219"/>
                <a:gd name="T29" fmla="*/ 64 h 132"/>
                <a:gd name="T30" fmla="*/ 163 w 219"/>
                <a:gd name="T31" fmla="*/ 57 h 132"/>
                <a:gd name="T32" fmla="*/ 155 w 219"/>
                <a:gd name="T33" fmla="*/ 31 h 132"/>
                <a:gd name="T34" fmla="*/ 153 w 219"/>
                <a:gd name="T35" fmla="*/ 20 h 132"/>
                <a:gd name="T36" fmla="*/ 148 w 219"/>
                <a:gd name="T37" fmla="*/ 8 h 132"/>
                <a:gd name="T38" fmla="*/ 144 w 219"/>
                <a:gd name="T39" fmla="*/ 2 h 132"/>
                <a:gd name="T40" fmla="*/ 136 w 219"/>
                <a:gd name="T41" fmla="*/ 0 h 132"/>
                <a:gd name="T42" fmla="*/ 132 w 219"/>
                <a:gd name="T43" fmla="*/ 2 h 132"/>
                <a:gd name="T44" fmla="*/ 128 w 219"/>
                <a:gd name="T45" fmla="*/ 8 h 132"/>
                <a:gd name="T46" fmla="*/ 122 w 219"/>
                <a:gd name="T47" fmla="*/ 20 h 132"/>
                <a:gd name="T48" fmla="*/ 118 w 219"/>
                <a:gd name="T49" fmla="*/ 31 h 132"/>
                <a:gd name="T50" fmla="*/ 113 w 219"/>
                <a:gd name="T51" fmla="*/ 57 h 132"/>
                <a:gd name="T52" fmla="*/ 109 w 219"/>
                <a:gd name="T53" fmla="*/ 64 h 132"/>
                <a:gd name="T54" fmla="*/ 109 w 219"/>
                <a:gd name="T55" fmla="*/ 64 h 132"/>
                <a:gd name="T56" fmla="*/ 109 w 219"/>
                <a:gd name="T57" fmla="*/ 64 h 132"/>
                <a:gd name="T58" fmla="*/ 109 w 219"/>
                <a:gd name="T59" fmla="*/ 64 h 132"/>
                <a:gd name="T60" fmla="*/ 109 w 219"/>
                <a:gd name="T61" fmla="*/ 76 h 132"/>
                <a:gd name="T62" fmla="*/ 101 w 219"/>
                <a:gd name="T63" fmla="*/ 99 h 132"/>
                <a:gd name="T64" fmla="*/ 99 w 219"/>
                <a:gd name="T65" fmla="*/ 111 h 132"/>
                <a:gd name="T66" fmla="*/ 93 w 219"/>
                <a:gd name="T67" fmla="*/ 122 h 132"/>
                <a:gd name="T68" fmla="*/ 89 w 219"/>
                <a:gd name="T69" fmla="*/ 128 h 132"/>
                <a:gd name="T70" fmla="*/ 82 w 219"/>
                <a:gd name="T71" fmla="*/ 132 h 132"/>
                <a:gd name="T72" fmla="*/ 78 w 219"/>
                <a:gd name="T73" fmla="*/ 128 h 132"/>
                <a:gd name="T74" fmla="*/ 72 w 219"/>
                <a:gd name="T75" fmla="*/ 122 h 132"/>
                <a:gd name="T76" fmla="*/ 68 w 219"/>
                <a:gd name="T77" fmla="*/ 111 h 132"/>
                <a:gd name="T78" fmla="*/ 64 w 219"/>
                <a:gd name="T79" fmla="*/ 99 h 132"/>
                <a:gd name="T80" fmla="*/ 58 w 219"/>
                <a:gd name="T81" fmla="*/ 76 h 132"/>
                <a:gd name="T82" fmla="*/ 55 w 219"/>
                <a:gd name="T83" fmla="*/ 64 h 132"/>
                <a:gd name="T84" fmla="*/ 55 w 219"/>
                <a:gd name="T85" fmla="*/ 64 h 132"/>
                <a:gd name="T86" fmla="*/ 53 w 219"/>
                <a:gd name="T87" fmla="*/ 57 h 132"/>
                <a:gd name="T88" fmla="*/ 47 w 219"/>
                <a:gd name="T89" fmla="*/ 31 h 132"/>
                <a:gd name="T90" fmla="*/ 43 w 219"/>
                <a:gd name="T91" fmla="*/ 20 h 132"/>
                <a:gd name="T92" fmla="*/ 39 w 219"/>
                <a:gd name="T93" fmla="*/ 8 h 132"/>
                <a:gd name="T94" fmla="*/ 33 w 219"/>
                <a:gd name="T95" fmla="*/ 2 h 132"/>
                <a:gd name="T96" fmla="*/ 27 w 219"/>
                <a:gd name="T97" fmla="*/ 0 h 132"/>
                <a:gd name="T98" fmla="*/ 23 w 219"/>
                <a:gd name="T99" fmla="*/ 2 h 132"/>
                <a:gd name="T100" fmla="*/ 18 w 219"/>
                <a:gd name="T101" fmla="*/ 8 h 132"/>
                <a:gd name="T102" fmla="*/ 14 w 219"/>
                <a:gd name="T103" fmla="*/ 20 h 132"/>
                <a:gd name="T104" fmla="*/ 10 w 219"/>
                <a:gd name="T105" fmla="*/ 31 h 132"/>
                <a:gd name="T106" fmla="*/ 4 w 219"/>
                <a:gd name="T107" fmla="*/ 57 h 132"/>
                <a:gd name="T108" fmla="*/ 0 w 219"/>
                <a:gd name="T109" fmla="*/ 64 h 132"/>
                <a:gd name="T110" fmla="*/ 0 w 219"/>
                <a:gd name="T111" fmla="*/ 6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9" h="132">
                  <a:moveTo>
                    <a:pt x="219" y="64"/>
                  </a:moveTo>
                  <a:lnTo>
                    <a:pt x="219" y="64"/>
                  </a:lnTo>
                  <a:lnTo>
                    <a:pt x="217" y="76"/>
                  </a:lnTo>
                  <a:lnTo>
                    <a:pt x="211" y="99"/>
                  </a:lnTo>
                  <a:lnTo>
                    <a:pt x="208" y="111"/>
                  </a:lnTo>
                  <a:lnTo>
                    <a:pt x="202" y="122"/>
                  </a:lnTo>
                  <a:lnTo>
                    <a:pt x="198" y="128"/>
                  </a:lnTo>
                  <a:lnTo>
                    <a:pt x="192" y="132"/>
                  </a:lnTo>
                  <a:lnTo>
                    <a:pt x="186" y="128"/>
                  </a:lnTo>
                  <a:lnTo>
                    <a:pt x="182" y="122"/>
                  </a:lnTo>
                  <a:lnTo>
                    <a:pt x="177" y="111"/>
                  </a:lnTo>
                  <a:lnTo>
                    <a:pt x="173" y="99"/>
                  </a:lnTo>
                  <a:lnTo>
                    <a:pt x="167" y="76"/>
                  </a:lnTo>
                  <a:lnTo>
                    <a:pt x="163" y="64"/>
                  </a:lnTo>
                  <a:lnTo>
                    <a:pt x="163" y="64"/>
                  </a:lnTo>
                  <a:lnTo>
                    <a:pt x="163" y="57"/>
                  </a:lnTo>
                  <a:lnTo>
                    <a:pt x="155" y="31"/>
                  </a:lnTo>
                  <a:lnTo>
                    <a:pt x="153" y="20"/>
                  </a:lnTo>
                  <a:lnTo>
                    <a:pt x="148" y="8"/>
                  </a:lnTo>
                  <a:lnTo>
                    <a:pt x="144" y="2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8" y="8"/>
                  </a:lnTo>
                  <a:lnTo>
                    <a:pt x="122" y="20"/>
                  </a:lnTo>
                  <a:lnTo>
                    <a:pt x="118" y="31"/>
                  </a:lnTo>
                  <a:lnTo>
                    <a:pt x="113" y="57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76"/>
                  </a:lnTo>
                  <a:lnTo>
                    <a:pt x="101" y="99"/>
                  </a:lnTo>
                  <a:lnTo>
                    <a:pt x="99" y="111"/>
                  </a:lnTo>
                  <a:lnTo>
                    <a:pt x="93" y="122"/>
                  </a:lnTo>
                  <a:lnTo>
                    <a:pt x="89" y="128"/>
                  </a:lnTo>
                  <a:lnTo>
                    <a:pt x="82" y="132"/>
                  </a:lnTo>
                  <a:lnTo>
                    <a:pt x="78" y="128"/>
                  </a:lnTo>
                  <a:lnTo>
                    <a:pt x="72" y="122"/>
                  </a:lnTo>
                  <a:lnTo>
                    <a:pt x="68" y="111"/>
                  </a:lnTo>
                  <a:lnTo>
                    <a:pt x="64" y="99"/>
                  </a:lnTo>
                  <a:lnTo>
                    <a:pt x="58" y="76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3" y="57"/>
                  </a:lnTo>
                  <a:lnTo>
                    <a:pt x="47" y="31"/>
                  </a:lnTo>
                  <a:lnTo>
                    <a:pt x="43" y="20"/>
                  </a:lnTo>
                  <a:lnTo>
                    <a:pt x="39" y="8"/>
                  </a:lnTo>
                  <a:lnTo>
                    <a:pt x="33" y="2"/>
                  </a:lnTo>
                  <a:lnTo>
                    <a:pt x="27" y="0"/>
                  </a:lnTo>
                  <a:lnTo>
                    <a:pt x="23" y="2"/>
                  </a:lnTo>
                  <a:lnTo>
                    <a:pt x="18" y="8"/>
                  </a:lnTo>
                  <a:lnTo>
                    <a:pt x="14" y="20"/>
                  </a:lnTo>
                  <a:lnTo>
                    <a:pt x="10" y="31"/>
                  </a:lnTo>
                  <a:lnTo>
                    <a:pt x="4" y="57"/>
                  </a:lnTo>
                  <a:lnTo>
                    <a:pt x="0" y="64"/>
                  </a:lnTo>
                  <a:lnTo>
                    <a:pt x="0" y="64"/>
                  </a:lnTo>
                </a:path>
              </a:pathLst>
            </a:custGeom>
            <a:ln>
              <a:solidFill>
                <a:srgbClr val="FF0000"/>
              </a:solidFill>
              <a:headEnd/>
              <a:tailEnd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17" name="Freeform 101"/>
            <p:cNvSpPr>
              <a:spLocks/>
            </p:cNvSpPr>
            <p:nvPr/>
          </p:nvSpPr>
          <p:spPr bwMode="auto">
            <a:xfrm>
              <a:off x="8090679" y="3724274"/>
              <a:ext cx="240896" cy="240896"/>
            </a:xfrm>
            <a:custGeom>
              <a:avLst/>
              <a:gdLst>
                <a:gd name="T0" fmla="*/ 132 w 132"/>
                <a:gd name="T1" fmla="*/ 66 h 132"/>
                <a:gd name="T2" fmla="*/ 132 w 132"/>
                <a:gd name="T3" fmla="*/ 66 h 132"/>
                <a:gd name="T4" fmla="*/ 126 w 132"/>
                <a:gd name="T5" fmla="*/ 101 h 132"/>
                <a:gd name="T6" fmla="*/ 120 w 132"/>
                <a:gd name="T7" fmla="*/ 124 h 132"/>
                <a:gd name="T8" fmla="*/ 119 w 132"/>
                <a:gd name="T9" fmla="*/ 130 h 132"/>
                <a:gd name="T10" fmla="*/ 115 w 132"/>
                <a:gd name="T11" fmla="*/ 132 h 132"/>
                <a:gd name="T12" fmla="*/ 113 w 132"/>
                <a:gd name="T13" fmla="*/ 130 h 132"/>
                <a:gd name="T14" fmla="*/ 109 w 132"/>
                <a:gd name="T15" fmla="*/ 124 h 132"/>
                <a:gd name="T16" fmla="*/ 103 w 132"/>
                <a:gd name="T17" fmla="*/ 101 h 132"/>
                <a:gd name="T18" fmla="*/ 97 w 132"/>
                <a:gd name="T19" fmla="*/ 66 h 132"/>
                <a:gd name="T20" fmla="*/ 97 w 132"/>
                <a:gd name="T21" fmla="*/ 66 h 132"/>
                <a:gd name="T22" fmla="*/ 95 w 132"/>
                <a:gd name="T23" fmla="*/ 33 h 132"/>
                <a:gd name="T24" fmla="*/ 89 w 132"/>
                <a:gd name="T25" fmla="*/ 10 h 132"/>
                <a:gd name="T26" fmla="*/ 86 w 132"/>
                <a:gd name="T27" fmla="*/ 4 h 132"/>
                <a:gd name="T28" fmla="*/ 84 w 132"/>
                <a:gd name="T29" fmla="*/ 0 h 132"/>
                <a:gd name="T30" fmla="*/ 82 w 132"/>
                <a:gd name="T31" fmla="*/ 4 h 132"/>
                <a:gd name="T32" fmla="*/ 78 w 132"/>
                <a:gd name="T33" fmla="*/ 10 h 132"/>
                <a:gd name="T34" fmla="*/ 72 w 132"/>
                <a:gd name="T35" fmla="*/ 33 h 132"/>
                <a:gd name="T36" fmla="*/ 66 w 132"/>
                <a:gd name="T37" fmla="*/ 66 h 132"/>
                <a:gd name="T38" fmla="*/ 66 w 132"/>
                <a:gd name="T39" fmla="*/ 66 h 132"/>
                <a:gd name="T40" fmla="*/ 66 w 132"/>
                <a:gd name="T41" fmla="*/ 66 h 132"/>
                <a:gd name="T42" fmla="*/ 66 w 132"/>
                <a:gd name="T43" fmla="*/ 66 h 132"/>
                <a:gd name="T44" fmla="*/ 60 w 132"/>
                <a:gd name="T45" fmla="*/ 101 h 132"/>
                <a:gd name="T46" fmla="*/ 55 w 132"/>
                <a:gd name="T47" fmla="*/ 124 h 132"/>
                <a:gd name="T48" fmla="*/ 53 w 132"/>
                <a:gd name="T49" fmla="*/ 130 h 132"/>
                <a:gd name="T50" fmla="*/ 49 w 132"/>
                <a:gd name="T51" fmla="*/ 132 h 132"/>
                <a:gd name="T52" fmla="*/ 47 w 132"/>
                <a:gd name="T53" fmla="*/ 130 h 132"/>
                <a:gd name="T54" fmla="*/ 43 w 132"/>
                <a:gd name="T55" fmla="*/ 124 h 132"/>
                <a:gd name="T56" fmla="*/ 37 w 132"/>
                <a:gd name="T57" fmla="*/ 101 h 132"/>
                <a:gd name="T58" fmla="*/ 35 w 132"/>
                <a:gd name="T59" fmla="*/ 66 h 132"/>
                <a:gd name="T60" fmla="*/ 35 w 132"/>
                <a:gd name="T61" fmla="*/ 66 h 132"/>
                <a:gd name="T62" fmla="*/ 29 w 132"/>
                <a:gd name="T63" fmla="*/ 33 h 132"/>
                <a:gd name="T64" fmla="*/ 24 w 132"/>
                <a:gd name="T65" fmla="*/ 10 h 132"/>
                <a:gd name="T66" fmla="*/ 20 w 132"/>
                <a:gd name="T67" fmla="*/ 4 h 132"/>
                <a:gd name="T68" fmla="*/ 18 w 132"/>
                <a:gd name="T69" fmla="*/ 0 h 132"/>
                <a:gd name="T70" fmla="*/ 14 w 132"/>
                <a:gd name="T71" fmla="*/ 4 h 132"/>
                <a:gd name="T72" fmla="*/ 12 w 132"/>
                <a:gd name="T73" fmla="*/ 10 h 132"/>
                <a:gd name="T74" fmla="*/ 6 w 132"/>
                <a:gd name="T75" fmla="*/ 33 h 132"/>
                <a:gd name="T76" fmla="*/ 0 w 132"/>
                <a:gd name="T77" fmla="*/ 66 h 132"/>
                <a:gd name="T78" fmla="*/ 0 w 132"/>
                <a:gd name="T79" fmla="*/ 6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2" h="132">
                  <a:moveTo>
                    <a:pt x="132" y="66"/>
                  </a:moveTo>
                  <a:lnTo>
                    <a:pt x="132" y="66"/>
                  </a:lnTo>
                  <a:lnTo>
                    <a:pt x="126" y="101"/>
                  </a:lnTo>
                  <a:lnTo>
                    <a:pt x="120" y="124"/>
                  </a:lnTo>
                  <a:lnTo>
                    <a:pt x="119" y="130"/>
                  </a:lnTo>
                  <a:lnTo>
                    <a:pt x="115" y="132"/>
                  </a:lnTo>
                  <a:lnTo>
                    <a:pt x="113" y="130"/>
                  </a:lnTo>
                  <a:lnTo>
                    <a:pt x="109" y="124"/>
                  </a:lnTo>
                  <a:lnTo>
                    <a:pt x="103" y="101"/>
                  </a:lnTo>
                  <a:lnTo>
                    <a:pt x="97" y="66"/>
                  </a:lnTo>
                  <a:lnTo>
                    <a:pt x="97" y="66"/>
                  </a:lnTo>
                  <a:lnTo>
                    <a:pt x="95" y="33"/>
                  </a:lnTo>
                  <a:lnTo>
                    <a:pt x="89" y="10"/>
                  </a:lnTo>
                  <a:lnTo>
                    <a:pt x="86" y="4"/>
                  </a:lnTo>
                  <a:lnTo>
                    <a:pt x="84" y="0"/>
                  </a:lnTo>
                  <a:lnTo>
                    <a:pt x="82" y="4"/>
                  </a:lnTo>
                  <a:lnTo>
                    <a:pt x="78" y="10"/>
                  </a:lnTo>
                  <a:lnTo>
                    <a:pt x="72" y="33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0" y="101"/>
                  </a:lnTo>
                  <a:lnTo>
                    <a:pt x="55" y="124"/>
                  </a:lnTo>
                  <a:lnTo>
                    <a:pt x="53" y="130"/>
                  </a:lnTo>
                  <a:lnTo>
                    <a:pt x="49" y="132"/>
                  </a:lnTo>
                  <a:lnTo>
                    <a:pt x="47" y="130"/>
                  </a:lnTo>
                  <a:lnTo>
                    <a:pt x="43" y="124"/>
                  </a:lnTo>
                  <a:lnTo>
                    <a:pt x="37" y="101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29" y="33"/>
                  </a:lnTo>
                  <a:lnTo>
                    <a:pt x="24" y="10"/>
                  </a:lnTo>
                  <a:lnTo>
                    <a:pt x="20" y="4"/>
                  </a:lnTo>
                  <a:lnTo>
                    <a:pt x="18" y="0"/>
                  </a:lnTo>
                  <a:lnTo>
                    <a:pt x="14" y="4"/>
                  </a:lnTo>
                  <a:lnTo>
                    <a:pt x="12" y="10"/>
                  </a:lnTo>
                  <a:lnTo>
                    <a:pt x="6" y="33"/>
                  </a:lnTo>
                  <a:lnTo>
                    <a:pt x="0" y="66"/>
                  </a:lnTo>
                  <a:lnTo>
                    <a:pt x="0" y="66"/>
                  </a:lnTo>
                </a:path>
              </a:pathLst>
            </a:custGeom>
            <a:ln>
              <a:solidFill>
                <a:srgbClr val="00FF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21619" name="Rectangle 103"/>
          <p:cNvSpPr>
            <a:spLocks noChangeArrowheads="1"/>
          </p:cNvSpPr>
          <p:nvPr/>
        </p:nvSpPr>
        <p:spPr bwMode="auto">
          <a:xfrm>
            <a:off x="7610711" y="1196586"/>
            <a:ext cx="820325" cy="40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2300" b="0" i="0" u="none" strike="noStrike" cap="none" normalizeH="0" baseline="0" dirty="0">
                <a:ln>
                  <a:noFill/>
                </a:ln>
                <a:solidFill>
                  <a:srgbClr val="040000"/>
                </a:solidFill>
                <a:effectLst/>
                <a:latin typeface="Meiryo UI" pitchFamily="50" charset="-128"/>
                <a:ea typeface="Meiryo UI" pitchFamily="50" charset="-128"/>
                <a:cs typeface="ＭＳ Ｐゴシック" pitchFamily="50" charset="-128"/>
              </a:rPr>
              <a:t>HH</a:t>
            </a:r>
            <a:r>
              <a:rPr kumimoji="1" lang="en-US" altLang="ja-JP" sz="2300" b="0" i="0" u="none" strike="noStrike" cap="none" normalizeH="0" baseline="0" dirty="0">
                <a:ln>
                  <a:noFill/>
                </a:ln>
                <a:solidFill>
                  <a:srgbClr val="040000"/>
                </a:solidFill>
                <a:effectLst/>
                <a:latin typeface="Meiryo UI" pitchFamily="50" charset="-128"/>
                <a:ea typeface="Meiryo UI" pitchFamily="50" charset="-128"/>
                <a:cs typeface="ＭＳ Ｐゴシック" pitchFamily="50" charset="-128"/>
              </a:rPr>
              <a:t>G</a:t>
            </a:r>
            <a:endParaRPr kumimoji="1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1622" name="Rectangle 106"/>
          <p:cNvSpPr>
            <a:spLocks noChangeArrowheads="1"/>
          </p:cNvSpPr>
          <p:nvPr/>
        </p:nvSpPr>
        <p:spPr bwMode="auto">
          <a:xfrm>
            <a:off x="8018593" y="2893517"/>
            <a:ext cx="998795" cy="40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2300" b="0" i="0" u="none" strike="noStrike" cap="none" normalizeH="0" baseline="0" dirty="0">
                <a:ln>
                  <a:noFill/>
                </a:ln>
                <a:solidFill>
                  <a:srgbClr val="040000"/>
                </a:solidFill>
                <a:effectLst/>
                <a:latin typeface="Meiryo UI" pitchFamily="50" charset="-128"/>
                <a:ea typeface="Meiryo UI" pitchFamily="50" charset="-128"/>
                <a:cs typeface="ＭＳ Ｐゴシック" pitchFamily="50" charset="-128"/>
              </a:rPr>
              <a:t>H</a:t>
            </a:r>
            <a:r>
              <a:rPr kumimoji="1" lang="en-US" altLang="ja-JP" sz="2300" b="0" i="0" u="none" strike="noStrike" cap="none" normalizeH="0" baseline="0" dirty="0">
                <a:ln>
                  <a:noFill/>
                </a:ln>
                <a:solidFill>
                  <a:srgbClr val="040000"/>
                </a:solidFill>
                <a:effectLst/>
                <a:latin typeface="Meiryo UI" pitchFamily="50" charset="-128"/>
                <a:ea typeface="Meiryo UI" pitchFamily="50" charset="-128"/>
                <a:cs typeface="ＭＳ Ｐゴシック" pitchFamily="50" charset="-128"/>
              </a:rPr>
              <a:t>GHG</a:t>
            </a:r>
            <a:endParaRPr kumimoji="1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1626" name="Rectangle 110"/>
          <p:cNvSpPr>
            <a:spLocks noChangeArrowheads="1"/>
          </p:cNvSpPr>
          <p:nvPr/>
        </p:nvSpPr>
        <p:spPr bwMode="auto">
          <a:xfrm>
            <a:off x="7455038" y="4652329"/>
            <a:ext cx="1340110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2300" b="0" i="0" u="none" strike="noStrike" cap="none" normalizeH="0" baseline="0" dirty="0">
                <a:ln>
                  <a:noFill/>
                </a:ln>
                <a:solidFill>
                  <a:srgbClr val="040000"/>
                </a:solidFill>
                <a:effectLst/>
                <a:latin typeface="Meiryo UI" pitchFamily="50" charset="-128"/>
                <a:ea typeface="Meiryo UI" pitchFamily="50" charset="-128"/>
                <a:cs typeface="ＭＳ Ｐゴシック" pitchFamily="50" charset="-128"/>
              </a:rPr>
              <a:t>Self Seed</a:t>
            </a:r>
            <a:endParaRPr kumimoji="1" 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1632" name="Rectangle 116"/>
          <p:cNvSpPr>
            <a:spLocks noChangeArrowheads="1"/>
          </p:cNvSpPr>
          <p:nvPr/>
        </p:nvSpPr>
        <p:spPr bwMode="auto">
          <a:xfrm>
            <a:off x="184897" y="1286110"/>
            <a:ext cx="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1634" name="Rectangle 118"/>
          <p:cNvSpPr>
            <a:spLocks noChangeArrowheads="1"/>
          </p:cNvSpPr>
          <p:nvPr/>
        </p:nvSpPr>
        <p:spPr bwMode="auto">
          <a:xfrm>
            <a:off x="218211" y="1301218"/>
            <a:ext cx="19661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b="0" i="0" u="none" strike="noStrike" cap="none" normalizeH="0" baseline="0" dirty="0">
                <a:ln>
                  <a:noFill/>
                </a:ln>
                <a:solidFill>
                  <a:srgbClr val="040000"/>
                </a:solidFill>
                <a:effectLst/>
                <a:ea typeface="Meiryo UI" pitchFamily="50" charset="-128"/>
                <a:cs typeface="ＭＳ Ｐゴシック" pitchFamily="50" charset="-128"/>
              </a:rPr>
              <a:t>High Power Laser</a:t>
            </a:r>
            <a:endParaRPr kumimoji="1" 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1638" name="Line 122"/>
          <p:cNvSpPr>
            <a:spLocks noChangeShapeType="1"/>
          </p:cNvSpPr>
          <p:nvPr/>
        </p:nvSpPr>
        <p:spPr bwMode="auto">
          <a:xfrm flipH="1" flipV="1">
            <a:off x="619238" y="1650669"/>
            <a:ext cx="195274" cy="442079"/>
          </a:xfrm>
          <a:prstGeom prst="line">
            <a:avLst/>
          </a:prstGeom>
          <a:noFill/>
          <a:ln w="9525" cap="flat">
            <a:solidFill>
              <a:srgbClr val="04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39" name="Rectangle 123"/>
          <p:cNvSpPr>
            <a:spLocks noChangeArrowheads="1"/>
          </p:cNvSpPr>
          <p:nvPr/>
        </p:nvSpPr>
        <p:spPr bwMode="auto">
          <a:xfrm>
            <a:off x="5181672" y="2967071"/>
            <a:ext cx="115236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b="0" i="0" u="none" strike="noStrike" cap="none" normalizeH="0" baseline="0" dirty="0">
                <a:ln>
                  <a:noFill/>
                </a:ln>
                <a:solidFill>
                  <a:srgbClr val="040000"/>
                </a:solidFill>
                <a:effectLst/>
                <a:ea typeface="Meiryo UI" pitchFamily="50" charset="-128"/>
                <a:cs typeface="ＭＳ Ｐゴシック" pitchFamily="50" charset="-128"/>
              </a:rPr>
              <a:t>Dispersive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dirty="0">
                <a:solidFill>
                  <a:srgbClr val="040000"/>
                </a:solidFill>
                <a:ea typeface="Meiryo UI" pitchFamily="50" charset="-128"/>
                <a:cs typeface="ＭＳ Ｐゴシック" pitchFamily="50" charset="-128"/>
              </a:rPr>
              <a:t>Section</a:t>
            </a:r>
            <a:endParaRPr kumimoji="1" 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1640" name="Rectangle 124"/>
          <p:cNvSpPr>
            <a:spLocks noChangeArrowheads="1"/>
          </p:cNvSpPr>
          <p:nvPr/>
        </p:nvSpPr>
        <p:spPr bwMode="auto">
          <a:xfrm>
            <a:off x="4093092" y="5965972"/>
            <a:ext cx="17793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b="0" i="0" u="none" strike="noStrike" cap="none" normalizeH="0" baseline="0" dirty="0">
                <a:ln>
                  <a:noFill/>
                </a:ln>
                <a:solidFill>
                  <a:srgbClr val="040000"/>
                </a:solidFill>
                <a:effectLst/>
                <a:ea typeface="Meiryo UI" pitchFamily="50" charset="-128"/>
                <a:cs typeface="ＭＳ Ｐゴシック" pitchFamily="50" charset="-128"/>
              </a:rPr>
              <a:t>Monochromator</a:t>
            </a:r>
            <a:endParaRPr kumimoji="1" 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1104682" y="5198851"/>
            <a:ext cx="2396190" cy="483618"/>
            <a:chOff x="1104682" y="5198851"/>
            <a:chExt cx="2396190" cy="483618"/>
          </a:xfrm>
        </p:grpSpPr>
        <p:sp>
          <p:nvSpPr>
            <p:cNvPr id="21642" name="Freeform 126"/>
            <p:cNvSpPr>
              <a:spLocks/>
            </p:cNvSpPr>
            <p:nvPr/>
          </p:nvSpPr>
          <p:spPr bwMode="auto">
            <a:xfrm>
              <a:off x="1104682" y="5200676"/>
              <a:ext cx="1197182" cy="479969"/>
            </a:xfrm>
            <a:custGeom>
              <a:avLst/>
              <a:gdLst>
                <a:gd name="T0" fmla="*/ 0 w 656"/>
                <a:gd name="T1" fmla="*/ 0 h 263"/>
                <a:gd name="T2" fmla="*/ 656 w 656"/>
                <a:gd name="T3" fmla="*/ 0 h 263"/>
                <a:gd name="T4" fmla="*/ 656 w 656"/>
                <a:gd name="T5" fmla="*/ 263 h 263"/>
                <a:gd name="T6" fmla="*/ 0 w 656"/>
                <a:gd name="T7" fmla="*/ 263 h 263"/>
                <a:gd name="T8" fmla="*/ 0 w 656"/>
                <a:gd name="T9" fmla="*/ 0 h 263"/>
                <a:gd name="T10" fmla="*/ 0 w 656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6" h="263">
                  <a:moveTo>
                    <a:pt x="0" y="0"/>
                  </a:moveTo>
                  <a:lnTo>
                    <a:pt x="656" y="0"/>
                  </a:lnTo>
                  <a:lnTo>
                    <a:pt x="656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43" name="Freeform 127"/>
            <p:cNvSpPr>
              <a:spLocks/>
            </p:cNvSpPr>
            <p:nvPr/>
          </p:nvSpPr>
          <p:spPr bwMode="auto">
            <a:xfrm>
              <a:off x="1104682" y="5200676"/>
              <a:ext cx="1197182" cy="479969"/>
            </a:xfrm>
            <a:custGeom>
              <a:avLst/>
              <a:gdLst>
                <a:gd name="T0" fmla="*/ 0 w 656"/>
                <a:gd name="T1" fmla="*/ 0 h 263"/>
                <a:gd name="T2" fmla="*/ 656 w 656"/>
                <a:gd name="T3" fmla="*/ 0 h 263"/>
                <a:gd name="T4" fmla="*/ 656 w 656"/>
                <a:gd name="T5" fmla="*/ 263 h 263"/>
                <a:gd name="T6" fmla="*/ 0 w 656"/>
                <a:gd name="T7" fmla="*/ 263 h 263"/>
                <a:gd name="T8" fmla="*/ 0 w 656"/>
                <a:gd name="T9" fmla="*/ 0 h 263"/>
                <a:gd name="T10" fmla="*/ 0 w 656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6" h="263">
                  <a:moveTo>
                    <a:pt x="0" y="0"/>
                  </a:moveTo>
                  <a:lnTo>
                    <a:pt x="656" y="0"/>
                  </a:lnTo>
                  <a:lnTo>
                    <a:pt x="656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44" name="Freeform 128"/>
            <p:cNvSpPr>
              <a:spLocks/>
            </p:cNvSpPr>
            <p:nvPr/>
          </p:nvSpPr>
          <p:spPr bwMode="auto">
            <a:xfrm>
              <a:off x="1221482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45" name="Freeform 129"/>
            <p:cNvSpPr>
              <a:spLocks/>
            </p:cNvSpPr>
            <p:nvPr/>
          </p:nvSpPr>
          <p:spPr bwMode="auto">
            <a:xfrm>
              <a:off x="1104682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46" name="Freeform 130"/>
            <p:cNvSpPr>
              <a:spLocks/>
            </p:cNvSpPr>
            <p:nvPr/>
          </p:nvSpPr>
          <p:spPr bwMode="auto">
            <a:xfrm>
              <a:off x="1340103" y="5198851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47" name="Freeform 131"/>
            <p:cNvSpPr>
              <a:spLocks/>
            </p:cNvSpPr>
            <p:nvPr/>
          </p:nvSpPr>
          <p:spPr bwMode="auto">
            <a:xfrm>
              <a:off x="1460551" y="5198851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48" name="Freeform 132"/>
            <p:cNvSpPr>
              <a:spLocks/>
            </p:cNvSpPr>
            <p:nvPr/>
          </p:nvSpPr>
          <p:spPr bwMode="auto">
            <a:xfrm>
              <a:off x="1581001" y="5198851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49" name="Freeform 133"/>
            <p:cNvSpPr>
              <a:spLocks/>
            </p:cNvSpPr>
            <p:nvPr/>
          </p:nvSpPr>
          <p:spPr bwMode="auto">
            <a:xfrm>
              <a:off x="1821897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50" name="Freeform 134"/>
            <p:cNvSpPr>
              <a:spLocks/>
            </p:cNvSpPr>
            <p:nvPr/>
          </p:nvSpPr>
          <p:spPr bwMode="auto">
            <a:xfrm>
              <a:off x="1701449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51" name="Freeform 135"/>
            <p:cNvSpPr>
              <a:spLocks/>
            </p:cNvSpPr>
            <p:nvPr/>
          </p:nvSpPr>
          <p:spPr bwMode="auto">
            <a:xfrm>
              <a:off x="1942344" y="5198851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52" name="Freeform 136"/>
            <p:cNvSpPr>
              <a:spLocks/>
            </p:cNvSpPr>
            <p:nvPr/>
          </p:nvSpPr>
          <p:spPr bwMode="auto">
            <a:xfrm>
              <a:off x="2059143" y="5198851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53" name="Freeform 137"/>
            <p:cNvSpPr>
              <a:spLocks/>
            </p:cNvSpPr>
            <p:nvPr/>
          </p:nvSpPr>
          <p:spPr bwMode="auto">
            <a:xfrm>
              <a:off x="2179592" y="5198851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54" name="Freeform 138"/>
            <p:cNvSpPr>
              <a:spLocks/>
            </p:cNvSpPr>
            <p:nvPr/>
          </p:nvSpPr>
          <p:spPr bwMode="auto">
            <a:xfrm>
              <a:off x="2301865" y="5200676"/>
              <a:ext cx="1199007" cy="479969"/>
            </a:xfrm>
            <a:custGeom>
              <a:avLst/>
              <a:gdLst>
                <a:gd name="T0" fmla="*/ 0 w 657"/>
                <a:gd name="T1" fmla="*/ 0 h 263"/>
                <a:gd name="T2" fmla="*/ 657 w 657"/>
                <a:gd name="T3" fmla="*/ 0 h 263"/>
                <a:gd name="T4" fmla="*/ 657 w 657"/>
                <a:gd name="T5" fmla="*/ 263 h 263"/>
                <a:gd name="T6" fmla="*/ 0 w 657"/>
                <a:gd name="T7" fmla="*/ 263 h 263"/>
                <a:gd name="T8" fmla="*/ 0 w 657"/>
                <a:gd name="T9" fmla="*/ 0 h 263"/>
                <a:gd name="T10" fmla="*/ 0 w 657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3">
                  <a:moveTo>
                    <a:pt x="0" y="0"/>
                  </a:moveTo>
                  <a:lnTo>
                    <a:pt x="657" y="0"/>
                  </a:lnTo>
                  <a:lnTo>
                    <a:pt x="657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55" name="Freeform 139"/>
            <p:cNvSpPr>
              <a:spLocks/>
            </p:cNvSpPr>
            <p:nvPr/>
          </p:nvSpPr>
          <p:spPr bwMode="auto">
            <a:xfrm>
              <a:off x="2301865" y="5200676"/>
              <a:ext cx="1199007" cy="479969"/>
            </a:xfrm>
            <a:custGeom>
              <a:avLst/>
              <a:gdLst>
                <a:gd name="T0" fmla="*/ 0 w 657"/>
                <a:gd name="T1" fmla="*/ 0 h 263"/>
                <a:gd name="T2" fmla="*/ 657 w 657"/>
                <a:gd name="T3" fmla="*/ 0 h 263"/>
                <a:gd name="T4" fmla="*/ 657 w 657"/>
                <a:gd name="T5" fmla="*/ 263 h 263"/>
                <a:gd name="T6" fmla="*/ 0 w 657"/>
                <a:gd name="T7" fmla="*/ 263 h 263"/>
                <a:gd name="T8" fmla="*/ 0 w 657"/>
                <a:gd name="T9" fmla="*/ 0 h 263"/>
                <a:gd name="T10" fmla="*/ 0 w 657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3">
                  <a:moveTo>
                    <a:pt x="0" y="0"/>
                  </a:moveTo>
                  <a:lnTo>
                    <a:pt x="657" y="0"/>
                  </a:lnTo>
                  <a:lnTo>
                    <a:pt x="657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56" name="Freeform 140"/>
            <p:cNvSpPr>
              <a:spLocks/>
            </p:cNvSpPr>
            <p:nvPr/>
          </p:nvSpPr>
          <p:spPr bwMode="auto">
            <a:xfrm>
              <a:off x="2418664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57" name="Freeform 141"/>
            <p:cNvSpPr>
              <a:spLocks/>
            </p:cNvSpPr>
            <p:nvPr/>
          </p:nvSpPr>
          <p:spPr bwMode="auto">
            <a:xfrm>
              <a:off x="2301865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58" name="Freeform 142"/>
            <p:cNvSpPr>
              <a:spLocks/>
            </p:cNvSpPr>
            <p:nvPr/>
          </p:nvSpPr>
          <p:spPr bwMode="auto">
            <a:xfrm>
              <a:off x="2539112" y="5198851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59" name="Freeform 143"/>
            <p:cNvSpPr>
              <a:spLocks/>
            </p:cNvSpPr>
            <p:nvPr/>
          </p:nvSpPr>
          <p:spPr bwMode="auto">
            <a:xfrm>
              <a:off x="2659559" y="5198851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60" name="Freeform 144"/>
            <p:cNvSpPr>
              <a:spLocks/>
            </p:cNvSpPr>
            <p:nvPr/>
          </p:nvSpPr>
          <p:spPr bwMode="auto">
            <a:xfrm>
              <a:off x="2776358" y="5198851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61" name="Freeform 145"/>
            <p:cNvSpPr>
              <a:spLocks/>
            </p:cNvSpPr>
            <p:nvPr/>
          </p:nvSpPr>
          <p:spPr bwMode="auto">
            <a:xfrm>
              <a:off x="3020905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62" name="Freeform 146"/>
            <p:cNvSpPr>
              <a:spLocks/>
            </p:cNvSpPr>
            <p:nvPr/>
          </p:nvSpPr>
          <p:spPr bwMode="auto">
            <a:xfrm>
              <a:off x="2900457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63" name="Freeform 147"/>
            <p:cNvSpPr>
              <a:spLocks/>
            </p:cNvSpPr>
            <p:nvPr/>
          </p:nvSpPr>
          <p:spPr bwMode="auto">
            <a:xfrm>
              <a:off x="3141353" y="5198851"/>
              <a:ext cx="56574" cy="483618"/>
            </a:xfrm>
            <a:custGeom>
              <a:avLst/>
              <a:gdLst>
                <a:gd name="T0" fmla="*/ 0 w 31"/>
                <a:gd name="T1" fmla="*/ 0 h 265"/>
                <a:gd name="T2" fmla="*/ 31 w 31"/>
                <a:gd name="T3" fmla="*/ 0 h 265"/>
                <a:gd name="T4" fmla="*/ 31 w 31"/>
                <a:gd name="T5" fmla="*/ 265 h 265"/>
                <a:gd name="T6" fmla="*/ 0 w 31"/>
                <a:gd name="T7" fmla="*/ 265 h 265"/>
                <a:gd name="T8" fmla="*/ 0 w 31"/>
                <a:gd name="T9" fmla="*/ 0 h 265"/>
                <a:gd name="T10" fmla="*/ 0 w 31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65">
                  <a:moveTo>
                    <a:pt x="0" y="0"/>
                  </a:moveTo>
                  <a:lnTo>
                    <a:pt x="31" y="0"/>
                  </a:lnTo>
                  <a:lnTo>
                    <a:pt x="31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64" name="Freeform 148"/>
            <p:cNvSpPr>
              <a:spLocks/>
            </p:cNvSpPr>
            <p:nvPr/>
          </p:nvSpPr>
          <p:spPr bwMode="auto">
            <a:xfrm>
              <a:off x="3258150" y="5198851"/>
              <a:ext cx="60224" cy="483618"/>
            </a:xfrm>
            <a:custGeom>
              <a:avLst/>
              <a:gdLst>
                <a:gd name="T0" fmla="*/ 0 w 33"/>
                <a:gd name="T1" fmla="*/ 0 h 265"/>
                <a:gd name="T2" fmla="*/ 33 w 33"/>
                <a:gd name="T3" fmla="*/ 0 h 265"/>
                <a:gd name="T4" fmla="*/ 33 w 33"/>
                <a:gd name="T5" fmla="*/ 265 h 265"/>
                <a:gd name="T6" fmla="*/ 0 w 33"/>
                <a:gd name="T7" fmla="*/ 265 h 265"/>
                <a:gd name="T8" fmla="*/ 0 w 33"/>
                <a:gd name="T9" fmla="*/ 0 h 265"/>
                <a:gd name="T10" fmla="*/ 0 w 33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5">
                  <a:moveTo>
                    <a:pt x="0" y="0"/>
                  </a:moveTo>
                  <a:lnTo>
                    <a:pt x="33" y="0"/>
                  </a:lnTo>
                  <a:lnTo>
                    <a:pt x="33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65" name="Freeform 149"/>
            <p:cNvSpPr>
              <a:spLocks/>
            </p:cNvSpPr>
            <p:nvPr/>
          </p:nvSpPr>
          <p:spPr bwMode="auto">
            <a:xfrm>
              <a:off x="3378599" y="5198851"/>
              <a:ext cx="58399" cy="483618"/>
            </a:xfrm>
            <a:custGeom>
              <a:avLst/>
              <a:gdLst>
                <a:gd name="T0" fmla="*/ 0 w 32"/>
                <a:gd name="T1" fmla="*/ 0 h 265"/>
                <a:gd name="T2" fmla="*/ 32 w 32"/>
                <a:gd name="T3" fmla="*/ 0 h 265"/>
                <a:gd name="T4" fmla="*/ 32 w 32"/>
                <a:gd name="T5" fmla="*/ 265 h 265"/>
                <a:gd name="T6" fmla="*/ 0 w 32"/>
                <a:gd name="T7" fmla="*/ 265 h 265"/>
                <a:gd name="T8" fmla="*/ 0 w 32"/>
                <a:gd name="T9" fmla="*/ 0 h 265"/>
                <a:gd name="T10" fmla="*/ 0 w 32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5">
                  <a:moveTo>
                    <a:pt x="0" y="0"/>
                  </a:moveTo>
                  <a:lnTo>
                    <a:pt x="32" y="0"/>
                  </a:lnTo>
                  <a:lnTo>
                    <a:pt x="32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6192707" y="5198851"/>
            <a:ext cx="2394364" cy="483618"/>
            <a:chOff x="6192707" y="5198851"/>
            <a:chExt cx="2394364" cy="483618"/>
          </a:xfrm>
        </p:grpSpPr>
        <p:sp>
          <p:nvSpPr>
            <p:cNvPr id="21666" name="Freeform 150"/>
            <p:cNvSpPr>
              <a:spLocks/>
            </p:cNvSpPr>
            <p:nvPr/>
          </p:nvSpPr>
          <p:spPr bwMode="auto">
            <a:xfrm>
              <a:off x="6192707" y="5198851"/>
              <a:ext cx="1199007" cy="483618"/>
            </a:xfrm>
            <a:custGeom>
              <a:avLst/>
              <a:gdLst>
                <a:gd name="T0" fmla="*/ 0 w 657"/>
                <a:gd name="T1" fmla="*/ 0 h 265"/>
                <a:gd name="T2" fmla="*/ 657 w 657"/>
                <a:gd name="T3" fmla="*/ 0 h 265"/>
                <a:gd name="T4" fmla="*/ 657 w 657"/>
                <a:gd name="T5" fmla="*/ 265 h 265"/>
                <a:gd name="T6" fmla="*/ 0 w 657"/>
                <a:gd name="T7" fmla="*/ 265 h 265"/>
                <a:gd name="T8" fmla="*/ 0 w 657"/>
                <a:gd name="T9" fmla="*/ 0 h 265"/>
                <a:gd name="T10" fmla="*/ 0 w 657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5">
                  <a:moveTo>
                    <a:pt x="0" y="0"/>
                  </a:moveTo>
                  <a:lnTo>
                    <a:pt x="657" y="0"/>
                  </a:lnTo>
                  <a:lnTo>
                    <a:pt x="657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67" name="Freeform 151"/>
            <p:cNvSpPr>
              <a:spLocks/>
            </p:cNvSpPr>
            <p:nvPr/>
          </p:nvSpPr>
          <p:spPr bwMode="auto">
            <a:xfrm>
              <a:off x="6192707" y="5198851"/>
              <a:ext cx="1199007" cy="483618"/>
            </a:xfrm>
            <a:custGeom>
              <a:avLst/>
              <a:gdLst>
                <a:gd name="T0" fmla="*/ 0 w 657"/>
                <a:gd name="T1" fmla="*/ 0 h 265"/>
                <a:gd name="T2" fmla="*/ 657 w 657"/>
                <a:gd name="T3" fmla="*/ 0 h 265"/>
                <a:gd name="T4" fmla="*/ 657 w 657"/>
                <a:gd name="T5" fmla="*/ 265 h 265"/>
                <a:gd name="T6" fmla="*/ 0 w 657"/>
                <a:gd name="T7" fmla="*/ 265 h 265"/>
                <a:gd name="T8" fmla="*/ 0 w 657"/>
                <a:gd name="T9" fmla="*/ 0 h 265"/>
                <a:gd name="T10" fmla="*/ 0 w 657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7" h="265">
                  <a:moveTo>
                    <a:pt x="0" y="0"/>
                  </a:moveTo>
                  <a:lnTo>
                    <a:pt x="657" y="0"/>
                  </a:lnTo>
                  <a:lnTo>
                    <a:pt x="657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68" name="Freeform 152"/>
            <p:cNvSpPr>
              <a:spLocks/>
            </p:cNvSpPr>
            <p:nvPr/>
          </p:nvSpPr>
          <p:spPr bwMode="auto">
            <a:xfrm>
              <a:off x="6309505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69" name="Freeform 153"/>
            <p:cNvSpPr>
              <a:spLocks/>
            </p:cNvSpPr>
            <p:nvPr/>
          </p:nvSpPr>
          <p:spPr bwMode="auto">
            <a:xfrm>
              <a:off x="6192707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70" name="Freeform 154"/>
            <p:cNvSpPr>
              <a:spLocks/>
            </p:cNvSpPr>
            <p:nvPr/>
          </p:nvSpPr>
          <p:spPr bwMode="auto">
            <a:xfrm>
              <a:off x="6429954" y="5199764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71" name="Freeform 155"/>
            <p:cNvSpPr>
              <a:spLocks/>
            </p:cNvSpPr>
            <p:nvPr/>
          </p:nvSpPr>
          <p:spPr bwMode="auto">
            <a:xfrm>
              <a:off x="6550402" y="5199764"/>
              <a:ext cx="58399" cy="481793"/>
            </a:xfrm>
            <a:custGeom>
              <a:avLst/>
              <a:gdLst>
                <a:gd name="T0" fmla="*/ 0 w 32"/>
                <a:gd name="T1" fmla="*/ 0 h 264"/>
                <a:gd name="T2" fmla="*/ 32 w 32"/>
                <a:gd name="T3" fmla="*/ 0 h 264"/>
                <a:gd name="T4" fmla="*/ 32 w 32"/>
                <a:gd name="T5" fmla="*/ 264 h 264"/>
                <a:gd name="T6" fmla="*/ 0 w 32"/>
                <a:gd name="T7" fmla="*/ 264 h 264"/>
                <a:gd name="T8" fmla="*/ 0 w 32"/>
                <a:gd name="T9" fmla="*/ 0 h 264"/>
                <a:gd name="T10" fmla="*/ 0 w 32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4">
                  <a:moveTo>
                    <a:pt x="0" y="0"/>
                  </a:moveTo>
                  <a:lnTo>
                    <a:pt x="32" y="0"/>
                  </a:lnTo>
                  <a:lnTo>
                    <a:pt x="32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72" name="Freeform 156"/>
            <p:cNvSpPr>
              <a:spLocks/>
            </p:cNvSpPr>
            <p:nvPr/>
          </p:nvSpPr>
          <p:spPr bwMode="auto">
            <a:xfrm>
              <a:off x="6669024" y="5199764"/>
              <a:ext cx="56574" cy="481793"/>
            </a:xfrm>
            <a:custGeom>
              <a:avLst/>
              <a:gdLst>
                <a:gd name="T0" fmla="*/ 0 w 31"/>
                <a:gd name="T1" fmla="*/ 0 h 264"/>
                <a:gd name="T2" fmla="*/ 31 w 31"/>
                <a:gd name="T3" fmla="*/ 0 h 264"/>
                <a:gd name="T4" fmla="*/ 31 w 31"/>
                <a:gd name="T5" fmla="*/ 264 h 264"/>
                <a:gd name="T6" fmla="*/ 0 w 31"/>
                <a:gd name="T7" fmla="*/ 264 h 264"/>
                <a:gd name="T8" fmla="*/ 0 w 31"/>
                <a:gd name="T9" fmla="*/ 0 h 264"/>
                <a:gd name="T10" fmla="*/ 0 w 31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64">
                  <a:moveTo>
                    <a:pt x="0" y="0"/>
                  </a:moveTo>
                  <a:lnTo>
                    <a:pt x="31" y="0"/>
                  </a:lnTo>
                  <a:lnTo>
                    <a:pt x="31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73" name="Freeform 157"/>
            <p:cNvSpPr>
              <a:spLocks/>
            </p:cNvSpPr>
            <p:nvPr/>
          </p:nvSpPr>
          <p:spPr bwMode="auto">
            <a:xfrm>
              <a:off x="6909921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74" name="Freeform 158"/>
            <p:cNvSpPr>
              <a:spLocks/>
            </p:cNvSpPr>
            <p:nvPr/>
          </p:nvSpPr>
          <p:spPr bwMode="auto">
            <a:xfrm>
              <a:off x="6789473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75" name="Freeform 159"/>
            <p:cNvSpPr>
              <a:spLocks/>
            </p:cNvSpPr>
            <p:nvPr/>
          </p:nvSpPr>
          <p:spPr bwMode="auto">
            <a:xfrm>
              <a:off x="7030369" y="5199764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76" name="Freeform 160"/>
            <p:cNvSpPr>
              <a:spLocks/>
            </p:cNvSpPr>
            <p:nvPr/>
          </p:nvSpPr>
          <p:spPr bwMode="auto">
            <a:xfrm>
              <a:off x="7147167" y="5199764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77" name="Freeform 161"/>
            <p:cNvSpPr>
              <a:spLocks/>
            </p:cNvSpPr>
            <p:nvPr/>
          </p:nvSpPr>
          <p:spPr bwMode="auto">
            <a:xfrm>
              <a:off x="7267616" y="5199764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78" name="Freeform 162"/>
            <p:cNvSpPr>
              <a:spLocks/>
            </p:cNvSpPr>
            <p:nvPr/>
          </p:nvSpPr>
          <p:spPr bwMode="auto">
            <a:xfrm>
              <a:off x="7391714" y="5198851"/>
              <a:ext cx="1195357" cy="483618"/>
            </a:xfrm>
            <a:custGeom>
              <a:avLst/>
              <a:gdLst>
                <a:gd name="T0" fmla="*/ 0 w 655"/>
                <a:gd name="T1" fmla="*/ 0 h 265"/>
                <a:gd name="T2" fmla="*/ 655 w 655"/>
                <a:gd name="T3" fmla="*/ 0 h 265"/>
                <a:gd name="T4" fmla="*/ 655 w 655"/>
                <a:gd name="T5" fmla="*/ 265 h 265"/>
                <a:gd name="T6" fmla="*/ 0 w 655"/>
                <a:gd name="T7" fmla="*/ 265 h 265"/>
                <a:gd name="T8" fmla="*/ 0 w 655"/>
                <a:gd name="T9" fmla="*/ 0 h 265"/>
                <a:gd name="T10" fmla="*/ 0 w 655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5" h="265">
                  <a:moveTo>
                    <a:pt x="0" y="0"/>
                  </a:moveTo>
                  <a:lnTo>
                    <a:pt x="655" y="0"/>
                  </a:lnTo>
                  <a:lnTo>
                    <a:pt x="655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79" name="Freeform 163"/>
            <p:cNvSpPr>
              <a:spLocks/>
            </p:cNvSpPr>
            <p:nvPr/>
          </p:nvSpPr>
          <p:spPr bwMode="auto">
            <a:xfrm>
              <a:off x="7391714" y="5198851"/>
              <a:ext cx="1195357" cy="483618"/>
            </a:xfrm>
            <a:custGeom>
              <a:avLst/>
              <a:gdLst>
                <a:gd name="T0" fmla="*/ 0 w 655"/>
                <a:gd name="T1" fmla="*/ 0 h 265"/>
                <a:gd name="T2" fmla="*/ 655 w 655"/>
                <a:gd name="T3" fmla="*/ 0 h 265"/>
                <a:gd name="T4" fmla="*/ 655 w 655"/>
                <a:gd name="T5" fmla="*/ 265 h 265"/>
                <a:gd name="T6" fmla="*/ 0 w 655"/>
                <a:gd name="T7" fmla="*/ 265 h 265"/>
                <a:gd name="T8" fmla="*/ 0 w 655"/>
                <a:gd name="T9" fmla="*/ 0 h 265"/>
                <a:gd name="T10" fmla="*/ 0 w 655"/>
                <a:gd name="T1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5" h="265">
                  <a:moveTo>
                    <a:pt x="0" y="0"/>
                  </a:moveTo>
                  <a:lnTo>
                    <a:pt x="655" y="0"/>
                  </a:lnTo>
                  <a:lnTo>
                    <a:pt x="655" y="265"/>
                  </a:lnTo>
                  <a:lnTo>
                    <a:pt x="0" y="26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8" cap="flat">
              <a:solidFill>
                <a:srgbClr val="2318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80" name="Freeform 164"/>
            <p:cNvSpPr>
              <a:spLocks/>
            </p:cNvSpPr>
            <p:nvPr/>
          </p:nvSpPr>
          <p:spPr bwMode="auto">
            <a:xfrm>
              <a:off x="7508512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81" name="Freeform 165"/>
            <p:cNvSpPr>
              <a:spLocks/>
            </p:cNvSpPr>
            <p:nvPr/>
          </p:nvSpPr>
          <p:spPr bwMode="auto">
            <a:xfrm>
              <a:off x="7391714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82" name="Freeform 166"/>
            <p:cNvSpPr>
              <a:spLocks/>
            </p:cNvSpPr>
            <p:nvPr/>
          </p:nvSpPr>
          <p:spPr bwMode="auto">
            <a:xfrm>
              <a:off x="7628960" y="5199764"/>
              <a:ext cx="58399" cy="481793"/>
            </a:xfrm>
            <a:custGeom>
              <a:avLst/>
              <a:gdLst>
                <a:gd name="T0" fmla="*/ 0 w 32"/>
                <a:gd name="T1" fmla="*/ 0 h 264"/>
                <a:gd name="T2" fmla="*/ 32 w 32"/>
                <a:gd name="T3" fmla="*/ 0 h 264"/>
                <a:gd name="T4" fmla="*/ 32 w 32"/>
                <a:gd name="T5" fmla="*/ 264 h 264"/>
                <a:gd name="T6" fmla="*/ 0 w 32"/>
                <a:gd name="T7" fmla="*/ 264 h 264"/>
                <a:gd name="T8" fmla="*/ 0 w 32"/>
                <a:gd name="T9" fmla="*/ 0 h 264"/>
                <a:gd name="T10" fmla="*/ 0 w 32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4">
                  <a:moveTo>
                    <a:pt x="0" y="0"/>
                  </a:moveTo>
                  <a:lnTo>
                    <a:pt x="32" y="0"/>
                  </a:lnTo>
                  <a:lnTo>
                    <a:pt x="32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83" name="Freeform 167"/>
            <p:cNvSpPr>
              <a:spLocks/>
            </p:cNvSpPr>
            <p:nvPr/>
          </p:nvSpPr>
          <p:spPr bwMode="auto">
            <a:xfrm>
              <a:off x="7747584" y="5199764"/>
              <a:ext cx="56574" cy="481793"/>
            </a:xfrm>
            <a:custGeom>
              <a:avLst/>
              <a:gdLst>
                <a:gd name="T0" fmla="*/ 0 w 31"/>
                <a:gd name="T1" fmla="*/ 0 h 264"/>
                <a:gd name="T2" fmla="*/ 31 w 31"/>
                <a:gd name="T3" fmla="*/ 0 h 264"/>
                <a:gd name="T4" fmla="*/ 31 w 31"/>
                <a:gd name="T5" fmla="*/ 264 h 264"/>
                <a:gd name="T6" fmla="*/ 0 w 31"/>
                <a:gd name="T7" fmla="*/ 264 h 264"/>
                <a:gd name="T8" fmla="*/ 0 w 31"/>
                <a:gd name="T9" fmla="*/ 0 h 264"/>
                <a:gd name="T10" fmla="*/ 0 w 31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64">
                  <a:moveTo>
                    <a:pt x="0" y="0"/>
                  </a:moveTo>
                  <a:lnTo>
                    <a:pt x="31" y="0"/>
                  </a:lnTo>
                  <a:lnTo>
                    <a:pt x="31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84" name="Freeform 168"/>
            <p:cNvSpPr>
              <a:spLocks/>
            </p:cNvSpPr>
            <p:nvPr/>
          </p:nvSpPr>
          <p:spPr bwMode="auto">
            <a:xfrm>
              <a:off x="7864382" y="5199764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85" name="Freeform 169"/>
            <p:cNvSpPr>
              <a:spLocks/>
            </p:cNvSpPr>
            <p:nvPr/>
          </p:nvSpPr>
          <p:spPr bwMode="auto">
            <a:xfrm>
              <a:off x="8108929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86" name="Freeform 170"/>
            <p:cNvSpPr>
              <a:spLocks/>
            </p:cNvSpPr>
            <p:nvPr/>
          </p:nvSpPr>
          <p:spPr bwMode="auto">
            <a:xfrm>
              <a:off x="7988481" y="5200676"/>
              <a:ext cx="60224" cy="479969"/>
            </a:xfrm>
            <a:custGeom>
              <a:avLst/>
              <a:gdLst>
                <a:gd name="T0" fmla="*/ 0 w 33"/>
                <a:gd name="T1" fmla="*/ 0 h 263"/>
                <a:gd name="T2" fmla="*/ 33 w 33"/>
                <a:gd name="T3" fmla="*/ 0 h 263"/>
                <a:gd name="T4" fmla="*/ 33 w 33"/>
                <a:gd name="T5" fmla="*/ 263 h 263"/>
                <a:gd name="T6" fmla="*/ 0 w 33"/>
                <a:gd name="T7" fmla="*/ 263 h 263"/>
                <a:gd name="T8" fmla="*/ 0 w 33"/>
                <a:gd name="T9" fmla="*/ 0 h 263"/>
                <a:gd name="T10" fmla="*/ 0 w 3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3">
                  <a:moveTo>
                    <a:pt x="0" y="0"/>
                  </a:moveTo>
                  <a:lnTo>
                    <a:pt x="33" y="0"/>
                  </a:lnTo>
                  <a:lnTo>
                    <a:pt x="33" y="263"/>
                  </a:lnTo>
                  <a:lnTo>
                    <a:pt x="0" y="2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87" name="Freeform 171"/>
            <p:cNvSpPr>
              <a:spLocks/>
            </p:cNvSpPr>
            <p:nvPr/>
          </p:nvSpPr>
          <p:spPr bwMode="auto">
            <a:xfrm>
              <a:off x="8225727" y="5199764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88" name="Freeform 172"/>
            <p:cNvSpPr>
              <a:spLocks/>
            </p:cNvSpPr>
            <p:nvPr/>
          </p:nvSpPr>
          <p:spPr bwMode="auto">
            <a:xfrm>
              <a:off x="8346175" y="5199764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89" name="Freeform 173"/>
            <p:cNvSpPr>
              <a:spLocks/>
            </p:cNvSpPr>
            <p:nvPr/>
          </p:nvSpPr>
          <p:spPr bwMode="auto">
            <a:xfrm>
              <a:off x="8466623" y="5199764"/>
              <a:ext cx="60224" cy="481793"/>
            </a:xfrm>
            <a:custGeom>
              <a:avLst/>
              <a:gdLst>
                <a:gd name="T0" fmla="*/ 0 w 33"/>
                <a:gd name="T1" fmla="*/ 0 h 264"/>
                <a:gd name="T2" fmla="*/ 33 w 33"/>
                <a:gd name="T3" fmla="*/ 0 h 264"/>
                <a:gd name="T4" fmla="*/ 33 w 33"/>
                <a:gd name="T5" fmla="*/ 264 h 264"/>
                <a:gd name="T6" fmla="*/ 0 w 33"/>
                <a:gd name="T7" fmla="*/ 264 h 264"/>
                <a:gd name="T8" fmla="*/ 0 w 33"/>
                <a:gd name="T9" fmla="*/ 0 h 264"/>
                <a:gd name="T10" fmla="*/ 0 w 3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64">
                  <a:moveTo>
                    <a:pt x="0" y="0"/>
                  </a:moveTo>
                  <a:lnTo>
                    <a:pt x="33" y="0"/>
                  </a:lnTo>
                  <a:lnTo>
                    <a:pt x="33" y="264"/>
                  </a:lnTo>
                  <a:lnTo>
                    <a:pt x="0" y="2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21690" name="Freeform 174"/>
          <p:cNvSpPr>
            <a:spLocks/>
          </p:cNvSpPr>
          <p:nvPr/>
        </p:nvSpPr>
        <p:spPr bwMode="auto">
          <a:xfrm>
            <a:off x="951386" y="5078404"/>
            <a:ext cx="7847383" cy="355870"/>
          </a:xfrm>
          <a:custGeom>
            <a:avLst/>
            <a:gdLst>
              <a:gd name="T0" fmla="*/ 0 w 4300"/>
              <a:gd name="T1" fmla="*/ 195 h 195"/>
              <a:gd name="T2" fmla="*/ 446 w 4300"/>
              <a:gd name="T3" fmla="*/ 195 h 195"/>
              <a:gd name="T4" fmla="*/ 709 w 4300"/>
              <a:gd name="T5" fmla="*/ 195 h 195"/>
              <a:gd name="T6" fmla="*/ 1463 w 4300"/>
              <a:gd name="T7" fmla="*/ 195 h 195"/>
              <a:gd name="T8" fmla="*/ 2149 w 4300"/>
              <a:gd name="T9" fmla="*/ 0 h 195"/>
              <a:gd name="T10" fmla="*/ 2835 w 4300"/>
              <a:gd name="T11" fmla="*/ 195 h 195"/>
              <a:gd name="T12" fmla="*/ 4300 w 4300"/>
              <a:gd name="T13" fmla="*/ 195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00" h="195">
                <a:moveTo>
                  <a:pt x="0" y="195"/>
                </a:moveTo>
                <a:lnTo>
                  <a:pt x="446" y="195"/>
                </a:lnTo>
                <a:lnTo>
                  <a:pt x="709" y="195"/>
                </a:lnTo>
                <a:lnTo>
                  <a:pt x="1463" y="195"/>
                </a:lnTo>
                <a:lnTo>
                  <a:pt x="2149" y="0"/>
                </a:lnTo>
                <a:lnTo>
                  <a:pt x="2835" y="195"/>
                </a:lnTo>
                <a:lnTo>
                  <a:pt x="4300" y="195"/>
                </a:lnTo>
              </a:path>
            </a:pathLst>
          </a:custGeom>
          <a:noFill/>
          <a:ln w="12700" cap="flat">
            <a:solidFill>
              <a:srgbClr val="231815"/>
            </a:solidFill>
            <a:prstDash val="solid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92" name="Freeform 176"/>
          <p:cNvSpPr>
            <a:spLocks/>
          </p:cNvSpPr>
          <p:nvPr/>
        </p:nvSpPr>
        <p:spPr bwMode="auto">
          <a:xfrm>
            <a:off x="5521116" y="5377699"/>
            <a:ext cx="419744" cy="124098"/>
          </a:xfrm>
          <a:custGeom>
            <a:avLst/>
            <a:gdLst>
              <a:gd name="T0" fmla="*/ 0 w 230"/>
              <a:gd name="T1" fmla="*/ 33 h 68"/>
              <a:gd name="T2" fmla="*/ 0 w 230"/>
              <a:gd name="T3" fmla="*/ 57 h 68"/>
              <a:gd name="T4" fmla="*/ 131 w 230"/>
              <a:gd name="T5" fmla="*/ 57 h 68"/>
              <a:gd name="T6" fmla="*/ 131 w 230"/>
              <a:gd name="T7" fmla="*/ 68 h 68"/>
              <a:gd name="T8" fmla="*/ 195 w 230"/>
              <a:gd name="T9" fmla="*/ 45 h 68"/>
              <a:gd name="T10" fmla="*/ 230 w 230"/>
              <a:gd name="T11" fmla="*/ 33 h 68"/>
              <a:gd name="T12" fmla="*/ 131 w 230"/>
              <a:gd name="T13" fmla="*/ 0 h 68"/>
              <a:gd name="T14" fmla="*/ 131 w 230"/>
              <a:gd name="T15" fmla="*/ 12 h 68"/>
              <a:gd name="T16" fmla="*/ 0 w 230"/>
              <a:gd name="T17" fmla="*/ 12 h 68"/>
              <a:gd name="T18" fmla="*/ 0 w 230"/>
              <a:gd name="T19" fmla="*/ 33 h 68"/>
              <a:gd name="T20" fmla="*/ 0 w 230"/>
              <a:gd name="T21" fmla="*/ 33 h 68"/>
              <a:gd name="T22" fmla="*/ 0 w 230"/>
              <a:gd name="T23" fmla="*/ 3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0" h="68">
                <a:moveTo>
                  <a:pt x="0" y="33"/>
                </a:moveTo>
                <a:lnTo>
                  <a:pt x="0" y="57"/>
                </a:lnTo>
                <a:lnTo>
                  <a:pt x="131" y="57"/>
                </a:lnTo>
                <a:lnTo>
                  <a:pt x="131" y="68"/>
                </a:lnTo>
                <a:lnTo>
                  <a:pt x="195" y="45"/>
                </a:lnTo>
                <a:lnTo>
                  <a:pt x="230" y="33"/>
                </a:lnTo>
                <a:lnTo>
                  <a:pt x="131" y="0"/>
                </a:lnTo>
                <a:lnTo>
                  <a:pt x="131" y="12"/>
                </a:lnTo>
                <a:lnTo>
                  <a:pt x="0" y="12"/>
                </a:lnTo>
                <a:lnTo>
                  <a:pt x="0" y="33"/>
                </a:lnTo>
                <a:lnTo>
                  <a:pt x="0" y="33"/>
                </a:lnTo>
                <a:lnTo>
                  <a:pt x="0" y="33"/>
                </a:lnTo>
                <a:close/>
              </a:path>
            </a:pathLst>
          </a:custGeom>
          <a:solidFill>
            <a:srgbClr val="FFFF00"/>
          </a:solidFill>
          <a:ln w="4" cap="flat">
            <a:solidFill>
              <a:srgbClr val="04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93" name="Freeform 177"/>
          <p:cNvSpPr>
            <a:spLocks/>
          </p:cNvSpPr>
          <p:nvPr/>
        </p:nvSpPr>
        <p:spPr bwMode="auto">
          <a:xfrm>
            <a:off x="4283785" y="5434274"/>
            <a:ext cx="1098634" cy="282871"/>
          </a:xfrm>
          <a:custGeom>
            <a:avLst/>
            <a:gdLst>
              <a:gd name="T0" fmla="*/ 0 w 602"/>
              <a:gd name="T1" fmla="*/ 0 h 155"/>
              <a:gd name="T2" fmla="*/ 125 w 602"/>
              <a:gd name="T3" fmla="*/ 0 h 155"/>
              <a:gd name="T4" fmla="*/ 125 w 602"/>
              <a:gd name="T5" fmla="*/ 155 h 155"/>
              <a:gd name="T6" fmla="*/ 523 w 602"/>
              <a:gd name="T7" fmla="*/ 155 h 155"/>
              <a:gd name="T8" fmla="*/ 523 w 602"/>
              <a:gd name="T9" fmla="*/ 0 h 155"/>
              <a:gd name="T10" fmla="*/ 602 w 602"/>
              <a:gd name="T11" fmla="*/ 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2" h="155">
                <a:moveTo>
                  <a:pt x="0" y="0"/>
                </a:moveTo>
                <a:lnTo>
                  <a:pt x="125" y="0"/>
                </a:lnTo>
                <a:lnTo>
                  <a:pt x="125" y="155"/>
                </a:lnTo>
                <a:lnTo>
                  <a:pt x="523" y="155"/>
                </a:lnTo>
                <a:lnTo>
                  <a:pt x="523" y="0"/>
                </a:lnTo>
                <a:lnTo>
                  <a:pt x="602" y="0"/>
                </a:lnTo>
              </a:path>
            </a:pathLst>
          </a:custGeom>
          <a:noFill/>
          <a:ln w="8" cap="flat">
            <a:solidFill>
              <a:srgbClr val="04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94" name="Freeform 178"/>
          <p:cNvSpPr>
            <a:spLocks/>
          </p:cNvSpPr>
          <p:nvPr/>
        </p:nvSpPr>
        <p:spPr bwMode="auto">
          <a:xfrm>
            <a:off x="5347744" y="5372224"/>
            <a:ext cx="116798" cy="125924"/>
          </a:xfrm>
          <a:custGeom>
            <a:avLst/>
            <a:gdLst>
              <a:gd name="T0" fmla="*/ 33 w 33"/>
              <a:gd name="T1" fmla="*/ 18 h 36"/>
              <a:gd name="T2" fmla="*/ 0 w 33"/>
              <a:gd name="T3" fmla="*/ 36 h 36"/>
              <a:gd name="T4" fmla="*/ 7 w 33"/>
              <a:gd name="T5" fmla="*/ 18 h 36"/>
              <a:gd name="T6" fmla="*/ 0 w 33"/>
              <a:gd name="T7" fmla="*/ 0 h 36"/>
              <a:gd name="T8" fmla="*/ 33 w 33"/>
              <a:gd name="T9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6">
                <a:moveTo>
                  <a:pt x="33" y="18"/>
                </a:moveTo>
                <a:cubicBezTo>
                  <a:pt x="22" y="22"/>
                  <a:pt x="9" y="29"/>
                  <a:pt x="0" y="36"/>
                </a:cubicBezTo>
                <a:cubicBezTo>
                  <a:pt x="7" y="18"/>
                  <a:pt x="7" y="18"/>
                  <a:pt x="7" y="18"/>
                </a:cubicBezTo>
                <a:cubicBezTo>
                  <a:pt x="0" y="0"/>
                  <a:pt x="0" y="0"/>
                  <a:pt x="0" y="0"/>
                </a:cubicBezTo>
                <a:cubicBezTo>
                  <a:pt x="9" y="7"/>
                  <a:pt x="22" y="14"/>
                  <a:pt x="33" y="18"/>
                </a:cubicBez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95" name="Freeform 179"/>
          <p:cNvSpPr>
            <a:spLocks/>
          </p:cNvSpPr>
          <p:nvPr/>
        </p:nvSpPr>
        <p:spPr bwMode="auto">
          <a:xfrm>
            <a:off x="3843966" y="5377699"/>
            <a:ext cx="417918" cy="124098"/>
          </a:xfrm>
          <a:custGeom>
            <a:avLst/>
            <a:gdLst>
              <a:gd name="T0" fmla="*/ 0 w 229"/>
              <a:gd name="T1" fmla="*/ 33 h 68"/>
              <a:gd name="T2" fmla="*/ 0 w 229"/>
              <a:gd name="T3" fmla="*/ 57 h 68"/>
              <a:gd name="T4" fmla="*/ 130 w 229"/>
              <a:gd name="T5" fmla="*/ 57 h 68"/>
              <a:gd name="T6" fmla="*/ 130 w 229"/>
              <a:gd name="T7" fmla="*/ 68 h 68"/>
              <a:gd name="T8" fmla="*/ 196 w 229"/>
              <a:gd name="T9" fmla="*/ 45 h 68"/>
              <a:gd name="T10" fmla="*/ 229 w 229"/>
              <a:gd name="T11" fmla="*/ 33 h 68"/>
              <a:gd name="T12" fmla="*/ 130 w 229"/>
              <a:gd name="T13" fmla="*/ 0 h 68"/>
              <a:gd name="T14" fmla="*/ 130 w 229"/>
              <a:gd name="T15" fmla="*/ 12 h 68"/>
              <a:gd name="T16" fmla="*/ 0 w 229"/>
              <a:gd name="T17" fmla="*/ 12 h 68"/>
              <a:gd name="T18" fmla="*/ 0 w 229"/>
              <a:gd name="T19" fmla="*/ 33 h 68"/>
              <a:gd name="T20" fmla="*/ 0 w 229"/>
              <a:gd name="T21" fmla="*/ 33 h 68"/>
              <a:gd name="T22" fmla="*/ 0 w 229"/>
              <a:gd name="T23" fmla="*/ 3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9" h="68">
                <a:moveTo>
                  <a:pt x="0" y="33"/>
                </a:moveTo>
                <a:lnTo>
                  <a:pt x="0" y="57"/>
                </a:lnTo>
                <a:lnTo>
                  <a:pt x="130" y="57"/>
                </a:lnTo>
                <a:lnTo>
                  <a:pt x="130" y="68"/>
                </a:lnTo>
                <a:lnTo>
                  <a:pt x="196" y="45"/>
                </a:lnTo>
                <a:lnTo>
                  <a:pt x="229" y="33"/>
                </a:lnTo>
                <a:lnTo>
                  <a:pt x="130" y="0"/>
                </a:lnTo>
                <a:lnTo>
                  <a:pt x="130" y="12"/>
                </a:lnTo>
                <a:lnTo>
                  <a:pt x="0" y="12"/>
                </a:lnTo>
                <a:lnTo>
                  <a:pt x="0" y="33"/>
                </a:lnTo>
                <a:lnTo>
                  <a:pt x="0" y="33"/>
                </a:lnTo>
                <a:lnTo>
                  <a:pt x="0" y="33"/>
                </a:lnTo>
                <a:close/>
              </a:path>
            </a:pathLst>
          </a:custGeom>
          <a:solidFill>
            <a:srgbClr val="FFFFFF"/>
          </a:solidFill>
          <a:ln w="4" cap="flat">
            <a:solidFill>
              <a:srgbClr val="04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96" name="Freeform 180"/>
          <p:cNvSpPr>
            <a:spLocks/>
          </p:cNvSpPr>
          <p:nvPr/>
        </p:nvSpPr>
        <p:spPr bwMode="auto">
          <a:xfrm>
            <a:off x="4340359" y="5614945"/>
            <a:ext cx="284696" cy="282871"/>
          </a:xfrm>
          <a:custGeom>
            <a:avLst/>
            <a:gdLst>
              <a:gd name="T0" fmla="*/ 156 w 156"/>
              <a:gd name="T1" fmla="*/ 120 h 155"/>
              <a:gd name="T2" fmla="*/ 122 w 156"/>
              <a:gd name="T3" fmla="*/ 155 h 155"/>
              <a:gd name="T4" fmla="*/ 0 w 156"/>
              <a:gd name="T5" fmla="*/ 35 h 155"/>
              <a:gd name="T6" fmla="*/ 34 w 156"/>
              <a:gd name="T7" fmla="*/ 0 h 155"/>
              <a:gd name="T8" fmla="*/ 156 w 156"/>
              <a:gd name="T9" fmla="*/ 120 h 155"/>
              <a:gd name="T10" fmla="*/ 156 w 156"/>
              <a:gd name="T11" fmla="*/ 120 h 155"/>
              <a:gd name="T12" fmla="*/ 156 w 156"/>
              <a:gd name="T13" fmla="*/ 12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" h="155">
                <a:moveTo>
                  <a:pt x="156" y="120"/>
                </a:moveTo>
                <a:lnTo>
                  <a:pt x="122" y="155"/>
                </a:lnTo>
                <a:lnTo>
                  <a:pt x="0" y="35"/>
                </a:lnTo>
                <a:lnTo>
                  <a:pt x="34" y="0"/>
                </a:lnTo>
                <a:lnTo>
                  <a:pt x="156" y="120"/>
                </a:lnTo>
                <a:lnTo>
                  <a:pt x="156" y="120"/>
                </a:lnTo>
                <a:lnTo>
                  <a:pt x="156" y="12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97" name="Freeform 181"/>
          <p:cNvSpPr>
            <a:spLocks/>
          </p:cNvSpPr>
          <p:nvPr/>
        </p:nvSpPr>
        <p:spPr bwMode="auto">
          <a:xfrm>
            <a:off x="4413358" y="5268200"/>
            <a:ext cx="286520" cy="286521"/>
          </a:xfrm>
          <a:custGeom>
            <a:avLst/>
            <a:gdLst>
              <a:gd name="T0" fmla="*/ 157 w 157"/>
              <a:gd name="T1" fmla="*/ 122 h 157"/>
              <a:gd name="T2" fmla="*/ 122 w 157"/>
              <a:gd name="T3" fmla="*/ 157 h 157"/>
              <a:gd name="T4" fmla="*/ 0 w 157"/>
              <a:gd name="T5" fmla="*/ 35 h 157"/>
              <a:gd name="T6" fmla="*/ 35 w 157"/>
              <a:gd name="T7" fmla="*/ 0 h 157"/>
              <a:gd name="T8" fmla="*/ 157 w 157"/>
              <a:gd name="T9" fmla="*/ 122 h 157"/>
              <a:gd name="T10" fmla="*/ 157 w 157"/>
              <a:gd name="T11" fmla="*/ 122 h 157"/>
              <a:gd name="T12" fmla="*/ 157 w 157"/>
              <a:gd name="T13" fmla="*/ 122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7" h="157">
                <a:moveTo>
                  <a:pt x="157" y="122"/>
                </a:moveTo>
                <a:lnTo>
                  <a:pt x="122" y="157"/>
                </a:lnTo>
                <a:lnTo>
                  <a:pt x="0" y="35"/>
                </a:lnTo>
                <a:lnTo>
                  <a:pt x="35" y="0"/>
                </a:lnTo>
                <a:lnTo>
                  <a:pt x="157" y="122"/>
                </a:lnTo>
                <a:lnTo>
                  <a:pt x="157" y="122"/>
                </a:lnTo>
                <a:lnTo>
                  <a:pt x="157" y="122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98" name="Freeform 182"/>
          <p:cNvSpPr>
            <a:spLocks/>
          </p:cNvSpPr>
          <p:nvPr/>
        </p:nvSpPr>
        <p:spPr bwMode="auto">
          <a:xfrm>
            <a:off x="5121447" y="5614945"/>
            <a:ext cx="286520" cy="282871"/>
          </a:xfrm>
          <a:custGeom>
            <a:avLst/>
            <a:gdLst>
              <a:gd name="T0" fmla="*/ 0 w 157"/>
              <a:gd name="T1" fmla="*/ 120 h 155"/>
              <a:gd name="T2" fmla="*/ 35 w 157"/>
              <a:gd name="T3" fmla="*/ 155 h 155"/>
              <a:gd name="T4" fmla="*/ 157 w 157"/>
              <a:gd name="T5" fmla="*/ 35 h 155"/>
              <a:gd name="T6" fmla="*/ 122 w 157"/>
              <a:gd name="T7" fmla="*/ 0 h 155"/>
              <a:gd name="T8" fmla="*/ 0 w 157"/>
              <a:gd name="T9" fmla="*/ 120 h 155"/>
              <a:gd name="T10" fmla="*/ 0 w 157"/>
              <a:gd name="T11" fmla="*/ 120 h 155"/>
              <a:gd name="T12" fmla="*/ 0 w 157"/>
              <a:gd name="T13" fmla="*/ 12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7" h="155">
                <a:moveTo>
                  <a:pt x="0" y="120"/>
                </a:moveTo>
                <a:lnTo>
                  <a:pt x="35" y="155"/>
                </a:lnTo>
                <a:lnTo>
                  <a:pt x="157" y="35"/>
                </a:lnTo>
                <a:lnTo>
                  <a:pt x="122" y="0"/>
                </a:lnTo>
                <a:lnTo>
                  <a:pt x="0" y="120"/>
                </a:lnTo>
                <a:lnTo>
                  <a:pt x="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99" name="Freeform 183"/>
          <p:cNvSpPr>
            <a:spLocks/>
          </p:cNvSpPr>
          <p:nvPr/>
        </p:nvSpPr>
        <p:spPr bwMode="auto">
          <a:xfrm>
            <a:off x="5046624" y="5268200"/>
            <a:ext cx="286520" cy="286521"/>
          </a:xfrm>
          <a:custGeom>
            <a:avLst/>
            <a:gdLst>
              <a:gd name="T0" fmla="*/ 0 w 157"/>
              <a:gd name="T1" fmla="*/ 122 h 157"/>
              <a:gd name="T2" fmla="*/ 35 w 157"/>
              <a:gd name="T3" fmla="*/ 157 h 157"/>
              <a:gd name="T4" fmla="*/ 157 w 157"/>
              <a:gd name="T5" fmla="*/ 35 h 157"/>
              <a:gd name="T6" fmla="*/ 122 w 157"/>
              <a:gd name="T7" fmla="*/ 0 h 157"/>
              <a:gd name="T8" fmla="*/ 0 w 157"/>
              <a:gd name="T9" fmla="*/ 122 h 157"/>
              <a:gd name="T10" fmla="*/ 0 w 157"/>
              <a:gd name="T11" fmla="*/ 122 h 157"/>
              <a:gd name="T12" fmla="*/ 0 w 157"/>
              <a:gd name="T13" fmla="*/ 122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7" h="157">
                <a:moveTo>
                  <a:pt x="0" y="122"/>
                </a:moveTo>
                <a:lnTo>
                  <a:pt x="35" y="157"/>
                </a:lnTo>
                <a:lnTo>
                  <a:pt x="157" y="35"/>
                </a:lnTo>
                <a:lnTo>
                  <a:pt x="122" y="0"/>
                </a:lnTo>
                <a:lnTo>
                  <a:pt x="0" y="122"/>
                </a:lnTo>
                <a:lnTo>
                  <a:pt x="0" y="122"/>
                </a:lnTo>
                <a:lnTo>
                  <a:pt x="0" y="122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514" name="Rectangle 239"/>
          <p:cNvSpPr>
            <a:spLocks noChangeArrowheads="1"/>
          </p:cNvSpPr>
          <p:nvPr/>
        </p:nvSpPr>
        <p:spPr bwMode="auto">
          <a:xfrm>
            <a:off x="4938983" y="1649079"/>
            <a:ext cx="11092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b="0" i="0" u="none" strike="noStrike" cap="none" normalizeH="0" baseline="0" dirty="0">
                <a:ln>
                  <a:noFill/>
                </a:ln>
                <a:solidFill>
                  <a:srgbClr val="231815"/>
                </a:solidFill>
                <a:effectLst/>
                <a:ea typeface="Meiryo UI" pitchFamily="50" charset="-128"/>
                <a:cs typeface="ＭＳ Ｐゴシック" pitchFamily="50" charset="-128"/>
              </a:rPr>
              <a:t>Undulator</a:t>
            </a:r>
            <a:endParaRPr kumimoji="1" 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1722" name="円/楕円 21721"/>
          <p:cNvSpPr/>
          <p:nvPr/>
        </p:nvSpPr>
        <p:spPr>
          <a:xfrm>
            <a:off x="1303796" y="1906793"/>
            <a:ext cx="616457" cy="616457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25000">
                <a:srgbClr val="00FF00"/>
              </a:gs>
              <a:gs pos="100000">
                <a:srgbClr val="00FF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2" name="Rectangle 118"/>
          <p:cNvSpPr>
            <a:spLocks noChangeArrowheads="1"/>
          </p:cNvSpPr>
          <p:nvPr/>
        </p:nvSpPr>
        <p:spPr bwMode="auto">
          <a:xfrm>
            <a:off x="938967" y="2564742"/>
            <a:ext cx="12072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b="0" i="0" u="none" strike="noStrike" cap="none" normalizeH="0" baseline="0" dirty="0">
                <a:ln>
                  <a:noFill/>
                </a:ln>
                <a:solidFill>
                  <a:srgbClr val="040000"/>
                </a:solidFill>
                <a:effectLst/>
                <a:ea typeface="Meiryo UI" pitchFamily="50" charset="-128"/>
                <a:cs typeface="ＭＳ Ｐゴシック" pitchFamily="50" charset="-128"/>
              </a:rPr>
              <a:t>Gas Target</a:t>
            </a:r>
            <a:endParaRPr kumimoji="1" 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83" name="Rectangle 239"/>
          <p:cNvSpPr>
            <a:spLocks noChangeArrowheads="1"/>
          </p:cNvSpPr>
          <p:nvPr/>
        </p:nvSpPr>
        <p:spPr bwMode="auto">
          <a:xfrm>
            <a:off x="3593034" y="3266603"/>
            <a:ext cx="1128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b="0" i="0" u="none" strike="noStrike" cap="none" normalizeH="0" baseline="0" dirty="0">
                <a:ln>
                  <a:noFill/>
                </a:ln>
                <a:solidFill>
                  <a:srgbClr val="231815"/>
                </a:solidFill>
                <a:effectLst/>
                <a:ea typeface="Meiryo UI" pitchFamily="50" charset="-128"/>
                <a:cs typeface="ＭＳ Ｐゴシック" pitchFamily="50" charset="-128"/>
              </a:rPr>
              <a:t>Modulator</a:t>
            </a:r>
            <a:endParaRPr kumimoji="1" 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84" name="Rectangle 239"/>
          <p:cNvSpPr>
            <a:spLocks noChangeArrowheads="1"/>
          </p:cNvSpPr>
          <p:nvPr/>
        </p:nvSpPr>
        <p:spPr bwMode="auto">
          <a:xfrm>
            <a:off x="6811433" y="3320021"/>
            <a:ext cx="945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b="0" i="0" u="none" strike="noStrike" cap="none" normalizeH="0" baseline="0" dirty="0">
                <a:ln>
                  <a:noFill/>
                </a:ln>
                <a:solidFill>
                  <a:srgbClr val="231815"/>
                </a:solidFill>
                <a:effectLst/>
                <a:ea typeface="Meiryo UI" pitchFamily="50" charset="-128"/>
                <a:cs typeface="ＭＳ Ｐゴシック" pitchFamily="50" charset="-128"/>
              </a:rPr>
              <a:t>Radiator</a:t>
            </a:r>
            <a:endParaRPr kumimoji="1" 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85" name="Rectangle 118"/>
          <p:cNvSpPr>
            <a:spLocks noChangeArrowheads="1"/>
          </p:cNvSpPr>
          <p:nvPr/>
        </p:nvSpPr>
        <p:spPr bwMode="auto">
          <a:xfrm>
            <a:off x="1026209" y="4086970"/>
            <a:ext cx="19661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b="0" i="0" u="none" strike="noStrike" cap="none" normalizeH="0" baseline="0" dirty="0">
                <a:ln>
                  <a:noFill/>
                </a:ln>
                <a:solidFill>
                  <a:srgbClr val="040000"/>
                </a:solidFill>
                <a:effectLst/>
                <a:ea typeface="Meiryo UI" pitchFamily="50" charset="-128"/>
                <a:cs typeface="ＭＳ Ｐゴシック" pitchFamily="50" charset="-128"/>
              </a:rPr>
              <a:t>High Power Laser</a:t>
            </a:r>
            <a:endParaRPr kumimoji="1" 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0" name="右矢印 9"/>
          <p:cNvSpPr/>
          <p:nvPr/>
        </p:nvSpPr>
        <p:spPr>
          <a:xfrm>
            <a:off x="2060204" y="2075784"/>
            <a:ext cx="361345" cy="24811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6" name="Freeform 101"/>
          <p:cNvSpPr>
            <a:spLocks/>
          </p:cNvSpPr>
          <p:nvPr/>
        </p:nvSpPr>
        <p:spPr bwMode="auto">
          <a:xfrm>
            <a:off x="2049556" y="2075736"/>
            <a:ext cx="240896" cy="240896"/>
          </a:xfrm>
          <a:custGeom>
            <a:avLst/>
            <a:gdLst>
              <a:gd name="T0" fmla="*/ 132 w 132"/>
              <a:gd name="T1" fmla="*/ 66 h 132"/>
              <a:gd name="T2" fmla="*/ 132 w 132"/>
              <a:gd name="T3" fmla="*/ 66 h 132"/>
              <a:gd name="T4" fmla="*/ 126 w 132"/>
              <a:gd name="T5" fmla="*/ 101 h 132"/>
              <a:gd name="T6" fmla="*/ 120 w 132"/>
              <a:gd name="T7" fmla="*/ 124 h 132"/>
              <a:gd name="T8" fmla="*/ 119 w 132"/>
              <a:gd name="T9" fmla="*/ 130 h 132"/>
              <a:gd name="T10" fmla="*/ 115 w 132"/>
              <a:gd name="T11" fmla="*/ 132 h 132"/>
              <a:gd name="T12" fmla="*/ 113 w 132"/>
              <a:gd name="T13" fmla="*/ 130 h 132"/>
              <a:gd name="T14" fmla="*/ 109 w 132"/>
              <a:gd name="T15" fmla="*/ 124 h 132"/>
              <a:gd name="T16" fmla="*/ 103 w 132"/>
              <a:gd name="T17" fmla="*/ 101 h 132"/>
              <a:gd name="T18" fmla="*/ 97 w 132"/>
              <a:gd name="T19" fmla="*/ 66 h 132"/>
              <a:gd name="T20" fmla="*/ 97 w 132"/>
              <a:gd name="T21" fmla="*/ 66 h 132"/>
              <a:gd name="T22" fmla="*/ 95 w 132"/>
              <a:gd name="T23" fmla="*/ 33 h 132"/>
              <a:gd name="T24" fmla="*/ 89 w 132"/>
              <a:gd name="T25" fmla="*/ 10 h 132"/>
              <a:gd name="T26" fmla="*/ 86 w 132"/>
              <a:gd name="T27" fmla="*/ 4 h 132"/>
              <a:gd name="T28" fmla="*/ 84 w 132"/>
              <a:gd name="T29" fmla="*/ 0 h 132"/>
              <a:gd name="T30" fmla="*/ 82 w 132"/>
              <a:gd name="T31" fmla="*/ 4 h 132"/>
              <a:gd name="T32" fmla="*/ 78 w 132"/>
              <a:gd name="T33" fmla="*/ 10 h 132"/>
              <a:gd name="T34" fmla="*/ 72 w 132"/>
              <a:gd name="T35" fmla="*/ 33 h 132"/>
              <a:gd name="T36" fmla="*/ 66 w 132"/>
              <a:gd name="T37" fmla="*/ 66 h 132"/>
              <a:gd name="T38" fmla="*/ 66 w 132"/>
              <a:gd name="T39" fmla="*/ 66 h 132"/>
              <a:gd name="T40" fmla="*/ 66 w 132"/>
              <a:gd name="T41" fmla="*/ 66 h 132"/>
              <a:gd name="T42" fmla="*/ 66 w 132"/>
              <a:gd name="T43" fmla="*/ 66 h 132"/>
              <a:gd name="T44" fmla="*/ 60 w 132"/>
              <a:gd name="T45" fmla="*/ 101 h 132"/>
              <a:gd name="T46" fmla="*/ 55 w 132"/>
              <a:gd name="T47" fmla="*/ 124 h 132"/>
              <a:gd name="T48" fmla="*/ 53 w 132"/>
              <a:gd name="T49" fmla="*/ 130 h 132"/>
              <a:gd name="T50" fmla="*/ 49 w 132"/>
              <a:gd name="T51" fmla="*/ 132 h 132"/>
              <a:gd name="T52" fmla="*/ 47 w 132"/>
              <a:gd name="T53" fmla="*/ 130 h 132"/>
              <a:gd name="T54" fmla="*/ 43 w 132"/>
              <a:gd name="T55" fmla="*/ 124 h 132"/>
              <a:gd name="T56" fmla="*/ 37 w 132"/>
              <a:gd name="T57" fmla="*/ 101 h 132"/>
              <a:gd name="T58" fmla="*/ 35 w 132"/>
              <a:gd name="T59" fmla="*/ 66 h 132"/>
              <a:gd name="T60" fmla="*/ 35 w 132"/>
              <a:gd name="T61" fmla="*/ 66 h 132"/>
              <a:gd name="T62" fmla="*/ 29 w 132"/>
              <a:gd name="T63" fmla="*/ 33 h 132"/>
              <a:gd name="T64" fmla="*/ 24 w 132"/>
              <a:gd name="T65" fmla="*/ 10 h 132"/>
              <a:gd name="T66" fmla="*/ 20 w 132"/>
              <a:gd name="T67" fmla="*/ 4 h 132"/>
              <a:gd name="T68" fmla="*/ 18 w 132"/>
              <a:gd name="T69" fmla="*/ 0 h 132"/>
              <a:gd name="T70" fmla="*/ 14 w 132"/>
              <a:gd name="T71" fmla="*/ 4 h 132"/>
              <a:gd name="T72" fmla="*/ 12 w 132"/>
              <a:gd name="T73" fmla="*/ 10 h 132"/>
              <a:gd name="T74" fmla="*/ 6 w 132"/>
              <a:gd name="T75" fmla="*/ 33 h 132"/>
              <a:gd name="T76" fmla="*/ 0 w 132"/>
              <a:gd name="T77" fmla="*/ 66 h 132"/>
              <a:gd name="T78" fmla="*/ 0 w 132"/>
              <a:gd name="T79" fmla="*/ 66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2" h="132">
                <a:moveTo>
                  <a:pt x="132" y="66"/>
                </a:moveTo>
                <a:lnTo>
                  <a:pt x="132" y="66"/>
                </a:lnTo>
                <a:lnTo>
                  <a:pt x="126" y="101"/>
                </a:lnTo>
                <a:lnTo>
                  <a:pt x="120" y="124"/>
                </a:lnTo>
                <a:lnTo>
                  <a:pt x="119" y="130"/>
                </a:lnTo>
                <a:lnTo>
                  <a:pt x="115" y="132"/>
                </a:lnTo>
                <a:lnTo>
                  <a:pt x="113" y="130"/>
                </a:lnTo>
                <a:lnTo>
                  <a:pt x="109" y="124"/>
                </a:lnTo>
                <a:lnTo>
                  <a:pt x="103" y="101"/>
                </a:lnTo>
                <a:lnTo>
                  <a:pt x="97" y="66"/>
                </a:lnTo>
                <a:lnTo>
                  <a:pt x="97" y="66"/>
                </a:lnTo>
                <a:lnTo>
                  <a:pt x="95" y="33"/>
                </a:lnTo>
                <a:lnTo>
                  <a:pt x="89" y="10"/>
                </a:lnTo>
                <a:lnTo>
                  <a:pt x="86" y="4"/>
                </a:lnTo>
                <a:lnTo>
                  <a:pt x="84" y="0"/>
                </a:lnTo>
                <a:lnTo>
                  <a:pt x="82" y="4"/>
                </a:lnTo>
                <a:lnTo>
                  <a:pt x="78" y="10"/>
                </a:lnTo>
                <a:lnTo>
                  <a:pt x="72" y="33"/>
                </a:lnTo>
                <a:lnTo>
                  <a:pt x="66" y="66"/>
                </a:lnTo>
                <a:lnTo>
                  <a:pt x="66" y="66"/>
                </a:lnTo>
                <a:lnTo>
                  <a:pt x="66" y="66"/>
                </a:lnTo>
                <a:lnTo>
                  <a:pt x="66" y="66"/>
                </a:lnTo>
                <a:lnTo>
                  <a:pt x="60" y="101"/>
                </a:lnTo>
                <a:lnTo>
                  <a:pt x="55" y="124"/>
                </a:lnTo>
                <a:lnTo>
                  <a:pt x="53" y="130"/>
                </a:lnTo>
                <a:lnTo>
                  <a:pt x="49" y="132"/>
                </a:lnTo>
                <a:lnTo>
                  <a:pt x="47" y="130"/>
                </a:lnTo>
                <a:lnTo>
                  <a:pt x="43" y="124"/>
                </a:lnTo>
                <a:lnTo>
                  <a:pt x="37" y="101"/>
                </a:lnTo>
                <a:lnTo>
                  <a:pt x="35" y="66"/>
                </a:lnTo>
                <a:lnTo>
                  <a:pt x="35" y="66"/>
                </a:lnTo>
                <a:lnTo>
                  <a:pt x="29" y="33"/>
                </a:lnTo>
                <a:lnTo>
                  <a:pt x="24" y="10"/>
                </a:lnTo>
                <a:lnTo>
                  <a:pt x="20" y="4"/>
                </a:lnTo>
                <a:lnTo>
                  <a:pt x="18" y="0"/>
                </a:lnTo>
                <a:lnTo>
                  <a:pt x="14" y="4"/>
                </a:lnTo>
                <a:lnTo>
                  <a:pt x="12" y="10"/>
                </a:lnTo>
                <a:lnTo>
                  <a:pt x="6" y="33"/>
                </a:lnTo>
                <a:lnTo>
                  <a:pt x="0" y="66"/>
                </a:lnTo>
                <a:lnTo>
                  <a:pt x="0" y="66"/>
                </a:lnTo>
              </a:path>
            </a:pathLst>
          </a:custGeom>
          <a:ln>
            <a:solidFill>
              <a:srgbClr val="00FF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9" name="Freeform 100"/>
          <p:cNvSpPr>
            <a:spLocks/>
          </p:cNvSpPr>
          <p:nvPr/>
        </p:nvSpPr>
        <p:spPr bwMode="auto">
          <a:xfrm>
            <a:off x="751551" y="2099962"/>
            <a:ext cx="399669" cy="240896"/>
          </a:xfrm>
          <a:custGeom>
            <a:avLst/>
            <a:gdLst>
              <a:gd name="T0" fmla="*/ 219 w 219"/>
              <a:gd name="T1" fmla="*/ 64 h 132"/>
              <a:gd name="T2" fmla="*/ 219 w 219"/>
              <a:gd name="T3" fmla="*/ 64 h 132"/>
              <a:gd name="T4" fmla="*/ 217 w 219"/>
              <a:gd name="T5" fmla="*/ 76 h 132"/>
              <a:gd name="T6" fmla="*/ 211 w 219"/>
              <a:gd name="T7" fmla="*/ 99 h 132"/>
              <a:gd name="T8" fmla="*/ 207 w 219"/>
              <a:gd name="T9" fmla="*/ 111 h 132"/>
              <a:gd name="T10" fmla="*/ 201 w 219"/>
              <a:gd name="T11" fmla="*/ 122 h 132"/>
              <a:gd name="T12" fmla="*/ 197 w 219"/>
              <a:gd name="T13" fmla="*/ 128 h 132"/>
              <a:gd name="T14" fmla="*/ 191 w 219"/>
              <a:gd name="T15" fmla="*/ 132 h 132"/>
              <a:gd name="T16" fmla="*/ 186 w 219"/>
              <a:gd name="T17" fmla="*/ 128 h 132"/>
              <a:gd name="T18" fmla="*/ 182 w 219"/>
              <a:gd name="T19" fmla="*/ 122 h 132"/>
              <a:gd name="T20" fmla="*/ 176 w 219"/>
              <a:gd name="T21" fmla="*/ 111 h 132"/>
              <a:gd name="T22" fmla="*/ 172 w 219"/>
              <a:gd name="T23" fmla="*/ 99 h 132"/>
              <a:gd name="T24" fmla="*/ 166 w 219"/>
              <a:gd name="T25" fmla="*/ 76 h 132"/>
              <a:gd name="T26" fmla="*/ 162 w 219"/>
              <a:gd name="T27" fmla="*/ 64 h 132"/>
              <a:gd name="T28" fmla="*/ 162 w 219"/>
              <a:gd name="T29" fmla="*/ 64 h 132"/>
              <a:gd name="T30" fmla="*/ 162 w 219"/>
              <a:gd name="T31" fmla="*/ 57 h 132"/>
              <a:gd name="T32" fmla="*/ 155 w 219"/>
              <a:gd name="T33" fmla="*/ 31 h 132"/>
              <a:gd name="T34" fmla="*/ 153 w 219"/>
              <a:gd name="T35" fmla="*/ 20 h 132"/>
              <a:gd name="T36" fmla="*/ 147 w 219"/>
              <a:gd name="T37" fmla="*/ 8 h 132"/>
              <a:gd name="T38" fmla="*/ 143 w 219"/>
              <a:gd name="T39" fmla="*/ 2 h 132"/>
              <a:gd name="T40" fmla="*/ 135 w 219"/>
              <a:gd name="T41" fmla="*/ 0 h 132"/>
              <a:gd name="T42" fmla="*/ 131 w 219"/>
              <a:gd name="T43" fmla="*/ 2 h 132"/>
              <a:gd name="T44" fmla="*/ 128 w 219"/>
              <a:gd name="T45" fmla="*/ 8 h 132"/>
              <a:gd name="T46" fmla="*/ 122 w 219"/>
              <a:gd name="T47" fmla="*/ 20 h 132"/>
              <a:gd name="T48" fmla="*/ 118 w 219"/>
              <a:gd name="T49" fmla="*/ 31 h 132"/>
              <a:gd name="T50" fmla="*/ 112 w 219"/>
              <a:gd name="T51" fmla="*/ 57 h 132"/>
              <a:gd name="T52" fmla="*/ 108 w 219"/>
              <a:gd name="T53" fmla="*/ 64 h 132"/>
              <a:gd name="T54" fmla="*/ 108 w 219"/>
              <a:gd name="T55" fmla="*/ 64 h 132"/>
              <a:gd name="T56" fmla="*/ 108 w 219"/>
              <a:gd name="T57" fmla="*/ 64 h 132"/>
              <a:gd name="T58" fmla="*/ 108 w 219"/>
              <a:gd name="T59" fmla="*/ 64 h 132"/>
              <a:gd name="T60" fmla="*/ 108 w 219"/>
              <a:gd name="T61" fmla="*/ 76 h 132"/>
              <a:gd name="T62" fmla="*/ 100 w 219"/>
              <a:gd name="T63" fmla="*/ 99 h 132"/>
              <a:gd name="T64" fmla="*/ 98 w 219"/>
              <a:gd name="T65" fmla="*/ 111 h 132"/>
              <a:gd name="T66" fmla="*/ 93 w 219"/>
              <a:gd name="T67" fmla="*/ 122 h 132"/>
              <a:gd name="T68" fmla="*/ 89 w 219"/>
              <a:gd name="T69" fmla="*/ 128 h 132"/>
              <a:gd name="T70" fmla="*/ 81 w 219"/>
              <a:gd name="T71" fmla="*/ 132 h 132"/>
              <a:gd name="T72" fmla="*/ 77 w 219"/>
              <a:gd name="T73" fmla="*/ 128 h 132"/>
              <a:gd name="T74" fmla="*/ 71 w 219"/>
              <a:gd name="T75" fmla="*/ 122 h 132"/>
              <a:gd name="T76" fmla="*/ 67 w 219"/>
              <a:gd name="T77" fmla="*/ 111 h 132"/>
              <a:gd name="T78" fmla="*/ 64 w 219"/>
              <a:gd name="T79" fmla="*/ 99 h 132"/>
              <a:gd name="T80" fmla="*/ 58 w 219"/>
              <a:gd name="T81" fmla="*/ 76 h 132"/>
              <a:gd name="T82" fmla="*/ 54 w 219"/>
              <a:gd name="T83" fmla="*/ 64 h 132"/>
              <a:gd name="T84" fmla="*/ 54 w 219"/>
              <a:gd name="T85" fmla="*/ 64 h 132"/>
              <a:gd name="T86" fmla="*/ 52 w 219"/>
              <a:gd name="T87" fmla="*/ 57 h 132"/>
              <a:gd name="T88" fmla="*/ 46 w 219"/>
              <a:gd name="T89" fmla="*/ 31 h 132"/>
              <a:gd name="T90" fmla="*/ 42 w 219"/>
              <a:gd name="T91" fmla="*/ 20 h 132"/>
              <a:gd name="T92" fmla="*/ 38 w 219"/>
              <a:gd name="T93" fmla="*/ 8 h 132"/>
              <a:gd name="T94" fmla="*/ 33 w 219"/>
              <a:gd name="T95" fmla="*/ 2 h 132"/>
              <a:gd name="T96" fmla="*/ 27 w 219"/>
              <a:gd name="T97" fmla="*/ 0 h 132"/>
              <a:gd name="T98" fmla="*/ 23 w 219"/>
              <a:gd name="T99" fmla="*/ 2 h 132"/>
              <a:gd name="T100" fmla="*/ 17 w 219"/>
              <a:gd name="T101" fmla="*/ 8 h 132"/>
              <a:gd name="T102" fmla="*/ 13 w 219"/>
              <a:gd name="T103" fmla="*/ 20 h 132"/>
              <a:gd name="T104" fmla="*/ 9 w 219"/>
              <a:gd name="T105" fmla="*/ 31 h 132"/>
              <a:gd name="T106" fmla="*/ 4 w 219"/>
              <a:gd name="T107" fmla="*/ 57 h 132"/>
              <a:gd name="T108" fmla="*/ 0 w 219"/>
              <a:gd name="T109" fmla="*/ 64 h 132"/>
              <a:gd name="T110" fmla="*/ 0 w 219"/>
              <a:gd name="T111" fmla="*/ 64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9" h="132">
                <a:moveTo>
                  <a:pt x="219" y="64"/>
                </a:moveTo>
                <a:lnTo>
                  <a:pt x="219" y="64"/>
                </a:lnTo>
                <a:lnTo>
                  <a:pt x="217" y="76"/>
                </a:lnTo>
                <a:lnTo>
                  <a:pt x="211" y="99"/>
                </a:lnTo>
                <a:lnTo>
                  <a:pt x="207" y="111"/>
                </a:lnTo>
                <a:lnTo>
                  <a:pt x="201" y="122"/>
                </a:lnTo>
                <a:lnTo>
                  <a:pt x="197" y="128"/>
                </a:lnTo>
                <a:lnTo>
                  <a:pt x="191" y="132"/>
                </a:lnTo>
                <a:lnTo>
                  <a:pt x="186" y="128"/>
                </a:lnTo>
                <a:lnTo>
                  <a:pt x="182" y="122"/>
                </a:lnTo>
                <a:lnTo>
                  <a:pt x="176" y="111"/>
                </a:lnTo>
                <a:lnTo>
                  <a:pt x="172" y="99"/>
                </a:lnTo>
                <a:lnTo>
                  <a:pt x="166" y="76"/>
                </a:lnTo>
                <a:lnTo>
                  <a:pt x="162" y="64"/>
                </a:lnTo>
                <a:lnTo>
                  <a:pt x="162" y="64"/>
                </a:lnTo>
                <a:lnTo>
                  <a:pt x="162" y="57"/>
                </a:lnTo>
                <a:lnTo>
                  <a:pt x="155" y="31"/>
                </a:lnTo>
                <a:lnTo>
                  <a:pt x="153" y="20"/>
                </a:lnTo>
                <a:lnTo>
                  <a:pt x="147" y="8"/>
                </a:lnTo>
                <a:lnTo>
                  <a:pt x="143" y="2"/>
                </a:lnTo>
                <a:lnTo>
                  <a:pt x="135" y="0"/>
                </a:lnTo>
                <a:lnTo>
                  <a:pt x="131" y="2"/>
                </a:lnTo>
                <a:lnTo>
                  <a:pt x="128" y="8"/>
                </a:lnTo>
                <a:lnTo>
                  <a:pt x="122" y="20"/>
                </a:lnTo>
                <a:lnTo>
                  <a:pt x="118" y="31"/>
                </a:lnTo>
                <a:lnTo>
                  <a:pt x="112" y="57"/>
                </a:lnTo>
                <a:lnTo>
                  <a:pt x="108" y="64"/>
                </a:lnTo>
                <a:lnTo>
                  <a:pt x="108" y="64"/>
                </a:lnTo>
                <a:lnTo>
                  <a:pt x="108" y="64"/>
                </a:lnTo>
                <a:lnTo>
                  <a:pt x="108" y="64"/>
                </a:lnTo>
                <a:lnTo>
                  <a:pt x="108" y="76"/>
                </a:lnTo>
                <a:lnTo>
                  <a:pt x="100" y="99"/>
                </a:lnTo>
                <a:lnTo>
                  <a:pt x="98" y="111"/>
                </a:lnTo>
                <a:lnTo>
                  <a:pt x="93" y="122"/>
                </a:lnTo>
                <a:lnTo>
                  <a:pt x="89" y="128"/>
                </a:lnTo>
                <a:lnTo>
                  <a:pt x="81" y="132"/>
                </a:lnTo>
                <a:lnTo>
                  <a:pt x="77" y="128"/>
                </a:lnTo>
                <a:lnTo>
                  <a:pt x="71" y="122"/>
                </a:lnTo>
                <a:lnTo>
                  <a:pt x="67" y="111"/>
                </a:lnTo>
                <a:lnTo>
                  <a:pt x="64" y="99"/>
                </a:lnTo>
                <a:lnTo>
                  <a:pt x="58" y="76"/>
                </a:lnTo>
                <a:lnTo>
                  <a:pt x="54" y="64"/>
                </a:lnTo>
                <a:lnTo>
                  <a:pt x="54" y="64"/>
                </a:lnTo>
                <a:lnTo>
                  <a:pt x="52" y="57"/>
                </a:lnTo>
                <a:lnTo>
                  <a:pt x="46" y="31"/>
                </a:lnTo>
                <a:lnTo>
                  <a:pt x="42" y="20"/>
                </a:lnTo>
                <a:lnTo>
                  <a:pt x="38" y="8"/>
                </a:lnTo>
                <a:lnTo>
                  <a:pt x="33" y="2"/>
                </a:lnTo>
                <a:lnTo>
                  <a:pt x="27" y="0"/>
                </a:lnTo>
                <a:lnTo>
                  <a:pt x="23" y="2"/>
                </a:lnTo>
                <a:lnTo>
                  <a:pt x="17" y="8"/>
                </a:lnTo>
                <a:lnTo>
                  <a:pt x="13" y="20"/>
                </a:lnTo>
                <a:lnTo>
                  <a:pt x="9" y="31"/>
                </a:lnTo>
                <a:lnTo>
                  <a:pt x="4" y="57"/>
                </a:lnTo>
                <a:lnTo>
                  <a:pt x="0" y="64"/>
                </a:lnTo>
                <a:lnTo>
                  <a:pt x="0" y="64"/>
                </a:lnTo>
              </a:path>
            </a:pathLst>
          </a:custGeom>
          <a:noFill/>
          <a:ln w="28575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611" name="Freeform 95"/>
          <p:cNvSpPr>
            <a:spLocks/>
          </p:cNvSpPr>
          <p:nvPr/>
        </p:nvSpPr>
        <p:spPr bwMode="auto">
          <a:xfrm>
            <a:off x="1234256" y="3366579"/>
            <a:ext cx="7564511" cy="476317"/>
          </a:xfrm>
          <a:custGeom>
            <a:avLst/>
            <a:gdLst>
              <a:gd name="T0" fmla="*/ 0 w 4145"/>
              <a:gd name="T1" fmla="*/ 0 h 261"/>
              <a:gd name="T2" fmla="*/ 523 w 4145"/>
              <a:gd name="T3" fmla="*/ 0 h 261"/>
              <a:gd name="T4" fmla="*/ 787 w 4145"/>
              <a:gd name="T5" fmla="*/ 261 h 261"/>
              <a:gd name="T6" fmla="*/ 2308 w 4145"/>
              <a:gd name="T7" fmla="*/ 261 h 261"/>
              <a:gd name="T8" fmla="*/ 2376 w 4145"/>
              <a:gd name="T9" fmla="*/ 162 h 261"/>
              <a:gd name="T10" fmla="*/ 2442 w 4145"/>
              <a:gd name="T11" fmla="*/ 162 h 261"/>
              <a:gd name="T12" fmla="*/ 2506 w 4145"/>
              <a:gd name="T13" fmla="*/ 261 h 261"/>
              <a:gd name="T14" fmla="*/ 4145 w 4145"/>
              <a:gd name="T15" fmla="*/ 261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45" h="261">
                <a:moveTo>
                  <a:pt x="0" y="0"/>
                </a:moveTo>
                <a:lnTo>
                  <a:pt x="523" y="0"/>
                </a:lnTo>
                <a:lnTo>
                  <a:pt x="787" y="261"/>
                </a:lnTo>
                <a:lnTo>
                  <a:pt x="2308" y="261"/>
                </a:lnTo>
                <a:lnTo>
                  <a:pt x="2376" y="162"/>
                </a:lnTo>
                <a:lnTo>
                  <a:pt x="2442" y="162"/>
                </a:lnTo>
                <a:lnTo>
                  <a:pt x="2506" y="261"/>
                </a:lnTo>
                <a:lnTo>
                  <a:pt x="4145" y="261"/>
                </a:lnTo>
              </a:path>
            </a:pathLst>
          </a:custGeom>
          <a:noFill/>
          <a:ln w="12700" cap="flat">
            <a:solidFill>
              <a:srgbClr val="231815"/>
            </a:solidFill>
            <a:prstDash val="solid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3859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図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40" y="1097936"/>
            <a:ext cx="8567142" cy="574482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Typical “Gain Curve” in SASE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49</a:t>
            </a:fld>
            <a:endParaRPr lang="ja-JP" altLang="en-US" dirty="0"/>
          </a:p>
        </p:txBody>
      </p:sp>
      <p:sp>
        <p:nvSpPr>
          <p:cNvPr id="107" name="テキスト ボックス 106"/>
          <p:cNvSpPr txBox="1"/>
          <p:nvPr/>
        </p:nvSpPr>
        <p:spPr>
          <a:xfrm rot="16200000">
            <a:off x="318598" y="3436244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Symbol" panose="05050102010706020507" pitchFamily="18" charset="2"/>
              </a:rPr>
              <a:t>r</a:t>
            </a:r>
            <a:endParaRPr kumimoji="1" lang="ja-JP" altLang="en-US" sz="2800" dirty="0">
              <a:latin typeface="Symbol" panose="05050102010706020507" pitchFamily="18" charset="2"/>
            </a:endParaRPr>
          </a:p>
        </p:txBody>
      </p:sp>
      <p:grpSp>
        <p:nvGrpSpPr>
          <p:cNvPr id="112" name="グループ化 111"/>
          <p:cNvGrpSpPr/>
          <p:nvPr/>
        </p:nvGrpSpPr>
        <p:grpSpPr>
          <a:xfrm>
            <a:off x="1781032" y="1310196"/>
            <a:ext cx="1665027" cy="2338465"/>
            <a:chOff x="1781032" y="1310196"/>
            <a:chExt cx="1665027" cy="2338465"/>
          </a:xfrm>
        </p:grpSpPr>
        <p:sp>
          <p:nvSpPr>
            <p:cNvPr id="110" name="左右矢印 109"/>
            <p:cNvSpPr/>
            <p:nvPr/>
          </p:nvSpPr>
          <p:spPr>
            <a:xfrm>
              <a:off x="1801504" y="2664187"/>
              <a:ext cx="1624084" cy="984474"/>
            </a:xfrm>
            <a:prstGeom prst="leftRightArrow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rgbClr val="FF0000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テキスト ボックス 110"/>
            <p:cNvSpPr txBox="1"/>
            <p:nvPr/>
          </p:nvSpPr>
          <p:spPr>
            <a:xfrm>
              <a:off x="1781032" y="1310196"/>
              <a:ext cx="166502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 err="1"/>
                <a:t>Spont</a:t>
              </a:r>
              <a:r>
                <a:rPr kumimoji="1" lang="en-US" altLang="ja-JP" sz="2800" dirty="0"/>
                <a:t>. Rad (SASE)</a:t>
              </a:r>
              <a:endParaRPr kumimoji="1" lang="ja-JP" altLang="en-US" sz="2800" dirty="0"/>
            </a:p>
          </p:txBody>
        </p:sp>
      </p:grpSp>
      <p:grpSp>
        <p:nvGrpSpPr>
          <p:cNvPr id="115" name="グループ化 114"/>
          <p:cNvGrpSpPr/>
          <p:nvPr/>
        </p:nvGrpSpPr>
        <p:grpSpPr>
          <a:xfrm>
            <a:off x="3215240" y="1790124"/>
            <a:ext cx="2830717" cy="1858537"/>
            <a:chOff x="3215240" y="1790124"/>
            <a:chExt cx="2830717" cy="1858537"/>
          </a:xfrm>
        </p:grpSpPr>
        <p:sp>
          <p:nvSpPr>
            <p:cNvPr id="113" name="左右矢印 112"/>
            <p:cNvSpPr/>
            <p:nvPr/>
          </p:nvSpPr>
          <p:spPr>
            <a:xfrm>
              <a:off x="3215240" y="2664187"/>
              <a:ext cx="2830717" cy="984474"/>
            </a:xfrm>
            <a:prstGeom prst="leftRightArrow">
              <a:avLst/>
            </a:prstGeom>
            <a:gradFill>
              <a:gsLst>
                <a:gs pos="0">
                  <a:srgbClr val="FF0000"/>
                </a:gs>
                <a:gs pos="100000">
                  <a:srgbClr val="0000F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" name="テキスト ボックス 115"/>
            <p:cNvSpPr txBox="1"/>
            <p:nvPr/>
          </p:nvSpPr>
          <p:spPr>
            <a:xfrm>
              <a:off x="3415660" y="1790124"/>
              <a:ext cx="222597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/>
                <a:t>Exp</a:t>
              </a:r>
              <a:r>
                <a:rPr lang="en-US" altLang="ja-JP" sz="2800" dirty="0"/>
                <a:t>onential Amp.</a:t>
              </a:r>
              <a:endParaRPr kumimoji="1" lang="ja-JP" altLang="en-US" sz="2800" dirty="0"/>
            </a:p>
          </p:txBody>
        </p:sp>
      </p:grpSp>
      <p:grpSp>
        <p:nvGrpSpPr>
          <p:cNvPr id="118" name="グループ化 117"/>
          <p:cNvGrpSpPr/>
          <p:nvPr/>
        </p:nvGrpSpPr>
        <p:grpSpPr>
          <a:xfrm>
            <a:off x="5902516" y="2002694"/>
            <a:ext cx="2630297" cy="1645967"/>
            <a:chOff x="5902516" y="2002694"/>
            <a:chExt cx="2630297" cy="1645967"/>
          </a:xfrm>
        </p:grpSpPr>
        <p:sp>
          <p:nvSpPr>
            <p:cNvPr id="114" name="左右矢印 113"/>
            <p:cNvSpPr/>
            <p:nvPr/>
          </p:nvSpPr>
          <p:spPr>
            <a:xfrm>
              <a:off x="5902516" y="2664187"/>
              <a:ext cx="2630297" cy="984474"/>
            </a:xfrm>
            <a:prstGeom prst="leftRight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テキスト ボックス 116"/>
            <p:cNvSpPr txBox="1"/>
            <p:nvPr/>
          </p:nvSpPr>
          <p:spPr>
            <a:xfrm>
              <a:off x="6211473" y="2002694"/>
              <a:ext cx="20570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/>
                <a:t>Saturation</a:t>
              </a:r>
              <a:endParaRPr kumimoji="1" lang="ja-JP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780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24413"/>
          </a:xfrm>
        </p:spPr>
        <p:txBody>
          <a:bodyPr/>
          <a:lstStyle/>
          <a:p>
            <a:r>
              <a:rPr lang="en-US" altLang="ja-JP" dirty="0"/>
              <a:t>Introduction</a:t>
            </a:r>
          </a:p>
          <a:p>
            <a:r>
              <a:rPr lang="en-US" altLang="ja-JP" dirty="0"/>
              <a:t>Coherent radiation</a:t>
            </a:r>
          </a:p>
          <a:p>
            <a:r>
              <a:rPr lang="en-US" altLang="ja-JP" dirty="0"/>
              <a:t>Amplification mechanism in FELs</a:t>
            </a:r>
          </a:p>
          <a:p>
            <a:r>
              <a:rPr lang="en-US" altLang="ja-JP" dirty="0"/>
              <a:t>Classification of FELs</a:t>
            </a:r>
          </a:p>
          <a:p>
            <a:r>
              <a:rPr lang="en-US" altLang="ja-JP" dirty="0"/>
              <a:t>Overview of Single-Pass FELs</a:t>
            </a:r>
          </a:p>
          <a:p>
            <a:r>
              <a:rPr lang="en-US" altLang="ja-JP" b="1" dirty="0">
                <a:solidFill>
                  <a:srgbClr val="FF0000"/>
                </a:solidFill>
              </a:rPr>
              <a:t>Example of FEL Simulations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E675D5-6A16-489E-8151-F52117966913}" type="slidenum">
              <a:rPr lang="ja-JP" altLang="en-US" smtClean="0"/>
              <a:pPr>
                <a:defRPr/>
              </a:pPr>
              <a:t>50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534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FEL Simulation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Numerical characterization of radiation is important in many aspects</a:t>
            </a:r>
          </a:p>
          <a:p>
            <a:pPr lvl="1"/>
            <a:r>
              <a:rPr lang="en-US" altLang="ja-JP" dirty="0"/>
              <a:t>deduce the e- beam quality</a:t>
            </a:r>
          </a:p>
          <a:p>
            <a:pPr lvl="1"/>
            <a:r>
              <a:rPr lang="en-US" altLang="ja-JP" dirty="0"/>
              <a:t>design an experiment</a:t>
            </a:r>
          </a:p>
          <a:p>
            <a:r>
              <a:rPr kumimoji="1" lang="en-US" altLang="ja-JP" dirty="0"/>
              <a:t>Analytical formulas available, but just for a rough estimation</a:t>
            </a:r>
          </a:p>
          <a:p>
            <a:r>
              <a:rPr lang="en-US" altLang="ja-JP" dirty="0"/>
              <a:t>Rigorous simulations needed for quantitative evaluation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51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2230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General Method for FEL Simulation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28283"/>
          </a:xfrm>
        </p:spPr>
        <p:txBody>
          <a:bodyPr/>
          <a:lstStyle/>
          <a:p>
            <a:r>
              <a:rPr kumimoji="1" lang="en-US" altLang="ja-JP" dirty="0"/>
              <a:t>Express the e- bunch by a large number (~10</a:t>
            </a:r>
            <a:r>
              <a:rPr kumimoji="1" lang="en-US" altLang="ja-JP" baseline="30000" dirty="0"/>
              <a:t>6</a:t>
            </a:r>
            <a:r>
              <a:rPr kumimoji="1" lang="en-US" altLang="ja-JP" dirty="0"/>
              <a:t>) of macroparticles</a:t>
            </a:r>
          </a:p>
          <a:p>
            <a:pPr lvl="1"/>
            <a:r>
              <a:rPr lang="en-US" altLang="ja-JP" dirty="0"/>
              <a:t>Each macroparticle represents  </a:t>
            </a:r>
            <a:endParaRPr kumimoji="1" lang="en-US" altLang="ja-JP" dirty="0"/>
          </a:p>
          <a:p>
            <a:r>
              <a:rPr lang="en-US" altLang="ja-JP" dirty="0"/>
              <a:t>Undulator is divided into many steps</a:t>
            </a:r>
          </a:p>
          <a:p>
            <a:r>
              <a:rPr lang="en-US" altLang="ja-JP" dirty="0"/>
              <a:t>Within a single step:</a:t>
            </a:r>
          </a:p>
          <a:p>
            <a:pPr lvl="1"/>
            <a:r>
              <a:rPr lang="en-US" altLang="ja-JP" dirty="0"/>
              <a:t>solves the equation of motion for each macroparticle in 6D phase space</a:t>
            </a:r>
          </a:p>
          <a:p>
            <a:pPr lvl="1"/>
            <a:r>
              <a:rPr lang="en-US" altLang="ja-JP" dirty="0"/>
              <a:t>c</a:t>
            </a:r>
            <a:r>
              <a:rPr kumimoji="1" lang="en-US" altLang="ja-JP" dirty="0"/>
              <a:t>omputes the radiation growth by microbunching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52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19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Parameters for Simulation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53</a:t>
            </a:fld>
            <a:endParaRPr lang="ja-JP" altLang="en-US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219201"/>
              </p:ext>
            </p:extLst>
          </p:nvPr>
        </p:nvGraphicFramePr>
        <p:xfrm>
          <a:off x="507586" y="1211788"/>
          <a:ext cx="8128827" cy="372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72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2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0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35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800">
                <a:tc gridSpan="2">
                  <a:txBody>
                    <a:bodyPr/>
                    <a:lstStyle/>
                    <a:p>
                      <a:r>
                        <a:rPr lang="en-US" altLang="ja-JP" sz="1800" b="1" dirty="0">
                          <a:solidFill>
                            <a:schemeClr val="bg1"/>
                          </a:solidFill>
                        </a:rPr>
                        <a:t>Electron Beam</a:t>
                      </a:r>
                      <a:endParaRPr lang="ja-JP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sz="1800" b="1" dirty="0">
                          <a:solidFill>
                            <a:schemeClr val="bg1"/>
                          </a:solidFill>
                        </a:rPr>
                        <a:t>Undulator</a:t>
                      </a:r>
                      <a:endParaRPr kumimoji="1" lang="ja-JP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Energy</a:t>
                      </a:r>
                      <a:endParaRPr kumimoji="1" lang="ja-JP" altLang="en-US" sz="1800" dirty="0"/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1 GeV</a:t>
                      </a:r>
                      <a:endParaRPr kumimoji="1" lang="ja-JP" altLang="en-US" sz="1800" dirty="0"/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Period</a:t>
                      </a:r>
                      <a:endParaRPr kumimoji="1" lang="ja-JP" altLang="en-US" sz="1800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50 mm</a:t>
                      </a:r>
                      <a:endParaRPr kumimoji="1" lang="ja-JP" altLang="en-US" sz="1800" dirty="0"/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Bunch</a:t>
                      </a:r>
                      <a:r>
                        <a:rPr kumimoji="1" lang="en-US" altLang="ja-JP" sz="1800" baseline="0" dirty="0"/>
                        <a:t> Charge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200 </a:t>
                      </a:r>
                      <a:r>
                        <a:rPr kumimoji="1" lang="en-US" altLang="ja-JP" sz="1800" dirty="0" err="1"/>
                        <a:t>pC</a:t>
                      </a:r>
                      <a:endParaRPr kumimoji="1" lang="ja-JP" altLang="en-US" sz="1800" dirty="0"/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800" dirty="0"/>
                        <a:t>Peak Field</a:t>
                      </a:r>
                      <a:endParaRPr lang="ja-JP" altLang="en-US" sz="1800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800" dirty="0"/>
                        <a:t>0.43 T</a:t>
                      </a:r>
                      <a:endParaRPr lang="ja-JP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RMS Bunch Length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70 fsec</a:t>
                      </a:r>
                      <a:endParaRPr kumimoji="1" lang="ja-JP" altLang="en-US" sz="1800" dirty="0"/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K Value</a:t>
                      </a:r>
                      <a:endParaRPr kumimoji="1" lang="ja-JP" altLang="en-US" sz="1800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2.03</a:t>
                      </a:r>
                      <a:endParaRPr kumimoji="1" lang="ja-JP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Peak Current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1.2 kA</a:t>
                      </a:r>
                      <a:endParaRPr kumimoji="1" lang="ja-JP" altLang="en-US" sz="1800" dirty="0"/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Length</a:t>
                      </a:r>
                      <a:endParaRPr kumimoji="1" lang="ja-JP" altLang="en-US" sz="1800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3 m x 10</a:t>
                      </a:r>
                      <a:endParaRPr kumimoji="1" lang="ja-JP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Norm. Emittance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1 </a:t>
                      </a:r>
                      <a:r>
                        <a:rPr kumimoji="1" lang="en-US" altLang="ja-JP" sz="1800" dirty="0">
                          <a:latin typeface="Symbol" panose="05050102010706020507" pitchFamily="18" charset="2"/>
                        </a:rPr>
                        <a:t>m</a:t>
                      </a:r>
                      <a:r>
                        <a:rPr kumimoji="1" lang="en-US" altLang="ja-JP" sz="1800" dirty="0"/>
                        <a:t>m</a:t>
                      </a:r>
                      <a:endParaRPr kumimoji="1" lang="ja-JP" altLang="en-US" sz="1800" dirty="0"/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sz="1800" b="1" dirty="0">
                          <a:solidFill>
                            <a:schemeClr val="bg1"/>
                          </a:solidFill>
                        </a:rPr>
                        <a:t>Source Parameter</a:t>
                      </a:r>
                      <a:endParaRPr kumimoji="1" lang="ja-JP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Energy Spread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10</a:t>
                      </a:r>
                      <a:r>
                        <a:rPr kumimoji="1" lang="en-US" altLang="ja-JP" sz="1800" baseline="30000" dirty="0"/>
                        <a:t>-4</a:t>
                      </a:r>
                      <a:endParaRPr kumimoji="1" lang="ja-JP" altLang="en-US" sz="1800" baseline="30000" dirty="0"/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FEL Parameter</a:t>
                      </a:r>
                      <a:endParaRPr kumimoji="1" lang="ja-JP" altLang="en-US" sz="1800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A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2.7x10</a:t>
                      </a:r>
                      <a:r>
                        <a:rPr kumimoji="1" lang="en-US" altLang="ja-JP" sz="1800" baseline="30000" dirty="0"/>
                        <a:t>-3</a:t>
                      </a:r>
                      <a:endParaRPr kumimoji="1" lang="ja-JP" altLang="en-US" sz="1800" baseline="300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Average Beta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10 m</a:t>
                      </a:r>
                      <a:endParaRPr kumimoji="1" lang="ja-JP" altLang="en-US" sz="1800" dirty="0"/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Gain Length</a:t>
                      </a:r>
                      <a:endParaRPr kumimoji="1" lang="ja-JP" altLang="en-US" sz="1800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1.04 m</a:t>
                      </a:r>
                      <a:endParaRPr kumimoji="1" lang="ja-JP" altLang="en-US" sz="18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Beam Size (</a:t>
                      </a:r>
                      <a:r>
                        <a:rPr kumimoji="1" lang="en-US" altLang="ja-JP" sz="1800" dirty="0">
                          <a:latin typeface="Symbol" panose="05050102010706020507" pitchFamily="18" charset="2"/>
                        </a:rPr>
                        <a:t>s</a:t>
                      </a:r>
                      <a:r>
                        <a:rPr kumimoji="1" lang="en-US" altLang="ja-JP" sz="1800" dirty="0"/>
                        <a:t>)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aseline="0" dirty="0"/>
                        <a:t>70 </a:t>
                      </a:r>
                      <a:r>
                        <a:rPr kumimoji="1" lang="en-US" altLang="ja-JP" sz="1800" baseline="0" dirty="0">
                          <a:latin typeface="Symbol" pitchFamily="18" charset="2"/>
                        </a:rPr>
                        <a:t>m</a:t>
                      </a:r>
                      <a:r>
                        <a:rPr kumimoji="1" lang="en-US" altLang="ja-JP" sz="1800" baseline="0" dirty="0"/>
                        <a:t>m</a:t>
                      </a:r>
                      <a:endParaRPr kumimoji="1" lang="ja-JP" altLang="en-US" sz="1800" dirty="0"/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Wavelength</a:t>
                      </a:r>
                      <a:endParaRPr kumimoji="1" lang="ja-JP" altLang="en-US" sz="1800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20 nm</a:t>
                      </a:r>
                      <a:endParaRPr kumimoji="1" lang="ja-JP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Angular Div. (</a:t>
                      </a:r>
                      <a:r>
                        <a:rPr kumimoji="1" lang="en-US" altLang="ja-JP" sz="1800" dirty="0">
                          <a:latin typeface="Symbol" panose="05050102010706020507" pitchFamily="18" charset="2"/>
                        </a:rPr>
                        <a:t>s</a:t>
                      </a:r>
                      <a:r>
                        <a:rPr kumimoji="1" lang="en-US" altLang="ja-JP" sz="1800" dirty="0"/>
                        <a:t>)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7 </a:t>
                      </a:r>
                      <a:r>
                        <a:rPr kumimoji="1" lang="en-US" altLang="ja-JP" sz="1800" dirty="0" err="1">
                          <a:latin typeface="Symbol" pitchFamily="18" charset="2"/>
                        </a:rPr>
                        <a:t>m</a:t>
                      </a:r>
                      <a:r>
                        <a:rPr kumimoji="1" lang="en-US" altLang="ja-JP" sz="1800" dirty="0" err="1"/>
                        <a:t>rad</a:t>
                      </a:r>
                      <a:endParaRPr kumimoji="1" lang="ja-JP" altLang="en-US" sz="1800" dirty="0"/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Photon Energy</a:t>
                      </a:r>
                      <a:endParaRPr kumimoji="1" lang="ja-JP" altLang="en-US" sz="1800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/>
                        <a:t>62 eV</a:t>
                      </a:r>
                      <a:endParaRPr kumimoji="1" lang="ja-JP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642551" y="5284472"/>
            <a:ext cx="8045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As an example, results with an FEL simulation code </a:t>
            </a:r>
            <a:r>
              <a:rPr kumimoji="1" lang="en-US" altLang="ja-JP" sz="2400" i="1" dirty="0"/>
              <a:t>SIMPLEX</a:t>
            </a:r>
            <a:r>
              <a:rPr kumimoji="1" lang="en-US" altLang="ja-JP" sz="2400" dirty="0"/>
              <a:t>* are presented in the followings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0" y="6271638"/>
            <a:ext cx="64450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/>
              <a:t>*T. Tanaka, Journal of Synchrotron Radiation 22, 1319 (2015)</a:t>
            </a:r>
          </a:p>
          <a:p>
            <a:r>
              <a:rPr lang="en-US" altLang="ja-JP" sz="1600" dirty="0"/>
              <a:t>  Note: major upgrade in progress</a:t>
            </a:r>
          </a:p>
        </p:txBody>
      </p:sp>
    </p:spTree>
    <p:extLst>
      <p:ext uri="{BB962C8B-B14F-4D97-AF65-F5344CB8AC3E}">
        <p14:creationId xmlns:p14="http://schemas.microsoft.com/office/powerpoint/2010/main" val="361822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Gain Curve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54</a:t>
            </a:fld>
            <a:endParaRPr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BB5A2C0-1137-FDD4-A352-E80594425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50" y="980728"/>
            <a:ext cx="7957463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1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C3D08375-7DC8-3041-4A33-54720D14E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50" y="980728"/>
            <a:ext cx="7957463" cy="587727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Gain Curve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55</a:t>
            </a:fld>
            <a:endParaRPr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826442" y="5144494"/>
            <a:ext cx="18069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</a:rPr>
              <a:t>Spontaneous</a:t>
            </a:r>
          </a:p>
          <a:p>
            <a:r>
              <a:rPr lang="en-US" altLang="ja-JP" sz="2000" dirty="0">
                <a:solidFill>
                  <a:srgbClr val="FF0000"/>
                </a:solidFill>
              </a:rPr>
              <a:t>Radiation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819568" y="2943308"/>
            <a:ext cx="16369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0000FF"/>
                </a:solidFill>
              </a:rPr>
              <a:t>Exponential</a:t>
            </a:r>
          </a:p>
          <a:p>
            <a:r>
              <a:rPr lang="en-US" altLang="ja-JP" sz="2000" dirty="0">
                <a:solidFill>
                  <a:srgbClr val="0000FF"/>
                </a:solidFill>
              </a:rPr>
              <a:t>Growth</a:t>
            </a:r>
            <a:endParaRPr kumimoji="1" lang="ja-JP" alt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4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Power Enhancement by “Tapering”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56</a:t>
            </a:fld>
            <a:endParaRPr lang="ja-JP" altLang="en-US" dirty="0"/>
          </a:p>
        </p:txBody>
      </p:sp>
      <p:sp>
        <p:nvSpPr>
          <p:cNvPr id="7" name="右矢印 6"/>
          <p:cNvSpPr/>
          <p:nvPr/>
        </p:nvSpPr>
        <p:spPr>
          <a:xfrm>
            <a:off x="7017488" y="5009322"/>
            <a:ext cx="1235965" cy="31805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820155" y="5339716"/>
            <a:ext cx="1846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</a:rPr>
              <a:t>Tapering:</a:t>
            </a:r>
          </a:p>
          <a:p>
            <a:r>
              <a:rPr lang="en-US" altLang="ja-JP" dirty="0" err="1">
                <a:solidFill>
                  <a:srgbClr val="FF0000"/>
                </a:solidFill>
              </a:rPr>
              <a:t>dK</a:t>
            </a:r>
            <a:r>
              <a:rPr lang="en-US" altLang="ja-JP" dirty="0">
                <a:solidFill>
                  <a:srgbClr val="FF0000"/>
                </a:solidFill>
              </a:rPr>
              <a:t>/</a:t>
            </a:r>
            <a:r>
              <a:rPr lang="en-US" altLang="ja-JP" dirty="0" err="1">
                <a:solidFill>
                  <a:srgbClr val="FF0000"/>
                </a:solidFill>
              </a:rPr>
              <a:t>dz</a:t>
            </a:r>
            <a:r>
              <a:rPr lang="en-US" altLang="ja-JP" dirty="0">
                <a:solidFill>
                  <a:srgbClr val="FF0000"/>
                </a:solidFill>
              </a:rPr>
              <a:t>=-6x10</a:t>
            </a:r>
            <a:r>
              <a:rPr lang="en-US" altLang="ja-JP" baseline="30000" dirty="0">
                <a:solidFill>
                  <a:srgbClr val="FF0000"/>
                </a:solidFill>
              </a:rPr>
              <a:t>-3</a:t>
            </a:r>
            <a:endParaRPr kumimoji="1" lang="ja-JP" altLang="en-US" baseline="30000" dirty="0">
              <a:solidFill>
                <a:srgbClr val="FF0000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54BA770-442B-EC23-F555-581301E61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35" y="980728"/>
            <a:ext cx="7936631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0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321B3FE4-7C40-3B12-5CE6-6B308CCE5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54" y="1071666"/>
            <a:ext cx="7576859" cy="578324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Temporal Profile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57</a:t>
            </a:fld>
            <a:endParaRPr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994160" y="1184745"/>
            <a:ext cx="1986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@Segment 1</a:t>
            </a:r>
            <a:endParaRPr kumimoji="1" lang="ja-JP" altLang="en-US" sz="24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994160" y="3712917"/>
            <a:ext cx="2157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@Segment 10</a:t>
            </a:r>
            <a:endParaRPr kumimoji="1" lang="ja-JP" altLang="en-US" sz="24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550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994C2E-869E-6CB5-2236-D7704F56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Spike Width vs. Cooperation Length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39722E-6342-E3E7-0866-0137F5B4C3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58</a:t>
            </a:fld>
            <a:endParaRPr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1BCB4FB-7B7A-42F0-6DCA-64CFDBD04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082031"/>
            <a:ext cx="7530805" cy="577438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8AACC22-719D-09C9-0743-32B31FEBED30}"/>
              </a:ext>
            </a:extLst>
          </p:cNvPr>
          <p:cNvSpPr txBox="1"/>
          <p:nvPr/>
        </p:nvSpPr>
        <p:spPr>
          <a:xfrm>
            <a:off x="1658680" y="1427571"/>
            <a:ext cx="2030556" cy="52322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Symbol" panose="05050102010706020507" pitchFamily="18" charset="2"/>
              </a:rPr>
              <a:t>l</a:t>
            </a:r>
            <a:r>
              <a:rPr kumimoji="1" lang="en-US" altLang="ja-JP" sz="2800" baseline="-25000" dirty="0"/>
              <a:t>c</a:t>
            </a:r>
            <a:r>
              <a:rPr kumimoji="1" lang="en-US" altLang="ja-JP" sz="2800" dirty="0"/>
              <a:t>/c=1.4fs</a:t>
            </a:r>
            <a:endParaRPr kumimoji="1" lang="ja-JP" altLang="en-US" sz="2800" dirty="0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5A84C6E0-1121-20AE-9804-30F108A740C5}"/>
              </a:ext>
            </a:extLst>
          </p:cNvPr>
          <p:cNvCxnSpPr/>
          <p:nvPr/>
        </p:nvCxnSpPr>
        <p:spPr>
          <a:xfrm>
            <a:off x="3822405" y="4375298"/>
            <a:ext cx="59010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9C3D744D-431C-73CA-97AF-989C1E91B43B}"/>
              </a:ext>
            </a:extLst>
          </p:cNvPr>
          <p:cNvCxnSpPr/>
          <p:nvPr/>
        </p:nvCxnSpPr>
        <p:spPr>
          <a:xfrm>
            <a:off x="4809459" y="4375298"/>
            <a:ext cx="59010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90FFAA4-B6FA-6633-1300-6F1C689D5775}"/>
              </a:ext>
            </a:extLst>
          </p:cNvPr>
          <p:cNvSpPr txBox="1"/>
          <p:nvPr/>
        </p:nvSpPr>
        <p:spPr>
          <a:xfrm>
            <a:off x="4788195" y="3839205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6</a:t>
            </a:r>
            <a:r>
              <a:rPr kumimoji="1" lang="en-US" altLang="ja-JP" sz="2400" dirty="0"/>
              <a:t>fs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7994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04C87DBA-0340-E0F2-BD04-56AE3F20A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62" y="1082031"/>
            <a:ext cx="7651343" cy="577438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5994C2E-869E-6CB5-2236-D7704F56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Spike Width vs. Cooperation Length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39722E-6342-E3E7-0866-0137F5B4C3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59</a:t>
            </a:fld>
            <a:endParaRPr lang="ja-JP" altLang="en-US" dirty="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B93E894B-67A0-67B8-6E1F-53AF859C6204}"/>
              </a:ext>
            </a:extLst>
          </p:cNvPr>
          <p:cNvCxnSpPr/>
          <p:nvPr/>
        </p:nvCxnSpPr>
        <p:spPr>
          <a:xfrm>
            <a:off x="4162647" y="3747975"/>
            <a:ext cx="590107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E020DECE-BFD1-E3B7-C8DC-25EDF22680D1}"/>
              </a:ext>
            </a:extLst>
          </p:cNvPr>
          <p:cNvCxnSpPr/>
          <p:nvPr/>
        </p:nvCxnSpPr>
        <p:spPr>
          <a:xfrm>
            <a:off x="4934393" y="3747975"/>
            <a:ext cx="590107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0544F0A-E53A-DC33-6CDB-F4A40BF5DE6D}"/>
              </a:ext>
            </a:extLst>
          </p:cNvPr>
          <p:cNvSpPr txBox="1"/>
          <p:nvPr/>
        </p:nvSpPr>
        <p:spPr>
          <a:xfrm>
            <a:off x="4934393" y="3281843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</a:rPr>
              <a:t>3</a:t>
            </a:r>
            <a:r>
              <a:rPr kumimoji="1" lang="en-US" altLang="ja-JP" sz="2400" dirty="0">
                <a:solidFill>
                  <a:srgbClr val="FF0000"/>
                </a:solidFill>
              </a:rPr>
              <a:t>fs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EB42669-9305-6E29-FE2B-6DBD3C92067F}"/>
              </a:ext>
            </a:extLst>
          </p:cNvPr>
          <p:cNvSpPr txBox="1"/>
          <p:nvPr/>
        </p:nvSpPr>
        <p:spPr>
          <a:xfrm>
            <a:off x="1658680" y="1427571"/>
            <a:ext cx="2030556" cy="523220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800" baseline="-25000" dirty="0">
                <a:solidFill>
                  <a:srgbClr val="FF0000"/>
                </a:solidFill>
              </a:rPr>
              <a:t>c</a:t>
            </a:r>
            <a:r>
              <a:rPr kumimoji="1" lang="en-US" altLang="ja-JP" sz="2800" dirty="0">
                <a:solidFill>
                  <a:srgbClr val="FF0000"/>
                </a:solidFill>
              </a:rPr>
              <a:t>/c=0.7fs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B6516C7-3F52-F8E1-1B86-BB74747AEBA7}"/>
              </a:ext>
            </a:extLst>
          </p:cNvPr>
          <p:cNvSpPr/>
          <p:nvPr/>
        </p:nvSpPr>
        <p:spPr>
          <a:xfrm>
            <a:off x="7142421" y="1281222"/>
            <a:ext cx="1951075" cy="1030929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Gain Doubled</a:t>
            </a:r>
          </a:p>
          <a:p>
            <a:pPr algn="ctr"/>
            <a:r>
              <a:rPr kumimoji="1"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1.2kA</a:t>
            </a:r>
            <a:r>
              <a:rPr kumimoji="1" lang="ja-JP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⇒</a:t>
            </a:r>
            <a:r>
              <a:rPr kumimoji="1"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4.8kA</a:t>
            </a:r>
          </a:p>
          <a:p>
            <a:pPr algn="ctr"/>
            <a:r>
              <a:rPr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kumimoji="1" lang="en-US" altLang="ja-JP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kumimoji="1" lang="en-US" altLang="ja-JP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ja-JP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⇒</a:t>
            </a:r>
            <a:r>
              <a:rPr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0.5</a:t>
            </a:r>
            <a:r>
              <a:rPr kumimoji="1" lang="en-US" altLang="ja-JP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kumimoji="1" lang="en-US" altLang="ja-JP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514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FF090314-ABF7-8C50-0A6F-5F1E8F52A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08" y="1071666"/>
            <a:ext cx="7942705" cy="578324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Spectrum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60</a:t>
            </a:fld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066845" y="1184745"/>
            <a:ext cx="1986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@Segment 1</a:t>
            </a:r>
            <a:endParaRPr kumimoji="1" lang="ja-JP" altLang="en-US" sz="24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066845" y="3712917"/>
            <a:ext cx="2157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@Segment 10</a:t>
            </a:r>
            <a:endParaRPr kumimoji="1" lang="ja-JP" altLang="en-US" sz="24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186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FBB5E3F-280A-83F4-09FA-BB4B21E7E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38" y="1059645"/>
            <a:ext cx="7961275" cy="579676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5994C2E-869E-6CB5-2236-D7704F56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Bandwidth vs. FEL Parameter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39722E-6342-E3E7-0866-0137F5B4C3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61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6A7633-099D-D431-A746-02A121051964}"/>
              </a:ext>
            </a:extLst>
          </p:cNvPr>
          <p:cNvSpPr txBox="1"/>
          <p:nvPr/>
        </p:nvSpPr>
        <p:spPr>
          <a:xfrm>
            <a:off x="2094615" y="1427571"/>
            <a:ext cx="2162772" cy="52322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800" dirty="0" err="1">
                <a:latin typeface="Symbol" panose="05050102010706020507" pitchFamily="18" charset="2"/>
              </a:rPr>
              <a:t>rw</a:t>
            </a:r>
            <a:r>
              <a:rPr kumimoji="1" lang="en-US" altLang="ja-JP" sz="2800" dirty="0"/>
              <a:t>=0.17eV</a:t>
            </a:r>
            <a:endParaRPr kumimoji="1" lang="ja-JP" altLang="en-US" sz="2800" dirty="0"/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604B85B8-ACE8-23A3-81B6-E14A2D3D486B}"/>
              </a:ext>
            </a:extLst>
          </p:cNvPr>
          <p:cNvCxnSpPr>
            <a:cxnSpLocks/>
          </p:cNvCxnSpPr>
          <p:nvPr/>
        </p:nvCxnSpPr>
        <p:spPr>
          <a:xfrm>
            <a:off x="5383617" y="4752754"/>
            <a:ext cx="135742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044C365-34F7-F412-5EFC-90A5456301AC}"/>
              </a:ext>
            </a:extLst>
          </p:cNvPr>
          <p:cNvSpPr txBox="1"/>
          <p:nvPr/>
        </p:nvSpPr>
        <p:spPr>
          <a:xfrm>
            <a:off x="4257387" y="4487792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0.4eV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8494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4F9C4A12-777D-C529-E708-A789F51A3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58" y="1059644"/>
            <a:ext cx="7963455" cy="579835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5994C2E-869E-6CB5-2236-D7704F56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Bandwidth vs. FEL Parameter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39722E-6342-E3E7-0866-0137F5B4C3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62</a:t>
            </a:fld>
            <a:endParaRPr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9A07672-42B5-3060-AC78-DAFEF19D60CD}"/>
              </a:ext>
            </a:extLst>
          </p:cNvPr>
          <p:cNvSpPr txBox="1"/>
          <p:nvPr/>
        </p:nvSpPr>
        <p:spPr>
          <a:xfrm>
            <a:off x="2094615" y="1427571"/>
            <a:ext cx="2162772" cy="523220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800" dirty="0" err="1">
                <a:solidFill>
                  <a:srgbClr val="FF0000"/>
                </a:solidFill>
                <a:latin typeface="Symbol" panose="05050102010706020507" pitchFamily="18" charset="2"/>
              </a:rPr>
              <a:t>rw</a:t>
            </a:r>
            <a:r>
              <a:rPr kumimoji="1" lang="en-US" altLang="ja-JP" sz="2800" dirty="0">
                <a:solidFill>
                  <a:srgbClr val="FF0000"/>
                </a:solidFill>
              </a:rPr>
              <a:t>=0.33eV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7EE0DEB-4A64-F504-F800-F5871AF16C60}"/>
              </a:ext>
            </a:extLst>
          </p:cNvPr>
          <p:cNvSpPr/>
          <p:nvPr/>
        </p:nvSpPr>
        <p:spPr>
          <a:xfrm>
            <a:off x="7142421" y="1281222"/>
            <a:ext cx="1951075" cy="1030929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Gain Doubled</a:t>
            </a:r>
          </a:p>
          <a:p>
            <a:pPr algn="ctr"/>
            <a:r>
              <a:rPr kumimoji="1"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1.2kA</a:t>
            </a:r>
            <a:r>
              <a:rPr kumimoji="1" lang="ja-JP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⇒</a:t>
            </a:r>
            <a:r>
              <a:rPr kumimoji="1"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4.8kA</a:t>
            </a:r>
          </a:p>
          <a:p>
            <a:pPr algn="ctr"/>
            <a:r>
              <a:rPr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kumimoji="1" lang="en-US" altLang="ja-JP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kumimoji="1" lang="en-US" altLang="ja-JP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ja-JP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⇒</a:t>
            </a:r>
            <a:r>
              <a:rPr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0.5</a:t>
            </a:r>
            <a:r>
              <a:rPr kumimoji="1" lang="en-US" altLang="ja-JP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kumimoji="1" lang="en-US" altLang="ja-JP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FCBBCDEF-0D94-31C0-57FB-6803E3FCE7D3}"/>
              </a:ext>
            </a:extLst>
          </p:cNvPr>
          <p:cNvCxnSpPr>
            <a:cxnSpLocks/>
          </p:cNvCxnSpPr>
          <p:nvPr/>
        </p:nvCxnSpPr>
        <p:spPr>
          <a:xfrm>
            <a:off x="4571180" y="4965405"/>
            <a:ext cx="2201760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755112D-A820-8B9A-259F-8AA09EF6D161}"/>
              </a:ext>
            </a:extLst>
          </p:cNvPr>
          <p:cNvSpPr txBox="1"/>
          <p:nvPr/>
        </p:nvSpPr>
        <p:spPr>
          <a:xfrm>
            <a:off x="3509671" y="4695127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</a:rPr>
              <a:t>0.7eV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59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Spatial Profile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63</a:t>
            </a:fld>
            <a:endParaRPr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916264" y="1319917"/>
            <a:ext cx="1986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@Segment 1</a:t>
            </a:r>
            <a:endParaRPr kumimoji="1" lang="ja-JP" altLang="en-US" sz="24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917095" y="1325006"/>
            <a:ext cx="2157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@Segment 10</a:t>
            </a:r>
            <a:endParaRPr kumimoji="1" lang="ja-JP" altLang="en-US" sz="24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362FFEE1-CE49-938A-C0D7-B3D4FF457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0119"/>
            <a:ext cx="9144000" cy="478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6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Angular Profile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64</a:t>
            </a:fld>
            <a:endParaRPr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916264" y="1319917"/>
            <a:ext cx="1986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@Segment 1</a:t>
            </a:r>
            <a:endParaRPr kumimoji="1" lang="ja-JP" altLang="en-US" sz="24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917095" y="1325006"/>
            <a:ext cx="2157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@Segment 10</a:t>
            </a:r>
            <a:endParaRPr kumimoji="1" lang="ja-JP" altLang="en-US" sz="24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590E6D9-4088-1BDA-A736-49E39D93E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5434"/>
            <a:ext cx="9144000" cy="478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A3A38032-084A-0DC5-2FCB-02C1FB5F4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814" y="1078198"/>
            <a:ext cx="7656845" cy="577821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Formation of Microbunches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65</a:t>
            </a:fld>
            <a:endParaRPr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237011" y="908215"/>
            <a:ext cx="1683474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@Segment 7</a:t>
            </a:r>
            <a:endParaRPr kumimoji="1" lang="ja-JP" altLang="en-US" sz="2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9" name="左右矢印 8"/>
          <p:cNvSpPr/>
          <p:nvPr/>
        </p:nvSpPr>
        <p:spPr>
          <a:xfrm>
            <a:off x="4008474" y="5518205"/>
            <a:ext cx="1781092" cy="230588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057890" y="5748793"/>
            <a:ext cx="1863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0.067fs=20nm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376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EEC7DA-2BF1-4F20-B2D9-0E016FFF1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Visualization of Lasing Process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6B17FF-2EE8-0C28-BA52-DF5EE9013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Click </a:t>
            </a:r>
            <a:r>
              <a:rPr kumimoji="1" lang="en-US" altLang="ja-JP" dirty="0">
                <a:hlinkClick r:id="rId2"/>
              </a:rPr>
              <a:t>here</a:t>
            </a:r>
            <a:r>
              <a:rPr kumimoji="1" lang="en-US" altLang="ja-JP" dirty="0"/>
              <a:t> to see animations</a:t>
            </a:r>
            <a:r>
              <a:rPr lang="en-US" altLang="ja-JP" dirty="0"/>
              <a:t> showing:</a:t>
            </a:r>
            <a:endParaRPr kumimoji="1" lang="en-US" altLang="ja-JP" dirty="0"/>
          </a:p>
          <a:p>
            <a:pPr lvl="1"/>
            <a:r>
              <a:rPr lang="en-US" altLang="ja-JP" dirty="0"/>
              <a:t>e</a:t>
            </a:r>
            <a:r>
              <a:rPr kumimoji="1" lang="en-US" altLang="ja-JP" dirty="0"/>
              <a:t>volution of radiation profiles (temporal, spectral, spatial &amp; angular)</a:t>
            </a:r>
          </a:p>
          <a:p>
            <a:pPr lvl="1"/>
            <a:r>
              <a:rPr lang="en-US" altLang="ja-JP" dirty="0"/>
              <a:t>m</a:t>
            </a:r>
            <a:r>
              <a:rPr kumimoji="1" lang="en-US" altLang="ja-JP" dirty="0"/>
              <a:t>otion of macroparticles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84C74E1-6F3C-FD84-EB39-A1D21978CD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05450352"/>
      </p:ext>
    </p:extLst>
  </p:cSld>
  <p:clrMapOvr>
    <a:masterClrMapping/>
  </p:clrMapOvr>
  <p:transition spd="med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Seeding Option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Seeding by coherent light improves the temporal coherence (spectral property)</a:t>
            </a:r>
          </a:p>
          <a:p>
            <a:r>
              <a:rPr lang="en-US" altLang="ja-JP" dirty="0"/>
              <a:t>Coherent light with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=20nm </a:t>
            </a:r>
          </a:p>
          <a:p>
            <a:pPr lvl="1"/>
            <a:r>
              <a:rPr lang="en-US" altLang="ja-JP" dirty="0"/>
              <a:t>Not impossible by HHG, but not so easy (as FEL seeding)</a:t>
            </a:r>
          </a:p>
          <a:p>
            <a:pPr lvl="1"/>
            <a:r>
              <a:rPr lang="en-US" altLang="ja-JP" dirty="0"/>
              <a:t>HGHG (FERMI) scheme is more standard as of now </a:t>
            </a:r>
          </a:p>
          <a:p>
            <a:pPr lvl="1"/>
            <a:r>
              <a:rPr lang="en-US" altLang="ja-JP" dirty="0"/>
              <a:t>Even so, let us assume “20nm/1MW/ 30fs” pulse is available &amp; see how seeding works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734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Gain Curve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68</a:t>
            </a:fld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98624" y="1832285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0000FF"/>
                </a:solidFill>
              </a:rPr>
              <a:t>Seeded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83044" y="3107766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SASE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0E53A3B-5AB4-D075-D1AF-9ACC88872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80" y="980728"/>
            <a:ext cx="7957463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7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3463110-76FD-61A7-A2BF-362F47BF9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77" y="1260682"/>
            <a:ext cx="8894135" cy="554788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Temporal/Spectral Profiles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69</a:t>
            </a:fld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130327" y="1941933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0000FF"/>
                </a:solidFill>
              </a:rPr>
              <a:t>Seeded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42841" y="5021076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SASE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72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0" y="980728"/>
            <a:ext cx="9144000" cy="5875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70</a:t>
            </a:fld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38" y="720378"/>
            <a:ext cx="7108849" cy="5877272"/>
          </a:xfrm>
          <a:prstGeom prst="rect">
            <a:avLst/>
          </a:prstGeom>
        </p:spPr>
      </p:pic>
      <p:cxnSp>
        <p:nvCxnSpPr>
          <p:cNvPr id="12" name="直線矢印コネクタ 11"/>
          <p:cNvCxnSpPr/>
          <p:nvPr/>
        </p:nvCxnSpPr>
        <p:spPr>
          <a:xfrm flipH="1">
            <a:off x="7124288" y="3856037"/>
            <a:ext cx="658678" cy="1030637"/>
          </a:xfrm>
          <a:prstGeom prst="straightConnector1">
            <a:avLst/>
          </a:prstGeom>
          <a:ln w="22225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flipH="1">
            <a:off x="6465610" y="4886674"/>
            <a:ext cx="658678" cy="1030637"/>
          </a:xfrm>
          <a:prstGeom prst="straightConnector1">
            <a:avLst/>
          </a:prstGeom>
          <a:ln w="2222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7534893" y="4272272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0000FF"/>
                </a:solidFill>
              </a:rPr>
              <a:t>Seeded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890325" y="5251413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SASE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Shot-to-Shot Fluctuation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382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10-Shot Average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71</a:t>
            </a:fld>
            <a:endParaRPr lang="ja-JP" altLang="en-US" dirty="0"/>
          </a:p>
        </p:txBody>
      </p:sp>
      <p:graphicFrame>
        <p:nvGraphicFramePr>
          <p:cNvPr id="6" name="オブジェクト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347499"/>
              </p:ext>
            </p:extLst>
          </p:nvPr>
        </p:nvGraphicFramePr>
        <p:xfrm>
          <a:off x="355600" y="1035050"/>
          <a:ext cx="8432800" cy="582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ｸﾞﾗﾌ" r:id="rId2" imgW="8432280" imgH="5823360" progId="Origin50.Graph">
                  <p:embed/>
                </p:oleObj>
              </mc:Choice>
              <mc:Fallback>
                <p:oleObj name="ｸﾞﾗﾌ" r:id="rId2" imgW="8432280" imgH="58233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5600" y="1035050"/>
                        <a:ext cx="8432800" cy="582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3377230" y="1832284"/>
            <a:ext cx="1289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0000FF"/>
                </a:solidFill>
              </a:rPr>
              <a:t>Seeded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82718" y="5154575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SASE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15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Technical Issues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52735"/>
            <a:ext cx="8229600" cy="5669533"/>
          </a:xfrm>
        </p:spPr>
        <p:txBody>
          <a:bodyPr/>
          <a:lstStyle/>
          <a:p>
            <a:r>
              <a:rPr kumimoji="1" lang="en-US" altLang="ja-JP" dirty="0"/>
              <a:t>Realization of seeded FELs requires:</a:t>
            </a:r>
          </a:p>
          <a:p>
            <a:pPr lvl="1"/>
            <a:r>
              <a:rPr kumimoji="1" lang="en-US" altLang="ja-JP" dirty="0"/>
              <a:t>Spatial and temporal synchronization</a:t>
            </a:r>
          </a:p>
          <a:p>
            <a:pPr lvl="1"/>
            <a:r>
              <a:rPr lang="en-US" altLang="ja-JP" dirty="0"/>
              <a:t>Generation of coherent light</a:t>
            </a:r>
          </a:p>
          <a:p>
            <a:r>
              <a:rPr lang="en-US" altLang="ja-JP" dirty="0"/>
              <a:t>FEL performances are more sensitive to the e- beam quality </a:t>
            </a:r>
          </a:p>
          <a:p>
            <a:pPr lvl="1"/>
            <a:r>
              <a:rPr lang="en-US" altLang="ja-JP" dirty="0"/>
              <a:t>E</a:t>
            </a:r>
            <a:r>
              <a:rPr kumimoji="1" lang="en-US" altLang="ja-JP" dirty="0"/>
              <a:t>nergy chirp is the most critical</a:t>
            </a:r>
          </a:p>
          <a:p>
            <a:r>
              <a:rPr kumimoji="1" lang="en-US" altLang="ja-JP" dirty="0"/>
              <a:t>Many seeded-FEL schemes proposed</a:t>
            </a:r>
          </a:p>
          <a:p>
            <a:pPr lvl="1"/>
            <a:r>
              <a:rPr lang="en-US" altLang="ja-JP" dirty="0"/>
              <a:t>toward shorter wavelengths</a:t>
            </a:r>
          </a:p>
          <a:p>
            <a:pPr lvl="1"/>
            <a:r>
              <a:rPr lang="en-US" altLang="ja-JP" dirty="0"/>
              <a:t>toward shorter pulse lengths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72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465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Other Topics …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FEL equation: derivation and solution </a:t>
            </a:r>
          </a:p>
          <a:p>
            <a:r>
              <a:rPr lang="en-US" altLang="ja-JP" dirty="0"/>
              <a:t>3D and other effects to evaluate the practical FEL gain</a:t>
            </a:r>
            <a:endParaRPr kumimoji="1" lang="en-US" altLang="ja-JP" dirty="0"/>
          </a:p>
          <a:p>
            <a:r>
              <a:rPr kumimoji="1" lang="en-US" altLang="ja-JP" dirty="0"/>
              <a:t>Self seeding for shorter wavelengths</a:t>
            </a:r>
          </a:p>
          <a:p>
            <a:r>
              <a:rPr lang="en-US" altLang="ja-JP" dirty="0"/>
              <a:t>Special schemes for pulse shortening</a:t>
            </a:r>
          </a:p>
          <a:p>
            <a:r>
              <a:rPr kumimoji="1" lang="en-US" altLang="ja-JP" dirty="0"/>
              <a:t>Polarization property and its control</a:t>
            </a:r>
          </a:p>
          <a:p>
            <a:r>
              <a:rPr lang="en-US" altLang="ja-JP" dirty="0"/>
              <a:t>Details of numerical methods for FEL simulations</a:t>
            </a:r>
          </a:p>
          <a:p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1EC06D-8691-4A0E-ABEA-C1698ED8076E}" type="slidenum">
              <a:rPr lang="ja-JP" altLang="en-US" smtClean="0"/>
              <a:pPr>
                <a:defRPr/>
              </a:pPr>
              <a:t>73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3438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Thank you for attention!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5684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be1cfcb8b7c4aabd85e4fc8b52bd32adba9afe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,amsmath}&#10;\renewcommand{\familydefault}{cmr}&#10;\renewcommand{\vec}[1]{\mbox{\boldmath$#1$}}&#10;\begin{document}&#10;\pagecolor{black}&#10;\color{white}&#10;\[&#10;x_{\mbox{max}}=\frac{\lambda_u K}{2\pi \gamma}&#10;\]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(none)"/>
  <p:tag name="BOXWIDTH" val="354"/>
  <p:tag name="BOXHEIGHT" val="370"/>
  <p:tag name="BOXFONT" val="10"/>
  <p:tag name="BOXWRAP" val="False"/>
  <p:tag name="WORKAROUNDTRANSPARENCYBUG" val="False"/>
  <p:tag name="ALLOWFONTSUBSTITUTION" val="False"/>
  <p:tag name="BITMAPFORMAT" val="png256"/>
  <p:tag name="ORIGWIDTH" val="122.875"/>
  <p:tag name="PICTUREFILESIZE" val="312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color,amsmath}&#10;\renewcommand{\familydefault}{cmr}&#10;\renewcommand{\vec}[1]{\mbox{\boldmath$#1$}}&#10;\begin{document}&#10;\pagecolor{black}&#10;\color{white}&#10;\[&#10;\beta_{x\mbox{max}}=K/\gamma&#10;\]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(none)"/>
  <p:tag name="BOXWIDTH" val="354"/>
  <p:tag name="BOXHEIGHT" val="370"/>
  <p:tag name="BOXFONT" val="10"/>
  <p:tag name="BOXWRAP" val="False"/>
  <p:tag name="WORKAROUNDTRANSPARENCYBUG" val="False"/>
  <p:tag name="ALLOWFONTSUBSTITUTION" val="False"/>
  <p:tag name="BITMAPFORMAT" val="png256"/>
  <p:tag name="ORIGWIDTH" val="128.875"/>
  <p:tag name="PICTUREFILESIZE" val="248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300"/>
  <p:tag name="ORIGINALHEIGHT" val="78.74016"/>
  <p:tag name="ORIGINALWIDTH" val="455.1931"/>
  <p:tag name="LATEXADDIN" val="\documentclass{article}&#10;\usepackage{amsmath,mathrsfs,bm}&#10;\pagestyle{empty}&#10;\begin{document}&#10;&#10;\[&#10;c\overline{t}=c\frac{\lambda_u}{c\overline{\beta}_z}&#10;\sim \lambda_u\left(1+\frac{1}{2\gamma^2}+\frac{K^2}{4\gamma^2}\right)&#10;\]&#10;&#10;&#10;\end{document}"/>
  <p:tag name="IGUANATEXSIZE" val="20"/>
  <p:tag name="IGUANATEXCURSOR" val="211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300"/>
  <p:tag name="ORIGINALHEIGHT" val="76.49047"/>
  <p:tag name="ORIGINALWIDTH" val="422.9472"/>
  <p:tag name="LATEXADDIN" val="\documentclass{article}&#10;\usepackage{amsmath,mathrsfs,bm}&#10;\pagestyle{empty}&#10;\begin{document}&#10;&#10;\[&#10;\Delta s=c\overline{t}-\lambda_u=\frac{\lambda_u}{2\gamma^2}\left(1+\frac{K^2}{2}\right)&#10;\]&#10;&#10;&#10;\end{document}"/>
  <p:tag name="IGUANATEXSIZE" val="20"/>
  <p:tag name="IGUANATEXCURSOR" val="176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49.49378"/>
  <p:tag name="ORIGINALWIDTH" val="47.24409"/>
  <p:tag name="LATEXADDIN" val="\documentclass{article}&#10;\usepackage{amsmath,mathrsfs,bm}&#10;\pagestyle{empty}&#10;\begin{document}&#10;&#10;\[&#10;c\overline{t}&#10;\]&#10;&#10;&#10;\end{document}"/>
  <p:tag name="IGUANATEXSIZE" val="20"/>
  <p:tag name="IGUANATEXCURSOR" val="109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53.24331"/>
  <p:tag name="ORIGINALWIDTH" val="60.74244"/>
  <p:tag name="LATEXADDIN" val="\documentclass{article}&#10;\usepackage{amsmath,mathrsfs,bm}&#10;\pagestyle{empty}&#10;\begin{document}&#10;&#10;\[&#10;\lambda_u&#10;\]&#10;&#10;&#10;\end{document}"/>
  <p:tag name="IGUANATEXSIZE" val="20"/>
  <p:tag name="IGUANATEXCURSOR" val="105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45.74425"/>
  <p:tag name="ORIGINALWIDTH" val="75.74055"/>
  <p:tag name="LATEXADDIN" val="\documentclass{article}&#10;\usepackage{amsmath,mathrsfs,bm}&#10;\pagestyle{empty}&#10;\begin{document}&#10;&#10;\[&#10;\Delta s&#10;\]&#10;&#10;&#10;\end{document}"/>
  <p:tag name="IGUANATEXSIZE" val="20"/>
  <p:tag name="IGUANATEXCURSOR" val="104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49.49378"/>
  <p:tag name="ORIGINALWIDTH" val="47.24409"/>
  <p:tag name="LATEXADDIN" val="\documentclass{article}&#10;\usepackage{amsmath,mathrsfs,bm}&#10;\pagestyle{empty}&#10;\begin{document}&#10;&#10;\[&#10;c\overline{t}&#10;\]&#10;&#10;&#10;\end{document}"/>
  <p:tag name="IGUANATEXSIZE" val="20"/>
  <p:tag name="IGUANATEXCURSOR" val="109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53.24331"/>
  <p:tag name="ORIGINALWIDTH" val="60.74244"/>
  <p:tag name="LATEXADDIN" val="\documentclass{article}&#10;\usepackage{amsmath,mathrsfs,bm}&#10;\pagestyle{empty}&#10;\begin{document}&#10;&#10;\[&#10;\lambda_u&#10;\]&#10;&#10;&#10;\end{document}"/>
  <p:tag name="IGUANATEXSIZE" val="20"/>
  <p:tag name="IGUANATEXCURSOR" val="105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300"/>
  <p:tag name="ORIGINALHEIGHT" val="26.99661"/>
  <p:tag name="ORIGINALWIDTH" val="26.99661"/>
  <p:tag name="LATEXADDIN" val="\documentclass{article}&#10;\usepackage{amsmath,mathrsfs,bm}&#10;\pagestyle{empty}&#10;\begin{document}&#10;&#10;\[&#10;\lambda_1&#10;\]&#10;&#10;&#10;\end{document}"/>
  <p:tag name="IGUANATEXSIZE" val="20"/>
  <p:tag name="IGUANATEXCURSOR" val="105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52.49347"/>
  <p:tag name="ORIGINALWIDTH" val="173.2283"/>
  <p:tag name="LATEXADDIN" val="\documentclass{article}&#10;\usepackage{amsmath,mathrsfs,bm}&#10;\pagestyle{empty}&#10;\begin{document}&#10;&#10;\[&#10;\lambda=\lambda_1&#10;\]&#10;&#10;&#10;\end{document}"/>
  <p:tag name="IGUANATEXSIZE" val="20"/>
  <p:tag name="IGUANATEXCURSOR" val="113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157.4803"/>
  <p:tag name="ORIGINALWIDTH" val="1591.301"/>
  <p:tag name="LATEXADDIN" val="\documentclass{article}&#10;\usepackage{amsmath,mathrsfs,bm}&#10;\pagestyle{empty}&#10;\begin{document}&#10;&#10;\[&#10;\Delta s'=\lambda_u\frac{\overline{\beta_z}-\overline{\beta_z'}}{\overline{\beta_z}}\sim\frac{\lambda_u(1+K^2/2)}{2\gamma^2}\left(\frac{\gamma^2}{\gamma'^2}-1\right)\sim 2\lambda_1\frac{\gamma-\gamma'}{\gamma}&#10;\]&#10;&#10;&#10;\end{document}"/>
  <p:tag name="IGUANATEXSIZE" val="20"/>
  <p:tag name="IGUANATEXCURSOR" val="296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53.24331"/>
  <p:tag name="ORIGINALWIDTH" val="60.74244"/>
  <p:tag name="LATEXADDIN" val="\documentclass{article}&#10;\usepackage{amsmath,mathrsfs,bm}&#10;\pagestyle{empty}&#10;\begin{document}&#10;&#10;\[&#10;\lambda_u&#10;\]&#10;&#10;&#10;\end{document}"/>
  <p:tag name="IGUANATEXSIZE" val="20"/>
  <p:tag name="IGUANATEXCURSOR" val="105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69.74126"/>
  <p:tag name="ORIGINALWIDTH" val="225.7218"/>
  <p:tag name="LATEXADDIN" val="\documentclass{article}&#10;\usepackage{amsmath,mathrsfs,bm}&#10;\pagestyle{empty}&#10;\begin{document}&#10;&#10;\[&#10;\lambda_u\overline{\beta_z'}/\overline{\beta_z}&#10;\]&#10;&#10;&#10;\end{document}"/>
  <p:tag name="IGUANATEXSIZE" val="20"/>
  <p:tag name="IGUANATEXCURSOR" val="123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50.99362"/>
  <p:tag name="ORIGINALWIDTH" val="92.2385"/>
  <p:tag name="LATEXADDIN" val="\documentclass{article}&#10;\usepackage{amsmath,mathrsfs,bm}&#10;\pagestyle{empty}&#10;\begin{document}&#10;&#10;\[&#10;\Delta s'&#10;\]&#10;&#10;&#10;\end{document}"/>
  <p:tag name="IGUANATEXSIZE" val="20"/>
  <p:tag name="IGUANATEXCURSOR" val="105"/>
  <p:tag name="TRANSPARENCY" val="True"/>
  <p:tag name="FILENAME" val=""/>
  <p:tag name="LATEXENGINEID" val="0"/>
  <p:tag name="TEMPFOLDER" val="T:\temporary\"/>
  <p:tag name="LATEXFORMHEIGHT" val="324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169.4788"/>
  <p:tag name="ORIGINALWIDTH" val="693.6633"/>
  <p:tag name="LATEXADDIN" val="\documentclass{article}&#10;\usepackage{amsmath,mathrsfs,bm}&#10;\pagestyle{empty}&#10;\begin{document}&#10;&#10;\[&#10;\rho=\left[\frac{\lambda_u^2j_0K^2A_{JJ}(K)}{32\pi\gamma^3I_A}\right]^{1/3}&#10;\]&#10;&#10;&#10;\end{document}"/>
  <p:tag name="IGUANATEXSIZE" val="20"/>
  <p:tag name="IGUANATEXCURSOR" val="157"/>
  <p:tag name="TRANSPARENCY" val="True"/>
  <p:tag name="FILENAME" val=""/>
  <p:tag name="LATEXENGINEID" val="0"/>
  <p:tag name="TEMPFOLDER" val="T:\temporary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153.7308"/>
  <p:tag name="ORIGINALWIDTH" val="997.3754"/>
  <p:tag name="LATEXADDIN" val="\documentclass{article}&#10;\usepackage{amsmath,mathrsfs,bm}&#10;\pagestyle{empty}&#10;\begin{document}&#10;&#10;\[&#10;P(z)=P_0\exp\left(\frac{z}{L_g}\right);\:\:\: L_g=\frac{\lambda_u}{4\pi\sqrt{3}\rho}&#10;\]&#10;&#10;&#10;\end{document}"/>
  <p:tag name="IGUANATEXSIZE" val="20"/>
  <p:tag name="IGUANATEXCURSOR" val="127"/>
  <p:tag name="TRANSPARENCY" val="True"/>
  <p:tag name="FILENAME" val=""/>
  <p:tag name="LATEXENGINEID" val="0"/>
  <p:tag name="TEMPFOLDER" val="T:\temporary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137.9828"/>
  <p:tag name="ORIGINALWIDTH" val="374.2032"/>
  <p:tag name="OUTPUTTYPE" val="PNG"/>
  <p:tag name="IGUANATEXVERSION" val="161"/>
  <p:tag name="LATEXADDIN" val="\documentclass{article}&#10;\usepackage{amsmath,mathrsfs,bm}&#10;\pagestyle{empty}&#10;\begin{document}&#10;&#10;\[&#10;\lambda_c=\lambda_1\times\frac{L_G}{\lambda_u}&#10;\]&#10;&#10;&#10;\end{document}"/>
  <p:tag name="IGUANATEXSIZE" val="20"/>
  <p:tag name="IGUANATEXCURSOR" val="121"/>
  <p:tag name="TRANSPARENCY" val="True"/>
  <p:tag name="LATEXENGINEID" val="0"/>
  <p:tag name="TEMPFOLDER" val="T:\temporary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56.24299"/>
  <p:tag name="ORIGINALWIDTH" val="334.4582"/>
  <p:tag name="LATEXADDIN" val="\documentclass{article}&#10;\usepackage{amsmath,mathrsfs,bm}&#10;\pagestyle{empty}&#10;\begin{document}&#10;&#10;\[&#10;P_{s}\sim\rho P_{beam}&#10;\]&#10;&#10;&#10;\end{document}"/>
  <p:tag name="IGUANATEXSIZE" val="20"/>
  <p:tag name="IGUANATEXCURSOR" val="110"/>
  <p:tag name="TRANSPARENCY" val="True"/>
  <p:tag name="FILENAME" val=""/>
  <p:tag name="LATEXENGINEID" val="0"/>
  <p:tag name="TEMPFOLDER" val="T:\temporary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600"/>
  <p:tag name="ORIGINALHEIGHT" val="68.24149"/>
  <p:tag name="ORIGINALWIDTH" val="312.7109"/>
  <p:tag name="LATEXADDIN" val="\documentclass{article}&#10;\usepackage{amsmath,mathrsfs,bm}&#10;\pagestyle{empty}&#10;\begin{document}&#10;&#10;\[&#10;L_{s}\sim\rho^{-1} \lambda_u&#10;\]&#10;&#10;&#10;\end{document}"/>
  <p:tag name="IGUANATEXSIZE" val="20"/>
  <p:tag name="IGUANATEXCURSOR" val="124"/>
  <p:tag name="TRANSPARENCY" val="True"/>
  <p:tag name="FILENAME" val=""/>
  <p:tag name="LATEXENGINEID" val="0"/>
  <p:tag name="TEMPFOLDER" val="T:\temporary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Template2012Oc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3">
      <a:majorFont>
        <a:latin typeface="Meiryo UI"/>
        <a:ea typeface="メイリオ"/>
        <a:cs typeface=""/>
      </a:majorFont>
      <a:minorFont>
        <a:latin typeface="Meiryo UI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298B3FD0-4146-4336-B3D4-381DD2AA0348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Template2012Oct</Template>
  <TotalTime>25368</TotalTime>
  <Words>2376</Words>
  <Application>Microsoft Office PowerPoint</Application>
  <PresentationFormat>画面に合わせる (4:3)</PresentationFormat>
  <Paragraphs>654</Paragraphs>
  <Slides>74</Slides>
  <Notes>9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74</vt:i4>
      </vt:variant>
    </vt:vector>
  </HeadingPairs>
  <TitlesOfParts>
    <vt:vector size="85" baseType="lpstr">
      <vt:lpstr>Arial Unicode MS</vt:lpstr>
      <vt:lpstr>cmbxti10</vt:lpstr>
      <vt:lpstr>Meiryo UI</vt:lpstr>
      <vt:lpstr>メイリオ</vt:lpstr>
      <vt:lpstr>Arial</vt:lpstr>
      <vt:lpstr>Calibri</vt:lpstr>
      <vt:lpstr>Cambria Math</vt:lpstr>
      <vt:lpstr>Symbol</vt:lpstr>
      <vt:lpstr>Wingdings</vt:lpstr>
      <vt:lpstr>Template2012Oct</vt:lpstr>
      <vt:lpstr>ｸﾞﾗﾌ</vt:lpstr>
      <vt:lpstr>Foundation of FEL</vt:lpstr>
      <vt:lpstr>PowerPoint プレゼンテーション</vt:lpstr>
      <vt:lpstr>PowerPoint プレゼンテーション</vt:lpstr>
      <vt:lpstr>Synchrotron Radiation &amp; Laser</vt:lpstr>
      <vt:lpstr>Wavelengths Available with Lasers</vt:lpstr>
      <vt:lpstr>SR Sources</vt:lpstr>
      <vt:lpstr>Comparison with Various Sources</vt:lpstr>
      <vt:lpstr>What is Brilliance ?</vt:lpstr>
      <vt:lpstr>Brilliance of Typical Light Sources</vt:lpstr>
      <vt:lpstr>Example of Brilliance Estimation</vt:lpstr>
      <vt:lpstr>SR: Highly Brilliant X-ray Source</vt:lpstr>
      <vt:lpstr>“Coherence” of SR is Poor!</vt:lpstr>
      <vt:lpstr>How FEL Benefits?</vt:lpstr>
      <vt:lpstr>PowerPoint プレゼンテーション</vt:lpstr>
      <vt:lpstr>Spontaneous &amp; Coherent Radiation (1)</vt:lpstr>
      <vt:lpstr>Spontaneous &amp; Coherent Radiation (2)</vt:lpstr>
      <vt:lpstr>Spontaneous &amp; Coherent Radiation (3)</vt:lpstr>
      <vt:lpstr>Example of Coherent Radiation</vt:lpstr>
      <vt:lpstr>Coherent Radiation by Microbunches</vt:lpstr>
      <vt:lpstr>PowerPoint プレゼンテーション</vt:lpstr>
      <vt:lpstr>Basic Concept of FELs</vt:lpstr>
      <vt:lpstr>Electron Trajectory in an Undulator</vt:lpstr>
      <vt:lpstr>Velocity Modulations</vt:lpstr>
      <vt:lpstr>Keywords to Understand Amplification</vt:lpstr>
      <vt:lpstr>Slippage</vt:lpstr>
      <vt:lpstr>Fundamental Wavelength</vt:lpstr>
      <vt:lpstr>Interaction with Radiation</vt:lpstr>
      <vt:lpstr>Longitudinal Dispersion</vt:lpstr>
      <vt:lpstr>Microbunch Formation in Phase Space</vt:lpstr>
      <vt:lpstr>Mechanism of Microbunch Formation</vt:lpstr>
      <vt:lpstr>FEL Amplification</vt:lpstr>
      <vt:lpstr>PowerPoint プレゼンテーション</vt:lpstr>
      <vt:lpstr>Classification of FELs</vt:lpstr>
      <vt:lpstr>Oscillator FELs</vt:lpstr>
      <vt:lpstr>Oscillator FELs</vt:lpstr>
      <vt:lpstr>Single Pass (SP) FELs</vt:lpstr>
      <vt:lpstr>PowerPoint プレゼンテーション</vt:lpstr>
      <vt:lpstr>Requirements for “X-ray” SP-FELs</vt:lpstr>
      <vt:lpstr>Generating a High-Density e- Beam (1)</vt:lpstr>
      <vt:lpstr>Generating a High-Density e- Beam (2)</vt:lpstr>
      <vt:lpstr>General Layout of SP FELs</vt:lpstr>
      <vt:lpstr>Important Parameters in SP-FEL(1)</vt:lpstr>
      <vt:lpstr>Important Parameters in SP-FEL(2)</vt:lpstr>
      <vt:lpstr>Important Parameters in SP-FEL(3)</vt:lpstr>
      <vt:lpstr>Type of SP-FELs</vt:lpstr>
      <vt:lpstr>Shot Noise: Source of SASE</vt:lpstr>
      <vt:lpstr>Seeded FEL</vt:lpstr>
      <vt:lpstr>How to Realize Short-l Seeded FEL?</vt:lpstr>
      <vt:lpstr>Typical “Gain Curve” in SASE</vt:lpstr>
      <vt:lpstr>PowerPoint プレゼンテーション</vt:lpstr>
      <vt:lpstr>FEL Simulation</vt:lpstr>
      <vt:lpstr>General Method for FEL Simulation</vt:lpstr>
      <vt:lpstr>Parameters for Simulation</vt:lpstr>
      <vt:lpstr>Gain Curve</vt:lpstr>
      <vt:lpstr>Gain Curve</vt:lpstr>
      <vt:lpstr>Power Enhancement by “Tapering”</vt:lpstr>
      <vt:lpstr>Temporal Profile</vt:lpstr>
      <vt:lpstr>Spike Width vs. Cooperation Length</vt:lpstr>
      <vt:lpstr>Spike Width vs. Cooperation Length</vt:lpstr>
      <vt:lpstr>Spectrum</vt:lpstr>
      <vt:lpstr>Bandwidth vs. FEL Parameter</vt:lpstr>
      <vt:lpstr>Bandwidth vs. FEL Parameter</vt:lpstr>
      <vt:lpstr>Spatial Profile</vt:lpstr>
      <vt:lpstr>Angular Profile</vt:lpstr>
      <vt:lpstr>Formation of Microbunches</vt:lpstr>
      <vt:lpstr>Visualization of Lasing Process</vt:lpstr>
      <vt:lpstr>Seeding Option</vt:lpstr>
      <vt:lpstr>Gain Curve</vt:lpstr>
      <vt:lpstr>Temporal/Spectral Profiles</vt:lpstr>
      <vt:lpstr>Shot-to-Shot Fluctuation</vt:lpstr>
      <vt:lpstr>10-Shot Average</vt:lpstr>
      <vt:lpstr>Technical Issues</vt:lpstr>
      <vt:lpstr>Other Topics …</vt:lpstr>
      <vt:lpstr>Thank you for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X線自由電子レーザー理論</dc:title>
  <dc:creator>ztanaka</dc:creator>
  <cp:lastModifiedBy>Takashi Tanaka</cp:lastModifiedBy>
  <cp:revision>498</cp:revision>
  <dcterms:created xsi:type="dcterms:W3CDTF">2013-07-04T08:43:49Z</dcterms:created>
  <dcterms:modified xsi:type="dcterms:W3CDTF">2026-10-09T06:10:48Z</dcterms:modified>
</cp:coreProperties>
</file>