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5"/>
  </p:notesMasterIdLst>
  <p:sldIdLst>
    <p:sldId id="256" r:id="rId2"/>
    <p:sldId id="257" r:id="rId3"/>
    <p:sldId id="265" r:id="rId4"/>
    <p:sldId id="269" r:id="rId5"/>
    <p:sldId id="266" r:id="rId6"/>
    <p:sldId id="261" r:id="rId7"/>
    <p:sldId id="267" r:id="rId8"/>
    <p:sldId id="268" r:id="rId9"/>
    <p:sldId id="270" r:id="rId10"/>
    <p:sldId id="263" r:id="rId11"/>
    <p:sldId id="271" r:id="rId12"/>
    <p:sldId id="272" r:id="rId13"/>
    <p:sldId id="264" r:id="rId1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4" d="100"/>
          <a:sy n="64" d="100"/>
        </p:scale>
        <p:origin x="1243"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5289DEB-53E1-4377-B65B-6467F908EEFD}" type="datetimeFigureOut">
              <a:rPr kumimoji="1" lang="ja-JP" altLang="en-US" smtClean="0"/>
              <a:t>2018/7/5</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BADBF94-E045-4094-A834-D25749D147C4}" type="slidenum">
              <a:rPr kumimoji="1" lang="ja-JP" altLang="en-US" smtClean="0"/>
              <a:t>‹#›</a:t>
            </a:fld>
            <a:endParaRPr kumimoji="1" lang="ja-JP" altLang="en-US"/>
          </a:p>
        </p:txBody>
      </p:sp>
    </p:spTree>
    <p:extLst>
      <p:ext uri="{BB962C8B-B14F-4D97-AF65-F5344CB8AC3E}">
        <p14:creationId xmlns:p14="http://schemas.microsoft.com/office/powerpoint/2010/main" val="230158458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7" name="Rectangle 6"/>
          <p:cNvSpPr/>
          <p:nvPr/>
        </p:nvSpPr>
        <p:spPr>
          <a:xfrm>
            <a:off x="-5132" y="2059012"/>
            <a:ext cx="9146751" cy="1828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274319" y="2166365"/>
            <a:ext cx="8603674" cy="1739347"/>
          </a:xfrm>
        </p:spPr>
        <p:txBody>
          <a:bodyPr tIns="45720" bIns="45720" anchor="ctr">
            <a:normAutofit/>
          </a:bodyPr>
          <a:lstStyle>
            <a:lvl1pPr algn="ctr">
              <a:lnSpc>
                <a:spcPct val="80000"/>
              </a:lnSpc>
              <a:defRPr sz="6000" spc="0" baseline="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970315"/>
            <a:ext cx="6858000" cy="1309255"/>
          </a:xfrm>
        </p:spPr>
        <p:txBody>
          <a:bodyPr>
            <a:normAutofit/>
          </a:bodyPr>
          <a:lstStyle>
            <a:lvl1pPr marL="0" indent="0" algn="ctr">
              <a:buNone/>
              <a:defRPr sz="2000"/>
            </a:lvl1pPr>
            <a:lvl2pPr marL="457200" indent="0" algn="ctr">
              <a:buNone/>
              <a:defRPr sz="2000"/>
            </a:lvl2pPr>
            <a:lvl3pPr marL="914400" indent="0" algn="ctr">
              <a:buNone/>
              <a:defRPr sz="20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AEF84BB4-5CC0-499D-A236-3A86BA8F09DF}" type="datetimeFigureOut">
              <a:rPr kumimoji="1" lang="ja-JP" altLang="en-US" smtClean="0"/>
              <a:t>2018/7/5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DF8C9C6-91F2-49EF-997F-3C6868EBEEEF}" type="slidenum">
              <a:rPr kumimoji="1" lang="ja-JP" altLang="en-US" smtClean="0"/>
              <a:t>‹#›</a:t>
            </a:fld>
            <a:endParaRPr kumimoji="1" lang="ja-JP" altLang="en-US"/>
          </a:p>
        </p:txBody>
      </p:sp>
    </p:spTree>
    <p:extLst>
      <p:ext uri="{BB962C8B-B14F-4D97-AF65-F5344CB8AC3E}">
        <p14:creationId xmlns:p14="http://schemas.microsoft.com/office/powerpoint/2010/main" val="24744692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EF84BB4-5CC0-499D-A236-3A86BA8F09DF}" type="datetimeFigureOut">
              <a:rPr kumimoji="1" lang="ja-JP" altLang="en-US" smtClean="0"/>
              <a:t>2018/7/5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DF8C9C6-91F2-49EF-997F-3C6868EBEEEF}" type="slidenum">
              <a:rPr kumimoji="1" lang="ja-JP" altLang="en-US" smtClean="0"/>
              <a:t>‹#›</a:t>
            </a:fld>
            <a:endParaRPr kumimoji="1" lang="ja-JP" altLang="en-US"/>
          </a:p>
        </p:txBody>
      </p:sp>
    </p:spTree>
    <p:extLst>
      <p:ext uri="{BB962C8B-B14F-4D97-AF65-F5344CB8AC3E}">
        <p14:creationId xmlns:p14="http://schemas.microsoft.com/office/powerpoint/2010/main" val="36532874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縦書きタイトルと&#10;縦書きテキスト">
    <p:spTree>
      <p:nvGrpSpPr>
        <p:cNvPr id="1" name=""/>
        <p:cNvGrpSpPr/>
        <p:nvPr/>
      </p:nvGrpSpPr>
      <p:grpSpPr>
        <a:xfrm>
          <a:off x="0" y="0"/>
          <a:ext cx="0" cy="0"/>
          <a:chOff x="0" y="0"/>
          <a:chExt cx="0" cy="0"/>
        </a:xfrm>
      </p:grpSpPr>
      <p:sp>
        <p:nvSpPr>
          <p:cNvPr id="7" name="Rectangle 6"/>
          <p:cNvSpPr/>
          <p:nvPr/>
        </p:nvSpPr>
        <p:spPr>
          <a:xfrm>
            <a:off x="6764484" y="0"/>
            <a:ext cx="20574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870468" y="609600"/>
            <a:ext cx="1801785" cy="5638800"/>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609600"/>
            <a:ext cx="5979968" cy="5638800"/>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a:xfrm>
            <a:off x="628650" y="6422855"/>
            <a:ext cx="2057397" cy="365125"/>
          </a:xfrm>
        </p:spPr>
        <p:txBody>
          <a:bodyPr/>
          <a:lstStyle/>
          <a:p>
            <a:fld id="{AEF84BB4-5CC0-499D-A236-3A86BA8F09DF}" type="datetimeFigureOut">
              <a:rPr kumimoji="1" lang="ja-JP" altLang="en-US" smtClean="0"/>
              <a:t>2018/7/5</a:t>
            </a:fld>
            <a:endParaRPr kumimoji="1" lang="ja-JP" altLang="en-US"/>
          </a:p>
        </p:txBody>
      </p:sp>
      <p:sp>
        <p:nvSpPr>
          <p:cNvPr id="5" name="Footer Placeholder 4"/>
          <p:cNvSpPr>
            <a:spLocks noGrp="1"/>
          </p:cNvSpPr>
          <p:nvPr>
            <p:ph type="ftr" sz="quarter" idx="11"/>
          </p:nvPr>
        </p:nvSpPr>
        <p:spPr>
          <a:xfrm>
            <a:off x="2832102" y="6422855"/>
            <a:ext cx="3209752" cy="365125"/>
          </a:xfrm>
        </p:spPr>
        <p:txBody>
          <a:bodyPr/>
          <a:lstStyle/>
          <a:p>
            <a:endParaRPr kumimoji="1" lang="ja-JP" altLang="en-US"/>
          </a:p>
        </p:txBody>
      </p:sp>
      <p:sp>
        <p:nvSpPr>
          <p:cNvPr id="6" name="Slide Number Placeholder 5"/>
          <p:cNvSpPr>
            <a:spLocks noGrp="1"/>
          </p:cNvSpPr>
          <p:nvPr>
            <p:ph type="sldNum" sz="quarter" idx="12"/>
          </p:nvPr>
        </p:nvSpPr>
        <p:spPr>
          <a:xfrm>
            <a:off x="6054787" y="6422855"/>
            <a:ext cx="659819" cy="365125"/>
          </a:xfrm>
        </p:spPr>
        <p:txBody>
          <a:bodyPr/>
          <a:lstStyle/>
          <a:p>
            <a:fld id="{5DF8C9C6-91F2-49EF-997F-3C6868EBEEEF}" type="slidenum">
              <a:rPr kumimoji="1" lang="ja-JP" altLang="en-US" smtClean="0"/>
              <a:t>‹#›</a:t>
            </a:fld>
            <a:endParaRPr kumimoji="1" lang="ja-JP" altLang="en-US"/>
          </a:p>
        </p:txBody>
      </p:sp>
    </p:spTree>
    <p:extLst>
      <p:ext uri="{BB962C8B-B14F-4D97-AF65-F5344CB8AC3E}">
        <p14:creationId xmlns:p14="http://schemas.microsoft.com/office/powerpoint/2010/main" val="7705997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EF84BB4-5CC0-499D-A236-3A86BA8F09DF}" type="datetimeFigureOut">
              <a:rPr kumimoji="1" lang="ja-JP" altLang="en-US" smtClean="0"/>
              <a:t>2018/7/5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DF8C9C6-91F2-49EF-997F-3C6868EBEEEF}" type="slidenum">
              <a:rPr kumimoji="1" lang="ja-JP" altLang="en-US" smtClean="0"/>
              <a:t>‹#›</a:t>
            </a:fld>
            <a:endParaRPr kumimoji="1" lang="ja-JP" altLang="en-US"/>
          </a:p>
        </p:txBody>
      </p:sp>
    </p:spTree>
    <p:extLst>
      <p:ext uri="{BB962C8B-B14F-4D97-AF65-F5344CB8AC3E}">
        <p14:creationId xmlns:p14="http://schemas.microsoft.com/office/powerpoint/2010/main" val="26795759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bg>
      <p:bgRef idx="1001">
        <a:schemeClr val="bg1"/>
      </p:bgRef>
    </p:bg>
    <p:spTree>
      <p:nvGrpSpPr>
        <p:cNvPr id="1" name=""/>
        <p:cNvGrpSpPr/>
        <p:nvPr/>
      </p:nvGrpSpPr>
      <p:grpSpPr>
        <a:xfrm>
          <a:off x="0" y="0"/>
          <a:ext cx="0" cy="0"/>
          <a:chOff x="0" y="0"/>
          <a:chExt cx="0" cy="0"/>
        </a:xfrm>
      </p:grpSpPr>
      <p:sp>
        <p:nvSpPr>
          <p:cNvPr id="7" name="Rectangle 6"/>
          <p:cNvSpPr/>
          <p:nvPr/>
        </p:nvSpPr>
        <p:spPr>
          <a:xfrm>
            <a:off x="-5132" y="2059012"/>
            <a:ext cx="9146751" cy="1828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24893" y="2208879"/>
            <a:ext cx="7886700" cy="1676400"/>
          </a:xfrm>
        </p:spPr>
        <p:txBody>
          <a:bodyPr anchor="ctr">
            <a:noAutofit/>
          </a:bodyPr>
          <a:lstStyle>
            <a:lvl1pPr algn="ctr">
              <a:lnSpc>
                <a:spcPct val="80000"/>
              </a:lnSpc>
              <a:defRPr sz="6000" b="0" spc="0" baseline="0">
                <a:solidFill>
                  <a:schemeClr val="bg1"/>
                </a:solidFill>
              </a:defRPr>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4893" y="3984400"/>
            <a:ext cx="7886700" cy="1174639"/>
          </a:xfrm>
        </p:spPr>
        <p:txBody>
          <a:bodyPr anchor="t">
            <a:normAutofit/>
          </a:bodyPr>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lvl1pPr>
              <a:defRPr>
                <a:solidFill>
                  <a:schemeClr val="tx2"/>
                </a:solidFill>
              </a:defRPr>
            </a:lvl1pPr>
          </a:lstStyle>
          <a:p>
            <a:fld id="{AEF84BB4-5CC0-499D-A236-3A86BA8F09DF}" type="datetimeFigureOut">
              <a:rPr kumimoji="1" lang="ja-JP" altLang="en-US" smtClean="0"/>
              <a:t>2018/7/5</a:t>
            </a:fld>
            <a:endParaRPr kumimoji="1" lang="ja-JP" altLang="en-US"/>
          </a:p>
        </p:txBody>
      </p:sp>
      <p:sp>
        <p:nvSpPr>
          <p:cNvPr id="5" name="Footer Placeholder 4"/>
          <p:cNvSpPr>
            <a:spLocks noGrp="1"/>
          </p:cNvSpPr>
          <p:nvPr>
            <p:ph type="ftr" sz="quarter" idx="11"/>
          </p:nvPr>
        </p:nvSpPr>
        <p:spPr/>
        <p:txBody>
          <a:bodyPr/>
          <a:lstStyle>
            <a:lvl1pPr>
              <a:defRPr>
                <a:solidFill>
                  <a:schemeClr val="tx2"/>
                </a:solidFill>
              </a:defRPr>
            </a:lvl1pPr>
          </a:lstStyle>
          <a:p>
            <a:endParaRPr kumimoji="1" lang="ja-JP" altLang="en-US"/>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5DF8C9C6-91F2-49EF-997F-3C6868EBEEEF}" type="slidenum">
              <a:rPr kumimoji="1" lang="ja-JP" altLang="en-US" smtClean="0"/>
              <a:t>‹#›</a:t>
            </a:fld>
            <a:endParaRPr kumimoji="1" lang="ja-JP" altLang="en-US"/>
          </a:p>
        </p:txBody>
      </p:sp>
    </p:spTree>
    <p:extLst>
      <p:ext uri="{BB962C8B-B14F-4D97-AF65-F5344CB8AC3E}">
        <p14:creationId xmlns:p14="http://schemas.microsoft.com/office/powerpoint/2010/main" val="2681753999"/>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85797" y="2011680"/>
            <a:ext cx="365760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800600" y="2011680"/>
            <a:ext cx="365760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AEF84BB4-5CC0-499D-A236-3A86BA8F09DF}" type="datetimeFigureOut">
              <a:rPr kumimoji="1" lang="ja-JP" altLang="en-US" smtClean="0"/>
              <a:t>2018/7/5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DF8C9C6-91F2-49EF-997F-3C6868EBEEEF}" type="slidenum">
              <a:rPr kumimoji="1" lang="ja-JP" altLang="en-US" smtClean="0"/>
              <a:t>‹#›</a:t>
            </a:fld>
            <a:endParaRPr kumimoji="1" lang="ja-JP" altLang="en-US"/>
          </a:p>
        </p:txBody>
      </p:sp>
    </p:spTree>
    <p:extLst>
      <p:ext uri="{BB962C8B-B14F-4D97-AF65-F5344CB8AC3E}">
        <p14:creationId xmlns:p14="http://schemas.microsoft.com/office/powerpoint/2010/main" val="21838119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5800" y="1913470"/>
            <a:ext cx="3657600" cy="743094"/>
          </a:xfrm>
        </p:spPr>
        <p:txBody>
          <a:bodyPr anchor="ctr">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5800" y="2656566"/>
            <a:ext cx="365760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800428" y="1913470"/>
            <a:ext cx="3657600" cy="743094"/>
          </a:xfrm>
        </p:spPr>
        <p:txBody>
          <a:bodyPr anchor="ctr">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800428" y="2656564"/>
            <a:ext cx="365760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AEF84BB4-5CC0-499D-A236-3A86BA8F09DF}" type="datetimeFigureOut">
              <a:rPr kumimoji="1" lang="ja-JP" altLang="en-US" smtClean="0"/>
              <a:t>2018/7/5</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5DF8C9C6-91F2-49EF-997F-3C6868EBEEEF}" type="slidenum">
              <a:rPr kumimoji="1" lang="ja-JP" altLang="en-US" smtClean="0"/>
              <a:t>‹#›</a:t>
            </a:fld>
            <a:endParaRPr kumimoji="1" lang="ja-JP" altLang="en-US"/>
          </a:p>
        </p:txBody>
      </p:sp>
    </p:spTree>
    <p:extLst>
      <p:ext uri="{BB962C8B-B14F-4D97-AF65-F5344CB8AC3E}">
        <p14:creationId xmlns:p14="http://schemas.microsoft.com/office/powerpoint/2010/main" val="5509259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AEF84BB4-5CC0-499D-A236-3A86BA8F09DF}" type="datetimeFigureOut">
              <a:rPr kumimoji="1" lang="ja-JP" altLang="en-US" smtClean="0"/>
              <a:t>2018/7/5</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5DF8C9C6-91F2-49EF-997F-3C6868EBEEEF}" type="slidenum">
              <a:rPr kumimoji="1" lang="ja-JP" altLang="en-US" smtClean="0"/>
              <a:t>‹#›</a:t>
            </a:fld>
            <a:endParaRPr kumimoji="1" lang="ja-JP" altLang="en-US"/>
          </a:p>
        </p:txBody>
      </p:sp>
    </p:spTree>
    <p:extLst>
      <p:ext uri="{BB962C8B-B14F-4D97-AF65-F5344CB8AC3E}">
        <p14:creationId xmlns:p14="http://schemas.microsoft.com/office/powerpoint/2010/main" val="7342636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EF84BB4-5CC0-499D-A236-3A86BA8F09DF}" type="datetimeFigureOut">
              <a:rPr kumimoji="1" lang="ja-JP" altLang="en-US" smtClean="0"/>
              <a:t>2018/7/5</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5DF8C9C6-91F2-49EF-997F-3C6868EBEEEF}" type="slidenum">
              <a:rPr kumimoji="1" lang="ja-JP" altLang="en-US" smtClean="0"/>
              <a:t>‹#›</a:t>
            </a:fld>
            <a:endParaRPr kumimoji="1" lang="ja-JP" altLang="en-US"/>
          </a:p>
        </p:txBody>
      </p:sp>
    </p:spTree>
    <p:extLst>
      <p:ext uri="{BB962C8B-B14F-4D97-AF65-F5344CB8AC3E}">
        <p14:creationId xmlns:p14="http://schemas.microsoft.com/office/powerpoint/2010/main" val="31975348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a:xfrm>
            <a:off x="685800" y="2148840"/>
            <a:ext cx="4572000" cy="38404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5892568" y="2147487"/>
            <a:ext cx="2560320" cy="3432319"/>
          </a:xfrm>
        </p:spPr>
        <p:txBody>
          <a:bodyPr>
            <a:normAutofit/>
          </a:bodyPr>
          <a:lstStyle>
            <a:lvl1pPr marL="0" indent="0">
              <a:lnSpc>
                <a:spcPct val="95000"/>
              </a:lnSpc>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EF84BB4-5CC0-499D-A236-3A86BA8F09DF}" type="datetimeFigureOut">
              <a:rPr kumimoji="1" lang="ja-JP" altLang="en-US" smtClean="0"/>
              <a:t>2018/7/5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DF8C9C6-91F2-49EF-997F-3C6868EBEEEF}" type="slidenum">
              <a:rPr kumimoji="1" lang="ja-JP" altLang="en-US" smtClean="0"/>
              <a:t>‹#›</a:t>
            </a:fld>
            <a:endParaRPr kumimoji="1" lang="ja-JP" altLang="en-US"/>
          </a:p>
        </p:txBody>
      </p:sp>
    </p:spTree>
    <p:extLst>
      <p:ext uri="{BB962C8B-B14F-4D97-AF65-F5344CB8AC3E}">
        <p14:creationId xmlns:p14="http://schemas.microsoft.com/office/powerpoint/2010/main" val="3020832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685800" y="2211494"/>
            <a:ext cx="4754880" cy="3840480"/>
          </a:xfrm>
          <a:solidFill>
            <a:schemeClr val="tx2">
              <a:lumMod val="60000"/>
              <a:lumOff val="40000"/>
            </a:schemeClr>
          </a:solidFill>
        </p:spPr>
        <p:txBody>
          <a:bodyPr tIns="365760" anchor="t"/>
          <a:lstStyle>
            <a:lvl1pPr marL="0" indent="0" algn="ctr">
              <a:buNone/>
              <a:defRPr sz="3200">
                <a:solidFill>
                  <a:schemeClr val="tx1">
                    <a:lumMod val="50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5885351" y="2150621"/>
            <a:ext cx="2560320" cy="3429000"/>
          </a:xfrm>
        </p:spPr>
        <p:txBody>
          <a:bodyPr>
            <a:normAutofit/>
          </a:bodyPr>
          <a:lstStyle>
            <a:lvl1pPr marL="0" indent="0">
              <a:lnSpc>
                <a:spcPct val="95000"/>
              </a:lnSpc>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EF84BB4-5CC0-499D-A236-3A86BA8F09DF}" type="datetimeFigureOut">
              <a:rPr kumimoji="1" lang="ja-JP" altLang="en-US" smtClean="0"/>
              <a:t>2018/7/5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DF8C9C6-91F2-49EF-997F-3C6868EBEEEF}" type="slidenum">
              <a:rPr kumimoji="1" lang="ja-JP" altLang="en-US" smtClean="0"/>
              <a:t>‹#›</a:t>
            </a:fld>
            <a:endParaRPr kumimoji="1" lang="ja-JP" altLang="en-US"/>
          </a:p>
        </p:txBody>
      </p:sp>
    </p:spTree>
    <p:extLst>
      <p:ext uri="{BB962C8B-B14F-4D97-AF65-F5344CB8AC3E}">
        <p14:creationId xmlns:p14="http://schemas.microsoft.com/office/powerpoint/2010/main" val="3389035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362" y="176109"/>
            <a:ext cx="9141714" cy="16459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685019" y="284176"/>
            <a:ext cx="7772400" cy="1508760"/>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5019" y="2011680"/>
            <a:ext cx="7772400" cy="4206240"/>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81557" y="6422855"/>
            <a:ext cx="2595043" cy="365125"/>
          </a:xfrm>
          <a:prstGeom prst="rect">
            <a:avLst/>
          </a:prstGeom>
        </p:spPr>
        <p:txBody>
          <a:bodyPr vert="horz" lIns="91440" tIns="45720" rIns="45720" bIns="45720" rtlCol="0" anchor="ctr"/>
          <a:lstStyle>
            <a:lvl1pPr algn="l">
              <a:defRPr sz="1050">
                <a:solidFill>
                  <a:schemeClr val="tx1"/>
                </a:solidFill>
              </a:defRPr>
            </a:lvl1pPr>
          </a:lstStyle>
          <a:p>
            <a:fld id="{AEF84BB4-5CC0-499D-A236-3A86BA8F09DF}" type="datetimeFigureOut">
              <a:rPr kumimoji="1" lang="ja-JP" altLang="en-US" smtClean="0"/>
              <a:t>2018/7/5</a:t>
            </a:fld>
            <a:endParaRPr kumimoji="1" lang="ja-JP" altLang="en-US"/>
          </a:p>
        </p:txBody>
      </p:sp>
      <p:sp>
        <p:nvSpPr>
          <p:cNvPr id="5" name="Footer Placeholder 4"/>
          <p:cNvSpPr>
            <a:spLocks noGrp="1"/>
          </p:cNvSpPr>
          <p:nvPr>
            <p:ph type="ftr" sz="quarter" idx="3"/>
          </p:nvPr>
        </p:nvSpPr>
        <p:spPr>
          <a:xfrm>
            <a:off x="4191000" y="6422855"/>
            <a:ext cx="4060627" cy="365125"/>
          </a:xfrm>
          <a:prstGeom prst="rect">
            <a:avLst/>
          </a:prstGeom>
        </p:spPr>
        <p:txBody>
          <a:bodyPr vert="horz" lIns="91440" tIns="45720" rIns="91440" bIns="45720" rtlCol="0" anchor="ctr"/>
          <a:lstStyle>
            <a:lvl1pPr algn="r">
              <a:defRPr sz="1050">
                <a:solidFill>
                  <a:schemeClr val="tx1"/>
                </a:solidFill>
              </a:defRPr>
            </a:lvl1pPr>
          </a:lstStyle>
          <a:p>
            <a:endParaRPr kumimoji="1" lang="ja-JP" altLang="en-US"/>
          </a:p>
        </p:txBody>
      </p:sp>
      <p:sp>
        <p:nvSpPr>
          <p:cNvPr id="6" name="Slide Number Placeholder 5"/>
          <p:cNvSpPr>
            <a:spLocks noGrp="1"/>
          </p:cNvSpPr>
          <p:nvPr>
            <p:ph type="sldNum" sz="quarter" idx="4"/>
          </p:nvPr>
        </p:nvSpPr>
        <p:spPr>
          <a:xfrm>
            <a:off x="8265139" y="6422855"/>
            <a:ext cx="709698" cy="365125"/>
          </a:xfrm>
          <a:prstGeom prst="rect">
            <a:avLst/>
          </a:prstGeom>
        </p:spPr>
        <p:txBody>
          <a:bodyPr vert="horz" lIns="45720" tIns="45720" rIns="91440" bIns="45720" rtlCol="0" anchor="ctr"/>
          <a:lstStyle>
            <a:lvl1pPr algn="l">
              <a:defRPr sz="1200" b="0">
                <a:solidFill>
                  <a:schemeClr val="tx1"/>
                </a:solidFill>
              </a:defRPr>
            </a:lvl1pPr>
          </a:lstStyle>
          <a:p>
            <a:fld id="{5DF8C9C6-91F2-49EF-997F-3C6868EBEEEF}" type="slidenum">
              <a:rPr kumimoji="1" lang="ja-JP" altLang="en-US" smtClean="0"/>
              <a:t>‹#›</a:t>
            </a:fld>
            <a:endParaRPr kumimoji="1" lang="ja-JP" altLang="en-US"/>
          </a:p>
        </p:txBody>
      </p:sp>
    </p:spTree>
    <p:extLst>
      <p:ext uri="{BB962C8B-B14F-4D97-AF65-F5344CB8AC3E}">
        <p14:creationId xmlns:p14="http://schemas.microsoft.com/office/powerpoint/2010/main" val="3654483203"/>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85000"/>
        </a:lnSpc>
        <a:spcBef>
          <a:spcPct val="0"/>
        </a:spcBef>
        <a:buNone/>
        <a:defRPr kumimoji="1" sz="4000" kern="1200" cap="all" baseline="0">
          <a:solidFill>
            <a:schemeClr val="bg2"/>
          </a:solidFill>
          <a:latin typeface="+mj-lt"/>
          <a:ea typeface="+mj-ea"/>
          <a:cs typeface="+mj-cs"/>
        </a:defRPr>
      </a:lvl1pPr>
    </p:titleStyle>
    <p:bodyStyle>
      <a:lvl1pPr marL="182880" indent="-182880" algn="l" defTabSz="914400" rtl="0" eaLnBrk="1" latinLnBrk="0" hangingPunct="1">
        <a:lnSpc>
          <a:spcPct val="90000"/>
        </a:lnSpc>
        <a:spcBef>
          <a:spcPts val="1200"/>
        </a:spcBef>
        <a:spcAft>
          <a:spcPts val="200"/>
        </a:spcAft>
        <a:buClr>
          <a:schemeClr val="tx1"/>
        </a:buClr>
        <a:buFont typeface="Wingdings" pitchFamily="2" charset="2"/>
        <a:buChar char=""/>
        <a:defRPr kumimoji="1" sz="2200" kern="1200">
          <a:solidFill>
            <a:schemeClr val="tx1"/>
          </a:solidFill>
          <a:latin typeface="+mn-lt"/>
          <a:ea typeface="+mn-ea"/>
          <a:cs typeface="+mn-cs"/>
        </a:defRPr>
      </a:lvl1pPr>
      <a:lvl2pPr marL="411480" indent="-182880" algn="l" defTabSz="914400" rtl="0" eaLnBrk="1" latinLnBrk="0" hangingPunct="1">
        <a:lnSpc>
          <a:spcPct val="90000"/>
        </a:lnSpc>
        <a:spcBef>
          <a:spcPts val="200"/>
        </a:spcBef>
        <a:spcAft>
          <a:spcPts val="400"/>
        </a:spcAft>
        <a:buClr>
          <a:schemeClr val="tx1"/>
        </a:buClr>
        <a:buFont typeface="Wingdings" pitchFamily="2" charset="2"/>
        <a:buChar char=""/>
        <a:defRPr kumimoji="1" sz="2000" kern="1200">
          <a:solidFill>
            <a:schemeClr val="tx1"/>
          </a:solidFill>
          <a:latin typeface="+mn-lt"/>
          <a:ea typeface="+mn-ea"/>
          <a:cs typeface="+mn-cs"/>
        </a:defRPr>
      </a:lvl2pPr>
      <a:lvl3pPr marL="640080" indent="-182880" algn="l" defTabSz="914400" rtl="0" eaLnBrk="1" latinLnBrk="0" hangingPunct="1">
        <a:lnSpc>
          <a:spcPct val="90000"/>
        </a:lnSpc>
        <a:spcBef>
          <a:spcPts val="200"/>
        </a:spcBef>
        <a:spcAft>
          <a:spcPts val="400"/>
        </a:spcAft>
        <a:buClr>
          <a:schemeClr val="tx1"/>
        </a:buClr>
        <a:buFont typeface="Wingdings" pitchFamily="2" charset="2"/>
        <a:buChar char=""/>
        <a:defRPr kumimoji="1" sz="1800" kern="1200">
          <a:solidFill>
            <a:schemeClr val="tx1"/>
          </a:solidFill>
          <a:latin typeface="+mn-lt"/>
          <a:ea typeface="+mn-ea"/>
          <a:cs typeface="+mn-cs"/>
        </a:defRPr>
      </a:lvl3pPr>
      <a:lvl4pPr marL="868680" indent="-18288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4pPr>
      <a:lvl5pPr marL="1097280" indent="-18288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0B12B36-EEE7-426B-8B18-03927CFAE2E7}"/>
              </a:ext>
            </a:extLst>
          </p:cNvPr>
          <p:cNvSpPr>
            <a:spLocks noGrp="1"/>
          </p:cNvSpPr>
          <p:nvPr>
            <p:ph type="ctrTitle"/>
          </p:nvPr>
        </p:nvSpPr>
        <p:spPr/>
        <p:txBody>
          <a:bodyPr>
            <a:normAutofit/>
          </a:bodyPr>
          <a:lstStyle/>
          <a:p>
            <a:r>
              <a:rPr lang="en-US" altLang="ja-JP" sz="4400" dirty="0"/>
              <a:t>muon production target</a:t>
            </a:r>
            <a:br>
              <a:rPr lang="en-US" altLang="ja-JP" sz="4400" dirty="0"/>
            </a:br>
            <a:r>
              <a:rPr lang="ja-JP" altLang="ja-JP" sz="4400" dirty="0"/>
              <a:t>についてのコメント</a:t>
            </a:r>
            <a:endParaRPr kumimoji="1" lang="ja-JP" altLang="en-US" sz="4400" dirty="0"/>
          </a:p>
        </p:txBody>
      </p:sp>
      <p:sp>
        <p:nvSpPr>
          <p:cNvPr id="3" name="サブタイトル 2">
            <a:extLst>
              <a:ext uri="{FF2B5EF4-FFF2-40B4-BE49-F238E27FC236}">
                <a16:creationId xmlns:a16="http://schemas.microsoft.com/office/drawing/2014/main" id="{FB19F512-FA3A-458D-B7DE-4C39E1732389}"/>
              </a:ext>
            </a:extLst>
          </p:cNvPr>
          <p:cNvSpPr>
            <a:spLocks noGrp="1"/>
          </p:cNvSpPr>
          <p:nvPr>
            <p:ph type="subTitle" idx="1"/>
          </p:nvPr>
        </p:nvSpPr>
        <p:spPr>
          <a:xfrm>
            <a:off x="274319" y="4370119"/>
            <a:ext cx="8603674" cy="2105999"/>
          </a:xfrm>
        </p:spPr>
        <p:txBody>
          <a:bodyPr>
            <a:normAutofit/>
          </a:bodyPr>
          <a:lstStyle/>
          <a:p>
            <a:r>
              <a:rPr lang="ja-JP" altLang="en-US" sz="2400" dirty="0"/>
              <a:t> ＩＬＣの多角的活用を考える会</a:t>
            </a:r>
            <a:r>
              <a:rPr lang="en-US" altLang="ja-JP" sz="2400" dirty="0"/>
              <a:t>Ⅱ@</a:t>
            </a:r>
            <a:r>
              <a:rPr lang="ja-JP" altLang="en-US" sz="2400" dirty="0"/>
              <a:t>京都大学宇治キャンパス </a:t>
            </a:r>
            <a:endParaRPr lang="en-US" altLang="ja-JP" sz="2400" dirty="0"/>
          </a:p>
          <a:p>
            <a:r>
              <a:rPr kumimoji="1" lang="ja-JP" altLang="en-US" sz="2400" dirty="0"/>
              <a:t>平成</a:t>
            </a:r>
            <a:r>
              <a:rPr lang="en-US" altLang="ja-JP" sz="2400" dirty="0"/>
              <a:t>30</a:t>
            </a:r>
            <a:r>
              <a:rPr kumimoji="1" lang="ja-JP" altLang="en-US" sz="2400" dirty="0"/>
              <a:t>年</a:t>
            </a:r>
            <a:r>
              <a:rPr lang="en-US" altLang="ja-JP" sz="2400" dirty="0"/>
              <a:t>7</a:t>
            </a:r>
            <a:r>
              <a:rPr kumimoji="1" lang="ja-JP" altLang="en-US" sz="2400" dirty="0"/>
              <a:t>月</a:t>
            </a:r>
            <a:r>
              <a:rPr lang="en-US" altLang="ja-JP" sz="2400" dirty="0"/>
              <a:t>6</a:t>
            </a:r>
            <a:r>
              <a:rPr kumimoji="1" lang="ja-JP" altLang="en-US" sz="2400" dirty="0"/>
              <a:t>日</a:t>
            </a:r>
            <a:endParaRPr kumimoji="1" lang="en-US" altLang="ja-JP" sz="2400" dirty="0"/>
          </a:p>
          <a:p>
            <a:r>
              <a:rPr lang="en-US" altLang="ja-JP" sz="2400" dirty="0"/>
              <a:t>KEK</a:t>
            </a:r>
            <a:r>
              <a:rPr lang="ja-JP" altLang="en-US" sz="2400" dirty="0"/>
              <a:t>物構研ミュオン　</a:t>
            </a:r>
            <a:r>
              <a:rPr kumimoji="1" lang="ja-JP" altLang="en-US" sz="2400" dirty="0"/>
              <a:t>牧村俊助（代理：</a:t>
            </a:r>
            <a:r>
              <a:rPr lang="ja-JP" altLang="en-US" sz="2400" dirty="0"/>
              <a:t>下村</a:t>
            </a:r>
            <a:r>
              <a:rPr kumimoji="1" lang="ja-JP" altLang="en-US" sz="2400" dirty="0"/>
              <a:t>）</a:t>
            </a:r>
            <a:endParaRPr kumimoji="1" lang="en-US" altLang="ja-JP" sz="2400" dirty="0"/>
          </a:p>
          <a:p>
            <a:r>
              <a:rPr lang="ja-JP" altLang="en-US" sz="2400" dirty="0"/>
              <a:t>（</a:t>
            </a:r>
            <a:r>
              <a:rPr lang="en-US" altLang="ja-JP" sz="2400" dirty="0"/>
              <a:t>shunsuke.makimura@kek.jp</a:t>
            </a:r>
            <a:r>
              <a:rPr lang="ja-JP" altLang="en-US" sz="2400" dirty="0"/>
              <a:t>）</a:t>
            </a:r>
            <a:endParaRPr kumimoji="1" lang="ja-JP" altLang="en-US" sz="2400" dirty="0"/>
          </a:p>
        </p:txBody>
      </p:sp>
    </p:spTree>
    <p:extLst>
      <p:ext uri="{BB962C8B-B14F-4D97-AF65-F5344CB8AC3E}">
        <p14:creationId xmlns:p14="http://schemas.microsoft.com/office/powerpoint/2010/main" val="31447050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テキスト ボックス 13">
            <a:extLst>
              <a:ext uri="{FF2B5EF4-FFF2-40B4-BE49-F238E27FC236}">
                <a16:creationId xmlns:a16="http://schemas.microsoft.com/office/drawing/2014/main" id="{017AB4F6-8DF8-4CCC-A297-4EDBD50E4644}"/>
              </a:ext>
            </a:extLst>
          </p:cNvPr>
          <p:cNvSpPr txBox="1"/>
          <p:nvPr/>
        </p:nvSpPr>
        <p:spPr>
          <a:xfrm>
            <a:off x="1223636" y="500627"/>
            <a:ext cx="6418295" cy="1077218"/>
          </a:xfrm>
          <a:prstGeom prst="rect">
            <a:avLst/>
          </a:prstGeom>
          <a:noFill/>
        </p:spPr>
        <p:txBody>
          <a:bodyPr wrap="none" rtlCol="0">
            <a:spAutoFit/>
          </a:bodyPr>
          <a:lstStyle/>
          <a:p>
            <a:pPr algn="ctr"/>
            <a:r>
              <a:rPr kumimoji="1" lang="en-US" altLang="ja-JP" sz="3200" dirty="0">
                <a:solidFill>
                  <a:schemeClr val="bg2"/>
                </a:solidFill>
              </a:rPr>
              <a:t>Internal Target</a:t>
            </a:r>
            <a:r>
              <a:rPr kumimoji="1" lang="ja-JP" altLang="en-US" sz="3200" dirty="0">
                <a:solidFill>
                  <a:schemeClr val="bg2"/>
                </a:solidFill>
              </a:rPr>
              <a:t>の実現可能性の検証</a:t>
            </a:r>
            <a:endParaRPr kumimoji="1" lang="en-US" altLang="ja-JP" sz="3200" dirty="0">
              <a:solidFill>
                <a:schemeClr val="bg2"/>
              </a:solidFill>
            </a:endParaRPr>
          </a:p>
          <a:p>
            <a:pPr algn="ctr"/>
            <a:r>
              <a:rPr kumimoji="1" lang="ja-JP" altLang="en-US" sz="3200" dirty="0">
                <a:solidFill>
                  <a:schemeClr val="bg2"/>
                </a:solidFill>
              </a:rPr>
              <a:t>（</a:t>
            </a:r>
            <a:r>
              <a:rPr kumimoji="1" lang="en-US" altLang="ja-JP" sz="3200" dirty="0">
                <a:solidFill>
                  <a:schemeClr val="bg2"/>
                </a:solidFill>
              </a:rPr>
              <a:t>Next-Generation Internal Target</a:t>
            </a:r>
            <a:r>
              <a:rPr kumimoji="1" lang="ja-JP" altLang="en-US" sz="3200" dirty="0">
                <a:solidFill>
                  <a:schemeClr val="bg2"/>
                </a:solidFill>
              </a:rPr>
              <a:t>）</a:t>
            </a:r>
          </a:p>
        </p:txBody>
      </p:sp>
      <p:sp>
        <p:nvSpPr>
          <p:cNvPr id="7" name="正方形/長方形 6">
            <a:extLst>
              <a:ext uri="{FF2B5EF4-FFF2-40B4-BE49-F238E27FC236}">
                <a16:creationId xmlns:a16="http://schemas.microsoft.com/office/drawing/2014/main" id="{64B1543C-DA08-4674-9B84-7CEEE9338C72}"/>
              </a:ext>
            </a:extLst>
          </p:cNvPr>
          <p:cNvSpPr/>
          <p:nvPr/>
        </p:nvSpPr>
        <p:spPr>
          <a:xfrm>
            <a:off x="569910" y="1972198"/>
            <a:ext cx="8340082" cy="400110"/>
          </a:xfrm>
          <a:prstGeom prst="rect">
            <a:avLst/>
          </a:prstGeom>
        </p:spPr>
        <p:txBody>
          <a:bodyPr wrap="square">
            <a:spAutoFit/>
          </a:bodyPr>
          <a:lstStyle/>
          <a:p>
            <a:pPr marL="285750" indent="-285750">
              <a:buFont typeface="Wingdings" panose="05000000000000000000" pitchFamily="2" charset="2"/>
              <a:buChar char="p"/>
            </a:pPr>
            <a:r>
              <a:rPr lang="en-US" altLang="ja-JP" sz="2000" dirty="0"/>
              <a:t>Internal Target</a:t>
            </a:r>
            <a:r>
              <a:rPr lang="ja-JP" altLang="en-US" sz="2000" dirty="0"/>
              <a:t>の場合、ビーム径はどこまで小さく出来るか？</a:t>
            </a:r>
            <a:endParaRPr lang="en-US" altLang="ja-JP" sz="2000" dirty="0"/>
          </a:p>
        </p:txBody>
      </p:sp>
      <p:sp>
        <p:nvSpPr>
          <p:cNvPr id="8" name="正方形/長方形 7">
            <a:extLst>
              <a:ext uri="{FF2B5EF4-FFF2-40B4-BE49-F238E27FC236}">
                <a16:creationId xmlns:a16="http://schemas.microsoft.com/office/drawing/2014/main" id="{DAF1328D-2F1C-4F52-883D-F58B455EFE4F}"/>
              </a:ext>
            </a:extLst>
          </p:cNvPr>
          <p:cNvSpPr/>
          <p:nvPr/>
        </p:nvSpPr>
        <p:spPr>
          <a:xfrm>
            <a:off x="569538" y="2398909"/>
            <a:ext cx="8004923" cy="1323439"/>
          </a:xfrm>
          <a:prstGeom prst="rect">
            <a:avLst/>
          </a:prstGeom>
        </p:spPr>
        <p:txBody>
          <a:bodyPr wrap="square">
            <a:spAutoFit/>
          </a:bodyPr>
          <a:lstStyle/>
          <a:p>
            <a:pPr marL="285750" indent="-285750">
              <a:buFont typeface="Wingdings" panose="05000000000000000000" pitchFamily="2" charset="2"/>
              <a:buChar char="p"/>
            </a:pPr>
            <a:r>
              <a:rPr lang="ja-JP" altLang="en-US" sz="2000" dirty="0"/>
              <a:t>①黒鉛最高温、②黒鉛内の温度差、③パルスビームによる熱疲労を考えれば良い。</a:t>
            </a:r>
            <a:endParaRPr lang="en-US" altLang="ja-JP" sz="2000" dirty="0"/>
          </a:p>
          <a:p>
            <a:pPr marL="285750" indent="-285750">
              <a:buFont typeface="Wingdings" panose="05000000000000000000" pitchFamily="2" charset="2"/>
              <a:buChar char="p"/>
            </a:pPr>
            <a:r>
              <a:rPr lang="ja-JP" altLang="en-US" sz="2000" dirty="0"/>
              <a:t>回転標的にすることによって①、②は緩和しやすく、現在の</a:t>
            </a:r>
            <a:r>
              <a:rPr lang="en-US" altLang="ja-JP" sz="2000" dirty="0"/>
              <a:t>J-PARC</a:t>
            </a:r>
            <a:r>
              <a:rPr lang="ja-JP" altLang="en-US" sz="2000" dirty="0"/>
              <a:t>ミュオン回転標的でも、かなり対応可能</a:t>
            </a:r>
            <a:endParaRPr lang="en-US" altLang="ja-JP" sz="2000" dirty="0"/>
          </a:p>
        </p:txBody>
      </p:sp>
      <p:sp>
        <p:nvSpPr>
          <p:cNvPr id="10" name="正方形/長方形 9">
            <a:extLst>
              <a:ext uri="{FF2B5EF4-FFF2-40B4-BE49-F238E27FC236}">
                <a16:creationId xmlns:a16="http://schemas.microsoft.com/office/drawing/2014/main" id="{3836119A-6B4D-40AE-986B-0A541A571316}"/>
              </a:ext>
            </a:extLst>
          </p:cNvPr>
          <p:cNvSpPr/>
          <p:nvPr/>
        </p:nvSpPr>
        <p:spPr>
          <a:xfrm>
            <a:off x="476250" y="3748949"/>
            <a:ext cx="8098211" cy="1015663"/>
          </a:xfrm>
          <a:prstGeom prst="rect">
            <a:avLst/>
          </a:prstGeom>
        </p:spPr>
        <p:txBody>
          <a:bodyPr wrap="square">
            <a:spAutoFit/>
          </a:bodyPr>
          <a:lstStyle/>
          <a:p>
            <a:pPr marL="285750" indent="-285750">
              <a:buFont typeface="Wingdings" panose="05000000000000000000" pitchFamily="2" charset="2"/>
              <a:buChar char="p"/>
            </a:pPr>
            <a:r>
              <a:rPr lang="ja-JP" altLang="en-US" sz="2000" dirty="0"/>
              <a:t>現在の熱疲労の応力（</a:t>
            </a:r>
            <a:r>
              <a:rPr lang="en-US" altLang="ja-JP" sz="2000" dirty="0"/>
              <a:t>3.3 MPa</a:t>
            </a:r>
            <a:r>
              <a:rPr lang="ja-JP" altLang="en-US" sz="2000" dirty="0"/>
              <a:t>）から</a:t>
            </a:r>
            <a:r>
              <a:rPr lang="en-US" altLang="ja-JP" sz="2000" dirty="0"/>
              <a:t>10</a:t>
            </a:r>
            <a:r>
              <a:rPr lang="ja-JP" altLang="en-US" sz="2000" dirty="0"/>
              <a:t>倍程度の高い発熱密度も受け入れ可能</a:t>
            </a:r>
            <a:endParaRPr lang="en-US" altLang="ja-JP" sz="2000" dirty="0"/>
          </a:p>
          <a:p>
            <a:r>
              <a:rPr lang="ja-JP" altLang="en-US" sz="2000" dirty="0"/>
              <a:t>　</a:t>
            </a:r>
            <a:r>
              <a:rPr lang="en-US" altLang="ja-JP" sz="2000" dirty="0"/>
              <a:t> </a:t>
            </a:r>
            <a:r>
              <a:rPr lang="en-US" altLang="ja-JP" sz="2000" u="sng" dirty="0"/>
              <a:t>ILC</a:t>
            </a:r>
            <a:r>
              <a:rPr lang="ja-JP" altLang="en-US" sz="2000" u="sng" dirty="0"/>
              <a:t>強度で</a:t>
            </a:r>
            <a:r>
              <a:rPr lang="en-US" altLang="ja-JP" sz="2000" u="sng" dirty="0"/>
              <a:t>x=y=0.3 mm</a:t>
            </a:r>
            <a:r>
              <a:rPr lang="ja-JP" altLang="en-US" sz="2000" u="sng" dirty="0"/>
              <a:t>のビーム径は受け入れられると推測できる。</a:t>
            </a:r>
            <a:endParaRPr lang="en-US" altLang="ja-JP" sz="2000" u="sng" dirty="0"/>
          </a:p>
        </p:txBody>
      </p:sp>
      <p:sp>
        <p:nvSpPr>
          <p:cNvPr id="6" name="正方形/長方形 5">
            <a:extLst>
              <a:ext uri="{FF2B5EF4-FFF2-40B4-BE49-F238E27FC236}">
                <a16:creationId xmlns:a16="http://schemas.microsoft.com/office/drawing/2014/main" id="{59FD4C39-E7D7-438D-A3F8-699D2E46908A}"/>
              </a:ext>
            </a:extLst>
          </p:cNvPr>
          <p:cNvSpPr/>
          <p:nvPr/>
        </p:nvSpPr>
        <p:spPr>
          <a:xfrm>
            <a:off x="1153788" y="4860615"/>
            <a:ext cx="7172325" cy="461665"/>
          </a:xfrm>
          <a:prstGeom prst="rect">
            <a:avLst/>
          </a:prstGeom>
        </p:spPr>
        <p:txBody>
          <a:bodyPr wrap="square">
            <a:spAutoFit/>
          </a:bodyPr>
          <a:lstStyle/>
          <a:p>
            <a:r>
              <a:rPr lang="en-US" altLang="ja-JP" sz="2400" u="sng" dirty="0"/>
              <a:t>LEMMA</a:t>
            </a:r>
            <a:r>
              <a:rPr lang="ja-JP" altLang="en-US" sz="2400" u="sng" dirty="0"/>
              <a:t>を目指すとすると更なる検討が必要となる</a:t>
            </a:r>
            <a:endParaRPr lang="en-US" altLang="ja-JP" sz="2400" u="sng" dirty="0"/>
          </a:p>
        </p:txBody>
      </p:sp>
      <p:sp>
        <p:nvSpPr>
          <p:cNvPr id="9" name="正方形/長方形 8">
            <a:extLst>
              <a:ext uri="{FF2B5EF4-FFF2-40B4-BE49-F238E27FC236}">
                <a16:creationId xmlns:a16="http://schemas.microsoft.com/office/drawing/2014/main" id="{4C123B35-2DEF-49A8-A01D-3C80ECA71C5A}"/>
              </a:ext>
            </a:extLst>
          </p:cNvPr>
          <p:cNvSpPr/>
          <p:nvPr/>
        </p:nvSpPr>
        <p:spPr>
          <a:xfrm>
            <a:off x="6391276" y="5527026"/>
            <a:ext cx="2295524" cy="1015663"/>
          </a:xfrm>
          <a:prstGeom prst="rect">
            <a:avLst/>
          </a:prstGeom>
          <a:ln>
            <a:solidFill>
              <a:schemeClr val="tx1"/>
            </a:solidFill>
          </a:ln>
        </p:spPr>
        <p:txBody>
          <a:bodyPr wrap="square">
            <a:spAutoFit/>
          </a:bodyPr>
          <a:lstStyle/>
          <a:p>
            <a:r>
              <a:rPr lang="en-US" altLang="ja-JP" sz="2000" dirty="0"/>
              <a:t>LEMMA</a:t>
            </a:r>
          </a:p>
          <a:p>
            <a:pPr marL="342900" indent="-342900">
              <a:buFont typeface="Arial" panose="020B0604020202020204" pitchFamily="34" charset="0"/>
              <a:buChar char="•"/>
            </a:pPr>
            <a:r>
              <a:rPr lang="ja-JP" altLang="en-US" sz="2000" dirty="0"/>
              <a:t>総発熱 </a:t>
            </a:r>
            <a:r>
              <a:rPr lang="en-US" altLang="ja-JP" sz="2000" dirty="0"/>
              <a:t>200 kW</a:t>
            </a:r>
          </a:p>
          <a:p>
            <a:pPr marL="342900" indent="-342900">
              <a:buFont typeface="Arial" panose="020B0604020202020204" pitchFamily="34" charset="0"/>
              <a:buChar char="•"/>
            </a:pPr>
            <a:r>
              <a:rPr lang="en-US" altLang="ja-JP" sz="2000" dirty="0"/>
              <a:t>dx=</a:t>
            </a:r>
            <a:r>
              <a:rPr lang="en-US" altLang="ja-JP" sz="2000" dirty="0" err="1"/>
              <a:t>dy</a:t>
            </a:r>
            <a:r>
              <a:rPr lang="en-US" altLang="ja-JP" sz="2000" dirty="0"/>
              <a:t>= 10</a:t>
            </a:r>
            <a:r>
              <a:rPr lang="en-US" altLang="ja-JP" sz="2000" dirty="0">
                <a:latin typeface="Symbol" panose="05050102010706020507" pitchFamily="18" charset="2"/>
              </a:rPr>
              <a:t>m</a:t>
            </a:r>
            <a:r>
              <a:rPr lang="en-US" altLang="ja-JP" sz="2000" dirty="0"/>
              <a:t>m</a:t>
            </a:r>
          </a:p>
        </p:txBody>
      </p:sp>
      <p:sp>
        <p:nvSpPr>
          <p:cNvPr id="11" name="正方形/長方形 10">
            <a:extLst>
              <a:ext uri="{FF2B5EF4-FFF2-40B4-BE49-F238E27FC236}">
                <a16:creationId xmlns:a16="http://schemas.microsoft.com/office/drawing/2014/main" id="{51B1AEE3-A51F-4D8A-AC8E-09833B0C43C9}"/>
              </a:ext>
            </a:extLst>
          </p:cNvPr>
          <p:cNvSpPr/>
          <p:nvPr/>
        </p:nvSpPr>
        <p:spPr>
          <a:xfrm>
            <a:off x="260380" y="5527026"/>
            <a:ext cx="2322192" cy="1015663"/>
          </a:xfrm>
          <a:prstGeom prst="rect">
            <a:avLst/>
          </a:prstGeom>
          <a:ln>
            <a:solidFill>
              <a:schemeClr val="tx1"/>
            </a:solidFill>
          </a:ln>
        </p:spPr>
        <p:txBody>
          <a:bodyPr wrap="square">
            <a:spAutoFit/>
          </a:bodyPr>
          <a:lstStyle/>
          <a:p>
            <a:r>
              <a:rPr lang="en-US" altLang="ja-JP" sz="2000" dirty="0"/>
              <a:t>ILC Internal Target</a:t>
            </a:r>
          </a:p>
          <a:p>
            <a:pPr marL="342900" indent="-342900">
              <a:buFont typeface="Arial" panose="020B0604020202020204" pitchFamily="34" charset="0"/>
              <a:buChar char="•"/>
            </a:pPr>
            <a:r>
              <a:rPr lang="ja-JP" altLang="en-US" sz="2000" dirty="0"/>
              <a:t>総発熱 </a:t>
            </a:r>
            <a:r>
              <a:rPr lang="en-US" altLang="ja-JP" sz="2000" dirty="0"/>
              <a:t>100 W</a:t>
            </a:r>
          </a:p>
          <a:p>
            <a:pPr marL="342900" indent="-342900">
              <a:buFont typeface="Arial" panose="020B0604020202020204" pitchFamily="34" charset="0"/>
              <a:buChar char="•"/>
            </a:pPr>
            <a:r>
              <a:rPr lang="en-US" altLang="ja-JP" sz="2000" dirty="0"/>
              <a:t>dx=</a:t>
            </a:r>
            <a:r>
              <a:rPr lang="en-US" altLang="ja-JP" sz="2000" dirty="0" err="1"/>
              <a:t>dy</a:t>
            </a:r>
            <a:r>
              <a:rPr lang="en-US" altLang="ja-JP" sz="2000" dirty="0"/>
              <a:t>= 300</a:t>
            </a:r>
            <a:r>
              <a:rPr lang="en-US" altLang="ja-JP" sz="2000" dirty="0">
                <a:latin typeface="Symbol" panose="05050102010706020507" pitchFamily="18" charset="2"/>
              </a:rPr>
              <a:t>m</a:t>
            </a:r>
            <a:r>
              <a:rPr lang="en-US" altLang="ja-JP" sz="2000" dirty="0"/>
              <a:t>m</a:t>
            </a:r>
          </a:p>
        </p:txBody>
      </p:sp>
      <p:sp>
        <p:nvSpPr>
          <p:cNvPr id="2" name="矢印: 右 1">
            <a:extLst>
              <a:ext uri="{FF2B5EF4-FFF2-40B4-BE49-F238E27FC236}">
                <a16:creationId xmlns:a16="http://schemas.microsoft.com/office/drawing/2014/main" id="{2FEBAA81-58C9-4E4B-B9DF-8A502D101F28}"/>
              </a:ext>
            </a:extLst>
          </p:cNvPr>
          <p:cNvSpPr/>
          <p:nvPr/>
        </p:nvSpPr>
        <p:spPr>
          <a:xfrm>
            <a:off x="3352799" y="5527026"/>
            <a:ext cx="2780005" cy="461665"/>
          </a:xfrm>
          <a:prstGeom prst="right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正方形/長方形 11">
            <a:extLst>
              <a:ext uri="{FF2B5EF4-FFF2-40B4-BE49-F238E27FC236}">
                <a16:creationId xmlns:a16="http://schemas.microsoft.com/office/drawing/2014/main" id="{62C4FEE9-95D8-4F9C-B803-C5E88CF162A6}"/>
              </a:ext>
            </a:extLst>
          </p:cNvPr>
          <p:cNvSpPr/>
          <p:nvPr/>
        </p:nvSpPr>
        <p:spPr>
          <a:xfrm>
            <a:off x="2841044" y="6057899"/>
            <a:ext cx="3291760" cy="646331"/>
          </a:xfrm>
          <a:prstGeom prst="rect">
            <a:avLst/>
          </a:prstGeom>
          <a:ln>
            <a:noFill/>
          </a:ln>
        </p:spPr>
        <p:txBody>
          <a:bodyPr wrap="square">
            <a:spAutoFit/>
          </a:bodyPr>
          <a:lstStyle/>
          <a:p>
            <a:r>
              <a:rPr lang="ja-JP" altLang="en-US" dirty="0"/>
              <a:t>総発熱</a:t>
            </a:r>
            <a:r>
              <a:rPr lang="en-US" altLang="ja-JP" dirty="0"/>
              <a:t>2000</a:t>
            </a:r>
            <a:r>
              <a:rPr lang="ja-JP" altLang="en-US" dirty="0"/>
              <a:t>倍、面積</a:t>
            </a:r>
            <a:r>
              <a:rPr lang="en-US" altLang="ja-JP" dirty="0"/>
              <a:t>1/900</a:t>
            </a:r>
            <a:r>
              <a:rPr lang="ja-JP" altLang="en-US" dirty="0"/>
              <a:t>倍</a:t>
            </a:r>
            <a:endParaRPr lang="en-US" altLang="ja-JP" dirty="0"/>
          </a:p>
          <a:p>
            <a:r>
              <a:rPr lang="ja-JP" altLang="en-US" dirty="0"/>
              <a:t>発熱密度</a:t>
            </a:r>
            <a:r>
              <a:rPr lang="en-US" altLang="ja-JP" dirty="0"/>
              <a:t>1800000</a:t>
            </a:r>
            <a:r>
              <a:rPr lang="ja-JP" altLang="en-US" dirty="0"/>
              <a:t>倍</a:t>
            </a:r>
            <a:endParaRPr lang="en-US" altLang="ja-JP" dirty="0"/>
          </a:p>
        </p:txBody>
      </p:sp>
    </p:spTree>
    <p:extLst>
      <p:ext uri="{BB962C8B-B14F-4D97-AF65-F5344CB8AC3E}">
        <p14:creationId xmlns:p14="http://schemas.microsoft.com/office/powerpoint/2010/main" val="4113898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テキスト ボックス 13">
            <a:extLst>
              <a:ext uri="{FF2B5EF4-FFF2-40B4-BE49-F238E27FC236}">
                <a16:creationId xmlns:a16="http://schemas.microsoft.com/office/drawing/2014/main" id="{017AB4F6-8DF8-4CCC-A297-4EDBD50E4644}"/>
              </a:ext>
            </a:extLst>
          </p:cNvPr>
          <p:cNvSpPr txBox="1"/>
          <p:nvPr/>
        </p:nvSpPr>
        <p:spPr>
          <a:xfrm>
            <a:off x="47899" y="798922"/>
            <a:ext cx="5696608" cy="523220"/>
          </a:xfrm>
          <a:prstGeom prst="rect">
            <a:avLst/>
          </a:prstGeom>
          <a:noFill/>
        </p:spPr>
        <p:txBody>
          <a:bodyPr wrap="square" rtlCol="0">
            <a:spAutoFit/>
          </a:bodyPr>
          <a:lstStyle/>
          <a:p>
            <a:pPr algn="ctr"/>
            <a:r>
              <a:rPr kumimoji="1" lang="ja-JP" altLang="en-US" sz="2800" dirty="0">
                <a:solidFill>
                  <a:schemeClr val="bg2"/>
                </a:solidFill>
              </a:rPr>
              <a:t>世界の黒鉛回転標的との比較</a:t>
            </a:r>
            <a:endParaRPr kumimoji="1" lang="en-US" altLang="ja-JP" sz="2800" dirty="0">
              <a:solidFill>
                <a:schemeClr val="bg2"/>
              </a:solidFill>
            </a:endParaRPr>
          </a:p>
        </p:txBody>
      </p:sp>
      <p:sp>
        <p:nvSpPr>
          <p:cNvPr id="7" name="正方形/長方形 6">
            <a:extLst>
              <a:ext uri="{FF2B5EF4-FFF2-40B4-BE49-F238E27FC236}">
                <a16:creationId xmlns:a16="http://schemas.microsoft.com/office/drawing/2014/main" id="{64B1543C-DA08-4674-9B84-7CEEE9338C72}"/>
              </a:ext>
            </a:extLst>
          </p:cNvPr>
          <p:cNvSpPr/>
          <p:nvPr/>
        </p:nvSpPr>
        <p:spPr>
          <a:xfrm>
            <a:off x="569910" y="1972198"/>
            <a:ext cx="5021265" cy="4401205"/>
          </a:xfrm>
          <a:prstGeom prst="rect">
            <a:avLst/>
          </a:prstGeom>
        </p:spPr>
        <p:txBody>
          <a:bodyPr wrap="square">
            <a:spAutoFit/>
          </a:bodyPr>
          <a:lstStyle/>
          <a:p>
            <a:pPr marL="285750" indent="-285750">
              <a:buFont typeface="Wingdings" panose="05000000000000000000" pitchFamily="2" charset="2"/>
              <a:buChar char="p"/>
            </a:pPr>
            <a:r>
              <a:rPr lang="ja-JP" altLang="en-US" sz="2000" dirty="0"/>
              <a:t>現在の最高温度で使用している黒鉛回転標的は</a:t>
            </a:r>
            <a:r>
              <a:rPr lang="en-US" altLang="ja-JP" sz="2000" dirty="0"/>
              <a:t>PSI-E-target</a:t>
            </a:r>
          </a:p>
          <a:p>
            <a:r>
              <a:rPr lang="ja-JP" altLang="en-US" sz="2000" dirty="0"/>
              <a:t>発熱：</a:t>
            </a:r>
            <a:r>
              <a:rPr lang="en-US" altLang="ja-JP" sz="2000" dirty="0"/>
              <a:t>40kW, </a:t>
            </a:r>
          </a:p>
          <a:p>
            <a:r>
              <a:rPr lang="ja-JP" altLang="en-US" sz="2000" dirty="0"/>
              <a:t>標的直径：</a:t>
            </a:r>
            <a:r>
              <a:rPr lang="en-US" altLang="ja-JP" sz="2000" dirty="0"/>
              <a:t>30 cm</a:t>
            </a:r>
          </a:p>
          <a:p>
            <a:r>
              <a:rPr lang="ja-JP" altLang="en-US" sz="2000" dirty="0"/>
              <a:t>標的厚み：</a:t>
            </a:r>
            <a:r>
              <a:rPr lang="en-US" altLang="ja-JP" sz="2000" dirty="0"/>
              <a:t>t= 40 mm, </a:t>
            </a:r>
          </a:p>
          <a:p>
            <a:r>
              <a:rPr lang="ja-JP" altLang="en-US" sz="2000" dirty="0"/>
              <a:t>ビーム径：</a:t>
            </a:r>
            <a:r>
              <a:rPr lang="en-US" altLang="ja-JP" sz="2000" dirty="0"/>
              <a:t>d=6 mm</a:t>
            </a:r>
          </a:p>
          <a:p>
            <a:r>
              <a:rPr lang="en-US" altLang="ja-JP" sz="2000" dirty="0"/>
              <a:t>DC beam</a:t>
            </a:r>
          </a:p>
          <a:p>
            <a:r>
              <a:rPr lang="ja-JP" altLang="en-US" sz="2000" dirty="0"/>
              <a:t>回転速度</a:t>
            </a:r>
            <a:r>
              <a:rPr lang="en-US" altLang="ja-JP" sz="2000" dirty="0"/>
              <a:t>: 1 Hz</a:t>
            </a:r>
          </a:p>
          <a:p>
            <a:r>
              <a:rPr lang="ja-JP" altLang="en-US" sz="2000" dirty="0"/>
              <a:t>最高温：</a:t>
            </a:r>
            <a:r>
              <a:rPr lang="en-US" altLang="ja-JP" sz="2000" dirty="0"/>
              <a:t>1500</a:t>
            </a:r>
            <a:r>
              <a:rPr lang="ja-JP" altLang="en-US" sz="2000" dirty="0"/>
              <a:t>℃</a:t>
            </a:r>
            <a:endParaRPr lang="en-US" altLang="ja-JP" sz="2000" dirty="0"/>
          </a:p>
          <a:p>
            <a:r>
              <a:rPr lang="ja-JP" altLang="en-US" sz="2000" dirty="0"/>
              <a:t>総発熱では、限界に近い。</a:t>
            </a:r>
            <a:endParaRPr lang="en-US" altLang="ja-JP" sz="2000" dirty="0"/>
          </a:p>
          <a:p>
            <a:endParaRPr lang="en-US" altLang="ja-JP" sz="2000" dirty="0"/>
          </a:p>
          <a:p>
            <a:r>
              <a:rPr lang="en-US" altLang="ja-JP" sz="2000" dirty="0"/>
              <a:t>t=10 mm</a:t>
            </a:r>
            <a:r>
              <a:rPr lang="ja-JP" altLang="en-US" sz="2000" dirty="0"/>
              <a:t>の場合は</a:t>
            </a:r>
            <a:r>
              <a:rPr lang="en-US" altLang="ja-JP" sz="2000" dirty="0"/>
              <a:t>10 kW</a:t>
            </a:r>
            <a:r>
              <a:rPr lang="ja-JP" altLang="en-US" sz="2000" dirty="0"/>
              <a:t>が限界。</a:t>
            </a:r>
            <a:endParaRPr lang="en-US" altLang="ja-JP" sz="2000" dirty="0"/>
          </a:p>
          <a:p>
            <a:r>
              <a:rPr lang="ja-JP" altLang="en-US" sz="2000" dirty="0"/>
              <a:t>しかし、この場合は</a:t>
            </a:r>
            <a:r>
              <a:rPr lang="en-US" altLang="ja-JP" sz="2000" dirty="0"/>
              <a:t>DC</a:t>
            </a:r>
            <a:r>
              <a:rPr lang="ja-JP" altLang="en-US" sz="2000" dirty="0"/>
              <a:t>ビームのためパルス加熱による熱疲労は考慮しなくて良い。</a:t>
            </a:r>
            <a:endParaRPr lang="en-US" altLang="ja-JP" sz="2000" dirty="0"/>
          </a:p>
        </p:txBody>
      </p:sp>
      <p:pic>
        <p:nvPicPr>
          <p:cNvPr id="16" name="Picture 2">
            <a:extLst>
              <a:ext uri="{FF2B5EF4-FFF2-40B4-BE49-F238E27FC236}">
                <a16:creationId xmlns:a16="http://schemas.microsoft.com/office/drawing/2014/main" id="{E075621C-D78D-47D6-95EA-02B81622BDF4}"/>
              </a:ext>
            </a:extLst>
          </p:cNvPr>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a:stretch/>
        </p:blipFill>
        <p:spPr bwMode="auto">
          <a:xfrm>
            <a:off x="5591174" y="0"/>
            <a:ext cx="3642863" cy="3853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7" name="図 16" descr="Etarget.jpg">
            <a:extLst>
              <a:ext uri="{FF2B5EF4-FFF2-40B4-BE49-F238E27FC236}">
                <a16:creationId xmlns:a16="http://schemas.microsoft.com/office/drawing/2014/main" id="{57DA8DBA-4C09-410C-93BF-ED8EB2F1839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449219" y="3853125"/>
            <a:ext cx="2056606" cy="3019748"/>
          </a:xfrm>
          <a:prstGeom prst="rect">
            <a:avLst/>
          </a:prstGeom>
        </p:spPr>
      </p:pic>
    </p:spTree>
    <p:extLst>
      <p:ext uri="{BB962C8B-B14F-4D97-AF65-F5344CB8AC3E}">
        <p14:creationId xmlns:p14="http://schemas.microsoft.com/office/powerpoint/2010/main" val="2876894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テキスト ボックス 13">
            <a:extLst>
              <a:ext uri="{FF2B5EF4-FFF2-40B4-BE49-F238E27FC236}">
                <a16:creationId xmlns:a16="http://schemas.microsoft.com/office/drawing/2014/main" id="{017AB4F6-8DF8-4CCC-A297-4EDBD50E4644}"/>
              </a:ext>
            </a:extLst>
          </p:cNvPr>
          <p:cNvSpPr txBox="1"/>
          <p:nvPr/>
        </p:nvSpPr>
        <p:spPr>
          <a:xfrm>
            <a:off x="1606375" y="730819"/>
            <a:ext cx="5519460" cy="584775"/>
          </a:xfrm>
          <a:prstGeom prst="rect">
            <a:avLst/>
          </a:prstGeom>
          <a:noFill/>
        </p:spPr>
        <p:txBody>
          <a:bodyPr wrap="none" rtlCol="0">
            <a:spAutoFit/>
          </a:bodyPr>
          <a:lstStyle/>
          <a:p>
            <a:pPr algn="ctr"/>
            <a:r>
              <a:rPr kumimoji="1" lang="ja-JP" altLang="en-US" sz="3200" dirty="0">
                <a:solidFill>
                  <a:schemeClr val="bg2"/>
                </a:solidFill>
              </a:rPr>
              <a:t>世界の回転機器の例との比較</a:t>
            </a:r>
            <a:endParaRPr kumimoji="1" lang="en-US" altLang="ja-JP" sz="3200" dirty="0">
              <a:solidFill>
                <a:schemeClr val="bg2"/>
              </a:solidFill>
            </a:endParaRPr>
          </a:p>
        </p:txBody>
      </p:sp>
      <p:sp>
        <p:nvSpPr>
          <p:cNvPr id="13" name="正方形/長方形 12">
            <a:extLst>
              <a:ext uri="{FF2B5EF4-FFF2-40B4-BE49-F238E27FC236}">
                <a16:creationId xmlns:a16="http://schemas.microsoft.com/office/drawing/2014/main" id="{6918B6D1-DBA8-499A-9EE1-7DEE9BE6F675}"/>
              </a:ext>
            </a:extLst>
          </p:cNvPr>
          <p:cNvSpPr/>
          <p:nvPr/>
        </p:nvSpPr>
        <p:spPr>
          <a:xfrm>
            <a:off x="350578" y="2373397"/>
            <a:ext cx="5745422" cy="2862322"/>
          </a:xfrm>
          <a:prstGeom prst="rect">
            <a:avLst/>
          </a:prstGeom>
        </p:spPr>
        <p:txBody>
          <a:bodyPr wrap="square">
            <a:spAutoFit/>
          </a:bodyPr>
          <a:lstStyle/>
          <a:p>
            <a:pPr marL="285750" indent="-285750">
              <a:buFont typeface="Wingdings" panose="05000000000000000000" pitchFamily="2" charset="2"/>
              <a:buChar char="p"/>
            </a:pPr>
            <a:r>
              <a:rPr lang="ja-JP" altLang="en-US" sz="2000" dirty="0"/>
              <a:t>パルス加熱による熱応力は下げる事は難しい。</a:t>
            </a:r>
            <a:endParaRPr lang="en-US" altLang="ja-JP" sz="2000" dirty="0"/>
          </a:p>
          <a:p>
            <a:r>
              <a:rPr lang="en-US" altLang="ja-JP" sz="2000" dirty="0"/>
              <a:t>0.3mm</a:t>
            </a:r>
            <a:r>
              <a:rPr lang="ja-JP" altLang="en-US" sz="2000" dirty="0"/>
              <a:t>のビーム照射領域を</a:t>
            </a:r>
            <a:r>
              <a:rPr lang="en-US" altLang="ja-JP" sz="2000" dirty="0"/>
              <a:t>200 </a:t>
            </a:r>
            <a:r>
              <a:rPr lang="en-US" altLang="ja-JP" sz="2000" dirty="0" err="1"/>
              <a:t>nsec</a:t>
            </a:r>
            <a:r>
              <a:rPr lang="en-US" altLang="ja-JP" sz="2000" dirty="0"/>
              <a:t>.</a:t>
            </a:r>
            <a:r>
              <a:rPr lang="ja-JP" altLang="en-US" sz="2000" dirty="0"/>
              <a:t>の間に回転によって移動させ照射面積を</a:t>
            </a:r>
            <a:r>
              <a:rPr lang="en-US" altLang="ja-JP" sz="2000" dirty="0"/>
              <a:t>2</a:t>
            </a:r>
            <a:r>
              <a:rPr lang="ja-JP" altLang="en-US" sz="2000" dirty="0"/>
              <a:t>倍にするためには</a:t>
            </a:r>
            <a:r>
              <a:rPr lang="en-US" altLang="ja-JP" sz="2000" dirty="0"/>
              <a:t>300*10e-6/200e-9=1500 m/sec</a:t>
            </a:r>
            <a:r>
              <a:rPr lang="ja-JP" altLang="en-US" sz="2000" dirty="0"/>
              <a:t>の移動速度が必要。</a:t>
            </a:r>
            <a:endParaRPr lang="en-US" altLang="ja-JP" sz="2000" dirty="0"/>
          </a:p>
          <a:p>
            <a:r>
              <a:rPr lang="ja-JP" altLang="en-US" sz="2000" dirty="0"/>
              <a:t>（</a:t>
            </a:r>
            <a:r>
              <a:rPr lang="en-US" altLang="ja-JP" sz="2000" dirty="0"/>
              <a:t>1800000</a:t>
            </a:r>
            <a:r>
              <a:rPr lang="ja-JP" altLang="en-US" sz="2000" dirty="0"/>
              <a:t>倍にするためには</a:t>
            </a:r>
            <a:r>
              <a:rPr lang="en-US" altLang="ja-JP" sz="2000" dirty="0"/>
              <a:t>2.7×10</a:t>
            </a:r>
            <a:r>
              <a:rPr lang="en-US" altLang="ja-JP" sz="2000" baseline="30000" dirty="0"/>
              <a:t>9</a:t>
            </a:r>
            <a:r>
              <a:rPr lang="en-US" altLang="ja-JP" sz="2000" dirty="0"/>
              <a:t> m/s</a:t>
            </a:r>
            <a:r>
              <a:rPr lang="ja-JP" altLang="en-US" sz="2000" dirty="0"/>
              <a:t>！！）</a:t>
            </a:r>
            <a:endParaRPr lang="en-US" altLang="ja-JP" sz="2000" dirty="0"/>
          </a:p>
          <a:p>
            <a:endParaRPr lang="en-US" altLang="ja-JP" sz="2000" dirty="0"/>
          </a:p>
          <a:p>
            <a:r>
              <a:rPr lang="ja-JP" altLang="en-US" sz="2000" dirty="0"/>
              <a:t>超高速回転の例では中性子の高速チョッパー：</a:t>
            </a:r>
            <a:endParaRPr lang="en-US" altLang="ja-JP" sz="2000" dirty="0"/>
          </a:p>
          <a:p>
            <a:r>
              <a:rPr lang="ja-JP" altLang="en-US" sz="2000" dirty="0"/>
              <a:t>磁気浮上、材質</a:t>
            </a:r>
            <a:r>
              <a:rPr lang="en-US" altLang="ja-JP" sz="2000" dirty="0"/>
              <a:t>CFRP</a:t>
            </a:r>
            <a:r>
              <a:rPr lang="ja-JP" altLang="en-US" sz="2000" dirty="0" err="1"/>
              <a:t>と耐</a:t>
            </a:r>
            <a:r>
              <a:rPr lang="ja-JP" altLang="en-US" sz="2000" dirty="0"/>
              <a:t>放射線を無視しても</a:t>
            </a:r>
            <a:endParaRPr lang="en-US" altLang="ja-JP" sz="2000" dirty="0"/>
          </a:p>
          <a:p>
            <a:r>
              <a:rPr lang="en-US" altLang="ja-JP" sz="2000" dirty="0"/>
              <a:t>70 cm, 300 Hz = 660 m/sec</a:t>
            </a:r>
            <a:r>
              <a:rPr lang="ja-JP" altLang="en-US" sz="2000" dirty="0"/>
              <a:t>　となり、十分ではない。</a:t>
            </a:r>
            <a:endParaRPr lang="en-US" altLang="ja-JP" sz="2000" dirty="0"/>
          </a:p>
        </p:txBody>
      </p:sp>
      <p:sp>
        <p:nvSpPr>
          <p:cNvPr id="15" name="正方形/長方形 14">
            <a:extLst>
              <a:ext uri="{FF2B5EF4-FFF2-40B4-BE49-F238E27FC236}">
                <a16:creationId xmlns:a16="http://schemas.microsoft.com/office/drawing/2014/main" id="{EB5CB83F-785B-4F25-89C3-E8514C3B3DEB}"/>
              </a:ext>
            </a:extLst>
          </p:cNvPr>
          <p:cNvSpPr/>
          <p:nvPr/>
        </p:nvSpPr>
        <p:spPr>
          <a:xfrm>
            <a:off x="569910" y="5773238"/>
            <a:ext cx="8231190" cy="707886"/>
          </a:xfrm>
          <a:prstGeom prst="rect">
            <a:avLst/>
          </a:prstGeom>
          <a:ln>
            <a:solidFill>
              <a:schemeClr val="tx1"/>
            </a:solidFill>
          </a:ln>
        </p:spPr>
        <p:txBody>
          <a:bodyPr wrap="square">
            <a:spAutoFit/>
          </a:bodyPr>
          <a:lstStyle/>
          <a:p>
            <a:r>
              <a:rPr lang="ja-JP" altLang="en-US" sz="2000" dirty="0"/>
              <a:t>パルス加熱による制限から</a:t>
            </a:r>
            <a:r>
              <a:rPr lang="en-US" altLang="ja-JP" sz="2000" dirty="0"/>
              <a:t>ILC Internal Target</a:t>
            </a:r>
            <a:r>
              <a:rPr lang="ja-JP" altLang="en-US" sz="2000" dirty="0"/>
              <a:t>（総発熱 </a:t>
            </a:r>
            <a:r>
              <a:rPr lang="en-US" altLang="ja-JP" sz="2000" dirty="0"/>
              <a:t>100 W, dx=</a:t>
            </a:r>
            <a:r>
              <a:rPr lang="en-US" altLang="ja-JP" sz="2000" dirty="0" err="1"/>
              <a:t>dy</a:t>
            </a:r>
            <a:r>
              <a:rPr lang="en-US" altLang="ja-JP" sz="2000" dirty="0"/>
              <a:t>= 300</a:t>
            </a:r>
            <a:r>
              <a:rPr lang="en-US" altLang="ja-JP" sz="2000" dirty="0">
                <a:latin typeface="Symbol" panose="05050102010706020507" pitchFamily="18" charset="2"/>
              </a:rPr>
              <a:t>m</a:t>
            </a:r>
            <a:r>
              <a:rPr lang="en-US" altLang="ja-JP" sz="2000" dirty="0"/>
              <a:t>m</a:t>
            </a:r>
            <a:r>
              <a:rPr lang="ja-JP" altLang="en-US" sz="2000" dirty="0"/>
              <a:t>）の設計値が限界に近い。</a:t>
            </a:r>
            <a:endParaRPr lang="en-US" altLang="ja-JP" sz="2000" dirty="0"/>
          </a:p>
        </p:txBody>
      </p:sp>
      <p:pic>
        <p:nvPicPr>
          <p:cNvPr id="2" name="図 1"/>
          <p:cNvPicPr>
            <a:picLocks noChangeAspect="1"/>
          </p:cNvPicPr>
          <p:nvPr/>
        </p:nvPicPr>
        <p:blipFill rotWithShape="1">
          <a:blip r:embed="rId2" cstate="print">
            <a:extLst>
              <a:ext uri="{28A0092B-C50C-407E-A947-70E740481C1C}">
                <a14:useLocalDpi xmlns:a14="http://schemas.microsoft.com/office/drawing/2010/main" val="0"/>
              </a:ext>
            </a:extLst>
          </a:blip>
          <a:srcRect/>
          <a:stretch/>
        </p:blipFill>
        <p:spPr>
          <a:xfrm>
            <a:off x="6293631" y="2454015"/>
            <a:ext cx="2765199" cy="2581019"/>
          </a:xfrm>
          <a:prstGeom prst="rect">
            <a:avLst/>
          </a:prstGeom>
        </p:spPr>
      </p:pic>
    </p:spTree>
    <p:extLst>
      <p:ext uri="{BB962C8B-B14F-4D97-AF65-F5344CB8AC3E}">
        <p14:creationId xmlns:p14="http://schemas.microsoft.com/office/powerpoint/2010/main" val="1842110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テキスト ボックス 13">
            <a:extLst>
              <a:ext uri="{FF2B5EF4-FFF2-40B4-BE49-F238E27FC236}">
                <a16:creationId xmlns:a16="http://schemas.microsoft.com/office/drawing/2014/main" id="{017AB4F6-8DF8-4CCC-A297-4EDBD50E4644}"/>
              </a:ext>
            </a:extLst>
          </p:cNvPr>
          <p:cNvSpPr txBox="1"/>
          <p:nvPr/>
        </p:nvSpPr>
        <p:spPr>
          <a:xfrm>
            <a:off x="3314529" y="500627"/>
            <a:ext cx="2236510" cy="1077218"/>
          </a:xfrm>
          <a:prstGeom prst="rect">
            <a:avLst/>
          </a:prstGeom>
          <a:noFill/>
        </p:spPr>
        <p:txBody>
          <a:bodyPr wrap="none" rtlCol="0">
            <a:spAutoFit/>
          </a:bodyPr>
          <a:lstStyle/>
          <a:p>
            <a:pPr algn="ctr"/>
            <a:r>
              <a:rPr kumimoji="1" lang="ja-JP" altLang="en-US" sz="3200" dirty="0">
                <a:solidFill>
                  <a:schemeClr val="bg2"/>
                </a:solidFill>
              </a:rPr>
              <a:t>まとめ</a:t>
            </a:r>
            <a:endParaRPr kumimoji="1" lang="en-US" altLang="ja-JP" sz="3200" dirty="0">
              <a:solidFill>
                <a:schemeClr val="bg2"/>
              </a:solidFill>
            </a:endParaRPr>
          </a:p>
          <a:p>
            <a:pPr algn="ctr"/>
            <a:r>
              <a:rPr kumimoji="1" lang="ja-JP" altLang="en-US" sz="3200" dirty="0">
                <a:solidFill>
                  <a:schemeClr val="bg2"/>
                </a:solidFill>
              </a:rPr>
              <a:t>更なる検討</a:t>
            </a:r>
          </a:p>
        </p:txBody>
      </p:sp>
      <p:sp>
        <p:nvSpPr>
          <p:cNvPr id="7" name="正方形/長方形 6">
            <a:extLst>
              <a:ext uri="{FF2B5EF4-FFF2-40B4-BE49-F238E27FC236}">
                <a16:creationId xmlns:a16="http://schemas.microsoft.com/office/drawing/2014/main" id="{64B1543C-DA08-4674-9B84-7CEEE9338C72}"/>
              </a:ext>
            </a:extLst>
          </p:cNvPr>
          <p:cNvSpPr/>
          <p:nvPr/>
        </p:nvSpPr>
        <p:spPr>
          <a:xfrm>
            <a:off x="569910" y="1972198"/>
            <a:ext cx="7812090" cy="400110"/>
          </a:xfrm>
          <a:prstGeom prst="rect">
            <a:avLst/>
          </a:prstGeom>
        </p:spPr>
        <p:txBody>
          <a:bodyPr wrap="square">
            <a:spAutoFit/>
          </a:bodyPr>
          <a:lstStyle/>
          <a:p>
            <a:pPr marL="285750" indent="-285750">
              <a:buFont typeface="Wingdings" panose="05000000000000000000" pitchFamily="2" charset="2"/>
              <a:buChar char="p"/>
            </a:pPr>
            <a:r>
              <a:rPr lang="en-US" altLang="ja-JP" sz="2000" dirty="0"/>
              <a:t>ILC</a:t>
            </a:r>
            <a:r>
              <a:rPr lang="ja-JP" altLang="en-US" sz="2000" dirty="0"/>
              <a:t>の</a:t>
            </a:r>
            <a:r>
              <a:rPr lang="en-US" altLang="ja-JP" sz="2000" dirty="0"/>
              <a:t>Internal Target</a:t>
            </a:r>
            <a:r>
              <a:rPr lang="ja-JP" altLang="en-US" sz="2000" dirty="0"/>
              <a:t>の場合、発熱条件はそれほど厳しくない。</a:t>
            </a:r>
            <a:endParaRPr lang="en-US" altLang="ja-JP" sz="2000" dirty="0"/>
          </a:p>
        </p:txBody>
      </p:sp>
      <p:sp>
        <p:nvSpPr>
          <p:cNvPr id="6" name="正方形/長方形 5">
            <a:extLst>
              <a:ext uri="{FF2B5EF4-FFF2-40B4-BE49-F238E27FC236}">
                <a16:creationId xmlns:a16="http://schemas.microsoft.com/office/drawing/2014/main" id="{64B1543C-DA08-4674-9B84-7CEEE9338C72}"/>
              </a:ext>
            </a:extLst>
          </p:cNvPr>
          <p:cNvSpPr/>
          <p:nvPr/>
        </p:nvSpPr>
        <p:spPr>
          <a:xfrm>
            <a:off x="564806" y="2440087"/>
            <a:ext cx="8004923" cy="400110"/>
          </a:xfrm>
          <a:prstGeom prst="rect">
            <a:avLst/>
          </a:prstGeom>
        </p:spPr>
        <p:txBody>
          <a:bodyPr wrap="square">
            <a:spAutoFit/>
          </a:bodyPr>
          <a:lstStyle/>
          <a:p>
            <a:pPr marL="285750" indent="-285750">
              <a:buFont typeface="Wingdings" panose="05000000000000000000" pitchFamily="2" charset="2"/>
              <a:buChar char="p"/>
            </a:pPr>
            <a:r>
              <a:rPr lang="ja-JP" altLang="en-US" sz="2000" dirty="0"/>
              <a:t>現段階の素計算では</a:t>
            </a:r>
            <a:r>
              <a:rPr lang="en-US" altLang="ja-JP" sz="2000" dirty="0"/>
              <a:t>ILC</a:t>
            </a:r>
            <a:r>
              <a:rPr lang="ja-JP" altLang="en-US" sz="2000" dirty="0"/>
              <a:t>の</a:t>
            </a:r>
            <a:r>
              <a:rPr lang="en-US" altLang="ja-JP" sz="2000" dirty="0"/>
              <a:t>Internal Target</a:t>
            </a:r>
            <a:r>
              <a:rPr lang="ja-JP" altLang="en-US" sz="2000" dirty="0"/>
              <a:t>の標的の実現可能性は高い。</a:t>
            </a:r>
            <a:endParaRPr lang="en-US" altLang="ja-JP" sz="2000" dirty="0"/>
          </a:p>
        </p:txBody>
      </p:sp>
      <p:sp>
        <p:nvSpPr>
          <p:cNvPr id="9" name="正方形/長方形 8">
            <a:extLst>
              <a:ext uri="{FF2B5EF4-FFF2-40B4-BE49-F238E27FC236}">
                <a16:creationId xmlns:a16="http://schemas.microsoft.com/office/drawing/2014/main" id="{64B1543C-DA08-4674-9B84-7CEEE9338C72}"/>
              </a:ext>
            </a:extLst>
          </p:cNvPr>
          <p:cNvSpPr/>
          <p:nvPr/>
        </p:nvSpPr>
        <p:spPr>
          <a:xfrm>
            <a:off x="564806" y="2870371"/>
            <a:ext cx="8004923" cy="707886"/>
          </a:xfrm>
          <a:prstGeom prst="rect">
            <a:avLst/>
          </a:prstGeom>
        </p:spPr>
        <p:txBody>
          <a:bodyPr wrap="square">
            <a:spAutoFit/>
          </a:bodyPr>
          <a:lstStyle/>
          <a:p>
            <a:pPr marL="285750" indent="-285750">
              <a:buFont typeface="Wingdings" panose="05000000000000000000" pitchFamily="2" charset="2"/>
              <a:buChar char="p"/>
            </a:pPr>
            <a:r>
              <a:rPr lang="en-US" altLang="ja-JP" sz="2000" dirty="0"/>
              <a:t>LEMMA</a:t>
            </a:r>
            <a:r>
              <a:rPr lang="ja-JP" altLang="en-US" sz="2000" dirty="0"/>
              <a:t>の場合には発熱密度を分散させるための新たな概念の標的が必要となる。</a:t>
            </a:r>
            <a:endParaRPr lang="en-US" altLang="ja-JP" sz="2000" dirty="0"/>
          </a:p>
        </p:txBody>
      </p:sp>
      <p:sp>
        <p:nvSpPr>
          <p:cNvPr id="11" name="正方形/長方形 10">
            <a:extLst>
              <a:ext uri="{FF2B5EF4-FFF2-40B4-BE49-F238E27FC236}">
                <a16:creationId xmlns:a16="http://schemas.microsoft.com/office/drawing/2014/main" id="{64B1543C-DA08-4674-9B84-7CEEE9338C72}"/>
              </a:ext>
            </a:extLst>
          </p:cNvPr>
          <p:cNvSpPr/>
          <p:nvPr/>
        </p:nvSpPr>
        <p:spPr>
          <a:xfrm>
            <a:off x="564806" y="3573189"/>
            <a:ext cx="8202616" cy="1015663"/>
          </a:xfrm>
          <a:prstGeom prst="rect">
            <a:avLst/>
          </a:prstGeom>
        </p:spPr>
        <p:txBody>
          <a:bodyPr wrap="square">
            <a:spAutoFit/>
          </a:bodyPr>
          <a:lstStyle/>
          <a:p>
            <a:pPr marL="285750" indent="-285750">
              <a:buFont typeface="Wingdings" panose="05000000000000000000" pitchFamily="2" charset="2"/>
              <a:buChar char="p"/>
            </a:pPr>
            <a:r>
              <a:rPr lang="ja-JP" altLang="en-US" sz="2000" dirty="0"/>
              <a:t>例えば、「予熱した</a:t>
            </a:r>
            <a:r>
              <a:rPr lang="en-US" altLang="ja-JP" sz="2000" dirty="0"/>
              <a:t>1</a:t>
            </a:r>
            <a:r>
              <a:rPr lang="en-US" altLang="ja-JP" sz="2000" dirty="0">
                <a:latin typeface="Symbol" panose="05050102010706020507" pitchFamily="18" charset="2"/>
              </a:rPr>
              <a:t> m</a:t>
            </a:r>
            <a:r>
              <a:rPr lang="en-US" altLang="ja-JP" sz="2000" dirty="0"/>
              <a:t>m</a:t>
            </a:r>
            <a:r>
              <a:rPr lang="ja-JP" altLang="en-US" sz="2000" dirty="0"/>
              <a:t>厚の荷電変換ストリッパーフォイル</a:t>
            </a:r>
            <a:r>
              <a:rPr lang="en-US" altLang="ja-JP" sz="2000" dirty="0"/>
              <a:t>10000</a:t>
            </a:r>
            <a:r>
              <a:rPr lang="ja-JP" altLang="en-US" sz="2000" dirty="0"/>
              <a:t>枚で除熱能力を極限まで高める」とか、「巨大回転標的」とか、「ハイブリッド（振動＋回転）標的」とか？　（ロマンを追う。）</a:t>
            </a:r>
            <a:endParaRPr lang="en-US" altLang="ja-JP" sz="2000" dirty="0"/>
          </a:p>
        </p:txBody>
      </p:sp>
      <p:sp>
        <p:nvSpPr>
          <p:cNvPr id="2" name="円/楕円 1"/>
          <p:cNvSpPr/>
          <p:nvPr/>
        </p:nvSpPr>
        <p:spPr>
          <a:xfrm>
            <a:off x="569909" y="5385053"/>
            <a:ext cx="1323975" cy="1253626"/>
          </a:xfrm>
          <a:prstGeom prst="ellipse">
            <a:avLst/>
          </a:prstGeom>
          <a:solidFill>
            <a:schemeClr val="bg1">
              <a:lumMod val="50000"/>
              <a:lumOff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円/楕円 11"/>
          <p:cNvSpPr/>
          <p:nvPr/>
        </p:nvSpPr>
        <p:spPr>
          <a:xfrm>
            <a:off x="912810" y="5670803"/>
            <a:ext cx="647700" cy="663076"/>
          </a:xfrm>
          <a:prstGeom prst="ellipse">
            <a:avLst/>
          </a:prstGeom>
          <a:solidFill>
            <a:schemeClr val="bg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円/楕円 12"/>
          <p:cNvSpPr/>
          <p:nvPr/>
        </p:nvSpPr>
        <p:spPr>
          <a:xfrm>
            <a:off x="1136645" y="5886204"/>
            <a:ext cx="233365" cy="225029"/>
          </a:xfrm>
          <a:prstGeom prst="ellipse">
            <a:avLst/>
          </a:prstGeom>
          <a:solidFill>
            <a:schemeClr val="bg1">
              <a:lumMod val="50000"/>
              <a:lumOff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円弧 14"/>
          <p:cNvSpPr/>
          <p:nvPr/>
        </p:nvSpPr>
        <p:spPr>
          <a:xfrm>
            <a:off x="731836" y="5495678"/>
            <a:ext cx="1028700" cy="1038225"/>
          </a:xfrm>
          <a:prstGeom prst="arc">
            <a:avLst>
              <a:gd name="adj1" fmla="val 16200000"/>
              <a:gd name="adj2" fmla="val 14391975"/>
            </a:avLst>
          </a:prstGeom>
          <a:ln>
            <a:solidFill>
              <a:schemeClr val="bg1"/>
            </a:solidFill>
            <a:head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cxnSp>
        <p:nvCxnSpPr>
          <p:cNvPr id="4" name="直線矢印コネクタ 3"/>
          <p:cNvCxnSpPr>
            <a:stCxn id="13" idx="0"/>
            <a:endCxn id="13" idx="4"/>
          </p:cNvCxnSpPr>
          <p:nvPr/>
        </p:nvCxnSpPr>
        <p:spPr>
          <a:xfrm>
            <a:off x="1253328" y="5886204"/>
            <a:ext cx="0" cy="225029"/>
          </a:xfrm>
          <a:prstGeom prst="straightConnector1">
            <a:avLst/>
          </a:prstGeom>
          <a:ln>
            <a:solidFill>
              <a:schemeClr val="bg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6" name="円弧 15"/>
          <p:cNvSpPr/>
          <p:nvPr/>
        </p:nvSpPr>
        <p:spPr>
          <a:xfrm>
            <a:off x="731836" y="5467020"/>
            <a:ext cx="1028700" cy="1038225"/>
          </a:xfrm>
          <a:prstGeom prst="arc">
            <a:avLst>
              <a:gd name="adj1" fmla="val 16200000"/>
              <a:gd name="adj2" fmla="val 14391975"/>
            </a:avLst>
          </a:prstGeom>
          <a:ln>
            <a:solidFill>
              <a:schemeClr val="bg1"/>
            </a:solidFill>
            <a:head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5" name="テキスト ボックス 4"/>
          <p:cNvSpPr txBox="1"/>
          <p:nvPr/>
        </p:nvSpPr>
        <p:spPr>
          <a:xfrm>
            <a:off x="2055811" y="5551138"/>
            <a:ext cx="2181222" cy="954107"/>
          </a:xfrm>
          <a:prstGeom prst="rect">
            <a:avLst/>
          </a:prstGeom>
          <a:noFill/>
        </p:spPr>
        <p:txBody>
          <a:bodyPr wrap="square" rtlCol="0">
            <a:spAutoFit/>
          </a:bodyPr>
          <a:lstStyle/>
          <a:p>
            <a:pPr marL="285750" indent="-285750">
              <a:buFont typeface="Wingdings" panose="05000000000000000000" pitchFamily="2" charset="2"/>
              <a:buChar char="p"/>
            </a:pPr>
            <a:r>
              <a:rPr kumimoji="1" lang="ja-JP" altLang="en-US" sz="1400" dirty="0"/>
              <a:t>磁気浮上軸受に数</a:t>
            </a:r>
            <a:r>
              <a:rPr kumimoji="1" lang="en-US" altLang="ja-JP" sz="1400" dirty="0" err="1"/>
              <a:t>μm</a:t>
            </a:r>
            <a:r>
              <a:rPr kumimoji="1" lang="ja-JP" altLang="en-US" sz="1400" dirty="0"/>
              <a:t>の振動</a:t>
            </a:r>
            <a:endParaRPr kumimoji="1" lang="en-US" altLang="ja-JP" sz="1400" dirty="0"/>
          </a:p>
          <a:p>
            <a:pPr marL="285750" indent="-285750">
              <a:buFont typeface="Wingdings" panose="05000000000000000000" pitchFamily="2" charset="2"/>
              <a:buChar char="p"/>
            </a:pPr>
            <a:r>
              <a:rPr kumimoji="1" lang="en-US" altLang="ja-JP" sz="1400" dirty="0"/>
              <a:t>5kHz</a:t>
            </a:r>
            <a:r>
              <a:rPr kumimoji="1" lang="ja-JP" altLang="en-US" sz="1400" dirty="0"/>
              <a:t>の回転数で</a:t>
            </a:r>
            <a:r>
              <a:rPr kumimoji="1" lang="en-US" altLang="ja-JP" sz="1400" dirty="0"/>
              <a:t>5</a:t>
            </a:r>
            <a:r>
              <a:rPr kumimoji="1" lang="ja-JP" altLang="en-US" sz="1400" dirty="0"/>
              <a:t>倍に分散</a:t>
            </a:r>
          </a:p>
        </p:txBody>
      </p:sp>
      <p:sp>
        <p:nvSpPr>
          <p:cNvPr id="17" name="正方形/長方形 16"/>
          <p:cNvSpPr/>
          <p:nvPr/>
        </p:nvSpPr>
        <p:spPr>
          <a:xfrm>
            <a:off x="409575" y="5241350"/>
            <a:ext cx="3924300" cy="147377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正方形/長方形 17">
            <a:extLst>
              <a:ext uri="{FF2B5EF4-FFF2-40B4-BE49-F238E27FC236}">
                <a16:creationId xmlns:a16="http://schemas.microsoft.com/office/drawing/2014/main" id="{64B1543C-DA08-4674-9B84-7CEEE9338C72}"/>
              </a:ext>
            </a:extLst>
          </p:cNvPr>
          <p:cNvSpPr/>
          <p:nvPr/>
        </p:nvSpPr>
        <p:spPr>
          <a:xfrm>
            <a:off x="4871124" y="6305190"/>
            <a:ext cx="3916365" cy="400110"/>
          </a:xfrm>
          <a:prstGeom prst="rect">
            <a:avLst/>
          </a:prstGeom>
        </p:spPr>
        <p:txBody>
          <a:bodyPr wrap="square">
            <a:spAutoFit/>
          </a:bodyPr>
          <a:lstStyle/>
          <a:p>
            <a:r>
              <a:rPr lang="ja-JP" altLang="en-US" sz="2000" u="sng" dirty="0"/>
              <a:t>ご静聴ありがとうございます。</a:t>
            </a:r>
            <a:endParaRPr lang="en-US" altLang="ja-JP" sz="2000" u="sng" dirty="0"/>
          </a:p>
        </p:txBody>
      </p:sp>
      <p:sp>
        <p:nvSpPr>
          <p:cNvPr id="19" name="正方形/長方形 18">
            <a:extLst>
              <a:ext uri="{FF2B5EF4-FFF2-40B4-BE49-F238E27FC236}">
                <a16:creationId xmlns:a16="http://schemas.microsoft.com/office/drawing/2014/main" id="{64B1543C-DA08-4674-9B84-7CEEE9338C72}"/>
              </a:ext>
            </a:extLst>
          </p:cNvPr>
          <p:cNvSpPr/>
          <p:nvPr/>
        </p:nvSpPr>
        <p:spPr>
          <a:xfrm>
            <a:off x="4871124" y="5209138"/>
            <a:ext cx="3569067" cy="923330"/>
          </a:xfrm>
          <a:prstGeom prst="rect">
            <a:avLst/>
          </a:prstGeom>
        </p:spPr>
        <p:txBody>
          <a:bodyPr wrap="square">
            <a:spAutoFit/>
          </a:bodyPr>
          <a:lstStyle/>
          <a:p>
            <a:r>
              <a:rPr lang="ja-JP" altLang="en-US" dirty="0"/>
              <a:t>（独り言）</a:t>
            </a:r>
            <a:endParaRPr lang="en-US" altLang="ja-JP" dirty="0"/>
          </a:p>
          <a:p>
            <a:r>
              <a:rPr lang="ja-JP" altLang="en-US" dirty="0"/>
              <a:t>それにしても</a:t>
            </a:r>
            <a:r>
              <a:rPr lang="en-US" altLang="ja-JP" dirty="0"/>
              <a:t>1800000</a:t>
            </a:r>
            <a:r>
              <a:rPr lang="ja-JP" altLang="en-US" dirty="0"/>
              <a:t>倍は過酷</a:t>
            </a:r>
            <a:endParaRPr lang="en-US" altLang="ja-JP" dirty="0"/>
          </a:p>
          <a:p>
            <a:r>
              <a:rPr lang="ja-JP" altLang="en-US" dirty="0"/>
              <a:t>光速チョッパー？</a:t>
            </a:r>
            <a:endParaRPr lang="en-US" altLang="ja-JP" dirty="0"/>
          </a:p>
        </p:txBody>
      </p:sp>
      <p:sp>
        <p:nvSpPr>
          <p:cNvPr id="20" name="正方形/長方形 19">
            <a:extLst>
              <a:ext uri="{FF2B5EF4-FFF2-40B4-BE49-F238E27FC236}">
                <a16:creationId xmlns:a16="http://schemas.microsoft.com/office/drawing/2014/main" id="{64B1543C-DA08-4674-9B84-7CEEE9338C72}"/>
              </a:ext>
            </a:extLst>
          </p:cNvPr>
          <p:cNvSpPr/>
          <p:nvPr/>
        </p:nvSpPr>
        <p:spPr>
          <a:xfrm>
            <a:off x="569910" y="4636306"/>
            <a:ext cx="7812090" cy="400110"/>
          </a:xfrm>
          <a:prstGeom prst="rect">
            <a:avLst/>
          </a:prstGeom>
        </p:spPr>
        <p:txBody>
          <a:bodyPr wrap="square">
            <a:spAutoFit/>
          </a:bodyPr>
          <a:lstStyle/>
          <a:p>
            <a:pPr marL="285750" indent="-285750">
              <a:buFont typeface="Wingdings" panose="05000000000000000000" pitchFamily="2" charset="2"/>
              <a:buChar char="p"/>
            </a:pPr>
            <a:r>
              <a:rPr lang="en-US" altLang="ja-JP" sz="2000" dirty="0"/>
              <a:t>IFMIF </a:t>
            </a:r>
            <a:r>
              <a:rPr lang="ja-JP" altLang="en-US" sz="2000" dirty="0"/>
              <a:t>液体</a:t>
            </a:r>
            <a:r>
              <a:rPr lang="en-US" altLang="ja-JP" sz="2000" dirty="0"/>
              <a:t>Li</a:t>
            </a:r>
            <a:r>
              <a:rPr lang="ja-JP" altLang="en-US" sz="2000" dirty="0"/>
              <a:t>標的は高い発熱密度を受けられるが、検討が必要。</a:t>
            </a:r>
            <a:endParaRPr lang="en-US" altLang="ja-JP" sz="2000" dirty="0"/>
          </a:p>
        </p:txBody>
      </p:sp>
    </p:spTree>
    <p:extLst>
      <p:ext uri="{BB962C8B-B14F-4D97-AF65-F5344CB8AC3E}">
        <p14:creationId xmlns:p14="http://schemas.microsoft.com/office/powerpoint/2010/main" val="15587494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A54F909-4088-4E13-848B-3C5D8C8C60F7}"/>
              </a:ext>
            </a:extLst>
          </p:cNvPr>
          <p:cNvSpPr>
            <a:spLocks noGrp="1"/>
          </p:cNvSpPr>
          <p:nvPr>
            <p:ph type="title"/>
          </p:nvPr>
        </p:nvSpPr>
        <p:spPr>
          <a:xfrm>
            <a:off x="3269599" y="640080"/>
            <a:ext cx="3065887" cy="900812"/>
          </a:xfrm>
        </p:spPr>
        <p:txBody>
          <a:bodyPr/>
          <a:lstStyle/>
          <a:p>
            <a:r>
              <a:rPr kumimoji="1" lang="ja-JP" altLang="en-US" dirty="0"/>
              <a:t>はじめに</a:t>
            </a:r>
          </a:p>
        </p:txBody>
      </p:sp>
      <p:sp>
        <p:nvSpPr>
          <p:cNvPr id="3" name="コンテンツ プレースホルダー 2">
            <a:extLst>
              <a:ext uri="{FF2B5EF4-FFF2-40B4-BE49-F238E27FC236}">
                <a16:creationId xmlns:a16="http://schemas.microsoft.com/office/drawing/2014/main" id="{E4A265F6-157C-4A77-BF2B-019F3AE2D5EF}"/>
              </a:ext>
            </a:extLst>
          </p:cNvPr>
          <p:cNvSpPr>
            <a:spLocks noGrp="1"/>
          </p:cNvSpPr>
          <p:nvPr>
            <p:ph idx="1"/>
          </p:nvPr>
        </p:nvSpPr>
        <p:spPr>
          <a:xfrm>
            <a:off x="428483" y="1885220"/>
            <a:ext cx="8264255" cy="2861953"/>
          </a:xfrm>
        </p:spPr>
        <p:txBody>
          <a:bodyPr>
            <a:normAutofit lnSpcReduction="10000"/>
          </a:bodyPr>
          <a:lstStyle/>
          <a:p>
            <a:pPr>
              <a:buFont typeface="Wingdings" panose="05000000000000000000" pitchFamily="2" charset="2"/>
              <a:buChar char="l"/>
            </a:pPr>
            <a:r>
              <a:rPr kumimoji="1" lang="en-US" altLang="ja-JP" sz="2000" dirty="0"/>
              <a:t> Proposal at </a:t>
            </a:r>
            <a:r>
              <a:rPr lang="en-US" altLang="ja-JP" sz="2000" dirty="0"/>
              <a:t>DAFNE for the </a:t>
            </a:r>
            <a:r>
              <a:rPr lang="en-US" altLang="ja-JP" sz="2000" u="sng" dirty="0"/>
              <a:t>L</a:t>
            </a:r>
            <a:r>
              <a:rPr lang="en-US" altLang="ja-JP" sz="2000" dirty="0"/>
              <a:t>ow </a:t>
            </a:r>
            <a:r>
              <a:rPr lang="en-US" altLang="ja-JP" sz="2000" u="sng" dirty="0" err="1"/>
              <a:t>EM</a:t>
            </a:r>
            <a:r>
              <a:rPr lang="en-US" altLang="ja-JP" sz="2000" dirty="0" err="1"/>
              <a:t>ittance</a:t>
            </a:r>
            <a:r>
              <a:rPr lang="en-US" altLang="ja-JP" sz="2000" dirty="0"/>
              <a:t> </a:t>
            </a:r>
            <a:r>
              <a:rPr lang="en-US" altLang="ja-JP" sz="2000" u="sng" dirty="0"/>
              <a:t>M</a:t>
            </a:r>
            <a:r>
              <a:rPr lang="en-US" altLang="ja-JP" sz="2000" dirty="0"/>
              <a:t>uon </a:t>
            </a:r>
            <a:r>
              <a:rPr lang="en-US" altLang="ja-JP" sz="2000" u="sng" dirty="0"/>
              <a:t>A</a:t>
            </a:r>
            <a:r>
              <a:rPr lang="en-US" altLang="ja-JP" sz="2000" dirty="0"/>
              <a:t>ccelerator (LEMMA),</a:t>
            </a:r>
          </a:p>
          <a:p>
            <a:pPr marL="0" indent="0">
              <a:buNone/>
            </a:pPr>
            <a:r>
              <a:rPr lang="it-IT" altLang="ja-JP" sz="2000" dirty="0"/>
              <a:t>M. Boscolo, M. Antonelli, O.R. Blanco-Garcia, S. Guiducci, A. Stella</a:t>
            </a:r>
            <a:r>
              <a:rPr lang="ja-JP" altLang="en-US" sz="2000" dirty="0"/>
              <a:t>を目標にしている。</a:t>
            </a:r>
            <a:endParaRPr kumimoji="1" lang="en-US" altLang="ja-JP" sz="2000" dirty="0"/>
          </a:p>
          <a:p>
            <a:pPr>
              <a:buFont typeface="Wingdings" panose="05000000000000000000" pitchFamily="2" charset="2"/>
              <a:buChar char="l"/>
            </a:pPr>
            <a:r>
              <a:rPr kumimoji="1" lang="en-US" altLang="ja-JP" sz="2000" dirty="0"/>
              <a:t>2017</a:t>
            </a:r>
            <a:r>
              <a:rPr kumimoji="1" lang="ja-JP" altLang="en-US" sz="2000" dirty="0"/>
              <a:t>年第一回「</a:t>
            </a:r>
            <a:r>
              <a:rPr lang="en-US" altLang="ja-JP" sz="2000" dirty="0"/>
              <a:t>ILC</a:t>
            </a:r>
            <a:r>
              <a:rPr lang="ja-JP" altLang="en-US" sz="2000" dirty="0"/>
              <a:t>の多角的活用を考える会」から引き続いて検討を行う。ビーム条件の検討が進んで、右往左往したが、最終的には前回と同様な条件に落ち着いた。</a:t>
            </a:r>
            <a:endParaRPr lang="en-US" altLang="ja-JP" sz="2000" dirty="0"/>
          </a:p>
          <a:p>
            <a:pPr>
              <a:buFont typeface="Wingdings" panose="05000000000000000000" pitchFamily="2" charset="2"/>
              <a:buChar char="l"/>
            </a:pPr>
            <a:r>
              <a:rPr lang="en-US" altLang="ja-JP" sz="2000" dirty="0"/>
              <a:t>ILC</a:t>
            </a:r>
            <a:r>
              <a:rPr lang="ja-JP" altLang="en-US" sz="2000" dirty="0"/>
              <a:t> </a:t>
            </a:r>
            <a:r>
              <a:rPr lang="en-US" altLang="ja-JP" sz="2000" dirty="0"/>
              <a:t>Internal Target</a:t>
            </a:r>
            <a:r>
              <a:rPr lang="ja-JP" altLang="en-US" sz="2000" dirty="0"/>
              <a:t>の検討</a:t>
            </a:r>
            <a:endParaRPr lang="en-US" altLang="ja-JP" sz="2000" dirty="0"/>
          </a:p>
          <a:p>
            <a:pPr>
              <a:buFont typeface="Wingdings" panose="05000000000000000000" pitchFamily="2" charset="2"/>
              <a:buChar char="l"/>
            </a:pPr>
            <a:r>
              <a:rPr lang="en-US" altLang="ja-JP" sz="2000" dirty="0"/>
              <a:t>ILC</a:t>
            </a:r>
            <a:r>
              <a:rPr lang="ja-JP" altLang="en-US" sz="2000" dirty="0"/>
              <a:t>実験からのビーム強度向上の可能性検討。</a:t>
            </a:r>
            <a:endParaRPr lang="en-US" altLang="ja-JP" sz="2000" dirty="0"/>
          </a:p>
        </p:txBody>
      </p:sp>
      <p:sp>
        <p:nvSpPr>
          <p:cNvPr id="4" name="正方形/長方形 3">
            <a:extLst>
              <a:ext uri="{FF2B5EF4-FFF2-40B4-BE49-F238E27FC236}">
                <a16:creationId xmlns:a16="http://schemas.microsoft.com/office/drawing/2014/main" id="{C18CB65B-88B2-4C42-BC75-C0F40755D689}"/>
              </a:ext>
            </a:extLst>
          </p:cNvPr>
          <p:cNvSpPr/>
          <p:nvPr/>
        </p:nvSpPr>
        <p:spPr>
          <a:xfrm>
            <a:off x="428483" y="4747173"/>
            <a:ext cx="8558113" cy="1815882"/>
          </a:xfrm>
          <a:prstGeom prst="rect">
            <a:avLst/>
          </a:prstGeom>
        </p:spPr>
        <p:txBody>
          <a:bodyPr wrap="square">
            <a:spAutoFit/>
          </a:bodyPr>
          <a:lstStyle/>
          <a:p>
            <a:pPr marL="342900" indent="-342900">
              <a:buFont typeface="+mj-lt"/>
              <a:buAutoNum type="arabicPeriod"/>
            </a:pPr>
            <a:r>
              <a:rPr lang="en-US" altLang="ja-JP" sz="1600" dirty="0"/>
              <a:t>M. </a:t>
            </a:r>
            <a:r>
              <a:rPr lang="en-US" altLang="ja-JP" sz="1600" dirty="0" err="1"/>
              <a:t>Boscolo</a:t>
            </a:r>
            <a:r>
              <a:rPr lang="en-US" altLang="ja-JP" sz="1600" dirty="0"/>
              <a:t>, “STUDIES OF A SCHEME FOR LOWEMITTANCE MUON BEAM PRODUCTION FROM POSITRONS ON TARGET” Proceedings of IPAC2017, p2486-2489</a:t>
            </a:r>
          </a:p>
          <a:p>
            <a:pPr marL="342900" indent="-342900">
              <a:buFont typeface="+mj-lt"/>
              <a:buAutoNum type="arabicPeriod"/>
            </a:pPr>
            <a:r>
              <a:rPr lang="en-US" altLang="ja-JP" sz="1600" dirty="0"/>
              <a:t>M. </a:t>
            </a:r>
            <a:r>
              <a:rPr lang="en-US" altLang="ja-JP" sz="1600" dirty="0" err="1"/>
              <a:t>Antonelli</a:t>
            </a:r>
            <a:r>
              <a:rPr lang="en-US" altLang="ja-JP" sz="1600" dirty="0"/>
              <a:t>, “Novel proposal for a low emittance muon beam using positron beam on target”, NIM A 807 (2016) 101-107</a:t>
            </a:r>
          </a:p>
          <a:p>
            <a:pPr marL="342900" indent="-342900">
              <a:buFont typeface="+mj-lt"/>
              <a:buAutoNum type="arabicPeriod"/>
            </a:pPr>
            <a:r>
              <a:rPr lang="en-US" altLang="ja-JP" sz="1600" dirty="0"/>
              <a:t>P. </a:t>
            </a:r>
            <a:r>
              <a:rPr lang="en-US" altLang="ja-JP" sz="1600" dirty="0" err="1"/>
              <a:t>Satyamurthy</a:t>
            </a:r>
            <a:r>
              <a:rPr lang="en-US" altLang="ja-JP" sz="1600" dirty="0"/>
              <a:t>, “Design of an 18MW vortex flow water beam dump for 500GeV electrons/positrons of an international linear collider”, NIM A679(2012)67–81</a:t>
            </a:r>
          </a:p>
          <a:p>
            <a:pPr marL="342900" indent="-342900">
              <a:buFont typeface="+mj-lt"/>
              <a:buAutoNum type="arabicPeriod"/>
            </a:pPr>
            <a:r>
              <a:rPr lang="ja-JP" altLang="en-US" sz="1600" dirty="0"/>
              <a:t>牧村俊助、「回転標的レビュー報告書および発表資料」</a:t>
            </a:r>
            <a:r>
              <a:rPr lang="en-US" altLang="ja-JP" sz="1600" dirty="0"/>
              <a:t>KEK Proceeding 2014-5</a:t>
            </a:r>
            <a:endParaRPr lang="ja-JP" altLang="en-US" sz="1600" dirty="0"/>
          </a:p>
        </p:txBody>
      </p:sp>
    </p:spTree>
    <p:extLst>
      <p:ext uri="{BB962C8B-B14F-4D97-AF65-F5344CB8AC3E}">
        <p14:creationId xmlns:p14="http://schemas.microsoft.com/office/powerpoint/2010/main" val="25616004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A54F909-4088-4E13-848B-3C5D8C8C60F7}"/>
              </a:ext>
            </a:extLst>
          </p:cNvPr>
          <p:cNvSpPr>
            <a:spLocks noGrp="1"/>
          </p:cNvSpPr>
          <p:nvPr>
            <p:ph type="title"/>
          </p:nvPr>
        </p:nvSpPr>
        <p:spPr>
          <a:xfrm>
            <a:off x="513066" y="541176"/>
            <a:ext cx="8388946" cy="951722"/>
          </a:xfrm>
        </p:spPr>
        <p:txBody>
          <a:bodyPr>
            <a:noAutofit/>
          </a:bodyPr>
          <a:lstStyle/>
          <a:p>
            <a:r>
              <a:rPr kumimoji="1" lang="en-US" altLang="ja-JP" sz="3200" dirty="0"/>
              <a:t>LEMMA Proposal &amp; ILC internal Target</a:t>
            </a:r>
            <a:br>
              <a:rPr lang="en-US" altLang="ja-JP" sz="2800" dirty="0"/>
            </a:br>
            <a:r>
              <a:rPr lang="en-US" altLang="ja-JP" sz="2400" dirty="0"/>
              <a:t>DAFNE for the Low Emittance Muon Accelerator </a:t>
            </a:r>
            <a:endParaRPr kumimoji="1" lang="ja-JP" altLang="en-US" sz="2400" dirty="0"/>
          </a:p>
        </p:txBody>
      </p:sp>
      <p:sp>
        <p:nvSpPr>
          <p:cNvPr id="7" name="コンテンツ プレースホルダー 2">
            <a:extLst>
              <a:ext uri="{FF2B5EF4-FFF2-40B4-BE49-F238E27FC236}">
                <a16:creationId xmlns:a16="http://schemas.microsoft.com/office/drawing/2014/main" id="{014A508F-8E07-49DE-BFB6-EF2ACA1431AC}"/>
              </a:ext>
            </a:extLst>
          </p:cNvPr>
          <p:cNvSpPr>
            <a:spLocks noGrp="1"/>
          </p:cNvSpPr>
          <p:nvPr>
            <p:ph idx="1"/>
          </p:nvPr>
        </p:nvSpPr>
        <p:spPr>
          <a:xfrm>
            <a:off x="241989" y="1813882"/>
            <a:ext cx="8388946" cy="1999760"/>
          </a:xfrm>
        </p:spPr>
        <p:txBody>
          <a:bodyPr>
            <a:normAutofit/>
          </a:bodyPr>
          <a:lstStyle/>
          <a:p>
            <a:pPr>
              <a:buFont typeface="Wingdings" panose="05000000000000000000" pitchFamily="2" charset="2"/>
              <a:buChar char="p"/>
            </a:pPr>
            <a:r>
              <a:rPr kumimoji="1" lang="en-US" altLang="ja-JP" sz="2000" dirty="0"/>
              <a:t>LEMMA Proposal</a:t>
            </a:r>
            <a:r>
              <a:rPr kumimoji="1" lang="ja-JP" altLang="en-US" sz="2000" dirty="0"/>
              <a:t>は</a:t>
            </a:r>
            <a:r>
              <a:rPr kumimoji="1" lang="en-US" altLang="ja-JP" sz="2000" dirty="0"/>
              <a:t>Muon Collider </a:t>
            </a:r>
            <a:r>
              <a:rPr kumimoji="1" lang="ja-JP" altLang="en-US" sz="2000" dirty="0"/>
              <a:t>のために最適化</a:t>
            </a:r>
            <a:endParaRPr kumimoji="1" lang="en-US" altLang="ja-JP" sz="2000" dirty="0"/>
          </a:p>
          <a:p>
            <a:pPr>
              <a:buFont typeface="Wingdings" panose="05000000000000000000" pitchFamily="2" charset="2"/>
              <a:buChar char="p"/>
            </a:pPr>
            <a:r>
              <a:rPr lang="en-US" altLang="ja-JP" sz="2000" dirty="0"/>
              <a:t>ILC Internal target </a:t>
            </a:r>
            <a:r>
              <a:rPr lang="ja-JP" altLang="en-US" sz="2000" dirty="0"/>
              <a:t>は</a:t>
            </a:r>
            <a:r>
              <a:rPr lang="en-US" altLang="ja-JP" sz="2000" dirty="0"/>
              <a:t>ILC</a:t>
            </a:r>
            <a:r>
              <a:rPr lang="ja-JP" altLang="en-US" sz="2000" dirty="0"/>
              <a:t>の多角的活用のため現段階では</a:t>
            </a:r>
            <a:r>
              <a:rPr lang="en-US" altLang="ja-JP" sz="2000" dirty="0"/>
              <a:t>Feasibility study</a:t>
            </a:r>
          </a:p>
          <a:p>
            <a:pPr>
              <a:buFont typeface="Wingdings" panose="05000000000000000000" pitchFamily="2" charset="2"/>
              <a:buChar char="p"/>
            </a:pPr>
            <a:r>
              <a:rPr lang="en-US" altLang="ja-JP" sz="2000" dirty="0"/>
              <a:t>ILC</a:t>
            </a:r>
            <a:r>
              <a:rPr lang="ja-JP" altLang="en-US" sz="2000" dirty="0"/>
              <a:t>ではビーム強度は弱く、ビーム径も大きいため標的の観点からは実現可能性は高い</a:t>
            </a:r>
            <a:endParaRPr lang="en-US" altLang="ja-JP" sz="2000" dirty="0"/>
          </a:p>
        </p:txBody>
      </p:sp>
      <p:graphicFrame>
        <p:nvGraphicFramePr>
          <p:cNvPr id="8" name="表 7">
            <a:extLst>
              <a:ext uri="{FF2B5EF4-FFF2-40B4-BE49-F238E27FC236}">
                <a16:creationId xmlns:a16="http://schemas.microsoft.com/office/drawing/2014/main" id="{5F24452F-989B-484B-BF40-BFA996AE2751}"/>
              </a:ext>
            </a:extLst>
          </p:cNvPr>
          <p:cNvGraphicFramePr>
            <a:graphicFrameLocks noGrp="1"/>
          </p:cNvGraphicFramePr>
          <p:nvPr>
            <p:extLst>
              <p:ext uri="{D42A27DB-BD31-4B8C-83A1-F6EECF244321}">
                <p14:modId xmlns:p14="http://schemas.microsoft.com/office/powerpoint/2010/main" val="1447498380"/>
              </p:ext>
            </p:extLst>
          </p:nvPr>
        </p:nvGraphicFramePr>
        <p:xfrm>
          <a:off x="513065" y="3347172"/>
          <a:ext cx="8311461" cy="3444153"/>
        </p:xfrm>
        <a:graphic>
          <a:graphicData uri="http://schemas.openxmlformats.org/drawingml/2006/table">
            <a:tbl>
              <a:tblPr firstRow="1" bandRow="1">
                <a:tableStyleId>{5C22544A-7EE6-4342-B048-85BDC9FD1C3A}</a:tableStyleId>
              </a:tblPr>
              <a:tblGrid>
                <a:gridCol w="2390775">
                  <a:extLst>
                    <a:ext uri="{9D8B030D-6E8A-4147-A177-3AD203B41FA5}">
                      <a16:colId xmlns:a16="http://schemas.microsoft.com/office/drawing/2014/main" val="3799011929"/>
                    </a:ext>
                  </a:extLst>
                </a:gridCol>
                <a:gridCol w="2400300">
                  <a:extLst>
                    <a:ext uri="{9D8B030D-6E8A-4147-A177-3AD203B41FA5}">
                      <a16:colId xmlns:a16="http://schemas.microsoft.com/office/drawing/2014/main" val="3217133735"/>
                    </a:ext>
                  </a:extLst>
                </a:gridCol>
                <a:gridCol w="3520386">
                  <a:extLst>
                    <a:ext uri="{9D8B030D-6E8A-4147-A177-3AD203B41FA5}">
                      <a16:colId xmlns:a16="http://schemas.microsoft.com/office/drawing/2014/main" val="2324700088"/>
                    </a:ext>
                  </a:extLst>
                </a:gridCol>
              </a:tblGrid>
              <a:tr h="268527">
                <a:tc>
                  <a:txBody>
                    <a:bodyPr/>
                    <a:lstStyle/>
                    <a:p>
                      <a:endParaRPr kumimoji="1" lang="ja-JP" altLang="en-US" dirty="0"/>
                    </a:p>
                  </a:txBody>
                  <a:tcPr/>
                </a:tc>
                <a:tc>
                  <a:txBody>
                    <a:bodyPr/>
                    <a:lstStyle/>
                    <a:p>
                      <a:r>
                        <a:rPr kumimoji="1" lang="en-US" altLang="ja-JP" dirty="0"/>
                        <a:t>LEMMA</a:t>
                      </a:r>
                      <a:endParaRPr kumimoji="1" lang="ja-JP" altLang="en-US" dirty="0"/>
                    </a:p>
                  </a:txBody>
                  <a:tcPr/>
                </a:tc>
                <a:tc>
                  <a:txBody>
                    <a:bodyPr/>
                    <a:lstStyle/>
                    <a:p>
                      <a:r>
                        <a:rPr kumimoji="1" lang="en-US" altLang="ja-JP" dirty="0"/>
                        <a:t>ILC Internal target</a:t>
                      </a:r>
                      <a:endParaRPr kumimoji="1" lang="ja-JP" altLang="en-US" dirty="0"/>
                    </a:p>
                  </a:txBody>
                  <a:tcPr/>
                </a:tc>
                <a:extLst>
                  <a:ext uri="{0D108BD9-81ED-4DB2-BD59-A6C34878D82A}">
                    <a16:rowId xmlns:a16="http://schemas.microsoft.com/office/drawing/2014/main" val="3061420363"/>
                  </a:ext>
                </a:extLst>
              </a:tr>
              <a:tr h="691515">
                <a:tc>
                  <a:txBody>
                    <a:bodyPr/>
                    <a:lstStyle/>
                    <a:p>
                      <a:r>
                        <a:rPr kumimoji="1" lang="en-US" altLang="ja-JP" dirty="0"/>
                        <a:t>Beam parameter</a:t>
                      </a:r>
                    </a:p>
                    <a:p>
                      <a:r>
                        <a:rPr kumimoji="1" lang="ja-JP" altLang="en-US" baseline="0" dirty="0"/>
                        <a:t> </a:t>
                      </a:r>
                      <a:r>
                        <a:rPr kumimoji="1" lang="en-US" altLang="ja-JP" baseline="0" dirty="0"/>
                        <a:t>(45 GeV)</a:t>
                      </a:r>
                      <a:endParaRPr kumimoji="1" lang="ja-JP" altLang="en-US" dirty="0"/>
                    </a:p>
                  </a:txBody>
                  <a:tcPr/>
                </a:tc>
                <a:tc>
                  <a:txBody>
                    <a:bodyPr/>
                    <a:lstStyle/>
                    <a:p>
                      <a:pPr>
                        <a:spcAft>
                          <a:spcPts val="0"/>
                        </a:spcAft>
                      </a:pPr>
                      <a:r>
                        <a:rPr lang="en-US" altLang="ja-JP" sz="1800" dirty="0">
                          <a:latin typeface="ＭＳ Ｐゴシック" panose="020B0600070205080204" pitchFamily="50" charset="-128"/>
                          <a:ea typeface="ＭＳ Ｐゴシック" panose="020B0600070205080204" pitchFamily="50" charset="-128"/>
                          <a:cs typeface="ＭＳ Ｐゴシック" panose="020B0600070205080204" pitchFamily="50" charset="-128"/>
                        </a:rPr>
                        <a:t>3e11 e+/bunch</a:t>
                      </a:r>
                      <a:endParaRPr lang="ja-JP" altLang="ja-JP" sz="1800" dirty="0">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a:p>
                      <a:pPr>
                        <a:spcAft>
                          <a:spcPts val="0"/>
                        </a:spcAft>
                      </a:pPr>
                      <a:r>
                        <a:rPr lang="en-US" altLang="ja-JP" sz="1800" dirty="0">
                          <a:latin typeface="ＭＳ Ｐゴシック" panose="020B0600070205080204" pitchFamily="50" charset="-128"/>
                          <a:ea typeface="ＭＳ Ｐゴシック" panose="020B0600070205080204" pitchFamily="50" charset="-128"/>
                          <a:cs typeface="ＭＳ Ｐゴシック" panose="020B0600070205080204" pitchFamily="50" charset="-128"/>
                        </a:rPr>
                        <a:t>1 bunch / 200 ns</a:t>
                      </a:r>
                      <a:endParaRPr lang="ja-JP" altLang="ja-JP" sz="1800" dirty="0">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a:txBody>
                  <a:tcPr/>
                </a:tc>
                <a:tc>
                  <a:txBody>
                    <a:bodyPr/>
                    <a:lstStyle/>
                    <a:p>
                      <a:pPr>
                        <a:spcAft>
                          <a:spcPts val="0"/>
                        </a:spcAft>
                      </a:pPr>
                      <a:r>
                        <a:rPr lang="en-US" altLang="ja-JP" sz="1800" dirty="0">
                          <a:latin typeface="ＭＳ Ｐゴシック" panose="020B0600070205080204" pitchFamily="50" charset="-128"/>
                          <a:ea typeface="ＭＳ Ｐゴシック" panose="020B0600070205080204" pitchFamily="50" charset="-128"/>
                          <a:cs typeface="ＭＳ Ｐゴシック" panose="020B0600070205080204" pitchFamily="50" charset="-128"/>
                        </a:rPr>
                        <a:t>2e10 e+/bunch</a:t>
                      </a:r>
                      <a:endParaRPr lang="ja-JP" altLang="ja-JP" sz="1800" dirty="0">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a:p>
                      <a:pPr>
                        <a:spcAft>
                          <a:spcPts val="0"/>
                        </a:spcAft>
                      </a:pPr>
                      <a:r>
                        <a:rPr lang="en-US" altLang="ja-JP" sz="1800" dirty="0">
                          <a:latin typeface="ＭＳ Ｐゴシック" panose="020B0600070205080204" pitchFamily="50" charset="-128"/>
                          <a:ea typeface="ＭＳ Ｐゴシック" panose="020B0600070205080204" pitchFamily="50" charset="-128"/>
                          <a:cs typeface="ＭＳ Ｐゴシック" panose="020B0600070205080204" pitchFamily="50" charset="-128"/>
                        </a:rPr>
                        <a:t>2820 bunches/train, 4 trains/s</a:t>
                      </a:r>
                      <a:endParaRPr lang="ja-JP" altLang="ja-JP" sz="1800" dirty="0">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a:txBody>
                  <a:tcPr/>
                </a:tc>
                <a:extLst>
                  <a:ext uri="{0D108BD9-81ED-4DB2-BD59-A6C34878D82A}">
                    <a16:rowId xmlns:a16="http://schemas.microsoft.com/office/drawing/2014/main" val="2261753748"/>
                  </a:ext>
                </a:extLst>
              </a:tr>
              <a:tr h="397813">
                <a:tc>
                  <a:txBody>
                    <a:bodyPr/>
                    <a:lstStyle/>
                    <a:p>
                      <a:r>
                        <a:rPr kumimoji="1" lang="en-US" altLang="ja-JP" dirty="0"/>
                        <a:t>e+/s</a:t>
                      </a:r>
                      <a:endParaRPr kumimoji="1" lang="ja-JP" alt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1800" dirty="0">
                          <a:latin typeface="ＭＳ Ｐゴシック" panose="020B0600070205080204" pitchFamily="50" charset="-128"/>
                          <a:ea typeface="ＭＳ Ｐゴシック" panose="020B0600070205080204" pitchFamily="50" charset="-128"/>
                          <a:cs typeface="ＭＳ Ｐゴシック" panose="020B0600070205080204" pitchFamily="50" charset="-128"/>
                        </a:rPr>
                        <a:t>1.5e18 e+/s</a:t>
                      </a:r>
                      <a:endParaRPr lang="ja-JP" altLang="ja-JP" sz="1800" dirty="0">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a:txBody>
                  <a:tcPr/>
                </a:tc>
                <a:tc>
                  <a:txBody>
                    <a:bodyPr/>
                    <a:lstStyle/>
                    <a:p>
                      <a:r>
                        <a:rPr lang="en-US" altLang="ja-JP" sz="1800" dirty="0">
                          <a:latin typeface="ＭＳ Ｐゴシック" panose="020B0600070205080204" pitchFamily="50" charset="-128"/>
                          <a:ea typeface="ＭＳ Ｐゴシック" panose="020B0600070205080204" pitchFamily="50" charset="-128"/>
                          <a:cs typeface="ＭＳ Ｐゴシック" panose="020B0600070205080204" pitchFamily="50" charset="-128"/>
                        </a:rPr>
                        <a:t>2.2e14 e+/s</a:t>
                      </a:r>
                      <a:endParaRPr kumimoji="1" lang="ja-JP" altLang="en-US" dirty="0"/>
                    </a:p>
                  </a:txBody>
                  <a:tcPr/>
                </a:tc>
                <a:extLst>
                  <a:ext uri="{0D108BD9-81ED-4DB2-BD59-A6C34878D82A}">
                    <a16:rowId xmlns:a16="http://schemas.microsoft.com/office/drawing/2014/main" val="703399696"/>
                  </a:ext>
                </a:extLst>
              </a:tr>
              <a:tr h="397813">
                <a:tc>
                  <a:txBody>
                    <a:bodyPr/>
                    <a:lstStyle/>
                    <a:p>
                      <a:r>
                        <a:rPr kumimoji="1" lang="en-US" altLang="ja-JP" dirty="0"/>
                        <a:t>Number of pulse/s</a:t>
                      </a:r>
                      <a:endParaRPr kumimoji="1" lang="ja-JP" alt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1800" dirty="0">
                          <a:latin typeface="ＭＳ Ｐゴシック" panose="020B0600070205080204" pitchFamily="50" charset="-128"/>
                          <a:ea typeface="ＭＳ Ｐゴシック" panose="020B0600070205080204" pitchFamily="50" charset="-128"/>
                          <a:cs typeface="ＭＳ Ｐゴシック" panose="020B0600070205080204" pitchFamily="50" charset="-128"/>
                        </a:rPr>
                        <a:t>5e 6 pulse/s</a:t>
                      </a:r>
                      <a:endParaRPr lang="ja-JP" altLang="ja-JP" sz="1800" dirty="0">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1800" dirty="0">
                          <a:latin typeface="ＭＳ Ｐゴシック" panose="020B0600070205080204" pitchFamily="50" charset="-128"/>
                          <a:ea typeface="ＭＳ Ｐゴシック" panose="020B0600070205080204" pitchFamily="50" charset="-128"/>
                          <a:cs typeface="ＭＳ Ｐゴシック" panose="020B0600070205080204" pitchFamily="50" charset="-128"/>
                        </a:rPr>
                        <a:t>1.1e 4 pulse/s</a:t>
                      </a:r>
                      <a:endParaRPr lang="ja-JP" altLang="ja-JP" sz="1800" dirty="0">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a:txBody>
                  <a:tcPr/>
                </a:tc>
                <a:extLst>
                  <a:ext uri="{0D108BD9-81ED-4DB2-BD59-A6C34878D82A}">
                    <a16:rowId xmlns:a16="http://schemas.microsoft.com/office/drawing/2014/main" val="1259182793"/>
                  </a:ext>
                </a:extLst>
              </a:tr>
              <a:tr h="397813">
                <a:tc>
                  <a:txBody>
                    <a:bodyPr/>
                    <a:lstStyle/>
                    <a:p>
                      <a:r>
                        <a:rPr kumimoji="1" lang="en-US" altLang="ja-JP" dirty="0"/>
                        <a:t>e+/pulse</a:t>
                      </a:r>
                      <a:endParaRPr kumimoji="1" lang="ja-JP" alt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1800" dirty="0">
                          <a:latin typeface="ＭＳ Ｐゴシック" panose="020B0600070205080204" pitchFamily="50" charset="-128"/>
                          <a:ea typeface="ＭＳ Ｐゴシック" panose="020B0600070205080204" pitchFamily="50" charset="-128"/>
                          <a:cs typeface="ＭＳ Ｐゴシック" panose="020B0600070205080204" pitchFamily="50" charset="-128"/>
                        </a:rPr>
                        <a:t>3e11 e+/pulse</a:t>
                      </a:r>
                      <a:endParaRPr lang="ja-JP" altLang="ja-JP" sz="1800" dirty="0">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1800" dirty="0">
                          <a:latin typeface="ＭＳ Ｐゴシック" panose="020B0600070205080204" pitchFamily="50" charset="-128"/>
                          <a:ea typeface="ＭＳ Ｐゴシック" panose="020B0600070205080204" pitchFamily="50" charset="-128"/>
                          <a:cs typeface="ＭＳ Ｐゴシック" panose="020B0600070205080204" pitchFamily="50" charset="-128"/>
                        </a:rPr>
                        <a:t>2e10 e+/pulse</a:t>
                      </a:r>
                      <a:endParaRPr lang="ja-JP" altLang="ja-JP" sz="1800" dirty="0">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a:txBody>
                  <a:tcPr/>
                </a:tc>
                <a:extLst>
                  <a:ext uri="{0D108BD9-81ED-4DB2-BD59-A6C34878D82A}">
                    <a16:rowId xmlns:a16="http://schemas.microsoft.com/office/drawing/2014/main" val="18645710"/>
                  </a:ext>
                </a:extLst>
              </a:tr>
              <a:tr h="397813">
                <a:tc>
                  <a:txBody>
                    <a:bodyPr/>
                    <a:lstStyle/>
                    <a:p>
                      <a:r>
                        <a:rPr kumimoji="1" lang="en-US" altLang="ja-JP" dirty="0"/>
                        <a:t>Material, thickness</a:t>
                      </a:r>
                      <a:endParaRPr kumimoji="1" lang="ja-JP" alt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1800" dirty="0">
                          <a:latin typeface="ＭＳ Ｐゴシック" panose="020B0600070205080204" pitchFamily="50" charset="-128"/>
                          <a:ea typeface="ＭＳ Ｐゴシック" panose="020B0600070205080204" pitchFamily="50" charset="-128"/>
                          <a:cs typeface="ＭＳ Ｐゴシック" panose="020B0600070205080204" pitchFamily="50" charset="-128"/>
                        </a:rPr>
                        <a:t>Be</a:t>
                      </a:r>
                      <a:r>
                        <a:rPr lang="ja-JP" altLang="en-US" sz="1800" dirty="0">
                          <a:latin typeface="ＭＳ Ｐゴシック" panose="020B0600070205080204" pitchFamily="50" charset="-128"/>
                          <a:ea typeface="ＭＳ Ｐゴシック" panose="020B0600070205080204" pitchFamily="50" charset="-128"/>
                          <a:cs typeface="ＭＳ Ｐゴシック" panose="020B0600070205080204" pitchFamily="50" charset="-128"/>
                        </a:rPr>
                        <a:t>（</a:t>
                      </a:r>
                      <a:r>
                        <a:rPr lang="en-US" altLang="ja-JP" sz="1800" dirty="0">
                          <a:latin typeface="ＭＳ Ｐゴシック" panose="020B0600070205080204" pitchFamily="50" charset="-128"/>
                          <a:ea typeface="ＭＳ Ｐゴシック" panose="020B0600070205080204" pitchFamily="50" charset="-128"/>
                          <a:cs typeface="ＭＳ Ｐゴシック" panose="020B0600070205080204" pitchFamily="50" charset="-128"/>
                        </a:rPr>
                        <a:t>1.85g/cc</a:t>
                      </a:r>
                      <a:r>
                        <a:rPr lang="ja-JP" altLang="en-US" sz="1800" dirty="0">
                          <a:latin typeface="ＭＳ Ｐゴシック" panose="020B0600070205080204" pitchFamily="50" charset="-128"/>
                          <a:ea typeface="ＭＳ Ｐゴシック" panose="020B0600070205080204" pitchFamily="50" charset="-128"/>
                          <a:cs typeface="ＭＳ Ｐゴシック" panose="020B0600070205080204" pitchFamily="50" charset="-128"/>
                        </a:rPr>
                        <a:t>）</a:t>
                      </a:r>
                      <a:r>
                        <a:rPr lang="en-US" altLang="ja-JP" sz="1800" dirty="0">
                          <a:latin typeface="ＭＳ Ｐゴシック" panose="020B0600070205080204" pitchFamily="50" charset="-128"/>
                          <a:ea typeface="ＭＳ Ｐゴシック" panose="020B0600070205080204" pitchFamily="50" charset="-128"/>
                          <a:cs typeface="ＭＳ Ｐゴシック" panose="020B0600070205080204" pitchFamily="50" charset="-128"/>
                        </a:rPr>
                        <a:t>, 10mm</a:t>
                      </a:r>
                      <a:endParaRPr kumimoji="1" lang="ja-JP" alt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1800" dirty="0">
                          <a:latin typeface="ＭＳ Ｐゴシック" panose="020B0600070205080204" pitchFamily="50" charset="-128"/>
                          <a:ea typeface="ＭＳ Ｐゴシック" panose="020B0600070205080204" pitchFamily="50" charset="-128"/>
                          <a:cs typeface="ＭＳ Ｐゴシック" panose="020B0600070205080204" pitchFamily="50" charset="-128"/>
                        </a:rPr>
                        <a:t>Be</a:t>
                      </a:r>
                      <a:r>
                        <a:rPr lang="ja-JP" altLang="en-US" sz="1800" dirty="0">
                          <a:latin typeface="ＭＳ Ｐゴシック" panose="020B0600070205080204" pitchFamily="50" charset="-128"/>
                          <a:ea typeface="ＭＳ Ｐゴシック" panose="020B0600070205080204" pitchFamily="50" charset="-128"/>
                          <a:cs typeface="ＭＳ Ｐゴシック" panose="020B0600070205080204" pitchFamily="50" charset="-128"/>
                        </a:rPr>
                        <a:t>（</a:t>
                      </a:r>
                      <a:r>
                        <a:rPr lang="en-US" altLang="ja-JP" sz="1800" dirty="0">
                          <a:latin typeface="ＭＳ Ｐゴシック" panose="020B0600070205080204" pitchFamily="50" charset="-128"/>
                          <a:ea typeface="ＭＳ Ｐゴシック" panose="020B0600070205080204" pitchFamily="50" charset="-128"/>
                          <a:cs typeface="ＭＳ Ｐゴシック" panose="020B0600070205080204" pitchFamily="50" charset="-128"/>
                        </a:rPr>
                        <a:t>1.85g/cc</a:t>
                      </a:r>
                      <a:r>
                        <a:rPr lang="ja-JP" altLang="en-US" sz="1800" dirty="0">
                          <a:latin typeface="ＭＳ Ｐゴシック" panose="020B0600070205080204" pitchFamily="50" charset="-128"/>
                          <a:ea typeface="ＭＳ Ｐゴシック" panose="020B0600070205080204" pitchFamily="50" charset="-128"/>
                          <a:cs typeface="ＭＳ Ｐゴシック" panose="020B0600070205080204" pitchFamily="50" charset="-128"/>
                        </a:rPr>
                        <a:t>）</a:t>
                      </a:r>
                      <a:r>
                        <a:rPr lang="en-US" altLang="ja-JP" sz="1800" dirty="0">
                          <a:latin typeface="ＭＳ Ｐゴシック" panose="020B0600070205080204" pitchFamily="50" charset="-128"/>
                          <a:ea typeface="ＭＳ Ｐゴシック" panose="020B0600070205080204" pitchFamily="50" charset="-128"/>
                          <a:cs typeface="ＭＳ Ｐゴシック" panose="020B0600070205080204" pitchFamily="50" charset="-128"/>
                        </a:rPr>
                        <a:t>, 10mm</a:t>
                      </a:r>
                      <a:endParaRPr kumimoji="1" lang="ja-JP" altLang="en-US" dirty="0"/>
                    </a:p>
                  </a:txBody>
                  <a:tcPr/>
                </a:tc>
                <a:extLst>
                  <a:ext uri="{0D108BD9-81ED-4DB2-BD59-A6C34878D82A}">
                    <a16:rowId xmlns:a16="http://schemas.microsoft.com/office/drawing/2014/main" val="3386421099"/>
                  </a:ext>
                </a:extLst>
              </a:tr>
              <a:tr h="397813">
                <a:tc>
                  <a:txBody>
                    <a:bodyPr/>
                    <a:lstStyle/>
                    <a:p>
                      <a:r>
                        <a:rPr kumimoji="1" lang="en-US" altLang="ja-JP" dirty="0"/>
                        <a:t>Beam diameter</a:t>
                      </a:r>
                      <a:endParaRPr kumimoji="1" lang="ja-JP" altLang="en-US" dirty="0"/>
                    </a:p>
                  </a:txBody>
                  <a:tcPr/>
                </a:tc>
                <a:tc>
                  <a:txBody>
                    <a:bodyPr/>
                    <a:lstStyle/>
                    <a:p>
                      <a:r>
                        <a:rPr lang="en-US" altLang="ja-JP" dirty="0"/>
                        <a:t>dx= </a:t>
                      </a:r>
                      <a:r>
                        <a:rPr lang="en-US" altLang="ja-JP" dirty="0" err="1"/>
                        <a:t>dy</a:t>
                      </a:r>
                      <a:r>
                        <a:rPr lang="en-US" altLang="ja-JP" dirty="0"/>
                        <a:t> = 10 </a:t>
                      </a:r>
                      <a:r>
                        <a:rPr lang="en-US" altLang="ja-JP" dirty="0">
                          <a:latin typeface="Symbol" panose="05050102010706020507" pitchFamily="18" charset="2"/>
                        </a:rPr>
                        <a:t>m</a:t>
                      </a:r>
                      <a:r>
                        <a:rPr lang="en-US" altLang="ja-JP" dirty="0"/>
                        <a:t>m</a:t>
                      </a:r>
                      <a:endParaRPr lang="ja-JP" altLang="en-US" dirty="0"/>
                    </a:p>
                  </a:txBody>
                  <a:tcPr/>
                </a:tc>
                <a:tc>
                  <a:txBody>
                    <a:bodyPr/>
                    <a:lstStyle/>
                    <a:p>
                      <a:r>
                        <a:rPr lang="en-US" altLang="ja-JP" dirty="0"/>
                        <a:t>dx=2.4 mm, </a:t>
                      </a:r>
                      <a:r>
                        <a:rPr lang="en-US" altLang="ja-JP" dirty="0" err="1"/>
                        <a:t>dy</a:t>
                      </a:r>
                      <a:r>
                        <a:rPr lang="en-US" altLang="ja-JP" dirty="0"/>
                        <a:t>=0.3 mm</a:t>
                      </a:r>
                      <a:endParaRPr lang="ja-JP" altLang="en-US" dirty="0"/>
                    </a:p>
                  </a:txBody>
                  <a:tcPr/>
                </a:tc>
                <a:extLst>
                  <a:ext uri="{0D108BD9-81ED-4DB2-BD59-A6C34878D82A}">
                    <a16:rowId xmlns:a16="http://schemas.microsoft.com/office/drawing/2014/main" val="4135367779"/>
                  </a:ext>
                </a:extLst>
              </a:tr>
              <a:tr h="397813">
                <a:tc>
                  <a:txBody>
                    <a:bodyPr/>
                    <a:lstStyle/>
                    <a:p>
                      <a:r>
                        <a:rPr kumimoji="1" lang="en-US" altLang="ja-JP" dirty="0"/>
                        <a:t>Beam loss on target</a:t>
                      </a:r>
                      <a:endParaRPr kumimoji="1" lang="ja-JP" altLang="en-US" dirty="0"/>
                    </a:p>
                  </a:txBody>
                  <a:tcPr/>
                </a:tc>
                <a:tc>
                  <a:txBody>
                    <a:bodyPr/>
                    <a:lstStyle/>
                    <a:p>
                      <a:r>
                        <a:rPr lang="en-US" altLang="ja-JP" sz="1800" dirty="0">
                          <a:latin typeface="ＭＳ Ｐゴシック" panose="020B0600070205080204" pitchFamily="50" charset="-128"/>
                          <a:ea typeface="ＭＳ Ｐゴシック" panose="020B0600070205080204" pitchFamily="50" charset="-128"/>
                          <a:cs typeface="ＭＳ Ｐゴシック" panose="020B0600070205080204" pitchFamily="50" charset="-128"/>
                        </a:rPr>
                        <a:t>200kW</a:t>
                      </a:r>
                      <a:endParaRPr kumimoji="1" lang="ja-JP" altLang="en-US" dirty="0"/>
                    </a:p>
                  </a:txBody>
                  <a:tcPr/>
                </a:tc>
                <a:tc>
                  <a:txBody>
                    <a:bodyPr/>
                    <a:lstStyle/>
                    <a:p>
                      <a:r>
                        <a:rPr lang="en-US" altLang="ja-JP" sz="1800" dirty="0">
                          <a:latin typeface="ＭＳ Ｐゴシック" panose="020B0600070205080204" pitchFamily="50" charset="-128"/>
                          <a:ea typeface="ＭＳ Ｐゴシック" panose="020B0600070205080204" pitchFamily="50" charset="-128"/>
                          <a:cs typeface="ＭＳ Ｐゴシック" panose="020B0600070205080204" pitchFamily="50" charset="-128"/>
                        </a:rPr>
                        <a:t>100W</a:t>
                      </a:r>
                      <a:endParaRPr kumimoji="1" lang="ja-JP" altLang="en-US" dirty="0"/>
                    </a:p>
                  </a:txBody>
                  <a:tcPr/>
                </a:tc>
                <a:extLst>
                  <a:ext uri="{0D108BD9-81ED-4DB2-BD59-A6C34878D82A}">
                    <a16:rowId xmlns:a16="http://schemas.microsoft.com/office/drawing/2014/main" val="3662014630"/>
                  </a:ext>
                </a:extLst>
              </a:tr>
            </a:tbl>
          </a:graphicData>
        </a:graphic>
      </p:graphicFrame>
    </p:spTree>
    <p:extLst>
      <p:ext uri="{BB962C8B-B14F-4D97-AF65-F5344CB8AC3E}">
        <p14:creationId xmlns:p14="http://schemas.microsoft.com/office/powerpoint/2010/main" val="18805794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A7811DA-7DDE-446B-B671-35B5AB209D8C}"/>
              </a:ext>
            </a:extLst>
          </p:cNvPr>
          <p:cNvSpPr>
            <a:spLocks noGrp="1"/>
          </p:cNvSpPr>
          <p:nvPr>
            <p:ph type="title"/>
          </p:nvPr>
        </p:nvSpPr>
        <p:spPr/>
        <p:txBody>
          <a:bodyPr/>
          <a:lstStyle/>
          <a:p>
            <a:r>
              <a:rPr kumimoji="1" lang="en-US" altLang="ja-JP" sz="4800" dirty="0"/>
              <a:t>ILC Internal Target</a:t>
            </a:r>
            <a:br>
              <a:rPr kumimoji="1" lang="en-US" altLang="ja-JP" sz="4800" dirty="0"/>
            </a:br>
            <a:r>
              <a:rPr kumimoji="1" lang="ja-JP" altLang="en-US" sz="4800" dirty="0"/>
              <a:t>の検討</a:t>
            </a:r>
          </a:p>
        </p:txBody>
      </p:sp>
    </p:spTree>
    <p:extLst>
      <p:ext uri="{BB962C8B-B14F-4D97-AF65-F5344CB8AC3E}">
        <p14:creationId xmlns:p14="http://schemas.microsoft.com/office/powerpoint/2010/main" val="32418827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A54F909-4088-4E13-848B-3C5D8C8C60F7}"/>
              </a:ext>
            </a:extLst>
          </p:cNvPr>
          <p:cNvSpPr>
            <a:spLocks noGrp="1"/>
          </p:cNvSpPr>
          <p:nvPr>
            <p:ph type="title"/>
          </p:nvPr>
        </p:nvSpPr>
        <p:spPr>
          <a:xfrm>
            <a:off x="513066" y="541176"/>
            <a:ext cx="8388946" cy="951722"/>
          </a:xfrm>
        </p:spPr>
        <p:txBody>
          <a:bodyPr>
            <a:noAutofit/>
          </a:bodyPr>
          <a:lstStyle/>
          <a:p>
            <a:r>
              <a:rPr kumimoji="1" lang="ja-JP" altLang="en-US" sz="3200" dirty="0"/>
              <a:t>標的設計における留意事項</a:t>
            </a:r>
            <a:endParaRPr kumimoji="1" lang="ja-JP" altLang="en-US" sz="2400" dirty="0"/>
          </a:p>
        </p:txBody>
      </p:sp>
      <p:sp>
        <p:nvSpPr>
          <p:cNvPr id="7" name="コンテンツ プレースホルダー 2">
            <a:extLst>
              <a:ext uri="{FF2B5EF4-FFF2-40B4-BE49-F238E27FC236}">
                <a16:creationId xmlns:a16="http://schemas.microsoft.com/office/drawing/2014/main" id="{014A508F-8E07-49DE-BFB6-EF2ACA1431AC}"/>
              </a:ext>
            </a:extLst>
          </p:cNvPr>
          <p:cNvSpPr>
            <a:spLocks noGrp="1"/>
          </p:cNvSpPr>
          <p:nvPr>
            <p:ph idx="1"/>
          </p:nvPr>
        </p:nvSpPr>
        <p:spPr>
          <a:xfrm>
            <a:off x="332733" y="1847850"/>
            <a:ext cx="6391020" cy="3181349"/>
          </a:xfrm>
        </p:spPr>
        <p:txBody>
          <a:bodyPr>
            <a:normAutofit/>
          </a:bodyPr>
          <a:lstStyle/>
          <a:p>
            <a:pPr>
              <a:buFont typeface="Wingdings" panose="05000000000000000000" pitchFamily="2" charset="2"/>
              <a:buChar char="p"/>
            </a:pPr>
            <a:r>
              <a:rPr kumimoji="1" lang="ja-JP" altLang="en-US" sz="2000" dirty="0"/>
              <a:t>総発熱による温度上昇</a:t>
            </a:r>
            <a:endParaRPr kumimoji="1" lang="en-US" altLang="ja-JP" sz="2000" dirty="0"/>
          </a:p>
          <a:p>
            <a:pPr marL="457200" indent="-457200">
              <a:buFont typeface="+mj-ea"/>
              <a:buAutoNum type="circleNumDbPlain"/>
            </a:pPr>
            <a:r>
              <a:rPr lang="ja-JP" altLang="en-US" sz="2000" dirty="0"/>
              <a:t>融点を超えてしまう</a:t>
            </a:r>
            <a:endParaRPr lang="en-US" altLang="ja-JP" sz="2000" dirty="0"/>
          </a:p>
          <a:p>
            <a:pPr lvl="1">
              <a:buFont typeface="Wingdings" panose="05000000000000000000" pitchFamily="2" charset="2"/>
              <a:buChar char="Ø"/>
            </a:pPr>
            <a:r>
              <a:rPr lang="ja-JP" altLang="en-US" sz="1800" dirty="0"/>
              <a:t>標的材の選定（高融点、高熱伝導）</a:t>
            </a:r>
            <a:endParaRPr lang="en-US" altLang="ja-JP" sz="1800" dirty="0"/>
          </a:p>
          <a:p>
            <a:pPr lvl="1">
              <a:buFont typeface="Wingdings" panose="05000000000000000000" pitchFamily="2" charset="2"/>
              <a:buChar char="Ø"/>
            </a:pPr>
            <a:r>
              <a:rPr lang="ja-JP" altLang="en-US" sz="1800" dirty="0"/>
              <a:t>冷却方式（水冷、空冷、回転標的方式、液体金属方式）</a:t>
            </a:r>
            <a:endParaRPr lang="en-US" altLang="ja-JP" sz="1800" dirty="0"/>
          </a:p>
          <a:p>
            <a:pPr marL="457200" indent="-457200">
              <a:buFont typeface="+mj-ea"/>
              <a:buAutoNum type="circleNumDbPlain" startAt="2"/>
            </a:pPr>
            <a:r>
              <a:rPr lang="ja-JP" altLang="en-US" sz="2000" dirty="0"/>
              <a:t>標的内部の温度差による熱応力で破損</a:t>
            </a:r>
            <a:endParaRPr lang="en-US" altLang="ja-JP" sz="2000" dirty="0"/>
          </a:p>
          <a:p>
            <a:pPr lvl="1">
              <a:buFont typeface="Wingdings" panose="05000000000000000000" pitchFamily="2" charset="2"/>
              <a:buChar char="Ø"/>
            </a:pPr>
            <a:r>
              <a:rPr lang="ja-JP" altLang="en-US" sz="1800" dirty="0"/>
              <a:t>標的材の選定（高熱伝導、低ヤング率、低熱膨張係数、高強度、高靭性）</a:t>
            </a:r>
            <a:endParaRPr lang="en-US" altLang="ja-JP" sz="1800" dirty="0"/>
          </a:p>
          <a:p>
            <a:pPr lvl="1">
              <a:buFont typeface="Wingdings" panose="05000000000000000000" pitchFamily="2" charset="2"/>
              <a:buChar char="Ø"/>
            </a:pPr>
            <a:r>
              <a:rPr lang="ja-JP" altLang="en-US" sz="1800" dirty="0"/>
              <a:t>発熱密度の低減（回転標的方式、液体金属方式）</a:t>
            </a:r>
            <a:endParaRPr lang="en-US" altLang="ja-JP" sz="1800" dirty="0"/>
          </a:p>
        </p:txBody>
      </p:sp>
      <p:sp>
        <p:nvSpPr>
          <p:cNvPr id="27" name="コンテンツ プレースホルダー 2">
            <a:extLst>
              <a:ext uri="{FF2B5EF4-FFF2-40B4-BE49-F238E27FC236}">
                <a16:creationId xmlns:a16="http://schemas.microsoft.com/office/drawing/2014/main" id="{05500749-BF43-4384-9DA4-51876D5E8383}"/>
              </a:ext>
            </a:extLst>
          </p:cNvPr>
          <p:cNvSpPr txBox="1">
            <a:spLocks/>
          </p:cNvSpPr>
          <p:nvPr/>
        </p:nvSpPr>
        <p:spPr>
          <a:xfrm>
            <a:off x="317997" y="4867710"/>
            <a:ext cx="6057645" cy="1762125"/>
          </a:xfrm>
          <a:prstGeom prst="rect">
            <a:avLst/>
          </a:prstGeom>
        </p:spPr>
        <p:txBody>
          <a:bodyPr vert="horz" lIns="91440" tIns="45720" rIns="91440" bIns="45720" rtlCol="0">
            <a:normAutofit/>
          </a:bodyPr>
          <a:lstStyle>
            <a:lvl1pPr marL="182880" indent="-182880" algn="l" defTabSz="914400" rtl="0" eaLnBrk="1" latinLnBrk="0" hangingPunct="1">
              <a:lnSpc>
                <a:spcPct val="90000"/>
              </a:lnSpc>
              <a:spcBef>
                <a:spcPts val="1200"/>
              </a:spcBef>
              <a:spcAft>
                <a:spcPts val="200"/>
              </a:spcAft>
              <a:buClr>
                <a:schemeClr val="tx1"/>
              </a:buClr>
              <a:buFont typeface="Wingdings" pitchFamily="2" charset="2"/>
              <a:buChar char=""/>
              <a:defRPr kumimoji="1" sz="2200" kern="1200">
                <a:solidFill>
                  <a:schemeClr val="tx1"/>
                </a:solidFill>
                <a:latin typeface="+mn-lt"/>
                <a:ea typeface="+mn-ea"/>
                <a:cs typeface="+mn-cs"/>
              </a:defRPr>
            </a:lvl1pPr>
            <a:lvl2pPr marL="411480" indent="-182880" algn="l" defTabSz="914400" rtl="0" eaLnBrk="1" latinLnBrk="0" hangingPunct="1">
              <a:lnSpc>
                <a:spcPct val="90000"/>
              </a:lnSpc>
              <a:spcBef>
                <a:spcPts val="200"/>
              </a:spcBef>
              <a:spcAft>
                <a:spcPts val="400"/>
              </a:spcAft>
              <a:buClr>
                <a:schemeClr val="tx1"/>
              </a:buClr>
              <a:buFont typeface="Wingdings" pitchFamily="2" charset="2"/>
              <a:buChar char=""/>
              <a:defRPr kumimoji="1" sz="2000" kern="1200">
                <a:solidFill>
                  <a:schemeClr val="tx1"/>
                </a:solidFill>
                <a:latin typeface="+mn-lt"/>
                <a:ea typeface="+mn-ea"/>
                <a:cs typeface="+mn-cs"/>
              </a:defRPr>
            </a:lvl2pPr>
            <a:lvl3pPr marL="640080" indent="-182880" algn="l" defTabSz="914400" rtl="0" eaLnBrk="1" latinLnBrk="0" hangingPunct="1">
              <a:lnSpc>
                <a:spcPct val="90000"/>
              </a:lnSpc>
              <a:spcBef>
                <a:spcPts val="200"/>
              </a:spcBef>
              <a:spcAft>
                <a:spcPts val="400"/>
              </a:spcAft>
              <a:buClr>
                <a:schemeClr val="tx1"/>
              </a:buClr>
              <a:buFont typeface="Wingdings" pitchFamily="2" charset="2"/>
              <a:buChar char=""/>
              <a:defRPr kumimoji="1" sz="1800" kern="1200">
                <a:solidFill>
                  <a:schemeClr val="tx1"/>
                </a:solidFill>
                <a:latin typeface="+mn-lt"/>
                <a:ea typeface="+mn-ea"/>
                <a:cs typeface="+mn-cs"/>
              </a:defRPr>
            </a:lvl3pPr>
            <a:lvl4pPr marL="868680" indent="-18288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4pPr>
            <a:lvl5pPr marL="1097280" indent="-18288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9pPr>
          </a:lstStyle>
          <a:p>
            <a:pPr>
              <a:buFont typeface="Wingdings" panose="05000000000000000000" pitchFamily="2" charset="2"/>
              <a:buChar char="p"/>
            </a:pPr>
            <a:r>
              <a:rPr lang="ja-JP" altLang="en-US" sz="2000" dirty="0"/>
              <a:t>パルス発熱による疲労</a:t>
            </a:r>
            <a:endParaRPr lang="en-US" altLang="ja-JP" sz="2000" dirty="0"/>
          </a:p>
          <a:p>
            <a:pPr marL="457200" indent="-457200">
              <a:buFont typeface="+mj-ea"/>
              <a:buAutoNum type="circleNumDbPlain" startAt="3"/>
            </a:pPr>
            <a:r>
              <a:rPr lang="ja-JP" altLang="en-US" sz="2000" dirty="0"/>
              <a:t>局所的にパルス加熱されることによる疲労</a:t>
            </a:r>
            <a:endParaRPr lang="en-US" altLang="ja-JP" sz="2000" dirty="0"/>
          </a:p>
          <a:p>
            <a:pPr lvl="1">
              <a:buFont typeface="Wingdings" panose="05000000000000000000" pitchFamily="2" charset="2"/>
              <a:buChar char="Ø"/>
            </a:pPr>
            <a:r>
              <a:rPr lang="ja-JP" altLang="en-US" sz="1800" dirty="0"/>
              <a:t>標的材の選定（低ヤング率、低熱膨張係数、高強度、高靭性）</a:t>
            </a:r>
            <a:endParaRPr lang="en-US" altLang="ja-JP" sz="1800" dirty="0"/>
          </a:p>
          <a:p>
            <a:pPr lvl="1">
              <a:buFont typeface="Wingdings" panose="05000000000000000000" pitchFamily="2" charset="2"/>
              <a:buChar char="Ø"/>
            </a:pPr>
            <a:r>
              <a:rPr lang="ja-JP" altLang="en-US" sz="1800" dirty="0"/>
              <a:t>発熱密度の低減（回転標的方式、液体金属方式）</a:t>
            </a:r>
            <a:endParaRPr lang="en-US" altLang="ja-JP" sz="1800" dirty="0"/>
          </a:p>
        </p:txBody>
      </p:sp>
      <p:pic>
        <p:nvPicPr>
          <p:cNvPr id="28" name="図 27">
            <a:extLst>
              <a:ext uri="{FF2B5EF4-FFF2-40B4-BE49-F238E27FC236}">
                <a16:creationId xmlns:a16="http://schemas.microsoft.com/office/drawing/2014/main" id="{14A5055A-D6AA-4891-AC28-8BEDA0C25946}"/>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a:stretch/>
        </p:blipFill>
        <p:spPr>
          <a:xfrm>
            <a:off x="6553467" y="3724744"/>
            <a:ext cx="2514600" cy="2499440"/>
          </a:xfrm>
          <a:prstGeom prst="rect">
            <a:avLst/>
          </a:prstGeom>
        </p:spPr>
      </p:pic>
      <p:pic>
        <p:nvPicPr>
          <p:cNvPr id="29" name="図 28">
            <a:extLst>
              <a:ext uri="{FF2B5EF4-FFF2-40B4-BE49-F238E27FC236}">
                <a16:creationId xmlns:a16="http://schemas.microsoft.com/office/drawing/2014/main" id="{4030FF8E-37FF-4FA3-9803-CE76F0EE38EA}"/>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a:stretch/>
        </p:blipFill>
        <p:spPr>
          <a:xfrm>
            <a:off x="6543420" y="1084297"/>
            <a:ext cx="2514600" cy="2012014"/>
          </a:xfrm>
          <a:prstGeom prst="rect">
            <a:avLst/>
          </a:prstGeom>
        </p:spPr>
      </p:pic>
      <p:sp>
        <p:nvSpPr>
          <p:cNvPr id="30" name="正方形/長方形 29">
            <a:extLst>
              <a:ext uri="{FF2B5EF4-FFF2-40B4-BE49-F238E27FC236}">
                <a16:creationId xmlns:a16="http://schemas.microsoft.com/office/drawing/2014/main" id="{01FE8181-7E6A-4F32-853C-7B5EE5210E02}"/>
              </a:ext>
            </a:extLst>
          </p:cNvPr>
          <p:cNvSpPr/>
          <p:nvPr/>
        </p:nvSpPr>
        <p:spPr>
          <a:xfrm>
            <a:off x="6543420" y="3133256"/>
            <a:ext cx="2524647" cy="591488"/>
          </a:xfrm>
          <a:prstGeom prst="rect">
            <a:avLst/>
          </a:prstGeom>
        </p:spPr>
        <p:txBody>
          <a:bodyPr wrap="square">
            <a:spAutoFit/>
          </a:bodyPr>
          <a:lstStyle/>
          <a:p>
            <a:r>
              <a:rPr kumimoji="1" lang="en-US" altLang="ja-JP" sz="1600" dirty="0"/>
              <a:t>J-PARC</a:t>
            </a:r>
            <a:r>
              <a:rPr kumimoji="1" lang="ja-JP" altLang="en-US" sz="1600" dirty="0"/>
              <a:t>ミュオン固定標的（～</a:t>
            </a:r>
            <a:r>
              <a:rPr kumimoji="1" lang="en-US" altLang="ja-JP" sz="1600" dirty="0"/>
              <a:t>2014</a:t>
            </a:r>
            <a:r>
              <a:rPr kumimoji="1" lang="ja-JP" altLang="en-US" sz="1600" dirty="0"/>
              <a:t>）</a:t>
            </a:r>
          </a:p>
        </p:txBody>
      </p:sp>
      <p:sp>
        <p:nvSpPr>
          <p:cNvPr id="31" name="正方形/長方形 30">
            <a:extLst>
              <a:ext uri="{FF2B5EF4-FFF2-40B4-BE49-F238E27FC236}">
                <a16:creationId xmlns:a16="http://schemas.microsoft.com/office/drawing/2014/main" id="{BC2A4C2B-D9B2-426D-AEC3-4950AFE26462}"/>
              </a:ext>
            </a:extLst>
          </p:cNvPr>
          <p:cNvSpPr/>
          <p:nvPr/>
        </p:nvSpPr>
        <p:spPr>
          <a:xfrm>
            <a:off x="6348726" y="6224184"/>
            <a:ext cx="2524647" cy="591488"/>
          </a:xfrm>
          <a:prstGeom prst="rect">
            <a:avLst/>
          </a:prstGeom>
        </p:spPr>
        <p:txBody>
          <a:bodyPr wrap="square">
            <a:spAutoFit/>
          </a:bodyPr>
          <a:lstStyle/>
          <a:p>
            <a:r>
              <a:rPr kumimoji="1" lang="en-US" altLang="ja-JP" sz="1600" dirty="0"/>
              <a:t>J-PARC</a:t>
            </a:r>
            <a:r>
              <a:rPr kumimoji="1" lang="ja-JP" altLang="en-US" sz="1600" dirty="0"/>
              <a:t>ミュオン回転標的（</a:t>
            </a:r>
            <a:r>
              <a:rPr kumimoji="1" lang="en-US" altLang="ja-JP" sz="1600" dirty="0"/>
              <a:t>2014</a:t>
            </a:r>
            <a:r>
              <a:rPr kumimoji="1" lang="ja-JP" altLang="en-US" sz="1600" dirty="0"/>
              <a:t>～）</a:t>
            </a:r>
          </a:p>
        </p:txBody>
      </p:sp>
    </p:spTree>
    <p:extLst>
      <p:ext uri="{BB962C8B-B14F-4D97-AF65-F5344CB8AC3E}">
        <p14:creationId xmlns:p14="http://schemas.microsoft.com/office/powerpoint/2010/main" val="4292823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a:extLst>
              <a:ext uri="{FF2B5EF4-FFF2-40B4-BE49-F238E27FC236}">
                <a16:creationId xmlns:a16="http://schemas.microsoft.com/office/drawing/2014/main" id="{C7F0F2D3-92BA-4015-A2BA-D379D8A4B7BB}"/>
              </a:ext>
            </a:extLst>
          </p:cNvPr>
          <p:cNvSpPr txBox="1"/>
          <p:nvPr/>
        </p:nvSpPr>
        <p:spPr>
          <a:xfrm>
            <a:off x="3063998" y="1113977"/>
            <a:ext cx="3153427" cy="523220"/>
          </a:xfrm>
          <a:prstGeom prst="rect">
            <a:avLst/>
          </a:prstGeom>
          <a:noFill/>
        </p:spPr>
        <p:txBody>
          <a:bodyPr wrap="none" rtlCol="0">
            <a:spAutoFit/>
          </a:bodyPr>
          <a:lstStyle/>
          <a:p>
            <a:r>
              <a:rPr kumimoji="1" lang="ja-JP" altLang="en-US" sz="2800" u="sng" dirty="0">
                <a:solidFill>
                  <a:schemeClr val="bg2"/>
                </a:solidFill>
              </a:rPr>
              <a:t>黒鉛 </a:t>
            </a:r>
            <a:r>
              <a:rPr kumimoji="1" lang="en-US" altLang="ja-JP" sz="2800" u="sng" dirty="0">
                <a:solidFill>
                  <a:schemeClr val="bg2"/>
                </a:solidFill>
              </a:rPr>
              <a:t>vs </a:t>
            </a:r>
            <a:r>
              <a:rPr kumimoji="1" lang="ja-JP" altLang="en-US" sz="2800" u="sng" dirty="0">
                <a:solidFill>
                  <a:schemeClr val="bg2"/>
                </a:solidFill>
              </a:rPr>
              <a:t>ベリリウム</a:t>
            </a:r>
          </a:p>
        </p:txBody>
      </p:sp>
      <p:sp>
        <p:nvSpPr>
          <p:cNvPr id="14" name="テキスト ボックス 13">
            <a:extLst>
              <a:ext uri="{FF2B5EF4-FFF2-40B4-BE49-F238E27FC236}">
                <a16:creationId xmlns:a16="http://schemas.microsoft.com/office/drawing/2014/main" id="{017AB4F6-8DF8-4CCC-A297-4EDBD50E4644}"/>
              </a:ext>
            </a:extLst>
          </p:cNvPr>
          <p:cNvSpPr txBox="1"/>
          <p:nvPr/>
        </p:nvSpPr>
        <p:spPr>
          <a:xfrm>
            <a:off x="2220459" y="369998"/>
            <a:ext cx="4703082" cy="584775"/>
          </a:xfrm>
          <a:prstGeom prst="rect">
            <a:avLst/>
          </a:prstGeom>
          <a:noFill/>
        </p:spPr>
        <p:txBody>
          <a:bodyPr wrap="none" rtlCol="0">
            <a:spAutoFit/>
          </a:bodyPr>
          <a:lstStyle/>
          <a:p>
            <a:r>
              <a:rPr kumimoji="1" lang="en-US" altLang="ja-JP" sz="3200" dirty="0">
                <a:solidFill>
                  <a:schemeClr val="bg2"/>
                </a:solidFill>
              </a:rPr>
              <a:t>Internal Target</a:t>
            </a:r>
            <a:r>
              <a:rPr kumimoji="1" lang="ja-JP" altLang="en-US" sz="3200" dirty="0">
                <a:solidFill>
                  <a:schemeClr val="bg2"/>
                </a:solidFill>
              </a:rPr>
              <a:t>材料の検討</a:t>
            </a:r>
          </a:p>
        </p:txBody>
      </p:sp>
      <p:graphicFrame>
        <p:nvGraphicFramePr>
          <p:cNvPr id="4" name="表 3">
            <a:extLst>
              <a:ext uri="{FF2B5EF4-FFF2-40B4-BE49-F238E27FC236}">
                <a16:creationId xmlns:a16="http://schemas.microsoft.com/office/drawing/2014/main" id="{2231BB79-8DDA-4BCF-9934-B6D7980407B5}"/>
              </a:ext>
            </a:extLst>
          </p:cNvPr>
          <p:cNvGraphicFramePr>
            <a:graphicFrameLocks noGrp="1"/>
          </p:cNvGraphicFramePr>
          <p:nvPr>
            <p:extLst>
              <p:ext uri="{D42A27DB-BD31-4B8C-83A1-F6EECF244321}">
                <p14:modId xmlns:p14="http://schemas.microsoft.com/office/powerpoint/2010/main" val="2117411068"/>
              </p:ext>
            </p:extLst>
          </p:nvPr>
        </p:nvGraphicFramePr>
        <p:xfrm>
          <a:off x="1361102" y="2318980"/>
          <a:ext cx="6716098" cy="4018124"/>
        </p:xfrm>
        <a:graphic>
          <a:graphicData uri="http://schemas.openxmlformats.org/drawingml/2006/table">
            <a:tbl>
              <a:tblPr firstRow="1" bandRow="1">
                <a:tableStyleId>{5C22544A-7EE6-4342-B048-85BDC9FD1C3A}</a:tableStyleId>
              </a:tblPr>
              <a:tblGrid>
                <a:gridCol w="2096279">
                  <a:extLst>
                    <a:ext uri="{9D8B030D-6E8A-4147-A177-3AD203B41FA5}">
                      <a16:colId xmlns:a16="http://schemas.microsoft.com/office/drawing/2014/main" val="1628565691"/>
                    </a:ext>
                  </a:extLst>
                </a:gridCol>
                <a:gridCol w="2276669">
                  <a:extLst>
                    <a:ext uri="{9D8B030D-6E8A-4147-A177-3AD203B41FA5}">
                      <a16:colId xmlns:a16="http://schemas.microsoft.com/office/drawing/2014/main" val="2949130220"/>
                    </a:ext>
                  </a:extLst>
                </a:gridCol>
                <a:gridCol w="2343150">
                  <a:extLst>
                    <a:ext uri="{9D8B030D-6E8A-4147-A177-3AD203B41FA5}">
                      <a16:colId xmlns:a16="http://schemas.microsoft.com/office/drawing/2014/main" val="2527290713"/>
                    </a:ext>
                  </a:extLst>
                </a:gridCol>
              </a:tblGrid>
              <a:tr h="670681">
                <a:tc>
                  <a:txBody>
                    <a:bodyPr/>
                    <a:lstStyle/>
                    <a:p>
                      <a:r>
                        <a:rPr kumimoji="1" lang="ja-JP" altLang="en-US" dirty="0"/>
                        <a:t>（室温）での比較</a:t>
                      </a:r>
                      <a:endParaRPr kumimoji="1" lang="en-US" altLang="ja-JP" dirty="0"/>
                    </a:p>
                    <a:p>
                      <a:r>
                        <a:rPr kumimoji="1" lang="ja-JP" altLang="en-US" dirty="0"/>
                        <a:t>　参考値</a:t>
                      </a:r>
                    </a:p>
                  </a:txBody>
                  <a:tcPr/>
                </a:tc>
                <a:tc>
                  <a:txBody>
                    <a:bodyPr/>
                    <a:lstStyle/>
                    <a:p>
                      <a:r>
                        <a:rPr kumimoji="1" lang="ja-JP" altLang="en-US" dirty="0"/>
                        <a:t>等方性黒鉛</a:t>
                      </a:r>
                      <a:endParaRPr kumimoji="1" lang="en-US" altLang="ja-JP" dirty="0"/>
                    </a:p>
                    <a:p>
                      <a:r>
                        <a:rPr kumimoji="1" lang="en-US" altLang="ja-JP" dirty="0"/>
                        <a:t>IG-430U</a:t>
                      </a:r>
                      <a:endParaRPr kumimoji="1" lang="ja-JP" altLang="en-US" dirty="0"/>
                    </a:p>
                  </a:txBody>
                  <a:tcPr/>
                </a:tc>
                <a:tc>
                  <a:txBody>
                    <a:bodyPr/>
                    <a:lstStyle/>
                    <a:p>
                      <a:r>
                        <a:rPr kumimoji="1" lang="ja-JP" altLang="en-US" dirty="0"/>
                        <a:t>ベリリウム</a:t>
                      </a:r>
                    </a:p>
                  </a:txBody>
                  <a:tcPr/>
                </a:tc>
                <a:extLst>
                  <a:ext uri="{0D108BD9-81ED-4DB2-BD59-A6C34878D82A}">
                    <a16:rowId xmlns:a16="http://schemas.microsoft.com/office/drawing/2014/main" val="647484165"/>
                  </a:ext>
                </a:extLst>
              </a:tr>
              <a:tr h="470245">
                <a:tc>
                  <a:txBody>
                    <a:bodyPr/>
                    <a:lstStyle/>
                    <a:p>
                      <a:r>
                        <a:rPr kumimoji="1" lang="ja-JP" altLang="en-US" dirty="0"/>
                        <a:t>密度</a:t>
                      </a:r>
                    </a:p>
                  </a:txBody>
                  <a:tcPr/>
                </a:tc>
                <a:tc>
                  <a:txBody>
                    <a:bodyPr/>
                    <a:lstStyle/>
                    <a:p>
                      <a:r>
                        <a:rPr kumimoji="1" lang="en-US" altLang="ja-JP" dirty="0"/>
                        <a:t>1.82 g/cc</a:t>
                      </a:r>
                      <a:endParaRPr kumimoji="1" lang="ja-JP" altLang="en-US" dirty="0"/>
                    </a:p>
                  </a:txBody>
                  <a:tcPr/>
                </a:tc>
                <a:tc>
                  <a:txBody>
                    <a:bodyPr/>
                    <a:lstStyle/>
                    <a:p>
                      <a:r>
                        <a:rPr kumimoji="1" lang="en-US" altLang="ja-JP" dirty="0"/>
                        <a:t>1.85 g/cc</a:t>
                      </a:r>
                      <a:endParaRPr kumimoji="1" lang="ja-JP" altLang="en-US" dirty="0"/>
                    </a:p>
                  </a:txBody>
                  <a:tcPr/>
                </a:tc>
                <a:extLst>
                  <a:ext uri="{0D108BD9-81ED-4DB2-BD59-A6C34878D82A}">
                    <a16:rowId xmlns:a16="http://schemas.microsoft.com/office/drawing/2014/main" val="1257105076"/>
                  </a:ext>
                </a:extLst>
              </a:tr>
              <a:tr h="401217">
                <a:tc>
                  <a:txBody>
                    <a:bodyPr/>
                    <a:lstStyle/>
                    <a:p>
                      <a:r>
                        <a:rPr kumimoji="1" lang="ja-JP" altLang="en-US" dirty="0"/>
                        <a:t>熱伝導率</a:t>
                      </a:r>
                    </a:p>
                  </a:txBody>
                  <a:tcPr/>
                </a:tc>
                <a:tc>
                  <a:txBody>
                    <a:bodyPr/>
                    <a:lstStyle/>
                    <a:p>
                      <a:r>
                        <a:rPr kumimoji="1" lang="en-US" altLang="ja-JP" dirty="0"/>
                        <a:t>130 W/m/K</a:t>
                      </a:r>
                      <a:endParaRPr kumimoji="1" lang="ja-JP" altLang="en-US" dirty="0"/>
                    </a:p>
                  </a:txBody>
                  <a:tcPr/>
                </a:tc>
                <a:tc>
                  <a:txBody>
                    <a:bodyPr/>
                    <a:lstStyle/>
                    <a:p>
                      <a:r>
                        <a:rPr kumimoji="1" lang="en-US" altLang="ja-JP" dirty="0"/>
                        <a:t>200 W/m/K</a:t>
                      </a:r>
                      <a:endParaRPr kumimoji="1" lang="ja-JP" altLang="en-US" dirty="0"/>
                    </a:p>
                  </a:txBody>
                  <a:tcPr/>
                </a:tc>
                <a:extLst>
                  <a:ext uri="{0D108BD9-81ED-4DB2-BD59-A6C34878D82A}">
                    <a16:rowId xmlns:a16="http://schemas.microsoft.com/office/drawing/2014/main" val="836854515"/>
                  </a:ext>
                </a:extLst>
              </a:tr>
              <a:tr h="401217">
                <a:tc>
                  <a:txBody>
                    <a:bodyPr/>
                    <a:lstStyle/>
                    <a:p>
                      <a:r>
                        <a:rPr kumimoji="1" lang="ja-JP" altLang="en-US" dirty="0"/>
                        <a:t>熱膨張係数 </a:t>
                      </a:r>
                      <a:r>
                        <a:rPr kumimoji="1" lang="en-US" altLang="ja-JP" dirty="0"/>
                        <a:t>α</a:t>
                      </a:r>
                      <a:endParaRPr kumimoji="1" lang="ja-JP" altLang="en-US" dirty="0"/>
                    </a:p>
                  </a:txBody>
                  <a:tcPr/>
                </a:tc>
                <a:tc>
                  <a:txBody>
                    <a:bodyPr/>
                    <a:lstStyle/>
                    <a:p>
                      <a:r>
                        <a:rPr kumimoji="1" lang="en-US" altLang="ja-JP" dirty="0"/>
                        <a:t>6 ppm/K</a:t>
                      </a:r>
                      <a:endParaRPr kumimoji="1" lang="ja-JP" altLang="en-US" dirty="0"/>
                    </a:p>
                  </a:txBody>
                  <a:tcPr/>
                </a:tc>
                <a:tc>
                  <a:txBody>
                    <a:bodyPr/>
                    <a:lstStyle/>
                    <a:p>
                      <a:r>
                        <a:rPr kumimoji="1" lang="en-US" altLang="ja-JP" dirty="0"/>
                        <a:t>11.3 ppm/K</a:t>
                      </a:r>
                      <a:endParaRPr kumimoji="1" lang="ja-JP" altLang="en-US" dirty="0"/>
                    </a:p>
                  </a:txBody>
                  <a:tcPr/>
                </a:tc>
                <a:extLst>
                  <a:ext uri="{0D108BD9-81ED-4DB2-BD59-A6C34878D82A}">
                    <a16:rowId xmlns:a16="http://schemas.microsoft.com/office/drawing/2014/main" val="2926518911"/>
                  </a:ext>
                </a:extLst>
              </a:tr>
              <a:tr h="457199">
                <a:tc>
                  <a:txBody>
                    <a:bodyPr/>
                    <a:lstStyle/>
                    <a:p>
                      <a:r>
                        <a:rPr kumimoji="1" lang="ja-JP" altLang="en-US" dirty="0"/>
                        <a:t>融点</a:t>
                      </a:r>
                      <a:r>
                        <a:rPr kumimoji="1" lang="en-US" altLang="ja-JP" dirty="0"/>
                        <a:t>/</a:t>
                      </a:r>
                      <a:r>
                        <a:rPr kumimoji="1" lang="ja-JP" altLang="en-US" dirty="0"/>
                        <a:t>使用可能温度</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dirty="0"/>
                        <a:t>3400</a:t>
                      </a:r>
                      <a:r>
                        <a:rPr kumimoji="1" lang="ja-JP" altLang="en-US" dirty="0"/>
                        <a:t>℃</a:t>
                      </a:r>
                      <a:r>
                        <a:rPr kumimoji="1" lang="en-US" altLang="ja-JP" dirty="0"/>
                        <a:t>/1600</a:t>
                      </a:r>
                      <a:r>
                        <a:rPr kumimoji="1" lang="ja-JP" altLang="en-US" dirty="0"/>
                        <a: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dirty="0"/>
                        <a:t>1287</a:t>
                      </a:r>
                      <a:r>
                        <a:rPr kumimoji="1" lang="ja-JP" altLang="en-US" dirty="0"/>
                        <a:t>℃</a:t>
                      </a:r>
                      <a:r>
                        <a:rPr kumimoji="1" lang="en-US" altLang="ja-JP" dirty="0"/>
                        <a:t>/450</a:t>
                      </a:r>
                      <a:r>
                        <a:rPr kumimoji="1" lang="ja-JP" altLang="en-US" dirty="0"/>
                        <a:t>℃</a:t>
                      </a:r>
                    </a:p>
                  </a:txBody>
                  <a:tcPr/>
                </a:tc>
                <a:extLst>
                  <a:ext uri="{0D108BD9-81ED-4DB2-BD59-A6C34878D82A}">
                    <a16:rowId xmlns:a16="http://schemas.microsoft.com/office/drawing/2014/main" val="1129691816"/>
                  </a:ext>
                </a:extLst>
              </a:tr>
              <a:tr h="413914">
                <a:tc>
                  <a:txBody>
                    <a:bodyPr/>
                    <a:lstStyle/>
                    <a:p>
                      <a:r>
                        <a:rPr kumimoji="1" lang="ja-JP" altLang="en-US" dirty="0"/>
                        <a:t>ヤング率 </a:t>
                      </a:r>
                      <a:r>
                        <a:rPr kumimoji="1" lang="en-US" altLang="ja-JP" dirty="0"/>
                        <a:t>E</a:t>
                      </a:r>
                      <a:endParaRPr kumimoji="1" lang="ja-JP" altLang="en-US" dirty="0"/>
                    </a:p>
                  </a:txBody>
                  <a:tcPr/>
                </a:tc>
                <a:tc>
                  <a:txBody>
                    <a:bodyPr/>
                    <a:lstStyle/>
                    <a:p>
                      <a:r>
                        <a:rPr kumimoji="1" lang="en-US" altLang="ja-JP" dirty="0"/>
                        <a:t>11 </a:t>
                      </a:r>
                      <a:r>
                        <a:rPr kumimoji="1" lang="en-US" altLang="ja-JP" dirty="0" err="1"/>
                        <a:t>GPa</a:t>
                      </a:r>
                      <a:endParaRPr kumimoji="1" lang="ja-JP" altLang="en-US" dirty="0"/>
                    </a:p>
                  </a:txBody>
                  <a:tcPr/>
                </a:tc>
                <a:tc>
                  <a:txBody>
                    <a:bodyPr/>
                    <a:lstStyle/>
                    <a:p>
                      <a:r>
                        <a:rPr kumimoji="1" lang="en-US" altLang="ja-JP" dirty="0"/>
                        <a:t>287 </a:t>
                      </a:r>
                      <a:r>
                        <a:rPr kumimoji="1" lang="en-US" altLang="ja-JP" dirty="0" err="1"/>
                        <a:t>GPa</a:t>
                      </a:r>
                      <a:endParaRPr kumimoji="1" lang="ja-JP" altLang="en-US" dirty="0"/>
                    </a:p>
                  </a:txBody>
                  <a:tcPr/>
                </a:tc>
                <a:extLst>
                  <a:ext uri="{0D108BD9-81ED-4DB2-BD59-A6C34878D82A}">
                    <a16:rowId xmlns:a16="http://schemas.microsoft.com/office/drawing/2014/main" val="1944105038"/>
                  </a:ext>
                </a:extLst>
              </a:tr>
              <a:tr h="401217">
                <a:tc>
                  <a:txBody>
                    <a:bodyPr/>
                    <a:lstStyle/>
                    <a:p>
                      <a:r>
                        <a:rPr kumimoji="1" lang="ja-JP" altLang="en-US" dirty="0"/>
                        <a:t>引張強度 </a:t>
                      </a:r>
                      <a:r>
                        <a:rPr kumimoji="1" lang="en-US" altLang="ja-JP" dirty="0"/>
                        <a:t>σ</a:t>
                      </a:r>
                      <a:endParaRPr kumimoji="1" lang="ja-JP" altLang="en-US" dirty="0"/>
                    </a:p>
                  </a:txBody>
                  <a:tcPr/>
                </a:tc>
                <a:tc>
                  <a:txBody>
                    <a:bodyPr/>
                    <a:lstStyle/>
                    <a:p>
                      <a:r>
                        <a:rPr kumimoji="1" lang="en-US" altLang="ja-JP" dirty="0"/>
                        <a:t>40 </a:t>
                      </a:r>
                      <a:r>
                        <a:rPr kumimoji="1" lang="en-US" altLang="ja-JP" dirty="0" err="1"/>
                        <a:t>MPa</a:t>
                      </a:r>
                      <a:endParaRPr kumimoji="1" lang="ja-JP" altLang="en-US" dirty="0"/>
                    </a:p>
                  </a:txBody>
                  <a:tcPr/>
                </a:tc>
                <a:tc>
                  <a:txBody>
                    <a:bodyPr/>
                    <a:lstStyle/>
                    <a:p>
                      <a:r>
                        <a:rPr kumimoji="1" lang="en-US" altLang="ja-JP" dirty="0"/>
                        <a:t>(300-500 </a:t>
                      </a:r>
                      <a:r>
                        <a:rPr kumimoji="1" lang="en-US" altLang="ja-JP" dirty="0" err="1"/>
                        <a:t>MPa</a:t>
                      </a:r>
                      <a:r>
                        <a:rPr kumimoji="1" lang="en-US" altLang="ja-JP" dirty="0"/>
                        <a:t>)※</a:t>
                      </a:r>
                      <a:endParaRPr kumimoji="1" lang="ja-JP" altLang="en-US" dirty="0"/>
                    </a:p>
                  </a:txBody>
                  <a:tcPr/>
                </a:tc>
                <a:extLst>
                  <a:ext uri="{0D108BD9-81ED-4DB2-BD59-A6C34878D82A}">
                    <a16:rowId xmlns:a16="http://schemas.microsoft.com/office/drawing/2014/main" val="2217323992"/>
                  </a:ext>
                </a:extLst>
              </a:tr>
              <a:tr h="401217">
                <a:tc>
                  <a:txBody>
                    <a:bodyPr/>
                    <a:lstStyle/>
                    <a:p>
                      <a:r>
                        <a:rPr kumimoji="1" lang="ja-JP" altLang="en-US" dirty="0"/>
                        <a:t>繰り返し疲労強度</a:t>
                      </a:r>
                    </a:p>
                  </a:txBody>
                  <a:tcPr/>
                </a:tc>
                <a:tc>
                  <a:txBody>
                    <a:bodyPr/>
                    <a:lstStyle/>
                    <a:p>
                      <a:r>
                        <a:rPr kumimoji="1" lang="en-US" altLang="ja-JP" dirty="0"/>
                        <a:t>30 MPa</a:t>
                      </a:r>
                      <a:endParaRPr kumimoji="1" lang="ja-JP" altLang="en-US" dirty="0"/>
                    </a:p>
                  </a:txBody>
                  <a:tcPr/>
                </a:tc>
                <a:tc>
                  <a:txBody>
                    <a:bodyPr/>
                    <a:lstStyle/>
                    <a:p>
                      <a:r>
                        <a:rPr kumimoji="1" lang="en-US" altLang="ja-JP" dirty="0"/>
                        <a:t>120 MPa</a:t>
                      </a:r>
                      <a:endParaRPr kumimoji="1" lang="ja-JP" altLang="en-US" dirty="0"/>
                    </a:p>
                  </a:txBody>
                  <a:tcPr/>
                </a:tc>
                <a:extLst>
                  <a:ext uri="{0D108BD9-81ED-4DB2-BD59-A6C34878D82A}">
                    <a16:rowId xmlns:a16="http://schemas.microsoft.com/office/drawing/2014/main" val="4139310374"/>
                  </a:ext>
                </a:extLst>
              </a:tr>
              <a:tr h="401217">
                <a:tc>
                  <a:txBody>
                    <a:bodyPr/>
                    <a:lstStyle/>
                    <a:p>
                      <a:r>
                        <a:rPr kumimoji="1" lang="ja-JP" altLang="en-US" dirty="0"/>
                        <a:t>熱衝撃耐性</a:t>
                      </a:r>
                      <a:r>
                        <a:rPr kumimoji="1" lang="en-US" altLang="ja-JP" dirty="0"/>
                        <a:t>σ/(αE)</a:t>
                      </a:r>
                      <a:endParaRPr kumimoji="1" lang="ja-JP" altLang="en-US" dirty="0"/>
                    </a:p>
                  </a:txBody>
                  <a:tcPr/>
                </a:tc>
                <a:tc>
                  <a:txBody>
                    <a:bodyPr/>
                    <a:lstStyle/>
                    <a:p>
                      <a:r>
                        <a:rPr kumimoji="1" lang="en-US" altLang="ja-JP" dirty="0"/>
                        <a:t>606</a:t>
                      </a:r>
                      <a:endParaRPr kumimoji="1" lang="ja-JP" altLang="en-US" dirty="0"/>
                    </a:p>
                  </a:txBody>
                  <a:tcPr/>
                </a:tc>
                <a:tc>
                  <a:txBody>
                    <a:bodyPr/>
                    <a:lstStyle/>
                    <a:p>
                      <a:r>
                        <a:rPr kumimoji="1" lang="en-US" altLang="ja-JP" dirty="0"/>
                        <a:t>89</a:t>
                      </a:r>
                      <a:endParaRPr kumimoji="1" lang="ja-JP" altLang="en-US" dirty="0"/>
                    </a:p>
                  </a:txBody>
                  <a:tcPr/>
                </a:tc>
                <a:extLst>
                  <a:ext uri="{0D108BD9-81ED-4DB2-BD59-A6C34878D82A}">
                    <a16:rowId xmlns:a16="http://schemas.microsoft.com/office/drawing/2014/main" val="2485829350"/>
                  </a:ext>
                </a:extLst>
              </a:tr>
            </a:tbl>
          </a:graphicData>
        </a:graphic>
      </p:graphicFrame>
      <p:sp>
        <p:nvSpPr>
          <p:cNvPr id="5" name="正方形/長方形 4">
            <a:extLst>
              <a:ext uri="{FF2B5EF4-FFF2-40B4-BE49-F238E27FC236}">
                <a16:creationId xmlns:a16="http://schemas.microsoft.com/office/drawing/2014/main" id="{C036011B-9F0A-4108-BE61-AA519F71CD73}"/>
              </a:ext>
            </a:extLst>
          </p:cNvPr>
          <p:cNvSpPr/>
          <p:nvPr/>
        </p:nvSpPr>
        <p:spPr>
          <a:xfrm>
            <a:off x="3254176" y="6393086"/>
            <a:ext cx="5540897" cy="369332"/>
          </a:xfrm>
          <a:prstGeom prst="rect">
            <a:avLst/>
          </a:prstGeom>
        </p:spPr>
        <p:txBody>
          <a:bodyPr wrap="square">
            <a:spAutoFit/>
          </a:bodyPr>
          <a:lstStyle/>
          <a:p>
            <a:r>
              <a:rPr lang="en-US" altLang="ja-JP" dirty="0"/>
              <a:t>※Journal of Nuclear Materials 367–370 (2007) 1377–1381</a:t>
            </a:r>
            <a:endParaRPr lang="ja-JP" altLang="en-US" dirty="0"/>
          </a:p>
        </p:txBody>
      </p:sp>
      <p:sp>
        <p:nvSpPr>
          <p:cNvPr id="21" name="正方形/長方形 20">
            <a:extLst>
              <a:ext uri="{FF2B5EF4-FFF2-40B4-BE49-F238E27FC236}">
                <a16:creationId xmlns:a16="http://schemas.microsoft.com/office/drawing/2014/main" id="{A7D36557-6999-486E-BE54-44B1042EEBA9}"/>
              </a:ext>
            </a:extLst>
          </p:cNvPr>
          <p:cNvSpPr/>
          <p:nvPr/>
        </p:nvSpPr>
        <p:spPr>
          <a:xfrm>
            <a:off x="7075646" y="216109"/>
            <a:ext cx="2029478" cy="307777"/>
          </a:xfrm>
          <a:prstGeom prst="rect">
            <a:avLst/>
          </a:prstGeom>
        </p:spPr>
        <p:txBody>
          <a:bodyPr wrap="square">
            <a:spAutoFit/>
          </a:bodyPr>
          <a:lstStyle/>
          <a:p>
            <a:r>
              <a:rPr lang="ja-JP" altLang="en-US" sz="1400" dirty="0">
                <a:solidFill>
                  <a:schemeClr val="bg2"/>
                </a:solidFill>
              </a:rPr>
              <a:t>専門家はツッコミ不可</a:t>
            </a:r>
          </a:p>
        </p:txBody>
      </p:sp>
      <p:cxnSp>
        <p:nvCxnSpPr>
          <p:cNvPr id="3" name="直線矢印コネクタ 2">
            <a:extLst>
              <a:ext uri="{FF2B5EF4-FFF2-40B4-BE49-F238E27FC236}">
                <a16:creationId xmlns:a16="http://schemas.microsoft.com/office/drawing/2014/main" id="{4D59AF5C-A220-43BA-BEF8-A0197FA709E2}"/>
              </a:ext>
            </a:extLst>
          </p:cNvPr>
          <p:cNvCxnSpPr/>
          <p:nvPr/>
        </p:nvCxnSpPr>
        <p:spPr>
          <a:xfrm>
            <a:off x="4705350" y="4104914"/>
            <a:ext cx="866775" cy="0"/>
          </a:xfrm>
          <a:prstGeom prst="straightConnector1">
            <a:avLst/>
          </a:prstGeom>
          <a:ln>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9" name="直線矢印コネクタ 8">
            <a:extLst>
              <a:ext uri="{FF2B5EF4-FFF2-40B4-BE49-F238E27FC236}">
                <a16:creationId xmlns:a16="http://schemas.microsoft.com/office/drawing/2014/main" id="{B9684157-0296-4546-8EEA-8D6130D0CCEB}"/>
              </a:ext>
            </a:extLst>
          </p:cNvPr>
          <p:cNvCxnSpPr/>
          <p:nvPr/>
        </p:nvCxnSpPr>
        <p:spPr>
          <a:xfrm>
            <a:off x="4705350" y="5000264"/>
            <a:ext cx="866775" cy="0"/>
          </a:xfrm>
          <a:prstGeom prst="straightConnector1">
            <a:avLst/>
          </a:prstGeom>
          <a:ln>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10" name="直線矢印コネクタ 9">
            <a:extLst>
              <a:ext uri="{FF2B5EF4-FFF2-40B4-BE49-F238E27FC236}">
                <a16:creationId xmlns:a16="http://schemas.microsoft.com/office/drawing/2014/main" id="{597AC3DE-61FC-44DC-ADC1-EFB751FE310E}"/>
              </a:ext>
            </a:extLst>
          </p:cNvPr>
          <p:cNvCxnSpPr/>
          <p:nvPr/>
        </p:nvCxnSpPr>
        <p:spPr>
          <a:xfrm>
            <a:off x="4705350" y="5457464"/>
            <a:ext cx="866775" cy="0"/>
          </a:xfrm>
          <a:prstGeom prst="straightConnector1">
            <a:avLst/>
          </a:prstGeom>
          <a:ln>
            <a:solidFill>
              <a:schemeClr val="bg1"/>
            </a:solidFill>
            <a:tailEnd type="triangle"/>
          </a:ln>
        </p:spPr>
        <p:style>
          <a:lnRef idx="1">
            <a:schemeClr val="accent1"/>
          </a:lnRef>
          <a:fillRef idx="0">
            <a:schemeClr val="accent1"/>
          </a:fillRef>
          <a:effectRef idx="0">
            <a:schemeClr val="accent1"/>
          </a:effectRef>
          <a:fontRef idx="minor">
            <a:schemeClr val="tx1"/>
          </a:fontRef>
        </p:style>
      </p:cxnSp>
      <p:sp>
        <p:nvSpPr>
          <p:cNvPr id="7" name="テキスト ボックス 6">
            <a:extLst>
              <a:ext uri="{FF2B5EF4-FFF2-40B4-BE49-F238E27FC236}">
                <a16:creationId xmlns:a16="http://schemas.microsoft.com/office/drawing/2014/main" id="{F7CA2E56-3A37-4A44-A534-7C0ED7AD8219}"/>
              </a:ext>
            </a:extLst>
          </p:cNvPr>
          <p:cNvSpPr txBox="1"/>
          <p:nvPr/>
        </p:nvSpPr>
        <p:spPr>
          <a:xfrm>
            <a:off x="4871676" y="3704805"/>
            <a:ext cx="534121" cy="369332"/>
          </a:xfrm>
          <a:prstGeom prst="rect">
            <a:avLst/>
          </a:prstGeom>
          <a:noFill/>
        </p:spPr>
        <p:txBody>
          <a:bodyPr wrap="none" rtlCol="0">
            <a:spAutoFit/>
          </a:bodyPr>
          <a:lstStyle/>
          <a:p>
            <a:r>
              <a:rPr kumimoji="1" lang="en-US" altLang="ja-JP" dirty="0">
                <a:solidFill>
                  <a:schemeClr val="bg1"/>
                </a:solidFill>
              </a:rPr>
              <a:t>2</a:t>
            </a:r>
            <a:r>
              <a:rPr kumimoji="1" lang="ja-JP" altLang="en-US" dirty="0">
                <a:solidFill>
                  <a:schemeClr val="bg1"/>
                </a:solidFill>
              </a:rPr>
              <a:t>倍</a:t>
            </a:r>
          </a:p>
        </p:txBody>
      </p:sp>
      <p:sp>
        <p:nvSpPr>
          <p:cNvPr id="12" name="テキスト ボックス 11">
            <a:extLst>
              <a:ext uri="{FF2B5EF4-FFF2-40B4-BE49-F238E27FC236}">
                <a16:creationId xmlns:a16="http://schemas.microsoft.com/office/drawing/2014/main" id="{980B672B-DDA1-49A1-B629-ED343E58DECF}"/>
              </a:ext>
            </a:extLst>
          </p:cNvPr>
          <p:cNvSpPr txBox="1"/>
          <p:nvPr/>
        </p:nvSpPr>
        <p:spPr>
          <a:xfrm>
            <a:off x="4871676" y="4600155"/>
            <a:ext cx="637995" cy="369332"/>
          </a:xfrm>
          <a:prstGeom prst="rect">
            <a:avLst/>
          </a:prstGeom>
          <a:noFill/>
        </p:spPr>
        <p:txBody>
          <a:bodyPr wrap="none" rtlCol="0">
            <a:spAutoFit/>
          </a:bodyPr>
          <a:lstStyle/>
          <a:p>
            <a:r>
              <a:rPr kumimoji="1" lang="en-US" altLang="ja-JP" dirty="0">
                <a:solidFill>
                  <a:schemeClr val="bg1"/>
                </a:solidFill>
              </a:rPr>
              <a:t>25</a:t>
            </a:r>
            <a:r>
              <a:rPr kumimoji="1" lang="ja-JP" altLang="en-US" dirty="0">
                <a:solidFill>
                  <a:schemeClr val="bg1"/>
                </a:solidFill>
              </a:rPr>
              <a:t>倍</a:t>
            </a:r>
          </a:p>
        </p:txBody>
      </p:sp>
      <p:sp>
        <p:nvSpPr>
          <p:cNvPr id="13" name="テキスト ボックス 12">
            <a:extLst>
              <a:ext uri="{FF2B5EF4-FFF2-40B4-BE49-F238E27FC236}">
                <a16:creationId xmlns:a16="http://schemas.microsoft.com/office/drawing/2014/main" id="{A908914D-0A89-4648-8FA3-D0CAF628510D}"/>
              </a:ext>
            </a:extLst>
          </p:cNvPr>
          <p:cNvSpPr txBox="1"/>
          <p:nvPr/>
        </p:nvSpPr>
        <p:spPr>
          <a:xfrm>
            <a:off x="4871355" y="5109735"/>
            <a:ext cx="638316" cy="369332"/>
          </a:xfrm>
          <a:prstGeom prst="rect">
            <a:avLst/>
          </a:prstGeom>
          <a:noFill/>
        </p:spPr>
        <p:txBody>
          <a:bodyPr wrap="none" rtlCol="0">
            <a:spAutoFit/>
          </a:bodyPr>
          <a:lstStyle/>
          <a:p>
            <a:r>
              <a:rPr kumimoji="1" lang="en-US" altLang="ja-JP" dirty="0">
                <a:solidFill>
                  <a:schemeClr val="bg1"/>
                </a:solidFill>
              </a:rPr>
              <a:t>10</a:t>
            </a:r>
            <a:r>
              <a:rPr kumimoji="1" lang="ja-JP" altLang="en-US" dirty="0">
                <a:solidFill>
                  <a:schemeClr val="bg1"/>
                </a:solidFill>
              </a:rPr>
              <a:t>倍</a:t>
            </a:r>
          </a:p>
        </p:txBody>
      </p:sp>
      <p:cxnSp>
        <p:nvCxnSpPr>
          <p:cNvPr id="15" name="直線矢印コネクタ 14">
            <a:extLst>
              <a:ext uri="{FF2B5EF4-FFF2-40B4-BE49-F238E27FC236}">
                <a16:creationId xmlns:a16="http://schemas.microsoft.com/office/drawing/2014/main" id="{71141917-5B9A-4D00-9DEB-610F8AD85D1B}"/>
              </a:ext>
            </a:extLst>
          </p:cNvPr>
          <p:cNvCxnSpPr/>
          <p:nvPr/>
        </p:nvCxnSpPr>
        <p:spPr>
          <a:xfrm>
            <a:off x="4705350" y="5886364"/>
            <a:ext cx="866775" cy="0"/>
          </a:xfrm>
          <a:prstGeom prst="straightConnector1">
            <a:avLst/>
          </a:prstGeom>
          <a:ln>
            <a:solidFill>
              <a:schemeClr val="bg1"/>
            </a:solidFill>
            <a:tailEnd type="triangle"/>
          </a:ln>
        </p:spPr>
        <p:style>
          <a:lnRef idx="1">
            <a:schemeClr val="accent1"/>
          </a:lnRef>
          <a:fillRef idx="0">
            <a:schemeClr val="accent1"/>
          </a:fillRef>
          <a:effectRef idx="0">
            <a:schemeClr val="accent1"/>
          </a:effectRef>
          <a:fontRef idx="minor">
            <a:schemeClr val="tx1"/>
          </a:fontRef>
        </p:style>
      </p:cxnSp>
      <p:sp>
        <p:nvSpPr>
          <p:cNvPr id="16" name="テキスト ボックス 15">
            <a:extLst>
              <a:ext uri="{FF2B5EF4-FFF2-40B4-BE49-F238E27FC236}">
                <a16:creationId xmlns:a16="http://schemas.microsoft.com/office/drawing/2014/main" id="{F0789B57-FD23-42C8-91BA-A80BD6A39A89}"/>
              </a:ext>
            </a:extLst>
          </p:cNvPr>
          <p:cNvSpPr txBox="1"/>
          <p:nvPr/>
        </p:nvSpPr>
        <p:spPr>
          <a:xfrm>
            <a:off x="4871355" y="5538635"/>
            <a:ext cx="534121" cy="369332"/>
          </a:xfrm>
          <a:prstGeom prst="rect">
            <a:avLst/>
          </a:prstGeom>
          <a:noFill/>
        </p:spPr>
        <p:txBody>
          <a:bodyPr wrap="none" rtlCol="0">
            <a:spAutoFit/>
          </a:bodyPr>
          <a:lstStyle/>
          <a:p>
            <a:r>
              <a:rPr kumimoji="1" lang="en-US" altLang="ja-JP" dirty="0">
                <a:solidFill>
                  <a:schemeClr val="bg1"/>
                </a:solidFill>
              </a:rPr>
              <a:t>4</a:t>
            </a:r>
            <a:r>
              <a:rPr kumimoji="1" lang="ja-JP" altLang="en-US" dirty="0">
                <a:solidFill>
                  <a:schemeClr val="bg1"/>
                </a:solidFill>
              </a:rPr>
              <a:t>倍</a:t>
            </a:r>
          </a:p>
        </p:txBody>
      </p:sp>
      <p:sp>
        <p:nvSpPr>
          <p:cNvPr id="17" name="正方形/長方形 16">
            <a:extLst>
              <a:ext uri="{FF2B5EF4-FFF2-40B4-BE49-F238E27FC236}">
                <a16:creationId xmlns:a16="http://schemas.microsoft.com/office/drawing/2014/main" id="{6565996D-86F0-4045-A8FF-CEA1443E158D}"/>
              </a:ext>
            </a:extLst>
          </p:cNvPr>
          <p:cNvSpPr/>
          <p:nvPr/>
        </p:nvSpPr>
        <p:spPr>
          <a:xfrm>
            <a:off x="998019" y="1888093"/>
            <a:ext cx="7945956" cy="369332"/>
          </a:xfrm>
          <a:prstGeom prst="rect">
            <a:avLst/>
          </a:prstGeom>
        </p:spPr>
        <p:txBody>
          <a:bodyPr wrap="square">
            <a:spAutoFit/>
          </a:bodyPr>
          <a:lstStyle/>
          <a:p>
            <a:r>
              <a:rPr lang="en-US" altLang="ja-JP" dirty="0"/>
              <a:t>e+</a:t>
            </a:r>
            <a:r>
              <a:rPr lang="ja-JP" altLang="en-US" dirty="0"/>
              <a:t>の散乱を考えるとベリリウムの方が原子番号が小さいので望ましい。</a:t>
            </a:r>
          </a:p>
        </p:txBody>
      </p:sp>
    </p:spTree>
    <p:extLst>
      <p:ext uri="{BB962C8B-B14F-4D97-AF65-F5344CB8AC3E}">
        <p14:creationId xmlns:p14="http://schemas.microsoft.com/office/powerpoint/2010/main" val="26815063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A54F909-4088-4E13-848B-3C5D8C8C60F7}"/>
              </a:ext>
            </a:extLst>
          </p:cNvPr>
          <p:cNvSpPr>
            <a:spLocks noGrp="1"/>
          </p:cNvSpPr>
          <p:nvPr>
            <p:ph type="title"/>
          </p:nvPr>
        </p:nvSpPr>
        <p:spPr>
          <a:xfrm>
            <a:off x="513066" y="541176"/>
            <a:ext cx="8388946" cy="951722"/>
          </a:xfrm>
        </p:spPr>
        <p:txBody>
          <a:bodyPr>
            <a:noAutofit/>
          </a:bodyPr>
          <a:lstStyle/>
          <a:p>
            <a:r>
              <a:rPr kumimoji="1" lang="en-US" altLang="ja-JP" sz="3200" dirty="0"/>
              <a:t>ILC internal Target</a:t>
            </a:r>
            <a:r>
              <a:rPr kumimoji="1" lang="ja-JP" altLang="en-US" sz="3200" dirty="0"/>
              <a:t>の検討（</a:t>
            </a:r>
            <a:r>
              <a:rPr kumimoji="1" lang="en-US" altLang="ja-JP" sz="3200" dirty="0"/>
              <a:t>Be</a:t>
            </a:r>
            <a:r>
              <a:rPr kumimoji="1" lang="ja-JP" altLang="en-US" sz="3200" dirty="0"/>
              <a:t>固定標的）</a:t>
            </a:r>
            <a:endParaRPr kumimoji="1" lang="ja-JP" altLang="en-US" sz="2400" dirty="0"/>
          </a:p>
        </p:txBody>
      </p:sp>
      <p:sp>
        <p:nvSpPr>
          <p:cNvPr id="7" name="コンテンツ プレースホルダー 2">
            <a:extLst>
              <a:ext uri="{FF2B5EF4-FFF2-40B4-BE49-F238E27FC236}">
                <a16:creationId xmlns:a16="http://schemas.microsoft.com/office/drawing/2014/main" id="{014A508F-8E07-49DE-BFB6-EF2ACA1431AC}"/>
              </a:ext>
            </a:extLst>
          </p:cNvPr>
          <p:cNvSpPr>
            <a:spLocks noGrp="1"/>
          </p:cNvSpPr>
          <p:nvPr>
            <p:ph idx="1"/>
          </p:nvPr>
        </p:nvSpPr>
        <p:spPr>
          <a:xfrm>
            <a:off x="333886" y="1871838"/>
            <a:ext cx="4698991" cy="2333092"/>
          </a:xfrm>
        </p:spPr>
        <p:txBody>
          <a:bodyPr>
            <a:normAutofit/>
          </a:bodyPr>
          <a:lstStyle/>
          <a:p>
            <a:pPr>
              <a:buFont typeface="Wingdings" panose="05000000000000000000" pitchFamily="2" charset="2"/>
              <a:buChar char="p"/>
            </a:pPr>
            <a:r>
              <a:rPr lang="ja-JP" altLang="en-US" sz="1800" dirty="0"/>
              <a:t>初めに</a:t>
            </a:r>
            <a:r>
              <a:rPr kumimoji="1" lang="en-US" altLang="ja-JP" sz="1800" dirty="0"/>
              <a:t>Be</a:t>
            </a:r>
            <a:r>
              <a:rPr kumimoji="1" lang="ja-JP" altLang="en-US" sz="1800" dirty="0"/>
              <a:t>固定標的で検証</a:t>
            </a:r>
            <a:endParaRPr kumimoji="1" lang="en-US" altLang="ja-JP" sz="1800" dirty="0"/>
          </a:p>
          <a:p>
            <a:pPr>
              <a:buFont typeface="Wingdings" panose="05000000000000000000" pitchFamily="2" charset="2"/>
              <a:buChar char="p"/>
            </a:pPr>
            <a:r>
              <a:rPr lang="en-US" altLang="ja-JP" sz="1800" dirty="0"/>
              <a:t>Be</a:t>
            </a:r>
            <a:r>
              <a:rPr lang="ja-JP" altLang="en-US" sz="1800" dirty="0"/>
              <a:t>熱伝導率</a:t>
            </a:r>
            <a:r>
              <a:rPr lang="en-US" altLang="ja-JP" sz="1800" dirty="0"/>
              <a:t>200 W/m/K</a:t>
            </a:r>
            <a:r>
              <a:rPr lang="ja-JP" altLang="en-US" sz="1800" dirty="0" err="1"/>
              <a:t>、</a:t>
            </a:r>
            <a:r>
              <a:rPr lang="ja-JP" altLang="en-US" sz="1800" dirty="0"/>
              <a:t>耐熱上限</a:t>
            </a:r>
            <a:r>
              <a:rPr lang="en-US" altLang="ja-JP" sz="1800" dirty="0"/>
              <a:t>450</a:t>
            </a:r>
            <a:r>
              <a:rPr lang="ja-JP" altLang="en-US" sz="1800" dirty="0"/>
              <a:t>℃、発熱</a:t>
            </a:r>
            <a:r>
              <a:rPr lang="en-US" altLang="ja-JP" sz="1800" dirty="0"/>
              <a:t>100 W</a:t>
            </a:r>
          </a:p>
          <a:p>
            <a:pPr>
              <a:buFont typeface="Wingdings" panose="05000000000000000000" pitchFamily="2" charset="2"/>
              <a:buChar char="p"/>
            </a:pPr>
            <a:r>
              <a:rPr lang="en-US" altLang="ja-JP" sz="1800" dirty="0"/>
              <a:t>10 mm</a:t>
            </a:r>
            <a:r>
              <a:rPr lang="ja-JP" altLang="en-US" sz="1800" dirty="0"/>
              <a:t>角の立方体のベリリウムの下面に冷却水ジャケットを接合</a:t>
            </a:r>
            <a:endParaRPr lang="en-US" altLang="ja-JP" sz="1800" dirty="0"/>
          </a:p>
        </p:txBody>
      </p:sp>
      <p:sp>
        <p:nvSpPr>
          <p:cNvPr id="3" name="正方形/長方形 2">
            <a:extLst>
              <a:ext uri="{FF2B5EF4-FFF2-40B4-BE49-F238E27FC236}">
                <a16:creationId xmlns:a16="http://schemas.microsoft.com/office/drawing/2014/main" id="{04CB3FF3-1E5B-4E98-A044-9F38F8A7951C}"/>
              </a:ext>
            </a:extLst>
          </p:cNvPr>
          <p:cNvSpPr/>
          <p:nvPr/>
        </p:nvSpPr>
        <p:spPr>
          <a:xfrm>
            <a:off x="5567521" y="2085947"/>
            <a:ext cx="1306204" cy="1190943"/>
          </a:xfrm>
          <a:prstGeom prst="rect">
            <a:avLst/>
          </a:prstGeom>
          <a:solidFill>
            <a:schemeClr val="bg1">
              <a:lumMod val="50000"/>
              <a:lumOff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正方形/長方形 5">
            <a:extLst>
              <a:ext uri="{FF2B5EF4-FFF2-40B4-BE49-F238E27FC236}">
                <a16:creationId xmlns:a16="http://schemas.microsoft.com/office/drawing/2014/main" id="{E253BDD6-5D5C-44F7-B6DD-1F147A1390E6}"/>
              </a:ext>
            </a:extLst>
          </p:cNvPr>
          <p:cNvSpPr/>
          <p:nvPr/>
        </p:nvSpPr>
        <p:spPr>
          <a:xfrm>
            <a:off x="7503910" y="2085947"/>
            <a:ext cx="1306204" cy="1190941"/>
          </a:xfrm>
          <a:prstGeom prst="rect">
            <a:avLst/>
          </a:prstGeom>
          <a:solidFill>
            <a:schemeClr val="bg1">
              <a:lumMod val="50000"/>
              <a:lumOff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楕円 3">
            <a:extLst>
              <a:ext uri="{FF2B5EF4-FFF2-40B4-BE49-F238E27FC236}">
                <a16:creationId xmlns:a16="http://schemas.microsoft.com/office/drawing/2014/main" id="{D0818718-CE31-4935-8898-D75C43D7043F}"/>
              </a:ext>
            </a:extLst>
          </p:cNvPr>
          <p:cNvSpPr/>
          <p:nvPr/>
        </p:nvSpPr>
        <p:spPr>
          <a:xfrm>
            <a:off x="6170235" y="2123264"/>
            <a:ext cx="171389" cy="167902"/>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楕円 8">
            <a:extLst>
              <a:ext uri="{FF2B5EF4-FFF2-40B4-BE49-F238E27FC236}">
                <a16:creationId xmlns:a16="http://schemas.microsoft.com/office/drawing/2014/main" id="{729EC2D3-0943-4731-A2B4-20FEF847DFE4}"/>
              </a:ext>
            </a:extLst>
          </p:cNvPr>
          <p:cNvSpPr/>
          <p:nvPr/>
        </p:nvSpPr>
        <p:spPr>
          <a:xfrm>
            <a:off x="6212030" y="2166314"/>
            <a:ext cx="81467" cy="79752"/>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0" name="直線矢印コネクタ 9">
            <a:extLst>
              <a:ext uri="{FF2B5EF4-FFF2-40B4-BE49-F238E27FC236}">
                <a16:creationId xmlns:a16="http://schemas.microsoft.com/office/drawing/2014/main" id="{698D5143-443E-45FC-ABA5-A440C38655E1}"/>
              </a:ext>
            </a:extLst>
          </p:cNvPr>
          <p:cNvCxnSpPr>
            <a:cxnSpLocks/>
          </p:cNvCxnSpPr>
          <p:nvPr/>
        </p:nvCxnSpPr>
        <p:spPr>
          <a:xfrm>
            <a:off x="8810114" y="2206596"/>
            <a:ext cx="275499" cy="0"/>
          </a:xfrm>
          <a:prstGeom prst="straightConnector1">
            <a:avLst/>
          </a:prstGeom>
          <a:ln>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13" name="直線コネクタ 12">
            <a:extLst>
              <a:ext uri="{FF2B5EF4-FFF2-40B4-BE49-F238E27FC236}">
                <a16:creationId xmlns:a16="http://schemas.microsoft.com/office/drawing/2014/main" id="{CA05B98A-CF25-461F-8E3D-85B838C78C7E}"/>
              </a:ext>
            </a:extLst>
          </p:cNvPr>
          <p:cNvCxnSpPr>
            <a:cxnSpLocks/>
          </p:cNvCxnSpPr>
          <p:nvPr/>
        </p:nvCxnSpPr>
        <p:spPr>
          <a:xfrm flipH="1">
            <a:off x="7503911" y="2208750"/>
            <a:ext cx="1306203" cy="0"/>
          </a:xfrm>
          <a:prstGeom prst="line">
            <a:avLst/>
          </a:prstGeom>
          <a:ln>
            <a:solidFill>
              <a:schemeClr val="bg1"/>
            </a:solidFill>
            <a:prstDash val="dash"/>
          </a:ln>
        </p:spPr>
        <p:style>
          <a:lnRef idx="1">
            <a:schemeClr val="accent1"/>
          </a:lnRef>
          <a:fillRef idx="0">
            <a:schemeClr val="accent1"/>
          </a:fillRef>
          <a:effectRef idx="0">
            <a:schemeClr val="accent1"/>
          </a:effectRef>
          <a:fontRef idx="minor">
            <a:schemeClr val="tx1"/>
          </a:fontRef>
        </p:style>
      </p:cxnSp>
      <p:cxnSp>
        <p:nvCxnSpPr>
          <p:cNvPr id="14" name="直線コネクタ 13">
            <a:extLst>
              <a:ext uri="{FF2B5EF4-FFF2-40B4-BE49-F238E27FC236}">
                <a16:creationId xmlns:a16="http://schemas.microsoft.com/office/drawing/2014/main" id="{E24B5C3E-787D-48C7-8D8A-B1B47FCDCD78}"/>
              </a:ext>
            </a:extLst>
          </p:cNvPr>
          <p:cNvCxnSpPr>
            <a:cxnSpLocks/>
          </p:cNvCxnSpPr>
          <p:nvPr/>
        </p:nvCxnSpPr>
        <p:spPr>
          <a:xfrm flipH="1">
            <a:off x="7196654" y="2208750"/>
            <a:ext cx="307257" cy="0"/>
          </a:xfrm>
          <a:prstGeom prst="line">
            <a:avLst/>
          </a:prstGeom>
          <a:ln>
            <a:solidFill>
              <a:schemeClr val="bg1"/>
            </a:solidFill>
            <a:prstDash val="solid"/>
          </a:ln>
        </p:spPr>
        <p:style>
          <a:lnRef idx="1">
            <a:schemeClr val="accent1"/>
          </a:lnRef>
          <a:fillRef idx="0">
            <a:schemeClr val="accent1"/>
          </a:fillRef>
          <a:effectRef idx="0">
            <a:schemeClr val="accent1"/>
          </a:effectRef>
          <a:fontRef idx="minor">
            <a:schemeClr val="tx1"/>
          </a:fontRef>
        </p:style>
      </p:cxnSp>
      <p:sp>
        <p:nvSpPr>
          <p:cNvPr id="16" name="正方形/長方形 15">
            <a:extLst>
              <a:ext uri="{FF2B5EF4-FFF2-40B4-BE49-F238E27FC236}">
                <a16:creationId xmlns:a16="http://schemas.microsoft.com/office/drawing/2014/main" id="{5297C4E8-3D2D-4F2D-AD91-209A894FEA3D}"/>
              </a:ext>
            </a:extLst>
          </p:cNvPr>
          <p:cNvSpPr/>
          <p:nvPr/>
        </p:nvSpPr>
        <p:spPr>
          <a:xfrm>
            <a:off x="5408290" y="3274250"/>
            <a:ext cx="1624665" cy="369713"/>
          </a:xfrm>
          <a:prstGeom prst="rect">
            <a:avLst/>
          </a:prstGeom>
          <a:solidFill>
            <a:srgbClr val="FFC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正方形/長方形 16">
            <a:extLst>
              <a:ext uri="{FF2B5EF4-FFF2-40B4-BE49-F238E27FC236}">
                <a16:creationId xmlns:a16="http://schemas.microsoft.com/office/drawing/2014/main" id="{674E8499-B270-49E9-A508-F3B3D9073968}"/>
              </a:ext>
            </a:extLst>
          </p:cNvPr>
          <p:cNvSpPr/>
          <p:nvPr/>
        </p:nvSpPr>
        <p:spPr>
          <a:xfrm>
            <a:off x="7376224" y="3276887"/>
            <a:ext cx="1624665" cy="369713"/>
          </a:xfrm>
          <a:prstGeom prst="rect">
            <a:avLst/>
          </a:prstGeom>
          <a:solidFill>
            <a:srgbClr val="FFC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9" name="直線コネクタ 18">
            <a:extLst>
              <a:ext uri="{FF2B5EF4-FFF2-40B4-BE49-F238E27FC236}">
                <a16:creationId xmlns:a16="http://schemas.microsoft.com/office/drawing/2014/main" id="{AE92B4BD-1909-4D63-91D6-B69B9FA72F8D}"/>
              </a:ext>
            </a:extLst>
          </p:cNvPr>
          <p:cNvCxnSpPr>
            <a:cxnSpLocks/>
          </p:cNvCxnSpPr>
          <p:nvPr/>
        </p:nvCxnSpPr>
        <p:spPr>
          <a:xfrm flipH="1">
            <a:off x="5295879" y="2370674"/>
            <a:ext cx="1771650" cy="0"/>
          </a:xfrm>
          <a:prstGeom prst="line">
            <a:avLst/>
          </a:prstGeom>
          <a:ln>
            <a:solidFill>
              <a:schemeClr val="bg1"/>
            </a:solidFill>
            <a:prstDash val="lgDashDot"/>
          </a:ln>
        </p:spPr>
        <p:style>
          <a:lnRef idx="1">
            <a:schemeClr val="accent1"/>
          </a:lnRef>
          <a:fillRef idx="0">
            <a:schemeClr val="accent1"/>
          </a:fillRef>
          <a:effectRef idx="0">
            <a:schemeClr val="accent1"/>
          </a:effectRef>
          <a:fontRef idx="minor">
            <a:schemeClr val="tx1"/>
          </a:fontRef>
        </p:style>
      </p:cxnSp>
      <p:cxnSp>
        <p:nvCxnSpPr>
          <p:cNvPr id="23" name="直線矢印コネクタ 22">
            <a:extLst>
              <a:ext uri="{FF2B5EF4-FFF2-40B4-BE49-F238E27FC236}">
                <a16:creationId xmlns:a16="http://schemas.microsoft.com/office/drawing/2014/main" id="{E7DA0A81-F382-45A4-B666-909DB9111E96}"/>
              </a:ext>
            </a:extLst>
          </p:cNvPr>
          <p:cNvCxnSpPr>
            <a:cxnSpLocks/>
          </p:cNvCxnSpPr>
          <p:nvPr/>
        </p:nvCxnSpPr>
        <p:spPr>
          <a:xfrm>
            <a:off x="5355806" y="2482820"/>
            <a:ext cx="0" cy="683877"/>
          </a:xfrm>
          <a:prstGeom prst="straightConnector1">
            <a:avLst/>
          </a:prstGeom>
          <a:ln>
            <a:solidFill>
              <a:schemeClr val="bg1"/>
            </a:solidFill>
            <a:tailEnd type="triangle"/>
          </a:ln>
        </p:spPr>
        <p:style>
          <a:lnRef idx="1">
            <a:schemeClr val="accent1"/>
          </a:lnRef>
          <a:fillRef idx="0">
            <a:schemeClr val="accent1"/>
          </a:fillRef>
          <a:effectRef idx="0">
            <a:schemeClr val="accent1"/>
          </a:effectRef>
          <a:fontRef idx="minor">
            <a:schemeClr val="tx1"/>
          </a:fontRef>
        </p:style>
      </p:cxnSp>
      <p:sp>
        <p:nvSpPr>
          <p:cNvPr id="26" name="コンテンツ プレースホルダー 2">
            <a:extLst>
              <a:ext uri="{FF2B5EF4-FFF2-40B4-BE49-F238E27FC236}">
                <a16:creationId xmlns:a16="http://schemas.microsoft.com/office/drawing/2014/main" id="{A4AC4662-E632-48AD-B3FF-99B51543D43A}"/>
              </a:ext>
            </a:extLst>
          </p:cNvPr>
          <p:cNvSpPr txBox="1">
            <a:spLocks/>
          </p:cNvSpPr>
          <p:nvPr/>
        </p:nvSpPr>
        <p:spPr>
          <a:xfrm>
            <a:off x="4784840" y="2684260"/>
            <a:ext cx="570965" cy="378434"/>
          </a:xfrm>
          <a:prstGeom prst="rect">
            <a:avLst/>
          </a:prstGeom>
        </p:spPr>
        <p:txBody>
          <a:bodyPr vert="horz" lIns="91440" tIns="45720" rIns="91440" bIns="45720" rtlCol="0">
            <a:normAutofit lnSpcReduction="10000"/>
          </a:bodyPr>
          <a:lstStyle>
            <a:lvl1pPr marL="182880" indent="-182880" algn="l" defTabSz="914400" rtl="0" eaLnBrk="1" latinLnBrk="0" hangingPunct="1">
              <a:lnSpc>
                <a:spcPct val="90000"/>
              </a:lnSpc>
              <a:spcBef>
                <a:spcPts val="1200"/>
              </a:spcBef>
              <a:spcAft>
                <a:spcPts val="200"/>
              </a:spcAft>
              <a:buClr>
                <a:schemeClr val="tx1"/>
              </a:buClr>
              <a:buFont typeface="Wingdings" pitchFamily="2" charset="2"/>
              <a:buChar char=""/>
              <a:defRPr kumimoji="1" sz="2200" kern="1200">
                <a:solidFill>
                  <a:schemeClr val="tx1"/>
                </a:solidFill>
                <a:latin typeface="+mn-lt"/>
                <a:ea typeface="+mn-ea"/>
                <a:cs typeface="+mn-cs"/>
              </a:defRPr>
            </a:lvl1pPr>
            <a:lvl2pPr marL="411480" indent="-182880" algn="l" defTabSz="914400" rtl="0" eaLnBrk="1" latinLnBrk="0" hangingPunct="1">
              <a:lnSpc>
                <a:spcPct val="90000"/>
              </a:lnSpc>
              <a:spcBef>
                <a:spcPts val="200"/>
              </a:spcBef>
              <a:spcAft>
                <a:spcPts val="400"/>
              </a:spcAft>
              <a:buClr>
                <a:schemeClr val="tx1"/>
              </a:buClr>
              <a:buFont typeface="Wingdings" pitchFamily="2" charset="2"/>
              <a:buChar char=""/>
              <a:defRPr kumimoji="1" sz="2000" kern="1200">
                <a:solidFill>
                  <a:schemeClr val="tx1"/>
                </a:solidFill>
                <a:latin typeface="+mn-lt"/>
                <a:ea typeface="+mn-ea"/>
                <a:cs typeface="+mn-cs"/>
              </a:defRPr>
            </a:lvl2pPr>
            <a:lvl3pPr marL="640080" indent="-182880" algn="l" defTabSz="914400" rtl="0" eaLnBrk="1" latinLnBrk="0" hangingPunct="1">
              <a:lnSpc>
                <a:spcPct val="90000"/>
              </a:lnSpc>
              <a:spcBef>
                <a:spcPts val="200"/>
              </a:spcBef>
              <a:spcAft>
                <a:spcPts val="400"/>
              </a:spcAft>
              <a:buClr>
                <a:schemeClr val="tx1"/>
              </a:buClr>
              <a:buFont typeface="Wingdings" pitchFamily="2" charset="2"/>
              <a:buChar char=""/>
              <a:defRPr kumimoji="1" sz="1800" kern="1200">
                <a:solidFill>
                  <a:schemeClr val="tx1"/>
                </a:solidFill>
                <a:latin typeface="+mn-lt"/>
                <a:ea typeface="+mn-ea"/>
                <a:cs typeface="+mn-cs"/>
              </a:defRPr>
            </a:lvl3pPr>
            <a:lvl4pPr marL="868680" indent="-18288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4pPr>
            <a:lvl5pPr marL="1097280" indent="-18288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9pPr>
          </a:lstStyle>
          <a:p>
            <a:pPr marL="0" indent="0">
              <a:buNone/>
            </a:pPr>
            <a:r>
              <a:rPr lang="en-US" altLang="ja-JP" sz="2000" dirty="0"/>
              <a:t>dT</a:t>
            </a:r>
          </a:p>
          <a:p>
            <a:pPr marL="0" indent="0">
              <a:buNone/>
            </a:pPr>
            <a:endParaRPr lang="en-US" altLang="ja-JP" sz="2000" dirty="0"/>
          </a:p>
        </p:txBody>
      </p:sp>
      <p:sp>
        <p:nvSpPr>
          <p:cNvPr id="5" name="正方形/長方形 4">
            <a:extLst>
              <a:ext uri="{FF2B5EF4-FFF2-40B4-BE49-F238E27FC236}">
                <a16:creationId xmlns:a16="http://schemas.microsoft.com/office/drawing/2014/main" id="{E15007C9-EEC1-4DB3-9BDE-FBB74FFD6591}"/>
              </a:ext>
            </a:extLst>
          </p:cNvPr>
          <p:cNvSpPr/>
          <p:nvPr/>
        </p:nvSpPr>
        <p:spPr>
          <a:xfrm>
            <a:off x="333886" y="3674679"/>
            <a:ext cx="8379539" cy="954107"/>
          </a:xfrm>
          <a:prstGeom prst="rect">
            <a:avLst/>
          </a:prstGeom>
        </p:spPr>
        <p:txBody>
          <a:bodyPr wrap="square">
            <a:spAutoFit/>
          </a:bodyPr>
          <a:lstStyle/>
          <a:p>
            <a:pPr marL="457200" lvl="0" indent="-457200">
              <a:buFont typeface="+mj-ea"/>
              <a:buAutoNum type="circleNumDbPlain"/>
            </a:pPr>
            <a:r>
              <a:rPr lang="ja-JP" altLang="en-US" u="sng" dirty="0">
                <a:solidFill>
                  <a:srgbClr val="FFFFFF"/>
                </a:solidFill>
              </a:rPr>
              <a:t>総発熱からの検証</a:t>
            </a:r>
            <a:endParaRPr lang="en-US" altLang="ja-JP" u="sng" dirty="0">
              <a:solidFill>
                <a:srgbClr val="FFFFFF"/>
              </a:solidFill>
            </a:endParaRPr>
          </a:p>
          <a:p>
            <a:pPr lvl="0"/>
            <a:r>
              <a:rPr lang="ja-JP" altLang="en-US" sz="2000" dirty="0">
                <a:solidFill>
                  <a:srgbClr val="FFFFFF"/>
                </a:solidFill>
              </a:rPr>
              <a:t>　　</a:t>
            </a:r>
            <a:r>
              <a:rPr lang="en-US" altLang="ja-JP" dirty="0">
                <a:solidFill>
                  <a:srgbClr val="FFFFFF"/>
                </a:solidFill>
              </a:rPr>
              <a:t>dT=QL/kA=100*0.01/(200*0.01*0.01)=50 ℃</a:t>
            </a:r>
          </a:p>
          <a:p>
            <a:pPr lvl="1"/>
            <a:r>
              <a:rPr lang="ja-JP" altLang="en-US" dirty="0">
                <a:solidFill>
                  <a:srgbClr val="FFFFFF"/>
                </a:solidFill>
              </a:rPr>
              <a:t>ビーム径が小さい事を考えても最高温は</a:t>
            </a:r>
            <a:r>
              <a:rPr lang="en-US" altLang="ja-JP" dirty="0">
                <a:solidFill>
                  <a:srgbClr val="FFFFFF"/>
                </a:solidFill>
              </a:rPr>
              <a:t>80℃</a:t>
            </a:r>
            <a:r>
              <a:rPr lang="ja-JP" altLang="en-US" dirty="0">
                <a:solidFill>
                  <a:srgbClr val="FFFFFF"/>
                </a:solidFill>
              </a:rPr>
              <a:t>に収まる。耐熱上限は</a:t>
            </a:r>
            <a:r>
              <a:rPr lang="en-US" altLang="ja-JP" dirty="0">
                <a:solidFill>
                  <a:srgbClr val="FFFFFF"/>
                </a:solidFill>
              </a:rPr>
              <a:t>OK</a:t>
            </a:r>
            <a:r>
              <a:rPr lang="ja-JP" altLang="en-US" dirty="0" err="1">
                <a:solidFill>
                  <a:srgbClr val="FFFFFF"/>
                </a:solidFill>
              </a:rPr>
              <a:t>。</a:t>
            </a:r>
            <a:endParaRPr lang="ja-JP" altLang="en-US" dirty="0">
              <a:solidFill>
                <a:srgbClr val="FFFFFF"/>
              </a:solidFill>
            </a:endParaRPr>
          </a:p>
        </p:txBody>
      </p:sp>
      <p:sp>
        <p:nvSpPr>
          <p:cNvPr id="21" name="正方形/長方形 20">
            <a:extLst>
              <a:ext uri="{FF2B5EF4-FFF2-40B4-BE49-F238E27FC236}">
                <a16:creationId xmlns:a16="http://schemas.microsoft.com/office/drawing/2014/main" id="{FC1C0679-041F-43F5-9453-DE50B16E88BE}"/>
              </a:ext>
            </a:extLst>
          </p:cNvPr>
          <p:cNvSpPr/>
          <p:nvPr/>
        </p:nvSpPr>
        <p:spPr>
          <a:xfrm>
            <a:off x="281468" y="4675103"/>
            <a:ext cx="8379539" cy="954107"/>
          </a:xfrm>
          <a:prstGeom prst="rect">
            <a:avLst/>
          </a:prstGeom>
        </p:spPr>
        <p:txBody>
          <a:bodyPr wrap="square">
            <a:spAutoFit/>
          </a:bodyPr>
          <a:lstStyle/>
          <a:p>
            <a:pPr marL="457200" lvl="0" indent="-457200">
              <a:buFont typeface="+mj-ea"/>
              <a:buAutoNum type="circleNumDbPlain" startAt="2"/>
            </a:pPr>
            <a:r>
              <a:rPr lang="ja-JP" altLang="en-US" u="sng" dirty="0">
                <a:solidFill>
                  <a:srgbClr val="FFFFFF"/>
                </a:solidFill>
              </a:rPr>
              <a:t>総発熱からの熱応力の検証</a:t>
            </a:r>
            <a:endParaRPr lang="en-US" altLang="ja-JP" u="sng" dirty="0">
              <a:solidFill>
                <a:srgbClr val="FFFFFF"/>
              </a:solidFill>
            </a:endParaRPr>
          </a:p>
          <a:p>
            <a:pPr lvl="0"/>
            <a:r>
              <a:rPr lang="ja-JP" altLang="en-US" sz="2000" dirty="0">
                <a:solidFill>
                  <a:srgbClr val="FFFFFF"/>
                </a:solidFill>
              </a:rPr>
              <a:t>　　</a:t>
            </a:r>
            <a:r>
              <a:rPr lang="ja-JP" altLang="en-US" dirty="0">
                <a:solidFill>
                  <a:srgbClr val="FFFFFF"/>
                </a:solidFill>
              </a:rPr>
              <a:t>温度差から発生するおおよその熱応力が評価できる。</a:t>
            </a:r>
            <a:endParaRPr lang="en-US" altLang="ja-JP" dirty="0">
              <a:solidFill>
                <a:srgbClr val="FFFFFF"/>
              </a:solidFill>
            </a:endParaRPr>
          </a:p>
          <a:p>
            <a:pPr lvl="0"/>
            <a:r>
              <a:rPr lang="ja-JP" altLang="en-US" dirty="0">
                <a:solidFill>
                  <a:srgbClr val="FFFFFF"/>
                </a:solidFill>
              </a:rPr>
              <a:t>　　</a:t>
            </a:r>
            <a:r>
              <a:rPr lang="en-US" altLang="ja-JP" dirty="0">
                <a:solidFill>
                  <a:srgbClr val="FFFFFF"/>
                </a:solidFill>
              </a:rPr>
              <a:t>P=EαdT=287e9×11.3e(-6)×80=260 MPa</a:t>
            </a:r>
          </a:p>
        </p:txBody>
      </p:sp>
      <p:sp>
        <p:nvSpPr>
          <p:cNvPr id="24" name="正方形/長方形 23">
            <a:extLst>
              <a:ext uri="{FF2B5EF4-FFF2-40B4-BE49-F238E27FC236}">
                <a16:creationId xmlns:a16="http://schemas.microsoft.com/office/drawing/2014/main" id="{AFB02CCD-F795-4597-9F69-8DC9E578F9FA}"/>
              </a:ext>
            </a:extLst>
          </p:cNvPr>
          <p:cNvSpPr/>
          <p:nvPr/>
        </p:nvSpPr>
        <p:spPr>
          <a:xfrm>
            <a:off x="281467" y="5670869"/>
            <a:ext cx="8379539" cy="954107"/>
          </a:xfrm>
          <a:prstGeom prst="rect">
            <a:avLst/>
          </a:prstGeom>
        </p:spPr>
        <p:txBody>
          <a:bodyPr wrap="square">
            <a:spAutoFit/>
          </a:bodyPr>
          <a:lstStyle/>
          <a:p>
            <a:pPr marL="457200" lvl="0" indent="-457200">
              <a:buFont typeface="+mj-ea"/>
              <a:buAutoNum type="circleNumDbPlain" startAt="3"/>
            </a:pPr>
            <a:r>
              <a:rPr lang="ja-JP" altLang="en-US" u="sng" dirty="0">
                <a:solidFill>
                  <a:srgbClr val="FFFFFF"/>
                </a:solidFill>
              </a:rPr>
              <a:t>パルス発熱による疲労の検証</a:t>
            </a:r>
            <a:endParaRPr lang="en-US" altLang="ja-JP" u="sng" dirty="0">
              <a:solidFill>
                <a:srgbClr val="FFFFFF"/>
              </a:solidFill>
            </a:endParaRPr>
          </a:p>
          <a:p>
            <a:pPr lvl="0"/>
            <a:r>
              <a:rPr lang="ja-JP" altLang="en-US" sz="2000" dirty="0">
                <a:solidFill>
                  <a:srgbClr val="FFFFFF"/>
                </a:solidFill>
              </a:rPr>
              <a:t>　　</a:t>
            </a:r>
            <a:r>
              <a:rPr lang="ja-JP" altLang="en-US" dirty="0">
                <a:solidFill>
                  <a:srgbClr val="FFFFFF"/>
                </a:solidFill>
              </a:rPr>
              <a:t>温度差から発生する熱応力が評価できる。</a:t>
            </a:r>
            <a:endParaRPr lang="en-US" altLang="ja-JP" dirty="0">
              <a:solidFill>
                <a:srgbClr val="FFFFFF"/>
              </a:solidFill>
            </a:endParaRPr>
          </a:p>
          <a:p>
            <a:pPr lvl="0"/>
            <a:r>
              <a:rPr lang="ja-JP" altLang="en-US" dirty="0">
                <a:solidFill>
                  <a:srgbClr val="FFFFFF"/>
                </a:solidFill>
              </a:rPr>
              <a:t>　　比熱と体積から温度上昇は</a:t>
            </a:r>
            <a:r>
              <a:rPr lang="en-US" altLang="ja-JP" dirty="0">
                <a:solidFill>
                  <a:srgbClr val="FFFFFF"/>
                </a:solidFill>
              </a:rPr>
              <a:t>42</a:t>
            </a:r>
            <a:r>
              <a:rPr lang="ja-JP" altLang="en-US" dirty="0">
                <a:solidFill>
                  <a:srgbClr val="FFFFFF"/>
                </a:solidFill>
              </a:rPr>
              <a:t>℃。</a:t>
            </a:r>
            <a:r>
              <a:rPr lang="en-US" altLang="ja-JP" dirty="0">
                <a:solidFill>
                  <a:srgbClr val="FFFFFF"/>
                </a:solidFill>
              </a:rPr>
              <a:t>130 MPa</a:t>
            </a:r>
          </a:p>
        </p:txBody>
      </p:sp>
      <p:sp>
        <p:nvSpPr>
          <p:cNvPr id="25" name="正方形/長方形 24">
            <a:extLst>
              <a:ext uri="{FF2B5EF4-FFF2-40B4-BE49-F238E27FC236}">
                <a16:creationId xmlns:a16="http://schemas.microsoft.com/office/drawing/2014/main" id="{F5523E26-1236-4D5C-927C-6BD259C76CF9}"/>
              </a:ext>
            </a:extLst>
          </p:cNvPr>
          <p:cNvSpPr/>
          <p:nvPr/>
        </p:nvSpPr>
        <p:spPr>
          <a:xfrm>
            <a:off x="9764753" y="724422"/>
            <a:ext cx="5411354" cy="2585323"/>
          </a:xfrm>
          <a:prstGeom prst="rect">
            <a:avLst/>
          </a:prstGeom>
        </p:spPr>
        <p:txBody>
          <a:bodyPr wrap="square">
            <a:spAutoFit/>
          </a:bodyPr>
          <a:lstStyle/>
          <a:p>
            <a:pPr lvl="0"/>
            <a:r>
              <a:rPr lang="en-US" altLang="ja-JP" dirty="0">
                <a:solidFill>
                  <a:schemeClr val="bg1"/>
                </a:solidFill>
              </a:rPr>
              <a:t>1.85 g/cc</a:t>
            </a:r>
          </a:p>
          <a:p>
            <a:pPr lvl="0"/>
            <a:r>
              <a:rPr lang="en-US" altLang="ja-JP" dirty="0">
                <a:solidFill>
                  <a:schemeClr val="bg1"/>
                </a:solidFill>
              </a:rPr>
              <a:t>16.4 J/K/mol</a:t>
            </a:r>
          </a:p>
          <a:p>
            <a:pPr lvl="0"/>
            <a:r>
              <a:rPr lang="en-US" altLang="ja-JP" dirty="0">
                <a:solidFill>
                  <a:schemeClr val="bg1"/>
                </a:solidFill>
              </a:rPr>
              <a:t>1.8 J/K/g</a:t>
            </a:r>
          </a:p>
          <a:p>
            <a:pPr lvl="0"/>
            <a:r>
              <a:rPr lang="en-US" altLang="ja-JP" dirty="0">
                <a:solidFill>
                  <a:schemeClr val="bg1"/>
                </a:solidFill>
              </a:rPr>
              <a:t>Pi*0.24*0.03=0.023 cc</a:t>
            </a:r>
          </a:p>
          <a:p>
            <a:pPr lvl="0"/>
            <a:r>
              <a:rPr lang="en-US" altLang="ja-JP" dirty="0">
                <a:solidFill>
                  <a:schemeClr val="bg1"/>
                </a:solidFill>
              </a:rPr>
              <a:t>0.042 g</a:t>
            </a:r>
          </a:p>
          <a:p>
            <a:pPr lvl="0"/>
            <a:r>
              <a:rPr lang="en-US" altLang="ja-JP" dirty="0">
                <a:solidFill>
                  <a:schemeClr val="bg1"/>
                </a:solidFill>
              </a:rPr>
              <a:t>8.9e-3 J</a:t>
            </a:r>
          </a:p>
          <a:p>
            <a:pPr lvl="0"/>
            <a:r>
              <a:rPr lang="en-US" altLang="ja-JP" dirty="0">
                <a:solidFill>
                  <a:schemeClr val="bg1"/>
                </a:solidFill>
              </a:rPr>
              <a:t>dT=42K</a:t>
            </a:r>
          </a:p>
          <a:p>
            <a:pPr lvl="0"/>
            <a:endParaRPr lang="en-US" altLang="ja-JP" dirty="0">
              <a:solidFill>
                <a:schemeClr val="bg1"/>
              </a:solidFill>
            </a:endParaRPr>
          </a:p>
          <a:p>
            <a:pPr lvl="0"/>
            <a:endParaRPr lang="en-US" altLang="ja-JP" dirty="0">
              <a:solidFill>
                <a:schemeClr val="bg1"/>
              </a:solidFill>
            </a:endParaRPr>
          </a:p>
        </p:txBody>
      </p:sp>
      <p:sp>
        <p:nvSpPr>
          <p:cNvPr id="27" name="正方形/長方形 26">
            <a:extLst>
              <a:ext uri="{FF2B5EF4-FFF2-40B4-BE49-F238E27FC236}">
                <a16:creationId xmlns:a16="http://schemas.microsoft.com/office/drawing/2014/main" id="{27620665-42E8-4671-A467-F438E7B4345E}"/>
              </a:ext>
            </a:extLst>
          </p:cNvPr>
          <p:cNvSpPr/>
          <p:nvPr/>
        </p:nvSpPr>
        <p:spPr>
          <a:xfrm>
            <a:off x="5863773" y="5502578"/>
            <a:ext cx="3038239" cy="1200329"/>
          </a:xfrm>
          <a:prstGeom prst="rect">
            <a:avLst/>
          </a:prstGeom>
          <a:ln>
            <a:solidFill>
              <a:schemeClr val="tx1"/>
            </a:solidFill>
          </a:ln>
        </p:spPr>
        <p:txBody>
          <a:bodyPr wrap="square">
            <a:spAutoFit/>
          </a:bodyPr>
          <a:lstStyle/>
          <a:p>
            <a:pPr lvl="0"/>
            <a:r>
              <a:rPr lang="ja-JP" altLang="en-US" dirty="0">
                <a:solidFill>
                  <a:srgbClr val="FFFFFF"/>
                </a:solidFill>
              </a:rPr>
              <a:t>許容疲労強度を考えると、固定標的では、やや厳しい。</a:t>
            </a:r>
            <a:endParaRPr lang="en-US" altLang="ja-JP" dirty="0">
              <a:solidFill>
                <a:srgbClr val="FFFFFF"/>
              </a:solidFill>
            </a:endParaRPr>
          </a:p>
          <a:p>
            <a:pPr lvl="0"/>
            <a:r>
              <a:rPr lang="ja-JP" altLang="en-US" dirty="0">
                <a:solidFill>
                  <a:srgbClr val="FFFFFF"/>
                </a:solidFill>
              </a:rPr>
              <a:t>回転標的にするか黒鉛であることが必要。</a:t>
            </a:r>
            <a:endParaRPr lang="en-US" altLang="ja-JP" dirty="0">
              <a:solidFill>
                <a:srgbClr val="FFFFFF"/>
              </a:solidFill>
            </a:endParaRPr>
          </a:p>
        </p:txBody>
      </p:sp>
    </p:spTree>
    <p:extLst>
      <p:ext uri="{BB962C8B-B14F-4D97-AF65-F5344CB8AC3E}">
        <p14:creationId xmlns:p14="http://schemas.microsoft.com/office/powerpoint/2010/main" val="7081490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A54F909-4088-4E13-848B-3C5D8C8C60F7}"/>
              </a:ext>
            </a:extLst>
          </p:cNvPr>
          <p:cNvSpPr>
            <a:spLocks noGrp="1"/>
          </p:cNvSpPr>
          <p:nvPr>
            <p:ph type="title"/>
          </p:nvPr>
        </p:nvSpPr>
        <p:spPr>
          <a:xfrm>
            <a:off x="422963" y="538973"/>
            <a:ext cx="8721037" cy="978202"/>
          </a:xfrm>
        </p:spPr>
        <p:txBody>
          <a:bodyPr>
            <a:noAutofit/>
          </a:bodyPr>
          <a:lstStyle/>
          <a:p>
            <a:r>
              <a:rPr kumimoji="1" lang="en-US" altLang="ja-JP" sz="3200" dirty="0"/>
              <a:t>ILC internal Target</a:t>
            </a:r>
            <a:r>
              <a:rPr kumimoji="1" lang="ja-JP" altLang="en-US" sz="3200" dirty="0"/>
              <a:t>の検討（黒鉛固定標的）</a:t>
            </a:r>
            <a:endParaRPr kumimoji="1" lang="ja-JP" altLang="en-US" sz="2400" dirty="0"/>
          </a:p>
        </p:txBody>
      </p:sp>
      <p:sp>
        <p:nvSpPr>
          <p:cNvPr id="7" name="コンテンツ プレースホルダー 2">
            <a:extLst>
              <a:ext uri="{FF2B5EF4-FFF2-40B4-BE49-F238E27FC236}">
                <a16:creationId xmlns:a16="http://schemas.microsoft.com/office/drawing/2014/main" id="{014A508F-8E07-49DE-BFB6-EF2ACA1431AC}"/>
              </a:ext>
            </a:extLst>
          </p:cNvPr>
          <p:cNvSpPr>
            <a:spLocks noGrp="1"/>
          </p:cNvSpPr>
          <p:nvPr>
            <p:ph idx="1"/>
          </p:nvPr>
        </p:nvSpPr>
        <p:spPr>
          <a:xfrm>
            <a:off x="333886" y="1871838"/>
            <a:ext cx="4698991" cy="2333092"/>
          </a:xfrm>
        </p:spPr>
        <p:txBody>
          <a:bodyPr>
            <a:normAutofit/>
          </a:bodyPr>
          <a:lstStyle/>
          <a:p>
            <a:pPr>
              <a:buFont typeface="Wingdings" panose="05000000000000000000" pitchFamily="2" charset="2"/>
              <a:buChar char="p"/>
            </a:pPr>
            <a:r>
              <a:rPr lang="ja-JP" altLang="en-US" sz="1800" dirty="0"/>
              <a:t>初めに</a:t>
            </a:r>
            <a:r>
              <a:rPr kumimoji="1" lang="en-US" altLang="ja-JP" sz="1800" dirty="0"/>
              <a:t>Be</a:t>
            </a:r>
            <a:r>
              <a:rPr kumimoji="1" lang="ja-JP" altLang="en-US" sz="1800" dirty="0"/>
              <a:t>固定標的で検証</a:t>
            </a:r>
            <a:endParaRPr kumimoji="1" lang="en-US" altLang="ja-JP" sz="1800" dirty="0"/>
          </a:p>
          <a:p>
            <a:pPr>
              <a:buFont typeface="Wingdings" panose="05000000000000000000" pitchFamily="2" charset="2"/>
              <a:buChar char="p"/>
            </a:pPr>
            <a:r>
              <a:rPr lang="en-US" altLang="ja-JP" sz="1800" dirty="0"/>
              <a:t>Be</a:t>
            </a:r>
            <a:r>
              <a:rPr lang="ja-JP" altLang="en-US" sz="1800" dirty="0"/>
              <a:t>熱伝導率</a:t>
            </a:r>
            <a:r>
              <a:rPr lang="en-US" altLang="ja-JP" sz="1800" dirty="0"/>
              <a:t>100 W/m/K</a:t>
            </a:r>
            <a:r>
              <a:rPr lang="ja-JP" altLang="en-US" sz="1800" dirty="0" err="1"/>
              <a:t>、</a:t>
            </a:r>
            <a:r>
              <a:rPr lang="ja-JP" altLang="en-US" sz="1800" dirty="0"/>
              <a:t>耐熱上限</a:t>
            </a:r>
            <a:r>
              <a:rPr lang="en-US" altLang="ja-JP" sz="1800" dirty="0"/>
              <a:t>1500</a:t>
            </a:r>
            <a:r>
              <a:rPr lang="ja-JP" altLang="en-US" sz="1800" dirty="0"/>
              <a:t>℃、発熱</a:t>
            </a:r>
            <a:r>
              <a:rPr lang="en-US" altLang="ja-JP" sz="1800" dirty="0"/>
              <a:t>100 W</a:t>
            </a:r>
          </a:p>
          <a:p>
            <a:pPr>
              <a:buFont typeface="Wingdings" panose="05000000000000000000" pitchFamily="2" charset="2"/>
              <a:buChar char="p"/>
            </a:pPr>
            <a:r>
              <a:rPr lang="en-US" altLang="ja-JP" sz="1800" dirty="0"/>
              <a:t>10 mm</a:t>
            </a:r>
            <a:r>
              <a:rPr lang="ja-JP" altLang="en-US" sz="1800" dirty="0"/>
              <a:t>角の立方体の黒鉛の下面に冷却水ジャケットを接合</a:t>
            </a:r>
            <a:endParaRPr lang="en-US" altLang="ja-JP" sz="1800" dirty="0"/>
          </a:p>
        </p:txBody>
      </p:sp>
      <p:sp>
        <p:nvSpPr>
          <p:cNvPr id="3" name="正方形/長方形 2">
            <a:extLst>
              <a:ext uri="{FF2B5EF4-FFF2-40B4-BE49-F238E27FC236}">
                <a16:creationId xmlns:a16="http://schemas.microsoft.com/office/drawing/2014/main" id="{04CB3FF3-1E5B-4E98-A044-9F38F8A7951C}"/>
              </a:ext>
            </a:extLst>
          </p:cNvPr>
          <p:cNvSpPr/>
          <p:nvPr/>
        </p:nvSpPr>
        <p:spPr>
          <a:xfrm>
            <a:off x="5567521" y="2085947"/>
            <a:ext cx="1306204" cy="1190943"/>
          </a:xfrm>
          <a:prstGeom prst="rect">
            <a:avLst/>
          </a:prstGeom>
          <a:solidFill>
            <a:schemeClr val="tx2">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正方形/長方形 5">
            <a:extLst>
              <a:ext uri="{FF2B5EF4-FFF2-40B4-BE49-F238E27FC236}">
                <a16:creationId xmlns:a16="http://schemas.microsoft.com/office/drawing/2014/main" id="{E253BDD6-5D5C-44F7-B6DD-1F147A1390E6}"/>
              </a:ext>
            </a:extLst>
          </p:cNvPr>
          <p:cNvSpPr/>
          <p:nvPr/>
        </p:nvSpPr>
        <p:spPr>
          <a:xfrm>
            <a:off x="7503910" y="2085947"/>
            <a:ext cx="1306204" cy="1190941"/>
          </a:xfrm>
          <a:prstGeom prst="rect">
            <a:avLst/>
          </a:prstGeom>
          <a:solidFill>
            <a:schemeClr val="tx2">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楕円 3">
            <a:extLst>
              <a:ext uri="{FF2B5EF4-FFF2-40B4-BE49-F238E27FC236}">
                <a16:creationId xmlns:a16="http://schemas.microsoft.com/office/drawing/2014/main" id="{D0818718-CE31-4935-8898-D75C43D7043F}"/>
              </a:ext>
            </a:extLst>
          </p:cNvPr>
          <p:cNvSpPr/>
          <p:nvPr/>
        </p:nvSpPr>
        <p:spPr>
          <a:xfrm>
            <a:off x="6170235" y="2123264"/>
            <a:ext cx="171389" cy="167902"/>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楕円 8">
            <a:extLst>
              <a:ext uri="{FF2B5EF4-FFF2-40B4-BE49-F238E27FC236}">
                <a16:creationId xmlns:a16="http://schemas.microsoft.com/office/drawing/2014/main" id="{729EC2D3-0943-4731-A2B4-20FEF847DFE4}"/>
              </a:ext>
            </a:extLst>
          </p:cNvPr>
          <p:cNvSpPr/>
          <p:nvPr/>
        </p:nvSpPr>
        <p:spPr>
          <a:xfrm>
            <a:off x="6212030" y="2166314"/>
            <a:ext cx="81467" cy="79752"/>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0" name="直線矢印コネクタ 9">
            <a:extLst>
              <a:ext uri="{FF2B5EF4-FFF2-40B4-BE49-F238E27FC236}">
                <a16:creationId xmlns:a16="http://schemas.microsoft.com/office/drawing/2014/main" id="{698D5143-443E-45FC-ABA5-A440C38655E1}"/>
              </a:ext>
            </a:extLst>
          </p:cNvPr>
          <p:cNvCxnSpPr>
            <a:cxnSpLocks/>
          </p:cNvCxnSpPr>
          <p:nvPr/>
        </p:nvCxnSpPr>
        <p:spPr>
          <a:xfrm>
            <a:off x="8810114" y="2206596"/>
            <a:ext cx="275499" cy="0"/>
          </a:xfrm>
          <a:prstGeom prst="straightConnector1">
            <a:avLst/>
          </a:prstGeom>
          <a:ln>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13" name="直線コネクタ 12">
            <a:extLst>
              <a:ext uri="{FF2B5EF4-FFF2-40B4-BE49-F238E27FC236}">
                <a16:creationId xmlns:a16="http://schemas.microsoft.com/office/drawing/2014/main" id="{CA05B98A-CF25-461F-8E3D-85B838C78C7E}"/>
              </a:ext>
            </a:extLst>
          </p:cNvPr>
          <p:cNvCxnSpPr>
            <a:cxnSpLocks/>
          </p:cNvCxnSpPr>
          <p:nvPr/>
        </p:nvCxnSpPr>
        <p:spPr>
          <a:xfrm flipH="1">
            <a:off x="7503911" y="2208750"/>
            <a:ext cx="1306203" cy="0"/>
          </a:xfrm>
          <a:prstGeom prst="line">
            <a:avLst/>
          </a:prstGeom>
          <a:ln>
            <a:solidFill>
              <a:schemeClr val="bg1"/>
            </a:solidFill>
            <a:prstDash val="dash"/>
          </a:ln>
        </p:spPr>
        <p:style>
          <a:lnRef idx="1">
            <a:schemeClr val="accent1"/>
          </a:lnRef>
          <a:fillRef idx="0">
            <a:schemeClr val="accent1"/>
          </a:fillRef>
          <a:effectRef idx="0">
            <a:schemeClr val="accent1"/>
          </a:effectRef>
          <a:fontRef idx="minor">
            <a:schemeClr val="tx1"/>
          </a:fontRef>
        </p:style>
      </p:cxnSp>
      <p:cxnSp>
        <p:nvCxnSpPr>
          <p:cNvPr id="14" name="直線コネクタ 13">
            <a:extLst>
              <a:ext uri="{FF2B5EF4-FFF2-40B4-BE49-F238E27FC236}">
                <a16:creationId xmlns:a16="http://schemas.microsoft.com/office/drawing/2014/main" id="{E24B5C3E-787D-48C7-8D8A-B1B47FCDCD78}"/>
              </a:ext>
            </a:extLst>
          </p:cNvPr>
          <p:cNvCxnSpPr>
            <a:cxnSpLocks/>
          </p:cNvCxnSpPr>
          <p:nvPr/>
        </p:nvCxnSpPr>
        <p:spPr>
          <a:xfrm flipH="1">
            <a:off x="7196654" y="2208750"/>
            <a:ext cx="307257" cy="0"/>
          </a:xfrm>
          <a:prstGeom prst="line">
            <a:avLst/>
          </a:prstGeom>
          <a:ln>
            <a:solidFill>
              <a:schemeClr val="bg1"/>
            </a:solidFill>
            <a:prstDash val="solid"/>
          </a:ln>
        </p:spPr>
        <p:style>
          <a:lnRef idx="1">
            <a:schemeClr val="accent1"/>
          </a:lnRef>
          <a:fillRef idx="0">
            <a:schemeClr val="accent1"/>
          </a:fillRef>
          <a:effectRef idx="0">
            <a:schemeClr val="accent1"/>
          </a:effectRef>
          <a:fontRef idx="minor">
            <a:schemeClr val="tx1"/>
          </a:fontRef>
        </p:style>
      </p:cxnSp>
      <p:sp>
        <p:nvSpPr>
          <p:cNvPr id="16" name="正方形/長方形 15">
            <a:extLst>
              <a:ext uri="{FF2B5EF4-FFF2-40B4-BE49-F238E27FC236}">
                <a16:creationId xmlns:a16="http://schemas.microsoft.com/office/drawing/2014/main" id="{5297C4E8-3D2D-4F2D-AD91-209A894FEA3D}"/>
              </a:ext>
            </a:extLst>
          </p:cNvPr>
          <p:cNvSpPr/>
          <p:nvPr/>
        </p:nvSpPr>
        <p:spPr>
          <a:xfrm>
            <a:off x="5408290" y="3274250"/>
            <a:ext cx="1624665" cy="369713"/>
          </a:xfrm>
          <a:prstGeom prst="rect">
            <a:avLst/>
          </a:prstGeom>
          <a:solidFill>
            <a:srgbClr val="FFC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正方形/長方形 16">
            <a:extLst>
              <a:ext uri="{FF2B5EF4-FFF2-40B4-BE49-F238E27FC236}">
                <a16:creationId xmlns:a16="http://schemas.microsoft.com/office/drawing/2014/main" id="{674E8499-B270-49E9-A508-F3B3D9073968}"/>
              </a:ext>
            </a:extLst>
          </p:cNvPr>
          <p:cNvSpPr/>
          <p:nvPr/>
        </p:nvSpPr>
        <p:spPr>
          <a:xfrm>
            <a:off x="7376224" y="3276887"/>
            <a:ext cx="1624665" cy="369713"/>
          </a:xfrm>
          <a:prstGeom prst="rect">
            <a:avLst/>
          </a:prstGeom>
          <a:solidFill>
            <a:srgbClr val="FFC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9" name="直線コネクタ 18">
            <a:extLst>
              <a:ext uri="{FF2B5EF4-FFF2-40B4-BE49-F238E27FC236}">
                <a16:creationId xmlns:a16="http://schemas.microsoft.com/office/drawing/2014/main" id="{AE92B4BD-1909-4D63-91D6-B69B9FA72F8D}"/>
              </a:ext>
            </a:extLst>
          </p:cNvPr>
          <p:cNvCxnSpPr>
            <a:cxnSpLocks/>
          </p:cNvCxnSpPr>
          <p:nvPr/>
        </p:nvCxnSpPr>
        <p:spPr>
          <a:xfrm flipH="1">
            <a:off x="5295879" y="2370674"/>
            <a:ext cx="1771650" cy="0"/>
          </a:xfrm>
          <a:prstGeom prst="line">
            <a:avLst/>
          </a:prstGeom>
          <a:ln>
            <a:solidFill>
              <a:schemeClr val="bg1"/>
            </a:solidFill>
            <a:prstDash val="lgDashDot"/>
          </a:ln>
        </p:spPr>
        <p:style>
          <a:lnRef idx="1">
            <a:schemeClr val="accent1"/>
          </a:lnRef>
          <a:fillRef idx="0">
            <a:schemeClr val="accent1"/>
          </a:fillRef>
          <a:effectRef idx="0">
            <a:schemeClr val="accent1"/>
          </a:effectRef>
          <a:fontRef idx="minor">
            <a:schemeClr val="tx1"/>
          </a:fontRef>
        </p:style>
      </p:cxnSp>
      <p:cxnSp>
        <p:nvCxnSpPr>
          <p:cNvPr id="23" name="直線矢印コネクタ 22">
            <a:extLst>
              <a:ext uri="{FF2B5EF4-FFF2-40B4-BE49-F238E27FC236}">
                <a16:creationId xmlns:a16="http://schemas.microsoft.com/office/drawing/2014/main" id="{E7DA0A81-F382-45A4-B666-909DB9111E96}"/>
              </a:ext>
            </a:extLst>
          </p:cNvPr>
          <p:cNvCxnSpPr>
            <a:cxnSpLocks/>
          </p:cNvCxnSpPr>
          <p:nvPr/>
        </p:nvCxnSpPr>
        <p:spPr>
          <a:xfrm>
            <a:off x="5355806" y="2482820"/>
            <a:ext cx="0" cy="683877"/>
          </a:xfrm>
          <a:prstGeom prst="straightConnector1">
            <a:avLst/>
          </a:prstGeom>
          <a:ln>
            <a:solidFill>
              <a:schemeClr val="bg1"/>
            </a:solidFill>
            <a:tailEnd type="triangle"/>
          </a:ln>
        </p:spPr>
        <p:style>
          <a:lnRef idx="1">
            <a:schemeClr val="accent1"/>
          </a:lnRef>
          <a:fillRef idx="0">
            <a:schemeClr val="accent1"/>
          </a:fillRef>
          <a:effectRef idx="0">
            <a:schemeClr val="accent1"/>
          </a:effectRef>
          <a:fontRef idx="minor">
            <a:schemeClr val="tx1"/>
          </a:fontRef>
        </p:style>
      </p:cxnSp>
      <p:sp>
        <p:nvSpPr>
          <p:cNvPr id="26" name="コンテンツ プレースホルダー 2">
            <a:extLst>
              <a:ext uri="{FF2B5EF4-FFF2-40B4-BE49-F238E27FC236}">
                <a16:creationId xmlns:a16="http://schemas.microsoft.com/office/drawing/2014/main" id="{A4AC4662-E632-48AD-B3FF-99B51543D43A}"/>
              </a:ext>
            </a:extLst>
          </p:cNvPr>
          <p:cNvSpPr txBox="1">
            <a:spLocks/>
          </p:cNvSpPr>
          <p:nvPr/>
        </p:nvSpPr>
        <p:spPr>
          <a:xfrm>
            <a:off x="4784840" y="2684260"/>
            <a:ext cx="570965" cy="378434"/>
          </a:xfrm>
          <a:prstGeom prst="rect">
            <a:avLst/>
          </a:prstGeom>
        </p:spPr>
        <p:txBody>
          <a:bodyPr vert="horz" lIns="91440" tIns="45720" rIns="91440" bIns="45720" rtlCol="0">
            <a:normAutofit lnSpcReduction="10000"/>
          </a:bodyPr>
          <a:lstStyle>
            <a:lvl1pPr marL="182880" indent="-182880" algn="l" defTabSz="914400" rtl="0" eaLnBrk="1" latinLnBrk="0" hangingPunct="1">
              <a:lnSpc>
                <a:spcPct val="90000"/>
              </a:lnSpc>
              <a:spcBef>
                <a:spcPts val="1200"/>
              </a:spcBef>
              <a:spcAft>
                <a:spcPts val="200"/>
              </a:spcAft>
              <a:buClr>
                <a:schemeClr val="tx1"/>
              </a:buClr>
              <a:buFont typeface="Wingdings" pitchFamily="2" charset="2"/>
              <a:buChar char=""/>
              <a:defRPr kumimoji="1" sz="2200" kern="1200">
                <a:solidFill>
                  <a:schemeClr val="tx1"/>
                </a:solidFill>
                <a:latin typeface="+mn-lt"/>
                <a:ea typeface="+mn-ea"/>
                <a:cs typeface="+mn-cs"/>
              </a:defRPr>
            </a:lvl1pPr>
            <a:lvl2pPr marL="411480" indent="-182880" algn="l" defTabSz="914400" rtl="0" eaLnBrk="1" latinLnBrk="0" hangingPunct="1">
              <a:lnSpc>
                <a:spcPct val="90000"/>
              </a:lnSpc>
              <a:spcBef>
                <a:spcPts val="200"/>
              </a:spcBef>
              <a:spcAft>
                <a:spcPts val="400"/>
              </a:spcAft>
              <a:buClr>
                <a:schemeClr val="tx1"/>
              </a:buClr>
              <a:buFont typeface="Wingdings" pitchFamily="2" charset="2"/>
              <a:buChar char=""/>
              <a:defRPr kumimoji="1" sz="2000" kern="1200">
                <a:solidFill>
                  <a:schemeClr val="tx1"/>
                </a:solidFill>
                <a:latin typeface="+mn-lt"/>
                <a:ea typeface="+mn-ea"/>
                <a:cs typeface="+mn-cs"/>
              </a:defRPr>
            </a:lvl2pPr>
            <a:lvl3pPr marL="640080" indent="-182880" algn="l" defTabSz="914400" rtl="0" eaLnBrk="1" latinLnBrk="0" hangingPunct="1">
              <a:lnSpc>
                <a:spcPct val="90000"/>
              </a:lnSpc>
              <a:spcBef>
                <a:spcPts val="200"/>
              </a:spcBef>
              <a:spcAft>
                <a:spcPts val="400"/>
              </a:spcAft>
              <a:buClr>
                <a:schemeClr val="tx1"/>
              </a:buClr>
              <a:buFont typeface="Wingdings" pitchFamily="2" charset="2"/>
              <a:buChar char=""/>
              <a:defRPr kumimoji="1" sz="1800" kern="1200">
                <a:solidFill>
                  <a:schemeClr val="tx1"/>
                </a:solidFill>
                <a:latin typeface="+mn-lt"/>
                <a:ea typeface="+mn-ea"/>
                <a:cs typeface="+mn-cs"/>
              </a:defRPr>
            </a:lvl3pPr>
            <a:lvl4pPr marL="868680" indent="-18288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4pPr>
            <a:lvl5pPr marL="1097280" indent="-18288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9pPr>
          </a:lstStyle>
          <a:p>
            <a:pPr marL="0" indent="0">
              <a:buNone/>
            </a:pPr>
            <a:r>
              <a:rPr lang="en-US" altLang="ja-JP" sz="2000" dirty="0"/>
              <a:t>dT</a:t>
            </a:r>
          </a:p>
          <a:p>
            <a:pPr marL="0" indent="0">
              <a:buNone/>
            </a:pPr>
            <a:endParaRPr lang="en-US" altLang="ja-JP" sz="2000" dirty="0"/>
          </a:p>
        </p:txBody>
      </p:sp>
      <p:sp>
        <p:nvSpPr>
          <p:cNvPr id="5" name="正方形/長方形 4">
            <a:extLst>
              <a:ext uri="{FF2B5EF4-FFF2-40B4-BE49-F238E27FC236}">
                <a16:creationId xmlns:a16="http://schemas.microsoft.com/office/drawing/2014/main" id="{E15007C9-EEC1-4DB3-9BDE-FBB74FFD6591}"/>
              </a:ext>
            </a:extLst>
          </p:cNvPr>
          <p:cNvSpPr/>
          <p:nvPr/>
        </p:nvSpPr>
        <p:spPr>
          <a:xfrm>
            <a:off x="333886" y="3674679"/>
            <a:ext cx="8379539" cy="954107"/>
          </a:xfrm>
          <a:prstGeom prst="rect">
            <a:avLst/>
          </a:prstGeom>
        </p:spPr>
        <p:txBody>
          <a:bodyPr wrap="square">
            <a:spAutoFit/>
          </a:bodyPr>
          <a:lstStyle/>
          <a:p>
            <a:pPr marL="457200" lvl="0" indent="-457200">
              <a:buFont typeface="+mj-ea"/>
              <a:buAutoNum type="circleNumDbPlain"/>
            </a:pPr>
            <a:r>
              <a:rPr lang="ja-JP" altLang="en-US" u="sng" dirty="0">
                <a:solidFill>
                  <a:srgbClr val="FFFFFF"/>
                </a:solidFill>
              </a:rPr>
              <a:t>総発熱からの検証</a:t>
            </a:r>
            <a:endParaRPr lang="en-US" altLang="ja-JP" u="sng" dirty="0">
              <a:solidFill>
                <a:srgbClr val="FFFFFF"/>
              </a:solidFill>
            </a:endParaRPr>
          </a:p>
          <a:p>
            <a:pPr lvl="0"/>
            <a:r>
              <a:rPr lang="ja-JP" altLang="en-US" sz="2000" dirty="0">
                <a:solidFill>
                  <a:srgbClr val="FFFFFF"/>
                </a:solidFill>
              </a:rPr>
              <a:t>　　</a:t>
            </a:r>
            <a:r>
              <a:rPr lang="en-US" altLang="ja-JP" dirty="0">
                <a:solidFill>
                  <a:srgbClr val="FFFFFF"/>
                </a:solidFill>
              </a:rPr>
              <a:t>dT=QL/kA=100*0.01/(100*0.01*0.01)=100 ℃</a:t>
            </a:r>
          </a:p>
          <a:p>
            <a:pPr lvl="1"/>
            <a:r>
              <a:rPr lang="ja-JP" altLang="en-US" dirty="0">
                <a:solidFill>
                  <a:srgbClr val="FFFFFF"/>
                </a:solidFill>
              </a:rPr>
              <a:t>ビーム径が小さい事を考えても最高温は</a:t>
            </a:r>
            <a:r>
              <a:rPr lang="en-US" altLang="ja-JP" dirty="0">
                <a:solidFill>
                  <a:srgbClr val="FFFFFF"/>
                </a:solidFill>
              </a:rPr>
              <a:t>160℃</a:t>
            </a:r>
            <a:r>
              <a:rPr lang="ja-JP" altLang="en-US" dirty="0">
                <a:solidFill>
                  <a:srgbClr val="FFFFFF"/>
                </a:solidFill>
              </a:rPr>
              <a:t>に収まる。耐熱上限は</a:t>
            </a:r>
            <a:r>
              <a:rPr lang="en-US" altLang="ja-JP" dirty="0">
                <a:solidFill>
                  <a:srgbClr val="FFFFFF"/>
                </a:solidFill>
              </a:rPr>
              <a:t>OK</a:t>
            </a:r>
            <a:r>
              <a:rPr lang="ja-JP" altLang="en-US" dirty="0" err="1">
                <a:solidFill>
                  <a:srgbClr val="FFFFFF"/>
                </a:solidFill>
              </a:rPr>
              <a:t>。</a:t>
            </a:r>
            <a:endParaRPr lang="ja-JP" altLang="en-US" dirty="0">
              <a:solidFill>
                <a:srgbClr val="FFFFFF"/>
              </a:solidFill>
            </a:endParaRPr>
          </a:p>
        </p:txBody>
      </p:sp>
      <p:sp>
        <p:nvSpPr>
          <p:cNvPr id="21" name="正方形/長方形 20">
            <a:extLst>
              <a:ext uri="{FF2B5EF4-FFF2-40B4-BE49-F238E27FC236}">
                <a16:creationId xmlns:a16="http://schemas.microsoft.com/office/drawing/2014/main" id="{FC1C0679-041F-43F5-9453-DE50B16E88BE}"/>
              </a:ext>
            </a:extLst>
          </p:cNvPr>
          <p:cNvSpPr/>
          <p:nvPr/>
        </p:nvSpPr>
        <p:spPr>
          <a:xfrm>
            <a:off x="281468" y="4675103"/>
            <a:ext cx="8379539" cy="954107"/>
          </a:xfrm>
          <a:prstGeom prst="rect">
            <a:avLst/>
          </a:prstGeom>
        </p:spPr>
        <p:txBody>
          <a:bodyPr wrap="square">
            <a:spAutoFit/>
          </a:bodyPr>
          <a:lstStyle/>
          <a:p>
            <a:pPr marL="457200" lvl="0" indent="-457200">
              <a:buFont typeface="+mj-ea"/>
              <a:buAutoNum type="circleNumDbPlain" startAt="2"/>
            </a:pPr>
            <a:r>
              <a:rPr lang="ja-JP" altLang="en-US" u="sng" dirty="0">
                <a:solidFill>
                  <a:srgbClr val="FFFFFF"/>
                </a:solidFill>
              </a:rPr>
              <a:t>総発熱からの熱応力の検証</a:t>
            </a:r>
            <a:endParaRPr lang="en-US" altLang="ja-JP" u="sng" dirty="0">
              <a:solidFill>
                <a:srgbClr val="FFFFFF"/>
              </a:solidFill>
            </a:endParaRPr>
          </a:p>
          <a:p>
            <a:pPr lvl="0"/>
            <a:r>
              <a:rPr lang="ja-JP" altLang="en-US" sz="2000" dirty="0">
                <a:solidFill>
                  <a:srgbClr val="FFFFFF"/>
                </a:solidFill>
              </a:rPr>
              <a:t>　　</a:t>
            </a:r>
            <a:r>
              <a:rPr lang="ja-JP" altLang="en-US" dirty="0">
                <a:solidFill>
                  <a:srgbClr val="FFFFFF"/>
                </a:solidFill>
              </a:rPr>
              <a:t>温度差から発生するおおよその熱応力が評価できる。</a:t>
            </a:r>
            <a:endParaRPr lang="en-US" altLang="ja-JP" dirty="0">
              <a:solidFill>
                <a:srgbClr val="FFFFFF"/>
              </a:solidFill>
            </a:endParaRPr>
          </a:p>
          <a:p>
            <a:pPr lvl="0"/>
            <a:r>
              <a:rPr lang="ja-JP" altLang="en-US" dirty="0">
                <a:solidFill>
                  <a:srgbClr val="FFFFFF"/>
                </a:solidFill>
              </a:rPr>
              <a:t>　　</a:t>
            </a:r>
            <a:r>
              <a:rPr lang="en-US" altLang="ja-JP" dirty="0">
                <a:solidFill>
                  <a:srgbClr val="FFFFFF"/>
                </a:solidFill>
              </a:rPr>
              <a:t>P=EαdT=10.8e9×4.8e(-6)×160=8.3 MPa</a:t>
            </a:r>
          </a:p>
        </p:txBody>
      </p:sp>
      <p:sp>
        <p:nvSpPr>
          <p:cNvPr id="24" name="正方形/長方形 23">
            <a:extLst>
              <a:ext uri="{FF2B5EF4-FFF2-40B4-BE49-F238E27FC236}">
                <a16:creationId xmlns:a16="http://schemas.microsoft.com/office/drawing/2014/main" id="{AFB02CCD-F795-4597-9F69-8DC9E578F9FA}"/>
              </a:ext>
            </a:extLst>
          </p:cNvPr>
          <p:cNvSpPr/>
          <p:nvPr/>
        </p:nvSpPr>
        <p:spPr>
          <a:xfrm>
            <a:off x="281467" y="5670869"/>
            <a:ext cx="8379539" cy="954107"/>
          </a:xfrm>
          <a:prstGeom prst="rect">
            <a:avLst/>
          </a:prstGeom>
        </p:spPr>
        <p:txBody>
          <a:bodyPr wrap="square">
            <a:spAutoFit/>
          </a:bodyPr>
          <a:lstStyle/>
          <a:p>
            <a:pPr marL="457200" lvl="0" indent="-457200">
              <a:buFont typeface="+mj-ea"/>
              <a:buAutoNum type="circleNumDbPlain" startAt="3"/>
            </a:pPr>
            <a:r>
              <a:rPr lang="ja-JP" altLang="en-US" u="sng" dirty="0">
                <a:solidFill>
                  <a:srgbClr val="FFFFFF"/>
                </a:solidFill>
              </a:rPr>
              <a:t>パルス発熱による疲労の検証</a:t>
            </a:r>
            <a:endParaRPr lang="en-US" altLang="ja-JP" u="sng" dirty="0">
              <a:solidFill>
                <a:srgbClr val="FFFFFF"/>
              </a:solidFill>
            </a:endParaRPr>
          </a:p>
          <a:p>
            <a:pPr lvl="0"/>
            <a:r>
              <a:rPr lang="ja-JP" altLang="en-US" sz="2000" dirty="0">
                <a:solidFill>
                  <a:srgbClr val="FFFFFF"/>
                </a:solidFill>
              </a:rPr>
              <a:t>　　</a:t>
            </a:r>
            <a:r>
              <a:rPr lang="ja-JP" altLang="en-US" dirty="0">
                <a:solidFill>
                  <a:srgbClr val="FFFFFF"/>
                </a:solidFill>
              </a:rPr>
              <a:t>温度差から発生する熱応力が評価できる。</a:t>
            </a:r>
            <a:endParaRPr lang="en-US" altLang="ja-JP" dirty="0">
              <a:solidFill>
                <a:srgbClr val="FFFFFF"/>
              </a:solidFill>
            </a:endParaRPr>
          </a:p>
          <a:p>
            <a:pPr lvl="0"/>
            <a:r>
              <a:rPr lang="ja-JP" altLang="en-US" dirty="0">
                <a:solidFill>
                  <a:srgbClr val="FFFFFF"/>
                </a:solidFill>
              </a:rPr>
              <a:t>　　比熱と体積から温度上昇は</a:t>
            </a:r>
            <a:r>
              <a:rPr lang="en-US" altLang="ja-JP" dirty="0">
                <a:solidFill>
                  <a:srgbClr val="FFFFFF"/>
                </a:solidFill>
              </a:rPr>
              <a:t>63</a:t>
            </a:r>
            <a:r>
              <a:rPr lang="ja-JP" altLang="en-US" dirty="0">
                <a:solidFill>
                  <a:srgbClr val="FFFFFF"/>
                </a:solidFill>
              </a:rPr>
              <a:t>℃。</a:t>
            </a:r>
            <a:r>
              <a:rPr lang="en-US" altLang="ja-JP" dirty="0">
                <a:solidFill>
                  <a:srgbClr val="FFFFFF"/>
                </a:solidFill>
              </a:rPr>
              <a:t>3.3 MPa</a:t>
            </a:r>
          </a:p>
        </p:txBody>
      </p:sp>
      <p:sp>
        <p:nvSpPr>
          <p:cNvPr id="25" name="正方形/長方形 24">
            <a:extLst>
              <a:ext uri="{FF2B5EF4-FFF2-40B4-BE49-F238E27FC236}">
                <a16:creationId xmlns:a16="http://schemas.microsoft.com/office/drawing/2014/main" id="{F5523E26-1236-4D5C-927C-6BD259C76CF9}"/>
              </a:ext>
            </a:extLst>
          </p:cNvPr>
          <p:cNvSpPr/>
          <p:nvPr/>
        </p:nvSpPr>
        <p:spPr>
          <a:xfrm>
            <a:off x="9764753" y="724422"/>
            <a:ext cx="5411354" cy="2585323"/>
          </a:xfrm>
          <a:prstGeom prst="rect">
            <a:avLst/>
          </a:prstGeom>
        </p:spPr>
        <p:txBody>
          <a:bodyPr wrap="square">
            <a:spAutoFit/>
          </a:bodyPr>
          <a:lstStyle/>
          <a:p>
            <a:pPr lvl="0"/>
            <a:r>
              <a:rPr lang="en-US" altLang="ja-JP" dirty="0">
                <a:solidFill>
                  <a:schemeClr val="bg1"/>
                </a:solidFill>
              </a:rPr>
              <a:t>1.85 g/cc</a:t>
            </a:r>
          </a:p>
          <a:p>
            <a:pPr lvl="0"/>
            <a:r>
              <a:rPr lang="en-US" altLang="ja-JP" dirty="0">
                <a:solidFill>
                  <a:schemeClr val="bg1"/>
                </a:solidFill>
              </a:rPr>
              <a:t>16.4 J/K/mol</a:t>
            </a:r>
          </a:p>
          <a:p>
            <a:pPr lvl="0"/>
            <a:r>
              <a:rPr lang="en-US" altLang="ja-JP" dirty="0">
                <a:solidFill>
                  <a:schemeClr val="bg1"/>
                </a:solidFill>
              </a:rPr>
              <a:t>1.8 J/K/g</a:t>
            </a:r>
          </a:p>
          <a:p>
            <a:pPr lvl="0"/>
            <a:r>
              <a:rPr lang="en-US" altLang="ja-JP" dirty="0">
                <a:solidFill>
                  <a:schemeClr val="bg1"/>
                </a:solidFill>
              </a:rPr>
              <a:t>Pi*0.24*0.03=0.023 cc</a:t>
            </a:r>
          </a:p>
          <a:p>
            <a:pPr lvl="0"/>
            <a:r>
              <a:rPr lang="en-US" altLang="ja-JP" dirty="0">
                <a:solidFill>
                  <a:schemeClr val="bg1"/>
                </a:solidFill>
              </a:rPr>
              <a:t>0.042 g</a:t>
            </a:r>
          </a:p>
          <a:p>
            <a:pPr lvl="0"/>
            <a:r>
              <a:rPr lang="en-US" altLang="ja-JP" dirty="0">
                <a:solidFill>
                  <a:schemeClr val="bg1"/>
                </a:solidFill>
              </a:rPr>
              <a:t>8.9e-3 J</a:t>
            </a:r>
          </a:p>
          <a:p>
            <a:pPr lvl="0"/>
            <a:r>
              <a:rPr lang="en-US" altLang="ja-JP" dirty="0">
                <a:solidFill>
                  <a:schemeClr val="bg1"/>
                </a:solidFill>
              </a:rPr>
              <a:t>dT=42K</a:t>
            </a:r>
          </a:p>
          <a:p>
            <a:pPr lvl="0"/>
            <a:endParaRPr lang="en-US" altLang="ja-JP" dirty="0">
              <a:solidFill>
                <a:schemeClr val="bg1"/>
              </a:solidFill>
            </a:endParaRPr>
          </a:p>
          <a:p>
            <a:pPr lvl="0"/>
            <a:endParaRPr lang="en-US" altLang="ja-JP" dirty="0">
              <a:solidFill>
                <a:schemeClr val="bg1"/>
              </a:solidFill>
            </a:endParaRPr>
          </a:p>
        </p:txBody>
      </p:sp>
      <p:sp>
        <p:nvSpPr>
          <p:cNvPr id="27" name="正方形/長方形 26">
            <a:extLst>
              <a:ext uri="{FF2B5EF4-FFF2-40B4-BE49-F238E27FC236}">
                <a16:creationId xmlns:a16="http://schemas.microsoft.com/office/drawing/2014/main" id="{27620665-42E8-4671-A467-F438E7B4345E}"/>
              </a:ext>
            </a:extLst>
          </p:cNvPr>
          <p:cNvSpPr/>
          <p:nvPr/>
        </p:nvSpPr>
        <p:spPr>
          <a:xfrm>
            <a:off x="5909624" y="5771548"/>
            <a:ext cx="3038239" cy="646331"/>
          </a:xfrm>
          <a:prstGeom prst="rect">
            <a:avLst/>
          </a:prstGeom>
          <a:ln>
            <a:solidFill>
              <a:schemeClr val="tx1"/>
            </a:solidFill>
          </a:ln>
        </p:spPr>
        <p:txBody>
          <a:bodyPr wrap="square">
            <a:spAutoFit/>
          </a:bodyPr>
          <a:lstStyle/>
          <a:p>
            <a:pPr lvl="0"/>
            <a:r>
              <a:rPr lang="ja-JP" altLang="en-US" dirty="0">
                <a:solidFill>
                  <a:srgbClr val="FFFFFF"/>
                </a:solidFill>
              </a:rPr>
              <a:t>黒鉛固定標的であれば十分に実用可能</a:t>
            </a:r>
            <a:endParaRPr lang="en-US" altLang="ja-JP" dirty="0">
              <a:solidFill>
                <a:srgbClr val="FFFFFF"/>
              </a:solidFill>
            </a:endParaRPr>
          </a:p>
        </p:txBody>
      </p:sp>
    </p:spTree>
    <p:extLst>
      <p:ext uri="{BB962C8B-B14F-4D97-AF65-F5344CB8AC3E}">
        <p14:creationId xmlns:p14="http://schemas.microsoft.com/office/powerpoint/2010/main" val="30624114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A7811DA-7DDE-446B-B671-35B5AB209D8C}"/>
              </a:ext>
            </a:extLst>
          </p:cNvPr>
          <p:cNvSpPr>
            <a:spLocks noGrp="1"/>
          </p:cNvSpPr>
          <p:nvPr>
            <p:ph type="title"/>
          </p:nvPr>
        </p:nvSpPr>
        <p:spPr/>
        <p:txBody>
          <a:bodyPr/>
          <a:lstStyle/>
          <a:p>
            <a:r>
              <a:rPr kumimoji="1" lang="en-US" altLang="ja-JP" sz="4800" dirty="0"/>
              <a:t>ILC Internal Target</a:t>
            </a:r>
            <a:br>
              <a:rPr kumimoji="1" lang="en-US" altLang="ja-JP" sz="4800" dirty="0"/>
            </a:br>
            <a:r>
              <a:rPr lang="ja-JP" altLang="en-US" sz="4800" dirty="0"/>
              <a:t>更なる強度向上</a:t>
            </a:r>
            <a:r>
              <a:rPr kumimoji="1" lang="ja-JP" altLang="en-US" sz="4800" dirty="0"/>
              <a:t>の検討</a:t>
            </a:r>
          </a:p>
        </p:txBody>
      </p:sp>
    </p:spTree>
    <p:extLst>
      <p:ext uri="{BB962C8B-B14F-4D97-AF65-F5344CB8AC3E}">
        <p14:creationId xmlns:p14="http://schemas.microsoft.com/office/powerpoint/2010/main" val="253590228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縞模様">
  <a:themeElements>
    <a:clrScheme name="縞模様">
      <a:dk1>
        <a:srgbClr val="2C2C2C"/>
      </a:dk1>
      <a:lt1>
        <a:srgbClr val="FFFFFF"/>
      </a:lt1>
      <a:dk2>
        <a:srgbClr val="099BDD"/>
      </a:dk2>
      <a:lt2>
        <a:srgbClr val="F2F2F2"/>
      </a:lt2>
      <a:accent1>
        <a:srgbClr val="FFC000"/>
      </a:accent1>
      <a:accent2>
        <a:srgbClr val="A5D028"/>
      </a:accent2>
      <a:accent3>
        <a:srgbClr val="08CC78"/>
      </a:accent3>
      <a:accent4>
        <a:srgbClr val="F24099"/>
      </a:accent4>
      <a:accent5>
        <a:srgbClr val="828288"/>
      </a:accent5>
      <a:accent6>
        <a:srgbClr val="F56617"/>
      </a:accent6>
      <a:hlink>
        <a:srgbClr val="005DBA"/>
      </a:hlink>
      <a:folHlink>
        <a:srgbClr val="6C606A"/>
      </a:folHlink>
    </a:clrScheme>
    <a:fontScheme name="縞模様">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縞模様">
      <a:fillStyleLst>
        <a:solidFill>
          <a:schemeClr val="phClr"/>
        </a:solidFill>
        <a:gradFill rotWithShape="1">
          <a:gsLst>
            <a:gs pos="0">
              <a:schemeClr val="phClr">
                <a:tint val="65000"/>
                <a:satMod val="120000"/>
                <a:lumMod val="107000"/>
              </a:schemeClr>
            </a:gs>
            <a:gs pos="50000">
              <a:schemeClr val="phClr">
                <a:tint val="70000"/>
                <a:satMod val="124000"/>
                <a:lumMod val="103000"/>
              </a:schemeClr>
            </a:gs>
            <a:gs pos="100000">
              <a:schemeClr val="phClr">
                <a:tint val="85000"/>
                <a:satMod val="120000"/>
                <a:lumMod val="100000"/>
              </a:schemeClr>
            </a:gs>
          </a:gsLst>
          <a:lin ang="5400000" scaled="0"/>
        </a:gradFill>
        <a:gradFill rotWithShape="1">
          <a:gsLst>
            <a:gs pos="0">
              <a:schemeClr val="phClr">
                <a:tint val="85000"/>
                <a:shade val="98000"/>
                <a:satMod val="110000"/>
                <a:lumMod val="103000"/>
              </a:schemeClr>
            </a:gs>
            <a:gs pos="50000">
              <a:schemeClr val="phClr">
                <a:shade val="85000"/>
                <a:satMod val="105000"/>
                <a:lumMod val="100000"/>
              </a:schemeClr>
            </a:gs>
            <a:gs pos="100000">
              <a:schemeClr val="phClr">
                <a:shade val="60000"/>
                <a:satMod val="12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15875" dir="5400000" algn="ctr" rotWithShape="0">
              <a:srgbClr val="000000">
                <a:alpha val="68000"/>
              </a:srgbClr>
            </a:outerShdw>
          </a:effectLst>
        </a:effectStyle>
        <a:effectStyle>
          <a:effectLst>
            <a:outerShdw blurRad="88900" dist="27940" dir="5400000" algn="ctr" rotWithShape="0">
              <a:srgbClr val="000000">
                <a:alpha val="63000"/>
              </a:srgbClr>
            </a:outerShdw>
          </a:effectLst>
        </a:effectStyle>
      </a:effectStyleLst>
      <a:bgFillStyleLst>
        <a:solidFill>
          <a:schemeClr val="phClr"/>
        </a:solidFill>
        <a:blipFill rotWithShape="1">
          <a:blip xmlns:r="http://schemas.openxmlformats.org/officeDocument/2006/relationships" r:embed="rId1">
            <a:duotone>
              <a:schemeClr val="phClr"/>
              <a:schemeClr val="phClr">
                <a:shade val="91000"/>
                <a:satMod val="105000"/>
              </a:schemeClr>
            </a:duotone>
          </a:blip>
          <a:tile tx="0" ty="0" sx="100000" sy="100000" flip="none" algn="tl"/>
        </a:blipFill>
        <a:gradFill rotWithShape="1">
          <a:gsLst>
            <a:gs pos="0">
              <a:schemeClr val="phClr">
                <a:tint val="100000"/>
                <a:shade val="0"/>
                <a:satMod val="100000"/>
              </a:schemeClr>
            </a:gs>
            <a:gs pos="100000">
              <a:schemeClr val="phClr">
                <a:shade val="10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Banded" id="{98DFF888-2449-4D28-977C-6306C017633E}" vid="{9792607F-9579-4224-82FF-9C88C3E1E53D}"/>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縞模様</Template>
  <TotalTime>16</TotalTime>
  <Words>1406</Words>
  <Application>Microsoft Office PowerPoint</Application>
  <PresentationFormat>画面に合わせる (4:3)</PresentationFormat>
  <Paragraphs>195</Paragraphs>
  <Slides>13</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13</vt:i4>
      </vt:variant>
    </vt:vector>
  </HeadingPairs>
  <TitlesOfParts>
    <vt:vector size="21" baseType="lpstr">
      <vt:lpstr>ＭＳ Ｐゴシック</vt:lpstr>
      <vt:lpstr>ＭＳ ゴシック</vt:lpstr>
      <vt:lpstr>游ゴシック</vt:lpstr>
      <vt:lpstr>Arial</vt:lpstr>
      <vt:lpstr>Corbel</vt:lpstr>
      <vt:lpstr>Symbol</vt:lpstr>
      <vt:lpstr>Wingdings</vt:lpstr>
      <vt:lpstr>縞模様</vt:lpstr>
      <vt:lpstr>muon production target についてのコメント</vt:lpstr>
      <vt:lpstr>はじめに</vt:lpstr>
      <vt:lpstr>LEMMA Proposal &amp; ILC internal Target DAFNE for the Low Emittance Muon Accelerator </vt:lpstr>
      <vt:lpstr>ILC Internal Target の検討</vt:lpstr>
      <vt:lpstr>標的設計における留意事項</vt:lpstr>
      <vt:lpstr>PowerPoint プレゼンテーション</vt:lpstr>
      <vt:lpstr>ILC internal Targetの検討（Be固定標的）</vt:lpstr>
      <vt:lpstr>ILC internal Targetの検討（黒鉛固定標的）</vt:lpstr>
      <vt:lpstr>ILC Internal Target 更なる強度向上の検討</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Internal target についてのコメント</dc:title>
  <dc:creator>牧村俊助</dc:creator>
  <cp:lastModifiedBy>Owner</cp:lastModifiedBy>
  <cp:revision>99</cp:revision>
  <dcterms:created xsi:type="dcterms:W3CDTF">2017-11-21T20:11:24Z</dcterms:created>
  <dcterms:modified xsi:type="dcterms:W3CDTF">2018-07-05T04:18:33Z</dcterms:modified>
</cp:coreProperties>
</file>