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3" r:id="rId18"/>
    <p:sldId id="277" r:id="rId19"/>
    <p:sldId id="279" r:id="rId20"/>
    <p:sldId id="274" r:id="rId21"/>
    <p:sldId id="275" r:id="rId22"/>
    <p:sldId id="278" r:id="rId23"/>
    <p:sldId id="272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7" autoAdjust="0"/>
    <p:restoredTop sz="95461" autoAdjust="0"/>
  </p:normalViewPr>
  <p:slideViewPr>
    <p:cSldViewPr snapToGrid="0">
      <p:cViewPr varScale="1">
        <p:scale>
          <a:sx n="81" d="100"/>
          <a:sy n="81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E8C5F-72A0-4DB2-A7E3-0EBEB6F4B515}" type="datetimeFigureOut">
              <a:rPr kumimoji="1" lang="ja-JP" altLang="en-US" smtClean="0"/>
              <a:t>2018/7/4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F530-9A2D-4410-AFC3-E35CAE737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4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539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197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13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510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193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462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281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722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411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615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4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218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2806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36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717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371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444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37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797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10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76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2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7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39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39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98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7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8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68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19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82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22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82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cdev.kek.jp/~yokoya/temp/BeamOnTarget2017-0526.tx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cdev.kek.jp/~yokoya/temp/LostPhotons2017-0531.tx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>
            <a:normAutofit fontScale="90000"/>
          </a:bodyPr>
          <a:lstStyle/>
          <a:p>
            <a:r>
              <a:rPr kumimoji="1" lang="en-US" altLang="ja-JP" sz="6600" dirty="0" smtClean="0"/>
              <a:t>ILC</a:t>
            </a:r>
            <a:r>
              <a:rPr kumimoji="1" lang="ja-JP" altLang="en-US" dirty="0" smtClean="0"/>
              <a:t>の多角的利用の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ためのビーム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mtClean="0"/>
              <a:t>Version 3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32612"/>
            <a:ext cx="6858000" cy="1125187"/>
          </a:xfrm>
        </p:spPr>
        <p:txBody>
          <a:bodyPr anchor="ctr"/>
          <a:lstStyle/>
          <a:p>
            <a:r>
              <a:rPr lang="ja-JP" altLang="en-US" dirty="0"/>
              <a:t>横谷</a:t>
            </a:r>
          </a:p>
          <a:p>
            <a:r>
              <a:rPr kumimoji="1" lang="en-US" altLang="ja-JP" dirty="0" smtClean="0"/>
              <a:t>2018.7.5 ILC </a:t>
            </a:r>
            <a:r>
              <a:rPr kumimoji="1" lang="ja-JP" altLang="en-US" dirty="0" smtClean="0"/>
              <a:t>多角的利用会合　宇治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6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829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[E-4, E+4]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04241"/>
            <a:ext cx="7886700" cy="48869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kumimoji="1" lang="ja-JP" altLang="en-US" dirty="0" smtClean="0"/>
              <a:t>主リナック直後</a:t>
            </a:r>
            <a:endParaRPr kumimoji="1" lang="en-US" altLang="ja-JP" dirty="0" smtClean="0"/>
          </a:p>
          <a:p>
            <a:pPr>
              <a:lnSpc>
                <a:spcPct val="110000"/>
              </a:lnSpc>
            </a:pPr>
            <a:r>
              <a:rPr lang="en-US" altLang="ja-JP" dirty="0" smtClean="0"/>
              <a:t>Energy  125</a:t>
            </a:r>
            <a:r>
              <a:rPr lang="ja-JP" altLang="en-US" dirty="0"/>
              <a:t> </a:t>
            </a:r>
            <a:r>
              <a:rPr lang="en-US" altLang="ja-JP" dirty="0" smtClean="0"/>
              <a:t>GeV</a:t>
            </a:r>
            <a:endParaRPr kumimoji="1" lang="en-US" altLang="ja-JP" dirty="0" smtClean="0"/>
          </a:p>
          <a:p>
            <a:pPr>
              <a:lnSpc>
                <a:spcPct val="110000"/>
              </a:lnSpc>
            </a:pPr>
            <a:r>
              <a:rPr kumimoji="1" lang="en-US" altLang="ja-JP" dirty="0" smtClean="0"/>
              <a:t>emittance  5</a:t>
            </a:r>
            <a:r>
              <a:rPr kumimoji="1"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/>
              <a:t>m.rad </a:t>
            </a:r>
            <a:r>
              <a:rPr kumimoji="1" lang="en-US" altLang="ja-JP" dirty="0" smtClean="0"/>
              <a:t>x 35 </a:t>
            </a:r>
            <a:r>
              <a:rPr kumimoji="1" lang="en-US" altLang="ja-JP" dirty="0" err="1" smtClean="0"/>
              <a:t>nm.rad</a:t>
            </a:r>
            <a:endParaRPr kumimoji="1" lang="en-US" altLang="ja-JP" dirty="0" smtClean="0"/>
          </a:p>
          <a:p>
            <a:pPr>
              <a:lnSpc>
                <a:spcPct val="110000"/>
              </a:lnSpc>
            </a:pPr>
            <a:r>
              <a:rPr lang="en-US" altLang="ja-JP" dirty="0"/>
              <a:t>Energy spread   0.19% (e-), 0.15% (e+)</a:t>
            </a:r>
          </a:p>
          <a:p>
            <a:pPr lvl="1">
              <a:lnSpc>
                <a:spcPct val="110000"/>
              </a:lnSpc>
            </a:pPr>
            <a:r>
              <a:rPr lang="ja-JP" altLang="en-US" dirty="0"/>
              <a:t>電子の</a:t>
            </a:r>
            <a:r>
              <a:rPr lang="en-US" altLang="ja-JP" dirty="0"/>
              <a:t>energy spread</a:t>
            </a:r>
            <a:r>
              <a:rPr lang="ja-JP" altLang="en-US" dirty="0"/>
              <a:t>が大きいのは</a:t>
            </a:r>
            <a:r>
              <a:rPr lang="en-US" altLang="ja-JP" dirty="0" err="1"/>
              <a:t>undulator</a:t>
            </a:r>
            <a:r>
              <a:rPr lang="ja-JP" altLang="en-US" dirty="0"/>
              <a:t>を通過しているため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lang="en-US" altLang="ja-JP" dirty="0" smtClean="0"/>
              <a:t>Bunch length  0.3mm</a:t>
            </a:r>
          </a:p>
          <a:p>
            <a:pPr lvl="1">
              <a:lnSpc>
                <a:spcPct val="110000"/>
              </a:lnSpc>
            </a:pPr>
            <a:r>
              <a:rPr lang="en-US" altLang="ja-JP" b="1" dirty="0" smtClean="0"/>
              <a:t>E+-6</a:t>
            </a:r>
            <a:r>
              <a:rPr lang="ja-JP" altLang="en-US" b="1" dirty="0" smtClean="0"/>
              <a:t>と同様、衝突</a:t>
            </a:r>
            <a:r>
              <a:rPr lang="ja-JP" altLang="en-US" b="1" dirty="0"/>
              <a:t>実験中は、</a:t>
            </a:r>
            <a:r>
              <a:rPr lang="en-US" altLang="ja-JP" b="1" dirty="0"/>
              <a:t>0.3mm</a:t>
            </a:r>
            <a:r>
              <a:rPr lang="ja-JP" altLang="en-US" b="1" dirty="0"/>
              <a:t>にしなければならないが、バンチ圧縮器自体は少なくとも </a:t>
            </a:r>
            <a:r>
              <a:rPr lang="en-US" altLang="ja-JP" b="1" dirty="0"/>
              <a:t>0.15mm </a:t>
            </a:r>
            <a:r>
              <a:rPr lang="ja-JP" altLang="en-US" b="1" dirty="0" err="1"/>
              <a:t>まで</a:t>
            </a:r>
            <a:r>
              <a:rPr lang="ja-JP" altLang="en-US" b="1" dirty="0"/>
              <a:t>圧縮する能力をもつ。ただしその場合、</a:t>
            </a:r>
            <a:r>
              <a:rPr lang="en-US" altLang="ja-JP" b="1" dirty="0"/>
              <a:t>energy spread</a:t>
            </a:r>
            <a:r>
              <a:rPr lang="ja-JP" altLang="en-US" b="1" dirty="0"/>
              <a:t>は</a:t>
            </a:r>
            <a:r>
              <a:rPr lang="en-US" altLang="ja-JP" b="1" dirty="0"/>
              <a:t>2</a:t>
            </a:r>
            <a:r>
              <a:rPr lang="ja-JP" altLang="en-US" b="1" dirty="0"/>
              <a:t>倍になる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 lvl="1">
              <a:lnSpc>
                <a:spcPct val="110000"/>
              </a:lnSpc>
            </a:pPr>
            <a:r>
              <a:rPr kumimoji="1" lang="en-US" altLang="ja-JP" b="1" dirty="0" smtClean="0"/>
              <a:t>0.15mm</a:t>
            </a:r>
            <a:r>
              <a:rPr kumimoji="1" lang="ja-JP" altLang="en-US" b="1" dirty="0" smtClean="0"/>
              <a:t>がどうしても必要なら、</a:t>
            </a:r>
            <a:r>
              <a:rPr lang="en-US" altLang="ja-JP" b="1" dirty="0"/>
              <a:t>parasitic</a:t>
            </a:r>
            <a:r>
              <a:rPr lang="ja-JP" altLang="en-US" b="1" dirty="0"/>
              <a:t>運転にはならないが、</a:t>
            </a:r>
            <a:r>
              <a:rPr kumimoji="1" lang="ja-JP" altLang="en-US" b="1" dirty="0" smtClean="0"/>
              <a:t>数時間</a:t>
            </a:r>
            <a:r>
              <a:rPr kumimoji="1" lang="en-US" altLang="ja-JP" b="1" dirty="0" smtClean="0"/>
              <a:t>/</a:t>
            </a:r>
            <a:r>
              <a:rPr kumimoji="1" lang="ja-JP" altLang="en-US" b="1" dirty="0" smtClean="0"/>
              <a:t>数日のマシンタイムを得て行うことも可能ではないかと思われる。</a:t>
            </a:r>
            <a:endParaRPr kumimoji="1" lang="en-US" altLang="ja-JP" b="1" dirty="0" smtClean="0"/>
          </a:p>
          <a:p>
            <a:pPr>
              <a:lnSpc>
                <a:spcPct val="110000"/>
              </a:lnSpc>
            </a:pPr>
            <a:r>
              <a:rPr kumimoji="1" lang="en-US" altLang="ja-JP" dirty="0" smtClean="0"/>
              <a:t>Full beam power  2.5MW, beam dump &lt; 400kW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10%</a:t>
            </a:r>
            <a:r>
              <a:rPr lang="ja-JP" altLang="en-US" dirty="0" smtClean="0"/>
              <a:t>盗む場合でもダンプの増強</a:t>
            </a:r>
            <a:r>
              <a:rPr lang="ja-JP" altLang="en-US" dirty="0"/>
              <a:t>は必要</a:t>
            </a:r>
            <a:r>
              <a:rPr lang="ja-JP" altLang="en-US" dirty="0" smtClean="0"/>
              <a:t>ない</a:t>
            </a:r>
            <a:endParaRPr lang="en-US" altLang="ja-JP" dirty="0" smtClean="0"/>
          </a:p>
          <a:p>
            <a:pPr>
              <a:lnSpc>
                <a:spcPct val="110000"/>
              </a:lnSpc>
            </a:pPr>
            <a:r>
              <a:rPr lang="ja-JP" altLang="en-US" dirty="0" smtClean="0"/>
              <a:t>なお、電子の場合、</a:t>
            </a:r>
            <a:r>
              <a:rPr lang="en-US" altLang="ja-JP" dirty="0" smtClean="0"/>
              <a:t>[E-7]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取出しも、パラメータはほぼおなじであるが、これは</a:t>
            </a:r>
            <a:r>
              <a:rPr lang="en-US" altLang="ja-JP" dirty="0" err="1" smtClean="0"/>
              <a:t>undulator</a:t>
            </a:r>
            <a:r>
              <a:rPr lang="ja-JP" altLang="en-US" dirty="0" smtClean="0"/>
              <a:t>保護のための非常用ダンプなので、最大パワーは</a:t>
            </a:r>
            <a:r>
              <a:rPr lang="en-US" altLang="ja-JP" dirty="0" smtClean="0"/>
              <a:t>60kW</a:t>
            </a:r>
            <a:r>
              <a:rPr lang="ja-JP" altLang="en-US" dirty="0" smtClean="0"/>
              <a:t>に限られている。</a:t>
            </a:r>
            <a:r>
              <a:rPr lang="en-US" altLang="ja-JP" dirty="0" smtClean="0"/>
              <a:t>[</a:t>
            </a:r>
            <a:r>
              <a:rPr lang="en-US" altLang="ja-JP" dirty="0"/>
              <a:t>E-4, E+4</a:t>
            </a:r>
            <a:r>
              <a:rPr lang="en-US" altLang="ja-JP" dirty="0" smtClean="0"/>
              <a:t>]</a:t>
            </a:r>
            <a:r>
              <a:rPr lang="ja-JP" altLang="en-US" dirty="0" smtClean="0"/>
              <a:t>にくらべてメリットがないと思われる。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5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21329"/>
            <a:ext cx="7886700" cy="6355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[E-5, E+5]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303110"/>
            <a:ext cx="8046427" cy="474599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</a:pPr>
            <a:r>
              <a:rPr kumimoji="1" lang="en-US" altLang="ja-JP" dirty="0" smtClean="0"/>
              <a:t>Main beam dump</a:t>
            </a:r>
            <a:r>
              <a:rPr kumimoji="1" lang="ja-JP" altLang="en-US" dirty="0" smtClean="0"/>
              <a:t>の位置。巨大なダンプホールの中。</a:t>
            </a:r>
            <a:endParaRPr kumimoji="1" lang="en-US" altLang="ja-JP" dirty="0" smtClean="0"/>
          </a:p>
          <a:p>
            <a:pPr>
              <a:lnSpc>
                <a:spcPct val="140000"/>
              </a:lnSpc>
            </a:pPr>
            <a:r>
              <a:rPr lang="en-US" altLang="ja-JP" dirty="0" smtClean="0"/>
              <a:t>Energy  125 GeV</a:t>
            </a:r>
            <a:endParaRPr kumimoji="1" lang="en-US" altLang="ja-JP" dirty="0" smtClean="0"/>
          </a:p>
          <a:p>
            <a:pPr>
              <a:lnSpc>
                <a:spcPct val="140000"/>
              </a:lnSpc>
            </a:pPr>
            <a:r>
              <a:rPr lang="ja-JP" altLang="en-US" dirty="0" smtClean="0"/>
              <a:t>寄生モードの場合、衝突後のビームなので、性質は悪い</a:t>
            </a:r>
            <a:endParaRPr lang="en-US" altLang="ja-JP" dirty="0" smtClean="0"/>
          </a:p>
          <a:p>
            <a:pPr lvl="1">
              <a:lnSpc>
                <a:spcPct val="140000"/>
              </a:lnSpc>
            </a:pPr>
            <a:r>
              <a:rPr lang="ja-JP" altLang="en-US" dirty="0"/>
              <a:t>特</a:t>
            </a:r>
            <a:r>
              <a:rPr lang="ja-JP" altLang="en-US" dirty="0" smtClean="0"/>
              <a:t>に、</a:t>
            </a:r>
            <a:r>
              <a:rPr lang="en-US" altLang="ja-JP" dirty="0" smtClean="0"/>
              <a:t>energy spread</a:t>
            </a:r>
            <a:r>
              <a:rPr lang="ja-JP" altLang="en-US" dirty="0" smtClean="0"/>
              <a:t>が大きい</a:t>
            </a:r>
            <a:endParaRPr lang="en-US" altLang="ja-JP" dirty="0" smtClean="0"/>
          </a:p>
          <a:p>
            <a:pPr lvl="1">
              <a:lnSpc>
                <a:spcPct val="140000"/>
              </a:lnSpc>
            </a:pPr>
            <a:r>
              <a:rPr lang="ja-JP" altLang="en-US" dirty="0"/>
              <a:t>次</a:t>
            </a:r>
            <a:r>
              <a:rPr lang="ja-JP" altLang="en-US" dirty="0" smtClean="0"/>
              <a:t>ページの衝突後の電子のスペクトルの例を示す</a:t>
            </a:r>
            <a:endParaRPr lang="en-US" altLang="ja-JP" dirty="0" smtClean="0"/>
          </a:p>
          <a:p>
            <a:pPr>
              <a:lnSpc>
                <a:spcPct val="140000"/>
              </a:lnSpc>
            </a:pPr>
            <a:r>
              <a:rPr lang="en-US" altLang="ja-JP" dirty="0" smtClean="0"/>
              <a:t>TDR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Main dump</a:t>
            </a:r>
            <a:r>
              <a:rPr lang="ja-JP" altLang="en-US" dirty="0" smtClean="0"/>
              <a:t>は衝突点から</a:t>
            </a:r>
            <a:r>
              <a:rPr lang="en-US" altLang="ja-JP" dirty="0" smtClean="0"/>
              <a:t>300m</a:t>
            </a:r>
            <a:r>
              <a:rPr lang="ja-JP" altLang="en-US" dirty="0" smtClean="0"/>
              <a:t>に置くとしている。交差角は</a:t>
            </a:r>
            <a:r>
              <a:rPr lang="en-US" altLang="ja-JP" dirty="0" smtClean="0"/>
              <a:t>14mrad</a:t>
            </a:r>
            <a:r>
              <a:rPr lang="ja-JP" altLang="en-US" dirty="0" smtClean="0"/>
              <a:t>なので、これから衝突点に向うビームは、横に、</a:t>
            </a:r>
            <a:r>
              <a:rPr lang="en-US" altLang="ja-JP" dirty="0" smtClean="0"/>
              <a:t>300m x 14mrad = 4.2m</a:t>
            </a:r>
            <a:r>
              <a:rPr lang="ja-JP" altLang="en-US" dirty="0" smtClean="0"/>
              <a:t>の位置を通る。ただし、「</a:t>
            </a:r>
            <a:r>
              <a:rPr lang="en-US" altLang="ja-JP" dirty="0" smtClean="0"/>
              <a:t>300m</a:t>
            </a:r>
            <a:r>
              <a:rPr lang="ja-JP" altLang="en-US" dirty="0" smtClean="0"/>
              <a:t>」はもっと長くする見込みである。</a:t>
            </a:r>
            <a:endParaRPr lang="en-US" altLang="ja-JP" dirty="0" smtClean="0"/>
          </a:p>
          <a:p>
            <a:pPr>
              <a:lnSpc>
                <a:spcPct val="140000"/>
              </a:lnSpc>
            </a:pPr>
            <a:r>
              <a:rPr kumimoji="1" lang="ja-JP" altLang="en-US" dirty="0" smtClean="0"/>
              <a:t>注意点</a:t>
            </a:r>
            <a:endParaRPr kumimoji="1" lang="en-US" altLang="ja-JP" dirty="0" smtClean="0"/>
          </a:p>
          <a:p>
            <a:pPr lvl="1">
              <a:lnSpc>
                <a:spcPct val="140000"/>
              </a:lnSpc>
            </a:pPr>
            <a:r>
              <a:rPr lang="ja-JP" altLang="en-US" dirty="0" smtClean="0"/>
              <a:t>ビームは破壊してもいいが、極めて強いビームなので、危険を伴う（ほとんど無理か？）</a:t>
            </a:r>
            <a:endParaRPr lang="en-US" altLang="ja-JP" dirty="0" smtClean="0"/>
          </a:p>
          <a:p>
            <a:pPr lvl="1">
              <a:lnSpc>
                <a:spcPct val="140000"/>
              </a:lnSpc>
            </a:pPr>
            <a:r>
              <a:rPr kumimoji="1" lang="en-US" altLang="ja-JP" dirty="0" err="1" smtClean="0"/>
              <a:t>Beamstrahlung</a:t>
            </a:r>
            <a:r>
              <a:rPr kumimoji="1" lang="ja-JP" altLang="en-US" dirty="0" smtClean="0"/>
              <a:t>による</a:t>
            </a:r>
            <a:r>
              <a:rPr kumimoji="1" lang="en-US" altLang="ja-JP" dirty="0" smtClean="0"/>
              <a:t>photon</a:t>
            </a:r>
            <a:r>
              <a:rPr kumimoji="1" lang="ja-JP" altLang="en-US" dirty="0" smtClean="0"/>
              <a:t>を伴う。数は、電子の約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倍、パワーは電子の</a:t>
            </a:r>
            <a:r>
              <a:rPr kumimoji="1" lang="en-US" altLang="ja-JP" dirty="0" smtClean="0"/>
              <a:t>2.6%</a:t>
            </a:r>
            <a:r>
              <a:rPr lang="ja-JP" altLang="en-US" dirty="0" err="1"/>
              <a:t>。</a:t>
            </a:r>
            <a:r>
              <a:rPr kumimoji="1" lang="ja-JP" altLang="en-US" dirty="0" smtClean="0"/>
              <a:t>平均エネルギー</a:t>
            </a:r>
            <a:r>
              <a:rPr kumimoji="1" lang="en-US" altLang="ja-JP" dirty="0" smtClean="0"/>
              <a:t>1.7GeV</a:t>
            </a:r>
            <a:r>
              <a:rPr kumimoji="1" lang="ja-JP" altLang="en-US" dirty="0" smtClean="0"/>
              <a:t>であるが、スペクトルの幅は非常に広い</a:t>
            </a:r>
            <a:endParaRPr kumimoji="1" lang="en-US" altLang="ja-JP" dirty="0" smtClean="0"/>
          </a:p>
          <a:p>
            <a:pPr lvl="1">
              <a:lnSpc>
                <a:spcPct val="140000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0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28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sz="3200" dirty="0" smtClean="0"/>
              <a:t>衝突後の電子のエネルギースペクトルの例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5825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309511" y="969962"/>
            <a:ext cx="7205840" cy="5431262"/>
          </a:xfrm>
          <a:prstGeom prst="rect">
            <a:avLst/>
          </a:prstGeom>
        </p:spPr>
      </p:pic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314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[E+7]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63782"/>
            <a:ext cx="7886700" cy="486888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陽電子生成用</a:t>
            </a:r>
            <a:r>
              <a:rPr kumimoji="1" lang="en-US" altLang="ja-JP" dirty="0" err="1" smtClean="0"/>
              <a:t>Undulator</a:t>
            </a:r>
            <a:r>
              <a:rPr kumimoji="1" lang="ja-JP" altLang="en-US" dirty="0" smtClean="0"/>
              <a:t>からの</a:t>
            </a:r>
            <a:r>
              <a:rPr kumimoji="1" lang="en-US" altLang="ja-JP" dirty="0" smtClean="0"/>
              <a:t>photon</a:t>
            </a:r>
            <a:r>
              <a:rPr kumimoji="1" lang="ja-JP" altLang="en-US" dirty="0" smtClean="0"/>
              <a:t>の利用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陽電子生成を電子駆動で行う場合は、これはない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運転形態は</a:t>
            </a:r>
            <a:r>
              <a:rPr lang="en-US" altLang="ja-JP" dirty="0" smtClean="0"/>
              <a:t>ILC250GeV</a:t>
            </a:r>
            <a:r>
              <a:rPr lang="ja-JP" altLang="en-US" dirty="0" smtClean="0"/>
              <a:t>の場合、ほとんどバラエティがない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電子エネルギー　　　　                      </a:t>
            </a:r>
            <a:r>
              <a:rPr kumimoji="1" lang="en-US" altLang="ja-JP" dirty="0" smtClean="0"/>
              <a:t>125GeV </a:t>
            </a:r>
            <a:br>
              <a:rPr kumimoji="1" lang="en-US" altLang="ja-JP" dirty="0" smtClean="0"/>
            </a:br>
            <a:r>
              <a:rPr kumimoji="1" lang="ja-JP" altLang="en-US" dirty="0" smtClean="0"/>
              <a:t>（より正確にはアンジュレータ入口で</a:t>
            </a:r>
            <a:r>
              <a:rPr kumimoji="1" lang="en-US" altLang="ja-JP" dirty="0" smtClean="0"/>
              <a:t>128GeV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出口</a:t>
            </a:r>
            <a:r>
              <a:rPr kumimoji="1" lang="en-US" altLang="ja-JP" dirty="0" smtClean="0"/>
              <a:t>125GeV)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発生</a:t>
            </a:r>
            <a:r>
              <a:rPr lang="ja-JP" altLang="en-US" dirty="0" smtClean="0"/>
              <a:t>した光子の平均エネルギー   </a:t>
            </a:r>
            <a:r>
              <a:rPr lang="en-US" altLang="ja-JP" dirty="0"/>
              <a:t> </a:t>
            </a:r>
            <a:r>
              <a:rPr lang="en-US" altLang="ja-JP" dirty="0" smtClean="0"/>
              <a:t>  6.3 MeV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発生した光子</a:t>
            </a:r>
            <a:r>
              <a:rPr lang="ja-JP" altLang="en-US" dirty="0" smtClean="0"/>
              <a:t>の数　（電子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個あたり約</a:t>
            </a:r>
            <a:r>
              <a:rPr lang="en-US" altLang="ja-JP" dirty="0" smtClean="0"/>
              <a:t>400</a:t>
            </a:r>
            <a:r>
              <a:rPr lang="ja-JP" altLang="en-US" dirty="0" smtClean="0"/>
              <a:t>）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バンチあたり            </a:t>
            </a:r>
            <a:r>
              <a:rPr lang="en-US" altLang="ja-JP" dirty="0"/>
              <a:t>8 x 10</a:t>
            </a:r>
            <a:r>
              <a:rPr lang="en-US" altLang="ja-JP" baseline="30000" dirty="0"/>
              <a:t>12</a:t>
            </a:r>
            <a:r>
              <a:rPr lang="en-US" altLang="ja-JP" dirty="0"/>
              <a:t> </a:t>
            </a:r>
            <a:br>
              <a:rPr lang="en-US" altLang="ja-JP" dirty="0"/>
            </a:br>
            <a:r>
              <a:rPr lang="ja-JP" altLang="en-US" dirty="0" smtClean="0"/>
              <a:t>　　　　　　</a:t>
            </a:r>
            <a:r>
              <a:rPr lang="en-US" altLang="ja-JP" dirty="0" smtClean="0"/>
              <a:t>1</a:t>
            </a:r>
            <a:r>
              <a:rPr lang="ja-JP" altLang="en-US" dirty="0" smtClean="0"/>
              <a:t>秒あたり               </a:t>
            </a:r>
            <a:r>
              <a:rPr lang="en-US" altLang="ja-JP" dirty="0" smtClean="0"/>
              <a:t>5.2 x 10</a:t>
            </a:r>
            <a:r>
              <a:rPr lang="en-US" altLang="ja-JP" baseline="30000" dirty="0" smtClean="0"/>
              <a:t>16</a:t>
            </a:r>
            <a:r>
              <a:rPr lang="en-US" altLang="ja-JP" dirty="0" smtClean="0"/>
              <a:t> </a:t>
            </a:r>
            <a:r>
              <a:rPr lang="ja-JP" altLang="en-US" dirty="0" smtClean="0"/>
              <a:t>                                            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標的に届く光子の</a:t>
            </a:r>
            <a:r>
              <a:rPr lang="ja-JP" altLang="en-US" dirty="0"/>
              <a:t>平均</a:t>
            </a:r>
            <a:r>
              <a:rPr lang="ja-JP" altLang="en-US" dirty="0" smtClean="0"/>
              <a:t>エネルギー    </a:t>
            </a:r>
            <a:r>
              <a:rPr lang="en-US" altLang="ja-JP" dirty="0" smtClean="0"/>
              <a:t>9.7 MeV</a:t>
            </a:r>
            <a:br>
              <a:rPr lang="en-US" altLang="ja-JP" dirty="0" smtClean="0"/>
            </a:br>
            <a:r>
              <a:rPr lang="en-US" altLang="ja-JP" dirty="0" smtClean="0"/>
              <a:t>    </a:t>
            </a:r>
            <a:r>
              <a:rPr lang="ja-JP" altLang="en-US" dirty="0" smtClean="0"/>
              <a:t>（低エネルギー部分が、途中のマスク・コリメータで落ちる）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/>
              <a:t>標的に届く光子</a:t>
            </a:r>
            <a:r>
              <a:rPr lang="ja-JP" altLang="en-US" dirty="0" smtClean="0"/>
              <a:t>のパワー                     </a:t>
            </a:r>
            <a:r>
              <a:rPr lang="en-US" altLang="ja-JP" dirty="0" smtClean="0"/>
              <a:t>~ 50 kW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標的（薄い、</a:t>
            </a:r>
            <a:r>
              <a:rPr kumimoji="1" lang="en-US" altLang="ja-JP" dirty="0" smtClean="0"/>
              <a:t>0.2X</a:t>
            </a:r>
            <a:r>
              <a:rPr kumimoji="1" lang="en-US" altLang="ja-JP" baseline="-25000" dirty="0" smtClean="0"/>
              <a:t>0</a:t>
            </a:r>
            <a:r>
              <a:rPr kumimoji="1" lang="ja-JP" altLang="en-US" dirty="0" smtClean="0"/>
              <a:t>）に届く光子の大部分は素通りして</a:t>
            </a:r>
            <a:r>
              <a:rPr kumimoji="1" lang="en-US" altLang="ja-JP" dirty="0" smtClean="0"/>
              <a:t>photon dump</a:t>
            </a:r>
            <a:r>
              <a:rPr kumimoji="1" lang="ja-JP" altLang="en-US" dirty="0" smtClean="0"/>
              <a:t>に届くはず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0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73895"/>
            <a:ext cx="7886700" cy="69958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Photon Energy Distribution on Target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23145" y="3077964"/>
            <a:ext cx="4020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black: no mask</a:t>
            </a:r>
            <a:endParaRPr lang="ja-JP" altLang="en-US" dirty="0"/>
          </a:p>
          <a:p>
            <a:r>
              <a:rPr kumimoji="1" lang="en-US" altLang="ja-JP" dirty="0" smtClean="0"/>
              <a:t>red: with masks</a:t>
            </a:r>
          </a:p>
          <a:p>
            <a:r>
              <a:rPr kumimoji="1" lang="en-US" altLang="ja-JP" dirty="0" smtClean="0"/>
              <a:t>blue: with masks &amp; collimator (r=2.2mm)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460" y="873481"/>
            <a:ext cx="7572954" cy="5830224"/>
          </a:xfrm>
          <a:prstGeom prst="rect">
            <a:avLst/>
          </a:prstGeo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E2E6-4117-4FCB-A51A-C4272B2865E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8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6333" y="377653"/>
            <a:ext cx="7886700" cy="76221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Photon (x-y) Distribution on Target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7818" y="1710046"/>
            <a:ext cx="2289914" cy="4132613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With masks</a:t>
            </a:r>
          </a:p>
          <a:p>
            <a:r>
              <a:rPr lang="en-US" altLang="ja-JP" dirty="0"/>
              <a:t>See slightly larger horizontal size due to horizontal </a:t>
            </a:r>
            <a:r>
              <a:rPr lang="en-US" altLang="ja-JP" dirty="0" smtClean="0"/>
              <a:t>emittance (horizontal </a:t>
            </a:r>
            <a:r>
              <a:rPr lang="en-US" altLang="ja-JP" dirty="0" err="1" smtClean="0"/>
              <a:t>betatron</a:t>
            </a:r>
            <a:r>
              <a:rPr lang="en-US" altLang="ja-JP" dirty="0" smtClean="0"/>
              <a:t> oscillation in the </a:t>
            </a:r>
            <a:r>
              <a:rPr lang="en-US" altLang="ja-JP" dirty="0" err="1" smtClean="0"/>
              <a:t>undulator</a:t>
            </a:r>
            <a:r>
              <a:rPr lang="en-US" altLang="ja-JP" dirty="0" smtClean="0"/>
              <a:t> section)</a:t>
            </a:r>
          </a:p>
          <a:p>
            <a:r>
              <a:rPr lang="en-US" altLang="ja-JP" dirty="0" smtClean="0"/>
              <a:t>Only randomly selected particles are plotted here</a:t>
            </a:r>
          </a:p>
          <a:p>
            <a:r>
              <a:rPr kumimoji="1" lang="en-US" altLang="ja-JP" dirty="0" smtClean="0"/>
              <a:t>Total number of macro particles is ~400k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732" y="1139868"/>
            <a:ext cx="7118222" cy="5480137"/>
          </a:xfrm>
          <a:prstGeom prst="rect">
            <a:avLst/>
          </a:prstGeom>
        </p:spPr>
      </p:pic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E2E6-4117-4FCB-A51A-C4272B2865E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4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716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Photon Data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6332" y="1362161"/>
            <a:ext cx="7886700" cy="4872383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Photon data are stored in</a:t>
            </a:r>
          </a:p>
          <a:p>
            <a:pPr lvl="1"/>
            <a:r>
              <a:rPr lang="en-US" altLang="ja-JP" sz="2000" dirty="0">
                <a:hlinkClick r:id="rId3"/>
              </a:rPr>
              <a:t>http://lcdev.kek.jp/~</a:t>
            </a:r>
            <a:r>
              <a:rPr lang="en-US" altLang="ja-JP" sz="2000" dirty="0" smtClean="0">
                <a:hlinkClick r:id="rId3"/>
              </a:rPr>
              <a:t>yokoya/temp/BeamOnTarget2017-0526.txt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(survived photons on the target. no collimator. Contains some 400k photons)</a:t>
            </a:r>
          </a:p>
          <a:p>
            <a:pPr lvl="1"/>
            <a:r>
              <a:rPr lang="en-US" altLang="ja-JP" sz="2000" dirty="0">
                <a:hlinkClick r:id="rId4"/>
              </a:rPr>
              <a:t>http://lcdev.kek.jp/~</a:t>
            </a:r>
            <a:r>
              <a:rPr lang="en-US" altLang="ja-JP" sz="2000" dirty="0" smtClean="0">
                <a:hlinkClick r:id="rId4"/>
              </a:rPr>
              <a:t>yokoya/temp/LostPhotons2017-0531.txt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(lost photons. Lost position preserved, Contains some 80k photons)</a:t>
            </a:r>
          </a:p>
          <a:p>
            <a:r>
              <a:rPr lang="en-US" altLang="ja-JP" dirty="0" smtClean="0"/>
              <a:t>These photons are measured just before the target. The shower developed in the target (thickness 0.2X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) are not included.</a:t>
            </a:r>
          </a:p>
          <a:p>
            <a:r>
              <a:rPr lang="en-US" altLang="ja-JP" dirty="0" smtClean="0"/>
              <a:t>Format  (macro-particle data from 1 electron bunch)</a:t>
            </a:r>
          </a:p>
          <a:p>
            <a:pPr lvl="1"/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line: title</a:t>
            </a:r>
          </a:p>
          <a:p>
            <a:pPr lvl="1"/>
            <a:r>
              <a:rPr lang="en-US" altLang="ja-JP" dirty="0" smtClean="0"/>
              <a:t>Then  (I2</a:t>
            </a:r>
            <a:r>
              <a:rPr lang="en-US" altLang="ja-JP" dirty="0"/>
              <a:t>, </a:t>
            </a:r>
            <a:r>
              <a:rPr lang="en-US" altLang="ja-JP" dirty="0" smtClean="0"/>
              <a:t>11X</a:t>
            </a:r>
            <a:r>
              <a:rPr lang="en-US" altLang="ja-JP" dirty="0"/>
              <a:t>, </a:t>
            </a:r>
            <a:r>
              <a:rPr lang="en-US" altLang="ja-JP" dirty="0" smtClean="0"/>
              <a:t>12E20.12)</a:t>
            </a:r>
            <a:endParaRPr lang="ja-JP" altLang="ja-JP" dirty="0"/>
          </a:p>
          <a:p>
            <a:pPr lvl="1"/>
            <a:r>
              <a:rPr lang="en-US" altLang="ja-JP" dirty="0" smtClean="0"/>
              <a:t>I2:  1 for photon, 2 for electron</a:t>
            </a:r>
          </a:p>
          <a:p>
            <a:pPr lvl="1"/>
            <a:r>
              <a:rPr lang="en-US" altLang="ja-JP" dirty="0" smtClean="0"/>
              <a:t>12E20:  w, </a:t>
            </a:r>
            <a:r>
              <a:rPr lang="en-US" altLang="ja-JP" dirty="0" err="1" smtClean="0"/>
              <a:t>ct</a:t>
            </a:r>
            <a:r>
              <a:rPr lang="en-US" altLang="ja-JP" dirty="0" smtClean="0"/>
              <a:t>, x, y, s, E, 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x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y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, </a:t>
            </a:r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</a:t>
            </a:r>
            <a:r>
              <a:rPr lang="en-US" altLang="ja-JP" dirty="0"/>
              <a:t> </a:t>
            </a:r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 </a:t>
            </a:r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, </a:t>
            </a:r>
          </a:p>
          <a:p>
            <a:pPr lvl="1"/>
            <a:r>
              <a:rPr lang="en-US" altLang="ja-JP" dirty="0" smtClean="0"/>
              <a:t>w: 1 macro-particle represents w real particles</a:t>
            </a:r>
          </a:p>
          <a:p>
            <a:pPr lvl="1"/>
            <a:r>
              <a:rPr lang="en-US" altLang="ja-JP" dirty="0" err="1" smtClean="0"/>
              <a:t>ct</a:t>
            </a:r>
            <a:r>
              <a:rPr lang="en-US" altLang="ja-JP" dirty="0" smtClean="0"/>
              <a:t> : delay time with respect to the bunch center (meter)</a:t>
            </a:r>
          </a:p>
          <a:p>
            <a:pPr lvl="1"/>
            <a:r>
              <a:rPr lang="en-US" altLang="ja-JP" dirty="0" smtClean="0"/>
              <a:t>x</a:t>
            </a:r>
            <a:r>
              <a:rPr lang="en-US" altLang="ja-JP" dirty="0"/>
              <a:t>, </a:t>
            </a:r>
            <a:r>
              <a:rPr lang="en-US" altLang="ja-JP" dirty="0" smtClean="0"/>
              <a:t>y: transverse coordinate at the target (meter)</a:t>
            </a:r>
          </a:p>
          <a:p>
            <a:pPr lvl="1"/>
            <a:r>
              <a:rPr lang="en-US" altLang="ja-JP" dirty="0" smtClean="0"/>
              <a:t>s: longitudinal position (same value for all photons = target position)</a:t>
            </a:r>
          </a:p>
          <a:p>
            <a:pPr lvl="1"/>
            <a:r>
              <a:rPr lang="en-US" altLang="ja-JP" dirty="0" smtClean="0"/>
              <a:t>E, 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x</a:t>
            </a:r>
            <a:r>
              <a:rPr lang="en-US" altLang="ja-JP" dirty="0"/>
              <a:t>, </a:t>
            </a:r>
            <a:r>
              <a:rPr lang="en-US" altLang="ja-JP" dirty="0" err="1"/>
              <a:t>p</a:t>
            </a:r>
            <a:r>
              <a:rPr lang="en-US" altLang="ja-JP" baseline="-25000" dirty="0" err="1"/>
              <a:t>y</a:t>
            </a:r>
            <a:r>
              <a:rPr lang="en-US" altLang="ja-JP" dirty="0"/>
              <a:t>, 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 : </a:t>
            </a:r>
            <a:r>
              <a:rPr lang="en-US" altLang="ja-JP" dirty="0" err="1" smtClean="0"/>
              <a:t>enery</a:t>
            </a:r>
            <a:r>
              <a:rPr lang="en-US" altLang="ja-JP" dirty="0" smtClean="0"/>
              <a:t>-momentum (eV, eV/c)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dirty="0"/>
              <a:t>: S</a:t>
            </a:r>
            <a:r>
              <a:rPr lang="en-US" altLang="ja-JP" dirty="0" smtClean="0"/>
              <a:t>tokes </a:t>
            </a:r>
            <a:r>
              <a:rPr lang="en-US" altLang="ja-JP" dirty="0"/>
              <a:t>parameters  ( </a:t>
            </a:r>
            <a:r>
              <a:rPr lang="en-US" altLang="ja-JP" dirty="0" smtClean="0">
                <a:latin typeface="Symbol" panose="05050102010706020507" pitchFamily="18" charset="2"/>
              </a:rPr>
              <a:t>x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= circular polarization)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E2E6-4117-4FCB-A51A-C4272B2865E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2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75124"/>
            <a:ext cx="7886700" cy="71426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Photon Dump</a:t>
            </a:r>
            <a:r>
              <a:rPr kumimoji="1" lang="ja-JP" altLang="en-US" dirty="0" smtClean="0"/>
              <a:t>の位置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58392"/>
            <a:ext cx="7886700" cy="41311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将来の増強を考慮して</a:t>
            </a:r>
            <a:r>
              <a:rPr kumimoji="1" lang="en-US" altLang="ja-JP" dirty="0" smtClean="0"/>
              <a:t>300kW</a:t>
            </a:r>
            <a:r>
              <a:rPr kumimoji="1" lang="ja-JP" altLang="en-US" dirty="0" smtClean="0"/>
              <a:t>のダンプを想定しているが、</a:t>
            </a:r>
            <a:r>
              <a:rPr kumimoji="1" lang="en-US" altLang="ja-JP" dirty="0" smtClean="0"/>
              <a:t>ILC250GeV</a:t>
            </a:r>
            <a:r>
              <a:rPr kumimoji="1" lang="ja-JP" altLang="en-US" dirty="0" smtClean="0"/>
              <a:t>では実際のパワーは</a:t>
            </a:r>
            <a:r>
              <a:rPr kumimoji="1" lang="en-US" altLang="ja-JP" dirty="0" smtClean="0"/>
              <a:t>60kW</a:t>
            </a:r>
            <a:r>
              <a:rPr kumimoji="1" lang="ja-JP" altLang="en-US" dirty="0" smtClean="0"/>
              <a:t>である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en-US" altLang="ja-JP" dirty="0"/>
              <a:t>TDR</a:t>
            </a:r>
            <a:r>
              <a:rPr lang="ja-JP" altLang="en-US" dirty="0" smtClean="0"/>
              <a:t>では標的から数</a:t>
            </a:r>
            <a:r>
              <a:rPr lang="en-US" altLang="ja-JP" dirty="0" smtClean="0"/>
              <a:t>10m</a:t>
            </a:r>
            <a:r>
              <a:rPr lang="ja-JP" altLang="en-US" dirty="0" smtClean="0"/>
              <a:t>の位置に高圧水・チタン合金窓のダンプが記述されているが、これでは窓が耐えられないことが判明している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現在、最有力案は、標的から下流</a:t>
            </a:r>
            <a:r>
              <a:rPr kumimoji="1" lang="en-US" altLang="ja-JP" dirty="0" smtClean="0"/>
              <a:t>1-2km</a:t>
            </a:r>
            <a:r>
              <a:rPr kumimoji="1" lang="ja-JP" altLang="en-US" dirty="0" smtClean="0"/>
              <a:t>の位置に置くものである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この場合、</a:t>
            </a:r>
            <a:r>
              <a:rPr lang="en-US" altLang="ja-JP" dirty="0" smtClean="0"/>
              <a:t>photon</a:t>
            </a:r>
            <a:r>
              <a:rPr lang="ja-JP" altLang="en-US" dirty="0" smtClean="0"/>
              <a:t>は最終収束系のトンネルの中に設置したパイプ中を飛ぶ。</a:t>
            </a:r>
            <a:r>
              <a:rPr lang="en-US" altLang="ja-JP" dirty="0" smtClean="0"/>
              <a:t>1.5m</a:t>
            </a:r>
            <a:r>
              <a:rPr lang="ja-JP" altLang="en-US" dirty="0" smtClean="0"/>
              <a:t>程度の間隔で左右に並行して</a:t>
            </a:r>
            <a:r>
              <a:rPr lang="en-US" altLang="ja-JP" dirty="0" smtClean="0"/>
              <a:t>2</a:t>
            </a:r>
            <a:r>
              <a:rPr lang="ja-JP" altLang="en-US" dirty="0" smtClean="0"/>
              <a:t>本のビームライン（生成した陽電子のライン、衝突点へ向う電子のライン）が走る。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寄生実験用の機器の大きさ・配置は十分に検討する必要がある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/>
              <a:t>特</a:t>
            </a:r>
            <a:r>
              <a:rPr lang="ja-JP" altLang="en-US" dirty="0" smtClean="0"/>
              <a:t>に重要なことは、この光子ビームを</a:t>
            </a:r>
            <a:r>
              <a:rPr lang="ja-JP" altLang="en-US" dirty="0"/>
              <a:t>寄生</a:t>
            </a:r>
            <a:r>
              <a:rPr lang="ja-JP" altLang="en-US" dirty="0" smtClean="0"/>
              <a:t>実験</a:t>
            </a:r>
            <a:r>
              <a:rPr lang="ja-JP" altLang="en-US" dirty="0"/>
              <a:t>が</a:t>
            </a:r>
            <a:r>
              <a:rPr lang="en-US" altLang="ja-JP" dirty="0" smtClean="0"/>
              <a:t>intercept</a:t>
            </a:r>
            <a:r>
              <a:rPr lang="ja-JP" altLang="en-US" dirty="0" smtClean="0"/>
              <a:t>する場合の安全性である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1112365" y="4263240"/>
            <a:ext cx="7738410" cy="2140610"/>
            <a:chOff x="574430" y="1662868"/>
            <a:chExt cx="8569570" cy="3712227"/>
          </a:xfrm>
        </p:grpSpPr>
        <p:sp>
          <p:nvSpPr>
            <p:cNvPr id="7" name="右矢印 6"/>
            <p:cNvSpPr/>
            <p:nvPr/>
          </p:nvSpPr>
          <p:spPr>
            <a:xfrm>
              <a:off x="3118342" y="3552097"/>
              <a:ext cx="923223" cy="30636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4190571" y="1662868"/>
              <a:ext cx="4953429" cy="3677057"/>
              <a:chOff x="4190571" y="1662868"/>
              <a:chExt cx="4953429" cy="3677057"/>
            </a:xfrm>
          </p:grpSpPr>
          <p:cxnSp>
            <p:nvCxnSpPr>
              <p:cNvPr id="25" name="直線コネクタ 24"/>
              <p:cNvCxnSpPr/>
              <p:nvPr/>
            </p:nvCxnSpPr>
            <p:spPr>
              <a:xfrm>
                <a:off x="4251087" y="4525111"/>
                <a:ext cx="339236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正方形/長方形 25"/>
              <p:cNvSpPr/>
              <p:nvPr/>
            </p:nvSpPr>
            <p:spPr>
              <a:xfrm>
                <a:off x="4337545" y="4384435"/>
                <a:ext cx="70338" cy="304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4501668" y="4431327"/>
                <a:ext cx="679938" cy="18757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" name="直線コネクタ 27"/>
              <p:cNvCxnSpPr/>
              <p:nvPr/>
            </p:nvCxnSpPr>
            <p:spPr>
              <a:xfrm flipV="1">
                <a:off x="5419888" y="4126526"/>
                <a:ext cx="437968" cy="41030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5846133" y="4126526"/>
                <a:ext cx="4871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>
                <a:off x="6333233" y="4126529"/>
                <a:ext cx="10874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>
                <a:off x="4243760" y="4525111"/>
                <a:ext cx="1172308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正方形/長方形 31"/>
              <p:cNvSpPr/>
              <p:nvPr/>
            </p:nvSpPr>
            <p:spPr>
              <a:xfrm>
                <a:off x="8194503" y="4419605"/>
                <a:ext cx="308397" cy="18757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7540224" y="4548557"/>
                <a:ext cx="1603776" cy="495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photon dump</a:t>
                </a:r>
                <a:endParaRPr kumimoji="1" lang="ja-JP" altLang="en-US" sz="1400" dirty="0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 rot="16200000">
                <a:off x="2972347" y="2881092"/>
                <a:ext cx="2777282" cy="340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target</a:t>
                </a:r>
                <a:endParaRPr kumimoji="1" lang="ja-JP" altLang="en-US" sz="1400" dirty="0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 rot="16200000">
                <a:off x="3917678" y="3256710"/>
                <a:ext cx="1779673" cy="579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capture section</a:t>
                </a:r>
                <a:endParaRPr kumimoji="1" lang="ja-JP" altLang="en-US" sz="1400" dirty="0"/>
              </a:p>
            </p:txBody>
          </p:sp>
          <p:cxnSp>
            <p:nvCxnSpPr>
              <p:cNvPr id="36" name="直線コネクタ 35"/>
              <p:cNvCxnSpPr/>
              <p:nvPr/>
            </p:nvCxnSpPr>
            <p:spPr>
              <a:xfrm>
                <a:off x="4360987" y="5005754"/>
                <a:ext cx="3059727" cy="0"/>
              </a:xfrm>
              <a:prstGeom prst="line">
                <a:avLst/>
              </a:prstGeom>
              <a:ln w="28575">
                <a:solidFill>
                  <a:srgbClr val="0070C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テキスト ボックス 36"/>
              <p:cNvSpPr txBox="1"/>
              <p:nvPr/>
            </p:nvSpPr>
            <p:spPr>
              <a:xfrm>
                <a:off x="5778099" y="4970593"/>
                <a:ext cx="68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BDS</a:t>
                </a:r>
                <a:endParaRPr kumimoji="1" lang="ja-JP" altLang="en-US" dirty="0"/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574430" y="2949096"/>
              <a:ext cx="3446585" cy="2425999"/>
              <a:chOff x="574430" y="2949096"/>
              <a:chExt cx="3446585" cy="2425999"/>
            </a:xfrm>
          </p:grpSpPr>
          <p:cxnSp>
            <p:nvCxnSpPr>
              <p:cNvPr id="10" name="直線コネクタ 9"/>
              <p:cNvCxnSpPr/>
              <p:nvPr/>
            </p:nvCxnSpPr>
            <p:spPr>
              <a:xfrm>
                <a:off x="628650" y="4489941"/>
                <a:ext cx="339236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正方形/長方形 10"/>
              <p:cNvSpPr/>
              <p:nvPr/>
            </p:nvSpPr>
            <p:spPr>
              <a:xfrm>
                <a:off x="715108" y="4349265"/>
                <a:ext cx="70338" cy="304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879231" y="4396157"/>
                <a:ext cx="679938" cy="18757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" name="グループ化 12"/>
              <p:cNvGrpSpPr/>
              <p:nvPr/>
            </p:nvGrpSpPr>
            <p:grpSpPr>
              <a:xfrm>
                <a:off x="621323" y="4091356"/>
                <a:ext cx="3176954" cy="410308"/>
                <a:chOff x="621323" y="5005753"/>
                <a:chExt cx="3176954" cy="410308"/>
              </a:xfrm>
            </p:grpSpPr>
            <p:cxnSp>
              <p:nvCxnSpPr>
                <p:cNvPr id="20" name="直線コネクタ 19"/>
                <p:cNvCxnSpPr/>
                <p:nvPr/>
              </p:nvCxnSpPr>
              <p:spPr>
                <a:xfrm flipV="1">
                  <a:off x="1797451" y="5005753"/>
                  <a:ext cx="437968" cy="41030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/>
                <p:cNvCxnSpPr/>
                <p:nvPr/>
              </p:nvCxnSpPr>
              <p:spPr>
                <a:xfrm>
                  <a:off x="2223696" y="5005753"/>
                  <a:ext cx="4871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/>
                <p:nvPr/>
              </p:nvCxnSpPr>
              <p:spPr>
                <a:xfrm>
                  <a:off x="2710797" y="5005753"/>
                  <a:ext cx="385149" cy="398585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/>
                <p:cNvCxnSpPr/>
                <p:nvPr/>
              </p:nvCxnSpPr>
              <p:spPr>
                <a:xfrm>
                  <a:off x="3095946" y="5404338"/>
                  <a:ext cx="702331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/>
                <p:cNvCxnSpPr/>
                <p:nvPr/>
              </p:nvCxnSpPr>
              <p:spPr>
                <a:xfrm>
                  <a:off x="621323" y="5404338"/>
                  <a:ext cx="1172308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正方形/長方形 13"/>
              <p:cNvSpPr/>
              <p:nvPr/>
            </p:nvSpPr>
            <p:spPr>
              <a:xfrm>
                <a:off x="2016435" y="4384435"/>
                <a:ext cx="308397" cy="18757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 rot="16200000">
                <a:off x="181839" y="3666122"/>
                <a:ext cx="1136884" cy="340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target</a:t>
                </a:r>
                <a:endParaRPr kumimoji="1" lang="ja-JP" altLang="en-US" sz="14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 rot="16200000">
                <a:off x="542877" y="3366410"/>
                <a:ext cx="1414046" cy="579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 smtClean="0"/>
                  <a:t>capture section</a:t>
                </a:r>
                <a:endParaRPr kumimoji="1" lang="ja-JP" altLang="en-US" sz="1400" dirty="0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1717800" y="4504629"/>
                <a:ext cx="1760297" cy="495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photon dump</a:t>
                </a:r>
                <a:endParaRPr kumimoji="1" lang="ja-JP" altLang="en-US" sz="1400" dirty="0"/>
              </a:p>
            </p:txBody>
          </p:sp>
          <p:cxnSp>
            <p:nvCxnSpPr>
              <p:cNvPr id="18" name="直線コネクタ 17"/>
              <p:cNvCxnSpPr/>
              <p:nvPr/>
            </p:nvCxnSpPr>
            <p:spPr>
              <a:xfrm>
                <a:off x="574430" y="5040924"/>
                <a:ext cx="3059727" cy="0"/>
              </a:xfrm>
              <a:prstGeom prst="line">
                <a:avLst/>
              </a:prstGeom>
              <a:ln w="28575">
                <a:solidFill>
                  <a:srgbClr val="0070C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1991542" y="5005763"/>
                <a:ext cx="68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BDS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067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37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Damping Ring</a:t>
            </a:r>
            <a:r>
              <a:rPr kumimoji="1" lang="ja-JP" altLang="en-US" dirty="0" smtClean="0"/>
              <a:t>のビームの利用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挿入光源を入れるスペースは今のところ考えられていない。</a:t>
            </a:r>
            <a:endParaRPr lang="en-US" altLang="ja-JP" dirty="0" smtClean="0"/>
          </a:p>
          <a:p>
            <a:r>
              <a:rPr kumimoji="1" lang="ja-JP" altLang="en-US" dirty="0" smtClean="0"/>
              <a:t>ビーム電流　約</a:t>
            </a:r>
            <a:r>
              <a:rPr kumimoji="1" lang="en-US" altLang="ja-JP" dirty="0" smtClean="0"/>
              <a:t>0.5A</a:t>
            </a:r>
          </a:p>
          <a:p>
            <a:r>
              <a:rPr lang="ja-JP" altLang="en-US" dirty="0" smtClean="0"/>
              <a:t>平衡エミッタンスは小さいが、平衡に達するまでに時間がかかり、達したと同時に取出されてしまうので、衝突実験が行われているあいだは、利用価値はないと思われる。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7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47500" y="4643244"/>
            <a:ext cx="9061860" cy="1913058"/>
            <a:chOff x="47500" y="4465119"/>
            <a:chExt cx="9061860" cy="191305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7500" y="4465119"/>
              <a:ext cx="9061860" cy="1913058"/>
              <a:chOff x="47500" y="4465119"/>
              <a:chExt cx="9061860" cy="1913058"/>
            </a:xfrm>
          </p:grpSpPr>
          <p:pic>
            <p:nvPicPr>
              <p:cNvPr id="7" name="コンテンツ プレースホルダー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00" y="4465119"/>
                <a:ext cx="9061860" cy="1913058"/>
              </a:xfrm>
              <a:prstGeom prst="rect">
                <a:avLst/>
              </a:prstGeom>
            </p:spPr>
          </p:pic>
          <p:grpSp>
            <p:nvGrpSpPr>
              <p:cNvPr id="8" name="グループ化 7"/>
              <p:cNvGrpSpPr/>
              <p:nvPr/>
            </p:nvGrpSpPr>
            <p:grpSpPr>
              <a:xfrm>
                <a:off x="308682" y="4690752"/>
                <a:ext cx="1106311" cy="885958"/>
                <a:chOff x="308682" y="4690752"/>
                <a:chExt cx="1106311" cy="885958"/>
              </a:xfrm>
            </p:grpSpPr>
            <p:sp>
              <p:nvSpPr>
                <p:cNvPr id="12" name="下矢印 11"/>
                <p:cNvSpPr/>
                <p:nvPr/>
              </p:nvSpPr>
              <p:spPr>
                <a:xfrm>
                  <a:off x="718963" y="5147733"/>
                  <a:ext cx="285750" cy="428977"/>
                </a:xfrm>
                <a:prstGeom prst="down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308682" y="4690752"/>
                  <a:ext cx="110631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 smtClean="0"/>
                    <a:t>Bunch Compression</a:t>
                  </a:r>
                  <a:endParaRPr kumimoji="1" lang="ja-JP" altLang="en-US" sz="1200" dirty="0"/>
                </a:p>
              </p:txBody>
            </p: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8035934" y="4775418"/>
                <a:ext cx="1073426" cy="885958"/>
                <a:chOff x="8035934" y="4775418"/>
                <a:chExt cx="1073426" cy="885958"/>
              </a:xfrm>
            </p:grpSpPr>
            <p:sp>
              <p:nvSpPr>
                <p:cNvPr id="10" name="下矢印 9"/>
                <p:cNvSpPr/>
                <p:nvPr/>
              </p:nvSpPr>
              <p:spPr>
                <a:xfrm>
                  <a:off x="8186568" y="5232399"/>
                  <a:ext cx="285750" cy="428977"/>
                </a:xfrm>
                <a:prstGeom prst="down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8035934" y="4775418"/>
                  <a:ext cx="107342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 smtClean="0"/>
                    <a:t>Bunch Compression</a:t>
                  </a:r>
                  <a:endParaRPr kumimoji="1" lang="ja-JP" altLang="en-US" sz="1200" dirty="0"/>
                </a:p>
              </p:txBody>
            </p:sp>
          </p:grpSp>
        </p:grpSp>
        <p:grpSp>
          <p:nvGrpSpPr>
            <p:cNvPr id="21" name="グループ化 20"/>
            <p:cNvGrpSpPr/>
            <p:nvPr/>
          </p:nvGrpSpPr>
          <p:grpSpPr>
            <a:xfrm>
              <a:off x="159026" y="5311471"/>
              <a:ext cx="5478449" cy="469127"/>
              <a:chOff x="159026" y="5311471"/>
              <a:chExt cx="5478449" cy="469127"/>
            </a:xfrm>
          </p:grpSpPr>
          <p:sp>
            <p:nvSpPr>
              <p:cNvPr id="19" name="フリーフォーム 18"/>
              <p:cNvSpPr/>
              <p:nvPr/>
            </p:nvSpPr>
            <p:spPr>
              <a:xfrm>
                <a:off x="214685" y="5311471"/>
                <a:ext cx="5422790" cy="429371"/>
              </a:xfrm>
              <a:custGeom>
                <a:avLst/>
                <a:gdLst>
                  <a:gd name="connsiteX0" fmla="*/ 5422790 w 5422790"/>
                  <a:gd name="connsiteY0" fmla="*/ 413468 h 429371"/>
                  <a:gd name="connsiteX1" fmla="*/ 5200153 w 5422790"/>
                  <a:gd name="connsiteY1" fmla="*/ 429371 h 429371"/>
                  <a:gd name="connsiteX2" fmla="*/ 4802588 w 5422790"/>
                  <a:gd name="connsiteY2" fmla="*/ 31806 h 429371"/>
                  <a:gd name="connsiteX3" fmla="*/ 4595854 w 5422790"/>
                  <a:gd name="connsiteY3" fmla="*/ 63611 h 429371"/>
                  <a:gd name="connsiteX4" fmla="*/ 4309607 w 5422790"/>
                  <a:gd name="connsiteY4" fmla="*/ 47708 h 429371"/>
                  <a:gd name="connsiteX5" fmla="*/ 4134678 w 5422790"/>
                  <a:gd name="connsiteY5" fmla="*/ 0 h 429371"/>
                  <a:gd name="connsiteX6" fmla="*/ 3721211 w 5422790"/>
                  <a:gd name="connsiteY6" fmla="*/ 365760 h 429371"/>
                  <a:gd name="connsiteX7" fmla="*/ 492981 w 5422790"/>
                  <a:gd name="connsiteY7" fmla="*/ 238539 h 429371"/>
                  <a:gd name="connsiteX8" fmla="*/ 143124 w 5422790"/>
                  <a:gd name="connsiteY8" fmla="*/ 238539 h 429371"/>
                  <a:gd name="connsiteX9" fmla="*/ 0 w 5422790"/>
                  <a:gd name="connsiteY9" fmla="*/ 302150 h 42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22790" h="429371">
                    <a:moveTo>
                      <a:pt x="5422790" y="413468"/>
                    </a:moveTo>
                    <a:lnTo>
                      <a:pt x="5200153" y="429371"/>
                    </a:lnTo>
                    <a:lnTo>
                      <a:pt x="4802588" y="31806"/>
                    </a:lnTo>
                    <a:lnTo>
                      <a:pt x="4595854" y="63611"/>
                    </a:lnTo>
                    <a:lnTo>
                      <a:pt x="4309607" y="47708"/>
                    </a:lnTo>
                    <a:lnTo>
                      <a:pt x="4134678" y="0"/>
                    </a:lnTo>
                    <a:lnTo>
                      <a:pt x="3721211" y="365760"/>
                    </a:lnTo>
                    <a:lnTo>
                      <a:pt x="492981" y="238539"/>
                    </a:lnTo>
                    <a:lnTo>
                      <a:pt x="143124" y="238539"/>
                    </a:lnTo>
                    <a:lnTo>
                      <a:pt x="0" y="302150"/>
                    </a:lnTo>
                  </a:path>
                </a:pathLst>
              </a:cu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/>
              <p:cNvSpPr/>
              <p:nvPr/>
            </p:nvSpPr>
            <p:spPr>
              <a:xfrm>
                <a:off x="159026" y="5542059"/>
                <a:ext cx="1653871" cy="238539"/>
              </a:xfrm>
              <a:custGeom>
                <a:avLst/>
                <a:gdLst>
                  <a:gd name="connsiteX0" fmla="*/ 159026 w 1653871"/>
                  <a:gd name="connsiteY0" fmla="*/ 0 h 238539"/>
                  <a:gd name="connsiteX1" fmla="*/ 0 w 1653871"/>
                  <a:gd name="connsiteY1" fmla="*/ 127221 h 238539"/>
                  <a:gd name="connsiteX2" fmla="*/ 15903 w 1653871"/>
                  <a:gd name="connsiteY2" fmla="*/ 238539 h 238539"/>
                  <a:gd name="connsiteX3" fmla="*/ 127221 w 1653871"/>
                  <a:gd name="connsiteY3" fmla="*/ 222637 h 238539"/>
                  <a:gd name="connsiteX4" fmla="*/ 286247 w 1653871"/>
                  <a:gd name="connsiteY4" fmla="*/ 143124 h 238539"/>
                  <a:gd name="connsiteX5" fmla="*/ 381663 w 1653871"/>
                  <a:gd name="connsiteY5" fmla="*/ 79513 h 238539"/>
                  <a:gd name="connsiteX6" fmla="*/ 699715 w 1653871"/>
                  <a:gd name="connsiteY6" fmla="*/ 79513 h 238539"/>
                  <a:gd name="connsiteX7" fmla="*/ 1304014 w 1653871"/>
                  <a:gd name="connsiteY7" fmla="*/ 79513 h 238539"/>
                  <a:gd name="connsiteX8" fmla="*/ 1653871 w 1653871"/>
                  <a:gd name="connsiteY8" fmla="*/ 95416 h 238539"/>
                  <a:gd name="connsiteX9" fmla="*/ 1653871 w 1653871"/>
                  <a:gd name="connsiteY9" fmla="*/ 95416 h 238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53871" h="238539">
                    <a:moveTo>
                      <a:pt x="159026" y="0"/>
                    </a:moveTo>
                    <a:lnTo>
                      <a:pt x="0" y="127221"/>
                    </a:lnTo>
                    <a:lnTo>
                      <a:pt x="15903" y="238539"/>
                    </a:lnTo>
                    <a:lnTo>
                      <a:pt x="127221" y="222637"/>
                    </a:lnTo>
                    <a:lnTo>
                      <a:pt x="286247" y="143124"/>
                    </a:lnTo>
                    <a:lnTo>
                      <a:pt x="381663" y="79513"/>
                    </a:lnTo>
                    <a:lnTo>
                      <a:pt x="699715" y="79513"/>
                    </a:lnTo>
                    <a:lnTo>
                      <a:pt x="1304014" y="79513"/>
                    </a:lnTo>
                    <a:lnTo>
                      <a:pt x="1653871" y="95416"/>
                    </a:lnTo>
                    <a:lnTo>
                      <a:pt x="1653871" y="95416"/>
                    </a:lnTo>
                  </a:path>
                </a:pathLst>
              </a:custGeom>
              <a:noFill/>
              <a:ln w="3810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51376"/>
            <a:ext cx="7886700" cy="6621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超短バンチの可能性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972592"/>
            <a:ext cx="7886700" cy="3916507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ある種の実験では非常に短いバンチを必要とする</a:t>
            </a:r>
            <a:r>
              <a:rPr lang="ja-JP" altLang="en-US" dirty="0" smtClean="0"/>
              <a:t>（たとえばプラズマ）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SLAC</a:t>
            </a:r>
            <a:r>
              <a:rPr lang="ja-JP" altLang="en-US" dirty="0" smtClean="0"/>
              <a:t>の</a:t>
            </a:r>
            <a:r>
              <a:rPr lang="en-US" altLang="ja-JP" dirty="0" smtClean="0"/>
              <a:t>FACET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~20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FACET-II</a:t>
            </a:r>
            <a:r>
              <a:rPr lang="ja-JP" altLang="en-US" dirty="0" smtClean="0"/>
              <a:t>ではさらにそれ以下</a:t>
            </a:r>
            <a:endParaRPr lang="en-US" altLang="ja-JP" dirty="0" smtClean="0"/>
          </a:p>
          <a:p>
            <a:r>
              <a:rPr kumimoji="1" lang="en-US" altLang="ja-JP" dirty="0" smtClean="0"/>
              <a:t>ILC</a:t>
            </a:r>
            <a:r>
              <a:rPr kumimoji="1" lang="ja-JP" altLang="en-US" dirty="0" smtClean="0"/>
              <a:t>では、減衰リングを経なければ、電子についてはこのような短いバンチが可能と考えられる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5GeV </a:t>
            </a:r>
            <a:r>
              <a:rPr lang="ja-JP" altLang="en-US" dirty="0" smtClean="0"/>
              <a:t>電子入射器から</a:t>
            </a:r>
            <a:r>
              <a:rPr lang="ja-JP" altLang="en-US" dirty="0"/>
              <a:t>減衰</a:t>
            </a:r>
            <a:r>
              <a:rPr lang="ja-JP" altLang="en-US" dirty="0" smtClean="0"/>
              <a:t>リングに入射した直後に取出し、バンチ圧縮器を通</a:t>
            </a:r>
            <a:r>
              <a:rPr lang="ja-JP" altLang="en-US" dirty="0"/>
              <a:t>す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下図の緑の線）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ただし、</a:t>
            </a:r>
            <a:r>
              <a:rPr lang="en-US" altLang="ja-JP" dirty="0" smtClean="0"/>
              <a:t>[E-1] </a:t>
            </a:r>
            <a:r>
              <a:rPr lang="ja-JP" altLang="en-US" dirty="0" smtClean="0"/>
              <a:t>の項で説明したように、現在の偏極電子銃では、バンチ長が長く、減衰リングと大差ない。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Euro-XFEL</a:t>
            </a:r>
            <a:r>
              <a:rPr lang="ja-JP" altLang="en-US" dirty="0" err="1" smtClean="0"/>
              <a:t>のような</a:t>
            </a:r>
            <a:r>
              <a:rPr lang="en-US" altLang="ja-JP" dirty="0" smtClean="0"/>
              <a:t>RF</a:t>
            </a:r>
            <a:r>
              <a:rPr lang="ja-JP" altLang="en-US" dirty="0" smtClean="0"/>
              <a:t>電子銃を併設すれば、</a:t>
            </a:r>
            <a:r>
              <a:rPr lang="ja-JP" altLang="en-US" dirty="0"/>
              <a:t>バンチ</a:t>
            </a:r>
            <a:r>
              <a:rPr lang="ja-JP" altLang="en-US" dirty="0" smtClean="0"/>
              <a:t>圧縮器後のバンチ長は</a:t>
            </a:r>
            <a:r>
              <a:rPr lang="en-US" altLang="ja-JP" dirty="0" smtClean="0"/>
              <a:t>RF15-30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</a:t>
            </a:r>
            <a:r>
              <a:rPr lang="ja-JP" altLang="en-US" dirty="0"/>
              <a:t>になる</a:t>
            </a:r>
            <a:endParaRPr kumimoji="1" lang="en-US" altLang="ja-JP" dirty="0" smtClean="0"/>
          </a:p>
          <a:p>
            <a:r>
              <a:rPr lang="en-US" altLang="ja-JP" dirty="0" smtClean="0"/>
              <a:t>Parasitic mode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ならないが、数時間</a:t>
            </a:r>
            <a:r>
              <a:rPr lang="en-US" altLang="ja-JP" dirty="0" smtClean="0"/>
              <a:t>/</a:t>
            </a:r>
            <a:r>
              <a:rPr lang="ja-JP" altLang="en-US" dirty="0" smtClean="0"/>
              <a:t>数日の専用マシンタイムが得られれば可能</a:t>
            </a:r>
            <a:endParaRPr lang="en-US" altLang="ja-JP" dirty="0" smtClean="0"/>
          </a:p>
          <a:p>
            <a:r>
              <a:rPr kumimoji="1" lang="en-US" altLang="ja-JP" dirty="0" smtClean="0"/>
              <a:t>Dynamics</a:t>
            </a:r>
            <a:r>
              <a:rPr kumimoji="1" lang="ja-JP" altLang="en-US" dirty="0" smtClean="0"/>
              <a:t>上の問題点としては、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turn-around</a:t>
            </a:r>
            <a:r>
              <a:rPr lang="ja-JP" altLang="en-US" dirty="0" smtClean="0"/>
              <a:t>およびバンチ圧縮器での</a:t>
            </a:r>
            <a:r>
              <a:rPr lang="en-US" altLang="ja-JP" dirty="0" smtClean="0"/>
              <a:t>coherent radiation</a:t>
            </a:r>
          </a:p>
          <a:p>
            <a:pPr lvl="1"/>
            <a:r>
              <a:rPr lang="ja-JP" altLang="en-US" dirty="0" smtClean="0"/>
              <a:t>短バンチ加速における</a:t>
            </a:r>
            <a:r>
              <a:rPr lang="en-US" altLang="ja-JP" dirty="0" smtClean="0"/>
              <a:t>higher-order mode loss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365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50612"/>
            <a:ext cx="78867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 smtClean="0"/>
              <a:t>250GeV ILC</a:t>
            </a:r>
            <a:r>
              <a:rPr kumimoji="1" lang="ja-JP" altLang="en-US" dirty="0" smtClean="0"/>
              <a:t>の多角的利用に供せるビームのスペックを考える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１パルスのバンチ数を</a:t>
            </a:r>
            <a:r>
              <a:rPr kumimoji="1" lang="en-US" altLang="ja-JP" dirty="0" smtClean="0"/>
              <a:t>1312</a:t>
            </a:r>
            <a:r>
              <a:rPr kumimoji="1" lang="ja-JP" altLang="en-US" dirty="0" smtClean="0"/>
              <a:t>とする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Energy upgrade</a:t>
            </a:r>
            <a:r>
              <a:rPr lang="ja-JP" altLang="en-US" dirty="0" smtClean="0"/>
              <a:t>は遠い将来なので、ここでは考えない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のちに、バンチ数倍増の可能性もあるが、これには</a:t>
            </a:r>
            <a:r>
              <a:rPr lang="en-US" altLang="ja-JP" dirty="0" smtClean="0"/>
              <a:t>RF</a:t>
            </a:r>
            <a:r>
              <a:rPr lang="ja-JP" altLang="en-US" dirty="0" smtClean="0"/>
              <a:t>増強が必要なので、数</a:t>
            </a:r>
            <a:r>
              <a:rPr lang="en-US" altLang="ja-JP" dirty="0" smtClean="0"/>
              <a:t>100</a:t>
            </a:r>
            <a:r>
              <a:rPr lang="ja-JP" altLang="en-US" dirty="0" smtClean="0"/>
              <a:t>億円規模の改良であり、これもここでは考えない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通常運転は</a:t>
            </a:r>
            <a:r>
              <a:rPr kumimoji="1" lang="en-US" altLang="ja-JP" dirty="0" smtClean="0"/>
              <a:t>5Hz</a:t>
            </a:r>
            <a:r>
              <a:rPr kumimoji="1" lang="ja-JP" altLang="en-US" dirty="0" smtClean="0"/>
              <a:t>であるが、バンチ数倍増よりは少額の投資で</a:t>
            </a:r>
            <a:r>
              <a:rPr kumimoji="1" lang="en-US" altLang="ja-JP" dirty="0" smtClean="0"/>
              <a:t>10Hz</a:t>
            </a:r>
            <a:r>
              <a:rPr lang="ja-JP" altLang="en-US" dirty="0" smtClean="0"/>
              <a:t>近くまで上げられる。ただし、いまのところ陽電子標的が耐えられるか不明なので、</a:t>
            </a:r>
            <a:r>
              <a:rPr lang="en-US" altLang="ja-JP" dirty="0" smtClean="0"/>
              <a:t>5Hz</a:t>
            </a:r>
            <a:r>
              <a:rPr lang="ja-JP" altLang="en-US" dirty="0" smtClean="0"/>
              <a:t>にとどめる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陽電子生成は、</a:t>
            </a:r>
            <a:r>
              <a:rPr lang="en-US" altLang="ja-JP" dirty="0" err="1" smtClean="0"/>
              <a:t>undulator</a:t>
            </a:r>
            <a:r>
              <a:rPr lang="ja-JP" altLang="en-US" dirty="0" smtClean="0"/>
              <a:t>方式とする。今後の状況によっては電子駆動方式になるかもしれない。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まずは、</a:t>
            </a:r>
            <a:r>
              <a:rPr kumimoji="1" lang="en-US" altLang="ja-JP" dirty="0" smtClean="0"/>
              <a:t>Higgs</a:t>
            </a:r>
            <a:r>
              <a:rPr kumimoji="1" lang="ja-JP" altLang="en-US" dirty="0" smtClean="0"/>
              <a:t>実験をやりながらの、</a:t>
            </a:r>
            <a:r>
              <a:rPr kumimoji="1" lang="en-US" altLang="ja-JP" dirty="0" smtClean="0"/>
              <a:t>parasitic mode</a:t>
            </a:r>
            <a:r>
              <a:rPr kumimoji="1" lang="ja-JP" altLang="en-US" dirty="0" smtClean="0"/>
              <a:t>の利用とする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4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305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主リナック途中での取出し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83323"/>
            <a:ext cx="7886700" cy="47936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ja-JP" altLang="en-US" dirty="0" smtClean="0"/>
              <a:t>ビームダンプ以外の場所での取出しは、取出しラインの挿入が必要なので、多くの条件がつく。</a:t>
            </a:r>
            <a:endParaRPr kumimoji="1"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/>
              <a:t>取出しに何メートル必要か計算が</a:t>
            </a:r>
            <a:r>
              <a:rPr lang="ja-JP" altLang="en-US" dirty="0" smtClean="0"/>
              <a:t>必要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kumimoji="1" lang="en-US" altLang="ja-JP" dirty="0" smtClean="0"/>
              <a:t>kicker, pulsed magnet</a:t>
            </a:r>
          </a:p>
          <a:p>
            <a:pPr>
              <a:lnSpc>
                <a:spcPct val="100000"/>
              </a:lnSpc>
            </a:pPr>
            <a:r>
              <a:rPr kumimoji="1" lang="ja-JP" altLang="en-US" dirty="0" smtClean="0"/>
              <a:t>建設当初は、加速モジュールを設置していない場所がいくつかある（加速勾配が足りなかった場合に後で</a:t>
            </a:r>
            <a:r>
              <a:rPr lang="ja-JP" altLang="en-US" dirty="0" smtClean="0"/>
              <a:t>モジュールを追加する用意）。ただしその場所の詳細は未定。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650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例えば、</a:t>
            </a:r>
            <a:r>
              <a:rPr lang="en-US" altLang="ja-JP" dirty="0" smtClean="0"/>
              <a:t>45GeV</a:t>
            </a:r>
            <a:r>
              <a:rPr lang="ja-JP" altLang="en-US" dirty="0" smtClean="0"/>
              <a:t>ビームの取出し？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228724"/>
            <a:ext cx="7886700" cy="30277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途中に取出しラインをつくるのは、相当のスタディが必要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別の方法として、何パルスに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回か、加速空洞の加速勾配を落として、リナック終端でのエネルギーが</a:t>
            </a:r>
            <a:r>
              <a:rPr lang="en-US" altLang="ja-JP" dirty="0" smtClean="0"/>
              <a:t>45GeV</a:t>
            </a:r>
            <a:r>
              <a:rPr lang="ja-JP" altLang="en-US" dirty="0" smtClean="0"/>
              <a:t>になるように調整することも考えられる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/>
              <a:t>加速勾配を時々下げるのは可能（一部の加速空洞をオフするのは、</a:t>
            </a:r>
            <a:r>
              <a:rPr lang="en-US" altLang="ja-JP" dirty="0"/>
              <a:t>detune</a:t>
            </a:r>
            <a:r>
              <a:rPr lang="ja-JP" altLang="en-US" dirty="0"/>
              <a:t>が必要なので難しい）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検討事項、次ページ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>
                <a:sym typeface="Wingdings" panose="05000000000000000000" pitchFamily="2" charset="2"/>
              </a:rPr>
              <a:t>下図は電子側であるが、陽電子側も同じ。陽電子側では、中央付近にあるのが </a:t>
            </a:r>
            <a:r>
              <a:rPr lang="en-US" altLang="ja-JP" dirty="0">
                <a:sym typeface="Wingdings" panose="05000000000000000000" pitchFamily="2" charset="2"/>
              </a:rPr>
              <a:t>[E+4</a:t>
            </a:r>
            <a:r>
              <a:rPr lang="en-US" altLang="ja-JP" dirty="0" smtClean="0">
                <a:sym typeface="Wingdings" panose="05000000000000000000" pitchFamily="2" charset="2"/>
              </a:rPr>
              <a:t>]</a:t>
            </a:r>
            <a:endParaRPr lang="en-US" altLang="ja-JP" dirty="0">
              <a:sym typeface="Wingdings" panose="05000000000000000000" pitchFamily="2" charset="2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-14025" y="4220826"/>
            <a:ext cx="9113867" cy="2230185"/>
            <a:chOff x="-14025" y="4220826"/>
            <a:chExt cx="9113867" cy="2230185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025" y="4220826"/>
              <a:ext cx="9113867" cy="1993658"/>
            </a:xfrm>
            <a:prstGeom prst="rect">
              <a:avLst/>
            </a:prstGeom>
          </p:spPr>
        </p:pic>
        <p:sp>
          <p:nvSpPr>
            <p:cNvPr id="7" name="上矢印 6"/>
            <p:cNvSpPr/>
            <p:nvPr/>
          </p:nvSpPr>
          <p:spPr>
            <a:xfrm>
              <a:off x="4239490" y="5723898"/>
              <a:ext cx="190005" cy="383063"/>
            </a:xfrm>
            <a:prstGeom prst="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120736" y="6143234"/>
              <a:ext cx="475015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E-4</a:t>
              </a:r>
              <a:endParaRPr kumimoji="1"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11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630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45GeV</a:t>
            </a:r>
            <a:r>
              <a:rPr lang="ja-JP" altLang="en-US" dirty="0"/>
              <a:t>ビームの</a:t>
            </a:r>
            <a:r>
              <a:rPr lang="ja-JP" altLang="en-US" dirty="0" smtClean="0"/>
              <a:t>取出し</a:t>
            </a:r>
            <a:r>
              <a:rPr lang="ja-JP" altLang="en-US" sz="3600" dirty="0" smtClean="0"/>
              <a:t>（つづき）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207911"/>
            <a:ext cx="7886700" cy="49219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ja-JP" altLang="en-US" dirty="0" smtClean="0"/>
              <a:t>途中</a:t>
            </a:r>
            <a:r>
              <a:rPr lang="ja-JP" altLang="en-US" dirty="0"/>
              <a:t>の</a:t>
            </a:r>
            <a:r>
              <a:rPr lang="en-US" altLang="ja-JP" dirty="0"/>
              <a:t>4</a:t>
            </a:r>
            <a:r>
              <a:rPr lang="ja-JP" altLang="en-US" dirty="0"/>
              <a:t>極磁石・</a:t>
            </a:r>
            <a:r>
              <a:rPr lang="en-US" altLang="ja-JP" dirty="0"/>
              <a:t>steering</a:t>
            </a:r>
            <a:r>
              <a:rPr lang="ja-JP" altLang="en-US" dirty="0"/>
              <a:t>磁石の強さを変えるのは無理なので、軌道補正の</a:t>
            </a:r>
            <a:r>
              <a:rPr lang="en-US" altLang="ja-JP" dirty="0"/>
              <a:t>retuning</a:t>
            </a:r>
            <a:r>
              <a:rPr lang="ja-JP" altLang="en-US" dirty="0"/>
              <a:t>はできない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かつて、</a:t>
            </a:r>
            <a:r>
              <a:rPr lang="en-US" altLang="ja-JP" dirty="0"/>
              <a:t>125GeV</a:t>
            </a:r>
            <a:r>
              <a:rPr lang="ja-JP" altLang="en-US" dirty="0" smtClean="0"/>
              <a:t>の合間に</a:t>
            </a:r>
            <a:r>
              <a:rPr lang="en-US" altLang="ja-JP" dirty="0"/>
              <a:t>45GeV</a:t>
            </a:r>
            <a:r>
              <a:rPr lang="ja-JP" altLang="en-US" dirty="0"/>
              <a:t>（</a:t>
            </a:r>
            <a:r>
              <a:rPr lang="en-US" altLang="ja-JP" dirty="0"/>
              <a:t>Z-pole</a:t>
            </a:r>
            <a:r>
              <a:rPr lang="ja-JP" altLang="en-US" dirty="0"/>
              <a:t>のため）ビームをはさめるかという検討をしたことがある。この場合、軌道補正は</a:t>
            </a:r>
            <a:r>
              <a:rPr lang="en-US" altLang="ja-JP" dirty="0"/>
              <a:t>45GeV</a:t>
            </a:r>
            <a:r>
              <a:rPr lang="ja-JP" altLang="en-US" dirty="0"/>
              <a:t>に合わせたため、</a:t>
            </a:r>
            <a:r>
              <a:rPr lang="en-US" altLang="ja-JP" dirty="0"/>
              <a:t>125GeV</a:t>
            </a:r>
            <a:r>
              <a:rPr lang="ja-JP" altLang="en-US" dirty="0"/>
              <a:t>ビームの</a:t>
            </a:r>
            <a:r>
              <a:rPr lang="en-US" altLang="ja-JP" dirty="0"/>
              <a:t>vertical emittance</a:t>
            </a:r>
            <a:r>
              <a:rPr lang="ja-JP" altLang="en-US" dirty="0"/>
              <a:t>は数倍になった。逆に軌道補正を</a:t>
            </a:r>
            <a:r>
              <a:rPr lang="en-US" altLang="ja-JP" dirty="0"/>
              <a:t>125GeV</a:t>
            </a:r>
            <a:r>
              <a:rPr lang="ja-JP" altLang="en-US" dirty="0"/>
              <a:t>に合わせたばあいの</a:t>
            </a:r>
            <a:r>
              <a:rPr lang="en-US" altLang="ja-JP" dirty="0"/>
              <a:t>45GeV</a:t>
            </a:r>
            <a:r>
              <a:rPr lang="ja-JP" altLang="en-US" dirty="0"/>
              <a:t>ビームのエミッタンス</a:t>
            </a:r>
            <a:r>
              <a:rPr lang="ja-JP" altLang="en-US" dirty="0" smtClean="0"/>
              <a:t>はスタディしていないが、もっと</a:t>
            </a:r>
            <a:r>
              <a:rPr lang="ja-JP" altLang="en-US" dirty="0"/>
              <a:t>悪くなると思われる。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最終収束系の中に</a:t>
            </a:r>
            <a:r>
              <a:rPr lang="en-US" altLang="ja-JP" dirty="0"/>
              <a:t>dipole</a:t>
            </a:r>
            <a:r>
              <a:rPr lang="ja-JP" altLang="en-US" dirty="0"/>
              <a:t>磁石があり、これはどうしようもないので、最終収束系前に、別のビームラインに分離しなければならない。</a:t>
            </a:r>
            <a:r>
              <a:rPr lang="en-US" altLang="ja-JP" dirty="0">
                <a:sym typeface="Wingdings" panose="05000000000000000000" pitchFamily="2" charset="2"/>
              </a:rPr>
              <a:t> [E+4]</a:t>
            </a:r>
            <a:r>
              <a:rPr lang="ja-JP" altLang="en-US" dirty="0">
                <a:sym typeface="Wingdings" panose="05000000000000000000" pitchFamily="2" charset="2"/>
              </a:rPr>
              <a:t>のダンプに導くのが妥当であろう。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lang="ja-JP" altLang="en-US" dirty="0" smtClean="0">
                <a:sym typeface="Wingdings" panose="05000000000000000000" pitchFamily="2" charset="2"/>
              </a:rPr>
              <a:t>この</a:t>
            </a:r>
            <a:r>
              <a:rPr lang="ja-JP" altLang="en-US" dirty="0">
                <a:sym typeface="Wingdings" panose="05000000000000000000" pitchFamily="2" charset="2"/>
              </a:rPr>
              <a:t>ダンプラインは、</a:t>
            </a:r>
            <a:r>
              <a:rPr lang="en-US" altLang="ja-JP" dirty="0">
                <a:sym typeface="Wingdings" panose="05000000000000000000" pitchFamily="2" charset="2"/>
              </a:rPr>
              <a:t>125GeV</a:t>
            </a:r>
            <a:r>
              <a:rPr lang="ja-JP" altLang="en-US" dirty="0">
                <a:sym typeface="Wingdings" panose="05000000000000000000" pitchFamily="2" charset="2"/>
              </a:rPr>
              <a:t>ビームを受けるように運転されるはずなので、</a:t>
            </a:r>
            <a:r>
              <a:rPr lang="en-US" altLang="ja-JP" dirty="0">
                <a:sym typeface="Wingdings" panose="05000000000000000000" pitchFamily="2" charset="2"/>
              </a:rPr>
              <a:t>45GeV</a:t>
            </a:r>
            <a:r>
              <a:rPr lang="ja-JP" altLang="en-US" dirty="0">
                <a:sym typeface="Wingdings" panose="05000000000000000000" pitchFamily="2" charset="2"/>
              </a:rPr>
              <a:t>用にセットすることが許されるか？  </a:t>
            </a:r>
            <a:r>
              <a:rPr lang="en-US" altLang="ja-JP" dirty="0">
                <a:sym typeface="Wingdings" panose="05000000000000000000" pitchFamily="2" charset="2"/>
              </a:rPr>
              <a:t> </a:t>
            </a:r>
            <a:r>
              <a:rPr lang="ja-JP" altLang="en-US" dirty="0">
                <a:sym typeface="Wingdings" panose="05000000000000000000" pitchFamily="2" charset="2"/>
              </a:rPr>
              <a:t>可能と考えられる。寄生実験に必要な</a:t>
            </a:r>
            <a:r>
              <a:rPr lang="en-US" altLang="ja-JP" dirty="0">
                <a:sym typeface="Wingdings" panose="05000000000000000000" pitchFamily="2" charset="2"/>
              </a:rPr>
              <a:t>optics</a:t>
            </a:r>
            <a:r>
              <a:rPr lang="ja-JP" altLang="en-US" dirty="0">
                <a:sym typeface="Wingdings" panose="05000000000000000000" pitchFamily="2" charset="2"/>
              </a:rPr>
              <a:t>を考慮する必要あり。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5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303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55668"/>
            <a:ext cx="7886700" cy="46212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ja-JP" altLang="en-US" dirty="0" smtClean="0"/>
              <a:t>トンネルの延長について</a:t>
            </a:r>
            <a:endParaRPr kumimoji="1" lang="en-US" altLang="ja-JP" dirty="0" smtClean="0"/>
          </a:p>
          <a:p>
            <a:pPr lvl="1">
              <a:lnSpc>
                <a:spcPct val="100000"/>
              </a:lnSpc>
            </a:pPr>
            <a:r>
              <a:rPr lang="ja-JP" altLang="en-US" dirty="0" smtClean="0"/>
              <a:t>はじめにつくっておけば、たいして高価なものではない（</a:t>
            </a:r>
            <a:r>
              <a:rPr lang="en-US" altLang="ja-JP" dirty="0" smtClean="0"/>
              <a:t>ILC</a:t>
            </a:r>
            <a:r>
              <a:rPr lang="ja-JP" altLang="en-US" dirty="0" smtClean="0"/>
              <a:t>全体の費用に比べれば）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kumimoji="1" lang="ja-JP" altLang="en-US" dirty="0"/>
              <a:t>後</a:t>
            </a:r>
            <a:r>
              <a:rPr kumimoji="1" lang="ja-JP" altLang="en-US" dirty="0" smtClean="0"/>
              <a:t>で追加工事する場合の問題点は、経費が余分にかかることよりも、「加速器の機器が並んでいる中に、トンネル掘削用の重機を搬入できるか？」という点にある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15744"/>
            <a:ext cx="7886700" cy="60865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基本ビームパラメータ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760027"/>
            <a:ext cx="7886700" cy="5747699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繰返し周波数</a:t>
            </a:r>
            <a:r>
              <a:rPr lang="en-US" altLang="ja-JP" dirty="0"/>
              <a:t> </a:t>
            </a:r>
            <a:r>
              <a:rPr lang="en-US" altLang="ja-JP" dirty="0" smtClean="0"/>
              <a:t>                                5 Hz</a:t>
            </a:r>
            <a:endParaRPr kumimoji="1" lang="en-US" altLang="ja-JP" dirty="0" smtClean="0"/>
          </a:p>
          <a:p>
            <a:r>
              <a:rPr kumimoji="1" lang="en-US" altLang="ja-JP" dirty="0" smtClean="0"/>
              <a:t>Damping Rings</a:t>
            </a:r>
          </a:p>
          <a:p>
            <a:pPr lvl="1"/>
            <a:r>
              <a:rPr lang="en-US" altLang="ja-JP" dirty="0" smtClean="0"/>
              <a:t>Beam energy                                     5 GeV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Circumference                              3238.7 m</a:t>
            </a:r>
          </a:p>
          <a:p>
            <a:pPr lvl="1"/>
            <a:r>
              <a:rPr kumimoji="1" lang="en-US" altLang="ja-JP" dirty="0" smtClean="0"/>
              <a:t>Stored bunches                                  1312</a:t>
            </a:r>
          </a:p>
          <a:p>
            <a:pPr lvl="1"/>
            <a:r>
              <a:rPr lang="en-US" altLang="ja-JP" dirty="0" smtClean="0"/>
              <a:t>Bunch interval                                     6.15 ns</a:t>
            </a:r>
            <a:r>
              <a:rPr lang="ja-JP" altLang="en-US" dirty="0" smtClean="0"/>
              <a:t>   </a:t>
            </a:r>
            <a:r>
              <a:rPr lang="ja-JP" altLang="en-US" sz="2000" dirty="0" smtClean="0"/>
              <a:t> </a:t>
            </a:r>
            <a:r>
              <a:rPr lang="en-US" altLang="ja-JP" sz="2000" dirty="0"/>
              <a:t>(</a:t>
            </a:r>
            <a:r>
              <a:rPr lang="ja-JP" altLang="en-US" sz="2000" dirty="0"/>
              <a:t>数</a:t>
            </a:r>
            <a:r>
              <a:rPr lang="en-US" altLang="ja-JP" sz="2000" dirty="0"/>
              <a:t>10ns</a:t>
            </a:r>
            <a:r>
              <a:rPr lang="ja-JP" altLang="en-US" sz="2000" dirty="0"/>
              <a:t>の</a:t>
            </a:r>
            <a:r>
              <a:rPr lang="en-US" altLang="ja-JP" sz="2000" dirty="0"/>
              <a:t>gap </a:t>
            </a:r>
            <a:r>
              <a:rPr lang="ja-JP" altLang="en-US" sz="2000" dirty="0"/>
              <a:t>がところどころにある）</a:t>
            </a:r>
            <a:endParaRPr lang="en-US" altLang="ja-JP" sz="2000" dirty="0"/>
          </a:p>
          <a:p>
            <a:pPr lvl="1"/>
            <a:r>
              <a:rPr lang="ja-JP" altLang="en-US" dirty="0" smtClean="0"/>
              <a:t>バンチ内</a:t>
            </a:r>
            <a:r>
              <a:rPr lang="ja-JP" altLang="en-US" dirty="0"/>
              <a:t>粒子数                                </a:t>
            </a:r>
            <a:r>
              <a:rPr lang="en-US" altLang="ja-JP" dirty="0"/>
              <a:t>2x10</a:t>
            </a:r>
            <a:r>
              <a:rPr lang="en-US" altLang="ja-JP" baseline="30000" dirty="0"/>
              <a:t>10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平衡バンチ長                                     </a:t>
            </a:r>
            <a:r>
              <a:rPr lang="en-US" altLang="ja-JP" dirty="0" smtClean="0"/>
              <a:t>6 mm</a:t>
            </a:r>
          </a:p>
          <a:p>
            <a:pPr lvl="1"/>
            <a:r>
              <a:rPr lang="ja-JP" altLang="en-US" dirty="0"/>
              <a:t>平衡</a:t>
            </a:r>
            <a:r>
              <a:rPr lang="en-US" altLang="ja-JP" dirty="0" smtClean="0"/>
              <a:t>RMS energy spread                    0.11%</a:t>
            </a:r>
            <a:endParaRPr lang="en-US" altLang="ja-JP" dirty="0"/>
          </a:p>
          <a:p>
            <a:pPr lvl="1"/>
            <a:r>
              <a:rPr lang="ja-JP" altLang="en-US" dirty="0"/>
              <a:t>平衡エミッタンス（</a:t>
            </a:r>
            <a:r>
              <a:rPr lang="en-US" altLang="ja-JP" dirty="0"/>
              <a:t>normalized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en-US" altLang="ja-JP" dirty="0" smtClean="0"/>
              <a:t>horizontal                                              4.0 </a:t>
            </a:r>
            <a:r>
              <a:rPr lang="en-US" altLang="ja-JP" dirty="0" err="1" smtClean="0">
                <a:latin typeface="Symbol" panose="05050102010706020507" pitchFamily="18" charset="2"/>
              </a:rPr>
              <a:t>m</a:t>
            </a:r>
            <a:r>
              <a:rPr lang="en-US" altLang="ja-JP" dirty="0" err="1"/>
              <a:t>m.</a:t>
            </a:r>
            <a:r>
              <a:rPr lang="en-US" altLang="ja-JP" dirty="0" err="1" smtClean="0"/>
              <a:t>rad</a:t>
            </a:r>
            <a:r>
              <a:rPr lang="en-US" altLang="ja-JP" dirty="0" smtClean="0"/>
              <a:t> 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TDR</a:t>
            </a:r>
            <a:r>
              <a:rPr lang="ja-JP" altLang="en-US" dirty="0" smtClean="0"/>
              <a:t>より小さい）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vertical                                                    20 </a:t>
            </a:r>
            <a:r>
              <a:rPr lang="en-US" altLang="ja-JP" dirty="0" err="1"/>
              <a:t>nm.rad</a:t>
            </a:r>
            <a:endParaRPr kumimoji="1" lang="en-US" altLang="ja-JP" dirty="0" smtClean="0"/>
          </a:p>
          <a:p>
            <a:r>
              <a:rPr lang="en-US" altLang="ja-JP" dirty="0" smtClean="0"/>
              <a:t>Interaction Point</a:t>
            </a:r>
          </a:p>
          <a:p>
            <a:pPr lvl="1"/>
            <a:r>
              <a:rPr lang="en-US" altLang="ja-JP" dirty="0" smtClean="0"/>
              <a:t>Beam energy                                        125 GeV</a:t>
            </a:r>
          </a:p>
          <a:p>
            <a:pPr lvl="1"/>
            <a:r>
              <a:rPr lang="ja-JP" altLang="en-US" dirty="0" smtClean="0"/>
              <a:t>パルス内バンチ数                           </a:t>
            </a:r>
            <a:r>
              <a:rPr lang="en-US" altLang="ja-JP" dirty="0" smtClean="0"/>
              <a:t>1312</a:t>
            </a:r>
          </a:p>
          <a:p>
            <a:pPr lvl="1"/>
            <a:r>
              <a:rPr lang="en-US" altLang="ja-JP" dirty="0"/>
              <a:t>Bunch </a:t>
            </a:r>
            <a:r>
              <a:rPr lang="en-US" altLang="ja-JP" dirty="0" smtClean="0"/>
              <a:t>interval                                      554 ns</a:t>
            </a:r>
          </a:p>
          <a:p>
            <a:pPr lvl="1"/>
            <a:r>
              <a:rPr lang="ja-JP" altLang="en-US" dirty="0" smtClean="0"/>
              <a:t>パルス全長                                          </a:t>
            </a:r>
            <a:r>
              <a:rPr lang="en-US" altLang="ja-JP" dirty="0" smtClean="0"/>
              <a:t>0.73 </a:t>
            </a:r>
            <a:r>
              <a:rPr lang="en-US" altLang="ja-JP" dirty="0" err="1" smtClean="0"/>
              <a:t>ms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バンチ長                                               </a:t>
            </a:r>
            <a:r>
              <a:rPr lang="en-US" altLang="ja-JP" dirty="0" smtClean="0"/>
              <a:t>0.3 mm</a:t>
            </a:r>
          </a:p>
          <a:p>
            <a:pPr lvl="1"/>
            <a:r>
              <a:rPr lang="en-US" altLang="ja-JP" dirty="0" smtClean="0"/>
              <a:t>RMS energy spread (e-/e+)                0.19/0.15 %</a:t>
            </a:r>
          </a:p>
          <a:p>
            <a:pPr lvl="1"/>
            <a:r>
              <a:rPr lang="ja-JP" altLang="en-US" dirty="0" smtClean="0"/>
              <a:t>衝突前の平衡</a:t>
            </a:r>
            <a:r>
              <a:rPr lang="ja-JP" altLang="en-US" dirty="0"/>
              <a:t>エミッタンス（</a:t>
            </a:r>
            <a:r>
              <a:rPr lang="en-US" altLang="ja-JP" dirty="0"/>
              <a:t>normalized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en-US" altLang="ja-JP" dirty="0"/>
              <a:t>horizontal                                              </a:t>
            </a:r>
            <a:r>
              <a:rPr lang="en-US" altLang="ja-JP" dirty="0" smtClean="0"/>
              <a:t>5.0 </a:t>
            </a:r>
            <a:r>
              <a:rPr lang="en-US" altLang="ja-JP" dirty="0" err="1" smtClean="0">
                <a:latin typeface="Symbol" panose="05050102010706020507" pitchFamily="18" charset="2"/>
              </a:rPr>
              <a:t>m</a:t>
            </a:r>
            <a:r>
              <a:rPr lang="en-US" altLang="ja-JP" dirty="0" err="1"/>
              <a:t>m.</a:t>
            </a:r>
            <a:r>
              <a:rPr lang="en-US" altLang="ja-JP" dirty="0" err="1" smtClean="0"/>
              <a:t>rad</a:t>
            </a:r>
            <a:r>
              <a:rPr lang="en-US" altLang="ja-JP" dirty="0" smtClean="0"/>
              <a:t>  </a:t>
            </a:r>
            <a:r>
              <a:rPr lang="ja-JP" altLang="en-US" dirty="0"/>
              <a:t>（</a:t>
            </a:r>
            <a:r>
              <a:rPr lang="en-US" altLang="ja-JP" dirty="0"/>
              <a:t>TDR</a:t>
            </a:r>
            <a:r>
              <a:rPr lang="ja-JP" altLang="en-US" dirty="0"/>
              <a:t>より小さい）</a:t>
            </a:r>
            <a:endParaRPr lang="en-US" altLang="ja-JP" dirty="0"/>
          </a:p>
          <a:p>
            <a:pPr lvl="2"/>
            <a:r>
              <a:rPr lang="en-US" altLang="ja-JP" dirty="0"/>
              <a:t>vertical                                                    35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</a:t>
            </a:r>
            <a:r>
              <a:rPr lang="en-US" altLang="ja-JP" dirty="0" err="1"/>
              <a:t>m.</a:t>
            </a:r>
            <a:r>
              <a:rPr lang="en-US" altLang="ja-JP" dirty="0" err="1" smtClean="0"/>
              <a:t>rad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01921"/>
            <a:ext cx="7886700" cy="67559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寄生利用の形態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961904"/>
            <a:ext cx="7886700" cy="547452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ビームの一部を破壊的に使う（取出し）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1312</a:t>
            </a:r>
            <a:r>
              <a:rPr lang="ja-JP" altLang="en-US" dirty="0" smtClean="0"/>
              <a:t>バンチの頭（あるいは尻）の一部を盗む</a:t>
            </a:r>
            <a:endParaRPr lang="en-US" altLang="ja-JP" dirty="0" smtClean="0"/>
          </a:p>
          <a:p>
            <a:pPr lvl="2">
              <a:lnSpc>
                <a:spcPct val="120000"/>
              </a:lnSpc>
            </a:pPr>
            <a:r>
              <a:rPr lang="ja-JP" altLang="en-US" dirty="0" smtClean="0"/>
              <a:t>これは高速キッカーを必要とする（</a:t>
            </a:r>
            <a:r>
              <a:rPr lang="en-US" altLang="ja-JP" dirty="0" smtClean="0"/>
              <a:t>0.5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s</a:t>
            </a:r>
            <a:r>
              <a:rPr lang="ja-JP" altLang="en-US" dirty="0" smtClean="0"/>
              <a:t>の立上り</a:t>
            </a:r>
            <a:r>
              <a:rPr lang="en-US" altLang="ja-JP" dirty="0" smtClean="0"/>
              <a:t>/</a:t>
            </a:r>
            <a:r>
              <a:rPr lang="ja-JP" altLang="en-US" dirty="0" smtClean="0"/>
              <a:t>下がり）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kumimoji="1" lang="en-US" altLang="ja-JP" dirty="0" smtClean="0"/>
              <a:t>5Hz</a:t>
            </a:r>
            <a:r>
              <a:rPr kumimoji="1" lang="ja-JP" altLang="en-US" dirty="0" smtClean="0"/>
              <a:t>のパルスの一部を盗む</a:t>
            </a:r>
            <a:r>
              <a:rPr lang="ja-JP" altLang="en-US" dirty="0"/>
              <a:t>（</a:t>
            </a:r>
            <a:r>
              <a:rPr lang="ja-JP" altLang="en-US" dirty="0" smtClean="0"/>
              <a:t>立上り下がり各</a:t>
            </a:r>
            <a:r>
              <a:rPr lang="en-US" altLang="ja-JP" dirty="0"/>
              <a:t>2</a:t>
            </a:r>
            <a:r>
              <a:rPr lang="en-US" altLang="ja-JP" dirty="0" smtClean="0"/>
              <a:t>00ms</a:t>
            </a:r>
            <a:r>
              <a:rPr lang="ja-JP" altLang="en-US" dirty="0" smtClean="0"/>
              <a:t>以下）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数時間・数日のような単位で借りる</a:t>
            </a:r>
            <a:r>
              <a:rPr lang="ja-JP" altLang="en-US" dirty="0" smtClean="0"/>
              <a:t>ことも可能かもしれない</a:t>
            </a:r>
            <a:r>
              <a:rPr kumimoji="1" lang="ja-JP" altLang="en-US" dirty="0" smtClean="0"/>
              <a:t>（シャットダウン・夏季休暇など）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Version 1 </a:t>
            </a:r>
            <a:r>
              <a:rPr kumimoji="1" lang="ja-JP" altLang="en-US" dirty="0" smtClean="0"/>
              <a:t>では、「盗む」場合、「衝突実験側の「被害」は、電子を使ったばあい、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倍になる。たとえば、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パルスに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パルスを盗めば、</a:t>
            </a:r>
            <a:r>
              <a:rPr lang="ja-JP" altLang="en-US" dirty="0" smtClean="0"/>
              <a:t>衝突実験側では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割失う」と書いたがこれは誤りであった。陽電子パルスを減衰リングに</a:t>
            </a:r>
            <a:r>
              <a:rPr lang="en-US" altLang="ja-JP" dirty="0" smtClean="0"/>
              <a:t>400ms</a:t>
            </a:r>
            <a:r>
              <a:rPr lang="ja-JP" altLang="en-US" dirty="0" smtClean="0"/>
              <a:t>貯蔵しておいて次のパルス用に使えばよいので、</a:t>
            </a:r>
            <a:r>
              <a:rPr lang="en-US" altLang="ja-JP" dirty="0" smtClean="0"/>
              <a:t>10%</a:t>
            </a:r>
            <a:r>
              <a:rPr lang="ja-JP" altLang="en-US" dirty="0" smtClean="0"/>
              <a:t>は</a:t>
            </a:r>
            <a:r>
              <a:rPr lang="en-US" altLang="ja-JP" dirty="0" smtClean="0"/>
              <a:t>10%</a:t>
            </a:r>
            <a:r>
              <a:rPr lang="ja-JP" altLang="en-US" dirty="0" smtClean="0"/>
              <a:t>である。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ビームの全体（あるいは一部）を非破壊的に使う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たとえば、メインのビームラインに</a:t>
            </a:r>
            <a:r>
              <a:rPr kumimoji="1" lang="en-US" altLang="ja-JP" dirty="0" err="1" smtClean="0"/>
              <a:t>undulator</a:t>
            </a:r>
            <a:r>
              <a:rPr kumimoji="1" lang="ja-JP" altLang="en-US" dirty="0" smtClean="0"/>
              <a:t>を挿入する場合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この場合、直線部なら、光子と電子を分離するために</a:t>
            </a:r>
            <a:r>
              <a:rPr lang="en-US" altLang="ja-JP" dirty="0" smtClean="0"/>
              <a:t>chicane</a:t>
            </a:r>
            <a:r>
              <a:rPr lang="ja-JP" altLang="en-US" dirty="0" smtClean="0"/>
              <a:t>の挿入が必要になる。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メインビームの</a:t>
            </a:r>
            <a:r>
              <a:rPr kumimoji="1" lang="en-US" altLang="ja-JP" dirty="0" smtClean="0"/>
              <a:t>emittance</a:t>
            </a:r>
            <a:r>
              <a:rPr kumimoji="1" lang="ja-JP" altLang="en-US" dirty="0" smtClean="0"/>
              <a:t>を悪化させてはならない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そのほか、衝突実験に影響を与えないものとして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衝突後のビームの利用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陽電子生成用</a:t>
            </a:r>
            <a:r>
              <a:rPr lang="en-US" altLang="ja-JP" dirty="0" err="1" smtClean="0"/>
              <a:t>undulator</a:t>
            </a:r>
            <a:r>
              <a:rPr lang="ja-JP" altLang="en-US" dirty="0" smtClean="0"/>
              <a:t>からの</a:t>
            </a:r>
            <a:r>
              <a:rPr lang="en-US" altLang="ja-JP" dirty="0" smtClean="0"/>
              <a:t>photon</a:t>
            </a:r>
            <a:r>
              <a:rPr lang="ja-JP" altLang="en-US" dirty="0" smtClean="0"/>
              <a:t>の利用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電子</a:t>
            </a:r>
            <a:r>
              <a:rPr lang="ja-JP" altLang="en-US" dirty="0"/>
              <a:t>入射器（</a:t>
            </a:r>
            <a:r>
              <a:rPr lang="en-US" altLang="ja-JP" dirty="0"/>
              <a:t>5GeV</a:t>
            </a:r>
            <a:r>
              <a:rPr lang="ja-JP" altLang="en-US" dirty="0"/>
              <a:t>）を</a:t>
            </a:r>
            <a:r>
              <a:rPr lang="en-US" altLang="ja-JP" dirty="0"/>
              <a:t>10Hz</a:t>
            </a:r>
            <a:r>
              <a:rPr lang="ja-JP" altLang="en-US" dirty="0"/>
              <a:t>運転して、そのうちの</a:t>
            </a:r>
            <a:r>
              <a:rPr lang="en-US" altLang="ja-JP" dirty="0"/>
              <a:t>5Hz</a:t>
            </a:r>
            <a:r>
              <a:rPr lang="ja-JP" altLang="en-US" dirty="0"/>
              <a:t>を寄生</a:t>
            </a:r>
            <a:r>
              <a:rPr lang="ja-JP" altLang="en-US" dirty="0" smtClean="0"/>
              <a:t>実験に使うことも考えられる。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82140" y="4502668"/>
            <a:ext cx="9061860" cy="1913058"/>
            <a:chOff x="47500" y="4465119"/>
            <a:chExt cx="9061860" cy="1913058"/>
          </a:xfrm>
        </p:grpSpPr>
        <p:pic>
          <p:nvPicPr>
            <p:cNvPr id="4" name="コンテンツ プレースホルダー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0" y="4465119"/>
              <a:ext cx="9061860" cy="1913058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/>
          </p:nvGrpSpPr>
          <p:grpSpPr>
            <a:xfrm>
              <a:off x="308682" y="4690752"/>
              <a:ext cx="1106311" cy="885958"/>
              <a:chOff x="308682" y="4690752"/>
              <a:chExt cx="1106311" cy="885958"/>
            </a:xfrm>
          </p:grpSpPr>
          <p:sp>
            <p:nvSpPr>
              <p:cNvPr id="7" name="下矢印 6"/>
              <p:cNvSpPr/>
              <p:nvPr/>
            </p:nvSpPr>
            <p:spPr>
              <a:xfrm>
                <a:off x="718963" y="5147733"/>
                <a:ext cx="285750" cy="428977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308682" y="4690752"/>
                <a:ext cx="11063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 smtClean="0"/>
                  <a:t>Bunch Compression</a:t>
                </a:r>
                <a:endParaRPr kumimoji="1" lang="ja-JP" altLang="en-US" sz="1200" dirty="0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8035934" y="4775418"/>
              <a:ext cx="1073426" cy="885958"/>
              <a:chOff x="8035934" y="4775418"/>
              <a:chExt cx="1073426" cy="885958"/>
            </a:xfrm>
          </p:grpSpPr>
          <p:sp>
            <p:nvSpPr>
              <p:cNvPr id="11" name="下矢印 10"/>
              <p:cNvSpPr/>
              <p:nvPr/>
            </p:nvSpPr>
            <p:spPr>
              <a:xfrm>
                <a:off x="8186568" y="5232399"/>
                <a:ext cx="285750" cy="428977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8035934" y="4775418"/>
                <a:ext cx="10734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 smtClean="0"/>
                  <a:t>Bunch Compression</a:t>
                </a:r>
                <a:endParaRPr kumimoji="1" lang="ja-JP" altLang="en-US" sz="1200" dirty="0"/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0258" y="125014"/>
            <a:ext cx="7886700" cy="6917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/>
              <a:t>ビームダンプの配置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0258" y="898214"/>
            <a:ext cx="7886700" cy="378854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ビームの取出し利用は、ビームダンプの位置で行う</a:t>
            </a:r>
            <a:r>
              <a:rPr lang="ja-JP" altLang="en-US" dirty="0"/>
              <a:t>のがもっとも</a:t>
            </a:r>
            <a:r>
              <a:rPr lang="ja-JP" altLang="en-US" dirty="0" smtClean="0"/>
              <a:t>実際的と思われる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/>
              <a:t>下図にビームダンプの</a:t>
            </a:r>
            <a:r>
              <a:rPr lang="ja-JP" altLang="en-US" dirty="0" smtClean="0"/>
              <a:t>配置を示す（やや見にくいが）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青は電子、赤は陽電子</a:t>
            </a:r>
            <a:r>
              <a:rPr lang="ja-JP" altLang="en-US" dirty="0"/>
              <a:t>、</a:t>
            </a:r>
            <a:r>
              <a:rPr lang="ja-JP" altLang="en-US" dirty="0" smtClean="0"/>
              <a:t>黄色</a:t>
            </a:r>
            <a:r>
              <a:rPr lang="ja-JP" altLang="en-US" dirty="0"/>
              <a:t>矢印はバンチ圧縮器。その上流（減衰リングまで）ではバンチ長</a:t>
            </a:r>
            <a:r>
              <a:rPr lang="en-US" altLang="ja-JP" dirty="0"/>
              <a:t>6mm</a:t>
            </a:r>
            <a:r>
              <a:rPr lang="ja-JP" altLang="en-US" dirty="0" err="1"/>
              <a:t>、</a:t>
            </a:r>
            <a:r>
              <a:rPr lang="ja-JP" altLang="en-US" dirty="0"/>
              <a:t>下流では</a:t>
            </a:r>
            <a:r>
              <a:rPr lang="en-US" altLang="ja-JP" dirty="0" smtClean="0"/>
              <a:t>0.3mm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付記した電力は、各ビームダンプの設計上限（</a:t>
            </a:r>
            <a:r>
              <a:rPr lang="en-US" altLang="ja-JP" dirty="0" smtClean="0"/>
              <a:t>20%</a:t>
            </a:r>
            <a:r>
              <a:rPr lang="ja-JP" altLang="en-US" dirty="0" smtClean="0"/>
              <a:t>のマージン込）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en-US" altLang="ja-JP" dirty="0" smtClean="0"/>
              <a:t>E-5, E+5, E+7, E-8 </a:t>
            </a:r>
            <a:r>
              <a:rPr kumimoji="1" lang="ja-JP" altLang="en-US" dirty="0" smtClean="0"/>
              <a:t>以外は、</a:t>
            </a:r>
            <a:r>
              <a:rPr kumimoji="1" lang="en-US" altLang="ja-JP" dirty="0" smtClean="0"/>
              <a:t>commissioning</a:t>
            </a:r>
            <a:r>
              <a:rPr kumimoji="1" lang="ja-JP" altLang="en-US" dirty="0" smtClean="0"/>
              <a:t>用あるいは非常用であ</a:t>
            </a:r>
            <a:r>
              <a:rPr lang="ja-JP" altLang="en-US" dirty="0"/>
              <a:t>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従って、その付近を通過するフルビームの電力は、これを越える（次ページの表参照）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/>
              <a:t>フルビームをダンプできるのは</a:t>
            </a:r>
            <a:r>
              <a:rPr lang="en-US" altLang="ja-JP" dirty="0"/>
              <a:t>E-5, </a:t>
            </a:r>
            <a:r>
              <a:rPr lang="en-US" altLang="ja-JP" dirty="0" smtClean="0"/>
              <a:t>E+5</a:t>
            </a:r>
            <a:r>
              <a:rPr lang="en-US" altLang="ja-JP" dirty="0"/>
              <a:t>, E+7</a:t>
            </a:r>
            <a:r>
              <a:rPr lang="en-US" altLang="ja-JP" dirty="0" smtClean="0"/>
              <a:t> </a:t>
            </a:r>
            <a:r>
              <a:rPr lang="ja-JP" altLang="en-US" dirty="0"/>
              <a:t>のみである</a:t>
            </a:r>
            <a:r>
              <a:rPr lang="ja-JP" altLang="en-US" dirty="0" smtClean="0"/>
              <a:t>。（これらの</a:t>
            </a:r>
            <a:r>
              <a:rPr lang="en-US" altLang="ja-JP" dirty="0" smtClean="0"/>
              <a:t>spec</a:t>
            </a:r>
            <a:r>
              <a:rPr lang="ja-JP" altLang="en-US" dirty="0" smtClean="0"/>
              <a:t>がフルビームを越えているのは、将来の</a:t>
            </a:r>
            <a:r>
              <a:rPr lang="en-US" altLang="ja-JP" dirty="0" smtClean="0"/>
              <a:t>upgrade</a:t>
            </a:r>
            <a:r>
              <a:rPr lang="ja-JP" altLang="en-US" dirty="0" smtClean="0"/>
              <a:t>を見越しているから。）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en-US" altLang="ja-JP" dirty="0" smtClean="0"/>
              <a:t>E-8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ILC250GeV</a:t>
            </a:r>
            <a:r>
              <a:rPr lang="ja-JP" altLang="en-US" dirty="0" smtClean="0"/>
              <a:t>では建設されない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4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10752"/>
            <a:ext cx="7886700" cy="54927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Beam Dump Specification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3309" y="823582"/>
            <a:ext cx="7886700" cy="1040843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dirty="0" smtClean="0"/>
              <a:t>PB max = ILC250GeV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通常運転中の、そのダンプ付近でのビームパワー</a:t>
            </a:r>
            <a:endParaRPr kumimoji="1" lang="en-US" altLang="ja-JP" dirty="0" smtClean="0"/>
          </a:p>
          <a:p>
            <a:r>
              <a:rPr lang="en-US" altLang="ja-JP" dirty="0" smtClean="0"/>
              <a:t>W = </a:t>
            </a:r>
            <a:r>
              <a:rPr lang="ja-JP" altLang="en-US" dirty="0" smtClean="0"/>
              <a:t>ビームダンプのスペック（</a:t>
            </a:r>
            <a:r>
              <a:rPr lang="en-US" altLang="ja-JP" dirty="0" smtClean="0"/>
              <a:t>20%</a:t>
            </a:r>
            <a:r>
              <a:rPr lang="ja-JP" altLang="en-US" dirty="0" smtClean="0"/>
              <a:t>のマージン込）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PBmax</a:t>
            </a:r>
            <a:r>
              <a:rPr kumimoji="1" lang="en-US" altLang="ja-JP" dirty="0" smtClean="0"/>
              <a:t> &gt; W :   </a:t>
            </a:r>
            <a:r>
              <a:rPr kumimoji="1" lang="ja-JP" altLang="en-US" dirty="0" smtClean="0"/>
              <a:t>フルビームはダンプできない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PBmax</a:t>
            </a:r>
            <a:r>
              <a:rPr lang="en-US" altLang="ja-JP" dirty="0" smtClean="0"/>
              <a:t> &lt; W :   </a:t>
            </a:r>
            <a:r>
              <a:rPr lang="ja-JP" altLang="en-US" dirty="0" smtClean="0"/>
              <a:t>将来の増強に備えたもの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97896"/>
              </p:ext>
            </p:extLst>
          </p:nvPr>
        </p:nvGraphicFramePr>
        <p:xfrm>
          <a:off x="182563" y="1956500"/>
          <a:ext cx="8728193" cy="443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Worksheet" r:id="rId5" imgW="5752957" imgH="2924366" progId="Excel.Sheet.12">
                  <p:embed/>
                </p:oleObj>
              </mc:Choice>
              <mc:Fallback>
                <p:oleObj name="Worksheet" r:id="rId5" imgW="5752957" imgH="29243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563" y="1956500"/>
                        <a:ext cx="8728193" cy="4435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54380"/>
            <a:ext cx="7886700" cy="6917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[E-1]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846158"/>
            <a:ext cx="7886700" cy="551019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 smtClean="0"/>
              <a:t>5GeV </a:t>
            </a:r>
            <a:r>
              <a:rPr kumimoji="1" lang="ja-JP" altLang="en-US" dirty="0" smtClean="0"/>
              <a:t>電子入射器の利用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入射器のみ</a:t>
            </a:r>
            <a:r>
              <a:rPr lang="en-US" altLang="ja-JP" dirty="0" smtClean="0"/>
              <a:t>10Hz</a:t>
            </a:r>
            <a:r>
              <a:rPr lang="ja-JP" altLang="en-US" dirty="0" smtClean="0"/>
              <a:t>運転し、</a:t>
            </a:r>
            <a:r>
              <a:rPr lang="en-US" altLang="ja-JP" dirty="0" smtClean="0"/>
              <a:t>5Hz</a:t>
            </a:r>
            <a:r>
              <a:rPr lang="ja-JP" altLang="en-US" dirty="0" smtClean="0"/>
              <a:t>を</a:t>
            </a:r>
            <a:r>
              <a:rPr lang="en-US" altLang="ja-JP" dirty="0" smtClean="0"/>
              <a:t>collider</a:t>
            </a:r>
            <a:r>
              <a:rPr lang="ja-JP" altLang="en-US" dirty="0" smtClean="0"/>
              <a:t>に、</a:t>
            </a:r>
            <a:r>
              <a:rPr lang="en-US" altLang="ja-JP" dirty="0" smtClean="0"/>
              <a:t>5Hz</a:t>
            </a:r>
            <a:r>
              <a:rPr lang="ja-JP" altLang="en-US" dirty="0" smtClean="0"/>
              <a:t>を寄生実験に使うことは多分可能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en-US" altLang="ja-JP" dirty="0" smtClean="0"/>
              <a:t>Klystron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10Hz</a:t>
            </a:r>
            <a:r>
              <a:rPr kumimoji="1" lang="ja-JP" altLang="en-US" dirty="0" smtClean="0"/>
              <a:t>運転は問題ない </a:t>
            </a:r>
            <a:r>
              <a:rPr kumimoji="1" lang="en-US" altLang="ja-JP" dirty="0" smtClean="0"/>
              <a:t>(Euro-XFEL)</a:t>
            </a:r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電子銃（偏極）も</a:t>
            </a:r>
            <a:r>
              <a:rPr kumimoji="1" lang="en-US" altLang="ja-JP" dirty="0" smtClean="0"/>
              <a:t>OK?</a:t>
            </a:r>
          </a:p>
          <a:p>
            <a:pPr lvl="1">
              <a:lnSpc>
                <a:spcPct val="120000"/>
              </a:lnSpc>
            </a:pPr>
            <a:r>
              <a:rPr kumimoji="1" lang="en-US" altLang="ja-JP" dirty="0" smtClean="0"/>
              <a:t>Marx modulator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AC</a:t>
            </a:r>
            <a:r>
              <a:rPr lang="ja-JP" altLang="en-US" dirty="0" smtClean="0"/>
              <a:t>電源は増強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衝突実験に影響全くなし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フル強度で使うなら、ビームダンプ</a:t>
            </a:r>
            <a:r>
              <a:rPr lang="en-US" altLang="ja-JP" dirty="0" smtClean="0"/>
              <a:t>E-1</a:t>
            </a:r>
            <a:r>
              <a:rPr lang="ja-JP" altLang="en-US" dirty="0" smtClean="0"/>
              <a:t>は</a:t>
            </a:r>
            <a:r>
              <a:rPr lang="en-US" altLang="ja-JP" dirty="0" smtClean="0"/>
              <a:t>120kW</a:t>
            </a:r>
            <a:r>
              <a:rPr lang="ja-JP" altLang="en-US" dirty="0" smtClean="0"/>
              <a:t>に倍増しておく必要あり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FEL</a:t>
            </a:r>
            <a:r>
              <a:rPr lang="ja-JP" altLang="en-US" dirty="0" smtClean="0"/>
              <a:t>として使うなら、</a:t>
            </a:r>
            <a:r>
              <a:rPr lang="en-US" altLang="ja-JP" dirty="0" err="1" smtClean="0"/>
              <a:t>Undulator</a:t>
            </a:r>
            <a:r>
              <a:rPr lang="ja-JP" altLang="en-US" dirty="0" smtClean="0"/>
              <a:t>等を入れる分だけトンネルが必要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電子ビーム</a:t>
            </a:r>
            <a:r>
              <a:rPr lang="ja-JP" altLang="en-US" dirty="0" smtClean="0"/>
              <a:t>のスペックは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version 2 </a:t>
            </a:r>
            <a:r>
              <a:rPr lang="ja-JP" altLang="en-US" dirty="0" smtClean="0"/>
              <a:t>までは「エネルギー以外、</a:t>
            </a:r>
            <a:r>
              <a:rPr lang="en-US" altLang="ja-JP" dirty="0" smtClean="0"/>
              <a:t>Euro-XFEL</a:t>
            </a:r>
            <a:r>
              <a:rPr lang="ja-JP" altLang="en-US" dirty="0" smtClean="0"/>
              <a:t>とほぼ同じはず」としていたが、大きな誤りあり。</a:t>
            </a:r>
            <a:r>
              <a:rPr lang="en-US" altLang="ja-JP" dirty="0" smtClean="0"/>
              <a:t>Euro-XFEL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RF gun</a:t>
            </a:r>
            <a:r>
              <a:rPr lang="ja-JP" altLang="en-US" dirty="0" smtClean="0"/>
              <a:t>を使っているが、</a:t>
            </a:r>
            <a:r>
              <a:rPr lang="en-US" altLang="ja-JP" dirty="0" smtClean="0"/>
              <a:t>ILC</a:t>
            </a:r>
            <a:r>
              <a:rPr lang="ja-JP" altLang="en-US" dirty="0" smtClean="0"/>
              <a:t>では偏極のため</a:t>
            </a:r>
            <a:r>
              <a:rPr lang="en-US" altLang="ja-JP" dirty="0" smtClean="0"/>
              <a:t>DC gun</a:t>
            </a:r>
            <a:r>
              <a:rPr lang="ja-JP" altLang="en-US" dirty="0" smtClean="0"/>
              <a:t>を使っている。このため、バンチ長がはるかに長く、このままでは</a:t>
            </a:r>
            <a:r>
              <a:rPr lang="en-US" altLang="ja-JP" dirty="0" smtClean="0"/>
              <a:t>FEL</a:t>
            </a:r>
            <a:r>
              <a:rPr lang="ja-JP" altLang="en-US" dirty="0" smtClean="0"/>
              <a:t>発振しない。</a:t>
            </a:r>
            <a:r>
              <a:rPr lang="en-US" altLang="ja-JP" dirty="0"/>
              <a:t>FEL</a:t>
            </a:r>
            <a:r>
              <a:rPr lang="ja-JP" altLang="en-US" dirty="0" smtClean="0"/>
              <a:t>発振のためには、</a:t>
            </a:r>
            <a:r>
              <a:rPr lang="en-US" altLang="ja-JP" dirty="0"/>
              <a:t>RF gun</a:t>
            </a:r>
            <a:r>
              <a:rPr lang="ja-JP" altLang="en-US" dirty="0" smtClean="0"/>
              <a:t>を併設する必要がありそう。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/>
              <a:t>偏極して</a:t>
            </a:r>
            <a:r>
              <a:rPr lang="ja-JP" altLang="en-US" dirty="0" smtClean="0"/>
              <a:t>いるが、これは役に立たないだろうか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なお、</a:t>
            </a:r>
            <a:r>
              <a:rPr lang="en-US" altLang="ja-JP" dirty="0" smtClean="0"/>
              <a:t>[E+1]  </a:t>
            </a:r>
            <a:r>
              <a:rPr lang="ja-JP" altLang="en-US" dirty="0" smtClean="0"/>
              <a:t>（発生直後の陽電子）はビームの質が悪く、利用価値がないと思われる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678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[E-2,E-3,E+2,E+3]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16866"/>
            <a:ext cx="8131528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ja-JP" dirty="0" smtClean="0"/>
              <a:t>Damping Ring</a:t>
            </a:r>
            <a:r>
              <a:rPr lang="ja-JP" altLang="en-US" dirty="0" smtClean="0"/>
              <a:t>出口</a:t>
            </a:r>
            <a:r>
              <a:rPr lang="en-US" altLang="ja-JP" dirty="0"/>
              <a:t> [E-2,E+2</a:t>
            </a:r>
            <a:r>
              <a:rPr lang="en-US" altLang="ja-JP" dirty="0" smtClean="0"/>
              <a:t>]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および、バンチ圧縮器直前</a:t>
            </a:r>
            <a:r>
              <a:rPr lang="en-US" altLang="ja-JP" dirty="0"/>
              <a:t> [E-3,E+3]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 smtClean="0"/>
              <a:t>いずれも</a:t>
            </a:r>
            <a:r>
              <a:rPr lang="en-US" altLang="ja-JP" dirty="0" smtClean="0"/>
              <a:t>5GeV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低</a:t>
            </a:r>
            <a:r>
              <a:rPr lang="en-US" altLang="ja-JP" dirty="0" smtClean="0"/>
              <a:t>emittance (~4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m.rad x 20nm.rad)</a:t>
            </a:r>
          </a:p>
          <a:p>
            <a:pPr>
              <a:lnSpc>
                <a:spcPct val="100000"/>
              </a:lnSpc>
            </a:pPr>
            <a:r>
              <a:rPr kumimoji="1" lang="ja-JP" altLang="en-US" dirty="0" smtClean="0"/>
              <a:t>しかし、バンチ長は長い（</a:t>
            </a:r>
            <a:r>
              <a:rPr kumimoji="1" lang="en-US" altLang="ja-JP" dirty="0" smtClean="0"/>
              <a:t>6mm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 smtClean="0"/>
              <a:t>パルス構造は主リナックと同じで、バンチ間隔</a:t>
            </a:r>
            <a:r>
              <a:rPr lang="en-US" altLang="ja-JP" dirty="0" smtClean="0"/>
              <a:t>554ns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1312</a:t>
            </a:r>
            <a:r>
              <a:rPr lang="ja-JP" altLang="en-US" dirty="0" smtClean="0"/>
              <a:t>バンチ、</a:t>
            </a:r>
            <a:r>
              <a:rPr lang="en-US" altLang="ja-JP" dirty="0" smtClean="0"/>
              <a:t>5Hz</a:t>
            </a:r>
            <a:endParaRPr kumimoji="1" lang="en-US" altLang="ja-JP" dirty="0" smtClean="0"/>
          </a:p>
          <a:p>
            <a:pPr>
              <a:lnSpc>
                <a:spcPct val="100000"/>
              </a:lnSpc>
            </a:pPr>
            <a:r>
              <a:rPr lang="en-US" altLang="ja-JP" dirty="0" smtClean="0"/>
              <a:t>Energy spread ~0.11%</a:t>
            </a:r>
            <a:endParaRPr kumimoji="1"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 smtClean="0"/>
              <a:t>平均電流は低い（</a:t>
            </a:r>
            <a:r>
              <a:rPr lang="en-US" altLang="ja-JP" dirty="0" smtClean="0"/>
              <a:t>~20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A)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[E-6, E+6]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74362"/>
            <a:ext cx="78867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 smtClean="0"/>
              <a:t>バンチ圧縮直後</a:t>
            </a:r>
            <a:endParaRPr kumimoji="1" lang="en-US" altLang="ja-JP" dirty="0" smtClean="0"/>
          </a:p>
          <a:p>
            <a:pPr>
              <a:lnSpc>
                <a:spcPct val="100000"/>
              </a:lnSpc>
            </a:pPr>
            <a:r>
              <a:rPr kumimoji="1" lang="en-US" altLang="ja-JP" dirty="0" smtClean="0"/>
              <a:t>15GeV, </a:t>
            </a:r>
            <a:r>
              <a:rPr lang="ja-JP" altLang="en-US" dirty="0"/>
              <a:t>低</a:t>
            </a:r>
            <a:r>
              <a:rPr lang="en-US" altLang="ja-JP" dirty="0"/>
              <a:t>emittance (~</a:t>
            </a:r>
            <a:r>
              <a:rPr lang="en-US" altLang="ja-JP" dirty="0" smtClean="0"/>
              <a:t>4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m.rad </a:t>
            </a:r>
            <a:r>
              <a:rPr lang="en-US" altLang="ja-JP" dirty="0"/>
              <a:t>x </a:t>
            </a:r>
            <a:r>
              <a:rPr lang="en-US" altLang="ja-JP" dirty="0" smtClean="0"/>
              <a:t>20nm.rad)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Energy spread</a:t>
            </a:r>
            <a:r>
              <a:rPr lang="ja-JP" altLang="en-US" dirty="0"/>
              <a:t>はやや大きい</a:t>
            </a:r>
            <a:r>
              <a:rPr lang="en-US" altLang="ja-JP" dirty="0"/>
              <a:t>    ~1.2%</a:t>
            </a:r>
          </a:p>
          <a:p>
            <a:pPr>
              <a:lnSpc>
                <a:spcPct val="100000"/>
              </a:lnSpc>
            </a:pPr>
            <a:r>
              <a:rPr lang="ja-JP" altLang="en-US" dirty="0" smtClean="0"/>
              <a:t>バンチ長は短い（</a:t>
            </a:r>
            <a:r>
              <a:rPr lang="en-US" altLang="ja-JP" dirty="0" smtClean="0"/>
              <a:t>0.3mm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ja-JP" altLang="en-US" dirty="0" smtClean="0"/>
              <a:t>衝突実験中は、</a:t>
            </a:r>
            <a:r>
              <a:rPr lang="en-US" altLang="ja-JP" dirty="0" smtClean="0"/>
              <a:t>0.3mm</a:t>
            </a:r>
            <a:r>
              <a:rPr lang="ja-JP" altLang="en-US" dirty="0" smtClean="0"/>
              <a:t>にしなければならないが、バンチ圧縮器自体は少なくとも </a:t>
            </a:r>
            <a:r>
              <a:rPr lang="en-US" altLang="ja-JP" dirty="0" smtClean="0"/>
              <a:t>0.15mm 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圧縮する能力をもつ。ただしその場合、</a:t>
            </a:r>
            <a:r>
              <a:rPr lang="en-US" altLang="ja-JP" dirty="0" smtClean="0"/>
              <a:t>energy spread</a:t>
            </a:r>
            <a:r>
              <a:rPr lang="ja-JP" altLang="en-US" dirty="0" smtClean="0"/>
              <a:t>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倍になる。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en-US" altLang="ja-JP" b="1" dirty="0"/>
              <a:t>0.15mm</a:t>
            </a:r>
            <a:r>
              <a:rPr lang="ja-JP" altLang="en-US" b="1" dirty="0"/>
              <a:t>がどうしても必要なら</a:t>
            </a:r>
            <a:r>
              <a:rPr lang="ja-JP" altLang="en-US" b="1" dirty="0" smtClean="0"/>
              <a:t>、</a:t>
            </a:r>
            <a:r>
              <a:rPr lang="en-US" altLang="ja-JP" b="1" dirty="0" smtClean="0"/>
              <a:t>parasitic</a:t>
            </a:r>
            <a:r>
              <a:rPr lang="ja-JP" altLang="en-US" b="1" dirty="0" smtClean="0"/>
              <a:t>運転にはならないが、数時間</a:t>
            </a:r>
            <a:r>
              <a:rPr lang="en-US" altLang="ja-JP" b="1" dirty="0"/>
              <a:t>/</a:t>
            </a:r>
            <a:r>
              <a:rPr lang="ja-JP" altLang="en-US" b="1" dirty="0"/>
              <a:t>数日のマシンタイムを得て行うことも可能ではないかと思われる</a:t>
            </a:r>
            <a:r>
              <a:rPr lang="ja-JP" altLang="en-US" b="1" dirty="0" smtClean="0"/>
              <a:t>。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en-US" altLang="ja-JP" dirty="0" smtClean="0"/>
              <a:t>Full beam power</a:t>
            </a:r>
            <a:r>
              <a:rPr lang="ja-JP" altLang="en-US" dirty="0" smtClean="0"/>
              <a:t>は</a:t>
            </a:r>
            <a:r>
              <a:rPr lang="en-US" altLang="ja-JP" dirty="0" smtClean="0"/>
              <a:t>~300kW</a:t>
            </a:r>
            <a:r>
              <a:rPr lang="ja-JP" altLang="en-US" dirty="0" err="1" smtClean="0"/>
              <a:t>。</a:t>
            </a:r>
            <a:r>
              <a:rPr lang="en-US" altLang="ja-JP" dirty="0" smtClean="0"/>
              <a:t>Dump &lt; 60kW</a:t>
            </a:r>
          </a:p>
          <a:p>
            <a:pPr>
              <a:lnSpc>
                <a:spcPct val="100000"/>
              </a:lnSpc>
            </a:pPr>
            <a:r>
              <a:rPr lang="en-US" altLang="ja-JP" dirty="0" smtClean="0"/>
              <a:t>10%</a:t>
            </a:r>
            <a:r>
              <a:rPr lang="ja-JP" altLang="en-US" dirty="0" smtClean="0"/>
              <a:t>程度盗むばあい、</a:t>
            </a:r>
            <a:r>
              <a:rPr lang="en-US" altLang="ja-JP" dirty="0" smtClean="0"/>
              <a:t>beam dump E-6, E+6 </a:t>
            </a:r>
            <a:r>
              <a:rPr lang="ja-JP" altLang="en-US" dirty="0" smtClean="0"/>
              <a:t>の増強は必要ない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2018/7/5 </a:t>
            </a:r>
            <a:r>
              <a:rPr kumimoji="1" lang="ja-JP" altLang="en-US" smtClean="0"/>
              <a:t>多角的利用 宇治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3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2386</Words>
  <Application>Microsoft Office PowerPoint</Application>
  <PresentationFormat>画面に合わせる (4:3)</PresentationFormat>
  <Paragraphs>272</Paragraphs>
  <Slides>23</Slides>
  <Notes>22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Symbol</vt:lpstr>
      <vt:lpstr>Wingdings</vt:lpstr>
      <vt:lpstr>Office テーマ</vt:lpstr>
      <vt:lpstr>Worksheet</vt:lpstr>
      <vt:lpstr>ILCの多角的利用の ためのビーム Version 3</vt:lpstr>
      <vt:lpstr>PowerPoint プレゼンテーション</vt:lpstr>
      <vt:lpstr>基本ビームパラメータ</vt:lpstr>
      <vt:lpstr>寄生利用の形態</vt:lpstr>
      <vt:lpstr>ビームダンプの配置</vt:lpstr>
      <vt:lpstr>Beam Dump Specification</vt:lpstr>
      <vt:lpstr>[E-1] </vt:lpstr>
      <vt:lpstr>[E-2,E-3,E+2,E+3] </vt:lpstr>
      <vt:lpstr>[E-6, E+6]</vt:lpstr>
      <vt:lpstr>[E-4, E+4] </vt:lpstr>
      <vt:lpstr>[E-5, E+5]</vt:lpstr>
      <vt:lpstr>衝突後の電子のエネルギースペクトルの例</vt:lpstr>
      <vt:lpstr>[E+7]</vt:lpstr>
      <vt:lpstr>Photon Energy Distribution on Target</vt:lpstr>
      <vt:lpstr>Photon (x-y) Distribution on Target</vt:lpstr>
      <vt:lpstr>Photon Data</vt:lpstr>
      <vt:lpstr>Photon Dumpの位置</vt:lpstr>
      <vt:lpstr>Damping Ringのビームの利用</vt:lpstr>
      <vt:lpstr>超短バンチの可能性</vt:lpstr>
      <vt:lpstr>主リナック途中での取出し</vt:lpstr>
      <vt:lpstr>例えば、45GeVビームの取出し？</vt:lpstr>
      <vt:lpstr>45GeVビームの取出し（つづき）</vt:lpstr>
      <vt:lpstr>注意事項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ILCの多角的利用の ためのビーム</dc:title>
  <dc:creator>Yokoya</dc:creator>
  <cp:lastModifiedBy>Yokoya</cp:lastModifiedBy>
  <cp:revision>101</cp:revision>
  <dcterms:created xsi:type="dcterms:W3CDTF">2018-04-18T05:15:17Z</dcterms:created>
  <dcterms:modified xsi:type="dcterms:W3CDTF">2018-07-04T01:58:57Z</dcterms:modified>
</cp:coreProperties>
</file>