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4"/>
  </p:notesMasterIdLst>
  <p:sldIdLst>
    <p:sldId id="295" r:id="rId2"/>
    <p:sldId id="305" r:id="rId3"/>
    <p:sldId id="267" r:id="rId4"/>
    <p:sldId id="324" r:id="rId5"/>
    <p:sldId id="268" r:id="rId6"/>
    <p:sldId id="269" r:id="rId7"/>
    <p:sldId id="296" r:id="rId8"/>
    <p:sldId id="283" r:id="rId9"/>
    <p:sldId id="287" r:id="rId10"/>
    <p:sldId id="272" r:id="rId11"/>
    <p:sldId id="273" r:id="rId12"/>
    <p:sldId id="277" r:id="rId13"/>
    <p:sldId id="311" r:id="rId14"/>
    <p:sldId id="312" r:id="rId15"/>
    <p:sldId id="313" r:id="rId16"/>
    <p:sldId id="318" r:id="rId17"/>
    <p:sldId id="299" r:id="rId18"/>
    <p:sldId id="279" r:id="rId19"/>
    <p:sldId id="290" r:id="rId20"/>
    <p:sldId id="306" r:id="rId21"/>
    <p:sldId id="307" r:id="rId22"/>
    <p:sldId id="308" r:id="rId23"/>
    <p:sldId id="325" r:id="rId24"/>
    <p:sldId id="309" r:id="rId25"/>
    <p:sldId id="310" r:id="rId26"/>
    <p:sldId id="322" r:id="rId27"/>
    <p:sldId id="321" r:id="rId28"/>
    <p:sldId id="320" r:id="rId29"/>
    <p:sldId id="284" r:id="rId30"/>
    <p:sldId id="323" r:id="rId31"/>
    <p:sldId id="285" r:id="rId32"/>
    <p:sldId id="292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1" autoAdjust="0"/>
    <p:restoredTop sz="94099" autoAdjust="0"/>
  </p:normalViewPr>
  <p:slideViewPr>
    <p:cSldViewPr snapToGrid="0">
      <p:cViewPr varScale="1">
        <p:scale>
          <a:sx n="61" d="100"/>
          <a:sy n="61" d="100"/>
        </p:scale>
        <p:origin x="28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&#39640;&#22330;&#30913;&#20307;&#30740;&#21046;\Important%20references\Jc%20Chart\Je_vs_B-0814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608873803131777E-2"/>
          <c:y val="2.2920570691171871E-2"/>
          <c:w val="0.88468041058861113"/>
          <c:h val="0.86816911560968768"/>
        </c:manualLayout>
      </c:layout>
      <c:scatterChart>
        <c:scatterStyle val="smoothMarker"/>
        <c:varyColors val="0"/>
        <c:ser>
          <c:idx val="9"/>
          <c:order val="0"/>
          <c:tx>
            <c:v>REBCO: B ∥ Tape plane</c:v>
          </c:tx>
          <c:spPr>
            <a:ln w="34925" cap="sq">
              <a:solidFill>
                <a:srgbClr val="CEB888"/>
              </a:solidFill>
              <a:miter lim="800000"/>
            </a:ln>
          </c:spPr>
          <c:marker>
            <c:symbol val="diamond"/>
            <c:size val="9"/>
            <c:spPr>
              <a:solidFill>
                <a:srgbClr val="E3D7BB">
                  <a:alpha val="80000"/>
                </a:srgbClr>
              </a:solidFill>
              <a:ln>
                <a:solidFill>
                  <a:srgbClr val="CEB888"/>
                </a:solidFill>
              </a:ln>
            </c:spPr>
          </c:marker>
          <c:xVal>
            <c:numLit>
              <c:formatCode>General</c:formatCode>
              <c:ptCount val="4"/>
              <c:pt idx="0">
                <c:v>5</c:v>
              </c:pt>
              <c:pt idx="1">
                <c:v>10</c:v>
              </c:pt>
              <c:pt idx="2">
                <c:v>15</c:v>
              </c:pt>
              <c:pt idx="3">
                <c:v>20</c:v>
              </c:pt>
            </c:numLit>
          </c:xVal>
          <c:yVal>
            <c:numLit>
              <c:formatCode>General</c:formatCode>
              <c:ptCount val="4"/>
              <c:pt idx="0">
                <c:v>4599.7996000000003</c:v>
              </c:pt>
              <c:pt idx="1">
                <c:v>4264.0246000000016</c:v>
              </c:pt>
              <c:pt idx="2">
                <c:v>3416.6751299999996</c:v>
              </c:pt>
              <c:pt idx="3">
                <c:v>3085.9004000000004</c:v>
              </c:pt>
            </c:numLit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04BF-439D-BF12-00639100CAEC}"/>
            </c:ext>
          </c:extLst>
        </c:ser>
        <c:ser>
          <c:idx val="17"/>
          <c:order val="1"/>
          <c:tx>
            <c:v>REBCO: B ⊥ Tape Plane</c:v>
          </c:tx>
          <c:spPr>
            <a:ln w="31750" cap="sq">
              <a:solidFill>
                <a:srgbClr val="BB9D59">
                  <a:alpha val="70000"/>
                </a:srgbClr>
              </a:solidFill>
              <a:prstDash val="lgDashDot"/>
              <a:bevel/>
            </a:ln>
          </c:spPr>
          <c:marker>
            <c:symbol val="diamond"/>
            <c:size val="9"/>
            <c:spPr>
              <a:solidFill>
                <a:srgbClr val="BB9D59">
                  <a:alpha val="30000"/>
                </a:srgbClr>
              </a:solidFill>
              <a:ln w="12700" cap="sq">
                <a:solidFill>
                  <a:srgbClr val="BB9D59"/>
                </a:solidFill>
                <a:bevel/>
              </a:ln>
            </c:spPr>
          </c:marker>
          <c:xVal>
            <c:numLit>
              <c:formatCode>General</c:formatCode>
              <c:ptCount val="26"/>
              <c:pt idx="0">
                <c:v>1</c:v>
              </c:pt>
              <c:pt idx="1">
                <c:v>1.5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  <c:pt idx="5">
                <c:v>5</c:v>
              </c:pt>
              <c:pt idx="6">
                <c:v>6</c:v>
              </c:pt>
              <c:pt idx="7">
                <c:v>7</c:v>
              </c:pt>
              <c:pt idx="8">
                <c:v>8</c:v>
              </c:pt>
              <c:pt idx="9">
                <c:v>9</c:v>
              </c:pt>
              <c:pt idx="10">
                <c:v>10</c:v>
              </c:pt>
              <c:pt idx="11">
                <c:v>11</c:v>
              </c:pt>
              <c:pt idx="12">
                <c:v>12</c:v>
              </c:pt>
              <c:pt idx="13">
                <c:v>13</c:v>
              </c:pt>
              <c:pt idx="14">
                <c:v>14</c:v>
              </c:pt>
              <c:pt idx="15">
                <c:v>15</c:v>
              </c:pt>
              <c:pt idx="16">
                <c:v>16</c:v>
              </c:pt>
              <c:pt idx="17">
                <c:v>18</c:v>
              </c:pt>
              <c:pt idx="18">
                <c:v>20</c:v>
              </c:pt>
              <c:pt idx="19">
                <c:v>22</c:v>
              </c:pt>
              <c:pt idx="20">
                <c:v>24</c:v>
              </c:pt>
              <c:pt idx="21">
                <c:v>25</c:v>
              </c:pt>
              <c:pt idx="22">
                <c:v>26</c:v>
              </c:pt>
              <c:pt idx="23">
                <c:v>28</c:v>
              </c:pt>
              <c:pt idx="24">
                <c:v>30</c:v>
              </c:pt>
              <c:pt idx="25">
                <c:v>31</c:v>
              </c:pt>
            </c:numLit>
          </c:xVal>
          <c:yVal>
            <c:numLit>
              <c:formatCode>General</c:formatCode>
              <c:ptCount val="26"/>
              <c:pt idx="0">
                <c:v>3664.9997999999996</c:v>
              </c:pt>
              <c:pt idx="1">
                <c:v>2919.9994999999999</c:v>
              </c:pt>
              <c:pt idx="2">
                <c:v>2379.9995999999996</c:v>
              </c:pt>
              <c:pt idx="3">
                <c:v>1796.1536999999998</c:v>
              </c:pt>
              <c:pt idx="4">
                <c:v>1447.6923999999997</c:v>
              </c:pt>
              <c:pt idx="5">
                <c:v>1188.462</c:v>
              </c:pt>
              <c:pt idx="6">
                <c:v>1034.3652</c:v>
              </c:pt>
              <c:pt idx="7">
                <c:v>956.92299999999977</c:v>
              </c:pt>
              <c:pt idx="8">
                <c:v>851.83009999999979</c:v>
              </c:pt>
              <c:pt idx="9">
                <c:v>780.84489999999983</c:v>
              </c:pt>
              <c:pt idx="10">
                <c:v>719.9994999999999</c:v>
              </c:pt>
              <c:pt idx="11">
                <c:v>679.43589999999983</c:v>
              </c:pt>
              <c:pt idx="12">
                <c:v>626.08699999999999</c:v>
              </c:pt>
              <c:pt idx="13">
                <c:v>593.23880000000008</c:v>
              </c:pt>
              <c:pt idx="14">
                <c:v>563.47829999999999</c:v>
              </c:pt>
              <c:pt idx="15">
                <c:v>535.38430000000005</c:v>
              </c:pt>
              <c:pt idx="16">
                <c:v>516.52149999999983</c:v>
              </c:pt>
              <c:pt idx="17">
                <c:v>469.56469999999996</c:v>
              </c:pt>
              <c:pt idx="18">
                <c:v>433.07659999999987</c:v>
              </c:pt>
              <c:pt idx="19">
                <c:v>406.9559999999999</c:v>
              </c:pt>
              <c:pt idx="20">
                <c:v>391.30410000000001</c:v>
              </c:pt>
              <c:pt idx="21">
                <c:v>367.69260000000008</c:v>
              </c:pt>
              <c:pt idx="22">
                <c:v>360.00029999999992</c:v>
              </c:pt>
              <c:pt idx="23">
                <c:v>344.34730000000002</c:v>
              </c:pt>
              <c:pt idx="24">
                <c:v>328.69540000000001</c:v>
              </c:pt>
              <c:pt idx="25">
                <c:v>322.30769999999995</c:v>
              </c:pt>
            </c:numLit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4BF-439D-BF12-00639100CAEC}"/>
            </c:ext>
          </c:extLst>
        </c:ser>
        <c:ser>
          <c:idx val="16"/>
          <c:order val="2"/>
          <c:tx>
            <c:v>Bi-2212: 50 bar OP</c:v>
          </c:tx>
          <c:spPr>
            <a:ln w="41275" cap="sq">
              <a:solidFill>
                <a:schemeClr val="accent1"/>
              </a:solidFill>
              <a:prstDash val="sysDot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star"/>
            <c:size val="8"/>
            <c:spPr>
              <a:solidFill>
                <a:schemeClr val="accent1">
                  <a:alpha val="20000"/>
                </a:schemeClr>
              </a:solidFill>
              <a:ln cap="sq">
                <a:solidFill>
                  <a:schemeClr val="accent1"/>
                </a:solidFill>
                <a:beve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c:spPr>
          </c:marker>
          <c:xVal>
            <c:numLit>
              <c:formatCode>General</c:formatCode>
              <c:ptCount val="13"/>
              <c:pt idx="0">
                <c:v>2.999984</c:v>
              </c:pt>
              <c:pt idx="1">
                <c:v>3.9939309999999999</c:v>
              </c:pt>
              <c:pt idx="2">
                <c:v>4.9930310000000002</c:v>
              </c:pt>
              <c:pt idx="3">
                <c:v>5.9924910000000002</c:v>
              </c:pt>
              <c:pt idx="4">
                <c:v>6.9931460000000003</c:v>
              </c:pt>
              <c:pt idx="5">
                <c:v>7.9924419999999996</c:v>
              </c:pt>
              <c:pt idx="6">
                <c:v>8.9930480000000035</c:v>
              </c:pt>
              <c:pt idx="7">
                <c:v>9.9930640000000004</c:v>
              </c:pt>
              <c:pt idx="8">
                <c:v>10.992361000000001</c:v>
              </c:pt>
              <c:pt idx="9">
                <c:v>11.9938</c:v>
              </c:pt>
              <c:pt idx="10">
                <c:v>12.993457000000003</c:v>
              </c:pt>
              <c:pt idx="11">
                <c:v>13.99272</c:v>
              </c:pt>
              <c:pt idx="12">
                <c:v>14.993064</c:v>
              </c:pt>
            </c:numLit>
          </c:xVal>
          <c:yVal>
            <c:numLit>
              <c:formatCode>General</c:formatCode>
              <c:ptCount val="13"/>
              <c:pt idx="0">
                <c:v>2187.8458417432694</c:v>
              </c:pt>
              <c:pt idx="1">
                <c:v>2018.5436681638316</c:v>
              </c:pt>
              <c:pt idx="2">
                <c:v>1897.0960723641249</c:v>
              </c:pt>
              <c:pt idx="3">
                <c:v>1799.3564251411271</c:v>
              </c:pt>
              <c:pt idx="4">
                <c:v>1729.1672695549094</c:v>
              </c:pt>
              <c:pt idx="5">
                <c:v>1666.7736182076394</c:v>
              </c:pt>
              <c:pt idx="6">
                <c:v>1608.1836927050426</c:v>
              </c:pt>
              <c:pt idx="7">
                <c:v>1558.7922887145387</c:v>
              </c:pt>
              <c:pt idx="8">
                <c:v>1516.4065574582589</c:v>
              </c:pt>
              <c:pt idx="9">
                <c:v>1473.2905970615227</c:v>
              </c:pt>
              <c:pt idx="10">
                <c:v>1436.5687264809467</c:v>
              </c:pt>
              <c:pt idx="11">
                <c:v>1398.9095144094306</c:v>
              </c:pt>
              <c:pt idx="12">
                <c:v>1365.378653133321</c:v>
              </c:pt>
            </c:numLit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4BF-439D-BF12-00639100CAEC}"/>
            </c:ext>
          </c:extLst>
        </c:ser>
        <c:ser>
          <c:idx val="5"/>
          <c:order val="3"/>
          <c:tx>
            <c:v>Nb₃Sn: Internal Sn RRP®</c:v>
          </c:tx>
          <c:spPr>
            <a:ln w="34925" cap="sq">
              <a:solidFill>
                <a:schemeClr val="accent2"/>
              </a:solidFill>
              <a:miter lim="800000"/>
            </a:ln>
          </c:spPr>
          <c:marker>
            <c:spPr>
              <a:solidFill>
                <a:srgbClr val="C0504D">
                  <a:lumMod val="20000"/>
                  <a:lumOff val="80000"/>
                  <a:alpha val="50000"/>
                </a:srgbClr>
              </a:solidFill>
              <a:ln>
                <a:solidFill>
                  <a:schemeClr val="accent2"/>
                </a:solidFill>
              </a:ln>
            </c:spPr>
          </c:marker>
          <c:xVal>
            <c:numLit>
              <c:formatCode>General</c:formatCode>
              <c:ptCount val="12"/>
              <c:pt idx="0">
                <c:v>12</c:v>
              </c:pt>
              <c:pt idx="1">
                <c:v>13</c:v>
              </c:pt>
              <c:pt idx="2">
                <c:v>14</c:v>
              </c:pt>
              <c:pt idx="3">
                <c:v>14.5</c:v>
              </c:pt>
              <c:pt idx="4">
                <c:v>15</c:v>
              </c:pt>
              <c:pt idx="5">
                <c:v>15.5</c:v>
              </c:pt>
              <c:pt idx="6">
                <c:v>16</c:v>
              </c:pt>
              <c:pt idx="7">
                <c:v>20</c:v>
              </c:pt>
              <c:pt idx="8">
                <c:v>21</c:v>
              </c:pt>
              <c:pt idx="9">
                <c:v>22</c:v>
              </c:pt>
              <c:pt idx="10">
                <c:v>23</c:v>
              </c:pt>
              <c:pt idx="11">
                <c:v>24</c:v>
              </c:pt>
            </c:numLit>
          </c:xVal>
          <c:yVal>
            <c:numLit>
              <c:formatCode>General</c:formatCode>
              <c:ptCount val="12"/>
              <c:pt idx="0">
                <c:v>1754.8557096240302</c:v>
              </c:pt>
              <c:pt idx="1">
                <c:v>1454.9349156155595</c:v>
              </c:pt>
              <c:pt idx="2">
                <c:v>1190.981412184507</c:v>
              </c:pt>
              <c:pt idx="3">
                <c:v>1072.637423833002</c:v>
              </c:pt>
              <c:pt idx="4">
                <c:v>957.77414102124771</c:v>
              </c:pt>
              <c:pt idx="5">
                <c:v>855.09332759861832</c:v>
              </c:pt>
              <c:pt idx="6">
                <c:v>757.63357248561431</c:v>
              </c:pt>
              <c:pt idx="7">
                <c:v>268.01432656076099</c:v>
              </c:pt>
              <c:pt idx="8">
                <c:v>190.85868709629949</c:v>
              </c:pt>
              <c:pt idx="9">
                <c:v>118.9241059414632</c:v>
              </c:pt>
              <c:pt idx="10">
                <c:v>65.553287665294363</c:v>
              </c:pt>
              <c:pt idx="11">
                <c:v>28.309738389967816</c:v>
              </c:pt>
            </c:numLit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04BF-439D-BF12-00639100CAEC}"/>
            </c:ext>
          </c:extLst>
        </c:ser>
        <c:ser>
          <c:idx val="6"/>
          <c:order val="4"/>
          <c:tx>
            <c:v>Nb₃Sn: High Sn Bronze</c:v>
          </c:tx>
          <c:spPr>
            <a:ln w="34925" cap="sq">
              <a:solidFill>
                <a:schemeClr val="accent2">
                  <a:lumMod val="75000"/>
                </a:schemeClr>
              </a:solidFill>
              <a:prstDash val="lgDash"/>
              <a:miter lim="800000"/>
            </a:ln>
          </c:spPr>
          <c:marker>
            <c:spPr>
              <a:solidFill>
                <a:srgbClr val="C0504D">
                  <a:lumMod val="20000"/>
                  <a:lumOff val="80000"/>
                  <a:alpha val="50000"/>
                </a:srgbClr>
              </a:solidFill>
              <a:ln>
                <a:solidFill>
                  <a:srgbClr val="C0504D">
                    <a:lumMod val="75000"/>
                  </a:srgbClr>
                </a:solidFill>
              </a:ln>
            </c:spPr>
          </c:marker>
          <c:xVal>
            <c:numLit>
              <c:formatCode>General</c:formatCode>
              <c:ptCount val="8"/>
              <c:pt idx="0">
                <c:v>18</c:v>
              </c:pt>
              <c:pt idx="1">
                <c:v>19.0121</c:v>
              </c:pt>
              <c:pt idx="2">
                <c:v>20.013500000000001</c:v>
              </c:pt>
              <c:pt idx="3">
                <c:v>21.014800000000005</c:v>
              </c:pt>
              <c:pt idx="4">
                <c:v>22.016200000000001</c:v>
              </c:pt>
              <c:pt idx="5">
                <c:v>22.995999999999995</c:v>
              </c:pt>
              <c:pt idx="6">
                <c:v>23.997299999999996</c:v>
              </c:pt>
              <c:pt idx="7">
                <c:v>24.998699999999992</c:v>
              </c:pt>
            </c:numLit>
          </c:xVal>
          <c:yVal>
            <c:numLit>
              <c:formatCode>General</c:formatCode>
              <c:ptCount val="8"/>
              <c:pt idx="0">
                <c:v>166.6430769230769</c:v>
              </c:pt>
              <c:pt idx="1">
                <c:v>137.81461538461539</c:v>
              </c:pt>
              <c:pt idx="2">
                <c:v>111.09538461538462</c:v>
              </c:pt>
              <c:pt idx="3">
                <c:v>84.376153846153827</c:v>
              </c:pt>
              <c:pt idx="4">
                <c:v>60.821230769230766</c:v>
              </c:pt>
              <c:pt idx="5">
                <c:v>40.078769230769232</c:v>
              </c:pt>
              <c:pt idx="6">
                <c:v>19.336230769230774</c:v>
              </c:pt>
              <c:pt idx="7">
                <c:v>8.0860769230769236</c:v>
              </c:pt>
            </c:numLit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04BF-439D-BF12-00639100CAEC}"/>
            </c:ext>
          </c:extLst>
        </c:ser>
        <c:ser>
          <c:idx val="1"/>
          <c:order val="5"/>
          <c:tx>
            <c:v>Nb-Ti: LHC 4.2 K</c:v>
          </c:tx>
          <c:spPr>
            <a:ln w="34925" cap="sq">
              <a:solidFill>
                <a:schemeClr val="accent4"/>
              </a:solidFill>
              <a:prstDash val="dashDot"/>
              <a:miter lim="800000"/>
            </a:ln>
          </c:spPr>
          <c:marker>
            <c:symbol val="x"/>
            <c:size val="6"/>
            <c:spPr>
              <a:solidFill>
                <a:schemeClr val="bg1">
                  <a:alpha val="50000"/>
                </a:schemeClr>
              </a:solidFill>
              <a:ln>
                <a:solidFill>
                  <a:schemeClr val="accent4"/>
                </a:solidFill>
              </a:ln>
            </c:spPr>
          </c:marker>
          <c:xVal>
            <c:numLit>
              <c:formatCode>General</c:formatCode>
              <c:ptCount val="9"/>
              <c:pt idx="0">
                <c:v>0.61415100000000011</c:v>
              </c:pt>
              <c:pt idx="1">
                <c:v>0.95094299999999998</c:v>
              </c:pt>
              <c:pt idx="2">
                <c:v>1.34057</c:v>
              </c:pt>
              <c:pt idx="3">
                <c:v>1.67736</c:v>
              </c:pt>
              <c:pt idx="4">
                <c:v>2.2320799999999994</c:v>
              </c:pt>
              <c:pt idx="5">
                <c:v>3.1830200000000004</c:v>
              </c:pt>
              <c:pt idx="6">
                <c:v>4.1537699999999997</c:v>
              </c:pt>
              <c:pt idx="7">
                <c:v>5.1245299999999983</c:v>
              </c:pt>
              <c:pt idx="8">
                <c:v>6.0952799999999998</c:v>
              </c:pt>
            </c:numLit>
          </c:xVal>
          <c:yVal>
            <c:numLit>
              <c:formatCode>General</c:formatCode>
              <c:ptCount val="9"/>
              <c:pt idx="0">
                <c:v>5106.8846153846143</c:v>
              </c:pt>
              <c:pt idx="1">
                <c:v>4054.1538461538457</c:v>
              </c:pt>
              <c:pt idx="2">
                <c:v>3180.5961538461543</c:v>
              </c:pt>
              <c:pt idx="3">
                <c:v>2710.226923076923</c:v>
              </c:pt>
              <c:pt idx="4">
                <c:v>2217.4576923076925</c:v>
              </c:pt>
              <c:pt idx="5">
                <c:v>1724.6884615384608</c:v>
              </c:pt>
              <c:pt idx="6">
                <c:v>1411.1115384615384</c:v>
              </c:pt>
              <c:pt idx="7">
                <c:v>1187.123076923077</c:v>
              </c:pt>
              <c:pt idx="8">
                <c:v>918.3423076923076</c:v>
              </c:pt>
            </c:numLit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A-04BF-439D-BF12-00639100CAEC}"/>
            </c:ext>
          </c:extLst>
        </c:ser>
        <c:ser>
          <c:idx val="12"/>
          <c:order val="6"/>
          <c:tx>
            <c:v>Nb-Ti: High Field MRI 4.22 K</c:v>
          </c:tx>
          <c:spPr>
            <a:ln w="34925">
              <a:solidFill>
                <a:schemeClr val="accent4"/>
              </a:solidFill>
              <a:prstDash val="sysDot"/>
            </a:ln>
          </c:spPr>
          <c:marker>
            <c:symbol val="x"/>
            <c:size val="9"/>
            <c:spPr>
              <a:solidFill>
                <a:schemeClr val="accent4">
                  <a:alpha val="20000"/>
                </a:schemeClr>
              </a:solidFill>
              <a:ln w="15875">
                <a:solidFill>
                  <a:schemeClr val="accent4"/>
                </a:solidFill>
              </a:ln>
            </c:spPr>
          </c:marker>
          <c:xVal>
            <c:numLit>
              <c:formatCode>General</c:formatCode>
              <c:ptCount val="4"/>
              <c:pt idx="0">
                <c:v>8.5</c:v>
              </c:pt>
              <c:pt idx="1">
                <c:v>9</c:v>
              </c:pt>
              <c:pt idx="2">
                <c:v>9.5</c:v>
              </c:pt>
              <c:pt idx="3">
                <c:v>10</c:v>
              </c:pt>
            </c:numLit>
          </c:xVal>
          <c:yVal>
            <c:numLit>
              <c:formatCode>General</c:formatCode>
              <c:ptCount val="4"/>
              <c:pt idx="0">
                <c:v>393.4782608695653</c:v>
              </c:pt>
              <c:pt idx="1">
                <c:v>291.304347826087</c:v>
              </c:pt>
              <c:pt idx="2">
                <c:v>194.20304347826084</c:v>
              </c:pt>
              <c:pt idx="3">
                <c:v>104.34782608695653</c:v>
              </c:pt>
            </c:numLit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B-04BF-439D-BF12-00639100CAEC}"/>
            </c:ext>
          </c:extLst>
        </c:ser>
        <c:ser>
          <c:idx val="2"/>
          <c:order val="7"/>
          <c:tx>
            <c:v>Exponential Y-axis Labels</c:v>
          </c:tx>
          <c:spPr>
            <a:ln>
              <a:noFill/>
            </a:ln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04BF-439D-BF12-00639100CAE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10</a:t>
                    </a:r>
                    <a:r>
                      <a:rPr lang="en-US" baseline="30000"/>
                      <a:t>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04BF-439D-BF12-00639100CAE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10</a:t>
                    </a:r>
                    <a:r>
                      <a:rPr lang="en-US" baseline="30000"/>
                      <a:t>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04BF-439D-BF12-00639100CAEC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10</a:t>
                    </a:r>
                    <a:r>
                      <a:rPr lang="en-US" baseline="30000"/>
                      <a:t>4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04BF-439D-BF12-00639100CAE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Lit>
              <c:formatCode>General</c:formatCode>
              <c:ptCount val="4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</c:numLit>
          </c:xVal>
          <c:yVal>
            <c:numLit>
              <c:formatCode>General</c:formatCode>
              <c:ptCount val="4"/>
              <c:pt idx="0">
                <c:v>10</c:v>
              </c:pt>
              <c:pt idx="1">
                <c:v>100</c:v>
              </c:pt>
              <c:pt idx="2">
                <c:v>1000</c:v>
              </c:pt>
              <c:pt idx="3">
                <c:v>10000</c:v>
              </c:pt>
            </c:numLit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11-04BF-439D-BF12-00639100CAEC}"/>
            </c:ext>
          </c:extLst>
        </c:ser>
        <c:ser>
          <c:idx val="13"/>
          <c:order val="8"/>
          <c:tx>
            <c:v>Nb-Ti midrange maximal</c:v>
          </c:tx>
          <c:spPr>
            <a:ln w="34925">
              <a:solidFill>
                <a:schemeClr val="accent4"/>
              </a:solidFill>
              <a:prstDash val="sysDot"/>
            </a:ln>
          </c:spPr>
          <c:marker>
            <c:symbol val="none"/>
          </c:marker>
          <c:xVal>
            <c:numLit>
              <c:formatCode>General</c:formatCode>
              <c:ptCount val="4"/>
              <c:pt idx="0">
                <c:v>6</c:v>
              </c:pt>
              <c:pt idx="1">
                <c:v>7</c:v>
              </c:pt>
              <c:pt idx="2">
                <c:v>8</c:v>
              </c:pt>
              <c:pt idx="3">
                <c:v>8.5</c:v>
              </c:pt>
            </c:numLit>
          </c:xVal>
          <c:yVal>
            <c:numLit>
              <c:formatCode>General</c:formatCode>
              <c:ptCount val="4"/>
              <c:pt idx="0">
                <c:v>971.92307692307702</c:v>
              </c:pt>
              <c:pt idx="1">
                <c:v>687.30769230769238</c:v>
              </c:pt>
              <c:pt idx="2">
                <c:v>448.46153846153834</c:v>
              </c:pt>
              <c:pt idx="3">
                <c:v>393.4782608695653</c:v>
              </c:pt>
            </c:numLit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12-04BF-439D-BF12-00639100CAEC}"/>
            </c:ext>
          </c:extLst>
        </c:ser>
        <c:ser>
          <c:idx val="14"/>
          <c:order val="9"/>
          <c:tx>
            <c:v>2212 Fitted Line for 50bar</c:v>
          </c:tx>
          <c:spPr>
            <a:ln w="41275" cap="sq">
              <a:solidFill>
                <a:schemeClr val="accent1">
                  <a:alpha val="60000"/>
                </a:schemeClr>
              </a:solidFill>
              <a:prstDash val="sysDot"/>
              <a:miter lim="800000"/>
            </a:ln>
          </c:spPr>
          <c:marker>
            <c:symbol val="none"/>
          </c:marker>
          <c:xVal>
            <c:numLit>
              <c:formatCode>General</c:formatCode>
              <c:ptCount val="4"/>
              <c:pt idx="0">
                <c:v>15</c:v>
              </c:pt>
              <c:pt idx="1">
                <c:v>20</c:v>
              </c:pt>
              <c:pt idx="2">
                <c:v>30</c:v>
              </c:pt>
              <c:pt idx="3">
                <c:v>32</c:v>
              </c:pt>
            </c:numLit>
          </c:xVal>
          <c:yVal>
            <c:numLit>
              <c:formatCode>General</c:formatCode>
              <c:ptCount val="4"/>
              <c:pt idx="0">
                <c:v>1379.4096957930083</c:v>
              </c:pt>
              <c:pt idx="1">
                <c:v>1269.0092532039587</c:v>
              </c:pt>
              <c:pt idx="2">
                <c:v>1128.2454907451613</c:v>
              </c:pt>
              <c:pt idx="3">
                <c:v>1107.3275813486518</c:v>
              </c:pt>
            </c:numLit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13-04BF-439D-BF12-00639100CAEC}"/>
            </c:ext>
          </c:extLst>
        </c:ser>
        <c:ser>
          <c:idx val="15"/>
          <c:order val="10"/>
          <c:tx>
            <c:v>YBCO B perp ln extrap</c:v>
          </c:tx>
          <c:spPr>
            <a:ln w="34925" cap="sq">
              <a:solidFill>
                <a:srgbClr val="BB9D59">
                  <a:alpha val="60000"/>
                </a:srgbClr>
              </a:solidFill>
              <a:prstDash val="lgDashDot"/>
              <a:miter lim="800000"/>
            </a:ln>
          </c:spPr>
          <c:marker>
            <c:symbol val="none"/>
          </c:marker>
          <c:xVal>
            <c:numLit>
              <c:formatCode>General</c:formatCode>
              <c:ptCount val="5"/>
              <c:pt idx="0">
                <c:v>31</c:v>
              </c:pt>
              <c:pt idx="1">
                <c:v>32</c:v>
              </c:pt>
              <c:pt idx="2">
                <c:v>35</c:v>
              </c:pt>
              <c:pt idx="3">
                <c:v>40</c:v>
              </c:pt>
              <c:pt idx="4">
                <c:v>45</c:v>
              </c:pt>
            </c:numLit>
          </c:xVal>
          <c:yVal>
            <c:numLit>
              <c:formatCode>General</c:formatCode>
              <c:ptCount val="5"/>
              <c:pt idx="0">
                <c:v>322.23052928331833</c:v>
              </c:pt>
              <c:pt idx="1">
                <c:v>315.45853193281829</c:v>
              </c:pt>
              <c:pt idx="2">
                <c:v>296.34425848430811</c:v>
              </c:pt>
              <c:pt idx="3">
                <c:v>267.8620124374973</c:v>
              </c:pt>
              <c:pt idx="4">
                <c:v>242.7388909319908</c:v>
              </c:pt>
            </c:numLit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14-04BF-439D-BF12-00639100CAEC}"/>
            </c:ext>
          </c:extLst>
        </c:ser>
        <c:ser>
          <c:idx val="10"/>
          <c:order val="11"/>
          <c:tx>
            <c:v>YBCO par ln extrap</c:v>
          </c:tx>
          <c:spPr>
            <a:ln w="34925" cap="flat">
              <a:solidFill>
                <a:srgbClr val="CEB888">
                  <a:alpha val="70000"/>
                </a:srgbClr>
              </a:solidFill>
              <a:prstDash val="dash"/>
            </a:ln>
          </c:spPr>
          <c:marker>
            <c:symbol val="none"/>
          </c:marker>
          <c:xVal>
            <c:numLit>
              <c:formatCode>General</c:formatCode>
              <c:ptCount val="4"/>
              <c:pt idx="0">
                <c:v>20</c:v>
              </c:pt>
              <c:pt idx="1">
                <c:v>25</c:v>
              </c:pt>
              <c:pt idx="2">
                <c:v>30</c:v>
              </c:pt>
              <c:pt idx="3">
                <c:v>32</c:v>
              </c:pt>
            </c:numLit>
          </c:xVal>
          <c:yVal>
            <c:numLit>
              <c:formatCode>General</c:formatCode>
              <c:ptCount val="4"/>
              <c:pt idx="0">
                <c:v>3024.7538643577677</c:v>
              </c:pt>
              <c:pt idx="1">
                <c:v>2573.1471482065645</c:v>
              </c:pt>
              <c:pt idx="2">
                <c:v>2188.9669517719249</c:v>
              </c:pt>
              <c:pt idx="3">
                <c:v>2051.8662010538769</c:v>
              </c:pt>
            </c:numLit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5-04BF-439D-BF12-00639100CAEC}"/>
            </c:ext>
          </c:extLst>
        </c:ser>
        <c:ser>
          <c:idx val="18"/>
          <c:order val="12"/>
          <c:tx>
            <c:v>IBS 2016 - Ma IEECAS</c:v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xVal>
            <c:numLit>
              <c:formatCode>General</c:formatCode>
              <c:ptCount val="2"/>
              <c:pt idx="0">
                <c:v>10</c:v>
              </c:pt>
              <c:pt idx="1">
                <c:v>28</c:v>
              </c:pt>
            </c:numLit>
          </c:xVal>
          <c:yVal>
            <c:numLit>
              <c:formatCode>General</c:formatCode>
              <c:ptCount val="2"/>
              <c:pt idx="0">
                <c:v>300</c:v>
              </c:pt>
              <c:pt idx="1">
                <c:v>150</c:v>
              </c:pt>
            </c:numLit>
          </c:yVal>
          <c:smooth val="1"/>
        </c:ser>
        <c:ser>
          <c:idx val="19"/>
          <c:order val="13"/>
          <c:tx>
            <c:v>IBS 2025 - Ma IEECAS</c:v>
          </c:tx>
          <c:spPr>
            <a:ln>
              <a:solidFill>
                <a:srgbClr val="FF0000"/>
              </a:solidFill>
              <a:prstDash val="sysDash"/>
            </a:ln>
          </c:spPr>
          <c:marker>
            <c:spPr>
              <a:solidFill>
                <a:srgbClr val="FF0000"/>
              </a:solidFill>
            </c:spPr>
          </c:marker>
          <c:xVal>
            <c:numLit>
              <c:formatCode>General</c:formatCode>
              <c:ptCount val="2"/>
              <c:pt idx="0">
                <c:v>10</c:v>
              </c:pt>
              <c:pt idx="1">
                <c:v>28</c:v>
              </c:pt>
            </c:numLit>
          </c:xVal>
          <c:yVal>
            <c:numLit>
              <c:formatCode>General</c:formatCode>
              <c:ptCount val="2"/>
              <c:pt idx="0">
                <c:v>2000</c:v>
              </c:pt>
              <c:pt idx="1">
                <c:v>1000</c:v>
              </c:pt>
            </c:numLit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50276752"/>
        <c:axId val="-1150278384"/>
      </c:scatterChart>
      <c:valAx>
        <c:axId val="-1150276752"/>
        <c:scaling>
          <c:orientation val="minMax"/>
          <c:max val="45"/>
        </c:scaling>
        <c:delete val="0"/>
        <c:axPos val="b"/>
        <c:majorGridlines/>
        <c:minorGridlines>
          <c:spPr>
            <a:ln>
              <a:solidFill>
                <a:schemeClr val="bg1">
                  <a:lumMod val="75000"/>
                  <a:alpha val="20000"/>
                </a:schemeClr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Applied Magnetic Field (T)</a:t>
                </a:r>
              </a:p>
            </c:rich>
          </c:tx>
          <c:layout>
            <c:manualLayout>
              <c:xMode val="edge"/>
              <c:yMode val="edge"/>
              <c:x val="0.40743945676480481"/>
              <c:y val="0.95331502368744714"/>
            </c:manualLayout>
          </c:layout>
          <c:overlay val="0"/>
        </c:title>
        <c:numFmt formatCode="General" sourceLinked="0"/>
        <c:majorTickMark val="out"/>
        <c:minorTickMark val="in"/>
        <c:tickLblPos val="nextTo"/>
        <c:txPr>
          <a:bodyPr rot="0" vert="horz"/>
          <a:lstStyle/>
          <a:p>
            <a:pPr>
              <a:defRPr/>
            </a:pPr>
            <a:endParaRPr lang="zh-CN"/>
          </a:p>
        </c:txPr>
        <c:crossAx val="-1150278384"/>
        <c:crosses val="autoZero"/>
        <c:crossBetween val="midCat"/>
        <c:majorUnit val="5"/>
        <c:minorUnit val="1"/>
      </c:valAx>
      <c:valAx>
        <c:axId val="-1150278384"/>
        <c:scaling>
          <c:logBase val="10"/>
          <c:orientation val="minMax"/>
          <c:min val="10"/>
        </c:scaling>
        <c:delete val="0"/>
        <c:axPos val="l"/>
        <c:majorGridlines>
          <c:spPr>
            <a:ln>
              <a:solidFill>
                <a:schemeClr val="tx1"/>
              </a:solidFill>
            </a:ln>
          </c:spPr>
        </c:majorGridlines>
        <c:minorGridlines>
          <c:spPr>
            <a:ln>
              <a:solidFill>
                <a:schemeClr val="bg1">
                  <a:lumMod val="50000"/>
                  <a:alpha val="20000"/>
                </a:schemeClr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Whole Wire Critical</a:t>
                </a:r>
                <a:r>
                  <a:rPr lang="en-US" baseline="0"/>
                  <a:t> Current Density </a:t>
                </a:r>
                <a:r>
                  <a:rPr lang="en-US"/>
                  <a:t>(A/mm², 4.2 K)</a:t>
                </a:r>
              </a:p>
            </c:rich>
          </c:tx>
          <c:layout>
            <c:manualLayout>
              <c:xMode val="edge"/>
              <c:yMode val="edge"/>
              <c:x val="8.9341810904185363E-5"/>
              <c:y val="0.11157199468651675"/>
            </c:manualLayout>
          </c:layout>
          <c:overlay val="0"/>
        </c:title>
        <c:numFmt formatCode="#,##0;[Red]#,##0" sourceLinked="0"/>
        <c:majorTickMark val="out"/>
        <c:minorTickMark val="in"/>
        <c:tickLblPos val="none"/>
        <c:txPr>
          <a:bodyPr rot="0" vert="horz"/>
          <a:lstStyle/>
          <a:p>
            <a:pPr>
              <a:defRPr/>
            </a:pPr>
            <a:endParaRPr lang="zh-CN"/>
          </a:p>
        </c:txPr>
        <c:crossAx val="-1150276752"/>
        <c:crosses val="autoZero"/>
        <c:crossBetween val="midCat"/>
      </c:valAx>
    </c:plotArea>
    <c:legend>
      <c:legendPos val="r"/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ayout>
        <c:manualLayout>
          <c:xMode val="edge"/>
          <c:yMode val="edge"/>
          <c:x val="0.74635940423769664"/>
          <c:y val="0.55631177920941699"/>
          <c:w val="0.22109353048720704"/>
          <c:h val="0.32878024337866868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0.56363</cdr:x>
      <cdr:y>0.14157</cdr:y>
    </cdr:from>
    <cdr:to>
      <cdr:x>0.73686</cdr:x>
      <cdr:y>0.16791</cdr:y>
    </cdr:to>
    <cdr:sp macro="" textlink="">
      <cdr:nvSpPr>
        <cdr:cNvPr id="1024002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880523" y="889989"/>
          <a:ext cx="1500014" cy="16558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none" lIns="0" tIns="0" rIns="0" bIns="0" anchor="t" upright="1">
          <a:spAutoFit/>
        </a:bodyPr>
        <a:lstStyle xmlns:a="http://schemas.openxmlformats.org/drawingml/2006/main"/>
        <a:p xmlns:a="http://schemas.openxmlformats.org/drawingml/2006/main">
          <a:pPr marL="0" indent="0" algn="l" rtl="0">
            <a:defRPr sz="1000"/>
          </a:pPr>
          <a:r>
            <a:rPr lang="en-US" sz="1100" b="1" i="0" strike="noStrike">
              <a:solidFill>
                <a:srgbClr val="CEB888"/>
              </a:solidFill>
              <a:latin typeface="Arial"/>
              <a:ea typeface="+mn-ea"/>
              <a:cs typeface="Arial"/>
            </a:rPr>
            <a:t>REBCO B∥</a:t>
          </a:r>
          <a:r>
            <a:rPr lang="en-US" sz="1100" b="1" i="0" strike="noStrike" baseline="0">
              <a:solidFill>
                <a:srgbClr val="CEB888"/>
              </a:solidFill>
              <a:latin typeface="Arial"/>
              <a:ea typeface="+mn-ea"/>
              <a:cs typeface="Arial"/>
            </a:rPr>
            <a:t> </a:t>
          </a:r>
          <a:r>
            <a:rPr lang="en-US" sz="1100" b="1" i="0" strike="noStrike">
              <a:solidFill>
                <a:srgbClr val="CEB888"/>
              </a:solidFill>
              <a:latin typeface="Arial"/>
              <a:ea typeface="+mn-ea"/>
              <a:cs typeface="Arial"/>
            </a:rPr>
            <a:t>Tape Plane</a:t>
          </a:r>
        </a:p>
      </cdr:txBody>
    </cdr:sp>
  </cdr:relSizeAnchor>
  <cdr:relSizeAnchor xmlns:cdr="http://schemas.openxmlformats.org/drawingml/2006/chartDrawing">
    <cdr:from>
      <cdr:x>0.79391</cdr:x>
      <cdr:y>0.28512</cdr:y>
    </cdr:from>
    <cdr:to>
      <cdr:x>0.8302</cdr:x>
      <cdr:y>0.30992</cdr:y>
    </cdr:to>
    <cdr:sp macro="" textlink="">
      <cdr:nvSpPr>
        <cdr:cNvPr id="1024005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874539" y="1792385"/>
          <a:ext cx="314238" cy="15590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none" lIns="0" tIns="0" rIns="0" bIns="0" anchor="t" upright="1">
          <a:no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1100" b="1" i="0" strike="noStrike">
              <a:solidFill>
                <a:schemeClr val="accent1"/>
              </a:solidFill>
              <a:latin typeface="Arial"/>
              <a:cs typeface="Arial"/>
            </a:rPr>
            <a:t>2212</a:t>
          </a:r>
        </a:p>
      </cdr:txBody>
    </cdr:sp>
  </cdr:relSizeAnchor>
  <cdr:relSizeAnchor xmlns:cdr="http://schemas.openxmlformats.org/drawingml/2006/chartDrawing">
    <cdr:from>
      <cdr:x>0.5731</cdr:x>
      <cdr:y>0.64417</cdr:y>
    </cdr:from>
    <cdr:to>
      <cdr:x>0.69057</cdr:x>
      <cdr:y>0.67002</cdr:y>
    </cdr:to>
    <cdr:sp macro="" textlink="">
      <cdr:nvSpPr>
        <cdr:cNvPr id="1024006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958534" y="4042858"/>
          <a:ext cx="1016370" cy="16223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overflow" horzOverflow="overflow" wrap="none" lIns="0" tIns="0" rIns="0" bIns="0" anchor="t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1100" b="1" i="0" strike="noStrike">
              <a:solidFill>
                <a:schemeClr val="accent2"/>
              </a:solidFill>
              <a:latin typeface="Arial"/>
              <a:cs typeface="Arial"/>
            </a:rPr>
            <a:t>Nb</a:t>
          </a:r>
          <a:r>
            <a:rPr lang="en-US" sz="1100" b="1" i="0" strike="noStrike" baseline="-25000">
              <a:solidFill>
                <a:schemeClr val="accent2"/>
              </a:solidFill>
              <a:latin typeface="Arial"/>
              <a:cs typeface="Arial"/>
            </a:rPr>
            <a:t>3</a:t>
          </a:r>
          <a:r>
            <a:rPr lang="en-US" sz="1100" b="1" i="0" strike="noStrike">
              <a:solidFill>
                <a:schemeClr val="accent2"/>
              </a:solidFill>
              <a:latin typeface="Arial"/>
              <a:cs typeface="Arial"/>
            </a:rPr>
            <a:t>Sn: High </a:t>
          </a:r>
          <a:r>
            <a:rPr lang="en-US" sz="1100" b="1" i="1" strike="noStrike">
              <a:solidFill>
                <a:schemeClr val="accent2"/>
              </a:solidFill>
              <a:latin typeface="Arial"/>
              <a:cs typeface="Arial"/>
            </a:rPr>
            <a:t>J</a:t>
          </a:r>
          <a:r>
            <a:rPr lang="en-US" sz="1100" b="1" i="0" strike="noStrike" baseline="-25000">
              <a:solidFill>
                <a:schemeClr val="accent2"/>
              </a:solidFill>
              <a:latin typeface="Arial"/>
              <a:cs typeface="Arial"/>
            </a:rPr>
            <a:t>c</a:t>
          </a:r>
        </a:p>
      </cdr:txBody>
    </cdr:sp>
  </cdr:relSizeAnchor>
  <cdr:relSizeAnchor xmlns:cdr="http://schemas.openxmlformats.org/drawingml/2006/chartDrawing">
    <cdr:from>
      <cdr:x>0.39975</cdr:x>
      <cdr:y>0.68333</cdr:y>
    </cdr:from>
    <cdr:to>
      <cdr:x>0.522</cdr:x>
      <cdr:y>0.73503</cdr:y>
    </cdr:to>
    <cdr:sp macro="" textlink="">
      <cdr:nvSpPr>
        <cdr:cNvPr id="1024007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458703" y="4288654"/>
          <a:ext cx="1057727" cy="32444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overflow" horzOverflow="overflow" wrap="square" lIns="0" tIns="0" rIns="0" bIns="0" anchor="t" upright="1">
          <a:spAutoFit/>
        </a:bodyPr>
        <a:lstStyle xmlns:a="http://schemas.openxmlformats.org/drawingml/2006/main"/>
        <a:p xmlns:a="http://schemas.openxmlformats.org/drawingml/2006/main">
          <a:pPr marL="0" indent="0" algn="ctr" rtl="0">
            <a:defRPr sz="1000"/>
          </a:pPr>
          <a:r>
            <a:rPr lang="en-US" sz="1100" b="1" i="0" strike="noStrike">
              <a:solidFill>
                <a:schemeClr val="accent2">
                  <a:lumMod val="75000"/>
                </a:schemeClr>
              </a:solidFill>
              <a:latin typeface="Arial"/>
              <a:ea typeface="+mn-ea"/>
              <a:cs typeface="Arial"/>
            </a:rPr>
            <a:t>Nb</a:t>
          </a:r>
          <a:r>
            <a:rPr lang="en-US" sz="1100" b="1" i="0" strike="noStrike" baseline="-25000">
              <a:solidFill>
                <a:schemeClr val="accent2">
                  <a:lumMod val="75000"/>
                </a:schemeClr>
              </a:solidFill>
              <a:latin typeface="Arial"/>
              <a:ea typeface="+mn-ea"/>
              <a:cs typeface="Arial"/>
            </a:rPr>
            <a:t>3</a:t>
          </a:r>
          <a:r>
            <a:rPr lang="en-US" sz="1100" b="1" i="0" strike="noStrike">
              <a:solidFill>
                <a:schemeClr val="accent2">
                  <a:lumMod val="75000"/>
                </a:schemeClr>
              </a:solidFill>
              <a:latin typeface="Arial"/>
              <a:ea typeface="+mn-ea"/>
              <a:cs typeface="Arial"/>
            </a:rPr>
            <a:t>Sn:</a:t>
          </a:r>
        </a:p>
        <a:p xmlns:a="http://schemas.openxmlformats.org/drawingml/2006/main">
          <a:pPr marL="0" indent="0" algn="ctr" rtl="0">
            <a:defRPr sz="1000"/>
          </a:pPr>
          <a:r>
            <a:rPr lang="en-US" sz="1100" b="1" i="0" strike="noStrike">
              <a:solidFill>
                <a:schemeClr val="accent2">
                  <a:lumMod val="75000"/>
                </a:schemeClr>
              </a:solidFill>
              <a:latin typeface="Arial"/>
              <a:ea typeface="+mn-ea"/>
              <a:cs typeface="Arial"/>
            </a:rPr>
            <a:t>Bronze Process </a:t>
          </a:r>
        </a:p>
      </cdr:txBody>
    </cdr:sp>
  </cdr:relSizeAnchor>
  <cdr:relSizeAnchor xmlns:cdr="http://schemas.openxmlformats.org/drawingml/2006/chartDrawing">
    <cdr:from>
      <cdr:x>0.38629</cdr:x>
      <cdr:y>0.81399</cdr:y>
    </cdr:from>
    <cdr:to>
      <cdr:x>0.53546</cdr:x>
      <cdr:y>0.87879</cdr:y>
    </cdr:to>
    <cdr:sp macro="" textlink="">
      <cdr:nvSpPr>
        <cdr:cNvPr id="18" name="Rectangle 17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342244" y="5108690"/>
          <a:ext cx="1290644" cy="40669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9525" algn="ctr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defPPr>
            <a:defRPr lang="en-US"/>
          </a:defPPr>
          <a:lvl1pPr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pPr marL="0" indent="0" algn="ctr" rtl="0" eaLnBrk="0" fontAlgn="base" hangingPunct="0">
            <a:spcBef>
              <a:spcPct val="50000"/>
            </a:spcBef>
            <a:spcAft>
              <a:spcPct val="0"/>
            </a:spcAft>
            <a:defRPr/>
          </a:pPr>
          <a:r>
            <a:rPr lang="en-US" sz="850" i="1" kern="1200" dirty="0">
              <a:solidFill>
                <a:schemeClr val="accent2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4543 filament High Sn Bronze-16wt.%Sn-0.3wt%Ti (Miyazaki-MT18-IEEE’04)</a:t>
          </a:r>
        </a:p>
      </cdr:txBody>
    </cdr:sp>
  </cdr:relSizeAnchor>
  <cdr:relSizeAnchor xmlns:cdr="http://schemas.openxmlformats.org/drawingml/2006/chartDrawing">
    <cdr:from>
      <cdr:x>0.58762</cdr:x>
      <cdr:y>0.76151</cdr:y>
    </cdr:from>
    <cdr:to>
      <cdr:x>0.66849</cdr:x>
      <cdr:y>0.84548</cdr:y>
    </cdr:to>
    <cdr:sp macro="" textlink="">
      <cdr:nvSpPr>
        <cdr:cNvPr id="20" name="Rectangle 19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084163" y="4779296"/>
          <a:ext cx="699701" cy="52700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9525" algn="ctr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defPPr>
            <a:defRPr lang="en-US"/>
          </a:defPPr>
          <a:lvl1pPr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pPr algn="ctr">
            <a:spcBef>
              <a:spcPct val="50000"/>
            </a:spcBef>
            <a:defRPr/>
          </a:pPr>
          <a:r>
            <a:rPr lang="en-US" sz="850" i="1" dirty="0">
              <a:solidFill>
                <a:schemeClr val="accent2"/>
              </a:solidFill>
              <a:effectLst/>
              <a:latin typeface="+mn-lt"/>
            </a:rPr>
            <a:t>Compiled from </a:t>
          </a:r>
          <a:r>
            <a:rPr lang="en-US" sz="850" i="1" kern="1200" dirty="0">
              <a:solidFill>
                <a:schemeClr val="accent2"/>
              </a:solidFill>
              <a:effectLst/>
              <a:latin typeface="+mn-lt"/>
              <a:ea typeface="+mn-ea"/>
              <a:cs typeface="+mn-cs"/>
            </a:rPr>
            <a:t>ASC'02</a:t>
          </a:r>
          <a:r>
            <a:rPr lang="en-US" sz="850" i="1" dirty="0">
              <a:solidFill>
                <a:schemeClr val="accent2"/>
              </a:solidFill>
              <a:effectLst/>
              <a:latin typeface="+mn-lt"/>
            </a:rPr>
            <a:t> and ICMC'03 papers (J. Parrell OI-ST)</a:t>
          </a:r>
        </a:p>
      </cdr:txBody>
    </cdr:sp>
  </cdr:relSizeAnchor>
  <cdr:relSizeAnchor xmlns:cdr="http://schemas.openxmlformats.org/drawingml/2006/chartDrawing">
    <cdr:from>
      <cdr:x>0.71048</cdr:x>
      <cdr:y>0.3349</cdr:y>
    </cdr:from>
    <cdr:to>
      <cdr:x>0.935</cdr:x>
      <cdr:y>0.37725</cdr:y>
    </cdr:to>
    <cdr:sp macro="" textlink="">
      <cdr:nvSpPr>
        <cdr:cNvPr id="22" name="Text Box 56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152112" y="2105369"/>
          <a:ext cx="1944139" cy="26623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90000"/>
          </a:schemeClr>
        </a:solidFill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spAutoFit/>
        </a:bodyPr>
        <a:lstStyle xmlns:a="http://schemas.openxmlformats.org/drawingml/2006/main">
          <a:defPPr>
            <a:defRPr lang="en-US"/>
          </a:defPPr>
          <a:lvl1pPr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r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pPr algn="ctr">
            <a:spcBef>
              <a:spcPct val="50000"/>
            </a:spcBef>
          </a:pPr>
          <a:r>
            <a:rPr lang="en-US" sz="850" b="0" i="1" dirty="0">
              <a:solidFill>
                <a:schemeClr val="accent1"/>
              </a:solidFill>
              <a:latin typeface="+mn-lt"/>
            </a:rPr>
            <a:t>55×18 filament B-OST strand with  NHMFL 50 bar Over-Pressure HT.</a:t>
          </a:r>
          <a:r>
            <a:rPr lang="en-US" sz="850" b="0" i="1" baseline="0" dirty="0">
              <a:solidFill>
                <a:schemeClr val="accent1"/>
              </a:solidFill>
              <a:latin typeface="+mn-lt"/>
            </a:rPr>
            <a:t> </a:t>
          </a:r>
          <a:r>
            <a:rPr lang="en-US" sz="850" b="0" i="1" dirty="0">
              <a:solidFill>
                <a:schemeClr val="accent1"/>
              </a:solidFill>
              <a:latin typeface="+mn-lt"/>
            </a:rPr>
            <a:t>J. Jiang et al. </a:t>
          </a:r>
        </a:p>
      </cdr:txBody>
    </cdr:sp>
  </cdr:relSizeAnchor>
  <cdr:relSizeAnchor xmlns:cdr="http://schemas.openxmlformats.org/drawingml/2006/chartDrawing">
    <cdr:from>
      <cdr:x>0.55564</cdr:x>
      <cdr:y>0.69757</cdr:y>
    </cdr:from>
    <cdr:to>
      <cdr:x>0.59728</cdr:x>
      <cdr:y>0.71192</cdr:y>
    </cdr:to>
    <cdr:sp macro="" textlink="">
      <cdr:nvSpPr>
        <cdr:cNvPr id="34" name="Line 4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rot="16200000" flipV="1">
          <a:off x="4942583" y="4242929"/>
          <a:ext cx="90065" cy="360257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25400">
          <a:solidFill>
            <a:schemeClr val="accent2"/>
          </a:solidFill>
          <a:round/>
          <a:headEnd/>
          <a:tailEnd type="triangle" w="med" len="lg"/>
        </a:ln>
        <a:effectLst xmlns:a="http://schemas.openxmlformats.org/drawingml/2006/main">
          <a:glow rad="25400">
            <a:schemeClr val="bg1">
              <a:alpha val="80000"/>
            </a:schemeClr>
          </a:glow>
          <a:outerShdw blurRad="50800" dist="38100" dir="5400000" algn="t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0.45957</cdr:x>
      <cdr:y>0.63135</cdr:y>
    </cdr:from>
    <cdr:to>
      <cdr:x>0.4964</cdr:x>
      <cdr:y>0.67881</cdr:y>
    </cdr:to>
    <cdr:sp macro="" textlink="">
      <cdr:nvSpPr>
        <cdr:cNvPr id="35" name="Line 4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rot="16200000">
          <a:off x="3986644" y="3952025"/>
          <a:ext cx="297859" cy="318638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25400">
          <a:solidFill>
            <a:schemeClr val="accent2">
              <a:lumMod val="75000"/>
            </a:schemeClr>
          </a:solidFill>
          <a:round/>
          <a:headEnd/>
          <a:tailEnd type="triangle" w="med" len="lg"/>
        </a:ln>
        <a:effectLst xmlns:a="http://schemas.openxmlformats.org/drawingml/2006/main">
          <a:glow rad="25400">
            <a:schemeClr val="bg1">
              <a:alpha val="80000"/>
            </a:schemeClr>
          </a:glow>
          <a:outerShdw blurRad="50800" dist="38100" dir="5400000" algn="t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0.76118</cdr:x>
      <cdr:y>0.12587</cdr:y>
    </cdr:from>
    <cdr:to>
      <cdr:x>0.92131</cdr:x>
      <cdr:y>0.19447</cdr:y>
    </cdr:to>
    <cdr:sp macro="" textlink="">
      <cdr:nvSpPr>
        <cdr:cNvPr id="46" name="Text Box 56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591127" y="791300"/>
          <a:ext cx="1386580" cy="43125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spcBef>
              <a:spcPct val="50000"/>
            </a:spcBef>
            <a:defRPr/>
          </a:pPr>
          <a:r>
            <a:rPr lang="en-US" sz="850" b="0" i="1" dirty="0">
              <a:solidFill>
                <a:srgbClr val="BB9D59"/>
              </a:solidFill>
              <a:effectLst/>
            </a:rPr>
            <a:t>SuperPower tape, 50 </a:t>
          </a:r>
          <a:r>
            <a:rPr lang="el-GR" sz="850" b="0" i="1" dirty="0">
              <a:solidFill>
                <a:srgbClr val="BB9D59"/>
              </a:solidFill>
              <a:effectLst/>
            </a:rPr>
            <a:t>μ</a:t>
          </a:r>
          <a:r>
            <a:rPr lang="en-US" sz="850" b="0" i="1" dirty="0">
              <a:solidFill>
                <a:srgbClr val="BB9D59"/>
              </a:solidFill>
              <a:effectLst/>
            </a:rPr>
            <a:t>m substrate, 50 </a:t>
          </a:r>
          <a:r>
            <a:rPr lang="el-GR" sz="850" b="0" i="1" dirty="0">
              <a:solidFill>
                <a:srgbClr val="BB9D59"/>
              </a:solidFill>
              <a:effectLst/>
            </a:rPr>
            <a:t>μ</a:t>
          </a:r>
          <a:r>
            <a:rPr lang="en-US" sz="850" b="0" i="1" dirty="0">
              <a:solidFill>
                <a:srgbClr val="BB9D59"/>
              </a:solidFill>
              <a:effectLst/>
            </a:rPr>
            <a:t>m Cu, 7.5% Zr, measured at NHMFL</a:t>
          </a:r>
        </a:p>
      </cdr:txBody>
    </cdr:sp>
  </cdr:relSizeAnchor>
  <cdr:relSizeAnchor xmlns:cdr="http://schemas.openxmlformats.org/drawingml/2006/chartDrawing">
    <cdr:from>
      <cdr:x>0.73214</cdr:x>
      <cdr:y>0.25841</cdr:y>
    </cdr:from>
    <cdr:to>
      <cdr:x>0.78463</cdr:x>
      <cdr:y>0.33013</cdr:y>
    </cdr:to>
    <cdr:pic>
      <cdr:nvPicPr>
        <cdr:cNvPr id="41" name="Picture 40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6339666" y="1624519"/>
          <a:ext cx="454516" cy="450868"/>
        </a:xfrm>
        <a:prstGeom xmlns:a="http://schemas.openxmlformats.org/drawingml/2006/main" prst="rect">
          <a:avLst/>
        </a:prstGeom>
        <a:noFill xmlns:a="http://schemas.openxmlformats.org/drawingml/2006/main"/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</cdr:pic>
  </cdr:relSizeAnchor>
  <cdr:relSizeAnchor xmlns:cdr="http://schemas.openxmlformats.org/drawingml/2006/chartDrawing">
    <cdr:from>
      <cdr:x>0.75543</cdr:x>
      <cdr:y>0.19717</cdr:y>
    </cdr:from>
    <cdr:to>
      <cdr:x>0.93106</cdr:x>
      <cdr:y>0.20776</cdr:y>
    </cdr:to>
    <cdr:pic>
      <cdr:nvPicPr>
        <cdr:cNvPr id="52" name="Picture 5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6541338" y="1239526"/>
          <a:ext cx="1520796" cy="66574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</cdr:pic>
  </cdr:relSizeAnchor>
  <cdr:relSizeAnchor xmlns:cdr="http://schemas.openxmlformats.org/drawingml/2006/chartDrawing">
    <cdr:from>
      <cdr:x>0.60163</cdr:x>
      <cdr:y>0.67918</cdr:y>
    </cdr:from>
    <cdr:to>
      <cdr:x>0.65448</cdr:x>
      <cdr:y>0.75203</cdr:y>
    </cdr:to>
    <cdr:pic>
      <cdr:nvPicPr>
        <cdr:cNvPr id="54" name="Picture 53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3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205380" y="4262584"/>
          <a:ext cx="457267" cy="457215"/>
        </a:xfrm>
        <a:prstGeom xmlns:a="http://schemas.openxmlformats.org/drawingml/2006/main" prst="rect">
          <a:avLst/>
        </a:prstGeom>
        <a:noFill xmlns:a="http://schemas.openxmlformats.org/drawingml/2006/main"/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</cdr:pic>
  </cdr:relSizeAnchor>
  <cdr:relSizeAnchor xmlns:cdr="http://schemas.openxmlformats.org/drawingml/2006/chartDrawing">
    <cdr:from>
      <cdr:x>0.43515</cdr:x>
      <cdr:y>0.73841</cdr:y>
    </cdr:from>
    <cdr:to>
      <cdr:x>0.4866</cdr:x>
      <cdr:y>0.81126</cdr:y>
    </cdr:to>
    <cdr:pic>
      <cdr:nvPicPr>
        <cdr:cNvPr id="29" name="Picture 28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3764989" y="4634342"/>
          <a:ext cx="445154" cy="457214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</cdr:pic>
  </cdr:relSizeAnchor>
  <cdr:relSizeAnchor xmlns:cdr="http://schemas.openxmlformats.org/drawingml/2006/chartDrawing">
    <cdr:from>
      <cdr:x>0.10328</cdr:x>
      <cdr:y>0.04792</cdr:y>
    </cdr:from>
    <cdr:to>
      <cdr:x>0.14494</cdr:x>
      <cdr:y>0.07377</cdr:y>
    </cdr:to>
    <cdr:sp macro="" textlink="">
      <cdr:nvSpPr>
        <cdr:cNvPr id="33" name="Text Box 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93568" y="300767"/>
          <a:ext cx="360450" cy="16223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0" tIns="0" rIns="0" bIns="0" anchor="t" upright="1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en-US" sz="1100" b="1" i="0" strike="noStrike">
              <a:solidFill>
                <a:schemeClr val="accent4">
                  <a:lumMod val="75000"/>
                </a:schemeClr>
              </a:solidFill>
              <a:latin typeface="Arial"/>
              <a:cs typeface="Arial"/>
            </a:rPr>
            <a:t>Nb-Ti</a:t>
          </a:r>
        </a:p>
      </cdr:txBody>
    </cdr:sp>
  </cdr:relSizeAnchor>
  <cdr:relSizeAnchor xmlns:cdr="http://schemas.openxmlformats.org/drawingml/2006/chartDrawing">
    <cdr:from>
      <cdr:x>0.15132</cdr:x>
      <cdr:y>0.033</cdr:y>
    </cdr:from>
    <cdr:to>
      <cdr:x>0.26261</cdr:x>
      <cdr:y>0.09718</cdr:y>
    </cdr:to>
    <cdr:sp macro="" textlink="">
      <cdr:nvSpPr>
        <cdr:cNvPr id="36" name="Rectangle 35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09245" y="207096"/>
          <a:ext cx="962900" cy="4028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9525" algn="ctr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 rtl="0" eaLnBrk="0" fontAlgn="base" hangingPunct="0">
            <a:spcBef>
              <a:spcPct val="50000"/>
            </a:spcBef>
            <a:spcAft>
              <a:spcPct val="0"/>
            </a:spcAft>
          </a:pPr>
          <a:r>
            <a:rPr lang="en-US" sz="850" i="1" kern="12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cs"/>
            </a:rPr>
            <a:t>4.2 K LHC insertion quadrupole strand (</a:t>
          </a:r>
          <a:r>
            <a:rPr lang="en-US" sz="850" i="1" kern="1200" dirty="0" err="1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cs"/>
            </a:rPr>
            <a:t>Boutboul</a:t>
          </a:r>
          <a:r>
            <a:rPr lang="en-US" sz="850" i="1" kern="12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cs"/>
            </a:rPr>
            <a:t> et al. 2006)</a:t>
          </a:r>
        </a:p>
      </cdr:txBody>
    </cdr:sp>
  </cdr:relSizeAnchor>
  <cdr:relSizeAnchor xmlns:cdr="http://schemas.openxmlformats.org/drawingml/2006/chartDrawing">
    <cdr:from>
      <cdr:x>0.11289</cdr:x>
      <cdr:y>0.08278</cdr:y>
    </cdr:from>
    <cdr:to>
      <cdr:x>0.14492</cdr:x>
      <cdr:y>0.10486</cdr:y>
    </cdr:to>
    <cdr:sp macro="" textlink="">
      <cdr:nvSpPr>
        <cdr:cNvPr id="47" name="Line 4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H="1">
          <a:off x="976745" y="519544"/>
          <a:ext cx="277091" cy="138547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25400">
          <a:solidFill>
            <a:schemeClr val="accent4"/>
          </a:solidFill>
          <a:round/>
          <a:headEnd/>
          <a:tailEnd type="triangle" w="med" len="lg"/>
        </a:ln>
        <a:effectLst xmlns:a="http://schemas.openxmlformats.org/drawingml/2006/main">
          <a:glow rad="25400">
            <a:schemeClr val="bg1">
              <a:alpha val="70000"/>
            </a:schemeClr>
          </a:glow>
          <a:outerShdw blurRad="50800" dist="38100" dir="5400000" algn="t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0.19167</cdr:x>
      <cdr:y>0.61245</cdr:y>
    </cdr:from>
    <cdr:to>
      <cdr:x>0.28935</cdr:x>
      <cdr:y>0.67984</cdr:y>
    </cdr:to>
    <cdr:sp macro="" textlink="">
      <cdr:nvSpPr>
        <cdr:cNvPr id="49" name="Rectangle 48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59688" y="3850149"/>
          <a:ext cx="845820" cy="42364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9525" algn="ctr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 rtl="0" eaLnBrk="0" fontAlgn="base" hangingPunct="0">
            <a:spcBef>
              <a:spcPct val="50000"/>
            </a:spcBef>
            <a:spcAft>
              <a:spcPct val="0"/>
            </a:spcAft>
          </a:pPr>
          <a:r>
            <a:rPr lang="en-US" sz="850" i="1" kern="12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cs"/>
            </a:rPr>
            <a:t>4.22 K High Field MRI strand</a:t>
          </a:r>
          <a:r>
            <a:rPr lang="en-US" sz="850" i="1" kern="1200" baseline="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cs"/>
            </a:rPr>
            <a:t> (Luvata)</a:t>
          </a:r>
          <a:endParaRPr lang="en-US" sz="850" i="1" kern="1200" dirty="0">
            <a:solidFill>
              <a:schemeClr val="accent4">
                <a:lumMod val="50000"/>
              </a:schemeClr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0.22768</cdr:x>
      <cdr:y>0.55535</cdr:y>
    </cdr:from>
    <cdr:to>
      <cdr:x>0.26934</cdr:x>
      <cdr:y>0.5812</cdr:y>
    </cdr:to>
    <cdr:sp macro="" textlink="">
      <cdr:nvSpPr>
        <cdr:cNvPr id="51" name="Text Box 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71501" y="3491217"/>
          <a:ext cx="360738" cy="16250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0" tIns="0" rIns="0" bIns="0" anchor="t" upright="1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en-US" sz="1100" b="1" i="0" strike="noStrike">
              <a:solidFill>
                <a:schemeClr val="accent4">
                  <a:lumMod val="75000"/>
                </a:schemeClr>
              </a:solidFill>
              <a:latin typeface="Arial"/>
              <a:cs typeface="Arial"/>
            </a:rPr>
            <a:t>Nb-Ti</a:t>
          </a:r>
        </a:p>
      </cdr:txBody>
    </cdr:sp>
  </cdr:relSizeAnchor>
  <cdr:relSizeAnchor xmlns:cdr="http://schemas.openxmlformats.org/drawingml/2006/chartDrawing">
    <cdr:from>
      <cdr:x>0.77859</cdr:x>
      <cdr:y>0.4207</cdr:y>
    </cdr:from>
    <cdr:to>
      <cdr:x>0.955</cdr:x>
      <cdr:y>0.44705</cdr:y>
    </cdr:to>
    <cdr:sp macro="" textlink="">
      <cdr:nvSpPr>
        <cdr:cNvPr id="5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741882" y="2644705"/>
          <a:ext cx="1527550" cy="16565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0000"/>
          </a:schemeClr>
        </a:solidFill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none" lIns="0" tIns="0" rIns="0" bIns="0" anchor="t" upright="1">
          <a:spAutoFit/>
        </a:bodyPr>
        <a:lstStyle xmlns:a="http://schemas.openxmlformats.org/drawingml/2006/main"/>
        <a:p xmlns:a="http://schemas.openxmlformats.org/drawingml/2006/main">
          <a:pPr marL="0" indent="0" algn="l" rtl="0">
            <a:defRPr sz="1000"/>
          </a:pPr>
          <a:r>
            <a:rPr lang="en-US" sz="1100" b="1" i="0" strike="noStrike">
              <a:solidFill>
                <a:srgbClr val="CEB888"/>
              </a:solidFill>
              <a:latin typeface="Arial"/>
              <a:ea typeface="+mn-ea"/>
              <a:cs typeface="Arial"/>
            </a:rPr>
            <a:t>REBCO B⊥</a:t>
          </a:r>
          <a:r>
            <a:rPr lang="en-US" sz="1100" b="1" i="0" strike="noStrike" baseline="0">
              <a:solidFill>
                <a:srgbClr val="CEB888"/>
              </a:solidFill>
              <a:latin typeface="Arial"/>
              <a:ea typeface="+mn-ea"/>
              <a:cs typeface="Arial"/>
            </a:rPr>
            <a:t> </a:t>
          </a:r>
          <a:r>
            <a:rPr lang="en-US" sz="1100" b="1" i="0" strike="noStrike">
              <a:solidFill>
                <a:srgbClr val="CEB888"/>
              </a:solidFill>
              <a:latin typeface="Arial"/>
              <a:ea typeface="+mn-ea"/>
              <a:cs typeface="Arial"/>
            </a:rPr>
            <a:t>Tape Plane</a:t>
          </a:r>
        </a:p>
      </cdr:txBody>
    </cdr:sp>
  </cdr:relSizeAnchor>
  <cdr:relSizeAnchor xmlns:cdr="http://schemas.openxmlformats.org/drawingml/2006/chartDrawing">
    <cdr:from>
      <cdr:x>0.84887</cdr:x>
      <cdr:y>0.03425</cdr:y>
    </cdr:from>
    <cdr:to>
      <cdr:x>0.96927</cdr:x>
      <cdr:y>0.06334</cdr:y>
    </cdr:to>
    <cdr:pic>
      <cdr:nvPicPr>
        <cdr:cNvPr id="57" name="Picture 56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7350442" y="215300"/>
          <a:ext cx="1042555" cy="18287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0.53099</cdr:x>
      <cdr:y>0.49647</cdr:y>
    </cdr:from>
    <cdr:to>
      <cdr:x>0.61503</cdr:x>
      <cdr:y>0.53372</cdr:y>
    </cdr:to>
    <cdr:sp macro="" textlink="">
      <cdr:nvSpPr>
        <cdr:cNvPr id="71" name="文本框 1"/>
        <cdr:cNvSpPr txBox="1"/>
      </cdr:nvSpPr>
      <cdr:spPr>
        <a:xfrm xmlns:a="http://schemas.openxmlformats.org/drawingml/2006/main">
          <a:off x="4597905" y="3121086"/>
          <a:ext cx="727707" cy="2341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ts val="1200"/>
            </a:lnSpc>
          </a:pPr>
          <a:r>
            <a:rPr lang="en-US" altLang="zh-CN" sz="1200" b="1" dirty="0" smtClean="0">
              <a:solidFill>
                <a:srgbClr val="FF0000"/>
              </a:solidFill>
            </a:rPr>
            <a:t>IBS 2016</a:t>
          </a:r>
          <a:endParaRPr lang="zh-CN" altLang="en-US" sz="12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0.38307</cdr:x>
      <cdr:y>0.21655</cdr:y>
    </cdr:from>
    <cdr:to>
      <cdr:x>0.55115</cdr:x>
      <cdr:y>0.26339</cdr:y>
    </cdr:to>
    <cdr:sp macro="" textlink="">
      <cdr:nvSpPr>
        <cdr:cNvPr id="72" name="文本框 1"/>
        <cdr:cNvSpPr txBox="1"/>
      </cdr:nvSpPr>
      <cdr:spPr>
        <a:xfrm xmlns:a="http://schemas.openxmlformats.org/drawingml/2006/main">
          <a:off x="3317009" y="1298680"/>
          <a:ext cx="1455420" cy="2809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ts val="1200"/>
            </a:lnSpc>
          </a:pPr>
          <a:r>
            <a:rPr lang="en-US" altLang="zh-CN" sz="1200" b="1" dirty="0" smtClean="0">
              <a:solidFill>
                <a:srgbClr val="FF0000"/>
              </a:solidFill>
            </a:rPr>
            <a:t>Expected IBS 2025</a:t>
          </a:r>
          <a:endParaRPr lang="zh-CN" altLang="en-US" sz="12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0.0935</cdr:x>
      <cdr:y>0.73077</cdr:y>
    </cdr:from>
    <cdr:to>
      <cdr:x>0.37861</cdr:x>
      <cdr:y>0.85029</cdr:y>
    </cdr:to>
    <cdr:sp macro="" textlink="">
      <cdr:nvSpPr>
        <cdr:cNvPr id="73" name="文本框 3"/>
        <cdr:cNvSpPr txBox="1"/>
      </cdr:nvSpPr>
      <cdr:spPr>
        <a:xfrm xmlns:a="http://schemas.openxmlformats.org/drawingml/2006/main">
          <a:off x="809624" y="4382562"/>
          <a:ext cx="2468789" cy="716740"/>
        </a:xfrm>
        <a:prstGeom xmlns:a="http://schemas.openxmlformats.org/drawingml/2006/main" prst="rect">
          <a:avLst/>
        </a:prstGeom>
        <a:ln xmlns:a="http://schemas.openxmlformats.org/drawingml/2006/main" w="19050">
          <a:solidFill>
            <a:srgbClr val="C00000"/>
          </a:solidFill>
        </a:ln>
      </cdr:spPr>
      <cdr:txBody>
        <a:bodyPr xmlns:a="http://schemas.openxmlformats.org/drawingml/2006/main" wrap="square" lIns="91440" tIns="0" rIns="0" bIns="0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400" b="1" dirty="0" smtClean="0">
              <a:solidFill>
                <a:srgbClr val="FF0000"/>
              </a:solidFill>
            </a:rPr>
            <a:t>IBS</a:t>
          </a:r>
          <a:r>
            <a:rPr lang="en-US" altLang="zh-CN" sz="1400" b="1" dirty="0">
              <a:solidFill>
                <a:srgbClr val="FF0000"/>
              </a:solidFill>
            </a:rPr>
            <a:t>-</a:t>
          </a:r>
          <a:r>
            <a:rPr lang="en-US" altLang="zh-CN" sz="1400" b="1" dirty="0" smtClean="0">
              <a:solidFill>
                <a:srgbClr val="FF0000"/>
              </a:solidFill>
            </a:rPr>
            <a:t> Iron </a:t>
          </a:r>
          <a:r>
            <a:rPr lang="en-US" altLang="zh-CN" sz="1400" b="1" dirty="0">
              <a:solidFill>
                <a:srgbClr val="FF0000"/>
              </a:solidFill>
            </a:rPr>
            <a:t>B</a:t>
          </a:r>
          <a:r>
            <a:rPr lang="en-US" altLang="zh-CN" sz="1400" b="1" dirty="0" smtClean="0">
              <a:solidFill>
                <a:srgbClr val="FF0000"/>
              </a:solidFill>
            </a:rPr>
            <a:t>ased Superconductor</a:t>
          </a:r>
        </a:p>
        <a:p xmlns:a="http://schemas.openxmlformats.org/drawingml/2006/main">
          <a:r>
            <a:rPr lang="en-US" altLang="zh-CN" sz="1400" i="1" dirty="0" smtClean="0">
              <a:solidFill>
                <a:srgbClr val="FF0000"/>
              </a:solidFill>
            </a:rPr>
            <a:t>Much lower cost and better mechanical properties expected</a:t>
          </a:r>
          <a:endParaRPr lang="zh-CN" altLang="en-US" sz="1400" i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0.60299</cdr:x>
      <cdr:y>0.4953</cdr:y>
    </cdr:from>
    <cdr:to>
      <cdr:x>0.73891</cdr:x>
      <cdr:y>0.53692</cdr:y>
    </cdr:to>
    <cdr:sp macro="" textlink="">
      <cdr:nvSpPr>
        <cdr:cNvPr id="74" name="矩形 73"/>
        <cdr:cNvSpPr/>
      </cdr:nvSpPr>
      <cdr:spPr>
        <a:xfrm xmlns:a="http://schemas.openxmlformats.org/drawingml/2006/main">
          <a:off x="5221359" y="3113733"/>
          <a:ext cx="1176925" cy="26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100" b="1" i="1" dirty="0" smtClean="0">
              <a:latin typeface="Times New Roman" panose="02020603050405020304" pitchFamily="18" charset="0"/>
              <a:ea typeface="宋体"/>
              <a:cs typeface="Times New Roman" panose="02020603050405020304" pitchFamily="18" charset="0"/>
            </a:rPr>
            <a:t>Y. Ma (IEECAS)</a:t>
          </a:r>
          <a:endParaRPr lang="zh-CN" altLang="en-US" sz="1100" i="1" dirty="0"/>
        </a:p>
      </cdr:txBody>
    </cdr:sp>
  </cdr:relSizeAnchor>
  <cdr:relSizeAnchor xmlns:cdr="http://schemas.openxmlformats.org/drawingml/2006/chartDrawing">
    <cdr:from>
      <cdr:x>0.5</cdr:x>
      <cdr:y>0.24235</cdr:y>
    </cdr:from>
    <cdr:to>
      <cdr:x>0.63591</cdr:x>
      <cdr:y>0.28397</cdr:y>
    </cdr:to>
    <cdr:sp macro="" textlink="">
      <cdr:nvSpPr>
        <cdr:cNvPr id="75" name="矩形 74"/>
        <cdr:cNvSpPr/>
      </cdr:nvSpPr>
      <cdr:spPr>
        <a:xfrm xmlns:a="http://schemas.openxmlformats.org/drawingml/2006/main">
          <a:off x="4329545" y="1453437"/>
          <a:ext cx="1176857" cy="2496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100" b="1" i="1" dirty="0" smtClean="0">
              <a:latin typeface="Times New Roman" panose="02020603050405020304" pitchFamily="18" charset="0"/>
              <a:ea typeface="宋体"/>
              <a:cs typeface="Times New Roman" panose="02020603050405020304" pitchFamily="18" charset="0"/>
            </a:rPr>
            <a:t>Y. Ma (IEECAS)</a:t>
          </a:r>
          <a:endParaRPr lang="zh-CN" altLang="en-US" sz="1100" i="1" dirty="0"/>
        </a:p>
      </cdr:txBody>
    </cdr:sp>
  </cdr:relSizeAnchor>
  <cdr:relSizeAnchor xmlns:cdr="http://schemas.openxmlformats.org/drawingml/2006/chartDrawing">
    <cdr:from>
      <cdr:x>0.685</cdr:x>
      <cdr:y>0.94992</cdr:y>
    </cdr:from>
    <cdr:to>
      <cdr:x>0.99367</cdr:x>
      <cdr:y>0.99449</cdr:y>
    </cdr:to>
    <cdr:sp macro="" textlink="">
      <cdr:nvSpPr>
        <cdr:cNvPr id="77" name="矩形 76"/>
        <cdr:cNvSpPr/>
      </cdr:nvSpPr>
      <cdr:spPr>
        <a:xfrm xmlns:a="http://schemas.openxmlformats.org/drawingml/2006/main">
          <a:off x="5931478" y="5971659"/>
          <a:ext cx="2672773" cy="280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1" dirty="0" smtClean="0">
              <a:solidFill>
                <a:srgbClr val="FF0000"/>
              </a:solidFill>
              <a:latin typeface="Calibri" panose="020F0502020204030204" pitchFamily="34" charset="0"/>
            </a:rPr>
            <a:t>Modified version by Q. Xu in Oct. 2017</a:t>
          </a:r>
          <a:endParaRPr lang="zh-CN" altLang="en-US" sz="1200" b="1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0854E2-A816-435F-A92F-86FD0B4D8D7A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D107-578B-489A-A0E6-626447510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861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4600A-A275-450B-9DD1-B5120D15F3F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559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8D107-578B-489A-A0E6-626447510D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742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8D107-578B-489A-A0E6-626447510D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69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79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8D107-578B-489A-A0E6-626447510D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654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8D107-578B-489A-A0E6-626447510D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172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8D107-578B-489A-A0E6-626447510DA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10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8D107-578B-489A-A0E6-626447510DA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94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8D107-578B-489A-A0E6-626447510DA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963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1263-0205-4F20-B09F-91B08CF83D36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5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F215D-3E04-4A2E-ADCD-17F8831E3C6B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63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885B-E0CE-4E92-BEEE-E5D3EF2AB37B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6148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AFB0CD9-6445-41E4-958F-7DB16F236055}" type="datetime1">
              <a:rPr lang="zh-CN" altLang="en-US" smtClean="0"/>
              <a:t>2019/1/21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D9D1A18-FFAF-4E4E-B7F0-364A06E9EF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6962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792E-828D-438E-B7FD-2A62B7D33D39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296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F12A-72BF-4773-83E0-FDA9E81CCC9A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E905-41F9-48EC-BD75-34777DC4F621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00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70B6A-2D2C-4041-9254-E966D5AA9BF3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47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BE10-EEFE-428C-BA20-92BFB146269B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764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CD119-F1BE-46C6-BCE1-F811485807FA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33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A5C-F7EB-4E75-A989-0F251FB67ABD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81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A12D-C7EA-4899-BCCB-C9B065C38188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11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C78B1-E38C-4062-A306-5B9A45887519}" type="datetime1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0A58D-5233-412E-BEDA-3EA526845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9.emf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Relationship Id="rId9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13" Type="http://schemas.openxmlformats.org/officeDocument/2006/relationships/image" Target="../media/image99.pn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12" Type="http://schemas.openxmlformats.org/officeDocument/2006/relationships/image" Target="../media/image98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2.png"/><Relationship Id="rId11" Type="http://schemas.openxmlformats.org/officeDocument/2006/relationships/image" Target="../media/image97.jpeg"/><Relationship Id="rId5" Type="http://schemas.openxmlformats.org/officeDocument/2006/relationships/image" Target="../media/image91.jpe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4" Type="http://schemas.openxmlformats.org/officeDocument/2006/relationships/image" Target="../media/image90.jpeg"/><Relationship Id="rId9" Type="http://schemas.openxmlformats.org/officeDocument/2006/relationships/image" Target="../media/image95.jpeg"/><Relationship Id="rId14" Type="http://schemas.openxmlformats.org/officeDocument/2006/relationships/image" Target="../media/image10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6.jpeg"/><Relationship Id="rId5" Type="http://schemas.openxmlformats.org/officeDocument/2006/relationships/image" Target="../media/image105.png"/><Relationship Id="rId4" Type="http://schemas.openxmlformats.org/officeDocument/2006/relationships/image" Target="../media/image10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jpeg"/><Relationship Id="rId3" Type="http://schemas.openxmlformats.org/officeDocument/2006/relationships/image" Target="../media/image121.jpeg"/><Relationship Id="rId7" Type="http://schemas.openxmlformats.org/officeDocument/2006/relationships/image" Target="../media/image125.png"/><Relationship Id="rId12" Type="http://schemas.openxmlformats.org/officeDocument/2006/relationships/image" Target="../media/image130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4.jpeg"/><Relationship Id="rId11" Type="http://schemas.openxmlformats.org/officeDocument/2006/relationships/image" Target="../media/image129.jpeg"/><Relationship Id="rId5" Type="http://schemas.openxmlformats.org/officeDocument/2006/relationships/image" Target="../media/image123.jpeg"/><Relationship Id="rId10" Type="http://schemas.openxmlformats.org/officeDocument/2006/relationships/image" Target="../media/image128.jpeg"/><Relationship Id="rId4" Type="http://schemas.openxmlformats.org/officeDocument/2006/relationships/image" Target="../media/image122.jpeg"/><Relationship Id="rId9" Type="http://schemas.openxmlformats.org/officeDocument/2006/relationships/image" Target="../media/image127.jpeg"/><Relationship Id="rId14" Type="http://schemas.openxmlformats.org/officeDocument/2006/relationships/image" Target="../media/image1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3" Type="http://schemas.openxmlformats.org/officeDocument/2006/relationships/image" Target="../media/image147.emf"/><Relationship Id="rId7" Type="http://schemas.openxmlformats.org/officeDocument/2006/relationships/image" Target="../media/image151.jpg"/><Relationship Id="rId2" Type="http://schemas.openxmlformats.org/officeDocument/2006/relationships/image" Target="../media/image14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jpeg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4.jpg"/><Relationship Id="rId4" Type="http://schemas.openxmlformats.org/officeDocument/2006/relationships/image" Target="../media/image14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754351"/>
            <a:ext cx="9144000" cy="1782051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High Field Superconducting Magnet Program for Accelerators in IHEP China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706990"/>
            <a:ext cx="9144000" cy="213677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/>
              <a:t>Qingjin</a:t>
            </a:r>
            <a:r>
              <a:rPr lang="en-US" altLang="zh-CN" dirty="0" smtClean="0"/>
              <a:t> XU</a:t>
            </a:r>
          </a:p>
          <a:p>
            <a:pPr>
              <a:lnSpc>
                <a:spcPct val="80000"/>
              </a:lnSpc>
            </a:pPr>
            <a:endParaRPr lang="en-US" altLang="zh-CN" b="1" i="1" dirty="0" smtClean="0"/>
          </a:p>
          <a:p>
            <a:pPr>
              <a:lnSpc>
                <a:spcPct val="80000"/>
              </a:lnSpc>
            </a:pPr>
            <a:r>
              <a:rPr lang="en-US" altLang="zh-CN" sz="2200" dirty="0" smtClean="0"/>
              <a:t>Institute of High Energy Physics (IHEP)</a:t>
            </a:r>
          </a:p>
          <a:p>
            <a:pPr>
              <a:lnSpc>
                <a:spcPct val="80000"/>
              </a:lnSpc>
            </a:pPr>
            <a:r>
              <a:rPr lang="en-US" altLang="zh-CN" sz="2200" dirty="0" smtClean="0"/>
              <a:t>Chinese Academy of Sciences (CAS)</a:t>
            </a:r>
          </a:p>
          <a:p>
            <a:pPr>
              <a:lnSpc>
                <a:spcPct val="80000"/>
              </a:lnSpc>
            </a:pPr>
            <a:r>
              <a:rPr lang="en-US" altLang="zh-CN" sz="2200" dirty="0" smtClean="0"/>
              <a:t>2019.1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15486"/>
          <a:stretch/>
        </p:blipFill>
        <p:spPr>
          <a:xfrm>
            <a:off x="-6714" y="0"/>
            <a:ext cx="9150713" cy="275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2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5678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Comic Sans MS" panose="030F0702030302020204" pitchFamily="66" charset="0"/>
              </a:rPr>
              <a:t>T</a:t>
            </a:r>
            <a:r>
              <a:rPr lang="en-US" altLang="zh-CN" sz="32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he 12-T Fe-based Dipole Magnet</a:t>
            </a:r>
            <a:endParaRPr lang="en-US" altLang="zh-CN" sz="32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31" y="862157"/>
            <a:ext cx="4251152" cy="3072534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508" y="981202"/>
            <a:ext cx="4122549" cy="3237566"/>
          </a:xfrm>
          <a:prstGeom prst="rect">
            <a:avLst/>
          </a:prstGeom>
        </p:spPr>
      </p:pic>
      <p:sp>
        <p:nvSpPr>
          <p:cNvPr id="66" name="文本框 9"/>
          <p:cNvSpPr txBox="1">
            <a:spLocks noChangeArrowheads="1"/>
          </p:cNvSpPr>
          <p:nvPr/>
        </p:nvSpPr>
        <p:spPr bwMode="auto">
          <a:xfrm>
            <a:off x="8115293" y="1042042"/>
            <a:ext cx="823636" cy="523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00"/>
                </a:solidFill>
              </a:rPr>
              <a:t>Y</a:t>
            </a:r>
            <a:r>
              <a:rPr lang="en-US" altLang="zh-CN" sz="1400" dirty="0" smtClean="0">
                <a:solidFill>
                  <a:srgbClr val="000000"/>
                </a:solidFill>
              </a:rPr>
              <a:t>oke OD </a:t>
            </a:r>
            <a:endParaRPr lang="en-US" altLang="zh-CN" sz="1400" dirty="0">
              <a:solidFill>
                <a:srgbClr val="000000"/>
              </a:solidFill>
            </a:endParaRPr>
          </a:p>
          <a:p>
            <a:r>
              <a:rPr lang="en-US" altLang="zh-CN" sz="1400" dirty="0" smtClean="0">
                <a:solidFill>
                  <a:srgbClr val="000000"/>
                </a:solidFill>
              </a:rPr>
              <a:t>500mm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graphicFrame>
        <p:nvGraphicFramePr>
          <p:cNvPr id="70" name="表格 69"/>
          <p:cNvGraphicFramePr>
            <a:graphicFrameLocks noGrp="1"/>
          </p:cNvGraphicFramePr>
          <p:nvPr>
            <p:extLst/>
          </p:nvPr>
        </p:nvGraphicFramePr>
        <p:xfrm>
          <a:off x="3875978" y="4690708"/>
          <a:ext cx="4961057" cy="440982"/>
        </p:xfrm>
        <a:graphic>
          <a:graphicData uri="http://schemas.openxmlformats.org/drawingml/2006/table">
            <a:tbl>
              <a:tblPr/>
              <a:tblGrid>
                <a:gridCol w="637197"/>
                <a:gridCol w="517543"/>
                <a:gridCol w="694370"/>
                <a:gridCol w="577370"/>
                <a:gridCol w="630783"/>
                <a:gridCol w="630783"/>
                <a:gridCol w="660540"/>
                <a:gridCol w="612471"/>
              </a:tblGrid>
              <a:tr h="22049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Strand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diam.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cu/</a:t>
                      </a:r>
                      <a:r>
                        <a:rPr kumimoji="0" lang="en-US" altLang="zh-CN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endParaRPr kumimoji="0" lang="en-US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RRR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Tref</a:t>
                      </a:r>
                      <a:endParaRPr kumimoji="0" lang="en-US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Bref</a:t>
                      </a:r>
                      <a:endParaRPr kumimoji="0" lang="en-US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Jc</a:t>
                      </a:r>
                      <a:r>
                        <a:rPr kumimoji="0" lang="en-US" altLang="zh-CN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@ </a:t>
                      </a:r>
                      <a:r>
                        <a:rPr kumimoji="0" lang="en-US" altLang="zh-CN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BrTr</a:t>
                      </a:r>
                      <a:endParaRPr kumimoji="0" lang="en-US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dJc/dB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</a:tr>
              <a:tr h="22049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IBS</a:t>
                      </a:r>
                      <a:endParaRPr lang="zh-CN" alt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0.802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200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4.2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4000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111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9"/>
          <a:stretch/>
        </p:blipFill>
        <p:spPr>
          <a:xfrm>
            <a:off x="464316" y="3966593"/>
            <a:ext cx="3237890" cy="285447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79503" y="4294528"/>
            <a:ext cx="3774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Design with expected J</a:t>
            </a:r>
            <a:r>
              <a:rPr lang="en-US" altLang="zh-CN" b="1" baseline="-25000" dirty="0" smtClean="0">
                <a:solidFill>
                  <a:srgbClr val="FF0000"/>
                </a:solidFill>
              </a:rPr>
              <a:t>e</a:t>
            </a:r>
            <a:r>
              <a:rPr lang="en-US" altLang="zh-CN" b="1" dirty="0" smtClean="0">
                <a:solidFill>
                  <a:srgbClr val="FF0000"/>
                </a:solidFill>
              </a:rPr>
              <a:t> of IBS in 2025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76164" y="1200870"/>
            <a:ext cx="1077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</a:t>
            </a:r>
            <a:r>
              <a:rPr lang="en-US" altLang="zh-CN" baseline="-25000" dirty="0" smtClean="0"/>
              <a:t>o</a:t>
            </a:r>
            <a:r>
              <a:rPr lang="en-US" altLang="zh-CN" dirty="0" smtClean="0"/>
              <a:t>=9500A</a:t>
            </a:r>
            <a:endParaRPr lang="zh-CN" altLang="en-US" dirty="0"/>
          </a:p>
        </p:txBody>
      </p:sp>
      <p:sp>
        <p:nvSpPr>
          <p:cNvPr id="71" name="文本框 20"/>
          <p:cNvSpPr txBox="1">
            <a:spLocks noChangeArrowheads="1"/>
          </p:cNvSpPr>
          <p:nvPr/>
        </p:nvSpPr>
        <p:spPr bwMode="auto">
          <a:xfrm>
            <a:off x="3779504" y="5185510"/>
            <a:ext cx="5159426" cy="129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FF0000"/>
                </a:solidFill>
              </a:rPr>
              <a:t>T</a:t>
            </a:r>
            <a:r>
              <a:rPr lang="en-US" altLang="zh-CN" b="1" dirty="0" smtClean="0">
                <a:solidFill>
                  <a:srgbClr val="FF0000"/>
                </a:solidFill>
              </a:rPr>
              <a:t>he required length of the 0.8 mm IBS is 6.1 Km/m </a:t>
            </a:r>
          </a:p>
          <a:p>
            <a:pPr marL="285750" indent="-28575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b="1" dirty="0" smtClean="0">
                <a:solidFill>
                  <a:srgbClr val="FF0000"/>
                </a:solidFill>
              </a:rPr>
              <a:t>For </a:t>
            </a:r>
            <a:r>
              <a:rPr lang="en-US" altLang="zh-CN" b="1" dirty="0">
                <a:solidFill>
                  <a:srgbClr val="FF0000"/>
                </a:solidFill>
              </a:rPr>
              <a:t>100-km </a:t>
            </a:r>
            <a:r>
              <a:rPr lang="en-US" altLang="zh-CN" b="1" dirty="0" smtClean="0">
                <a:solidFill>
                  <a:srgbClr val="FF0000"/>
                </a:solidFill>
              </a:rPr>
              <a:t>SPPC, 3000 </a:t>
            </a:r>
            <a:r>
              <a:rPr lang="en-US" altLang="zh-CN" b="1" dirty="0">
                <a:solidFill>
                  <a:srgbClr val="FF0000"/>
                </a:solidFill>
              </a:rPr>
              <a:t>tons of IBS is </a:t>
            </a:r>
            <a:r>
              <a:rPr lang="en-US" altLang="zh-CN" b="1" dirty="0" smtClean="0">
                <a:solidFill>
                  <a:srgbClr val="FF0000"/>
                </a:solidFill>
              </a:rPr>
              <a:t>needed</a:t>
            </a:r>
          </a:p>
          <a:p>
            <a:pPr marL="285750" indent="-28575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b="1" dirty="0" smtClean="0">
                <a:solidFill>
                  <a:srgbClr val="FF0000"/>
                </a:solidFill>
              </a:rPr>
              <a:t>Target cost of IBS: 20 RMB (~2.6 </a:t>
            </a:r>
            <a:r>
              <a:rPr lang="en-US" altLang="zh-CN" b="1" dirty="0" err="1" smtClean="0">
                <a:solidFill>
                  <a:srgbClr val="FF0000"/>
                </a:solidFill>
              </a:rPr>
              <a:t>Eur</a:t>
            </a:r>
            <a:r>
              <a:rPr lang="en-US" altLang="zh-CN" b="1" dirty="0" smtClean="0">
                <a:solidFill>
                  <a:srgbClr val="FF0000"/>
                </a:solidFill>
              </a:rPr>
              <a:t>) /</a:t>
            </a:r>
            <a:r>
              <a:rPr lang="en-US" altLang="zh-CN" b="1" dirty="0" err="1" smtClean="0">
                <a:solidFill>
                  <a:srgbClr val="FF0000"/>
                </a:solidFill>
              </a:rPr>
              <a:t>kAm</a:t>
            </a:r>
            <a:r>
              <a:rPr lang="en-US" altLang="zh-CN" b="1" dirty="0" smtClean="0">
                <a:solidFill>
                  <a:srgbClr val="FF0000"/>
                </a:solidFill>
              </a:rPr>
              <a:t> @12 T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5678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Comic Sans MS" panose="030F0702030302020204" pitchFamily="66" charset="0"/>
              </a:rPr>
              <a:t>T</a:t>
            </a:r>
            <a:r>
              <a:rPr lang="en-US" altLang="zh-CN" sz="32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he 12-T Fe-based Dipole Magnet</a:t>
            </a:r>
            <a:endParaRPr lang="en-US" altLang="zh-CN" sz="32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062" y="1059761"/>
            <a:ext cx="2568078" cy="57068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"/>
          <a:stretch/>
        </p:blipFill>
        <p:spPr>
          <a:xfrm>
            <a:off x="6489849" y="1009423"/>
            <a:ext cx="2455133" cy="304219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2838" y="728616"/>
            <a:ext cx="3135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FF0000"/>
                </a:solidFill>
              </a:rPr>
              <a:t>Field quality in the aperture</a:t>
            </a:r>
          </a:p>
          <a:p>
            <a:pPr algn="just"/>
            <a:r>
              <a:rPr lang="en-US" altLang="zh-CN" b="1" dirty="0">
                <a:solidFill>
                  <a:srgbClr val="FF0000"/>
                </a:solidFill>
              </a:rPr>
              <a:t>&lt;3*10</a:t>
            </a:r>
            <a:r>
              <a:rPr lang="en-US" altLang="zh-CN" b="1" baseline="30000" dirty="0">
                <a:solidFill>
                  <a:srgbClr val="FF0000"/>
                </a:solidFill>
              </a:rPr>
              <a:t>-4  </a:t>
            </a:r>
            <a:r>
              <a:rPr lang="en-US" altLang="zh-CN" b="1" dirty="0" smtClean="0">
                <a:solidFill>
                  <a:srgbClr val="FF0000"/>
                </a:solidFill>
              </a:rPr>
              <a:t>within </a:t>
            </a:r>
            <a:r>
              <a:rPr lang="en-US" altLang="zh-CN" b="1" dirty="0">
                <a:solidFill>
                  <a:srgbClr val="FF0000"/>
                </a:solidFill>
              </a:rPr>
              <a:t>2/3 </a:t>
            </a:r>
            <a:r>
              <a:rPr lang="en-US" altLang="zh-CN" b="1" dirty="0" smtClean="0">
                <a:solidFill>
                  <a:srgbClr val="FF0000"/>
                </a:solidFill>
              </a:rPr>
              <a:t>bore</a:t>
            </a:r>
            <a:r>
              <a:rPr lang="zh-CN" altLang="en-US" b="1" dirty="0" smtClean="0">
                <a:solidFill>
                  <a:srgbClr val="FF0000"/>
                </a:solidFill>
              </a:rPr>
              <a:t>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algn="just"/>
            <a:r>
              <a:rPr lang="en-US" altLang="zh-CN" b="1" dirty="0" smtClean="0"/>
              <a:t>(</a:t>
            </a:r>
            <a:r>
              <a:rPr lang="en-US" altLang="zh-CN" sz="1600" b="1" dirty="0" smtClean="0"/>
              <a:t>ROXIE simulation results)</a:t>
            </a:r>
            <a:endParaRPr lang="zh-CN" altLang="en-US" sz="16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574317"/>
              </p:ext>
            </p:extLst>
          </p:nvPr>
        </p:nvGraphicFramePr>
        <p:xfrm>
          <a:off x="58767" y="3518257"/>
          <a:ext cx="3344002" cy="3248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559"/>
                <a:gridCol w="1201318"/>
                <a:gridCol w="1254125"/>
              </a:tblGrid>
              <a:tr h="5906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Field quality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2D with </a:t>
                      </a:r>
                      <a:r>
                        <a:rPr lang="en-US" sz="1600" kern="100" dirty="0" err="1" smtClean="0">
                          <a:effectLst/>
                        </a:rPr>
                        <a:t>R</a:t>
                      </a:r>
                      <a:r>
                        <a:rPr lang="en-US" sz="1600" kern="100" baseline="-25000" dirty="0" err="1" smtClean="0">
                          <a:effectLst/>
                        </a:rPr>
                        <a:t>f</a:t>
                      </a:r>
                      <a:r>
                        <a:rPr lang="en-US" sz="1600" kern="100" dirty="0" smtClean="0">
                          <a:effectLst/>
                        </a:rPr>
                        <a:t>=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13.3mm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3D with </a:t>
                      </a:r>
                      <a:r>
                        <a:rPr lang="en-US" sz="1600" kern="100" dirty="0" err="1" smtClean="0">
                          <a:effectLst/>
                        </a:rPr>
                        <a:t>R</a:t>
                      </a:r>
                      <a:r>
                        <a:rPr lang="en-US" sz="1600" kern="100" baseline="-25000" dirty="0" err="1" smtClean="0">
                          <a:effectLst/>
                        </a:rPr>
                        <a:t>f</a:t>
                      </a:r>
                      <a:r>
                        <a:rPr lang="en-US" sz="1600" kern="100" baseline="0" dirty="0" smtClean="0">
                          <a:effectLst/>
                        </a:rPr>
                        <a:t>=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8/13.3 mm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b3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0.45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</a:rPr>
                        <a:t>0.79</a:t>
                      </a:r>
                      <a:r>
                        <a:rPr lang="en-US" sz="1600" kern="100" dirty="0" smtClean="0">
                          <a:solidFill>
                            <a:srgbClr val="FF0000"/>
                          </a:solidFill>
                          <a:effectLst/>
                        </a:rPr>
                        <a:t>/1.91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b5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1.01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-0.65</a:t>
                      </a:r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/-2.24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b7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0.46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0.08/0.67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b9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-0.27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-0.13/-0.22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a2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3.53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-1.00</a:t>
                      </a:r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/-2.31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a4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0.49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-0.46/0.69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a6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0.33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0.26/</a:t>
                      </a:r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2.49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a8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0.58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-0.12/0.84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5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a10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2.23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0.06</a:t>
                      </a:r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/2.18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9" name="图片 18" descr="I:\360data\重要数据\桌面\QQ截图20180308103605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023" y="4076665"/>
            <a:ext cx="2395836" cy="268993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6393788" y="3728514"/>
            <a:ext cx="1148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cs typeface="Times New Roman" panose="02020603050405020304" pitchFamily="18" charset="0"/>
              </a:rPr>
              <a:t>Flare ends</a:t>
            </a:r>
            <a:endParaRPr lang="zh-CN" altLang="en-US" dirty="0"/>
          </a:p>
        </p:txBody>
      </p:sp>
      <p:pic>
        <p:nvPicPr>
          <p:cNvPr id="20" name="图片 19" descr="微信截图_2018032223143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6" y="1615859"/>
            <a:ext cx="3344003" cy="1844246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06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step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" r="69128"/>
          <a:stretch/>
        </p:blipFill>
        <p:spPr bwMode="auto">
          <a:xfrm>
            <a:off x="160308" y="1501271"/>
            <a:ext cx="2725178" cy="27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step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9" r="1163"/>
          <a:stretch/>
        </p:blipFill>
        <p:spPr bwMode="auto">
          <a:xfrm>
            <a:off x="3186203" y="1489376"/>
            <a:ext cx="2707813" cy="281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0" r="2778"/>
          <a:stretch/>
        </p:blipFill>
        <p:spPr>
          <a:xfrm>
            <a:off x="6191288" y="1462903"/>
            <a:ext cx="2757464" cy="280906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" t="20875" r="18342" b="4380"/>
          <a:stretch/>
        </p:blipFill>
        <p:spPr>
          <a:xfrm>
            <a:off x="3617890" y="4529846"/>
            <a:ext cx="2078510" cy="20999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" r="2538"/>
          <a:stretch/>
        </p:blipFill>
        <p:spPr>
          <a:xfrm>
            <a:off x="5677149" y="4447375"/>
            <a:ext cx="3317519" cy="2382632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sp>
        <p:nvSpPr>
          <p:cNvPr id="23" name="文本框 28"/>
          <p:cNvSpPr txBox="1">
            <a:spLocks noChangeArrowheads="1"/>
          </p:cNvSpPr>
          <p:nvPr/>
        </p:nvSpPr>
        <p:spPr bwMode="auto">
          <a:xfrm>
            <a:off x="6347302" y="4145853"/>
            <a:ext cx="2332383" cy="30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b="1" dirty="0"/>
              <a:t>Components and assembly</a:t>
            </a:r>
            <a:endParaRPr lang="zh-CN" altLang="en-US" sz="1200" b="1" dirty="0"/>
          </a:p>
        </p:txBody>
      </p:sp>
      <p:sp>
        <p:nvSpPr>
          <p:cNvPr id="28" name="矩形 27"/>
          <p:cNvSpPr/>
          <p:nvPr/>
        </p:nvSpPr>
        <p:spPr>
          <a:xfrm>
            <a:off x="2027989" y="4157418"/>
            <a:ext cx="115794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b="1" dirty="0" smtClean="0"/>
              <a:t>3d coil layout</a:t>
            </a:r>
            <a:endParaRPr lang="en-US" altLang="zh-CN" sz="1200" b="1" dirty="0"/>
          </a:p>
        </p:txBody>
      </p:sp>
      <p:sp>
        <p:nvSpPr>
          <p:cNvPr id="34" name="文本框 28"/>
          <p:cNvSpPr txBox="1">
            <a:spLocks noChangeArrowheads="1"/>
          </p:cNvSpPr>
          <p:nvPr/>
        </p:nvSpPr>
        <p:spPr bwMode="auto">
          <a:xfrm>
            <a:off x="106281" y="1124899"/>
            <a:ext cx="2846105" cy="37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b="1" dirty="0" smtClean="0">
                <a:solidFill>
                  <a:srgbClr val="FF0000"/>
                </a:solidFill>
              </a:rPr>
              <a:t>NbTi+Nb</a:t>
            </a:r>
            <a:r>
              <a:rPr lang="en-US" altLang="zh-CN" sz="1600" b="1" baseline="-25000" dirty="0" smtClean="0">
                <a:solidFill>
                  <a:srgbClr val="FF0000"/>
                </a:solidFill>
              </a:rPr>
              <a:t>3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Sn</a:t>
            </a:r>
            <a:r>
              <a:rPr lang="en-US" altLang="zh-CN" sz="1600" b="1" dirty="0" smtClean="0"/>
              <a:t>, 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2*</a:t>
            </a:r>
            <a:r>
              <a:rPr lang="az-Cyrl-AZ" altLang="zh-CN" sz="1600" b="1" dirty="0" smtClean="0">
                <a:solidFill>
                  <a:srgbClr val="FF0000"/>
                </a:solidFill>
              </a:rPr>
              <a:t>ф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10 </a:t>
            </a:r>
            <a:r>
              <a:rPr lang="en-US" altLang="zh-CN" sz="1600" b="1" dirty="0" smtClean="0"/>
              <a:t>aperture</a:t>
            </a:r>
            <a:endParaRPr lang="en-US" altLang="zh-CN" sz="1600" b="1" dirty="0"/>
          </a:p>
        </p:txBody>
      </p:sp>
      <p:sp>
        <p:nvSpPr>
          <p:cNvPr id="35" name="文本框 28"/>
          <p:cNvSpPr txBox="1">
            <a:spLocks noChangeArrowheads="1"/>
          </p:cNvSpPr>
          <p:nvPr/>
        </p:nvSpPr>
        <p:spPr bwMode="auto">
          <a:xfrm>
            <a:off x="6315882" y="1142699"/>
            <a:ext cx="27284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b="1" dirty="0" smtClean="0">
                <a:solidFill>
                  <a:srgbClr val="FF0000"/>
                </a:solidFill>
              </a:rPr>
              <a:t>All HTS</a:t>
            </a:r>
            <a:r>
              <a:rPr lang="en-US" altLang="zh-CN" sz="1600" b="1" dirty="0" smtClean="0"/>
              <a:t>, 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2*</a:t>
            </a:r>
            <a:r>
              <a:rPr lang="az-Cyrl-AZ" altLang="zh-CN" sz="1600" b="1" dirty="0" smtClean="0">
                <a:solidFill>
                  <a:srgbClr val="FF0000"/>
                </a:solidFill>
              </a:rPr>
              <a:t>ф</a:t>
            </a:r>
            <a:r>
              <a:rPr lang="en-US" altLang="zh-CN" sz="1600" b="1" dirty="0">
                <a:solidFill>
                  <a:srgbClr val="FF0000"/>
                </a:solidFill>
              </a:rPr>
              <a:t>4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0 </a:t>
            </a:r>
            <a:r>
              <a:rPr lang="en-US" altLang="zh-CN" sz="1600" b="1" dirty="0" smtClean="0"/>
              <a:t>aperture</a:t>
            </a:r>
            <a:endParaRPr lang="en-US" altLang="zh-CN" sz="1600" b="1" dirty="0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5600" y="4468841"/>
            <a:ext cx="1675703" cy="223307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342" y="4483485"/>
            <a:ext cx="1543369" cy="2262411"/>
          </a:xfrm>
          <a:prstGeom prst="rect">
            <a:avLst/>
          </a:prstGeom>
        </p:spPr>
      </p:pic>
      <p:sp>
        <p:nvSpPr>
          <p:cNvPr id="31" name="文本框 28"/>
          <p:cNvSpPr txBox="1">
            <a:spLocks noChangeArrowheads="1"/>
          </p:cNvSpPr>
          <p:nvPr/>
        </p:nvSpPr>
        <p:spPr bwMode="auto">
          <a:xfrm>
            <a:off x="3305250" y="4170597"/>
            <a:ext cx="281699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b="1" dirty="0" smtClean="0"/>
              <a:t>3D magnetic field distribution</a:t>
            </a:r>
            <a:endParaRPr lang="en-US" altLang="zh-CN" sz="1200" b="1" dirty="0"/>
          </a:p>
        </p:txBody>
      </p:sp>
      <p:sp>
        <p:nvSpPr>
          <p:cNvPr id="42" name="矩形 41"/>
          <p:cNvSpPr/>
          <p:nvPr/>
        </p:nvSpPr>
        <p:spPr>
          <a:xfrm>
            <a:off x="-37857" y="4174501"/>
            <a:ext cx="206584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b="1" dirty="0" smtClean="0"/>
              <a:t>Magnetic flux distribution</a:t>
            </a:r>
            <a:endParaRPr lang="en-US" altLang="zh-CN" sz="1200" b="1" dirty="0"/>
          </a:p>
        </p:txBody>
      </p:sp>
      <p:sp>
        <p:nvSpPr>
          <p:cNvPr id="43" name="文本框 28"/>
          <p:cNvSpPr txBox="1">
            <a:spLocks noChangeArrowheads="1"/>
          </p:cNvSpPr>
          <p:nvPr/>
        </p:nvSpPr>
        <p:spPr bwMode="auto">
          <a:xfrm>
            <a:off x="3306136" y="1137425"/>
            <a:ext cx="27284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b="1" dirty="0" smtClean="0">
                <a:solidFill>
                  <a:srgbClr val="FF0000"/>
                </a:solidFill>
              </a:rPr>
              <a:t>Nb</a:t>
            </a:r>
            <a:r>
              <a:rPr lang="en-US" altLang="zh-CN" sz="1600" b="1" baseline="-25000" dirty="0" smtClean="0">
                <a:solidFill>
                  <a:srgbClr val="FF0000"/>
                </a:solidFill>
              </a:rPr>
              <a:t>3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Sn+HTS</a:t>
            </a:r>
            <a:r>
              <a:rPr lang="en-US" altLang="zh-CN" sz="1600" b="1" dirty="0" smtClean="0"/>
              <a:t>, 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2*</a:t>
            </a:r>
            <a:r>
              <a:rPr lang="az-Cyrl-AZ" altLang="zh-CN" sz="1600" b="1" dirty="0" smtClean="0">
                <a:solidFill>
                  <a:srgbClr val="FF0000"/>
                </a:solidFill>
              </a:rPr>
              <a:t>ф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20 </a:t>
            </a:r>
            <a:r>
              <a:rPr lang="en-US" altLang="zh-CN" sz="1600" b="1" dirty="0" smtClean="0"/>
              <a:t>aperture</a:t>
            </a:r>
            <a:endParaRPr lang="en-US" altLang="zh-CN" sz="1600" b="1" dirty="0"/>
          </a:p>
        </p:txBody>
      </p:sp>
      <p:sp>
        <p:nvSpPr>
          <p:cNvPr id="4" name="右箭头 3"/>
          <p:cNvSpPr/>
          <p:nvPr/>
        </p:nvSpPr>
        <p:spPr>
          <a:xfrm>
            <a:off x="2885486" y="1208048"/>
            <a:ext cx="509068" cy="2941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>
            <a:off x="5989006" y="1201329"/>
            <a:ext cx="513607" cy="2858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8"/>
          <p:cNvSpPr txBox="1">
            <a:spLocks noChangeArrowheads="1"/>
          </p:cNvSpPr>
          <p:nvPr/>
        </p:nvSpPr>
        <p:spPr bwMode="auto">
          <a:xfrm>
            <a:off x="1657350" y="724587"/>
            <a:ext cx="5257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b="1" i="1" dirty="0"/>
              <a:t>R&amp;D Roadmap for the next 10~15 years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50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 rotWithShape="1">
          <a:blip r:embed="rId3"/>
          <a:srcRect r="54557"/>
          <a:stretch/>
        </p:blipFill>
        <p:spPr>
          <a:xfrm>
            <a:off x="464315" y="1833415"/>
            <a:ext cx="3980076" cy="3591204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4"/>
          <a:stretch>
            <a:fillRect/>
          </a:stretch>
        </p:blipFill>
        <p:spPr>
          <a:xfrm>
            <a:off x="5039206" y="3745303"/>
            <a:ext cx="3602498" cy="2790518"/>
          </a:xfrm>
          <a:prstGeom prst="rect">
            <a:avLst/>
          </a:prstGeom>
        </p:spPr>
      </p:pic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sp>
        <p:nvSpPr>
          <p:cNvPr id="8" name="矩形 7"/>
          <p:cNvSpPr/>
          <p:nvPr/>
        </p:nvSpPr>
        <p:spPr>
          <a:xfrm>
            <a:off x="491477" y="4955896"/>
            <a:ext cx="1847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pPr algn="ctr" eaLnBrk="0"/>
            <a:endParaRPr lang="ko-KR" altLang="en-US" dirty="0">
              <a:latin typeface="Times New Roman" pitchFamily="18" charset="0"/>
              <a:ea typeface="Gulim" pitchFamily="34" charset="-127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0023" y="899918"/>
            <a:ext cx="5576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i="1" dirty="0"/>
              <a:t>The </a:t>
            </a:r>
            <a:r>
              <a:rPr lang="en-US" altLang="zh-CN" sz="2400" b="1" i="1" dirty="0" smtClean="0"/>
              <a:t>1</a:t>
            </a:r>
            <a:r>
              <a:rPr lang="en-US" altLang="zh-CN" sz="2400" b="1" i="1" baseline="30000" dirty="0" smtClean="0"/>
              <a:t>st</a:t>
            </a:r>
            <a:r>
              <a:rPr lang="en-US" altLang="zh-CN" sz="2400" b="1" i="1" dirty="0" smtClean="0"/>
              <a:t> High </a:t>
            </a:r>
            <a:r>
              <a:rPr lang="en-US" altLang="zh-CN" sz="2400" b="1" i="1" dirty="0"/>
              <a:t>Field </a:t>
            </a:r>
            <a:r>
              <a:rPr lang="en-US" altLang="zh-CN" sz="2400" b="1" i="1" dirty="0" smtClean="0"/>
              <a:t>Dipole LPF1: NbTi+Nb</a:t>
            </a:r>
            <a:r>
              <a:rPr lang="en-US" altLang="zh-CN" sz="2400" b="1" i="1" baseline="-25000" dirty="0" smtClean="0"/>
              <a:t>3</a:t>
            </a:r>
            <a:r>
              <a:rPr lang="en-US" altLang="zh-CN" sz="2400" b="1" i="1" dirty="0" smtClean="0"/>
              <a:t>Sn</a:t>
            </a:r>
            <a:endParaRPr lang="ko-KR" altLang="en-US" sz="2400" b="1" i="1" dirty="0"/>
          </a:p>
        </p:txBody>
      </p:sp>
      <p:sp>
        <p:nvSpPr>
          <p:cNvPr id="11" name="矩形 10"/>
          <p:cNvSpPr/>
          <p:nvPr/>
        </p:nvSpPr>
        <p:spPr>
          <a:xfrm>
            <a:off x="1005078" y="1509307"/>
            <a:ext cx="2898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Cross section of LPF1</a:t>
            </a:r>
            <a:endParaRPr lang="ko-KR" altLang="en-US" sz="2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99969" y="1509307"/>
            <a:ext cx="3488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Magnetic field distribution</a:t>
            </a:r>
            <a:endParaRPr lang="ko-KR" altLang="en-US" sz="2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8" name="图片 17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751"/>
          <a:stretch/>
        </p:blipFill>
        <p:spPr>
          <a:xfrm>
            <a:off x="5001226" y="1860164"/>
            <a:ext cx="3678459" cy="2349657"/>
          </a:xfrm>
          <a:prstGeom prst="rect">
            <a:avLst/>
          </a:prstGeom>
        </p:spPr>
      </p:pic>
      <p:sp>
        <p:nvSpPr>
          <p:cNvPr id="20" name="文本框 31"/>
          <p:cNvSpPr txBox="1">
            <a:spLocks noChangeArrowheads="1"/>
          </p:cNvSpPr>
          <p:nvPr/>
        </p:nvSpPr>
        <p:spPr bwMode="auto">
          <a:xfrm>
            <a:off x="78669" y="5307261"/>
            <a:ext cx="2895223" cy="27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Main </a:t>
            </a:r>
            <a:r>
              <a:rPr lang="en-US" altLang="zh-CN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parameters of the strands</a:t>
            </a:r>
            <a:endParaRPr lang="zh-CN" altLang="en-US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265995"/>
              </p:ext>
            </p:extLst>
          </p:nvPr>
        </p:nvGraphicFramePr>
        <p:xfrm>
          <a:off x="124182" y="5564520"/>
          <a:ext cx="4757968" cy="794640"/>
        </p:xfrm>
        <a:graphic>
          <a:graphicData uri="http://schemas.openxmlformats.org/drawingml/2006/table">
            <a:tbl>
              <a:tblPr/>
              <a:tblGrid>
                <a:gridCol w="553734"/>
                <a:gridCol w="553734"/>
                <a:gridCol w="665945"/>
                <a:gridCol w="553734"/>
                <a:gridCol w="604961"/>
                <a:gridCol w="604961"/>
                <a:gridCol w="633500"/>
                <a:gridCol w="587399"/>
              </a:tblGrid>
              <a:tr h="21374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Strand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diam.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(mm)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cu/sc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RRR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Tref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(K)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Bref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(T)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Jc</a:t>
                      </a: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@ </a:t>
                      </a:r>
                      <a:r>
                        <a:rPr kumimoji="0" lang="en-US" altLang="zh-CN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BrTr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(A/mm2)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Ic</a:t>
                      </a: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@ </a:t>
                      </a:r>
                      <a:r>
                        <a:rPr kumimoji="0" lang="en-US" altLang="zh-CN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BrTr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(A)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</a:tr>
              <a:tr h="21374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Nb</a:t>
                      </a: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Sn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0.802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200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4.2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12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2700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682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</a:tr>
              <a:tr h="26656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NbTi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0.82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130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4.2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5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2613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690</a:t>
                      </a: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0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546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04440"/>
            <a:ext cx="4496380" cy="3096344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253842" y="904440"/>
            <a:ext cx="4095134" cy="3207220"/>
          </a:xfrm>
          <a:prstGeom prst="rect">
            <a:avLst/>
          </a:prstGeom>
        </p:spPr>
      </p:pic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687341" y="4089985"/>
            <a:ext cx="33843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Mechanical FEA magnet model</a:t>
            </a:r>
            <a:endParaRPr lang="en-US" altLang="zh-CN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5346886" y="4089985"/>
            <a:ext cx="30243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3D CAD configuration of LPF1</a:t>
            </a:r>
            <a:endParaRPr lang="en-US" altLang="zh-CN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198087" y="4447127"/>
            <a:ext cx="3024336" cy="1944216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5"/>
          <a:stretch>
            <a:fillRect/>
          </a:stretch>
        </p:blipFill>
        <p:spPr>
          <a:xfrm>
            <a:off x="3438447" y="4447127"/>
            <a:ext cx="2690072" cy="1944216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6"/>
          <a:stretch>
            <a:fillRect/>
          </a:stretch>
        </p:blipFill>
        <p:spPr>
          <a:xfrm>
            <a:off x="6318767" y="4519135"/>
            <a:ext cx="2664296" cy="187220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35296" y="6474384"/>
            <a:ext cx="10070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Symbol" pitchFamily="18" charset="2"/>
              </a:rPr>
              <a:t>Assembly</a:t>
            </a:r>
            <a:endParaRPr lang="zh-CN" altLang="en-US" sz="1600" dirty="0"/>
          </a:p>
        </p:txBody>
      </p:sp>
      <p:sp>
        <p:nvSpPr>
          <p:cNvPr id="14" name="矩形 13"/>
          <p:cNvSpPr/>
          <p:nvPr/>
        </p:nvSpPr>
        <p:spPr>
          <a:xfrm>
            <a:off x="4454712" y="6474384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Symbol" pitchFamily="18" charset="2"/>
              </a:rPr>
              <a:t>4.2 K</a:t>
            </a:r>
            <a:endParaRPr lang="zh-CN" altLang="en-US" sz="1600" dirty="0"/>
          </a:p>
        </p:txBody>
      </p:sp>
      <p:sp>
        <p:nvSpPr>
          <p:cNvPr id="15" name="矩形 14"/>
          <p:cNvSpPr/>
          <p:nvPr/>
        </p:nvSpPr>
        <p:spPr>
          <a:xfrm>
            <a:off x="7254871" y="6463351"/>
            <a:ext cx="8337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Symbol" pitchFamily="18" charset="2"/>
              </a:rPr>
              <a:t>5,950 A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356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12966" y="4689474"/>
            <a:ext cx="1656180" cy="156617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2968" y="3123300"/>
            <a:ext cx="1656180" cy="156617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12966" y="3123300"/>
            <a:ext cx="87129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12968" y="1503120"/>
            <a:ext cx="871296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598862" y="1288739"/>
            <a:ext cx="1522" cy="49669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325534" y="1288739"/>
            <a:ext cx="0" cy="49669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2"/>
          <p:cNvSpPr txBox="1"/>
          <p:nvPr/>
        </p:nvSpPr>
        <p:spPr>
          <a:xfrm>
            <a:off x="278685" y="1720798"/>
            <a:ext cx="1446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b="1" i="1" dirty="0" smtClean="0">
                <a:solidFill>
                  <a:srgbClr val="F79646">
                    <a:lumMod val="50000"/>
                  </a:srgbClr>
                </a:solidFill>
              </a:rPr>
              <a:t>Preloading at room temperature</a:t>
            </a:r>
          </a:p>
          <a:p>
            <a:pPr algn="ctr" defTabSz="914400"/>
            <a:endParaRPr lang="en-US" altLang="zh-CN" sz="800" b="1" i="1" dirty="0" smtClean="0">
              <a:solidFill>
                <a:srgbClr val="F79646">
                  <a:lumMod val="50000"/>
                </a:srgbClr>
              </a:solidFill>
            </a:endParaRPr>
          </a:p>
          <a:p>
            <a:pPr algn="ctr" defTabSz="914400"/>
            <a:r>
              <a:rPr lang="en-US" altLang="zh-CN" b="1" i="1" dirty="0" smtClean="0">
                <a:solidFill>
                  <a:srgbClr val="FF0000"/>
                </a:solidFill>
              </a:rPr>
              <a:t>(Load 1)</a:t>
            </a:r>
            <a:endParaRPr lang="zh-CN" altLang="en-US" b="1" i="1" dirty="0">
              <a:solidFill>
                <a:srgbClr val="FF0000"/>
              </a:solidFill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438344" y="5108793"/>
            <a:ext cx="11271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b="1" i="1" dirty="0" smtClean="0">
                <a:solidFill>
                  <a:srgbClr val="F79646">
                    <a:lumMod val="50000"/>
                  </a:srgbClr>
                </a:solidFill>
              </a:rPr>
              <a:t>Excitation</a:t>
            </a:r>
          </a:p>
          <a:p>
            <a:pPr algn="ctr" defTabSz="914400"/>
            <a:endParaRPr lang="en-US" altLang="zh-CN" sz="800" b="1" i="1" dirty="0" smtClean="0">
              <a:solidFill>
                <a:srgbClr val="F79646">
                  <a:lumMod val="50000"/>
                </a:srgbClr>
              </a:solidFill>
            </a:endParaRPr>
          </a:p>
          <a:p>
            <a:pPr algn="ctr" defTabSz="914400"/>
            <a:r>
              <a:rPr lang="en-US" altLang="zh-CN" b="1" i="1" dirty="0" smtClean="0">
                <a:solidFill>
                  <a:srgbClr val="FF0000"/>
                </a:solidFill>
              </a:rPr>
              <a:t>(Load 3)</a:t>
            </a:r>
            <a:endParaRPr lang="zh-CN" altLang="en-US" b="1" i="1" dirty="0">
              <a:solidFill>
                <a:srgbClr val="FF0000"/>
              </a:solidFill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284974" y="3562539"/>
            <a:ext cx="14932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b="1" i="1" dirty="0" smtClean="0">
                <a:solidFill>
                  <a:srgbClr val="F79646">
                    <a:lumMod val="50000"/>
                  </a:srgbClr>
                </a:solidFill>
              </a:rPr>
              <a:t>Cooling down</a:t>
            </a:r>
          </a:p>
          <a:p>
            <a:pPr algn="ctr" defTabSz="914400"/>
            <a:endParaRPr lang="en-US" altLang="zh-CN" sz="800" b="1" i="1" dirty="0" smtClean="0">
              <a:solidFill>
                <a:srgbClr val="F79646">
                  <a:lumMod val="50000"/>
                </a:srgbClr>
              </a:solidFill>
            </a:endParaRPr>
          </a:p>
          <a:p>
            <a:pPr algn="ctr" defTabSz="914400"/>
            <a:r>
              <a:rPr lang="en-US" altLang="zh-CN" b="1" i="1" dirty="0" smtClean="0">
                <a:solidFill>
                  <a:srgbClr val="FF0000"/>
                </a:solidFill>
              </a:rPr>
              <a:t>(Load 2)</a:t>
            </a:r>
            <a:endParaRPr lang="zh-CN" altLang="en-US" b="1" i="1" dirty="0">
              <a:solidFill>
                <a:srgbClr val="FF0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869148" y="1288739"/>
            <a:ext cx="2" cy="49669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3665" y="1288718"/>
            <a:ext cx="87223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053728" y="1288739"/>
            <a:ext cx="0" cy="49669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2968" y="1288739"/>
            <a:ext cx="0" cy="49669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2966" y="4689474"/>
            <a:ext cx="87129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12966" y="6255648"/>
            <a:ext cx="87129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925932" y="1288739"/>
            <a:ext cx="2" cy="49669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153" y="1645788"/>
            <a:ext cx="1607643" cy="1363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11" y="1645767"/>
            <a:ext cx="1649755" cy="1391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564" y="1645768"/>
            <a:ext cx="1616962" cy="138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754" y="1611132"/>
            <a:ext cx="1618967" cy="1388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11" y="3250760"/>
            <a:ext cx="1649755" cy="137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350" y="3224968"/>
            <a:ext cx="1584176" cy="1425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61" y="3224968"/>
            <a:ext cx="1509556" cy="13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825" y="3225486"/>
            <a:ext cx="1488964" cy="136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201" y="4779486"/>
            <a:ext cx="1546299" cy="1407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690" y="4768449"/>
            <a:ext cx="1553877" cy="1443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688" y="4779486"/>
            <a:ext cx="1535035" cy="142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825" y="4768429"/>
            <a:ext cx="1488964" cy="141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"/>
          <p:cNvSpPr txBox="1"/>
          <p:nvPr/>
        </p:nvSpPr>
        <p:spPr>
          <a:xfrm>
            <a:off x="2536713" y="1141520"/>
            <a:ext cx="434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l-GR" altLang="zh-CN" sz="2400" b="1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σ</a:t>
            </a:r>
            <a:r>
              <a:rPr lang="en-US" altLang="zh-CN" sz="1400" b="1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x</a:t>
            </a:r>
            <a:endParaRPr lang="zh-CN" altLang="en-US" sz="1400" b="1" i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6" name="TextBox 43"/>
          <p:cNvSpPr txBox="1"/>
          <p:nvPr/>
        </p:nvSpPr>
        <p:spPr>
          <a:xfrm>
            <a:off x="4264905" y="1141520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l-GR" altLang="zh-CN" sz="2400" b="1" i="1" dirty="0" smtClean="0">
                <a:solidFill>
                  <a:srgbClr val="944606"/>
                </a:solidFill>
                <a:cs typeface="Times New Roman" panose="02020603050405020304" pitchFamily="18" charset="0"/>
              </a:rPr>
              <a:t>σ</a:t>
            </a:r>
            <a:r>
              <a:rPr lang="en-US" altLang="zh-CN" sz="1400" b="1" i="1" dirty="0">
                <a:solidFill>
                  <a:srgbClr val="944606"/>
                </a:solidFill>
                <a:cs typeface="Times New Roman" panose="02020603050405020304" pitchFamily="18" charset="0"/>
              </a:rPr>
              <a:t>y</a:t>
            </a:r>
            <a:endParaRPr lang="zh-CN" altLang="en-US" sz="1400" b="1" i="1" dirty="0">
              <a:solidFill>
                <a:srgbClr val="944606"/>
              </a:solidFill>
              <a:cs typeface="Times New Roman" panose="02020603050405020304" pitchFamily="18" charset="0"/>
            </a:endParaRPr>
          </a:p>
        </p:txBody>
      </p:sp>
      <p:sp>
        <p:nvSpPr>
          <p:cNvPr id="37" name="TextBox 44"/>
          <p:cNvSpPr txBox="1"/>
          <p:nvPr/>
        </p:nvSpPr>
        <p:spPr>
          <a:xfrm>
            <a:off x="5921089" y="1141520"/>
            <a:ext cx="425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l-GR" altLang="zh-CN" sz="2400" b="1" i="1" dirty="0" smtClean="0">
                <a:solidFill>
                  <a:srgbClr val="944606"/>
                </a:solidFill>
                <a:cs typeface="Times New Roman" panose="02020603050405020304" pitchFamily="18" charset="0"/>
              </a:rPr>
              <a:t>σ</a:t>
            </a:r>
            <a:r>
              <a:rPr lang="en-US" altLang="zh-CN" sz="1400" b="1" i="1" dirty="0">
                <a:solidFill>
                  <a:srgbClr val="944606"/>
                </a:solidFill>
                <a:cs typeface="Times New Roman" panose="02020603050405020304" pitchFamily="18" charset="0"/>
              </a:rPr>
              <a:t>z</a:t>
            </a:r>
            <a:endParaRPr lang="zh-CN" altLang="en-US" sz="1400" b="1" i="1" dirty="0">
              <a:solidFill>
                <a:srgbClr val="944606"/>
              </a:solidFill>
              <a:cs typeface="Times New Roman" panose="02020603050405020304" pitchFamily="18" charset="0"/>
            </a:endParaRPr>
          </a:p>
        </p:txBody>
      </p:sp>
      <p:sp>
        <p:nvSpPr>
          <p:cNvPr id="38" name="TextBox 46"/>
          <p:cNvSpPr txBox="1"/>
          <p:nvPr/>
        </p:nvSpPr>
        <p:spPr>
          <a:xfrm>
            <a:off x="7217233" y="1203075"/>
            <a:ext cx="14624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000" b="1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Mises stress</a:t>
            </a:r>
            <a:endParaRPr lang="zh-CN" altLang="en-US" sz="1200" b="1" i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71629" y="845787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Stress analysis of the coils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677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11" y="986841"/>
            <a:ext cx="513297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943" y="842825"/>
            <a:ext cx="2340742" cy="3240360"/>
          </a:xfrm>
          <a:prstGeom prst="rect">
            <a:avLst/>
          </a:prstGeom>
        </p:spPr>
      </p:pic>
      <p:sp>
        <p:nvSpPr>
          <p:cNvPr id="8" name="文本框 23"/>
          <p:cNvSpPr txBox="1"/>
          <p:nvPr/>
        </p:nvSpPr>
        <p:spPr>
          <a:xfrm>
            <a:off x="6391211" y="4161307"/>
            <a:ext cx="2236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+mj-ea"/>
                <a:cs typeface="Arial" pitchFamily="34" charset="0"/>
              </a:rPr>
              <a:t>Quench protection circuit</a:t>
            </a:r>
            <a:endParaRPr lang="zh-CN" altLang="en-US" sz="1400" dirty="0" smtClean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文本框 23"/>
          <p:cNvSpPr txBox="1"/>
          <p:nvPr/>
        </p:nvSpPr>
        <p:spPr>
          <a:xfrm>
            <a:off x="1323052" y="4207456"/>
            <a:ext cx="3691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+mj-ea"/>
                <a:cs typeface="Arial" pitchFamily="34" charset="0"/>
              </a:rPr>
              <a:t>Schematic </a:t>
            </a:r>
            <a:r>
              <a:rPr lang="en-US" altLang="zh-CN" sz="1400" dirty="0">
                <a:latin typeface="Arial" pitchFamily="34" charset="0"/>
                <a:ea typeface="+mj-ea"/>
                <a:cs typeface="Arial" pitchFamily="34" charset="0"/>
              </a:rPr>
              <a:t>of the quench protection system</a:t>
            </a:r>
          </a:p>
        </p:txBody>
      </p:sp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5518156" y="4515233"/>
            <a:ext cx="3280671" cy="2129172"/>
          </a:xfrm>
          <a:prstGeom prst="rect">
            <a:avLst/>
          </a:prstGeom>
        </p:spPr>
      </p:pic>
      <p:sp>
        <p:nvSpPr>
          <p:cNvPr id="13" name="文本框 23"/>
          <p:cNvSpPr txBox="1"/>
          <p:nvPr/>
        </p:nvSpPr>
        <p:spPr>
          <a:xfrm>
            <a:off x="946292" y="5946708"/>
            <a:ext cx="3907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+mj-ea"/>
                <a:cs typeface="Arial" pitchFamily="34" charset="0"/>
              </a:rPr>
              <a:t>MIITs                               Hot spot temperature</a:t>
            </a:r>
            <a:endParaRPr lang="en-US" altLang="zh-CN" sz="14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4" name="文本框 10"/>
          <p:cNvSpPr txBox="1"/>
          <p:nvPr/>
        </p:nvSpPr>
        <p:spPr>
          <a:xfrm>
            <a:off x="5446148" y="6644405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Hot spot temperature vs. </a:t>
            </a:r>
            <a:r>
              <a:rPr lang="en-US" altLang="zh-CN" sz="1200" dirty="0">
                <a:latin typeface="Arial" pitchFamily="34" charset="0"/>
                <a:cs typeface="Arial" pitchFamily="34" charset="0"/>
              </a:rPr>
              <a:t>MIITs for different cables</a:t>
            </a:r>
            <a:endParaRPr lang="zh-CN" altLang="en-US" sz="1200" dirty="0" smtClean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5588" y="4515233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dirty="0">
                <a:latin typeface="Arial" pitchFamily="34" charset="0"/>
                <a:cs typeface="Arial" pitchFamily="34" charset="0"/>
              </a:rPr>
              <a:t>Adiabatic analysis</a:t>
            </a:r>
            <a:endParaRPr lang="zh-CN" altLang="zh-CN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58835" y="5098884"/>
            <a:ext cx="8517326" cy="78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22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9606" y="918381"/>
            <a:ext cx="2779295" cy="23100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2134" y="979040"/>
            <a:ext cx="2638749" cy="22213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7808" y="3412548"/>
            <a:ext cx="1710943" cy="808906"/>
          </a:xfrm>
          <a:prstGeom prst="rect">
            <a:avLst/>
          </a:prstGeom>
        </p:spPr>
      </p:pic>
      <p:graphicFrame>
        <p:nvGraphicFramePr>
          <p:cNvPr id="12" name="表格 11"/>
          <p:cNvGraphicFramePr>
            <a:graphicFrameLocks noGrp="1"/>
          </p:cNvGraphicFramePr>
          <p:nvPr>
            <p:extLst/>
          </p:nvPr>
        </p:nvGraphicFramePr>
        <p:xfrm>
          <a:off x="2124141" y="3450020"/>
          <a:ext cx="6689904" cy="685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14984"/>
                <a:gridCol w="1114984"/>
                <a:gridCol w="1114984"/>
                <a:gridCol w="1114984"/>
                <a:gridCol w="1114984"/>
                <a:gridCol w="1114984"/>
              </a:tblGrid>
              <a:tr h="27905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Thickness</a:t>
                      </a:r>
                    </a:p>
                    <a:p>
                      <a:pPr algn="ctr"/>
                      <a:r>
                        <a:rPr lang="en-US" altLang="zh-CN" sz="1100" kern="1200" dirty="0" smtClean="0"/>
                        <a:t>(</a:t>
                      </a:r>
                      <a:r>
                        <a:rPr lang="en-US" altLang="zh-CN" sz="1100" kern="1200" dirty="0" err="1" smtClean="0"/>
                        <a:t>μm</a:t>
                      </a:r>
                      <a:r>
                        <a:rPr lang="en-US" altLang="zh-CN" sz="1100" kern="1200" dirty="0" smtClean="0"/>
                        <a:t>)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Resistance</a:t>
                      </a:r>
                    </a:p>
                    <a:p>
                      <a:pPr algn="ctr"/>
                      <a:r>
                        <a:rPr lang="zh-CN" altLang="en-US" sz="1100" kern="1200" dirty="0" smtClean="0"/>
                        <a:t>（</a:t>
                      </a:r>
                      <a:r>
                        <a:rPr lang="en-US" altLang="zh-CN" sz="1100" kern="1200" dirty="0" smtClean="0"/>
                        <a:t>Ω</a:t>
                      </a:r>
                      <a:r>
                        <a:rPr lang="zh-CN" altLang="en-US" sz="1100" kern="1200" dirty="0" smtClean="0"/>
                        <a:t>）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Peak power</a:t>
                      </a:r>
                      <a:r>
                        <a:rPr lang="zh-CN" altLang="en-US" sz="1100" kern="1200" dirty="0" smtClean="0"/>
                        <a:t>（</a:t>
                      </a:r>
                      <a:r>
                        <a:rPr lang="en-US" altLang="zh-CN" sz="1100" kern="1200" dirty="0" smtClean="0"/>
                        <a:t>w/cm^2)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Charge voltage </a:t>
                      </a:r>
                    </a:p>
                    <a:p>
                      <a:pPr algn="ctr"/>
                      <a:r>
                        <a:rPr lang="en-US" altLang="zh-CN" sz="1100" kern="1200" dirty="0" smtClean="0"/>
                        <a:t>(V)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Max current</a:t>
                      </a:r>
                    </a:p>
                    <a:p>
                      <a:pPr algn="ctr"/>
                      <a:r>
                        <a:rPr lang="en-US" altLang="zh-CN" sz="1100" kern="1200" dirty="0" smtClean="0"/>
                        <a:t>(A)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Capacitance</a:t>
                      </a:r>
                    </a:p>
                    <a:p>
                      <a:pPr algn="ctr"/>
                      <a:r>
                        <a:rPr lang="en-US" altLang="zh-CN" sz="1100" kern="1200" dirty="0" smtClean="0"/>
                        <a:t>(mF)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14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50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3.1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100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341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110.07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/>
                        <a:t>9.67</a:t>
                      </a:r>
                      <a:endParaRPr lang="zh-CN" altLang="en-US" sz="1100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364488" y="4230487"/>
            <a:ext cx="2902786" cy="2284684"/>
            <a:chOff x="819860" y="1706525"/>
            <a:chExt cx="5862899" cy="479663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1706525"/>
              <a:ext cx="2934507" cy="23904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2707" y="1754278"/>
              <a:ext cx="2879485" cy="23904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860" y="4112762"/>
              <a:ext cx="2952847" cy="23904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2707" y="4112762"/>
              <a:ext cx="2910052" cy="239040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83" y="4253232"/>
            <a:ext cx="2647667" cy="21507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08" y="795674"/>
            <a:ext cx="3116680" cy="24819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1638" y="4344743"/>
            <a:ext cx="3191073" cy="231323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279710" y="1623921"/>
            <a:ext cx="18756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/>
              <a:t>Magnet inductance </a:t>
            </a:r>
            <a:endParaRPr lang="zh-CN" altLang="en-US" sz="1600" b="1" i="1" dirty="0"/>
          </a:p>
        </p:txBody>
      </p:sp>
      <p:sp>
        <p:nvSpPr>
          <p:cNvPr id="22" name="矩形 21"/>
          <p:cNvSpPr/>
          <p:nvPr/>
        </p:nvSpPr>
        <p:spPr>
          <a:xfrm>
            <a:off x="716368" y="5719671"/>
            <a:ext cx="11063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/>
              <a:t>Heat delay</a:t>
            </a:r>
            <a:endParaRPr lang="zh-CN" altLang="en-US" sz="1600" b="1" i="1" dirty="0"/>
          </a:p>
        </p:txBody>
      </p:sp>
      <p:sp>
        <p:nvSpPr>
          <p:cNvPr id="23" name="矩形 22"/>
          <p:cNvSpPr/>
          <p:nvPr/>
        </p:nvSpPr>
        <p:spPr>
          <a:xfrm>
            <a:off x="4547212" y="3081003"/>
            <a:ext cx="4367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Quench </a:t>
            </a:r>
            <a:r>
              <a:rPr lang="en-US" altLang="zh-CN" b="1" dirty="0"/>
              <a:t>simulation with </a:t>
            </a:r>
            <a:r>
              <a:rPr lang="en-US" altLang="zh-CN" b="1" dirty="0" smtClean="0"/>
              <a:t>dump resistor only </a:t>
            </a:r>
            <a:endParaRPr lang="zh-CN" altLang="en-US" b="1" dirty="0"/>
          </a:p>
        </p:txBody>
      </p:sp>
      <p:sp>
        <p:nvSpPr>
          <p:cNvPr id="24" name="矩形 23"/>
          <p:cNvSpPr/>
          <p:nvPr/>
        </p:nvSpPr>
        <p:spPr>
          <a:xfrm>
            <a:off x="3808758" y="6457739"/>
            <a:ext cx="5029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Quench simulation with dump resistor and heaters</a:t>
            </a: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356997" y="3646354"/>
            <a:ext cx="12743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Quench heater</a:t>
            </a:r>
            <a:endParaRPr lang="zh-CN" altLang="en-US" sz="1400" dirty="0"/>
          </a:p>
        </p:txBody>
      </p:sp>
      <p:sp>
        <p:nvSpPr>
          <p:cNvPr id="2" name="矩形 1"/>
          <p:cNvSpPr/>
          <p:nvPr/>
        </p:nvSpPr>
        <p:spPr>
          <a:xfrm>
            <a:off x="3659753" y="1017298"/>
            <a:ext cx="99097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Current decay</a:t>
            </a:r>
            <a:endParaRPr lang="zh-CN" altLang="en-US" sz="1100" b="1" i="1" dirty="0"/>
          </a:p>
        </p:txBody>
      </p:sp>
      <p:sp>
        <p:nvSpPr>
          <p:cNvPr id="27" name="矩形 26"/>
          <p:cNvSpPr/>
          <p:nvPr/>
        </p:nvSpPr>
        <p:spPr>
          <a:xfrm>
            <a:off x="3685726" y="4325720"/>
            <a:ext cx="99097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Current decay</a:t>
            </a:r>
            <a:endParaRPr lang="zh-CN" altLang="en-US" sz="1100" b="1" i="1" dirty="0"/>
          </a:p>
        </p:txBody>
      </p:sp>
      <p:sp>
        <p:nvSpPr>
          <p:cNvPr id="28" name="矩形 27"/>
          <p:cNvSpPr/>
          <p:nvPr/>
        </p:nvSpPr>
        <p:spPr>
          <a:xfrm>
            <a:off x="5012068" y="1676353"/>
            <a:ext cx="10278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Hotspot temp.</a:t>
            </a:r>
            <a:endParaRPr lang="zh-CN" altLang="en-US" sz="1100" b="1" i="1" dirty="0"/>
          </a:p>
        </p:txBody>
      </p:sp>
      <p:sp>
        <p:nvSpPr>
          <p:cNvPr id="29" name="矩形 28"/>
          <p:cNvSpPr/>
          <p:nvPr/>
        </p:nvSpPr>
        <p:spPr>
          <a:xfrm>
            <a:off x="5098986" y="4986089"/>
            <a:ext cx="10278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Hotspot temp.</a:t>
            </a:r>
            <a:endParaRPr lang="zh-CN" altLang="en-US" sz="1100" b="1" i="1" dirty="0"/>
          </a:p>
        </p:txBody>
      </p:sp>
      <p:sp>
        <p:nvSpPr>
          <p:cNvPr id="30" name="矩形 29"/>
          <p:cNvSpPr/>
          <p:nvPr/>
        </p:nvSpPr>
        <p:spPr>
          <a:xfrm>
            <a:off x="3862342" y="2511937"/>
            <a:ext cx="6431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Voltage</a:t>
            </a:r>
            <a:endParaRPr lang="zh-CN" altLang="en-US" sz="1100" b="1" i="1" dirty="0"/>
          </a:p>
        </p:txBody>
      </p:sp>
      <p:sp>
        <p:nvSpPr>
          <p:cNvPr id="31" name="矩形 30"/>
          <p:cNvSpPr/>
          <p:nvPr/>
        </p:nvSpPr>
        <p:spPr>
          <a:xfrm>
            <a:off x="5198574" y="2498244"/>
            <a:ext cx="8050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Resistance</a:t>
            </a:r>
            <a:endParaRPr lang="zh-CN" altLang="en-US" sz="1100" b="1" i="1" dirty="0"/>
          </a:p>
        </p:txBody>
      </p:sp>
      <p:sp>
        <p:nvSpPr>
          <p:cNvPr id="32" name="矩形 31"/>
          <p:cNvSpPr/>
          <p:nvPr/>
        </p:nvSpPr>
        <p:spPr>
          <a:xfrm>
            <a:off x="4056020" y="5430018"/>
            <a:ext cx="6431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Voltage</a:t>
            </a:r>
            <a:endParaRPr lang="zh-CN" altLang="en-US" sz="1100" b="1" i="1" dirty="0"/>
          </a:p>
        </p:txBody>
      </p:sp>
      <p:sp>
        <p:nvSpPr>
          <p:cNvPr id="33" name="矩形 32"/>
          <p:cNvSpPr/>
          <p:nvPr/>
        </p:nvSpPr>
        <p:spPr>
          <a:xfrm>
            <a:off x="5240757" y="6098604"/>
            <a:ext cx="8050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Resistance</a:t>
            </a:r>
            <a:endParaRPr lang="zh-CN" altLang="en-US" sz="1100" b="1" i="1" dirty="0"/>
          </a:p>
        </p:txBody>
      </p:sp>
      <p:sp>
        <p:nvSpPr>
          <p:cNvPr id="34" name="矩形 33"/>
          <p:cNvSpPr/>
          <p:nvPr/>
        </p:nvSpPr>
        <p:spPr>
          <a:xfrm>
            <a:off x="7165819" y="1553614"/>
            <a:ext cx="16578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/>
              <a:t>Temperature distribution</a:t>
            </a:r>
          </a:p>
          <a:p>
            <a:r>
              <a:rPr lang="en-US" altLang="zh-CN" sz="1100" b="1" i="1" dirty="0"/>
              <a:t>In coil after quench</a:t>
            </a:r>
            <a:endParaRPr lang="zh-CN" altLang="en-US" sz="1100" b="1" i="1" dirty="0"/>
          </a:p>
        </p:txBody>
      </p:sp>
      <p:sp>
        <p:nvSpPr>
          <p:cNvPr id="35" name="矩形 34"/>
          <p:cNvSpPr/>
          <p:nvPr/>
        </p:nvSpPr>
        <p:spPr>
          <a:xfrm>
            <a:off x="7165819" y="4799772"/>
            <a:ext cx="167065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i="1" dirty="0" smtClean="0"/>
              <a:t>Temperature distribution</a:t>
            </a:r>
          </a:p>
          <a:p>
            <a:r>
              <a:rPr lang="en-US" altLang="zh-CN" sz="1100" b="1" i="1" dirty="0" smtClean="0"/>
              <a:t>In coil after quench</a:t>
            </a:r>
            <a:endParaRPr lang="zh-CN" altLang="en-US" sz="1100" b="1" i="1" dirty="0"/>
          </a:p>
        </p:txBody>
      </p:sp>
      <p:sp>
        <p:nvSpPr>
          <p:cNvPr id="36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8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245659" y="1145284"/>
            <a:ext cx="860797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 smtClean="0">
                <a:solidFill>
                  <a:srgbClr val="FF0000"/>
                </a:solidFill>
              </a:rPr>
              <a:t>Cabling       Coil winding       HT       VPI      Magnet assembly     Test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3563888" y="1323765"/>
            <a:ext cx="219784" cy="1319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4410800" y="1323765"/>
            <a:ext cx="219784" cy="1319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5274173" y="1310128"/>
            <a:ext cx="219784" cy="1319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7896381" y="1310128"/>
            <a:ext cx="219784" cy="1319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>
            <a:off x="1529325" y="1323765"/>
            <a:ext cx="219784" cy="1319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42110" y="779659"/>
            <a:ext cx="7302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/>
              <a:t>Fabrication of the 1</a:t>
            </a:r>
            <a:r>
              <a:rPr lang="en-US" altLang="zh-CN" sz="2400" b="1" i="1" baseline="30000" dirty="0" smtClean="0"/>
              <a:t>st</a:t>
            </a:r>
            <a:r>
              <a:rPr lang="en-US" altLang="zh-CN" sz="2400" b="1" i="1" dirty="0" smtClean="0"/>
              <a:t> </a:t>
            </a:r>
            <a:r>
              <a:rPr lang="en-US" altLang="zh-CN" sz="2400" b="1" i="1" dirty="0"/>
              <a:t>model </a:t>
            </a:r>
            <a:r>
              <a:rPr lang="en-US" altLang="zh-CN" sz="2400" b="1" i="1" dirty="0" smtClean="0"/>
              <a:t>dipole magnet </a:t>
            </a:r>
            <a:r>
              <a:rPr lang="en-US" altLang="zh-CN" sz="2400" b="1" i="1" dirty="0"/>
              <a:t>(NbTi+Nb</a:t>
            </a:r>
            <a:r>
              <a:rPr lang="en-US" altLang="zh-CN" sz="2400" b="1" i="1" baseline="-25000" dirty="0"/>
              <a:t>3</a:t>
            </a:r>
            <a:r>
              <a:rPr lang="en-US" altLang="zh-CN" sz="2400" b="1" i="1" dirty="0"/>
              <a:t>Sn</a:t>
            </a:r>
            <a:r>
              <a:rPr lang="en-US" altLang="zh-CN" sz="2400" b="1" i="1" dirty="0" smtClean="0"/>
              <a:t>)</a:t>
            </a:r>
            <a:endParaRPr lang="en-US" altLang="zh-CN" sz="2400" b="1" i="1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" t="4299" r="6681" b="34898"/>
          <a:stretch/>
        </p:blipFill>
        <p:spPr>
          <a:xfrm>
            <a:off x="7204340" y="4779710"/>
            <a:ext cx="1536656" cy="179441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6"/>
          <a:stretch/>
        </p:blipFill>
        <p:spPr>
          <a:xfrm>
            <a:off x="3832711" y="1611642"/>
            <a:ext cx="1578912" cy="1932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24" y="1606947"/>
            <a:ext cx="3265160" cy="1923325"/>
          </a:xfrm>
          <a:prstGeom prst="rect">
            <a:avLst/>
          </a:prstGeom>
        </p:spPr>
      </p:pic>
      <p:pic>
        <p:nvPicPr>
          <p:cNvPr id="39" name="Picture 2" descr="C:\Users\Jiang Weiwei\Desktop\_DSC24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075" y="1611643"/>
            <a:ext cx="3371936" cy="191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 39"/>
          <p:cNvSpPr/>
          <p:nvPr/>
        </p:nvSpPr>
        <p:spPr>
          <a:xfrm>
            <a:off x="1118464" y="3220337"/>
            <a:ext cx="16001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>
                <a:solidFill>
                  <a:srgbClr val="FF0000"/>
                </a:solidFill>
              </a:rPr>
              <a:t>Cabling Machine</a:t>
            </a:r>
            <a:endParaRPr lang="zh-CN" altLang="en-US" sz="1600" dirty="0"/>
          </a:p>
        </p:txBody>
      </p:sp>
      <p:sp>
        <p:nvSpPr>
          <p:cNvPr id="41" name="矩形 40"/>
          <p:cNvSpPr/>
          <p:nvPr/>
        </p:nvSpPr>
        <p:spPr>
          <a:xfrm>
            <a:off x="3820794" y="3210156"/>
            <a:ext cx="16371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>
                <a:solidFill>
                  <a:srgbClr val="FF0000"/>
                </a:solidFill>
              </a:rPr>
              <a:t>Rutherford Cable</a:t>
            </a:r>
            <a:endParaRPr lang="zh-CN" altLang="en-US" sz="1600" dirty="0"/>
          </a:p>
        </p:txBody>
      </p:sp>
      <p:sp>
        <p:nvSpPr>
          <p:cNvPr id="42" name="矩形 41"/>
          <p:cNvSpPr/>
          <p:nvPr/>
        </p:nvSpPr>
        <p:spPr>
          <a:xfrm>
            <a:off x="6560121" y="3230519"/>
            <a:ext cx="1266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>
                <a:solidFill>
                  <a:srgbClr val="FF0000"/>
                </a:solidFill>
              </a:rPr>
              <a:t>Coil Winding</a:t>
            </a:r>
            <a:endParaRPr lang="zh-CN" altLang="en-US" sz="1600" dirty="0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8504" y="3580026"/>
            <a:ext cx="1542491" cy="1177899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7287352" y="6257359"/>
            <a:ext cx="13871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>
                <a:solidFill>
                  <a:srgbClr val="FF0000"/>
                </a:solidFill>
              </a:rPr>
              <a:t>Heat Reaction</a:t>
            </a:r>
            <a:endParaRPr lang="zh-CN" altLang="en-US" sz="1600" dirty="0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507" y="3580026"/>
            <a:ext cx="1698753" cy="2991922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4573459" y="6269481"/>
            <a:ext cx="470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>
                <a:solidFill>
                  <a:srgbClr val="FF0000"/>
                </a:solidFill>
              </a:rPr>
              <a:t>VPI</a:t>
            </a:r>
            <a:endParaRPr lang="zh-CN" altLang="en-US" sz="1600" dirty="0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8"/>
          <a:stretch/>
        </p:blipFill>
        <p:spPr>
          <a:xfrm rot="5400000">
            <a:off x="1764400" y="4484808"/>
            <a:ext cx="3002877" cy="117140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5" t="2254"/>
          <a:stretch/>
        </p:blipFill>
        <p:spPr>
          <a:xfrm>
            <a:off x="405074" y="3573405"/>
            <a:ext cx="2240827" cy="2994212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602814" y="6264710"/>
            <a:ext cx="1760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i="1" dirty="0" smtClean="0">
                <a:solidFill>
                  <a:srgbClr val="FF0000"/>
                </a:solidFill>
              </a:rPr>
              <a:t>Magnet Assembly</a:t>
            </a:r>
            <a:endParaRPr lang="zh-CN" altLang="en-US" sz="1600" dirty="0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" r="4244"/>
          <a:stretch/>
        </p:blipFill>
        <p:spPr>
          <a:xfrm>
            <a:off x="5595402" y="3590858"/>
            <a:ext cx="1580973" cy="2962896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5573937" y="6264710"/>
            <a:ext cx="15888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>
                <a:solidFill>
                  <a:srgbClr val="FF0000"/>
                </a:solidFill>
              </a:rPr>
              <a:t>VPI Coil Package</a:t>
            </a:r>
            <a:endParaRPr lang="zh-CN" altLang="en-US" sz="1600" dirty="0"/>
          </a:p>
        </p:txBody>
      </p:sp>
      <p:sp>
        <p:nvSpPr>
          <p:cNvPr id="52" name="矩形 51"/>
          <p:cNvSpPr/>
          <p:nvPr/>
        </p:nvSpPr>
        <p:spPr>
          <a:xfrm>
            <a:off x="2601048" y="6058491"/>
            <a:ext cx="1338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>
                <a:solidFill>
                  <a:srgbClr val="FF0000"/>
                </a:solidFill>
              </a:rPr>
              <a:t>Impregnated </a:t>
            </a:r>
          </a:p>
          <a:p>
            <a:pPr algn="ctr"/>
            <a:r>
              <a:rPr lang="en-US" altLang="zh-CN" sz="1600" b="1" i="1" dirty="0" smtClean="0">
                <a:solidFill>
                  <a:srgbClr val="FF0000"/>
                </a:solidFill>
              </a:rPr>
              <a:t>Coil</a:t>
            </a:r>
            <a:endParaRPr lang="zh-CN" altLang="en-US" sz="16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sp>
        <p:nvSpPr>
          <p:cNvPr id="29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</p:spTree>
    <p:extLst>
      <p:ext uri="{BB962C8B-B14F-4D97-AF65-F5344CB8AC3E}">
        <p14:creationId xmlns:p14="http://schemas.microsoft.com/office/powerpoint/2010/main" val="7010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5" t="3501" r="10556" b="4892"/>
          <a:stretch/>
        </p:blipFill>
        <p:spPr>
          <a:xfrm>
            <a:off x="2868650" y="3494535"/>
            <a:ext cx="3281998" cy="18648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679371" y="4066992"/>
            <a:ext cx="2198914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US" altLang="zh-CN" sz="1400" b="1" i="1" dirty="0" smtClean="0">
                <a:solidFill>
                  <a:srgbClr val="FF0000"/>
                </a:solidFill>
              </a:rPr>
              <a:t>10.2 T @ 4.2 K dipole field </a:t>
            </a:r>
          </a:p>
          <a:p>
            <a:pPr algn="ctr">
              <a:lnSpc>
                <a:spcPts val="1700"/>
              </a:lnSpc>
            </a:pPr>
            <a:r>
              <a:rPr lang="en-US" altLang="zh-CN" sz="1400" b="1" i="1" dirty="0" smtClean="0">
                <a:solidFill>
                  <a:srgbClr val="FF0000"/>
                </a:solidFill>
              </a:rPr>
              <a:t>in two apertures</a:t>
            </a:r>
          </a:p>
          <a:p>
            <a:pPr algn="ctr">
              <a:lnSpc>
                <a:spcPts val="1700"/>
              </a:lnSpc>
            </a:pPr>
            <a:r>
              <a:rPr lang="en-US" altLang="zh-CN" sz="1100" b="1" i="1" dirty="0" smtClean="0">
                <a:solidFill>
                  <a:srgbClr val="FF0000"/>
                </a:solidFill>
              </a:rPr>
              <a:t>(Performance limited by </a:t>
            </a:r>
            <a:r>
              <a:rPr lang="en-US" altLang="zh-CN" sz="1100" b="1" i="1" dirty="0" err="1" smtClean="0">
                <a:solidFill>
                  <a:srgbClr val="FF0000"/>
                </a:solidFill>
              </a:rPr>
              <a:t>NbTi</a:t>
            </a:r>
            <a:r>
              <a:rPr lang="en-US" altLang="zh-CN" sz="1100" b="1" i="1" dirty="0" smtClean="0">
                <a:solidFill>
                  <a:srgbClr val="FF0000"/>
                </a:solidFill>
              </a:rPr>
              <a:t> coils)</a:t>
            </a:r>
            <a:endParaRPr lang="en-US" altLang="zh-CN" sz="1100" b="1" i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6" r="4373"/>
          <a:stretch/>
        </p:blipFill>
        <p:spPr>
          <a:xfrm>
            <a:off x="2859375" y="1478561"/>
            <a:ext cx="3358345" cy="19775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792" y="1478560"/>
            <a:ext cx="2747016" cy="52913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1478561"/>
            <a:ext cx="2663040" cy="524291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74565" y="883330"/>
            <a:ext cx="8857243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b="1" i="1" dirty="0"/>
              <a:t>T</a:t>
            </a:r>
            <a:r>
              <a:rPr lang="en-US" altLang="zh-CN" sz="2400" b="1" i="1" dirty="0" smtClean="0"/>
              <a:t>est results of </a:t>
            </a:r>
            <a:r>
              <a:rPr lang="en-US" altLang="zh-CN" sz="2400" b="1" i="1" dirty="0"/>
              <a:t>the 1</a:t>
            </a:r>
            <a:r>
              <a:rPr lang="en-US" altLang="zh-CN" sz="2400" b="1" i="1" baseline="30000" dirty="0"/>
              <a:t>st</a:t>
            </a:r>
            <a:r>
              <a:rPr lang="en-US" altLang="zh-CN" sz="2400" b="1" i="1" dirty="0"/>
              <a:t> </a:t>
            </a:r>
            <a:r>
              <a:rPr lang="en-US" altLang="zh-CN" sz="2400" b="1" i="1" dirty="0" smtClean="0"/>
              <a:t>high-field dipole magnet in China </a:t>
            </a:r>
            <a:r>
              <a:rPr lang="en-US" altLang="zh-CN" sz="1400" b="1" i="1" dirty="0" smtClean="0"/>
              <a:t>Feb. 2018</a:t>
            </a:r>
            <a:endParaRPr lang="en-US" altLang="zh-CN" sz="1400" b="1" i="1" dirty="0"/>
          </a:p>
        </p:txBody>
      </p:sp>
      <p:sp>
        <p:nvSpPr>
          <p:cNvPr id="23" name="矩形 22"/>
          <p:cNvSpPr/>
          <p:nvPr/>
        </p:nvSpPr>
        <p:spPr>
          <a:xfrm>
            <a:off x="236252" y="4697177"/>
            <a:ext cx="25948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</a:rPr>
              <a:t>Magnet under test @ </a:t>
            </a:r>
            <a:r>
              <a:rPr lang="en-US" altLang="zh-CN" sz="1600" b="1" dirty="0">
                <a:solidFill>
                  <a:srgbClr val="FF0000"/>
                </a:solidFill>
              </a:rPr>
              <a:t>Hefei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10421" y="3135909"/>
            <a:ext cx="26710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</a:rPr>
              <a:t>Magnet fabrication @ Beijing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" t="26296" r="1250" b="18334"/>
          <a:stretch/>
        </p:blipFill>
        <p:spPr>
          <a:xfrm>
            <a:off x="139700" y="1487641"/>
            <a:ext cx="2210606" cy="9510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8" t="32245" r="13863" b="25233"/>
          <a:stretch/>
        </p:blipFill>
        <p:spPr>
          <a:xfrm>
            <a:off x="174565" y="2453270"/>
            <a:ext cx="1071493" cy="123527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524941" y="6379745"/>
            <a:ext cx="2388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</a:rPr>
              <a:t>Test system setup @ Hefei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4457" y="5339481"/>
            <a:ext cx="3280335" cy="1506616"/>
          </a:xfrm>
          <a:prstGeom prst="rect">
            <a:avLst/>
          </a:prstGeom>
        </p:spPr>
      </p:pic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sp>
        <p:nvSpPr>
          <p:cNvPr id="20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</p:spTree>
    <p:extLst>
      <p:ext uri="{BB962C8B-B14F-4D97-AF65-F5344CB8AC3E}">
        <p14:creationId xmlns:p14="http://schemas.microsoft.com/office/powerpoint/2010/main" val="196784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536" y="1070504"/>
            <a:ext cx="8474927" cy="555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200" b="1" i="1" dirty="0" smtClean="0"/>
              <a:t>IHEP-CAS: </a:t>
            </a:r>
            <a:r>
              <a:rPr lang="en-US" altLang="zh-CN" sz="2200" i="1" dirty="0" err="1" smtClean="0"/>
              <a:t>Chengtao</a:t>
            </a:r>
            <a:r>
              <a:rPr lang="en-US" altLang="zh-CN" sz="2200" i="1" dirty="0" smtClean="0"/>
              <a:t> Wang, </a:t>
            </a:r>
            <a:r>
              <a:rPr lang="en-US" altLang="zh-CN" sz="2200" i="1" dirty="0"/>
              <a:t>Zhan Zhang, </a:t>
            </a:r>
            <a:r>
              <a:rPr lang="en-US" altLang="zh-CN" sz="2200" i="1" dirty="0" err="1"/>
              <a:t>Shaoqing</a:t>
            </a:r>
            <a:r>
              <a:rPr lang="en-US" altLang="zh-CN" sz="2200" i="1" dirty="0"/>
              <a:t> Wei, </a:t>
            </a:r>
            <a:r>
              <a:rPr lang="en-US" altLang="zh-CN" sz="2200" i="1" dirty="0" err="1"/>
              <a:t>Lingling</a:t>
            </a:r>
            <a:r>
              <a:rPr lang="en-US" altLang="zh-CN" sz="2200" i="1" dirty="0"/>
              <a:t> </a:t>
            </a:r>
            <a:r>
              <a:rPr lang="en-US" altLang="zh-CN" sz="2200" i="1" dirty="0" smtClean="0"/>
              <a:t>Gong, Da Cheng, </a:t>
            </a:r>
            <a:r>
              <a:rPr lang="en-US" altLang="zh-CN" sz="2200" i="1" dirty="0" err="1" smtClean="0"/>
              <a:t>Yingzhe</a:t>
            </a:r>
            <a:r>
              <a:rPr lang="en-US" altLang="zh-CN" sz="2200" i="1" dirty="0" smtClean="0"/>
              <a:t> Wang, </a:t>
            </a:r>
            <a:r>
              <a:rPr lang="en-US" altLang="zh-CN" sz="2200" i="1" dirty="0" err="1" smtClean="0"/>
              <a:t>Ershuai</a:t>
            </a:r>
            <a:r>
              <a:rPr lang="en-US" altLang="zh-CN" sz="2200" i="1" dirty="0" smtClean="0"/>
              <a:t> Kong, Zhen Zhang, </a:t>
            </a:r>
            <a:r>
              <a:rPr lang="en-US" altLang="zh-CN" sz="2200" i="1" dirty="0" err="1"/>
              <a:t>Xiangchen</a:t>
            </a:r>
            <a:r>
              <a:rPr lang="en-US" altLang="zh-CN" sz="2200" i="1" dirty="0"/>
              <a:t> Yang, </a:t>
            </a:r>
            <a:r>
              <a:rPr lang="en-US" altLang="zh-CN" sz="2200" i="1" dirty="0" err="1" smtClean="0"/>
              <a:t>Quanling</a:t>
            </a:r>
            <a:r>
              <a:rPr lang="en-US" altLang="zh-CN" sz="2200" i="1" dirty="0" smtClean="0"/>
              <a:t> </a:t>
            </a:r>
            <a:r>
              <a:rPr lang="en-US" altLang="zh-CN" sz="2200" i="1" dirty="0"/>
              <a:t>Peng, Qing </a:t>
            </a:r>
            <a:r>
              <a:rPr lang="en-US" altLang="zh-CN" sz="2200" i="1" dirty="0" smtClean="0"/>
              <a:t>Qin, </a:t>
            </a:r>
            <a:r>
              <a:rPr lang="en-US" altLang="zh-CN" sz="2200" i="1" dirty="0" err="1" smtClean="0"/>
              <a:t>Yifang</a:t>
            </a:r>
            <a:r>
              <a:rPr lang="en-US" altLang="zh-CN" sz="2200" i="1" dirty="0" smtClean="0"/>
              <a:t> Wang,</a:t>
            </a:r>
          </a:p>
          <a:p>
            <a:pPr algn="just">
              <a:lnSpc>
                <a:spcPct val="120000"/>
              </a:lnSpc>
            </a:pPr>
            <a:r>
              <a:rPr lang="en-US" altLang="zh-CN" sz="2200" b="1" i="1" dirty="0" smtClean="0"/>
              <a:t>IEE-CAS: </a:t>
            </a:r>
            <a:r>
              <a:rPr lang="en-US" altLang="zh-CN" sz="2200" i="1" dirty="0" err="1"/>
              <a:t>Xianping</a:t>
            </a:r>
            <a:r>
              <a:rPr lang="en-US" altLang="zh-CN" sz="2200" i="1" dirty="0"/>
              <a:t> Zhang, </a:t>
            </a:r>
            <a:r>
              <a:rPr lang="en-US" altLang="zh-CN" sz="2200" i="1" dirty="0" err="1"/>
              <a:t>Dongliang</a:t>
            </a:r>
            <a:r>
              <a:rPr lang="en-US" altLang="zh-CN" sz="2200" i="1" dirty="0"/>
              <a:t> </a:t>
            </a:r>
            <a:r>
              <a:rPr lang="en-US" altLang="zh-CN" sz="2200" i="1" dirty="0" smtClean="0"/>
              <a:t>Wang, </a:t>
            </a:r>
            <a:r>
              <a:rPr lang="en-US" altLang="zh-CN" sz="2200" i="1" dirty="0" err="1" smtClean="0"/>
              <a:t>Yanwei</a:t>
            </a:r>
            <a:r>
              <a:rPr lang="en-US" altLang="zh-CN" sz="2200" i="1" dirty="0" smtClean="0"/>
              <a:t> Ma</a:t>
            </a:r>
          </a:p>
          <a:p>
            <a:pPr algn="just">
              <a:lnSpc>
                <a:spcPct val="120000"/>
              </a:lnSpc>
            </a:pPr>
            <a:r>
              <a:rPr lang="en-US" altLang="zh-CN" sz="2200" b="1" i="1" dirty="0" smtClean="0"/>
              <a:t>HIPS-CAS: </a:t>
            </a:r>
            <a:r>
              <a:rPr lang="en-US" altLang="zh-CN" sz="2200" i="1" dirty="0" err="1" smtClean="0"/>
              <a:t>Huajun</a:t>
            </a:r>
            <a:r>
              <a:rPr lang="en-US" altLang="zh-CN" sz="2200" i="1" dirty="0" smtClean="0"/>
              <a:t> Liu, Tao Zhao, </a:t>
            </a:r>
            <a:r>
              <a:rPr lang="en-US" altLang="zh-CN" sz="2200" i="1" dirty="0" err="1" smtClean="0"/>
              <a:t>Yanlan</a:t>
            </a:r>
            <a:r>
              <a:rPr lang="en-US" altLang="zh-CN" sz="2200" i="1" dirty="0" smtClean="0"/>
              <a:t> Hu,…</a:t>
            </a:r>
            <a:endParaRPr lang="en-US" altLang="zh-CN" sz="2200" i="1" dirty="0"/>
          </a:p>
          <a:p>
            <a:pPr algn="just">
              <a:lnSpc>
                <a:spcPct val="120000"/>
              </a:lnSpc>
            </a:pPr>
            <a:r>
              <a:rPr lang="en-US" altLang="zh-CN" sz="2200" b="1" i="1" dirty="0" smtClean="0"/>
              <a:t>IMP-CAS: </a:t>
            </a:r>
            <a:r>
              <a:rPr lang="en-US" altLang="zh-CN" sz="2200" i="1" dirty="0"/>
              <a:t>Wei Wu, Yu Liang, </a:t>
            </a:r>
            <a:r>
              <a:rPr lang="en-US" altLang="zh-CN" sz="2200" i="1" dirty="0" err="1"/>
              <a:t>Wenjie</a:t>
            </a:r>
            <a:r>
              <a:rPr lang="en-US" altLang="zh-CN" sz="2200" i="1" dirty="0"/>
              <a:t> </a:t>
            </a:r>
            <a:r>
              <a:rPr lang="en-US" altLang="zh-CN" sz="2200" i="1" dirty="0" smtClean="0"/>
              <a:t>Liang, </a:t>
            </a:r>
            <a:r>
              <a:rPr lang="en-US" altLang="zh-CN" sz="2200" i="1" dirty="0" err="1" smtClean="0"/>
              <a:t>Lizhen</a:t>
            </a:r>
            <a:r>
              <a:rPr lang="en-US" altLang="zh-CN" sz="2200" i="1" dirty="0" smtClean="0"/>
              <a:t> Ma,…</a:t>
            </a:r>
            <a:endParaRPr lang="en-US" altLang="zh-CN" sz="2200" i="1" dirty="0"/>
          </a:p>
          <a:p>
            <a:pPr algn="just">
              <a:lnSpc>
                <a:spcPct val="120000"/>
              </a:lnSpc>
            </a:pPr>
            <a:r>
              <a:rPr lang="en-US" altLang="zh-CN" sz="2200" b="1" i="1" dirty="0" smtClean="0"/>
              <a:t>WST: </a:t>
            </a:r>
            <a:r>
              <a:rPr lang="en-US" altLang="zh-CN" sz="2200" i="1" dirty="0" err="1"/>
              <a:t>Meng</a:t>
            </a:r>
            <a:r>
              <a:rPr lang="en-US" altLang="zh-CN" sz="2200" i="1" dirty="0"/>
              <a:t> Li, </a:t>
            </a:r>
            <a:r>
              <a:rPr lang="en-US" altLang="zh-CN" sz="2200" i="1" dirty="0" smtClean="0"/>
              <a:t>Chao </a:t>
            </a:r>
            <a:r>
              <a:rPr lang="en-US" altLang="zh-CN" sz="2200" i="1" dirty="0"/>
              <a:t>Li, Bo Wu, </a:t>
            </a:r>
            <a:r>
              <a:rPr lang="en-US" altLang="zh-CN" sz="2200" i="1" dirty="0" err="1"/>
              <a:t>Yanmin</a:t>
            </a:r>
            <a:r>
              <a:rPr lang="en-US" altLang="zh-CN" sz="2200" i="1" dirty="0"/>
              <a:t> </a:t>
            </a:r>
            <a:r>
              <a:rPr lang="en-US" altLang="zh-CN" sz="2200" i="1" dirty="0" smtClean="0"/>
              <a:t>Zhu, </a:t>
            </a:r>
            <a:r>
              <a:rPr lang="en-US" altLang="zh-CN" sz="2200" i="1" dirty="0" err="1"/>
              <a:t>Jianwei</a:t>
            </a:r>
            <a:r>
              <a:rPr lang="en-US" altLang="zh-CN" sz="2200" i="1" dirty="0"/>
              <a:t> </a:t>
            </a:r>
            <a:r>
              <a:rPr lang="en-US" altLang="zh-CN" sz="2200" i="1" dirty="0" smtClean="0"/>
              <a:t>Liu, </a:t>
            </a:r>
            <a:r>
              <a:rPr lang="en-US" altLang="zh-CN" sz="2200" i="1" dirty="0" err="1" smtClean="0"/>
              <a:t>Jianfeng</a:t>
            </a:r>
            <a:r>
              <a:rPr lang="en-US" altLang="zh-CN" sz="2200" i="1" dirty="0" smtClean="0"/>
              <a:t> Li,…</a:t>
            </a:r>
          </a:p>
          <a:p>
            <a:pPr algn="just">
              <a:lnSpc>
                <a:spcPct val="120000"/>
              </a:lnSpc>
            </a:pPr>
            <a:r>
              <a:rPr lang="en-US" altLang="zh-CN" sz="2200" b="1" i="1" dirty="0" err="1" smtClean="0"/>
              <a:t>Toly</a:t>
            </a:r>
            <a:r>
              <a:rPr lang="en-US" altLang="zh-CN" sz="2200" b="1" i="1" dirty="0" smtClean="0"/>
              <a:t> Electric: </a:t>
            </a:r>
            <a:r>
              <a:rPr lang="en-US" altLang="zh-CN" sz="2200" i="1" dirty="0"/>
              <a:t>Yu </a:t>
            </a:r>
            <a:r>
              <a:rPr lang="en-US" altLang="zh-CN" sz="2200" i="1" dirty="0" smtClean="0"/>
              <a:t>Zhao, </a:t>
            </a:r>
            <a:r>
              <a:rPr lang="en-US" altLang="zh-CN" sz="2200" i="1" dirty="0" err="1"/>
              <a:t>Hean</a:t>
            </a:r>
            <a:r>
              <a:rPr lang="en-US" altLang="zh-CN" sz="2200" i="1" dirty="0"/>
              <a:t> </a:t>
            </a:r>
            <a:r>
              <a:rPr lang="en-US" altLang="zh-CN" sz="2200" i="1" dirty="0" smtClean="0"/>
              <a:t>Liao, </a:t>
            </a:r>
            <a:r>
              <a:rPr lang="en-US" altLang="zh-CN" sz="2200" i="1" dirty="0" err="1" smtClean="0"/>
              <a:t>Bingxing</a:t>
            </a:r>
            <a:r>
              <a:rPr lang="en-US" altLang="zh-CN" sz="2200" i="1" dirty="0" smtClean="0"/>
              <a:t> Lu,…</a:t>
            </a:r>
          </a:p>
          <a:p>
            <a:pPr algn="just">
              <a:lnSpc>
                <a:spcPct val="120000"/>
              </a:lnSpc>
            </a:pPr>
            <a:endParaRPr lang="en-US" altLang="zh-CN" sz="2000" i="1" dirty="0" smtClean="0"/>
          </a:p>
          <a:p>
            <a:pPr algn="just">
              <a:lnSpc>
                <a:spcPct val="120000"/>
              </a:lnSpc>
            </a:pPr>
            <a:r>
              <a:rPr lang="en-US" altLang="zh-CN" sz="2000" i="1" dirty="0" smtClean="0"/>
              <a:t>*The work is supported by </a:t>
            </a:r>
            <a:r>
              <a:rPr lang="en-US" altLang="zh-CN" sz="2000" i="1" dirty="0"/>
              <a:t>the Strategic Priority Research </a:t>
            </a:r>
            <a:r>
              <a:rPr lang="en-US" altLang="zh-CN" sz="2000" i="1" dirty="0" smtClean="0"/>
              <a:t>Program of the Chinese </a:t>
            </a:r>
            <a:r>
              <a:rPr lang="en-US" altLang="zh-CN" sz="2000" i="1" dirty="0"/>
              <a:t>Academy of Sciences (CAS</a:t>
            </a:r>
            <a:r>
              <a:rPr lang="en-US" altLang="zh-CN" sz="2000" i="1" dirty="0" smtClean="0"/>
              <a:t>) Grant </a:t>
            </a:r>
            <a:r>
              <a:rPr lang="en-US" altLang="zh-CN" sz="2000" i="1" dirty="0"/>
              <a:t>No. </a:t>
            </a:r>
            <a:r>
              <a:rPr lang="en-US" altLang="zh-CN" sz="2000" i="1" dirty="0" smtClean="0"/>
              <a:t>XDB25000000, the key research program of CAS Grant No. XDPB01, the Hundred Talents Program of CAS and National natural Science Foundation of China Grant No. 11675193, 11575214, 11604335, U1632276. </a:t>
            </a:r>
            <a:endParaRPr lang="en-US" altLang="zh-CN" sz="2000" b="1" i="1" dirty="0"/>
          </a:p>
        </p:txBody>
      </p:sp>
      <p:sp>
        <p:nvSpPr>
          <p:cNvPr id="3" name="矩形 2"/>
          <p:cNvSpPr/>
          <p:nvPr/>
        </p:nvSpPr>
        <p:spPr>
          <a:xfrm>
            <a:off x="761163" y="99365"/>
            <a:ext cx="7220246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sz="36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Team Members &amp; Collaborators</a:t>
            </a:r>
            <a:endParaRPr lang="en-US" altLang="zh-CN" sz="36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6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3"/>
          <a:stretch/>
        </p:blipFill>
        <p:spPr bwMode="auto">
          <a:xfrm>
            <a:off x="35496" y="2204864"/>
            <a:ext cx="3925976" cy="415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65"/>
          <a:stretch/>
        </p:blipFill>
        <p:spPr bwMode="auto">
          <a:xfrm>
            <a:off x="4040247" y="1914654"/>
            <a:ext cx="4912671" cy="320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491477" y="4955896"/>
            <a:ext cx="1847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pPr algn="ctr" eaLnBrk="0"/>
            <a:endParaRPr lang="ko-KR" altLang="en-US" dirty="0">
              <a:latin typeface="Times New Roman" pitchFamily="18" charset="0"/>
              <a:ea typeface="Gulim" pitchFamily="34" charset="-127"/>
              <a:cs typeface="Arial Unicode MS" pitchFamily="34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927523"/>
              </p:ext>
            </p:extLst>
          </p:nvPr>
        </p:nvGraphicFramePr>
        <p:xfrm>
          <a:off x="4110651" y="5077618"/>
          <a:ext cx="4771861" cy="108782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57490"/>
                <a:gridCol w="656818"/>
                <a:gridCol w="351916"/>
                <a:gridCol w="422298"/>
                <a:gridCol w="717580"/>
                <a:gridCol w="717580"/>
                <a:gridCol w="751432"/>
                <a:gridCol w="696747"/>
              </a:tblGrid>
              <a:tr h="33870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Strand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diam.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cu/</a:t>
                      </a:r>
                      <a:r>
                        <a:rPr kumimoji="0" lang="en-US" altLang="zh-CN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sc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RRR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Tref</a:t>
                      </a: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(K)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Bref</a:t>
                      </a: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(T)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Jc</a:t>
                      </a: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@ </a:t>
                      </a:r>
                      <a:r>
                        <a:rPr kumimoji="0" lang="en-US" altLang="zh-CN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BrTr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Ic</a:t>
                      </a: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@ </a:t>
                      </a:r>
                      <a:r>
                        <a:rPr kumimoji="0" lang="en-US" altLang="zh-CN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BrTr</a:t>
                      </a: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(A)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8793" marR="8793" marT="8799" marB="0" anchor="ctr" horzOverflow="overflow"/>
                </a:tc>
              </a:tr>
              <a:tr h="34975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IHEPWCJC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0.802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1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200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4.2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12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2700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682</a:t>
                      </a:r>
                    </a:p>
                  </a:txBody>
                  <a:tcPr marL="8793" marR="8793" marT="8799" marB="0" anchor="ctr" horzOverflow="overflow"/>
                </a:tc>
              </a:tr>
              <a:tr h="34975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Iron-based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-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6.7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100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4.2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12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216.5</a:t>
                      </a: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itchFamily="34" charset="0"/>
                        </a:rPr>
                        <a:t>38</a:t>
                      </a:r>
                    </a:p>
                  </a:txBody>
                  <a:tcPr marL="8793" marR="8793" marT="8799" marB="0" anchor="ctr" horzOverflow="overflow"/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1283199" y="899918"/>
            <a:ext cx="60099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i="1" dirty="0"/>
              <a:t>The </a:t>
            </a:r>
            <a:r>
              <a:rPr lang="en-US" altLang="zh-CN" sz="2400" b="1" i="1" dirty="0" smtClean="0"/>
              <a:t>2</a:t>
            </a:r>
            <a:r>
              <a:rPr lang="en-US" altLang="zh-CN" sz="2400" b="1" i="1" baseline="30000" dirty="0" smtClean="0"/>
              <a:t>nd</a:t>
            </a:r>
            <a:r>
              <a:rPr lang="en-US" altLang="zh-CN" sz="2400" b="1" i="1" dirty="0" smtClean="0"/>
              <a:t> High </a:t>
            </a:r>
            <a:r>
              <a:rPr lang="en-US" altLang="zh-CN" sz="2400" b="1" i="1" dirty="0"/>
              <a:t>Field Dipole LPF2: </a:t>
            </a:r>
            <a:r>
              <a:rPr lang="en-US" altLang="zh-CN" sz="2400" b="1" i="1" dirty="0" smtClean="0"/>
              <a:t>Nb</a:t>
            </a:r>
            <a:r>
              <a:rPr lang="en-US" altLang="zh-CN" sz="2400" b="1" i="1" baseline="-25000" dirty="0" smtClean="0"/>
              <a:t>3</a:t>
            </a:r>
            <a:r>
              <a:rPr lang="en-US" altLang="zh-CN" sz="2400" b="1" i="1" dirty="0" smtClean="0"/>
              <a:t>Sn with IBS</a:t>
            </a:r>
            <a:endParaRPr lang="ko-KR" altLang="en-US" sz="2400" b="1" i="1" dirty="0"/>
          </a:p>
        </p:txBody>
      </p:sp>
      <p:sp>
        <p:nvSpPr>
          <p:cNvPr id="15" name="矩形 14"/>
          <p:cNvSpPr/>
          <p:nvPr/>
        </p:nvSpPr>
        <p:spPr>
          <a:xfrm>
            <a:off x="676207" y="1509307"/>
            <a:ext cx="2898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Cross section of LPF2</a:t>
            </a:r>
            <a:endParaRPr lang="ko-KR" altLang="en-US" sz="2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9969" y="1509307"/>
            <a:ext cx="3488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Magnetic field distribution</a:t>
            </a:r>
            <a:endParaRPr lang="ko-KR" altLang="en-US" sz="2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61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6" name="图片 5" descr="C:\Users\PeterZ\AppData\Local\Temp\WeChat Files\34713266462526332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7" r="1893"/>
          <a:stretch/>
        </p:blipFill>
        <p:spPr bwMode="auto">
          <a:xfrm rot="5400000">
            <a:off x="1891522" y="5429191"/>
            <a:ext cx="1096615" cy="654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图片 6" descr="C:\Users\PeterZ\AppData\Local\Temp\WeChat Files\61351072868215356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0" t="40949" r="800" b="22880"/>
          <a:stretch/>
        </p:blipFill>
        <p:spPr bwMode="auto">
          <a:xfrm rot="5400000" flipV="1">
            <a:off x="1191572" y="5439153"/>
            <a:ext cx="1096615" cy="6126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图片 7" descr="C:\Users\PeterZ\AppData\Local\Temp\WeChat Files\569368257386159060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1" t="7693" r="16526" b="34075"/>
          <a:stretch/>
        </p:blipFill>
        <p:spPr bwMode="auto">
          <a:xfrm>
            <a:off x="318107" y="5182675"/>
            <a:ext cx="1030154" cy="11099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图片 8" descr="C:\Users\PeterZ\AppData\Local\Temp\WeChat Files\463291737109860331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" t="4332" r="4892" b="16268"/>
          <a:stretch/>
        </p:blipFill>
        <p:spPr bwMode="auto">
          <a:xfrm>
            <a:off x="336567" y="1371580"/>
            <a:ext cx="3256977" cy="37712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12"/>
          <p:cNvSpPr txBox="1"/>
          <p:nvPr/>
        </p:nvSpPr>
        <p:spPr bwMode="auto">
          <a:xfrm>
            <a:off x="485854" y="2310841"/>
            <a:ext cx="969182" cy="433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rtlCol="0">
            <a:spAutoFit/>
          </a:bodyPr>
          <a:lstStyle/>
          <a:p>
            <a:pPr algn="ctr" eaLnBrk="0" latinLnBrk="0" hangingPunct="1">
              <a:spcBef>
                <a:spcPct val="0"/>
              </a:spcBef>
            </a:pPr>
            <a:r>
              <a:rPr kumimoji="1" lang="en-US" altLang="zh-CN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New </a:t>
            </a:r>
          </a:p>
          <a:p>
            <a:pPr algn="ctr" eaLnBrk="0" latinLnBrk="0" hangingPunct="1">
              <a:spcBef>
                <a:spcPct val="0"/>
              </a:spcBef>
            </a:pPr>
            <a:r>
              <a:rPr kumimoji="1" lang="en-US" altLang="zh-CN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Nb3Sn coils</a:t>
            </a:r>
            <a:endParaRPr kumimoji="1" lang="ko-KR" altLang="en-US" sz="1108" dirty="0" err="1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sp>
        <p:nvSpPr>
          <p:cNvPr id="11" name="TextBox 13"/>
          <p:cNvSpPr txBox="1"/>
          <p:nvPr/>
        </p:nvSpPr>
        <p:spPr bwMode="auto">
          <a:xfrm>
            <a:off x="485854" y="3808505"/>
            <a:ext cx="947725" cy="433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rtlCol="0">
            <a:spAutoFit/>
          </a:bodyPr>
          <a:lstStyle/>
          <a:p>
            <a:pPr algn="ctr" eaLnBrk="0" latinLnBrk="0" hangingPunct="1">
              <a:spcBef>
                <a:spcPct val="0"/>
              </a:spcBef>
            </a:pPr>
            <a:r>
              <a:rPr kumimoji="1" lang="en-US" altLang="zh-CN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LPF1 used</a:t>
            </a:r>
          </a:p>
          <a:p>
            <a:pPr algn="ctr" eaLnBrk="0" latinLnBrk="0" hangingPunct="1">
              <a:spcBef>
                <a:spcPct val="0"/>
              </a:spcBef>
            </a:pPr>
            <a:r>
              <a:rPr kumimoji="1" lang="en-US" altLang="zh-CN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Nb3Sn coil</a:t>
            </a:r>
            <a:endParaRPr kumimoji="1" lang="ko-KR" altLang="en-US" sz="1108" dirty="0" err="1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sp>
        <p:nvSpPr>
          <p:cNvPr id="12" name="TextBox 14"/>
          <p:cNvSpPr txBox="1"/>
          <p:nvPr/>
        </p:nvSpPr>
        <p:spPr bwMode="auto">
          <a:xfrm>
            <a:off x="1188984" y="1531976"/>
            <a:ext cx="776071" cy="2628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rtlCol="0">
            <a:spAutoFit/>
          </a:bodyPr>
          <a:lstStyle/>
          <a:p>
            <a:pPr algn="ctr" eaLnBrk="0" latinLnBrk="0" hangingPunct="1">
              <a:spcBef>
                <a:spcPct val="0"/>
              </a:spcBef>
            </a:pPr>
            <a:r>
              <a:rPr kumimoji="1" lang="en-US" altLang="zh-CN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IBS coils</a:t>
            </a:r>
            <a:endParaRPr kumimoji="1" lang="ko-KR" altLang="en-US" sz="1108" dirty="0" err="1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802254"/>
            <a:ext cx="1132033" cy="1508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 descr="D:\Desktop\IHEP\Photo\LPF2\20180815_1534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22138"/>
            <a:ext cx="1163077" cy="155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D:\Desktop\IHEP\Photo\LPF2\20180816_21404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378" y="3287995"/>
            <a:ext cx="1370670" cy="102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D:\Desktop\IHEP\Photo\LPF2\20180817_21345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695" y="3259920"/>
            <a:ext cx="1408102" cy="105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3" r="1123" b="12195"/>
          <a:stretch/>
        </p:blipFill>
        <p:spPr bwMode="auto">
          <a:xfrm>
            <a:off x="4933809" y="4711566"/>
            <a:ext cx="3837988" cy="1599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2" descr="D:\Desktop\IHEP\Photo\LPF2\20180806_152125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5" b="5856"/>
          <a:stretch/>
        </p:blipFill>
        <p:spPr bwMode="auto">
          <a:xfrm>
            <a:off x="3707904" y="1393946"/>
            <a:ext cx="1161401" cy="169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3" descr="D:\Desktop\IHEP\Photo\LPF2\20180806_152131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0" t="7609" r="15396"/>
          <a:stretch/>
        </p:blipFill>
        <p:spPr bwMode="auto">
          <a:xfrm>
            <a:off x="2886447" y="5208064"/>
            <a:ext cx="709384" cy="112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31"/>
          <a:stretch/>
        </p:blipFill>
        <p:spPr bwMode="auto">
          <a:xfrm>
            <a:off x="4929523" y="1421340"/>
            <a:ext cx="2010609" cy="1501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5436096" y="2922731"/>
            <a:ext cx="3190508" cy="29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92" dirty="0"/>
              <a:t>轴向预紧</a:t>
            </a:r>
            <a:r>
              <a:rPr lang="en-US" altLang="zh-CN" sz="1292" dirty="0"/>
              <a:t>&gt;40ton              </a:t>
            </a:r>
            <a:r>
              <a:rPr lang="zh-CN" altLang="en-US" sz="1292" dirty="0"/>
              <a:t>环向预紧</a:t>
            </a:r>
            <a:r>
              <a:rPr lang="en-US" altLang="zh-CN" sz="1292" dirty="0"/>
              <a:t>78.8Mpa</a:t>
            </a:r>
            <a:endParaRPr lang="ko-KR" altLang="en-US" sz="1292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8" r="2793" b="22719"/>
          <a:stretch/>
        </p:blipFill>
        <p:spPr bwMode="auto">
          <a:xfrm>
            <a:off x="4948856" y="3272529"/>
            <a:ext cx="856303" cy="104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88"/>
          <a:stretch/>
        </p:blipFill>
        <p:spPr bwMode="auto">
          <a:xfrm>
            <a:off x="7031350" y="1429812"/>
            <a:ext cx="1861130" cy="155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5662241" y="4385048"/>
            <a:ext cx="2501006" cy="3196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7" dirty="0"/>
              <a:t>磁体制作完成 </a:t>
            </a:r>
            <a:r>
              <a:rPr lang="en-US" altLang="zh-CN" sz="1292" dirty="0"/>
              <a:t>@</a:t>
            </a:r>
            <a:r>
              <a:rPr lang="zh-CN" altLang="en-US" sz="1292" dirty="0"/>
              <a:t>中科院高能所</a:t>
            </a:r>
          </a:p>
        </p:txBody>
      </p:sp>
      <p:sp>
        <p:nvSpPr>
          <p:cNvPr id="25" name="矩形 24"/>
          <p:cNvSpPr/>
          <p:nvPr/>
        </p:nvSpPr>
        <p:spPr>
          <a:xfrm>
            <a:off x="2531215" y="854335"/>
            <a:ext cx="40815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2 new Nb</a:t>
            </a:r>
            <a:r>
              <a:rPr lang="en-US" altLang="ko-KR" sz="2000" b="1" baseline="-250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3</a:t>
            </a:r>
            <a:r>
              <a:rPr lang="en-US" altLang="ko-KR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Sn coils + 1 IBS coil</a:t>
            </a:r>
            <a:endParaRPr lang="ko-KR" altLang="en-US" sz="2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30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509" y="1391299"/>
            <a:ext cx="3915517" cy="2769006"/>
          </a:xfrm>
          <a:prstGeom prst="rect">
            <a:avLst/>
          </a:prstGeom>
        </p:spPr>
      </p:pic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t="3432" r="19834" b="7542"/>
          <a:stretch/>
        </p:blipFill>
        <p:spPr bwMode="auto">
          <a:xfrm>
            <a:off x="203035" y="4336527"/>
            <a:ext cx="3002446" cy="1922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 descr="D:\Desktop\IHEP\Photo\LPF2\20180913_1909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8" r="7918" b="2"/>
          <a:stretch/>
        </p:blipFill>
        <p:spPr bwMode="auto">
          <a:xfrm>
            <a:off x="203035" y="1619031"/>
            <a:ext cx="1482675" cy="262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1" r="9783"/>
          <a:stretch/>
        </p:blipFill>
        <p:spPr bwMode="auto">
          <a:xfrm>
            <a:off x="3285576" y="1630800"/>
            <a:ext cx="1977838" cy="4628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3527917" y="5663827"/>
            <a:ext cx="160278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eaLnBrk="0">
              <a:spcBef>
                <a:spcPct val="0"/>
              </a:spcBef>
            </a:pPr>
            <a:r>
              <a:rPr kumimoji="1" lang="zh-CN" altLang="en-US" sz="1292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磁体低温性能测试</a:t>
            </a:r>
            <a:endParaRPr kumimoji="1" lang="en-US" altLang="zh-CN" sz="1108" dirty="0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  <a:p>
            <a:pPr algn="ctr" eaLnBrk="0">
              <a:spcBef>
                <a:spcPct val="0"/>
              </a:spcBef>
            </a:pPr>
            <a:r>
              <a:rPr kumimoji="1" lang="en-US" altLang="zh-CN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@</a:t>
            </a:r>
            <a:r>
              <a:rPr kumimoji="1" lang="zh-CN" altLang="en-US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中科院强场中心</a:t>
            </a:r>
          </a:p>
        </p:txBody>
      </p:sp>
      <p:sp>
        <p:nvSpPr>
          <p:cNvPr id="10" name="矩形 9"/>
          <p:cNvSpPr/>
          <p:nvPr/>
        </p:nvSpPr>
        <p:spPr>
          <a:xfrm>
            <a:off x="928495" y="4402962"/>
            <a:ext cx="151443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zh-CN" altLang="en-US" sz="1292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磁体测试系统组装</a:t>
            </a:r>
            <a:endParaRPr kumimoji="1" lang="en-US" altLang="zh-CN" sz="1292" dirty="0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  <a:p>
            <a:r>
              <a:rPr kumimoji="1" lang="en-US" altLang="zh-CN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@</a:t>
            </a:r>
            <a:r>
              <a:rPr kumimoji="1" lang="zh-CN" altLang="en-US" sz="1108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中科院等离子体所</a:t>
            </a:r>
          </a:p>
        </p:txBody>
      </p:sp>
      <p:pic>
        <p:nvPicPr>
          <p:cNvPr id="13" name="Picture 10" descr="D:\Desktop\IHEP\Photo\LPF2\20180914_17232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4" r="4352"/>
          <a:stretch/>
        </p:blipFill>
        <p:spPr bwMode="auto">
          <a:xfrm>
            <a:off x="1740791" y="1628800"/>
            <a:ext cx="1445266" cy="262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448392" y="771062"/>
            <a:ext cx="62472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Test stopped due </a:t>
            </a:r>
            <a:r>
              <a:rPr lang="en-US" altLang="ko-KR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 </a:t>
            </a:r>
            <a:r>
              <a:rPr lang="en-US" altLang="ko-KR" sz="20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</a:t>
            </a:r>
            <a:r>
              <a:rPr lang="en-US" altLang="ko-KR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roblems of joints</a:t>
            </a:r>
            <a:r>
              <a:rPr lang="zh-CN" altLang="en-US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？</a:t>
            </a:r>
            <a:r>
              <a:rPr lang="en-US" altLang="ko-KR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 be continued with replacing some of the coils</a:t>
            </a:r>
            <a:endParaRPr lang="en-US" altLang="ko-KR" sz="2000" b="1" dirty="0" smtClean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ctr"/>
            <a:endParaRPr lang="en-US" altLang="ko-KR" sz="2000" b="1" dirty="0" smtClean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7" name="内容占位符 7"/>
          <p:cNvSpPr txBox="1">
            <a:spLocks/>
          </p:cNvSpPr>
          <p:nvPr/>
        </p:nvSpPr>
        <p:spPr>
          <a:xfrm>
            <a:off x="5955277" y="2429811"/>
            <a:ext cx="2604181" cy="4911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99CCFF"/>
              </a:buClr>
              <a:buFont typeface="Wingdings" pitchFamily="2" charset="2"/>
              <a:buChar char="l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99CCFF"/>
              </a:buClr>
              <a:buFont typeface="Wingdings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99CCFF"/>
              </a:buClr>
              <a:buFont typeface="Wingdings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99CCFF"/>
              </a:buClr>
              <a:buFont typeface="Wingdings" pitchFamily="2" charset="2"/>
              <a:buChar char="v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99CCFF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16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Performance limited by joints in coil 1? </a:t>
            </a:r>
          </a:p>
        </p:txBody>
      </p:sp>
      <p:sp>
        <p:nvSpPr>
          <p:cNvPr id="2" name="矩形 1"/>
          <p:cNvSpPr/>
          <p:nvPr/>
        </p:nvSpPr>
        <p:spPr>
          <a:xfrm>
            <a:off x="5871698" y="4713225"/>
            <a:ext cx="27414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Limited by heat from joints !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5284" y="4240847"/>
            <a:ext cx="3411557" cy="210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09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sp>
        <p:nvSpPr>
          <p:cNvPr id="6" name="矩形 5"/>
          <p:cNvSpPr/>
          <p:nvPr/>
        </p:nvSpPr>
        <p:spPr>
          <a:xfrm>
            <a:off x="722245" y="796114"/>
            <a:ext cx="769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Performance of the IBS Racetrack </a:t>
            </a:r>
            <a:r>
              <a:rPr lang="en-US" altLang="ko-KR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Coil </a:t>
            </a:r>
            <a:r>
              <a:rPr lang="zh-CN" altLang="en-US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limited by joint</a:t>
            </a:r>
            <a:r>
              <a:rPr lang="zh-CN" altLang="en-US" sz="2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）</a:t>
            </a:r>
            <a:endParaRPr lang="en-US" altLang="ko-KR" sz="2000" b="1" dirty="0" smtClean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ctr"/>
            <a:endParaRPr lang="en-US" altLang="ko-KR" sz="2000" b="1" dirty="0" smtClean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8"/>
          <a:stretch/>
        </p:blipFill>
        <p:spPr bwMode="auto">
          <a:xfrm>
            <a:off x="355143" y="3990226"/>
            <a:ext cx="2566984" cy="2490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43" y="1164915"/>
            <a:ext cx="4992673" cy="2825311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917" y="1346079"/>
            <a:ext cx="3036170" cy="252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917" y="4017945"/>
            <a:ext cx="3192340" cy="2488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127" y="4017945"/>
            <a:ext cx="2980790" cy="245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07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24" y="4085565"/>
            <a:ext cx="2989338" cy="2119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32" y="1617433"/>
            <a:ext cx="2725226" cy="2344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684292" y="3791694"/>
            <a:ext cx="1433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zh-CN" dirty="0" smtClean="0">
                <a:latin typeface="Cambria"/>
              </a:rPr>
              <a:t>Φ</a:t>
            </a:r>
            <a:r>
              <a:rPr lang="en-US" altLang="zh-CN" dirty="0" smtClean="0">
                <a:latin typeface="Cambria"/>
              </a:rPr>
              <a:t>35mm SPC</a:t>
            </a:r>
            <a:endParaRPr lang="ko-KR" altLang="en-US" dirty="0"/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2894974" y="3621234"/>
            <a:ext cx="331287" cy="2446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2274" y="3621233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Leader</a:t>
            </a:r>
            <a:endParaRPr lang="ko-KR" altLang="en-US" dirty="0"/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588224" y="2533636"/>
            <a:ext cx="629275" cy="99703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179489" y="3781504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G10</a:t>
            </a:r>
            <a:endParaRPr lang="ko-KR" altLang="en-US" dirty="0"/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2032806" y="2352103"/>
            <a:ext cx="545126" cy="37925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1514430" y="4069579"/>
            <a:ext cx="731158" cy="52459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444606" y="5775830"/>
            <a:ext cx="695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YBCO</a:t>
            </a:r>
            <a:endParaRPr lang="ko-KR" altLang="en-US" dirty="0"/>
          </a:p>
        </p:txBody>
      </p:sp>
      <p:cxnSp>
        <p:nvCxnSpPr>
          <p:cNvPr id="18" name="直接箭头连接符 17"/>
          <p:cNvCxnSpPr/>
          <p:nvPr/>
        </p:nvCxnSpPr>
        <p:spPr>
          <a:xfrm flipH="1" flipV="1">
            <a:off x="2343872" y="6095008"/>
            <a:ext cx="265876" cy="17046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577932" y="6122958"/>
            <a:ext cx="1471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zh-CN" dirty="0" smtClean="0">
                <a:latin typeface="Cambria"/>
              </a:rPr>
              <a:t>Φ</a:t>
            </a:r>
            <a:r>
              <a:rPr lang="en-US" altLang="zh-CN" dirty="0" smtClean="0">
                <a:latin typeface="Cambria"/>
              </a:rPr>
              <a:t>35mm DPC</a:t>
            </a:r>
            <a:endParaRPr lang="ko-KR" altLang="en-US" dirty="0"/>
          </a:p>
        </p:txBody>
      </p:sp>
      <p:cxnSp>
        <p:nvCxnSpPr>
          <p:cNvPr id="20" name="直接箭头连接符 19"/>
          <p:cNvCxnSpPr>
            <a:endCxn id="12" idx="2"/>
          </p:cNvCxnSpPr>
          <p:nvPr/>
        </p:nvCxnSpPr>
        <p:spPr>
          <a:xfrm flipH="1" flipV="1">
            <a:off x="635208" y="3990565"/>
            <a:ext cx="582291" cy="60360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3242621" y="5775831"/>
            <a:ext cx="265876" cy="17046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59432"/>
            <a:ext cx="2608822" cy="263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624" y="1226478"/>
            <a:ext cx="913929" cy="455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35"/>
          <p:cNvSpPr txBox="1"/>
          <p:nvPr/>
        </p:nvSpPr>
        <p:spPr bwMode="auto">
          <a:xfrm>
            <a:off x="5256606" y="3096890"/>
            <a:ext cx="1152880" cy="774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0" latinLnBrk="0" hangingPunct="1">
              <a:spcBef>
                <a:spcPct val="0"/>
              </a:spcBef>
            </a:pPr>
            <a:r>
              <a:rPr kumimoji="1" lang="en-US" altLang="zh-CN" sz="1477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10mm*2mm</a:t>
            </a:r>
          </a:p>
          <a:p>
            <a:pPr algn="l" eaLnBrk="0" latinLnBrk="0" hangingPunct="1">
              <a:spcBef>
                <a:spcPct val="0"/>
              </a:spcBef>
            </a:pPr>
            <a:r>
              <a:rPr kumimoji="1" lang="en-US" altLang="zh-CN" sz="1477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Cu leader </a:t>
            </a:r>
          </a:p>
          <a:p>
            <a:pPr algn="l" eaLnBrk="0" latinLnBrk="0" hangingPunct="1">
              <a:spcBef>
                <a:spcPct val="0"/>
              </a:spcBef>
            </a:pPr>
            <a:r>
              <a:rPr kumimoji="1" lang="en-US" altLang="zh-CN" sz="1477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Over 160A</a:t>
            </a:r>
            <a:r>
              <a:rPr kumimoji="1" lang="zh-CN" altLang="en-US" sz="1477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endParaRPr kumimoji="1" lang="ko-KR" altLang="en-US" sz="1477" dirty="0" err="1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5319533" y="5462066"/>
            <a:ext cx="518919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54179" y="1232271"/>
            <a:ext cx="26717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Single pancake </a:t>
            </a:r>
            <a:r>
              <a:rPr lang="en-US" altLang="ko-KR" sz="16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IBS </a:t>
            </a:r>
            <a:r>
              <a:rPr lang="en-US" altLang="ko-KR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coil</a:t>
            </a:r>
            <a:endParaRPr lang="ko-KR" altLang="en-US" sz="16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9271" y="6403177"/>
            <a:ext cx="29045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Double pancake IBS coil</a:t>
            </a:r>
            <a:endParaRPr lang="ko-KR" altLang="en-US" sz="16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35786" y="1270580"/>
            <a:ext cx="27878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Double pancake </a:t>
            </a:r>
            <a:r>
              <a:rPr lang="en-US" altLang="ko-KR" sz="16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IBS </a:t>
            </a:r>
            <a:r>
              <a:rPr lang="en-US" altLang="ko-KR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coils</a:t>
            </a:r>
            <a:endParaRPr lang="ko-KR" altLang="en-US" sz="16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9" name="文本占位符 1"/>
          <p:cNvSpPr txBox="1">
            <a:spLocks/>
          </p:cNvSpPr>
          <p:nvPr/>
        </p:nvSpPr>
        <p:spPr>
          <a:xfrm>
            <a:off x="2432505" y="868239"/>
            <a:ext cx="4369739" cy="36403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latin typeface="Comic Sans MS" panose="030F0702030302020204" pitchFamily="66" charset="0"/>
                <a:cs typeface="Arial" panose="020B0604020202020204" pitchFamily="34" charset="0"/>
              </a:rPr>
              <a:t>IBS </a:t>
            </a:r>
            <a:r>
              <a:rPr lang="en-US" altLang="zh-CN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solenoid </a:t>
            </a:r>
            <a:r>
              <a:rPr lang="en-US" altLang="zh-CN" sz="2000" b="1" dirty="0">
                <a:latin typeface="Comic Sans MS" panose="030F0702030302020204" pitchFamily="66" charset="0"/>
                <a:cs typeface="Arial" panose="020B0604020202020204" pitchFamily="34" charset="0"/>
              </a:rPr>
              <a:t>for </a:t>
            </a:r>
            <a:r>
              <a:rPr lang="en-US" altLang="zh-CN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testing</a:t>
            </a:r>
            <a:r>
              <a:rPr lang="ko-KR" altLang="en-US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en-US" altLang="ko-KR" sz="2000" b="1" dirty="0">
                <a:latin typeface="Comic Sans MS" panose="030F0702030302020204" pitchFamily="66" charset="0"/>
                <a:cs typeface="Arial" panose="020B0604020202020204" pitchFamily="34" charset="0"/>
              </a:rPr>
              <a:t>at </a:t>
            </a:r>
            <a:r>
              <a:rPr lang="en-US" altLang="zh-CN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25T</a:t>
            </a:r>
            <a:endParaRPr lang="ko-KR" altLang="en-US" sz="2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/>
          <a:srcRect t="16481" r="62620" b="16359"/>
          <a:stretch/>
        </p:blipFill>
        <p:spPr>
          <a:xfrm>
            <a:off x="8100392" y="-11487"/>
            <a:ext cx="1009818" cy="607477"/>
          </a:xfrm>
          <a:prstGeom prst="rect">
            <a:avLst/>
          </a:prstGeom>
        </p:spPr>
      </p:pic>
      <p:pic>
        <p:nvPicPr>
          <p:cNvPr id="31" name="Picture 2" descr="https://gss1.bdstatic.com/-vo3dSag_xI4khGkpoWK1HF6hhy/baike/w%3D268%3Bg%3D0/sign=9baf3e864ded2e73fce9812abf3ac6b6/f11f3a292df5e0fe34f058035b6034a85fdf72cc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04"/>
          <a:stretch/>
        </p:blipFill>
        <p:spPr bwMode="auto">
          <a:xfrm>
            <a:off x="7596336" y="35353"/>
            <a:ext cx="598936" cy="5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/>
          <p:cNvSpPr/>
          <p:nvPr/>
        </p:nvSpPr>
        <p:spPr>
          <a:xfrm>
            <a:off x="2447999" y="2094423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G10</a:t>
            </a:r>
            <a:endParaRPr lang="ko-KR" altLang="en-US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39" y="1226478"/>
            <a:ext cx="1691244" cy="316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56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6" name="Picture 3" descr="D:\Desktop\IHEP\Photo\New folder\WeChat Image_201809030021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5" t="17325" r="7098" b="8882"/>
          <a:stretch/>
        </p:blipFill>
        <p:spPr bwMode="auto">
          <a:xfrm flipV="1">
            <a:off x="3714183" y="3542065"/>
            <a:ext cx="1501079" cy="181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Desktop\IHEP\Photo\New folder\WeChat Image_201809030021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227" r="46042" b="-2777"/>
          <a:stretch/>
        </p:blipFill>
        <p:spPr bwMode="auto">
          <a:xfrm rot="5400000">
            <a:off x="3914969" y="2129582"/>
            <a:ext cx="1063385" cy="153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D:\Desktop\IHEP\Photo\New folder\WeChat Image_201809021733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0" t="26274" r="16647" b="46315"/>
          <a:stretch/>
        </p:blipFill>
        <p:spPr bwMode="auto">
          <a:xfrm>
            <a:off x="3694510" y="5401003"/>
            <a:ext cx="1520752" cy="82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esktop\IHEP\Photo\New folder\WeChat Image_2018090300214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" t="24887" b="10216"/>
          <a:stretch/>
        </p:blipFill>
        <p:spPr bwMode="auto">
          <a:xfrm rot="10800000" flipV="1">
            <a:off x="3239154" y="1302869"/>
            <a:ext cx="2022580" cy="103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669" y="1299266"/>
            <a:ext cx="1554036" cy="173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799" y="1302869"/>
            <a:ext cx="1428955" cy="173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4"/>
          <a:stretch/>
        </p:blipFill>
        <p:spPr bwMode="auto">
          <a:xfrm>
            <a:off x="5348199" y="3407218"/>
            <a:ext cx="3389915" cy="2814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D:\Desktop\IHEP\Photo\New folder\WeChat Image_2018090217333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5" r="11555" b="21875"/>
          <a:stretch/>
        </p:blipFill>
        <p:spPr bwMode="auto">
          <a:xfrm>
            <a:off x="441076" y="1302870"/>
            <a:ext cx="1304447" cy="166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D:\Desktop\IHEP\Photo\New folder\WeChat Image_20180902173327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43"/>
          <a:stretch/>
        </p:blipFill>
        <p:spPr bwMode="auto">
          <a:xfrm>
            <a:off x="1806205" y="4993999"/>
            <a:ext cx="1799476" cy="122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:\Desktop\IHEP\Photo\New folder\WeChat Image_20180902173322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8" t="22950" b="8170"/>
          <a:stretch/>
        </p:blipFill>
        <p:spPr bwMode="auto">
          <a:xfrm>
            <a:off x="427761" y="4759253"/>
            <a:ext cx="1317762" cy="146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Desktop\IHEP\Photo\New folder\WeChat Image_20180902173317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" r="12390" b="21009"/>
          <a:stretch/>
        </p:blipFill>
        <p:spPr bwMode="auto">
          <a:xfrm>
            <a:off x="444635" y="3031061"/>
            <a:ext cx="1323744" cy="16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Desktop\IHEP\Photo\New folder\20180831_112046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1" t="19107" b="17928"/>
          <a:stretch/>
        </p:blipFill>
        <p:spPr bwMode="auto">
          <a:xfrm>
            <a:off x="1806206" y="1302869"/>
            <a:ext cx="1408733" cy="98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D:\Desktop\IHEP\Photo\New folder\WeChat Image_20180902173308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7" t="6918" r="5568"/>
          <a:stretch/>
        </p:blipFill>
        <p:spPr bwMode="auto">
          <a:xfrm flipH="1">
            <a:off x="1792998" y="2360663"/>
            <a:ext cx="1812683" cy="259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5922140" y="3066296"/>
            <a:ext cx="207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共</a:t>
            </a:r>
            <a:r>
              <a:rPr lang="en-US" altLang="zh-CN" dirty="0"/>
              <a:t>4</a:t>
            </a:r>
            <a:r>
              <a:rPr lang="zh-CN" altLang="en-US" dirty="0"/>
              <a:t>个</a:t>
            </a:r>
            <a:r>
              <a:rPr lang="en-US" altLang="zh-CN" dirty="0"/>
              <a:t>SPC</a:t>
            </a:r>
            <a:r>
              <a:rPr lang="zh-CN" altLang="en-US" dirty="0"/>
              <a:t>，</a:t>
            </a:r>
            <a:r>
              <a:rPr lang="en-US" altLang="zh-CN" dirty="0"/>
              <a:t>6</a:t>
            </a:r>
            <a:r>
              <a:rPr lang="zh-CN" altLang="en-US" dirty="0"/>
              <a:t>个</a:t>
            </a:r>
            <a:r>
              <a:rPr lang="en-US" altLang="zh-CN" dirty="0"/>
              <a:t>DPC</a:t>
            </a:r>
            <a:endParaRPr lang="ko-KR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124199" y="818296"/>
            <a:ext cx="4203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Fabrication of IBS coils. </a:t>
            </a:r>
            <a:endParaRPr lang="ko-KR" altLang="en-US" sz="2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7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9" name="直接连接符 8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sp>
        <p:nvSpPr>
          <p:cNvPr id="11" name="矩形 10"/>
          <p:cNvSpPr/>
          <p:nvPr/>
        </p:nvSpPr>
        <p:spPr>
          <a:xfrm>
            <a:off x="1431393" y="834050"/>
            <a:ext cx="7248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Performance test </a:t>
            </a:r>
            <a:r>
              <a:rPr lang="en-US" altLang="zh-CN" sz="20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of IBS solenoid at high field</a:t>
            </a:r>
            <a:endParaRPr lang="ko-KR" altLang="en-US" sz="2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62" y="1234160"/>
            <a:ext cx="3594118" cy="292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378" y="1307859"/>
            <a:ext cx="3602030" cy="2872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62" y="4103191"/>
            <a:ext cx="3594117" cy="277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377" y="4148210"/>
            <a:ext cx="3576979" cy="2695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536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041" y="735888"/>
            <a:ext cx="1694769" cy="119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357" y="1760768"/>
            <a:ext cx="2887394" cy="292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>
            <a:off x="7496046" y="2464231"/>
            <a:ext cx="166154" cy="1656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eaLnBrk="0"/>
            <a:endParaRPr lang="zh-CN" altLang="en-US" sz="1662" dirty="0">
              <a:latin typeface="Times New Roman" pitchFamily="18" charset="0"/>
              <a:ea typeface="Gulim" pitchFamily="34" charset="-127"/>
              <a:cs typeface="Arial Unicode MS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86097" y="1960176"/>
            <a:ext cx="537328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altLang="ko-KR" sz="1662" i="1" dirty="0">
                <a:latin typeface="Cambria"/>
              </a:rPr>
              <a:t>ϕ</a:t>
            </a:r>
            <a:r>
              <a:rPr lang="en-US" altLang="ko-KR" sz="1662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ko-KR" altLang="en-US" sz="1662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직선 화살표 연결선 42"/>
          <p:cNvCxnSpPr/>
          <p:nvPr/>
        </p:nvCxnSpPr>
        <p:spPr>
          <a:xfrm flipH="1">
            <a:off x="7059736" y="2301097"/>
            <a:ext cx="391074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직선 화살표 연결선 42"/>
          <p:cNvCxnSpPr/>
          <p:nvPr/>
        </p:nvCxnSpPr>
        <p:spPr>
          <a:xfrm>
            <a:off x="7445197" y="2301098"/>
            <a:ext cx="83077" cy="245574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496065" y="4187626"/>
            <a:ext cx="647934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ko-KR" sz="1662" i="1" dirty="0">
                <a:latin typeface="Cambria"/>
              </a:rPr>
              <a:t>ϕ</a:t>
            </a:r>
            <a:r>
              <a:rPr lang="en-US" altLang="zh-CN" sz="1662" dirty="0"/>
              <a:t>500</a:t>
            </a:r>
            <a:endParaRPr lang="zh-CN" altLang="en-US" sz="1662" dirty="0"/>
          </a:p>
        </p:txBody>
      </p:sp>
      <p:cxnSp>
        <p:nvCxnSpPr>
          <p:cNvPr id="12" name="직선 화살표 연결선 42"/>
          <p:cNvCxnSpPr/>
          <p:nvPr/>
        </p:nvCxnSpPr>
        <p:spPr>
          <a:xfrm flipH="1">
            <a:off x="8616591" y="4552463"/>
            <a:ext cx="391074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직선 화살표 연결선 42"/>
          <p:cNvCxnSpPr/>
          <p:nvPr/>
        </p:nvCxnSpPr>
        <p:spPr>
          <a:xfrm flipH="1" flipV="1">
            <a:off x="8421054" y="4358086"/>
            <a:ext cx="195537" cy="184355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6432" y="2292520"/>
            <a:ext cx="2832951" cy="377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椭圆 14"/>
          <p:cNvSpPr/>
          <p:nvPr/>
        </p:nvSpPr>
        <p:spPr>
          <a:xfrm>
            <a:off x="215535" y="2982127"/>
            <a:ext cx="493200" cy="48950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eaLnBrk="0"/>
            <a:endParaRPr lang="zh-CN" altLang="en-US" sz="1662" dirty="0">
              <a:latin typeface="Times New Roman" pitchFamily="18" charset="0"/>
              <a:ea typeface="Gulim" pitchFamily="34" charset="-127"/>
              <a:cs typeface="Arial Unicode MS" pitchFamily="34" charset="-122"/>
            </a:endParaRPr>
          </a:p>
        </p:txBody>
      </p:sp>
      <p:cxnSp>
        <p:nvCxnSpPr>
          <p:cNvPr id="16" name="직선 화살표 연결선 42"/>
          <p:cNvCxnSpPr/>
          <p:nvPr/>
        </p:nvCxnSpPr>
        <p:spPr>
          <a:xfrm>
            <a:off x="345098" y="2675617"/>
            <a:ext cx="166154" cy="166154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직선 화살표 연결선 42"/>
          <p:cNvCxnSpPr/>
          <p:nvPr/>
        </p:nvCxnSpPr>
        <p:spPr>
          <a:xfrm>
            <a:off x="976534" y="2026644"/>
            <a:ext cx="0" cy="253538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04654" y="1428182"/>
            <a:ext cx="1013419" cy="6151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ct val="115000"/>
              </a:lnSpc>
              <a:defRPr/>
            </a:pPr>
            <a:r>
              <a:rPr lang="en-US" altLang="zh-CN" sz="1477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IHEPW7</a:t>
            </a:r>
          </a:p>
          <a:p>
            <a:pPr algn="ctr" fontAlgn="base">
              <a:lnSpc>
                <a:spcPct val="115000"/>
              </a:lnSpc>
              <a:defRPr/>
            </a:pPr>
            <a:r>
              <a:rPr lang="en-US" altLang="zh-CN" sz="1477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altLang="ko-KR" sz="1477" b="1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ϕ</a:t>
            </a:r>
            <a:r>
              <a:rPr lang="en-US" altLang="ko-KR" sz="1477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  <a:r>
              <a:rPr lang="en-US" altLang="zh-CN" sz="1477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SPC)</a:t>
            </a:r>
          </a:p>
        </p:txBody>
      </p:sp>
      <p:sp>
        <p:nvSpPr>
          <p:cNvPr id="19" name="矩形 18"/>
          <p:cNvSpPr/>
          <p:nvPr/>
        </p:nvSpPr>
        <p:spPr>
          <a:xfrm>
            <a:off x="1590890" y="1424839"/>
            <a:ext cx="1475174" cy="615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defRPr/>
            </a:pPr>
            <a:r>
              <a:rPr lang="en-US" altLang="zh-CN" sz="1477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IHEPW8-10 </a:t>
            </a:r>
          </a:p>
          <a:p>
            <a:pPr algn="ctr" fontAlgn="base">
              <a:lnSpc>
                <a:spcPct val="115000"/>
              </a:lnSpc>
              <a:defRPr/>
            </a:pPr>
            <a:r>
              <a:rPr lang="en-US" altLang="zh-CN" sz="1477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altLang="ko-KR" sz="1477" b="1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ϕ</a:t>
            </a:r>
            <a:r>
              <a:rPr lang="en-US" altLang="ko-KR" sz="1477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r>
              <a:rPr lang="en-US" altLang="zh-CN" sz="1477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DPC)</a:t>
            </a:r>
            <a:r>
              <a:rPr lang="el-GR" altLang="ko-KR" sz="1477" i="1" dirty="0">
                <a:latin typeface="Cambria"/>
              </a:rPr>
              <a:t> </a:t>
            </a:r>
            <a:endParaRPr lang="en-US" altLang="zh-CN" sz="1477" b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右大括号 19"/>
          <p:cNvSpPr/>
          <p:nvPr/>
        </p:nvSpPr>
        <p:spPr>
          <a:xfrm rot="16200000">
            <a:off x="2058755" y="1409708"/>
            <a:ext cx="232640" cy="159945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62"/>
          </a:p>
        </p:txBody>
      </p:sp>
      <p:sp>
        <p:nvSpPr>
          <p:cNvPr id="21" name="矩形 20"/>
          <p:cNvSpPr/>
          <p:nvPr/>
        </p:nvSpPr>
        <p:spPr>
          <a:xfrm>
            <a:off x="3500561" y="4368386"/>
            <a:ext cx="3442649" cy="348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62" i="1" dirty="0" err="1">
                <a:latin typeface="Cambria"/>
              </a:rPr>
              <a:t>I</a:t>
            </a:r>
            <a:r>
              <a:rPr lang="en-US" altLang="ko-KR" sz="1662" i="1" baseline="-25000" dirty="0" err="1">
                <a:latin typeface="Cambria"/>
              </a:rPr>
              <a:t>op</a:t>
            </a:r>
            <a:r>
              <a:rPr lang="en-US" altLang="ko-KR" sz="1662" i="1" dirty="0">
                <a:latin typeface="Cambria"/>
              </a:rPr>
              <a:t>= </a:t>
            </a:r>
            <a:r>
              <a:rPr lang="en-US" altLang="ko-KR" sz="1662" dirty="0" smtClean="0">
                <a:latin typeface="Cambria"/>
              </a:rPr>
              <a:t>8800A with </a:t>
            </a:r>
            <a:r>
              <a:rPr lang="en-US" altLang="ko-KR" sz="1662" dirty="0" smtClean="0">
                <a:latin typeface="Cambria"/>
                <a:cs typeface="Times New Roman" panose="02020603050405020304" pitchFamily="18" charset="0"/>
              </a:rPr>
              <a:t>10</a:t>
            </a:r>
            <a:r>
              <a:rPr lang="en-US" altLang="ko-KR" sz="1662" dirty="0">
                <a:latin typeface="Cambria"/>
                <a:cs typeface="Times New Roman" panose="02020603050405020304" pitchFamily="18" charset="0"/>
              </a:rPr>
              <a:t>% Safety Margin</a:t>
            </a:r>
            <a:endParaRPr lang="ko-KR" altLang="en-US" sz="166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534851"/>
              </p:ext>
            </p:extLst>
          </p:nvPr>
        </p:nvGraphicFramePr>
        <p:xfrm>
          <a:off x="3635292" y="4737514"/>
          <a:ext cx="5163911" cy="148934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32000"/>
                <a:gridCol w="620222"/>
                <a:gridCol w="332308"/>
                <a:gridCol w="398769"/>
                <a:gridCol w="677598"/>
                <a:gridCol w="677598"/>
                <a:gridCol w="709564"/>
                <a:gridCol w="657926"/>
                <a:gridCol w="657926"/>
              </a:tblGrid>
              <a:tr h="29262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Strand</a:t>
                      </a:r>
                      <a:endParaRPr kumimoji="0" lang="en-US" altLang="zh-CN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diam.</a:t>
                      </a:r>
                      <a:endParaRPr kumimoji="0" lang="en-US" altLang="zh-CN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cu/</a:t>
                      </a:r>
                      <a:r>
                        <a:rPr kumimoji="0" lang="en-US" altLang="zh-CN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sc</a:t>
                      </a:r>
                      <a:endParaRPr kumimoji="0" lang="en-US" altLang="zh-CN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RRR</a:t>
                      </a:r>
                      <a:endParaRPr kumimoji="0" lang="en-US" altLang="zh-CN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Tref</a:t>
                      </a: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(K)</a:t>
                      </a:r>
                      <a:endParaRPr kumimoji="0" lang="en-US" altLang="zh-CN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Bref</a:t>
                      </a: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(T)</a:t>
                      </a:r>
                      <a:endParaRPr kumimoji="0" lang="en-US" altLang="zh-CN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Jc</a:t>
                      </a: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@ </a:t>
                      </a:r>
                      <a:r>
                        <a:rPr kumimoji="0" lang="en-US" altLang="zh-CN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BrTr</a:t>
                      </a:r>
                      <a:endParaRPr kumimoji="0" lang="en-US" altLang="zh-CN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dJc</a:t>
                      </a: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/dB</a:t>
                      </a:r>
                      <a:endParaRPr kumimoji="0" lang="en-US" altLang="zh-CN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Ic</a:t>
                      </a: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@ </a:t>
                      </a:r>
                      <a:r>
                        <a:rPr kumimoji="0" lang="en-US" altLang="zh-CN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BrTr</a:t>
                      </a: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(A)</a:t>
                      </a:r>
                      <a:endParaRPr kumimoji="0" lang="en-US" altLang="zh-CN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8793" marR="8793" marT="8799" marB="0" anchor="ctr" horzOverflow="overflow"/>
                </a:tc>
              </a:tr>
              <a:tr h="299179">
                <a:tc rowSpan="4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IHEP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WCJC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0.802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4.2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1800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454.65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</a:tr>
              <a:tr h="29917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4.2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1400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350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353.61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</a:tr>
              <a:tr h="299179">
                <a:tc vMerge="1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1.2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16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4.2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1800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1017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</a:tr>
              <a:tr h="29917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32" marB="0" anchor="ctr" horzOverflow="overflow">
                    <a:lnL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A0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4.2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1400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350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791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793" marR="8793" marT="8799" marB="0" anchor="ctr" horzOverflow="overflow"/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813883"/>
              </p:ext>
            </p:extLst>
          </p:nvPr>
        </p:nvGraphicFramePr>
        <p:xfrm>
          <a:off x="3469447" y="1428424"/>
          <a:ext cx="2658462" cy="2738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3385"/>
                <a:gridCol w="631385"/>
                <a:gridCol w="963692"/>
              </a:tblGrid>
              <a:tr h="3423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Windings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i="1" dirty="0" err="1" smtClean="0"/>
                        <a:t>B</a:t>
                      </a:r>
                      <a:r>
                        <a:rPr lang="en-US" altLang="ko-KR" sz="1300" baseline="-25000" dirty="0" err="1" smtClean="0"/>
                        <a:t>max</a:t>
                      </a:r>
                      <a:r>
                        <a:rPr lang="en-US" altLang="ko-KR" sz="1300" dirty="0" smtClean="0"/>
                        <a:t>(T)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err="1" smtClean="0"/>
                        <a:t>Loadline</a:t>
                      </a:r>
                      <a:r>
                        <a:rPr lang="en-US" altLang="ko-KR" sz="1300" dirty="0" smtClean="0"/>
                        <a:t>(%)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</a:tr>
              <a:tr h="342314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kern="0" spc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IHEPW7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15.281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89.427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</a:tr>
              <a:tr h="342314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kern="0" spc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IHEPW8 A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13.001 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88.384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</a:tr>
              <a:tr h="342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kern="0" spc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IHEPW8 B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12.844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87.535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</a:tr>
              <a:tr h="342314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kern="0" spc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IHEPW9 A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12.444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88.666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</a:tr>
              <a:tr h="342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kern="0" spc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IHEPW9 B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12.612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89.574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</a:tr>
              <a:tr h="342314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kern="0" spc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IHEPW10 A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12.470 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88.806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</a:tr>
              <a:tr h="342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kern="0" spc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IHEPW10 B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12.028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86.417</a:t>
                      </a:r>
                      <a:endParaRPr lang="ko-KR" altLang="en-US" sz="1300" dirty="0"/>
                    </a:p>
                  </a:txBody>
                  <a:tcPr marL="84406" marR="84406" marT="42203" marB="42203" anchor="ctr"/>
                </a:tc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511252" y="3754836"/>
            <a:ext cx="2351926" cy="1115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i="1" dirty="0"/>
              <a:t>N</a:t>
            </a:r>
            <a:r>
              <a:rPr lang="en-US" altLang="ko-KR" sz="1662" dirty="0"/>
              <a:t>:  28       38       38       38</a:t>
            </a:r>
          </a:p>
          <a:p>
            <a:endParaRPr lang="en-US" altLang="ko-KR" sz="1662" i="1" dirty="0"/>
          </a:p>
          <a:p>
            <a:r>
              <a:rPr lang="en-US" altLang="ko-KR" sz="1662" i="1" dirty="0"/>
              <a:t>N</a:t>
            </a:r>
            <a:r>
              <a:rPr lang="en-US" altLang="ko-KR" sz="1662" i="1" baseline="-25000" dirty="0"/>
              <a:t>s</a:t>
            </a:r>
            <a:r>
              <a:rPr lang="en-US" altLang="ko-KR" sz="1662" dirty="0"/>
              <a:t>: 26       26       22       22</a:t>
            </a:r>
            <a:endParaRPr lang="ko-KR" altLang="en-US" sz="1662" dirty="0"/>
          </a:p>
          <a:p>
            <a:endParaRPr lang="ko-KR" altLang="en-US" sz="1662" dirty="0"/>
          </a:p>
        </p:txBody>
      </p:sp>
      <p:sp>
        <p:nvSpPr>
          <p:cNvPr id="26" name="矩形 25"/>
          <p:cNvSpPr/>
          <p:nvPr/>
        </p:nvSpPr>
        <p:spPr>
          <a:xfrm>
            <a:off x="290037" y="6040765"/>
            <a:ext cx="2771593" cy="2911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92" b="1" dirty="0"/>
              <a:t>Coil configuration in the 1st quadrant </a:t>
            </a:r>
            <a:endParaRPr lang="zh-CN" altLang="en-US" sz="1292" b="1" dirty="0"/>
          </a:p>
        </p:txBody>
      </p:sp>
      <p:sp>
        <p:nvSpPr>
          <p:cNvPr id="27" name="内容占位符 7"/>
          <p:cNvSpPr txBox="1">
            <a:spLocks/>
          </p:cNvSpPr>
          <p:nvPr/>
        </p:nvSpPr>
        <p:spPr bwMode="auto">
          <a:xfrm>
            <a:off x="162106" y="781232"/>
            <a:ext cx="5975251" cy="46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6531" indent="-316531" algn="l" rtl="0" fontAlgn="base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l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7" indent="-263776" algn="l" rtl="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ü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rtl="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Ø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rtl="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rtl="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99CCFF"/>
              </a:buClr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altLang="zh-CN" sz="1800" b="1" dirty="0">
                <a:latin typeface="Comic Sans MS" panose="030F0702030302020204" pitchFamily="66" charset="0"/>
                <a:cs typeface="Arial" panose="020B0604020202020204" pitchFamily="34" charset="0"/>
              </a:rPr>
              <a:t>Next step 1: 15T twin-aperture dipole @ 4.2K</a:t>
            </a:r>
            <a:endParaRPr lang="ko-KR" altLang="en-US" sz="18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4"/>
          <a:stretch/>
        </p:blipFill>
        <p:spPr bwMode="auto">
          <a:xfrm>
            <a:off x="6246930" y="816816"/>
            <a:ext cx="979475" cy="97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直接箭头连接符 29"/>
          <p:cNvCxnSpPr/>
          <p:nvPr/>
        </p:nvCxnSpPr>
        <p:spPr>
          <a:xfrm>
            <a:off x="7399041" y="1360447"/>
            <a:ext cx="438357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239012" y="978980"/>
            <a:ext cx="758413" cy="2911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92" dirty="0"/>
              <a:t>Upgrade</a:t>
            </a:r>
            <a:endParaRPr lang="ko-KR" altLang="en-US" sz="1292" dirty="0"/>
          </a:p>
        </p:txBody>
      </p:sp>
    </p:spTree>
    <p:extLst>
      <p:ext uri="{BB962C8B-B14F-4D97-AF65-F5344CB8AC3E}">
        <p14:creationId xmlns:p14="http://schemas.microsoft.com/office/powerpoint/2010/main" val="37244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en-US" altLang="zh-CN"/>
          </a:p>
        </p:txBody>
      </p:sp>
      <p:cxnSp>
        <p:nvCxnSpPr>
          <p:cNvPr id="4" name="直接连接符 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2"/>
          <p:cNvSpPr txBox="1">
            <a:spLocks/>
          </p:cNvSpPr>
          <p:nvPr/>
        </p:nvSpPr>
        <p:spPr>
          <a:xfrm>
            <a:off x="0" y="-77079"/>
            <a:ext cx="9143999" cy="618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R&amp;D of High Field Dipole Magnets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538" y="1789442"/>
            <a:ext cx="1916933" cy="2346738"/>
          </a:xfrm>
          <a:prstGeom prst="rect">
            <a:avLst/>
          </a:prstGeom>
        </p:spPr>
      </p:pic>
      <p:sp>
        <p:nvSpPr>
          <p:cNvPr id="22" name="文本框 8"/>
          <p:cNvSpPr txBox="1">
            <a:spLocks noChangeArrowheads="1"/>
          </p:cNvSpPr>
          <p:nvPr/>
        </p:nvSpPr>
        <p:spPr bwMode="auto">
          <a:xfrm>
            <a:off x="81324" y="4091407"/>
            <a:ext cx="4349663" cy="272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b="1" dirty="0">
                <a:latin typeface="Arial" pitchFamily="34" charset="0"/>
                <a:cs typeface="Arial" pitchFamily="34" charset="0"/>
              </a:rPr>
              <a:t>Field distribution </a:t>
            </a:r>
            <a:r>
              <a:rPr lang="en-US" altLang="zh-CN" sz="1200" b="1" dirty="0" smtClean="0">
                <a:latin typeface="Arial" pitchFamily="34" charset="0"/>
                <a:cs typeface="Arial" pitchFamily="34" charset="0"/>
              </a:rPr>
              <a:t>at 12.47T</a:t>
            </a:r>
            <a:r>
              <a:rPr lang="en-US" altLang="zh-CN" sz="1200" b="1" dirty="0">
                <a:latin typeface="Arial" pitchFamily="34" charset="0"/>
                <a:cs typeface="Arial" pitchFamily="34" charset="0"/>
              </a:rPr>
              <a:t> </a:t>
            </a:r>
            <a:endParaRPr lang="en-US" altLang="zh-CN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直接箭头连接符 4"/>
          <p:cNvCxnSpPr>
            <a:cxnSpLocks noChangeShapeType="1"/>
          </p:cNvCxnSpPr>
          <p:nvPr/>
        </p:nvCxnSpPr>
        <p:spPr bwMode="auto">
          <a:xfrm>
            <a:off x="1884933" y="1750348"/>
            <a:ext cx="439369" cy="68387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直接箭头连接符 8"/>
          <p:cNvCxnSpPr>
            <a:cxnSpLocks noChangeShapeType="1"/>
          </p:cNvCxnSpPr>
          <p:nvPr/>
        </p:nvCxnSpPr>
        <p:spPr bwMode="auto">
          <a:xfrm flipH="1">
            <a:off x="2627094" y="1777430"/>
            <a:ext cx="256194" cy="110417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文本框 13"/>
          <p:cNvSpPr txBox="1">
            <a:spLocks noChangeArrowheads="1"/>
          </p:cNvSpPr>
          <p:nvPr/>
        </p:nvSpPr>
        <p:spPr bwMode="auto">
          <a:xfrm>
            <a:off x="2985805" y="2867009"/>
            <a:ext cx="483894" cy="2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r>
              <a:rPr lang="en-US" altLang="zh-CN" sz="1015" b="1" dirty="0"/>
              <a:t>61.2%</a:t>
            </a:r>
            <a:endParaRPr lang="zh-CN" altLang="en-US" sz="1015" b="1" dirty="0"/>
          </a:p>
        </p:txBody>
      </p:sp>
      <p:sp>
        <p:nvSpPr>
          <p:cNvPr id="26" name="文本框 23"/>
          <p:cNvSpPr txBox="1">
            <a:spLocks noChangeArrowheads="1"/>
          </p:cNvSpPr>
          <p:nvPr/>
        </p:nvSpPr>
        <p:spPr bwMode="auto">
          <a:xfrm>
            <a:off x="2015726" y="3652111"/>
            <a:ext cx="489499" cy="2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r>
              <a:rPr lang="en-US" altLang="zh-CN" sz="1015" b="1" dirty="0"/>
              <a:t>79.3%</a:t>
            </a:r>
            <a:endParaRPr lang="zh-CN" altLang="en-US" sz="1015" b="1" dirty="0"/>
          </a:p>
        </p:txBody>
      </p:sp>
      <p:sp>
        <p:nvSpPr>
          <p:cNvPr id="27" name="文本框 23"/>
          <p:cNvSpPr txBox="1">
            <a:spLocks noChangeArrowheads="1"/>
          </p:cNvSpPr>
          <p:nvPr/>
        </p:nvSpPr>
        <p:spPr bwMode="auto">
          <a:xfrm>
            <a:off x="3339917" y="2867008"/>
            <a:ext cx="522342" cy="2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r>
              <a:rPr lang="en-US" altLang="zh-CN" sz="1015" b="1" dirty="0">
                <a:solidFill>
                  <a:srgbClr val="FFFF00"/>
                </a:solidFill>
              </a:rPr>
              <a:t>71.8.%</a:t>
            </a:r>
            <a:endParaRPr lang="zh-CN" altLang="en-US" sz="1015" b="1" dirty="0">
              <a:solidFill>
                <a:srgbClr val="FFFF00"/>
              </a:solidFill>
            </a:endParaRPr>
          </a:p>
        </p:txBody>
      </p:sp>
      <p:sp>
        <p:nvSpPr>
          <p:cNvPr id="28" name="文本框 23"/>
          <p:cNvSpPr txBox="1">
            <a:spLocks noChangeArrowheads="1"/>
          </p:cNvSpPr>
          <p:nvPr/>
        </p:nvSpPr>
        <p:spPr bwMode="auto">
          <a:xfrm>
            <a:off x="3586930" y="3063116"/>
            <a:ext cx="455241" cy="2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15" b="1" dirty="0">
                <a:solidFill>
                  <a:srgbClr val="FFFF00"/>
                </a:solidFill>
              </a:rPr>
              <a:t>71%</a:t>
            </a:r>
            <a:endParaRPr lang="zh-CN" altLang="en-US" sz="1015" b="1" dirty="0">
              <a:solidFill>
                <a:srgbClr val="FFFF00"/>
              </a:solidFill>
            </a:endParaRPr>
          </a:p>
        </p:txBody>
      </p:sp>
      <p:sp>
        <p:nvSpPr>
          <p:cNvPr id="29" name="文本框 17"/>
          <p:cNvSpPr txBox="1">
            <a:spLocks noChangeArrowheads="1"/>
          </p:cNvSpPr>
          <p:nvPr/>
        </p:nvSpPr>
        <p:spPr bwMode="auto">
          <a:xfrm>
            <a:off x="2576298" y="1389166"/>
            <a:ext cx="1047247" cy="39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305" tIns="31652" rIns="63305" bIns="31652">
            <a:spAutoFit/>
          </a:bodyPr>
          <a:lstStyle/>
          <a:p>
            <a:r>
              <a:rPr lang="zh-CN" altLang="zh-CN" sz="1662" baseline="-25000" dirty="0">
                <a:solidFill>
                  <a:srgbClr val="FFFFFF"/>
                </a:solidFill>
              </a:rPr>
              <a:t> </a:t>
            </a:r>
            <a:r>
              <a:rPr lang="en-US" altLang="zh-CN" sz="1015" dirty="0"/>
              <a:t>Nb</a:t>
            </a:r>
            <a:r>
              <a:rPr lang="en-US" altLang="zh-CN" sz="1015" baseline="-25000" dirty="0"/>
              <a:t>3</a:t>
            </a:r>
            <a:r>
              <a:rPr lang="en-US" altLang="zh-CN" sz="1015" dirty="0"/>
              <a:t>Sn CM12-1</a:t>
            </a:r>
            <a:r>
              <a:rPr lang="en-US" altLang="zh-CN" sz="1015" dirty="0">
                <a:solidFill>
                  <a:srgbClr val="000000"/>
                </a:solidFill>
              </a:rPr>
              <a:t>:</a:t>
            </a:r>
          </a:p>
          <a:p>
            <a:r>
              <a:rPr lang="en-US" altLang="zh-CN" sz="1015" dirty="0">
                <a:solidFill>
                  <a:srgbClr val="000000"/>
                </a:solidFill>
              </a:rPr>
              <a:t>12.69 T </a:t>
            </a:r>
            <a:r>
              <a:rPr lang="en-US" altLang="zh-CN" sz="1015" dirty="0" err="1">
                <a:solidFill>
                  <a:srgbClr val="000000"/>
                </a:solidFill>
              </a:rPr>
              <a:t>B</a:t>
            </a:r>
            <a:r>
              <a:rPr lang="en-US" altLang="zh-CN" sz="1015" baseline="-25000" dirty="0" err="1">
                <a:solidFill>
                  <a:srgbClr val="000000"/>
                </a:solidFill>
              </a:rPr>
              <a:t>peak</a:t>
            </a:r>
            <a:endParaRPr lang="zh-CN" altLang="zh-CN" sz="1015" dirty="0">
              <a:solidFill>
                <a:srgbClr val="000000"/>
              </a:solidFill>
            </a:endParaRPr>
          </a:p>
        </p:txBody>
      </p:sp>
      <p:cxnSp>
        <p:nvCxnSpPr>
          <p:cNvPr id="30" name="直接箭头连接符 8"/>
          <p:cNvCxnSpPr>
            <a:cxnSpLocks noChangeShapeType="1"/>
          </p:cNvCxnSpPr>
          <p:nvPr/>
        </p:nvCxnSpPr>
        <p:spPr bwMode="auto">
          <a:xfrm flipH="1">
            <a:off x="3431478" y="1777430"/>
            <a:ext cx="329715" cy="228208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文本框 13"/>
          <p:cNvSpPr txBox="1">
            <a:spLocks noChangeArrowheads="1"/>
          </p:cNvSpPr>
          <p:nvPr/>
        </p:nvSpPr>
        <p:spPr bwMode="auto">
          <a:xfrm>
            <a:off x="2558292" y="2873424"/>
            <a:ext cx="483894" cy="2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r>
              <a:rPr lang="en-US" altLang="zh-CN" sz="1015" b="1" dirty="0"/>
              <a:t>79.8%</a:t>
            </a:r>
            <a:endParaRPr lang="zh-CN" altLang="en-US" sz="1015" b="1" dirty="0"/>
          </a:p>
        </p:txBody>
      </p:sp>
      <p:sp>
        <p:nvSpPr>
          <p:cNvPr id="32" name="文本框 13"/>
          <p:cNvSpPr txBox="1">
            <a:spLocks noChangeArrowheads="1"/>
          </p:cNvSpPr>
          <p:nvPr/>
        </p:nvSpPr>
        <p:spPr bwMode="auto">
          <a:xfrm>
            <a:off x="2256156" y="3378838"/>
            <a:ext cx="483894" cy="2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r>
              <a:rPr lang="en-US" altLang="zh-CN" sz="1015" b="1" dirty="0"/>
              <a:t>79.5%</a:t>
            </a:r>
            <a:endParaRPr lang="zh-CN" altLang="en-US" sz="1015" b="1" dirty="0"/>
          </a:p>
        </p:txBody>
      </p:sp>
      <p:sp>
        <p:nvSpPr>
          <p:cNvPr id="33" name="文本框 17"/>
          <p:cNvSpPr txBox="1">
            <a:spLocks noChangeArrowheads="1"/>
          </p:cNvSpPr>
          <p:nvPr/>
        </p:nvSpPr>
        <p:spPr bwMode="auto">
          <a:xfrm>
            <a:off x="3454203" y="1389681"/>
            <a:ext cx="1047247" cy="39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305" tIns="31652" rIns="63305" bIns="31652">
            <a:spAutoFit/>
          </a:bodyPr>
          <a:lstStyle/>
          <a:p>
            <a:r>
              <a:rPr lang="zh-CN" altLang="zh-CN" sz="1662" baseline="-25000" dirty="0">
                <a:solidFill>
                  <a:srgbClr val="FFFFFF"/>
                </a:solidFill>
              </a:rPr>
              <a:t> </a:t>
            </a:r>
            <a:r>
              <a:rPr lang="en-US" altLang="zh-CN" sz="1015" dirty="0"/>
              <a:t>Nb</a:t>
            </a:r>
            <a:r>
              <a:rPr lang="en-US" altLang="zh-CN" sz="1015" baseline="-25000" dirty="0"/>
              <a:t>3</a:t>
            </a:r>
            <a:r>
              <a:rPr lang="en-US" altLang="zh-CN" sz="1015" dirty="0"/>
              <a:t>Sn CM12-2 </a:t>
            </a:r>
            <a:r>
              <a:rPr lang="en-US" altLang="zh-CN" sz="1015" dirty="0">
                <a:solidFill>
                  <a:srgbClr val="000000"/>
                </a:solidFill>
              </a:rPr>
              <a:t>:</a:t>
            </a:r>
          </a:p>
          <a:p>
            <a:r>
              <a:rPr lang="en-US" altLang="zh-CN" sz="1015" dirty="0">
                <a:solidFill>
                  <a:srgbClr val="000000"/>
                </a:solidFill>
              </a:rPr>
              <a:t>9.36 T </a:t>
            </a:r>
            <a:r>
              <a:rPr lang="en-US" altLang="zh-CN" sz="1015" dirty="0" err="1">
                <a:solidFill>
                  <a:srgbClr val="000000"/>
                </a:solidFill>
              </a:rPr>
              <a:t>B</a:t>
            </a:r>
            <a:r>
              <a:rPr lang="en-US" altLang="zh-CN" sz="1015" baseline="-25000" dirty="0" err="1">
                <a:solidFill>
                  <a:srgbClr val="000000"/>
                </a:solidFill>
              </a:rPr>
              <a:t>peak</a:t>
            </a:r>
            <a:endParaRPr lang="zh-CN" altLang="zh-CN" sz="1015" dirty="0">
              <a:solidFill>
                <a:srgbClr val="000000"/>
              </a:solidFill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1614332" y="1388652"/>
            <a:ext cx="1047247" cy="39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305" tIns="31652" rIns="63305" bIns="31652">
            <a:spAutoFit/>
          </a:bodyPr>
          <a:lstStyle/>
          <a:p>
            <a:r>
              <a:rPr lang="zh-CN" altLang="zh-CN" sz="1662" baseline="-25000" dirty="0">
                <a:solidFill>
                  <a:srgbClr val="FFFFFF"/>
                </a:solidFill>
              </a:rPr>
              <a:t> </a:t>
            </a:r>
            <a:r>
              <a:rPr lang="en-US" altLang="zh-CN" sz="1015" dirty="0"/>
              <a:t>Nb</a:t>
            </a:r>
            <a:r>
              <a:rPr lang="en-US" altLang="zh-CN" sz="1015" baseline="-25000" dirty="0"/>
              <a:t>3</a:t>
            </a:r>
            <a:r>
              <a:rPr lang="en-US" altLang="zh-CN" sz="1015" dirty="0"/>
              <a:t>Sn CM12-3 </a:t>
            </a:r>
            <a:r>
              <a:rPr lang="en-US" altLang="zh-CN" sz="1015" dirty="0">
                <a:solidFill>
                  <a:srgbClr val="000000"/>
                </a:solidFill>
              </a:rPr>
              <a:t>:</a:t>
            </a:r>
          </a:p>
          <a:p>
            <a:r>
              <a:rPr lang="en-US" altLang="zh-CN" sz="1015" dirty="0">
                <a:solidFill>
                  <a:srgbClr val="000000"/>
                </a:solidFill>
              </a:rPr>
              <a:t>12.77 T </a:t>
            </a:r>
            <a:r>
              <a:rPr lang="en-US" altLang="zh-CN" sz="1015" dirty="0" err="1">
                <a:solidFill>
                  <a:srgbClr val="000000"/>
                </a:solidFill>
              </a:rPr>
              <a:t>B</a:t>
            </a:r>
            <a:r>
              <a:rPr lang="en-US" altLang="zh-CN" sz="1015" baseline="-25000" dirty="0" err="1">
                <a:solidFill>
                  <a:srgbClr val="000000"/>
                </a:solidFill>
              </a:rPr>
              <a:t>peak</a:t>
            </a:r>
            <a:endParaRPr lang="zh-CN" altLang="zh-CN" sz="1015" dirty="0">
              <a:solidFill>
                <a:srgbClr val="000000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293" y="1470391"/>
            <a:ext cx="611580" cy="2700182"/>
          </a:xfrm>
          <a:prstGeom prst="rect">
            <a:avLst/>
          </a:prstGeom>
        </p:spPr>
      </p:pic>
      <p:sp>
        <p:nvSpPr>
          <p:cNvPr id="36" name="文本框 23"/>
          <p:cNvSpPr txBox="1">
            <a:spLocks noChangeArrowheads="1"/>
          </p:cNvSpPr>
          <p:nvPr/>
        </p:nvSpPr>
        <p:spPr bwMode="auto">
          <a:xfrm>
            <a:off x="1993126" y="1971469"/>
            <a:ext cx="489499" cy="2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r>
              <a:rPr lang="en-US" altLang="zh-CN" sz="1015" b="1" dirty="0"/>
              <a:t>79.3%</a:t>
            </a:r>
            <a:endParaRPr lang="zh-CN" altLang="en-US" sz="1015" b="1" dirty="0"/>
          </a:p>
        </p:txBody>
      </p:sp>
      <p:sp>
        <p:nvSpPr>
          <p:cNvPr id="37" name="文本框 23"/>
          <p:cNvSpPr txBox="1">
            <a:spLocks noChangeArrowheads="1"/>
          </p:cNvSpPr>
          <p:nvPr/>
        </p:nvSpPr>
        <p:spPr bwMode="auto">
          <a:xfrm>
            <a:off x="2245771" y="2200586"/>
            <a:ext cx="489499" cy="22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r>
              <a:rPr lang="en-US" altLang="zh-CN" sz="1015" b="1" dirty="0"/>
              <a:t>79.4%</a:t>
            </a:r>
            <a:endParaRPr lang="zh-CN" altLang="en-US" sz="1015" b="1" dirty="0"/>
          </a:p>
        </p:txBody>
      </p:sp>
      <p:sp>
        <p:nvSpPr>
          <p:cNvPr id="39" name="椭圆 38"/>
          <p:cNvSpPr/>
          <p:nvPr/>
        </p:nvSpPr>
        <p:spPr>
          <a:xfrm>
            <a:off x="1353927" y="2351937"/>
            <a:ext cx="1106115" cy="11195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305" tIns="31652" rIns="63305" bIns="31652" rtlCol="0" anchor="ctr"/>
          <a:lstStyle/>
          <a:p>
            <a:pPr algn="ctr"/>
            <a:endParaRPr lang="zh-CN" altLang="en-US" sz="1662"/>
          </a:p>
        </p:txBody>
      </p:sp>
      <p:sp>
        <p:nvSpPr>
          <p:cNvPr id="40" name="椭圆 39"/>
          <p:cNvSpPr/>
          <p:nvPr/>
        </p:nvSpPr>
        <p:spPr>
          <a:xfrm>
            <a:off x="1492899" y="2477824"/>
            <a:ext cx="844127" cy="82975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305" tIns="31652" rIns="63305" bIns="31652" rtlCol="0" anchor="ctr"/>
          <a:lstStyle/>
          <a:p>
            <a:pPr algn="ctr"/>
            <a:endParaRPr lang="zh-CN" altLang="en-US" sz="1662"/>
          </a:p>
        </p:txBody>
      </p:sp>
      <p:sp>
        <p:nvSpPr>
          <p:cNvPr id="41" name="椭圆 40"/>
          <p:cNvSpPr/>
          <p:nvPr/>
        </p:nvSpPr>
        <p:spPr>
          <a:xfrm>
            <a:off x="1527510" y="2518189"/>
            <a:ext cx="765360" cy="7381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305" tIns="31652" rIns="63305" bIns="31652" rtlCol="0" anchor="ctr"/>
          <a:lstStyle/>
          <a:p>
            <a:pPr algn="ctr"/>
            <a:endParaRPr lang="zh-CN" altLang="en-US" sz="1662"/>
          </a:p>
        </p:txBody>
      </p:sp>
      <p:cxnSp>
        <p:nvCxnSpPr>
          <p:cNvPr id="42" name="直接箭头连接符 41"/>
          <p:cNvCxnSpPr/>
          <p:nvPr/>
        </p:nvCxnSpPr>
        <p:spPr>
          <a:xfrm flipV="1">
            <a:off x="1914963" y="2434225"/>
            <a:ext cx="274418" cy="458475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V="1">
            <a:off x="1914963" y="2734739"/>
            <a:ext cx="386746" cy="15252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1921301" y="2890661"/>
            <a:ext cx="322722" cy="172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16"/>
          <p:cNvSpPr txBox="1"/>
          <p:nvPr/>
        </p:nvSpPr>
        <p:spPr>
          <a:xfrm rot="18387612">
            <a:off x="1641598" y="2489040"/>
            <a:ext cx="582792" cy="319698"/>
          </a:xfrm>
          <a:prstGeom prst="rect">
            <a:avLst/>
          </a:prstGeom>
          <a:noFill/>
        </p:spPr>
        <p:txBody>
          <a:bodyPr wrap="square" lIns="63305" tIns="31652" rIns="63305" bIns="31652" rtlCol="0">
            <a:spAutoFit/>
          </a:bodyPr>
          <a:lstStyle/>
          <a:p>
            <a:r>
              <a:rPr lang="en-US" altLang="zh-CN" sz="1662" dirty="0">
                <a:solidFill>
                  <a:srgbClr val="0070C0"/>
                </a:solidFill>
              </a:rPr>
              <a:t>22.5</a:t>
            </a:r>
            <a:endParaRPr lang="zh-CN" altLang="en-US" sz="1662" dirty="0">
              <a:solidFill>
                <a:srgbClr val="0070C0"/>
              </a:solidFill>
            </a:endParaRPr>
          </a:p>
        </p:txBody>
      </p:sp>
      <p:sp>
        <p:nvSpPr>
          <p:cNvPr id="46" name="文本框 39"/>
          <p:cNvSpPr txBox="1"/>
          <p:nvPr/>
        </p:nvSpPr>
        <p:spPr>
          <a:xfrm rot="19986642">
            <a:off x="1960143" y="2531266"/>
            <a:ext cx="440103" cy="319698"/>
          </a:xfrm>
          <a:prstGeom prst="rect">
            <a:avLst/>
          </a:prstGeom>
          <a:noFill/>
        </p:spPr>
        <p:txBody>
          <a:bodyPr wrap="square" lIns="63305" tIns="31652" rIns="63305" bIns="31652" rtlCol="0">
            <a:spAutoFit/>
          </a:bodyPr>
          <a:lstStyle/>
          <a:p>
            <a:r>
              <a:rPr lang="en-US" altLang="zh-CN" sz="1662" dirty="0">
                <a:solidFill>
                  <a:srgbClr val="FFC000"/>
                </a:solidFill>
              </a:rPr>
              <a:t>15</a:t>
            </a:r>
            <a:endParaRPr lang="zh-CN" altLang="en-US" sz="1662" dirty="0">
              <a:solidFill>
                <a:srgbClr val="FFC000"/>
              </a:solidFill>
            </a:endParaRPr>
          </a:p>
        </p:txBody>
      </p:sp>
      <p:sp>
        <p:nvSpPr>
          <p:cNvPr id="47" name="文本框 40"/>
          <p:cNvSpPr txBox="1"/>
          <p:nvPr/>
        </p:nvSpPr>
        <p:spPr>
          <a:xfrm rot="2072062">
            <a:off x="1994957" y="2812916"/>
            <a:ext cx="440103" cy="319698"/>
          </a:xfrm>
          <a:prstGeom prst="rect">
            <a:avLst/>
          </a:prstGeom>
          <a:noFill/>
        </p:spPr>
        <p:txBody>
          <a:bodyPr wrap="square" lIns="63305" tIns="31652" rIns="63305" bIns="31652" rtlCol="0">
            <a:spAutoFit/>
          </a:bodyPr>
          <a:lstStyle/>
          <a:p>
            <a:r>
              <a:rPr lang="en-US" altLang="zh-CN" sz="1662" dirty="0">
                <a:solidFill>
                  <a:srgbClr val="FF0000"/>
                </a:solidFill>
              </a:rPr>
              <a:t>13</a:t>
            </a:r>
            <a:endParaRPr lang="zh-CN" altLang="en-US" sz="1662" dirty="0">
              <a:solidFill>
                <a:srgbClr val="FF0000"/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283" y="4390446"/>
            <a:ext cx="1717601" cy="205915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7026" y="4333965"/>
            <a:ext cx="1777031" cy="211424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0972" y="1494019"/>
            <a:ext cx="3666131" cy="3306649"/>
          </a:xfrm>
          <a:prstGeom prst="rect">
            <a:avLst/>
          </a:prstGeom>
        </p:spPr>
      </p:pic>
      <p:sp>
        <p:nvSpPr>
          <p:cNvPr id="51" name="文本框 3"/>
          <p:cNvSpPr txBox="1">
            <a:spLocks noChangeArrowheads="1"/>
          </p:cNvSpPr>
          <p:nvPr/>
        </p:nvSpPr>
        <p:spPr bwMode="auto">
          <a:xfrm>
            <a:off x="4997949" y="1485751"/>
            <a:ext cx="1105049" cy="49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r>
              <a:rPr lang="en-US" altLang="zh-CN" sz="1400" dirty="0">
                <a:solidFill>
                  <a:srgbClr val="000000"/>
                </a:solidFill>
              </a:rPr>
              <a:t>Iron </a:t>
            </a:r>
            <a:r>
              <a:rPr lang="en-US" altLang="zh-CN" sz="1400" dirty="0" smtClean="0">
                <a:solidFill>
                  <a:srgbClr val="000000"/>
                </a:solidFill>
              </a:rPr>
              <a:t>yoke OD </a:t>
            </a:r>
            <a:r>
              <a:rPr lang="en-US" altLang="zh-CN" sz="1400" dirty="0">
                <a:solidFill>
                  <a:srgbClr val="000000"/>
                </a:solidFill>
              </a:rPr>
              <a:t>600 mm</a:t>
            </a:r>
          </a:p>
        </p:txBody>
      </p:sp>
      <p:sp>
        <p:nvSpPr>
          <p:cNvPr id="53" name="文本框 23"/>
          <p:cNvSpPr txBox="1">
            <a:spLocks noChangeArrowheads="1"/>
          </p:cNvSpPr>
          <p:nvPr/>
        </p:nvSpPr>
        <p:spPr bwMode="auto">
          <a:xfrm>
            <a:off x="5350183" y="2900075"/>
            <a:ext cx="1016478" cy="4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305" tIns="31652" rIns="63305" bIns="31652">
            <a:spAutoFit/>
          </a:bodyPr>
          <a:lstStyle/>
          <a:p>
            <a:pPr algn="ctr"/>
            <a:r>
              <a:rPr lang="en-US" altLang="zh-CN" sz="1108" dirty="0"/>
              <a:t>Bend diameter:</a:t>
            </a:r>
          </a:p>
          <a:p>
            <a:pPr algn="ctr"/>
            <a:r>
              <a:rPr lang="en-US" altLang="zh-CN" sz="1108" dirty="0"/>
              <a:t>120 mm</a:t>
            </a:r>
            <a:endParaRPr lang="zh-CN" altLang="en-US" sz="1108" dirty="0"/>
          </a:p>
        </p:txBody>
      </p:sp>
      <p:sp>
        <p:nvSpPr>
          <p:cNvPr id="54" name="文本框 23"/>
          <p:cNvSpPr txBox="1">
            <a:spLocks noChangeArrowheads="1"/>
          </p:cNvSpPr>
          <p:nvPr/>
        </p:nvSpPr>
        <p:spPr bwMode="auto">
          <a:xfrm>
            <a:off x="7609983" y="1485750"/>
            <a:ext cx="1389182" cy="49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</a:rPr>
              <a:t>45 mm</a:t>
            </a:r>
            <a:r>
              <a:rPr lang="zh-CN" altLang="en-US" sz="1400" dirty="0">
                <a:solidFill>
                  <a:srgbClr val="000000"/>
                </a:solidFill>
              </a:rPr>
              <a:t> </a:t>
            </a:r>
            <a:r>
              <a:rPr lang="en-US" altLang="zh-CN" sz="1400" dirty="0">
                <a:solidFill>
                  <a:srgbClr val="000000"/>
                </a:solidFill>
              </a:rPr>
              <a:t>Aperture diameter</a:t>
            </a:r>
          </a:p>
        </p:txBody>
      </p:sp>
      <p:cxnSp>
        <p:nvCxnSpPr>
          <p:cNvPr id="56" name="直接箭头连接符 55"/>
          <p:cNvCxnSpPr/>
          <p:nvPr/>
        </p:nvCxnSpPr>
        <p:spPr>
          <a:xfrm>
            <a:off x="6366661" y="2855753"/>
            <a:ext cx="0" cy="4652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81324" y="6526592"/>
            <a:ext cx="4572000" cy="2875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015" b="1" dirty="0">
                <a:latin typeface="Arial" pitchFamily="34" charset="0"/>
                <a:cs typeface="Arial" pitchFamily="34" charset="0"/>
              </a:rPr>
              <a:t>3D model (half length of the straight section: 500 mm)  </a:t>
            </a:r>
          </a:p>
        </p:txBody>
      </p:sp>
      <p:sp>
        <p:nvSpPr>
          <p:cNvPr id="58" name="内容占位符 7"/>
          <p:cNvSpPr txBox="1">
            <a:spLocks/>
          </p:cNvSpPr>
          <p:nvPr/>
        </p:nvSpPr>
        <p:spPr bwMode="auto">
          <a:xfrm>
            <a:off x="55631" y="780989"/>
            <a:ext cx="8724812" cy="46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6531" indent="-316531" algn="l" rtl="0" fontAlgn="base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l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7" indent="-263776" algn="l" rtl="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ü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rtl="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Ø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rtl="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rtl="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99CCFF"/>
              </a:buClr>
              <a:buFont typeface="Arial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b="1" dirty="0">
                <a:latin typeface="Comic Sans MS" panose="030F0702030302020204" pitchFamily="66" charset="0"/>
                <a:cs typeface="Arial" panose="020B0604020202020204" pitchFamily="34" charset="0"/>
              </a:rPr>
              <a:t>Next step 2: 12T twin-aperture dipole @ 4.2K with 10</a:t>
            </a:r>
            <a:r>
              <a:rPr lang="en-US" altLang="zh-CN" sz="1800" b="1" baseline="30000" dirty="0">
                <a:latin typeface="Comic Sans MS" panose="030F0702030302020204" pitchFamily="66" charset="0"/>
                <a:cs typeface="Arial" panose="020B0604020202020204" pitchFamily="34" charset="0"/>
              </a:rPr>
              <a:t>-4</a:t>
            </a:r>
            <a:r>
              <a:rPr lang="en-US" altLang="zh-CN" sz="1800" b="1" dirty="0">
                <a:latin typeface="Comic Sans MS" panose="030F0702030302020204" pitchFamily="66" charset="0"/>
                <a:cs typeface="Arial" panose="020B0604020202020204" pitchFamily="34" charset="0"/>
              </a:rPr>
              <a:t> field quality</a:t>
            </a:r>
            <a:endParaRPr lang="ko-KR" altLang="en-US" sz="18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graphicFrame>
        <p:nvGraphicFramePr>
          <p:cNvPr id="60" name="表格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778349"/>
              </p:ext>
            </p:extLst>
          </p:nvPr>
        </p:nvGraphicFramePr>
        <p:xfrm>
          <a:off x="4473767" y="5373612"/>
          <a:ext cx="4503096" cy="7385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2398"/>
                <a:gridCol w="483837"/>
                <a:gridCol w="483837"/>
                <a:gridCol w="483837"/>
                <a:gridCol w="483837"/>
                <a:gridCol w="534986"/>
                <a:gridCol w="432690"/>
                <a:gridCol w="483837"/>
                <a:gridCol w="483837"/>
              </a:tblGrid>
              <a:tr h="2397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err="1" smtClean="0">
                          <a:latin typeface="+mn-lt"/>
                          <a:cs typeface="Arial" pitchFamily="34" charset="0"/>
                        </a:rPr>
                        <a:t>Rref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b3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b5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b7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b9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a2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a4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a6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a8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</a:tr>
              <a:tr h="2397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15 mm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-0.06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0.06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2.31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>
                          <a:latin typeface="+mn-lt"/>
                          <a:cs typeface="Arial" pitchFamily="34" charset="0"/>
                        </a:rPr>
                        <a:t>2.84</a:t>
                      </a:r>
                      <a:endParaRPr lang="zh-CN" altLang="en-US" sz="120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-0.004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0.43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1.88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2.53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</a:tr>
              <a:tr h="2397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13 mm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-0.05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0.03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0.98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0.9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-0.004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0.28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0.92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0.93</a:t>
                      </a:r>
                      <a:endParaRPr lang="zh-CN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63305" marR="63305" marT="31652" marB="31652" anchor="ctr"/>
                </a:tc>
              </a:tr>
            </a:tbl>
          </a:graphicData>
        </a:graphic>
      </p:graphicFrame>
      <p:sp>
        <p:nvSpPr>
          <p:cNvPr id="61" name="文本框 8"/>
          <p:cNvSpPr txBox="1">
            <a:spLocks noChangeArrowheads="1"/>
          </p:cNvSpPr>
          <p:nvPr/>
        </p:nvSpPr>
        <p:spPr bwMode="auto">
          <a:xfrm>
            <a:off x="4550483" y="4907324"/>
            <a:ext cx="4349663" cy="33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305" tIns="31652" rIns="63305" bIns="31652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b="1" dirty="0">
                <a:latin typeface="Arial" pitchFamily="34" charset="0"/>
                <a:cs typeface="Arial" pitchFamily="34" charset="0"/>
              </a:rPr>
              <a:t>Field </a:t>
            </a:r>
            <a:r>
              <a:rPr lang="en-US" altLang="zh-CN" sz="1400" b="1" dirty="0" smtClean="0">
                <a:latin typeface="Arial" pitchFamily="34" charset="0"/>
                <a:cs typeface="Arial" pitchFamily="34" charset="0"/>
              </a:rPr>
              <a:t>quality analysis</a:t>
            </a:r>
            <a:endParaRPr lang="en-US" altLang="zh-CN" sz="1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93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/>
          <a:srcRect l="49639" r="4129"/>
          <a:stretch/>
        </p:blipFill>
        <p:spPr>
          <a:xfrm>
            <a:off x="5686617" y="1455719"/>
            <a:ext cx="2265621" cy="1840702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7" t="11481" r="22724" b="6098"/>
          <a:stretch/>
        </p:blipFill>
        <p:spPr>
          <a:xfrm>
            <a:off x="8011507" y="1453979"/>
            <a:ext cx="974937" cy="18389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501" y="1473664"/>
            <a:ext cx="5477366" cy="3030603"/>
          </a:xfrm>
          <a:prstGeom prst="rect">
            <a:avLst/>
          </a:prstGeom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888" y="17305"/>
            <a:ext cx="2775608" cy="87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72"/>
          <p:cNvSpPr txBox="1">
            <a:spLocks noChangeArrowheads="1"/>
          </p:cNvSpPr>
          <p:nvPr/>
        </p:nvSpPr>
        <p:spPr bwMode="auto">
          <a:xfrm>
            <a:off x="592110" y="103266"/>
            <a:ext cx="5982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3200" b="1" dirty="0">
                <a:latin typeface="Comic Sans MS" panose="030F0702030302020204" pitchFamily="66" charset="0"/>
                <a:cs typeface="Arial" panose="020B0604020202020204" pitchFamily="34" charset="0"/>
              </a:rPr>
              <a:t>CERN </a:t>
            </a:r>
            <a:r>
              <a:rPr lang="en-US" altLang="zh-CN" sz="32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&amp; China Collaboration</a:t>
            </a:r>
            <a:endParaRPr lang="en-US" altLang="zh-CN" sz="32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5948" y="809401"/>
            <a:ext cx="87605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00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China will provide 12 units CCT corrector magnets for HL-LHC before 2022</a:t>
            </a:r>
          </a:p>
          <a:p>
            <a:pPr algn="ctr"/>
            <a:r>
              <a:rPr lang="en-US" altLang="zh-CN" sz="1900" b="1" i="1" dirty="0" smtClean="0">
                <a:ea typeface="黑体" panose="02010609060101010101" pitchFamily="49" charset="-122"/>
              </a:rPr>
              <a:t>A </a:t>
            </a:r>
            <a:r>
              <a:rPr lang="en-US" altLang="zh-CN" sz="1900" b="1" i="1" dirty="0">
                <a:ea typeface="黑体" panose="02010609060101010101" pitchFamily="49" charset="-122"/>
              </a:rPr>
              <a:t>0.5m </a:t>
            </a:r>
            <a:r>
              <a:rPr lang="en-US" altLang="zh-CN" sz="1900" b="1" i="1" dirty="0" smtClean="0">
                <a:ea typeface="黑体" panose="02010609060101010101" pitchFamily="49" charset="-122"/>
              </a:rPr>
              <a:t>model and 2.2m prototype to </a:t>
            </a:r>
            <a:r>
              <a:rPr lang="en-US" altLang="zh-CN" sz="1900" b="1" i="1" dirty="0">
                <a:ea typeface="黑体" panose="02010609060101010101" pitchFamily="49" charset="-122"/>
              </a:rPr>
              <a:t>be fabricated and tested by </a:t>
            </a:r>
            <a:r>
              <a:rPr lang="en-US" altLang="zh-CN" sz="1900" b="1" i="1" dirty="0" smtClean="0">
                <a:ea typeface="黑体" panose="02010609060101010101" pitchFamily="49" charset="-122"/>
              </a:rPr>
              <a:t>June 2019</a:t>
            </a:r>
            <a:endParaRPr lang="en-US" altLang="zh-CN" sz="1900" b="1" i="1" dirty="0">
              <a:ea typeface="黑体" panose="02010609060101010101" pitchFamily="49" charset="-122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0" y="28191"/>
            <a:ext cx="678685" cy="672158"/>
            <a:chOff x="-1" y="147"/>
            <a:chExt cx="728" cy="721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1" y="147"/>
              <a:ext cx="728" cy="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8" y="348"/>
              <a:ext cx="96" cy="110"/>
            </a:xfrm>
            <a:custGeom>
              <a:avLst/>
              <a:gdLst>
                <a:gd name="T0" fmla="*/ 339 w 347"/>
                <a:gd name="T1" fmla="*/ 359 h 398"/>
                <a:gd name="T2" fmla="*/ 339 w 347"/>
                <a:gd name="T3" fmla="*/ 359 h 398"/>
                <a:gd name="T4" fmla="*/ 211 w 347"/>
                <a:gd name="T5" fmla="*/ 398 h 398"/>
                <a:gd name="T6" fmla="*/ 0 w 347"/>
                <a:gd name="T7" fmla="*/ 199 h 398"/>
                <a:gd name="T8" fmla="*/ 214 w 347"/>
                <a:gd name="T9" fmla="*/ 0 h 398"/>
                <a:gd name="T10" fmla="*/ 347 w 347"/>
                <a:gd name="T11" fmla="*/ 27 h 398"/>
                <a:gd name="T12" fmla="*/ 333 w 347"/>
                <a:gd name="T13" fmla="*/ 72 h 398"/>
                <a:gd name="T14" fmla="*/ 329 w 347"/>
                <a:gd name="T15" fmla="*/ 73 h 398"/>
                <a:gd name="T16" fmla="*/ 212 w 347"/>
                <a:gd name="T17" fmla="*/ 24 h 398"/>
                <a:gd name="T18" fmla="*/ 58 w 347"/>
                <a:gd name="T19" fmla="*/ 197 h 398"/>
                <a:gd name="T20" fmla="*/ 217 w 347"/>
                <a:gd name="T21" fmla="*/ 369 h 398"/>
                <a:gd name="T22" fmla="*/ 345 w 347"/>
                <a:gd name="T23" fmla="*/ 313 h 398"/>
                <a:gd name="T24" fmla="*/ 347 w 347"/>
                <a:gd name="T25" fmla="*/ 316 h 398"/>
                <a:gd name="T26" fmla="*/ 339 w 347"/>
                <a:gd name="T27" fmla="*/ 35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7" h="398">
                  <a:moveTo>
                    <a:pt x="339" y="359"/>
                  </a:moveTo>
                  <a:lnTo>
                    <a:pt x="339" y="359"/>
                  </a:lnTo>
                  <a:cubicBezTo>
                    <a:pt x="326" y="369"/>
                    <a:pt x="280" y="398"/>
                    <a:pt x="211" y="398"/>
                  </a:cubicBezTo>
                  <a:cubicBezTo>
                    <a:pt x="85" y="398"/>
                    <a:pt x="0" y="319"/>
                    <a:pt x="0" y="199"/>
                  </a:cubicBezTo>
                  <a:cubicBezTo>
                    <a:pt x="0" y="79"/>
                    <a:pt x="91" y="0"/>
                    <a:pt x="214" y="0"/>
                  </a:cubicBezTo>
                  <a:cubicBezTo>
                    <a:pt x="261" y="0"/>
                    <a:pt x="316" y="14"/>
                    <a:pt x="347" y="27"/>
                  </a:cubicBezTo>
                  <a:cubicBezTo>
                    <a:pt x="340" y="42"/>
                    <a:pt x="335" y="60"/>
                    <a:pt x="333" y="72"/>
                  </a:cubicBezTo>
                  <a:lnTo>
                    <a:pt x="329" y="73"/>
                  </a:lnTo>
                  <a:cubicBezTo>
                    <a:pt x="306" y="47"/>
                    <a:pt x="268" y="24"/>
                    <a:pt x="212" y="24"/>
                  </a:cubicBezTo>
                  <a:cubicBezTo>
                    <a:pt x="140" y="24"/>
                    <a:pt x="58" y="82"/>
                    <a:pt x="58" y="197"/>
                  </a:cubicBezTo>
                  <a:cubicBezTo>
                    <a:pt x="58" y="310"/>
                    <a:pt x="142" y="369"/>
                    <a:pt x="217" y="369"/>
                  </a:cubicBezTo>
                  <a:cubicBezTo>
                    <a:pt x="284" y="369"/>
                    <a:pt x="316" y="338"/>
                    <a:pt x="345" y="313"/>
                  </a:cubicBezTo>
                  <a:lnTo>
                    <a:pt x="347" y="316"/>
                  </a:lnTo>
                  <a:lnTo>
                    <a:pt x="339" y="359"/>
                  </a:ln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71" y="350"/>
              <a:ext cx="66" cy="106"/>
            </a:xfrm>
            <a:custGeom>
              <a:avLst/>
              <a:gdLst>
                <a:gd name="T0" fmla="*/ 239 w 240"/>
                <a:gd name="T1" fmla="*/ 363 h 384"/>
                <a:gd name="T2" fmla="*/ 239 w 240"/>
                <a:gd name="T3" fmla="*/ 363 h 384"/>
                <a:gd name="T4" fmla="*/ 240 w 240"/>
                <a:gd name="T5" fmla="*/ 342 h 384"/>
                <a:gd name="T6" fmla="*/ 57 w 240"/>
                <a:gd name="T7" fmla="*/ 349 h 384"/>
                <a:gd name="T8" fmla="*/ 57 w 240"/>
                <a:gd name="T9" fmla="*/ 200 h 384"/>
                <a:gd name="T10" fmla="*/ 197 w 240"/>
                <a:gd name="T11" fmla="*/ 205 h 384"/>
                <a:gd name="T12" fmla="*/ 196 w 240"/>
                <a:gd name="T13" fmla="*/ 186 h 384"/>
                <a:gd name="T14" fmla="*/ 197 w 240"/>
                <a:gd name="T15" fmla="*/ 165 h 384"/>
                <a:gd name="T16" fmla="*/ 57 w 240"/>
                <a:gd name="T17" fmla="*/ 170 h 384"/>
                <a:gd name="T18" fmla="*/ 59 w 240"/>
                <a:gd name="T19" fmla="*/ 31 h 384"/>
                <a:gd name="T20" fmla="*/ 233 w 240"/>
                <a:gd name="T21" fmla="*/ 38 h 384"/>
                <a:gd name="T22" fmla="*/ 232 w 240"/>
                <a:gd name="T23" fmla="*/ 19 h 384"/>
                <a:gd name="T24" fmla="*/ 233 w 240"/>
                <a:gd name="T25" fmla="*/ 0 h 384"/>
                <a:gd name="T26" fmla="*/ 118 w 240"/>
                <a:gd name="T27" fmla="*/ 3 h 384"/>
                <a:gd name="T28" fmla="*/ 0 w 240"/>
                <a:gd name="T29" fmla="*/ 0 h 384"/>
                <a:gd name="T30" fmla="*/ 4 w 240"/>
                <a:gd name="T31" fmla="*/ 143 h 384"/>
                <a:gd name="T32" fmla="*/ 4 w 240"/>
                <a:gd name="T33" fmla="*/ 239 h 384"/>
                <a:gd name="T34" fmla="*/ 0 w 240"/>
                <a:gd name="T35" fmla="*/ 384 h 384"/>
                <a:gd name="T36" fmla="*/ 120 w 240"/>
                <a:gd name="T37" fmla="*/ 381 h 384"/>
                <a:gd name="T38" fmla="*/ 125 w 240"/>
                <a:gd name="T39" fmla="*/ 381 h 384"/>
                <a:gd name="T40" fmla="*/ 166 w 240"/>
                <a:gd name="T41" fmla="*/ 382 h 384"/>
                <a:gd name="T42" fmla="*/ 240 w 240"/>
                <a:gd name="T43" fmla="*/ 384 h 384"/>
                <a:gd name="T44" fmla="*/ 239 w 240"/>
                <a:gd name="T45" fmla="*/ 36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0" h="384">
                  <a:moveTo>
                    <a:pt x="239" y="363"/>
                  </a:moveTo>
                  <a:lnTo>
                    <a:pt x="239" y="363"/>
                  </a:lnTo>
                  <a:cubicBezTo>
                    <a:pt x="239" y="355"/>
                    <a:pt x="240" y="346"/>
                    <a:pt x="240" y="342"/>
                  </a:cubicBezTo>
                  <a:cubicBezTo>
                    <a:pt x="202" y="345"/>
                    <a:pt x="98" y="349"/>
                    <a:pt x="57" y="349"/>
                  </a:cubicBezTo>
                  <a:cubicBezTo>
                    <a:pt x="57" y="339"/>
                    <a:pt x="56" y="219"/>
                    <a:pt x="57" y="200"/>
                  </a:cubicBezTo>
                  <a:cubicBezTo>
                    <a:pt x="73" y="200"/>
                    <a:pt x="159" y="201"/>
                    <a:pt x="197" y="205"/>
                  </a:cubicBezTo>
                  <a:cubicBezTo>
                    <a:pt x="196" y="200"/>
                    <a:pt x="196" y="191"/>
                    <a:pt x="196" y="186"/>
                  </a:cubicBezTo>
                  <a:cubicBezTo>
                    <a:pt x="196" y="180"/>
                    <a:pt x="196" y="170"/>
                    <a:pt x="197" y="165"/>
                  </a:cubicBezTo>
                  <a:cubicBezTo>
                    <a:pt x="165" y="167"/>
                    <a:pt x="123" y="170"/>
                    <a:pt x="57" y="170"/>
                  </a:cubicBezTo>
                  <a:cubicBezTo>
                    <a:pt x="57" y="156"/>
                    <a:pt x="58" y="55"/>
                    <a:pt x="59" y="31"/>
                  </a:cubicBezTo>
                  <a:cubicBezTo>
                    <a:pt x="131" y="31"/>
                    <a:pt x="196" y="35"/>
                    <a:pt x="233" y="38"/>
                  </a:cubicBezTo>
                  <a:cubicBezTo>
                    <a:pt x="232" y="34"/>
                    <a:pt x="232" y="27"/>
                    <a:pt x="232" y="19"/>
                  </a:cubicBezTo>
                  <a:cubicBezTo>
                    <a:pt x="232" y="11"/>
                    <a:pt x="232" y="5"/>
                    <a:pt x="233" y="0"/>
                  </a:cubicBezTo>
                  <a:cubicBezTo>
                    <a:pt x="214" y="1"/>
                    <a:pt x="152" y="3"/>
                    <a:pt x="118" y="3"/>
                  </a:cubicBezTo>
                  <a:cubicBezTo>
                    <a:pt x="85" y="3"/>
                    <a:pt x="33" y="2"/>
                    <a:pt x="0" y="0"/>
                  </a:cubicBezTo>
                  <a:cubicBezTo>
                    <a:pt x="2" y="47"/>
                    <a:pt x="4" y="96"/>
                    <a:pt x="4" y="143"/>
                  </a:cubicBezTo>
                  <a:lnTo>
                    <a:pt x="4" y="239"/>
                  </a:lnTo>
                  <a:cubicBezTo>
                    <a:pt x="4" y="287"/>
                    <a:pt x="2" y="335"/>
                    <a:pt x="0" y="384"/>
                  </a:cubicBezTo>
                  <a:cubicBezTo>
                    <a:pt x="34" y="382"/>
                    <a:pt x="86" y="381"/>
                    <a:pt x="120" y="381"/>
                  </a:cubicBezTo>
                  <a:cubicBezTo>
                    <a:pt x="121" y="381"/>
                    <a:pt x="123" y="381"/>
                    <a:pt x="125" y="381"/>
                  </a:cubicBezTo>
                  <a:cubicBezTo>
                    <a:pt x="136" y="381"/>
                    <a:pt x="151" y="381"/>
                    <a:pt x="166" y="382"/>
                  </a:cubicBezTo>
                  <a:cubicBezTo>
                    <a:pt x="193" y="382"/>
                    <a:pt x="220" y="383"/>
                    <a:pt x="240" y="384"/>
                  </a:cubicBezTo>
                  <a:cubicBezTo>
                    <a:pt x="240" y="378"/>
                    <a:pt x="239" y="372"/>
                    <a:pt x="239" y="363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56" y="350"/>
              <a:ext cx="81" cy="106"/>
            </a:xfrm>
            <a:custGeom>
              <a:avLst/>
              <a:gdLst>
                <a:gd name="T0" fmla="*/ 93 w 294"/>
                <a:gd name="T1" fmla="*/ 175 h 384"/>
                <a:gd name="T2" fmla="*/ 93 w 294"/>
                <a:gd name="T3" fmla="*/ 175 h 384"/>
                <a:gd name="T4" fmla="*/ 199 w 294"/>
                <a:gd name="T5" fmla="*/ 96 h 384"/>
                <a:gd name="T6" fmla="*/ 113 w 294"/>
                <a:gd name="T7" fmla="*/ 23 h 384"/>
                <a:gd name="T8" fmla="*/ 59 w 294"/>
                <a:gd name="T9" fmla="*/ 26 h 384"/>
                <a:gd name="T10" fmla="*/ 56 w 294"/>
                <a:gd name="T11" fmla="*/ 144 h 384"/>
                <a:gd name="T12" fmla="*/ 56 w 294"/>
                <a:gd name="T13" fmla="*/ 175 h 384"/>
                <a:gd name="T14" fmla="*/ 93 w 294"/>
                <a:gd name="T15" fmla="*/ 175 h 384"/>
                <a:gd name="T16" fmla="*/ 93 w 294"/>
                <a:gd name="T17" fmla="*/ 175 h 384"/>
                <a:gd name="T18" fmla="*/ 56 w 294"/>
                <a:gd name="T19" fmla="*/ 195 h 384"/>
                <a:gd name="T20" fmla="*/ 56 w 294"/>
                <a:gd name="T21" fmla="*/ 195 h 384"/>
                <a:gd name="T22" fmla="*/ 56 w 294"/>
                <a:gd name="T23" fmla="*/ 240 h 384"/>
                <a:gd name="T24" fmla="*/ 60 w 294"/>
                <a:gd name="T25" fmla="*/ 384 h 384"/>
                <a:gd name="T26" fmla="*/ 30 w 294"/>
                <a:gd name="T27" fmla="*/ 382 h 384"/>
                <a:gd name="T28" fmla="*/ 0 w 294"/>
                <a:gd name="T29" fmla="*/ 384 h 384"/>
                <a:gd name="T30" fmla="*/ 4 w 294"/>
                <a:gd name="T31" fmla="*/ 240 h 384"/>
                <a:gd name="T32" fmla="*/ 4 w 294"/>
                <a:gd name="T33" fmla="*/ 144 h 384"/>
                <a:gd name="T34" fmla="*/ 0 w 294"/>
                <a:gd name="T35" fmla="*/ 0 h 384"/>
                <a:gd name="T36" fmla="*/ 69 w 294"/>
                <a:gd name="T37" fmla="*/ 3 h 384"/>
                <a:gd name="T38" fmla="*/ 132 w 294"/>
                <a:gd name="T39" fmla="*/ 0 h 384"/>
                <a:gd name="T40" fmla="*/ 253 w 294"/>
                <a:gd name="T41" fmla="*/ 89 h 384"/>
                <a:gd name="T42" fmla="*/ 137 w 294"/>
                <a:gd name="T43" fmla="*/ 195 h 384"/>
                <a:gd name="T44" fmla="*/ 294 w 294"/>
                <a:gd name="T45" fmla="*/ 384 h 384"/>
                <a:gd name="T46" fmla="*/ 259 w 294"/>
                <a:gd name="T47" fmla="*/ 382 h 384"/>
                <a:gd name="T48" fmla="*/ 224 w 294"/>
                <a:gd name="T49" fmla="*/ 384 h 384"/>
                <a:gd name="T50" fmla="*/ 84 w 294"/>
                <a:gd name="T51" fmla="*/ 195 h 384"/>
                <a:gd name="T52" fmla="*/ 56 w 294"/>
                <a:gd name="T53" fmla="*/ 19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384">
                  <a:moveTo>
                    <a:pt x="93" y="175"/>
                  </a:moveTo>
                  <a:lnTo>
                    <a:pt x="93" y="175"/>
                  </a:lnTo>
                  <a:cubicBezTo>
                    <a:pt x="139" y="174"/>
                    <a:pt x="199" y="160"/>
                    <a:pt x="199" y="96"/>
                  </a:cubicBezTo>
                  <a:cubicBezTo>
                    <a:pt x="199" y="41"/>
                    <a:pt x="151" y="23"/>
                    <a:pt x="113" y="23"/>
                  </a:cubicBezTo>
                  <a:cubicBezTo>
                    <a:pt x="87" y="23"/>
                    <a:pt x="71" y="25"/>
                    <a:pt x="59" y="26"/>
                  </a:cubicBezTo>
                  <a:cubicBezTo>
                    <a:pt x="57" y="67"/>
                    <a:pt x="56" y="104"/>
                    <a:pt x="56" y="144"/>
                  </a:cubicBezTo>
                  <a:cubicBezTo>
                    <a:pt x="56" y="144"/>
                    <a:pt x="56" y="171"/>
                    <a:pt x="56" y="175"/>
                  </a:cubicBezTo>
                  <a:cubicBezTo>
                    <a:pt x="61" y="175"/>
                    <a:pt x="87" y="175"/>
                    <a:pt x="93" y="175"/>
                  </a:cubicBezTo>
                  <a:lnTo>
                    <a:pt x="93" y="175"/>
                  </a:lnTo>
                  <a:close/>
                  <a:moveTo>
                    <a:pt x="56" y="195"/>
                  </a:moveTo>
                  <a:lnTo>
                    <a:pt x="56" y="195"/>
                  </a:lnTo>
                  <a:lnTo>
                    <a:pt x="56" y="240"/>
                  </a:lnTo>
                  <a:cubicBezTo>
                    <a:pt x="56" y="288"/>
                    <a:pt x="58" y="336"/>
                    <a:pt x="60" y="384"/>
                  </a:cubicBezTo>
                  <a:cubicBezTo>
                    <a:pt x="51" y="382"/>
                    <a:pt x="33" y="382"/>
                    <a:pt x="30" y="382"/>
                  </a:cubicBezTo>
                  <a:cubicBezTo>
                    <a:pt x="26" y="382"/>
                    <a:pt x="9" y="382"/>
                    <a:pt x="0" y="384"/>
                  </a:cubicBezTo>
                  <a:cubicBezTo>
                    <a:pt x="2" y="336"/>
                    <a:pt x="4" y="288"/>
                    <a:pt x="4" y="240"/>
                  </a:cubicBezTo>
                  <a:lnTo>
                    <a:pt x="4" y="144"/>
                  </a:lnTo>
                  <a:cubicBezTo>
                    <a:pt x="4" y="96"/>
                    <a:pt x="2" y="48"/>
                    <a:pt x="0" y="0"/>
                  </a:cubicBezTo>
                  <a:cubicBezTo>
                    <a:pt x="21" y="2"/>
                    <a:pt x="48" y="3"/>
                    <a:pt x="69" y="3"/>
                  </a:cubicBezTo>
                  <a:cubicBezTo>
                    <a:pt x="90" y="3"/>
                    <a:pt x="111" y="0"/>
                    <a:pt x="132" y="0"/>
                  </a:cubicBezTo>
                  <a:cubicBezTo>
                    <a:pt x="195" y="0"/>
                    <a:pt x="253" y="19"/>
                    <a:pt x="253" y="89"/>
                  </a:cubicBezTo>
                  <a:cubicBezTo>
                    <a:pt x="253" y="163"/>
                    <a:pt x="179" y="189"/>
                    <a:pt x="137" y="195"/>
                  </a:cubicBezTo>
                  <a:cubicBezTo>
                    <a:pt x="164" y="229"/>
                    <a:pt x="262" y="348"/>
                    <a:pt x="294" y="384"/>
                  </a:cubicBezTo>
                  <a:cubicBezTo>
                    <a:pt x="283" y="382"/>
                    <a:pt x="264" y="382"/>
                    <a:pt x="259" y="382"/>
                  </a:cubicBezTo>
                  <a:cubicBezTo>
                    <a:pt x="254" y="382"/>
                    <a:pt x="235" y="382"/>
                    <a:pt x="224" y="384"/>
                  </a:cubicBezTo>
                  <a:cubicBezTo>
                    <a:pt x="202" y="350"/>
                    <a:pt x="132" y="245"/>
                    <a:pt x="84" y="195"/>
                  </a:cubicBezTo>
                  <a:cubicBezTo>
                    <a:pt x="83" y="195"/>
                    <a:pt x="56" y="195"/>
                    <a:pt x="56" y="195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51" y="349"/>
              <a:ext cx="94" cy="109"/>
            </a:xfrm>
            <a:custGeom>
              <a:avLst/>
              <a:gdLst>
                <a:gd name="T0" fmla="*/ 340 w 340"/>
                <a:gd name="T1" fmla="*/ 4 h 393"/>
                <a:gd name="T2" fmla="*/ 340 w 340"/>
                <a:gd name="T3" fmla="*/ 4 h 393"/>
                <a:gd name="T4" fmla="*/ 316 w 340"/>
                <a:gd name="T5" fmla="*/ 6 h 393"/>
                <a:gd name="T6" fmla="*/ 292 w 340"/>
                <a:gd name="T7" fmla="*/ 4 h 393"/>
                <a:gd name="T8" fmla="*/ 299 w 340"/>
                <a:gd name="T9" fmla="*/ 189 h 393"/>
                <a:gd name="T10" fmla="*/ 298 w 340"/>
                <a:gd name="T11" fmla="*/ 287 h 393"/>
                <a:gd name="T12" fmla="*/ 22 w 340"/>
                <a:gd name="T13" fmla="*/ 0 h 393"/>
                <a:gd name="T14" fmla="*/ 4 w 340"/>
                <a:gd name="T15" fmla="*/ 0 h 393"/>
                <a:gd name="T16" fmla="*/ 6 w 340"/>
                <a:gd name="T17" fmla="*/ 144 h 393"/>
                <a:gd name="T18" fmla="*/ 0 w 340"/>
                <a:gd name="T19" fmla="*/ 388 h 393"/>
                <a:gd name="T20" fmla="*/ 24 w 340"/>
                <a:gd name="T21" fmla="*/ 386 h 393"/>
                <a:gd name="T22" fmla="*/ 48 w 340"/>
                <a:gd name="T23" fmla="*/ 388 h 393"/>
                <a:gd name="T24" fmla="*/ 41 w 340"/>
                <a:gd name="T25" fmla="*/ 203 h 393"/>
                <a:gd name="T26" fmla="*/ 42 w 340"/>
                <a:gd name="T27" fmla="*/ 98 h 393"/>
                <a:gd name="T28" fmla="*/ 318 w 340"/>
                <a:gd name="T29" fmla="*/ 393 h 393"/>
                <a:gd name="T30" fmla="*/ 336 w 340"/>
                <a:gd name="T31" fmla="*/ 393 h 393"/>
                <a:gd name="T32" fmla="*/ 334 w 340"/>
                <a:gd name="T33" fmla="*/ 248 h 393"/>
                <a:gd name="T34" fmla="*/ 340 w 340"/>
                <a:gd name="T35" fmla="*/ 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393">
                  <a:moveTo>
                    <a:pt x="340" y="4"/>
                  </a:moveTo>
                  <a:lnTo>
                    <a:pt x="340" y="4"/>
                  </a:lnTo>
                  <a:cubicBezTo>
                    <a:pt x="334" y="5"/>
                    <a:pt x="326" y="6"/>
                    <a:pt x="316" y="6"/>
                  </a:cubicBezTo>
                  <a:cubicBezTo>
                    <a:pt x="306" y="6"/>
                    <a:pt x="298" y="5"/>
                    <a:pt x="292" y="4"/>
                  </a:cubicBezTo>
                  <a:cubicBezTo>
                    <a:pt x="295" y="49"/>
                    <a:pt x="299" y="134"/>
                    <a:pt x="299" y="189"/>
                  </a:cubicBezTo>
                  <a:cubicBezTo>
                    <a:pt x="299" y="231"/>
                    <a:pt x="299" y="267"/>
                    <a:pt x="298" y="287"/>
                  </a:cubicBezTo>
                  <a:cubicBezTo>
                    <a:pt x="278" y="266"/>
                    <a:pt x="46" y="26"/>
                    <a:pt x="22" y="0"/>
                  </a:cubicBezTo>
                  <a:lnTo>
                    <a:pt x="4" y="0"/>
                  </a:lnTo>
                  <a:cubicBezTo>
                    <a:pt x="5" y="35"/>
                    <a:pt x="6" y="74"/>
                    <a:pt x="6" y="144"/>
                  </a:cubicBezTo>
                  <a:cubicBezTo>
                    <a:pt x="6" y="234"/>
                    <a:pt x="5" y="329"/>
                    <a:pt x="0" y="388"/>
                  </a:cubicBezTo>
                  <a:cubicBezTo>
                    <a:pt x="7" y="387"/>
                    <a:pt x="15" y="386"/>
                    <a:pt x="24" y="386"/>
                  </a:cubicBezTo>
                  <a:cubicBezTo>
                    <a:pt x="34" y="386"/>
                    <a:pt x="42" y="387"/>
                    <a:pt x="48" y="388"/>
                  </a:cubicBezTo>
                  <a:cubicBezTo>
                    <a:pt x="46" y="342"/>
                    <a:pt x="41" y="258"/>
                    <a:pt x="41" y="203"/>
                  </a:cubicBezTo>
                  <a:cubicBezTo>
                    <a:pt x="41" y="161"/>
                    <a:pt x="42" y="118"/>
                    <a:pt x="42" y="98"/>
                  </a:cubicBezTo>
                  <a:cubicBezTo>
                    <a:pt x="62" y="119"/>
                    <a:pt x="296" y="363"/>
                    <a:pt x="318" y="393"/>
                  </a:cubicBezTo>
                  <a:lnTo>
                    <a:pt x="336" y="393"/>
                  </a:lnTo>
                  <a:cubicBezTo>
                    <a:pt x="335" y="358"/>
                    <a:pt x="334" y="318"/>
                    <a:pt x="334" y="248"/>
                  </a:cubicBezTo>
                  <a:cubicBezTo>
                    <a:pt x="334" y="158"/>
                    <a:pt x="336" y="63"/>
                    <a:pt x="340" y="4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12" y="498"/>
              <a:ext cx="54" cy="129"/>
            </a:xfrm>
            <a:custGeom>
              <a:avLst/>
              <a:gdLst>
                <a:gd name="T0" fmla="*/ 196 w 196"/>
                <a:gd name="T1" fmla="*/ 468 h 468"/>
                <a:gd name="T2" fmla="*/ 196 w 196"/>
                <a:gd name="T3" fmla="*/ 468 h 468"/>
                <a:gd name="T4" fmla="*/ 51 w 196"/>
                <a:gd name="T5" fmla="*/ 0 h 468"/>
                <a:gd name="T6" fmla="*/ 0 w 196"/>
                <a:gd name="T7" fmla="*/ 0 h 468"/>
                <a:gd name="T8" fmla="*/ 114 w 196"/>
                <a:gd name="T9" fmla="*/ 429 h 468"/>
                <a:gd name="T10" fmla="*/ 196 w 196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468">
                  <a:moveTo>
                    <a:pt x="196" y="468"/>
                  </a:moveTo>
                  <a:lnTo>
                    <a:pt x="196" y="468"/>
                  </a:lnTo>
                  <a:cubicBezTo>
                    <a:pt x="86" y="295"/>
                    <a:pt x="55" y="128"/>
                    <a:pt x="51" y="0"/>
                  </a:cubicBezTo>
                  <a:cubicBezTo>
                    <a:pt x="34" y="0"/>
                    <a:pt x="17" y="0"/>
                    <a:pt x="0" y="0"/>
                  </a:cubicBezTo>
                  <a:cubicBezTo>
                    <a:pt x="4" y="140"/>
                    <a:pt x="38" y="286"/>
                    <a:pt x="114" y="429"/>
                  </a:cubicBezTo>
                  <a:cubicBezTo>
                    <a:pt x="132" y="444"/>
                    <a:pt x="174" y="462"/>
                    <a:pt x="196" y="468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-1" y="148"/>
              <a:ext cx="730" cy="723"/>
            </a:xfrm>
            <a:custGeom>
              <a:avLst/>
              <a:gdLst>
                <a:gd name="T0" fmla="*/ 2645 w 2645"/>
                <a:gd name="T1" fmla="*/ 10 h 2617"/>
                <a:gd name="T2" fmla="*/ 2645 w 2645"/>
                <a:gd name="T3" fmla="*/ 10 h 2617"/>
                <a:gd name="T4" fmla="*/ 987 w 2645"/>
                <a:gd name="T5" fmla="*/ 1 h 2617"/>
                <a:gd name="T6" fmla="*/ 869 w 2645"/>
                <a:gd name="T7" fmla="*/ 6 h 2617"/>
                <a:gd name="T8" fmla="*/ 0 w 2645"/>
                <a:gd name="T9" fmla="*/ 946 h 2617"/>
                <a:gd name="T10" fmla="*/ 95 w 2645"/>
                <a:gd name="T11" fmla="*/ 1448 h 2617"/>
                <a:gd name="T12" fmla="*/ 266 w 2645"/>
                <a:gd name="T13" fmla="*/ 2042 h 2617"/>
                <a:gd name="T14" fmla="*/ 316 w 2645"/>
                <a:gd name="T15" fmla="*/ 2042 h 2617"/>
                <a:gd name="T16" fmla="*/ 131 w 2645"/>
                <a:gd name="T17" fmla="*/ 1416 h 2617"/>
                <a:gd name="T18" fmla="*/ 132 w 2645"/>
                <a:gd name="T19" fmla="*/ 1415 h 2617"/>
                <a:gd name="T20" fmla="*/ 939 w 2645"/>
                <a:gd name="T21" fmla="*/ 1890 h 2617"/>
                <a:gd name="T22" fmla="*/ 1451 w 2645"/>
                <a:gd name="T23" fmla="*/ 1737 h 2617"/>
                <a:gd name="T24" fmla="*/ 1452 w 2645"/>
                <a:gd name="T25" fmla="*/ 1738 h 2617"/>
                <a:gd name="T26" fmla="*/ 627 w 2645"/>
                <a:gd name="T27" fmla="*/ 2617 h 2617"/>
                <a:gd name="T28" fmla="*/ 691 w 2645"/>
                <a:gd name="T29" fmla="*/ 2617 h 2617"/>
                <a:gd name="T30" fmla="*/ 1468 w 2645"/>
                <a:gd name="T31" fmla="*/ 1790 h 2617"/>
                <a:gd name="T32" fmla="*/ 1731 w 2645"/>
                <a:gd name="T33" fmla="*/ 1472 h 2617"/>
                <a:gd name="T34" fmla="*/ 1884 w 2645"/>
                <a:gd name="T35" fmla="*/ 972 h 2617"/>
                <a:gd name="T36" fmla="*/ 1885 w 2645"/>
                <a:gd name="T37" fmla="*/ 972 h 2617"/>
                <a:gd name="T38" fmla="*/ 2247 w 2645"/>
                <a:gd name="T39" fmla="*/ 2616 h 2617"/>
                <a:gd name="T40" fmla="*/ 2299 w 2645"/>
                <a:gd name="T41" fmla="*/ 2616 h 2617"/>
                <a:gd name="T42" fmla="*/ 1937 w 2645"/>
                <a:gd name="T43" fmla="*/ 989 h 2617"/>
                <a:gd name="T44" fmla="*/ 1736 w 2645"/>
                <a:gd name="T45" fmla="*/ 442 h 2617"/>
                <a:gd name="T46" fmla="*/ 1653 w 2645"/>
                <a:gd name="T47" fmla="*/ 407 h 2617"/>
                <a:gd name="T48" fmla="*/ 1840 w 2645"/>
                <a:gd name="T49" fmla="*/ 946 h 2617"/>
                <a:gd name="T50" fmla="*/ 945 w 2645"/>
                <a:gd name="T51" fmla="*/ 1840 h 2617"/>
                <a:gd name="T52" fmla="*/ 51 w 2645"/>
                <a:gd name="T53" fmla="*/ 946 h 2617"/>
                <a:gd name="T54" fmla="*/ 946 w 2645"/>
                <a:gd name="T55" fmla="*/ 51 h 2617"/>
                <a:gd name="T56" fmla="*/ 1523 w 2645"/>
                <a:gd name="T57" fmla="*/ 263 h 2617"/>
                <a:gd name="T58" fmla="*/ 1618 w 2645"/>
                <a:gd name="T59" fmla="*/ 286 h 2617"/>
                <a:gd name="T60" fmla="*/ 1618 w 2645"/>
                <a:gd name="T61" fmla="*/ 285 h 2617"/>
                <a:gd name="T62" fmla="*/ 1210 w 2645"/>
                <a:gd name="T63" fmla="*/ 47 h 2617"/>
                <a:gd name="T64" fmla="*/ 1210 w 2645"/>
                <a:gd name="T65" fmla="*/ 46 h 2617"/>
                <a:gd name="T66" fmla="*/ 2645 w 2645"/>
                <a:gd name="T67" fmla="*/ 55 h 2617"/>
                <a:gd name="T68" fmla="*/ 2645 w 2645"/>
                <a:gd name="T69" fmla="*/ 10 h 2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45" h="2617">
                  <a:moveTo>
                    <a:pt x="2645" y="10"/>
                  </a:moveTo>
                  <a:lnTo>
                    <a:pt x="2645" y="10"/>
                  </a:lnTo>
                  <a:cubicBezTo>
                    <a:pt x="2645" y="10"/>
                    <a:pt x="1388" y="0"/>
                    <a:pt x="987" y="1"/>
                  </a:cubicBezTo>
                  <a:cubicBezTo>
                    <a:pt x="924" y="1"/>
                    <a:pt x="882" y="5"/>
                    <a:pt x="869" y="6"/>
                  </a:cubicBezTo>
                  <a:cubicBezTo>
                    <a:pt x="374" y="38"/>
                    <a:pt x="1" y="472"/>
                    <a:pt x="0" y="946"/>
                  </a:cubicBezTo>
                  <a:cubicBezTo>
                    <a:pt x="0" y="1083"/>
                    <a:pt x="36" y="1238"/>
                    <a:pt x="95" y="1448"/>
                  </a:cubicBezTo>
                  <a:cubicBezTo>
                    <a:pt x="174" y="1724"/>
                    <a:pt x="266" y="2042"/>
                    <a:pt x="266" y="2042"/>
                  </a:cubicBezTo>
                  <a:lnTo>
                    <a:pt x="316" y="2042"/>
                  </a:lnTo>
                  <a:lnTo>
                    <a:pt x="131" y="1416"/>
                  </a:lnTo>
                  <a:lnTo>
                    <a:pt x="132" y="1415"/>
                  </a:lnTo>
                  <a:cubicBezTo>
                    <a:pt x="268" y="1678"/>
                    <a:pt x="583" y="1890"/>
                    <a:pt x="939" y="1890"/>
                  </a:cubicBezTo>
                  <a:cubicBezTo>
                    <a:pt x="1132" y="1890"/>
                    <a:pt x="1311" y="1836"/>
                    <a:pt x="1451" y="1737"/>
                  </a:cubicBezTo>
                  <a:lnTo>
                    <a:pt x="1452" y="1738"/>
                  </a:lnTo>
                  <a:lnTo>
                    <a:pt x="627" y="2617"/>
                  </a:lnTo>
                  <a:lnTo>
                    <a:pt x="691" y="2617"/>
                  </a:lnTo>
                  <a:cubicBezTo>
                    <a:pt x="691" y="2617"/>
                    <a:pt x="1271" y="2000"/>
                    <a:pt x="1468" y="1790"/>
                  </a:cubicBezTo>
                  <a:cubicBezTo>
                    <a:pt x="1619" y="1630"/>
                    <a:pt x="1698" y="1526"/>
                    <a:pt x="1731" y="1472"/>
                  </a:cubicBezTo>
                  <a:cubicBezTo>
                    <a:pt x="1768" y="1411"/>
                    <a:pt x="1888" y="1233"/>
                    <a:pt x="1884" y="972"/>
                  </a:cubicBezTo>
                  <a:lnTo>
                    <a:pt x="1885" y="972"/>
                  </a:lnTo>
                  <a:lnTo>
                    <a:pt x="2247" y="2616"/>
                  </a:lnTo>
                  <a:lnTo>
                    <a:pt x="2299" y="2616"/>
                  </a:lnTo>
                  <a:cubicBezTo>
                    <a:pt x="2299" y="2616"/>
                    <a:pt x="1996" y="1270"/>
                    <a:pt x="1937" y="989"/>
                  </a:cubicBezTo>
                  <a:cubicBezTo>
                    <a:pt x="1879" y="712"/>
                    <a:pt x="1810" y="540"/>
                    <a:pt x="1736" y="442"/>
                  </a:cubicBezTo>
                  <a:cubicBezTo>
                    <a:pt x="1711" y="428"/>
                    <a:pt x="1671" y="412"/>
                    <a:pt x="1653" y="407"/>
                  </a:cubicBezTo>
                  <a:cubicBezTo>
                    <a:pt x="1760" y="543"/>
                    <a:pt x="1840" y="744"/>
                    <a:pt x="1840" y="946"/>
                  </a:cubicBezTo>
                  <a:cubicBezTo>
                    <a:pt x="1840" y="1439"/>
                    <a:pt x="1439" y="1840"/>
                    <a:pt x="945" y="1840"/>
                  </a:cubicBezTo>
                  <a:cubicBezTo>
                    <a:pt x="452" y="1840"/>
                    <a:pt x="51" y="1439"/>
                    <a:pt x="51" y="946"/>
                  </a:cubicBezTo>
                  <a:cubicBezTo>
                    <a:pt x="51" y="452"/>
                    <a:pt x="453" y="51"/>
                    <a:pt x="946" y="51"/>
                  </a:cubicBezTo>
                  <a:cubicBezTo>
                    <a:pt x="1164" y="51"/>
                    <a:pt x="1367" y="131"/>
                    <a:pt x="1523" y="263"/>
                  </a:cubicBezTo>
                  <a:cubicBezTo>
                    <a:pt x="1553" y="268"/>
                    <a:pt x="1593" y="277"/>
                    <a:pt x="1618" y="286"/>
                  </a:cubicBezTo>
                  <a:lnTo>
                    <a:pt x="1618" y="285"/>
                  </a:lnTo>
                  <a:cubicBezTo>
                    <a:pt x="1506" y="174"/>
                    <a:pt x="1366" y="91"/>
                    <a:pt x="1210" y="47"/>
                  </a:cubicBezTo>
                  <a:cubicBezTo>
                    <a:pt x="1210" y="46"/>
                    <a:pt x="1210" y="46"/>
                    <a:pt x="1210" y="46"/>
                  </a:cubicBezTo>
                  <a:lnTo>
                    <a:pt x="2645" y="55"/>
                  </a:lnTo>
                  <a:lnTo>
                    <a:pt x="2645" y="10"/>
                  </a:ln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174" y="664"/>
              <a:ext cx="121" cy="76"/>
            </a:xfrm>
            <a:custGeom>
              <a:avLst/>
              <a:gdLst>
                <a:gd name="T0" fmla="*/ 96 w 440"/>
                <a:gd name="T1" fmla="*/ 26 h 275"/>
                <a:gd name="T2" fmla="*/ 96 w 440"/>
                <a:gd name="T3" fmla="*/ 26 h 275"/>
                <a:gd name="T4" fmla="*/ 0 w 440"/>
                <a:gd name="T5" fmla="*/ 0 h 275"/>
                <a:gd name="T6" fmla="*/ 401 w 440"/>
                <a:gd name="T7" fmla="*/ 275 h 275"/>
                <a:gd name="T8" fmla="*/ 440 w 440"/>
                <a:gd name="T9" fmla="*/ 235 h 275"/>
                <a:gd name="T10" fmla="*/ 96 w 440"/>
                <a:gd name="T11" fmla="*/ 26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275">
                  <a:moveTo>
                    <a:pt x="96" y="26"/>
                  </a:moveTo>
                  <a:lnTo>
                    <a:pt x="96" y="26"/>
                  </a:lnTo>
                  <a:cubicBezTo>
                    <a:pt x="64" y="21"/>
                    <a:pt x="24" y="10"/>
                    <a:pt x="0" y="0"/>
                  </a:cubicBezTo>
                  <a:cubicBezTo>
                    <a:pt x="108" y="122"/>
                    <a:pt x="256" y="220"/>
                    <a:pt x="401" y="275"/>
                  </a:cubicBezTo>
                  <a:lnTo>
                    <a:pt x="440" y="235"/>
                  </a:lnTo>
                  <a:cubicBezTo>
                    <a:pt x="282" y="182"/>
                    <a:pt x="167" y="96"/>
                    <a:pt x="96" y="26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314" y="651"/>
              <a:ext cx="253" cy="105"/>
            </a:xfrm>
            <a:custGeom>
              <a:avLst/>
              <a:gdLst>
                <a:gd name="T0" fmla="*/ 903 w 917"/>
                <a:gd name="T1" fmla="*/ 0 h 378"/>
                <a:gd name="T2" fmla="*/ 903 w 917"/>
                <a:gd name="T3" fmla="*/ 0 h 378"/>
                <a:gd name="T4" fmla="*/ 211 w 917"/>
                <a:gd name="T5" fmla="*/ 326 h 378"/>
                <a:gd name="T6" fmla="*/ 41 w 917"/>
                <a:gd name="T7" fmla="*/ 310 h 378"/>
                <a:gd name="T8" fmla="*/ 0 w 917"/>
                <a:gd name="T9" fmla="*/ 353 h 378"/>
                <a:gd name="T10" fmla="*/ 214 w 917"/>
                <a:gd name="T11" fmla="*/ 378 h 378"/>
                <a:gd name="T12" fmla="*/ 917 w 917"/>
                <a:gd name="T13" fmla="*/ 61 h 378"/>
                <a:gd name="T14" fmla="*/ 903 w 917"/>
                <a:gd name="T1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7" h="378">
                  <a:moveTo>
                    <a:pt x="903" y="0"/>
                  </a:moveTo>
                  <a:lnTo>
                    <a:pt x="903" y="0"/>
                  </a:lnTo>
                  <a:cubicBezTo>
                    <a:pt x="744" y="195"/>
                    <a:pt x="496" y="327"/>
                    <a:pt x="211" y="326"/>
                  </a:cubicBezTo>
                  <a:cubicBezTo>
                    <a:pt x="150" y="326"/>
                    <a:pt x="90" y="320"/>
                    <a:pt x="41" y="310"/>
                  </a:cubicBezTo>
                  <a:lnTo>
                    <a:pt x="0" y="353"/>
                  </a:lnTo>
                  <a:cubicBezTo>
                    <a:pt x="78" y="371"/>
                    <a:pt x="147" y="378"/>
                    <a:pt x="214" y="378"/>
                  </a:cubicBezTo>
                  <a:cubicBezTo>
                    <a:pt x="507" y="378"/>
                    <a:pt x="757" y="241"/>
                    <a:pt x="917" y="61"/>
                  </a:cubicBezTo>
                  <a:lnTo>
                    <a:pt x="903" y="0"/>
                  </a:ln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177" y="213"/>
              <a:ext cx="491" cy="426"/>
            </a:xfrm>
            <a:custGeom>
              <a:avLst/>
              <a:gdLst>
                <a:gd name="T0" fmla="*/ 1732 w 1781"/>
                <a:gd name="T1" fmla="*/ 0 h 1543"/>
                <a:gd name="T2" fmla="*/ 1732 w 1781"/>
                <a:gd name="T3" fmla="*/ 0 h 1543"/>
                <a:gd name="T4" fmla="*/ 1646 w 1781"/>
                <a:gd name="T5" fmla="*/ 889 h 1543"/>
                <a:gd name="T6" fmla="*/ 1644 w 1781"/>
                <a:gd name="T7" fmla="*/ 889 h 1543"/>
                <a:gd name="T8" fmla="*/ 1445 w 1781"/>
                <a:gd name="T9" fmla="*/ 394 h 1543"/>
                <a:gd name="T10" fmla="*/ 706 w 1781"/>
                <a:gd name="T11" fmla="*/ 41 h 1543"/>
                <a:gd name="T12" fmla="*/ 0 w 1781"/>
                <a:gd name="T13" fmla="*/ 362 h 1543"/>
                <a:gd name="T14" fmla="*/ 39 w 1781"/>
                <a:gd name="T15" fmla="*/ 394 h 1543"/>
                <a:gd name="T16" fmla="*/ 706 w 1781"/>
                <a:gd name="T17" fmla="*/ 91 h 1543"/>
                <a:gd name="T18" fmla="*/ 1451 w 1781"/>
                <a:gd name="T19" fmla="*/ 487 h 1543"/>
                <a:gd name="T20" fmla="*/ 1597 w 1781"/>
                <a:gd name="T21" fmla="*/ 1144 h 1543"/>
                <a:gd name="T22" fmla="*/ 1477 w 1781"/>
                <a:gd name="T23" fmla="*/ 1477 h 1543"/>
                <a:gd name="T24" fmla="*/ 1492 w 1781"/>
                <a:gd name="T25" fmla="*/ 1543 h 1543"/>
                <a:gd name="T26" fmla="*/ 1693 w 1781"/>
                <a:gd name="T27" fmla="*/ 861 h 1543"/>
                <a:gd name="T28" fmla="*/ 1781 w 1781"/>
                <a:gd name="T29" fmla="*/ 0 h 1543"/>
                <a:gd name="T30" fmla="*/ 1732 w 1781"/>
                <a:gd name="T31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1" h="1543">
                  <a:moveTo>
                    <a:pt x="1732" y="0"/>
                  </a:moveTo>
                  <a:lnTo>
                    <a:pt x="1732" y="0"/>
                  </a:lnTo>
                  <a:lnTo>
                    <a:pt x="1646" y="889"/>
                  </a:lnTo>
                  <a:lnTo>
                    <a:pt x="1644" y="889"/>
                  </a:lnTo>
                  <a:cubicBezTo>
                    <a:pt x="1632" y="722"/>
                    <a:pt x="1548" y="521"/>
                    <a:pt x="1445" y="394"/>
                  </a:cubicBezTo>
                  <a:cubicBezTo>
                    <a:pt x="1265" y="174"/>
                    <a:pt x="1002" y="41"/>
                    <a:pt x="706" y="41"/>
                  </a:cubicBezTo>
                  <a:cubicBezTo>
                    <a:pt x="424" y="41"/>
                    <a:pt x="173" y="166"/>
                    <a:pt x="0" y="362"/>
                  </a:cubicBezTo>
                  <a:lnTo>
                    <a:pt x="39" y="394"/>
                  </a:lnTo>
                  <a:cubicBezTo>
                    <a:pt x="203" y="209"/>
                    <a:pt x="437" y="91"/>
                    <a:pt x="706" y="91"/>
                  </a:cubicBezTo>
                  <a:cubicBezTo>
                    <a:pt x="1034" y="91"/>
                    <a:pt x="1301" y="259"/>
                    <a:pt x="1451" y="487"/>
                  </a:cubicBezTo>
                  <a:cubicBezTo>
                    <a:pt x="1584" y="691"/>
                    <a:pt x="1628" y="952"/>
                    <a:pt x="1597" y="1144"/>
                  </a:cubicBezTo>
                  <a:cubicBezTo>
                    <a:pt x="1587" y="1208"/>
                    <a:pt x="1563" y="1334"/>
                    <a:pt x="1477" y="1477"/>
                  </a:cubicBezTo>
                  <a:lnTo>
                    <a:pt x="1492" y="1543"/>
                  </a:lnTo>
                  <a:cubicBezTo>
                    <a:pt x="1598" y="1379"/>
                    <a:pt x="1652" y="1233"/>
                    <a:pt x="1693" y="861"/>
                  </a:cubicBezTo>
                  <a:cubicBezTo>
                    <a:pt x="1725" y="575"/>
                    <a:pt x="1781" y="0"/>
                    <a:pt x="1781" y="0"/>
                  </a:cubicBezTo>
                  <a:lnTo>
                    <a:pt x="1732" y="0"/>
                  </a:ln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5830609" y="1545494"/>
            <a:ext cx="16571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Model magnet</a:t>
            </a:r>
          </a:p>
          <a:p>
            <a:r>
              <a:rPr lang="en-US" altLang="zh-CN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Development</a:t>
            </a:r>
          </a:p>
          <a:p>
            <a:r>
              <a:rPr lang="en-US" altLang="zh-CN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In China 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148576" y="4420230"/>
            <a:ext cx="6913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i="1" dirty="0" smtClean="0">
                <a:ea typeface="黑体" panose="02010609060101010101" pitchFamily="49" charset="-122"/>
              </a:rPr>
              <a:t>Fabrication and test of the 1</a:t>
            </a:r>
            <a:r>
              <a:rPr lang="en-US" altLang="zh-CN" b="1" i="1" baseline="30000" dirty="0" smtClean="0">
                <a:ea typeface="黑体" panose="02010609060101010101" pitchFamily="49" charset="-122"/>
              </a:rPr>
              <a:t>st</a:t>
            </a:r>
            <a:r>
              <a:rPr lang="en-US" altLang="zh-CN" b="1" i="1" dirty="0" smtClean="0">
                <a:ea typeface="黑体" panose="02010609060101010101" pitchFamily="49" charset="-122"/>
              </a:rPr>
              <a:t> coil for the 0.5m </a:t>
            </a:r>
            <a:r>
              <a:rPr lang="en-US" altLang="zh-CN" b="1" i="1" dirty="0">
                <a:ea typeface="黑体" panose="02010609060101010101" pitchFamily="49" charset="-122"/>
              </a:rPr>
              <a:t>model </a:t>
            </a:r>
            <a:r>
              <a:rPr lang="en-US" altLang="zh-CN" b="1" i="1" dirty="0" smtClean="0">
                <a:ea typeface="黑体" panose="02010609060101010101" pitchFamily="49" charset="-122"/>
              </a:rPr>
              <a:t>magnet @ Xi’an 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3303036" y="2479417"/>
            <a:ext cx="21146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ea typeface="黑体" panose="02010609060101010101" pitchFamily="49" charset="-122"/>
              </a:rPr>
              <a:t>M</a:t>
            </a:r>
            <a:r>
              <a:rPr lang="en-US" altLang="zh-CN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odel magnet</a:t>
            </a:r>
          </a:p>
          <a:p>
            <a:r>
              <a:rPr lang="en-US" altLang="zh-CN" b="1" i="1" dirty="0">
                <a:solidFill>
                  <a:srgbClr val="FF0000"/>
                </a:solidFill>
                <a:ea typeface="黑体" panose="02010609060101010101" pitchFamily="49" charset="-122"/>
              </a:rPr>
              <a:t>d</a:t>
            </a:r>
            <a:r>
              <a:rPr lang="en-US" altLang="zh-CN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eveloped at CERN </a:t>
            </a:r>
            <a:endParaRPr lang="zh-CN" altLang="en-US" dirty="0"/>
          </a:p>
        </p:txBody>
      </p:sp>
      <p:sp>
        <p:nvSpPr>
          <p:cNvPr id="40" name="页脚占位符 3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4072" y="4713638"/>
            <a:ext cx="2206052" cy="200473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4572000" y="4726638"/>
            <a:ext cx="95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&gt;540A</a:t>
            </a:r>
          </a:p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@4.2K</a:t>
            </a:r>
            <a:endParaRPr lang="en-US" altLang="zh-CN" sz="1200" b="1" dirty="0" smtClean="0">
              <a:solidFill>
                <a:srgbClr val="FF0000"/>
              </a:solidFill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1" t="13922" r="30119" b="21110"/>
          <a:stretch/>
        </p:blipFill>
        <p:spPr>
          <a:xfrm>
            <a:off x="5509158" y="4731535"/>
            <a:ext cx="3442291" cy="19721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083513" y="4766154"/>
            <a:ext cx="813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&gt;489A</a:t>
            </a:r>
          </a:p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@4.2K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621866" y="3338557"/>
            <a:ext cx="3522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dirty="0" smtClean="0">
                <a:solidFill>
                  <a:srgbClr val="FF0000"/>
                </a:solidFill>
              </a:rPr>
              <a:t>The 1</a:t>
            </a:r>
            <a:r>
              <a:rPr lang="en-US" altLang="zh-CN" sz="1600" b="1" baseline="30000" dirty="0" smtClean="0">
                <a:solidFill>
                  <a:srgbClr val="FF0000"/>
                </a:solidFill>
              </a:rPr>
              <a:t>st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 0.5m coil reached 543A @ 4.2K with 5 times quench, 83.4</a:t>
            </a:r>
            <a:r>
              <a:rPr lang="en-US" altLang="zh-CN" sz="1600" b="1" dirty="0">
                <a:solidFill>
                  <a:srgbClr val="FF0000"/>
                </a:solidFill>
              </a:rPr>
              <a:t>% </a:t>
            </a:r>
            <a:r>
              <a:rPr lang="en-US" altLang="zh-CN" sz="1600" b="1" dirty="0" err="1" smtClean="0">
                <a:solidFill>
                  <a:srgbClr val="FF0000"/>
                </a:solidFill>
              </a:rPr>
              <a:t>loadline</a:t>
            </a:r>
            <a:r>
              <a:rPr lang="en-US" altLang="zh-CN" sz="1600" b="1" dirty="0">
                <a:solidFill>
                  <a:srgbClr val="FF0000"/>
                </a:solidFill>
              </a:rPr>
              <a:t>.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 The 2</a:t>
            </a:r>
            <a:r>
              <a:rPr lang="en-US" altLang="zh-CN" sz="1600" b="1" baseline="30000" dirty="0" smtClean="0">
                <a:solidFill>
                  <a:srgbClr val="FF0000"/>
                </a:solidFill>
              </a:rPr>
              <a:t>nd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 coil reached 489A with 5 times quench. Design current 422A @1.9K.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5"/>
          <a:stretch/>
        </p:blipFill>
        <p:spPr>
          <a:xfrm>
            <a:off x="191192" y="4713638"/>
            <a:ext cx="3005179" cy="199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454" y="1014761"/>
            <a:ext cx="8577144" cy="51902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3200" dirty="0" smtClean="0"/>
              <a:t>CEPC-SPPC and High Field Magnet </a:t>
            </a:r>
            <a:r>
              <a:rPr lang="en-US" altLang="zh-CN" sz="3200" dirty="0"/>
              <a:t>Design Scope </a:t>
            </a:r>
            <a:endParaRPr lang="en-US" altLang="zh-CN" sz="3200" dirty="0" smtClean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3200" dirty="0" smtClean="0"/>
              <a:t>Domestic </a:t>
            </a:r>
            <a:r>
              <a:rPr lang="en-US" altLang="zh-CN" sz="3200" dirty="0"/>
              <a:t>Collaboration Towards HTS SPPC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3200" dirty="0" smtClean="0"/>
              <a:t>Conceptual Design of the 12T IBS Dipole Magnet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3200" dirty="0" smtClean="0"/>
              <a:t>R&amp;D of High Field Dipole Magnets</a:t>
            </a:r>
          </a:p>
          <a:p>
            <a:pPr marL="822960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2400" i="1" dirty="0" smtClean="0"/>
              <a:t>Fabrication and test of the NbTi+Nb</a:t>
            </a:r>
            <a:r>
              <a:rPr lang="en-US" altLang="zh-CN" sz="2400" i="1" baseline="-25000" dirty="0" smtClean="0"/>
              <a:t>3</a:t>
            </a:r>
            <a:r>
              <a:rPr lang="en-US" altLang="zh-CN" sz="2400" i="1" dirty="0" smtClean="0"/>
              <a:t>Sn model dipole</a:t>
            </a:r>
          </a:p>
          <a:p>
            <a:pPr marL="822960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2400" i="1" dirty="0" smtClean="0"/>
              <a:t>Fabrication and test of the </a:t>
            </a:r>
            <a:r>
              <a:rPr lang="en-US" altLang="zh-CN" sz="2400" i="1" dirty="0"/>
              <a:t>Nb</a:t>
            </a:r>
            <a:r>
              <a:rPr lang="en-US" altLang="zh-CN" sz="2400" i="1" baseline="-25000" dirty="0"/>
              <a:t>3</a:t>
            </a:r>
            <a:r>
              <a:rPr lang="en-US" altLang="zh-CN" sz="2400" i="1" dirty="0"/>
              <a:t>Sn </a:t>
            </a:r>
            <a:r>
              <a:rPr lang="en-US" altLang="zh-CN" sz="2400" i="1" dirty="0" smtClean="0"/>
              <a:t>model dipole with IBS coil</a:t>
            </a:r>
          </a:p>
          <a:p>
            <a:pPr marL="822960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2400" i="1" dirty="0" smtClean="0"/>
              <a:t>Fabrication of IBS solenoids </a:t>
            </a:r>
            <a:endParaRPr lang="en-US" altLang="zh-CN" sz="2400" i="1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3200" dirty="0" smtClean="0"/>
              <a:t>CERN-China HL-LHC Collaboration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3200" dirty="0" smtClean="0"/>
              <a:t>Summary</a:t>
            </a:r>
            <a:endParaRPr lang="zh-CN" altLang="en-US" sz="3200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464315" y="835124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72"/>
          <p:cNvSpPr txBox="1">
            <a:spLocks noChangeArrowheads="1"/>
          </p:cNvSpPr>
          <p:nvPr/>
        </p:nvSpPr>
        <p:spPr bwMode="auto">
          <a:xfrm>
            <a:off x="0" y="16860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 smtClean="0">
                <a:solidFill>
                  <a:srgbClr val="000000"/>
                </a:solidFill>
                <a:latin typeface="Comic Sans MS" panose="030F0702030302020204" pitchFamily="66" charset="0"/>
                <a:ea typeface="+mn-ea"/>
              </a:rPr>
              <a:t>Outline</a:t>
            </a:r>
            <a:endParaRPr lang="zh-CN" altLang="en-US" sz="3600" b="1" dirty="0">
              <a:solidFill>
                <a:srgbClr val="000000"/>
              </a:solidFill>
              <a:latin typeface="Comic Sans MS" panose="030F0702030302020204" pitchFamily="66" charset="0"/>
              <a:ea typeface="+mn-ea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8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"/>
          <a:stretch/>
        </p:blipFill>
        <p:spPr>
          <a:xfrm>
            <a:off x="394811" y="1208085"/>
            <a:ext cx="8257788" cy="27671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9593" y="811678"/>
            <a:ext cx="6855156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>
              <a:lnSpc>
                <a:spcPct val="120000"/>
              </a:lnSpc>
            </a:pPr>
            <a:r>
              <a:rPr lang="en-US" altLang="zh-CN" sz="1900" b="1" i="1" dirty="0">
                <a:ea typeface="黑体" panose="02010609060101010101" pitchFamily="49" charset="-122"/>
              </a:rPr>
              <a:t>MoU formally signed for CCT magnets in September 2018 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888" y="17305"/>
            <a:ext cx="2775608" cy="87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2"/>
          <p:cNvSpPr txBox="1">
            <a:spLocks noChangeArrowheads="1"/>
          </p:cNvSpPr>
          <p:nvPr/>
        </p:nvSpPr>
        <p:spPr bwMode="auto">
          <a:xfrm>
            <a:off x="592110" y="103266"/>
            <a:ext cx="5982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3200" b="1" dirty="0">
                <a:latin typeface="Comic Sans MS" panose="030F0702030302020204" pitchFamily="66" charset="0"/>
                <a:cs typeface="Arial" panose="020B0604020202020204" pitchFamily="34" charset="0"/>
              </a:rPr>
              <a:t>CERN </a:t>
            </a:r>
            <a:r>
              <a:rPr lang="en-US" altLang="zh-CN" sz="32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&amp; China Collaboration</a:t>
            </a:r>
            <a:endParaRPr lang="en-US" altLang="zh-CN" sz="32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0" y="28191"/>
            <a:ext cx="678685" cy="672158"/>
            <a:chOff x="-1" y="147"/>
            <a:chExt cx="728" cy="721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-1" y="147"/>
              <a:ext cx="728" cy="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8" y="348"/>
              <a:ext cx="96" cy="110"/>
            </a:xfrm>
            <a:custGeom>
              <a:avLst/>
              <a:gdLst>
                <a:gd name="T0" fmla="*/ 339 w 347"/>
                <a:gd name="T1" fmla="*/ 359 h 398"/>
                <a:gd name="T2" fmla="*/ 339 w 347"/>
                <a:gd name="T3" fmla="*/ 359 h 398"/>
                <a:gd name="T4" fmla="*/ 211 w 347"/>
                <a:gd name="T5" fmla="*/ 398 h 398"/>
                <a:gd name="T6" fmla="*/ 0 w 347"/>
                <a:gd name="T7" fmla="*/ 199 h 398"/>
                <a:gd name="T8" fmla="*/ 214 w 347"/>
                <a:gd name="T9" fmla="*/ 0 h 398"/>
                <a:gd name="T10" fmla="*/ 347 w 347"/>
                <a:gd name="T11" fmla="*/ 27 h 398"/>
                <a:gd name="T12" fmla="*/ 333 w 347"/>
                <a:gd name="T13" fmla="*/ 72 h 398"/>
                <a:gd name="T14" fmla="*/ 329 w 347"/>
                <a:gd name="T15" fmla="*/ 73 h 398"/>
                <a:gd name="T16" fmla="*/ 212 w 347"/>
                <a:gd name="T17" fmla="*/ 24 h 398"/>
                <a:gd name="T18" fmla="*/ 58 w 347"/>
                <a:gd name="T19" fmla="*/ 197 h 398"/>
                <a:gd name="T20" fmla="*/ 217 w 347"/>
                <a:gd name="T21" fmla="*/ 369 h 398"/>
                <a:gd name="T22" fmla="*/ 345 w 347"/>
                <a:gd name="T23" fmla="*/ 313 h 398"/>
                <a:gd name="T24" fmla="*/ 347 w 347"/>
                <a:gd name="T25" fmla="*/ 316 h 398"/>
                <a:gd name="T26" fmla="*/ 339 w 347"/>
                <a:gd name="T27" fmla="*/ 35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7" h="398">
                  <a:moveTo>
                    <a:pt x="339" y="359"/>
                  </a:moveTo>
                  <a:lnTo>
                    <a:pt x="339" y="359"/>
                  </a:lnTo>
                  <a:cubicBezTo>
                    <a:pt x="326" y="369"/>
                    <a:pt x="280" y="398"/>
                    <a:pt x="211" y="398"/>
                  </a:cubicBezTo>
                  <a:cubicBezTo>
                    <a:pt x="85" y="398"/>
                    <a:pt x="0" y="319"/>
                    <a:pt x="0" y="199"/>
                  </a:cubicBezTo>
                  <a:cubicBezTo>
                    <a:pt x="0" y="79"/>
                    <a:pt x="91" y="0"/>
                    <a:pt x="214" y="0"/>
                  </a:cubicBezTo>
                  <a:cubicBezTo>
                    <a:pt x="261" y="0"/>
                    <a:pt x="316" y="14"/>
                    <a:pt x="347" y="27"/>
                  </a:cubicBezTo>
                  <a:cubicBezTo>
                    <a:pt x="340" y="42"/>
                    <a:pt x="335" y="60"/>
                    <a:pt x="333" y="72"/>
                  </a:cubicBezTo>
                  <a:lnTo>
                    <a:pt x="329" y="73"/>
                  </a:lnTo>
                  <a:cubicBezTo>
                    <a:pt x="306" y="47"/>
                    <a:pt x="268" y="24"/>
                    <a:pt x="212" y="24"/>
                  </a:cubicBezTo>
                  <a:cubicBezTo>
                    <a:pt x="140" y="24"/>
                    <a:pt x="58" y="82"/>
                    <a:pt x="58" y="197"/>
                  </a:cubicBezTo>
                  <a:cubicBezTo>
                    <a:pt x="58" y="310"/>
                    <a:pt x="142" y="369"/>
                    <a:pt x="217" y="369"/>
                  </a:cubicBezTo>
                  <a:cubicBezTo>
                    <a:pt x="284" y="369"/>
                    <a:pt x="316" y="338"/>
                    <a:pt x="345" y="313"/>
                  </a:cubicBezTo>
                  <a:lnTo>
                    <a:pt x="347" y="316"/>
                  </a:lnTo>
                  <a:lnTo>
                    <a:pt x="339" y="359"/>
                  </a:ln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71" y="350"/>
              <a:ext cx="66" cy="106"/>
            </a:xfrm>
            <a:custGeom>
              <a:avLst/>
              <a:gdLst>
                <a:gd name="T0" fmla="*/ 239 w 240"/>
                <a:gd name="T1" fmla="*/ 363 h 384"/>
                <a:gd name="T2" fmla="*/ 239 w 240"/>
                <a:gd name="T3" fmla="*/ 363 h 384"/>
                <a:gd name="T4" fmla="*/ 240 w 240"/>
                <a:gd name="T5" fmla="*/ 342 h 384"/>
                <a:gd name="T6" fmla="*/ 57 w 240"/>
                <a:gd name="T7" fmla="*/ 349 h 384"/>
                <a:gd name="T8" fmla="*/ 57 w 240"/>
                <a:gd name="T9" fmla="*/ 200 h 384"/>
                <a:gd name="T10" fmla="*/ 197 w 240"/>
                <a:gd name="T11" fmla="*/ 205 h 384"/>
                <a:gd name="T12" fmla="*/ 196 w 240"/>
                <a:gd name="T13" fmla="*/ 186 h 384"/>
                <a:gd name="T14" fmla="*/ 197 w 240"/>
                <a:gd name="T15" fmla="*/ 165 h 384"/>
                <a:gd name="T16" fmla="*/ 57 w 240"/>
                <a:gd name="T17" fmla="*/ 170 h 384"/>
                <a:gd name="T18" fmla="*/ 59 w 240"/>
                <a:gd name="T19" fmla="*/ 31 h 384"/>
                <a:gd name="T20" fmla="*/ 233 w 240"/>
                <a:gd name="T21" fmla="*/ 38 h 384"/>
                <a:gd name="T22" fmla="*/ 232 w 240"/>
                <a:gd name="T23" fmla="*/ 19 h 384"/>
                <a:gd name="T24" fmla="*/ 233 w 240"/>
                <a:gd name="T25" fmla="*/ 0 h 384"/>
                <a:gd name="T26" fmla="*/ 118 w 240"/>
                <a:gd name="T27" fmla="*/ 3 h 384"/>
                <a:gd name="T28" fmla="*/ 0 w 240"/>
                <a:gd name="T29" fmla="*/ 0 h 384"/>
                <a:gd name="T30" fmla="*/ 4 w 240"/>
                <a:gd name="T31" fmla="*/ 143 h 384"/>
                <a:gd name="T32" fmla="*/ 4 w 240"/>
                <a:gd name="T33" fmla="*/ 239 h 384"/>
                <a:gd name="T34" fmla="*/ 0 w 240"/>
                <a:gd name="T35" fmla="*/ 384 h 384"/>
                <a:gd name="T36" fmla="*/ 120 w 240"/>
                <a:gd name="T37" fmla="*/ 381 h 384"/>
                <a:gd name="T38" fmla="*/ 125 w 240"/>
                <a:gd name="T39" fmla="*/ 381 h 384"/>
                <a:gd name="T40" fmla="*/ 166 w 240"/>
                <a:gd name="T41" fmla="*/ 382 h 384"/>
                <a:gd name="T42" fmla="*/ 240 w 240"/>
                <a:gd name="T43" fmla="*/ 384 h 384"/>
                <a:gd name="T44" fmla="*/ 239 w 240"/>
                <a:gd name="T45" fmla="*/ 36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0" h="384">
                  <a:moveTo>
                    <a:pt x="239" y="363"/>
                  </a:moveTo>
                  <a:lnTo>
                    <a:pt x="239" y="363"/>
                  </a:lnTo>
                  <a:cubicBezTo>
                    <a:pt x="239" y="355"/>
                    <a:pt x="240" y="346"/>
                    <a:pt x="240" y="342"/>
                  </a:cubicBezTo>
                  <a:cubicBezTo>
                    <a:pt x="202" y="345"/>
                    <a:pt x="98" y="349"/>
                    <a:pt x="57" y="349"/>
                  </a:cubicBezTo>
                  <a:cubicBezTo>
                    <a:pt x="57" y="339"/>
                    <a:pt x="56" y="219"/>
                    <a:pt x="57" y="200"/>
                  </a:cubicBezTo>
                  <a:cubicBezTo>
                    <a:pt x="73" y="200"/>
                    <a:pt x="159" y="201"/>
                    <a:pt x="197" y="205"/>
                  </a:cubicBezTo>
                  <a:cubicBezTo>
                    <a:pt x="196" y="200"/>
                    <a:pt x="196" y="191"/>
                    <a:pt x="196" y="186"/>
                  </a:cubicBezTo>
                  <a:cubicBezTo>
                    <a:pt x="196" y="180"/>
                    <a:pt x="196" y="170"/>
                    <a:pt x="197" y="165"/>
                  </a:cubicBezTo>
                  <a:cubicBezTo>
                    <a:pt x="165" y="167"/>
                    <a:pt x="123" y="170"/>
                    <a:pt x="57" y="170"/>
                  </a:cubicBezTo>
                  <a:cubicBezTo>
                    <a:pt x="57" y="156"/>
                    <a:pt x="58" y="55"/>
                    <a:pt x="59" y="31"/>
                  </a:cubicBezTo>
                  <a:cubicBezTo>
                    <a:pt x="131" y="31"/>
                    <a:pt x="196" y="35"/>
                    <a:pt x="233" y="38"/>
                  </a:cubicBezTo>
                  <a:cubicBezTo>
                    <a:pt x="232" y="34"/>
                    <a:pt x="232" y="27"/>
                    <a:pt x="232" y="19"/>
                  </a:cubicBezTo>
                  <a:cubicBezTo>
                    <a:pt x="232" y="11"/>
                    <a:pt x="232" y="5"/>
                    <a:pt x="233" y="0"/>
                  </a:cubicBezTo>
                  <a:cubicBezTo>
                    <a:pt x="214" y="1"/>
                    <a:pt x="152" y="3"/>
                    <a:pt x="118" y="3"/>
                  </a:cubicBezTo>
                  <a:cubicBezTo>
                    <a:pt x="85" y="3"/>
                    <a:pt x="33" y="2"/>
                    <a:pt x="0" y="0"/>
                  </a:cubicBezTo>
                  <a:cubicBezTo>
                    <a:pt x="2" y="47"/>
                    <a:pt x="4" y="96"/>
                    <a:pt x="4" y="143"/>
                  </a:cubicBezTo>
                  <a:lnTo>
                    <a:pt x="4" y="239"/>
                  </a:lnTo>
                  <a:cubicBezTo>
                    <a:pt x="4" y="287"/>
                    <a:pt x="2" y="335"/>
                    <a:pt x="0" y="384"/>
                  </a:cubicBezTo>
                  <a:cubicBezTo>
                    <a:pt x="34" y="382"/>
                    <a:pt x="86" y="381"/>
                    <a:pt x="120" y="381"/>
                  </a:cubicBezTo>
                  <a:cubicBezTo>
                    <a:pt x="121" y="381"/>
                    <a:pt x="123" y="381"/>
                    <a:pt x="125" y="381"/>
                  </a:cubicBezTo>
                  <a:cubicBezTo>
                    <a:pt x="136" y="381"/>
                    <a:pt x="151" y="381"/>
                    <a:pt x="166" y="382"/>
                  </a:cubicBezTo>
                  <a:cubicBezTo>
                    <a:pt x="193" y="382"/>
                    <a:pt x="220" y="383"/>
                    <a:pt x="240" y="384"/>
                  </a:cubicBezTo>
                  <a:cubicBezTo>
                    <a:pt x="240" y="378"/>
                    <a:pt x="239" y="372"/>
                    <a:pt x="239" y="363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256" y="350"/>
              <a:ext cx="81" cy="106"/>
            </a:xfrm>
            <a:custGeom>
              <a:avLst/>
              <a:gdLst>
                <a:gd name="T0" fmla="*/ 93 w 294"/>
                <a:gd name="T1" fmla="*/ 175 h 384"/>
                <a:gd name="T2" fmla="*/ 93 w 294"/>
                <a:gd name="T3" fmla="*/ 175 h 384"/>
                <a:gd name="T4" fmla="*/ 199 w 294"/>
                <a:gd name="T5" fmla="*/ 96 h 384"/>
                <a:gd name="T6" fmla="*/ 113 w 294"/>
                <a:gd name="T7" fmla="*/ 23 h 384"/>
                <a:gd name="T8" fmla="*/ 59 w 294"/>
                <a:gd name="T9" fmla="*/ 26 h 384"/>
                <a:gd name="T10" fmla="*/ 56 w 294"/>
                <a:gd name="T11" fmla="*/ 144 h 384"/>
                <a:gd name="T12" fmla="*/ 56 w 294"/>
                <a:gd name="T13" fmla="*/ 175 h 384"/>
                <a:gd name="T14" fmla="*/ 93 w 294"/>
                <a:gd name="T15" fmla="*/ 175 h 384"/>
                <a:gd name="T16" fmla="*/ 93 w 294"/>
                <a:gd name="T17" fmla="*/ 175 h 384"/>
                <a:gd name="T18" fmla="*/ 56 w 294"/>
                <a:gd name="T19" fmla="*/ 195 h 384"/>
                <a:gd name="T20" fmla="*/ 56 w 294"/>
                <a:gd name="T21" fmla="*/ 195 h 384"/>
                <a:gd name="T22" fmla="*/ 56 w 294"/>
                <a:gd name="T23" fmla="*/ 240 h 384"/>
                <a:gd name="T24" fmla="*/ 60 w 294"/>
                <a:gd name="T25" fmla="*/ 384 h 384"/>
                <a:gd name="T26" fmla="*/ 30 w 294"/>
                <a:gd name="T27" fmla="*/ 382 h 384"/>
                <a:gd name="T28" fmla="*/ 0 w 294"/>
                <a:gd name="T29" fmla="*/ 384 h 384"/>
                <a:gd name="T30" fmla="*/ 4 w 294"/>
                <a:gd name="T31" fmla="*/ 240 h 384"/>
                <a:gd name="T32" fmla="*/ 4 w 294"/>
                <a:gd name="T33" fmla="*/ 144 h 384"/>
                <a:gd name="T34" fmla="*/ 0 w 294"/>
                <a:gd name="T35" fmla="*/ 0 h 384"/>
                <a:gd name="T36" fmla="*/ 69 w 294"/>
                <a:gd name="T37" fmla="*/ 3 h 384"/>
                <a:gd name="T38" fmla="*/ 132 w 294"/>
                <a:gd name="T39" fmla="*/ 0 h 384"/>
                <a:gd name="T40" fmla="*/ 253 w 294"/>
                <a:gd name="T41" fmla="*/ 89 h 384"/>
                <a:gd name="T42" fmla="*/ 137 w 294"/>
                <a:gd name="T43" fmla="*/ 195 h 384"/>
                <a:gd name="T44" fmla="*/ 294 w 294"/>
                <a:gd name="T45" fmla="*/ 384 h 384"/>
                <a:gd name="T46" fmla="*/ 259 w 294"/>
                <a:gd name="T47" fmla="*/ 382 h 384"/>
                <a:gd name="T48" fmla="*/ 224 w 294"/>
                <a:gd name="T49" fmla="*/ 384 h 384"/>
                <a:gd name="T50" fmla="*/ 84 w 294"/>
                <a:gd name="T51" fmla="*/ 195 h 384"/>
                <a:gd name="T52" fmla="*/ 56 w 294"/>
                <a:gd name="T53" fmla="*/ 19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384">
                  <a:moveTo>
                    <a:pt x="93" y="175"/>
                  </a:moveTo>
                  <a:lnTo>
                    <a:pt x="93" y="175"/>
                  </a:lnTo>
                  <a:cubicBezTo>
                    <a:pt x="139" y="174"/>
                    <a:pt x="199" y="160"/>
                    <a:pt x="199" y="96"/>
                  </a:cubicBezTo>
                  <a:cubicBezTo>
                    <a:pt x="199" y="41"/>
                    <a:pt x="151" y="23"/>
                    <a:pt x="113" y="23"/>
                  </a:cubicBezTo>
                  <a:cubicBezTo>
                    <a:pt x="87" y="23"/>
                    <a:pt x="71" y="25"/>
                    <a:pt x="59" y="26"/>
                  </a:cubicBezTo>
                  <a:cubicBezTo>
                    <a:pt x="57" y="67"/>
                    <a:pt x="56" y="104"/>
                    <a:pt x="56" y="144"/>
                  </a:cubicBezTo>
                  <a:cubicBezTo>
                    <a:pt x="56" y="144"/>
                    <a:pt x="56" y="171"/>
                    <a:pt x="56" y="175"/>
                  </a:cubicBezTo>
                  <a:cubicBezTo>
                    <a:pt x="61" y="175"/>
                    <a:pt x="87" y="175"/>
                    <a:pt x="93" y="175"/>
                  </a:cubicBezTo>
                  <a:lnTo>
                    <a:pt x="93" y="175"/>
                  </a:lnTo>
                  <a:close/>
                  <a:moveTo>
                    <a:pt x="56" y="195"/>
                  </a:moveTo>
                  <a:lnTo>
                    <a:pt x="56" y="195"/>
                  </a:lnTo>
                  <a:lnTo>
                    <a:pt x="56" y="240"/>
                  </a:lnTo>
                  <a:cubicBezTo>
                    <a:pt x="56" y="288"/>
                    <a:pt x="58" y="336"/>
                    <a:pt x="60" y="384"/>
                  </a:cubicBezTo>
                  <a:cubicBezTo>
                    <a:pt x="51" y="382"/>
                    <a:pt x="33" y="382"/>
                    <a:pt x="30" y="382"/>
                  </a:cubicBezTo>
                  <a:cubicBezTo>
                    <a:pt x="26" y="382"/>
                    <a:pt x="9" y="382"/>
                    <a:pt x="0" y="384"/>
                  </a:cubicBezTo>
                  <a:cubicBezTo>
                    <a:pt x="2" y="336"/>
                    <a:pt x="4" y="288"/>
                    <a:pt x="4" y="240"/>
                  </a:cubicBezTo>
                  <a:lnTo>
                    <a:pt x="4" y="144"/>
                  </a:lnTo>
                  <a:cubicBezTo>
                    <a:pt x="4" y="96"/>
                    <a:pt x="2" y="48"/>
                    <a:pt x="0" y="0"/>
                  </a:cubicBezTo>
                  <a:cubicBezTo>
                    <a:pt x="21" y="2"/>
                    <a:pt x="48" y="3"/>
                    <a:pt x="69" y="3"/>
                  </a:cubicBezTo>
                  <a:cubicBezTo>
                    <a:pt x="90" y="3"/>
                    <a:pt x="111" y="0"/>
                    <a:pt x="132" y="0"/>
                  </a:cubicBezTo>
                  <a:cubicBezTo>
                    <a:pt x="195" y="0"/>
                    <a:pt x="253" y="19"/>
                    <a:pt x="253" y="89"/>
                  </a:cubicBezTo>
                  <a:cubicBezTo>
                    <a:pt x="253" y="163"/>
                    <a:pt x="179" y="189"/>
                    <a:pt x="137" y="195"/>
                  </a:cubicBezTo>
                  <a:cubicBezTo>
                    <a:pt x="164" y="229"/>
                    <a:pt x="262" y="348"/>
                    <a:pt x="294" y="384"/>
                  </a:cubicBezTo>
                  <a:cubicBezTo>
                    <a:pt x="283" y="382"/>
                    <a:pt x="264" y="382"/>
                    <a:pt x="259" y="382"/>
                  </a:cubicBezTo>
                  <a:cubicBezTo>
                    <a:pt x="254" y="382"/>
                    <a:pt x="235" y="382"/>
                    <a:pt x="224" y="384"/>
                  </a:cubicBezTo>
                  <a:cubicBezTo>
                    <a:pt x="202" y="350"/>
                    <a:pt x="132" y="245"/>
                    <a:pt x="84" y="195"/>
                  </a:cubicBezTo>
                  <a:cubicBezTo>
                    <a:pt x="83" y="195"/>
                    <a:pt x="56" y="195"/>
                    <a:pt x="56" y="195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51" y="349"/>
              <a:ext cx="94" cy="109"/>
            </a:xfrm>
            <a:custGeom>
              <a:avLst/>
              <a:gdLst>
                <a:gd name="T0" fmla="*/ 340 w 340"/>
                <a:gd name="T1" fmla="*/ 4 h 393"/>
                <a:gd name="T2" fmla="*/ 340 w 340"/>
                <a:gd name="T3" fmla="*/ 4 h 393"/>
                <a:gd name="T4" fmla="*/ 316 w 340"/>
                <a:gd name="T5" fmla="*/ 6 h 393"/>
                <a:gd name="T6" fmla="*/ 292 w 340"/>
                <a:gd name="T7" fmla="*/ 4 h 393"/>
                <a:gd name="T8" fmla="*/ 299 w 340"/>
                <a:gd name="T9" fmla="*/ 189 h 393"/>
                <a:gd name="T10" fmla="*/ 298 w 340"/>
                <a:gd name="T11" fmla="*/ 287 h 393"/>
                <a:gd name="T12" fmla="*/ 22 w 340"/>
                <a:gd name="T13" fmla="*/ 0 h 393"/>
                <a:gd name="T14" fmla="*/ 4 w 340"/>
                <a:gd name="T15" fmla="*/ 0 h 393"/>
                <a:gd name="T16" fmla="*/ 6 w 340"/>
                <a:gd name="T17" fmla="*/ 144 h 393"/>
                <a:gd name="T18" fmla="*/ 0 w 340"/>
                <a:gd name="T19" fmla="*/ 388 h 393"/>
                <a:gd name="T20" fmla="*/ 24 w 340"/>
                <a:gd name="T21" fmla="*/ 386 h 393"/>
                <a:gd name="T22" fmla="*/ 48 w 340"/>
                <a:gd name="T23" fmla="*/ 388 h 393"/>
                <a:gd name="T24" fmla="*/ 41 w 340"/>
                <a:gd name="T25" fmla="*/ 203 h 393"/>
                <a:gd name="T26" fmla="*/ 42 w 340"/>
                <a:gd name="T27" fmla="*/ 98 h 393"/>
                <a:gd name="T28" fmla="*/ 318 w 340"/>
                <a:gd name="T29" fmla="*/ 393 h 393"/>
                <a:gd name="T30" fmla="*/ 336 w 340"/>
                <a:gd name="T31" fmla="*/ 393 h 393"/>
                <a:gd name="T32" fmla="*/ 334 w 340"/>
                <a:gd name="T33" fmla="*/ 248 h 393"/>
                <a:gd name="T34" fmla="*/ 340 w 340"/>
                <a:gd name="T35" fmla="*/ 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393">
                  <a:moveTo>
                    <a:pt x="340" y="4"/>
                  </a:moveTo>
                  <a:lnTo>
                    <a:pt x="340" y="4"/>
                  </a:lnTo>
                  <a:cubicBezTo>
                    <a:pt x="334" y="5"/>
                    <a:pt x="326" y="6"/>
                    <a:pt x="316" y="6"/>
                  </a:cubicBezTo>
                  <a:cubicBezTo>
                    <a:pt x="306" y="6"/>
                    <a:pt x="298" y="5"/>
                    <a:pt x="292" y="4"/>
                  </a:cubicBezTo>
                  <a:cubicBezTo>
                    <a:pt x="295" y="49"/>
                    <a:pt x="299" y="134"/>
                    <a:pt x="299" y="189"/>
                  </a:cubicBezTo>
                  <a:cubicBezTo>
                    <a:pt x="299" y="231"/>
                    <a:pt x="299" y="267"/>
                    <a:pt x="298" y="287"/>
                  </a:cubicBezTo>
                  <a:cubicBezTo>
                    <a:pt x="278" y="266"/>
                    <a:pt x="46" y="26"/>
                    <a:pt x="22" y="0"/>
                  </a:cubicBezTo>
                  <a:lnTo>
                    <a:pt x="4" y="0"/>
                  </a:lnTo>
                  <a:cubicBezTo>
                    <a:pt x="5" y="35"/>
                    <a:pt x="6" y="74"/>
                    <a:pt x="6" y="144"/>
                  </a:cubicBezTo>
                  <a:cubicBezTo>
                    <a:pt x="6" y="234"/>
                    <a:pt x="5" y="329"/>
                    <a:pt x="0" y="388"/>
                  </a:cubicBezTo>
                  <a:cubicBezTo>
                    <a:pt x="7" y="387"/>
                    <a:pt x="15" y="386"/>
                    <a:pt x="24" y="386"/>
                  </a:cubicBezTo>
                  <a:cubicBezTo>
                    <a:pt x="34" y="386"/>
                    <a:pt x="42" y="387"/>
                    <a:pt x="48" y="388"/>
                  </a:cubicBezTo>
                  <a:cubicBezTo>
                    <a:pt x="46" y="342"/>
                    <a:pt x="41" y="258"/>
                    <a:pt x="41" y="203"/>
                  </a:cubicBezTo>
                  <a:cubicBezTo>
                    <a:pt x="41" y="161"/>
                    <a:pt x="42" y="118"/>
                    <a:pt x="42" y="98"/>
                  </a:cubicBezTo>
                  <a:cubicBezTo>
                    <a:pt x="62" y="119"/>
                    <a:pt x="296" y="363"/>
                    <a:pt x="318" y="393"/>
                  </a:cubicBezTo>
                  <a:lnTo>
                    <a:pt x="336" y="393"/>
                  </a:lnTo>
                  <a:cubicBezTo>
                    <a:pt x="335" y="358"/>
                    <a:pt x="334" y="318"/>
                    <a:pt x="334" y="248"/>
                  </a:cubicBezTo>
                  <a:cubicBezTo>
                    <a:pt x="334" y="158"/>
                    <a:pt x="336" y="63"/>
                    <a:pt x="340" y="4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12" y="498"/>
              <a:ext cx="54" cy="129"/>
            </a:xfrm>
            <a:custGeom>
              <a:avLst/>
              <a:gdLst>
                <a:gd name="T0" fmla="*/ 196 w 196"/>
                <a:gd name="T1" fmla="*/ 468 h 468"/>
                <a:gd name="T2" fmla="*/ 196 w 196"/>
                <a:gd name="T3" fmla="*/ 468 h 468"/>
                <a:gd name="T4" fmla="*/ 51 w 196"/>
                <a:gd name="T5" fmla="*/ 0 h 468"/>
                <a:gd name="T6" fmla="*/ 0 w 196"/>
                <a:gd name="T7" fmla="*/ 0 h 468"/>
                <a:gd name="T8" fmla="*/ 114 w 196"/>
                <a:gd name="T9" fmla="*/ 429 h 468"/>
                <a:gd name="T10" fmla="*/ 196 w 196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468">
                  <a:moveTo>
                    <a:pt x="196" y="468"/>
                  </a:moveTo>
                  <a:lnTo>
                    <a:pt x="196" y="468"/>
                  </a:lnTo>
                  <a:cubicBezTo>
                    <a:pt x="86" y="295"/>
                    <a:pt x="55" y="128"/>
                    <a:pt x="51" y="0"/>
                  </a:cubicBezTo>
                  <a:cubicBezTo>
                    <a:pt x="34" y="0"/>
                    <a:pt x="17" y="0"/>
                    <a:pt x="0" y="0"/>
                  </a:cubicBezTo>
                  <a:cubicBezTo>
                    <a:pt x="4" y="140"/>
                    <a:pt x="38" y="286"/>
                    <a:pt x="114" y="429"/>
                  </a:cubicBezTo>
                  <a:cubicBezTo>
                    <a:pt x="132" y="444"/>
                    <a:pt x="174" y="462"/>
                    <a:pt x="196" y="468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-1" y="148"/>
              <a:ext cx="730" cy="723"/>
            </a:xfrm>
            <a:custGeom>
              <a:avLst/>
              <a:gdLst>
                <a:gd name="T0" fmla="*/ 2645 w 2645"/>
                <a:gd name="T1" fmla="*/ 10 h 2617"/>
                <a:gd name="T2" fmla="*/ 2645 w 2645"/>
                <a:gd name="T3" fmla="*/ 10 h 2617"/>
                <a:gd name="T4" fmla="*/ 987 w 2645"/>
                <a:gd name="T5" fmla="*/ 1 h 2617"/>
                <a:gd name="T6" fmla="*/ 869 w 2645"/>
                <a:gd name="T7" fmla="*/ 6 h 2617"/>
                <a:gd name="T8" fmla="*/ 0 w 2645"/>
                <a:gd name="T9" fmla="*/ 946 h 2617"/>
                <a:gd name="T10" fmla="*/ 95 w 2645"/>
                <a:gd name="T11" fmla="*/ 1448 h 2617"/>
                <a:gd name="T12" fmla="*/ 266 w 2645"/>
                <a:gd name="T13" fmla="*/ 2042 h 2617"/>
                <a:gd name="T14" fmla="*/ 316 w 2645"/>
                <a:gd name="T15" fmla="*/ 2042 h 2617"/>
                <a:gd name="T16" fmla="*/ 131 w 2645"/>
                <a:gd name="T17" fmla="*/ 1416 h 2617"/>
                <a:gd name="T18" fmla="*/ 132 w 2645"/>
                <a:gd name="T19" fmla="*/ 1415 h 2617"/>
                <a:gd name="T20" fmla="*/ 939 w 2645"/>
                <a:gd name="T21" fmla="*/ 1890 h 2617"/>
                <a:gd name="T22" fmla="*/ 1451 w 2645"/>
                <a:gd name="T23" fmla="*/ 1737 h 2617"/>
                <a:gd name="T24" fmla="*/ 1452 w 2645"/>
                <a:gd name="T25" fmla="*/ 1738 h 2617"/>
                <a:gd name="T26" fmla="*/ 627 w 2645"/>
                <a:gd name="T27" fmla="*/ 2617 h 2617"/>
                <a:gd name="T28" fmla="*/ 691 w 2645"/>
                <a:gd name="T29" fmla="*/ 2617 h 2617"/>
                <a:gd name="T30" fmla="*/ 1468 w 2645"/>
                <a:gd name="T31" fmla="*/ 1790 h 2617"/>
                <a:gd name="T32" fmla="*/ 1731 w 2645"/>
                <a:gd name="T33" fmla="*/ 1472 h 2617"/>
                <a:gd name="T34" fmla="*/ 1884 w 2645"/>
                <a:gd name="T35" fmla="*/ 972 h 2617"/>
                <a:gd name="T36" fmla="*/ 1885 w 2645"/>
                <a:gd name="T37" fmla="*/ 972 h 2617"/>
                <a:gd name="T38" fmla="*/ 2247 w 2645"/>
                <a:gd name="T39" fmla="*/ 2616 h 2617"/>
                <a:gd name="T40" fmla="*/ 2299 w 2645"/>
                <a:gd name="T41" fmla="*/ 2616 h 2617"/>
                <a:gd name="T42" fmla="*/ 1937 w 2645"/>
                <a:gd name="T43" fmla="*/ 989 h 2617"/>
                <a:gd name="T44" fmla="*/ 1736 w 2645"/>
                <a:gd name="T45" fmla="*/ 442 h 2617"/>
                <a:gd name="T46" fmla="*/ 1653 w 2645"/>
                <a:gd name="T47" fmla="*/ 407 h 2617"/>
                <a:gd name="T48" fmla="*/ 1840 w 2645"/>
                <a:gd name="T49" fmla="*/ 946 h 2617"/>
                <a:gd name="T50" fmla="*/ 945 w 2645"/>
                <a:gd name="T51" fmla="*/ 1840 h 2617"/>
                <a:gd name="T52" fmla="*/ 51 w 2645"/>
                <a:gd name="T53" fmla="*/ 946 h 2617"/>
                <a:gd name="T54" fmla="*/ 946 w 2645"/>
                <a:gd name="T55" fmla="*/ 51 h 2617"/>
                <a:gd name="T56" fmla="*/ 1523 w 2645"/>
                <a:gd name="T57" fmla="*/ 263 h 2617"/>
                <a:gd name="T58" fmla="*/ 1618 w 2645"/>
                <a:gd name="T59" fmla="*/ 286 h 2617"/>
                <a:gd name="T60" fmla="*/ 1618 w 2645"/>
                <a:gd name="T61" fmla="*/ 285 h 2617"/>
                <a:gd name="T62" fmla="*/ 1210 w 2645"/>
                <a:gd name="T63" fmla="*/ 47 h 2617"/>
                <a:gd name="T64" fmla="*/ 1210 w 2645"/>
                <a:gd name="T65" fmla="*/ 46 h 2617"/>
                <a:gd name="T66" fmla="*/ 2645 w 2645"/>
                <a:gd name="T67" fmla="*/ 55 h 2617"/>
                <a:gd name="T68" fmla="*/ 2645 w 2645"/>
                <a:gd name="T69" fmla="*/ 10 h 2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45" h="2617">
                  <a:moveTo>
                    <a:pt x="2645" y="10"/>
                  </a:moveTo>
                  <a:lnTo>
                    <a:pt x="2645" y="10"/>
                  </a:lnTo>
                  <a:cubicBezTo>
                    <a:pt x="2645" y="10"/>
                    <a:pt x="1388" y="0"/>
                    <a:pt x="987" y="1"/>
                  </a:cubicBezTo>
                  <a:cubicBezTo>
                    <a:pt x="924" y="1"/>
                    <a:pt x="882" y="5"/>
                    <a:pt x="869" y="6"/>
                  </a:cubicBezTo>
                  <a:cubicBezTo>
                    <a:pt x="374" y="38"/>
                    <a:pt x="1" y="472"/>
                    <a:pt x="0" y="946"/>
                  </a:cubicBezTo>
                  <a:cubicBezTo>
                    <a:pt x="0" y="1083"/>
                    <a:pt x="36" y="1238"/>
                    <a:pt x="95" y="1448"/>
                  </a:cubicBezTo>
                  <a:cubicBezTo>
                    <a:pt x="174" y="1724"/>
                    <a:pt x="266" y="2042"/>
                    <a:pt x="266" y="2042"/>
                  </a:cubicBezTo>
                  <a:lnTo>
                    <a:pt x="316" y="2042"/>
                  </a:lnTo>
                  <a:lnTo>
                    <a:pt x="131" y="1416"/>
                  </a:lnTo>
                  <a:lnTo>
                    <a:pt x="132" y="1415"/>
                  </a:lnTo>
                  <a:cubicBezTo>
                    <a:pt x="268" y="1678"/>
                    <a:pt x="583" y="1890"/>
                    <a:pt x="939" y="1890"/>
                  </a:cubicBezTo>
                  <a:cubicBezTo>
                    <a:pt x="1132" y="1890"/>
                    <a:pt x="1311" y="1836"/>
                    <a:pt x="1451" y="1737"/>
                  </a:cubicBezTo>
                  <a:lnTo>
                    <a:pt x="1452" y="1738"/>
                  </a:lnTo>
                  <a:lnTo>
                    <a:pt x="627" y="2617"/>
                  </a:lnTo>
                  <a:lnTo>
                    <a:pt x="691" y="2617"/>
                  </a:lnTo>
                  <a:cubicBezTo>
                    <a:pt x="691" y="2617"/>
                    <a:pt x="1271" y="2000"/>
                    <a:pt x="1468" y="1790"/>
                  </a:cubicBezTo>
                  <a:cubicBezTo>
                    <a:pt x="1619" y="1630"/>
                    <a:pt x="1698" y="1526"/>
                    <a:pt x="1731" y="1472"/>
                  </a:cubicBezTo>
                  <a:cubicBezTo>
                    <a:pt x="1768" y="1411"/>
                    <a:pt x="1888" y="1233"/>
                    <a:pt x="1884" y="972"/>
                  </a:cubicBezTo>
                  <a:lnTo>
                    <a:pt x="1885" y="972"/>
                  </a:lnTo>
                  <a:lnTo>
                    <a:pt x="2247" y="2616"/>
                  </a:lnTo>
                  <a:lnTo>
                    <a:pt x="2299" y="2616"/>
                  </a:lnTo>
                  <a:cubicBezTo>
                    <a:pt x="2299" y="2616"/>
                    <a:pt x="1996" y="1270"/>
                    <a:pt x="1937" y="989"/>
                  </a:cubicBezTo>
                  <a:cubicBezTo>
                    <a:pt x="1879" y="712"/>
                    <a:pt x="1810" y="540"/>
                    <a:pt x="1736" y="442"/>
                  </a:cubicBezTo>
                  <a:cubicBezTo>
                    <a:pt x="1711" y="428"/>
                    <a:pt x="1671" y="412"/>
                    <a:pt x="1653" y="407"/>
                  </a:cubicBezTo>
                  <a:cubicBezTo>
                    <a:pt x="1760" y="543"/>
                    <a:pt x="1840" y="744"/>
                    <a:pt x="1840" y="946"/>
                  </a:cubicBezTo>
                  <a:cubicBezTo>
                    <a:pt x="1840" y="1439"/>
                    <a:pt x="1439" y="1840"/>
                    <a:pt x="945" y="1840"/>
                  </a:cubicBezTo>
                  <a:cubicBezTo>
                    <a:pt x="452" y="1840"/>
                    <a:pt x="51" y="1439"/>
                    <a:pt x="51" y="946"/>
                  </a:cubicBezTo>
                  <a:cubicBezTo>
                    <a:pt x="51" y="452"/>
                    <a:pt x="453" y="51"/>
                    <a:pt x="946" y="51"/>
                  </a:cubicBezTo>
                  <a:cubicBezTo>
                    <a:pt x="1164" y="51"/>
                    <a:pt x="1367" y="131"/>
                    <a:pt x="1523" y="263"/>
                  </a:cubicBezTo>
                  <a:cubicBezTo>
                    <a:pt x="1553" y="268"/>
                    <a:pt x="1593" y="277"/>
                    <a:pt x="1618" y="286"/>
                  </a:cubicBezTo>
                  <a:lnTo>
                    <a:pt x="1618" y="285"/>
                  </a:lnTo>
                  <a:cubicBezTo>
                    <a:pt x="1506" y="174"/>
                    <a:pt x="1366" y="91"/>
                    <a:pt x="1210" y="47"/>
                  </a:cubicBezTo>
                  <a:cubicBezTo>
                    <a:pt x="1210" y="46"/>
                    <a:pt x="1210" y="46"/>
                    <a:pt x="1210" y="46"/>
                  </a:cubicBezTo>
                  <a:lnTo>
                    <a:pt x="2645" y="55"/>
                  </a:lnTo>
                  <a:lnTo>
                    <a:pt x="2645" y="10"/>
                  </a:ln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74" y="664"/>
              <a:ext cx="121" cy="76"/>
            </a:xfrm>
            <a:custGeom>
              <a:avLst/>
              <a:gdLst>
                <a:gd name="T0" fmla="*/ 96 w 440"/>
                <a:gd name="T1" fmla="*/ 26 h 275"/>
                <a:gd name="T2" fmla="*/ 96 w 440"/>
                <a:gd name="T3" fmla="*/ 26 h 275"/>
                <a:gd name="T4" fmla="*/ 0 w 440"/>
                <a:gd name="T5" fmla="*/ 0 h 275"/>
                <a:gd name="T6" fmla="*/ 401 w 440"/>
                <a:gd name="T7" fmla="*/ 275 h 275"/>
                <a:gd name="T8" fmla="*/ 440 w 440"/>
                <a:gd name="T9" fmla="*/ 235 h 275"/>
                <a:gd name="T10" fmla="*/ 96 w 440"/>
                <a:gd name="T11" fmla="*/ 26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275">
                  <a:moveTo>
                    <a:pt x="96" y="26"/>
                  </a:moveTo>
                  <a:lnTo>
                    <a:pt x="96" y="26"/>
                  </a:lnTo>
                  <a:cubicBezTo>
                    <a:pt x="64" y="21"/>
                    <a:pt x="24" y="10"/>
                    <a:pt x="0" y="0"/>
                  </a:cubicBezTo>
                  <a:cubicBezTo>
                    <a:pt x="108" y="122"/>
                    <a:pt x="256" y="220"/>
                    <a:pt x="401" y="275"/>
                  </a:cubicBezTo>
                  <a:lnTo>
                    <a:pt x="440" y="235"/>
                  </a:lnTo>
                  <a:cubicBezTo>
                    <a:pt x="282" y="182"/>
                    <a:pt x="167" y="96"/>
                    <a:pt x="96" y="26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14" y="651"/>
              <a:ext cx="253" cy="105"/>
            </a:xfrm>
            <a:custGeom>
              <a:avLst/>
              <a:gdLst>
                <a:gd name="T0" fmla="*/ 903 w 917"/>
                <a:gd name="T1" fmla="*/ 0 h 378"/>
                <a:gd name="T2" fmla="*/ 903 w 917"/>
                <a:gd name="T3" fmla="*/ 0 h 378"/>
                <a:gd name="T4" fmla="*/ 211 w 917"/>
                <a:gd name="T5" fmla="*/ 326 h 378"/>
                <a:gd name="T6" fmla="*/ 41 w 917"/>
                <a:gd name="T7" fmla="*/ 310 h 378"/>
                <a:gd name="T8" fmla="*/ 0 w 917"/>
                <a:gd name="T9" fmla="*/ 353 h 378"/>
                <a:gd name="T10" fmla="*/ 214 w 917"/>
                <a:gd name="T11" fmla="*/ 378 h 378"/>
                <a:gd name="T12" fmla="*/ 917 w 917"/>
                <a:gd name="T13" fmla="*/ 61 h 378"/>
                <a:gd name="T14" fmla="*/ 903 w 917"/>
                <a:gd name="T1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7" h="378">
                  <a:moveTo>
                    <a:pt x="903" y="0"/>
                  </a:moveTo>
                  <a:lnTo>
                    <a:pt x="903" y="0"/>
                  </a:lnTo>
                  <a:cubicBezTo>
                    <a:pt x="744" y="195"/>
                    <a:pt x="496" y="327"/>
                    <a:pt x="211" y="326"/>
                  </a:cubicBezTo>
                  <a:cubicBezTo>
                    <a:pt x="150" y="326"/>
                    <a:pt x="90" y="320"/>
                    <a:pt x="41" y="310"/>
                  </a:cubicBezTo>
                  <a:lnTo>
                    <a:pt x="0" y="353"/>
                  </a:lnTo>
                  <a:cubicBezTo>
                    <a:pt x="78" y="371"/>
                    <a:pt x="147" y="378"/>
                    <a:pt x="214" y="378"/>
                  </a:cubicBezTo>
                  <a:cubicBezTo>
                    <a:pt x="507" y="378"/>
                    <a:pt x="757" y="241"/>
                    <a:pt x="917" y="61"/>
                  </a:cubicBezTo>
                  <a:lnTo>
                    <a:pt x="903" y="0"/>
                  </a:ln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77" y="213"/>
              <a:ext cx="491" cy="426"/>
            </a:xfrm>
            <a:custGeom>
              <a:avLst/>
              <a:gdLst>
                <a:gd name="T0" fmla="*/ 1732 w 1781"/>
                <a:gd name="T1" fmla="*/ 0 h 1543"/>
                <a:gd name="T2" fmla="*/ 1732 w 1781"/>
                <a:gd name="T3" fmla="*/ 0 h 1543"/>
                <a:gd name="T4" fmla="*/ 1646 w 1781"/>
                <a:gd name="T5" fmla="*/ 889 h 1543"/>
                <a:gd name="T6" fmla="*/ 1644 w 1781"/>
                <a:gd name="T7" fmla="*/ 889 h 1543"/>
                <a:gd name="T8" fmla="*/ 1445 w 1781"/>
                <a:gd name="T9" fmla="*/ 394 h 1543"/>
                <a:gd name="T10" fmla="*/ 706 w 1781"/>
                <a:gd name="T11" fmla="*/ 41 h 1543"/>
                <a:gd name="T12" fmla="*/ 0 w 1781"/>
                <a:gd name="T13" fmla="*/ 362 h 1543"/>
                <a:gd name="T14" fmla="*/ 39 w 1781"/>
                <a:gd name="T15" fmla="*/ 394 h 1543"/>
                <a:gd name="T16" fmla="*/ 706 w 1781"/>
                <a:gd name="T17" fmla="*/ 91 h 1543"/>
                <a:gd name="T18" fmla="*/ 1451 w 1781"/>
                <a:gd name="T19" fmla="*/ 487 h 1543"/>
                <a:gd name="T20" fmla="*/ 1597 w 1781"/>
                <a:gd name="T21" fmla="*/ 1144 h 1543"/>
                <a:gd name="T22" fmla="*/ 1477 w 1781"/>
                <a:gd name="T23" fmla="*/ 1477 h 1543"/>
                <a:gd name="T24" fmla="*/ 1492 w 1781"/>
                <a:gd name="T25" fmla="*/ 1543 h 1543"/>
                <a:gd name="T26" fmla="*/ 1693 w 1781"/>
                <a:gd name="T27" fmla="*/ 861 h 1543"/>
                <a:gd name="T28" fmla="*/ 1781 w 1781"/>
                <a:gd name="T29" fmla="*/ 0 h 1543"/>
                <a:gd name="T30" fmla="*/ 1732 w 1781"/>
                <a:gd name="T31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1" h="1543">
                  <a:moveTo>
                    <a:pt x="1732" y="0"/>
                  </a:moveTo>
                  <a:lnTo>
                    <a:pt x="1732" y="0"/>
                  </a:lnTo>
                  <a:lnTo>
                    <a:pt x="1646" y="889"/>
                  </a:lnTo>
                  <a:lnTo>
                    <a:pt x="1644" y="889"/>
                  </a:lnTo>
                  <a:cubicBezTo>
                    <a:pt x="1632" y="722"/>
                    <a:pt x="1548" y="521"/>
                    <a:pt x="1445" y="394"/>
                  </a:cubicBezTo>
                  <a:cubicBezTo>
                    <a:pt x="1265" y="174"/>
                    <a:pt x="1002" y="41"/>
                    <a:pt x="706" y="41"/>
                  </a:cubicBezTo>
                  <a:cubicBezTo>
                    <a:pt x="424" y="41"/>
                    <a:pt x="173" y="166"/>
                    <a:pt x="0" y="362"/>
                  </a:cubicBezTo>
                  <a:lnTo>
                    <a:pt x="39" y="394"/>
                  </a:lnTo>
                  <a:cubicBezTo>
                    <a:pt x="203" y="209"/>
                    <a:pt x="437" y="91"/>
                    <a:pt x="706" y="91"/>
                  </a:cubicBezTo>
                  <a:cubicBezTo>
                    <a:pt x="1034" y="91"/>
                    <a:pt x="1301" y="259"/>
                    <a:pt x="1451" y="487"/>
                  </a:cubicBezTo>
                  <a:cubicBezTo>
                    <a:pt x="1584" y="691"/>
                    <a:pt x="1628" y="952"/>
                    <a:pt x="1597" y="1144"/>
                  </a:cubicBezTo>
                  <a:cubicBezTo>
                    <a:pt x="1587" y="1208"/>
                    <a:pt x="1563" y="1334"/>
                    <a:pt x="1477" y="1477"/>
                  </a:cubicBezTo>
                  <a:lnTo>
                    <a:pt x="1492" y="1543"/>
                  </a:lnTo>
                  <a:cubicBezTo>
                    <a:pt x="1598" y="1379"/>
                    <a:pt x="1652" y="1233"/>
                    <a:pt x="1693" y="861"/>
                  </a:cubicBezTo>
                  <a:cubicBezTo>
                    <a:pt x="1725" y="575"/>
                    <a:pt x="1781" y="0"/>
                    <a:pt x="1781" y="0"/>
                  </a:cubicBezTo>
                  <a:lnTo>
                    <a:pt x="1732" y="0"/>
                  </a:lnTo>
                  <a:close/>
                </a:path>
              </a:pathLst>
            </a:custGeom>
            <a:solidFill>
              <a:srgbClr val="FEFEF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2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79"/>
          <a:stretch/>
        </p:blipFill>
        <p:spPr>
          <a:xfrm>
            <a:off x="411593" y="3975195"/>
            <a:ext cx="8241006" cy="240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67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621"/>
            <a:ext cx="8229600" cy="84933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b="1" dirty="0">
                <a:solidFill>
                  <a:srgbClr val="000000"/>
                </a:solidFill>
                <a:latin typeface="Comic Sans MS" panose="030F0702030302020204" pitchFamily="66" charset="0"/>
                <a:ea typeface="+mn-ea"/>
                <a:cs typeface="+mn-cs"/>
              </a:rPr>
              <a:t>Summary</a:t>
            </a:r>
            <a:endParaRPr lang="zh-CN" altLang="en-US" sz="3600" b="1" dirty="0">
              <a:solidFill>
                <a:srgbClr val="00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34267" y="788503"/>
            <a:ext cx="8452624" cy="5161360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2300" b="1" i="1" dirty="0" smtClean="0"/>
              <a:t>Magnet &amp; CEPC-SPPC: </a:t>
            </a:r>
            <a:r>
              <a:rPr lang="en-US" altLang="zh-CN" sz="2300" i="1" dirty="0" smtClean="0"/>
              <a:t>High field magnet technology is the key to the success of the </a:t>
            </a:r>
            <a:r>
              <a:rPr lang="en-US" altLang="zh-CN" sz="2300" i="1" dirty="0"/>
              <a:t>high energy </a:t>
            </a:r>
            <a:r>
              <a:rPr lang="en-US" altLang="zh-CN" sz="2300" i="1" dirty="0" smtClean="0"/>
              <a:t>accelerators in future.</a:t>
            </a:r>
          </a:p>
          <a:p>
            <a:pPr algn="just">
              <a:lnSpc>
                <a:spcPct val="110000"/>
              </a:lnSpc>
            </a:pPr>
            <a:r>
              <a:rPr lang="en-US" altLang="zh-CN" sz="2300" b="1" i="1" dirty="0" smtClean="0"/>
              <a:t>SPPC design scope: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12 T IBS </a:t>
            </a:r>
            <a:r>
              <a:rPr lang="en-US" altLang="zh-CN" sz="2300" i="1" dirty="0" smtClean="0"/>
              <a:t>magnets to reach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70TeV with 100 km circumference</a:t>
            </a:r>
            <a:r>
              <a:rPr lang="en-US" altLang="zh-CN" sz="2300" i="1" dirty="0" smtClean="0"/>
              <a:t>. Upgrading phase: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20~24 T IBS </a:t>
            </a:r>
            <a:r>
              <a:rPr lang="en-US" altLang="zh-CN" sz="2300" i="1" dirty="0"/>
              <a:t>magnets </a:t>
            </a:r>
            <a:r>
              <a:rPr lang="en-US" altLang="zh-CN" sz="2300" i="1" dirty="0" smtClean="0"/>
              <a:t>to reach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125~150 </a:t>
            </a:r>
            <a:r>
              <a:rPr lang="en-US" altLang="zh-CN" sz="2300" i="1" dirty="0" err="1" smtClean="0">
                <a:solidFill>
                  <a:srgbClr val="FF0000"/>
                </a:solidFill>
              </a:rPr>
              <a:t>TeV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.</a:t>
            </a:r>
          </a:p>
          <a:p>
            <a:pPr algn="just">
              <a:lnSpc>
                <a:spcPct val="110000"/>
              </a:lnSpc>
            </a:pPr>
            <a:r>
              <a:rPr lang="en-US" altLang="zh-CN" sz="2300" i="1" dirty="0" smtClean="0"/>
              <a:t>Strong domestic collaboration for the advanced HTS conductor R&amp;D: </a:t>
            </a:r>
            <a:r>
              <a:rPr lang="en-US" altLang="zh-CN" sz="2300" i="1" dirty="0">
                <a:solidFill>
                  <a:srgbClr val="FF0000"/>
                </a:solidFill>
              </a:rPr>
              <a:t>Make IBS the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High-T</a:t>
            </a:r>
            <a:r>
              <a:rPr lang="en-US" altLang="zh-CN" sz="2300" i="1" baseline="-25000" dirty="0" smtClean="0">
                <a:solidFill>
                  <a:srgbClr val="FF0000"/>
                </a:solidFill>
              </a:rPr>
              <a:t>c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 and High-Field </a:t>
            </a:r>
            <a:r>
              <a:rPr lang="en-US" altLang="zh-CN" sz="2300" i="1" dirty="0">
                <a:solidFill>
                  <a:srgbClr val="FF0000"/>
                </a:solidFill>
              </a:rPr>
              <a:t>“</a:t>
            </a:r>
            <a:r>
              <a:rPr lang="en-US" altLang="zh-CN" sz="2300" i="1" dirty="0" err="1">
                <a:solidFill>
                  <a:srgbClr val="FF0000"/>
                </a:solidFill>
              </a:rPr>
              <a:t>NbTi</a:t>
            </a:r>
            <a:r>
              <a:rPr lang="en-US" altLang="zh-CN" sz="2300" i="1" dirty="0">
                <a:solidFill>
                  <a:srgbClr val="FF0000"/>
                </a:solidFill>
              </a:rPr>
              <a:t>” conductor in 10 years!</a:t>
            </a:r>
          </a:p>
          <a:p>
            <a:pPr algn="just">
              <a:lnSpc>
                <a:spcPct val="110000"/>
              </a:lnSpc>
            </a:pPr>
            <a:r>
              <a:rPr lang="en-US" altLang="zh-CN" sz="2300" b="1" i="1" dirty="0" smtClean="0"/>
              <a:t>R&amp;D </a:t>
            </a:r>
            <a:r>
              <a:rPr lang="en-US" altLang="zh-CN" sz="2300" b="1" i="1" dirty="0"/>
              <a:t>of high field  magnet </a:t>
            </a:r>
            <a:r>
              <a:rPr lang="en-US" altLang="zh-CN" sz="2300" b="1" i="1" dirty="0" smtClean="0"/>
              <a:t>technology: </a:t>
            </a:r>
            <a:r>
              <a:rPr lang="en-US" altLang="zh-CN" sz="2300" i="1" dirty="0" smtClean="0"/>
              <a:t>the</a:t>
            </a:r>
            <a:r>
              <a:rPr lang="en-US" altLang="zh-CN" sz="2300" b="1" i="1" dirty="0" smtClean="0"/>
              <a:t> </a:t>
            </a:r>
            <a:r>
              <a:rPr lang="en-US" altLang="zh-CN" sz="2300" i="1" dirty="0" smtClean="0"/>
              <a:t>1</a:t>
            </a:r>
            <a:r>
              <a:rPr lang="en-US" altLang="zh-CN" sz="2300" i="1" baseline="30000" dirty="0" smtClean="0"/>
              <a:t>st</a:t>
            </a:r>
            <a:r>
              <a:rPr lang="en-US" altLang="zh-CN" sz="2300" i="1" dirty="0" smtClean="0"/>
              <a:t> twin-aperture model dipole </a:t>
            </a:r>
            <a:r>
              <a:rPr lang="en-US" altLang="zh-CN" sz="2300" i="1" dirty="0">
                <a:solidFill>
                  <a:srgbClr val="FF0000"/>
                </a:solidFill>
              </a:rPr>
              <a:t>(NbTi+Nb</a:t>
            </a:r>
            <a:r>
              <a:rPr lang="en-US" altLang="zh-CN" sz="2300" i="1" baseline="-25000" dirty="0">
                <a:solidFill>
                  <a:srgbClr val="FF0000"/>
                </a:solidFill>
              </a:rPr>
              <a:t>3</a:t>
            </a:r>
            <a:r>
              <a:rPr lang="en-US" altLang="zh-CN" sz="2300" i="1" dirty="0">
                <a:solidFill>
                  <a:srgbClr val="FF0000"/>
                </a:solidFill>
              </a:rPr>
              <a:t>Sn) </a:t>
            </a:r>
            <a:r>
              <a:rPr lang="en-US" altLang="zh-CN" sz="2300" i="1" dirty="0"/>
              <a:t>reached</a:t>
            </a:r>
            <a:r>
              <a:rPr lang="en-US" altLang="zh-CN" sz="2300" i="1" dirty="0">
                <a:solidFill>
                  <a:srgbClr val="FF0000"/>
                </a:solidFill>
              </a:rPr>
              <a:t> 10.2 T @ 4.2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K</a:t>
            </a:r>
            <a:r>
              <a:rPr lang="en-US" altLang="zh-CN" sz="2300" i="1" dirty="0" smtClean="0"/>
              <a:t>; the 2</a:t>
            </a:r>
            <a:r>
              <a:rPr lang="en-US" altLang="zh-CN" sz="2300" i="1" baseline="30000" dirty="0" smtClean="0"/>
              <a:t>nd</a:t>
            </a:r>
            <a:r>
              <a:rPr lang="en-US" altLang="zh-CN" sz="2300" i="1" dirty="0" smtClean="0"/>
              <a:t> model dipole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 and IBS coils at high field </a:t>
            </a:r>
            <a:r>
              <a:rPr lang="en-US" altLang="zh-CN" sz="2300" i="1" dirty="0" smtClean="0"/>
              <a:t>are being tested.</a:t>
            </a:r>
            <a:endParaRPr lang="en-US" altLang="zh-CN" sz="2300" i="1" dirty="0" smtClean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altLang="zh-CN" sz="2300" b="1" i="1" dirty="0" smtClean="0"/>
              <a:t>CERN </a:t>
            </a:r>
            <a:r>
              <a:rPr lang="en-US" altLang="zh-CN" sz="2300" b="1" i="1" dirty="0"/>
              <a:t>&amp; China Collaboration: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Fabricating </a:t>
            </a:r>
            <a:r>
              <a:rPr lang="en-US" altLang="zh-CN" sz="2300" i="1" dirty="0">
                <a:solidFill>
                  <a:srgbClr val="FF0000"/>
                </a:solidFill>
              </a:rPr>
              <a:t>12 units CCT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corrector </a:t>
            </a:r>
            <a:r>
              <a:rPr lang="en-US" altLang="zh-CN" sz="2300" i="1" dirty="0">
                <a:solidFill>
                  <a:srgbClr val="FF0000"/>
                </a:solidFill>
              </a:rPr>
              <a:t>magnets for HL-LHC before </a:t>
            </a:r>
            <a:r>
              <a:rPr lang="en-US" altLang="zh-CN" sz="2300" i="1" dirty="0" smtClean="0">
                <a:solidFill>
                  <a:srgbClr val="FF0000"/>
                </a:solidFill>
              </a:rPr>
              <a:t>2022.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57200" y="6037272"/>
            <a:ext cx="8423753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2400" b="1" i="1" dirty="0">
                <a:solidFill>
                  <a:srgbClr val="FF0000"/>
                </a:solidFill>
              </a:rPr>
              <a:t>More Collaboration with worldwide labs are expected in </a:t>
            </a:r>
            <a:r>
              <a:rPr lang="en-US" altLang="zh-CN" sz="2400" b="1" i="1" dirty="0" smtClean="0">
                <a:solidFill>
                  <a:srgbClr val="FF0000"/>
                </a:solidFill>
              </a:rPr>
              <a:t>future</a:t>
            </a:r>
            <a:r>
              <a:rPr lang="en-US" altLang="zh-CN" sz="2400" b="1" i="1" dirty="0">
                <a:solidFill>
                  <a:srgbClr val="FF0000"/>
                </a:solidFill>
              </a:rPr>
              <a:t>!</a:t>
            </a:r>
            <a:endParaRPr lang="en-US" altLang="zh-CN" sz="2400" b="1" i="1" dirty="0"/>
          </a:p>
        </p:txBody>
      </p:sp>
    </p:spTree>
    <p:extLst>
      <p:ext uri="{BB962C8B-B14F-4D97-AF65-F5344CB8AC3E}">
        <p14:creationId xmlns:p14="http://schemas.microsoft.com/office/powerpoint/2010/main" val="247165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1019343" y="444631"/>
            <a:ext cx="7105313" cy="75557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6000" i="1" dirty="0" smtClean="0">
                <a:solidFill>
                  <a:srgbClr val="FF0000"/>
                </a:solidFill>
              </a:rPr>
              <a:t>Thanks for your attention!</a:t>
            </a:r>
            <a:endParaRPr lang="zh-CN" altLang="en-US" sz="6000" i="1" dirty="0">
              <a:solidFill>
                <a:srgbClr val="FF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dirty="0" smtClean="0"/>
              <a:t>Q. XU, AdvSCMws 2019, KEK, Jan. 21-23 2019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278"/>
            <a:ext cx="9144000" cy="4572000"/>
          </a:xfrm>
          <a:prstGeom prst="rect">
            <a:avLst/>
          </a:prstGeom>
        </p:spPr>
      </p:pic>
      <p:sp>
        <p:nvSpPr>
          <p:cNvPr id="6" name="页脚占位符 3"/>
          <p:cNvSpPr txBox="1">
            <a:spLocks/>
          </p:cNvSpPr>
          <p:nvPr/>
        </p:nvSpPr>
        <p:spPr>
          <a:xfrm>
            <a:off x="7139836" y="5674290"/>
            <a:ext cx="2004164" cy="391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Tsukuba Center</a:t>
            </a:r>
            <a:r>
              <a:rPr lang="nl-NL" altLang="zh-CN" dirty="0" smtClean="0"/>
              <a:t>, Jan. 20 2019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59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0525" y="0"/>
            <a:ext cx="8482947" cy="1325563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The Conceptual Design Report of Circular Electron Positron Collider is Officially Released 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in Nov 2018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26" y="2495947"/>
            <a:ext cx="8482947" cy="38604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2921" y="1295618"/>
            <a:ext cx="83381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Century Gothic" panose="020B0502020202090204" pitchFamily="34" charset="0"/>
              </a:rPr>
              <a:t>On November 14th, the Circular Electron Positron Collider (CEPC) research group officially released the CEPC Conceptual Design Report (CDR), which are the “Conceptual Design Report -- accelerator Volume” and “Conceptual Design Report -- Detector and Physics Volume”.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805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563"/>
          <a:stretch/>
        </p:blipFill>
        <p:spPr>
          <a:xfrm>
            <a:off x="6286500" y="3902151"/>
            <a:ext cx="2839860" cy="277399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4"/>
          <a:stretch/>
        </p:blipFill>
        <p:spPr>
          <a:xfrm>
            <a:off x="2611057" y="3736670"/>
            <a:ext cx="3573843" cy="3003549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87053" y="963103"/>
            <a:ext cx="5261411" cy="232188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US" altLang="zh-CN" sz="2200" b="1" i="1" dirty="0" smtClean="0"/>
              <a:t>Main dipoles</a:t>
            </a:r>
          </a:p>
          <a:p>
            <a:pPr algn="just"/>
            <a:r>
              <a:rPr lang="en-US" altLang="zh-CN" sz="2200" i="1" dirty="0" smtClean="0"/>
              <a:t>Field </a:t>
            </a:r>
            <a:r>
              <a:rPr lang="en-US" altLang="zh-CN" sz="2200" i="1" dirty="0"/>
              <a:t>strength: </a:t>
            </a:r>
            <a:r>
              <a:rPr lang="en-US" altLang="zh-CN" sz="2200" i="1" dirty="0" smtClean="0">
                <a:solidFill>
                  <a:srgbClr val="FF0000"/>
                </a:solidFill>
              </a:rPr>
              <a:t>12~24 </a:t>
            </a:r>
            <a:r>
              <a:rPr lang="en-US" altLang="zh-CN" sz="2200" i="1" dirty="0">
                <a:solidFill>
                  <a:srgbClr val="FF0000"/>
                </a:solidFill>
              </a:rPr>
              <a:t>(</a:t>
            </a:r>
            <a:r>
              <a:rPr lang="en-US" altLang="zh-CN" sz="2200" i="1" dirty="0" smtClean="0">
                <a:solidFill>
                  <a:srgbClr val="FF0000"/>
                </a:solidFill>
              </a:rPr>
              <a:t>Upgrading) </a:t>
            </a:r>
            <a:r>
              <a:rPr lang="en-US" altLang="zh-CN" sz="2200" i="1" dirty="0">
                <a:solidFill>
                  <a:srgbClr val="FF0000"/>
                </a:solidFill>
              </a:rPr>
              <a:t>Tesla </a:t>
            </a:r>
          </a:p>
          <a:p>
            <a:pPr algn="just"/>
            <a:r>
              <a:rPr lang="en-US" altLang="zh-CN" sz="2200" i="1" dirty="0"/>
              <a:t>Aperture diameter: </a:t>
            </a:r>
            <a:r>
              <a:rPr lang="en-US" altLang="zh-CN" sz="2200" i="1" dirty="0">
                <a:solidFill>
                  <a:srgbClr val="FF0000"/>
                </a:solidFill>
              </a:rPr>
              <a:t>40~50 mm </a:t>
            </a:r>
          </a:p>
          <a:p>
            <a:pPr algn="just"/>
            <a:r>
              <a:rPr lang="en-US" altLang="zh-CN" sz="2200" i="1" dirty="0"/>
              <a:t>Field quality: 10</a:t>
            </a:r>
            <a:r>
              <a:rPr lang="en-US" altLang="zh-CN" sz="2200" i="1" baseline="30000" dirty="0"/>
              <a:t>-4</a:t>
            </a:r>
            <a:r>
              <a:rPr lang="en-US" altLang="zh-CN" sz="2200" i="1" dirty="0"/>
              <a:t> at the 2/3 aperture radius</a:t>
            </a:r>
            <a:endParaRPr lang="zh-CN" altLang="zh-CN" sz="2200" i="1" dirty="0"/>
          </a:p>
          <a:p>
            <a:pPr algn="just"/>
            <a:r>
              <a:rPr lang="en-US" altLang="zh-CN" sz="2200" i="1" dirty="0"/>
              <a:t>Outer diameter: </a:t>
            </a:r>
            <a:r>
              <a:rPr lang="en-US" altLang="zh-CN" sz="2200" i="1" dirty="0" smtClean="0">
                <a:solidFill>
                  <a:srgbClr val="FF0000"/>
                </a:solidFill>
              </a:rPr>
              <a:t>650-900</a:t>
            </a:r>
            <a:r>
              <a:rPr lang="en-US" altLang="zh-CN" sz="2200" i="1" dirty="0" smtClean="0"/>
              <a:t> </a:t>
            </a:r>
            <a:r>
              <a:rPr lang="en-US" altLang="zh-CN" sz="2200" i="1" dirty="0" smtClean="0">
                <a:solidFill>
                  <a:srgbClr val="FF0000"/>
                </a:solidFill>
              </a:rPr>
              <a:t>mm</a:t>
            </a:r>
            <a:r>
              <a:rPr lang="en-US" altLang="zh-CN" sz="2200" i="1" dirty="0" smtClean="0"/>
              <a:t> in </a:t>
            </a:r>
            <a:r>
              <a:rPr lang="en-US" altLang="zh-CN" sz="2200" i="1" dirty="0"/>
              <a:t>a 1.5 m cryostat</a:t>
            </a:r>
          </a:p>
          <a:p>
            <a:pPr algn="just"/>
            <a:r>
              <a:rPr lang="en-US" altLang="zh-CN" sz="2200" i="1" dirty="0"/>
              <a:t>Tunnel cross section: 6 m wide and 5.4 m </a:t>
            </a:r>
            <a:r>
              <a:rPr lang="en-US" altLang="zh-CN" sz="2200" i="1" dirty="0" smtClean="0"/>
              <a:t>high</a:t>
            </a:r>
          </a:p>
          <a:p>
            <a:pPr marL="0" indent="0" algn="just">
              <a:buNone/>
            </a:pPr>
            <a:endParaRPr lang="en-US" altLang="zh-CN" sz="2200" i="1" dirty="0"/>
          </a:p>
        </p:txBody>
      </p:sp>
      <p:sp>
        <p:nvSpPr>
          <p:cNvPr id="11" name="Rectangle 10"/>
          <p:cNvSpPr/>
          <p:nvPr/>
        </p:nvSpPr>
        <p:spPr>
          <a:xfrm>
            <a:off x="3584753" y="3484834"/>
            <a:ext cx="19671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6-m Tunnel for CEPC-SPPC </a:t>
            </a:r>
            <a:endParaRPr lang="zh-CN" altLang="en-US" sz="1200" i="1" dirty="0"/>
          </a:p>
        </p:txBody>
      </p:sp>
      <p:sp>
        <p:nvSpPr>
          <p:cNvPr id="17" name="Rectangle 37"/>
          <p:cNvSpPr/>
          <p:nvPr/>
        </p:nvSpPr>
        <p:spPr>
          <a:xfrm>
            <a:off x="121154" y="1043264"/>
            <a:ext cx="3365900" cy="2387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spcBef>
                <a:spcPts val="450"/>
              </a:spcBef>
            </a:pPr>
            <a:r>
              <a:rPr lang="en-US" altLang="zh-CN" sz="2000" b="1" i="1" dirty="0" smtClean="0"/>
              <a:t>SPPC</a:t>
            </a:r>
            <a:endParaRPr lang="en-US" altLang="zh-CN" b="1" i="1" dirty="0"/>
          </a:p>
          <a:p>
            <a:pPr marL="285750" indent="-285750">
              <a:lnSpc>
                <a:spcPts val="16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2000" b="1" i="1" dirty="0" smtClean="0">
                <a:solidFill>
                  <a:srgbClr val="FF0000"/>
                </a:solidFill>
              </a:rPr>
              <a:t>100</a:t>
            </a:r>
            <a:r>
              <a:rPr lang="en-US" altLang="zh-CN" i="1" dirty="0" smtClean="0"/>
              <a:t> </a:t>
            </a:r>
            <a:r>
              <a:rPr lang="en-US" altLang="zh-CN" i="1" dirty="0">
                <a:solidFill>
                  <a:srgbClr val="FF0000"/>
                </a:solidFill>
              </a:rPr>
              <a:t>km</a:t>
            </a:r>
            <a:r>
              <a:rPr lang="en-US" altLang="zh-CN" i="1" dirty="0"/>
              <a:t> in circumference   </a:t>
            </a:r>
          </a:p>
          <a:p>
            <a:pPr marL="285750" indent="-285750">
              <a:lnSpc>
                <a:spcPts val="16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i="1" dirty="0" smtClean="0"/>
              <a:t>C.M</a:t>
            </a:r>
            <a:r>
              <a:rPr lang="en-US" altLang="zh-CN" i="1" dirty="0"/>
              <a:t>. energy </a:t>
            </a:r>
            <a:r>
              <a:rPr lang="en-US" altLang="zh-CN" i="1" dirty="0" smtClean="0">
                <a:solidFill>
                  <a:srgbClr val="FF0000"/>
                </a:solidFill>
              </a:rPr>
              <a:t>70-150 (Upgrading</a:t>
            </a:r>
            <a:r>
              <a:rPr lang="en-US" altLang="zh-CN" i="1" dirty="0">
                <a:solidFill>
                  <a:srgbClr val="FF0000"/>
                </a:solidFill>
              </a:rPr>
              <a:t>) </a:t>
            </a:r>
            <a:r>
              <a:rPr lang="en-US" altLang="zh-CN" i="1" dirty="0" err="1" smtClean="0">
                <a:solidFill>
                  <a:srgbClr val="FF0000"/>
                </a:solidFill>
              </a:rPr>
              <a:t>TeV</a:t>
            </a:r>
            <a:endParaRPr lang="en-US" altLang="zh-CN" i="1" dirty="0">
              <a:solidFill>
                <a:srgbClr val="FF0000"/>
              </a:solidFill>
            </a:endParaRPr>
          </a:p>
          <a:p>
            <a:pPr marL="285750" indent="-285750">
              <a:lnSpc>
                <a:spcPts val="16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i="1" dirty="0" smtClean="0"/>
              <a:t>Timeline</a:t>
            </a:r>
          </a:p>
          <a:p>
            <a:pPr>
              <a:lnSpc>
                <a:spcPts val="1600"/>
              </a:lnSpc>
              <a:spcBef>
                <a:spcPts val="450"/>
              </a:spcBef>
            </a:pPr>
            <a:r>
              <a:rPr lang="en-US" altLang="zh-CN" i="1" dirty="0" smtClean="0"/>
              <a:t>     Pre-study</a:t>
            </a:r>
            <a:r>
              <a:rPr lang="en-US" altLang="zh-CN" i="1" dirty="0"/>
              <a:t>:             </a:t>
            </a:r>
            <a:r>
              <a:rPr lang="en-US" altLang="zh-CN" i="1" dirty="0" smtClean="0"/>
              <a:t>2013-2020</a:t>
            </a:r>
            <a:endParaRPr lang="en-US" altLang="zh-CN" i="1" dirty="0"/>
          </a:p>
          <a:p>
            <a:pPr>
              <a:lnSpc>
                <a:spcPts val="1600"/>
              </a:lnSpc>
              <a:spcBef>
                <a:spcPts val="450"/>
              </a:spcBef>
            </a:pPr>
            <a:r>
              <a:rPr lang="en-US" altLang="zh-CN" i="1" dirty="0" smtClean="0"/>
              <a:t>     R&amp;D</a:t>
            </a:r>
            <a:r>
              <a:rPr lang="en-US" altLang="zh-CN" i="1" dirty="0"/>
              <a:t>:                      </a:t>
            </a:r>
            <a:r>
              <a:rPr lang="en-US" altLang="zh-CN" i="1" dirty="0" smtClean="0"/>
              <a:t>2020-2030</a:t>
            </a:r>
            <a:endParaRPr lang="en-US" altLang="zh-CN" i="1" dirty="0"/>
          </a:p>
          <a:p>
            <a:pPr>
              <a:lnSpc>
                <a:spcPts val="1600"/>
              </a:lnSpc>
              <a:spcBef>
                <a:spcPts val="450"/>
              </a:spcBef>
            </a:pPr>
            <a:r>
              <a:rPr lang="en-US" altLang="zh-CN" i="1" dirty="0" smtClean="0"/>
              <a:t>     Eng. Design:         2030-2035</a:t>
            </a:r>
            <a:endParaRPr lang="en-US" altLang="zh-CN" i="1" dirty="0"/>
          </a:p>
          <a:p>
            <a:pPr>
              <a:lnSpc>
                <a:spcPts val="1600"/>
              </a:lnSpc>
              <a:spcBef>
                <a:spcPts val="450"/>
              </a:spcBef>
            </a:pPr>
            <a:r>
              <a:rPr lang="en-US" altLang="zh-CN" i="1" dirty="0" smtClean="0"/>
              <a:t>     </a:t>
            </a:r>
            <a:r>
              <a:rPr lang="en-US" altLang="zh-CN" b="1" i="1" dirty="0" smtClean="0"/>
              <a:t>Construction</a:t>
            </a:r>
            <a:r>
              <a:rPr lang="en-US" altLang="zh-CN" b="1" i="1" dirty="0"/>
              <a:t>:       </a:t>
            </a:r>
            <a:r>
              <a:rPr lang="en-US" altLang="zh-CN" b="1" i="1" dirty="0" smtClean="0"/>
              <a:t>2035-2042</a:t>
            </a:r>
            <a:endParaRPr lang="en-US" altLang="zh-CN" b="1" i="1" dirty="0"/>
          </a:p>
        </p:txBody>
      </p:sp>
      <p:sp>
        <p:nvSpPr>
          <p:cNvPr id="18" name="Rounded Rectangle 38"/>
          <p:cNvSpPr/>
          <p:nvPr/>
        </p:nvSpPr>
        <p:spPr>
          <a:xfrm>
            <a:off x="3487053" y="927248"/>
            <a:ext cx="5402947" cy="2298665"/>
          </a:xfrm>
          <a:prstGeom prst="roundRect">
            <a:avLst>
              <a:gd name="adj" fmla="val 4280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Rounded Rectangle 38"/>
          <p:cNvSpPr/>
          <p:nvPr/>
        </p:nvSpPr>
        <p:spPr>
          <a:xfrm>
            <a:off x="121153" y="940542"/>
            <a:ext cx="3367153" cy="2472861"/>
          </a:xfrm>
          <a:prstGeom prst="roundRect">
            <a:avLst>
              <a:gd name="adj" fmla="val 4280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21" name="Objet 7"/>
          <p:cNvGraphicFramePr>
            <a:graphicFrameLocks noChangeAspect="1"/>
          </p:cNvGraphicFramePr>
          <p:nvPr>
            <p:extLst/>
          </p:nvPr>
        </p:nvGraphicFramePr>
        <p:xfrm>
          <a:off x="5673725" y="936485"/>
          <a:ext cx="31464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" name="公式" r:id="rId5" imgW="1701720" imgH="203040" progId="Equation.3">
                  <p:embed/>
                </p:oleObj>
              </mc:Choice>
              <mc:Fallback>
                <p:oleObj name="公式" r:id="rId5" imgW="17017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3725" y="936485"/>
                        <a:ext cx="3146425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464315" y="764704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139039" y="3443585"/>
            <a:ext cx="29619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Conceptual design of the SPPC 12-T  magnet with IBS and common coil configuration</a:t>
            </a:r>
            <a:endParaRPr lang="zh-CN" altLang="en-US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70756" y="5441338"/>
            <a:ext cx="453544" cy="436100"/>
          </a:xfrm>
          <a:prstGeom prst="ellipse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269763" y="5083232"/>
            <a:ext cx="97815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  <a:latin typeface="Times New Roman" panose="02020603050405020304" pitchFamily="18" charset="0"/>
              </a:rPr>
              <a:t>SPPC </a:t>
            </a:r>
            <a:r>
              <a:rPr lang="en-US" altLang="zh-CN" sz="105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collider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94161" y="5446442"/>
            <a:ext cx="96372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CEPC collider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94161" y="5128471"/>
            <a:ext cx="95090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CEPC booster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  <p:pic>
        <p:nvPicPr>
          <p:cNvPr id="28" name="内容占位符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" r="5803"/>
          <a:stretch/>
        </p:blipFill>
        <p:spPr>
          <a:xfrm>
            <a:off x="12699" y="3619517"/>
            <a:ext cx="2649157" cy="2905349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title"/>
          </p:nvPr>
        </p:nvSpPr>
        <p:spPr>
          <a:xfrm>
            <a:off x="464315" y="44325"/>
            <a:ext cx="8215370" cy="706090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b="1" dirty="0">
                <a:latin typeface="Comic Sans MS" panose="030F0702030302020204" pitchFamily="66" charset="0"/>
                <a:ea typeface="+mn-ea"/>
                <a:cs typeface="+mn-cs"/>
              </a:rPr>
              <a:t>SPPC </a:t>
            </a:r>
            <a:r>
              <a:rPr lang="en-US" altLang="zh-CN" sz="3200" b="1" dirty="0" smtClean="0">
                <a:latin typeface="Comic Sans MS" panose="030F0702030302020204" pitchFamily="66" charset="0"/>
                <a:ea typeface="+mn-ea"/>
                <a:cs typeface="+mn-cs"/>
              </a:rPr>
              <a:t>Magnet Design Scope (V201701) </a:t>
            </a:r>
            <a:endParaRPr lang="zh-CN" altLang="en-US" sz="2700" b="1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8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315" y="44325"/>
            <a:ext cx="8215370" cy="706090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b="1" dirty="0">
                <a:latin typeface="Comic Sans MS" panose="030F0702030302020204" pitchFamily="66" charset="0"/>
                <a:ea typeface="+mn-ea"/>
                <a:cs typeface="+mn-cs"/>
              </a:rPr>
              <a:t>SPPC </a:t>
            </a:r>
            <a:r>
              <a:rPr lang="en-US" altLang="zh-CN" sz="3200" b="1" dirty="0" smtClean="0">
                <a:latin typeface="Comic Sans MS" panose="030F0702030302020204" pitchFamily="66" charset="0"/>
                <a:ea typeface="+mn-ea"/>
                <a:cs typeface="+mn-cs"/>
              </a:rPr>
              <a:t>Magnet Design Scope</a:t>
            </a:r>
            <a:endParaRPr lang="zh-CN" altLang="en-US" sz="2700" b="1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7917" y="856310"/>
            <a:ext cx="8428165" cy="5839766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Baseline design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>
                <a:solidFill>
                  <a:srgbClr val="0070C0"/>
                </a:solidFill>
              </a:rPr>
              <a:t>Tunnel circumference: </a:t>
            </a:r>
            <a:r>
              <a:rPr lang="en-US" altLang="zh-CN" sz="2200" dirty="0">
                <a:solidFill>
                  <a:srgbClr val="FF0000"/>
                </a:solidFill>
              </a:rPr>
              <a:t>100 km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>
                <a:solidFill>
                  <a:srgbClr val="0070C0"/>
                </a:solidFill>
              </a:rPr>
              <a:t>Dipole magnet field: </a:t>
            </a:r>
            <a:r>
              <a:rPr lang="en-US" altLang="zh-CN" sz="2200" dirty="0">
                <a:solidFill>
                  <a:srgbClr val="FF0000"/>
                </a:solidFill>
              </a:rPr>
              <a:t>12 T, </a:t>
            </a:r>
            <a:r>
              <a:rPr lang="en-US" altLang="zh-CN" sz="2200" dirty="0" smtClean="0">
                <a:solidFill>
                  <a:srgbClr val="FF0000"/>
                </a:solidFill>
              </a:rPr>
              <a:t>iron-based </a:t>
            </a:r>
            <a:r>
              <a:rPr lang="en-US" altLang="zh-CN" sz="2200" dirty="0">
                <a:solidFill>
                  <a:srgbClr val="FF0000"/>
                </a:solidFill>
              </a:rPr>
              <a:t>HTS </a:t>
            </a:r>
            <a:r>
              <a:rPr lang="en-US" altLang="zh-CN" sz="2200" dirty="0" smtClean="0">
                <a:solidFill>
                  <a:srgbClr val="FF0000"/>
                </a:solidFill>
              </a:rPr>
              <a:t>technology (IBS)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>
                <a:solidFill>
                  <a:srgbClr val="0070C0"/>
                </a:solidFill>
              </a:rPr>
              <a:t>Center of Mass energy: </a:t>
            </a:r>
            <a:r>
              <a:rPr lang="en-US" altLang="zh-CN" sz="2200" dirty="0">
                <a:solidFill>
                  <a:srgbClr val="FF0000"/>
                </a:solidFill>
              </a:rPr>
              <a:t>&gt;70 TeV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>
                <a:solidFill>
                  <a:srgbClr val="0070C0"/>
                </a:solidFill>
              </a:rPr>
              <a:t>Injector chain: 2.1 TeV</a:t>
            </a:r>
          </a:p>
          <a:p>
            <a:pPr>
              <a:lnSpc>
                <a:spcPct val="11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Upgrading phase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>
                <a:solidFill>
                  <a:srgbClr val="0070C0"/>
                </a:solidFill>
              </a:rPr>
              <a:t>Dipole magnet field: </a:t>
            </a:r>
            <a:r>
              <a:rPr lang="en-US" altLang="zh-CN" sz="2200" dirty="0">
                <a:solidFill>
                  <a:srgbClr val="FF0000"/>
                </a:solidFill>
              </a:rPr>
              <a:t>20 -24T, </a:t>
            </a:r>
            <a:r>
              <a:rPr lang="en-US" altLang="zh-CN" sz="2200" dirty="0" smtClean="0">
                <a:solidFill>
                  <a:srgbClr val="FF0000"/>
                </a:solidFill>
              </a:rPr>
              <a:t>IBS </a:t>
            </a:r>
            <a:r>
              <a:rPr lang="en-US" altLang="zh-CN" sz="2200" dirty="0">
                <a:solidFill>
                  <a:srgbClr val="FF0000"/>
                </a:solidFill>
              </a:rPr>
              <a:t>technology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>
                <a:solidFill>
                  <a:srgbClr val="0070C0"/>
                </a:solidFill>
              </a:rPr>
              <a:t>Center of Mass energy: </a:t>
            </a:r>
            <a:r>
              <a:rPr lang="en-US" altLang="zh-CN" sz="2200" dirty="0">
                <a:solidFill>
                  <a:srgbClr val="FF0000"/>
                </a:solidFill>
              </a:rPr>
              <a:t>&gt;125 TeV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>
                <a:solidFill>
                  <a:srgbClr val="0070C0"/>
                </a:solidFill>
              </a:rPr>
              <a:t>Injector chain: 4.2 TeV (adding a high-energy booster ring in the main tunnel in the place of the electron ring and booster)</a:t>
            </a:r>
          </a:p>
          <a:p>
            <a:pPr>
              <a:lnSpc>
                <a:spcPct val="110000"/>
              </a:lnSpc>
            </a:pPr>
            <a:r>
              <a:rPr lang="en-US" altLang="zh-CN" b="1" dirty="0"/>
              <a:t>Development of high-field superconducting magnet technology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>
                <a:solidFill>
                  <a:srgbClr val="0070C0"/>
                </a:solidFill>
              </a:rPr>
              <a:t>Starting to develop </a:t>
            </a:r>
            <a:r>
              <a:rPr lang="en-US" altLang="zh-CN" sz="2200" dirty="0" smtClean="0">
                <a:solidFill>
                  <a:srgbClr val="0070C0"/>
                </a:solidFill>
              </a:rPr>
              <a:t>HTS </a:t>
            </a:r>
            <a:r>
              <a:rPr lang="en-US" altLang="zh-CN" sz="2200" dirty="0">
                <a:solidFill>
                  <a:srgbClr val="0070C0"/>
                </a:solidFill>
              </a:rPr>
              <a:t>magnet technology before applicable </a:t>
            </a:r>
            <a:r>
              <a:rPr lang="en-US" altLang="zh-CN" sz="2200" dirty="0" smtClean="0">
                <a:solidFill>
                  <a:srgbClr val="0070C0"/>
                </a:solidFill>
              </a:rPr>
              <a:t>IBS wire </a:t>
            </a:r>
            <a:r>
              <a:rPr lang="en-US" altLang="zh-CN" sz="2200" dirty="0">
                <a:solidFill>
                  <a:srgbClr val="0070C0"/>
                </a:solidFill>
              </a:rPr>
              <a:t>is </a:t>
            </a:r>
            <a:r>
              <a:rPr lang="en-US" altLang="zh-CN" sz="2200" dirty="0" smtClean="0">
                <a:solidFill>
                  <a:srgbClr val="0070C0"/>
                </a:solidFill>
              </a:rPr>
              <a:t>available</a:t>
            </a:r>
            <a:endParaRPr lang="en-US" altLang="zh-CN" sz="2200" dirty="0">
              <a:solidFill>
                <a:srgbClr val="0070C0"/>
              </a:solidFill>
            </a:endParaRP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sz="2200" dirty="0" err="1" smtClean="0">
                <a:solidFill>
                  <a:srgbClr val="FF0000"/>
                </a:solidFill>
              </a:rPr>
              <a:t>ReBCO</a:t>
            </a:r>
            <a:r>
              <a:rPr lang="en-US" altLang="zh-CN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>
                <a:solidFill>
                  <a:srgbClr val="FF0000"/>
                </a:solidFill>
              </a:rPr>
              <a:t>&amp;</a:t>
            </a:r>
            <a:r>
              <a:rPr lang="en-US" altLang="zh-CN" sz="2200" dirty="0" smtClean="0">
                <a:solidFill>
                  <a:srgbClr val="FF0000"/>
                </a:solidFill>
              </a:rPr>
              <a:t> Bi-2212 </a:t>
            </a:r>
            <a:r>
              <a:rPr lang="en-US" altLang="zh-CN" sz="2200" dirty="0">
                <a:solidFill>
                  <a:srgbClr val="FF0000"/>
                </a:solidFill>
              </a:rPr>
              <a:t>and LTS </a:t>
            </a:r>
            <a:r>
              <a:rPr lang="en-US" altLang="zh-CN" sz="2200" dirty="0" smtClean="0">
                <a:solidFill>
                  <a:srgbClr val="FF0000"/>
                </a:solidFill>
              </a:rPr>
              <a:t>wires </a:t>
            </a:r>
            <a:r>
              <a:rPr lang="en-US" altLang="zh-CN" sz="2200" dirty="0">
                <a:solidFill>
                  <a:srgbClr val="0070C0"/>
                </a:solidFill>
              </a:rPr>
              <a:t>be used for </a:t>
            </a:r>
            <a:r>
              <a:rPr lang="en-US" altLang="zh-CN" sz="2200" dirty="0" smtClean="0">
                <a:solidFill>
                  <a:srgbClr val="FF0000"/>
                </a:solidFill>
              </a:rPr>
              <a:t>model magnet studies </a:t>
            </a:r>
            <a:r>
              <a:rPr lang="en-US" altLang="zh-CN" sz="2200" dirty="0" smtClean="0">
                <a:solidFill>
                  <a:srgbClr val="0070C0"/>
                </a:solidFill>
              </a:rPr>
              <a:t>and as </a:t>
            </a:r>
            <a:r>
              <a:rPr lang="en-US" altLang="zh-CN" sz="2200" dirty="0" smtClean="0">
                <a:solidFill>
                  <a:srgbClr val="FF0000"/>
                </a:solidFill>
              </a:rPr>
              <a:t>options for SPPC</a:t>
            </a:r>
            <a:r>
              <a:rPr lang="en-US" altLang="zh-CN" sz="2200" dirty="0" smtClean="0">
                <a:solidFill>
                  <a:srgbClr val="0070C0"/>
                </a:solidFill>
              </a:rPr>
              <a:t>: stress </a:t>
            </a:r>
            <a:r>
              <a:rPr lang="en-US" altLang="zh-CN" sz="2200" dirty="0">
                <a:solidFill>
                  <a:srgbClr val="0070C0"/>
                </a:solidFill>
              </a:rPr>
              <a:t>management, quench protection, field quality control and fabrication methods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134381" y="856310"/>
            <a:ext cx="3595408" cy="738664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C00000"/>
                </a:solidFill>
              </a:rPr>
              <a:t>Top priority: reducing cost!</a:t>
            </a:r>
          </a:p>
          <a:p>
            <a:r>
              <a:rPr lang="en-US" altLang="zh-CN" b="1" i="1" dirty="0" smtClean="0">
                <a:solidFill>
                  <a:srgbClr val="C00000"/>
                </a:solidFill>
              </a:rPr>
              <a:t>Instead of increasing field</a:t>
            </a:r>
            <a:endParaRPr lang="zh-CN" altLang="en-US" b="1" i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70555" y="2333506"/>
            <a:ext cx="4824377" cy="830997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solidFill>
                  <a:srgbClr val="C00000"/>
                </a:solidFill>
              </a:rPr>
              <a:t>Make IBS the </a:t>
            </a:r>
            <a:r>
              <a:rPr lang="en-US" altLang="zh-CN" sz="2400" b="1" i="1" dirty="0">
                <a:solidFill>
                  <a:srgbClr val="C00000"/>
                </a:solidFill>
              </a:rPr>
              <a:t>High-T</a:t>
            </a:r>
            <a:r>
              <a:rPr lang="en-US" altLang="zh-CN" sz="2400" b="1" i="1" baseline="-25000" dirty="0">
                <a:solidFill>
                  <a:srgbClr val="C00000"/>
                </a:solidFill>
              </a:rPr>
              <a:t>c</a:t>
            </a:r>
            <a:r>
              <a:rPr lang="en-US" altLang="zh-CN" sz="2400" b="1" i="1" dirty="0">
                <a:solidFill>
                  <a:srgbClr val="C00000"/>
                </a:solidFill>
              </a:rPr>
              <a:t> and High-Field  </a:t>
            </a:r>
            <a:endParaRPr lang="en-US" altLang="zh-CN" sz="2400" b="1" i="1" dirty="0" smtClean="0">
              <a:solidFill>
                <a:srgbClr val="C00000"/>
              </a:solidFill>
            </a:endParaRPr>
          </a:p>
          <a:p>
            <a:r>
              <a:rPr lang="en-US" altLang="zh-CN" sz="2400" b="1" i="1" dirty="0" smtClean="0">
                <a:solidFill>
                  <a:srgbClr val="C00000"/>
                </a:solidFill>
              </a:rPr>
              <a:t>“</a:t>
            </a:r>
            <a:r>
              <a:rPr lang="en-US" altLang="zh-CN" sz="2400" b="1" i="1" dirty="0" err="1" smtClean="0">
                <a:solidFill>
                  <a:srgbClr val="C00000"/>
                </a:solidFill>
              </a:rPr>
              <a:t>NbTi</a:t>
            </a:r>
            <a:r>
              <a:rPr lang="en-US" altLang="zh-CN" sz="2400" b="1" i="1" dirty="0" smtClean="0">
                <a:solidFill>
                  <a:srgbClr val="C00000"/>
                </a:solidFill>
              </a:rPr>
              <a:t>” superconductor in 10 years!</a:t>
            </a:r>
            <a:endParaRPr lang="zh-CN" altLang="en-US" b="1" i="1" dirty="0">
              <a:solidFill>
                <a:srgbClr val="C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93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"/>
          <p:cNvSpPr txBox="1"/>
          <p:nvPr/>
        </p:nvSpPr>
        <p:spPr>
          <a:xfrm>
            <a:off x="859503" y="95835"/>
            <a:ext cx="7216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Comic Sans MS" panose="030F0702030302020204" pitchFamily="66" charset="0"/>
              </a:rPr>
              <a:t>J</a:t>
            </a:r>
            <a:r>
              <a:rPr lang="en-US" altLang="zh-CN" sz="3200" b="1" baseline="-25000" dirty="0" smtClean="0">
                <a:latin typeface="Comic Sans MS" panose="030F0702030302020204" pitchFamily="66" charset="0"/>
              </a:rPr>
              <a:t>e</a:t>
            </a:r>
            <a:r>
              <a:rPr lang="en-US" altLang="zh-CN" sz="3200" b="1" dirty="0" smtClean="0">
                <a:latin typeface="Comic Sans MS" panose="030F0702030302020204" pitchFamily="66" charset="0"/>
              </a:rPr>
              <a:t> of IBS: 2016-2025</a:t>
            </a:r>
            <a:endParaRPr lang="zh-CN" altLang="en-US" sz="3200" b="1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5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544614"/>
              </p:ext>
            </p:extLst>
          </p:nvPr>
        </p:nvGraphicFramePr>
        <p:xfrm>
          <a:off x="191179" y="763114"/>
          <a:ext cx="8659091" cy="5997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582" y="3998366"/>
            <a:ext cx="3205093" cy="146704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1190" y="1419784"/>
            <a:ext cx="8863239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b="1" i="1" dirty="0">
                <a:solidFill>
                  <a:srgbClr val="FF0000"/>
                </a:solidFill>
                <a:ea typeface="黑体" panose="02010609060101010101" pitchFamily="49" charset="-122"/>
              </a:rPr>
              <a:t>Goal</a:t>
            </a:r>
            <a:r>
              <a:rPr lang="zh-CN" altLang="en-US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：</a:t>
            </a:r>
            <a:endParaRPr lang="en-US" altLang="zh-CN" i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342900" indent="-342900" algn="just">
              <a:lnSpc>
                <a:spcPct val="110000"/>
              </a:lnSpc>
              <a:buFont typeface="+mj-lt"/>
              <a:buAutoNum type="alphaLcParenR"/>
            </a:pPr>
            <a:r>
              <a:rPr lang="en-US" altLang="zh-CN" i="1" dirty="0" smtClean="0">
                <a:ea typeface="黑体" panose="02010609060101010101" pitchFamily="49" charset="-122"/>
              </a:rPr>
              <a:t>1) </a:t>
            </a:r>
            <a:r>
              <a:rPr lang="en-US" altLang="zh-CN" i="1" dirty="0">
                <a:ea typeface="黑体" panose="02010609060101010101" pitchFamily="49" charset="-122"/>
              </a:rPr>
              <a:t>T</a:t>
            </a:r>
            <a:r>
              <a:rPr lang="en-US" altLang="zh-CN" i="1" dirty="0" smtClean="0">
                <a:ea typeface="黑体" panose="02010609060101010101" pitchFamily="49" charset="-122"/>
              </a:rPr>
              <a:t>o increase the </a:t>
            </a:r>
            <a:r>
              <a:rPr lang="en-US" altLang="zh-CN" i="1" dirty="0" err="1" smtClean="0">
                <a:ea typeface="黑体" panose="02010609060101010101" pitchFamily="49" charset="-122"/>
              </a:rPr>
              <a:t>J</a:t>
            </a:r>
            <a:r>
              <a:rPr lang="en-US" altLang="zh-CN" i="1" baseline="-25000" dirty="0" err="1" smtClean="0">
                <a:ea typeface="黑体" panose="02010609060101010101" pitchFamily="49" charset="-122"/>
              </a:rPr>
              <a:t>c</a:t>
            </a:r>
            <a:r>
              <a:rPr lang="en-US" altLang="zh-CN" i="1" dirty="0" smtClean="0">
                <a:ea typeface="黑体" panose="02010609060101010101" pitchFamily="49" charset="-122"/>
              </a:rPr>
              <a:t> of </a:t>
            </a:r>
            <a:r>
              <a:rPr lang="en-US" altLang="zh-CN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iron-based superconductor (</a:t>
            </a:r>
            <a:r>
              <a:rPr lang="en-US" altLang="zh-CN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IBS)</a:t>
            </a:r>
            <a:r>
              <a:rPr lang="en-US" altLang="zh-CN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i="1" dirty="0" smtClean="0">
                <a:ea typeface="黑体" panose="02010609060101010101" pitchFamily="49" charset="-122"/>
              </a:rPr>
              <a:t>by 10 times, reduce the cost to </a:t>
            </a:r>
            <a:r>
              <a:rPr lang="en-US" altLang="zh-CN" b="1" i="1" dirty="0" smtClean="0">
                <a:ea typeface="黑体" panose="02010609060101010101" pitchFamily="49" charset="-122"/>
              </a:rPr>
              <a:t>20 Rmb/</a:t>
            </a:r>
            <a:r>
              <a:rPr lang="en-US" altLang="zh-CN" b="1" i="1" dirty="0" err="1" smtClean="0">
                <a:ea typeface="黑体" panose="02010609060101010101" pitchFamily="49" charset="-122"/>
              </a:rPr>
              <a:t>kAm</a:t>
            </a:r>
            <a:r>
              <a:rPr lang="en-US" altLang="zh-CN" b="1" i="1" dirty="0" smtClean="0">
                <a:ea typeface="黑体" panose="02010609060101010101" pitchFamily="49" charset="-122"/>
              </a:rPr>
              <a:t> @ 12T &amp; 4.2K</a:t>
            </a:r>
            <a:r>
              <a:rPr lang="en-US" altLang="zh-CN" i="1" dirty="0" smtClean="0">
                <a:ea typeface="黑体" panose="02010609060101010101" pitchFamily="49" charset="-122"/>
              </a:rPr>
              <a:t>, and realize the industrialization of the conductor; </a:t>
            </a:r>
          </a:p>
          <a:p>
            <a:pPr marL="342900" indent="-342900" algn="just">
              <a:lnSpc>
                <a:spcPct val="110000"/>
              </a:lnSpc>
              <a:buFont typeface="+mj-lt"/>
              <a:buAutoNum type="alphaLcParenR"/>
            </a:pPr>
            <a:r>
              <a:rPr lang="en-US" altLang="zh-CN" i="1" dirty="0" smtClean="0">
                <a:ea typeface="黑体" panose="02010609060101010101" pitchFamily="49" charset="-122"/>
              </a:rPr>
              <a:t>2) To reduce the cost of </a:t>
            </a:r>
            <a:r>
              <a:rPr lang="en-US" altLang="zh-CN" b="1" i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ReBCO</a:t>
            </a:r>
            <a:r>
              <a:rPr lang="en-US" altLang="zh-CN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 and Bi-2212 </a:t>
            </a:r>
            <a:r>
              <a:rPr lang="en-US" altLang="zh-CN" i="1" dirty="0" smtClean="0">
                <a:ea typeface="黑体" panose="02010609060101010101" pitchFamily="49" charset="-122"/>
              </a:rPr>
              <a:t>conductors to </a:t>
            </a:r>
            <a:r>
              <a:rPr lang="en-US" altLang="zh-CN" i="1" dirty="0">
                <a:ea typeface="黑体" panose="02010609060101010101" pitchFamily="49" charset="-122"/>
              </a:rPr>
              <a:t>20 Rmb/</a:t>
            </a:r>
            <a:r>
              <a:rPr lang="en-US" altLang="zh-CN" i="1" dirty="0" err="1">
                <a:ea typeface="黑体" panose="02010609060101010101" pitchFamily="49" charset="-122"/>
              </a:rPr>
              <a:t>kAm</a:t>
            </a:r>
            <a:r>
              <a:rPr lang="en-US" altLang="zh-CN" i="1" dirty="0">
                <a:ea typeface="黑体" panose="02010609060101010101" pitchFamily="49" charset="-122"/>
              </a:rPr>
              <a:t> @ 12T </a:t>
            </a:r>
            <a:r>
              <a:rPr lang="en-US" altLang="zh-CN" i="1" dirty="0" smtClean="0">
                <a:ea typeface="黑体" panose="02010609060101010101" pitchFamily="49" charset="-122"/>
              </a:rPr>
              <a:t>&amp; 4.2K; </a:t>
            </a:r>
          </a:p>
          <a:p>
            <a:pPr marL="342900" indent="-342900" algn="just">
              <a:lnSpc>
                <a:spcPct val="110000"/>
              </a:lnSpc>
              <a:buFont typeface="+mj-lt"/>
              <a:buAutoNum type="alphaLcParenR"/>
            </a:pPr>
            <a:r>
              <a:rPr lang="en-US" altLang="zh-CN" i="1" dirty="0" smtClean="0">
                <a:ea typeface="黑体" panose="02010609060101010101" pitchFamily="49" charset="-122"/>
              </a:rPr>
              <a:t>3) Realization and Industrialization of IBS </a:t>
            </a:r>
            <a:r>
              <a:rPr lang="en-US" altLang="zh-CN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magnets and SRF cavities</a:t>
            </a:r>
            <a:r>
              <a:rPr lang="en-US" altLang="zh-CN" i="1" dirty="0" smtClean="0">
                <a:ea typeface="黑体" panose="02010609060101010101" pitchFamily="49" charset="-122"/>
              </a:rPr>
              <a:t>.</a:t>
            </a:r>
          </a:p>
          <a:p>
            <a:pPr marL="285750" indent="-28575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n-US" altLang="zh-CN" b="1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Working </a:t>
            </a:r>
            <a:r>
              <a:rPr lang="en-US" altLang="zh-CN" b="1" i="1" dirty="0">
                <a:solidFill>
                  <a:srgbClr val="FF0000"/>
                </a:solidFill>
                <a:ea typeface="黑体" panose="02010609060101010101" pitchFamily="49" charset="-122"/>
              </a:rPr>
              <a:t>groups</a:t>
            </a:r>
            <a:r>
              <a:rPr lang="zh-CN" altLang="en-US" i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：</a:t>
            </a:r>
            <a:r>
              <a:rPr lang="en-US" altLang="zh-CN" i="1" dirty="0" smtClean="0">
                <a:ea typeface="黑体" panose="02010609060101010101" pitchFamily="49" charset="-122"/>
              </a:rPr>
              <a:t>1) </a:t>
            </a:r>
            <a:r>
              <a:rPr lang="en-US" altLang="zh-CN" b="1" i="1" dirty="0" smtClean="0">
                <a:ea typeface="黑体" panose="02010609060101010101" pitchFamily="49" charset="-122"/>
              </a:rPr>
              <a:t>Fundamental sciences </a:t>
            </a:r>
            <a:r>
              <a:rPr lang="en-US" altLang="zh-CN" i="1" dirty="0" smtClean="0">
                <a:ea typeface="黑体" panose="02010609060101010101" pitchFamily="49" charset="-122"/>
              </a:rPr>
              <a:t>study; 2) </a:t>
            </a:r>
            <a:r>
              <a:rPr lang="en-US" altLang="zh-CN" b="1" i="1" dirty="0" smtClean="0">
                <a:ea typeface="黑体" panose="02010609060101010101" pitchFamily="49" charset="-122"/>
              </a:rPr>
              <a:t>IBS </a:t>
            </a:r>
            <a:r>
              <a:rPr lang="en-US" altLang="zh-CN" i="1" dirty="0" smtClean="0">
                <a:ea typeface="黑体" panose="02010609060101010101" pitchFamily="49" charset="-122"/>
              </a:rPr>
              <a:t>conductor R&amp;D; 3) </a:t>
            </a:r>
            <a:r>
              <a:rPr lang="en-US" altLang="zh-CN" b="1" i="1" dirty="0" err="1" smtClean="0">
                <a:ea typeface="黑体" panose="02010609060101010101" pitchFamily="49" charset="-122"/>
              </a:rPr>
              <a:t>ReBCO</a:t>
            </a:r>
            <a:r>
              <a:rPr lang="en-US" altLang="zh-CN" i="1" dirty="0" smtClean="0">
                <a:ea typeface="黑体" panose="02010609060101010101" pitchFamily="49" charset="-122"/>
              </a:rPr>
              <a:t> conductor R&amp;D; 4) </a:t>
            </a:r>
            <a:r>
              <a:rPr lang="en-US" altLang="zh-CN" b="1" i="1" dirty="0" smtClean="0">
                <a:ea typeface="黑体" panose="02010609060101010101" pitchFamily="49" charset="-122"/>
              </a:rPr>
              <a:t>Bi-2212</a:t>
            </a:r>
            <a:r>
              <a:rPr lang="en-US" altLang="zh-CN" i="1" dirty="0" smtClean="0">
                <a:ea typeface="黑体" panose="02010609060101010101" pitchFamily="49" charset="-122"/>
              </a:rPr>
              <a:t> conductor R&amp;D; 5) </a:t>
            </a:r>
            <a:r>
              <a:rPr lang="en-US" altLang="zh-CN" b="1" i="1" dirty="0" smtClean="0">
                <a:ea typeface="黑体" panose="02010609060101010101" pitchFamily="49" charset="-122"/>
              </a:rPr>
              <a:t>Performance</a:t>
            </a:r>
            <a:r>
              <a:rPr lang="en-US" altLang="zh-CN" i="1" dirty="0" smtClean="0">
                <a:ea typeface="黑体" panose="02010609060101010101" pitchFamily="49" charset="-122"/>
              </a:rPr>
              <a:t> evaluation; 6) </a:t>
            </a:r>
            <a:r>
              <a:rPr lang="en-US" altLang="zh-CN" b="1" i="1" dirty="0" smtClean="0">
                <a:ea typeface="黑体" panose="02010609060101010101" pitchFamily="49" charset="-122"/>
              </a:rPr>
              <a:t>Magnet and SRF </a:t>
            </a:r>
            <a:r>
              <a:rPr lang="en-US" altLang="zh-CN" i="1" dirty="0" smtClean="0">
                <a:ea typeface="黑体" panose="02010609060101010101" pitchFamily="49" charset="-122"/>
              </a:rPr>
              <a:t>technology</a:t>
            </a:r>
            <a:r>
              <a:rPr lang="en-US" altLang="zh-CN" sz="1400" i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101924"/>
            <a:ext cx="89189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latin typeface="Comic Sans MS" panose="030F0702030302020204" pitchFamily="66" charset="0"/>
                <a:ea typeface="宋体" pitchFamily="2" charset="-122"/>
                <a:cs typeface="Arial" panose="020B0604020202020204" pitchFamily="34" charset="0"/>
              </a:rPr>
              <a:t>Domestic </a:t>
            </a:r>
            <a:r>
              <a:rPr lang="en-US" altLang="zh-CN" sz="3200" b="1" dirty="0" smtClean="0">
                <a:latin typeface="Comic Sans MS" panose="030F0702030302020204" pitchFamily="66" charset="0"/>
                <a:ea typeface="宋体" pitchFamily="2" charset="-122"/>
                <a:cs typeface="Arial" panose="020B0604020202020204" pitchFamily="34" charset="0"/>
              </a:rPr>
              <a:t>Collaboration for HTS R&amp;D</a:t>
            </a:r>
            <a:endParaRPr lang="en-US" altLang="zh-CN" sz="3200" b="1" dirty="0">
              <a:latin typeface="Comic Sans MS" panose="030F0702030302020204" pitchFamily="66" charset="0"/>
              <a:ea typeface="宋体" pitchFamily="2" charset="-122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6777" y="3998366"/>
            <a:ext cx="2322405" cy="14670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190" y="5465410"/>
            <a:ext cx="4020130" cy="13170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1094" y="5438675"/>
            <a:ext cx="2418785" cy="1343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" t="11984" r="4954" b="9079"/>
          <a:stretch/>
        </p:blipFill>
        <p:spPr>
          <a:xfrm>
            <a:off x="3977523" y="5455061"/>
            <a:ext cx="2448914" cy="1328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7"/>
          <a:stretch/>
        </p:blipFill>
        <p:spPr>
          <a:xfrm>
            <a:off x="1326291" y="1396552"/>
            <a:ext cx="3289137" cy="2573408"/>
          </a:xfrm>
          <a:prstGeom prst="rect">
            <a:avLst/>
          </a:prstGeom>
        </p:spPr>
      </p:pic>
      <p:sp>
        <p:nvSpPr>
          <p:cNvPr id="13" name="内容占位符 3"/>
          <p:cNvSpPr>
            <a:spLocks noGrp="1"/>
          </p:cNvSpPr>
          <p:nvPr>
            <p:ph idx="1"/>
          </p:nvPr>
        </p:nvSpPr>
        <p:spPr>
          <a:xfrm>
            <a:off x="288677" y="808714"/>
            <a:ext cx="8565390" cy="663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altLang="zh-CN" sz="19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“</a:t>
            </a:r>
            <a:r>
              <a:rPr lang="en-US" altLang="zh-CN" sz="1800" b="1" i="1" dirty="0">
                <a:solidFill>
                  <a:srgbClr val="FF0000"/>
                </a:solidFill>
              </a:rPr>
              <a:t>Applied High Temperature Superconductor Collaboration </a:t>
            </a:r>
            <a:r>
              <a:rPr lang="en-US" altLang="zh-CN" sz="1800" b="1" i="1" dirty="0" smtClean="0">
                <a:solidFill>
                  <a:srgbClr val="FF0000"/>
                </a:solidFill>
              </a:rPr>
              <a:t>(AHTSC)” formed in </a:t>
            </a:r>
            <a:r>
              <a:rPr lang="en-US" altLang="zh-CN" sz="1800" b="1" i="1" dirty="0">
                <a:solidFill>
                  <a:srgbClr val="FF0000"/>
                </a:solidFill>
              </a:rPr>
              <a:t>Oct. </a:t>
            </a:r>
            <a:r>
              <a:rPr lang="en-US" altLang="zh-CN" sz="1800" b="1" i="1" dirty="0" smtClean="0">
                <a:solidFill>
                  <a:srgbClr val="FF0000"/>
                </a:solidFill>
              </a:rPr>
              <a:t>2016. </a:t>
            </a:r>
          </a:p>
          <a:p>
            <a:pPr marL="0" indent="0" algn="ctr">
              <a:lnSpc>
                <a:spcPts val="1700"/>
              </a:lnSpc>
              <a:buNone/>
            </a:pPr>
            <a:r>
              <a:rPr lang="en-US" altLang="zh-CN" sz="1800" b="1" i="1" dirty="0" smtClean="0">
                <a:solidFill>
                  <a:srgbClr val="FF0000"/>
                </a:solidFill>
              </a:rPr>
              <a:t>Including 18 institutions and companies in China. Regular meeting every 3 months. </a:t>
            </a:r>
            <a:endParaRPr lang="en-US" altLang="zh-CN" sz="1800" b="1" i="1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" t="5351" r="2406" b="6099"/>
          <a:stretch/>
        </p:blipFill>
        <p:spPr>
          <a:xfrm>
            <a:off x="5993970" y="5332950"/>
            <a:ext cx="2960459" cy="14203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40368" r="9583" b="9660"/>
          <a:stretch/>
        </p:blipFill>
        <p:spPr>
          <a:xfrm>
            <a:off x="5209497" y="4022463"/>
            <a:ext cx="3744932" cy="1286157"/>
          </a:xfrm>
          <a:prstGeom prst="rect">
            <a:avLst/>
          </a:prstGeom>
        </p:spPr>
      </p:pic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B5448A9-C8ED-41A3-8BC0-F7F919544AC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43"/>
          <a:stretch/>
        </p:blipFill>
        <p:spPr>
          <a:xfrm>
            <a:off x="4615428" y="1419785"/>
            <a:ext cx="2867032" cy="25641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4607167" y="1833343"/>
            <a:ext cx="2867032" cy="21236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</a:t>
            </a:r>
            <a:r>
              <a:rPr lang="en-US" altLang="zh-CN" sz="1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  <a:p>
            <a:pPr algn="ctr">
              <a:spcAft>
                <a:spcPts val="0"/>
              </a:spcAft>
            </a:pPr>
            <a:r>
              <a:rPr lang="en-US" altLang="zh-CN" sz="1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Strategic Priority Research </a:t>
            </a:r>
            <a:r>
              <a:rPr lang="en-US" altLang="zh-CN" sz="1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</a:p>
          <a:p>
            <a:pPr algn="ctr">
              <a:spcAft>
                <a:spcPts val="0"/>
              </a:spcAft>
            </a:pPr>
            <a:r>
              <a:rPr lang="en-US" altLang="zh-CN" sz="1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1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Chinese Academy of Sciences (CAS)</a:t>
            </a:r>
          </a:p>
          <a:p>
            <a:pPr algn="ctr">
              <a:spcAft>
                <a:spcPts val="0"/>
              </a:spcAft>
            </a:pPr>
            <a:endParaRPr lang="en-US" altLang="zh-CN" sz="12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altLang="zh-CN" sz="1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Science and Technology Frontier Research</a:t>
            </a:r>
          </a:p>
          <a:p>
            <a:pPr algn="ctr">
              <a:spcAft>
                <a:spcPts val="0"/>
              </a:spcAft>
            </a:pPr>
            <a:r>
              <a:rPr lang="en-US" altLang="zh-CN" sz="1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High Field Applications of High Temperature Superconductors</a:t>
            </a:r>
          </a:p>
          <a:p>
            <a:pPr algn="ctr">
              <a:spcAft>
                <a:spcPts val="0"/>
              </a:spcAft>
            </a:pPr>
            <a:endParaRPr lang="en-US" altLang="zh-CN" sz="1200" b="1" kern="1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altLang="zh-CN" sz="1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Ranked No. 1 in 7 candidates </a:t>
            </a:r>
          </a:p>
          <a:p>
            <a:pPr algn="ctr">
              <a:spcAft>
                <a:spcPts val="0"/>
              </a:spcAft>
            </a:pPr>
            <a:r>
              <a:rPr lang="en-US" altLang="zh-CN" sz="1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Academic Committee of CAS !</a:t>
            </a:r>
          </a:p>
          <a:p>
            <a:pPr algn="ctr">
              <a:spcAft>
                <a:spcPts val="0"/>
              </a:spcAft>
            </a:pPr>
            <a:r>
              <a:rPr lang="en-US" altLang="zh-CN" sz="1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Officially approved in 2018</a:t>
            </a:r>
            <a:endParaRPr lang="en-US" altLang="zh-CN" sz="1200" b="1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6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681" y="4103113"/>
            <a:ext cx="4092127" cy="261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2808" y="-1769"/>
            <a:ext cx="9144000" cy="764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Progress on IBS wires</a:t>
            </a:r>
            <a:endParaRPr lang="zh-CN" altLang="en-US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31" y="1265062"/>
            <a:ext cx="3335958" cy="259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4"/>
          <p:cNvSpPr txBox="1"/>
          <p:nvPr/>
        </p:nvSpPr>
        <p:spPr>
          <a:xfrm>
            <a:off x="3499694" y="1292443"/>
            <a:ext cx="5342572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200" b="1" i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Latest transport property of IBS tape (2017):</a:t>
            </a:r>
          </a:p>
          <a:p>
            <a:pPr algn="l"/>
            <a:endParaRPr lang="en-US" altLang="zh-CN" sz="12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l"/>
            <a:r>
              <a:rPr lang="en-US" altLang="zh-CN" sz="22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Short tape (~4 mm wide, 0.3 mm thick):</a:t>
            </a:r>
          </a:p>
          <a:p>
            <a:r>
              <a:rPr lang="en-US" altLang="zh-CN" sz="2200" b="1" i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I</a:t>
            </a:r>
            <a:r>
              <a:rPr lang="en-US" altLang="zh-CN" sz="2200" b="1" baseline="-250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~423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 (</a:t>
            </a:r>
            <a:r>
              <a:rPr lang="en-US" altLang="zh-CN" sz="2200" b="1" i="1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J</a:t>
            </a:r>
            <a:r>
              <a:rPr lang="en-US" altLang="zh-CN" sz="2200" b="1" baseline="-25000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&gt;1450 A/mm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  <a:r>
              <a:rPr lang="zh-CN" altLang="en-US" sz="2200" b="1" dirty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@</a:t>
            </a:r>
            <a:r>
              <a:rPr lang="en-US" altLang="zh-CN" sz="22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4.2 K, 12 T</a:t>
            </a:r>
            <a:endParaRPr lang="en-US" altLang="zh-CN" sz="22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en-US" altLang="zh-CN" sz="22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en-US" altLang="zh-CN" sz="22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100 </a:t>
            </a:r>
            <a:r>
              <a:rPr lang="en-US" altLang="zh-CN" sz="2200" b="1" dirty="0">
                <a:latin typeface="Times New Roman" pitchFamily="18" charset="0"/>
                <a:ea typeface="+mj-ea"/>
                <a:cs typeface="Times New Roman" pitchFamily="18" charset="0"/>
              </a:rPr>
              <a:t>meter </a:t>
            </a:r>
            <a:r>
              <a:rPr lang="en-US" altLang="zh-CN" sz="22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long tape: </a:t>
            </a:r>
          </a:p>
          <a:p>
            <a:r>
              <a:rPr lang="en-US" altLang="zh-CN" sz="2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altLang="zh-CN" sz="2200" b="1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200 A/mm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altLang="zh-CN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4.2 K, 12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en-US" altLang="zh-CN" sz="2200" b="1" baseline="30000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16779" y="3631027"/>
            <a:ext cx="33581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CN" sz="1400" b="1" i="1" kern="100" dirty="0">
                <a:solidFill>
                  <a:srgbClr val="0000CC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Supercond. Sci. Technol. 31 (2018) 015017</a:t>
            </a:r>
            <a:endParaRPr lang="zh-CN" altLang="en-US" sz="1400" b="1" i="1" kern="100" dirty="0">
              <a:solidFill>
                <a:srgbClr val="0000CC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4315" y="763115"/>
            <a:ext cx="8215370" cy="1588"/>
          </a:xfrm>
          <a:prstGeom prst="line">
            <a:avLst/>
          </a:prstGeom>
          <a:ln w="19050" cmpd="sng">
            <a:solidFill>
              <a:srgbClr val="AB45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953864" y="816298"/>
            <a:ext cx="18884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smtClean="0"/>
              <a:t>Y. Ma</a:t>
            </a:r>
            <a:r>
              <a:rPr lang="en-US" altLang="zh-CN" sz="1600" b="1" i="1" dirty="0" smtClean="0">
                <a:solidFill>
                  <a:prstClr val="black"/>
                </a:solidFill>
              </a:rPr>
              <a:t> (IEECAS)</a:t>
            </a:r>
            <a:r>
              <a:rPr lang="en-US" altLang="zh-CN" sz="1600" b="1" i="1" dirty="0" smtClean="0"/>
              <a:t> et </a:t>
            </a:r>
            <a:r>
              <a:rPr lang="en-US" altLang="zh-CN" sz="1600" b="1" i="1" dirty="0"/>
              <a:t>al.</a:t>
            </a:r>
            <a:endParaRPr lang="zh-CN" altLang="en-US" sz="1600" b="1" i="1" dirty="0"/>
          </a:p>
        </p:txBody>
      </p:sp>
      <p:pic>
        <p:nvPicPr>
          <p:cNvPr id="18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2388" y="4372049"/>
            <a:ext cx="2068145" cy="206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9"/>
          <p:cNvSpPr txBox="1">
            <a:spLocks noChangeArrowheads="1"/>
          </p:cNvSpPr>
          <p:nvPr/>
        </p:nvSpPr>
        <p:spPr bwMode="auto">
          <a:xfrm>
            <a:off x="2532431" y="3997395"/>
            <a:ext cx="2720670" cy="373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377" tIns="55189" rIns="110377" bIns="55189">
            <a:spAutoFit/>
          </a:bodyPr>
          <a:lstStyle>
            <a:lvl1pPr eaLnBrk="0" hangingPunct="0"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700" dirty="0" smtClean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115 meter long 7-core tape</a:t>
            </a:r>
            <a:endParaRPr lang="zh-CN" altLang="en-US" sz="1700" dirty="0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93969" y="6454912"/>
            <a:ext cx="2733107" cy="338554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fr-FR" altLang="zh-CN" sz="1600" b="1" i="1" kern="100" dirty="0">
                <a:solidFill>
                  <a:srgbClr val="0000CC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IEEE </a:t>
            </a:r>
            <a:r>
              <a:rPr lang="fr-FR" altLang="zh-CN" sz="1600" b="1" i="1" kern="100" dirty="0" smtClean="0">
                <a:solidFill>
                  <a:srgbClr val="0000CC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T</a:t>
            </a:r>
            <a:r>
              <a:rPr lang="en-US" altLang="zh-CN" sz="1600" b="1" i="1" kern="100" dirty="0" smtClean="0">
                <a:solidFill>
                  <a:srgbClr val="0000CC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AS </a:t>
            </a:r>
            <a:r>
              <a:rPr lang="en-US" altLang="zh-CN" sz="1600" b="1" kern="100" dirty="0">
                <a:solidFill>
                  <a:srgbClr val="0000CC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27 (2017) 7300705</a:t>
            </a:r>
            <a:endParaRPr lang="zh-CN" altLang="en-US" sz="1600" b="1" dirty="0"/>
          </a:p>
        </p:txBody>
      </p:sp>
      <p:sp>
        <p:nvSpPr>
          <p:cNvPr id="23" name="爆炸形 1 22"/>
          <p:cNvSpPr/>
          <p:nvPr/>
        </p:nvSpPr>
        <p:spPr>
          <a:xfrm>
            <a:off x="-7286" y="4064682"/>
            <a:ext cx="2789675" cy="2507648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K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ey steps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to the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application</a:t>
            </a:r>
            <a:endParaRPr lang="zh-CN" altLang="en-US" sz="22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endParaRPr lang="zh-CN" altLang="zh-CN" dirty="0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altLang="zh-CN" smtClean="0"/>
              <a:t>Q. XU, AdvSCMws 2019, KEK, Jan. 21-23 2019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3727" y="864612"/>
            <a:ext cx="3919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</a:rPr>
              <a:t>Detailed in Dr. Cheng’s Talk on Tuesday</a:t>
            </a:r>
            <a:endParaRPr lang="zh-CN" altLang="en-US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93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5418</TotalTime>
  <Words>2672</Words>
  <Application>Microsoft Office PowerPoint</Application>
  <PresentationFormat>全屏显示(4:3)</PresentationFormat>
  <Paragraphs>569</Paragraphs>
  <Slides>32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 Unicode MS</vt:lpstr>
      <vt:lpstr>굴림</vt:lpstr>
      <vt:lpstr>굴림</vt:lpstr>
      <vt:lpstr>맑은 고딕</vt:lpstr>
      <vt:lpstr>仿宋</vt:lpstr>
      <vt:lpstr>宋体</vt:lpstr>
      <vt:lpstr>黑体</vt:lpstr>
      <vt:lpstr>Arial</vt:lpstr>
      <vt:lpstr>Calibri</vt:lpstr>
      <vt:lpstr>Calibri Light</vt:lpstr>
      <vt:lpstr>Cambria</vt:lpstr>
      <vt:lpstr>Century Gothic</vt:lpstr>
      <vt:lpstr>Comic Sans MS</vt:lpstr>
      <vt:lpstr>Symbol</vt:lpstr>
      <vt:lpstr>Times New Roman</vt:lpstr>
      <vt:lpstr>Wingdings</vt:lpstr>
      <vt:lpstr>Office 主题</vt:lpstr>
      <vt:lpstr>公式</vt:lpstr>
      <vt:lpstr>High Field Superconducting Magnet Program for Accelerators in IHEP China</vt:lpstr>
      <vt:lpstr>PowerPoint 演示文稿</vt:lpstr>
      <vt:lpstr>PowerPoint 演示文稿</vt:lpstr>
      <vt:lpstr>The Conceptual Design Report of Circular Electron Positron Collider is Officially Released in Nov 2018</vt:lpstr>
      <vt:lpstr>SPPC Magnet Design Scope (V201701) </vt:lpstr>
      <vt:lpstr>SPPC Magnet Design Scope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Summary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XUQJ</dc:creator>
  <cp:lastModifiedBy>unknown</cp:lastModifiedBy>
  <cp:revision>397</cp:revision>
  <dcterms:created xsi:type="dcterms:W3CDTF">2015-06-24T00:36:59Z</dcterms:created>
  <dcterms:modified xsi:type="dcterms:W3CDTF">2019-01-21T02:13:34Z</dcterms:modified>
</cp:coreProperties>
</file>