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40"/>
  </p:notesMasterIdLst>
  <p:sldIdLst>
    <p:sldId id="258" r:id="rId2"/>
    <p:sldId id="281" r:id="rId3"/>
    <p:sldId id="296" r:id="rId4"/>
    <p:sldId id="282" r:id="rId5"/>
    <p:sldId id="261" r:id="rId6"/>
    <p:sldId id="283" r:id="rId7"/>
    <p:sldId id="280" r:id="rId8"/>
    <p:sldId id="263" r:id="rId9"/>
    <p:sldId id="290" r:id="rId10"/>
    <p:sldId id="278" r:id="rId11"/>
    <p:sldId id="262" r:id="rId12"/>
    <p:sldId id="297" r:id="rId13"/>
    <p:sldId id="298" r:id="rId14"/>
    <p:sldId id="265" r:id="rId15"/>
    <p:sldId id="294" r:id="rId16"/>
    <p:sldId id="299" r:id="rId17"/>
    <p:sldId id="300" r:id="rId18"/>
    <p:sldId id="274" r:id="rId19"/>
    <p:sldId id="295" r:id="rId20"/>
    <p:sldId id="301" r:id="rId21"/>
    <p:sldId id="302" r:id="rId22"/>
    <p:sldId id="271" r:id="rId23"/>
    <p:sldId id="303" r:id="rId24"/>
    <p:sldId id="304" r:id="rId25"/>
    <p:sldId id="292" r:id="rId26"/>
    <p:sldId id="291" r:id="rId27"/>
    <p:sldId id="305" r:id="rId28"/>
    <p:sldId id="306" r:id="rId29"/>
    <p:sldId id="284" r:id="rId30"/>
    <p:sldId id="285" r:id="rId31"/>
    <p:sldId id="287" r:id="rId32"/>
    <p:sldId id="286" r:id="rId33"/>
    <p:sldId id="288" r:id="rId34"/>
    <p:sldId id="289" r:id="rId35"/>
    <p:sldId id="272" r:id="rId36"/>
    <p:sldId id="293" r:id="rId37"/>
    <p:sldId id="279" r:id="rId38"/>
    <p:sldId id="257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7EB8"/>
    <a:srgbClr val="70A3CC"/>
    <a:srgbClr val="E41A1C"/>
    <a:srgbClr val="E7E9F0"/>
    <a:srgbClr val="104282"/>
    <a:srgbClr val="0B387C"/>
    <a:srgbClr val="0055A0"/>
    <a:srgbClr val="0C37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60"/>
  </p:normalViewPr>
  <p:slideViewPr>
    <p:cSldViewPr snapToGrid="0" snapToObjects="1">
      <p:cViewPr varScale="1">
        <p:scale>
          <a:sx n="74" d="100"/>
          <a:sy n="74" d="100"/>
        </p:scale>
        <p:origin x="124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4F8AD-E5C8-4484-B15B-F9BACD4A92C1}" type="datetimeFigureOut">
              <a:rPr lang="en-GB" smtClean="0"/>
              <a:t>19/01/2019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78A39-9A5A-4C6F-B373-8ACBF0DCE77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3269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bg>
      <p:bgPr>
        <a:solidFill>
          <a:srgbClr val="104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logooutline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00" y="2181663"/>
            <a:ext cx="2520000" cy="2494674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1"/>
          <p:cNvSpPr>
            <a:spLocks noGrp="1"/>
          </p:cNvSpPr>
          <p:nvPr>
            <p:ph type="dt" sz="half" idx="2"/>
          </p:nvPr>
        </p:nvSpPr>
        <p:spPr>
          <a:xfrm>
            <a:off x="3505200" y="63623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185376" y="6356350"/>
            <a:ext cx="50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18391-D411-FE40-AAD7-861AE5233E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lnSpc>
                <a:spcPct val="105000"/>
              </a:lnSpc>
              <a:buNone/>
              <a:defRPr sz="1800" b="1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lnSpc>
                <a:spcPct val="105000"/>
              </a:lnSpc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 marL="360000" indent="-360000">
              <a:lnSpc>
                <a:spcPct val="105000"/>
              </a:lnSpc>
              <a:defRPr sz="2400"/>
            </a:lvl1pPr>
            <a:lvl2pPr marL="720000" indent="-360000">
              <a:lnSpc>
                <a:spcPct val="105000"/>
              </a:lnSpc>
              <a:defRPr sz="2200"/>
            </a:lvl2pPr>
            <a:lvl3pPr marL="1044000" indent="-324000">
              <a:lnSpc>
                <a:spcPct val="105000"/>
              </a:lnSpc>
              <a:defRPr sz="2000"/>
            </a:lvl3pPr>
            <a:lvl4pPr marL="1350000" indent="-306000">
              <a:lnSpc>
                <a:spcPct val="105000"/>
              </a:lnSpc>
              <a:defRPr sz="1800"/>
            </a:lvl4pPr>
            <a:lvl5pPr marL="1638000" indent="-288000">
              <a:lnSpc>
                <a:spcPct val="105000"/>
              </a:lnSpc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>
          <a:xfrm>
            <a:off x="3505200" y="63623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185376" y="6356350"/>
            <a:ext cx="50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18391-D411-FE40-AAD7-861AE5233E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lnSpc>
                <a:spcPct val="105000"/>
              </a:lnSpc>
              <a:buNone/>
              <a:defRPr sz="2200" b="1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558797" y="802197"/>
            <a:ext cx="4759514" cy="475951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none"/>
        </p:style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lnSpc>
                <a:spcPct val="105000"/>
              </a:lnSpc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>
          <a:xfrm>
            <a:off x="3505200" y="63623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185376" y="6356350"/>
            <a:ext cx="50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18391-D411-FE40-AAD7-861AE5233E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iapositive de titre">
    <p:bg>
      <p:bgPr>
        <a:solidFill>
          <a:srgbClr val="104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itre 8"/>
          <p:cNvSpPr>
            <a:spLocks noGrp="1"/>
          </p:cNvSpPr>
          <p:nvPr>
            <p:ph type="title" hasCustomPrompt="1"/>
          </p:nvPr>
        </p:nvSpPr>
        <p:spPr>
          <a:xfrm>
            <a:off x="457200" y="6390879"/>
            <a:ext cx="8226854" cy="22640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ctr">
              <a:defRPr sz="1400">
                <a:latin typeface="Optima"/>
                <a:cs typeface="Optima"/>
              </a:defRPr>
            </a:lvl1pPr>
          </a:lstStyle>
          <a:p>
            <a:r>
              <a:rPr kumimoji="0" lang="fr-CH" dirty="0"/>
              <a:t>home.cern</a:t>
            </a:r>
            <a:endParaRPr kumimoji="0" lang="en-US" dirty="0"/>
          </a:p>
        </p:txBody>
      </p:sp>
      <p:pic>
        <p:nvPicPr>
          <p:cNvPr id="7" name="Image 2" descr="logooutline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171" y="2663938"/>
            <a:ext cx="1545657" cy="153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497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Diapositive de titre">
    <p:bg>
      <p:bgPr>
        <a:solidFill>
          <a:srgbClr val="104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itre 8"/>
          <p:cNvSpPr>
            <a:spLocks noGrp="1"/>
          </p:cNvSpPr>
          <p:nvPr>
            <p:ph type="title" hasCustomPrompt="1"/>
          </p:nvPr>
        </p:nvSpPr>
        <p:spPr>
          <a:xfrm>
            <a:off x="457200" y="6390879"/>
            <a:ext cx="8226854" cy="22640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ctr">
              <a:defRPr sz="1400">
                <a:latin typeface="Optima"/>
                <a:cs typeface="Optima"/>
              </a:defRPr>
            </a:lvl1pPr>
          </a:lstStyle>
          <a:p>
            <a:r>
              <a:rPr kumimoji="0" lang="fr-CH" dirty="0"/>
              <a:t>home.cern</a:t>
            </a:r>
            <a:endParaRPr kumimoji="0" lang="en-US" dirty="0"/>
          </a:p>
        </p:txBody>
      </p:sp>
      <p:pic>
        <p:nvPicPr>
          <p:cNvPr id="5" name="Image 2" descr="logooutline.eps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171" y="2663938"/>
            <a:ext cx="1545657" cy="153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612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Diapositive de tit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ogoOutline.ai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000" y="216900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9186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Diapositive de tit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logoBadgeWeb.eps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35"/>
          <a:stretch/>
        </p:blipFill>
        <p:spPr>
          <a:xfrm>
            <a:off x="3959440" y="2765964"/>
            <a:ext cx="1221946" cy="1261931"/>
          </a:xfrm>
          <a:prstGeom prst="rect">
            <a:avLst/>
          </a:prstGeom>
        </p:spPr>
      </p:pic>
      <p:sp>
        <p:nvSpPr>
          <p:cNvPr id="6" name="Espace réservé du titre 8"/>
          <p:cNvSpPr>
            <a:spLocks noGrp="1"/>
          </p:cNvSpPr>
          <p:nvPr>
            <p:ph type="title" hasCustomPrompt="1"/>
          </p:nvPr>
        </p:nvSpPr>
        <p:spPr>
          <a:xfrm>
            <a:off x="457200" y="6390879"/>
            <a:ext cx="8226854" cy="226402"/>
          </a:xfrm>
          <a:prstGeom prst="rect">
            <a:avLst/>
          </a:prstGeom>
        </p:spPr>
        <p:txBody>
          <a:bodyPr vert="horz" lIns="45720" rIns="45720" anchor="ctr">
            <a:noAutofit/>
          </a:bodyPr>
          <a:lstStyle>
            <a:lvl1pPr algn="ctr">
              <a:defRPr sz="1400">
                <a:latin typeface="Optima"/>
                <a:cs typeface="Optima"/>
              </a:defRPr>
            </a:lvl1pPr>
          </a:lstStyle>
          <a:p>
            <a:r>
              <a:rPr kumimoji="0" lang="fr-CH" dirty="0"/>
              <a:t>home.cern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8033250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344774"/>
            <a:ext cx="8226854" cy="3040483"/>
          </a:xfrm>
        </p:spPr>
        <p:txBody>
          <a:bodyPr anchor="b"/>
          <a:lstStyle>
            <a:lvl1pPr algn="l">
              <a:lnSpc>
                <a:spcPct val="105000"/>
              </a:lnSpc>
              <a:defRPr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3505200" y="63623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185376" y="6356350"/>
            <a:ext cx="50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18391-D411-FE40-AAD7-861AE5233E0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Espace réservé du texte 2"/>
          <p:cNvSpPr>
            <a:spLocks noGrp="1"/>
          </p:cNvSpPr>
          <p:nvPr>
            <p:ph type="body" idx="10"/>
          </p:nvPr>
        </p:nvSpPr>
        <p:spPr>
          <a:xfrm>
            <a:off x="457200" y="3391124"/>
            <a:ext cx="8229600" cy="2627427"/>
          </a:xfrm>
        </p:spPr>
        <p:txBody>
          <a:bodyPr lIns="45720" tIns="0" rIns="45720" bIns="0" anchor="t"/>
          <a:lstStyle>
            <a:lvl1pPr marL="0" indent="0" algn="l">
              <a:lnSpc>
                <a:spcPct val="105000"/>
              </a:lnSpc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0225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57200" y="344774"/>
            <a:ext cx="8226854" cy="3040483"/>
          </a:xfrm>
        </p:spPr>
        <p:txBody>
          <a:bodyPr anchor="b"/>
          <a:lstStyle>
            <a:lvl1pPr algn="l">
              <a:lnSpc>
                <a:spcPct val="105000"/>
              </a:lnSpc>
              <a:defRPr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5" name="Espace réservé du texte 2"/>
          <p:cNvSpPr>
            <a:spLocks noGrp="1"/>
          </p:cNvSpPr>
          <p:nvPr>
            <p:ph type="body" idx="10"/>
          </p:nvPr>
        </p:nvSpPr>
        <p:spPr>
          <a:xfrm>
            <a:off x="457200" y="3391124"/>
            <a:ext cx="8229600" cy="2627427"/>
          </a:xfrm>
        </p:spPr>
        <p:txBody>
          <a:bodyPr lIns="45720" tIns="0" rIns="45720" bIns="0" anchor="t"/>
          <a:lstStyle>
            <a:lvl1pPr marL="0" indent="0" algn="l">
              <a:lnSpc>
                <a:spcPct val="105000"/>
              </a:lnSpc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57637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0000" indent="-360000">
              <a:lnSpc>
                <a:spcPct val="105000"/>
              </a:lnSpc>
              <a:defRPr sz="2800"/>
            </a:lvl1pPr>
            <a:lvl2pPr marL="720000" indent="-360000">
              <a:lnSpc>
                <a:spcPct val="105000"/>
              </a:lnSpc>
              <a:defRPr sz="2400"/>
            </a:lvl2pPr>
            <a:lvl3pPr marL="1044000" indent="-324000">
              <a:lnSpc>
                <a:spcPct val="105000"/>
              </a:lnSpc>
              <a:defRPr sz="2000"/>
            </a:lvl3pPr>
            <a:lvl4pPr marL="1350000" indent="-306000">
              <a:lnSpc>
                <a:spcPct val="105000"/>
              </a:lnSpc>
              <a:defRPr sz="1800"/>
            </a:lvl4pPr>
            <a:lvl5pPr marL="1638000" indent="-288000">
              <a:lnSpc>
                <a:spcPct val="105000"/>
              </a:lnSpc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3505200" y="63623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185376" y="6356350"/>
            <a:ext cx="50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18391-D411-FE40-AAD7-861AE5233E0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13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657600" cy="4350384"/>
          </a:xfrm>
        </p:spPr>
        <p:txBody>
          <a:bodyPr/>
          <a:lstStyle>
            <a:lvl1pPr marL="360000" indent="-360000">
              <a:lnSpc>
                <a:spcPct val="105000"/>
              </a:lnSpc>
              <a:defRPr sz="2400"/>
            </a:lvl1pPr>
            <a:lvl2pPr marL="720000" indent="-360000">
              <a:lnSpc>
                <a:spcPct val="105000"/>
              </a:lnSpc>
              <a:defRPr sz="2200"/>
            </a:lvl2pPr>
            <a:lvl3pPr marL="1044000" indent="-324000">
              <a:lnSpc>
                <a:spcPct val="105000"/>
              </a:lnSpc>
              <a:defRPr sz="2000"/>
            </a:lvl3pPr>
            <a:lvl4pPr marL="1350000" indent="-306000">
              <a:lnSpc>
                <a:spcPct val="105000"/>
              </a:lnSpc>
              <a:defRPr sz="1800"/>
            </a:lvl4pPr>
            <a:lvl5pPr marL="1638000" indent="-288000">
              <a:lnSpc>
                <a:spcPct val="105000"/>
              </a:lnSpc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350385"/>
          </a:xfrm>
        </p:spPr>
        <p:txBody>
          <a:bodyPr/>
          <a:lstStyle>
            <a:lvl1pPr marL="360000" indent="-360000">
              <a:lnSpc>
                <a:spcPct val="105000"/>
              </a:lnSpc>
              <a:defRPr sz="2400"/>
            </a:lvl1pPr>
            <a:lvl2pPr marL="720000" indent="-360000">
              <a:lnSpc>
                <a:spcPct val="105000"/>
              </a:lnSpc>
              <a:defRPr sz="2200"/>
            </a:lvl2pPr>
            <a:lvl3pPr marL="1044000" indent="-324000">
              <a:lnSpc>
                <a:spcPct val="105000"/>
              </a:lnSpc>
              <a:defRPr sz="2000"/>
            </a:lvl3pPr>
            <a:lvl4pPr marL="1350000" indent="-306000">
              <a:lnSpc>
                <a:spcPct val="105000"/>
              </a:lnSpc>
              <a:defRPr sz="1800"/>
            </a:lvl4pPr>
            <a:lvl5pPr marL="1638000" indent="-288000">
              <a:lnSpc>
                <a:spcPct val="105000"/>
              </a:lnSpc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>
          <a:xfrm>
            <a:off x="3505200" y="63623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185376" y="6356350"/>
            <a:ext cx="50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18391-D411-FE40-AAD7-861AE5233E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893977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101967"/>
            <a:ext cx="4040188" cy="838200"/>
          </a:xfrm>
        </p:spPr>
        <p:txBody>
          <a:bodyPr anchor="t"/>
          <a:lstStyle>
            <a:lvl1pPr marL="0" indent="0">
              <a:lnSpc>
                <a:spcPct val="105000"/>
              </a:lnSpc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5101967"/>
            <a:ext cx="4041775" cy="838200"/>
          </a:xfrm>
        </p:spPr>
        <p:txBody>
          <a:bodyPr anchor="t"/>
          <a:lstStyle>
            <a:lvl1pPr marL="0" indent="0">
              <a:lnSpc>
                <a:spcPct val="105000"/>
              </a:lnSpc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Edit Master text styles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 hasCustomPrompt="1"/>
          </p:nvPr>
        </p:nvSpPr>
        <p:spPr>
          <a:xfrm>
            <a:off x="457200" y="1269777"/>
            <a:ext cx="4040188" cy="3686655"/>
          </a:xfrm>
        </p:spPr>
        <p:txBody>
          <a:bodyPr/>
          <a:lstStyle>
            <a:lvl1pPr marL="360000" indent="-360000" eaLnBrk="1" latinLnBrk="0" hangingPunct="1">
              <a:lnSpc>
                <a:spcPct val="105000"/>
              </a:lnSpc>
              <a:defRPr sz="2400"/>
            </a:lvl1pPr>
            <a:lvl2pPr marL="720000" indent="-360000" eaLnBrk="1" latinLnBrk="0" hangingPunct="1">
              <a:lnSpc>
                <a:spcPct val="105000"/>
              </a:lnSpc>
              <a:defRPr sz="2000"/>
            </a:lvl2pPr>
            <a:lvl3pPr marL="1044000" indent="-324000" eaLnBrk="1" latinLnBrk="0" hangingPunct="1">
              <a:lnSpc>
                <a:spcPct val="105000"/>
              </a:lnSpc>
              <a:defRPr sz="1800"/>
            </a:lvl3pPr>
            <a:lvl4pPr marL="1350000" indent="-306000" eaLnBrk="1" latinLnBrk="0" hangingPunct="1">
              <a:lnSpc>
                <a:spcPct val="105000"/>
              </a:lnSpc>
              <a:defRPr sz="1600"/>
            </a:lvl4pPr>
            <a:lvl5pPr marL="1638000" indent="-288000" eaLnBrk="1" latinLnBrk="0" hangingPunct="1">
              <a:lnSpc>
                <a:spcPct val="105000"/>
              </a:lnSpc>
              <a:defRPr sz="1600"/>
            </a:lvl5pPr>
          </a:lstStyle>
          <a:p>
            <a:pPr lvl="0" eaLnBrk="1" latinLnBrk="0" hangingPunct="1"/>
            <a:r>
              <a:rPr lang="fr-CH" dirty="0"/>
              <a:t>Click to </a:t>
            </a:r>
            <a:r>
              <a:rPr lang="fr-CH" dirty="0" err="1"/>
              <a:t>edit</a:t>
            </a:r>
            <a:r>
              <a:rPr lang="fr-CH" dirty="0"/>
              <a:t> Master </a:t>
            </a:r>
            <a:r>
              <a:rPr lang="fr-CH" dirty="0" err="1"/>
              <a:t>text</a:t>
            </a:r>
            <a:r>
              <a:rPr lang="fr-CH" dirty="0"/>
              <a:t> styles</a:t>
            </a:r>
          </a:p>
          <a:p>
            <a:pPr lvl="1" eaLnBrk="1" latinLnBrk="0" hangingPunct="1"/>
            <a:r>
              <a:rPr lang="fr-CH" dirty="0"/>
              <a:t>Second </a:t>
            </a:r>
            <a:r>
              <a:rPr lang="fr-CH" dirty="0" err="1"/>
              <a:t>level</a:t>
            </a:r>
            <a:endParaRPr lang="fr-CH" dirty="0"/>
          </a:p>
          <a:p>
            <a:pPr lvl="2" eaLnBrk="1" latinLnBrk="0" hangingPunct="1"/>
            <a:r>
              <a:rPr lang="fr-CH" dirty="0" err="1"/>
              <a:t>Third</a:t>
            </a:r>
            <a:r>
              <a:rPr lang="fr-CH" dirty="0"/>
              <a:t> </a:t>
            </a:r>
            <a:r>
              <a:rPr lang="fr-CH" dirty="0" err="1"/>
              <a:t>level</a:t>
            </a:r>
            <a:endParaRPr lang="fr-CH" dirty="0"/>
          </a:p>
          <a:p>
            <a:pPr lvl="3" eaLnBrk="1" latinLnBrk="0" hangingPunct="1"/>
            <a:r>
              <a:rPr lang="fr-CH" dirty="0" err="1"/>
              <a:t>Fourth</a:t>
            </a:r>
            <a:r>
              <a:rPr lang="fr-CH" dirty="0"/>
              <a:t> </a:t>
            </a:r>
            <a:r>
              <a:rPr lang="fr-CH" dirty="0" err="1"/>
              <a:t>level</a:t>
            </a:r>
            <a:endParaRPr lang="fr-CH" dirty="0"/>
          </a:p>
          <a:p>
            <a:pPr lvl="4" eaLnBrk="1" latinLnBrk="0" hangingPunct="1"/>
            <a:r>
              <a:rPr lang="fr-CH" dirty="0" err="1"/>
              <a:t>Fifth</a:t>
            </a:r>
            <a:r>
              <a:rPr lang="fr-CH" dirty="0"/>
              <a:t> </a:t>
            </a:r>
            <a:r>
              <a:rPr lang="fr-CH" dirty="0" err="1"/>
              <a:t>level</a:t>
            </a:r>
            <a:endParaRPr kumimoji="0" lang="en-US" dirty="0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269777"/>
            <a:ext cx="4041775" cy="3686655"/>
          </a:xfrm>
        </p:spPr>
        <p:txBody>
          <a:bodyPr/>
          <a:lstStyle>
            <a:lvl1pPr marL="360000" indent="-360000">
              <a:lnSpc>
                <a:spcPct val="105000"/>
              </a:lnSpc>
              <a:defRPr sz="2400"/>
            </a:lvl1pPr>
            <a:lvl2pPr marL="720000" indent="-360000">
              <a:lnSpc>
                <a:spcPct val="105000"/>
              </a:lnSpc>
              <a:defRPr sz="2000"/>
            </a:lvl2pPr>
            <a:lvl3pPr marL="1044000" indent="-324000">
              <a:lnSpc>
                <a:spcPct val="105000"/>
              </a:lnSpc>
              <a:defRPr sz="1800"/>
            </a:lvl3pPr>
            <a:lvl4pPr marL="1350000" indent="-306000">
              <a:lnSpc>
                <a:spcPct val="105000"/>
              </a:lnSpc>
              <a:defRPr sz="1600"/>
            </a:lvl4pPr>
            <a:lvl5pPr marL="1638000" indent="-288000">
              <a:lnSpc>
                <a:spcPct val="105000"/>
              </a:lnSpc>
              <a:defRPr sz="1600"/>
            </a:lvl5pPr>
          </a:lstStyle>
          <a:p>
            <a:pPr lvl="0" eaLnBrk="1" latinLnBrk="0" hangingPunct="1"/>
            <a:r>
              <a:rPr lang="en-US"/>
              <a:t>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 dirty="0"/>
          </a:p>
        </p:txBody>
      </p:sp>
      <p:sp>
        <p:nvSpPr>
          <p:cNvPr id="10" name="Date Placeholder 1"/>
          <p:cNvSpPr>
            <a:spLocks noGrp="1"/>
          </p:cNvSpPr>
          <p:nvPr>
            <p:ph type="dt" sz="half" idx="10"/>
          </p:nvPr>
        </p:nvSpPr>
        <p:spPr>
          <a:xfrm>
            <a:off x="3505200" y="63623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185376" y="6356350"/>
            <a:ext cx="50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18391-D411-FE40-AAD7-861AE5233E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33492"/>
            <a:ext cx="8226854" cy="940443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0055A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Click to edit Master title style</a:t>
            </a:r>
            <a:endParaRPr kumimoji="0" lang="en-US" dirty="0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325606"/>
            <a:ext cx="8226854" cy="466742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493776" marR="0" lvl="0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0055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Edit Master text styles</a:t>
            </a:r>
          </a:p>
          <a:p>
            <a:pPr marL="493776" marR="0" lvl="1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0055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493776" marR="0" lvl="2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0055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493776" marR="0" lvl="3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0055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493776" marR="0" lvl="4" indent="-4572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/>
            </a:pPr>
            <a:r>
              <a:rPr kumimoji="0" lang="en-US" sz="3000" b="0" i="0" u="none" strike="noStrike" kern="1200" cap="none" spc="0" normalizeH="0" baseline="0" noProof="0">
                <a:ln>
                  <a:noFill/>
                </a:ln>
                <a:solidFill>
                  <a:srgbClr val="0055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55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Image 4" descr="bande-01.eps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7663"/>
            <a:ext cx="9144000" cy="70720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3505200" y="6362377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741232" y="6356350"/>
            <a:ext cx="23371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185376" y="6356350"/>
            <a:ext cx="5014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18391-D411-FE40-AAD7-861AE5233E0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6" r:id="rId2"/>
    <p:sldLayoutId id="2147483677" r:id="rId3"/>
    <p:sldLayoutId id="2147483678" r:id="rId4"/>
    <p:sldLayoutId id="2147483681" r:id="rId5"/>
    <p:sldLayoutId id="2147483680" r:id="rId6"/>
    <p:sldLayoutId id="2147483679" r:id="rId7"/>
    <p:sldLayoutId id="2147483664" r:id="rId8"/>
    <p:sldLayoutId id="2147483665" r:id="rId9"/>
    <p:sldLayoutId id="2147483667" r:id="rId10"/>
    <p:sldLayoutId id="2147483668" r:id="rId11"/>
    <p:sldLayoutId id="2147483669" r:id="rId12"/>
    <p:sldLayoutId id="2147483674" r:id="rId13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93776" marR="0" indent="-4572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55A0"/>
        </a:buClr>
        <a:buSzPct val="80000"/>
        <a:buFont typeface="Arial"/>
        <a:buChar char="•"/>
        <a:tabLst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905256" marR="0" indent="-4572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55A0"/>
        </a:buClr>
        <a:buSzPct val="90000"/>
        <a:buFont typeface="Arial"/>
        <a:buChar char="•"/>
        <a:tabLst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92708" marR="0" indent="-3429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55A0"/>
        </a:buClr>
        <a:buSzPct val="85000"/>
        <a:buFont typeface="Arial"/>
        <a:buChar char="•"/>
        <a:tabLst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85316" marR="0" indent="-3429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55A0"/>
        </a:buClr>
        <a:buSzPct val="90000"/>
        <a:buFont typeface="Arial"/>
        <a:buChar char="•"/>
        <a:tabLst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50492" marR="0" indent="-3429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55A0"/>
        </a:buClr>
        <a:buSzPct val="100000"/>
        <a:buFont typeface="Arial"/>
        <a:buChar char="•"/>
        <a:tabLst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fcc-cdr.web.cern.ch/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g"/><Relationship Id="rId5" Type="http://schemas.openxmlformats.org/officeDocument/2006/relationships/image" Target="../media/image46.png"/><Relationship Id="rId4" Type="http://schemas.openxmlformats.org/officeDocument/2006/relationships/image" Target="../media/image16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8D3874DB-EA80-4834-BB34-789960F12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0963379"/>
              </p:ext>
            </p:extLst>
          </p:nvPr>
        </p:nvGraphicFramePr>
        <p:xfrm>
          <a:off x="457199" y="3750416"/>
          <a:ext cx="8328291" cy="21996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425041">
                  <a:extLst>
                    <a:ext uri="{9D8B030D-6E8A-4147-A177-3AD203B41FA5}">
                      <a16:colId xmlns:a16="http://schemas.microsoft.com/office/drawing/2014/main" xmlns="" val="500294"/>
                    </a:ext>
                  </a:extLst>
                </a:gridCol>
                <a:gridCol w="3903250">
                  <a:extLst>
                    <a:ext uri="{9D8B030D-6E8A-4147-A177-3AD203B41FA5}">
                      <a16:colId xmlns:a16="http://schemas.microsoft.com/office/drawing/2014/main" xmlns="" val="2902859028"/>
                    </a:ext>
                  </a:extLst>
                </a:gridCol>
              </a:tblGrid>
              <a:tr h="21993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M. Sugano, T. Ogitsu</a:t>
                      </a:r>
                      <a: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b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</a:br>
                      <a:r>
                        <a:rPr kumimoji="0" lang="en-GB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KEK</a:t>
                      </a:r>
                      <a:endParaRPr kumimoji="0" lang="en-GB" sz="18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S. Kawashima, K. Saito, Y. Fukumoto</a:t>
                      </a:r>
                      <a: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b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</a:br>
                      <a:r>
                        <a:rPr kumimoji="0" lang="en-GB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JASTEC, Kobe Steel</a:t>
                      </a:r>
                      <a:endParaRPr kumimoji="0" lang="en-GB" sz="18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H. Sakamoto, H. Shimizu</a:t>
                      </a:r>
                      <a: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b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</a:br>
                      <a:r>
                        <a:rPr kumimoji="0" lang="en-GB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Furukawa</a:t>
                      </a:r>
                      <a:endParaRPr kumimoji="0" lang="en-GB" sz="18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V. Pantsyrny, I. Abdyukhanov, M. </a:t>
                      </a:r>
                      <a:r>
                        <a:rPr kumimoji="0" lang="en-GB" sz="13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Shlyakov</a:t>
                      </a: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</a:t>
                      </a:r>
                      <a:r>
                        <a:rPr kumimoji="0" lang="en-GB" sz="13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</a:t>
                      </a: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. Zernov</a:t>
                      </a:r>
                      <a: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b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</a:br>
                      <a:r>
                        <a:rPr kumimoji="0" lang="en-GB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TVEL, </a:t>
                      </a:r>
                      <a:r>
                        <a:rPr kumimoji="0" lang="en-GB" sz="12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Bochvar</a:t>
                      </a:r>
                      <a:r>
                        <a:rPr kumimoji="0" lang="en-GB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Institute (VNIINM)</a:t>
                      </a:r>
                      <a:endParaRPr kumimoji="0" lang="en-GB" sz="18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I. Shin, J. Kim</a:t>
                      </a:r>
                      <a: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b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</a:br>
                      <a:r>
                        <a:rPr kumimoji="0" lang="en-GB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KAT</a:t>
                      </a:r>
                      <a:endParaRPr lang="en-GB" dirty="0"/>
                    </a:p>
                  </a:txBody>
                  <a:tcPr marL="45720" marR="457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5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S. Pfeiffer, T. Baumgartner, M. Eisterer, J. Bernardi</a:t>
                      </a: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5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5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5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TU Wien</a:t>
                      </a:r>
                      <a:endParaRPr kumimoji="0" lang="en-GB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55A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5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F. Buta, C. Senatore</a:t>
                      </a:r>
                      <a: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5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kumimoji="0" lang="en-GB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5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en-GB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55A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University of Geneva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J. </a:t>
                      </a:r>
                      <a:r>
                        <a:rPr kumimoji="0" lang="en-GB" sz="13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Lachmann</a:t>
                      </a: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A. </a:t>
                      </a:r>
                      <a:r>
                        <a:rPr kumimoji="0" lang="en-GB" sz="13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Leineweber</a:t>
                      </a:r>
                      <a: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b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</a:br>
                      <a:r>
                        <a:rPr kumimoji="0" lang="en-GB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TU </a:t>
                      </a:r>
                      <a:r>
                        <a:rPr kumimoji="0" lang="en-GB" sz="12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Bergakadamie</a:t>
                      </a:r>
                      <a:r>
                        <a:rPr kumimoji="0" lang="en-GB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Freiberg</a:t>
                      </a:r>
                      <a:endParaRPr kumimoji="0" lang="en-GB" sz="18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A. </a:t>
                      </a:r>
                      <a:r>
                        <a:rPr kumimoji="0" lang="en-GB" sz="13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Malagoli</a:t>
                      </a: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, V. Braccini, M. Vignolo, M. Putti, </a:t>
                      </a:r>
                      <a:b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</a:br>
                      <a:r>
                        <a:rPr kumimoji="0" lang="en-GB" sz="13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C. </a:t>
                      </a:r>
                      <a:r>
                        <a:rPr kumimoji="0" lang="en-GB" sz="13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Ferdeghini</a:t>
                      </a:r>
                      <a: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br>
                        <a:rPr kumimoji="0" lang="en-GB" sz="18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</a:br>
                      <a:r>
                        <a:rPr kumimoji="0" lang="en-GB" sz="1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CNR-SPIN</a:t>
                      </a:r>
                      <a:endParaRPr kumimoji="0" lang="en-GB" sz="18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 marL="45720" marR="4572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76605484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9405"/>
            <a:ext cx="8226854" cy="1753849"/>
          </a:xfrm>
        </p:spPr>
        <p:txBody>
          <a:bodyPr anchor="t" anchorCtr="0">
            <a:normAutofit/>
          </a:bodyPr>
          <a:lstStyle/>
          <a:p>
            <a:r>
              <a:rPr lang="en-GB" dirty="0"/>
              <a:t>The CERN FCC Conductor Development Programme:</a:t>
            </a:r>
            <a:r>
              <a:rPr lang="en-GB" sz="3600" dirty="0"/>
              <a:t/>
            </a:r>
            <a:br>
              <a:rPr lang="en-GB" sz="3600" dirty="0"/>
            </a:br>
            <a:r>
              <a:rPr lang="en-GB" sz="2000" dirty="0"/>
              <a:t>A Worldwide Effort for the Future Generation of High Field </a:t>
            </a:r>
            <a:r>
              <a:rPr lang="en-GB" sz="2000" dirty="0" smtClean="0"/>
              <a:t>Magnets</a:t>
            </a:r>
            <a:endParaRPr lang="en-GB" sz="12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>
          <a:xfrm>
            <a:off x="861935" y="6362377"/>
            <a:ext cx="7420131" cy="365125"/>
          </a:xfrm>
        </p:spPr>
        <p:txBody>
          <a:bodyPr/>
          <a:lstStyle/>
          <a:p>
            <a:pPr algn="ctr"/>
            <a:r>
              <a:rPr lang="en-US" dirty="0" smtClean="0"/>
              <a:t>Workshop on Advanced Superconducting Materials and Magnets, KEK, Tsukuba, Japan</a:t>
            </a:r>
          </a:p>
          <a:p>
            <a:pPr algn="ctr"/>
            <a:r>
              <a:rPr lang="en-US" dirty="0" smtClean="0"/>
              <a:t>21 January 2019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0"/>
          </p:nvPr>
        </p:nvSpPr>
        <p:spPr>
          <a:xfrm>
            <a:off x="457200" y="2795669"/>
            <a:ext cx="8229600" cy="906900"/>
          </a:xfrm>
        </p:spPr>
        <p:txBody>
          <a:bodyPr>
            <a:normAutofit/>
          </a:bodyPr>
          <a:lstStyle/>
          <a:p>
            <a:r>
              <a:rPr lang="en-GB" sz="1600" u="sng" dirty="0" smtClean="0"/>
              <a:t>S. C. Hopkins</a:t>
            </a:r>
            <a:r>
              <a:rPr lang="en-GB" sz="1600" dirty="0" smtClean="0"/>
              <a:t>, B. </a:t>
            </a:r>
            <a:r>
              <a:rPr lang="en-GB" sz="1600" dirty="0" err="1" smtClean="0"/>
              <a:t>Bordini</a:t>
            </a:r>
            <a:r>
              <a:rPr lang="en-GB" sz="1600" dirty="0" smtClean="0"/>
              <a:t>, </a:t>
            </a:r>
            <a:r>
              <a:rPr lang="en-GB" sz="1600" dirty="0"/>
              <a:t>A. Baskys, A. Canós Valero, D</a:t>
            </a:r>
            <a:r>
              <a:rPr lang="en-GB" sz="1600" dirty="0" smtClean="0"/>
              <a:t>. Richter, A. Ballarino, </a:t>
            </a:r>
            <a:br>
              <a:rPr lang="en-GB" sz="1600" dirty="0" smtClean="0"/>
            </a:br>
            <a:r>
              <a:rPr lang="en-GB" sz="1600" dirty="0" smtClean="0"/>
              <a:t>D. Tommasini, L. Bottura, M. Benedikt</a:t>
            </a:r>
            <a:endParaRPr lang="en-GB" sz="1800" dirty="0"/>
          </a:p>
          <a:p>
            <a:r>
              <a:rPr lang="en-GB" dirty="0" smtClean="0"/>
              <a:t>European Organization for Nuclear Research (CERN)</a:t>
            </a:r>
            <a:endParaRPr lang="en-GB" sz="1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461" y="344774"/>
            <a:ext cx="1799339" cy="752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50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Nb</a:t>
            </a:r>
            <a:r>
              <a:rPr lang="en-GB" baseline="-25000" dirty="0"/>
              <a:t>3</a:t>
            </a:r>
            <a:r>
              <a:rPr lang="en-GB" dirty="0"/>
              <a:t>Sn Strategy: Stage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1290487"/>
          </a:xfrm>
        </p:spPr>
        <p:txBody>
          <a:bodyPr>
            <a:normAutofit/>
          </a:bodyPr>
          <a:lstStyle/>
          <a:p>
            <a:r>
              <a:rPr lang="en-GB" dirty="0"/>
              <a:t>Initially, support additional manufacturers in achieving the HL-LHC wire specification…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9FD2AEA2-B25D-43A6-B639-0152AE6AF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04524"/>
              </p:ext>
            </p:extLst>
          </p:nvPr>
        </p:nvGraphicFramePr>
        <p:xfrm>
          <a:off x="457200" y="2616093"/>
          <a:ext cx="8229601" cy="3337560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3982527">
                  <a:extLst>
                    <a:ext uri="{9D8B030D-6E8A-4147-A177-3AD203B41FA5}">
                      <a16:colId xmlns:a16="http://schemas.microsoft.com/office/drawing/2014/main" xmlns="" val="1153382225"/>
                    </a:ext>
                  </a:extLst>
                </a:gridCol>
                <a:gridCol w="2123537">
                  <a:extLst>
                    <a:ext uri="{9D8B030D-6E8A-4147-A177-3AD203B41FA5}">
                      <a16:colId xmlns:a16="http://schemas.microsoft.com/office/drawing/2014/main" xmlns="" val="2640347864"/>
                    </a:ext>
                  </a:extLst>
                </a:gridCol>
                <a:gridCol w="2123537">
                  <a:extLst>
                    <a:ext uri="{9D8B030D-6E8A-4147-A177-3AD203B41FA5}">
                      <a16:colId xmlns:a16="http://schemas.microsoft.com/office/drawing/2014/main" xmlns="" val="1695912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Ultimate Target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Stage 1: HL-LHC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6983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Wire diameter / 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89318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/>
                        <a:t>Cu:non-Cu</a:t>
                      </a:r>
                      <a:r>
                        <a:rPr lang="en-GB" dirty="0"/>
                        <a:t>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80704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Non-Cu </a:t>
                      </a:r>
                      <a:r>
                        <a:rPr lang="en-GB" i="1" dirty="0" err="1"/>
                        <a:t>J</a:t>
                      </a:r>
                      <a:r>
                        <a:rPr lang="en-GB" i="1" baseline="-25000" dirty="0" err="1"/>
                        <a:t>c</a:t>
                      </a:r>
                      <a:r>
                        <a:rPr lang="en-GB" baseline="0" dirty="0"/>
                        <a:t> (16 T, 4.2 K) / A mm</a:t>
                      </a:r>
                      <a:r>
                        <a:rPr lang="en-GB" baseline="30000" dirty="0"/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≥ 1500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≥ 1000; aim 1200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466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i="1" dirty="0">
                          <a:solidFill>
                            <a:schemeClr val="accent3"/>
                          </a:solidFill>
                        </a:rPr>
                        <a:t>µ</a:t>
                      </a:r>
                      <a:r>
                        <a:rPr lang="de-DE" i="1" baseline="-25000" dirty="0">
                          <a:solidFill>
                            <a:schemeClr val="accent3"/>
                          </a:solidFill>
                        </a:rPr>
                        <a:t>0</a:t>
                      </a:r>
                      <a:r>
                        <a:rPr lang="el-GR" dirty="0">
                          <a:solidFill>
                            <a:schemeClr val="accent3"/>
                          </a:solidFill>
                        </a:rPr>
                        <a:t>Δ</a:t>
                      </a:r>
                      <a:r>
                        <a:rPr lang="de-DE" i="1" dirty="0">
                          <a:solidFill>
                            <a:schemeClr val="accent3"/>
                          </a:solidFill>
                        </a:rPr>
                        <a:t>M</a:t>
                      </a:r>
                      <a:r>
                        <a:rPr lang="de-DE" dirty="0">
                          <a:solidFill>
                            <a:schemeClr val="accent3"/>
                          </a:solidFill>
                        </a:rPr>
                        <a:t> (1 T, 4.2 K) / </a:t>
                      </a:r>
                      <a:r>
                        <a:rPr lang="de-DE" dirty="0" err="1">
                          <a:solidFill>
                            <a:schemeClr val="accent3"/>
                          </a:solidFill>
                        </a:rPr>
                        <a:t>mT</a:t>
                      </a:r>
                      <a:endParaRPr lang="de-DE" dirty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≤ 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6214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i="1" dirty="0" err="1"/>
                        <a:t>d</a:t>
                      </a:r>
                      <a:r>
                        <a:rPr lang="en-GB" i="1" baseline="-25000" dirty="0" err="1"/>
                        <a:t>eff</a:t>
                      </a:r>
                      <a:r>
                        <a:rPr lang="en-GB" dirty="0"/>
                        <a:t> / </a:t>
                      </a:r>
                      <a:r>
                        <a:rPr lang="de-DE" dirty="0"/>
                        <a:t>µm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≤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≤ 60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3008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≥ 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≥ 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6023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Unit lengths /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≥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26764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5 EUR / kA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507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726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Nb</a:t>
            </a:r>
            <a:r>
              <a:rPr lang="en-GB" baseline="-25000" dirty="0"/>
              <a:t>3</a:t>
            </a:r>
            <a:r>
              <a:rPr lang="en-GB" dirty="0"/>
              <a:t>Sn Strategy: Stage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1290487"/>
          </a:xfrm>
        </p:spPr>
        <p:txBody>
          <a:bodyPr>
            <a:normAutofit/>
          </a:bodyPr>
          <a:lstStyle/>
          <a:p>
            <a:r>
              <a:rPr lang="en-GB" dirty="0"/>
              <a:t>Then focus on increasing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9FD2AEA2-B25D-43A6-B639-0152AE6AF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555575"/>
              </p:ext>
            </p:extLst>
          </p:nvPr>
        </p:nvGraphicFramePr>
        <p:xfrm>
          <a:off x="457200" y="2616093"/>
          <a:ext cx="8229601" cy="3337560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3982527">
                  <a:extLst>
                    <a:ext uri="{9D8B030D-6E8A-4147-A177-3AD203B41FA5}">
                      <a16:colId xmlns:a16="http://schemas.microsoft.com/office/drawing/2014/main" xmlns="" val="1153382225"/>
                    </a:ext>
                  </a:extLst>
                </a:gridCol>
                <a:gridCol w="2123537">
                  <a:extLst>
                    <a:ext uri="{9D8B030D-6E8A-4147-A177-3AD203B41FA5}">
                      <a16:colId xmlns:a16="http://schemas.microsoft.com/office/drawing/2014/main" xmlns="" val="2640347864"/>
                    </a:ext>
                  </a:extLst>
                </a:gridCol>
                <a:gridCol w="2123537">
                  <a:extLst>
                    <a:ext uri="{9D8B030D-6E8A-4147-A177-3AD203B41FA5}">
                      <a16:colId xmlns:a16="http://schemas.microsoft.com/office/drawing/2014/main" xmlns="" val="1695912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Ultimate Target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Stage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6983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Wire diameter / 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89318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/>
                        <a:t>Cu:non-Cu</a:t>
                      </a:r>
                      <a:r>
                        <a:rPr lang="en-GB" dirty="0"/>
                        <a:t>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80704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Non-Cu </a:t>
                      </a:r>
                      <a:r>
                        <a:rPr lang="en-GB" i="1" dirty="0" err="1"/>
                        <a:t>J</a:t>
                      </a:r>
                      <a:r>
                        <a:rPr lang="en-GB" i="1" baseline="-25000" dirty="0" err="1"/>
                        <a:t>c</a:t>
                      </a:r>
                      <a:r>
                        <a:rPr lang="en-GB" baseline="0" dirty="0"/>
                        <a:t> (16 T, 4.2 K) / A mm</a:t>
                      </a:r>
                      <a:r>
                        <a:rPr lang="en-GB" baseline="30000" dirty="0"/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≥ 1500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solidFill>
                            <a:schemeClr val="bg1"/>
                          </a:solidFill>
                        </a:rPr>
                        <a:t>≥ 1500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466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i="1" dirty="0">
                          <a:solidFill>
                            <a:schemeClr val="accent3"/>
                          </a:solidFill>
                        </a:rPr>
                        <a:t>µ</a:t>
                      </a:r>
                      <a:r>
                        <a:rPr lang="de-DE" i="1" baseline="-25000" dirty="0">
                          <a:solidFill>
                            <a:schemeClr val="accent3"/>
                          </a:solidFill>
                        </a:rPr>
                        <a:t>0</a:t>
                      </a:r>
                      <a:r>
                        <a:rPr lang="el-GR" dirty="0">
                          <a:solidFill>
                            <a:schemeClr val="accent3"/>
                          </a:solidFill>
                        </a:rPr>
                        <a:t>Δ</a:t>
                      </a:r>
                      <a:r>
                        <a:rPr lang="de-DE" i="1" dirty="0">
                          <a:solidFill>
                            <a:schemeClr val="accent3"/>
                          </a:solidFill>
                        </a:rPr>
                        <a:t>M</a:t>
                      </a:r>
                      <a:r>
                        <a:rPr lang="de-DE" dirty="0">
                          <a:solidFill>
                            <a:schemeClr val="accent3"/>
                          </a:solidFill>
                        </a:rPr>
                        <a:t> (1 T, 4.2 K) / </a:t>
                      </a:r>
                      <a:r>
                        <a:rPr lang="de-DE" dirty="0" err="1">
                          <a:solidFill>
                            <a:schemeClr val="accent3"/>
                          </a:solidFill>
                        </a:rPr>
                        <a:t>mT</a:t>
                      </a:r>
                      <a:endParaRPr lang="de-DE" dirty="0">
                        <a:solidFill>
                          <a:schemeClr val="accent3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≤ 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6214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i="1" dirty="0" err="1"/>
                        <a:t>d</a:t>
                      </a:r>
                      <a:r>
                        <a:rPr lang="en-GB" i="1" baseline="-25000" dirty="0" err="1"/>
                        <a:t>eff</a:t>
                      </a:r>
                      <a:r>
                        <a:rPr lang="en-GB" dirty="0"/>
                        <a:t> / </a:t>
                      </a:r>
                      <a:r>
                        <a:rPr lang="de-DE" dirty="0"/>
                        <a:t>µm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≤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≤ 60</a:t>
                      </a:r>
                    </a:p>
                  </a:txBody>
                  <a:tcPr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3008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≥ 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≥ 150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6023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Unit lengths /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≥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26764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accent3"/>
                          </a:solidFill>
                        </a:rPr>
                        <a:t>5 EUR / kA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507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5884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Characterization at CERN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Superconducting characterization:</a:t>
            </a:r>
          </a:p>
          <a:p>
            <a:pPr lvl="1"/>
            <a:r>
              <a:rPr lang="en-GB" dirty="0"/>
              <a:t>Transport </a:t>
            </a:r>
            <a:r>
              <a:rPr lang="en-GB" i="1" dirty="0" err="1"/>
              <a:t>I</a:t>
            </a:r>
            <a:r>
              <a:rPr lang="en-GB" i="1" baseline="-25000" dirty="0" err="1"/>
              <a:t>c</a:t>
            </a:r>
            <a:r>
              <a:rPr lang="en-GB" dirty="0"/>
              <a:t> (15 T, 4.3 K and 1.9 K)</a:t>
            </a:r>
          </a:p>
          <a:p>
            <a:pPr lvl="1"/>
            <a:r>
              <a:rPr lang="en-GB" dirty="0"/>
              <a:t>RRR</a:t>
            </a:r>
          </a:p>
          <a:p>
            <a:pPr lvl="1"/>
            <a:r>
              <a:rPr lang="en-GB" dirty="0"/>
              <a:t>VSM </a:t>
            </a:r>
            <a:r>
              <a:rPr lang="en-GB" dirty="0">
                <a:sym typeface="Wingdings" panose="05000000000000000000" pitchFamily="2" charset="2"/>
              </a:rPr>
              <a:t>(10 T)  </a:t>
            </a:r>
            <a:r>
              <a:rPr lang="en-GB" i="1" dirty="0" err="1">
                <a:sym typeface="Wingdings" panose="05000000000000000000" pitchFamily="2" charset="2"/>
              </a:rPr>
              <a:t>d</a:t>
            </a:r>
            <a:r>
              <a:rPr lang="en-GB" i="1" baseline="-25000" dirty="0" err="1">
                <a:sym typeface="Wingdings" panose="05000000000000000000" pitchFamily="2" charset="2"/>
              </a:rPr>
              <a:t>eff</a:t>
            </a:r>
            <a:r>
              <a:rPr lang="en-GB" dirty="0">
                <a:sym typeface="Wingdings" panose="05000000000000000000" pitchFamily="2" charset="2"/>
              </a:rPr>
              <a:t> (from scaled transport </a:t>
            </a:r>
            <a:r>
              <a:rPr lang="en-GB" i="1" dirty="0" err="1">
                <a:sym typeface="Wingdings" panose="05000000000000000000" pitchFamily="2" charset="2"/>
              </a:rPr>
              <a:t>I</a:t>
            </a:r>
            <a:r>
              <a:rPr lang="en-GB" i="1" baseline="-25000" dirty="0" err="1">
                <a:sym typeface="Wingdings" panose="05000000000000000000" pitchFamily="2" charset="2"/>
              </a:rPr>
              <a:t>c</a:t>
            </a:r>
            <a:r>
              <a:rPr lang="en-GB" dirty="0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GB" dirty="0" smtClean="0">
                <a:sym typeface="Wingdings" panose="05000000000000000000" pitchFamily="2" charset="2"/>
              </a:rPr>
              <a:t>Cabling </a:t>
            </a:r>
            <a:r>
              <a:rPr lang="en-GB" dirty="0">
                <a:sym typeface="Wingdings" panose="05000000000000000000" pitchFamily="2" charset="2"/>
              </a:rPr>
              <a:t>trials and simulations (testing of rolled samples)</a:t>
            </a:r>
          </a:p>
          <a:p>
            <a:r>
              <a:rPr lang="en-GB" dirty="0">
                <a:sym typeface="Wingdings" panose="05000000000000000000" pitchFamily="2" charset="2"/>
              </a:rPr>
              <a:t>Dimensional and mechanical properties</a:t>
            </a:r>
          </a:p>
          <a:p>
            <a:pPr lvl="1"/>
            <a:r>
              <a:rPr lang="en-GB" dirty="0">
                <a:sym typeface="Wingdings" panose="05000000000000000000" pitchFamily="2" charset="2"/>
              </a:rPr>
              <a:t>Cu/non-Cu</a:t>
            </a:r>
          </a:p>
          <a:p>
            <a:pPr lvl="1"/>
            <a:r>
              <a:rPr lang="en-GB" dirty="0">
                <a:sym typeface="Wingdings" panose="05000000000000000000" pitchFamily="2" charset="2"/>
              </a:rPr>
              <a:t>Diameter and twist pitch</a:t>
            </a:r>
          </a:p>
          <a:p>
            <a:pPr lvl="1"/>
            <a:r>
              <a:rPr lang="en-GB" dirty="0">
                <a:sym typeface="Wingdings" panose="05000000000000000000" pitchFamily="2" charset="2"/>
              </a:rPr>
              <a:t>Bend tests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531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Characterization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ym typeface="Wingdings" panose="05000000000000000000" pitchFamily="2" charset="2"/>
              </a:rPr>
              <a:t>Microscopy and analysis:</a:t>
            </a:r>
          </a:p>
          <a:p>
            <a:pPr lvl="1"/>
            <a:r>
              <a:rPr lang="en-GB" dirty="0">
                <a:sym typeface="Wingdings" panose="05000000000000000000" pitchFamily="2" charset="2"/>
              </a:rPr>
              <a:t>SEM, FIB and optical microscopy</a:t>
            </a:r>
          </a:p>
          <a:p>
            <a:pPr lvl="1"/>
            <a:r>
              <a:rPr lang="en-GB" dirty="0">
                <a:sym typeface="Wingdings" panose="05000000000000000000" pitchFamily="2" charset="2"/>
              </a:rPr>
              <a:t>Image analysis, diffusion studies</a:t>
            </a:r>
          </a:p>
          <a:p>
            <a:pPr lvl="1"/>
            <a:r>
              <a:rPr lang="en-GB" dirty="0">
                <a:sym typeface="Wingdings" panose="05000000000000000000" pitchFamily="2" charset="2"/>
              </a:rPr>
              <a:t>Outside CERN:</a:t>
            </a:r>
          </a:p>
          <a:p>
            <a:pPr lvl="2"/>
            <a:r>
              <a:rPr lang="en-GB" dirty="0">
                <a:sym typeface="Wingdings" panose="05000000000000000000" pitchFamily="2" charset="2"/>
              </a:rPr>
              <a:t>TU Freiberg: phase equilibria, thermodynamics</a:t>
            </a:r>
          </a:p>
          <a:p>
            <a:pPr lvl="2"/>
            <a:r>
              <a:rPr lang="en-GB" dirty="0">
                <a:sym typeface="Wingdings" panose="05000000000000000000" pitchFamily="2" charset="2"/>
              </a:rPr>
              <a:t>TU Wien: SEM, TEM, </a:t>
            </a:r>
            <a:r>
              <a:rPr lang="en-GB" i="1" dirty="0" err="1">
                <a:sym typeface="Wingdings" panose="05000000000000000000" pitchFamily="2" charset="2"/>
              </a:rPr>
              <a:t>J</a:t>
            </a:r>
            <a:r>
              <a:rPr lang="en-GB" i="1" baseline="-25000" dirty="0" err="1">
                <a:sym typeface="Wingdings" panose="05000000000000000000" pitchFamily="2" charset="2"/>
              </a:rPr>
              <a:t>c</a:t>
            </a:r>
            <a:r>
              <a:rPr lang="en-GB" dirty="0">
                <a:sym typeface="Wingdings" panose="05000000000000000000" pitchFamily="2" charset="2"/>
              </a:rPr>
              <a:t> – microstructure </a:t>
            </a:r>
            <a:r>
              <a:rPr lang="en-GB" dirty="0" smtClean="0">
                <a:sym typeface="Wingdings" panose="05000000000000000000" pitchFamily="2" charset="2"/>
              </a:rPr>
              <a:t>correlations</a:t>
            </a:r>
          </a:p>
          <a:p>
            <a:pPr lvl="2"/>
            <a:r>
              <a:rPr lang="en-GB" dirty="0" smtClean="0">
                <a:sym typeface="Wingdings" panose="05000000000000000000" pitchFamily="2" charset="2"/>
              </a:rPr>
              <a:t>Collaborating institutes in KEK’s development programme</a:t>
            </a:r>
            <a:endParaRPr lang="en-GB" dirty="0">
              <a:sym typeface="Wingdings" panose="05000000000000000000" pitchFamily="2" charset="2"/>
            </a:endParaRPr>
          </a:p>
          <a:p>
            <a:pPr lvl="2"/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639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TVEL/</a:t>
            </a:r>
            <a:r>
              <a:rPr lang="en-GB" dirty="0" err="1"/>
              <a:t>Bochvar</a:t>
            </a:r>
            <a:r>
              <a:rPr lang="en-GB" dirty="0"/>
              <a:t> Institute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7"/>
            <a:ext cx="8226854" cy="4748189"/>
          </a:xfrm>
        </p:spPr>
        <p:txBody>
          <a:bodyPr>
            <a:normAutofit/>
          </a:bodyPr>
          <a:lstStyle/>
          <a:p>
            <a:r>
              <a:rPr lang="en-GB" dirty="0"/>
              <a:t>Projects involve the </a:t>
            </a:r>
            <a:r>
              <a:rPr lang="en-GB" dirty="0" err="1"/>
              <a:t>Bochvar</a:t>
            </a:r>
            <a:r>
              <a:rPr lang="en-GB" dirty="0"/>
              <a:t> Institute (wire R&amp;D) and </a:t>
            </a:r>
            <a:r>
              <a:rPr lang="en-GB" dirty="0" err="1"/>
              <a:t>Chepetsky</a:t>
            </a:r>
            <a:r>
              <a:rPr lang="en-GB" dirty="0"/>
              <a:t> Mechanical Plant (production)</a:t>
            </a:r>
          </a:p>
          <a:p>
            <a:r>
              <a:rPr lang="en-GB" dirty="0"/>
              <a:t>In 2016-7, developed trial wires with various diffusion barriers, Cu separators, etc. at </a:t>
            </a:r>
            <a:br>
              <a:rPr lang="en-GB" dirty="0"/>
            </a:br>
            <a:r>
              <a:rPr lang="en-GB" dirty="0"/>
              <a:t>0.7 – 1.0 mm diameter</a:t>
            </a:r>
          </a:p>
          <a:p>
            <a:pPr lvl="1"/>
            <a:r>
              <a:rPr lang="en-US" dirty="0"/>
              <a:t>Non-Cu </a:t>
            </a:r>
            <a:r>
              <a:rPr lang="en-US" i="1" dirty="0" err="1"/>
              <a:t>J</a:t>
            </a:r>
            <a:r>
              <a:rPr lang="en-US" i="1" baseline="-25000" dirty="0" err="1"/>
              <a:t>c</a:t>
            </a:r>
            <a:r>
              <a:rPr lang="en-US" dirty="0"/>
              <a:t> up to ~2700 A mm</a:t>
            </a:r>
            <a:r>
              <a:rPr lang="en-US" baseline="30000" dirty="0"/>
              <a:t>-2</a:t>
            </a:r>
            <a:r>
              <a:rPr lang="en-US" dirty="0"/>
              <a:t> achieved (12 T, 4.2 K)</a:t>
            </a:r>
          </a:p>
          <a:p>
            <a:r>
              <a:rPr lang="en-GB" dirty="0"/>
              <a:t>Distributed barrier layout selected for trial </a:t>
            </a:r>
            <a:r>
              <a:rPr lang="en-GB" dirty="0" smtClean="0"/>
              <a:t>production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45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TVEL/</a:t>
            </a:r>
            <a:r>
              <a:rPr lang="en-GB" dirty="0" err="1"/>
              <a:t>Bochvar</a:t>
            </a:r>
            <a:r>
              <a:rPr lang="en-GB" dirty="0"/>
              <a:t> Institute (2)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943" y="4091957"/>
            <a:ext cx="1667648" cy="1620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480" y="4091958"/>
            <a:ext cx="1668796" cy="1620000"/>
          </a:xfrm>
          <a:prstGeom prst="rect">
            <a:avLst/>
          </a:prstGeom>
        </p:spPr>
      </p:pic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582122"/>
              </p:ext>
            </p:extLst>
          </p:nvPr>
        </p:nvGraphicFramePr>
        <p:xfrm>
          <a:off x="2296943" y="2414662"/>
          <a:ext cx="4550114" cy="1483360"/>
        </p:xfrm>
        <a:graphic>
          <a:graphicData uri="http://schemas.openxmlformats.org/drawingml/2006/table">
            <a:tbl>
              <a:tblPr firstCol="1" bandRow="1">
                <a:tableStyleId>{073A0DAA-6AF3-43AB-8588-CEC1D06C72B9}</a:tableStyleId>
              </a:tblPr>
              <a:tblGrid>
                <a:gridCol w="2240454">
                  <a:extLst>
                    <a:ext uri="{9D8B030D-6E8A-4147-A177-3AD203B41FA5}">
                      <a16:colId xmlns:a16="http://schemas.microsoft.com/office/drawing/2014/main" xmlns="" val="3997834847"/>
                    </a:ext>
                  </a:extLst>
                </a:gridCol>
                <a:gridCol w="2309660">
                  <a:extLst>
                    <a:ext uri="{9D8B030D-6E8A-4147-A177-3AD203B41FA5}">
                      <a16:colId xmlns:a16="http://schemas.microsoft.com/office/drawing/2014/main" xmlns="" val="3572128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Diameter (mm)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10536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Cu/non-Cu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1.2	</a:t>
                      </a:r>
                      <a:r>
                        <a:rPr lang="en-GB" sz="1400" dirty="0"/>
                        <a:t>(defined</a:t>
                      </a:r>
                      <a:r>
                        <a:rPr lang="en-GB" sz="1400" baseline="0" dirty="0"/>
                        <a:t> for HL-LHC)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0612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Sub-elements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32000" algn="l"/>
                        </a:tabLst>
                        <a:defRPr/>
                      </a:pPr>
                      <a:r>
                        <a:rPr lang="en-GB" dirty="0"/>
                        <a:t>37</a:t>
                      </a:r>
                      <a:r>
                        <a:rPr lang="en-GB" baseline="0" dirty="0"/>
                        <a:t>	</a:t>
                      </a:r>
                      <a:r>
                        <a:rPr lang="en-GB" sz="1400" dirty="0"/>
                        <a:t>(</a:t>
                      </a:r>
                      <a:r>
                        <a:rPr lang="el-GR" sz="1400" i="1" dirty="0"/>
                        <a:t>ϕ</a:t>
                      </a:r>
                      <a:r>
                        <a:rPr lang="en-GB" sz="1400" i="1" dirty="0"/>
                        <a:t> </a:t>
                      </a:r>
                      <a:r>
                        <a:rPr lang="en-GB" sz="1400" dirty="0"/>
                        <a:t>107–112</a:t>
                      </a:r>
                      <a:r>
                        <a:rPr lang="en-GB" sz="1400" baseline="0" dirty="0"/>
                        <a:t> </a:t>
                      </a:r>
                      <a:r>
                        <a:rPr lang="en-GB" sz="1400" dirty="0"/>
                        <a:t>µ</a:t>
                      </a:r>
                      <a:r>
                        <a:rPr lang="en-GB" sz="1400" baseline="0" dirty="0"/>
                        <a:t>m)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9798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Diffusion</a:t>
                      </a:r>
                      <a:r>
                        <a:rPr lang="en-GB" baseline="0" dirty="0"/>
                        <a:t> barriers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Distributed,</a:t>
                      </a:r>
                      <a:r>
                        <a:rPr lang="en-GB" baseline="0" dirty="0"/>
                        <a:t> </a:t>
                      </a:r>
                      <a:r>
                        <a:rPr lang="en-GB" baseline="0" dirty="0" err="1"/>
                        <a:t>Nb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83395904"/>
                  </a:ext>
                </a:extLst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296943" y="5752813"/>
            <a:ext cx="1666800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1400" dirty="0"/>
              <a:t>Optical, unreacted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118699" y="5752813"/>
            <a:ext cx="1728358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1400" dirty="0"/>
              <a:t>SEM (BEI), reacted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xmlns="" id="{4971FD40-3FEE-4141-8C5D-0A132EF88041}"/>
              </a:ext>
            </a:extLst>
          </p:cNvPr>
          <p:cNvSpPr txBox="1">
            <a:spLocks/>
          </p:cNvSpPr>
          <p:nvPr/>
        </p:nvSpPr>
        <p:spPr>
          <a:xfrm>
            <a:off x="457200" y="1325606"/>
            <a:ext cx="8226854" cy="104820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4000" marR="0" indent="-324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5000"/>
              <a:buFont typeface="Arial"/>
              <a:buChar char="•"/>
              <a:tabLst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306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8000" marR="0" indent="-288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100000"/>
              <a:buFont typeface="Arial"/>
              <a:buChar char="•"/>
              <a:tabLst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r>
              <a:rPr lang="en-GB" dirty="0"/>
              <a:t> exceeding HL-LHC specification, with high RRR, achieved in long piece long production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981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TVEL: </a:t>
            </a:r>
            <a:r>
              <a:rPr lang="en-GB" i="1" dirty="0" err="1"/>
              <a:t>I</a:t>
            </a:r>
            <a:r>
              <a:rPr lang="en-GB" i="1" baseline="-25000" dirty="0" err="1"/>
              <a:t>c</a:t>
            </a:r>
            <a:r>
              <a:rPr lang="en-GB" dirty="0"/>
              <a:t> Performance</a:t>
            </a:r>
            <a:endParaRPr lang="en-GB" i="1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25606"/>
            <a:ext cx="8353425" cy="4667421"/>
          </a:xfrm>
        </p:spPr>
        <p:txBody>
          <a:bodyPr/>
          <a:lstStyle/>
          <a:p>
            <a:r>
              <a:rPr lang="en-GB" dirty="0"/>
              <a:t>12 km of </a:t>
            </a:r>
            <a:r>
              <a:rPr lang="el-GR" i="1" dirty="0"/>
              <a:t>ϕ</a:t>
            </a:r>
            <a:r>
              <a:rPr lang="en-GB" i="1" dirty="0"/>
              <a:t> </a:t>
            </a:r>
            <a:r>
              <a:rPr lang="en-GB" dirty="0"/>
              <a:t>1 mm wire, mean piece length &gt; 1 km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16" y="2039809"/>
            <a:ext cx="6467474" cy="360345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550627" y="4225708"/>
            <a:ext cx="1753750" cy="523220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1400" i="1" dirty="0" err="1"/>
              <a:t>J</a:t>
            </a:r>
            <a:r>
              <a:rPr lang="en-GB" sz="1400" i="1" baseline="-25000" dirty="0" err="1"/>
              <a:t>c</a:t>
            </a:r>
            <a:r>
              <a:rPr lang="en-GB" sz="1400" dirty="0"/>
              <a:t> (12 T, 4.3 K): </a:t>
            </a:r>
          </a:p>
          <a:p>
            <a:pPr algn="ctr"/>
            <a:r>
              <a:rPr lang="en-GB" sz="1400" dirty="0"/>
              <a:t>2329 – 2790 A/mm</a:t>
            </a:r>
            <a:r>
              <a:rPr lang="en-GB" sz="1400" baseline="30000" dirty="0"/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62408" y="4225708"/>
            <a:ext cx="1359667" cy="738664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1400" dirty="0"/>
              <a:t>Best scaled </a:t>
            </a:r>
            <a:r>
              <a:rPr lang="en-GB" sz="1400" i="1" dirty="0" err="1"/>
              <a:t>J</a:t>
            </a:r>
            <a:r>
              <a:rPr lang="en-GB" sz="1400" i="1" baseline="-25000" dirty="0" err="1"/>
              <a:t>c</a:t>
            </a:r>
            <a:r>
              <a:rPr lang="en-GB" sz="1400" dirty="0"/>
              <a:t> </a:t>
            </a:r>
            <a:br>
              <a:rPr lang="en-GB" sz="1400" dirty="0"/>
            </a:br>
            <a:r>
              <a:rPr lang="en-GB" sz="1400" dirty="0"/>
              <a:t>(16 T, 4.2 K): </a:t>
            </a:r>
          </a:p>
          <a:p>
            <a:pPr algn="ctr"/>
            <a:r>
              <a:rPr lang="en-GB" sz="1400" dirty="0"/>
              <a:t>1140 A/mm</a:t>
            </a:r>
            <a:r>
              <a:rPr lang="en-GB" sz="1400" baseline="30000" dirty="0"/>
              <a:t>2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64381" y="5718257"/>
            <a:ext cx="5196744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1400" dirty="0"/>
              <a:t>Variation in </a:t>
            </a:r>
            <a:r>
              <a:rPr lang="en-GB" sz="1400" i="1" dirty="0" err="1"/>
              <a:t>I</a:t>
            </a:r>
            <a:r>
              <a:rPr lang="en-GB" sz="1400" i="1" baseline="-25000" dirty="0" err="1"/>
              <a:t>c</a:t>
            </a:r>
            <a:r>
              <a:rPr lang="en-GB" sz="1400" dirty="0"/>
              <a:t> between piece lengths measured at CERN (4.3 K)</a:t>
            </a:r>
          </a:p>
        </p:txBody>
      </p:sp>
    </p:spTree>
    <p:extLst>
      <p:ext uri="{BB962C8B-B14F-4D97-AF65-F5344CB8AC3E}">
        <p14:creationId xmlns:p14="http://schemas.microsoft.com/office/powerpoint/2010/main" val="11219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Content Placeholder 2"/>
          <p:cNvSpPr txBox="1">
            <a:spLocks/>
          </p:cNvSpPr>
          <p:nvPr/>
        </p:nvSpPr>
        <p:spPr>
          <a:xfrm>
            <a:off x="457198" y="3333750"/>
            <a:ext cx="8229602" cy="265927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4000" marR="0" indent="-324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5000"/>
              <a:buFont typeface="Arial"/>
              <a:buChar char="•"/>
              <a:tabLst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306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8000" marR="0" indent="-288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100000"/>
              <a:buFont typeface="Arial"/>
              <a:buChar char="•"/>
              <a:tabLst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SEM and image analysis of sub-element shape</a:t>
            </a:r>
          </a:p>
          <a:p>
            <a:pPr lvl="1"/>
            <a:r>
              <a:rPr lang="en-GB" dirty="0"/>
              <a:t>Locally incomplete Nb</a:t>
            </a:r>
            <a:r>
              <a:rPr lang="en-GB" baseline="-25000" dirty="0"/>
              <a:t>3</a:t>
            </a:r>
            <a:r>
              <a:rPr lang="en-GB" dirty="0"/>
              <a:t>Sn formation</a:t>
            </a:r>
            <a:br>
              <a:rPr lang="en-GB" dirty="0"/>
            </a:br>
            <a:r>
              <a:rPr lang="en-GB" dirty="0">
                <a:sym typeface="Wingdings" panose="05000000000000000000" pitchFamily="2" charset="2"/>
              </a:rPr>
              <a:t> potential for </a:t>
            </a:r>
            <a:r>
              <a:rPr lang="en-GB" i="1" dirty="0">
                <a:sym typeface="Wingdings" panose="05000000000000000000" pitchFamily="2" charset="2"/>
              </a:rPr>
              <a:t>J</a:t>
            </a:r>
            <a:r>
              <a:rPr lang="en-GB" i="1" baseline="-25000" dirty="0">
                <a:sym typeface="Wingdings" panose="05000000000000000000" pitchFamily="2" charset="2"/>
              </a:rPr>
              <a:t>e</a:t>
            </a:r>
            <a:r>
              <a:rPr lang="en-GB" dirty="0">
                <a:sym typeface="Wingdings" panose="05000000000000000000" pitchFamily="2" charset="2"/>
              </a:rPr>
              <a:t> increase</a:t>
            </a:r>
          </a:p>
          <a:p>
            <a:pPr lvl="1"/>
            <a:r>
              <a:rPr lang="en-GB" dirty="0">
                <a:sym typeface="Wingdings" panose="05000000000000000000" pitchFamily="2" charset="2"/>
              </a:rPr>
              <a:t>Quantified with image analysis, and </a:t>
            </a:r>
            <a:br>
              <a:rPr lang="en-GB" dirty="0">
                <a:sym typeface="Wingdings" panose="05000000000000000000" pitchFamily="2" charset="2"/>
              </a:rPr>
            </a:br>
            <a:r>
              <a:rPr lang="en-GB" dirty="0">
                <a:sym typeface="Wingdings" panose="05000000000000000000" pitchFamily="2" charset="2"/>
              </a:rPr>
              <a:t>impact on Sn supply predicted</a:t>
            </a:r>
            <a:endParaRPr lang="en-GB" dirty="0"/>
          </a:p>
          <a:p>
            <a:pPr lvl="1"/>
            <a:endParaRPr lang="en-GB" dirty="0">
              <a:sym typeface="Wingdings" panose="05000000000000000000" pitchFamily="2" charset="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TVEL: Other Measurements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6"/>
            <a:ext cx="5181600" cy="2074819"/>
          </a:xfrm>
        </p:spPr>
        <p:txBody>
          <a:bodyPr>
            <a:normAutofit/>
          </a:bodyPr>
          <a:lstStyle/>
          <a:p>
            <a:r>
              <a:rPr lang="en-GB" i="1" dirty="0" err="1"/>
              <a:t>d</a:t>
            </a:r>
            <a:r>
              <a:rPr lang="en-GB" i="1" baseline="-25000" dirty="0" err="1"/>
              <a:t>eff</a:t>
            </a:r>
            <a:r>
              <a:rPr lang="en-GB" dirty="0"/>
              <a:t> slightly exceeds sub-element size:</a:t>
            </a:r>
          </a:p>
          <a:p>
            <a:pPr lvl="1"/>
            <a:r>
              <a:rPr lang="en-GB" dirty="0"/>
              <a:t>Reduction needed for FCC</a:t>
            </a:r>
          </a:p>
          <a:p>
            <a:pPr lvl="1"/>
            <a:r>
              <a:rPr lang="en-GB" dirty="0"/>
              <a:t>New project started Sep 2018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7015" y="3904477"/>
            <a:ext cx="2439785" cy="1658389"/>
          </a:xfrm>
          <a:prstGeom prst="rect">
            <a:avLst/>
          </a:prstGeom>
        </p:spPr>
      </p:pic>
      <p:graphicFrame>
        <p:nvGraphicFramePr>
          <p:cNvPr id="23" name="Table 22"/>
          <p:cNvGraphicFramePr>
            <a:graphicFrameLocks noGrp="1"/>
          </p:cNvGraphicFramePr>
          <p:nvPr>
            <p:extLst/>
          </p:nvPr>
        </p:nvGraphicFramePr>
        <p:xfrm>
          <a:off x="5638800" y="1325606"/>
          <a:ext cx="3048000" cy="1752600"/>
        </p:xfrm>
        <a:graphic>
          <a:graphicData uri="http://schemas.openxmlformats.org/drawingml/2006/table">
            <a:tbl>
              <a:tblPr firstCol="1" bandRow="1">
                <a:tableStyleId>{073A0DAA-6AF3-43AB-8588-CEC1D06C72B9}</a:tableStyleId>
              </a:tblPr>
              <a:tblGrid>
                <a:gridCol w="1455047">
                  <a:extLst>
                    <a:ext uri="{9D8B030D-6E8A-4147-A177-3AD203B41FA5}">
                      <a16:colId xmlns:a16="http://schemas.microsoft.com/office/drawing/2014/main" xmlns="" val="3997834847"/>
                    </a:ext>
                  </a:extLst>
                </a:gridCol>
                <a:gridCol w="1592953">
                  <a:extLst>
                    <a:ext uri="{9D8B030D-6E8A-4147-A177-3AD203B41FA5}">
                      <a16:colId xmlns:a16="http://schemas.microsoft.com/office/drawing/2014/main" xmlns="" val="3572128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l-GR" sz="1800" i="1" dirty="0"/>
                        <a:t>Φ</a:t>
                      </a:r>
                      <a:r>
                        <a:rPr lang="en-GB" sz="1800" i="1" dirty="0"/>
                        <a:t> </a:t>
                      </a:r>
                      <a:r>
                        <a:rPr lang="en-GB" sz="1800" i="0" dirty="0"/>
                        <a:t>(mm)</a:t>
                      </a:r>
                      <a:endParaRPr lang="en-GB" i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1.002 – 1.003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38482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Cu/non-Cu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1.18 – 1.34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64508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199 – 276</a:t>
                      </a:r>
                    </a:p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(mean:</a:t>
                      </a:r>
                      <a:r>
                        <a:rPr lang="en-GB" baseline="0" dirty="0"/>
                        <a:t> 249)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105365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i="1" dirty="0" err="1"/>
                        <a:t>d</a:t>
                      </a:r>
                      <a:r>
                        <a:rPr lang="en-GB" i="1" baseline="-25000" dirty="0" err="1"/>
                        <a:t>eff</a:t>
                      </a:r>
                      <a:r>
                        <a:rPr lang="en-GB" dirty="0"/>
                        <a:t> (µm)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134 – 144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0612705"/>
                  </a:ext>
                </a:extLst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247015" y="5592364"/>
            <a:ext cx="2439784" cy="5232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SEM (BEI) of a peripheral sub-element after reaction</a:t>
            </a:r>
          </a:p>
        </p:txBody>
      </p:sp>
    </p:spTree>
    <p:extLst>
      <p:ext uri="{BB962C8B-B14F-4D97-AF65-F5344CB8AC3E}">
        <p14:creationId xmlns:p14="http://schemas.microsoft.com/office/powerpoint/2010/main" val="345980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KAT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Four-year project started in March 2017</a:t>
            </a:r>
          </a:p>
          <a:p>
            <a:r>
              <a:rPr lang="en-GB" dirty="0"/>
              <a:t>Developing common Ta barrier wires of 3 types: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18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B17A172F-D5D8-4789-9D8B-A11209D8FD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593652"/>
              </p:ext>
            </p:extLst>
          </p:nvPr>
        </p:nvGraphicFramePr>
        <p:xfrm>
          <a:off x="888158" y="2413000"/>
          <a:ext cx="7798641" cy="3704004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618872">
                  <a:extLst>
                    <a:ext uri="{9D8B030D-6E8A-4147-A177-3AD203B41FA5}">
                      <a16:colId xmlns:a16="http://schemas.microsoft.com/office/drawing/2014/main" xmlns="" val="693332414"/>
                    </a:ext>
                  </a:extLst>
                </a:gridCol>
                <a:gridCol w="2059923">
                  <a:extLst>
                    <a:ext uri="{9D8B030D-6E8A-4147-A177-3AD203B41FA5}">
                      <a16:colId xmlns:a16="http://schemas.microsoft.com/office/drawing/2014/main" xmlns="" val="510507504"/>
                    </a:ext>
                  </a:extLst>
                </a:gridCol>
                <a:gridCol w="2059923">
                  <a:extLst>
                    <a:ext uri="{9D8B030D-6E8A-4147-A177-3AD203B41FA5}">
                      <a16:colId xmlns:a16="http://schemas.microsoft.com/office/drawing/2014/main" xmlns="" val="2794903121"/>
                    </a:ext>
                  </a:extLst>
                </a:gridCol>
                <a:gridCol w="2059923">
                  <a:extLst>
                    <a:ext uri="{9D8B030D-6E8A-4147-A177-3AD203B41FA5}">
                      <a16:colId xmlns:a16="http://schemas.microsoft.com/office/drawing/2014/main" xmlns="" val="3344648311"/>
                    </a:ext>
                  </a:extLst>
                </a:gridCol>
              </a:tblGrid>
              <a:tr h="400134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Type 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Type II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Type III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34074481"/>
                  </a:ext>
                </a:extLst>
              </a:tr>
              <a:tr h="637033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Sn-</a:t>
                      </a:r>
                      <a:r>
                        <a:rPr lang="en-GB" dirty="0" err="1"/>
                        <a:t>Ti</a:t>
                      </a:r>
                      <a:r>
                        <a:rPr lang="en-GB" dirty="0"/>
                        <a:t> sources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Between sub-elements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Centre of sub-elements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Distributed in sub-elements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137906242"/>
                  </a:ext>
                </a:extLst>
              </a:tr>
              <a:tr h="133189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Sub-element design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715621241"/>
                  </a:ext>
                </a:extLst>
              </a:tr>
              <a:tr h="1331895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Cross-section (optical)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1655061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9804B071-B540-400E-A110-20414135FA66}"/>
              </a:ext>
            </a:extLst>
          </p:cNvPr>
          <p:cNvGrpSpPr>
            <a:grpSpLocks noChangeAspect="1"/>
          </p:cNvGrpSpPr>
          <p:nvPr/>
        </p:nvGrpSpPr>
        <p:grpSpPr>
          <a:xfrm>
            <a:off x="7077137" y="3500851"/>
            <a:ext cx="1226254" cy="1224000"/>
            <a:chOff x="7175520" y="3897499"/>
            <a:chExt cx="1009856" cy="1008000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xmlns="" id="{88BF0EA7-B407-4313-BBF3-B1E15953BD0C}"/>
                </a:ext>
              </a:extLst>
            </p:cNvPr>
            <p:cNvSpPr/>
            <p:nvPr/>
          </p:nvSpPr>
          <p:spPr>
            <a:xfrm>
              <a:off x="7194448" y="3915499"/>
              <a:ext cx="972000" cy="9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xmlns="" id="{91A14936-CDDB-428B-B599-41C8A5E880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75520" y="3897499"/>
              <a:ext cx="1009856" cy="1008000"/>
            </a:xfrm>
            <a:prstGeom prst="rect">
              <a:avLst/>
            </a:prstGeom>
          </p:spPr>
        </p:pic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xmlns="" id="{C0533CD7-696A-4543-9F38-11D6D6258E18}"/>
              </a:ext>
            </a:extLst>
          </p:cNvPr>
          <p:cNvGrpSpPr>
            <a:grpSpLocks noChangeAspect="1"/>
          </p:cNvGrpSpPr>
          <p:nvPr/>
        </p:nvGrpSpPr>
        <p:grpSpPr>
          <a:xfrm>
            <a:off x="5008227" y="3500851"/>
            <a:ext cx="1221716" cy="1224000"/>
            <a:chOff x="5135740" y="3897499"/>
            <a:chExt cx="1006119" cy="1008000"/>
          </a:xfrm>
        </p:grpSpPr>
        <p:sp>
          <p:nvSpPr>
            <p:cNvPr id="39" name="Oval 38">
              <a:extLst>
                <a:ext uri="{FF2B5EF4-FFF2-40B4-BE49-F238E27FC236}">
                  <a16:creationId xmlns:a16="http://schemas.microsoft.com/office/drawing/2014/main" xmlns="" id="{8113BC50-06BB-4286-959A-6EEAB780687D}"/>
                </a:ext>
              </a:extLst>
            </p:cNvPr>
            <p:cNvSpPr/>
            <p:nvPr/>
          </p:nvSpPr>
          <p:spPr>
            <a:xfrm>
              <a:off x="5152800" y="3915499"/>
              <a:ext cx="972000" cy="9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5E1B5FAD-6FF0-486D-A1BA-E674DBE29D3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35740" y="3897499"/>
              <a:ext cx="1006119" cy="1008000"/>
            </a:xfrm>
            <a:prstGeom prst="rect">
              <a:avLst/>
            </a:prstGeom>
          </p:spPr>
        </p:pic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1A94AB9F-3F02-4CDC-BF86-D505FADB5391}"/>
              </a:ext>
            </a:extLst>
          </p:cNvPr>
          <p:cNvGrpSpPr>
            <a:grpSpLocks noChangeAspect="1"/>
          </p:cNvGrpSpPr>
          <p:nvPr/>
        </p:nvGrpSpPr>
        <p:grpSpPr>
          <a:xfrm>
            <a:off x="2981842" y="3500851"/>
            <a:ext cx="1224000" cy="1224000"/>
            <a:chOff x="3001200" y="3897499"/>
            <a:chExt cx="1008000" cy="1008000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xmlns="" id="{3CB13B98-DF65-439F-8787-04AAE2A3833B}"/>
                </a:ext>
              </a:extLst>
            </p:cNvPr>
            <p:cNvSpPr/>
            <p:nvPr/>
          </p:nvSpPr>
          <p:spPr>
            <a:xfrm>
              <a:off x="3019200" y="3915499"/>
              <a:ext cx="972000" cy="972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xmlns="" id="{EF77F3E0-B77B-4F0C-8DB2-13F68475D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01200" y="3897499"/>
              <a:ext cx="1008000" cy="1008000"/>
            </a:xfrm>
            <a:prstGeom prst="rect">
              <a:avLst/>
            </a:prstGeom>
          </p:spPr>
        </p:pic>
      </p:grpSp>
      <p:pic>
        <p:nvPicPr>
          <p:cNvPr id="44" name="Picture 43">
            <a:extLst>
              <a:ext uri="{FF2B5EF4-FFF2-40B4-BE49-F238E27FC236}">
                <a16:creationId xmlns:a16="http://schemas.microsoft.com/office/drawing/2014/main" xmlns="" id="{2D0F2837-5C91-4977-81B5-79644293FB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85271" y="4841486"/>
            <a:ext cx="1217143" cy="122400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xmlns="" id="{7D2D8B26-2E45-40EA-9C36-CCEEDDB139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7085" y="4841486"/>
            <a:ext cx="1224000" cy="122400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88999556-BCC1-4027-A324-6779E34E80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78264" y="4841486"/>
            <a:ext cx="1224000" cy="12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98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5E5360-91CA-4C72-B9C2-E8BB2B433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KAT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0BD254B-C6AF-4648-B952-A8F76EC8B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Best results so far with ‘Type I’: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r>
              <a:rPr lang="en-GB" dirty="0"/>
              <a:t>Non-Cu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r>
              <a:rPr lang="en-GB" i="1" dirty="0"/>
              <a:t> </a:t>
            </a:r>
            <a:r>
              <a:rPr lang="en-GB" dirty="0"/>
              <a:t>~ 1000 A/mm</a:t>
            </a:r>
            <a:r>
              <a:rPr lang="en-GB" baseline="30000" dirty="0"/>
              <a:t>2</a:t>
            </a:r>
            <a:r>
              <a:rPr lang="en-GB" dirty="0"/>
              <a:t> at 16 T and 4.2 K</a:t>
            </a:r>
          </a:p>
          <a:p>
            <a:pPr lvl="1"/>
            <a:r>
              <a:rPr lang="en-GB" dirty="0"/>
              <a:t>Significantly reduced </a:t>
            </a:r>
            <a:r>
              <a:rPr lang="en-GB" i="1" dirty="0" err="1"/>
              <a:t>d</a:t>
            </a:r>
            <a:r>
              <a:rPr lang="en-GB" i="1" baseline="-25000" dirty="0" err="1"/>
              <a:t>eff</a:t>
            </a:r>
            <a:r>
              <a:rPr lang="en-GB" dirty="0"/>
              <a:t> and increased sub-element count between first trial (end 2017) and recent trials</a:t>
            </a:r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9304D4F-1074-4F90-934B-F2663087845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1C19F7E-6C01-4448-98F0-F9D5B7B721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CD99164-A193-4D4E-851F-3A308A2E89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4054" y="1920776"/>
            <a:ext cx="1440000" cy="14446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3F9AAE5-B43A-45E4-8CB3-484EEF0463DB}"/>
              </a:ext>
            </a:extLst>
          </p:cNvPr>
          <p:cNvSpPr txBox="1"/>
          <p:nvPr/>
        </p:nvSpPr>
        <p:spPr>
          <a:xfrm>
            <a:off x="4979095" y="2166068"/>
            <a:ext cx="1980714" cy="95410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Example of a type I layout and optical micrograph from the first trial (end 2017)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C5DAA4EF-09BB-4ADB-B853-6E0B5101484B}"/>
              </a:ext>
            </a:extLst>
          </p:cNvPr>
          <p:cNvGrpSpPr/>
          <p:nvPr/>
        </p:nvGrpSpPr>
        <p:grpSpPr>
          <a:xfrm>
            <a:off x="1192882" y="1923121"/>
            <a:ext cx="3501968" cy="1440000"/>
            <a:chOff x="1192882" y="4496049"/>
            <a:chExt cx="3501968" cy="14400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xmlns="" id="{3F0D9427-18EC-41D8-AC1F-52A1C5802E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36915" y="4496049"/>
              <a:ext cx="1448136" cy="1440000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xmlns="" id="{23AE52C4-ADBF-4D08-9A27-F19F955E10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2882" y="4496049"/>
              <a:ext cx="1440000" cy="1440000"/>
            </a:xfrm>
            <a:prstGeom prst="rect">
              <a:avLst/>
            </a:prstGeom>
          </p:spPr>
        </p:pic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xmlns="" id="{E19D610A-5FBD-4B0B-9DE4-215069F761D9}"/>
                </a:ext>
              </a:extLst>
            </p:cNvPr>
            <p:cNvCxnSpPr/>
            <p:nvPr/>
          </p:nvCxnSpPr>
          <p:spPr>
            <a:xfrm flipH="1">
              <a:off x="2152412" y="5216049"/>
              <a:ext cx="784503" cy="0"/>
            </a:xfrm>
            <a:prstGeom prst="straightConnector1">
              <a:avLst/>
            </a:prstGeom>
            <a:ln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xmlns="" id="{695033C0-332F-433C-81D0-151C2490115A}"/>
                </a:ext>
              </a:extLst>
            </p:cNvPr>
            <p:cNvCxnSpPr/>
            <p:nvPr/>
          </p:nvCxnSpPr>
          <p:spPr>
            <a:xfrm flipH="1">
              <a:off x="4062321" y="5216049"/>
              <a:ext cx="382990" cy="0"/>
            </a:xfrm>
            <a:prstGeom prst="straightConnector1">
              <a:avLst/>
            </a:prstGeom>
            <a:ln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xmlns="" id="{8C774257-F6C5-4060-860C-D11CBD32AF42}"/>
                </a:ext>
              </a:extLst>
            </p:cNvPr>
            <p:cNvSpPr txBox="1"/>
            <p:nvPr/>
          </p:nvSpPr>
          <p:spPr>
            <a:xfrm>
              <a:off x="4465621" y="5108327"/>
              <a:ext cx="229229" cy="21544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GB" sz="1400" dirty="0" err="1">
                  <a:solidFill>
                    <a:schemeClr val="tx1"/>
                  </a:solidFill>
                </a:rPr>
                <a:t>Nb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xmlns="" id="{8633B66D-59A8-442D-8E89-F8DFA69D8118}"/>
                </a:ext>
              </a:extLst>
            </p:cNvPr>
            <p:cNvSpPr txBox="1"/>
            <p:nvPr/>
          </p:nvSpPr>
          <p:spPr>
            <a:xfrm>
              <a:off x="2588471" y="5720605"/>
              <a:ext cx="421334" cy="21544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Sn-</a:t>
              </a:r>
              <a:r>
                <a:rPr lang="en-GB" sz="1400" dirty="0" err="1">
                  <a:solidFill>
                    <a:schemeClr val="tx1"/>
                  </a:solidFill>
                </a:rPr>
                <a:t>Ti</a:t>
              </a:r>
              <a:endParaRPr lang="en-GB" sz="1400" dirty="0">
                <a:solidFill>
                  <a:schemeClr val="tx1"/>
                </a:solidFill>
              </a:endParaRP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xmlns="" id="{BD4B49E3-22BE-43E3-A537-C7FE8BA1CFBD}"/>
                </a:ext>
              </a:extLst>
            </p:cNvPr>
            <p:cNvCxnSpPr/>
            <p:nvPr/>
          </p:nvCxnSpPr>
          <p:spPr>
            <a:xfrm flipH="1" flipV="1">
              <a:off x="2204508" y="5545833"/>
              <a:ext cx="332240" cy="201114"/>
            </a:xfrm>
            <a:prstGeom prst="straightConnector1">
              <a:avLst/>
            </a:prstGeom>
            <a:ln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0A8E53F6-7DCA-49FC-809D-76AA98A67FD9}"/>
                </a:ext>
              </a:extLst>
            </p:cNvPr>
            <p:cNvSpPr txBox="1"/>
            <p:nvPr/>
          </p:nvSpPr>
          <p:spPr>
            <a:xfrm>
              <a:off x="2704881" y="4496049"/>
              <a:ext cx="188514" cy="21544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GB" sz="1400" dirty="0">
                  <a:solidFill>
                    <a:schemeClr val="tx1"/>
                  </a:solidFill>
                </a:rPr>
                <a:t>Ta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xmlns="" id="{6B443B27-E83E-4F04-AB7F-BEB3C8DA2E86}"/>
                </a:ext>
              </a:extLst>
            </p:cNvPr>
            <p:cNvCxnSpPr/>
            <p:nvPr/>
          </p:nvCxnSpPr>
          <p:spPr>
            <a:xfrm flipH="1">
              <a:off x="1943486" y="4603771"/>
              <a:ext cx="732916" cy="93392"/>
            </a:xfrm>
            <a:prstGeom prst="straightConnector1">
              <a:avLst/>
            </a:prstGeom>
            <a:ln>
              <a:tailEnd type="triangl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8434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4AB7D7-3D16-482D-A9FD-E2A2237DF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Future Circular Collider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6136F7-3419-4C84-827A-644532A10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4765023"/>
          </a:xfrm>
        </p:spPr>
        <p:txBody>
          <a:bodyPr>
            <a:normAutofit/>
          </a:bodyPr>
          <a:lstStyle/>
          <a:p>
            <a:r>
              <a:rPr lang="en-GB" dirty="0"/>
              <a:t>The FCC Study is developing designs for a successor to the LHC (and HL-LHC)</a:t>
            </a:r>
          </a:p>
          <a:p>
            <a:pPr lvl="1"/>
            <a:r>
              <a:rPr lang="en-GB" dirty="0" smtClean="0"/>
              <a:t>Conceptual </a:t>
            </a:r>
            <a:r>
              <a:rPr lang="en-GB" dirty="0"/>
              <a:t>Design Report </a:t>
            </a:r>
            <a:r>
              <a:rPr lang="en-GB" dirty="0" smtClean="0"/>
              <a:t>just published: </a:t>
            </a:r>
            <a:br>
              <a:rPr lang="en-GB" dirty="0" smtClean="0"/>
            </a:br>
            <a:r>
              <a:rPr lang="en-GB" dirty="0" smtClean="0">
                <a:hlinkClick r:id="rId2"/>
              </a:rPr>
              <a:t>https</a:t>
            </a:r>
            <a:r>
              <a:rPr lang="en-GB" dirty="0">
                <a:hlinkClick r:id="rId2"/>
              </a:rPr>
              <a:t>://</a:t>
            </a:r>
            <a:r>
              <a:rPr lang="en-GB" dirty="0" smtClean="0">
                <a:hlinkClick r:id="rId2"/>
              </a:rPr>
              <a:t>fcc-cdr.web.cern.ch</a:t>
            </a:r>
            <a:endParaRPr lang="en-GB" dirty="0"/>
          </a:p>
          <a:p>
            <a:pPr lvl="1"/>
            <a:r>
              <a:rPr lang="en-GB" dirty="0" smtClean="0"/>
              <a:t>Four </a:t>
            </a:r>
            <a:r>
              <a:rPr lang="en-GB" dirty="0"/>
              <a:t>machines under consideration, </a:t>
            </a:r>
            <a:r>
              <a:rPr lang="en-GB" dirty="0" smtClean="0"/>
              <a:t>including:</a:t>
            </a:r>
            <a:endParaRPr lang="en-GB" dirty="0"/>
          </a:p>
          <a:p>
            <a:pPr lvl="2"/>
            <a:r>
              <a:rPr lang="en-GB" dirty="0"/>
              <a:t>FCC-</a:t>
            </a:r>
            <a:r>
              <a:rPr lang="en-GB" dirty="0" err="1"/>
              <a:t>hh</a:t>
            </a:r>
            <a:r>
              <a:rPr lang="en-GB" dirty="0"/>
              <a:t>:	100 km, </a:t>
            </a:r>
            <a:r>
              <a:rPr lang="en-GB" i="1" dirty="0" err="1"/>
              <a:t>E</a:t>
            </a:r>
            <a:r>
              <a:rPr lang="en-GB" baseline="-25000" dirty="0" err="1"/>
              <a:t>cm</a:t>
            </a:r>
            <a:r>
              <a:rPr lang="en-GB" dirty="0"/>
              <a:t> = 100 </a:t>
            </a:r>
            <a:r>
              <a:rPr lang="en-GB" dirty="0" err="1" smtClean="0"/>
              <a:t>TeV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1400" dirty="0" smtClean="0"/>
              <a:t>		Vol. 3, CERN-ACC-2018-0058</a:t>
            </a:r>
            <a:r>
              <a:rPr lang="en-GB" sz="1400" dirty="0"/>
              <a:t>, submitted to </a:t>
            </a:r>
            <a:r>
              <a:rPr lang="en-GB" sz="1400" i="1" dirty="0"/>
              <a:t>Eur. Phys. J. </a:t>
            </a:r>
            <a:r>
              <a:rPr lang="en-GB" sz="1400" i="1" dirty="0" smtClean="0"/>
              <a:t>ST</a:t>
            </a:r>
            <a:endParaRPr lang="en-GB" sz="1400" dirty="0"/>
          </a:p>
          <a:p>
            <a:pPr lvl="2"/>
            <a:r>
              <a:rPr lang="en-GB" dirty="0"/>
              <a:t>HE-LHC: 	27 km, </a:t>
            </a:r>
            <a:r>
              <a:rPr lang="en-GB" i="1" dirty="0" err="1"/>
              <a:t>E</a:t>
            </a:r>
            <a:r>
              <a:rPr lang="en-GB" baseline="-25000" dirty="0" err="1"/>
              <a:t>cm</a:t>
            </a:r>
            <a:r>
              <a:rPr lang="en-GB" dirty="0"/>
              <a:t> = </a:t>
            </a:r>
            <a:r>
              <a:rPr lang="en-GB" dirty="0" smtClean="0"/>
              <a:t>27 </a:t>
            </a:r>
            <a:r>
              <a:rPr lang="en-GB" dirty="0" err="1" smtClean="0"/>
              <a:t>TeV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sz="1400" dirty="0" smtClean="0"/>
              <a:t>		Vol. 4, CERN-ACC-2018-0059</a:t>
            </a:r>
            <a:r>
              <a:rPr lang="en-GB" sz="1400" dirty="0"/>
              <a:t>, </a:t>
            </a:r>
            <a:r>
              <a:rPr lang="en-GB" sz="1400" dirty="0" smtClean="0"/>
              <a:t>submitted </a:t>
            </a:r>
            <a:r>
              <a:rPr lang="en-GB" sz="1400" dirty="0"/>
              <a:t>to </a:t>
            </a:r>
            <a:r>
              <a:rPr lang="en-GB" sz="1400" i="1" dirty="0"/>
              <a:t>Eur. Phys. J. </a:t>
            </a:r>
            <a:r>
              <a:rPr lang="en-GB" sz="1400" i="1" dirty="0" smtClean="0"/>
              <a:t>ST</a:t>
            </a:r>
          </a:p>
          <a:p>
            <a:pPr lvl="1"/>
            <a:r>
              <a:rPr lang="en-GB" dirty="0"/>
              <a:t>Key enabling technology: 16 T dipole magnets</a:t>
            </a:r>
          </a:p>
          <a:p>
            <a:pPr lvl="1"/>
            <a:endParaRPr lang="en-GB" sz="1800" i="1" dirty="0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776788-058D-436E-938B-5BEBB615E19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B75672D-3ABA-49C6-BF9F-5579CE6309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49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KAT: First Trial –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r>
              <a:rPr lang="en-GB" dirty="0"/>
              <a:t> and </a:t>
            </a:r>
            <a:r>
              <a:rPr lang="en-GB" i="1" dirty="0" err="1"/>
              <a:t>d</a:t>
            </a:r>
            <a:r>
              <a:rPr lang="en-GB" i="1" baseline="-25000" dirty="0" err="1"/>
              <a:t>eff</a:t>
            </a:r>
            <a:endParaRPr lang="en-GB" i="1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25606"/>
            <a:ext cx="4076639" cy="1588028"/>
          </a:xfrm>
        </p:spPr>
        <p:txBody>
          <a:bodyPr/>
          <a:lstStyle/>
          <a:p>
            <a:r>
              <a:rPr lang="en-GB" dirty="0"/>
              <a:t>Promising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endParaRPr lang="en-GB" dirty="0"/>
          </a:p>
          <a:p>
            <a:r>
              <a:rPr lang="en-GB" i="1" dirty="0" err="1"/>
              <a:t>d</a:t>
            </a:r>
            <a:r>
              <a:rPr lang="en-GB" i="1" baseline="-25000" dirty="0" err="1"/>
              <a:t>eff</a:t>
            </a:r>
            <a:r>
              <a:rPr lang="en-GB" dirty="0"/>
              <a:t> significantly larger than sub-element size</a:t>
            </a:r>
            <a:endParaRPr lang="en-GB" i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20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4603976" y="1307745"/>
          <a:ext cx="3997186" cy="146304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2711224">
                  <a:extLst>
                    <a:ext uri="{9D8B030D-6E8A-4147-A177-3AD203B41FA5}">
                      <a16:colId xmlns:a16="http://schemas.microsoft.com/office/drawing/2014/main" xmlns="" val="3997834847"/>
                    </a:ext>
                  </a:extLst>
                </a:gridCol>
                <a:gridCol w="1285962">
                  <a:extLst>
                    <a:ext uri="{9D8B030D-6E8A-4147-A177-3AD203B41FA5}">
                      <a16:colId xmlns:a16="http://schemas.microsoft.com/office/drawing/2014/main" xmlns="" val="1604255865"/>
                    </a:ext>
                  </a:extLst>
                </a:gridCol>
              </a:tblGrid>
              <a:tr h="261286">
                <a:tc>
                  <a:txBody>
                    <a:bodyPr/>
                    <a:lstStyle/>
                    <a:p>
                      <a:r>
                        <a:rPr lang="en-GB" i="1" dirty="0" err="1"/>
                        <a:t>J</a:t>
                      </a:r>
                      <a:r>
                        <a:rPr lang="en-GB" i="1" baseline="-25000" dirty="0" err="1"/>
                        <a:t>c</a:t>
                      </a:r>
                      <a:r>
                        <a:rPr lang="en-GB" baseline="0" dirty="0"/>
                        <a:t>, 16 T 4.2 K (A/mm</a:t>
                      </a:r>
                      <a:r>
                        <a:rPr lang="en-GB" baseline="30000" dirty="0"/>
                        <a:t>2</a:t>
                      </a:r>
                      <a:r>
                        <a:rPr lang="en-GB" baseline="0" dirty="0"/>
                        <a:t>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1019	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1881784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dirty="0"/>
                        <a:t>RRR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196		*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71542977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i="1" dirty="0" err="1"/>
                        <a:t>d</a:t>
                      </a:r>
                      <a:r>
                        <a:rPr lang="en-GB" i="1" baseline="-25000" dirty="0" err="1"/>
                        <a:t>eff</a:t>
                      </a:r>
                      <a:r>
                        <a:rPr lang="en-GB" dirty="0"/>
                        <a:t> (µm)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20519708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dirty="0"/>
                        <a:t>Nominal</a:t>
                      </a:r>
                      <a:r>
                        <a:rPr lang="en-GB" baseline="0" dirty="0"/>
                        <a:t> </a:t>
                      </a:r>
                      <a:r>
                        <a:rPr lang="en-GB" i="1" baseline="0" dirty="0" err="1"/>
                        <a:t>d</a:t>
                      </a:r>
                      <a:r>
                        <a:rPr lang="en-GB" i="1" baseline="-25000" dirty="0" err="1"/>
                        <a:t>Nb</a:t>
                      </a:r>
                      <a:r>
                        <a:rPr lang="en-GB" baseline="0" dirty="0"/>
                        <a:t> (</a:t>
                      </a:r>
                      <a:r>
                        <a:rPr lang="en-GB" dirty="0"/>
                        <a:t>µm</a:t>
                      </a:r>
                      <a:r>
                        <a:rPr lang="en-GB" baseline="0" dirty="0"/>
                        <a:t>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32000" algn="l"/>
                        </a:tabLst>
                        <a:defRPr/>
                      </a:pPr>
                      <a:r>
                        <a:rPr lang="en-GB" dirty="0"/>
                        <a:t>44.2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36417653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59" y="3031528"/>
            <a:ext cx="2376303" cy="170301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224860" y="4796864"/>
            <a:ext cx="2376302" cy="5232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SEM micrograph (BEI); wire diameter 0.7 mm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913634"/>
            <a:ext cx="5678821" cy="316404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86227" y="5769901"/>
            <a:ext cx="2184400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VSM data, 4.2 K (CERN)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76523" y="5769901"/>
            <a:ext cx="17246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/>
              <a:t>* Measured by KAT</a:t>
            </a:r>
          </a:p>
        </p:txBody>
      </p:sp>
    </p:spTree>
    <p:extLst>
      <p:ext uri="{BB962C8B-B14F-4D97-AF65-F5344CB8AC3E}">
        <p14:creationId xmlns:p14="http://schemas.microsoft.com/office/powerpoint/2010/main" val="65726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470453" y="2302462"/>
            <a:ext cx="4100173" cy="383563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4000" marR="0" indent="-324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5000"/>
              <a:buFont typeface="Arial"/>
              <a:buChar char="•"/>
              <a:tabLst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306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8000" marR="0" indent="-288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100000"/>
              <a:buFont typeface="Arial"/>
              <a:buChar char="•"/>
              <a:tabLst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dirty="0"/>
              <a:t>Diffusion barrier</a:t>
            </a:r>
          </a:p>
          <a:p>
            <a:pPr lvl="2"/>
            <a:r>
              <a:rPr lang="en-GB" dirty="0"/>
              <a:t>Caution needed in reducing thickness due to thickness variations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KAT: First Trial – Microscopy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0454" y="1325606"/>
            <a:ext cx="8226854" cy="1075089"/>
          </a:xfrm>
        </p:spPr>
        <p:txBody>
          <a:bodyPr/>
          <a:lstStyle/>
          <a:p>
            <a:r>
              <a:rPr lang="en-GB" dirty="0"/>
              <a:t>SEM and EDX analysis at CERN identified several factors to address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60" y="3878057"/>
            <a:ext cx="1132221" cy="22320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731" b="20411"/>
          <a:stretch/>
        </p:blipFill>
        <p:spPr>
          <a:xfrm>
            <a:off x="5355496" y="3456089"/>
            <a:ext cx="3099726" cy="5696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62" y="4025716"/>
            <a:ext cx="3084995" cy="15436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56367" y="5358655"/>
            <a:ext cx="2697928" cy="738664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SEM (BEI, left) and thickness distribution (image analysis, above) of diffusion barrier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91116" y="5592143"/>
            <a:ext cx="3228486" cy="5232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Radial Sn composition profiles in the Cu-Sn matrix after reaction (EDX)</a:t>
            </a: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188413" y="2302462"/>
            <a:ext cx="4508895" cy="383563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4000" marR="0" indent="-324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5000"/>
              <a:buFont typeface="Arial"/>
              <a:buChar char="•"/>
              <a:tabLst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306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8000" marR="0" indent="-288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100000"/>
              <a:buFont typeface="Arial"/>
              <a:buChar char="•"/>
              <a:tabLst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dirty="0"/>
              <a:t>High residual Sn content</a:t>
            </a:r>
          </a:p>
          <a:p>
            <a:pPr lvl="2"/>
            <a:r>
              <a:rPr lang="en-GB" dirty="0">
                <a:sym typeface="Wingdings" panose="05000000000000000000" pitchFamily="2" charset="2"/>
              </a:rPr>
              <a:t>P</a:t>
            </a:r>
            <a:r>
              <a:rPr lang="en-GB" dirty="0"/>
              <a:t>otential to increase </a:t>
            </a:r>
            <a:r>
              <a:rPr lang="en-GB" dirty="0" err="1"/>
              <a:t>Nb</a:t>
            </a:r>
            <a:r>
              <a:rPr lang="en-GB" dirty="0"/>
              <a:t>, shorten heat treatment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6642" y="3878057"/>
            <a:ext cx="2517653" cy="143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93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JASTEC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4667421"/>
          </a:xfrm>
        </p:spPr>
        <p:txBody>
          <a:bodyPr/>
          <a:lstStyle/>
          <a:p>
            <a:r>
              <a:rPr lang="en-GB" dirty="0"/>
              <a:t>Developing distributed tin (DT) wires in the joint CERN-KEK Japanese programme</a:t>
            </a:r>
          </a:p>
          <a:p>
            <a:pPr lvl="1"/>
            <a:r>
              <a:rPr lang="en-GB" dirty="0"/>
              <a:t>Trial 1: low-Cu wires with a range of </a:t>
            </a:r>
            <a:br>
              <a:rPr lang="en-GB" dirty="0"/>
            </a:br>
            <a:r>
              <a:rPr lang="en-GB" dirty="0"/>
              <a:t>diameters and common </a:t>
            </a:r>
            <a:r>
              <a:rPr lang="en-GB" dirty="0" err="1"/>
              <a:t>Nb</a:t>
            </a:r>
            <a:r>
              <a:rPr lang="en-GB" dirty="0"/>
              <a:t> barrier</a:t>
            </a:r>
          </a:p>
          <a:p>
            <a:pPr lvl="1"/>
            <a:r>
              <a:rPr lang="en-GB" dirty="0"/>
              <a:t>Trial 3: lower </a:t>
            </a:r>
            <a:r>
              <a:rPr lang="en-GB" i="1" dirty="0" err="1"/>
              <a:t>d</a:t>
            </a:r>
            <a:r>
              <a:rPr lang="en-GB" i="1" baseline="-25000" dirty="0" err="1"/>
              <a:t>eff</a:t>
            </a:r>
            <a:r>
              <a:rPr lang="en-GB" dirty="0"/>
              <a:t>, varying </a:t>
            </a:r>
            <a:r>
              <a:rPr lang="en-GB" dirty="0" err="1"/>
              <a:t>Ti</a:t>
            </a:r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550154"/>
              </p:ext>
            </p:extLst>
          </p:nvPr>
        </p:nvGraphicFramePr>
        <p:xfrm>
          <a:off x="536188" y="3650323"/>
          <a:ext cx="5731625" cy="2468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53849">
                  <a:extLst>
                    <a:ext uri="{9D8B030D-6E8A-4147-A177-3AD203B41FA5}">
                      <a16:colId xmlns:a16="http://schemas.microsoft.com/office/drawing/2014/main" xmlns="" val="3997834847"/>
                    </a:ext>
                  </a:extLst>
                </a:gridCol>
                <a:gridCol w="1791325">
                  <a:extLst>
                    <a:ext uri="{9D8B030D-6E8A-4147-A177-3AD203B41FA5}">
                      <a16:colId xmlns:a16="http://schemas.microsoft.com/office/drawing/2014/main" xmlns="" val="1604255865"/>
                    </a:ext>
                  </a:extLst>
                </a:gridCol>
                <a:gridCol w="2186451">
                  <a:extLst>
                    <a:ext uri="{9D8B030D-6E8A-4147-A177-3AD203B41FA5}">
                      <a16:colId xmlns:a16="http://schemas.microsoft.com/office/drawing/2014/main" xmlns="" val="4843314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Trial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Trial</a:t>
                      </a:r>
                      <a:r>
                        <a:rPr lang="en-GB" baseline="0" dirty="0"/>
                        <a:t> 3 (3 variants)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42013956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dirty="0"/>
                        <a:t>Diameter (mm)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0.6</a:t>
                      </a:r>
                      <a:r>
                        <a:rPr lang="en-GB" baseline="0" dirty="0"/>
                        <a:t> – 1.0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10536520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dirty="0"/>
                        <a:t>Cu/non-Cu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0.34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50612705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dirty="0"/>
                        <a:t>Layout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32000" algn="l"/>
                        </a:tabLst>
                        <a:defRPr/>
                      </a:pPr>
                      <a:r>
                        <a:rPr lang="en-GB" dirty="0"/>
                        <a:t>84 </a:t>
                      </a:r>
                      <a:r>
                        <a:rPr lang="en-GB" dirty="0" err="1"/>
                        <a:t>Nb</a:t>
                      </a:r>
                      <a:r>
                        <a:rPr lang="en-GB" dirty="0"/>
                        <a:t>, 37 Sn-</a:t>
                      </a:r>
                      <a:r>
                        <a:rPr lang="en-GB" dirty="0" err="1"/>
                        <a:t>Ti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32000" algn="l"/>
                        </a:tabLst>
                        <a:defRPr/>
                      </a:pPr>
                      <a:r>
                        <a:rPr lang="en-GB" dirty="0"/>
                        <a:t>139 </a:t>
                      </a:r>
                      <a:r>
                        <a:rPr lang="en-GB" dirty="0" err="1"/>
                        <a:t>Nb</a:t>
                      </a:r>
                      <a:r>
                        <a:rPr lang="en-GB" dirty="0"/>
                        <a:t>, 72 Sn-</a:t>
                      </a:r>
                      <a:r>
                        <a:rPr lang="en-GB" dirty="0" err="1"/>
                        <a:t>Ti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9798831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i="1" dirty="0" err="1"/>
                        <a:t>J</a:t>
                      </a:r>
                      <a:r>
                        <a:rPr lang="en-GB" i="1" baseline="-25000" dirty="0" err="1"/>
                        <a:t>c</a:t>
                      </a:r>
                      <a:r>
                        <a:rPr lang="en-GB" baseline="0" dirty="0"/>
                        <a:t>, 16 T 4.2 K</a:t>
                      </a:r>
                      <a:br>
                        <a:rPr lang="en-GB" baseline="0" dirty="0"/>
                      </a:br>
                      <a:r>
                        <a:rPr lang="en-GB" baseline="0" dirty="0"/>
                        <a:t>(A/mm</a:t>
                      </a:r>
                      <a:r>
                        <a:rPr lang="en-GB" baseline="30000" dirty="0"/>
                        <a:t>2</a:t>
                      </a:r>
                      <a:r>
                        <a:rPr lang="en-GB" baseline="0" dirty="0"/>
                        <a:t>)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952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1036 – 1090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1881784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i="1" dirty="0" err="1"/>
                        <a:t>d</a:t>
                      </a:r>
                      <a:r>
                        <a:rPr lang="en-GB" i="1" baseline="-25000" dirty="0" err="1"/>
                        <a:t>eff</a:t>
                      </a:r>
                      <a:r>
                        <a:rPr lang="en-GB" dirty="0"/>
                        <a:t> (µm)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267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55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86437828"/>
                  </a:ext>
                </a:extLst>
              </a:tr>
            </a:tbl>
          </a:graphicData>
        </a:graphic>
      </p:graphicFrame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6800" y="2392604"/>
            <a:ext cx="2340000" cy="234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346800" y="4805813"/>
            <a:ext cx="2340000" cy="738664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SEM micrograph (BEI) of a reacted sample from trial 1 (0.7 mm diameter)</a:t>
            </a:r>
          </a:p>
        </p:txBody>
      </p:sp>
    </p:spTree>
    <p:extLst>
      <p:ext uri="{BB962C8B-B14F-4D97-AF65-F5344CB8AC3E}">
        <p14:creationId xmlns:p14="http://schemas.microsoft.com/office/powerpoint/2010/main" val="27441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JASTEC: Trial 1</a:t>
            </a:r>
            <a:endParaRPr lang="en-GB" i="1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325606"/>
            <a:ext cx="4634314" cy="4846069"/>
          </a:xfrm>
        </p:spPr>
        <p:txBody>
          <a:bodyPr>
            <a:normAutofit/>
          </a:bodyPr>
          <a:lstStyle/>
          <a:p>
            <a:r>
              <a:rPr lang="en-GB" dirty="0"/>
              <a:t>Poor stability due to low Cu fraction, but promising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r>
              <a:rPr lang="en-GB" dirty="0"/>
              <a:t>(</a:t>
            </a:r>
            <a:r>
              <a:rPr lang="en-GB" i="1" dirty="0"/>
              <a:t>B</a:t>
            </a:r>
            <a:r>
              <a:rPr lang="en-GB" dirty="0"/>
              <a:t>) measured at CERN</a:t>
            </a:r>
          </a:p>
          <a:p>
            <a:r>
              <a:rPr lang="en-GB" dirty="0"/>
              <a:t>SEM and EDX analysis shows Sn depletion for peripheral sub-elements</a:t>
            </a:r>
          </a:p>
          <a:p>
            <a:pPr lvl="1"/>
            <a:r>
              <a:rPr lang="en-GB" dirty="0"/>
              <a:t>Potential for </a:t>
            </a:r>
            <a:r>
              <a:rPr lang="en-GB" i="1" dirty="0"/>
              <a:t>J</a:t>
            </a:r>
            <a:r>
              <a:rPr lang="en-GB" i="1" baseline="-25000" dirty="0"/>
              <a:t>e</a:t>
            </a:r>
            <a:r>
              <a:rPr lang="en-GB" dirty="0"/>
              <a:t> increase</a:t>
            </a:r>
          </a:p>
          <a:p>
            <a:pPr lvl="1"/>
            <a:r>
              <a:rPr lang="en-GB" dirty="0"/>
              <a:t>Good correlation with analysis of Sn distribution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1515" y="1459505"/>
            <a:ext cx="3696911" cy="184251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465102" y="4368860"/>
            <a:ext cx="1323324" cy="1600438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SEM micrograph (BEI) showing residual </a:t>
            </a:r>
            <a:r>
              <a:rPr lang="en-GB" sz="1400" dirty="0" err="1"/>
              <a:t>Nb</a:t>
            </a:r>
            <a:r>
              <a:rPr lang="en-GB" sz="1400" dirty="0"/>
              <a:t> cores in some peripheral sub-elements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8" t="3266"/>
          <a:stretch/>
        </p:blipFill>
        <p:spPr>
          <a:xfrm>
            <a:off x="5091515" y="4050558"/>
            <a:ext cx="2318230" cy="1918740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280415" y="5459344"/>
            <a:ext cx="2613526" cy="307777"/>
            <a:chOff x="6070528" y="4278231"/>
            <a:chExt cx="2613526" cy="307777"/>
          </a:xfrm>
        </p:grpSpPr>
        <p:sp>
          <p:nvSpPr>
            <p:cNvPr id="16" name="Rounded Rectangle 15"/>
            <p:cNvSpPr/>
            <p:nvPr/>
          </p:nvSpPr>
          <p:spPr>
            <a:xfrm>
              <a:off x="6070528" y="4312762"/>
              <a:ext cx="2613526" cy="238715"/>
            </a:xfrm>
            <a:prstGeom prst="roundRect">
              <a:avLst>
                <a:gd name="adj" fmla="val 32051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ight Arrow 16"/>
            <p:cNvSpPr/>
            <p:nvPr/>
          </p:nvSpPr>
          <p:spPr>
            <a:xfrm>
              <a:off x="6152038" y="4360119"/>
              <a:ext cx="216000" cy="1440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78615" y="4278231"/>
              <a:ext cx="2305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accent5"/>
                  </a:solidFill>
                </a:rPr>
                <a:t>S. C. Hopkins, 1MPo2A-04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091515" y="3339078"/>
            <a:ext cx="3696911" cy="5232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Radial tin profile in Cu-Sn matrix after reaction of </a:t>
            </a:r>
            <a:r>
              <a:rPr lang="el-GR" sz="1400" i="1" dirty="0"/>
              <a:t>ϕ</a:t>
            </a:r>
            <a:r>
              <a:rPr lang="en-GB" sz="1400" i="1" dirty="0"/>
              <a:t> </a:t>
            </a:r>
            <a:r>
              <a:rPr lang="en-GB" sz="1400" dirty="0"/>
              <a:t>0.6 mm wire (EDX)</a:t>
            </a:r>
          </a:p>
        </p:txBody>
      </p:sp>
    </p:spTree>
    <p:extLst>
      <p:ext uri="{BB962C8B-B14F-4D97-AF65-F5344CB8AC3E}">
        <p14:creationId xmlns:p14="http://schemas.microsoft.com/office/powerpoint/2010/main" val="60543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JASTEC: </a:t>
            </a:r>
            <a:r>
              <a:rPr lang="en-GB" i="1" dirty="0" err="1"/>
              <a:t>d</a:t>
            </a:r>
            <a:r>
              <a:rPr lang="en-GB" i="1" baseline="-25000" dirty="0" err="1"/>
              <a:t>eff</a:t>
            </a:r>
            <a:endParaRPr lang="en-GB" i="1" baseline="-25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In trial 1, sub-element bridging was </a:t>
            </a:r>
            <a:br>
              <a:rPr lang="en-GB" dirty="0"/>
            </a:br>
            <a:r>
              <a:rPr lang="en-GB" dirty="0"/>
              <a:t>found in small-diameter wires</a:t>
            </a:r>
          </a:p>
          <a:p>
            <a:pPr lvl="1"/>
            <a:r>
              <a:rPr lang="en-GB" dirty="0"/>
              <a:t>As expected, high </a:t>
            </a:r>
            <a:r>
              <a:rPr lang="en-GB" i="1" dirty="0" err="1"/>
              <a:t>d</a:t>
            </a:r>
            <a:r>
              <a:rPr lang="en-GB" i="1" baseline="-25000" dirty="0" err="1"/>
              <a:t>eff</a:t>
            </a:r>
            <a:endParaRPr lang="en-GB" i="1" dirty="0"/>
          </a:p>
          <a:p>
            <a:r>
              <a:rPr lang="en-GB" dirty="0"/>
              <a:t>Resolved in trial 3:</a:t>
            </a:r>
          </a:p>
          <a:p>
            <a:pPr lvl="1"/>
            <a:r>
              <a:rPr lang="en-GB" dirty="0"/>
              <a:t>Sub-element size and </a:t>
            </a:r>
            <a:r>
              <a:rPr lang="en-GB" i="1" dirty="0" err="1"/>
              <a:t>d</a:t>
            </a:r>
            <a:r>
              <a:rPr lang="en-GB" i="1" baseline="-25000" dirty="0" err="1"/>
              <a:t>eff</a:t>
            </a:r>
            <a:r>
              <a:rPr lang="en-GB" dirty="0"/>
              <a:t> / </a:t>
            </a:r>
            <a:r>
              <a:rPr lang="en-GB" i="1" dirty="0" err="1"/>
              <a:t>d</a:t>
            </a:r>
            <a:r>
              <a:rPr lang="en-GB" i="1" baseline="-25000" dirty="0" err="1"/>
              <a:t>Nb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/>
              <a:t>both much lower than for trial 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800" y="1325606"/>
            <a:ext cx="2160000" cy="191755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526800" y="3297063"/>
            <a:ext cx="2160000" cy="5232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SEM (BEI) of a reacted trial 1 wire (</a:t>
            </a:r>
            <a:r>
              <a:rPr lang="el-GR" sz="1400" i="1" dirty="0"/>
              <a:t>ϕ</a:t>
            </a:r>
            <a:r>
              <a:rPr lang="en-GB" sz="1400" i="1" dirty="0"/>
              <a:t> </a:t>
            </a:r>
            <a:r>
              <a:rPr lang="en-GB" sz="1400" dirty="0"/>
              <a:t>0.7 mm)</a:t>
            </a: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/>
          </p:nvPr>
        </p:nvGraphicFramePr>
        <p:xfrm>
          <a:off x="564630" y="4233152"/>
          <a:ext cx="4966739" cy="1097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804752">
                  <a:extLst>
                    <a:ext uri="{9D8B030D-6E8A-4147-A177-3AD203B41FA5}">
                      <a16:colId xmlns:a16="http://schemas.microsoft.com/office/drawing/2014/main" xmlns="" val="3997834847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xmlns="" val="1604255865"/>
                    </a:ext>
                  </a:extLst>
                </a:gridCol>
                <a:gridCol w="1156705">
                  <a:extLst>
                    <a:ext uri="{9D8B030D-6E8A-4147-A177-3AD203B41FA5}">
                      <a16:colId xmlns:a16="http://schemas.microsoft.com/office/drawing/2014/main" xmlns="" val="2207532586"/>
                    </a:ext>
                  </a:extLst>
                </a:gridCol>
                <a:gridCol w="1156705">
                  <a:extLst>
                    <a:ext uri="{9D8B030D-6E8A-4147-A177-3AD203B41FA5}">
                      <a16:colId xmlns:a16="http://schemas.microsoft.com/office/drawing/2014/main" xmlns="" val="48433142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Trial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32000" algn="l"/>
                        </a:tabLst>
                        <a:defRPr/>
                      </a:pPr>
                      <a:r>
                        <a:rPr lang="en-GB" dirty="0"/>
                        <a:t>Trial</a:t>
                      </a:r>
                      <a:r>
                        <a:rPr lang="en-GB" baseline="0" dirty="0"/>
                        <a:t> 3: 1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Trial</a:t>
                      </a:r>
                      <a:r>
                        <a:rPr lang="en-GB" baseline="0" dirty="0"/>
                        <a:t> 3: 2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42013956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dirty="0"/>
                        <a:t>Diameter (mm)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0.7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0.8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0.8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10536520"/>
                  </a:ext>
                </a:extLst>
              </a:tr>
              <a:tr h="261286">
                <a:tc>
                  <a:txBody>
                    <a:bodyPr/>
                    <a:lstStyle/>
                    <a:p>
                      <a:r>
                        <a:rPr lang="en-GB" i="1" dirty="0" err="1"/>
                        <a:t>d</a:t>
                      </a:r>
                      <a:r>
                        <a:rPr lang="en-GB" i="1" baseline="-25000" dirty="0" err="1"/>
                        <a:t>eff</a:t>
                      </a:r>
                      <a:r>
                        <a:rPr lang="en-GB" dirty="0"/>
                        <a:t> (µm)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267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54.5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tabLst>
                          <a:tab pos="432000" algn="l"/>
                        </a:tabLst>
                      </a:pPr>
                      <a:r>
                        <a:rPr lang="en-GB" dirty="0"/>
                        <a:t>55.0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1881784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193800" y="5586764"/>
            <a:ext cx="4337569" cy="5232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GB" sz="1400" dirty="0"/>
              <a:t>Magnetization measurements (VSM, 4.2 K) for trial 1 </a:t>
            </a:r>
            <a:br>
              <a:rPr lang="en-GB" sz="1400" dirty="0"/>
            </a:br>
            <a:r>
              <a:rPr lang="en-GB" sz="1400" dirty="0"/>
              <a:t>(</a:t>
            </a:r>
            <a:r>
              <a:rPr lang="el-GR" sz="1400" i="1" dirty="0"/>
              <a:t>ϕ</a:t>
            </a:r>
            <a:r>
              <a:rPr lang="en-GB" sz="1400" i="1" dirty="0"/>
              <a:t> </a:t>
            </a:r>
            <a:r>
              <a:rPr lang="en-GB" sz="1400" dirty="0"/>
              <a:t>0.7 mm) and trial 3: 1 (</a:t>
            </a:r>
            <a:r>
              <a:rPr lang="el-GR" sz="1400" i="1" dirty="0"/>
              <a:t>ϕ</a:t>
            </a:r>
            <a:r>
              <a:rPr lang="en-GB" sz="1400" i="1" dirty="0"/>
              <a:t> </a:t>
            </a:r>
            <a:r>
              <a:rPr lang="en-GB" sz="1400" dirty="0"/>
              <a:t>0.8 mm) samples</a:t>
            </a:r>
          </a:p>
        </p:txBody>
      </p:sp>
      <p:grpSp>
        <p:nvGrpSpPr>
          <p:cNvPr id="147" name="Group 146"/>
          <p:cNvGrpSpPr/>
          <p:nvPr/>
        </p:nvGrpSpPr>
        <p:grpSpPr>
          <a:xfrm>
            <a:off x="5638799" y="3912288"/>
            <a:ext cx="3048001" cy="2178807"/>
            <a:chOff x="5638799" y="3912288"/>
            <a:chExt cx="3048001" cy="2178807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38799" y="3912288"/>
              <a:ext cx="3048001" cy="2178807"/>
            </a:xfrm>
            <a:prstGeom prst="rect">
              <a:avLst/>
            </a:prstGeom>
          </p:spPr>
        </p:pic>
        <p:sp>
          <p:nvSpPr>
            <p:cNvPr id="144" name="TextBox 143"/>
            <p:cNvSpPr txBox="1"/>
            <p:nvPr/>
          </p:nvSpPr>
          <p:spPr>
            <a:xfrm>
              <a:off x="7301477" y="3966181"/>
              <a:ext cx="6053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>
                  <a:solidFill>
                    <a:srgbClr val="E41A1C"/>
                  </a:solidFill>
                </a:rPr>
                <a:t>Trial 1</a:t>
              </a: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7301477" y="4457515"/>
              <a:ext cx="77687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200" dirty="0">
                  <a:solidFill>
                    <a:srgbClr val="377EB8"/>
                  </a:solidFill>
                </a:rPr>
                <a:t>Trial 3: 1</a:t>
              </a:r>
              <a:endParaRPr lang="en-GB" sz="1050" dirty="0">
                <a:solidFill>
                  <a:srgbClr val="377EB8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726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FC7381-5A65-44CC-86A3-7E7C94A0C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Furukawa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9F8A610-4615-4575-BCF5-8993819E3B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325607"/>
            <a:ext cx="6149491" cy="2479314"/>
          </a:xfrm>
        </p:spPr>
        <p:txBody>
          <a:bodyPr/>
          <a:lstStyle/>
          <a:p>
            <a:r>
              <a:rPr lang="en-GB" dirty="0"/>
              <a:t>Developing </a:t>
            </a:r>
            <a:r>
              <a:rPr lang="en-GB" dirty="0" err="1"/>
              <a:t>Nb</a:t>
            </a:r>
            <a:r>
              <a:rPr lang="en-GB" dirty="0"/>
              <a:t> tube and distributed tin wires (CERN-KEK programme)</a:t>
            </a:r>
          </a:p>
          <a:p>
            <a:r>
              <a:rPr lang="en-GB" dirty="0"/>
              <a:t>Current focus: </a:t>
            </a:r>
            <a:r>
              <a:rPr lang="en-GB" dirty="0" err="1"/>
              <a:t>Nb</a:t>
            </a:r>
            <a:r>
              <a:rPr lang="en-GB" dirty="0"/>
              <a:t> tube wires</a:t>
            </a:r>
          </a:p>
          <a:p>
            <a:pPr lvl="1"/>
            <a:r>
              <a:rPr lang="en-US" dirty="0"/>
              <a:t>Four trials have been performed to date, with 48 – 85 filaments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72FE868-BF70-4500-8A97-3B083B6D95D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F68A373-ABB9-48D5-A073-D4A9C5CD51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F91C19EE-69A8-4650-906F-43D024876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558" y="1492250"/>
            <a:ext cx="2066986" cy="37976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56747AD-1881-4AF1-8BB3-8FB07A530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46" y="3756843"/>
            <a:ext cx="1504811" cy="144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82567E7-98C9-4FD3-91EF-E1B2041A1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869" y="3756843"/>
            <a:ext cx="1454400" cy="144000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D9C2D6F-A6C8-4A54-9C1D-AFCF53F8D2D6}"/>
              </a:ext>
            </a:extLst>
          </p:cNvPr>
          <p:cNvSpPr txBox="1"/>
          <p:nvPr/>
        </p:nvSpPr>
        <p:spPr>
          <a:xfrm>
            <a:off x="1266869" y="5224616"/>
            <a:ext cx="1454400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48 filaments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1F390343-0996-4832-A19C-DA15CC0D8DB1}"/>
              </a:ext>
            </a:extLst>
          </p:cNvPr>
          <p:cNvSpPr txBox="1"/>
          <p:nvPr/>
        </p:nvSpPr>
        <p:spPr>
          <a:xfrm>
            <a:off x="3600446" y="5224616"/>
            <a:ext cx="1504811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85 filaments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C5F2D187-2E88-473B-B478-C661E9C96C02}"/>
              </a:ext>
            </a:extLst>
          </p:cNvPr>
          <p:cNvSpPr txBox="1"/>
          <p:nvPr/>
        </p:nvSpPr>
        <p:spPr>
          <a:xfrm>
            <a:off x="1266868" y="5560166"/>
            <a:ext cx="3838389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Optical micrographs of trial </a:t>
            </a:r>
            <a:r>
              <a:rPr lang="en-GB" sz="1400" dirty="0" err="1"/>
              <a:t>Nb</a:t>
            </a:r>
            <a:r>
              <a:rPr lang="en-GB" sz="1400" dirty="0"/>
              <a:t> tube wires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ACAC148-36C5-4322-A7BD-7B0EFE3CEC77}"/>
              </a:ext>
            </a:extLst>
          </p:cNvPr>
          <p:cNvSpPr txBox="1"/>
          <p:nvPr/>
        </p:nvSpPr>
        <p:spPr>
          <a:xfrm>
            <a:off x="6606690" y="5344723"/>
            <a:ext cx="2060854" cy="52322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Schematic of the </a:t>
            </a:r>
            <a:r>
              <a:rPr lang="en-GB" sz="1400" dirty="0" err="1"/>
              <a:t>Nb</a:t>
            </a:r>
            <a:r>
              <a:rPr lang="en-GB" sz="1400" dirty="0"/>
              <a:t> tube process</a:t>
            </a:r>
          </a:p>
        </p:txBody>
      </p:sp>
    </p:spTree>
    <p:extLst>
      <p:ext uri="{BB962C8B-B14F-4D97-AF65-F5344CB8AC3E}">
        <p14:creationId xmlns:p14="http://schemas.microsoft.com/office/powerpoint/2010/main" val="40575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r>
              <a:rPr lang="en-GB" dirty="0"/>
              <a:t> Summary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400427" y="5597764"/>
            <a:ext cx="6343147" cy="49244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1400" dirty="0"/>
              <a:t>Summary of non-Cu </a:t>
            </a:r>
            <a:r>
              <a:rPr lang="en-GB" sz="1400" i="1" dirty="0" err="1"/>
              <a:t>J</a:t>
            </a:r>
            <a:r>
              <a:rPr lang="en-GB" sz="1400" i="1" baseline="-25000" dirty="0" err="1"/>
              <a:t>c</a:t>
            </a:r>
            <a:r>
              <a:rPr lang="en-GB" sz="1400" dirty="0"/>
              <a:t>(</a:t>
            </a:r>
            <a:r>
              <a:rPr lang="en-GB" sz="1400" i="1" dirty="0"/>
              <a:t>B</a:t>
            </a:r>
            <a:r>
              <a:rPr lang="en-GB" sz="1400" dirty="0"/>
              <a:t>) achieved so far, with HL-LHC wires for comparison</a:t>
            </a:r>
          </a:p>
          <a:p>
            <a:r>
              <a:rPr lang="en-GB" sz="1200" dirty="0"/>
              <a:t>Points: measurements at 4.2–4.3 K	Lines: fits scaled to 4.22 K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451D8DE0-C94F-4A82-A7BC-A7DAB6C144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440" y="1118239"/>
            <a:ext cx="8205120" cy="4435200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xmlns="" id="{B79909D6-7605-4819-B173-FEC16BC3E146}"/>
              </a:ext>
            </a:extLst>
          </p:cNvPr>
          <p:cNvGrpSpPr/>
          <p:nvPr/>
        </p:nvGrpSpPr>
        <p:grpSpPr>
          <a:xfrm>
            <a:off x="5628551" y="1380185"/>
            <a:ext cx="2885403" cy="1462237"/>
            <a:chOff x="5078336" y="1434034"/>
            <a:chExt cx="2885403" cy="146223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EDBA857B-BDBB-499A-816E-D8279E89D7E2}"/>
                </a:ext>
              </a:extLst>
            </p:cNvPr>
            <p:cNvSpPr txBox="1"/>
            <p:nvPr/>
          </p:nvSpPr>
          <p:spPr>
            <a:xfrm>
              <a:off x="5078336" y="1434034"/>
              <a:ext cx="2885403" cy="1462237"/>
            </a:xfrm>
            <a:prstGeom prst="rect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rtlCol="0">
              <a:noAutofit/>
            </a:bodyPr>
            <a:lstStyle/>
            <a:p>
              <a:r>
                <a:rPr lang="en-GB" sz="1600" dirty="0"/>
                <a:t>FCC programme</a:t>
              </a:r>
            </a:p>
            <a:p>
              <a:r>
                <a:rPr lang="en-GB" sz="1400" dirty="0"/>
                <a:t>(best values)</a:t>
              </a:r>
              <a:endParaRPr lang="en-GB" sz="1200" dirty="0"/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xmlns="" id="{0C8BE0B3-5F6F-4DA9-B8CA-047D12768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80037" y="1982449"/>
              <a:ext cx="2682000" cy="864000"/>
            </a:xfrm>
            <a:prstGeom prst="rect">
              <a:avLst/>
            </a:prstGeom>
          </p:spPr>
        </p:pic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85FB49D0-FF7E-4F7E-A7B5-599D7469B923}"/>
              </a:ext>
            </a:extLst>
          </p:cNvPr>
          <p:cNvSpPr txBox="1"/>
          <p:nvPr/>
        </p:nvSpPr>
        <p:spPr>
          <a:xfrm>
            <a:off x="1672611" y="3329556"/>
            <a:ext cx="2663831" cy="126131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r>
              <a:rPr lang="en-GB" sz="1600" dirty="0"/>
              <a:t>HL-LHC reference</a:t>
            </a:r>
          </a:p>
          <a:p>
            <a:r>
              <a:rPr lang="en-GB" sz="1400" dirty="0"/>
              <a:t>(lines: mean, bands: ± SD)</a:t>
            </a:r>
            <a:endParaRPr lang="en-GB" sz="1200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0EBE5E1A-3629-4065-B4E0-5A4177DE9B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2526" y="3884014"/>
            <a:ext cx="2484000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12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8DCC2EA6-FA7F-40AC-8796-E99FC8BA2C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33492"/>
            <a:ext cx="8226854" cy="940443"/>
          </a:xfrm>
        </p:spPr>
        <p:txBody>
          <a:bodyPr/>
          <a:lstStyle/>
          <a:p>
            <a:r>
              <a:rPr lang="en-GB" dirty="0"/>
              <a:t>Image Analysis: Distortion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F10A3A79-FA0B-4C1D-A8DC-F0338811FB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4667421"/>
          </a:xfrm>
        </p:spPr>
        <p:txBody>
          <a:bodyPr/>
          <a:lstStyle/>
          <a:p>
            <a:r>
              <a:rPr lang="en-GB" dirty="0"/>
              <a:t>Analysis of sub-element distortion: </a:t>
            </a:r>
            <a:br>
              <a:rPr lang="en-GB" dirty="0"/>
            </a:br>
            <a:r>
              <a:rPr lang="en-GB" dirty="0"/>
              <a:t>core/sub-element shape and positions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2F9B67F-B6F6-418C-B44C-7B4BD1233F8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/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6A49B1C-47E7-4FC0-AE42-A9534B02DC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6B073BF-DFBB-41A3-AFB3-034BB7C4B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376" y="2446780"/>
            <a:ext cx="3877678" cy="30600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FEA9AC17-76F4-4735-8654-12A729B7B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446781"/>
            <a:ext cx="3758974" cy="3060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384CE92-7DCD-4E73-BBAC-BFEEAAAF065D}"/>
              </a:ext>
            </a:extLst>
          </p:cNvPr>
          <p:cNvSpPr txBox="1"/>
          <p:nvPr/>
        </p:nvSpPr>
        <p:spPr>
          <a:xfrm>
            <a:off x="457200" y="5599589"/>
            <a:ext cx="3758974" cy="49244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Non-uniformity</a:t>
            </a:r>
          </a:p>
          <a:p>
            <a:pPr algn="ctr"/>
            <a:r>
              <a:rPr lang="en-GB" sz="1200" dirty="0"/>
              <a:t>Core and sub-element distortion (0 = perfect)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854C4B07-1194-47B2-8AB1-EE1A47ED6D75}"/>
              </a:ext>
            </a:extLst>
          </p:cNvPr>
          <p:cNvSpPr txBox="1"/>
          <p:nvPr/>
        </p:nvSpPr>
        <p:spPr>
          <a:xfrm>
            <a:off x="5591694" y="5599589"/>
            <a:ext cx="2307042" cy="49244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1400" dirty="0"/>
              <a:t>Centroid shift</a:t>
            </a:r>
          </a:p>
          <a:p>
            <a:pPr algn="ctr"/>
            <a:r>
              <a:rPr lang="en-GB" sz="1200" dirty="0"/>
              <a:t>Between sub-element and core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xmlns="" id="{6D85508D-0EA2-47FF-A7C7-63DE4D62FD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966" y="515609"/>
            <a:ext cx="1336087" cy="129791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773F9F28-E257-45EB-B9BE-090459CAB543}"/>
              </a:ext>
            </a:extLst>
          </p:cNvPr>
          <p:cNvSpPr txBox="1"/>
          <p:nvPr/>
        </p:nvSpPr>
        <p:spPr>
          <a:xfrm>
            <a:off x="7699255" y="1851395"/>
            <a:ext cx="633508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1400" dirty="0"/>
              <a:t>TVEL</a:t>
            </a:r>
          </a:p>
        </p:txBody>
      </p:sp>
    </p:spTree>
    <p:extLst>
      <p:ext uri="{BB962C8B-B14F-4D97-AF65-F5344CB8AC3E}">
        <p14:creationId xmlns:p14="http://schemas.microsoft.com/office/powerpoint/2010/main" val="99033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817A33B7-54C5-4550-9A76-59EA72683D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Tin Supply: Source-Sink Analysis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EB4647C4-DD9C-4732-AFB3-9B4C36C0D1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1055057"/>
          </a:xfrm>
        </p:spPr>
        <p:txBody>
          <a:bodyPr/>
          <a:lstStyle/>
          <a:p>
            <a:r>
              <a:rPr lang="en-GB" dirty="0"/>
              <a:t>Weighted sum over point </a:t>
            </a:r>
            <a:br>
              <a:rPr lang="en-GB" dirty="0"/>
            </a:br>
            <a:r>
              <a:rPr lang="en-GB" dirty="0"/>
              <a:t>sources (Sn) and sinks (</a:t>
            </a:r>
            <a:r>
              <a:rPr lang="en-GB" dirty="0" err="1"/>
              <a:t>Nb</a:t>
            </a:r>
            <a:r>
              <a:rPr lang="en-GB" dirty="0"/>
              <a:t>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xmlns="" id="{195F8F8E-6096-409F-93BD-0F17AB2F2C73}"/>
                  </a:ext>
                </a:extLst>
              </p:cNvPr>
              <p:cNvSpPr/>
              <p:nvPr/>
            </p:nvSpPr>
            <p:spPr>
              <a:xfrm>
                <a:off x="5368307" y="1461384"/>
                <a:ext cx="3555781" cy="7025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sz="1400">
                          <a:latin typeface="Cambria Math" panose="02040503050406030204" pitchFamily="18" charset="0"/>
                        </a:rPr>
                        <m:t>Ω</m:t>
                      </m:r>
                      <m:r>
                        <a:rPr lang="en-GB" sz="1400" i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GB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1400" i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nary>
                        <m:naryPr>
                          <m:chr m:val="∑"/>
                          <m:limLoc m:val="undOvr"/>
                          <m:ctrlPr>
                            <a:rPr lang="en-GB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1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GB" sz="1400" i="1">
                              <a:latin typeface="Cambria Math" panose="02040503050406030204" pitchFamily="18" charset="0"/>
                            </a:rPr>
                            <m:t>𝑆𝑛</m:t>
                          </m:r>
                        </m:sup>
                        <m:e>
                          <m:func>
                            <m:funcPr>
                              <m:ctrlPr>
                                <a:rPr lang="en-GB" sz="1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sz="1400" i="0"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GB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sz="14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sSubSup>
                                    <m:sSubSupPr>
                                      <m:ctrlPr>
                                        <a:rPr lang="en-GB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GB" sz="14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GB" sz="14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GB" sz="1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d>
                            </m:e>
                          </m:func>
                        </m:e>
                      </m:nary>
                      <m:r>
                        <a:rPr lang="en-GB" sz="1400" i="0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GB" sz="1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sz="1400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GB" sz="1400" i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nary>
                        <m:naryPr>
                          <m:chr m:val="∑"/>
                          <m:limLoc m:val="undOvr"/>
                          <m:ctrlPr>
                            <a:rPr lang="en-GB" sz="1400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GB" sz="1400" i="1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GB" sz="1400" i="1">
                              <a:latin typeface="Cambria Math" panose="02040503050406030204" pitchFamily="18" charset="0"/>
                            </a:rPr>
                            <m:t>𝑁𝑏</m:t>
                          </m:r>
                        </m:sup>
                        <m:e>
                          <m:func>
                            <m:funcPr>
                              <m:ctrlPr>
                                <a:rPr lang="en-GB" sz="1400" i="1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sz="1400" i="0">
                                  <a:latin typeface="Cambria Math" panose="02040503050406030204" pitchFamily="18" charset="0"/>
                                </a:rPr>
                                <m:t>exp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en-GB" sz="14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GB" sz="14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r>
                                    <a:rPr lang="en-GB" sz="14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  <m:sSubSup>
                                    <m:sSubSupPr>
                                      <m:ctrlPr>
                                        <a:rPr lang="en-GB" sz="14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GB" sz="14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GB" sz="1400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  <m:sup>
                                      <m:r>
                                        <a:rPr lang="en-GB" sz="1400" i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</m:e>
                              </m:d>
                            </m:e>
                          </m:func>
                        </m:e>
                      </m:nary>
                    </m:oMath>
                  </m:oMathPara>
                </a14:m>
                <a:endParaRPr lang="en-GB" sz="1400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95F8F8E-6096-409F-93BD-0F17AB2F2C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8307" y="1461384"/>
                <a:ext cx="3555781" cy="7025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E55CED7-D354-43E3-8BBA-9EBA2044B423}"/>
              </a:ext>
            </a:extLst>
          </p:cNvPr>
          <p:cNvSpPr txBox="1"/>
          <p:nvPr/>
        </p:nvSpPr>
        <p:spPr>
          <a:xfrm>
            <a:off x="1393904" y="2472599"/>
            <a:ext cx="2246129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1400" dirty="0"/>
              <a:t>JASTEC (across the wire)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32382866-6D06-478A-B41A-174D985946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1004" y="2794829"/>
            <a:ext cx="3963050" cy="32400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3791739C-71AA-402D-934C-E6A381A2C30E}"/>
              </a:ext>
            </a:extLst>
          </p:cNvPr>
          <p:cNvSpPr txBox="1"/>
          <p:nvPr/>
        </p:nvSpPr>
        <p:spPr>
          <a:xfrm>
            <a:off x="5513870" y="2472599"/>
            <a:ext cx="2377318" cy="307777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1400" dirty="0"/>
              <a:t>TVEL (within sub-elements)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60F4EAA5-C52C-4C47-8725-0EBD85DB60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004" y="2814972"/>
            <a:ext cx="2439785" cy="1658389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6B9BAC71-7668-4BA0-8383-02E2889314C3}"/>
              </a:ext>
            </a:extLst>
          </p:cNvPr>
          <p:cNvGrpSpPr>
            <a:grpSpLocks noChangeAspect="1"/>
          </p:cNvGrpSpPr>
          <p:nvPr/>
        </p:nvGrpSpPr>
        <p:grpSpPr>
          <a:xfrm>
            <a:off x="457200" y="2794829"/>
            <a:ext cx="3963050" cy="3240000"/>
            <a:chOff x="535443" y="2651476"/>
            <a:chExt cx="3302542" cy="27000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xmlns="" id="{B6516C52-3FA4-4A9C-82A3-0FF454501B8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5443" y="2651476"/>
              <a:ext cx="3302542" cy="2700000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xmlns="" id="{3FD57EAF-4A7B-437A-9762-096AC35BCA8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33903" y="4162426"/>
              <a:ext cx="416150" cy="292101"/>
            </a:xfrm>
            <a:prstGeom prst="rect">
              <a:avLst/>
            </a:prstGeom>
            <a:noFill/>
            <a:ln w="19050" cap="flat" cmpd="sng" algn="ctr">
              <a:solidFill>
                <a:schemeClr val="bg1"/>
              </a:solidFill>
              <a:prstDash val="sys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xmlns="" id="{584D2D7B-1471-4B94-94E9-21EF197B1D9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" t="-56" b="1"/>
          <a:stretch/>
        </p:blipFill>
        <p:spPr>
          <a:xfrm>
            <a:off x="457200" y="2814972"/>
            <a:ext cx="2426087" cy="170466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7386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EAA3866-9907-4C53-844A-95EB70322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Nb</a:t>
            </a:r>
            <a:r>
              <a:rPr lang="en-GB" baseline="-25000" dirty="0"/>
              <a:t>3</a:t>
            </a:r>
            <a:r>
              <a:rPr lang="en-GB" dirty="0"/>
              <a:t>Sn Academic Partners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7EBA566-7027-40F3-9E1B-F6CB1E4B8E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606"/>
            <a:ext cx="3804629" cy="3363212"/>
          </a:xfrm>
        </p:spPr>
        <p:txBody>
          <a:bodyPr>
            <a:normAutofit/>
          </a:bodyPr>
          <a:lstStyle/>
          <a:p>
            <a:r>
              <a:rPr lang="en-GB" dirty="0"/>
              <a:t>4 academic partners</a:t>
            </a:r>
          </a:p>
          <a:p>
            <a:pPr lvl="1"/>
            <a:r>
              <a:rPr lang="en-GB" dirty="0"/>
              <a:t>TU Wien</a:t>
            </a:r>
          </a:p>
          <a:p>
            <a:pPr lvl="2"/>
            <a:r>
              <a:rPr lang="en-GB" dirty="0"/>
              <a:t>Correlations between microstructure and performance</a:t>
            </a:r>
          </a:p>
          <a:p>
            <a:pPr lvl="1"/>
            <a:r>
              <a:rPr lang="en-GB" dirty="0"/>
              <a:t>University of Geneva</a:t>
            </a:r>
          </a:p>
          <a:p>
            <a:pPr lvl="2"/>
            <a:r>
              <a:rPr lang="en-GB" dirty="0"/>
              <a:t>Internal oxidation</a:t>
            </a:r>
          </a:p>
          <a:p>
            <a:pPr lvl="1"/>
            <a:r>
              <a:rPr lang="en-GB" dirty="0"/>
              <a:t>TU Freiberg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7A9CB20-CF70-42E0-A590-58F415295CE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ECB9D65-D8BE-436D-AF89-FD5B497F54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8D2CE0F-1D71-43D1-9BA4-B9752B9443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233" y="1377972"/>
            <a:ext cx="4494551" cy="3069152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5817DE23-8580-4D16-9CBA-D11CC045A62B}"/>
              </a:ext>
            </a:extLst>
          </p:cNvPr>
          <p:cNvSpPr txBox="1">
            <a:spLocks/>
          </p:cNvSpPr>
          <p:nvPr/>
        </p:nvSpPr>
        <p:spPr>
          <a:xfrm>
            <a:off x="457200" y="4608253"/>
            <a:ext cx="8229600" cy="147029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4000" marR="0" indent="-324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5000"/>
              <a:buFont typeface="Arial"/>
              <a:buChar char="•"/>
              <a:tabLst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306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8000" marR="0" indent="-288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100000"/>
              <a:buFont typeface="Arial"/>
              <a:buChar char="•"/>
              <a:tabLst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dirty="0"/>
              <a:t>Thermodynamics and phase equilibria</a:t>
            </a:r>
          </a:p>
          <a:p>
            <a:pPr lvl="1"/>
            <a:r>
              <a:rPr lang="en-GB" dirty="0"/>
              <a:t>ASC, NHMFL (FSU)</a:t>
            </a:r>
          </a:p>
          <a:p>
            <a:pPr lvl="2"/>
            <a:r>
              <a:rPr lang="en-GB" dirty="0"/>
              <a:t>Novel alloys and internal oxidation; joined 1 October 2018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13D0AE1-DA80-4F63-A4F1-3C544D905A7C}"/>
              </a:ext>
            </a:extLst>
          </p:cNvPr>
          <p:cNvSpPr txBox="1"/>
          <p:nvPr/>
        </p:nvSpPr>
        <p:spPr>
          <a:xfrm>
            <a:off x="4261829" y="5075903"/>
            <a:ext cx="543739" cy="3077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1400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351147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4AB7D7-3D16-482D-A9FD-E2A2237DF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Future Circular Collider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6136F7-3419-4C84-827A-644532A109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4765023"/>
          </a:xfrm>
        </p:spPr>
        <p:txBody>
          <a:bodyPr>
            <a:normAutofit/>
          </a:bodyPr>
          <a:lstStyle/>
          <a:p>
            <a:r>
              <a:rPr lang="en-GB" dirty="0" smtClean="0"/>
              <a:t>For FCC-</a:t>
            </a:r>
            <a:r>
              <a:rPr lang="en-GB" dirty="0" err="1" smtClean="0"/>
              <a:t>hh</a:t>
            </a:r>
            <a:r>
              <a:rPr lang="en-GB" dirty="0" smtClean="0"/>
              <a:t>: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  <a:p>
            <a:pPr lvl="1"/>
            <a:r>
              <a:rPr lang="en-GB" dirty="0" smtClean="0"/>
              <a:t>~4700 16 T dipole magnets</a:t>
            </a:r>
            <a:r>
              <a:rPr lang="en-GB" dirty="0"/>
              <a:t>, 14.3 m long</a:t>
            </a:r>
          </a:p>
          <a:p>
            <a:pPr lvl="1"/>
            <a:r>
              <a:rPr lang="en-GB" dirty="0"/>
              <a:t>Baseline conductor is Nb</a:t>
            </a:r>
            <a:r>
              <a:rPr lang="en-GB" baseline="-25000" dirty="0"/>
              <a:t>3</a:t>
            </a:r>
            <a:r>
              <a:rPr lang="en-GB" dirty="0"/>
              <a:t>Sn operating at 1.9 K</a:t>
            </a:r>
          </a:p>
          <a:p>
            <a:pPr lvl="2"/>
            <a:r>
              <a:rPr lang="en-GB" dirty="0"/>
              <a:t>Design non-copper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r>
              <a:rPr lang="en-GB" dirty="0"/>
              <a:t>: 1500 A/mm</a:t>
            </a:r>
            <a:r>
              <a:rPr lang="en-GB" baseline="30000" dirty="0"/>
              <a:t>2</a:t>
            </a:r>
            <a:r>
              <a:rPr lang="en-GB" dirty="0"/>
              <a:t> at 16 T, 4.2 K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776788-058D-436E-938B-5BEBB615E19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B75672D-3ABA-49C6-BF9F-5579CE6309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2706" y="1877553"/>
            <a:ext cx="2522611" cy="252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" t="478" r="349" b="304"/>
          <a:stretch/>
        </p:blipFill>
        <p:spPr>
          <a:xfrm>
            <a:off x="912019" y="1877553"/>
            <a:ext cx="2505602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79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F2AA181-44C4-4F97-953F-A88070116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TU Wien: Microstructural Correlations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9ED52C5-ABD5-498A-83C6-A85BC9C4CE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Explores correlations between microstructure and superconducting properties</a:t>
            </a:r>
          </a:p>
          <a:p>
            <a:pPr lvl="1"/>
            <a:r>
              <a:rPr lang="en-US" dirty="0"/>
              <a:t>Collaboration between USTEM (electron microscopy) and ATI (superconducting properties and irradiation)</a:t>
            </a:r>
          </a:p>
          <a:p>
            <a:r>
              <a:rPr lang="en-US" dirty="0"/>
              <a:t>Key topic: Sn concentration gradients</a:t>
            </a:r>
          </a:p>
          <a:p>
            <a:pPr lvl="1"/>
            <a:r>
              <a:rPr lang="en-US" dirty="0"/>
              <a:t>At all length scales</a:t>
            </a:r>
          </a:p>
          <a:p>
            <a:pPr lvl="1"/>
            <a:r>
              <a:rPr lang="en-US" dirty="0"/>
              <a:t>Significant effect on </a:t>
            </a:r>
            <a:r>
              <a:rPr lang="en-US" i="1" dirty="0" err="1"/>
              <a:t>J</a:t>
            </a:r>
            <a:r>
              <a:rPr lang="en-US" i="1" baseline="-25000" dirty="0" err="1"/>
              <a:t>c</a:t>
            </a:r>
            <a:endParaRPr lang="en-US" dirty="0"/>
          </a:p>
          <a:p>
            <a:pPr lvl="1"/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BD31DA-96BD-45EF-BAF9-3631D97EF21F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251708F-D2C8-4659-9D0D-B00A8745A1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9D454B1D-6103-4270-AE41-C56FBAF77710}"/>
              </a:ext>
            </a:extLst>
          </p:cNvPr>
          <p:cNvGrpSpPr/>
          <p:nvPr/>
        </p:nvGrpSpPr>
        <p:grpSpPr>
          <a:xfrm>
            <a:off x="930514" y="4806494"/>
            <a:ext cx="2393658" cy="307777"/>
            <a:chOff x="6070528" y="4827852"/>
            <a:chExt cx="2393658" cy="307777"/>
          </a:xfrm>
        </p:grpSpPr>
        <p:sp>
          <p:nvSpPr>
            <p:cNvPr id="8" name="Rounded Rectangle 13">
              <a:extLst>
                <a:ext uri="{FF2B5EF4-FFF2-40B4-BE49-F238E27FC236}">
                  <a16:creationId xmlns:a16="http://schemas.microsoft.com/office/drawing/2014/main" xmlns="" id="{E0803D6D-AD13-4B74-9A68-47207F5987E0}"/>
                </a:ext>
              </a:extLst>
            </p:cNvPr>
            <p:cNvSpPr/>
            <p:nvPr/>
          </p:nvSpPr>
          <p:spPr>
            <a:xfrm>
              <a:off x="6070528" y="4862383"/>
              <a:ext cx="2321652" cy="238715"/>
            </a:xfrm>
            <a:prstGeom prst="roundRect">
              <a:avLst>
                <a:gd name="adj" fmla="val 32051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ight Arrow 14">
              <a:extLst>
                <a:ext uri="{FF2B5EF4-FFF2-40B4-BE49-F238E27FC236}">
                  <a16:creationId xmlns:a16="http://schemas.microsoft.com/office/drawing/2014/main" xmlns="" id="{AEC24990-F59C-4EC5-AB68-462EC2D5C41D}"/>
                </a:ext>
              </a:extLst>
            </p:cNvPr>
            <p:cNvSpPr/>
            <p:nvPr/>
          </p:nvSpPr>
          <p:spPr>
            <a:xfrm>
              <a:off x="6152038" y="4909740"/>
              <a:ext cx="216000" cy="1440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xmlns="" id="{329CDA0B-D607-408E-85A7-BDCEC516B5EF}"/>
                </a:ext>
              </a:extLst>
            </p:cNvPr>
            <p:cNvSpPr txBox="1"/>
            <p:nvPr/>
          </p:nvSpPr>
          <p:spPr>
            <a:xfrm>
              <a:off x="6378615" y="4827852"/>
              <a:ext cx="20855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accent5"/>
                  </a:solidFill>
                </a:rPr>
                <a:t>M. Eisterer, 1MOr2B-02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684DCF1C-4E5A-450A-8454-4D1D0C3A7A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4005" y="3644908"/>
            <a:ext cx="3669454" cy="24360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E50A11D5-CEEA-4F95-ABF7-FA003F049D8B}"/>
              </a:ext>
            </a:extLst>
          </p:cNvPr>
          <p:cNvSpPr txBox="1"/>
          <p:nvPr/>
        </p:nvSpPr>
        <p:spPr>
          <a:xfrm>
            <a:off x="930514" y="5373046"/>
            <a:ext cx="4204932" cy="707886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Sn concentration profile of sub-elements in an RRP wire (blue), and the resulting </a:t>
            </a:r>
            <a:r>
              <a:rPr lang="en-US" sz="1400" i="1" dirty="0" err="1"/>
              <a:t>J</a:t>
            </a:r>
            <a:r>
              <a:rPr lang="en-US" sz="1400" i="1" baseline="-25000" dirty="0" err="1"/>
              <a:t>c</a:t>
            </a:r>
            <a:r>
              <a:rPr lang="en-US" sz="1400" dirty="0"/>
              <a:t> profile (green)</a:t>
            </a:r>
            <a:br>
              <a:rPr lang="en-US" sz="1400" dirty="0"/>
            </a:br>
            <a:r>
              <a:rPr lang="en-US" sz="1100" dirty="0"/>
              <a:t>T. Baumgartner et al., TU Wien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12784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EAF60A4-EB3A-4689-A3AA-7CCAB0180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Internal Oxidation: UNIGE, NHMFL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C1ECC19-13DC-472B-9C9B-172DAE4986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605"/>
            <a:ext cx="8226854" cy="5036771"/>
          </a:xfrm>
        </p:spPr>
        <p:txBody>
          <a:bodyPr/>
          <a:lstStyle/>
          <a:p>
            <a:r>
              <a:rPr lang="en-GB" dirty="0"/>
              <a:t>Internal oxidation methods offer the potential for a substantial increase in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endParaRPr lang="en-GB" i="1" dirty="0"/>
          </a:p>
          <a:p>
            <a:pPr lvl="1"/>
            <a:r>
              <a:rPr lang="en-GB" dirty="0"/>
              <a:t>ZrO</a:t>
            </a:r>
            <a:r>
              <a:rPr lang="en-GB" baseline="-25000" dirty="0"/>
              <a:t>2</a:t>
            </a:r>
            <a:r>
              <a:rPr lang="en-GB" dirty="0"/>
              <a:t> particles result in grain </a:t>
            </a:r>
            <a:br>
              <a:rPr lang="en-GB" dirty="0"/>
            </a:br>
            <a:r>
              <a:rPr lang="en-GB" dirty="0"/>
              <a:t>refinement and enhanced flux pinning</a:t>
            </a:r>
            <a:endParaRPr lang="en-GB" sz="1400" dirty="0"/>
          </a:p>
          <a:p>
            <a:pPr lvl="1"/>
            <a:r>
              <a:rPr lang="en-GB" dirty="0"/>
              <a:t>Work on a </a:t>
            </a:r>
            <a:r>
              <a:rPr lang="en-GB" dirty="0" err="1"/>
              <a:t>monofilamentary</a:t>
            </a:r>
            <a:r>
              <a:rPr lang="en-GB" dirty="0"/>
              <a:t> model system in Geneva confirms grain refinement and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r>
              <a:rPr lang="en-GB" i="1" dirty="0"/>
              <a:t> </a:t>
            </a:r>
            <a:r>
              <a:rPr lang="en-GB" dirty="0"/>
              <a:t>enhancement</a:t>
            </a:r>
          </a:p>
          <a:p>
            <a:pPr lvl="2"/>
            <a:r>
              <a:rPr lang="en-GB" dirty="0"/>
              <a:t>Work in progress on alternative alloys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A899610-0001-43B8-8F41-9C02EFA739F1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670182F-B186-482D-B64C-B8F7119272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31</a:t>
            </a:fld>
            <a:endParaRPr lang="en-US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0782A295-880B-4CE1-BB91-C9B7B569F1AB}"/>
              </a:ext>
            </a:extLst>
          </p:cNvPr>
          <p:cNvGrpSpPr/>
          <p:nvPr/>
        </p:nvGrpSpPr>
        <p:grpSpPr>
          <a:xfrm>
            <a:off x="5860018" y="2106572"/>
            <a:ext cx="2418858" cy="307777"/>
            <a:chOff x="4718637" y="4544241"/>
            <a:chExt cx="2418858" cy="307777"/>
          </a:xfrm>
        </p:grpSpPr>
        <p:sp>
          <p:nvSpPr>
            <p:cNvPr id="20" name="Rounded Rectangle 7">
              <a:extLst>
                <a:ext uri="{FF2B5EF4-FFF2-40B4-BE49-F238E27FC236}">
                  <a16:creationId xmlns:a16="http://schemas.microsoft.com/office/drawing/2014/main" xmlns="" id="{D5D67321-6079-4B8B-9838-0E07C4398F35}"/>
                </a:ext>
              </a:extLst>
            </p:cNvPr>
            <p:cNvSpPr/>
            <p:nvPr/>
          </p:nvSpPr>
          <p:spPr>
            <a:xfrm>
              <a:off x="4718637" y="4578772"/>
              <a:ext cx="2383069" cy="238715"/>
            </a:xfrm>
            <a:prstGeom prst="roundRect">
              <a:avLst>
                <a:gd name="adj" fmla="val 32051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ight Arrow 8">
              <a:extLst>
                <a:ext uri="{FF2B5EF4-FFF2-40B4-BE49-F238E27FC236}">
                  <a16:creationId xmlns:a16="http://schemas.microsoft.com/office/drawing/2014/main" xmlns="" id="{B679C301-78E6-4849-9419-DEEB239D9373}"/>
                </a:ext>
              </a:extLst>
            </p:cNvPr>
            <p:cNvSpPr/>
            <p:nvPr/>
          </p:nvSpPr>
          <p:spPr>
            <a:xfrm>
              <a:off x="4800147" y="4626129"/>
              <a:ext cx="216000" cy="1440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xmlns="" id="{EC2DF1C1-F536-4712-9F94-32104537C12A}"/>
                </a:ext>
              </a:extLst>
            </p:cNvPr>
            <p:cNvSpPr txBox="1"/>
            <p:nvPr/>
          </p:nvSpPr>
          <p:spPr>
            <a:xfrm>
              <a:off x="5026724" y="4544241"/>
              <a:ext cx="211077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accent5"/>
                  </a:solidFill>
                </a:rPr>
                <a:t>C. Tarantini, 1MOr2B-03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xmlns="" id="{FD79866D-F120-4AFB-B6E4-A2C489741520}"/>
              </a:ext>
            </a:extLst>
          </p:cNvPr>
          <p:cNvGrpSpPr/>
          <p:nvPr/>
        </p:nvGrpSpPr>
        <p:grpSpPr>
          <a:xfrm>
            <a:off x="5860018" y="2429053"/>
            <a:ext cx="2841153" cy="307777"/>
            <a:chOff x="4706552" y="5139287"/>
            <a:chExt cx="2841153" cy="307777"/>
          </a:xfrm>
        </p:grpSpPr>
        <p:sp>
          <p:nvSpPr>
            <p:cNvPr id="23" name="Rounded Rectangle 7">
              <a:extLst>
                <a:ext uri="{FF2B5EF4-FFF2-40B4-BE49-F238E27FC236}">
                  <a16:creationId xmlns:a16="http://schemas.microsoft.com/office/drawing/2014/main" xmlns="" id="{580CEC22-9DD3-46AC-B493-B038AD95ED5D}"/>
                </a:ext>
              </a:extLst>
            </p:cNvPr>
            <p:cNvSpPr/>
            <p:nvPr/>
          </p:nvSpPr>
          <p:spPr>
            <a:xfrm>
              <a:off x="4706552" y="5173818"/>
              <a:ext cx="2793945" cy="238715"/>
            </a:xfrm>
            <a:prstGeom prst="roundRect">
              <a:avLst>
                <a:gd name="adj" fmla="val 32051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ight Arrow 8">
              <a:extLst>
                <a:ext uri="{FF2B5EF4-FFF2-40B4-BE49-F238E27FC236}">
                  <a16:creationId xmlns:a16="http://schemas.microsoft.com/office/drawing/2014/main" xmlns="" id="{32EC3B25-B036-42CD-B942-782B7B962B89}"/>
                </a:ext>
              </a:extLst>
            </p:cNvPr>
            <p:cNvSpPr/>
            <p:nvPr/>
          </p:nvSpPr>
          <p:spPr>
            <a:xfrm>
              <a:off x="4788062" y="5221175"/>
              <a:ext cx="216000" cy="1440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FF764591-5879-4BD0-B650-8B6A24C66823}"/>
                </a:ext>
              </a:extLst>
            </p:cNvPr>
            <p:cNvSpPr txBox="1"/>
            <p:nvPr/>
          </p:nvSpPr>
          <p:spPr>
            <a:xfrm>
              <a:off x="5014639" y="5139287"/>
              <a:ext cx="253306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accent5"/>
                  </a:solidFill>
                </a:rPr>
                <a:t>S. Balachandran, 1MOr2B-06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93B011EF-9F67-4BB1-905D-E82151AC9ACB}"/>
              </a:ext>
            </a:extLst>
          </p:cNvPr>
          <p:cNvGrpSpPr/>
          <p:nvPr/>
        </p:nvGrpSpPr>
        <p:grpSpPr>
          <a:xfrm>
            <a:off x="4889098" y="5415907"/>
            <a:ext cx="2095115" cy="307777"/>
            <a:chOff x="6548730" y="5697317"/>
            <a:chExt cx="2095115" cy="307777"/>
          </a:xfrm>
        </p:grpSpPr>
        <p:sp>
          <p:nvSpPr>
            <p:cNvPr id="29" name="Rounded Rectangle 7">
              <a:extLst>
                <a:ext uri="{FF2B5EF4-FFF2-40B4-BE49-F238E27FC236}">
                  <a16:creationId xmlns:a16="http://schemas.microsoft.com/office/drawing/2014/main" xmlns="" id="{CFBFB1F3-1B4F-4CE4-9FEF-B1CBA2918C4F}"/>
                </a:ext>
              </a:extLst>
            </p:cNvPr>
            <p:cNvSpPr/>
            <p:nvPr/>
          </p:nvSpPr>
          <p:spPr>
            <a:xfrm>
              <a:off x="6548730" y="5731848"/>
              <a:ext cx="2053159" cy="238715"/>
            </a:xfrm>
            <a:prstGeom prst="roundRect">
              <a:avLst>
                <a:gd name="adj" fmla="val 32051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Right Arrow 8">
              <a:extLst>
                <a:ext uri="{FF2B5EF4-FFF2-40B4-BE49-F238E27FC236}">
                  <a16:creationId xmlns:a16="http://schemas.microsoft.com/office/drawing/2014/main" xmlns="" id="{98E7DC46-537D-4EF1-89C0-605D0625F3F7}"/>
                </a:ext>
              </a:extLst>
            </p:cNvPr>
            <p:cNvSpPr/>
            <p:nvPr/>
          </p:nvSpPr>
          <p:spPr>
            <a:xfrm>
              <a:off x="6630240" y="5779205"/>
              <a:ext cx="216000" cy="1440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xmlns="" id="{BBBCF4F8-152A-4DA4-88F6-ED7C42381194}"/>
                </a:ext>
              </a:extLst>
            </p:cNvPr>
            <p:cNvSpPr txBox="1"/>
            <p:nvPr/>
          </p:nvSpPr>
          <p:spPr>
            <a:xfrm>
              <a:off x="6856817" y="5697317"/>
              <a:ext cx="1787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accent5"/>
                  </a:solidFill>
                </a:rPr>
                <a:t>F. Buta, 1MPo2A-06</a:t>
              </a: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89F06F7F-F341-4CFD-88D5-71BBC3BA7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597" y="4298897"/>
            <a:ext cx="1600203" cy="1798324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xmlns="" id="{337463AD-49F6-4E1E-9238-F7AFF5A7B615}"/>
              </a:ext>
            </a:extLst>
          </p:cNvPr>
          <p:cNvGrpSpPr/>
          <p:nvPr/>
        </p:nvGrpSpPr>
        <p:grpSpPr>
          <a:xfrm>
            <a:off x="457200" y="4503783"/>
            <a:ext cx="4342391" cy="1593438"/>
            <a:chOff x="1172206" y="4286327"/>
            <a:chExt cx="4342391" cy="1593438"/>
          </a:xfrm>
        </p:grpSpPr>
        <p:sp>
          <p:nvSpPr>
            <p:cNvPr id="42" name="Arrow: Right 41">
              <a:extLst>
                <a:ext uri="{FF2B5EF4-FFF2-40B4-BE49-F238E27FC236}">
                  <a16:creationId xmlns:a16="http://schemas.microsoft.com/office/drawing/2014/main" xmlns="" id="{EFC28BDA-833F-464D-8F31-8F680862D0EA}"/>
                </a:ext>
              </a:extLst>
            </p:cNvPr>
            <p:cNvSpPr/>
            <p:nvPr/>
          </p:nvSpPr>
          <p:spPr>
            <a:xfrm>
              <a:off x="3194352" y="4781522"/>
              <a:ext cx="425097" cy="269611"/>
            </a:xfrm>
            <a:prstGeom prst="rightArrow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9" name="Picture 38">
              <a:extLst>
                <a:ext uri="{FF2B5EF4-FFF2-40B4-BE49-F238E27FC236}">
                  <a16:creationId xmlns:a16="http://schemas.microsoft.com/office/drawing/2014/main" xmlns="" id="{C556E31D-3CA1-4D0B-81CD-BFA1DC79BC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61132" y="4286327"/>
              <a:ext cx="1681794" cy="1260000"/>
            </a:xfrm>
            <a:prstGeom prst="rect">
              <a:avLst/>
            </a:prstGeom>
          </p:spPr>
        </p:pic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5FF69CBE-F81D-45B1-93D3-8E3545963DF0}"/>
                </a:ext>
              </a:extLst>
            </p:cNvPr>
            <p:cNvSpPr txBox="1"/>
            <p:nvPr/>
          </p:nvSpPr>
          <p:spPr>
            <a:xfrm>
              <a:off x="1172206" y="5571988"/>
              <a:ext cx="2059647" cy="307777"/>
            </a:xfrm>
            <a:prstGeom prst="rect">
              <a:avLst/>
            </a:prstGeom>
            <a:solidFill>
              <a:schemeClr val="dk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Nb-7.5wt% Ta, no oxide</a:t>
              </a:r>
              <a:endParaRPr lang="en-GB" sz="1400" dirty="0"/>
            </a:p>
          </p:txBody>
        </p:sp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xmlns="" id="{16B28630-B4FA-46C2-9604-128ABBF589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70875" y="4286327"/>
              <a:ext cx="1681803" cy="1260000"/>
            </a:xfrm>
            <a:prstGeom prst="rect">
              <a:avLst/>
            </a:prstGeom>
          </p:spPr>
        </p:pic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xmlns="" id="{FBC88FEF-9551-4569-BB90-1B88A37453E3}"/>
                </a:ext>
              </a:extLst>
            </p:cNvPr>
            <p:cNvSpPr txBox="1"/>
            <p:nvPr/>
          </p:nvSpPr>
          <p:spPr>
            <a:xfrm>
              <a:off x="3708956" y="5571987"/>
              <a:ext cx="1805641" cy="307777"/>
            </a:xfrm>
            <a:prstGeom prst="rect">
              <a:avLst/>
            </a:prstGeom>
            <a:solidFill>
              <a:schemeClr val="dk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1400" dirty="0"/>
                <a:t>Nb-1wt% </a:t>
              </a:r>
              <a:r>
                <a:rPr lang="en-US" sz="1400" dirty="0" err="1"/>
                <a:t>Zr</a:t>
              </a:r>
              <a:r>
                <a:rPr lang="en-US" sz="1400" dirty="0"/>
                <a:t> + SnO</a:t>
              </a:r>
              <a:r>
                <a:rPr lang="en-US" sz="1400" baseline="-25000" dirty="0"/>
                <a:t>2</a:t>
              </a:r>
              <a:endParaRPr lang="en-GB" sz="1400" baseline="-25000" dirty="0"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xmlns="" id="{1AD4CD8A-663C-48C4-A758-2D286A9EB83C}"/>
              </a:ext>
            </a:extLst>
          </p:cNvPr>
          <p:cNvGrpSpPr/>
          <p:nvPr/>
        </p:nvGrpSpPr>
        <p:grpSpPr>
          <a:xfrm>
            <a:off x="5860018" y="1796387"/>
            <a:ext cx="2095115" cy="307777"/>
            <a:chOff x="6548730" y="5697317"/>
            <a:chExt cx="2095115" cy="307777"/>
          </a:xfrm>
        </p:grpSpPr>
        <p:sp>
          <p:nvSpPr>
            <p:cNvPr id="52" name="Rounded Rectangle 7">
              <a:extLst>
                <a:ext uri="{FF2B5EF4-FFF2-40B4-BE49-F238E27FC236}">
                  <a16:creationId xmlns:a16="http://schemas.microsoft.com/office/drawing/2014/main" xmlns="" id="{E997F6FC-0BA8-4D30-A3EA-FB0E9F2BA480}"/>
                </a:ext>
              </a:extLst>
            </p:cNvPr>
            <p:cNvSpPr/>
            <p:nvPr/>
          </p:nvSpPr>
          <p:spPr>
            <a:xfrm>
              <a:off x="6548730" y="5731848"/>
              <a:ext cx="2053159" cy="238715"/>
            </a:xfrm>
            <a:prstGeom prst="roundRect">
              <a:avLst>
                <a:gd name="adj" fmla="val 32051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3" name="Right Arrow 8">
              <a:extLst>
                <a:ext uri="{FF2B5EF4-FFF2-40B4-BE49-F238E27FC236}">
                  <a16:creationId xmlns:a16="http://schemas.microsoft.com/office/drawing/2014/main" xmlns="" id="{2AFB7075-4475-4BDA-8C08-EB9CAD682DEC}"/>
                </a:ext>
              </a:extLst>
            </p:cNvPr>
            <p:cNvSpPr/>
            <p:nvPr/>
          </p:nvSpPr>
          <p:spPr>
            <a:xfrm>
              <a:off x="6630240" y="5779205"/>
              <a:ext cx="216000" cy="144000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xmlns="" id="{1CB262F4-BDDE-49C6-AE31-572115A74989}"/>
                </a:ext>
              </a:extLst>
            </p:cNvPr>
            <p:cNvSpPr txBox="1"/>
            <p:nvPr/>
          </p:nvSpPr>
          <p:spPr>
            <a:xfrm>
              <a:off x="6856817" y="5697317"/>
              <a:ext cx="178702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400" dirty="0">
                  <a:solidFill>
                    <a:schemeClr val="accent5"/>
                  </a:solidFill>
                </a:rPr>
                <a:t>F. Buta, 1MPo2A-06</a:t>
              </a:r>
            </a:p>
          </p:txBody>
        </p:sp>
      </p:grp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CC855B8E-8B8D-4EEA-BE6F-EC4DD40B3C82}"/>
              </a:ext>
            </a:extLst>
          </p:cNvPr>
          <p:cNvSpPr txBox="1"/>
          <p:nvPr/>
        </p:nvSpPr>
        <p:spPr>
          <a:xfrm>
            <a:off x="4937906" y="4503783"/>
            <a:ext cx="1997499" cy="88229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Grain size distribution with and without internal oxidation</a:t>
            </a:r>
          </a:p>
          <a:p>
            <a:pPr algn="ctr"/>
            <a:r>
              <a:rPr lang="en-US" sz="1400" baseline="-25000" dirty="0"/>
              <a:t>F. Buta and C. Senatore, UNIGE</a:t>
            </a:r>
            <a:endParaRPr lang="en-GB" sz="1400" baseline="-25000" dirty="0"/>
          </a:p>
        </p:txBody>
      </p:sp>
    </p:spTree>
    <p:extLst>
      <p:ext uri="{BB962C8B-B14F-4D97-AF65-F5344CB8AC3E}">
        <p14:creationId xmlns:p14="http://schemas.microsoft.com/office/powerpoint/2010/main" val="122521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5BA96B-6A4F-4B0E-AA1C-703C9AE587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TU </a:t>
            </a:r>
            <a:r>
              <a:rPr lang="en-GB" dirty="0" err="1"/>
              <a:t>Bergakademie</a:t>
            </a:r>
            <a:r>
              <a:rPr lang="en-GB" dirty="0"/>
              <a:t> Freiberg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71A11F9-5A4A-41F7-8A6D-460A41DEB4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4821194"/>
          </a:xfrm>
        </p:spPr>
        <p:txBody>
          <a:bodyPr>
            <a:normAutofit/>
          </a:bodyPr>
          <a:lstStyle/>
          <a:p>
            <a:r>
              <a:rPr lang="en-GB" dirty="0"/>
              <a:t>Phase transformations in Cu-</a:t>
            </a:r>
            <a:r>
              <a:rPr lang="en-GB" dirty="0" err="1"/>
              <a:t>Nb</a:t>
            </a:r>
            <a:r>
              <a:rPr lang="en-GB" dirty="0"/>
              <a:t>-Sn (+ </a:t>
            </a:r>
            <a:r>
              <a:rPr lang="en-GB" dirty="0" err="1"/>
              <a:t>Ti</a:t>
            </a:r>
            <a:r>
              <a:rPr lang="en-GB" dirty="0"/>
              <a:t>, O)</a:t>
            </a:r>
          </a:p>
          <a:p>
            <a:pPr lvl="1"/>
            <a:r>
              <a:rPr lang="en-US" dirty="0"/>
              <a:t>Prior understanding very incomplete: e.g. </a:t>
            </a:r>
            <a:br>
              <a:rPr lang="en-US" dirty="0"/>
            </a:br>
            <a:r>
              <a:rPr lang="en-US" dirty="0" err="1"/>
              <a:t>nausite</a:t>
            </a:r>
            <a:r>
              <a:rPr lang="en-US" dirty="0"/>
              <a:t> not in reviewed phase diagram</a:t>
            </a:r>
          </a:p>
          <a:p>
            <a:pPr lvl="1"/>
            <a:r>
              <a:rPr lang="en-GB" dirty="0"/>
              <a:t>Previously found the </a:t>
            </a:r>
            <a:br>
              <a:rPr lang="en-GB" dirty="0"/>
            </a:br>
            <a:r>
              <a:rPr lang="en-GB" dirty="0"/>
              <a:t>structure of </a:t>
            </a:r>
            <a:r>
              <a:rPr lang="en-GB" dirty="0" err="1"/>
              <a:t>nausite</a:t>
            </a:r>
            <a:r>
              <a:rPr lang="en-GB" dirty="0"/>
              <a:t> </a:t>
            </a:r>
            <a:br>
              <a:rPr lang="en-GB" dirty="0"/>
            </a:br>
            <a:r>
              <a:rPr lang="en-GB" dirty="0"/>
              <a:t>(Nb</a:t>
            </a:r>
            <a:r>
              <a:rPr lang="en-GB" baseline="-25000" dirty="0"/>
              <a:t>0.75</a:t>
            </a:r>
            <a:r>
              <a:rPr lang="en-GB" dirty="0"/>
              <a:t>Cu</a:t>
            </a:r>
            <a:r>
              <a:rPr lang="en-GB" baseline="-25000" dirty="0"/>
              <a:t>0.25</a:t>
            </a:r>
            <a:r>
              <a:rPr lang="en-GB" dirty="0"/>
              <a:t>Sn</a:t>
            </a:r>
            <a:r>
              <a:rPr lang="en-GB" baseline="-25000" dirty="0"/>
              <a:t>2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Currently studying </a:t>
            </a:r>
            <a:br>
              <a:rPr lang="en-GB" dirty="0"/>
            </a:br>
            <a:r>
              <a:rPr lang="en-GB" dirty="0"/>
              <a:t>Cu</a:t>
            </a:r>
            <a:r>
              <a:rPr lang="en-GB" baseline="-25000" dirty="0"/>
              <a:t>6</a:t>
            </a:r>
            <a:r>
              <a:rPr lang="en-GB" dirty="0"/>
              <a:t>Sn</a:t>
            </a:r>
            <a:r>
              <a:rPr lang="en-GB" baseline="-25000" dirty="0"/>
              <a:t>5</a:t>
            </a:r>
            <a:r>
              <a:rPr lang="en-GB" dirty="0"/>
              <a:t> – </a:t>
            </a:r>
            <a:r>
              <a:rPr lang="en-GB" dirty="0" err="1"/>
              <a:t>Nb</a:t>
            </a:r>
            <a:r>
              <a:rPr lang="en-GB" dirty="0"/>
              <a:t> couples </a:t>
            </a:r>
            <a:br>
              <a:rPr lang="en-GB" dirty="0"/>
            </a:br>
            <a:r>
              <a:rPr lang="en-GB" dirty="0"/>
              <a:t>vs. temperature</a:t>
            </a:r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422DF09-3FD3-4430-AB74-2ED1577DA84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FF9C79E-F3D9-42C2-8561-CAF5B0B656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7" name="Grafik 9">
            <a:extLst>
              <a:ext uri="{FF2B5EF4-FFF2-40B4-BE49-F238E27FC236}">
                <a16:creationId xmlns:a16="http://schemas.microsoft.com/office/drawing/2014/main" xmlns="" id="{E4F15A74-C4D5-4F0A-802B-59AC7B7CC7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55"/>
          <a:stretch/>
        </p:blipFill>
        <p:spPr>
          <a:xfrm>
            <a:off x="7299006" y="1888121"/>
            <a:ext cx="1385048" cy="13932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AF74B98-7BF0-487B-82D3-E38B7BB76CCA}"/>
              </a:ext>
            </a:extLst>
          </p:cNvPr>
          <p:cNvSpPr txBox="1"/>
          <p:nvPr/>
        </p:nvSpPr>
        <p:spPr>
          <a:xfrm>
            <a:off x="4419600" y="2804319"/>
            <a:ext cx="2839378" cy="477054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EBSD Kikuchi pattern of </a:t>
            </a:r>
            <a:r>
              <a:rPr lang="en-US" sz="1400" dirty="0" err="1"/>
              <a:t>nausite</a:t>
            </a:r>
            <a:endParaRPr lang="en-US" sz="1400" dirty="0"/>
          </a:p>
          <a:p>
            <a:pPr algn="ctr"/>
            <a:r>
              <a:rPr lang="en-US" sz="1100" dirty="0"/>
              <a:t>S. Martin et al., </a:t>
            </a:r>
            <a:r>
              <a:rPr lang="en-US" sz="1100" i="1" dirty="0" err="1"/>
              <a:t>Intermetallics</a:t>
            </a:r>
            <a:r>
              <a:rPr lang="en-US" sz="1100" i="1" dirty="0"/>
              <a:t> </a:t>
            </a:r>
            <a:r>
              <a:rPr lang="en-US" sz="1100" b="1" dirty="0"/>
              <a:t>80</a:t>
            </a:r>
            <a:r>
              <a:rPr lang="en-US" sz="1100" dirty="0"/>
              <a:t> (2017) 16</a:t>
            </a:r>
          </a:p>
        </p:txBody>
      </p:sp>
      <p:pic>
        <p:nvPicPr>
          <p:cNvPr id="11" name="Grafik 1" descr="C:\Users\Jonas\Desktop\ASC\Gesamtc.png">
            <a:extLst>
              <a:ext uri="{FF2B5EF4-FFF2-40B4-BE49-F238E27FC236}">
                <a16:creationId xmlns:a16="http://schemas.microsoft.com/office/drawing/2014/main" xmlns="" id="{40586BB2-6E0D-4FFF-8EF2-9F813FD68E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346" y="3512397"/>
            <a:ext cx="4264454" cy="255763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86AF9C8-F641-4811-AEE3-1F179636D8E9}"/>
              </a:ext>
            </a:extLst>
          </p:cNvPr>
          <p:cNvSpPr txBox="1"/>
          <p:nvPr/>
        </p:nvSpPr>
        <p:spPr>
          <a:xfrm>
            <a:off x="665822" y="5136039"/>
            <a:ext cx="3756524" cy="90794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SEM/EDX study showing the formation of a (Nb</a:t>
            </a:r>
            <a:r>
              <a:rPr lang="en-US" sz="1400" baseline="-25000" dirty="0"/>
              <a:t>0.75</a:t>
            </a:r>
            <a:r>
              <a:rPr lang="en-US" sz="1400" dirty="0"/>
              <a:t>Cu</a:t>
            </a:r>
            <a:r>
              <a:rPr lang="en-US" sz="1400" baseline="-25000" dirty="0"/>
              <a:t>0.25</a:t>
            </a:r>
            <a:r>
              <a:rPr lang="en-US" sz="1400" dirty="0"/>
              <a:t>Sn</a:t>
            </a:r>
            <a:r>
              <a:rPr lang="en-US" sz="1400" baseline="-25000" dirty="0"/>
              <a:t>2</a:t>
            </a:r>
            <a:r>
              <a:rPr lang="en-US" sz="1400" dirty="0"/>
              <a:t>) / NbSn</a:t>
            </a:r>
            <a:r>
              <a:rPr lang="en-US" sz="1400" baseline="-25000" dirty="0"/>
              <a:t>2</a:t>
            </a:r>
            <a:r>
              <a:rPr lang="en-US" sz="1400" dirty="0"/>
              <a:t> / </a:t>
            </a:r>
            <a:r>
              <a:rPr lang="en-US" sz="1400" dirty="0" err="1"/>
              <a:t>Nb</a:t>
            </a:r>
            <a:r>
              <a:rPr lang="en-US" sz="1400" dirty="0"/>
              <a:t> layered system at 500 °C</a:t>
            </a:r>
          </a:p>
          <a:p>
            <a:pPr algn="ctr"/>
            <a:r>
              <a:rPr lang="en-US" sz="1100" dirty="0"/>
              <a:t>J. </a:t>
            </a:r>
            <a:r>
              <a:rPr lang="en-US" sz="1100" dirty="0" err="1"/>
              <a:t>Lachmann</a:t>
            </a:r>
            <a:r>
              <a:rPr lang="en-US" sz="1100" dirty="0"/>
              <a:t> and A. </a:t>
            </a:r>
            <a:r>
              <a:rPr lang="en-US" sz="1100" dirty="0" err="1"/>
              <a:t>Leineweber</a:t>
            </a:r>
            <a:r>
              <a:rPr lang="en-US" sz="1100" dirty="0"/>
              <a:t>, TU Freiberg</a:t>
            </a:r>
          </a:p>
        </p:txBody>
      </p:sp>
    </p:spTree>
    <p:extLst>
      <p:ext uri="{BB962C8B-B14F-4D97-AF65-F5344CB8AC3E}">
        <p14:creationId xmlns:p14="http://schemas.microsoft.com/office/powerpoint/2010/main" val="150430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6AF5FFC-C011-430D-8D42-C6EC6E4E72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Materials 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5A0DCA7-3F9E-4F23-8C45-7DC67A099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607"/>
            <a:ext cx="4272280" cy="3212798"/>
          </a:xfrm>
        </p:spPr>
        <p:txBody>
          <a:bodyPr>
            <a:normAutofit/>
          </a:bodyPr>
          <a:lstStyle/>
          <a:p>
            <a:r>
              <a:rPr lang="en-GB" dirty="0"/>
              <a:t>Complementary investigation of alternative materials</a:t>
            </a:r>
          </a:p>
          <a:p>
            <a:pPr lvl="1"/>
            <a:r>
              <a:rPr lang="en-GB" dirty="0"/>
              <a:t>MgB</a:t>
            </a:r>
            <a:r>
              <a:rPr lang="en-GB" baseline="-25000" dirty="0"/>
              <a:t>2</a:t>
            </a:r>
            <a:r>
              <a:rPr lang="en-GB" dirty="0"/>
              <a:t> PIT: doped </a:t>
            </a:r>
            <a:r>
              <a:rPr lang="en-GB" dirty="0" err="1"/>
              <a:t>nano</a:t>
            </a:r>
            <a:r>
              <a:rPr lang="en-GB" dirty="0"/>
              <a:t>-boron synthesis</a:t>
            </a:r>
          </a:p>
          <a:p>
            <a:pPr lvl="1"/>
            <a:r>
              <a:rPr lang="en-GB" dirty="0"/>
              <a:t>BSCCO 2212 without over-pressure treatment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F9C39C3-A09E-4CAF-830C-703A6D107768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8EC5222-6D64-4135-8E46-44788882F2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1DA8313-05B7-4796-AA33-378A000D2C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232" y="1325606"/>
            <a:ext cx="4466338" cy="3061127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xmlns="" id="{DD1C2F14-D015-4F8D-BCB2-D32BB7D06F45}"/>
              </a:ext>
            </a:extLst>
          </p:cNvPr>
          <p:cNvSpPr txBox="1">
            <a:spLocks/>
          </p:cNvSpPr>
          <p:nvPr/>
        </p:nvSpPr>
        <p:spPr>
          <a:xfrm>
            <a:off x="457200" y="4416425"/>
            <a:ext cx="8226854" cy="172827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4000" marR="0" indent="-324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5000"/>
              <a:buFont typeface="Arial"/>
              <a:buChar char="•"/>
              <a:tabLst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306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8000" marR="0" indent="-288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100000"/>
              <a:buFont typeface="Arial"/>
              <a:buChar char="•"/>
              <a:tabLst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dirty="0"/>
              <a:t>Iron-based coated conductors and PIT conductors</a:t>
            </a:r>
          </a:p>
          <a:p>
            <a:r>
              <a:rPr lang="en-GB" dirty="0"/>
              <a:t>Trial MgB</a:t>
            </a:r>
            <a:r>
              <a:rPr lang="en-GB" baseline="-25000" dirty="0"/>
              <a:t>2</a:t>
            </a:r>
            <a:r>
              <a:rPr lang="en-GB" dirty="0"/>
              <a:t> PIT wires planned at Columbus</a:t>
            </a:r>
          </a:p>
          <a:p>
            <a:pPr lvl="1"/>
            <a:r>
              <a:rPr lang="en-GB" dirty="0"/>
              <a:t>Comparison with conventional boron sources</a:t>
            </a:r>
          </a:p>
        </p:txBody>
      </p:sp>
    </p:spTree>
    <p:extLst>
      <p:ext uri="{BB962C8B-B14F-4D97-AF65-F5344CB8AC3E}">
        <p14:creationId xmlns:p14="http://schemas.microsoft.com/office/powerpoint/2010/main" val="244836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33BC11C-DEF8-4789-8B82-D3F9AB413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Other Materials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EB6215A-B4CA-4F0B-BB26-7376DD552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4800874"/>
          </a:xfrm>
        </p:spPr>
        <p:txBody>
          <a:bodyPr>
            <a:normAutofit/>
          </a:bodyPr>
          <a:lstStyle/>
          <a:p>
            <a:r>
              <a:rPr lang="en-GB" dirty="0"/>
              <a:t>MgB</a:t>
            </a:r>
            <a:r>
              <a:rPr lang="en-GB" baseline="-25000" dirty="0"/>
              <a:t>2</a:t>
            </a:r>
            <a:r>
              <a:rPr lang="en-GB" dirty="0"/>
              <a:t> for higher-field applications:</a:t>
            </a:r>
          </a:p>
          <a:p>
            <a:pPr lvl="1"/>
            <a:r>
              <a:rPr lang="en-GB" dirty="0"/>
              <a:t>Synthesis of </a:t>
            </a:r>
            <a:r>
              <a:rPr lang="en-GB" dirty="0" err="1"/>
              <a:t>nano</a:t>
            </a:r>
            <a:r>
              <a:rPr lang="en-GB" dirty="0"/>
              <a:t>-boron by a freeze drying process</a:t>
            </a:r>
          </a:p>
          <a:p>
            <a:pPr lvl="1"/>
            <a:r>
              <a:rPr lang="en-GB" dirty="0"/>
              <a:t>Doping with C, Ag etc.</a:t>
            </a:r>
          </a:p>
          <a:p>
            <a:r>
              <a:rPr lang="en-GB" dirty="0"/>
              <a:t>BSCCO 2212 without over-pressure treatment:</a:t>
            </a:r>
          </a:p>
          <a:p>
            <a:pPr lvl="1"/>
            <a:r>
              <a:rPr lang="en-GB" dirty="0"/>
              <a:t>Alternating groove rolling &amp; drawing</a:t>
            </a:r>
          </a:p>
          <a:p>
            <a:pPr lvl="1"/>
            <a:r>
              <a:rPr lang="en-GB" dirty="0"/>
              <a:t>In-situ diffraction for heat treatment optimization</a:t>
            </a:r>
          </a:p>
          <a:p>
            <a:r>
              <a:rPr lang="en-GB" dirty="0"/>
              <a:t>Iron-based conductor development:</a:t>
            </a:r>
          </a:p>
          <a:p>
            <a:pPr lvl="1"/>
            <a:r>
              <a:rPr lang="en-GB" dirty="0"/>
              <a:t>(</a:t>
            </a:r>
            <a:r>
              <a:rPr lang="en-GB" dirty="0" err="1"/>
              <a:t>Ba,K</a:t>
            </a:r>
            <a:r>
              <a:rPr lang="en-GB" dirty="0"/>
              <a:t>)Fe</a:t>
            </a:r>
            <a:r>
              <a:rPr lang="en-GB" baseline="-25000" dirty="0"/>
              <a:t>2</a:t>
            </a:r>
            <a:r>
              <a:rPr lang="en-GB" dirty="0"/>
              <a:t>As</a:t>
            </a:r>
            <a:r>
              <a:rPr lang="en-GB" baseline="-25000" dirty="0"/>
              <a:t>2</a:t>
            </a:r>
            <a:r>
              <a:rPr lang="en-GB" dirty="0"/>
              <a:t> powder-in-tube conductors</a:t>
            </a:r>
          </a:p>
          <a:p>
            <a:pPr lvl="1"/>
            <a:r>
              <a:rPr lang="en-GB" dirty="0"/>
              <a:t>Fe(</a:t>
            </a:r>
            <a:r>
              <a:rPr lang="en-GB" dirty="0" err="1"/>
              <a:t>Se,Te</a:t>
            </a:r>
            <a:r>
              <a:rPr lang="en-GB" dirty="0"/>
              <a:t>) coated conductors on metallic substrates</a:t>
            </a:r>
          </a:p>
          <a:p>
            <a:pPr lvl="1"/>
            <a:endParaRPr lang="en-GB" dirty="0"/>
          </a:p>
          <a:p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07ADAC-1C7C-463E-8BBD-E0723B785D0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41614FF-9EBB-4EF4-A249-50FDC8CB6A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35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4871994"/>
          </a:xfrm>
          <a:noFill/>
        </p:spPr>
        <p:txBody>
          <a:bodyPr>
            <a:normAutofit/>
          </a:bodyPr>
          <a:lstStyle/>
          <a:p>
            <a:r>
              <a:rPr lang="en-GB" dirty="0"/>
              <a:t>An active and growing programme has been established:</a:t>
            </a:r>
          </a:p>
          <a:p>
            <a:pPr lvl="1"/>
            <a:r>
              <a:rPr lang="en-GB" dirty="0" smtClean="0"/>
              <a:t>5 </a:t>
            </a:r>
            <a:r>
              <a:rPr lang="en-GB" dirty="0"/>
              <a:t>Nb</a:t>
            </a:r>
            <a:r>
              <a:rPr lang="en-GB" baseline="-25000" dirty="0"/>
              <a:t>3</a:t>
            </a:r>
            <a:r>
              <a:rPr lang="en-GB" dirty="0"/>
              <a:t>Sn wire manufacturers </a:t>
            </a:r>
            <a:r>
              <a:rPr lang="en-GB" dirty="0" smtClean="0"/>
              <a:t>(and 1 pending)</a:t>
            </a:r>
            <a:endParaRPr lang="en-GB" dirty="0"/>
          </a:p>
          <a:p>
            <a:pPr lvl="1"/>
            <a:r>
              <a:rPr lang="en-GB" dirty="0"/>
              <a:t>4 Nb</a:t>
            </a:r>
            <a:r>
              <a:rPr lang="en-GB" baseline="-25000" dirty="0"/>
              <a:t>3</a:t>
            </a:r>
            <a:r>
              <a:rPr lang="en-GB" dirty="0"/>
              <a:t>Sn research centres</a:t>
            </a:r>
          </a:p>
          <a:p>
            <a:pPr lvl="1"/>
            <a:r>
              <a:rPr lang="en-GB" dirty="0"/>
              <a:t>Smaller complementary activities on other materials</a:t>
            </a:r>
          </a:p>
          <a:p>
            <a:r>
              <a:rPr lang="en-GB" dirty="0"/>
              <a:t>The initial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r>
              <a:rPr lang="en-GB" dirty="0"/>
              <a:t> target, cf. HL-LHC, has been achieved in samples from three manufacturers</a:t>
            </a:r>
          </a:p>
          <a:p>
            <a:pPr lvl="1"/>
            <a:r>
              <a:rPr lang="en-GB" dirty="0"/>
              <a:t>Proven scalability to km unit lengths from one supplier</a:t>
            </a:r>
          </a:p>
          <a:p>
            <a:r>
              <a:rPr lang="en-GB" dirty="0"/>
              <a:t>Characterization is in progress at CERN</a:t>
            </a:r>
          </a:p>
          <a:p>
            <a:pPr marL="360000" lvl="1" indent="0">
              <a:buNone/>
            </a:pPr>
            <a:endParaRPr lang="en-GB" sz="1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6E080E7-E7CF-47D5-B0A8-B844002A12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4166"/>
          <a:stretch/>
        </p:blipFill>
        <p:spPr>
          <a:xfrm>
            <a:off x="-686" y="2407141"/>
            <a:ext cx="9145373" cy="375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4770394"/>
          </a:xfrm>
        </p:spPr>
        <p:txBody>
          <a:bodyPr>
            <a:normAutofit/>
          </a:bodyPr>
          <a:lstStyle/>
          <a:p>
            <a:r>
              <a:rPr lang="en-US" dirty="0"/>
              <a:t>Longer R&amp;D billets are expected early in 2019 from several </a:t>
            </a:r>
            <a:r>
              <a:rPr lang="en-US" dirty="0" smtClean="0"/>
              <a:t>partners</a:t>
            </a:r>
          </a:p>
          <a:p>
            <a:pPr lvl="1"/>
            <a:r>
              <a:rPr lang="en-US" dirty="0" smtClean="0"/>
              <a:t>Testing of rolled wires and cabling trials in progress</a:t>
            </a:r>
            <a:endParaRPr lang="en-US" dirty="0"/>
          </a:p>
          <a:p>
            <a:r>
              <a:rPr lang="en-US" dirty="0"/>
              <a:t>The next focus is on increasing </a:t>
            </a:r>
            <a:r>
              <a:rPr lang="en-US" i="1" dirty="0" err="1" smtClean="0"/>
              <a:t>J</a:t>
            </a:r>
            <a:r>
              <a:rPr lang="en-US" i="1" baseline="-25000" dirty="0" err="1" smtClean="0"/>
              <a:t>c</a:t>
            </a:r>
            <a:r>
              <a:rPr lang="en-GB" dirty="0" smtClean="0"/>
              <a:t>, with an increased </a:t>
            </a:r>
            <a:r>
              <a:rPr lang="en-GB" dirty="0"/>
              <a:t>focus on novel approaches:</a:t>
            </a:r>
          </a:p>
          <a:p>
            <a:pPr lvl="1"/>
            <a:r>
              <a:rPr lang="en-GB" dirty="0"/>
              <a:t>Internal oxidation and novel alloys: new academic partner, NHMFL</a:t>
            </a:r>
          </a:p>
          <a:p>
            <a:pPr lvl="1"/>
            <a:r>
              <a:rPr lang="en-GB" dirty="0"/>
              <a:t>New layouts: new industrial partners Bruker EAS and </a:t>
            </a:r>
            <a:r>
              <a:rPr lang="en-GB" dirty="0" err="1"/>
              <a:t>Luvata</a:t>
            </a:r>
            <a:r>
              <a:rPr lang="en-GB" dirty="0"/>
              <a:t> are expected to join in the </a:t>
            </a:r>
            <a:r>
              <a:rPr lang="en-GB" dirty="0" smtClean="0"/>
              <a:t>coming weeks</a:t>
            </a:r>
          </a:p>
          <a:p>
            <a:pPr lvl="1"/>
            <a:r>
              <a:rPr lang="en-GB" dirty="0" smtClean="0"/>
              <a:t>Supported by image analysis and diffusion modelling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48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E946C6A-54A1-4609-904F-CB494C6BC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Acknowledgements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159BA6D-5A49-4B6E-AF1C-E281F523BD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authors gratefully acknowledge contributions from:</a:t>
            </a:r>
          </a:p>
          <a:p>
            <a:pPr lvl="1"/>
            <a:r>
              <a:rPr lang="en-GB" dirty="0"/>
              <a:t>All participants in the FCC Conductor Development Programme</a:t>
            </a:r>
          </a:p>
          <a:p>
            <a:pPr lvl="1"/>
            <a:r>
              <a:rPr lang="en-GB" dirty="0"/>
              <a:t>Colleagues at CERN, including: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996FBAE-8AC3-492E-AF44-CD371D7377F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FA44B90-9AC5-4239-920A-D02AA9E9CF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37</a:t>
            </a:fld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136CDBB8-69B0-46C2-BA32-968FBEBF37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859069"/>
              </p:ext>
            </p:extLst>
          </p:nvPr>
        </p:nvGraphicFramePr>
        <p:xfrm>
          <a:off x="1234438" y="3659316"/>
          <a:ext cx="6950937" cy="136795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045947">
                  <a:extLst>
                    <a:ext uri="{9D8B030D-6E8A-4147-A177-3AD203B41FA5}">
                      <a16:colId xmlns:a16="http://schemas.microsoft.com/office/drawing/2014/main" xmlns="" val="1761831807"/>
                    </a:ext>
                  </a:extLst>
                </a:gridCol>
                <a:gridCol w="2904990">
                  <a:extLst>
                    <a:ext uri="{9D8B030D-6E8A-4147-A177-3AD203B41FA5}">
                      <a16:colId xmlns:a16="http://schemas.microsoft.com/office/drawing/2014/main" xmlns="" val="3666138576"/>
                    </a:ext>
                  </a:extLst>
                </a:gridCol>
              </a:tblGrid>
              <a:tr h="308977">
                <a:tc>
                  <a:txBody>
                    <a:bodyPr/>
                    <a:lstStyle/>
                    <a:p>
                      <a:r>
                        <a:rPr lang="en-GB" sz="2000" u="sng" noProof="0" dirty="0"/>
                        <a:t>Wire testing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u="sng" noProof="0" dirty="0"/>
                        <a:t>Microscopy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2714918710"/>
                  </a:ext>
                </a:extLst>
              </a:tr>
              <a:tr h="665489">
                <a:tc>
                  <a:txBody>
                    <a:bodyPr/>
                    <a:lstStyle/>
                    <a:p>
                      <a:r>
                        <a:rPr lang="en-GB" sz="1800" noProof="0" dirty="0"/>
                        <a:t>P. Jacquot, M. </a:t>
                      </a:r>
                      <a:r>
                        <a:rPr lang="en-GB" sz="1800" noProof="0" dirty="0" err="1"/>
                        <a:t>Malabaila</a:t>
                      </a:r>
                      <a:r>
                        <a:rPr lang="en-GB" sz="1800" noProof="0" dirty="0"/>
                        <a:t/>
                      </a:r>
                      <a:br>
                        <a:rPr lang="en-GB" sz="1800" noProof="0" dirty="0"/>
                      </a:br>
                      <a:r>
                        <a:rPr lang="en-GB" sz="1400" noProof="0" dirty="0"/>
                        <a:t>and the personnel of labs 163 and 103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noProof="0" dirty="0"/>
                        <a:t>A. T. Perez Fontenla</a:t>
                      </a:r>
                      <a:br>
                        <a:rPr lang="en-GB" sz="1800" noProof="0" dirty="0"/>
                      </a:br>
                      <a:r>
                        <a:rPr lang="en-GB" sz="1400" noProof="0" dirty="0"/>
                        <a:t>and colleagues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928218715"/>
                  </a:ext>
                </a:extLst>
              </a:tr>
              <a:tr h="30622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TE-MSC-SCD</a:t>
                      </a:r>
                    </a:p>
                  </a:txBody>
                  <a:tcPr marL="45720" marR="4572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EN-MME-MM</a:t>
                      </a:r>
                    </a:p>
                  </a:txBody>
                  <a:tcPr marL="45720" marR="45720"/>
                </a:tc>
                <a:extLst>
                  <a:ext uri="{0D108BD9-81ED-4DB2-BD59-A6C34878D82A}">
                    <a16:rowId xmlns:a16="http://schemas.microsoft.com/office/drawing/2014/main" xmlns="" val="19185723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316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12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3D1BDF4-084F-4BD2-B27A-0ABF6D2D9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HL-LHC Nb</a:t>
            </a:r>
            <a:r>
              <a:rPr lang="en-GB" baseline="-25000" dirty="0"/>
              <a:t>3</a:t>
            </a:r>
            <a:r>
              <a:rPr lang="en-GB" dirty="0"/>
              <a:t>Sn Wires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A306A25-DE19-4366-9BF7-F16AA088A5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Current state of the art, and the baseline for FCC conductor development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F2027B2-F237-4C63-8481-856909BEBFD5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3FB509D-7646-4644-A7EF-173D34C1D0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xmlns="" id="{77B6C689-85C7-4063-9D0A-D301723037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5325916"/>
              </p:ext>
            </p:extLst>
          </p:nvPr>
        </p:nvGraphicFramePr>
        <p:xfrm>
          <a:off x="4366561" y="2403388"/>
          <a:ext cx="4474996" cy="36163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61530">
                  <a:extLst>
                    <a:ext uri="{9D8B030D-6E8A-4147-A177-3AD203B41FA5}">
                      <a16:colId xmlns:a16="http://schemas.microsoft.com/office/drawing/2014/main" xmlns="" val="1760276332"/>
                    </a:ext>
                  </a:extLst>
                </a:gridCol>
                <a:gridCol w="1556733">
                  <a:extLst>
                    <a:ext uri="{9D8B030D-6E8A-4147-A177-3AD203B41FA5}">
                      <a16:colId xmlns:a16="http://schemas.microsoft.com/office/drawing/2014/main" xmlns="" val="3484223842"/>
                    </a:ext>
                  </a:extLst>
                </a:gridCol>
                <a:gridCol w="1556733">
                  <a:extLst>
                    <a:ext uri="{9D8B030D-6E8A-4147-A177-3AD203B41FA5}">
                      <a16:colId xmlns:a16="http://schemas.microsoft.com/office/drawing/2014/main" xmlns="" val="2084384101"/>
                    </a:ext>
                  </a:extLst>
                </a:gridCol>
              </a:tblGrid>
              <a:tr h="162570"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RRP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PIT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432269688"/>
                  </a:ext>
                </a:extLst>
              </a:tr>
              <a:tr h="342899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Layout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108/127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192, bundle barrier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59196491"/>
                  </a:ext>
                </a:extLst>
              </a:tr>
              <a:tr h="35995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Diameter (mm)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0.7</a:t>
                      </a:r>
                    </a:p>
                    <a:p>
                      <a:pPr algn="ctr"/>
                      <a:r>
                        <a:rPr lang="en-GB" sz="1600" dirty="0"/>
                        <a:t>0.85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0.85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952261415"/>
                  </a:ext>
                </a:extLst>
              </a:tr>
              <a:tr h="421314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Sub-element size (µm)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45</a:t>
                      </a:r>
                    </a:p>
                    <a:p>
                      <a:pPr algn="ctr"/>
                      <a:r>
                        <a:rPr lang="en-GB" sz="1600" dirty="0"/>
                        <a:t>55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39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31801226"/>
                  </a:ext>
                </a:extLst>
              </a:tr>
              <a:tr h="154368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/>
                        <a:t>Cross-section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762113821"/>
                  </a:ext>
                </a:extLst>
              </a:tr>
            </a:tbl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B09FDA3-5358-47C4-B555-9158350EA9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273" y="2322155"/>
            <a:ext cx="3770052" cy="3780000"/>
          </a:xfrm>
          <a:prstGeom prst="rect">
            <a:avLst/>
          </a:prstGeom>
        </p:spPr>
      </p:pic>
      <p:pic>
        <p:nvPicPr>
          <p:cNvPr id="16" name="Picture 21" descr="C:\Documents and Settings\bbordini\Local Settings\Temporary Internet Files\Content.Word\001.jpg">
            <a:extLst>
              <a:ext uri="{FF2B5EF4-FFF2-40B4-BE49-F238E27FC236}">
                <a16:creationId xmlns:a16="http://schemas.microsoft.com/office/drawing/2014/main" xmlns="" id="{0C59ED00-6E44-4F27-81ED-6724BB3452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959" r="89315"/>
                    </a14:imgEffect>
                  </a14:imgLayer>
                </a14:imgProps>
              </a:ext>
            </a:extLst>
          </a:blip>
          <a:srcRect l="13051" r="13051"/>
          <a:stretch>
            <a:fillRect/>
          </a:stretch>
        </p:blipFill>
        <p:spPr>
          <a:xfrm>
            <a:off x="5817046" y="4522499"/>
            <a:ext cx="1414965" cy="14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Picture 2" descr="H:\_D\Temp\_LTSW_16_Santa Fe\Bernardo-II-BA_P2775_D0,85_P1_V 20,0_MIA_bearbeitet.jpg">
            <a:extLst>
              <a:ext uri="{FF2B5EF4-FFF2-40B4-BE49-F238E27FC236}">
                <a16:creationId xmlns:a16="http://schemas.microsoft.com/office/drawing/2014/main" xmlns="" id="{F07ADCC2-B4BF-4D82-9E25-6032F8429A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58" b="99657" l="0" r="996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814" y="4522499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AEA4B14-4DE1-4F80-9901-80306AB4A4E7}"/>
              </a:ext>
            </a:extLst>
          </p:cNvPr>
          <p:cNvSpPr txBox="1"/>
          <p:nvPr/>
        </p:nvSpPr>
        <p:spPr>
          <a:xfrm>
            <a:off x="1197166" y="5022754"/>
            <a:ext cx="2002471" cy="49244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GB" sz="1400" dirty="0"/>
              <a:t>Non-copper </a:t>
            </a:r>
            <a:r>
              <a:rPr lang="en-GB" sz="1400" i="1" dirty="0" err="1"/>
              <a:t>J</a:t>
            </a:r>
            <a:r>
              <a:rPr lang="en-GB" sz="1400" i="1" baseline="-25000" dirty="0" err="1"/>
              <a:t>c</a:t>
            </a:r>
            <a:r>
              <a:rPr lang="en-GB" sz="1400" dirty="0"/>
              <a:t> at 4.2 K</a:t>
            </a:r>
          </a:p>
          <a:p>
            <a:pPr algn="ctr"/>
            <a:r>
              <a:rPr lang="en-GB" sz="1200" dirty="0"/>
              <a:t>(lines: mean, bands: ± SD)</a:t>
            </a:r>
            <a:endParaRPr lang="en-GB" sz="1400" dirty="0"/>
          </a:p>
        </p:txBody>
      </p:sp>
      <p:sp>
        <p:nvSpPr>
          <p:cNvPr id="11" name="Star: 5 Points 10">
            <a:extLst>
              <a:ext uri="{FF2B5EF4-FFF2-40B4-BE49-F238E27FC236}">
                <a16:creationId xmlns:a16="http://schemas.microsoft.com/office/drawing/2014/main" xmlns="" id="{38352769-E676-4B83-ACC4-AA4743F46615}"/>
              </a:ext>
            </a:extLst>
          </p:cNvPr>
          <p:cNvSpPr/>
          <p:nvPr/>
        </p:nvSpPr>
        <p:spPr>
          <a:xfrm>
            <a:off x="3920949" y="4627367"/>
            <a:ext cx="215171" cy="215171"/>
          </a:xfrm>
          <a:prstGeom prst="star5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C1509B0-AED8-47E3-9451-E74E835CCDCA}"/>
              </a:ext>
            </a:extLst>
          </p:cNvPr>
          <p:cNvSpPr txBox="1"/>
          <p:nvPr/>
        </p:nvSpPr>
        <p:spPr>
          <a:xfrm>
            <a:off x="2503124" y="4581063"/>
            <a:ext cx="1357423" cy="3077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1400" dirty="0"/>
              <a:t>Target for FCC</a:t>
            </a:r>
          </a:p>
        </p:txBody>
      </p:sp>
    </p:spTree>
    <p:extLst>
      <p:ext uri="{BB962C8B-B14F-4D97-AF65-F5344CB8AC3E}">
        <p14:creationId xmlns:p14="http://schemas.microsoft.com/office/powerpoint/2010/main" val="133263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6" presetClass="emph" presetSubtype="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1" grpId="0" animBg="1"/>
      <p:bldP spid="11" grpId="1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Nb</a:t>
            </a:r>
            <a:r>
              <a:rPr lang="en-GB" baseline="-25000" dirty="0"/>
              <a:t>3</a:t>
            </a:r>
            <a:r>
              <a:rPr lang="en-GB" dirty="0"/>
              <a:t>Sn Performance Targets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1280029"/>
          </a:xfrm>
        </p:spPr>
        <p:txBody>
          <a:bodyPr/>
          <a:lstStyle/>
          <a:p>
            <a:r>
              <a:rPr lang="en-GB" b="1" dirty="0"/>
              <a:t>Aim:</a:t>
            </a:r>
            <a:r>
              <a:rPr lang="en-GB" dirty="0"/>
              <a:t> to achieve the following targets with proven scalability to long-length production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5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9FD2AEA2-B25D-43A6-B639-0152AE6AF6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880310"/>
              </p:ext>
            </p:extLst>
          </p:nvPr>
        </p:nvGraphicFramePr>
        <p:xfrm>
          <a:off x="457200" y="2616093"/>
          <a:ext cx="8229601" cy="3337560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3982527">
                  <a:extLst>
                    <a:ext uri="{9D8B030D-6E8A-4147-A177-3AD203B41FA5}">
                      <a16:colId xmlns:a16="http://schemas.microsoft.com/office/drawing/2014/main" xmlns="" val="1153382225"/>
                    </a:ext>
                  </a:extLst>
                </a:gridCol>
                <a:gridCol w="2123537">
                  <a:extLst>
                    <a:ext uri="{9D8B030D-6E8A-4147-A177-3AD203B41FA5}">
                      <a16:colId xmlns:a16="http://schemas.microsoft.com/office/drawing/2014/main" xmlns="" val="2640347864"/>
                    </a:ext>
                  </a:extLst>
                </a:gridCol>
                <a:gridCol w="2123537">
                  <a:extLst>
                    <a:ext uri="{9D8B030D-6E8A-4147-A177-3AD203B41FA5}">
                      <a16:colId xmlns:a16="http://schemas.microsoft.com/office/drawing/2014/main" xmlns="" val="1695912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Ultimate Target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6983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Wire diameter / 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89318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/>
                        <a:t>Cu:non-Cu</a:t>
                      </a:r>
                      <a:r>
                        <a:rPr lang="en-GB" dirty="0"/>
                        <a:t>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80704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Non-Cu </a:t>
                      </a:r>
                      <a:r>
                        <a:rPr lang="en-GB" i="1" dirty="0" err="1"/>
                        <a:t>J</a:t>
                      </a:r>
                      <a:r>
                        <a:rPr lang="en-GB" i="1" baseline="-25000" dirty="0" err="1"/>
                        <a:t>c</a:t>
                      </a:r>
                      <a:r>
                        <a:rPr lang="en-GB" baseline="0" dirty="0"/>
                        <a:t> (16 T, 4.2 K) / A mm</a:t>
                      </a:r>
                      <a:r>
                        <a:rPr lang="en-GB" baseline="30000" dirty="0"/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≥ 1500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7E9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466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i="1" dirty="0"/>
                        <a:t>µ</a:t>
                      </a:r>
                      <a:r>
                        <a:rPr lang="de-DE" i="1" baseline="-25000" dirty="0"/>
                        <a:t>0</a:t>
                      </a:r>
                      <a:r>
                        <a:rPr lang="el-GR" dirty="0"/>
                        <a:t>Δ</a:t>
                      </a:r>
                      <a:r>
                        <a:rPr lang="de-DE" i="1" dirty="0"/>
                        <a:t>M</a:t>
                      </a:r>
                      <a:r>
                        <a:rPr lang="de-DE" dirty="0"/>
                        <a:t> (1 T, 4.2 K) / </a:t>
                      </a:r>
                      <a:r>
                        <a:rPr lang="de-DE" dirty="0" err="1"/>
                        <a:t>mT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≤ 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6214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i="1" dirty="0" err="1"/>
                        <a:t>d</a:t>
                      </a:r>
                      <a:r>
                        <a:rPr lang="en-GB" i="1" baseline="-25000" dirty="0" err="1"/>
                        <a:t>eff</a:t>
                      </a:r>
                      <a:r>
                        <a:rPr lang="en-GB" dirty="0"/>
                        <a:t> / </a:t>
                      </a:r>
                      <a:r>
                        <a:rPr lang="de-DE" dirty="0"/>
                        <a:t>µm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≤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>
                    <a:solidFill>
                      <a:srgbClr val="E7E9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3008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≥ 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6023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Unit lengths /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≥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26764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 EUR / kA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507294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94658" y="3684708"/>
            <a:ext cx="2519794" cy="1200329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dirty="0"/>
              <a:t>1500 A/mm</a:t>
            </a:r>
            <a:r>
              <a:rPr lang="en-GB" baseline="30000" dirty="0"/>
              <a:t>2</a:t>
            </a:r>
            <a:r>
              <a:rPr lang="en-GB" dirty="0"/>
              <a:t> at 16 T requires a significant increase over HL-LHC, with smaller </a:t>
            </a:r>
            <a:r>
              <a:rPr lang="en-GB" i="1" dirty="0" err="1"/>
              <a:t>d</a:t>
            </a:r>
            <a:r>
              <a:rPr lang="en-GB" i="1" baseline="-25000" dirty="0" err="1"/>
              <a:t>eff</a:t>
            </a:r>
            <a:endParaRPr lang="en-GB" i="1" baseline="-25000" dirty="0"/>
          </a:p>
        </p:txBody>
      </p:sp>
    </p:spTree>
    <p:extLst>
      <p:ext uri="{BB962C8B-B14F-4D97-AF65-F5344CB8AC3E}">
        <p14:creationId xmlns:p14="http://schemas.microsoft.com/office/powerpoint/2010/main" val="318781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Conductor Development Programme (1)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/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>
          <a:xfrm>
            <a:off x="457200" y="1325606"/>
            <a:ext cx="8226854" cy="477710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4000" marR="0" indent="-324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5000"/>
              <a:buFont typeface="Arial"/>
              <a:buChar char="•"/>
              <a:tabLst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306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8000" marR="0" indent="-288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100000"/>
              <a:buFont typeface="Arial"/>
              <a:buChar char="•"/>
              <a:tabLst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Established in 2017 to:</a:t>
            </a:r>
          </a:p>
          <a:p>
            <a:pPr lvl="1"/>
            <a:r>
              <a:rPr lang="en-GB" dirty="0"/>
              <a:t>Advance the state of the art for Nb</a:t>
            </a:r>
            <a:r>
              <a:rPr lang="en-GB" baseline="-25000" dirty="0"/>
              <a:t>3</a:t>
            </a:r>
            <a:r>
              <a:rPr lang="en-GB" dirty="0"/>
              <a:t>Sn wires to meet requirements for compact 16 T accelerator magnets</a:t>
            </a:r>
          </a:p>
          <a:p>
            <a:pPr lvl="1"/>
            <a:r>
              <a:rPr lang="en-GB" dirty="0"/>
              <a:t>Foster industrial development of Nb</a:t>
            </a:r>
            <a:r>
              <a:rPr lang="en-GB" baseline="-25000" dirty="0"/>
              <a:t>3</a:t>
            </a:r>
            <a:r>
              <a:rPr lang="en-GB" dirty="0"/>
              <a:t>Sn wires, supported by laboratory studies</a:t>
            </a:r>
          </a:p>
          <a:p>
            <a:pPr lvl="1"/>
            <a:r>
              <a:rPr lang="en-GB" dirty="0"/>
              <a:t>Procure and cable Nb</a:t>
            </a:r>
            <a:r>
              <a:rPr lang="en-GB" baseline="-25000" dirty="0"/>
              <a:t>3</a:t>
            </a:r>
            <a:r>
              <a:rPr lang="en-GB" dirty="0"/>
              <a:t>Sn wire for the magnet development programme</a:t>
            </a:r>
          </a:p>
          <a:p>
            <a:pPr lvl="1"/>
            <a:r>
              <a:rPr lang="en-GB" dirty="0"/>
              <a:t>Investigate the potential of alternative superconducting materials</a:t>
            </a:r>
          </a:p>
        </p:txBody>
      </p:sp>
    </p:spTree>
    <p:extLst>
      <p:ext uri="{BB962C8B-B14F-4D97-AF65-F5344CB8AC3E}">
        <p14:creationId xmlns:p14="http://schemas.microsoft.com/office/powerpoint/2010/main" val="273824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Conductor Development Programme (2)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algn="ctr"/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54" y="2966929"/>
            <a:ext cx="8740891" cy="2983804"/>
          </a:xfr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681" y="2965985"/>
            <a:ext cx="1189739" cy="497564"/>
          </a:xfrm>
          <a:prstGeom prst="rect">
            <a:avLst/>
          </a:prstGeom>
        </p:spPr>
      </p:pic>
      <p:sp>
        <p:nvSpPr>
          <p:cNvPr id="21" name="Content Placeholder 2"/>
          <p:cNvSpPr txBox="1">
            <a:spLocks/>
          </p:cNvSpPr>
          <p:nvPr/>
        </p:nvSpPr>
        <p:spPr>
          <a:xfrm>
            <a:off x="457200" y="1325606"/>
            <a:ext cx="8226854" cy="161900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4000" marR="0" indent="-324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5000"/>
              <a:buFont typeface="Arial"/>
              <a:buChar char="•"/>
              <a:tabLst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306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8000" marR="0" indent="-288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100000"/>
              <a:buFont typeface="Arial"/>
              <a:buChar char="•"/>
              <a:tabLst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The programme now includes 10 active partners and 3 new agreements awaiting signature</a:t>
            </a:r>
          </a:p>
          <a:p>
            <a:r>
              <a:rPr lang="en-GB" dirty="0"/>
              <a:t>First workshop held 5-6 March 2018 at CERN</a:t>
            </a:r>
          </a:p>
        </p:txBody>
      </p:sp>
    </p:spTree>
    <p:extLst>
      <p:ext uri="{BB962C8B-B14F-4D97-AF65-F5344CB8AC3E}">
        <p14:creationId xmlns:p14="http://schemas.microsoft.com/office/powerpoint/2010/main" val="194533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Nb</a:t>
            </a:r>
            <a:r>
              <a:rPr lang="en-GB" baseline="-25000" dirty="0"/>
              <a:t>3</a:t>
            </a:r>
            <a:r>
              <a:rPr lang="en-GB" dirty="0"/>
              <a:t>Sn Industrial Wire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6"/>
            <a:ext cx="3770413" cy="4808494"/>
          </a:xfrm>
        </p:spPr>
        <p:txBody>
          <a:bodyPr>
            <a:normAutofit/>
          </a:bodyPr>
          <a:lstStyle/>
          <a:p>
            <a:r>
              <a:rPr lang="en-GB" dirty="0" smtClean="0"/>
              <a:t>5 </a:t>
            </a:r>
            <a:r>
              <a:rPr lang="en-GB" dirty="0"/>
              <a:t>manufacturers:</a:t>
            </a:r>
          </a:p>
          <a:p>
            <a:pPr lvl="1"/>
            <a:r>
              <a:rPr lang="en-GB" dirty="0"/>
              <a:t>TVEL: VNIINM (</a:t>
            </a:r>
            <a:r>
              <a:rPr lang="en-GB" dirty="0" err="1"/>
              <a:t>Bochvar</a:t>
            </a:r>
            <a:r>
              <a:rPr lang="en-GB" dirty="0"/>
              <a:t> Institute)</a:t>
            </a:r>
          </a:p>
          <a:p>
            <a:pPr lvl="1"/>
            <a:r>
              <a:rPr lang="en-GB" dirty="0" err="1"/>
              <a:t>Kiswire</a:t>
            </a:r>
            <a:r>
              <a:rPr lang="en-GB" dirty="0"/>
              <a:t> Advanced Technology (KAT)</a:t>
            </a:r>
          </a:p>
          <a:p>
            <a:pPr lvl="1"/>
            <a:r>
              <a:rPr lang="en-GB" dirty="0"/>
              <a:t>JASTEC *</a:t>
            </a:r>
          </a:p>
          <a:p>
            <a:pPr lvl="1"/>
            <a:r>
              <a:rPr lang="en-GB" dirty="0"/>
              <a:t>Furukawa </a:t>
            </a:r>
            <a:r>
              <a:rPr lang="en-GB" dirty="0" smtClean="0"/>
              <a:t>*</a:t>
            </a:r>
          </a:p>
          <a:p>
            <a:pPr lvl="1"/>
            <a:r>
              <a:rPr lang="en-GB" dirty="0" smtClean="0"/>
              <a:t>Bruker EAS</a:t>
            </a:r>
            <a:endParaRPr lang="en-GB" dirty="0"/>
          </a:p>
          <a:p>
            <a:r>
              <a:rPr lang="en-GB" dirty="0"/>
              <a:t>Prototyping variants of internal tin wires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7" name="Content Placeholder 1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613" y="1392923"/>
            <a:ext cx="4564488" cy="3765150"/>
          </a:xfrm>
          <a:prstGeom prst="rect">
            <a:avLst/>
          </a:prstGeom>
        </p:spPr>
      </p:pic>
      <p:sp>
        <p:nvSpPr>
          <p:cNvPr id="8" name="Content Placeholder 2"/>
          <p:cNvSpPr txBox="1">
            <a:spLocks/>
          </p:cNvSpPr>
          <p:nvPr/>
        </p:nvSpPr>
        <p:spPr>
          <a:xfrm>
            <a:off x="4227613" y="5297309"/>
            <a:ext cx="4701442" cy="677018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0000"/>
              <a:buFont typeface="Arial"/>
              <a:buChar char="•"/>
              <a:tabLst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0000" marR="0" indent="-360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44000" marR="0" indent="-324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85000"/>
              <a:buFont typeface="Arial"/>
              <a:buChar char="•"/>
              <a:tabLst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50000" marR="0" indent="-306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90000"/>
              <a:buFont typeface="Arial"/>
              <a:buChar char="•"/>
              <a:tabLst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38000" marR="0" indent="-288000" algn="l" defTabSz="914400" rtl="0" eaLnBrk="1" fontAlgn="auto" latinLnBrk="0" hangingPunct="1">
              <a:lnSpc>
                <a:spcPct val="105000"/>
              </a:lnSpc>
              <a:spcBef>
                <a:spcPct val="20000"/>
              </a:spcBef>
              <a:spcAft>
                <a:spcPts val="0"/>
              </a:spcAft>
              <a:buClr>
                <a:srgbClr val="0055A0"/>
              </a:buClr>
              <a:buSzPct val="100000"/>
              <a:buFont typeface="Arial"/>
              <a:buChar char="•"/>
              <a:tabLst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00784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/>
              <a:buChar char="-"/>
              <a:defRPr kumimoji="0"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100000"/>
              <a:buFont typeface="Arial"/>
              <a:buChar char="•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9696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▪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33172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Arial"/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000" indent="-180000">
              <a:buNone/>
              <a:tabLst>
                <a:tab pos="180975" algn="l"/>
              </a:tabLst>
            </a:pPr>
            <a:r>
              <a:rPr lang="en-GB" sz="1800" dirty="0"/>
              <a:t>* </a:t>
            </a:r>
            <a:r>
              <a:rPr lang="en-GB" sz="1800" dirty="0" smtClean="0"/>
              <a:t>	Japanese </a:t>
            </a:r>
            <a:r>
              <a:rPr lang="en-GB" sz="1800" dirty="0"/>
              <a:t>partners via joint </a:t>
            </a:r>
            <a:r>
              <a:rPr lang="en-GB" sz="1800" dirty="0" smtClean="0"/>
              <a:t>programme with </a:t>
            </a:r>
            <a:r>
              <a:rPr lang="en-GB" sz="1800" dirty="0"/>
              <a:t>KEK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13D0AE1-DA80-4F63-A4F1-3C544D905A7C}"/>
              </a:ext>
            </a:extLst>
          </p:cNvPr>
          <p:cNvSpPr txBox="1"/>
          <p:nvPr/>
        </p:nvSpPr>
        <p:spPr>
          <a:xfrm>
            <a:off x="2961461" y="4513928"/>
            <a:ext cx="543739" cy="3077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GB" sz="1400" dirty="0"/>
              <a:t>New</a:t>
            </a:r>
          </a:p>
        </p:txBody>
      </p:sp>
    </p:spTree>
    <p:extLst>
      <p:ext uri="{BB962C8B-B14F-4D97-AF65-F5344CB8AC3E}">
        <p14:creationId xmlns:p14="http://schemas.microsoft.com/office/powerpoint/2010/main" val="140734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Nb</a:t>
            </a:r>
            <a:r>
              <a:rPr lang="en-GB" baseline="-25000" dirty="0"/>
              <a:t>3</a:t>
            </a:r>
            <a:r>
              <a:rPr lang="en-GB" dirty="0"/>
              <a:t>Sn Development Strategy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5606"/>
            <a:ext cx="8226854" cy="1280029"/>
          </a:xfrm>
        </p:spPr>
        <p:txBody>
          <a:bodyPr>
            <a:normAutofit fontScale="92500" lnSpcReduction="10000"/>
          </a:bodyPr>
          <a:lstStyle/>
          <a:p>
            <a:r>
              <a:rPr lang="en-GB" dirty="0"/>
              <a:t>A significant advance in </a:t>
            </a:r>
            <a:r>
              <a:rPr lang="en-GB" i="1" dirty="0" err="1"/>
              <a:t>J</a:t>
            </a:r>
            <a:r>
              <a:rPr lang="en-GB" i="1" baseline="-25000" dirty="0" err="1"/>
              <a:t>c</a:t>
            </a:r>
            <a:r>
              <a:rPr lang="en-GB" dirty="0"/>
              <a:t> is needed beyond the state of the art…</a:t>
            </a:r>
          </a:p>
          <a:p>
            <a:pPr lvl="1"/>
            <a:r>
              <a:rPr lang="en-GB" dirty="0"/>
              <a:t>But manufacturers have different starting points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r>
              <a:rPr lang="en-US" smtClean="0"/>
              <a:t>21 January 2019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7918391-D411-FE40-AAD7-861AE5233E0E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9FD2AEA2-B25D-43A6-B639-0152AE6AF6C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57200" y="2616093"/>
          <a:ext cx="8229601" cy="3337560"/>
        </p:xfrm>
        <a:graphic>
          <a:graphicData uri="http://schemas.openxmlformats.org/drawingml/2006/table">
            <a:tbl>
              <a:tblPr firstRow="1" firstCol="1" bandRow="1">
                <a:tableStyleId>{793D81CF-94F2-401A-BA57-92F5A7B2D0C5}</a:tableStyleId>
              </a:tblPr>
              <a:tblGrid>
                <a:gridCol w="3982527">
                  <a:extLst>
                    <a:ext uri="{9D8B030D-6E8A-4147-A177-3AD203B41FA5}">
                      <a16:colId xmlns:a16="http://schemas.microsoft.com/office/drawing/2014/main" xmlns="" val="1153382225"/>
                    </a:ext>
                  </a:extLst>
                </a:gridCol>
                <a:gridCol w="2123537">
                  <a:extLst>
                    <a:ext uri="{9D8B030D-6E8A-4147-A177-3AD203B41FA5}">
                      <a16:colId xmlns:a16="http://schemas.microsoft.com/office/drawing/2014/main" xmlns="" val="2640347864"/>
                    </a:ext>
                  </a:extLst>
                </a:gridCol>
                <a:gridCol w="2123537">
                  <a:extLst>
                    <a:ext uri="{9D8B030D-6E8A-4147-A177-3AD203B41FA5}">
                      <a16:colId xmlns:a16="http://schemas.microsoft.com/office/drawing/2014/main" xmlns="" val="1695912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Parameter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Ultimate Target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6983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Wire diameter / 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893188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err="1"/>
                        <a:t>Cu:non-Cu</a:t>
                      </a:r>
                      <a:r>
                        <a:rPr lang="en-GB" dirty="0"/>
                        <a:t> ratio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~1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80704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Non-Cu </a:t>
                      </a:r>
                      <a:r>
                        <a:rPr lang="en-GB" i="1" dirty="0" err="1"/>
                        <a:t>J</a:t>
                      </a:r>
                      <a:r>
                        <a:rPr lang="en-GB" i="1" baseline="-25000" dirty="0" err="1"/>
                        <a:t>c</a:t>
                      </a:r>
                      <a:r>
                        <a:rPr lang="en-GB" baseline="0" dirty="0"/>
                        <a:t> (16 T, 4.2 K) / A mm</a:t>
                      </a:r>
                      <a:r>
                        <a:rPr lang="en-GB" baseline="30000" dirty="0"/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≥ 1500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7E9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6466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i="1" dirty="0"/>
                        <a:t>µ</a:t>
                      </a:r>
                      <a:r>
                        <a:rPr lang="de-DE" i="1" baseline="-25000" dirty="0"/>
                        <a:t>0</a:t>
                      </a:r>
                      <a:r>
                        <a:rPr lang="el-GR" dirty="0"/>
                        <a:t>Δ</a:t>
                      </a:r>
                      <a:r>
                        <a:rPr lang="de-DE" i="1" dirty="0"/>
                        <a:t>M</a:t>
                      </a:r>
                      <a:r>
                        <a:rPr lang="de-DE" dirty="0"/>
                        <a:t> (1 T, 4.2 K) / </a:t>
                      </a:r>
                      <a:r>
                        <a:rPr lang="de-DE" dirty="0" err="1"/>
                        <a:t>mT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≤ 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16214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i="1" dirty="0" err="1"/>
                        <a:t>d</a:t>
                      </a:r>
                      <a:r>
                        <a:rPr lang="en-GB" i="1" baseline="-25000" dirty="0" err="1"/>
                        <a:t>eff</a:t>
                      </a:r>
                      <a:r>
                        <a:rPr lang="en-GB" dirty="0"/>
                        <a:t> / </a:t>
                      </a:r>
                      <a:r>
                        <a:rPr lang="de-DE" dirty="0"/>
                        <a:t>µm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≤ 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>
                    <a:solidFill>
                      <a:srgbClr val="E7E9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3008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RRR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≥ 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60232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Unit lengths / km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≥ 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26764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5 EUR / kA 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45072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85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ERNCorporate4-3">
  <a:themeElements>
    <a:clrScheme name="CERN 1">
      <a:dk1>
        <a:srgbClr val="0055A0"/>
      </a:dk1>
      <a:lt1>
        <a:sysClr val="window" lastClr="FFFFFF"/>
      </a:lt1>
      <a:dk2>
        <a:srgbClr val="0055A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CERN 4-3 blank, text-heavy.pptx" id="{2482C8BF-9283-4844-BDAD-A3260EA82CBC}" vid="{00D1B2A0-64D2-45FA-9B7F-53BFC2696D8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CERN 4-3 blank, text-heavy</Template>
  <TotalTime>123</TotalTime>
  <Words>2215</Words>
  <Application>Microsoft Office PowerPoint</Application>
  <PresentationFormat>画面に合わせる (4:3)</PresentationFormat>
  <Paragraphs>502</Paragraphs>
  <Slides>38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38</vt:i4>
      </vt:variant>
    </vt:vector>
  </HeadingPairs>
  <TitlesOfParts>
    <vt:vector size="44" baseType="lpstr">
      <vt:lpstr>Optima</vt:lpstr>
      <vt:lpstr>Arial</vt:lpstr>
      <vt:lpstr>Calibri</vt:lpstr>
      <vt:lpstr>Cambria Math</vt:lpstr>
      <vt:lpstr>Wingdings</vt:lpstr>
      <vt:lpstr>CERNCorporate4-3</vt:lpstr>
      <vt:lpstr>The CERN FCC Conductor Development Programme: A Worldwide Effort for the Future Generation of High Field Magnets</vt:lpstr>
      <vt:lpstr>The Future Circular Collider Study</vt:lpstr>
      <vt:lpstr>The Future Circular Collider Study</vt:lpstr>
      <vt:lpstr>HL-LHC Nb3Sn Wires</vt:lpstr>
      <vt:lpstr>Nb3Sn Performance Targets</vt:lpstr>
      <vt:lpstr>Conductor Development Programme (1)</vt:lpstr>
      <vt:lpstr>Conductor Development Programme (2)</vt:lpstr>
      <vt:lpstr>Nb3Sn Industrial Wire Development</vt:lpstr>
      <vt:lpstr>Nb3Sn Development Strategy</vt:lpstr>
      <vt:lpstr>Nb3Sn Strategy: Stage 1</vt:lpstr>
      <vt:lpstr>Nb3Sn Strategy: Stage 2</vt:lpstr>
      <vt:lpstr>Characterization at CERN (1)</vt:lpstr>
      <vt:lpstr>Characterization (2)</vt:lpstr>
      <vt:lpstr>TVEL/Bochvar Institute (1)</vt:lpstr>
      <vt:lpstr>TVEL/Bochvar Institute (2)</vt:lpstr>
      <vt:lpstr>TVEL: Ic Performance</vt:lpstr>
      <vt:lpstr>TVEL: Other Measurements</vt:lpstr>
      <vt:lpstr>KAT (1)</vt:lpstr>
      <vt:lpstr>KAT (2)</vt:lpstr>
      <vt:lpstr>KAT: First Trial – Jc and deff</vt:lpstr>
      <vt:lpstr>KAT: First Trial – Microscopy</vt:lpstr>
      <vt:lpstr>JASTEC</vt:lpstr>
      <vt:lpstr>JASTEC: Trial 1</vt:lpstr>
      <vt:lpstr>JASTEC: deff</vt:lpstr>
      <vt:lpstr>Furukawa</vt:lpstr>
      <vt:lpstr>Jc Summary</vt:lpstr>
      <vt:lpstr>Image Analysis: Distortion</vt:lpstr>
      <vt:lpstr>Tin Supply: Source-Sink Analysis</vt:lpstr>
      <vt:lpstr>Nb3Sn Academic Partners</vt:lpstr>
      <vt:lpstr>TU Wien: Microstructural Correlations</vt:lpstr>
      <vt:lpstr>Internal Oxidation: UNIGE, NHMFL</vt:lpstr>
      <vt:lpstr>TU Bergakademie Freiberg</vt:lpstr>
      <vt:lpstr>Other Materials (1)</vt:lpstr>
      <vt:lpstr>Other Materials (2)</vt:lpstr>
      <vt:lpstr>Conclusions</vt:lpstr>
      <vt:lpstr>Next Steps</vt:lpstr>
      <vt:lpstr>Acknowledgements</vt:lpstr>
      <vt:lpstr>PowerPoint プレゼンテーション</vt:lpstr>
    </vt:vector>
  </TitlesOfParts>
  <Company>CERN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CERN FCC Conductor Development Programme: A Worldwide Effort for the Future Generation of High Field Magnets</dc:title>
  <dc:creator>Simon Hopkins</dc:creator>
  <cp:lastModifiedBy>sachiko arimoto</cp:lastModifiedBy>
  <cp:revision>162</cp:revision>
  <dcterms:created xsi:type="dcterms:W3CDTF">2018-10-18T11:06:58Z</dcterms:created>
  <dcterms:modified xsi:type="dcterms:W3CDTF">2019-01-19T04:17:55Z</dcterms:modified>
</cp:coreProperties>
</file>