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tiff" ContentType="image/tiff"/>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33"/>
  </p:notesMasterIdLst>
  <p:sldIdLst>
    <p:sldId id="315" r:id="rId2"/>
    <p:sldId id="260" r:id="rId3"/>
    <p:sldId id="316" r:id="rId4"/>
    <p:sldId id="334" r:id="rId5"/>
    <p:sldId id="336" r:id="rId6"/>
    <p:sldId id="288" r:id="rId7"/>
    <p:sldId id="289" r:id="rId8"/>
    <p:sldId id="291" r:id="rId9"/>
    <p:sldId id="338" r:id="rId10"/>
    <p:sldId id="293" r:id="rId11"/>
    <p:sldId id="344" r:id="rId12"/>
    <p:sldId id="339" r:id="rId13"/>
    <p:sldId id="340" r:id="rId14"/>
    <p:sldId id="341" r:id="rId15"/>
    <p:sldId id="271" r:id="rId16"/>
    <p:sldId id="297" r:id="rId17"/>
    <p:sldId id="310" r:id="rId18"/>
    <p:sldId id="319" r:id="rId19"/>
    <p:sldId id="320" r:id="rId20"/>
    <p:sldId id="321" r:id="rId21"/>
    <p:sldId id="328" r:id="rId22"/>
    <p:sldId id="333" r:id="rId23"/>
    <p:sldId id="329" r:id="rId24"/>
    <p:sldId id="323" r:id="rId25"/>
    <p:sldId id="325" r:id="rId26"/>
    <p:sldId id="322" r:id="rId27"/>
    <p:sldId id="327" r:id="rId28"/>
    <p:sldId id="332" r:id="rId29"/>
    <p:sldId id="342" r:id="rId30"/>
    <p:sldId id="343" r:id="rId31"/>
    <p:sldId id="346"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A21D"/>
    <a:srgbClr val="60669E"/>
    <a:srgbClr val="4F4A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29" autoAdjust="0"/>
    <p:restoredTop sz="92203" autoAdjust="0"/>
  </p:normalViewPr>
  <p:slideViewPr>
    <p:cSldViewPr snapToGrid="0">
      <p:cViewPr varScale="1">
        <p:scale>
          <a:sx n="63" d="100"/>
          <a:sy n="63" d="100"/>
        </p:scale>
        <p:origin x="90" y="378"/>
      </p:cViewPr>
      <p:guideLst/>
    </p:cSldViewPr>
  </p:slideViewPr>
  <p:notesTextViewPr>
    <p:cViewPr>
      <p:scale>
        <a:sx n="3" d="2"/>
        <a:sy n="3" d="2"/>
      </p:scale>
      <p:origin x="0" y="0"/>
    </p:cViewPr>
  </p:notesTextViewPr>
  <p:sorterViewPr>
    <p:cViewPr>
      <p:scale>
        <a:sx n="70" d="100"/>
        <a:sy n="70" d="100"/>
      </p:scale>
      <p:origin x="0" y="-349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09E91B1-ADCE-4D7F-A11F-59FAAA16BE0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it-IT"/>
        </a:p>
      </dgm:t>
    </dgm:pt>
    <dgm:pt modelId="{F7A59CBB-A30F-4655-A107-913524A430F9}">
      <dgm:prSet custT="1"/>
      <dgm:spPr>
        <a:solidFill>
          <a:schemeClr val="bg1"/>
        </a:solidFill>
      </dgm:spPr>
      <dgm:t>
        <a:bodyPr/>
        <a:lstStyle/>
        <a:p>
          <a:pPr rtl="0"/>
          <a:r>
            <a:rPr lang="it-IT" sz="1400" baseline="0" dirty="0" smtClean="0">
              <a:solidFill>
                <a:srgbClr val="002060"/>
              </a:solidFill>
            </a:rPr>
            <a:t>A. Malagoli </a:t>
          </a:r>
          <a:r>
            <a:rPr lang="it-IT" sz="1400" i="1" baseline="0" dirty="0" smtClean="0">
              <a:solidFill>
                <a:srgbClr val="002060"/>
              </a:solidFill>
            </a:rPr>
            <a:t>et al </a:t>
          </a:r>
          <a:r>
            <a:rPr lang="it-IT" sz="1400" i="1" baseline="0" dirty="0" err="1" smtClean="0">
              <a:solidFill>
                <a:srgbClr val="002060"/>
              </a:solidFill>
            </a:rPr>
            <a:t>Supercond</a:t>
          </a:r>
          <a:r>
            <a:rPr lang="it-IT" sz="1400" i="1" baseline="0" dirty="0" smtClean="0">
              <a:solidFill>
                <a:srgbClr val="002060"/>
              </a:solidFill>
            </a:rPr>
            <a:t>. Sci. </a:t>
          </a:r>
          <a:r>
            <a:rPr lang="it-IT" sz="1400" i="1" baseline="0" dirty="0" err="1" smtClean="0">
              <a:solidFill>
                <a:srgbClr val="002060"/>
              </a:solidFill>
            </a:rPr>
            <a:t>Technol</a:t>
          </a:r>
          <a:r>
            <a:rPr lang="it-IT" sz="1400" i="1" baseline="0" dirty="0" smtClean="0">
              <a:solidFill>
                <a:srgbClr val="002060"/>
              </a:solidFill>
            </a:rPr>
            <a:t>.</a:t>
          </a:r>
          <a:r>
            <a:rPr lang="it-IT" sz="1400" baseline="0" dirty="0" smtClean="0">
              <a:solidFill>
                <a:srgbClr val="002060"/>
              </a:solidFill>
            </a:rPr>
            <a:t>, 26 (2013) 045004</a:t>
          </a:r>
          <a:endParaRPr lang="it-IT" sz="1400" baseline="0" dirty="0">
            <a:solidFill>
              <a:srgbClr val="002060"/>
            </a:solidFill>
          </a:endParaRPr>
        </a:p>
      </dgm:t>
    </dgm:pt>
    <dgm:pt modelId="{AC318F76-F981-4E17-98F3-91B8801A0D7E}" type="parTrans" cxnId="{CCE555DB-EDE8-4A31-A2B9-44C3F3269B27}">
      <dgm:prSet/>
      <dgm:spPr/>
      <dgm:t>
        <a:bodyPr/>
        <a:lstStyle/>
        <a:p>
          <a:endParaRPr lang="it-IT" sz="1400"/>
        </a:p>
      </dgm:t>
    </dgm:pt>
    <dgm:pt modelId="{7A3E05F6-A214-4CE1-AF60-D12E667A0BE2}" type="sibTrans" cxnId="{CCE555DB-EDE8-4A31-A2B9-44C3F3269B27}">
      <dgm:prSet/>
      <dgm:spPr/>
      <dgm:t>
        <a:bodyPr/>
        <a:lstStyle/>
        <a:p>
          <a:endParaRPr lang="it-IT" sz="1400"/>
        </a:p>
      </dgm:t>
    </dgm:pt>
    <dgm:pt modelId="{787EFA68-D3EE-4F70-9D4B-C442ED552B5A}">
      <dgm:prSet custT="1"/>
      <dgm:spPr>
        <a:solidFill>
          <a:schemeClr val="bg1"/>
        </a:solidFill>
      </dgm:spPr>
      <dgm:t>
        <a:bodyPr/>
        <a:lstStyle/>
        <a:p>
          <a:pPr rtl="0"/>
          <a:r>
            <a:rPr lang="it-IT" sz="1400" baseline="0" dirty="0" smtClean="0">
              <a:solidFill>
                <a:srgbClr val="002060"/>
              </a:solidFill>
            </a:rPr>
            <a:t>A. Malagoli </a:t>
          </a:r>
          <a:r>
            <a:rPr lang="it-IT" sz="1400" i="1" baseline="0" dirty="0" smtClean="0">
              <a:solidFill>
                <a:srgbClr val="002060"/>
              </a:solidFill>
            </a:rPr>
            <a:t>et al </a:t>
          </a:r>
          <a:r>
            <a:rPr lang="it-IT" sz="1400" i="1" baseline="0" dirty="0" err="1" smtClean="0">
              <a:solidFill>
                <a:srgbClr val="002060"/>
              </a:solidFill>
            </a:rPr>
            <a:t>Supercond</a:t>
          </a:r>
          <a:r>
            <a:rPr lang="it-IT" sz="1400" i="1" baseline="0" dirty="0" smtClean="0">
              <a:solidFill>
                <a:srgbClr val="002060"/>
              </a:solidFill>
            </a:rPr>
            <a:t>. Sci. </a:t>
          </a:r>
          <a:r>
            <a:rPr lang="it-IT" sz="1400" i="1" baseline="0" dirty="0" err="1" smtClean="0">
              <a:solidFill>
                <a:srgbClr val="002060"/>
              </a:solidFill>
            </a:rPr>
            <a:t>Technol</a:t>
          </a:r>
          <a:r>
            <a:rPr lang="it-IT" sz="1400" i="1" baseline="0" dirty="0" smtClean="0">
              <a:solidFill>
                <a:srgbClr val="002060"/>
              </a:solidFill>
            </a:rPr>
            <a:t>.</a:t>
          </a:r>
          <a:r>
            <a:rPr lang="it-IT" sz="1400" baseline="0" dirty="0" smtClean="0">
              <a:solidFill>
                <a:srgbClr val="002060"/>
              </a:solidFill>
            </a:rPr>
            <a:t>, 27 (2014) 055022</a:t>
          </a:r>
          <a:endParaRPr lang="it-IT" sz="1400" baseline="0" dirty="0">
            <a:solidFill>
              <a:srgbClr val="002060"/>
            </a:solidFill>
          </a:endParaRPr>
        </a:p>
      </dgm:t>
    </dgm:pt>
    <dgm:pt modelId="{64315623-0359-437A-8C3E-27A3C7B915CB}" type="parTrans" cxnId="{FB505F01-AF28-4794-88CA-134CB07AA511}">
      <dgm:prSet/>
      <dgm:spPr/>
      <dgm:t>
        <a:bodyPr/>
        <a:lstStyle/>
        <a:p>
          <a:endParaRPr lang="it-IT" sz="1400"/>
        </a:p>
      </dgm:t>
    </dgm:pt>
    <dgm:pt modelId="{9B28534A-C427-4CD8-A1E3-077777DCC39C}" type="sibTrans" cxnId="{FB505F01-AF28-4794-88CA-134CB07AA511}">
      <dgm:prSet/>
      <dgm:spPr/>
      <dgm:t>
        <a:bodyPr/>
        <a:lstStyle/>
        <a:p>
          <a:endParaRPr lang="it-IT" sz="1400"/>
        </a:p>
      </dgm:t>
    </dgm:pt>
    <dgm:pt modelId="{DA2E8094-015C-4A80-AAD1-F45FCB6CB625}">
      <dgm:prSet custT="1"/>
      <dgm:spPr>
        <a:solidFill>
          <a:schemeClr val="bg1"/>
        </a:solidFill>
      </dgm:spPr>
      <dgm:t>
        <a:bodyPr/>
        <a:lstStyle/>
        <a:p>
          <a:pPr rtl="0"/>
          <a:r>
            <a:rPr lang="en-US" sz="1400" dirty="0" smtClean="0">
              <a:solidFill>
                <a:srgbClr val="002060"/>
              </a:solidFill>
            </a:rPr>
            <a:t>A. Leveratto </a:t>
          </a:r>
          <a:r>
            <a:rPr lang="en-US" sz="1400" i="1" dirty="0" smtClean="0">
              <a:solidFill>
                <a:srgbClr val="002060"/>
              </a:solidFill>
            </a:rPr>
            <a:t>et al </a:t>
          </a:r>
          <a:r>
            <a:rPr lang="it-IT" sz="1400" i="1" dirty="0" err="1" smtClean="0">
              <a:solidFill>
                <a:srgbClr val="002060"/>
              </a:solidFill>
            </a:rPr>
            <a:t>Supercond</a:t>
          </a:r>
          <a:r>
            <a:rPr lang="it-IT" sz="1400" i="1" dirty="0" smtClean="0">
              <a:solidFill>
                <a:srgbClr val="002060"/>
              </a:solidFill>
            </a:rPr>
            <a:t>. Sci. </a:t>
          </a:r>
          <a:r>
            <a:rPr lang="it-IT" sz="1400" i="1" dirty="0" err="1" smtClean="0">
              <a:solidFill>
                <a:srgbClr val="002060"/>
              </a:solidFill>
            </a:rPr>
            <a:t>Technol</a:t>
          </a:r>
          <a:r>
            <a:rPr lang="it-IT" sz="1400" i="1" dirty="0" smtClean="0">
              <a:solidFill>
                <a:srgbClr val="002060"/>
              </a:solidFill>
            </a:rPr>
            <a:t>.</a:t>
          </a:r>
          <a:r>
            <a:rPr lang="en-US" sz="1400" dirty="0" smtClean="0">
              <a:solidFill>
                <a:srgbClr val="002060"/>
              </a:solidFill>
            </a:rPr>
            <a:t>, 29 (2016) 045005</a:t>
          </a:r>
          <a:endParaRPr lang="it-IT" sz="1400" dirty="0">
            <a:solidFill>
              <a:srgbClr val="002060"/>
            </a:solidFill>
          </a:endParaRPr>
        </a:p>
      </dgm:t>
    </dgm:pt>
    <dgm:pt modelId="{241CC078-C270-42CC-A80B-7B4D6DE59E96}" type="parTrans" cxnId="{32005B90-91E4-4A43-BBE2-13A18E30267E}">
      <dgm:prSet/>
      <dgm:spPr/>
      <dgm:t>
        <a:bodyPr/>
        <a:lstStyle/>
        <a:p>
          <a:endParaRPr lang="it-IT" sz="1400"/>
        </a:p>
      </dgm:t>
    </dgm:pt>
    <dgm:pt modelId="{92468DAA-8224-4CB7-81A9-5946FBBF9093}" type="sibTrans" cxnId="{32005B90-91E4-4A43-BBE2-13A18E30267E}">
      <dgm:prSet/>
      <dgm:spPr/>
      <dgm:t>
        <a:bodyPr/>
        <a:lstStyle/>
        <a:p>
          <a:endParaRPr lang="it-IT" sz="1400"/>
        </a:p>
      </dgm:t>
    </dgm:pt>
    <dgm:pt modelId="{99959A7D-C1B0-46D8-92DC-0FF8B41FA7DF}" type="pres">
      <dgm:prSet presAssocID="{109E91B1-ADCE-4D7F-A11F-59FAAA16BE09}" presName="linear" presStyleCnt="0">
        <dgm:presLayoutVars>
          <dgm:animLvl val="lvl"/>
          <dgm:resizeHandles val="exact"/>
        </dgm:presLayoutVars>
      </dgm:prSet>
      <dgm:spPr/>
      <dgm:t>
        <a:bodyPr/>
        <a:lstStyle/>
        <a:p>
          <a:endParaRPr lang="it-IT"/>
        </a:p>
      </dgm:t>
    </dgm:pt>
    <dgm:pt modelId="{09EE8D9A-547C-4DC3-88C6-0216B0EF1773}" type="pres">
      <dgm:prSet presAssocID="{F7A59CBB-A30F-4655-A107-913524A430F9}" presName="parentText" presStyleLbl="node1" presStyleIdx="0" presStyleCnt="3" custAng="0" custLinFactY="-14475" custLinFactNeighborY="-100000">
        <dgm:presLayoutVars>
          <dgm:chMax val="0"/>
          <dgm:bulletEnabled val="1"/>
        </dgm:presLayoutVars>
      </dgm:prSet>
      <dgm:spPr/>
      <dgm:t>
        <a:bodyPr/>
        <a:lstStyle/>
        <a:p>
          <a:endParaRPr lang="it-IT"/>
        </a:p>
      </dgm:t>
    </dgm:pt>
    <dgm:pt modelId="{42605762-9642-494E-B2FB-EF62A2613123}" type="pres">
      <dgm:prSet presAssocID="{7A3E05F6-A214-4CE1-AF60-D12E667A0BE2}" presName="spacer" presStyleCnt="0"/>
      <dgm:spPr/>
    </dgm:pt>
    <dgm:pt modelId="{88B06680-4D06-49C9-810C-BF6B09B605D5}" type="pres">
      <dgm:prSet presAssocID="{787EFA68-D3EE-4F70-9D4B-C442ED552B5A}" presName="parentText" presStyleLbl="node1" presStyleIdx="1" presStyleCnt="3" custLinFactNeighborY="92403">
        <dgm:presLayoutVars>
          <dgm:chMax val="0"/>
          <dgm:bulletEnabled val="1"/>
        </dgm:presLayoutVars>
      </dgm:prSet>
      <dgm:spPr/>
      <dgm:t>
        <a:bodyPr/>
        <a:lstStyle/>
        <a:p>
          <a:endParaRPr lang="it-IT"/>
        </a:p>
      </dgm:t>
    </dgm:pt>
    <dgm:pt modelId="{32E5FA32-6645-4A16-A7AA-CCA2ABE77080}" type="pres">
      <dgm:prSet presAssocID="{9B28534A-C427-4CD8-A1E3-077777DCC39C}" presName="spacer" presStyleCnt="0"/>
      <dgm:spPr/>
    </dgm:pt>
    <dgm:pt modelId="{CC4C2884-0037-497E-8802-72BD497546FE}" type="pres">
      <dgm:prSet presAssocID="{DA2E8094-015C-4A80-AAD1-F45FCB6CB625}" presName="parentText" presStyleLbl="node1" presStyleIdx="2" presStyleCnt="3" custLinFactNeighborX="-3944" custLinFactNeighborY="20171">
        <dgm:presLayoutVars>
          <dgm:chMax val="0"/>
          <dgm:bulletEnabled val="1"/>
        </dgm:presLayoutVars>
      </dgm:prSet>
      <dgm:spPr/>
      <dgm:t>
        <a:bodyPr/>
        <a:lstStyle/>
        <a:p>
          <a:endParaRPr lang="it-IT"/>
        </a:p>
      </dgm:t>
    </dgm:pt>
  </dgm:ptLst>
  <dgm:cxnLst>
    <dgm:cxn modelId="{CCE555DB-EDE8-4A31-A2B9-44C3F3269B27}" srcId="{109E91B1-ADCE-4D7F-A11F-59FAAA16BE09}" destId="{F7A59CBB-A30F-4655-A107-913524A430F9}" srcOrd="0" destOrd="0" parTransId="{AC318F76-F981-4E17-98F3-91B8801A0D7E}" sibTransId="{7A3E05F6-A214-4CE1-AF60-D12E667A0BE2}"/>
    <dgm:cxn modelId="{A1DD94CA-D9C3-4D32-AC8F-1886A868BF35}" type="presOf" srcId="{109E91B1-ADCE-4D7F-A11F-59FAAA16BE09}" destId="{99959A7D-C1B0-46D8-92DC-0FF8B41FA7DF}" srcOrd="0" destOrd="0" presId="urn:microsoft.com/office/officeart/2005/8/layout/vList2"/>
    <dgm:cxn modelId="{EC8AD21F-9B18-4537-80A9-52C6B9715E06}" type="presOf" srcId="{DA2E8094-015C-4A80-AAD1-F45FCB6CB625}" destId="{CC4C2884-0037-497E-8802-72BD497546FE}" srcOrd="0" destOrd="0" presId="urn:microsoft.com/office/officeart/2005/8/layout/vList2"/>
    <dgm:cxn modelId="{D2386D25-5F14-4D43-9F13-3A0A67C270E1}" type="presOf" srcId="{F7A59CBB-A30F-4655-A107-913524A430F9}" destId="{09EE8D9A-547C-4DC3-88C6-0216B0EF1773}" srcOrd="0" destOrd="0" presId="urn:microsoft.com/office/officeart/2005/8/layout/vList2"/>
    <dgm:cxn modelId="{FB505F01-AF28-4794-88CA-134CB07AA511}" srcId="{109E91B1-ADCE-4D7F-A11F-59FAAA16BE09}" destId="{787EFA68-D3EE-4F70-9D4B-C442ED552B5A}" srcOrd="1" destOrd="0" parTransId="{64315623-0359-437A-8C3E-27A3C7B915CB}" sibTransId="{9B28534A-C427-4CD8-A1E3-077777DCC39C}"/>
    <dgm:cxn modelId="{32005B90-91E4-4A43-BBE2-13A18E30267E}" srcId="{109E91B1-ADCE-4D7F-A11F-59FAAA16BE09}" destId="{DA2E8094-015C-4A80-AAD1-F45FCB6CB625}" srcOrd="2" destOrd="0" parTransId="{241CC078-C270-42CC-A80B-7B4D6DE59E96}" sibTransId="{92468DAA-8224-4CB7-81A9-5946FBBF9093}"/>
    <dgm:cxn modelId="{944E091E-67C3-44E9-9BE3-7C9F060EE961}" type="presOf" srcId="{787EFA68-D3EE-4F70-9D4B-C442ED552B5A}" destId="{88B06680-4D06-49C9-810C-BF6B09B605D5}" srcOrd="0" destOrd="0" presId="urn:microsoft.com/office/officeart/2005/8/layout/vList2"/>
    <dgm:cxn modelId="{0BD54B68-9B2A-4256-B4CB-5CD9A57EA3F4}" type="presParOf" srcId="{99959A7D-C1B0-46D8-92DC-0FF8B41FA7DF}" destId="{09EE8D9A-547C-4DC3-88C6-0216B0EF1773}" srcOrd="0" destOrd="0" presId="urn:microsoft.com/office/officeart/2005/8/layout/vList2"/>
    <dgm:cxn modelId="{B0FAA81B-FA09-4276-BFCA-8C16B1937600}" type="presParOf" srcId="{99959A7D-C1B0-46D8-92DC-0FF8B41FA7DF}" destId="{42605762-9642-494E-B2FB-EF62A2613123}" srcOrd="1" destOrd="0" presId="urn:microsoft.com/office/officeart/2005/8/layout/vList2"/>
    <dgm:cxn modelId="{15E79E6A-ECA4-48BD-AE02-2349716BDFC4}" type="presParOf" srcId="{99959A7D-C1B0-46D8-92DC-0FF8B41FA7DF}" destId="{88B06680-4D06-49C9-810C-BF6B09B605D5}" srcOrd="2" destOrd="0" presId="urn:microsoft.com/office/officeart/2005/8/layout/vList2"/>
    <dgm:cxn modelId="{0FC71309-2B20-4562-9608-42FE62DD991C}" type="presParOf" srcId="{99959A7D-C1B0-46D8-92DC-0FF8B41FA7DF}" destId="{32E5FA32-6645-4A16-A7AA-CCA2ABE77080}" srcOrd="3" destOrd="0" presId="urn:microsoft.com/office/officeart/2005/8/layout/vList2"/>
    <dgm:cxn modelId="{53C1D8F9-10AA-44CB-B294-49CB431F8237}" type="presParOf" srcId="{99959A7D-C1B0-46D8-92DC-0FF8B41FA7DF}" destId="{CC4C2884-0037-497E-8802-72BD497546FE}" srcOrd="4" destOrd="0" presId="urn:microsoft.com/office/officeart/2005/8/layout/vList2"/>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66.wmf"/><Relationship Id="rId2" Type="http://schemas.openxmlformats.org/officeDocument/2006/relationships/image" Target="../media/image65.wmf"/><Relationship Id="rId1" Type="http://schemas.openxmlformats.org/officeDocument/2006/relationships/image" Target="../media/image64.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75.wmf"/><Relationship Id="rId1" Type="http://schemas.openxmlformats.org/officeDocument/2006/relationships/image" Target="../media/image7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6.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87.wmf"/><Relationship Id="rId2" Type="http://schemas.openxmlformats.org/officeDocument/2006/relationships/image" Target="../media/image86.wmf"/><Relationship Id="rId1" Type="http://schemas.openxmlformats.org/officeDocument/2006/relationships/image" Target="../media/image8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0EF761-701E-4783-8256-92BC9DB3BE6E}" type="datetimeFigureOut">
              <a:rPr lang="en-US" smtClean="0"/>
              <a:t>1/21/2019</a:t>
            </a:fld>
            <a:endParaRPr lang="en-US"/>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ED450F-2574-4E5F-A01E-D9FEC6824AD8}" type="slidenum">
              <a:rPr lang="en-US" smtClean="0"/>
              <a:t>‹#›</a:t>
            </a:fld>
            <a:endParaRPr lang="en-US"/>
          </a:p>
        </p:txBody>
      </p:sp>
    </p:spTree>
    <p:extLst>
      <p:ext uri="{BB962C8B-B14F-4D97-AF65-F5344CB8AC3E}">
        <p14:creationId xmlns:p14="http://schemas.microsoft.com/office/powerpoint/2010/main" val="15614159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smtClean="0"/>
              <a:t>Rather …. More appropriate </a:t>
            </a:r>
            <a:r>
              <a:rPr lang="en-US" smtClean="0"/>
              <a:t>good evening</a:t>
            </a:r>
            <a:endParaRPr lang="en-US" dirty="0"/>
          </a:p>
        </p:txBody>
      </p:sp>
      <p:sp>
        <p:nvSpPr>
          <p:cNvPr id="4" name="Segnaposto numero diapositiva 3"/>
          <p:cNvSpPr>
            <a:spLocks noGrp="1"/>
          </p:cNvSpPr>
          <p:nvPr>
            <p:ph type="sldNum" sz="quarter" idx="10"/>
          </p:nvPr>
        </p:nvSpPr>
        <p:spPr/>
        <p:txBody>
          <a:bodyPr/>
          <a:lstStyle/>
          <a:p>
            <a:fld id="{0EED450F-2574-4E5F-A01E-D9FEC6824AD8}" type="slidenum">
              <a:rPr lang="en-US" smtClean="0"/>
              <a:t>1</a:t>
            </a:fld>
            <a:endParaRPr lang="en-US"/>
          </a:p>
        </p:txBody>
      </p:sp>
    </p:spTree>
    <p:extLst>
      <p:ext uri="{BB962C8B-B14F-4D97-AF65-F5344CB8AC3E}">
        <p14:creationId xmlns:p14="http://schemas.microsoft.com/office/powerpoint/2010/main" val="1420204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These results</a:t>
            </a:r>
          </a:p>
          <a:p>
            <a:r>
              <a:rPr lang="en-US" sz="1200" b="0" i="0" u="none" strike="noStrike" kern="1200" baseline="0" dirty="0" smtClean="0">
                <a:solidFill>
                  <a:schemeClr val="tx1"/>
                </a:solidFill>
                <a:latin typeface="+mn-lt"/>
                <a:ea typeface="+mn-ea"/>
                <a:cs typeface="+mn-cs"/>
              </a:rPr>
              <a:t>suggest that FST thin films with high performance can be</a:t>
            </a:r>
          </a:p>
          <a:p>
            <a:r>
              <a:rPr lang="en-US" sz="1200" b="0" i="0" u="none" strike="noStrike" kern="1200" baseline="0" dirty="0" smtClean="0">
                <a:solidFill>
                  <a:schemeClr val="tx1"/>
                </a:solidFill>
                <a:latin typeface="+mn-lt"/>
                <a:ea typeface="+mn-ea"/>
                <a:cs typeface="+mn-cs"/>
              </a:rPr>
              <a:t>fabricated on less-well-textured coated conductor templates,</a:t>
            </a:r>
          </a:p>
          <a:p>
            <a:r>
              <a:rPr lang="en-US" sz="1200" b="0" i="0" u="none" strike="noStrike" kern="1200" baseline="0" dirty="0" smtClean="0">
                <a:solidFill>
                  <a:schemeClr val="tx1"/>
                </a:solidFill>
                <a:latin typeface="+mn-lt"/>
                <a:ea typeface="+mn-ea"/>
                <a:cs typeface="+mn-cs"/>
              </a:rPr>
              <a:t>that is, for FST, highly textured metal tapes are not essential</a:t>
            </a:r>
          </a:p>
          <a:p>
            <a:r>
              <a:rPr lang="en-US" sz="1200" b="0" i="0" u="none" strike="noStrike" kern="1200" baseline="0" dirty="0" smtClean="0">
                <a:solidFill>
                  <a:schemeClr val="tx1"/>
                </a:solidFill>
                <a:latin typeface="+mn-lt"/>
                <a:ea typeface="+mn-ea"/>
                <a:cs typeface="+mn-cs"/>
              </a:rPr>
              <a:t>for producing coated conductors with high performance,</a:t>
            </a:r>
          </a:p>
          <a:p>
            <a:r>
              <a:rPr lang="en-US" sz="1200" b="0" i="0" u="none" strike="noStrike" kern="1200" baseline="0" dirty="0" smtClean="0">
                <a:solidFill>
                  <a:schemeClr val="tx1"/>
                </a:solidFill>
                <a:latin typeface="+mn-lt"/>
                <a:ea typeface="+mn-ea"/>
                <a:cs typeface="+mn-cs"/>
              </a:rPr>
              <a:t>which is </a:t>
            </a:r>
            <a:r>
              <a:rPr lang="en-US" sz="1200" b="0" i="0" u="none" strike="noStrike" kern="1200" baseline="0" dirty="0" err="1" smtClean="0">
                <a:solidFill>
                  <a:schemeClr val="tx1"/>
                </a:solidFill>
                <a:latin typeface="+mn-lt"/>
                <a:ea typeface="+mn-ea"/>
                <a:cs typeface="+mn-cs"/>
              </a:rPr>
              <a:t>ofgreat</a:t>
            </a:r>
            <a:r>
              <a:rPr lang="en-US" sz="1200" b="0" i="0" u="none" strike="noStrike" kern="1200" baseline="0" dirty="0" smtClean="0">
                <a:solidFill>
                  <a:schemeClr val="tx1"/>
                </a:solidFill>
                <a:latin typeface="+mn-lt"/>
                <a:ea typeface="+mn-ea"/>
                <a:cs typeface="+mn-cs"/>
              </a:rPr>
              <a:t> advantage </a:t>
            </a:r>
            <a:r>
              <a:rPr lang="en-US" sz="1200" b="0" i="0" u="none" strike="noStrike" kern="1200" baseline="0" dirty="0" err="1" smtClean="0">
                <a:solidFill>
                  <a:schemeClr val="tx1"/>
                </a:solidFill>
                <a:latin typeface="+mn-lt"/>
                <a:ea typeface="+mn-ea"/>
                <a:cs typeface="+mn-cs"/>
              </a:rPr>
              <a:t>overcuprate-coated</a:t>
            </a:r>
            <a:r>
              <a:rPr lang="en-US" sz="1200" b="0" i="0" u="none" strike="noStrike" kern="1200" baseline="0" dirty="0" smtClean="0">
                <a:solidFill>
                  <a:schemeClr val="tx1"/>
                </a:solidFill>
                <a:latin typeface="+mn-lt"/>
                <a:ea typeface="+mn-ea"/>
                <a:cs typeface="+mn-cs"/>
              </a:rPr>
              <a:t> conductors.</a:t>
            </a:r>
            <a:endParaRPr lang="en-US" dirty="0"/>
          </a:p>
        </p:txBody>
      </p:sp>
      <p:sp>
        <p:nvSpPr>
          <p:cNvPr id="4" name="Segnaposto numero diapositiva 3"/>
          <p:cNvSpPr>
            <a:spLocks noGrp="1"/>
          </p:cNvSpPr>
          <p:nvPr>
            <p:ph type="sldNum" sz="quarter" idx="10"/>
          </p:nvPr>
        </p:nvSpPr>
        <p:spPr/>
        <p:txBody>
          <a:bodyPr/>
          <a:lstStyle/>
          <a:p>
            <a:fld id="{628E9292-E28A-4256-AFE8-5C0B5F879574}" type="slidenum">
              <a:rPr lang="en-US" smtClean="0"/>
              <a:t>19</a:t>
            </a:fld>
            <a:endParaRPr lang="en-US"/>
          </a:p>
        </p:txBody>
      </p:sp>
    </p:spTree>
    <p:extLst>
      <p:ext uri="{BB962C8B-B14F-4D97-AF65-F5344CB8AC3E}">
        <p14:creationId xmlns:p14="http://schemas.microsoft.com/office/powerpoint/2010/main" val="12754217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0EED450F-2574-4E5F-A01E-D9FEC6824AD8}" type="slidenum">
              <a:rPr lang="en-US" smtClean="0"/>
              <a:t>21</a:t>
            </a:fld>
            <a:endParaRPr lang="en-US"/>
          </a:p>
        </p:txBody>
      </p:sp>
    </p:spTree>
    <p:extLst>
      <p:ext uri="{BB962C8B-B14F-4D97-AF65-F5344CB8AC3E}">
        <p14:creationId xmlns:p14="http://schemas.microsoft.com/office/powerpoint/2010/main" val="32277711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sz="1200" kern="1200" dirty="0" smtClean="0">
                <a:solidFill>
                  <a:schemeClr val="tx1"/>
                </a:solidFill>
                <a:effectLst/>
                <a:latin typeface="+mn-lt"/>
                <a:ea typeface="+mn-ea"/>
                <a:cs typeface="+mn-cs"/>
              </a:rPr>
              <a:t>In Figure 2 we show the ϑ-2ϑ scans representative of a commercial rod of INVAR36 as received, compared with a tape after the deformation and before HT and two tapes 50 µm thick after HT at 1000°C. We see that starting from a rod with peaks of all the orientations, we were able to induce the </a:t>
            </a:r>
            <a:r>
              <a:rPr lang="en-US" sz="1200" b="1" kern="1200" dirty="0" smtClean="0">
                <a:solidFill>
                  <a:schemeClr val="tx1"/>
                </a:solidFill>
                <a:effectLst/>
                <a:latin typeface="+mn-lt"/>
                <a:ea typeface="+mn-ea"/>
                <a:cs typeface="+mn-cs"/>
              </a:rPr>
              <a:t>(00l) orientation</a:t>
            </a:r>
            <a:r>
              <a:rPr lang="en-US" sz="1200" kern="1200" dirty="0" smtClean="0">
                <a:solidFill>
                  <a:schemeClr val="tx1"/>
                </a:solidFill>
                <a:effectLst/>
                <a:latin typeface="+mn-lt"/>
                <a:ea typeface="+mn-ea"/>
                <a:cs typeface="+mn-cs"/>
              </a:rPr>
              <a:t> through mechanical deformation and recrystallization. </a:t>
            </a:r>
            <a:r>
              <a:rPr lang="en-GB" sz="1200" kern="1200" dirty="0" smtClean="0">
                <a:solidFill>
                  <a:schemeClr val="tx1"/>
                </a:solidFill>
                <a:effectLst/>
                <a:latin typeface="+mn-lt"/>
                <a:ea typeface="+mn-ea"/>
                <a:cs typeface="+mn-cs"/>
              </a:rPr>
              <a:t>we show the typical </a:t>
            </a:r>
            <a:r>
              <a:rPr lang="en-GB" sz="1200" b="1" kern="1200" dirty="0" smtClean="0">
                <a:solidFill>
                  <a:schemeClr val="tx1"/>
                </a:solidFill>
                <a:effectLst/>
                <a:latin typeface="+mn-lt"/>
                <a:ea typeface="+mn-ea"/>
                <a:cs typeface="+mn-cs"/>
              </a:rPr>
              <a:t>rocking curves on the (200) peak</a:t>
            </a:r>
            <a:r>
              <a:rPr lang="en-GB" sz="1200" kern="1200" dirty="0" smtClean="0">
                <a:solidFill>
                  <a:schemeClr val="tx1"/>
                </a:solidFill>
                <a:effectLst/>
                <a:latin typeface="+mn-lt"/>
                <a:ea typeface="+mn-ea"/>
                <a:cs typeface="+mn-cs"/>
              </a:rPr>
              <a:t> for a 50 µm thick tape after HT, both in rolling directions. </a:t>
            </a:r>
            <a:r>
              <a:rPr lang="en-GB" sz="1200" b="1" kern="1200" dirty="0" smtClean="0">
                <a:solidFill>
                  <a:schemeClr val="tx1"/>
                </a:solidFill>
                <a:effectLst/>
                <a:latin typeface="+mn-lt"/>
                <a:ea typeface="+mn-ea"/>
                <a:cs typeface="+mn-cs"/>
              </a:rPr>
              <a:t>FWHM</a:t>
            </a:r>
            <a:r>
              <a:rPr lang="en-GB" sz="1200" kern="1200" dirty="0" smtClean="0">
                <a:solidFill>
                  <a:schemeClr val="tx1"/>
                </a:solidFill>
                <a:effectLst/>
                <a:latin typeface="+mn-lt"/>
                <a:ea typeface="+mn-ea"/>
                <a:cs typeface="+mn-cs"/>
              </a:rPr>
              <a:t> is in both cases around </a:t>
            </a:r>
            <a:r>
              <a:rPr lang="en-GB" sz="1200" b="1" kern="1200" dirty="0" smtClean="0">
                <a:solidFill>
                  <a:schemeClr val="tx1"/>
                </a:solidFill>
                <a:effectLst/>
                <a:latin typeface="+mn-lt"/>
                <a:ea typeface="+mn-ea"/>
                <a:cs typeface="+mn-cs"/>
              </a:rPr>
              <a:t>9° both in the rolling and in the transverse direction</a:t>
            </a:r>
            <a:r>
              <a:rPr lang="en-GB" sz="1200" kern="1200" dirty="0" smtClean="0">
                <a:solidFill>
                  <a:schemeClr val="tx1"/>
                </a:solidFill>
                <a:effectLst/>
                <a:latin typeface="+mn-lt"/>
                <a:ea typeface="+mn-ea"/>
                <a:cs typeface="+mn-cs"/>
              </a:rPr>
              <a:t>. </a:t>
            </a:r>
            <a:endParaRPr lang="en-US" dirty="0"/>
          </a:p>
        </p:txBody>
      </p:sp>
      <p:sp>
        <p:nvSpPr>
          <p:cNvPr id="4" name="Segnaposto numero diapositiva 3"/>
          <p:cNvSpPr>
            <a:spLocks noGrp="1"/>
          </p:cNvSpPr>
          <p:nvPr>
            <p:ph type="sldNum" sz="quarter" idx="10"/>
          </p:nvPr>
        </p:nvSpPr>
        <p:spPr/>
        <p:txBody>
          <a:bodyPr/>
          <a:lstStyle/>
          <a:p>
            <a:fld id="{628E9292-E28A-4256-AFE8-5C0B5F879574}" type="slidenum">
              <a:rPr lang="en-US" smtClean="0"/>
              <a:t>25</a:t>
            </a:fld>
            <a:endParaRPr lang="en-US"/>
          </a:p>
        </p:txBody>
      </p:sp>
    </p:spTree>
    <p:extLst>
      <p:ext uri="{BB962C8B-B14F-4D97-AF65-F5344CB8AC3E}">
        <p14:creationId xmlns:p14="http://schemas.microsoft.com/office/powerpoint/2010/main" val="16660111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0EED450F-2574-4E5F-A01E-D9FEC6824AD8}" type="slidenum">
              <a:rPr lang="en-US" smtClean="0"/>
              <a:t>26</a:t>
            </a:fld>
            <a:endParaRPr lang="en-US"/>
          </a:p>
        </p:txBody>
      </p:sp>
    </p:spTree>
    <p:extLst>
      <p:ext uri="{BB962C8B-B14F-4D97-AF65-F5344CB8AC3E}">
        <p14:creationId xmlns:p14="http://schemas.microsoft.com/office/powerpoint/2010/main" val="305697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Scanning transmission electron micros-copy (</a:t>
            </a:r>
            <a:r>
              <a:rPr lang="en-US" sz="1200" kern="1200" dirty="0" smtClean="0">
                <a:solidFill>
                  <a:schemeClr val="tx1"/>
                </a:solidFill>
                <a:effectLst/>
                <a:latin typeface="+mn-lt"/>
                <a:ea typeface="+mn-ea"/>
                <a:cs typeface="+mn-cs"/>
              </a:rPr>
              <a:t>STEM) analysis underlines the fundamental role of a buffer layer. Although the deposition temperature of the film is quite low compared to the temperature used for YBCO deposition, and even if the 11 is deposited in ultra-high vacuum, Ni diffusion and partial oxidation of the substrate appear unavoidable, probably due to the local heating induced by the plasma </a:t>
            </a:r>
            <a:r>
              <a:rPr lang="en-US" sz="1200" b="0" i="0" u="none" strike="noStrike" kern="1200" baseline="0" dirty="0" smtClean="0">
                <a:solidFill>
                  <a:schemeClr val="tx1"/>
                </a:solidFill>
                <a:latin typeface="+mn-lt"/>
                <a:ea typeface="+mn-ea"/>
                <a:cs typeface="+mn-cs"/>
              </a:rPr>
              <a:t>Transmission Energy Dis-</a:t>
            </a:r>
            <a:r>
              <a:rPr lang="en-US" sz="1200" b="0" i="0" u="none" strike="noStrike" kern="1200" baseline="0" dirty="0" err="1" smtClean="0">
                <a:solidFill>
                  <a:schemeClr val="tx1"/>
                </a:solidFill>
                <a:latin typeface="+mn-lt"/>
                <a:ea typeface="+mn-ea"/>
                <a:cs typeface="+mn-cs"/>
              </a:rPr>
              <a:t>persive</a:t>
            </a:r>
            <a:r>
              <a:rPr lang="en-US" sz="1200" b="0" i="0" u="none" strike="noStrike" kern="1200" baseline="0" dirty="0" smtClean="0">
                <a:solidFill>
                  <a:schemeClr val="tx1"/>
                </a:solidFill>
                <a:latin typeface="+mn-lt"/>
                <a:ea typeface="+mn-ea"/>
                <a:cs typeface="+mn-cs"/>
              </a:rPr>
              <a:t> X-ray Spectroscopy (TEDS) </a:t>
            </a:r>
            <a:endParaRPr lang="en-US" dirty="0"/>
          </a:p>
        </p:txBody>
      </p:sp>
      <p:sp>
        <p:nvSpPr>
          <p:cNvPr id="4" name="Segnaposto numero diapositiva 3"/>
          <p:cNvSpPr>
            <a:spLocks noGrp="1"/>
          </p:cNvSpPr>
          <p:nvPr>
            <p:ph type="sldNum" sz="quarter" idx="10"/>
          </p:nvPr>
        </p:nvSpPr>
        <p:spPr/>
        <p:txBody>
          <a:bodyPr/>
          <a:lstStyle/>
          <a:p>
            <a:fld id="{0EED450F-2574-4E5F-A01E-D9FEC6824AD8}" type="slidenum">
              <a:rPr lang="en-US" smtClean="0"/>
              <a:t>27</a:t>
            </a:fld>
            <a:endParaRPr lang="en-US"/>
          </a:p>
        </p:txBody>
      </p:sp>
    </p:spTree>
    <p:extLst>
      <p:ext uri="{BB962C8B-B14F-4D97-AF65-F5344CB8AC3E}">
        <p14:creationId xmlns:p14="http://schemas.microsoft.com/office/powerpoint/2010/main" val="5284158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X-ray powder diffraction shows the two samples to be almost single phase. The susceptibility exhibits a Tc onset a 37 K and a </a:t>
            </a:r>
            <a:r>
              <a:rPr lang="en-US" sz="1200" b="0" i="0" u="none" strike="noStrike" kern="1200" baseline="0" dirty="0" err="1" smtClean="0">
                <a:solidFill>
                  <a:schemeClr val="tx1"/>
                </a:solidFill>
                <a:latin typeface="+mn-lt"/>
                <a:ea typeface="+mn-ea"/>
                <a:cs typeface="+mn-cs"/>
              </a:rPr>
              <a:t>shrap</a:t>
            </a:r>
            <a:r>
              <a:rPr lang="en-US" sz="1200" b="0" i="0" u="none" strike="noStrike" kern="1200" baseline="0" dirty="0" smtClean="0">
                <a:solidFill>
                  <a:schemeClr val="tx1"/>
                </a:solidFill>
                <a:latin typeface="+mn-lt"/>
                <a:ea typeface="+mn-ea"/>
                <a:cs typeface="+mn-cs"/>
              </a:rPr>
              <a:t> transition</a:t>
            </a:r>
            <a:endParaRPr lang="en-US" dirty="0"/>
          </a:p>
        </p:txBody>
      </p:sp>
      <p:sp>
        <p:nvSpPr>
          <p:cNvPr id="4" name="Segnaposto numero diapositiva 3"/>
          <p:cNvSpPr>
            <a:spLocks noGrp="1"/>
          </p:cNvSpPr>
          <p:nvPr>
            <p:ph type="sldNum" sz="quarter" idx="10"/>
          </p:nvPr>
        </p:nvSpPr>
        <p:spPr/>
        <p:txBody>
          <a:bodyPr/>
          <a:lstStyle/>
          <a:p>
            <a:fld id="{0EED450F-2574-4E5F-A01E-D9FEC6824AD8}" type="slidenum">
              <a:rPr lang="en-US" smtClean="0"/>
              <a:t>29</a:t>
            </a:fld>
            <a:endParaRPr lang="en-US"/>
          </a:p>
        </p:txBody>
      </p:sp>
    </p:spTree>
    <p:extLst>
      <p:ext uri="{BB962C8B-B14F-4D97-AF65-F5344CB8AC3E}">
        <p14:creationId xmlns:p14="http://schemas.microsoft.com/office/powerpoint/2010/main" val="15315988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0EED450F-2574-4E5F-A01E-D9FEC6824AD8}" type="slidenum">
              <a:rPr lang="en-US" smtClean="0"/>
              <a:t>30</a:t>
            </a:fld>
            <a:endParaRPr lang="en-US"/>
          </a:p>
        </p:txBody>
      </p:sp>
    </p:spTree>
    <p:extLst>
      <p:ext uri="{BB962C8B-B14F-4D97-AF65-F5344CB8AC3E}">
        <p14:creationId xmlns:p14="http://schemas.microsoft.com/office/powerpoint/2010/main" val="3131403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GB" sz="1200" kern="1200" dirty="0" smtClean="0">
                <a:solidFill>
                  <a:schemeClr val="tx1"/>
                </a:solidFill>
                <a:effectLst/>
                <a:latin typeface="+mn-lt"/>
                <a:ea typeface="+mn-ea"/>
                <a:cs typeface="+mn-cs"/>
              </a:rPr>
              <a:t>The Future Circular Collider should reach a collision energy of 100 </a:t>
            </a:r>
            <a:r>
              <a:rPr lang="en-GB" sz="1200" kern="1200" dirty="0" err="1" smtClean="0">
                <a:solidFill>
                  <a:schemeClr val="tx1"/>
                </a:solidFill>
                <a:effectLst/>
                <a:latin typeface="+mn-lt"/>
                <a:ea typeface="+mn-ea"/>
                <a:cs typeface="+mn-cs"/>
              </a:rPr>
              <a:t>TeV</a:t>
            </a:r>
            <a:r>
              <a:rPr lang="en-GB" sz="1200" kern="1200" dirty="0" smtClean="0">
                <a:solidFill>
                  <a:schemeClr val="tx1"/>
                </a:solidFill>
                <a:effectLst/>
                <a:latin typeface="+mn-lt"/>
                <a:ea typeface="+mn-ea"/>
                <a:cs typeface="+mn-cs"/>
              </a:rPr>
              <a:t> thanks to a four times larger radius and double the magnetic field of the LHC. The latter requirement necessitates the development of superconducting materials/conductors with increased operating field</a:t>
            </a:r>
            <a:r>
              <a:rPr lang="en-GB"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Whilst most efforts are focused on Nb</a:t>
            </a:r>
            <a:r>
              <a:rPr lang="en-GB" sz="1200" kern="1200" baseline="-25000" dirty="0" smtClean="0">
                <a:solidFill>
                  <a:schemeClr val="tx1"/>
                </a:solidFill>
                <a:effectLst/>
                <a:latin typeface="+mn-lt"/>
                <a:ea typeface="+mn-ea"/>
                <a:cs typeface="+mn-cs"/>
              </a:rPr>
              <a:t>3</a:t>
            </a:r>
            <a:r>
              <a:rPr lang="en-GB" sz="1200" kern="1200" dirty="0" smtClean="0">
                <a:solidFill>
                  <a:schemeClr val="tx1"/>
                </a:solidFill>
                <a:effectLst/>
                <a:latin typeface="+mn-lt"/>
                <a:ea typeface="+mn-ea"/>
                <a:cs typeface="+mn-cs"/>
              </a:rPr>
              <a:t>Sn wires, this is an opportunity to assess the potential for high field application of newer superconductors. </a:t>
            </a:r>
            <a:endParaRPr lang="en-US" dirty="0"/>
          </a:p>
        </p:txBody>
      </p:sp>
      <p:sp>
        <p:nvSpPr>
          <p:cNvPr id="4" name="Segnaposto numero diapositiva 3"/>
          <p:cNvSpPr>
            <a:spLocks noGrp="1"/>
          </p:cNvSpPr>
          <p:nvPr>
            <p:ph type="sldNum" sz="quarter" idx="10"/>
          </p:nvPr>
        </p:nvSpPr>
        <p:spPr/>
        <p:txBody>
          <a:bodyPr/>
          <a:lstStyle/>
          <a:p>
            <a:fld id="{0EED450F-2574-4E5F-A01E-D9FEC6824AD8}" type="slidenum">
              <a:rPr lang="en-US" smtClean="0"/>
              <a:t>2</a:t>
            </a:fld>
            <a:endParaRPr lang="en-US"/>
          </a:p>
        </p:txBody>
      </p:sp>
    </p:spTree>
    <p:extLst>
      <p:ext uri="{BB962C8B-B14F-4D97-AF65-F5344CB8AC3E}">
        <p14:creationId xmlns:p14="http://schemas.microsoft.com/office/powerpoint/2010/main" val="17265025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smtClean="0"/>
              <a:t>Development of key technologies to be involved in the </a:t>
            </a:r>
          </a:p>
          <a:p>
            <a:r>
              <a:rPr lang="en-US" dirty="0" smtClean="0"/>
              <a:t>design and construction of canted solenoids wound with </a:t>
            </a:r>
          </a:p>
          <a:p>
            <a:r>
              <a:rPr lang="en-US" dirty="0" smtClean="0"/>
              <a:t>High Temperature Superconductors (BiSCCO-1112 and </a:t>
            </a:r>
            <a:r>
              <a:rPr lang="en-US" dirty="0" err="1" smtClean="0"/>
              <a:t>ReBCO</a:t>
            </a:r>
            <a:r>
              <a:rPr lang="en-US" dirty="0" smtClean="0"/>
              <a:t>.)</a:t>
            </a:r>
          </a:p>
          <a:p>
            <a:r>
              <a:rPr lang="en-US" dirty="0" smtClean="0"/>
              <a:t>Development of key technologies to be involved in the </a:t>
            </a:r>
          </a:p>
          <a:p>
            <a:r>
              <a:rPr lang="en-US" dirty="0" smtClean="0"/>
              <a:t>design and construction of canted solenoids wound with </a:t>
            </a:r>
          </a:p>
          <a:p>
            <a:r>
              <a:rPr lang="en-US" dirty="0" smtClean="0"/>
              <a:t>BiSCCO-1112 (high field applications) and MgB2 (low field applications.)</a:t>
            </a:r>
          </a:p>
          <a:p>
            <a:endParaRPr lang="en-US" dirty="0"/>
          </a:p>
        </p:txBody>
      </p:sp>
      <p:sp>
        <p:nvSpPr>
          <p:cNvPr id="4" name="Segnaposto numero diapositiva 3"/>
          <p:cNvSpPr>
            <a:spLocks noGrp="1"/>
          </p:cNvSpPr>
          <p:nvPr>
            <p:ph type="sldNum" sz="quarter" idx="10"/>
          </p:nvPr>
        </p:nvSpPr>
        <p:spPr/>
        <p:txBody>
          <a:bodyPr/>
          <a:lstStyle/>
          <a:p>
            <a:fld id="{0EED450F-2574-4E5F-A01E-D9FEC6824AD8}" type="slidenum">
              <a:rPr lang="en-US" smtClean="0"/>
              <a:t>5</a:t>
            </a:fld>
            <a:endParaRPr lang="en-US"/>
          </a:p>
        </p:txBody>
      </p:sp>
    </p:spTree>
    <p:extLst>
      <p:ext uri="{BB962C8B-B14F-4D97-AF65-F5344CB8AC3E}">
        <p14:creationId xmlns:p14="http://schemas.microsoft.com/office/powerpoint/2010/main" val="3796039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t-IT" altLang="it-IT" smtClean="0"/>
          </a:p>
        </p:txBody>
      </p:sp>
      <p:sp>
        <p:nvSpPr>
          <p:cNvPr id="27652"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BE7A627A-5F63-437D-B810-490AD0999A48}" type="slidenum">
              <a:rPr lang="it-IT" altLang="it-IT" sz="1200" smtClean="0"/>
              <a:pPr/>
              <a:t>6</a:t>
            </a:fld>
            <a:endParaRPr lang="it-IT" altLang="it-IT" sz="1200" smtClean="0"/>
          </a:p>
        </p:txBody>
      </p:sp>
    </p:spTree>
    <p:extLst>
      <p:ext uri="{BB962C8B-B14F-4D97-AF65-F5344CB8AC3E}">
        <p14:creationId xmlns:p14="http://schemas.microsoft.com/office/powerpoint/2010/main" val="466505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0EED450F-2574-4E5F-A01E-D9FEC6824AD8}" type="slidenum">
              <a:rPr lang="en-US" smtClean="0"/>
              <a:t>8</a:t>
            </a:fld>
            <a:endParaRPr lang="en-US"/>
          </a:p>
        </p:txBody>
      </p:sp>
    </p:spTree>
    <p:extLst>
      <p:ext uri="{BB962C8B-B14F-4D97-AF65-F5344CB8AC3E}">
        <p14:creationId xmlns:p14="http://schemas.microsoft.com/office/powerpoint/2010/main" val="1086519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baseline="0" dirty="0" err="1" smtClean="0"/>
              <a:t>nGimat</a:t>
            </a:r>
            <a:r>
              <a:rPr lang="it-IT" baseline="0" dirty="0" smtClean="0"/>
              <a:t> stati uniti</a:t>
            </a:r>
          </a:p>
          <a:p>
            <a:r>
              <a:rPr lang="en-US" sz="1200" kern="1200" dirty="0" smtClean="0">
                <a:solidFill>
                  <a:schemeClr val="tx1"/>
                </a:solidFill>
                <a:effectLst/>
                <a:latin typeface="+mn-lt"/>
                <a:ea typeface="+mn-ea"/>
                <a:cs typeface="+mn-cs"/>
              </a:rPr>
              <a:t>magnetic field up to 14 T performed at ENEA on as long as 1 m Bi-2212 wires to validate the effectiveness of the GDG fabrication process. The results demonstrate no degradation and high homogeneity of our wires passing from short to long length notwithstanding the strong deformation employed by GDG process</a:t>
            </a:r>
            <a:endParaRPr lang="en-US" dirty="0"/>
          </a:p>
        </p:txBody>
      </p:sp>
      <p:sp>
        <p:nvSpPr>
          <p:cNvPr id="4" name="Segnaposto numero diapositiva 3"/>
          <p:cNvSpPr>
            <a:spLocks noGrp="1"/>
          </p:cNvSpPr>
          <p:nvPr>
            <p:ph type="sldNum" sz="quarter" idx="10"/>
          </p:nvPr>
        </p:nvSpPr>
        <p:spPr/>
        <p:txBody>
          <a:bodyPr/>
          <a:lstStyle/>
          <a:p>
            <a:fld id="{0EED450F-2574-4E5F-A01E-D9FEC6824AD8}" type="slidenum">
              <a:rPr lang="en-US" smtClean="0"/>
              <a:t>9</a:t>
            </a:fld>
            <a:endParaRPr lang="en-US"/>
          </a:p>
        </p:txBody>
      </p:sp>
    </p:spTree>
    <p:extLst>
      <p:ext uri="{BB962C8B-B14F-4D97-AF65-F5344CB8AC3E}">
        <p14:creationId xmlns:p14="http://schemas.microsoft.com/office/powerpoint/2010/main" val="8072006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smtClean="0"/>
              <a:t>Significant insights for JC  improvement can still be obtained by an accurate analysis of the Bi-2212 phase evolution during the partial-melt-process:</a:t>
            </a:r>
            <a:r>
              <a:rPr lang="en-US" baseline="0" dirty="0" smtClean="0"/>
              <a:t> </a:t>
            </a:r>
            <a:r>
              <a:rPr lang="en-US" dirty="0" smtClean="0"/>
              <a:t>the processes </a:t>
            </a:r>
            <a:r>
              <a:rPr lang="en-US" dirty="0" err="1" smtClean="0"/>
              <a:t>occuring</a:t>
            </a:r>
            <a:r>
              <a:rPr lang="en-US" dirty="0" smtClean="0"/>
              <a:t> during each step of such heat treatment are not yet completely understood </a:t>
            </a:r>
          </a:p>
          <a:p>
            <a:endParaRPr lang="en-US" dirty="0"/>
          </a:p>
        </p:txBody>
      </p:sp>
      <p:sp>
        <p:nvSpPr>
          <p:cNvPr id="4" name="Segnaposto numero diapositiva 3"/>
          <p:cNvSpPr>
            <a:spLocks noGrp="1"/>
          </p:cNvSpPr>
          <p:nvPr>
            <p:ph type="sldNum" sz="quarter" idx="10"/>
          </p:nvPr>
        </p:nvSpPr>
        <p:spPr/>
        <p:txBody>
          <a:bodyPr/>
          <a:lstStyle/>
          <a:p>
            <a:fld id="{0EED450F-2574-4E5F-A01E-D9FEC6824AD8}" type="slidenum">
              <a:rPr lang="en-US" smtClean="0"/>
              <a:t>10</a:t>
            </a:fld>
            <a:endParaRPr lang="en-US"/>
          </a:p>
        </p:txBody>
      </p:sp>
    </p:spTree>
    <p:extLst>
      <p:ext uri="{BB962C8B-B14F-4D97-AF65-F5344CB8AC3E}">
        <p14:creationId xmlns:p14="http://schemas.microsoft.com/office/powerpoint/2010/main" val="22246486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smtClean="0"/>
              <a:t>The beams emit synchrotron radiation at high power levels, which, to optimize cryogenic efficiency, is absorbed by a beam-facing screen, coated with copper, and held at 50K in the current design </a:t>
            </a:r>
            <a:endParaRPr lang="en-US" dirty="0"/>
          </a:p>
        </p:txBody>
      </p:sp>
      <p:sp>
        <p:nvSpPr>
          <p:cNvPr id="4" name="Segnaposto numero diapositiva 3"/>
          <p:cNvSpPr>
            <a:spLocks noGrp="1"/>
          </p:cNvSpPr>
          <p:nvPr>
            <p:ph type="sldNum" sz="quarter" idx="10"/>
          </p:nvPr>
        </p:nvSpPr>
        <p:spPr/>
        <p:txBody>
          <a:bodyPr/>
          <a:lstStyle/>
          <a:p>
            <a:fld id="{0EED450F-2574-4E5F-A01E-D9FEC6824AD8}" type="slidenum">
              <a:rPr lang="en-US" smtClean="0"/>
              <a:t>12</a:t>
            </a:fld>
            <a:endParaRPr lang="en-US"/>
          </a:p>
        </p:txBody>
      </p:sp>
    </p:spTree>
    <p:extLst>
      <p:ext uri="{BB962C8B-B14F-4D97-AF65-F5344CB8AC3E}">
        <p14:creationId xmlns:p14="http://schemas.microsoft.com/office/powerpoint/2010/main" val="16242787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spc="50" dirty="0" smtClean="0">
                <a:ln w="11430"/>
              </a:rPr>
              <a:t>to develop prototype IBS conductors through reliable, simpler and scalable techniques</a:t>
            </a:r>
            <a:endParaRPr lang="en-US" dirty="0"/>
          </a:p>
        </p:txBody>
      </p:sp>
      <p:sp>
        <p:nvSpPr>
          <p:cNvPr id="4" name="Segnaposto numero diapositiva 3"/>
          <p:cNvSpPr>
            <a:spLocks noGrp="1"/>
          </p:cNvSpPr>
          <p:nvPr>
            <p:ph type="sldNum" sz="quarter" idx="10"/>
          </p:nvPr>
        </p:nvSpPr>
        <p:spPr/>
        <p:txBody>
          <a:bodyPr/>
          <a:lstStyle/>
          <a:p>
            <a:fld id="{0EED450F-2574-4E5F-A01E-D9FEC6824AD8}" type="slidenum">
              <a:rPr lang="en-US" smtClean="0"/>
              <a:t>17</a:t>
            </a:fld>
            <a:endParaRPr lang="en-US"/>
          </a:p>
        </p:txBody>
      </p:sp>
    </p:spTree>
    <p:extLst>
      <p:ext uri="{BB962C8B-B14F-4D97-AF65-F5344CB8AC3E}">
        <p14:creationId xmlns:p14="http://schemas.microsoft.com/office/powerpoint/2010/main" val="280996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it-IT" smtClean="0"/>
              <a:t>Fare clic per modificare lo stile del titolo</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en-US" dirty="0"/>
          </a:p>
        </p:txBody>
      </p:sp>
      <p:sp>
        <p:nvSpPr>
          <p:cNvPr id="7" name="Date Placeholder 6"/>
          <p:cNvSpPr>
            <a:spLocks noGrp="1"/>
          </p:cNvSpPr>
          <p:nvPr>
            <p:ph type="dt" sz="half" idx="10"/>
          </p:nvPr>
        </p:nvSpPr>
        <p:spPr/>
        <p:txBody>
          <a:bodyPr/>
          <a:lstStyle/>
          <a:p>
            <a:fld id="{C00649B3-4378-4A8E-A224-C695980ABB5E}" type="datetimeFigureOut">
              <a:rPr lang="en-US" smtClean="0"/>
              <a:t>1/21/2019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C372E7-7E49-4D5B-9759-959AF55C42F5}" type="slidenum">
              <a:rPr lang="en-US" smtClean="0"/>
              <a:t>‹#›</a:t>
            </a:fld>
            <a:endParaRPr lang="en-US"/>
          </a:p>
        </p:txBody>
      </p:sp>
    </p:spTree>
    <p:extLst>
      <p:ext uri="{BB962C8B-B14F-4D97-AF65-F5344CB8AC3E}">
        <p14:creationId xmlns:p14="http://schemas.microsoft.com/office/powerpoint/2010/main" val="3168076114"/>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C00649B3-4378-4A8E-A224-C695980ABB5E}" type="datetimeFigureOut">
              <a:rPr lang="en-US" smtClean="0"/>
              <a:t>1/21/2019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C372E7-7E49-4D5B-9759-959AF55C42F5}" type="slidenum">
              <a:rPr lang="en-US" smtClean="0"/>
              <a:t>‹#›</a:t>
            </a:fld>
            <a:endParaRPr lang="en-US"/>
          </a:p>
        </p:txBody>
      </p:sp>
    </p:spTree>
    <p:extLst>
      <p:ext uri="{BB962C8B-B14F-4D97-AF65-F5344CB8AC3E}">
        <p14:creationId xmlns:p14="http://schemas.microsoft.com/office/powerpoint/2010/main" val="7007014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C00649B3-4378-4A8E-A224-C695980ABB5E}" type="datetimeFigureOut">
              <a:rPr lang="en-US" smtClean="0"/>
              <a:t>1/21/2019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C372E7-7E49-4D5B-9759-959AF55C42F5}" type="slidenum">
              <a:rPr lang="en-US" smtClean="0"/>
              <a:t>‹#›</a:t>
            </a:fld>
            <a:endParaRPr lang="en-US"/>
          </a:p>
        </p:txBody>
      </p:sp>
    </p:spTree>
    <p:extLst>
      <p:ext uri="{BB962C8B-B14F-4D97-AF65-F5344CB8AC3E}">
        <p14:creationId xmlns:p14="http://schemas.microsoft.com/office/powerpoint/2010/main" val="1323643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idx="1"/>
          </p:nvPr>
        </p:nvSpPr>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C00649B3-4378-4A8E-A224-C695980ABB5E}" type="datetimeFigureOut">
              <a:rPr lang="en-US" smtClean="0"/>
              <a:t>1/21/2019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C372E7-7E49-4D5B-9759-959AF55C42F5}" type="slidenum">
              <a:rPr lang="en-US" smtClean="0"/>
              <a:t>‹#›</a:t>
            </a:fld>
            <a:endParaRPr lang="en-US"/>
          </a:p>
        </p:txBody>
      </p:sp>
    </p:spTree>
    <p:extLst>
      <p:ext uri="{BB962C8B-B14F-4D97-AF65-F5344CB8AC3E}">
        <p14:creationId xmlns:p14="http://schemas.microsoft.com/office/powerpoint/2010/main" val="31649998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Modifica gli stili del testo dello schema</a:t>
            </a:r>
          </a:p>
        </p:txBody>
      </p:sp>
      <p:sp>
        <p:nvSpPr>
          <p:cNvPr id="7" name="Date Placeholder 6"/>
          <p:cNvSpPr>
            <a:spLocks noGrp="1"/>
          </p:cNvSpPr>
          <p:nvPr>
            <p:ph type="dt" sz="half" idx="10"/>
          </p:nvPr>
        </p:nvSpPr>
        <p:spPr/>
        <p:txBody>
          <a:bodyPr/>
          <a:lstStyle/>
          <a:p>
            <a:fld id="{C00649B3-4378-4A8E-A224-C695980ABB5E}" type="datetimeFigureOut">
              <a:rPr lang="en-US" smtClean="0"/>
              <a:t>1/21/2019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C372E7-7E49-4D5B-9759-959AF55C42F5}" type="slidenum">
              <a:rPr lang="en-US" smtClean="0"/>
              <a:t>‹#›</a:t>
            </a:fld>
            <a:endParaRPr lang="en-US"/>
          </a:p>
        </p:txBody>
      </p:sp>
    </p:spTree>
    <p:extLst>
      <p:ext uri="{BB962C8B-B14F-4D97-AF65-F5344CB8AC3E}">
        <p14:creationId xmlns:p14="http://schemas.microsoft.com/office/powerpoint/2010/main" val="245947028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8" name="Date Placeholder 7"/>
          <p:cNvSpPr>
            <a:spLocks noGrp="1"/>
          </p:cNvSpPr>
          <p:nvPr>
            <p:ph type="dt" sz="half" idx="10"/>
          </p:nvPr>
        </p:nvSpPr>
        <p:spPr/>
        <p:txBody>
          <a:bodyPr/>
          <a:lstStyle/>
          <a:p>
            <a:fld id="{C00649B3-4378-4A8E-A224-C695980ABB5E}" type="datetimeFigureOut">
              <a:rPr lang="en-US" smtClean="0"/>
              <a:t>1/21/2019</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E4C372E7-7E49-4D5B-9759-959AF55C42F5}" type="slidenum">
              <a:rPr lang="en-US" smtClean="0"/>
              <a:t>‹#›</a:t>
            </a:fld>
            <a:endParaRPr lang="en-US"/>
          </a:p>
        </p:txBody>
      </p:sp>
    </p:spTree>
    <p:extLst>
      <p:ext uri="{BB962C8B-B14F-4D97-AF65-F5344CB8AC3E}">
        <p14:creationId xmlns:p14="http://schemas.microsoft.com/office/powerpoint/2010/main" val="401598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Modifica gli stili del testo dello schema</a:t>
            </a:r>
          </a:p>
        </p:txBody>
      </p:sp>
      <p:sp>
        <p:nvSpPr>
          <p:cNvPr id="4" name="Content Placeholder 3"/>
          <p:cNvSpPr>
            <a:spLocks noGrp="1"/>
          </p:cNvSpPr>
          <p:nvPr>
            <p:ph sz="half" idx="2"/>
          </p:nvPr>
        </p:nvSpPr>
        <p:spPr>
          <a:xfrm>
            <a:off x="1583436" y="3143250"/>
            <a:ext cx="4270248" cy="2596776"/>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Modifica gli stili del testo dello schema</a:t>
            </a:r>
          </a:p>
        </p:txBody>
      </p:sp>
      <p:sp>
        <p:nvSpPr>
          <p:cNvPr id="7" name="Date Placeholder 6"/>
          <p:cNvSpPr>
            <a:spLocks noGrp="1"/>
          </p:cNvSpPr>
          <p:nvPr>
            <p:ph type="dt" sz="half" idx="10"/>
          </p:nvPr>
        </p:nvSpPr>
        <p:spPr/>
        <p:txBody>
          <a:bodyPr/>
          <a:lstStyle/>
          <a:p>
            <a:fld id="{C00649B3-4378-4A8E-A224-C695980ABB5E}" type="datetimeFigureOut">
              <a:rPr lang="en-US" smtClean="0"/>
              <a:t>1/21/2019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C372E7-7E49-4D5B-9759-959AF55C42F5}" type="slidenum">
              <a:rPr lang="en-US" smtClean="0"/>
              <a:t>‹#›</a:t>
            </a:fld>
            <a:endParaRPr lang="en-US"/>
          </a:p>
        </p:txBody>
      </p:sp>
      <p:sp>
        <p:nvSpPr>
          <p:cNvPr id="10" name="Title 9"/>
          <p:cNvSpPr>
            <a:spLocks noGrp="1"/>
          </p:cNvSpPr>
          <p:nvPr>
            <p:ph type="title"/>
          </p:nvPr>
        </p:nvSpPr>
        <p:spPr/>
        <p:txBody>
          <a:bodyPr/>
          <a:lstStyle/>
          <a:p>
            <a:r>
              <a:rPr lang="it-IT" smtClean="0"/>
              <a:t>Fare clic per modificare lo stile del titolo</a:t>
            </a:r>
            <a:endParaRPr lang="en-US" dirty="0"/>
          </a:p>
        </p:txBody>
      </p:sp>
    </p:spTree>
    <p:extLst>
      <p:ext uri="{BB962C8B-B14F-4D97-AF65-F5344CB8AC3E}">
        <p14:creationId xmlns:p14="http://schemas.microsoft.com/office/powerpoint/2010/main" val="26365736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Date Placeholder 2"/>
          <p:cNvSpPr>
            <a:spLocks noGrp="1"/>
          </p:cNvSpPr>
          <p:nvPr>
            <p:ph type="dt" sz="half" idx="10"/>
          </p:nvPr>
        </p:nvSpPr>
        <p:spPr/>
        <p:txBody>
          <a:bodyPr/>
          <a:lstStyle/>
          <a:p>
            <a:fld id="{C00649B3-4378-4A8E-A224-C695980ABB5E}" type="datetimeFigureOut">
              <a:rPr lang="en-US" smtClean="0"/>
              <a:t>1/21/2019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4C372E7-7E49-4D5B-9759-959AF55C42F5}" type="slidenum">
              <a:rPr lang="en-US" smtClean="0"/>
              <a:t>‹#›</a:t>
            </a:fld>
            <a:endParaRPr lang="en-US"/>
          </a:p>
        </p:txBody>
      </p:sp>
    </p:spTree>
    <p:extLst>
      <p:ext uri="{BB962C8B-B14F-4D97-AF65-F5344CB8AC3E}">
        <p14:creationId xmlns:p14="http://schemas.microsoft.com/office/powerpoint/2010/main" val="2709443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0649B3-4378-4A8E-A224-C695980ABB5E}" type="datetimeFigureOut">
              <a:rPr lang="en-US" smtClean="0"/>
              <a:t>1/21/2019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4C372E7-7E49-4D5B-9759-959AF55C42F5}" type="slidenum">
              <a:rPr lang="en-US" smtClean="0"/>
              <a:t>‹#›</a:t>
            </a:fld>
            <a:endParaRPr lang="en-US"/>
          </a:p>
        </p:txBody>
      </p:sp>
    </p:spTree>
    <p:extLst>
      <p:ext uri="{BB962C8B-B14F-4D97-AF65-F5344CB8AC3E}">
        <p14:creationId xmlns:p14="http://schemas.microsoft.com/office/powerpoint/2010/main" val="1674677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it-IT" smtClean="0"/>
              <a:t>Fare clic per modificare lo stile del titolo</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Modifica gli stili del testo dello schema</a:t>
            </a:r>
          </a:p>
        </p:txBody>
      </p:sp>
      <p:sp>
        <p:nvSpPr>
          <p:cNvPr id="9" name="Date Placeholder 8"/>
          <p:cNvSpPr>
            <a:spLocks noGrp="1"/>
          </p:cNvSpPr>
          <p:nvPr>
            <p:ph type="dt" sz="half" idx="10"/>
          </p:nvPr>
        </p:nvSpPr>
        <p:spPr/>
        <p:txBody>
          <a:bodyPr/>
          <a:lstStyle/>
          <a:p>
            <a:fld id="{C00649B3-4378-4A8E-A224-C695980ABB5E}" type="datetimeFigureOut">
              <a:rPr lang="en-US" smtClean="0"/>
              <a:t>1/21/2019</a:t>
            </a:fld>
            <a:endParaRPr lang="en-US"/>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1" name="Slide Number Placeholder 10"/>
          <p:cNvSpPr>
            <a:spLocks noGrp="1"/>
          </p:cNvSpPr>
          <p:nvPr>
            <p:ph type="sldNum" sz="quarter" idx="12"/>
          </p:nvPr>
        </p:nvSpPr>
        <p:spPr/>
        <p:txBody>
          <a:bodyPr/>
          <a:lstStyle/>
          <a:p>
            <a:fld id="{E4C372E7-7E49-4D5B-9759-959AF55C42F5}" type="slidenum">
              <a:rPr lang="en-US" smtClean="0"/>
              <a:t>‹#›</a:t>
            </a:fld>
            <a:endParaRPr lang="en-US"/>
          </a:p>
        </p:txBody>
      </p:sp>
    </p:spTree>
    <p:extLst>
      <p:ext uri="{BB962C8B-B14F-4D97-AF65-F5344CB8AC3E}">
        <p14:creationId xmlns:p14="http://schemas.microsoft.com/office/powerpoint/2010/main" val="2876847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Modifica gli stili del testo dello schema</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C00649B3-4378-4A8E-A224-C695980ABB5E}" type="datetimeFigureOut">
              <a:rPr lang="en-US" smtClean="0"/>
              <a:t>1/21/2019</a:t>
            </a:fld>
            <a:endParaRPr lang="en-US"/>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0" name="Slide Number Placeholder 9"/>
          <p:cNvSpPr>
            <a:spLocks noGrp="1"/>
          </p:cNvSpPr>
          <p:nvPr>
            <p:ph type="sldNum" sz="quarter" idx="12"/>
          </p:nvPr>
        </p:nvSpPr>
        <p:spPr/>
        <p:txBody>
          <a:bodyPr/>
          <a:lstStyle/>
          <a:p>
            <a:fld id="{E4C372E7-7E49-4D5B-9759-959AF55C42F5}" type="slidenum">
              <a:rPr lang="en-US" smtClean="0"/>
              <a:t>‹#›</a:t>
            </a:fld>
            <a:endParaRPr lang="en-US"/>
          </a:p>
        </p:txBody>
      </p:sp>
    </p:spTree>
    <p:extLst>
      <p:ext uri="{BB962C8B-B14F-4D97-AF65-F5344CB8AC3E}">
        <p14:creationId xmlns:p14="http://schemas.microsoft.com/office/powerpoint/2010/main" val="16493596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C00649B3-4378-4A8E-A224-C695980ABB5E}" type="datetimeFigureOut">
              <a:rPr lang="en-US" smtClean="0"/>
              <a:t>1/21/2019</a:t>
            </a:fld>
            <a:endParaRPr lang="en-US"/>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E4C372E7-7E49-4D5B-9759-959AF55C42F5}" type="slidenum">
              <a:rPr lang="en-US" smtClean="0"/>
              <a:t>‹#›</a:t>
            </a:fld>
            <a:endParaRPr lang="en-US"/>
          </a:p>
        </p:txBody>
      </p:sp>
    </p:spTree>
    <p:extLst>
      <p:ext uri="{BB962C8B-B14F-4D97-AF65-F5344CB8AC3E}">
        <p14:creationId xmlns:p14="http://schemas.microsoft.com/office/powerpoint/2010/main" val="952559818"/>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3" Type="http://schemas.openxmlformats.org/officeDocument/2006/relationships/image" Target="../media/image40.tif"/><Relationship Id="rId7" Type="http://schemas.openxmlformats.org/officeDocument/2006/relationships/image" Target="../media/image35.png"/><Relationship Id="rId2" Type="http://schemas.openxmlformats.org/officeDocument/2006/relationships/image" Target="../media/image39.tiff"/><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9.jpg"/><Relationship Id="rId5" Type="http://schemas.openxmlformats.org/officeDocument/2006/relationships/image" Target="../media/image7.jpg"/><Relationship Id="rId4" Type="http://schemas.openxmlformats.org/officeDocument/2006/relationships/image" Target="../media/image10.gif"/></Relationships>
</file>

<file path=ppt/slides/_rels/slide1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48.png"/></Relationships>
</file>

<file path=ppt/slides/_rels/slide15.xml.rels><?xml version="1.0" encoding="UTF-8" standalone="yes"?>
<Relationships xmlns="http://schemas.openxmlformats.org/package/2006/relationships"><Relationship Id="rId8" Type="http://schemas.openxmlformats.org/officeDocument/2006/relationships/image" Target="../media/image49.wmf"/><Relationship Id="rId3" Type="http://schemas.openxmlformats.org/officeDocument/2006/relationships/image" Target="../media/image50.gif"/><Relationship Id="rId7"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15.jpg"/><Relationship Id="rId5" Type="http://schemas.openxmlformats.org/officeDocument/2006/relationships/image" Target="../media/image5.png"/><Relationship Id="rId4" Type="http://schemas.openxmlformats.org/officeDocument/2006/relationships/image" Target="../media/image51.jpeg"/></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52.png"/><Relationship Id="rId1" Type="http://schemas.openxmlformats.org/officeDocument/2006/relationships/slideLayout" Target="../slideLayouts/slideLayout2.xml"/><Relationship Id="rId5" Type="http://schemas.openxmlformats.org/officeDocument/2006/relationships/image" Target="../media/image54.emf"/><Relationship Id="rId4" Type="http://schemas.openxmlformats.org/officeDocument/2006/relationships/image" Target="../media/image53.png"/></Relationships>
</file>

<file path=ppt/slides/_rels/slide17.xml.rels><?xml version="1.0" encoding="UTF-8" standalone="yes"?>
<Relationships xmlns="http://schemas.openxmlformats.org/package/2006/relationships"><Relationship Id="rId3" Type="http://schemas.openxmlformats.org/officeDocument/2006/relationships/image" Target="../media/image55.jpeg"/><Relationship Id="rId7"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6.jpeg"/><Relationship Id="rId4" Type="http://schemas.openxmlformats.org/officeDocument/2006/relationships/image" Target="../media/image56.jpeg"/></Relationships>
</file>

<file path=ppt/slides/_rels/slide18.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55.jpeg"/><Relationship Id="rId7" Type="http://schemas.openxmlformats.org/officeDocument/2006/relationships/image" Target="../media/image1.png"/><Relationship Id="rId2" Type="http://schemas.openxmlformats.org/officeDocument/2006/relationships/image" Target="../media/image57.jpeg"/><Relationship Id="rId1" Type="http://schemas.openxmlformats.org/officeDocument/2006/relationships/slideLayout" Target="../slideLayouts/slideLayout7.xml"/><Relationship Id="rId6" Type="http://schemas.openxmlformats.org/officeDocument/2006/relationships/image" Target="../media/image59.emf"/><Relationship Id="rId5" Type="http://schemas.openxmlformats.org/officeDocument/2006/relationships/image" Target="../media/image58.jpeg"/><Relationship Id="rId10" Type="http://schemas.openxmlformats.org/officeDocument/2006/relationships/image" Target="../media/image12.gif"/><Relationship Id="rId4" Type="http://schemas.openxmlformats.org/officeDocument/2006/relationships/image" Target="../media/image9.jpg"/><Relationship Id="rId9"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63.emf"/><Relationship Id="rId4" Type="http://schemas.openxmlformats.org/officeDocument/2006/relationships/image" Target="../media/image62.emf"/></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66.wmf"/><Relationship Id="rId3" Type="http://schemas.openxmlformats.org/officeDocument/2006/relationships/notesSlide" Target="../notesSlides/notesSlide11.xml"/><Relationship Id="rId7" Type="http://schemas.openxmlformats.org/officeDocument/2006/relationships/image" Target="../media/image69.png"/><Relationship Id="rId12"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68.png"/><Relationship Id="rId11" Type="http://schemas.openxmlformats.org/officeDocument/2006/relationships/image" Target="../media/image65.wmf"/><Relationship Id="rId5" Type="http://schemas.openxmlformats.org/officeDocument/2006/relationships/image" Target="../media/image67.png"/><Relationship Id="rId10" Type="http://schemas.openxmlformats.org/officeDocument/2006/relationships/oleObject" Target="../embeddings/oleObject4.bin"/><Relationship Id="rId4" Type="http://schemas.openxmlformats.org/officeDocument/2006/relationships/image" Target="../media/image9.jpg"/><Relationship Id="rId9" Type="http://schemas.openxmlformats.org/officeDocument/2006/relationships/image" Target="../media/image64.wmf"/></Relationships>
</file>

<file path=ppt/slides/_rels/slide2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7.xml"/><Relationship Id="rId6" Type="http://schemas.openxmlformats.org/officeDocument/2006/relationships/image" Target="../media/image9.jpg"/><Relationship Id="rId5" Type="http://schemas.openxmlformats.org/officeDocument/2006/relationships/image" Target="../media/image73.png"/><Relationship Id="rId4" Type="http://schemas.openxmlformats.org/officeDocument/2006/relationships/image" Target="../media/image72.png"/></Relationships>
</file>

<file path=ppt/slides/_rels/slide23.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oleObject" Target="../embeddings/oleObject6.bin"/><Relationship Id="rId7" Type="http://schemas.openxmlformats.org/officeDocument/2006/relationships/image" Target="../media/image94.pn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74.wmf"/><Relationship Id="rId11" Type="http://schemas.openxmlformats.org/officeDocument/2006/relationships/image" Target="../media/image9.jpg"/><Relationship Id="rId5" Type="http://schemas.openxmlformats.org/officeDocument/2006/relationships/oleObject" Target="../embeddings/oleObject60.bin"/><Relationship Id="rId10" Type="http://schemas.openxmlformats.org/officeDocument/2006/relationships/image" Target="../media/image75.wmf"/><Relationship Id="rId4" Type="http://schemas.openxmlformats.org/officeDocument/2006/relationships/image" Target="../media/image74.wmf"/><Relationship Id="rId9" Type="http://schemas.openxmlformats.org/officeDocument/2006/relationships/oleObject" Target="../embeddings/oleObject7.bin"/></Relationships>
</file>

<file path=ppt/slides/_rels/slide2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77.png"/><Relationship Id="rId7" Type="http://schemas.openxmlformats.org/officeDocument/2006/relationships/image" Target="../media/image78.jpg"/><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76.wmf"/><Relationship Id="rId5" Type="http://schemas.openxmlformats.org/officeDocument/2006/relationships/oleObject" Target="../embeddings/oleObject8.bin"/><Relationship Id="rId4" Type="http://schemas.openxmlformats.org/officeDocument/2006/relationships/image" Target="../media/image15.jpg"/><Relationship Id="rId9" Type="http://schemas.openxmlformats.org/officeDocument/2006/relationships/image" Target="../media/image79.jpeg"/></Relationships>
</file>

<file path=ppt/slides/_rels/slide25.xml.rels><?xml version="1.0" encoding="UTF-8" standalone="yes"?>
<Relationships xmlns="http://schemas.openxmlformats.org/package/2006/relationships"><Relationship Id="rId8" Type="http://schemas.openxmlformats.org/officeDocument/2006/relationships/image" Target="../media/image83.wmf"/><Relationship Id="rId3" Type="http://schemas.openxmlformats.org/officeDocument/2006/relationships/image" Target="../media/image80.png"/><Relationship Id="rId7" Type="http://schemas.openxmlformats.org/officeDocument/2006/relationships/image" Target="../media/image82.wm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90.png"/><Relationship Id="rId11" Type="http://schemas.openxmlformats.org/officeDocument/2006/relationships/image" Target="../media/image85.png"/><Relationship Id="rId5" Type="http://schemas.openxmlformats.org/officeDocument/2006/relationships/image" Target="../media/image81.png"/><Relationship Id="rId10" Type="http://schemas.openxmlformats.org/officeDocument/2006/relationships/image" Target="../media/image15.jpg"/><Relationship Id="rId4" Type="http://schemas.openxmlformats.org/officeDocument/2006/relationships/image" Target="../media/image470.png"/><Relationship Id="rId9" Type="http://schemas.openxmlformats.org/officeDocument/2006/relationships/image" Target="../media/image84.tiff"/></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11.bin"/><Relationship Id="rId13" Type="http://schemas.openxmlformats.org/officeDocument/2006/relationships/image" Target="../media/image89.png"/><Relationship Id="rId3" Type="http://schemas.openxmlformats.org/officeDocument/2006/relationships/notesSlide" Target="../notesSlides/notesSlide13.xml"/><Relationship Id="rId7" Type="http://schemas.openxmlformats.org/officeDocument/2006/relationships/image" Target="../media/image86.wmf"/><Relationship Id="rId12" Type="http://schemas.openxmlformats.org/officeDocument/2006/relationships/image" Target="../media/image15.jpg"/><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10.bin"/><Relationship Id="rId11" Type="http://schemas.openxmlformats.org/officeDocument/2006/relationships/image" Target="../media/image79.jpeg"/><Relationship Id="rId5" Type="http://schemas.openxmlformats.org/officeDocument/2006/relationships/image" Target="../media/image85.wmf"/><Relationship Id="rId10" Type="http://schemas.openxmlformats.org/officeDocument/2006/relationships/image" Target="../media/image1.png"/><Relationship Id="rId4" Type="http://schemas.openxmlformats.org/officeDocument/2006/relationships/oleObject" Target="../embeddings/oleObject9.bin"/><Relationship Id="rId9" Type="http://schemas.openxmlformats.org/officeDocument/2006/relationships/image" Target="../media/image87.wmf"/><Relationship Id="rId14" Type="http://schemas.openxmlformats.org/officeDocument/2006/relationships/image" Target="../media/image16.jpg"/></Relationships>
</file>

<file path=ppt/slides/_rels/slide2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91.png"/><Relationship Id="rId4" Type="http://schemas.openxmlformats.org/officeDocument/2006/relationships/image" Target="../media/image90.png"/></Relationships>
</file>

<file path=ppt/slides/_rels/slide28.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93.emf"/><Relationship Id="rId7" Type="http://schemas.openxmlformats.org/officeDocument/2006/relationships/image" Target="../media/image6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95.emf"/><Relationship Id="rId4" Type="http://schemas.openxmlformats.org/officeDocument/2006/relationships/image" Target="../media/image94.emf"/><Relationship Id="rId9"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6.emf"/><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98.emf"/><Relationship Id="rId4" Type="http://schemas.openxmlformats.org/officeDocument/2006/relationships/image" Target="../media/image97.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0.gif"/><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9.jpg"/><Relationship Id="rId5" Type="http://schemas.openxmlformats.org/officeDocument/2006/relationships/image" Target="../media/image8.png"/><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gif"/></Relationships>
</file>

<file path=ppt/slides/_rels/slide6.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g"/><Relationship Id="rId7"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g"/></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1.png"/><Relationship Id="rId4" Type="http://schemas.openxmlformats.org/officeDocument/2006/relationships/diagramLayout" Target="../diagrams/layout1.xml"/><Relationship Id="rId9" Type="http://schemas.openxmlformats.org/officeDocument/2006/relationships/image" Target="../media/image15.jpg"/></Relationships>
</file>

<file path=ppt/slides/_rels/slide8.xml.rels><?xml version="1.0" encoding="UTF-8" standalone="yes"?>
<Relationships xmlns="http://schemas.openxmlformats.org/package/2006/relationships"><Relationship Id="rId8" Type="http://schemas.openxmlformats.org/officeDocument/2006/relationships/image" Target="../media/image26.emf"/><Relationship Id="rId13" Type="http://schemas.openxmlformats.org/officeDocument/2006/relationships/image" Target="../media/image290.png"/><Relationship Id="rId3" Type="http://schemas.openxmlformats.org/officeDocument/2006/relationships/notesSlide" Target="../notesSlides/notesSlide5.xml"/><Relationship Id="rId7" Type="http://schemas.openxmlformats.org/officeDocument/2006/relationships/image" Target="../media/image25.jpeg"/><Relationship Id="rId12" Type="http://schemas.openxmlformats.org/officeDocument/2006/relationships/image" Target="../media/image280.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4.jpeg"/><Relationship Id="rId11" Type="http://schemas.openxmlformats.org/officeDocument/2006/relationships/image" Target="../media/image29.png"/><Relationship Id="rId5" Type="http://schemas.openxmlformats.org/officeDocument/2006/relationships/image" Target="../media/image23.wmf"/><Relationship Id="rId10" Type="http://schemas.openxmlformats.org/officeDocument/2006/relationships/image" Target="../media/image28.png"/><Relationship Id="rId4" Type="http://schemas.openxmlformats.org/officeDocument/2006/relationships/oleObject" Target="../embeddings/oleObject1.bin"/><Relationship Id="rId9" Type="http://schemas.openxmlformats.org/officeDocument/2006/relationships/image" Target="../media/image27.png"/></Relationships>
</file>

<file path=ppt/slides/_rels/slide9.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png"/><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0" y="2979296"/>
            <a:ext cx="12192000" cy="1641490"/>
          </a:xfrm>
          <a:noFill/>
          <a:ln>
            <a:noFill/>
          </a:ln>
        </p:spPr>
        <p:txBody>
          <a:bodyPr>
            <a:normAutofit/>
          </a:bodyPr>
          <a:lstStyle/>
          <a:p>
            <a:r>
              <a:rPr lang="en-US" dirty="0"/>
              <a:t>R&amp;D on emerging conductors for high field applications in </a:t>
            </a:r>
            <a:r>
              <a:rPr lang="en-US" dirty="0" smtClean="0"/>
              <a:t>ITALY</a:t>
            </a:r>
            <a:endParaRPr lang="en-US" dirty="0"/>
          </a:p>
        </p:txBody>
      </p:sp>
      <p:sp>
        <p:nvSpPr>
          <p:cNvPr id="6" name="Sottotitolo 5"/>
          <p:cNvSpPr>
            <a:spLocks noGrp="1"/>
          </p:cNvSpPr>
          <p:nvPr>
            <p:ph type="subTitle" idx="1"/>
          </p:nvPr>
        </p:nvSpPr>
        <p:spPr>
          <a:xfrm>
            <a:off x="2426449" y="4950538"/>
            <a:ext cx="6801612" cy="2584294"/>
          </a:xfrm>
        </p:spPr>
        <p:txBody>
          <a:bodyPr>
            <a:normAutofit/>
          </a:bodyPr>
          <a:lstStyle/>
          <a:p>
            <a:r>
              <a:rPr lang="it-IT" sz="3200" b="1" dirty="0" smtClean="0">
                <a:solidFill>
                  <a:srgbClr val="C00000"/>
                </a:solidFill>
              </a:rPr>
              <a:t>Marina Putti</a:t>
            </a:r>
          </a:p>
          <a:p>
            <a:r>
              <a:rPr lang="it-IT" sz="3200" dirty="0" smtClean="0"/>
              <a:t>Università di Genova &amp; CNR-Spin</a:t>
            </a:r>
            <a:endParaRPr lang="en-US" sz="3200" dirty="0"/>
          </a:p>
        </p:txBody>
      </p:sp>
      <p:pic>
        <p:nvPicPr>
          <p:cNvPr id="16" name="Picture 2"/>
          <p:cNvPicPr>
            <a:picLocks noChangeAspect="1" noChangeArrowheads="1"/>
          </p:cNvPicPr>
          <p:nvPr/>
        </p:nvPicPr>
        <p:blipFill>
          <a:blip r:embed="rId3" cstate="print"/>
          <a:srcRect/>
          <a:stretch>
            <a:fillRect/>
          </a:stretch>
        </p:blipFill>
        <p:spPr bwMode="auto">
          <a:xfrm>
            <a:off x="8941298" y="4846710"/>
            <a:ext cx="971114" cy="1395975"/>
          </a:xfrm>
          <a:prstGeom prst="rect">
            <a:avLst/>
          </a:prstGeom>
          <a:ln>
            <a:noFill/>
          </a:ln>
          <a:effectLst>
            <a:outerShdw blurRad="292100" dist="139700" dir="2700000" algn="tl" rotWithShape="0">
              <a:srgbClr val="333333">
                <a:alpha val="65000"/>
              </a:srgbClr>
            </a:outerShdw>
          </a:effectLst>
        </p:spPr>
      </p:pic>
      <p:pic>
        <p:nvPicPr>
          <p:cNvPr id="17" name="Picture 2" descr="http://www.fisica.unige.it/scienzadeimateriali/images/sdm/logo_unig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42098" y="4950538"/>
            <a:ext cx="893183" cy="118077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 name="Immagin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8055" y="327910"/>
            <a:ext cx="10058400" cy="2078875"/>
          </a:xfrm>
          <a:prstGeom prst="rect">
            <a:avLst/>
          </a:prstGeom>
        </p:spPr>
      </p:pic>
      <p:pic>
        <p:nvPicPr>
          <p:cNvPr id="4" name="Immagin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4508" y="5036207"/>
            <a:ext cx="1206478" cy="1206478"/>
          </a:xfrm>
          <a:prstGeom prst="rect">
            <a:avLst/>
          </a:prstGeom>
          <a:ln>
            <a:noFill/>
          </a:ln>
          <a:effectLst>
            <a:outerShdw blurRad="292100" dist="139700" dir="2700000" algn="tl" rotWithShape="0">
              <a:srgbClr val="333333">
                <a:alpha val="65000"/>
              </a:srgbClr>
            </a:outerShdw>
          </a:effectLst>
        </p:spPr>
      </p:pic>
      <p:sp>
        <p:nvSpPr>
          <p:cNvPr id="5" name="CasellaDiTesto 4"/>
          <p:cNvSpPr txBox="1"/>
          <p:nvPr/>
        </p:nvSpPr>
        <p:spPr>
          <a:xfrm>
            <a:off x="4636168" y="1716506"/>
            <a:ext cx="1992661" cy="369332"/>
          </a:xfrm>
          <a:prstGeom prst="rect">
            <a:avLst/>
          </a:prstGeom>
          <a:noFill/>
        </p:spPr>
        <p:txBody>
          <a:bodyPr wrap="none" rtlCol="0">
            <a:spAutoFit/>
          </a:bodyPr>
          <a:lstStyle/>
          <a:p>
            <a:r>
              <a:rPr lang="en-US" dirty="0"/>
              <a:t>21-23 January 2019</a:t>
            </a:r>
          </a:p>
        </p:txBody>
      </p:sp>
      <p:sp>
        <p:nvSpPr>
          <p:cNvPr id="7" name="CasellaDiTesto 6"/>
          <p:cNvSpPr txBox="1"/>
          <p:nvPr/>
        </p:nvSpPr>
        <p:spPr>
          <a:xfrm>
            <a:off x="3593432" y="6468609"/>
            <a:ext cx="4624471" cy="369332"/>
          </a:xfrm>
          <a:prstGeom prst="rect">
            <a:avLst/>
          </a:prstGeom>
          <a:solidFill>
            <a:schemeClr val="tx1">
              <a:lumMod val="85000"/>
            </a:schemeClr>
          </a:solidFill>
        </p:spPr>
        <p:txBody>
          <a:bodyPr wrap="none" rtlCol="0">
            <a:spAutoFit/>
          </a:bodyPr>
          <a:lstStyle/>
          <a:p>
            <a:r>
              <a:rPr lang="en-US" dirty="0" err="1" smtClean="0">
                <a:solidFill>
                  <a:schemeClr val="bg1"/>
                </a:solidFill>
              </a:rPr>
              <a:t>M.Putti</a:t>
            </a:r>
            <a:r>
              <a:rPr lang="en-US" dirty="0" smtClean="0">
                <a:solidFill>
                  <a:schemeClr val="bg1"/>
                </a:solidFill>
              </a:rPr>
              <a:t>, KEK, </a:t>
            </a:r>
            <a:r>
              <a:rPr lang="en-US" dirty="0">
                <a:solidFill>
                  <a:schemeClr val="bg1"/>
                </a:solidFill>
              </a:rPr>
              <a:t>Tsukuba </a:t>
            </a:r>
            <a:r>
              <a:rPr lang="en-US" dirty="0" smtClean="0">
                <a:solidFill>
                  <a:schemeClr val="bg1"/>
                </a:solidFill>
              </a:rPr>
              <a:t>Campus, 21 January 2019</a:t>
            </a:r>
            <a:endParaRPr lang="en-US" dirty="0">
              <a:solidFill>
                <a:schemeClr val="bg1"/>
              </a:solidFill>
            </a:endParaRPr>
          </a:p>
        </p:txBody>
      </p:sp>
    </p:spTree>
    <p:extLst>
      <p:ext uri="{BB962C8B-B14F-4D97-AF65-F5344CB8AC3E}">
        <p14:creationId xmlns:p14="http://schemas.microsoft.com/office/powerpoint/2010/main" val="20806802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32200" y="375926"/>
            <a:ext cx="5246557" cy="978729"/>
          </a:xfr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10800000" scaled="1"/>
            <a:tileRect/>
          </a:gradFill>
          <a:ln w="31750" cap="sq">
            <a:noFill/>
            <a:miter lim="800000"/>
          </a:ln>
          <a:effectLst>
            <a:outerShdw dist="107763" dir="13500000" algn="ctr" rotWithShape="0">
              <a:schemeClr val="bg2">
                <a:alpha val="50000"/>
              </a:schemeClr>
            </a:outerShdw>
          </a:effectLst>
        </p:spPr>
        <p:txBody>
          <a:bodyPr vert="horz" wrap="square" lIns="91440" tIns="45720" rIns="91440" bIns="45720"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defTabSz="457200"/>
            <a:r>
              <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rPr>
              <a:t>Heat</a:t>
            </a:r>
            <a:r>
              <a:rPr lang="it-IT"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rPr>
              <a:t> treatment </a:t>
            </a:r>
            <a:r>
              <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rPr>
              <a:t>optimization</a:t>
            </a:r>
          </a:p>
        </p:txBody>
      </p:sp>
      <p:sp>
        <p:nvSpPr>
          <p:cNvPr id="13" name="Segnaposto contenuto 12"/>
          <p:cNvSpPr>
            <a:spLocks noGrp="1"/>
          </p:cNvSpPr>
          <p:nvPr>
            <p:ph sz="half" idx="1"/>
          </p:nvPr>
        </p:nvSpPr>
        <p:spPr>
          <a:xfrm>
            <a:off x="986817" y="1759418"/>
            <a:ext cx="3937322" cy="3535463"/>
          </a:xfrm>
        </p:spPr>
        <p:txBody>
          <a:bodyPr>
            <a:normAutofit/>
          </a:bodyPr>
          <a:lstStyle/>
          <a:p>
            <a:r>
              <a:rPr lang="en-US" sz="2000" dirty="0" smtClean="0"/>
              <a:t>In-situ X-ray diffraction of Bi(2212)-wire</a:t>
            </a:r>
          </a:p>
          <a:p>
            <a:r>
              <a:rPr lang="en-US" sz="2000" dirty="0" smtClean="0"/>
              <a:t>Aim: Bi(2212) phase </a:t>
            </a:r>
            <a:r>
              <a:rPr lang="en-US" sz="2000" dirty="0"/>
              <a:t>evolution during heat </a:t>
            </a:r>
            <a:r>
              <a:rPr lang="en-US" sz="2000" dirty="0" smtClean="0"/>
              <a:t>treatment</a:t>
            </a:r>
          </a:p>
        </p:txBody>
      </p:sp>
      <p:pic>
        <p:nvPicPr>
          <p:cNvPr id="8" name="Immagine 7"/>
          <p:cNvPicPr>
            <a:picLocks noChangeAspect="1"/>
          </p:cNvPicPr>
          <p:nvPr/>
        </p:nvPicPr>
        <p:blipFill>
          <a:blip r:embed="rId3"/>
          <a:stretch>
            <a:fillRect/>
          </a:stretch>
        </p:blipFill>
        <p:spPr>
          <a:xfrm>
            <a:off x="507623" y="3913104"/>
            <a:ext cx="4127924" cy="1786540"/>
          </a:xfrm>
          <a:prstGeom prst="rect">
            <a:avLst/>
          </a:prstGeom>
        </p:spPr>
      </p:pic>
      <p:pic>
        <p:nvPicPr>
          <p:cNvPr id="6" name="Immagine 5"/>
          <p:cNvPicPr/>
          <p:nvPr/>
        </p:nvPicPr>
        <p:blipFill>
          <a:blip r:embed="rId4">
            <a:extLst>
              <a:ext uri="{28A0092B-C50C-407E-A947-70E740481C1C}">
                <a14:useLocalDpi xmlns:a14="http://schemas.microsoft.com/office/drawing/2010/main" val="0"/>
              </a:ext>
            </a:extLst>
          </a:blip>
          <a:srcRect/>
          <a:stretch>
            <a:fillRect/>
          </a:stretch>
        </p:blipFill>
        <p:spPr bwMode="auto">
          <a:xfrm>
            <a:off x="6079877" y="480435"/>
            <a:ext cx="4116460" cy="4057874"/>
          </a:xfrm>
          <a:prstGeom prst="rect">
            <a:avLst/>
          </a:prstGeom>
          <a:noFill/>
        </p:spPr>
      </p:pic>
      <p:sp>
        <p:nvSpPr>
          <p:cNvPr id="11" name="Rettangolo 10"/>
          <p:cNvSpPr/>
          <p:nvPr/>
        </p:nvSpPr>
        <p:spPr>
          <a:xfrm>
            <a:off x="2389528" y="6238579"/>
            <a:ext cx="6874824" cy="47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algn="ctr" defTabSz="577835">
              <a:lnSpc>
                <a:spcPct val="90000"/>
              </a:lnSpc>
              <a:spcAft>
                <a:spcPct val="35000"/>
              </a:spcAft>
            </a:pPr>
            <a:r>
              <a:rPr lang="da-DK" sz="1950" dirty="0" smtClean="0">
                <a:solidFill>
                  <a:srgbClr val="002060"/>
                </a:solidFill>
              </a:rPr>
              <a:t>A</a:t>
            </a:r>
            <a:r>
              <a:rPr lang="da-DK" sz="1950" dirty="0">
                <a:solidFill>
                  <a:srgbClr val="002060"/>
                </a:solidFill>
              </a:rPr>
              <a:t>. Martinelli et al. Phys. Rev. M., vol. 2, 2018, Art. No. 084801</a:t>
            </a:r>
          </a:p>
        </p:txBody>
      </p:sp>
      <p:pic>
        <p:nvPicPr>
          <p:cNvPr id="3" name="Immagine 2"/>
          <p:cNvPicPr>
            <a:picLocks noChangeAspect="1"/>
          </p:cNvPicPr>
          <p:nvPr/>
        </p:nvPicPr>
        <p:blipFill>
          <a:blip r:embed="rId5"/>
          <a:stretch>
            <a:fillRect/>
          </a:stretch>
        </p:blipFill>
        <p:spPr>
          <a:xfrm>
            <a:off x="10161167" y="163024"/>
            <a:ext cx="1784648" cy="1596394"/>
          </a:xfrm>
          <a:prstGeom prst="rect">
            <a:avLst/>
          </a:prstGeom>
        </p:spPr>
      </p:pic>
      <p:pic>
        <p:nvPicPr>
          <p:cNvPr id="9" name="Immagine 8"/>
          <p:cNvPicPr>
            <a:picLocks noChangeAspect="1"/>
          </p:cNvPicPr>
          <p:nvPr/>
        </p:nvPicPr>
        <p:blipFill rotWithShape="1">
          <a:blip r:embed="rId6">
            <a:extLst>
              <a:ext uri="{28A0092B-C50C-407E-A947-70E740481C1C}">
                <a14:useLocalDpi xmlns:a14="http://schemas.microsoft.com/office/drawing/2010/main" val="0"/>
              </a:ext>
            </a:extLst>
          </a:blip>
          <a:srcRect r="36255"/>
          <a:stretch/>
        </p:blipFill>
        <p:spPr bwMode="auto">
          <a:xfrm>
            <a:off x="5631512" y="2689826"/>
            <a:ext cx="5213871" cy="3274927"/>
          </a:xfrm>
          <a:prstGeom prst="rect">
            <a:avLst/>
          </a:prstGeom>
          <a:noFill/>
        </p:spPr>
      </p:pic>
    </p:spTree>
    <p:extLst>
      <p:ext uri="{BB962C8B-B14F-4D97-AF65-F5344CB8AC3E}">
        <p14:creationId xmlns:p14="http://schemas.microsoft.com/office/powerpoint/2010/main" val="764032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9390" y="346397"/>
            <a:ext cx="3434880" cy="2639715"/>
          </a:xfrm>
          <a:prstGeom prst="rect">
            <a:avLst/>
          </a:prstGeom>
          <a:ln>
            <a:solidFill>
              <a:schemeClr val="accent5"/>
            </a:solidFill>
          </a:ln>
        </p:spPr>
      </p:pic>
      <p:sp>
        <p:nvSpPr>
          <p:cNvPr id="7" name="CasellaDiTesto 6"/>
          <p:cNvSpPr txBox="1"/>
          <p:nvPr/>
        </p:nvSpPr>
        <p:spPr>
          <a:xfrm>
            <a:off x="123752" y="102622"/>
            <a:ext cx="3022046" cy="400110"/>
          </a:xfrm>
          <a:prstGeom prst="rect">
            <a:avLst/>
          </a:prstGeom>
          <a:solidFill>
            <a:schemeClr val="accent4"/>
          </a:solidFill>
        </p:spPr>
        <p:txBody>
          <a:bodyPr wrap="none" rtlCol="0">
            <a:spAutoFit/>
          </a:bodyPr>
          <a:lstStyle/>
          <a:p>
            <a:r>
              <a:rPr lang="it-IT" sz="2000" b="1" dirty="0" err="1"/>
              <a:t>Texturing</a:t>
            </a:r>
            <a:r>
              <a:rPr lang="it-IT" sz="2000" b="1" dirty="0"/>
              <a:t> of 2212 </a:t>
            </a:r>
            <a:r>
              <a:rPr lang="it-IT" sz="2000" b="1" dirty="0" err="1"/>
              <a:t>phase</a:t>
            </a:r>
            <a:endParaRPr lang="it-IT" sz="2000" b="1" dirty="0"/>
          </a:p>
        </p:txBody>
      </p:sp>
      <p:grpSp>
        <p:nvGrpSpPr>
          <p:cNvPr id="8" name="Gruppo 7"/>
          <p:cNvGrpSpPr>
            <a:grpSpLocks noChangeAspect="1"/>
          </p:cNvGrpSpPr>
          <p:nvPr/>
        </p:nvGrpSpPr>
        <p:grpSpPr>
          <a:xfrm>
            <a:off x="589390" y="3330548"/>
            <a:ext cx="4022828" cy="3230261"/>
            <a:chOff x="6092638" y="753373"/>
            <a:chExt cx="5014053" cy="3951977"/>
          </a:xfrm>
        </p:grpSpPr>
        <p:pic>
          <p:nvPicPr>
            <p:cNvPr id="9" name="Immagine 8"/>
            <p:cNvPicPr/>
            <p:nvPr/>
          </p:nvPicPr>
          <p:blipFill>
            <a:blip r:embed="rId3">
              <a:extLst>
                <a:ext uri="{28A0092B-C50C-407E-A947-70E740481C1C}">
                  <a14:useLocalDpi xmlns:a14="http://schemas.microsoft.com/office/drawing/2010/main" val="0"/>
                </a:ext>
              </a:extLst>
            </a:blip>
            <a:stretch>
              <a:fillRect/>
            </a:stretch>
          </p:blipFill>
          <p:spPr>
            <a:xfrm>
              <a:off x="6092638" y="753373"/>
              <a:ext cx="5014053" cy="3951977"/>
            </a:xfrm>
            <a:prstGeom prst="rect">
              <a:avLst/>
            </a:prstGeom>
            <a:ln>
              <a:solidFill>
                <a:schemeClr val="accent5"/>
              </a:solidFill>
            </a:ln>
          </p:spPr>
        </p:pic>
        <p:cxnSp>
          <p:nvCxnSpPr>
            <p:cNvPr id="10" name="Connettore 1 7"/>
            <p:cNvCxnSpPr/>
            <p:nvPr/>
          </p:nvCxnSpPr>
          <p:spPr>
            <a:xfrm>
              <a:off x="6505691" y="3641766"/>
              <a:ext cx="4536000"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CasellaDiTesto 10"/>
            <p:cNvSpPr txBox="1"/>
            <p:nvPr/>
          </p:nvSpPr>
          <p:spPr>
            <a:xfrm>
              <a:off x="8344431" y="3343275"/>
              <a:ext cx="790601" cy="369332"/>
            </a:xfrm>
            <a:prstGeom prst="rect">
              <a:avLst/>
            </a:prstGeom>
            <a:noFill/>
            <a:ln>
              <a:solidFill>
                <a:schemeClr val="accent5"/>
              </a:solidFill>
            </a:ln>
          </p:spPr>
          <p:txBody>
            <a:bodyPr wrap="none" rtlCol="0">
              <a:spAutoFit/>
            </a:bodyPr>
            <a:lstStyle/>
            <a:p>
              <a:r>
                <a:rPr lang="it-IT" dirty="0" smtClean="0"/>
                <a:t>849 °C</a:t>
              </a:r>
              <a:endParaRPr lang="it-IT" dirty="0"/>
            </a:p>
          </p:txBody>
        </p:sp>
        <p:cxnSp>
          <p:nvCxnSpPr>
            <p:cNvPr id="12" name="Connettore 1 9"/>
            <p:cNvCxnSpPr/>
            <p:nvPr/>
          </p:nvCxnSpPr>
          <p:spPr>
            <a:xfrm>
              <a:off x="6496166" y="2205626"/>
              <a:ext cx="4536000"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CasellaDiTesto 12"/>
            <p:cNvSpPr txBox="1"/>
            <p:nvPr/>
          </p:nvSpPr>
          <p:spPr>
            <a:xfrm>
              <a:off x="8336641" y="1889783"/>
              <a:ext cx="790601" cy="369332"/>
            </a:xfrm>
            <a:prstGeom prst="rect">
              <a:avLst/>
            </a:prstGeom>
            <a:noFill/>
            <a:ln>
              <a:solidFill>
                <a:schemeClr val="accent5"/>
              </a:solidFill>
            </a:ln>
          </p:spPr>
          <p:txBody>
            <a:bodyPr wrap="none" rtlCol="0">
              <a:spAutoFit/>
            </a:bodyPr>
            <a:lstStyle/>
            <a:p>
              <a:r>
                <a:rPr lang="it-IT" dirty="0" smtClean="0"/>
                <a:t>850 °C</a:t>
              </a:r>
              <a:endParaRPr lang="it-IT" dirty="0"/>
            </a:p>
          </p:txBody>
        </p:sp>
        <p:cxnSp>
          <p:nvCxnSpPr>
            <p:cNvPr id="14" name="Connettore 1 11"/>
            <p:cNvCxnSpPr/>
            <p:nvPr/>
          </p:nvCxnSpPr>
          <p:spPr>
            <a:xfrm>
              <a:off x="6505691" y="2443751"/>
              <a:ext cx="4536000"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CasellaDiTesto 14"/>
            <p:cNvSpPr txBox="1"/>
            <p:nvPr/>
          </p:nvSpPr>
          <p:spPr>
            <a:xfrm>
              <a:off x="8336640" y="2165866"/>
              <a:ext cx="790601" cy="369332"/>
            </a:xfrm>
            <a:prstGeom prst="rect">
              <a:avLst/>
            </a:prstGeom>
            <a:noFill/>
            <a:ln>
              <a:solidFill>
                <a:schemeClr val="accent5"/>
              </a:solidFill>
            </a:ln>
          </p:spPr>
          <p:txBody>
            <a:bodyPr wrap="none" rtlCol="0">
              <a:spAutoFit/>
            </a:bodyPr>
            <a:lstStyle/>
            <a:p>
              <a:r>
                <a:rPr lang="it-IT" dirty="0" smtClean="0"/>
                <a:t>856 °C</a:t>
              </a:r>
              <a:endParaRPr lang="it-IT" dirty="0"/>
            </a:p>
          </p:txBody>
        </p:sp>
      </p:grpSp>
      <p:grpSp>
        <p:nvGrpSpPr>
          <p:cNvPr id="31" name="Gruppo 30"/>
          <p:cNvGrpSpPr/>
          <p:nvPr/>
        </p:nvGrpSpPr>
        <p:grpSpPr>
          <a:xfrm>
            <a:off x="6088850" y="3591890"/>
            <a:ext cx="4284648" cy="3073264"/>
            <a:chOff x="5402142" y="3620786"/>
            <a:chExt cx="4284648" cy="3073264"/>
          </a:xfrm>
        </p:grpSpPr>
        <p:grpSp>
          <p:nvGrpSpPr>
            <p:cNvPr id="16" name="Gruppo 15"/>
            <p:cNvGrpSpPr>
              <a:grpSpLocks noChangeAspect="1"/>
            </p:cNvGrpSpPr>
            <p:nvPr/>
          </p:nvGrpSpPr>
          <p:grpSpPr>
            <a:xfrm>
              <a:off x="6484325" y="3693983"/>
              <a:ext cx="3014737" cy="2116930"/>
              <a:chOff x="5610495" y="1195354"/>
              <a:chExt cx="3500438" cy="2457986"/>
            </a:xfrm>
          </p:grpSpPr>
          <p:pic>
            <p:nvPicPr>
              <p:cNvPr id="17" name="Inhaltsplatzhalter 4"/>
              <p:cNvPicPr>
                <a:picLocks noChangeAspect="1"/>
              </p:cNvPicPr>
              <p:nvPr/>
            </p:nvPicPr>
            <p:blipFill rotWithShape="1">
              <a:blip r:embed="rId4">
                <a:clrChange>
                  <a:clrFrom>
                    <a:srgbClr val="FFFFFF"/>
                  </a:clrFrom>
                  <a:clrTo>
                    <a:srgbClr val="FFFFFF">
                      <a:alpha val="0"/>
                    </a:srgbClr>
                  </a:clrTo>
                </a:clrChange>
              </a:blip>
              <a:srcRect t="12915"/>
              <a:stretch/>
            </p:blipFill>
            <p:spPr>
              <a:xfrm>
                <a:off x="5610495" y="1195354"/>
                <a:ext cx="3500438" cy="2457986"/>
              </a:xfrm>
              <a:prstGeom prst="rect">
                <a:avLst/>
              </a:prstGeom>
            </p:spPr>
          </p:pic>
          <p:sp>
            <p:nvSpPr>
              <p:cNvPr id="18" name="Rechteck 22"/>
              <p:cNvSpPr/>
              <p:nvPr/>
            </p:nvSpPr>
            <p:spPr>
              <a:xfrm>
                <a:off x="6546599" y="1915434"/>
                <a:ext cx="1080120" cy="1080120"/>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9" name="Textfeld 16"/>
              <p:cNvSpPr txBox="1"/>
              <p:nvPr/>
            </p:nvSpPr>
            <p:spPr>
              <a:xfrm>
                <a:off x="5754510" y="1235957"/>
                <a:ext cx="1204426" cy="428835"/>
              </a:xfrm>
              <a:prstGeom prst="rect">
                <a:avLst/>
              </a:pr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wrap="square" rtlCol="0">
                <a:spAutoFit/>
              </a:bodyPr>
              <a:lstStyle/>
              <a:p>
                <a:r>
                  <a:rPr lang="de-AT" dirty="0" smtClean="0"/>
                  <a:t>TEM EDX</a:t>
                </a:r>
                <a:endParaRPr lang="de-AT" dirty="0"/>
              </a:p>
            </p:txBody>
          </p:sp>
        </p:grpSp>
        <p:pic>
          <p:nvPicPr>
            <p:cNvPr id="20" name="Grafik 11"/>
            <p:cNvPicPr>
              <a:picLocks noChangeAspect="1"/>
            </p:cNvPicPr>
            <p:nvPr/>
          </p:nvPicPr>
          <p:blipFill>
            <a:blip r:embed="rId5"/>
            <a:stretch>
              <a:fillRect/>
            </a:stretch>
          </p:blipFill>
          <p:spPr>
            <a:xfrm>
              <a:off x="5402142" y="5110752"/>
              <a:ext cx="1369132" cy="1583298"/>
            </a:xfrm>
            <a:prstGeom prst="rect">
              <a:avLst/>
            </a:prstGeom>
          </p:spPr>
        </p:pic>
        <p:cxnSp>
          <p:nvCxnSpPr>
            <p:cNvPr id="24" name="Connettore 1 27"/>
            <p:cNvCxnSpPr/>
            <p:nvPr/>
          </p:nvCxnSpPr>
          <p:spPr>
            <a:xfrm flipV="1">
              <a:off x="5448074" y="4314149"/>
              <a:ext cx="1842466" cy="796603"/>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Connettore 1 29"/>
            <p:cNvCxnSpPr/>
            <p:nvPr/>
          </p:nvCxnSpPr>
          <p:spPr>
            <a:xfrm flipV="1">
              <a:off x="6771274" y="5232429"/>
              <a:ext cx="1449515" cy="1461621"/>
            </a:xfrm>
            <a:prstGeom prst="line">
              <a:avLst/>
            </a:prstGeom>
          </p:spPr>
          <p:style>
            <a:lnRef idx="1">
              <a:schemeClr val="accent1"/>
            </a:lnRef>
            <a:fillRef idx="0">
              <a:schemeClr val="accent1"/>
            </a:fillRef>
            <a:effectRef idx="0">
              <a:schemeClr val="accent1"/>
            </a:effectRef>
            <a:fontRef idx="minor">
              <a:schemeClr val="tx1"/>
            </a:fontRef>
          </p:style>
        </p:cxnSp>
        <p:pic>
          <p:nvPicPr>
            <p:cNvPr id="27" name="Immagine 26"/>
            <p:cNvPicPr>
              <a:picLocks noChangeAspect="1"/>
            </p:cNvPicPr>
            <p:nvPr/>
          </p:nvPicPr>
          <p:blipFill rotWithShape="1">
            <a:blip r:embed="rId6">
              <a:extLst>
                <a:ext uri="{28A0092B-C50C-407E-A947-70E740481C1C}">
                  <a14:useLocalDpi xmlns:a14="http://schemas.microsoft.com/office/drawing/2010/main" val="0"/>
                </a:ext>
              </a:extLst>
            </a:blip>
            <a:srcRect r="87362"/>
            <a:stretch/>
          </p:blipFill>
          <p:spPr>
            <a:xfrm>
              <a:off x="8882380" y="3620786"/>
              <a:ext cx="804410" cy="780784"/>
            </a:xfrm>
            <a:prstGeom prst="rect">
              <a:avLst/>
            </a:prstGeom>
          </p:spPr>
        </p:pic>
        <p:sp>
          <p:nvSpPr>
            <p:cNvPr id="28" name="CasellaDiTesto 27"/>
            <p:cNvSpPr txBox="1"/>
            <p:nvPr/>
          </p:nvSpPr>
          <p:spPr>
            <a:xfrm>
              <a:off x="5542969" y="5503136"/>
              <a:ext cx="543739" cy="307777"/>
            </a:xfrm>
            <a:prstGeom prst="rect">
              <a:avLst/>
            </a:prstGeom>
            <a:noFill/>
          </p:spPr>
          <p:txBody>
            <a:bodyPr wrap="none" rtlCol="0">
              <a:spAutoFit/>
            </a:bodyPr>
            <a:lstStyle/>
            <a:p>
              <a:r>
                <a:rPr lang="it-IT" sz="1400" dirty="0" smtClean="0">
                  <a:solidFill>
                    <a:schemeClr val="bg1"/>
                  </a:solidFill>
                </a:rPr>
                <a:t>2212</a:t>
              </a:r>
              <a:endParaRPr lang="en-US" sz="1400" dirty="0">
                <a:solidFill>
                  <a:schemeClr val="bg1"/>
                </a:solidFill>
              </a:endParaRPr>
            </a:p>
          </p:txBody>
        </p:sp>
        <p:sp>
          <p:nvSpPr>
            <p:cNvPr id="30" name="CasellaDiTesto 29"/>
            <p:cNvSpPr txBox="1"/>
            <p:nvPr/>
          </p:nvSpPr>
          <p:spPr>
            <a:xfrm>
              <a:off x="5768362" y="6299739"/>
              <a:ext cx="543739" cy="307777"/>
            </a:xfrm>
            <a:prstGeom prst="rect">
              <a:avLst/>
            </a:prstGeom>
            <a:noFill/>
          </p:spPr>
          <p:txBody>
            <a:bodyPr wrap="none" rtlCol="0">
              <a:spAutoFit/>
            </a:bodyPr>
            <a:lstStyle/>
            <a:p>
              <a:r>
                <a:rPr lang="it-IT" sz="1400" dirty="0" smtClean="0">
                  <a:solidFill>
                    <a:schemeClr val="bg1"/>
                  </a:solidFill>
                </a:rPr>
                <a:t>2201</a:t>
              </a:r>
              <a:endParaRPr lang="en-US" sz="1400" dirty="0">
                <a:solidFill>
                  <a:schemeClr val="bg1"/>
                </a:solidFill>
              </a:endParaRPr>
            </a:p>
          </p:txBody>
        </p:sp>
      </p:grpSp>
      <p:sp>
        <p:nvSpPr>
          <p:cNvPr id="34" name="CasellaDiTesto 33"/>
          <p:cNvSpPr txBox="1"/>
          <p:nvPr/>
        </p:nvSpPr>
        <p:spPr>
          <a:xfrm>
            <a:off x="123752" y="3191780"/>
            <a:ext cx="3145798" cy="400110"/>
          </a:xfrm>
          <a:prstGeom prst="rect">
            <a:avLst/>
          </a:prstGeom>
          <a:solidFill>
            <a:schemeClr val="accent4"/>
          </a:solidFill>
        </p:spPr>
        <p:txBody>
          <a:bodyPr wrap="none" rtlCol="0">
            <a:spAutoFit/>
          </a:bodyPr>
          <a:lstStyle/>
          <a:p>
            <a:r>
              <a:rPr lang="it-IT" sz="2000" b="1" dirty="0" err="1" smtClean="0"/>
              <a:t>Formation</a:t>
            </a:r>
            <a:r>
              <a:rPr lang="it-IT" sz="2000" b="1" dirty="0" smtClean="0"/>
              <a:t> </a:t>
            </a:r>
            <a:r>
              <a:rPr lang="it-IT" sz="2000" b="1" dirty="0"/>
              <a:t>of </a:t>
            </a:r>
            <a:r>
              <a:rPr lang="it-IT" sz="2000" b="1" dirty="0" smtClean="0"/>
              <a:t>2201 </a:t>
            </a:r>
            <a:r>
              <a:rPr lang="it-IT" sz="2000" b="1" dirty="0" err="1"/>
              <a:t>phase</a:t>
            </a:r>
            <a:endParaRPr lang="it-IT" sz="2000" b="1" dirty="0"/>
          </a:p>
        </p:txBody>
      </p:sp>
      <p:grpSp>
        <p:nvGrpSpPr>
          <p:cNvPr id="35" name="Gruppo 34"/>
          <p:cNvGrpSpPr/>
          <p:nvPr/>
        </p:nvGrpSpPr>
        <p:grpSpPr>
          <a:xfrm>
            <a:off x="7171034" y="1570853"/>
            <a:ext cx="3593214" cy="1662694"/>
            <a:chOff x="5025129" y="3660303"/>
            <a:chExt cx="3306265" cy="1430930"/>
          </a:xfrm>
        </p:grpSpPr>
        <p:pic>
          <p:nvPicPr>
            <p:cNvPr id="36" name="Immagine 35"/>
            <p:cNvPicPr>
              <a:picLocks noChangeAspect="1"/>
            </p:cNvPicPr>
            <p:nvPr/>
          </p:nvPicPr>
          <p:blipFill>
            <a:blip r:embed="rId7"/>
            <a:stretch>
              <a:fillRect/>
            </a:stretch>
          </p:blipFill>
          <p:spPr>
            <a:xfrm>
              <a:off x="5025129" y="3660303"/>
              <a:ext cx="3306265" cy="1430930"/>
            </a:xfrm>
            <a:prstGeom prst="rect">
              <a:avLst/>
            </a:prstGeom>
          </p:spPr>
        </p:pic>
        <p:cxnSp>
          <p:nvCxnSpPr>
            <p:cNvPr id="37" name="Connettore diritto 36"/>
            <p:cNvCxnSpPr/>
            <p:nvPr/>
          </p:nvCxnSpPr>
          <p:spPr>
            <a:xfrm>
              <a:off x="7655835" y="4110738"/>
              <a:ext cx="1429" cy="244677"/>
            </a:xfrm>
            <a:prstGeom prst="line">
              <a:avLst/>
            </a:prstGeom>
            <a:ln w="38100">
              <a:solidFill>
                <a:srgbClr val="FF0000"/>
              </a:solidFill>
              <a:headEnd type="triangle"/>
            </a:ln>
          </p:spPr>
          <p:style>
            <a:lnRef idx="1">
              <a:schemeClr val="dk1"/>
            </a:lnRef>
            <a:fillRef idx="0">
              <a:schemeClr val="dk1"/>
            </a:fillRef>
            <a:effectRef idx="0">
              <a:schemeClr val="dk1"/>
            </a:effectRef>
            <a:fontRef idx="minor">
              <a:schemeClr val="tx1"/>
            </a:fontRef>
          </p:style>
        </p:cxnSp>
        <p:cxnSp>
          <p:nvCxnSpPr>
            <p:cNvPr id="38" name="Connettore diritto 37"/>
            <p:cNvCxnSpPr/>
            <p:nvPr/>
          </p:nvCxnSpPr>
          <p:spPr>
            <a:xfrm>
              <a:off x="7020678" y="4097792"/>
              <a:ext cx="1429" cy="244677"/>
            </a:xfrm>
            <a:prstGeom prst="line">
              <a:avLst/>
            </a:prstGeom>
            <a:ln w="38100">
              <a:solidFill>
                <a:srgbClr val="FF0000"/>
              </a:solidFill>
              <a:headEnd type="triangle"/>
            </a:ln>
          </p:spPr>
          <p:style>
            <a:lnRef idx="1">
              <a:schemeClr val="dk1"/>
            </a:lnRef>
            <a:fillRef idx="0">
              <a:schemeClr val="dk1"/>
            </a:fillRef>
            <a:effectRef idx="0">
              <a:schemeClr val="dk1"/>
            </a:effectRef>
            <a:fontRef idx="minor">
              <a:schemeClr val="tx1"/>
            </a:fontRef>
          </p:style>
        </p:cxnSp>
        <p:cxnSp>
          <p:nvCxnSpPr>
            <p:cNvPr id="39" name="Connettore diritto 38"/>
            <p:cNvCxnSpPr/>
            <p:nvPr/>
          </p:nvCxnSpPr>
          <p:spPr>
            <a:xfrm>
              <a:off x="6960630" y="4403274"/>
              <a:ext cx="728170"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40" name="CasellaDiTesto 39"/>
            <p:cNvSpPr txBox="1"/>
            <p:nvPr/>
          </p:nvSpPr>
          <p:spPr>
            <a:xfrm>
              <a:off x="6870206" y="3840445"/>
              <a:ext cx="1255221" cy="342401"/>
            </a:xfrm>
            <a:prstGeom prst="rect">
              <a:avLst/>
            </a:prstGeom>
            <a:noFill/>
          </p:spPr>
          <p:txBody>
            <a:bodyPr wrap="square" rtlCol="0">
              <a:spAutoFit/>
            </a:bodyPr>
            <a:lstStyle/>
            <a:p>
              <a:r>
                <a:rPr lang="en-US" sz="1625" dirty="0">
                  <a:solidFill>
                    <a:srgbClr val="FF0000"/>
                  </a:solidFill>
                </a:rPr>
                <a:t>855°C/48h</a:t>
              </a:r>
            </a:p>
          </p:txBody>
        </p:sp>
      </p:grpSp>
      <p:sp>
        <p:nvSpPr>
          <p:cNvPr id="41" name="CasellaDiTesto 40"/>
          <p:cNvSpPr txBox="1"/>
          <p:nvPr/>
        </p:nvSpPr>
        <p:spPr>
          <a:xfrm>
            <a:off x="6800286" y="266137"/>
            <a:ext cx="4334709" cy="1200329"/>
          </a:xfrm>
          <a:prstGeom prst="rect">
            <a:avLst/>
          </a:prstGeom>
          <a:solidFill>
            <a:schemeClr val="accent1">
              <a:lumMod val="60000"/>
              <a:lumOff val="40000"/>
            </a:schemeClr>
          </a:solidFill>
        </p:spPr>
        <p:txBody>
          <a:bodyPr wrap="square" rtlCol="0">
            <a:spAutoFit/>
          </a:bodyPr>
          <a:lstStyle/>
          <a:p>
            <a:r>
              <a:rPr lang="en-US" dirty="0" smtClean="0"/>
              <a:t>NEXT STEP:</a:t>
            </a:r>
          </a:p>
          <a:p>
            <a:r>
              <a:rPr lang="en-US" dirty="0" smtClean="0"/>
              <a:t>Perform </a:t>
            </a:r>
            <a:r>
              <a:rPr lang="en-US" dirty="0"/>
              <a:t>an innovative heat treatment to prevent Bi(2201) phase growth </a:t>
            </a:r>
            <a:r>
              <a:rPr lang="en-US" dirty="0" smtClean="0"/>
              <a:t>at 850 °C      </a:t>
            </a:r>
            <a:r>
              <a:rPr lang="en-US" dirty="0"/>
              <a:t>(plateau 855°C/48h</a:t>
            </a:r>
            <a:r>
              <a:rPr lang="en-US" dirty="0" smtClean="0"/>
              <a:t>)</a:t>
            </a:r>
            <a:endParaRPr lang="en-US" dirty="0"/>
          </a:p>
        </p:txBody>
      </p:sp>
    </p:spTree>
    <p:extLst>
      <p:ext uri="{BB962C8B-B14F-4D97-AF65-F5344CB8AC3E}">
        <p14:creationId xmlns:p14="http://schemas.microsoft.com/office/powerpoint/2010/main" val="3215663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par>
                                <p:cTn id="11" presetID="10"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4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278" y="1230175"/>
            <a:ext cx="6964042" cy="5355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asellaDiTesto 2"/>
          <p:cNvSpPr txBox="1"/>
          <p:nvPr/>
        </p:nvSpPr>
        <p:spPr>
          <a:xfrm>
            <a:off x="207560" y="219681"/>
            <a:ext cx="3899220" cy="707886"/>
          </a:xfrm>
          <a:prstGeom prst="rect">
            <a:avLst/>
          </a:prstGeom>
          <a:scene3d>
            <a:camera prst="orthographicFront"/>
            <a:lightRig rig="threePt" dir="t"/>
          </a:scene3d>
          <a:sp3d>
            <a:bevelT/>
          </a:sp3d>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it-IT" sz="4000" b="1" dirty="0" err="1" smtClean="0">
                <a:effectLst>
                  <a:outerShdw blurRad="38100" dist="38100" dir="2700000" algn="tl">
                    <a:srgbClr val="000000">
                      <a:alpha val="43137"/>
                    </a:srgbClr>
                  </a:outerShdw>
                </a:effectLst>
              </a:rPr>
              <a:t>Why</a:t>
            </a:r>
            <a:r>
              <a:rPr lang="it-IT" sz="4000" b="1" dirty="0" smtClean="0">
                <a:effectLst>
                  <a:outerShdw blurRad="38100" dist="38100" dir="2700000" algn="tl">
                    <a:srgbClr val="000000">
                      <a:alpha val="43137"/>
                    </a:srgbClr>
                  </a:outerShdw>
                </a:effectLst>
              </a:rPr>
              <a:t> Tl-1223 ?</a:t>
            </a:r>
            <a:endParaRPr lang="en-US" sz="4000" b="1" dirty="0">
              <a:effectLst>
                <a:outerShdw blurRad="38100" dist="38100" dir="2700000" algn="tl">
                  <a:srgbClr val="000000">
                    <a:alpha val="43137"/>
                  </a:srgbClr>
                </a:outerShdw>
              </a:effectLst>
            </a:endParaRPr>
          </a:p>
        </p:txBody>
      </p:sp>
      <p:sp>
        <p:nvSpPr>
          <p:cNvPr id="4" name="Rettangolo 3"/>
          <p:cNvSpPr/>
          <p:nvPr/>
        </p:nvSpPr>
        <p:spPr>
          <a:xfrm>
            <a:off x="7107353" y="4417827"/>
            <a:ext cx="4350484" cy="7773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2000" b="1" dirty="0" smtClean="0">
                <a:solidFill>
                  <a:schemeClr val="tx1"/>
                </a:solidFill>
                <a:latin typeface="Albertus Medium" pitchFamily="34" charset="0"/>
              </a:rPr>
              <a:t>SUPERCONDUCTING COATING</a:t>
            </a:r>
            <a:endParaRPr lang="en-US" b="1" dirty="0"/>
          </a:p>
        </p:txBody>
      </p:sp>
      <p:sp>
        <p:nvSpPr>
          <p:cNvPr id="6" name="CasellaDiTesto 5"/>
          <p:cNvSpPr txBox="1"/>
          <p:nvPr/>
        </p:nvSpPr>
        <p:spPr>
          <a:xfrm>
            <a:off x="2390274" y="6497053"/>
            <a:ext cx="5745804" cy="369332"/>
          </a:xfrm>
          <a:prstGeom prst="rect">
            <a:avLst/>
          </a:prstGeom>
          <a:noFill/>
        </p:spPr>
        <p:txBody>
          <a:bodyPr wrap="none" rtlCol="0">
            <a:spAutoFit/>
          </a:bodyPr>
          <a:lstStyle/>
          <a:p>
            <a:r>
              <a:rPr lang="fr-FR" dirty="0" smtClean="0"/>
              <a:t>S. </a:t>
            </a:r>
            <a:r>
              <a:rPr lang="fr-FR" dirty="0" err="1" smtClean="0"/>
              <a:t>Calatroni</a:t>
            </a:r>
            <a:r>
              <a:rPr lang="fr-FR" dirty="0" smtClean="0"/>
              <a:t> et al., </a:t>
            </a:r>
            <a:r>
              <a:rPr lang="fr-FR" dirty="0" err="1" smtClean="0"/>
              <a:t>Supercond</a:t>
            </a:r>
            <a:r>
              <a:rPr lang="fr-FR" dirty="0"/>
              <a:t>. </a:t>
            </a:r>
            <a:r>
              <a:rPr lang="fr-FR" dirty="0" err="1"/>
              <a:t>Sci</a:t>
            </a:r>
            <a:r>
              <a:rPr lang="fr-FR" dirty="0"/>
              <a:t>. </a:t>
            </a:r>
            <a:r>
              <a:rPr lang="fr-FR" dirty="0" err="1"/>
              <a:t>Technol</a:t>
            </a:r>
            <a:r>
              <a:rPr lang="fr-FR" dirty="0"/>
              <a:t>. 30 (2017) </a:t>
            </a:r>
            <a:r>
              <a:rPr lang="fr-FR" dirty="0" smtClean="0"/>
              <a:t>075002</a:t>
            </a:r>
            <a:endParaRPr lang="en-US" dirty="0"/>
          </a:p>
        </p:txBody>
      </p:sp>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7982" y="1654644"/>
            <a:ext cx="3112122" cy="2330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2"/>
          <p:cNvSpPr txBox="1">
            <a:spLocks/>
          </p:cNvSpPr>
          <p:nvPr/>
        </p:nvSpPr>
        <p:spPr>
          <a:xfrm>
            <a:off x="7107353" y="4924480"/>
            <a:ext cx="4731721" cy="1147257"/>
          </a:xfrm>
          <a:prstGeom prst="rect">
            <a:avLst/>
          </a:prstGeom>
        </p:spPr>
        <p:txBody>
          <a:bodyPr>
            <a:noAutofit/>
          </a:bodyPr>
          <a:lstStyle>
            <a:lvl1pPr marL="493776" indent="-457200" algn="l" rtl="0" eaLnBrk="1" latinLnBrk="0" hangingPunct="1">
              <a:spcBef>
                <a:spcPct val="20000"/>
              </a:spcBef>
              <a:buClr>
                <a:schemeClr val="accent1"/>
              </a:buClr>
              <a:buSzPct val="80000"/>
              <a:buFont typeface="Arial"/>
              <a:buChar char="•"/>
              <a:defRPr kumimoji="0" sz="2400" kern="1200">
                <a:solidFill>
                  <a:schemeClr val="tx1"/>
                </a:solidFill>
                <a:latin typeface="+mn-lt"/>
                <a:ea typeface="+mn-ea"/>
                <a:cs typeface="+mn-cs"/>
              </a:defRPr>
            </a:lvl1pPr>
            <a:lvl2pPr marL="905256" indent="-457200" algn="l" rtl="0" eaLnBrk="1" latinLnBrk="0" hangingPunct="1">
              <a:spcBef>
                <a:spcPct val="20000"/>
              </a:spcBef>
              <a:buClr>
                <a:schemeClr val="accent1"/>
              </a:buClr>
              <a:buSzPct val="90000"/>
              <a:buFont typeface="Arial"/>
              <a:buChar char="•"/>
              <a:defRPr kumimoji="0" sz="2000" kern="1200">
                <a:solidFill>
                  <a:schemeClr val="tx1"/>
                </a:solidFill>
                <a:latin typeface="+mn-lt"/>
                <a:ea typeface="+mn-ea"/>
                <a:cs typeface="+mn-cs"/>
              </a:defRPr>
            </a:lvl2pPr>
            <a:lvl3pPr marL="1092708" indent="-342900" algn="l" rtl="0" eaLnBrk="1" latinLnBrk="0" hangingPunct="1">
              <a:spcBef>
                <a:spcPct val="20000"/>
              </a:spcBef>
              <a:buClr>
                <a:schemeClr val="accent2"/>
              </a:buClr>
              <a:buSzPct val="85000"/>
              <a:buFont typeface="Arial"/>
              <a:buChar char="•"/>
              <a:defRPr kumimoji="0" sz="1800" kern="1200">
                <a:solidFill>
                  <a:schemeClr val="tx1"/>
                </a:solidFill>
                <a:latin typeface="+mn-lt"/>
                <a:ea typeface="+mn-ea"/>
                <a:cs typeface="+mn-cs"/>
              </a:defRPr>
            </a:lvl3pPr>
            <a:lvl4pPr marL="1385316" indent="-342900" algn="l" rtl="0" eaLnBrk="1" latinLnBrk="0" hangingPunct="1">
              <a:spcBef>
                <a:spcPct val="20000"/>
              </a:spcBef>
              <a:buClr>
                <a:schemeClr val="accent3"/>
              </a:buClr>
              <a:buSzPct val="90000"/>
              <a:buFont typeface="Arial"/>
              <a:buChar char="•"/>
              <a:defRPr kumimoji="0" sz="1600" kern="1200">
                <a:solidFill>
                  <a:schemeClr val="tx1"/>
                </a:solidFill>
                <a:latin typeface="+mn-lt"/>
                <a:ea typeface="+mn-ea"/>
                <a:cs typeface="+mn-cs"/>
              </a:defRPr>
            </a:lvl4pPr>
            <a:lvl5pPr marL="1650492" indent="-342900" algn="l" rtl="0" eaLnBrk="1" latinLnBrk="0" hangingPunct="1">
              <a:spcBef>
                <a:spcPct val="20000"/>
              </a:spcBef>
              <a:buClr>
                <a:schemeClr val="accent4"/>
              </a:buClr>
              <a:buSzPct val="100000"/>
              <a:buFont typeface="Arial"/>
              <a:buChar char="•"/>
              <a:defRPr kumimoji="0" sz="16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marL="36513" indent="0">
              <a:buClr>
                <a:srgbClr val="DDDDDD"/>
              </a:buClr>
              <a:buNone/>
            </a:pPr>
            <a:r>
              <a:rPr lang="en-US" sz="300" dirty="0">
                <a:solidFill>
                  <a:srgbClr val="0C377B"/>
                </a:solidFill>
              </a:rPr>
              <a:t>	</a:t>
            </a:r>
            <a:endParaRPr lang="en-US" sz="300" dirty="0" smtClean="0">
              <a:solidFill>
                <a:srgbClr val="0C377B"/>
              </a:solidFill>
            </a:endParaRPr>
          </a:p>
          <a:p>
            <a:pPr marL="36513" indent="0">
              <a:buClr>
                <a:srgbClr val="DDDDDD"/>
              </a:buClr>
              <a:buNone/>
            </a:pPr>
            <a:r>
              <a:rPr lang="en-US" sz="2000" b="1" dirty="0" smtClean="0">
                <a:solidFill>
                  <a:srgbClr val="FF0000"/>
                </a:solidFill>
              </a:rPr>
              <a:t>Working conditions:  @16 T </a:t>
            </a:r>
            <a:r>
              <a:rPr lang="it-IT" sz="2000" b="1" dirty="0" smtClean="0">
                <a:solidFill>
                  <a:srgbClr val="FF0000"/>
                </a:solidFill>
              </a:rPr>
              <a:t>@ 50 K </a:t>
            </a:r>
          </a:p>
          <a:p>
            <a:pPr marL="0" indent="0">
              <a:buClr>
                <a:srgbClr val="DDDDDD"/>
              </a:buClr>
              <a:buFont typeface="Arial"/>
              <a:buNone/>
            </a:pPr>
            <a:r>
              <a:rPr lang="it-IT" sz="2000" b="1" dirty="0" err="1" smtClean="0">
                <a:solidFill>
                  <a:srgbClr val="FF0000"/>
                </a:solidFill>
              </a:rPr>
              <a:t>Deposited</a:t>
            </a:r>
            <a:r>
              <a:rPr lang="it-IT" sz="2000" b="1" dirty="0" smtClean="0">
                <a:solidFill>
                  <a:srgbClr val="FF0000"/>
                </a:solidFill>
              </a:rPr>
              <a:t> on a </a:t>
            </a:r>
            <a:r>
              <a:rPr lang="it-IT" sz="2000" b="1" dirty="0" err="1" smtClean="0">
                <a:solidFill>
                  <a:srgbClr val="FF0000"/>
                </a:solidFill>
              </a:rPr>
              <a:t>metallic</a:t>
            </a:r>
            <a:r>
              <a:rPr lang="it-IT" sz="2000" b="1" dirty="0" smtClean="0">
                <a:solidFill>
                  <a:srgbClr val="FF0000"/>
                </a:solidFill>
              </a:rPr>
              <a:t> (Cu) tube</a:t>
            </a:r>
            <a:endParaRPr lang="en-US" sz="2000" dirty="0" smtClean="0">
              <a:solidFill>
                <a:srgbClr val="0C377B"/>
              </a:solidFill>
            </a:endParaRPr>
          </a:p>
        </p:txBody>
      </p:sp>
      <p:sp>
        <p:nvSpPr>
          <p:cNvPr id="9" name="CasellaDiTesto 8"/>
          <p:cNvSpPr txBox="1"/>
          <p:nvPr/>
        </p:nvSpPr>
        <p:spPr>
          <a:xfrm flipH="1">
            <a:off x="5843088" y="303011"/>
            <a:ext cx="6121909" cy="1200329"/>
          </a:xfrm>
          <a:prstGeom prst="rect">
            <a:avLst/>
          </a:prstGeom>
          <a:solidFill>
            <a:schemeClr val="accent5">
              <a:lumMod val="40000"/>
              <a:lumOff val="60000"/>
            </a:schemeClr>
          </a:solidFill>
        </p:spPr>
        <p:txBody>
          <a:bodyPr wrap="square" rtlCol="0">
            <a:spAutoFit/>
          </a:bodyPr>
          <a:lstStyle/>
          <a:p>
            <a:pPr algn="ctr"/>
            <a:r>
              <a:rPr lang="it-IT" sz="2400" b="1" dirty="0" err="1" smtClean="0">
                <a:solidFill>
                  <a:schemeClr val="bg1"/>
                </a:solidFill>
              </a:rPr>
              <a:t>Beam</a:t>
            </a:r>
            <a:r>
              <a:rPr lang="it-IT" sz="2400" b="1" dirty="0" smtClean="0">
                <a:solidFill>
                  <a:schemeClr val="bg1"/>
                </a:solidFill>
              </a:rPr>
              <a:t> screen for </a:t>
            </a:r>
            <a:r>
              <a:rPr lang="en-US" sz="2400" b="1" dirty="0" smtClean="0">
                <a:solidFill>
                  <a:schemeClr val="bg1"/>
                </a:solidFill>
              </a:rPr>
              <a:t>FCC-</a:t>
            </a:r>
            <a:r>
              <a:rPr lang="en-US" sz="2400" b="1" dirty="0" err="1" smtClean="0">
                <a:solidFill>
                  <a:schemeClr val="bg1"/>
                </a:solidFill>
              </a:rPr>
              <a:t>hh</a:t>
            </a:r>
            <a:r>
              <a:rPr lang="en-US" sz="2400" b="1" dirty="0" smtClean="0">
                <a:solidFill>
                  <a:schemeClr val="bg1"/>
                </a:solidFill>
              </a:rPr>
              <a:t> </a:t>
            </a:r>
          </a:p>
          <a:p>
            <a:pPr algn="ctr"/>
            <a:r>
              <a:rPr lang="en-US" sz="2400" dirty="0" smtClean="0">
                <a:solidFill>
                  <a:schemeClr val="bg1"/>
                </a:solidFill>
              </a:rPr>
              <a:t>absorption </a:t>
            </a:r>
            <a:r>
              <a:rPr lang="en-US" sz="2400" dirty="0">
                <a:solidFill>
                  <a:schemeClr val="bg1"/>
                </a:solidFill>
              </a:rPr>
              <a:t>of synchrotron radiation </a:t>
            </a:r>
            <a:r>
              <a:rPr lang="it-IT" sz="2400" dirty="0" err="1" smtClean="0">
                <a:solidFill>
                  <a:schemeClr val="bg1"/>
                </a:solidFill>
              </a:rPr>
              <a:t>coming</a:t>
            </a:r>
            <a:r>
              <a:rPr lang="it-IT" sz="2400" dirty="0" smtClean="0">
                <a:solidFill>
                  <a:schemeClr val="bg1"/>
                </a:solidFill>
              </a:rPr>
              <a:t> from the </a:t>
            </a:r>
            <a:r>
              <a:rPr lang="it-IT" sz="2400" dirty="0" err="1" smtClean="0">
                <a:solidFill>
                  <a:schemeClr val="bg1"/>
                </a:solidFill>
              </a:rPr>
              <a:t>beam</a:t>
            </a:r>
            <a:endParaRPr lang="en-US" sz="2400" b="1" dirty="0">
              <a:solidFill>
                <a:schemeClr val="bg1"/>
              </a:solidFill>
            </a:endParaRPr>
          </a:p>
        </p:txBody>
      </p:sp>
    </p:spTree>
    <p:extLst>
      <p:ext uri="{BB962C8B-B14F-4D97-AF65-F5344CB8AC3E}">
        <p14:creationId xmlns:p14="http://schemas.microsoft.com/office/powerpoint/2010/main" val="655289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07559" y="219681"/>
            <a:ext cx="7844014" cy="707886"/>
          </a:xfrm>
          <a:prstGeom prst="rect">
            <a:avLst/>
          </a:prstGeom>
          <a:scene3d>
            <a:camera prst="orthographicFront"/>
            <a:lightRig rig="threePt" dir="t"/>
          </a:scene3d>
          <a:sp3d>
            <a:bevelT/>
          </a:sp3d>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it-IT" sz="4000" b="1" dirty="0" smtClean="0">
                <a:effectLst>
                  <a:outerShdw blurRad="38100" dist="38100" dir="2700000" algn="tl">
                    <a:srgbClr val="000000">
                      <a:alpha val="43137"/>
                    </a:srgbClr>
                  </a:outerShdw>
                </a:effectLst>
              </a:rPr>
              <a:t>R&amp;D </a:t>
            </a:r>
            <a:r>
              <a:rPr lang="it-IT" sz="4000" b="1" dirty="0" err="1" smtClean="0">
                <a:effectLst>
                  <a:outerShdw blurRad="38100" dist="38100" dir="2700000" algn="tl">
                    <a:srgbClr val="000000">
                      <a:alpha val="43137"/>
                    </a:srgbClr>
                  </a:outerShdw>
                </a:effectLst>
              </a:rPr>
              <a:t>Italian</a:t>
            </a:r>
            <a:r>
              <a:rPr lang="it-IT" sz="4000" b="1" dirty="0" smtClean="0">
                <a:effectLst>
                  <a:outerShdw blurRad="38100" dist="38100" dir="2700000" algn="tl">
                    <a:srgbClr val="000000">
                      <a:alpha val="43137"/>
                    </a:srgbClr>
                  </a:outerShdw>
                </a:effectLst>
              </a:rPr>
              <a:t> </a:t>
            </a:r>
            <a:r>
              <a:rPr lang="it-IT" sz="4000" b="1" dirty="0" err="1" smtClean="0">
                <a:effectLst>
                  <a:outerShdw blurRad="38100" dist="38100" dir="2700000" algn="tl">
                    <a:srgbClr val="000000">
                      <a:alpha val="43137"/>
                    </a:srgbClr>
                  </a:outerShdw>
                </a:effectLst>
              </a:rPr>
              <a:t>activities</a:t>
            </a:r>
            <a:r>
              <a:rPr lang="it-IT" sz="4000" b="1" dirty="0" smtClean="0">
                <a:effectLst>
                  <a:outerShdw blurRad="38100" dist="38100" dir="2700000" algn="tl">
                    <a:srgbClr val="000000">
                      <a:alpha val="43137"/>
                    </a:srgbClr>
                  </a:outerShdw>
                </a:effectLst>
              </a:rPr>
              <a:t> on Tl-1223</a:t>
            </a:r>
            <a:endParaRPr lang="en-US" sz="4000" b="1" dirty="0">
              <a:effectLst>
                <a:outerShdw blurRad="38100" dist="38100" dir="2700000" algn="tl">
                  <a:srgbClr val="000000">
                    <a:alpha val="43137"/>
                  </a:srgbClr>
                </a:outerShdw>
              </a:effectLst>
            </a:endParaRPr>
          </a:p>
        </p:txBody>
      </p:sp>
      <p:grpSp>
        <p:nvGrpSpPr>
          <p:cNvPr id="15" name="Gruppo 14"/>
          <p:cNvGrpSpPr/>
          <p:nvPr/>
        </p:nvGrpSpPr>
        <p:grpSpPr>
          <a:xfrm>
            <a:off x="153685" y="1114134"/>
            <a:ext cx="11677070" cy="2539464"/>
            <a:chOff x="153685" y="1114134"/>
            <a:chExt cx="11677070" cy="2539464"/>
          </a:xfrm>
        </p:grpSpPr>
        <p:sp>
          <p:nvSpPr>
            <p:cNvPr id="3" name="CasellaDiTesto 2"/>
            <p:cNvSpPr txBox="1"/>
            <p:nvPr/>
          </p:nvSpPr>
          <p:spPr>
            <a:xfrm>
              <a:off x="153685" y="1714494"/>
              <a:ext cx="11677070" cy="1923604"/>
            </a:xfrm>
            <a:prstGeom prst="rect">
              <a:avLst/>
            </a:prstGeom>
            <a:noFill/>
          </p:spPr>
          <p:txBody>
            <a:bodyPr wrap="square" rtlCol="0">
              <a:spAutoFit/>
            </a:bodyPr>
            <a:lstStyle/>
            <a:p>
              <a:r>
                <a:rPr lang="en-US" sz="2000" b="1" i="1" dirty="0" smtClean="0">
                  <a:effectLst>
                    <a:outerShdw blurRad="38100" dist="38100" dir="2700000" algn="tl">
                      <a:srgbClr val="000000">
                        <a:alpha val="43137"/>
                      </a:srgbClr>
                    </a:outerShdw>
                  </a:effectLst>
                </a:rPr>
                <a:t>COLLABORATION ACTIVITY  within FCC </a:t>
              </a:r>
              <a:r>
                <a:rPr lang="en-US" dirty="0" smtClean="0">
                  <a:effectLst>
                    <a:outerShdw blurRad="38100" dist="38100" dir="2700000" algn="tl">
                      <a:srgbClr val="000000">
                        <a:alpha val="43137"/>
                      </a:srgbClr>
                    </a:outerShdw>
                  </a:effectLst>
                </a:rPr>
                <a:t>(</a:t>
              </a:r>
              <a:r>
                <a:rPr lang="en-GB" dirty="0"/>
                <a:t>FCC-GOV-CC-0004, EDMS 1390795)</a:t>
              </a:r>
              <a:r>
                <a:rPr lang="en-GB" sz="2000" b="1" dirty="0" smtClean="0"/>
                <a:t> </a:t>
              </a:r>
              <a:r>
                <a:rPr lang="en-GB" b="1" dirty="0" smtClean="0"/>
                <a:t/>
              </a:r>
              <a:br>
                <a:rPr lang="en-GB" b="1" dirty="0" smtClean="0"/>
              </a:br>
              <a:r>
                <a:rPr lang="en-US" b="1" dirty="0" smtClean="0">
                  <a:solidFill>
                    <a:schemeClr val="tx1">
                      <a:lumMod val="65000"/>
                      <a:lumOff val="35000"/>
                    </a:schemeClr>
                  </a:solidFill>
                </a:rPr>
                <a:t>E. </a:t>
              </a:r>
              <a:r>
                <a:rPr lang="en-US" b="1" dirty="0" err="1" smtClean="0">
                  <a:solidFill>
                    <a:schemeClr val="tx1">
                      <a:lumMod val="65000"/>
                      <a:lumOff val="35000"/>
                    </a:schemeClr>
                  </a:solidFill>
                </a:rPr>
                <a:t>Bellingeri</a:t>
              </a:r>
              <a:r>
                <a:rPr lang="en-US" b="1" dirty="0" smtClean="0">
                  <a:solidFill>
                    <a:schemeClr val="tx1">
                      <a:lumMod val="65000"/>
                      <a:lumOff val="35000"/>
                    </a:schemeClr>
                  </a:solidFill>
                </a:rPr>
                <a:t>, </a:t>
              </a:r>
              <a:r>
                <a:rPr lang="it-IT" dirty="0" smtClean="0">
                  <a:solidFill>
                    <a:schemeClr val="tx1">
                      <a:lumMod val="65000"/>
                      <a:lumOff val="35000"/>
                    </a:schemeClr>
                  </a:solidFill>
                </a:rPr>
                <a:t>A. </a:t>
              </a:r>
              <a:r>
                <a:rPr lang="it-IT" dirty="0">
                  <a:solidFill>
                    <a:schemeClr val="tx1">
                      <a:lumMod val="65000"/>
                      <a:lumOff val="35000"/>
                    </a:schemeClr>
                  </a:solidFill>
                </a:rPr>
                <a:t>Leveratto, </a:t>
              </a:r>
              <a:r>
                <a:rPr lang="it-IT" dirty="0" smtClean="0">
                  <a:solidFill>
                    <a:schemeClr val="tx1">
                      <a:lumMod val="65000"/>
                      <a:lumOff val="35000"/>
                    </a:schemeClr>
                  </a:solidFill>
                </a:rPr>
                <a:t>A. Saba</a:t>
              </a:r>
              <a:r>
                <a:rPr lang="it-IT" dirty="0">
                  <a:solidFill>
                    <a:schemeClr val="tx1">
                      <a:lumMod val="65000"/>
                      <a:lumOff val="35000"/>
                    </a:schemeClr>
                  </a:solidFill>
                </a:rPr>
                <a:t> </a:t>
              </a:r>
              <a:r>
                <a:rPr lang="it-IT" dirty="0" smtClean="0">
                  <a:solidFill>
                    <a:schemeClr val="tx1">
                      <a:lumMod val="65000"/>
                      <a:lumOff val="35000"/>
                    </a:schemeClr>
                  </a:solidFill>
                </a:rPr>
                <a:t>(CNR-SPIN)</a:t>
              </a:r>
            </a:p>
            <a:p>
              <a:pPr>
                <a:lnSpc>
                  <a:spcPct val="150000"/>
                </a:lnSpc>
              </a:pPr>
              <a:r>
                <a:rPr lang="it-IT" b="1" dirty="0" err="1" smtClean="0">
                  <a:solidFill>
                    <a:schemeClr val="tx1">
                      <a:lumMod val="65000"/>
                      <a:lumOff val="35000"/>
                    </a:schemeClr>
                  </a:solidFill>
                </a:rPr>
                <a:t>R.Vaglio</a:t>
              </a:r>
              <a:r>
                <a:rPr lang="it-IT" b="1" dirty="0" smtClean="0">
                  <a:solidFill>
                    <a:schemeClr val="tx1">
                      <a:lumMod val="65000"/>
                      <a:lumOff val="35000"/>
                    </a:schemeClr>
                  </a:solidFill>
                </a:rPr>
                <a:t> </a:t>
              </a:r>
              <a:r>
                <a:rPr lang="it-IT" dirty="0" smtClean="0">
                  <a:solidFill>
                    <a:schemeClr val="tx1">
                      <a:lumMod val="65000"/>
                      <a:lumOff val="35000"/>
                    </a:schemeClr>
                  </a:solidFill>
                </a:rPr>
                <a:t>(</a:t>
              </a:r>
              <a:r>
                <a:rPr lang="it-IT" dirty="0" err="1" smtClean="0">
                  <a:solidFill>
                    <a:schemeClr val="tx1">
                      <a:lumMod val="65000"/>
                      <a:lumOff val="35000"/>
                    </a:schemeClr>
                  </a:solidFill>
                </a:rPr>
                <a:t>Naples</a:t>
              </a:r>
              <a:r>
                <a:rPr lang="it-IT" dirty="0" smtClean="0">
                  <a:solidFill>
                    <a:schemeClr val="tx1">
                      <a:lumMod val="65000"/>
                      <a:lumOff val="35000"/>
                    </a:schemeClr>
                  </a:solidFill>
                </a:rPr>
                <a:t> </a:t>
              </a:r>
              <a:r>
                <a:rPr lang="it-IT" dirty="0" err="1" smtClean="0">
                  <a:solidFill>
                    <a:schemeClr val="tx1">
                      <a:lumMod val="65000"/>
                      <a:lumOff val="35000"/>
                    </a:schemeClr>
                  </a:solidFill>
                </a:rPr>
                <a:t>University</a:t>
              </a:r>
              <a:r>
                <a:rPr lang="it-IT" dirty="0" smtClean="0">
                  <a:solidFill>
                    <a:schemeClr val="tx1">
                      <a:lumMod val="65000"/>
                      <a:lumOff val="35000"/>
                    </a:schemeClr>
                  </a:solidFill>
                </a:rPr>
                <a:t>)</a:t>
              </a:r>
              <a:endParaRPr lang="it-IT" dirty="0">
                <a:solidFill>
                  <a:schemeClr val="tx1">
                    <a:lumMod val="65000"/>
                    <a:lumOff val="35000"/>
                  </a:schemeClr>
                </a:solidFill>
              </a:endParaRPr>
            </a:p>
            <a:p>
              <a:pPr>
                <a:lnSpc>
                  <a:spcPct val="150000"/>
                </a:lnSpc>
              </a:pPr>
              <a:r>
                <a:rPr lang="it-IT" b="1" dirty="0" err="1" smtClean="0">
                  <a:solidFill>
                    <a:schemeClr val="tx1">
                      <a:lumMod val="65000"/>
                      <a:lumOff val="35000"/>
                    </a:schemeClr>
                  </a:solidFill>
                </a:rPr>
                <a:t>S.Calatroni</a:t>
              </a:r>
              <a:r>
                <a:rPr lang="it-IT" b="1" dirty="0" smtClean="0">
                  <a:solidFill>
                    <a:schemeClr val="tx1">
                      <a:lumMod val="65000"/>
                      <a:lumOff val="35000"/>
                    </a:schemeClr>
                  </a:solidFill>
                </a:rPr>
                <a:t>, </a:t>
              </a:r>
              <a:r>
                <a:rPr lang="it-IT" dirty="0" smtClean="0">
                  <a:solidFill>
                    <a:schemeClr val="tx1">
                      <a:lumMod val="65000"/>
                      <a:lumOff val="35000"/>
                    </a:schemeClr>
                  </a:solidFill>
                </a:rPr>
                <a:t>M. </a:t>
              </a:r>
              <a:r>
                <a:rPr lang="it-IT" dirty="0" err="1" smtClean="0">
                  <a:solidFill>
                    <a:schemeClr val="tx1">
                      <a:lumMod val="65000"/>
                      <a:lumOff val="35000"/>
                    </a:schemeClr>
                  </a:solidFill>
                </a:rPr>
                <a:t>Benedikt</a:t>
              </a:r>
              <a:r>
                <a:rPr lang="it-IT" dirty="0" smtClean="0">
                  <a:solidFill>
                    <a:schemeClr val="tx1">
                      <a:lumMod val="65000"/>
                      <a:lumOff val="35000"/>
                    </a:schemeClr>
                  </a:solidFill>
                </a:rPr>
                <a:t>. (CERN)</a:t>
              </a:r>
            </a:p>
            <a:p>
              <a:pPr>
                <a:lnSpc>
                  <a:spcPct val="150000"/>
                </a:lnSpc>
              </a:pPr>
              <a:r>
                <a:rPr lang="de-DE" b="1" dirty="0" smtClean="0">
                  <a:solidFill>
                    <a:schemeClr val="tx1">
                      <a:lumMod val="65000"/>
                      <a:lumOff val="35000"/>
                    </a:schemeClr>
                  </a:solidFill>
                </a:rPr>
                <a:t>M. </a:t>
              </a:r>
              <a:r>
                <a:rPr lang="de-DE" b="1" dirty="0" err="1" smtClean="0">
                  <a:solidFill>
                    <a:schemeClr val="tx1">
                      <a:lumMod val="65000"/>
                      <a:lumOff val="35000"/>
                    </a:schemeClr>
                  </a:solidFill>
                </a:rPr>
                <a:t>Eisterer</a:t>
              </a:r>
              <a:r>
                <a:rPr lang="de-DE" b="1" dirty="0" smtClean="0">
                  <a:solidFill>
                    <a:schemeClr val="tx1">
                      <a:lumMod val="65000"/>
                      <a:lumOff val="35000"/>
                    </a:schemeClr>
                  </a:solidFill>
                </a:rPr>
                <a:t>, </a:t>
              </a:r>
              <a:r>
                <a:rPr lang="de-DE" dirty="0">
                  <a:solidFill>
                    <a:schemeClr val="tx1">
                      <a:lumMod val="65000"/>
                      <a:lumOff val="35000"/>
                    </a:schemeClr>
                  </a:solidFill>
                </a:rPr>
                <a:t>T. Baumgartner, </a:t>
              </a:r>
              <a:r>
                <a:rPr lang="de-DE" b="1" dirty="0">
                  <a:solidFill>
                    <a:schemeClr val="tx1">
                      <a:lumMod val="65000"/>
                      <a:lumOff val="35000"/>
                    </a:schemeClr>
                  </a:solidFill>
                </a:rPr>
                <a:t>J</a:t>
              </a:r>
              <a:r>
                <a:rPr lang="de-DE" b="1" dirty="0" smtClean="0">
                  <a:solidFill>
                    <a:schemeClr val="tx1">
                      <a:lumMod val="65000"/>
                      <a:lumOff val="35000"/>
                    </a:schemeClr>
                  </a:solidFill>
                </a:rPr>
                <a:t>. </a:t>
              </a:r>
              <a:r>
                <a:rPr lang="de-DE" b="1" dirty="0" err="1" smtClean="0">
                  <a:solidFill>
                    <a:schemeClr val="tx1">
                      <a:lumMod val="65000"/>
                      <a:lumOff val="35000"/>
                    </a:schemeClr>
                  </a:solidFill>
                </a:rPr>
                <a:t>Bernardi</a:t>
              </a:r>
              <a:r>
                <a:rPr lang="de-DE" b="1" dirty="0" smtClean="0">
                  <a:solidFill>
                    <a:schemeClr val="tx1">
                      <a:lumMod val="65000"/>
                      <a:lumOff val="35000"/>
                    </a:schemeClr>
                  </a:solidFill>
                </a:rPr>
                <a:t>, </a:t>
              </a:r>
              <a:r>
                <a:rPr lang="de-DE" dirty="0" smtClean="0">
                  <a:solidFill>
                    <a:schemeClr val="tx1">
                      <a:lumMod val="65000"/>
                      <a:lumOff val="35000"/>
                    </a:schemeClr>
                  </a:solidFill>
                </a:rPr>
                <a:t>S. </a:t>
              </a:r>
              <a:r>
                <a:rPr lang="de-DE" dirty="0" err="1" smtClean="0">
                  <a:solidFill>
                    <a:schemeClr val="tx1">
                      <a:lumMod val="65000"/>
                      <a:lumOff val="35000"/>
                    </a:schemeClr>
                  </a:solidFill>
                </a:rPr>
                <a:t>Holleis</a:t>
              </a:r>
              <a:r>
                <a:rPr lang="de-DE" b="1" dirty="0" smtClean="0">
                  <a:solidFill>
                    <a:schemeClr val="tx1">
                      <a:lumMod val="65000"/>
                      <a:lumOff val="35000"/>
                    </a:schemeClr>
                  </a:solidFill>
                </a:rPr>
                <a:t> (TU Wien)</a:t>
              </a:r>
              <a:endParaRPr lang="it-IT" b="1" dirty="0">
                <a:solidFill>
                  <a:schemeClr val="tx1">
                    <a:lumMod val="65000"/>
                    <a:lumOff val="35000"/>
                  </a:schemeClr>
                </a:solidFill>
              </a:endParaRPr>
            </a:p>
          </p:txBody>
        </p:sp>
        <p:pic>
          <p:nvPicPr>
            <p:cNvPr id="4" name="Picture 5" descr="\\typhoon\MarketingII\NIWeek\NIWeek 2013\Day 2 2013\Guest Speaker Notes\MedAustron\Content from Johannes\CERN Images\LogoBadge-04.jpg"/>
            <p:cNvPicPr>
              <a:picLocks noChangeAspect="1" noChangeArrowheads="1"/>
            </p:cNvPicPr>
            <p:nvPr/>
          </p:nvPicPr>
          <p:blipFill rotWithShape="1">
            <a:blip r:embed="rId2" cstate="screen">
              <a:clrChange>
                <a:clrFrom>
                  <a:srgbClr val="0054A1"/>
                </a:clrFrom>
                <a:clrTo>
                  <a:srgbClr val="0054A1">
                    <a:alpha val="0"/>
                  </a:srgbClr>
                </a:clrTo>
              </a:clrChange>
              <a:extLst>
                <a:ext uri="{28A0092B-C50C-407E-A947-70E740481C1C}">
                  <a14:useLocalDpi xmlns:a14="http://schemas.microsoft.com/office/drawing/2010/main"/>
                </a:ext>
              </a:extLst>
            </a:blip>
            <a:srcRect/>
            <a:stretch/>
          </p:blipFill>
          <p:spPr bwMode="auto">
            <a:xfrm>
              <a:off x="7724961" y="2687844"/>
              <a:ext cx="960612" cy="901121"/>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pic>
          <p:nvPicPr>
            <p:cNvPr id="5" name="Picture 2"/>
            <p:cNvPicPr>
              <a:picLocks noChangeAspect="1" noChangeArrowheads="1"/>
            </p:cNvPicPr>
            <p:nvPr/>
          </p:nvPicPr>
          <p:blipFill>
            <a:blip r:embed="rId3" cstate="print"/>
            <a:srcRect/>
            <a:stretch>
              <a:fillRect/>
            </a:stretch>
          </p:blipFill>
          <p:spPr bwMode="auto">
            <a:xfrm>
              <a:off x="8893220" y="2479917"/>
              <a:ext cx="772177" cy="1110003"/>
            </a:xfrm>
            <a:prstGeom prst="rect">
              <a:avLst/>
            </a:prstGeom>
            <a:ln>
              <a:noFill/>
            </a:ln>
            <a:effectLst>
              <a:outerShdw blurRad="292100" dist="139700" dir="2700000" algn="tl" rotWithShape="0">
                <a:srgbClr val="333333">
                  <a:alpha val="65000"/>
                </a:srgbClr>
              </a:outerShdw>
            </a:effectLst>
          </p:spPr>
        </p:pic>
        <p:pic>
          <p:nvPicPr>
            <p:cNvPr id="12" name="Immagine 11"/>
            <p:cNvPicPr>
              <a:picLocks noChangeAspect="1"/>
            </p:cNvPicPr>
            <p:nvPr/>
          </p:nvPicPr>
          <p:blipFill rotWithShape="1">
            <a:blip r:embed="rId4">
              <a:extLst>
                <a:ext uri="{28A0092B-C50C-407E-A947-70E740481C1C}">
                  <a14:useLocalDpi xmlns:a14="http://schemas.microsoft.com/office/drawing/2010/main" val="0"/>
                </a:ext>
              </a:extLst>
            </a:blip>
            <a:srcRect r="87502" b="-3547"/>
            <a:stretch/>
          </p:blipFill>
          <p:spPr>
            <a:xfrm>
              <a:off x="9873044" y="2746216"/>
              <a:ext cx="892843" cy="907382"/>
            </a:xfrm>
            <a:prstGeom prst="rect">
              <a:avLst/>
            </a:prstGeom>
            <a:ln>
              <a:noFill/>
            </a:ln>
            <a:effectLst>
              <a:outerShdw blurRad="292100" dist="139700" dir="2700000" algn="tl" rotWithShape="0">
                <a:srgbClr val="333333">
                  <a:alpha val="65000"/>
                </a:srgbClr>
              </a:outerShdw>
            </a:effectLst>
          </p:spPr>
        </p:pic>
        <p:sp>
          <p:nvSpPr>
            <p:cNvPr id="13" name="Rettangolo 12"/>
            <p:cNvSpPr/>
            <p:nvPr/>
          </p:nvSpPr>
          <p:spPr>
            <a:xfrm>
              <a:off x="207559" y="1114134"/>
              <a:ext cx="10235852" cy="461665"/>
            </a:xfrm>
            <a:prstGeom prst="rect">
              <a:avLst/>
            </a:prstGeom>
            <a:solidFill>
              <a:schemeClr val="accent5">
                <a:lumMod val="40000"/>
                <a:lumOff val="60000"/>
              </a:schemeClr>
            </a:solidFill>
          </p:spPr>
          <p:txBody>
            <a:bodyPr wrap="square">
              <a:spAutoFit/>
            </a:bodyPr>
            <a:lstStyle/>
            <a:p>
              <a:pPr marL="342900" indent="-342900">
                <a:buSzPct val="200000"/>
                <a:buFont typeface="+mj-lt"/>
                <a:buAutoNum type="arabicPeriod"/>
              </a:pPr>
              <a:r>
                <a:rPr lang="en-US" sz="2400" b="1" dirty="0"/>
                <a:t>Superconducting coating for beam impedance </a:t>
              </a:r>
              <a:r>
                <a:rPr lang="en-US" sz="2400" b="1" dirty="0" smtClean="0"/>
                <a:t>mitigation</a:t>
              </a:r>
              <a:endParaRPr lang="en-US" sz="2400" b="1" dirty="0"/>
            </a:p>
          </p:txBody>
        </p:sp>
        <p:pic>
          <p:nvPicPr>
            <p:cNvPr id="7" name="Immagine 6"/>
            <p:cNvPicPr>
              <a:picLocks noChangeAspect="1"/>
            </p:cNvPicPr>
            <p:nvPr/>
          </p:nvPicPr>
          <p:blipFill rotWithShape="1">
            <a:blip r:embed="rId5">
              <a:extLst>
                <a:ext uri="{28A0092B-C50C-407E-A947-70E740481C1C}">
                  <a14:useLocalDpi xmlns:a14="http://schemas.microsoft.com/office/drawing/2010/main" val="0"/>
                </a:ext>
              </a:extLst>
            </a:blip>
            <a:srcRect t="18585" b="29441"/>
            <a:stretch/>
          </p:blipFill>
          <p:spPr>
            <a:xfrm>
              <a:off x="9345388" y="1219406"/>
              <a:ext cx="1556084" cy="808755"/>
            </a:xfrm>
            <a:prstGeom prst="rect">
              <a:avLst/>
            </a:prstGeom>
            <a:ln>
              <a:noFill/>
            </a:ln>
            <a:effectLst>
              <a:outerShdw blurRad="292100" dist="139700" dir="2700000" algn="tl" rotWithShape="0">
                <a:srgbClr val="333333">
                  <a:alpha val="65000"/>
                </a:srgbClr>
              </a:outerShdw>
            </a:effectLst>
          </p:spPr>
        </p:pic>
      </p:grpSp>
      <p:grpSp>
        <p:nvGrpSpPr>
          <p:cNvPr id="16" name="Gruppo 15"/>
          <p:cNvGrpSpPr/>
          <p:nvPr/>
        </p:nvGrpSpPr>
        <p:grpSpPr>
          <a:xfrm>
            <a:off x="153685" y="4041676"/>
            <a:ext cx="11984441" cy="2602631"/>
            <a:chOff x="0" y="4095703"/>
            <a:chExt cx="11984441" cy="2602631"/>
          </a:xfrm>
        </p:grpSpPr>
        <p:sp>
          <p:nvSpPr>
            <p:cNvPr id="6" name="CasellaDiTesto 5"/>
            <p:cNvSpPr txBox="1"/>
            <p:nvPr/>
          </p:nvSpPr>
          <p:spPr>
            <a:xfrm>
              <a:off x="0" y="4805508"/>
              <a:ext cx="11984441" cy="1892826"/>
            </a:xfrm>
            <a:prstGeom prst="rect">
              <a:avLst/>
            </a:prstGeom>
            <a:noFill/>
          </p:spPr>
          <p:txBody>
            <a:bodyPr wrap="square" rtlCol="0">
              <a:spAutoFit/>
            </a:bodyPr>
            <a:lstStyle/>
            <a:p>
              <a:pPr>
                <a:lnSpc>
                  <a:spcPct val="150000"/>
                </a:lnSpc>
              </a:pPr>
              <a:r>
                <a:rPr lang="en-US" sz="2400" b="1" dirty="0">
                  <a:solidFill>
                    <a:srgbClr val="002060"/>
                  </a:solidFill>
                  <a:effectLst>
                    <a:outerShdw blurRad="38100" dist="38100" dir="2700000" algn="tl">
                      <a:srgbClr val="000000">
                        <a:alpha val="43137"/>
                      </a:srgbClr>
                    </a:outerShdw>
                  </a:effectLst>
                  <a:latin typeface="Eras Medium ITC" panose="020B0602030504020804" pitchFamily="34" charset="0"/>
                </a:rPr>
                <a:t>Alternative HTS wires </a:t>
              </a:r>
              <a:r>
                <a:rPr lang="en-US" sz="2000" i="1" dirty="0" smtClean="0">
                  <a:solidFill>
                    <a:srgbClr val="002060"/>
                  </a:solidFill>
                </a:rPr>
                <a:t>(</a:t>
              </a:r>
              <a:r>
                <a:rPr lang="en-US" sz="2000" i="1" dirty="0" err="1" smtClean="0">
                  <a:solidFill>
                    <a:srgbClr val="002060"/>
                  </a:solidFill>
                </a:rPr>
                <a:t>Euratom</a:t>
              </a:r>
              <a:r>
                <a:rPr lang="en-US" sz="2000" i="1" dirty="0" smtClean="0">
                  <a:solidFill>
                    <a:srgbClr val="002060"/>
                  </a:solidFill>
                </a:rPr>
                <a:t> Research And Training </a:t>
              </a:r>
              <a:r>
                <a:rPr lang="en-US" sz="2000" i="1" dirty="0" err="1" smtClean="0">
                  <a:solidFill>
                    <a:srgbClr val="002060"/>
                  </a:solidFill>
                </a:rPr>
                <a:t>Programme</a:t>
              </a:r>
              <a:r>
                <a:rPr lang="en-US" sz="2000" i="1" dirty="0" smtClean="0">
                  <a:solidFill>
                    <a:srgbClr val="002060"/>
                  </a:solidFill>
                </a:rPr>
                <a:t> </a:t>
              </a:r>
              <a:r>
                <a:rPr lang="en-US" sz="2000" dirty="0" smtClean="0">
                  <a:solidFill>
                    <a:srgbClr val="002060"/>
                  </a:solidFill>
                </a:rPr>
                <a:t>grant </a:t>
              </a:r>
              <a:r>
                <a:rPr lang="en-US" sz="2000" dirty="0">
                  <a:solidFill>
                    <a:srgbClr val="002060"/>
                  </a:solidFill>
                </a:rPr>
                <a:t>agreement No </a:t>
              </a:r>
              <a:r>
                <a:rPr lang="en-US" sz="2000" dirty="0" smtClean="0">
                  <a:solidFill>
                    <a:srgbClr val="002060"/>
                  </a:solidFill>
                </a:rPr>
                <a:t>633053)</a:t>
              </a:r>
              <a:endParaRPr lang="en-US" sz="2000" b="1" dirty="0" smtClean="0">
                <a:solidFill>
                  <a:srgbClr val="002060"/>
                </a:solidFill>
                <a:ea typeface="MS Mincho" panose="02020609040205080304" pitchFamily="49" charset="-128"/>
              </a:endParaRPr>
            </a:p>
            <a:p>
              <a:pPr>
                <a:lnSpc>
                  <a:spcPct val="150000"/>
                </a:lnSpc>
              </a:pPr>
              <a:r>
                <a:rPr lang="en-US" b="1" dirty="0" smtClean="0">
                  <a:solidFill>
                    <a:srgbClr val="0070C0"/>
                  </a:solidFill>
                  <a:ea typeface="MS Mincho" panose="02020609040205080304" pitchFamily="49" charset="-128"/>
                </a:rPr>
                <a:t>A. </a:t>
              </a:r>
              <a:r>
                <a:rPr lang="en-US" b="1" dirty="0" err="1" smtClean="0">
                  <a:solidFill>
                    <a:srgbClr val="0070C0"/>
                  </a:solidFill>
                  <a:ea typeface="MS Mincho" panose="02020609040205080304" pitchFamily="49" charset="-128"/>
                </a:rPr>
                <a:t>Malagoli</a:t>
              </a:r>
              <a:r>
                <a:rPr lang="en-US" b="1" dirty="0" smtClean="0">
                  <a:solidFill>
                    <a:srgbClr val="0070C0"/>
                  </a:solidFill>
                  <a:ea typeface="MS Mincho" panose="02020609040205080304" pitchFamily="49" charset="-128"/>
                </a:rPr>
                <a:t>, E. </a:t>
              </a:r>
              <a:r>
                <a:rPr lang="en-US" b="1" dirty="0" err="1" smtClean="0">
                  <a:solidFill>
                    <a:srgbClr val="0070C0"/>
                  </a:solidFill>
                  <a:ea typeface="MS Mincho" panose="02020609040205080304" pitchFamily="49" charset="-128"/>
                </a:rPr>
                <a:t>Bellingeri</a:t>
              </a:r>
              <a:r>
                <a:rPr lang="en-US" b="1" dirty="0" smtClean="0">
                  <a:solidFill>
                    <a:srgbClr val="0070C0"/>
                  </a:solidFill>
                  <a:ea typeface="MS Mincho" panose="02020609040205080304" pitchFamily="49" charset="-128"/>
                </a:rPr>
                <a:t> (CNR-Spin) </a:t>
              </a:r>
              <a:r>
                <a:rPr lang="en-US" dirty="0" smtClean="0">
                  <a:solidFill>
                    <a:srgbClr val="0070C0"/>
                  </a:solidFill>
                  <a:ea typeface="MS Mincho" panose="02020609040205080304" pitchFamily="49" charset="-128"/>
                </a:rPr>
                <a:t>Wire optimization</a:t>
              </a:r>
            </a:p>
            <a:p>
              <a:pPr>
                <a:lnSpc>
                  <a:spcPct val="150000"/>
                </a:lnSpc>
              </a:pPr>
              <a:r>
                <a:rPr lang="en-US" b="1" dirty="0">
                  <a:solidFill>
                    <a:srgbClr val="0070C0"/>
                  </a:solidFill>
                  <a:ea typeface="MS Mincho" panose="02020609040205080304" pitchFamily="49" charset="-128"/>
                </a:rPr>
                <a:t>G. </a:t>
              </a:r>
              <a:r>
                <a:rPr lang="en-US" b="1" dirty="0" err="1">
                  <a:solidFill>
                    <a:srgbClr val="0070C0"/>
                  </a:solidFill>
                  <a:ea typeface="MS Mincho" panose="02020609040205080304" pitchFamily="49" charset="-128"/>
                </a:rPr>
                <a:t>Celentano</a:t>
              </a:r>
              <a:r>
                <a:rPr lang="en-US" b="1" dirty="0">
                  <a:solidFill>
                    <a:srgbClr val="0070C0"/>
                  </a:solidFill>
                  <a:ea typeface="MS Mincho" panose="02020609040205080304" pitchFamily="49" charset="-128"/>
                </a:rPr>
                <a:t> (ENEA</a:t>
              </a:r>
              <a:r>
                <a:rPr lang="en-US" b="1" dirty="0" smtClean="0">
                  <a:solidFill>
                    <a:srgbClr val="0070C0"/>
                  </a:solidFill>
                  <a:ea typeface="MS Mincho" panose="02020609040205080304" pitchFamily="49" charset="-128"/>
                </a:rPr>
                <a:t>) </a:t>
              </a:r>
              <a:r>
                <a:rPr lang="en-US" dirty="0" smtClean="0">
                  <a:solidFill>
                    <a:srgbClr val="0070C0"/>
                  </a:solidFill>
                  <a:ea typeface="MS Mincho" panose="02020609040205080304" pitchFamily="49" charset="-128"/>
                </a:rPr>
                <a:t>High-field measurements</a:t>
              </a:r>
              <a:endParaRPr lang="en-US" dirty="0">
                <a:solidFill>
                  <a:srgbClr val="0070C0"/>
                </a:solidFill>
                <a:ea typeface="MS Mincho" panose="02020609040205080304" pitchFamily="49" charset="-128"/>
              </a:endParaRPr>
            </a:p>
            <a:p>
              <a:pPr>
                <a:lnSpc>
                  <a:spcPct val="150000"/>
                </a:lnSpc>
              </a:pPr>
              <a:r>
                <a:rPr lang="en-US" b="1" dirty="0" err="1" smtClean="0">
                  <a:solidFill>
                    <a:srgbClr val="0070C0"/>
                  </a:solidFill>
                  <a:ea typeface="MS Mincho" panose="02020609040205080304" pitchFamily="49" charset="-128"/>
                </a:rPr>
                <a:t>M.Eisterer</a:t>
              </a:r>
              <a:r>
                <a:rPr lang="en-US" b="1" dirty="0">
                  <a:solidFill>
                    <a:srgbClr val="0070C0"/>
                  </a:solidFill>
                  <a:ea typeface="MS Mincho" panose="02020609040205080304" pitchFamily="49" charset="-128"/>
                </a:rPr>
                <a:t>, J. </a:t>
              </a:r>
              <a:r>
                <a:rPr lang="en-US" b="1" dirty="0" err="1">
                  <a:solidFill>
                    <a:srgbClr val="0070C0"/>
                  </a:solidFill>
                  <a:ea typeface="MS Mincho" panose="02020609040205080304" pitchFamily="49" charset="-128"/>
                </a:rPr>
                <a:t>Bernardi</a:t>
              </a:r>
              <a:r>
                <a:rPr lang="en-US" b="1" dirty="0">
                  <a:solidFill>
                    <a:srgbClr val="0070C0"/>
                  </a:solidFill>
                  <a:ea typeface="MS Mincho" panose="02020609040205080304" pitchFamily="49" charset="-128"/>
                </a:rPr>
                <a:t> (TUW) </a:t>
              </a:r>
              <a:r>
                <a:rPr lang="en-US" dirty="0" smtClean="0">
                  <a:solidFill>
                    <a:srgbClr val="0070C0"/>
                  </a:solidFill>
                  <a:ea typeface="MS Mincho" panose="02020609040205080304" pitchFamily="49" charset="-128"/>
                </a:rPr>
                <a:t>structural/superconducting characterization</a:t>
              </a:r>
            </a:p>
          </p:txBody>
        </p:sp>
        <p:pic>
          <p:nvPicPr>
            <p:cNvPr id="9" name="Immagin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98967" y="5595191"/>
              <a:ext cx="1639617" cy="895317"/>
            </a:xfrm>
            <a:prstGeom prst="rect">
              <a:avLst/>
            </a:prstGeom>
            <a:ln>
              <a:noFill/>
            </a:ln>
            <a:effectLst>
              <a:outerShdw blurRad="292100" dist="139700" dir="2700000" algn="tl" rotWithShape="0">
                <a:srgbClr val="333333">
                  <a:alpha val="65000"/>
                </a:srgbClr>
              </a:outerShdw>
            </a:effectLst>
          </p:spPr>
        </p:pic>
        <p:pic>
          <p:nvPicPr>
            <p:cNvPr id="10" name="Picture 2"/>
            <p:cNvPicPr>
              <a:picLocks noChangeAspect="1" noChangeArrowheads="1"/>
            </p:cNvPicPr>
            <p:nvPr/>
          </p:nvPicPr>
          <p:blipFill>
            <a:blip r:embed="rId3" cstate="print"/>
            <a:srcRect/>
            <a:stretch>
              <a:fillRect/>
            </a:stretch>
          </p:blipFill>
          <p:spPr bwMode="auto">
            <a:xfrm>
              <a:off x="7724961" y="5424782"/>
              <a:ext cx="772177" cy="1110003"/>
            </a:xfrm>
            <a:prstGeom prst="rect">
              <a:avLst/>
            </a:prstGeom>
            <a:ln>
              <a:noFill/>
            </a:ln>
            <a:effectLst>
              <a:outerShdw blurRad="292100" dist="139700" dir="2700000" algn="tl" rotWithShape="0">
                <a:srgbClr val="333333">
                  <a:alpha val="65000"/>
                </a:srgbClr>
              </a:outerShdw>
            </a:effectLst>
          </p:spPr>
        </p:pic>
        <p:pic>
          <p:nvPicPr>
            <p:cNvPr id="11" name="Immagine 10"/>
            <p:cNvPicPr>
              <a:picLocks noChangeAspect="1"/>
            </p:cNvPicPr>
            <p:nvPr/>
          </p:nvPicPr>
          <p:blipFill rotWithShape="1">
            <a:blip r:embed="rId4">
              <a:extLst>
                <a:ext uri="{28A0092B-C50C-407E-A947-70E740481C1C}">
                  <a14:useLocalDpi xmlns:a14="http://schemas.microsoft.com/office/drawing/2010/main" val="0"/>
                </a:ext>
              </a:extLst>
            </a:blip>
            <a:srcRect r="87502" b="-3547"/>
            <a:stretch/>
          </p:blipFill>
          <p:spPr>
            <a:xfrm>
              <a:off x="10781113" y="5520305"/>
              <a:ext cx="892843" cy="907382"/>
            </a:xfrm>
            <a:prstGeom prst="rect">
              <a:avLst/>
            </a:prstGeom>
            <a:ln>
              <a:noFill/>
            </a:ln>
            <a:effectLst>
              <a:outerShdw blurRad="292100" dist="139700" dir="2700000" algn="tl" rotWithShape="0">
                <a:srgbClr val="333333">
                  <a:alpha val="65000"/>
                </a:srgbClr>
              </a:outerShdw>
            </a:effectLst>
          </p:spPr>
        </p:pic>
        <p:sp>
          <p:nvSpPr>
            <p:cNvPr id="14" name="Rettangolo 13"/>
            <p:cNvSpPr/>
            <p:nvPr/>
          </p:nvSpPr>
          <p:spPr>
            <a:xfrm>
              <a:off x="153685" y="4095703"/>
              <a:ext cx="10235852" cy="461665"/>
            </a:xfrm>
            <a:prstGeom prst="rect">
              <a:avLst/>
            </a:prstGeom>
            <a:solidFill>
              <a:schemeClr val="accent5">
                <a:lumMod val="40000"/>
                <a:lumOff val="60000"/>
              </a:schemeClr>
            </a:solidFill>
          </p:spPr>
          <p:txBody>
            <a:bodyPr wrap="square">
              <a:spAutoFit/>
            </a:bodyPr>
            <a:lstStyle/>
            <a:p>
              <a:pPr marL="457200" indent="-457200">
                <a:buSzPct val="200000"/>
                <a:buFont typeface="+mj-lt"/>
                <a:buAutoNum type="arabicPeriod" startAt="2"/>
              </a:pPr>
              <a:r>
                <a:rPr lang="en-US" sz="2400" b="1" dirty="0" smtClean="0"/>
                <a:t>Development of T-1223 wires</a:t>
              </a:r>
              <a:endParaRPr lang="en-US" sz="2400" b="1" dirty="0"/>
            </a:p>
          </p:txBody>
        </p:sp>
        <p:pic>
          <p:nvPicPr>
            <p:cNvPr id="8" name="Immagin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91654" y="4301114"/>
              <a:ext cx="2867234" cy="687412"/>
            </a:xfrm>
            <a:prstGeom prst="rect">
              <a:avLst/>
            </a:prstGeom>
            <a:ln>
              <a:noFill/>
            </a:ln>
            <a:effectLst>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3970022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uppo 15"/>
          <p:cNvGrpSpPr/>
          <p:nvPr/>
        </p:nvGrpSpPr>
        <p:grpSpPr>
          <a:xfrm>
            <a:off x="433137" y="3819088"/>
            <a:ext cx="6432885" cy="2064007"/>
            <a:chOff x="433137" y="3819088"/>
            <a:chExt cx="6432885" cy="2064007"/>
          </a:xfrm>
        </p:grpSpPr>
        <p:grpSp>
          <p:nvGrpSpPr>
            <p:cNvPr id="2" name="Group 18"/>
            <p:cNvGrpSpPr/>
            <p:nvPr/>
          </p:nvGrpSpPr>
          <p:grpSpPr>
            <a:xfrm>
              <a:off x="433137" y="3819088"/>
              <a:ext cx="6432885" cy="1427704"/>
              <a:chOff x="859147" y="1357280"/>
              <a:chExt cx="7900678" cy="2204024"/>
            </a:xfrm>
          </p:grpSpPr>
          <p:sp>
            <p:nvSpPr>
              <p:cNvPr id="3" name="Rectangle 4"/>
              <p:cNvSpPr/>
              <p:nvPr/>
            </p:nvSpPr>
            <p:spPr>
              <a:xfrm>
                <a:off x="859147" y="1357280"/>
                <a:ext cx="7769676" cy="2204024"/>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descr="Schermata 2019-01-17 alle 18.31.46.png"/>
              <p:cNvPicPr>
                <a:picLocks noChangeAspect="1"/>
              </p:cNvPicPr>
              <p:nvPr/>
            </p:nvPicPr>
            <p:blipFill rotWithShape="1">
              <a:blip r:embed="rId2">
                <a:extLst>
                  <a:ext uri="{28A0092B-C50C-407E-A947-70E740481C1C}">
                    <a14:useLocalDpi xmlns:a14="http://schemas.microsoft.com/office/drawing/2010/main" val="0"/>
                  </a:ext>
                </a:extLst>
              </a:blip>
              <a:srcRect l="882" t="7401" r="618" b="10307"/>
              <a:stretch/>
            </p:blipFill>
            <p:spPr>
              <a:xfrm>
                <a:off x="1231900" y="2311400"/>
                <a:ext cx="7092950" cy="501650"/>
              </a:xfrm>
              <a:prstGeom prst="rect">
                <a:avLst/>
              </a:prstGeom>
            </p:spPr>
          </p:pic>
          <p:cxnSp>
            <p:nvCxnSpPr>
              <p:cNvPr id="5" name="Straight Connector 6"/>
              <p:cNvCxnSpPr/>
              <p:nvPr/>
            </p:nvCxnSpPr>
            <p:spPr>
              <a:xfrm flipH="1">
                <a:off x="6451600" y="3403600"/>
                <a:ext cx="1816100"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extBox 7"/>
              <p:cNvSpPr txBox="1"/>
              <p:nvPr/>
            </p:nvSpPr>
            <p:spPr>
              <a:xfrm>
                <a:off x="7054850" y="3040618"/>
                <a:ext cx="1530350" cy="369332"/>
              </a:xfrm>
              <a:prstGeom prst="rect">
                <a:avLst/>
              </a:prstGeom>
              <a:noFill/>
            </p:spPr>
            <p:txBody>
              <a:bodyPr wrap="square" rtlCol="0">
                <a:spAutoFit/>
              </a:bodyPr>
              <a:lstStyle/>
              <a:p>
                <a:r>
                  <a:rPr lang="en-US" dirty="0" smtClean="0">
                    <a:solidFill>
                      <a:schemeClr val="bg1"/>
                    </a:solidFill>
                  </a:rPr>
                  <a:t>1 mm</a:t>
                </a:r>
                <a:endParaRPr lang="en-US" dirty="0">
                  <a:solidFill>
                    <a:schemeClr val="bg1"/>
                  </a:solidFill>
                </a:endParaRPr>
              </a:p>
            </p:txBody>
          </p:sp>
          <p:cxnSp>
            <p:nvCxnSpPr>
              <p:cNvPr id="7" name="Straight Arrow Connector 9"/>
              <p:cNvCxnSpPr/>
              <p:nvPr/>
            </p:nvCxnSpPr>
            <p:spPr>
              <a:xfrm>
                <a:off x="7893050" y="2012950"/>
                <a:ext cx="254000" cy="546100"/>
              </a:xfrm>
              <a:prstGeom prst="straightConnector1">
                <a:avLst/>
              </a:prstGeom>
              <a:ln>
                <a:solidFill>
                  <a:schemeClr val="tx2">
                    <a:lumMod val="60000"/>
                    <a:lumOff val="40000"/>
                  </a:schemeClr>
                </a:solidFill>
                <a:tailEnd type="arrow"/>
              </a:ln>
            </p:spPr>
            <p:style>
              <a:lnRef idx="2">
                <a:schemeClr val="accent1"/>
              </a:lnRef>
              <a:fillRef idx="0">
                <a:schemeClr val="accent1"/>
              </a:fillRef>
              <a:effectRef idx="1">
                <a:schemeClr val="accent1"/>
              </a:effectRef>
              <a:fontRef idx="minor">
                <a:schemeClr val="tx1"/>
              </a:fontRef>
            </p:style>
          </p:cxnSp>
          <p:sp>
            <p:nvSpPr>
              <p:cNvPr id="8" name="TextBox 10"/>
              <p:cNvSpPr txBox="1"/>
              <p:nvPr/>
            </p:nvSpPr>
            <p:spPr>
              <a:xfrm>
                <a:off x="7229475" y="1681718"/>
                <a:ext cx="1530350" cy="369332"/>
              </a:xfrm>
              <a:prstGeom prst="rect">
                <a:avLst/>
              </a:prstGeom>
              <a:noFill/>
            </p:spPr>
            <p:txBody>
              <a:bodyPr wrap="square" rtlCol="0">
                <a:spAutoFit/>
              </a:bodyPr>
              <a:lstStyle/>
              <a:p>
                <a:r>
                  <a:rPr lang="en-US" dirty="0" smtClean="0">
                    <a:solidFill>
                      <a:schemeClr val="tx2">
                        <a:lumMod val="40000"/>
                        <a:lumOff val="60000"/>
                      </a:schemeClr>
                    </a:solidFill>
                  </a:rPr>
                  <a:t>Ag sheath</a:t>
                </a:r>
                <a:endParaRPr lang="en-US" dirty="0">
                  <a:solidFill>
                    <a:schemeClr val="tx2">
                      <a:lumMod val="40000"/>
                      <a:lumOff val="60000"/>
                    </a:schemeClr>
                  </a:solidFill>
                </a:endParaRPr>
              </a:p>
            </p:txBody>
          </p:sp>
          <p:cxnSp>
            <p:nvCxnSpPr>
              <p:cNvPr id="9" name="Straight Arrow Connector 11"/>
              <p:cNvCxnSpPr/>
              <p:nvPr/>
            </p:nvCxnSpPr>
            <p:spPr>
              <a:xfrm>
                <a:off x="6197600" y="2038350"/>
                <a:ext cx="254000" cy="546100"/>
              </a:xfrm>
              <a:prstGeom prst="straightConnector1">
                <a:avLst/>
              </a:prstGeom>
              <a:ln>
                <a:solidFill>
                  <a:schemeClr val="accent2">
                    <a:lumMod val="60000"/>
                    <a:lumOff val="40000"/>
                  </a:schemeClr>
                </a:solidFill>
                <a:tailEnd type="arrow"/>
              </a:ln>
            </p:spPr>
            <p:style>
              <a:lnRef idx="2">
                <a:schemeClr val="accent1"/>
              </a:lnRef>
              <a:fillRef idx="0">
                <a:schemeClr val="accent1"/>
              </a:fillRef>
              <a:effectRef idx="1">
                <a:schemeClr val="accent1"/>
              </a:effectRef>
              <a:fontRef idx="minor">
                <a:schemeClr val="tx1"/>
              </a:fontRef>
            </p:style>
          </p:cxnSp>
          <p:sp>
            <p:nvSpPr>
              <p:cNvPr id="10" name="TextBox 12"/>
              <p:cNvSpPr txBox="1"/>
              <p:nvPr/>
            </p:nvSpPr>
            <p:spPr>
              <a:xfrm>
                <a:off x="5524500" y="1643618"/>
                <a:ext cx="1530350" cy="369332"/>
              </a:xfrm>
              <a:prstGeom prst="rect">
                <a:avLst/>
              </a:prstGeom>
              <a:noFill/>
            </p:spPr>
            <p:txBody>
              <a:bodyPr wrap="square" rtlCol="0">
                <a:spAutoFit/>
              </a:bodyPr>
              <a:lstStyle/>
              <a:p>
                <a:r>
                  <a:rPr lang="en-US" dirty="0" smtClean="0">
                    <a:solidFill>
                      <a:schemeClr val="accent2">
                        <a:lumMod val="60000"/>
                        <a:lumOff val="40000"/>
                      </a:schemeClr>
                    </a:solidFill>
                  </a:rPr>
                  <a:t>Tl-1223</a:t>
                </a:r>
                <a:endParaRPr lang="en-US" dirty="0">
                  <a:solidFill>
                    <a:schemeClr val="accent2">
                      <a:lumMod val="60000"/>
                      <a:lumOff val="40000"/>
                    </a:schemeClr>
                  </a:solidFill>
                </a:endParaRPr>
              </a:p>
            </p:txBody>
          </p:sp>
        </p:grpSp>
        <p:sp>
          <p:nvSpPr>
            <p:cNvPr id="11" name="TextBox 17"/>
            <p:cNvSpPr txBox="1"/>
            <p:nvPr/>
          </p:nvSpPr>
          <p:spPr>
            <a:xfrm>
              <a:off x="2215410" y="5513763"/>
              <a:ext cx="2667805" cy="369332"/>
            </a:xfrm>
            <a:prstGeom prst="rect">
              <a:avLst/>
            </a:prstGeom>
            <a:noFill/>
          </p:spPr>
          <p:txBody>
            <a:bodyPr wrap="none" rtlCol="0">
              <a:spAutoFit/>
            </a:bodyPr>
            <a:lstStyle/>
            <a:p>
              <a:r>
                <a:rPr lang="en-US" dirty="0"/>
                <a:t>t</a:t>
              </a:r>
              <a:r>
                <a:rPr lang="en-US" dirty="0" smtClean="0"/>
                <a:t>ape thickness 150-180μm</a:t>
              </a:r>
              <a:endParaRPr lang="en-US" dirty="0"/>
            </a:p>
          </p:txBody>
        </p:sp>
      </p:grpSp>
      <p:pic>
        <p:nvPicPr>
          <p:cNvPr id="12" name="Immagin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29914" y="595820"/>
            <a:ext cx="3710947" cy="2839752"/>
          </a:xfrm>
          <a:prstGeom prst="rect">
            <a:avLst/>
          </a:prstGeom>
        </p:spPr>
      </p:pic>
      <p:pic>
        <p:nvPicPr>
          <p:cNvPr id="13" name="Picture 1" descr="Macintosh HD:Users:iCi_Pro:Documents:CNR-2018:Tl-Tapes.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25083" y="3599635"/>
            <a:ext cx="2939560" cy="2324920"/>
          </a:xfrm>
          <a:prstGeom prst="rect">
            <a:avLst/>
          </a:prstGeom>
          <a:noFill/>
          <a:ln>
            <a:noFill/>
          </a:ln>
        </p:spPr>
      </p:pic>
      <p:sp>
        <p:nvSpPr>
          <p:cNvPr id="14" name="Titolo 1"/>
          <p:cNvSpPr txBox="1">
            <a:spLocks/>
          </p:cNvSpPr>
          <p:nvPr/>
        </p:nvSpPr>
        <p:spPr>
          <a:xfrm>
            <a:off x="281131" y="323451"/>
            <a:ext cx="5246557" cy="535531"/>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10800000" scaled="1"/>
            <a:tileRect/>
          </a:gradFill>
          <a:ln w="31750" cap="sq">
            <a:noFill/>
            <a:miter lim="800000"/>
          </a:ln>
          <a:effectLst>
            <a:outerShdw dist="107763" dir="13500000" algn="ctr" rotWithShape="0">
              <a:schemeClr val="bg2">
                <a:alpha val="50000"/>
              </a:schemeClr>
            </a:outerShdw>
          </a:effectLst>
        </p:spPr>
        <p:txBody>
          <a:bodyPr vert="horz" wrap="square" lIns="91440" tIns="45720" rIns="91440" bIns="45720"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a:lstStyle>
          <a:p>
            <a:pPr defTabSz="457200"/>
            <a:r>
              <a:rPr lang="it-IT"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rPr>
              <a:t>Ti-1223 </a:t>
            </a:r>
            <a:r>
              <a:rPr lang="it-IT" sz="32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rPr>
              <a:t>wires</a:t>
            </a:r>
            <a:endPar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endParaRPr>
          </a:p>
        </p:txBody>
      </p:sp>
      <p:sp>
        <p:nvSpPr>
          <p:cNvPr id="15" name="CasellaDiTesto 14"/>
          <p:cNvSpPr txBox="1"/>
          <p:nvPr/>
        </p:nvSpPr>
        <p:spPr>
          <a:xfrm>
            <a:off x="433137" y="1171074"/>
            <a:ext cx="5438274" cy="1689245"/>
          </a:xfrm>
          <a:prstGeom prst="rect">
            <a:avLst/>
          </a:prstGeom>
          <a:solidFill>
            <a:schemeClr val="bg1"/>
          </a:solidFill>
        </p:spPr>
        <p:txBody>
          <a:bodyPr wrap="square" rtlCol="0">
            <a:spAutoFit/>
          </a:bodyPr>
          <a:lstStyle/>
          <a:p>
            <a:pPr marL="285750" indent="-285750">
              <a:lnSpc>
                <a:spcPct val="150000"/>
              </a:lnSpc>
              <a:buFont typeface="Mathcad UniMath" panose="02000503020000020003" pitchFamily="50" charset="0"/>
              <a:buChar char="☒"/>
            </a:pPr>
            <a:r>
              <a:rPr lang="en-US" sz="2400" dirty="0" smtClean="0"/>
              <a:t>Tl based HTS preparation laboratory </a:t>
            </a:r>
          </a:p>
          <a:p>
            <a:pPr marL="285750" indent="-285750">
              <a:lnSpc>
                <a:spcPct val="150000"/>
              </a:lnSpc>
              <a:buFont typeface="Mathcad UniMath" panose="02000503020000020003" pitchFamily="50" charset="0"/>
              <a:buChar char="☒"/>
            </a:pPr>
            <a:r>
              <a:rPr lang="en-US" sz="2400" dirty="0" smtClean="0"/>
              <a:t>Good </a:t>
            </a:r>
            <a:r>
              <a:rPr lang="en-US" sz="2400" dirty="0"/>
              <a:t>recipe </a:t>
            </a:r>
            <a:r>
              <a:rPr lang="en-US" sz="2400" dirty="0" smtClean="0"/>
              <a:t>for </a:t>
            </a:r>
            <a:r>
              <a:rPr lang="en-US" sz="2400" dirty="0"/>
              <a:t>1223 bulk </a:t>
            </a:r>
            <a:r>
              <a:rPr lang="en-US" sz="2400" dirty="0" smtClean="0"/>
              <a:t>samples</a:t>
            </a:r>
          </a:p>
          <a:p>
            <a:pPr marL="285750" indent="-285750">
              <a:lnSpc>
                <a:spcPct val="150000"/>
              </a:lnSpc>
              <a:buFont typeface="Mathcad UniMath" panose="02000503020000020003" pitchFamily="50" charset="0"/>
              <a:buChar char="☒"/>
            </a:pPr>
            <a:r>
              <a:rPr lang="it-IT" sz="2400" dirty="0" smtClean="0"/>
              <a:t>First </a:t>
            </a:r>
            <a:r>
              <a:rPr lang="it-IT" sz="2400" dirty="0" err="1" smtClean="0"/>
              <a:t>superconducting</a:t>
            </a:r>
            <a:r>
              <a:rPr lang="it-IT" sz="2400" dirty="0" smtClean="0"/>
              <a:t> tape</a:t>
            </a:r>
            <a:endParaRPr lang="en-US" sz="2400" dirty="0"/>
          </a:p>
        </p:txBody>
      </p:sp>
      <p:pic>
        <p:nvPicPr>
          <p:cNvPr id="17" name="Picture 2"/>
          <p:cNvPicPr>
            <a:picLocks noChangeAspect="1" noChangeArrowheads="1"/>
          </p:cNvPicPr>
          <p:nvPr/>
        </p:nvPicPr>
        <p:blipFill>
          <a:blip r:embed="rId5" cstate="print"/>
          <a:srcRect/>
          <a:stretch>
            <a:fillRect/>
          </a:stretch>
        </p:blipFill>
        <p:spPr bwMode="auto">
          <a:xfrm>
            <a:off x="11038147" y="5095799"/>
            <a:ext cx="971114" cy="13959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53471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ロゴ"/>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6929" y="1417462"/>
            <a:ext cx="1381125" cy="285750"/>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http://www.supera.titech.ac.jp/english/research/images/research02.jpg"/>
          <p:cNvPicPr>
            <a:picLocks noChangeAspect="1" noChangeArrowheads="1"/>
          </p:cNvPicPr>
          <p:nvPr/>
        </p:nvPicPr>
        <p:blipFill rotWithShape="1">
          <a:blip r:embed="rId4">
            <a:extLst>
              <a:ext uri="{28A0092B-C50C-407E-A947-70E740481C1C}">
                <a14:useLocalDpi xmlns:a14="http://schemas.microsoft.com/office/drawing/2010/main" val="0"/>
              </a:ext>
            </a:extLst>
          </a:blip>
          <a:srcRect l="56678" t="8826" r="27540" b="39866"/>
          <a:stretch/>
        </p:blipFill>
        <p:spPr bwMode="auto">
          <a:xfrm>
            <a:off x="10732957" y="0"/>
            <a:ext cx="1349116" cy="4032449"/>
          </a:xfrm>
          <a:prstGeom prst="rect">
            <a:avLst/>
          </a:prstGeom>
          <a:noFill/>
          <a:extLst>
            <a:ext uri="{909E8E84-426E-40DD-AFC4-6F175D3DCCD1}">
              <a14:hiddenFill xmlns:a14="http://schemas.microsoft.com/office/drawing/2010/main">
                <a:solidFill>
                  <a:srgbClr val="FFFFFF"/>
                </a:solidFill>
              </a14:hiddenFill>
            </a:ext>
          </a:extLst>
        </p:spPr>
      </p:pic>
      <p:sp>
        <p:nvSpPr>
          <p:cNvPr id="10" name="Rettangolo 9"/>
          <p:cNvSpPr/>
          <p:nvPr/>
        </p:nvSpPr>
        <p:spPr>
          <a:xfrm>
            <a:off x="10791416" y="144017"/>
            <a:ext cx="1296144" cy="1653779"/>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uppo 2"/>
          <p:cNvGrpSpPr/>
          <p:nvPr/>
        </p:nvGrpSpPr>
        <p:grpSpPr>
          <a:xfrm>
            <a:off x="9135320" y="239126"/>
            <a:ext cx="1186592" cy="2277472"/>
            <a:chOff x="9080385" y="1583275"/>
            <a:chExt cx="1186592" cy="2277472"/>
          </a:xfrm>
        </p:grpSpPr>
        <p:pic>
          <p:nvPicPr>
            <p:cNvPr id="22" name="Picture 2" descr="http://www.supera.titech.ac.jp/english/research/images/research02.jpg"/>
            <p:cNvPicPr>
              <a:picLocks noChangeAspect="1" noChangeArrowheads="1"/>
            </p:cNvPicPr>
            <p:nvPr/>
          </p:nvPicPr>
          <p:blipFill rotWithShape="1">
            <a:blip r:embed="rId4">
              <a:extLst>
                <a:ext uri="{28A0092B-C50C-407E-A947-70E740481C1C}">
                  <a14:useLocalDpi xmlns:a14="http://schemas.microsoft.com/office/drawing/2010/main" val="0"/>
                </a:ext>
              </a:extLst>
            </a:blip>
            <a:srcRect l="84343" t="8826" r="1980" b="62196"/>
            <a:stretch/>
          </p:blipFill>
          <p:spPr bwMode="auto">
            <a:xfrm>
              <a:off x="9080385" y="1583275"/>
              <a:ext cx="1169233" cy="2277472"/>
            </a:xfrm>
            <a:prstGeom prst="rect">
              <a:avLst/>
            </a:prstGeom>
            <a:noFill/>
            <a:extLst>
              <a:ext uri="{909E8E84-426E-40DD-AFC4-6F175D3DCCD1}">
                <a14:hiddenFill xmlns:a14="http://schemas.microsoft.com/office/drawing/2010/main">
                  <a:solidFill>
                    <a:srgbClr val="FFFFFF"/>
                  </a:solidFill>
                </a14:hiddenFill>
              </a:ext>
            </a:extLst>
          </p:spPr>
        </p:pic>
        <p:sp>
          <p:nvSpPr>
            <p:cNvPr id="11" name="Rettangolo 10"/>
            <p:cNvSpPr/>
            <p:nvPr/>
          </p:nvSpPr>
          <p:spPr>
            <a:xfrm>
              <a:off x="9080385" y="1653448"/>
              <a:ext cx="1186592" cy="208823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8" name="Text Box 26"/>
          <p:cNvSpPr txBox="1">
            <a:spLocks noChangeArrowheads="1"/>
          </p:cNvSpPr>
          <p:nvPr/>
        </p:nvSpPr>
        <p:spPr bwMode="auto">
          <a:xfrm>
            <a:off x="384379" y="187958"/>
            <a:ext cx="8339897" cy="707886"/>
          </a:xfrm>
          <a:prstGeom prst="rect">
            <a:avLst/>
          </a:prstGeom>
          <a:solidFill>
            <a:schemeClr val="accent1">
              <a:lumMod val="60000"/>
              <a:lumOff val="40000"/>
            </a:schemeClr>
          </a:solidFill>
          <a:ln>
            <a:noFill/>
          </a:ln>
          <a:effectLst>
            <a:outerShdw dist="107763" dir="13500000" algn="ctr" rotWithShape="0">
              <a:schemeClr val="bg2">
                <a:alpha val="50000"/>
              </a:schemeClr>
            </a:outerShdw>
          </a:effectLs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alt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Iron based superconductors (IBS) </a:t>
            </a:r>
          </a:p>
        </p:txBody>
      </p:sp>
      <p:grpSp>
        <p:nvGrpSpPr>
          <p:cNvPr id="2" name="Gruppo 1"/>
          <p:cNvGrpSpPr/>
          <p:nvPr/>
        </p:nvGrpSpPr>
        <p:grpSpPr>
          <a:xfrm>
            <a:off x="366386" y="1417462"/>
            <a:ext cx="4433888" cy="5388791"/>
            <a:chOff x="366386" y="1417462"/>
            <a:chExt cx="4433888" cy="5388791"/>
          </a:xfrm>
        </p:grpSpPr>
        <p:grpSp>
          <p:nvGrpSpPr>
            <p:cNvPr id="12" name="Gruppo 11"/>
            <p:cNvGrpSpPr>
              <a:grpSpLocks/>
            </p:cNvGrpSpPr>
            <p:nvPr/>
          </p:nvGrpSpPr>
          <p:grpSpPr bwMode="auto">
            <a:xfrm>
              <a:off x="366386" y="2375540"/>
              <a:ext cx="4433888" cy="4430713"/>
              <a:chOff x="292550" y="971745"/>
              <a:chExt cx="5458545" cy="5453146"/>
            </a:xfrm>
          </p:grpSpPr>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rcRect r="2141"/>
              <a:stretch>
                <a:fillRect/>
              </a:stretch>
            </p:blipFill>
            <p:spPr bwMode="auto">
              <a:xfrm>
                <a:off x="292550" y="971745"/>
                <a:ext cx="5458545" cy="503812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4" name="CasellaDiTesto 10"/>
              <p:cNvSpPr txBox="1">
                <a:spLocks noChangeArrowheads="1"/>
              </p:cNvSpPr>
              <p:nvPr/>
            </p:nvSpPr>
            <p:spPr bwMode="auto">
              <a:xfrm>
                <a:off x="1522259" y="6065029"/>
                <a:ext cx="3631972" cy="35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fr-FR" altLang="it-IT" sz="1300" i="1">
                    <a:latin typeface="Californian FB" panose="0207040306080B030204" pitchFamily="18" charset="0"/>
                  </a:rPr>
                  <a:t>C. Tarantini et al., PRB 84, 184522 (2011)</a:t>
                </a:r>
                <a:endParaRPr lang="en-US" altLang="it-IT" sz="1300" i="1">
                  <a:latin typeface="Californian FB" panose="0207040306080B030204" pitchFamily="18" charset="0"/>
                </a:endParaRPr>
              </a:p>
            </p:txBody>
          </p:sp>
          <p:sp>
            <p:nvSpPr>
              <p:cNvPr id="15" name="CasellaDiTesto 14"/>
              <p:cNvSpPr txBox="1"/>
              <p:nvPr/>
            </p:nvSpPr>
            <p:spPr>
              <a:xfrm>
                <a:off x="2475577" y="3566434"/>
                <a:ext cx="670347" cy="482597"/>
              </a:xfrm>
              <a:prstGeom prst="rect">
                <a:avLst/>
              </a:prstGeom>
              <a:noFill/>
            </p:spPr>
            <p:txBody>
              <a:bodyPr wrap="none">
                <a:spAutoFit/>
              </a:bodyPr>
              <a:lstStyle/>
              <a:p>
                <a:pPr>
                  <a:defRPr/>
                </a:pPr>
                <a:r>
                  <a:rPr lang="it-IT" sz="1950" b="1" dirty="0">
                    <a:solidFill>
                      <a:srgbClr val="00B050"/>
                    </a:solidFill>
                    <a:latin typeface="Californian FB" panose="0207040306080B030204" pitchFamily="18" charset="0"/>
                  </a:rPr>
                  <a:t>1111</a:t>
                </a:r>
              </a:p>
            </p:txBody>
          </p:sp>
          <p:sp>
            <p:nvSpPr>
              <p:cNvPr id="16" name="CasellaDiTesto 15"/>
              <p:cNvSpPr txBox="1"/>
              <p:nvPr/>
            </p:nvSpPr>
            <p:spPr>
              <a:xfrm>
                <a:off x="2241054" y="1575480"/>
                <a:ext cx="660576" cy="484550"/>
              </a:xfrm>
              <a:prstGeom prst="rect">
                <a:avLst/>
              </a:prstGeom>
              <a:noFill/>
            </p:spPr>
            <p:txBody>
              <a:bodyPr wrap="none">
                <a:spAutoFit/>
              </a:bodyPr>
              <a:lstStyle/>
              <a:p>
                <a:pPr>
                  <a:defRPr/>
                </a:pPr>
                <a:r>
                  <a:rPr lang="it-IT" sz="1950" b="1" dirty="0">
                    <a:solidFill>
                      <a:srgbClr val="FF0000"/>
                    </a:solidFill>
                    <a:latin typeface="Californian FB" panose="0207040306080B030204" pitchFamily="18" charset="0"/>
                  </a:rPr>
                  <a:t>122</a:t>
                </a:r>
              </a:p>
            </p:txBody>
          </p:sp>
          <p:sp>
            <p:nvSpPr>
              <p:cNvPr id="17" name="CasellaDiTesto 16"/>
              <p:cNvSpPr txBox="1"/>
              <p:nvPr/>
            </p:nvSpPr>
            <p:spPr>
              <a:xfrm>
                <a:off x="1166152" y="1419173"/>
                <a:ext cx="517906" cy="482596"/>
              </a:xfrm>
              <a:prstGeom prst="rect">
                <a:avLst/>
              </a:prstGeom>
              <a:noFill/>
              <a:ln w="38100">
                <a:noFill/>
              </a:ln>
            </p:spPr>
            <p:txBody>
              <a:bodyPr>
                <a:spAutoFit/>
              </a:bodyPr>
              <a:lstStyle/>
              <a:p>
                <a:pPr>
                  <a:defRPr/>
                </a:pPr>
                <a:r>
                  <a:rPr lang="it-IT" sz="1950" b="1" dirty="0">
                    <a:solidFill>
                      <a:srgbClr val="00B0F0"/>
                    </a:solidFill>
                    <a:latin typeface="Californian FB" panose="0207040306080B030204" pitchFamily="18" charset="0"/>
                  </a:rPr>
                  <a:t>11</a:t>
                </a:r>
                <a:r>
                  <a:rPr lang="it-IT" sz="1950" b="1" dirty="0">
                    <a:solidFill>
                      <a:srgbClr val="0033CC"/>
                    </a:solidFill>
                    <a:latin typeface="Californian FB" panose="0207040306080B030204" pitchFamily="18" charset="0"/>
                  </a:rPr>
                  <a:t> </a:t>
                </a:r>
              </a:p>
            </p:txBody>
          </p:sp>
          <p:sp>
            <p:nvSpPr>
              <p:cNvPr id="19" name="Ovale 18"/>
              <p:cNvSpPr/>
              <p:nvPr/>
            </p:nvSpPr>
            <p:spPr>
              <a:xfrm>
                <a:off x="1041073" y="1313666"/>
                <a:ext cx="666438" cy="818655"/>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1950"/>
              </a:p>
            </p:txBody>
          </p:sp>
          <p:sp>
            <p:nvSpPr>
              <p:cNvPr id="20" name="Ovale 19"/>
              <p:cNvSpPr/>
              <p:nvPr/>
            </p:nvSpPr>
            <p:spPr>
              <a:xfrm>
                <a:off x="1965487" y="1241374"/>
                <a:ext cx="1246886" cy="81865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1950"/>
              </a:p>
            </p:txBody>
          </p:sp>
          <p:sp>
            <p:nvSpPr>
              <p:cNvPr id="21" name="Ovale 20"/>
              <p:cNvSpPr/>
              <p:nvPr/>
            </p:nvSpPr>
            <p:spPr>
              <a:xfrm>
                <a:off x="2454079" y="3251868"/>
                <a:ext cx="1059266" cy="818655"/>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1950"/>
              </a:p>
            </p:txBody>
          </p:sp>
        </p:grpSp>
        <p:sp>
          <p:nvSpPr>
            <p:cNvPr id="6" name="CasellaDiTesto 5"/>
            <p:cNvSpPr txBox="1"/>
            <p:nvPr/>
          </p:nvSpPr>
          <p:spPr>
            <a:xfrm>
              <a:off x="504838" y="1417462"/>
              <a:ext cx="4124430" cy="874535"/>
            </a:xfrm>
            <a:prstGeom prst="rect">
              <a:avLst/>
            </a:prstGeom>
            <a:noFill/>
          </p:spPr>
          <p:txBody>
            <a:bodyPr wrap="square" rtlCol="0">
              <a:spAutoFit/>
            </a:bodyPr>
            <a:lstStyle/>
            <a:p>
              <a:pPr marL="285750" indent="-285750">
                <a:lnSpc>
                  <a:spcPct val="150000"/>
                </a:lnSpc>
                <a:buSzPct val="150000"/>
                <a:buBlip>
                  <a:blip r:embed="rId6"/>
                </a:buBlip>
              </a:pPr>
              <a:r>
                <a:rPr lang="it-IT" dirty="0" smtClean="0"/>
                <a:t> Large H</a:t>
              </a:r>
              <a:r>
                <a:rPr lang="it-IT" baseline="-25000" dirty="0" smtClean="0"/>
                <a:t>c2</a:t>
              </a:r>
            </a:p>
            <a:p>
              <a:pPr marL="285750" indent="-285750">
                <a:lnSpc>
                  <a:spcPct val="150000"/>
                </a:lnSpc>
                <a:buSzPct val="150000"/>
                <a:buBlip>
                  <a:blip r:embed="rId6"/>
                </a:buBlip>
              </a:pPr>
              <a:r>
                <a:rPr lang="it-IT" dirty="0" err="1" smtClean="0"/>
                <a:t>H</a:t>
              </a:r>
              <a:r>
                <a:rPr lang="it-IT" baseline="-25000" dirty="0" err="1" smtClean="0"/>
                <a:t>irr</a:t>
              </a:r>
              <a:r>
                <a:rPr lang="it-IT" baseline="-25000" dirty="0" smtClean="0"/>
                <a:t> </a:t>
              </a:r>
              <a:r>
                <a:rPr lang="it-IT" dirty="0" err="1" smtClean="0"/>
                <a:t>close</a:t>
              </a:r>
              <a:r>
                <a:rPr lang="it-IT" dirty="0" smtClean="0"/>
                <a:t> to H</a:t>
              </a:r>
              <a:r>
                <a:rPr lang="it-IT" baseline="-25000" dirty="0" smtClean="0"/>
                <a:t>c2</a:t>
              </a:r>
              <a:endParaRPr lang="en-US" baseline="-25000" dirty="0"/>
            </a:p>
          </p:txBody>
        </p:sp>
      </p:grpSp>
      <p:sp>
        <p:nvSpPr>
          <p:cNvPr id="7" name="Rettangolo 6"/>
          <p:cNvSpPr/>
          <p:nvPr/>
        </p:nvSpPr>
        <p:spPr>
          <a:xfrm>
            <a:off x="10791416" y="1834368"/>
            <a:ext cx="1296144" cy="2048342"/>
          </a:xfrm>
          <a:prstGeom prst="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3" name="Oggetto 22"/>
          <p:cNvGraphicFramePr>
            <a:graphicFrameLocks noChangeAspect="1"/>
          </p:cNvGraphicFramePr>
          <p:nvPr>
            <p:extLst>
              <p:ext uri="{D42A27DB-BD31-4B8C-83A1-F6EECF244321}">
                <p14:modId xmlns:p14="http://schemas.microsoft.com/office/powerpoint/2010/main" val="3445053046"/>
              </p:ext>
            </p:extLst>
          </p:nvPr>
        </p:nvGraphicFramePr>
        <p:xfrm>
          <a:off x="4885597" y="2467704"/>
          <a:ext cx="6116939" cy="4295722"/>
        </p:xfrm>
        <a:graphic>
          <a:graphicData uri="http://schemas.openxmlformats.org/presentationml/2006/ole">
            <mc:AlternateContent xmlns:mc="http://schemas.openxmlformats.org/markup-compatibility/2006">
              <mc:Choice xmlns:v="urn:schemas-microsoft-com:vml" Requires="v">
                <p:oleObj spid="_x0000_s17563" name="Graph" r:id="rId7" imgW="4132800" imgH="2901600" progId="Origin50.Graph">
                  <p:embed/>
                </p:oleObj>
              </mc:Choice>
              <mc:Fallback>
                <p:oleObj name="Graph" r:id="rId7" imgW="4132800" imgH="2901600" progId="Origin50.Graph">
                  <p:embed/>
                  <p:pic>
                    <p:nvPicPr>
                      <p:cNvPr id="9" name="Oggetto 8"/>
                      <p:cNvPicPr/>
                      <p:nvPr/>
                    </p:nvPicPr>
                    <p:blipFill>
                      <a:blip r:embed="rId8"/>
                      <a:stretch>
                        <a:fillRect/>
                      </a:stretch>
                    </p:blipFill>
                    <p:spPr>
                      <a:xfrm>
                        <a:off x="4885597" y="2467704"/>
                        <a:ext cx="6116939" cy="4295722"/>
                      </a:xfrm>
                      <a:prstGeom prst="rect">
                        <a:avLst/>
                      </a:prstGeom>
                    </p:spPr>
                  </p:pic>
                </p:oleObj>
              </mc:Fallback>
            </mc:AlternateContent>
          </a:graphicData>
        </a:graphic>
      </p:graphicFrame>
      <p:sp>
        <p:nvSpPr>
          <p:cNvPr id="24" name="CasellaDiTesto 23"/>
          <p:cNvSpPr txBox="1"/>
          <p:nvPr/>
        </p:nvSpPr>
        <p:spPr>
          <a:xfrm>
            <a:off x="9681962" y="4549921"/>
            <a:ext cx="2218907" cy="1800493"/>
          </a:xfrm>
          <a:prstGeom prst="rect">
            <a:avLst/>
          </a:prstGeom>
          <a:noFill/>
        </p:spPr>
        <p:txBody>
          <a:bodyPr wrap="square" rtlCol="0">
            <a:spAutoFit/>
          </a:bodyPr>
          <a:lstStyle/>
          <a:p>
            <a:pPr algn="ctr">
              <a:lnSpc>
                <a:spcPct val="150000"/>
              </a:lnSpc>
              <a:buSzPct val="150000"/>
            </a:pPr>
            <a:r>
              <a:rPr lang="it-IT" dirty="0" smtClean="0"/>
              <a:t> </a:t>
            </a:r>
            <a:r>
              <a:rPr lang="it-IT" sz="2000" b="1" i="1" dirty="0" err="1" smtClean="0"/>
              <a:t>J</a:t>
            </a:r>
            <a:r>
              <a:rPr lang="it-IT" sz="2000" b="1" i="1" baseline="-25000" dirty="0" err="1" smtClean="0"/>
              <a:t>c</a:t>
            </a:r>
            <a:endParaRPr lang="it-IT" sz="2000" b="1" i="1" baseline="-25000" dirty="0" smtClean="0"/>
          </a:p>
          <a:p>
            <a:pPr marL="285750" indent="-285750">
              <a:lnSpc>
                <a:spcPct val="150000"/>
              </a:lnSpc>
              <a:buSzPct val="150000"/>
              <a:buBlip>
                <a:blip r:embed="rId6"/>
              </a:buBlip>
            </a:pPr>
            <a:r>
              <a:rPr lang="it-IT" dirty="0" smtClean="0"/>
              <a:t> Large</a:t>
            </a:r>
          </a:p>
          <a:p>
            <a:pPr marL="285750" indent="-285750">
              <a:lnSpc>
                <a:spcPct val="150000"/>
              </a:lnSpc>
              <a:buSzPct val="150000"/>
              <a:buBlip>
                <a:blip r:embed="rId6"/>
              </a:buBlip>
            </a:pPr>
            <a:r>
              <a:rPr lang="it-IT" dirty="0" err="1" smtClean="0"/>
              <a:t>Isotropic</a:t>
            </a:r>
            <a:endParaRPr lang="it-IT" dirty="0" smtClean="0"/>
          </a:p>
          <a:p>
            <a:pPr marL="285750" indent="-285750">
              <a:lnSpc>
                <a:spcPct val="150000"/>
              </a:lnSpc>
              <a:buSzPct val="150000"/>
              <a:buBlip>
                <a:blip r:embed="rId6"/>
              </a:buBlip>
            </a:pPr>
            <a:r>
              <a:rPr lang="it-IT" dirty="0" smtClean="0"/>
              <a:t>Field </a:t>
            </a:r>
            <a:r>
              <a:rPr lang="it-IT" dirty="0" err="1" smtClean="0"/>
              <a:t>independent</a:t>
            </a:r>
            <a:endParaRPr lang="en-US" dirty="0"/>
          </a:p>
        </p:txBody>
      </p:sp>
    </p:spTree>
    <p:extLst>
      <p:ext uri="{BB962C8B-B14F-4D97-AF65-F5344CB8AC3E}">
        <p14:creationId xmlns:p14="http://schemas.microsoft.com/office/powerpoint/2010/main" val="726774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ChangeArrowheads="1"/>
          </p:cNvSpPr>
          <p:nvPr/>
        </p:nvSpPr>
        <p:spPr bwMode="auto">
          <a:xfrm>
            <a:off x="1143001" y="455613"/>
            <a:ext cx="150813" cy="37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95" tIns="37148" rIns="74295" bIns="37148" anchor="ctr">
            <a:spAutoFit/>
          </a:bodyPr>
          <a:lstStyle/>
          <a:p>
            <a:pPr defTabSz="371475">
              <a:defRPr/>
            </a:pPr>
            <a:endParaRPr lang="en-GB" sz="1950">
              <a:solidFill>
                <a:prstClr val="white"/>
              </a:solidFill>
              <a:latin typeface="Calisto MT" panose="02040603050505030304"/>
            </a:endParaRPr>
          </a:p>
        </p:txBody>
      </p:sp>
      <p:pic>
        <p:nvPicPr>
          <p:cNvPr id="3584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7988" y="1312190"/>
            <a:ext cx="1979613" cy="661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CasellaDiTesto 23"/>
          <p:cNvSpPr txBox="1"/>
          <p:nvPr/>
        </p:nvSpPr>
        <p:spPr>
          <a:xfrm>
            <a:off x="255316" y="125615"/>
            <a:ext cx="6033054" cy="830997"/>
          </a:xfrm>
          <a:prstGeom prst="rect">
            <a:avLst/>
          </a:prstGeom>
          <a:noFill/>
        </p:spPr>
        <p:txBody>
          <a:bodyPr wrap="square">
            <a:spAutoFit/>
          </a:bodyPr>
          <a:lstStyle/>
          <a:p>
            <a:pPr marL="457200" indent="-457200">
              <a:buBlip>
                <a:blip r:embed="rId3"/>
              </a:buBlip>
              <a:defRPr/>
            </a:pPr>
            <a:r>
              <a:rPr lang="it-IT" sz="2400" b="1" dirty="0" smtClean="0"/>
              <a:t>Milde </a:t>
            </a:r>
            <a:r>
              <a:rPr lang="it-IT" sz="2400" b="1" dirty="0" err="1" smtClean="0"/>
              <a:t>dependence</a:t>
            </a:r>
            <a:r>
              <a:rPr lang="it-IT" sz="2400" b="1" dirty="0" smtClean="0"/>
              <a:t> </a:t>
            </a:r>
            <a:r>
              <a:rPr lang="it-IT" sz="2400" b="1" dirty="0"/>
              <a:t>of J</a:t>
            </a:r>
            <a:r>
              <a:rPr lang="it-IT" sz="2400" b="1" baseline="-25000" dirty="0"/>
              <a:t>c</a:t>
            </a:r>
            <a:r>
              <a:rPr lang="it-IT" sz="2400" b="1" dirty="0"/>
              <a:t> on the </a:t>
            </a:r>
            <a:r>
              <a:rPr lang="it-IT" sz="2400" b="1" dirty="0" err="1"/>
              <a:t>misorientation</a:t>
            </a:r>
            <a:r>
              <a:rPr lang="it-IT" sz="2400" b="1" dirty="0"/>
              <a:t> angle</a:t>
            </a:r>
          </a:p>
        </p:txBody>
      </p:sp>
      <p:sp>
        <p:nvSpPr>
          <p:cNvPr id="16" name="Text Box 18"/>
          <p:cNvSpPr txBox="1">
            <a:spLocks noChangeArrowheads="1"/>
          </p:cNvSpPr>
          <p:nvPr/>
        </p:nvSpPr>
        <p:spPr bwMode="auto">
          <a:xfrm>
            <a:off x="425303" y="6112159"/>
            <a:ext cx="3924985" cy="392415"/>
          </a:xfrm>
          <a:prstGeom prst="rect">
            <a:avLst/>
          </a:prstGeom>
          <a:solidFill>
            <a:schemeClr val="accent1">
              <a:lumMod val="60000"/>
              <a:lumOff val="40000"/>
            </a:schemeClr>
          </a:solidFill>
          <a:ln>
            <a:noFill/>
          </a:ln>
          <a:effectLst/>
          <a:extLst/>
        </p:spPr>
        <p:txBody>
          <a:bodyPr wrap="none">
            <a:spAutoFit/>
          </a:bodyPr>
          <a:lstStyle/>
          <a:p>
            <a:pPr>
              <a:defRPr/>
            </a:pPr>
            <a:r>
              <a:rPr lang="en-US" altLang="en-US" sz="1950" b="1" dirty="0">
                <a:solidFill>
                  <a:srgbClr val="FF0000"/>
                </a:solidFill>
                <a:sym typeface="Wingdings" pitchFamily="2" charset="2"/>
              </a:rPr>
              <a:t>IBS </a:t>
            </a:r>
            <a:r>
              <a:rPr lang="en-US" altLang="en-US" sz="1950" b="1" dirty="0" smtClean="0"/>
              <a:t>advantageous </a:t>
            </a:r>
            <a:r>
              <a:rPr lang="en-US" altLang="en-US" sz="1950" b="1" dirty="0"/>
              <a:t>GB over </a:t>
            </a:r>
            <a:r>
              <a:rPr lang="en-US" altLang="en-US" sz="1950" b="1" dirty="0">
                <a:solidFill>
                  <a:srgbClr val="FF0000"/>
                </a:solidFill>
              </a:rPr>
              <a:t>HTS</a:t>
            </a:r>
          </a:p>
        </p:txBody>
      </p:sp>
      <p:sp>
        <p:nvSpPr>
          <p:cNvPr id="17" name="CasellaDiTesto 16"/>
          <p:cNvSpPr txBox="1"/>
          <p:nvPr/>
        </p:nvSpPr>
        <p:spPr>
          <a:xfrm>
            <a:off x="6134341" y="40114"/>
            <a:ext cx="4881312" cy="830997"/>
          </a:xfrm>
          <a:prstGeom prst="rect">
            <a:avLst/>
          </a:prstGeom>
          <a:noFill/>
        </p:spPr>
        <p:txBody>
          <a:bodyPr wrap="square" rtlCol="0">
            <a:spAutoFit/>
          </a:bodyPr>
          <a:lstStyle/>
          <a:p>
            <a:pPr marL="457200" indent="-457200">
              <a:buBlip>
                <a:blip r:embed="rId3"/>
              </a:buBlip>
            </a:pPr>
            <a:r>
              <a:rPr lang="it-IT" sz="2400" b="1" dirty="0">
                <a:solidFill>
                  <a:srgbClr val="003366"/>
                </a:solidFill>
              </a:rPr>
              <a:t>J</a:t>
            </a:r>
            <a:r>
              <a:rPr lang="it-IT" sz="2400" b="1" baseline="-25000" dirty="0">
                <a:solidFill>
                  <a:srgbClr val="003366"/>
                </a:solidFill>
              </a:rPr>
              <a:t>c</a:t>
            </a:r>
            <a:r>
              <a:rPr lang="it-IT" sz="2400" b="1" dirty="0">
                <a:solidFill>
                  <a:srgbClr val="003366"/>
                </a:solidFill>
              </a:rPr>
              <a:t> of </a:t>
            </a:r>
            <a:r>
              <a:rPr lang="it-IT" sz="2400" b="1" dirty="0" err="1">
                <a:solidFill>
                  <a:srgbClr val="003366"/>
                </a:solidFill>
              </a:rPr>
              <a:t>technical</a:t>
            </a:r>
            <a:r>
              <a:rPr lang="it-IT" sz="2400" b="1" dirty="0">
                <a:solidFill>
                  <a:srgbClr val="003366"/>
                </a:solidFill>
              </a:rPr>
              <a:t> </a:t>
            </a:r>
            <a:r>
              <a:rPr lang="it-IT" sz="2400" b="1" dirty="0" err="1" smtClean="0">
                <a:solidFill>
                  <a:srgbClr val="003366"/>
                </a:solidFill>
              </a:rPr>
              <a:t>conductors</a:t>
            </a:r>
            <a:r>
              <a:rPr lang="it-IT" sz="2400" b="1" dirty="0" smtClean="0">
                <a:solidFill>
                  <a:srgbClr val="003366"/>
                </a:solidFill>
              </a:rPr>
              <a:t> </a:t>
            </a:r>
            <a:r>
              <a:rPr lang="it-IT" sz="2400" b="1" dirty="0" err="1" smtClean="0">
                <a:solidFill>
                  <a:srgbClr val="003366"/>
                </a:solidFill>
              </a:rPr>
              <a:t>above</a:t>
            </a:r>
            <a:r>
              <a:rPr lang="it-IT" sz="2400" b="1" dirty="0" smtClean="0">
                <a:solidFill>
                  <a:srgbClr val="003366"/>
                </a:solidFill>
              </a:rPr>
              <a:t> the </a:t>
            </a:r>
            <a:r>
              <a:rPr lang="it-IT" sz="2400" b="1" dirty="0" err="1" smtClean="0">
                <a:solidFill>
                  <a:srgbClr val="003366"/>
                </a:solidFill>
              </a:rPr>
              <a:t>practical</a:t>
            </a:r>
            <a:r>
              <a:rPr lang="it-IT" sz="2400" b="1" dirty="0" smtClean="0">
                <a:solidFill>
                  <a:srgbClr val="003366"/>
                </a:solidFill>
              </a:rPr>
              <a:t> </a:t>
            </a:r>
            <a:r>
              <a:rPr lang="it-IT" sz="2400" b="1" dirty="0" err="1" smtClean="0">
                <a:solidFill>
                  <a:srgbClr val="003366"/>
                </a:solidFill>
              </a:rPr>
              <a:t>level</a:t>
            </a:r>
            <a:endParaRPr lang="it-IT" sz="2400" b="1" dirty="0">
              <a:solidFill>
                <a:srgbClr val="003366"/>
              </a:solidFill>
            </a:endParaRPr>
          </a:p>
        </p:txBody>
      </p:sp>
      <p:grpSp>
        <p:nvGrpSpPr>
          <p:cNvPr id="3" name="Gruppo 2"/>
          <p:cNvGrpSpPr/>
          <p:nvPr/>
        </p:nvGrpSpPr>
        <p:grpSpPr>
          <a:xfrm>
            <a:off x="5263272" y="1163823"/>
            <a:ext cx="7273022" cy="4328260"/>
            <a:chOff x="5263272" y="1163823"/>
            <a:chExt cx="7273022" cy="4328260"/>
          </a:xfrm>
        </p:grpSpPr>
        <p:pic>
          <p:nvPicPr>
            <p:cNvPr id="15" name="Immagine 14"/>
            <p:cNvPicPr>
              <a:picLocks noChangeAspect="1"/>
            </p:cNvPicPr>
            <p:nvPr/>
          </p:nvPicPr>
          <p:blipFill>
            <a:blip r:embed="rId4"/>
            <a:stretch>
              <a:fillRect/>
            </a:stretch>
          </p:blipFill>
          <p:spPr>
            <a:xfrm>
              <a:off x="5263272" y="1163823"/>
              <a:ext cx="6167640" cy="4328260"/>
            </a:xfrm>
            <a:prstGeom prst="rect">
              <a:avLst/>
            </a:prstGeom>
          </p:spPr>
        </p:pic>
        <p:grpSp>
          <p:nvGrpSpPr>
            <p:cNvPr id="20" name="Gruppo 19"/>
            <p:cNvGrpSpPr/>
            <p:nvPr/>
          </p:nvGrpSpPr>
          <p:grpSpPr>
            <a:xfrm>
              <a:off x="9928980" y="4114020"/>
              <a:ext cx="2607314" cy="1235100"/>
              <a:chOff x="11122871" y="4673797"/>
              <a:chExt cx="3209002" cy="1520123"/>
            </a:xfrm>
          </p:grpSpPr>
          <p:sp>
            <p:nvSpPr>
              <p:cNvPr id="21" name="Rettangolo 20"/>
              <p:cNvSpPr/>
              <p:nvPr/>
            </p:nvSpPr>
            <p:spPr>
              <a:xfrm>
                <a:off x="11151952" y="5834058"/>
                <a:ext cx="2732899" cy="359862"/>
              </a:xfrm>
              <a:prstGeom prst="rect">
                <a:avLst/>
              </a:prstGeom>
            </p:spPr>
            <p:txBody>
              <a:bodyPr wrap="none">
                <a:spAutoFit/>
              </a:bodyPr>
              <a:lstStyle/>
              <a:p>
                <a:r>
                  <a:rPr lang="it-IT" sz="1300" i="1" dirty="0">
                    <a:solidFill>
                      <a:srgbClr val="800000"/>
                    </a:solidFill>
                    <a:latin typeface="Californian FB" panose="0207040306080B030204" pitchFamily="18" charset="0"/>
                  </a:rPr>
                  <a:t>Z. Gao et al. </a:t>
                </a:r>
                <a:r>
                  <a:rPr lang="it-IT" sz="1300" i="1" dirty="0" err="1" smtClean="0">
                    <a:solidFill>
                      <a:srgbClr val="800000"/>
                    </a:solidFill>
                    <a:latin typeface="Californian FB" panose="0207040306080B030204" pitchFamily="18" charset="0"/>
                  </a:rPr>
                  <a:t>SuST</a:t>
                </a:r>
                <a:r>
                  <a:rPr lang="it-IT" sz="1300" i="1" dirty="0" smtClean="0">
                    <a:solidFill>
                      <a:srgbClr val="800000"/>
                    </a:solidFill>
                    <a:latin typeface="Californian FB" panose="0207040306080B030204" pitchFamily="18" charset="0"/>
                  </a:rPr>
                  <a:t> </a:t>
                </a:r>
                <a:r>
                  <a:rPr lang="it-IT" sz="1300" i="1" dirty="0">
                    <a:solidFill>
                      <a:srgbClr val="800000"/>
                    </a:solidFill>
                    <a:latin typeface="Californian FB" panose="0207040306080B030204" pitchFamily="18" charset="0"/>
                  </a:rPr>
                  <a:t>28 (2015) 012001</a:t>
                </a:r>
                <a:endParaRPr lang="it-IT" sz="1300" dirty="0">
                  <a:solidFill>
                    <a:srgbClr val="800000"/>
                  </a:solidFill>
                </a:endParaRPr>
              </a:p>
            </p:txBody>
          </p:sp>
          <p:sp>
            <p:nvSpPr>
              <p:cNvPr id="22" name="Rettangolo 21"/>
              <p:cNvSpPr/>
              <p:nvPr/>
            </p:nvSpPr>
            <p:spPr>
              <a:xfrm>
                <a:off x="11136027" y="5268661"/>
                <a:ext cx="2845355" cy="359862"/>
              </a:xfrm>
              <a:prstGeom prst="rect">
                <a:avLst/>
              </a:prstGeom>
            </p:spPr>
            <p:txBody>
              <a:bodyPr wrap="none">
                <a:spAutoFit/>
              </a:bodyPr>
              <a:lstStyle/>
              <a:p>
                <a:r>
                  <a:rPr lang="fr-FR" sz="1300" i="1" dirty="0">
                    <a:solidFill>
                      <a:srgbClr val="0033CC"/>
                    </a:solidFill>
                    <a:latin typeface="Californian FB" panose="0207040306080B030204" pitchFamily="18" charset="0"/>
                  </a:rPr>
                  <a:t>W. Si et al. Nat. </a:t>
                </a:r>
                <a:r>
                  <a:rPr lang="fr-FR" sz="1300" i="1" dirty="0" err="1">
                    <a:solidFill>
                      <a:srgbClr val="0033CC"/>
                    </a:solidFill>
                    <a:latin typeface="Californian FB" panose="0207040306080B030204" pitchFamily="18" charset="0"/>
                  </a:rPr>
                  <a:t>Comm</a:t>
                </a:r>
                <a:r>
                  <a:rPr lang="fr-FR" sz="1300" i="1" dirty="0">
                    <a:solidFill>
                      <a:srgbClr val="0033CC"/>
                    </a:solidFill>
                    <a:latin typeface="Californian FB" panose="0207040306080B030204" pitchFamily="18" charset="0"/>
                  </a:rPr>
                  <a:t>. 4 (2013) 1347 </a:t>
                </a:r>
                <a:endParaRPr lang="it-IT" sz="1300" i="1" dirty="0">
                  <a:solidFill>
                    <a:srgbClr val="0033CC"/>
                  </a:solidFill>
                  <a:latin typeface="Californian FB" panose="0207040306080B030204" pitchFamily="18" charset="0"/>
                </a:endParaRPr>
              </a:p>
            </p:txBody>
          </p:sp>
          <p:sp>
            <p:nvSpPr>
              <p:cNvPr id="25" name="Rettangolo 24"/>
              <p:cNvSpPr/>
              <p:nvPr/>
            </p:nvSpPr>
            <p:spPr>
              <a:xfrm>
                <a:off x="11122871" y="5543757"/>
                <a:ext cx="3209002" cy="359862"/>
              </a:xfrm>
              <a:prstGeom prst="rect">
                <a:avLst/>
              </a:prstGeom>
            </p:spPr>
            <p:txBody>
              <a:bodyPr wrap="square">
                <a:spAutoFit/>
              </a:bodyPr>
              <a:lstStyle/>
              <a:p>
                <a:r>
                  <a:rPr lang="it-IT" sz="1300" i="1" dirty="0">
                    <a:solidFill>
                      <a:srgbClr val="FF33CC"/>
                    </a:solidFill>
                    <a:latin typeface="Californian FB" panose="0207040306080B030204" pitchFamily="18" charset="0"/>
                  </a:rPr>
                  <a:t>H Huang et al. </a:t>
                </a:r>
                <a:r>
                  <a:rPr lang="it-IT" sz="1300" i="1" dirty="0" err="1" smtClean="0">
                    <a:solidFill>
                      <a:srgbClr val="FF33CC"/>
                    </a:solidFill>
                    <a:latin typeface="Californian FB" panose="0207040306080B030204" pitchFamily="18" charset="0"/>
                  </a:rPr>
                  <a:t>SuST</a:t>
                </a:r>
                <a:r>
                  <a:rPr lang="it-IT" sz="1300" i="1" dirty="0" smtClean="0">
                    <a:solidFill>
                      <a:srgbClr val="FF33CC"/>
                    </a:solidFill>
                    <a:latin typeface="Californian FB" panose="0207040306080B030204" pitchFamily="18" charset="0"/>
                  </a:rPr>
                  <a:t> </a:t>
                </a:r>
                <a:r>
                  <a:rPr lang="it-IT" sz="1300" i="1" dirty="0">
                    <a:solidFill>
                      <a:srgbClr val="FF33CC"/>
                    </a:solidFill>
                    <a:latin typeface="Californian FB" panose="0207040306080B030204" pitchFamily="18" charset="0"/>
                  </a:rPr>
                  <a:t>31 (2017) 015017</a:t>
                </a:r>
                <a:endParaRPr lang="it-IT" sz="1300" dirty="0">
                  <a:solidFill>
                    <a:srgbClr val="FF33CC"/>
                  </a:solidFill>
                </a:endParaRPr>
              </a:p>
            </p:txBody>
          </p:sp>
          <p:sp>
            <p:nvSpPr>
              <p:cNvPr id="26" name="Rettangolo 25"/>
              <p:cNvSpPr/>
              <p:nvPr/>
            </p:nvSpPr>
            <p:spPr>
              <a:xfrm>
                <a:off x="11136027" y="4981257"/>
                <a:ext cx="2913481" cy="359862"/>
              </a:xfrm>
              <a:prstGeom prst="rect">
                <a:avLst/>
              </a:prstGeom>
            </p:spPr>
            <p:txBody>
              <a:bodyPr wrap="square">
                <a:spAutoFit/>
              </a:bodyPr>
              <a:lstStyle/>
              <a:p>
                <a:r>
                  <a:rPr lang="fr-FR" sz="1300" dirty="0">
                    <a:solidFill>
                      <a:srgbClr val="002060"/>
                    </a:solidFill>
                    <a:latin typeface="Californian FB" panose="0207040306080B030204" pitchFamily="18" charset="0"/>
                  </a:rPr>
                  <a:t>Z. Xu </a:t>
                </a:r>
                <a:r>
                  <a:rPr lang="fr-FR" sz="1300" i="1" dirty="0">
                    <a:solidFill>
                      <a:srgbClr val="002060"/>
                    </a:solidFill>
                    <a:latin typeface="Californian FB" panose="0207040306080B030204" pitchFamily="18" charset="0"/>
                  </a:rPr>
                  <a:t>et al </a:t>
                </a:r>
                <a:r>
                  <a:rPr lang="fr-FR" sz="1300" i="1" dirty="0" err="1">
                    <a:solidFill>
                      <a:srgbClr val="002060"/>
                    </a:solidFill>
                    <a:latin typeface="Californian FB" panose="0207040306080B030204" pitchFamily="18" charset="0"/>
                  </a:rPr>
                  <a:t>SuST</a:t>
                </a:r>
                <a:r>
                  <a:rPr lang="fr-FR" sz="1300" i="1" dirty="0">
                    <a:solidFill>
                      <a:srgbClr val="002060"/>
                    </a:solidFill>
                    <a:latin typeface="Californian FB" panose="0207040306080B030204" pitchFamily="18" charset="0"/>
                  </a:rPr>
                  <a:t> </a:t>
                </a:r>
                <a:r>
                  <a:rPr lang="fr-FR" sz="1300" b="1" dirty="0">
                    <a:solidFill>
                      <a:srgbClr val="002060"/>
                    </a:solidFill>
                    <a:latin typeface="Californian FB" panose="0207040306080B030204" pitchFamily="18" charset="0"/>
                  </a:rPr>
                  <a:t>30 </a:t>
                </a:r>
                <a:r>
                  <a:rPr lang="fr-FR" sz="1300" dirty="0">
                    <a:solidFill>
                      <a:srgbClr val="002060"/>
                    </a:solidFill>
                    <a:latin typeface="Californian FB" panose="0207040306080B030204" pitchFamily="18" charset="0"/>
                  </a:rPr>
                  <a:t>(2017) 035003</a:t>
                </a:r>
                <a:endParaRPr lang="it-IT" sz="1300" dirty="0">
                  <a:solidFill>
                    <a:srgbClr val="002060"/>
                  </a:solidFill>
                  <a:latin typeface="Californian FB" panose="0207040306080B030204" pitchFamily="18" charset="0"/>
                </a:endParaRPr>
              </a:p>
            </p:txBody>
          </p:sp>
          <p:sp>
            <p:nvSpPr>
              <p:cNvPr id="27" name="Rettangolo 26"/>
              <p:cNvSpPr/>
              <p:nvPr/>
            </p:nvSpPr>
            <p:spPr>
              <a:xfrm>
                <a:off x="11122871" y="4673797"/>
                <a:ext cx="2770384" cy="359862"/>
              </a:xfrm>
              <a:prstGeom prst="rect">
                <a:avLst/>
              </a:prstGeom>
            </p:spPr>
            <p:txBody>
              <a:bodyPr wrap="none">
                <a:spAutoFit/>
              </a:bodyPr>
              <a:lstStyle/>
              <a:p>
                <a:r>
                  <a:rPr lang="fr-FR" sz="1300" i="1" dirty="0">
                    <a:solidFill>
                      <a:srgbClr val="FF0000"/>
                    </a:solidFill>
                    <a:latin typeface="Californian FB" panose="0207040306080B030204" pitchFamily="18" charset="0"/>
                  </a:rPr>
                  <a:t>K. </a:t>
                </a:r>
                <a:r>
                  <a:rPr lang="fr-FR" sz="1300" i="1" dirty="0" err="1">
                    <a:solidFill>
                      <a:srgbClr val="FF0000"/>
                    </a:solidFill>
                    <a:latin typeface="Californian FB" panose="0207040306080B030204" pitchFamily="18" charset="0"/>
                  </a:rPr>
                  <a:t>Iida</a:t>
                </a:r>
                <a:r>
                  <a:rPr lang="fr-FR" sz="1300" i="1" dirty="0">
                    <a:solidFill>
                      <a:srgbClr val="FF0000"/>
                    </a:solidFill>
                    <a:latin typeface="Californian FB" panose="0207040306080B030204" pitchFamily="18" charset="0"/>
                  </a:rPr>
                  <a:t> et al. </a:t>
                </a:r>
                <a:r>
                  <a:rPr lang="fr-FR" sz="1300" i="1" dirty="0" err="1">
                    <a:solidFill>
                      <a:srgbClr val="FF0000"/>
                    </a:solidFill>
                    <a:latin typeface="Californian FB" panose="0207040306080B030204" pitchFamily="18" charset="0"/>
                  </a:rPr>
                  <a:t>Sci</a:t>
                </a:r>
                <a:r>
                  <a:rPr lang="fr-FR" sz="1300" i="1" dirty="0">
                    <a:solidFill>
                      <a:srgbClr val="FF0000"/>
                    </a:solidFill>
                    <a:latin typeface="Californian FB" panose="0207040306080B030204" pitchFamily="18" charset="0"/>
                  </a:rPr>
                  <a:t>. </a:t>
                </a:r>
                <a:r>
                  <a:rPr lang="fr-FR" sz="1300" i="1" dirty="0" err="1">
                    <a:solidFill>
                      <a:srgbClr val="FF0000"/>
                    </a:solidFill>
                    <a:latin typeface="Californian FB" panose="0207040306080B030204" pitchFamily="18" charset="0"/>
                  </a:rPr>
                  <a:t>Rep</a:t>
                </a:r>
                <a:r>
                  <a:rPr lang="fr-FR" sz="1300" i="1" dirty="0">
                    <a:solidFill>
                      <a:srgbClr val="FF0000"/>
                    </a:solidFill>
                    <a:latin typeface="Californian FB" panose="0207040306080B030204" pitchFamily="18" charset="0"/>
                  </a:rPr>
                  <a:t>. </a:t>
                </a:r>
                <a:r>
                  <a:rPr lang="it-IT" sz="1300" i="1" dirty="0">
                    <a:solidFill>
                      <a:srgbClr val="FF0000"/>
                    </a:solidFill>
                    <a:latin typeface="Californian FB" panose="0207040306080B030204" pitchFamily="18" charset="0"/>
                  </a:rPr>
                  <a:t>7 (2017) 39951</a:t>
                </a:r>
              </a:p>
            </p:txBody>
          </p:sp>
        </p:grpSp>
      </p:grpSp>
      <p:sp>
        <p:nvSpPr>
          <p:cNvPr id="2" name="CasellaDiTesto 1"/>
          <p:cNvSpPr txBox="1"/>
          <p:nvPr/>
        </p:nvSpPr>
        <p:spPr>
          <a:xfrm>
            <a:off x="6288370" y="5604328"/>
            <a:ext cx="4358966" cy="1015663"/>
          </a:xfrm>
          <a:prstGeom prst="rect">
            <a:avLst/>
          </a:prstGeom>
          <a:solidFill>
            <a:schemeClr val="accent1">
              <a:lumMod val="60000"/>
              <a:lumOff val="40000"/>
            </a:schemeClr>
          </a:solidFill>
        </p:spPr>
        <p:txBody>
          <a:bodyPr wrap="square" rtlCol="0">
            <a:spAutoFit/>
          </a:bodyPr>
          <a:lstStyle/>
          <a:p>
            <a:pPr algn="ctr"/>
            <a:r>
              <a:rPr lang="it-IT" sz="2000" b="1" dirty="0" smtClean="0"/>
              <a:t>NEED OF DEVELOPING SCALABLE PROCESSES FOR MAKING LONG CONDUCTORS</a:t>
            </a:r>
            <a:endParaRPr lang="en-US" sz="2000" b="1" dirty="0"/>
          </a:p>
        </p:txBody>
      </p:sp>
      <p:pic>
        <p:nvPicPr>
          <p:cNvPr id="19" name="Immagine 18"/>
          <p:cNvPicPr>
            <a:picLocks noChangeAspect="1"/>
          </p:cNvPicPr>
          <p:nvPr/>
        </p:nvPicPr>
        <p:blipFill>
          <a:blip r:embed="rId5"/>
          <a:stretch>
            <a:fillRect/>
          </a:stretch>
        </p:blipFill>
        <p:spPr>
          <a:xfrm>
            <a:off x="185415" y="2104072"/>
            <a:ext cx="4714651" cy="3245048"/>
          </a:xfrm>
          <a:prstGeom prst="rect">
            <a:avLst/>
          </a:prstGeom>
        </p:spPr>
      </p:pic>
      <p:sp>
        <p:nvSpPr>
          <p:cNvPr id="28" name="CasellaDiTesto 27"/>
          <p:cNvSpPr txBox="1"/>
          <p:nvPr/>
        </p:nvSpPr>
        <p:spPr>
          <a:xfrm>
            <a:off x="748020" y="5372742"/>
            <a:ext cx="3602268" cy="307777"/>
          </a:xfrm>
          <a:prstGeom prst="rect">
            <a:avLst/>
          </a:prstGeom>
          <a:noFill/>
        </p:spPr>
        <p:txBody>
          <a:bodyPr wrap="none" rtlCol="0">
            <a:spAutoFit/>
          </a:bodyPr>
          <a:lstStyle/>
          <a:p>
            <a:r>
              <a:rPr lang="it-IT" sz="1400" dirty="0" smtClean="0">
                <a:latin typeface="Eras Medium ITC" panose="020B0602030504020804" pitchFamily="34" charset="0"/>
              </a:rPr>
              <a:t>I </a:t>
            </a:r>
            <a:r>
              <a:rPr lang="it-IT" sz="1400" dirty="0" err="1" smtClean="0">
                <a:latin typeface="Eras Medium ITC" panose="020B0602030504020804" pitchFamily="34" charset="0"/>
              </a:rPr>
              <a:t>Iida</a:t>
            </a:r>
            <a:r>
              <a:rPr lang="it-IT" sz="1400" dirty="0" smtClean="0">
                <a:latin typeface="Eras Medium ITC" panose="020B0602030504020804" pitchFamily="34" charset="0"/>
              </a:rPr>
              <a:t> </a:t>
            </a:r>
            <a:r>
              <a:rPr lang="it-IT" sz="1400" i="1" dirty="0" smtClean="0">
                <a:latin typeface="Eras Medium ITC" panose="020B0602030504020804" pitchFamily="34" charset="0"/>
              </a:rPr>
              <a:t>et al.</a:t>
            </a:r>
            <a:r>
              <a:rPr lang="it-IT" sz="1400" dirty="0" smtClean="0">
                <a:latin typeface="Eras Medium ITC" panose="020B0602030504020804" pitchFamily="34" charset="0"/>
              </a:rPr>
              <a:t>, </a:t>
            </a:r>
            <a:r>
              <a:rPr lang="en-US" sz="1400" dirty="0" err="1" smtClean="0">
                <a:latin typeface="Eras Medium ITC" panose="020B0602030504020804" pitchFamily="34" charset="0"/>
              </a:rPr>
              <a:t>Appl</a:t>
            </a:r>
            <a:r>
              <a:rPr lang="en-US" sz="1400" dirty="0" smtClean="0">
                <a:latin typeface="Eras Medium ITC" panose="020B0602030504020804" pitchFamily="34" charset="0"/>
              </a:rPr>
              <a:t> Phys Rev </a:t>
            </a:r>
            <a:r>
              <a:rPr lang="en-US" sz="1400" b="1" dirty="0" smtClean="0">
                <a:latin typeface="Eras Medium ITC" panose="020B0602030504020804" pitchFamily="34" charset="0"/>
              </a:rPr>
              <a:t>5 </a:t>
            </a:r>
            <a:r>
              <a:rPr lang="en-US" sz="1400" dirty="0" smtClean="0">
                <a:latin typeface="Eras Medium ITC" panose="020B0602030504020804" pitchFamily="34" charset="0"/>
              </a:rPr>
              <a:t>(2018) </a:t>
            </a:r>
            <a:r>
              <a:rPr lang="en-US" sz="1400" dirty="0">
                <a:latin typeface="Eras Medium ITC" panose="020B0602030504020804" pitchFamily="34" charset="0"/>
              </a:rPr>
              <a:t>031304 </a:t>
            </a:r>
            <a:endParaRPr lang="it-IT" sz="1400" dirty="0" smtClean="0">
              <a:latin typeface="Eras Medium ITC" panose="020B0602030504020804" pitchFamily="34" charset="0"/>
            </a:endParaRPr>
          </a:p>
        </p:txBody>
      </p:sp>
    </p:spTree>
    <p:extLst>
      <p:ext uri="{BB962C8B-B14F-4D97-AF65-F5344CB8AC3E}">
        <p14:creationId xmlns:p14="http://schemas.microsoft.com/office/powerpoint/2010/main" val="2925333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po 4"/>
          <p:cNvGrpSpPr/>
          <p:nvPr/>
        </p:nvGrpSpPr>
        <p:grpSpPr>
          <a:xfrm>
            <a:off x="442702" y="5490713"/>
            <a:ext cx="11120380" cy="1274968"/>
            <a:chOff x="-1205639" y="2065184"/>
            <a:chExt cx="11120380" cy="1274968"/>
          </a:xfrm>
        </p:grpSpPr>
        <p:sp>
          <p:nvSpPr>
            <p:cNvPr id="84" name="CasellaDiTesto 83"/>
            <p:cNvSpPr txBox="1"/>
            <p:nvPr/>
          </p:nvSpPr>
          <p:spPr>
            <a:xfrm>
              <a:off x="-1205639" y="2065184"/>
              <a:ext cx="8467606" cy="1138773"/>
            </a:xfrm>
            <a:prstGeom prst="rect">
              <a:avLst/>
            </a:prstGeom>
            <a:solidFill>
              <a:schemeClr val="accent3">
                <a:lumMod val="75000"/>
              </a:schemeClr>
            </a:solidFill>
          </p:spPr>
          <p:style>
            <a:lnRef idx="1">
              <a:schemeClr val="dk1"/>
            </a:lnRef>
            <a:fillRef idx="3">
              <a:schemeClr val="dk1"/>
            </a:fillRef>
            <a:effectRef idx="2">
              <a:schemeClr val="dk1"/>
            </a:effectRef>
            <a:fontRef idx="minor">
              <a:schemeClr val="lt1"/>
            </a:fontRef>
          </p:style>
          <p:txBody>
            <a:bodyPr wrap="square" rtlCol="0">
              <a:spAutoFit/>
            </a:bodyPr>
            <a:lstStyle/>
            <a:p>
              <a:pPr algn="ctr"/>
              <a:r>
                <a:rPr lang="it-IT" alt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CC Fe(</a:t>
              </a:r>
              <a:r>
                <a:rPr lang="it-IT" altLang="en-US" sz="28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Te,Se</a:t>
              </a:r>
              <a:r>
                <a:rPr lang="it-IT" alt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p>
            <a:p>
              <a:pPr marL="342900" indent="-342900">
                <a:buFont typeface="Wingdings" panose="05000000000000000000" pitchFamily="2" charset="2"/>
                <a:buChar char="q"/>
              </a:pPr>
              <a:r>
                <a:rPr lang="it-IT" sz="2000" b="1" i="1" dirty="0" smtClean="0">
                  <a:solidFill>
                    <a:prstClr val="white"/>
                  </a:solidFill>
                </a:rPr>
                <a:t>Create </a:t>
              </a:r>
              <a:r>
                <a:rPr lang="it-IT" sz="2000" b="1" i="1" dirty="0">
                  <a:solidFill>
                    <a:prstClr val="white"/>
                  </a:solidFill>
                </a:rPr>
                <a:t>a </a:t>
              </a:r>
              <a:r>
                <a:rPr lang="it-IT" sz="2000" b="1" i="1" dirty="0" err="1">
                  <a:solidFill>
                    <a:prstClr val="white"/>
                  </a:solidFill>
                </a:rPr>
                <a:t>biaxially</a:t>
              </a:r>
              <a:r>
                <a:rPr lang="it-IT" sz="2000" b="1" i="1" dirty="0">
                  <a:solidFill>
                    <a:prstClr val="white"/>
                  </a:solidFill>
                </a:rPr>
                <a:t> </a:t>
              </a:r>
              <a:r>
                <a:rPr lang="it-IT" sz="2000" b="1" i="1" dirty="0" err="1">
                  <a:solidFill>
                    <a:prstClr val="white"/>
                  </a:solidFill>
                </a:rPr>
                <a:t>textured</a:t>
              </a:r>
              <a:r>
                <a:rPr lang="it-IT" sz="2000" b="1" i="1" dirty="0">
                  <a:solidFill>
                    <a:prstClr val="white"/>
                  </a:solidFill>
                </a:rPr>
                <a:t> </a:t>
              </a:r>
              <a:r>
                <a:rPr lang="it-IT" sz="2000" b="1" i="1" dirty="0" err="1">
                  <a:solidFill>
                    <a:prstClr val="white"/>
                  </a:solidFill>
                </a:rPr>
                <a:t>metallic</a:t>
              </a:r>
              <a:r>
                <a:rPr lang="it-IT" sz="2000" b="1" i="1" dirty="0">
                  <a:solidFill>
                    <a:prstClr val="white"/>
                  </a:solidFill>
                </a:rPr>
                <a:t> </a:t>
              </a:r>
              <a:r>
                <a:rPr lang="it-IT" sz="2000" b="1" i="1" dirty="0" err="1">
                  <a:solidFill>
                    <a:prstClr val="white"/>
                  </a:solidFill>
                </a:rPr>
                <a:t>substrate</a:t>
              </a:r>
              <a:r>
                <a:rPr lang="it-IT" sz="2000" b="1" i="1" dirty="0">
                  <a:solidFill>
                    <a:prstClr val="white"/>
                  </a:solidFill>
                </a:rPr>
                <a:t> with a </a:t>
              </a:r>
              <a:r>
                <a:rPr lang="it-IT" sz="2000" b="1" i="1" dirty="0" err="1">
                  <a:solidFill>
                    <a:prstClr val="white"/>
                  </a:solidFill>
                </a:rPr>
                <a:t>simpler</a:t>
              </a:r>
              <a:r>
                <a:rPr lang="it-IT" sz="2000" b="1" i="1" dirty="0">
                  <a:solidFill>
                    <a:prstClr val="white"/>
                  </a:solidFill>
                </a:rPr>
                <a:t> </a:t>
              </a:r>
              <a:r>
                <a:rPr lang="it-IT" sz="2000" b="1" i="1" dirty="0" err="1">
                  <a:solidFill>
                    <a:prstClr val="white"/>
                  </a:solidFill>
                </a:rPr>
                <a:t>structure</a:t>
              </a:r>
              <a:r>
                <a:rPr lang="it-IT" sz="2000" b="1" i="1" dirty="0">
                  <a:solidFill>
                    <a:prstClr val="white"/>
                  </a:solidFill>
                </a:rPr>
                <a:t> </a:t>
              </a:r>
              <a:endParaRPr lang="it-IT" sz="2000" b="1" i="1" dirty="0" smtClean="0">
                <a:solidFill>
                  <a:prstClr val="white"/>
                </a:solidFill>
              </a:endParaRPr>
            </a:p>
            <a:p>
              <a:pPr marL="342900" indent="-342900">
                <a:buFont typeface="Wingdings" panose="05000000000000000000" pitchFamily="2" charset="2"/>
                <a:buChar char="q"/>
              </a:pPr>
              <a:r>
                <a:rPr lang="it-IT" sz="2000" b="1" i="1" dirty="0" smtClean="0">
                  <a:solidFill>
                    <a:prstClr val="white"/>
                  </a:solidFill>
                </a:rPr>
                <a:t>Reduce </a:t>
              </a:r>
              <a:r>
                <a:rPr lang="it-IT" sz="2000" b="1" i="1" dirty="0">
                  <a:solidFill>
                    <a:prstClr val="white"/>
                  </a:solidFill>
                </a:rPr>
                <a:t>or </a:t>
              </a:r>
              <a:r>
                <a:rPr lang="it-IT" sz="2000" b="1" i="1" dirty="0" err="1" smtClean="0">
                  <a:solidFill>
                    <a:prstClr val="white"/>
                  </a:solidFill>
                </a:rPr>
                <a:t>even</a:t>
              </a:r>
              <a:r>
                <a:rPr lang="it-IT" sz="2000" b="1" i="1" dirty="0" smtClean="0">
                  <a:solidFill>
                    <a:prstClr val="white"/>
                  </a:solidFill>
                </a:rPr>
                <a:t> </a:t>
              </a:r>
              <a:r>
                <a:rPr lang="it-IT" sz="2000" b="1" i="1" dirty="0" err="1" smtClean="0">
                  <a:solidFill>
                    <a:prstClr val="white"/>
                  </a:solidFill>
                </a:rPr>
                <a:t>remove</a:t>
              </a:r>
              <a:r>
                <a:rPr lang="it-IT" sz="2000" b="1" i="1" dirty="0" smtClean="0">
                  <a:solidFill>
                    <a:prstClr val="white"/>
                  </a:solidFill>
                </a:rPr>
                <a:t> </a:t>
              </a:r>
              <a:r>
                <a:rPr lang="it-IT" sz="2000" b="1" i="1" dirty="0">
                  <a:solidFill>
                    <a:prstClr val="white"/>
                  </a:solidFill>
                </a:rPr>
                <a:t>buffer </a:t>
              </a:r>
              <a:r>
                <a:rPr lang="it-IT" sz="2000" b="1" i="1" dirty="0" err="1" smtClean="0">
                  <a:solidFill>
                    <a:prstClr val="white"/>
                  </a:solidFill>
                </a:rPr>
                <a:t>layers</a:t>
              </a:r>
              <a:endParaRPr lang="it-IT" sz="2000" b="1" i="1" dirty="0">
                <a:solidFill>
                  <a:prstClr val="white"/>
                </a:solidFill>
              </a:endParaRPr>
            </a:p>
          </p:txBody>
        </p:sp>
        <p:pic>
          <p:nvPicPr>
            <p:cNvPr id="13" name="Immagine 12" descr="coated_cond.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20896" y="2065184"/>
              <a:ext cx="1893845" cy="1274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Gruppo 3"/>
          <p:cNvGrpSpPr/>
          <p:nvPr/>
        </p:nvGrpSpPr>
        <p:grpSpPr>
          <a:xfrm>
            <a:off x="446847" y="4050227"/>
            <a:ext cx="10461785" cy="1189450"/>
            <a:chOff x="-66034" y="1820191"/>
            <a:chExt cx="10461785" cy="1189450"/>
          </a:xfrm>
        </p:grpSpPr>
        <p:sp>
          <p:nvSpPr>
            <p:cNvPr id="86" name="CasellaDiTesto 85"/>
            <p:cNvSpPr txBox="1"/>
            <p:nvPr/>
          </p:nvSpPr>
          <p:spPr>
            <a:xfrm>
              <a:off x="-66034" y="1820191"/>
              <a:ext cx="8894472" cy="1138773"/>
            </a:xfrm>
            <a:prstGeom prst="rect">
              <a:avLst/>
            </a:prstGeom>
            <a:solidFill>
              <a:schemeClr val="accent1">
                <a:lumMod val="60000"/>
                <a:lumOff val="40000"/>
              </a:schemeClr>
            </a:solidFill>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it-IT" altLang="en-US" sz="2800" b="1"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PIT Ba-122     </a:t>
              </a:r>
            </a:p>
            <a:p>
              <a:pPr marL="342900" indent="-342900">
                <a:buFont typeface="Wingdings" panose="05000000000000000000" pitchFamily="2" charset="2"/>
                <a:buChar char="q"/>
              </a:pPr>
              <a:r>
                <a:rPr lang="it-IT" sz="2000" b="1" i="1" dirty="0">
                  <a:solidFill>
                    <a:schemeClr val="bg1"/>
                  </a:solidFill>
                </a:rPr>
                <a:t>M</a:t>
              </a:r>
              <a:r>
                <a:rPr lang="en-GB" sz="2000" b="1" i="1" dirty="0" err="1" smtClean="0">
                  <a:solidFill>
                    <a:schemeClr val="bg1"/>
                  </a:solidFill>
                </a:rPr>
                <a:t>ethod</a:t>
              </a:r>
              <a:r>
                <a:rPr lang="en-GB" sz="2000" b="1" i="1" dirty="0" smtClean="0">
                  <a:solidFill>
                    <a:schemeClr val="bg1"/>
                  </a:solidFill>
                </a:rPr>
                <a:t> </a:t>
              </a:r>
              <a:r>
                <a:rPr lang="en-GB" sz="2000" b="1" i="1" dirty="0">
                  <a:solidFill>
                    <a:schemeClr val="bg1"/>
                  </a:solidFill>
                </a:rPr>
                <a:t>for preparing a large amount </a:t>
              </a:r>
              <a:r>
                <a:rPr lang="en-GB" sz="2000" b="1" i="1" dirty="0" smtClean="0">
                  <a:solidFill>
                    <a:schemeClr val="bg1"/>
                  </a:solidFill>
                </a:rPr>
                <a:t>of </a:t>
              </a:r>
              <a:r>
                <a:rPr lang="en-GB" sz="2000" b="1" i="1" dirty="0">
                  <a:solidFill>
                    <a:schemeClr val="bg1"/>
                  </a:solidFill>
                </a:rPr>
                <a:t>122 </a:t>
              </a:r>
              <a:r>
                <a:rPr lang="en-GB" sz="2000" b="1" i="1" dirty="0" smtClean="0">
                  <a:solidFill>
                    <a:schemeClr val="bg1"/>
                  </a:solidFill>
                </a:rPr>
                <a:t>powders</a:t>
              </a:r>
              <a:endParaRPr lang="en-GB" sz="2000" b="1" dirty="0" smtClean="0">
                <a:solidFill>
                  <a:schemeClr val="bg1"/>
                </a:solidFill>
              </a:endParaRPr>
            </a:p>
            <a:p>
              <a:pPr marL="342900" indent="-342900">
                <a:buFont typeface="Wingdings" panose="05000000000000000000" pitchFamily="2" charset="2"/>
                <a:buChar char="q"/>
              </a:pPr>
              <a:r>
                <a:rPr lang="it-IT" sz="2000" b="1" i="1" dirty="0" err="1" smtClean="0">
                  <a:solidFill>
                    <a:schemeClr val="bg1"/>
                  </a:solidFill>
                </a:rPr>
                <a:t>Optimization</a:t>
              </a:r>
              <a:r>
                <a:rPr lang="it-IT" sz="2000" b="1" i="1" dirty="0" smtClean="0">
                  <a:solidFill>
                    <a:schemeClr val="bg1"/>
                  </a:solidFill>
                </a:rPr>
                <a:t> of </a:t>
              </a:r>
              <a:r>
                <a:rPr lang="it-IT" sz="2000" b="1" i="1" dirty="0" err="1" smtClean="0">
                  <a:solidFill>
                    <a:schemeClr val="bg1"/>
                  </a:solidFill>
                </a:rPr>
                <a:t>mechanichal-thermal</a:t>
              </a:r>
              <a:r>
                <a:rPr lang="it-IT" sz="2000" b="1" i="1" dirty="0" smtClean="0">
                  <a:solidFill>
                    <a:schemeClr val="bg1"/>
                  </a:solidFill>
                </a:rPr>
                <a:t> </a:t>
              </a:r>
              <a:r>
                <a:rPr lang="it-IT" sz="2000" b="1" i="1" dirty="0" err="1" smtClean="0">
                  <a:solidFill>
                    <a:schemeClr val="bg1"/>
                  </a:solidFill>
                </a:rPr>
                <a:t>treatments</a:t>
              </a:r>
              <a:r>
                <a:rPr lang="it-IT" sz="2000" b="1" i="1" dirty="0" smtClean="0">
                  <a:solidFill>
                    <a:schemeClr val="bg1"/>
                  </a:solidFill>
                </a:rPr>
                <a:t> for </a:t>
              </a:r>
              <a:r>
                <a:rPr lang="it-IT" sz="2000" b="1" i="1" dirty="0" err="1" smtClean="0">
                  <a:solidFill>
                    <a:schemeClr val="bg1"/>
                  </a:solidFill>
                </a:rPr>
                <a:t>increasing</a:t>
              </a:r>
              <a:r>
                <a:rPr lang="it-IT" sz="2000" b="1" i="1" dirty="0" smtClean="0">
                  <a:solidFill>
                    <a:schemeClr val="bg1"/>
                  </a:solidFill>
                </a:rPr>
                <a:t> </a:t>
              </a:r>
              <a:r>
                <a:rPr lang="it-IT" sz="2000" b="1" i="1" dirty="0" err="1" smtClean="0">
                  <a:solidFill>
                    <a:schemeClr val="bg1"/>
                  </a:solidFill>
                </a:rPr>
                <a:t>density</a:t>
              </a:r>
              <a:endParaRPr lang="it-IT" sz="2000" b="1" i="1" dirty="0" smtClean="0">
                <a:solidFill>
                  <a:schemeClr val="bg1"/>
                </a:solidFill>
              </a:endParaRPr>
            </a:p>
          </p:txBody>
        </p:sp>
        <p:pic>
          <p:nvPicPr>
            <p:cNvPr id="14" name="Picture 6" descr="19M_980_3m_intera"/>
            <p:cNvPicPr>
              <a:picLocks noChangeAspect="1" noChangeArrowheads="1"/>
            </p:cNvPicPr>
            <p:nvPr/>
          </p:nvPicPr>
          <p:blipFill>
            <a:blip r:embed="rId4" cstate="print">
              <a:extLst>
                <a:ext uri="{28A0092B-C50C-407E-A947-70E740481C1C}">
                  <a14:useLocalDpi xmlns:a14="http://schemas.microsoft.com/office/drawing/2010/main" val="0"/>
                </a:ext>
              </a:extLst>
            </a:blip>
            <a:srcRect l="25922" t="17178" r="20473" b="13080"/>
            <a:stretch>
              <a:fillRect/>
            </a:stretch>
          </p:blipFill>
          <p:spPr bwMode="auto">
            <a:xfrm>
              <a:off x="9253501" y="1820191"/>
              <a:ext cx="1142250" cy="1189450"/>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CasellaDiTesto 16"/>
          <p:cNvSpPr txBox="1"/>
          <p:nvPr/>
        </p:nvSpPr>
        <p:spPr>
          <a:xfrm>
            <a:off x="2036359" y="106892"/>
            <a:ext cx="7844014" cy="707886"/>
          </a:xfrm>
          <a:prstGeom prst="rect">
            <a:avLst/>
          </a:prstGeom>
          <a:solidFill>
            <a:schemeClr val="accent3">
              <a:lumMod val="60000"/>
              <a:lumOff val="40000"/>
            </a:schemeClr>
          </a:solidFill>
          <a:scene3d>
            <a:camera prst="orthographicFront"/>
            <a:lightRig rig="threePt" dir="t"/>
          </a:scene3d>
          <a:sp3d>
            <a:bevelT/>
          </a:sp3d>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it-IT" sz="4000" b="1" dirty="0" smtClean="0">
                <a:effectLst>
                  <a:outerShdw blurRad="38100" dist="38100" dir="2700000" algn="tl">
                    <a:srgbClr val="000000">
                      <a:alpha val="43137"/>
                    </a:srgbClr>
                  </a:outerShdw>
                </a:effectLst>
              </a:rPr>
              <a:t>R&amp;D </a:t>
            </a:r>
            <a:r>
              <a:rPr lang="it-IT" sz="4000" b="1" dirty="0" err="1" smtClean="0">
                <a:effectLst>
                  <a:outerShdw blurRad="38100" dist="38100" dir="2700000" algn="tl">
                    <a:srgbClr val="000000">
                      <a:alpha val="43137"/>
                    </a:srgbClr>
                  </a:outerShdw>
                </a:effectLst>
              </a:rPr>
              <a:t>Italian</a:t>
            </a:r>
            <a:r>
              <a:rPr lang="it-IT" sz="4000" b="1" dirty="0" smtClean="0">
                <a:effectLst>
                  <a:outerShdw blurRad="38100" dist="38100" dir="2700000" algn="tl">
                    <a:srgbClr val="000000">
                      <a:alpha val="43137"/>
                    </a:srgbClr>
                  </a:outerShdw>
                </a:effectLst>
              </a:rPr>
              <a:t> </a:t>
            </a:r>
            <a:r>
              <a:rPr lang="it-IT" sz="4000" b="1" dirty="0" err="1" smtClean="0">
                <a:effectLst>
                  <a:outerShdw blurRad="38100" dist="38100" dir="2700000" algn="tl">
                    <a:srgbClr val="000000">
                      <a:alpha val="43137"/>
                    </a:srgbClr>
                  </a:outerShdw>
                </a:effectLst>
              </a:rPr>
              <a:t>activities</a:t>
            </a:r>
            <a:r>
              <a:rPr lang="it-IT" sz="4000" b="1" dirty="0" smtClean="0">
                <a:effectLst>
                  <a:outerShdw blurRad="38100" dist="38100" dir="2700000" algn="tl">
                    <a:srgbClr val="000000">
                      <a:alpha val="43137"/>
                    </a:srgbClr>
                  </a:outerShdw>
                </a:effectLst>
              </a:rPr>
              <a:t> on IBS</a:t>
            </a:r>
            <a:endParaRPr lang="en-US" sz="4000" b="1" dirty="0">
              <a:effectLst>
                <a:outerShdw blurRad="38100" dist="38100" dir="2700000" algn="tl">
                  <a:srgbClr val="000000">
                    <a:alpha val="43137"/>
                  </a:srgbClr>
                </a:outerShdw>
              </a:effectLst>
            </a:endParaRPr>
          </a:p>
        </p:txBody>
      </p:sp>
      <p:grpSp>
        <p:nvGrpSpPr>
          <p:cNvPr id="2" name="Gruppo 1"/>
          <p:cNvGrpSpPr/>
          <p:nvPr/>
        </p:nvGrpSpPr>
        <p:grpSpPr>
          <a:xfrm>
            <a:off x="164357" y="1042821"/>
            <a:ext cx="11677070" cy="2849669"/>
            <a:chOff x="164357" y="1042821"/>
            <a:chExt cx="11677070" cy="2849669"/>
          </a:xfrm>
        </p:grpSpPr>
        <p:sp>
          <p:nvSpPr>
            <p:cNvPr id="87" name="Shape 390"/>
            <p:cNvSpPr/>
            <p:nvPr/>
          </p:nvSpPr>
          <p:spPr>
            <a:xfrm>
              <a:off x="446847" y="3307715"/>
              <a:ext cx="2564100" cy="584775"/>
            </a:xfrm>
            <a:prstGeom prst="rect">
              <a:avLst/>
            </a:prstGeom>
            <a:noFill/>
            <a:ln>
              <a:noFill/>
            </a:ln>
            <a:effectLst>
              <a:outerShdw dist="107763" dir="13500000" algn="ctr" rotWithShape="0">
                <a:schemeClr val="bg2">
                  <a:alpha val="50000"/>
                </a:schemeClr>
              </a:outerShdw>
            </a:effectLst>
            <a:extLst>
              <a:ext uri="{C572A759-6A51-4108-AA02-DFA0A04FC94B}">
                <ma14:wrappingTextBoxFlag xmlns="" xmlns:ma14="http://schemas.microsoft.com/office/mac/drawingml/2011/main" val="1"/>
              </a:ext>
            </a:extLst>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it-IT" sz="32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Two</a:t>
              </a:r>
              <a:r>
                <a:rPr lang="it-IT"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it-IT" sz="32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routes</a:t>
              </a:r>
              <a:r>
                <a:rPr lang="it-IT"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endParaRPr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8" name="CasellaDiTesto 17"/>
            <p:cNvSpPr txBox="1"/>
            <p:nvPr/>
          </p:nvSpPr>
          <p:spPr>
            <a:xfrm>
              <a:off x="164357" y="1625206"/>
              <a:ext cx="11677070" cy="1477328"/>
            </a:xfrm>
            <a:prstGeom prst="rect">
              <a:avLst/>
            </a:prstGeom>
            <a:noFill/>
          </p:spPr>
          <p:txBody>
            <a:bodyPr wrap="square" rtlCol="0">
              <a:spAutoFit/>
            </a:bodyPr>
            <a:lstStyle/>
            <a:p>
              <a:pPr>
                <a:lnSpc>
                  <a:spcPct val="150000"/>
                </a:lnSpc>
              </a:pPr>
              <a:r>
                <a:rPr lang="en-US" sz="2000" b="1" dirty="0" smtClean="0">
                  <a:effectLst>
                    <a:outerShdw blurRad="38100" dist="38100" dir="2700000" algn="tl">
                      <a:srgbClr val="000000">
                        <a:alpha val="43137"/>
                      </a:srgbClr>
                    </a:outerShdw>
                  </a:effectLst>
                </a:rPr>
                <a:t>COLLABORATION activity BETWEEN CERN and CNR-SPIN </a:t>
              </a:r>
              <a:r>
                <a:rPr lang="en-US" dirty="0" smtClean="0">
                  <a:effectLst>
                    <a:outerShdw blurRad="38100" dist="38100" dir="2700000" algn="tl">
                      <a:srgbClr val="000000">
                        <a:alpha val="43137"/>
                      </a:srgbClr>
                    </a:outerShdw>
                  </a:effectLst>
                </a:rPr>
                <a:t>(</a:t>
              </a:r>
              <a:r>
                <a:rPr lang="en-GB" dirty="0" smtClean="0"/>
                <a:t>ADDENDUM FCC-GOV-CC-0086)</a:t>
              </a:r>
              <a:r>
                <a:rPr lang="en-GB" b="1" dirty="0" smtClean="0"/>
                <a:t/>
              </a:r>
              <a:br>
                <a:rPr lang="en-GB" b="1" dirty="0" smtClean="0"/>
              </a:br>
              <a:r>
                <a:rPr lang="en-US" sz="2000" b="1" dirty="0" smtClean="0">
                  <a:solidFill>
                    <a:srgbClr val="0070C0"/>
                  </a:solidFill>
                </a:rPr>
                <a:t>V </a:t>
              </a:r>
              <a:r>
                <a:rPr lang="en-US" sz="2000" b="1" dirty="0" err="1">
                  <a:solidFill>
                    <a:srgbClr val="0070C0"/>
                  </a:solidFill>
                </a:rPr>
                <a:t>Braccini</a:t>
              </a:r>
              <a:r>
                <a:rPr lang="en-US" sz="2000" b="1" dirty="0">
                  <a:solidFill>
                    <a:srgbClr val="0070C0"/>
                  </a:solidFill>
                </a:rPr>
                <a:t>, </a:t>
              </a:r>
              <a:r>
                <a:rPr lang="en-US" sz="2000" dirty="0">
                  <a:solidFill>
                    <a:srgbClr val="0070C0"/>
                  </a:solidFill>
                </a:rPr>
                <a:t>G Sylva, A </a:t>
              </a:r>
              <a:r>
                <a:rPr lang="en-US" sz="2000" dirty="0" err="1">
                  <a:solidFill>
                    <a:srgbClr val="0070C0"/>
                  </a:solidFill>
                </a:rPr>
                <a:t>Malagoli</a:t>
              </a:r>
              <a:r>
                <a:rPr lang="en-US" sz="2000" dirty="0">
                  <a:solidFill>
                    <a:srgbClr val="0070C0"/>
                  </a:solidFill>
                </a:rPr>
                <a:t>, E </a:t>
              </a:r>
              <a:r>
                <a:rPr lang="en-US" sz="2000" dirty="0" err="1">
                  <a:solidFill>
                    <a:srgbClr val="0070C0"/>
                  </a:solidFill>
                </a:rPr>
                <a:t>Bellingeri</a:t>
              </a:r>
              <a:r>
                <a:rPr lang="en-US" sz="2000" dirty="0">
                  <a:solidFill>
                    <a:srgbClr val="0070C0"/>
                  </a:solidFill>
                </a:rPr>
                <a:t>, C </a:t>
              </a:r>
              <a:r>
                <a:rPr lang="en-US" sz="2000" dirty="0" err="1">
                  <a:solidFill>
                    <a:srgbClr val="0070C0"/>
                  </a:solidFill>
                </a:rPr>
                <a:t>Ferdeghini</a:t>
              </a:r>
              <a:r>
                <a:rPr lang="en-US" sz="2000" dirty="0">
                  <a:solidFill>
                    <a:srgbClr val="0070C0"/>
                  </a:solidFill>
                </a:rPr>
                <a:t>, M Putti,  A </a:t>
              </a:r>
              <a:r>
                <a:rPr lang="en-US" sz="2000" dirty="0" err="1">
                  <a:solidFill>
                    <a:srgbClr val="0070C0"/>
                  </a:solidFill>
                </a:rPr>
                <a:t>Provino</a:t>
              </a:r>
              <a:r>
                <a:rPr lang="en-US" sz="2000" dirty="0">
                  <a:solidFill>
                    <a:srgbClr val="0070C0"/>
                  </a:solidFill>
                </a:rPr>
                <a:t>, P </a:t>
              </a:r>
              <a:r>
                <a:rPr lang="en-US" sz="2000" dirty="0" err="1">
                  <a:solidFill>
                    <a:srgbClr val="0070C0"/>
                  </a:solidFill>
                </a:rPr>
                <a:t>Manfrinetti</a:t>
              </a:r>
              <a:endParaRPr lang="en-US" sz="2000" dirty="0">
                <a:solidFill>
                  <a:srgbClr val="0070C0"/>
                </a:solidFill>
              </a:endParaRPr>
            </a:p>
            <a:p>
              <a:pPr>
                <a:lnSpc>
                  <a:spcPct val="150000"/>
                </a:lnSpc>
              </a:pPr>
              <a:r>
                <a:rPr lang="it-IT" sz="2000" b="1" dirty="0" smtClean="0">
                  <a:solidFill>
                    <a:srgbClr val="0070C0"/>
                  </a:solidFill>
                </a:rPr>
                <a:t>A. </a:t>
              </a:r>
              <a:r>
                <a:rPr lang="it-IT" sz="2000" b="1" dirty="0" err="1" smtClean="0">
                  <a:solidFill>
                    <a:srgbClr val="0070C0"/>
                  </a:solidFill>
                </a:rPr>
                <a:t>Ballarino</a:t>
              </a:r>
              <a:r>
                <a:rPr lang="it-IT" sz="2000" b="1" dirty="0">
                  <a:solidFill>
                    <a:srgbClr val="0070C0"/>
                  </a:solidFill>
                </a:rPr>
                <a:t>, </a:t>
              </a:r>
              <a:r>
                <a:rPr lang="it-IT" sz="2000" dirty="0">
                  <a:solidFill>
                    <a:srgbClr val="0070C0"/>
                  </a:solidFill>
                </a:rPr>
                <a:t>S.C. </a:t>
              </a:r>
              <a:r>
                <a:rPr lang="it-IT" sz="2000" dirty="0" smtClean="0">
                  <a:solidFill>
                    <a:srgbClr val="0070C0"/>
                  </a:solidFill>
                </a:rPr>
                <a:t>Hopkins,  A</a:t>
              </a:r>
              <a:r>
                <a:rPr lang="it-IT" sz="2000" dirty="0">
                  <a:solidFill>
                    <a:srgbClr val="0070C0"/>
                  </a:solidFill>
                </a:rPr>
                <a:t>. </a:t>
              </a:r>
              <a:r>
                <a:rPr lang="it-IT" sz="2000" dirty="0" err="1" smtClean="0">
                  <a:solidFill>
                    <a:srgbClr val="0070C0"/>
                  </a:solidFill>
                </a:rPr>
                <a:t>Lunt</a:t>
              </a:r>
              <a:endParaRPr lang="it-IT" b="1" dirty="0">
                <a:solidFill>
                  <a:srgbClr val="FFFF00"/>
                </a:solidFill>
              </a:endParaRPr>
            </a:p>
          </p:txBody>
        </p:sp>
        <p:pic>
          <p:nvPicPr>
            <p:cNvPr id="15" name="Picture 5" descr="\\typhoon\MarketingII\NIWeek\NIWeek 2013\Day 2 2013\Guest Speaker Notes\MedAustron\Content from Johannes\CERN Images\LogoBadge-04.jpg"/>
            <p:cNvPicPr>
              <a:picLocks noChangeAspect="1" noChangeArrowheads="1"/>
            </p:cNvPicPr>
            <p:nvPr/>
          </p:nvPicPr>
          <p:blipFill rotWithShape="1">
            <a:blip r:embed="rId5" cstate="screen">
              <a:clrChange>
                <a:clrFrom>
                  <a:srgbClr val="0054A1"/>
                </a:clrFrom>
                <a:clrTo>
                  <a:srgbClr val="0054A1">
                    <a:alpha val="0"/>
                  </a:srgbClr>
                </a:clrTo>
              </a:clrChange>
              <a:extLst>
                <a:ext uri="{28A0092B-C50C-407E-A947-70E740481C1C}">
                  <a14:useLocalDpi xmlns:a14="http://schemas.microsoft.com/office/drawing/2010/main"/>
                </a:ext>
              </a:extLst>
            </a:blip>
            <a:srcRect/>
            <a:stretch/>
          </p:blipFill>
          <p:spPr bwMode="auto">
            <a:xfrm>
              <a:off x="5692166" y="2847393"/>
              <a:ext cx="960612" cy="901121"/>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pic>
          <p:nvPicPr>
            <p:cNvPr id="16" name="Picture 2"/>
            <p:cNvPicPr>
              <a:picLocks noChangeAspect="1" noChangeArrowheads="1"/>
            </p:cNvPicPr>
            <p:nvPr/>
          </p:nvPicPr>
          <p:blipFill>
            <a:blip r:embed="rId6" cstate="print"/>
            <a:srcRect/>
            <a:stretch>
              <a:fillRect/>
            </a:stretch>
          </p:blipFill>
          <p:spPr bwMode="auto">
            <a:xfrm>
              <a:off x="6847302" y="2742953"/>
              <a:ext cx="772177" cy="1110003"/>
            </a:xfrm>
            <a:prstGeom prst="rect">
              <a:avLst/>
            </a:prstGeom>
            <a:ln>
              <a:noFill/>
            </a:ln>
            <a:effectLst>
              <a:outerShdw blurRad="292100" dist="139700" dir="2700000" algn="tl" rotWithShape="0">
                <a:srgbClr val="333333">
                  <a:alpha val="65000"/>
                </a:srgbClr>
              </a:outerShdw>
            </a:effectLst>
          </p:spPr>
        </p:pic>
        <p:sp>
          <p:nvSpPr>
            <p:cNvPr id="19" name="Rettangolo 18"/>
            <p:cNvSpPr/>
            <p:nvPr/>
          </p:nvSpPr>
          <p:spPr>
            <a:xfrm>
              <a:off x="164357" y="1042821"/>
              <a:ext cx="11289706" cy="461665"/>
            </a:xfrm>
            <a:prstGeom prst="rect">
              <a:avLst/>
            </a:prstGeom>
            <a:solidFill>
              <a:schemeClr val="accent5">
                <a:lumMod val="40000"/>
                <a:lumOff val="60000"/>
              </a:schemeClr>
            </a:solidFill>
          </p:spPr>
          <p:txBody>
            <a:bodyPr wrap="square">
              <a:spAutoFit/>
            </a:bodyPr>
            <a:lstStyle/>
            <a:p>
              <a:r>
                <a:rPr lang="en-US" sz="2400" b="1" dirty="0" smtClean="0"/>
                <a:t>To </a:t>
              </a:r>
              <a:r>
                <a:rPr lang="en-US" sz="2400" b="1" dirty="0"/>
                <a:t>develop </a:t>
              </a:r>
              <a:r>
                <a:rPr lang="en-US" sz="2400" b="1" dirty="0" smtClean="0"/>
                <a:t>IBS </a:t>
              </a:r>
              <a:r>
                <a:rPr lang="en-US" sz="2400" b="1" dirty="0"/>
                <a:t>conductors through reliable, simpler and scalable techniques</a:t>
              </a:r>
            </a:p>
          </p:txBody>
        </p:sp>
        <p:pic>
          <p:nvPicPr>
            <p:cNvPr id="20" name="Immagine 19"/>
            <p:cNvPicPr>
              <a:picLocks noChangeAspect="1"/>
            </p:cNvPicPr>
            <p:nvPr/>
          </p:nvPicPr>
          <p:blipFill rotWithShape="1">
            <a:blip r:embed="rId7">
              <a:extLst>
                <a:ext uri="{28A0092B-C50C-407E-A947-70E740481C1C}">
                  <a14:useLocalDpi xmlns:a14="http://schemas.microsoft.com/office/drawing/2010/main" val="0"/>
                </a:ext>
              </a:extLst>
            </a:blip>
            <a:srcRect t="18585" b="29441"/>
            <a:stretch/>
          </p:blipFill>
          <p:spPr>
            <a:xfrm>
              <a:off x="10256420" y="2212392"/>
              <a:ext cx="1556084" cy="808755"/>
            </a:xfrm>
            <a:prstGeom prst="rect">
              <a:avLst/>
            </a:prstGeom>
            <a:ln>
              <a:noFill/>
            </a:ln>
            <a:effectLst>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419888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rotWithShape="1">
          <a:blip r:embed="rId2" cstate="print">
            <a:extLst>
              <a:ext uri="{28A0092B-C50C-407E-A947-70E740481C1C}">
                <a14:useLocalDpi xmlns:a14="http://schemas.microsoft.com/office/drawing/2010/main" val="0"/>
              </a:ext>
            </a:extLst>
          </a:blip>
          <a:srcRect l="7263" t="15730" r="8862" b="13159"/>
          <a:stretch/>
        </p:blipFill>
        <p:spPr>
          <a:xfrm>
            <a:off x="6657556" y="1229233"/>
            <a:ext cx="1774107" cy="1504135"/>
          </a:xfrm>
          <a:prstGeom prst="rect">
            <a:avLst/>
          </a:prstGeom>
        </p:spPr>
      </p:pic>
      <p:pic>
        <p:nvPicPr>
          <p:cNvPr id="13" name="Immagine 12" descr="coated_cond.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54847" y="3393745"/>
            <a:ext cx="2414121" cy="1625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Segnaposto contenuto 2"/>
          <p:cNvSpPr txBox="1">
            <a:spLocks/>
          </p:cNvSpPr>
          <p:nvPr/>
        </p:nvSpPr>
        <p:spPr>
          <a:xfrm>
            <a:off x="340409" y="139082"/>
            <a:ext cx="10233800" cy="6760387"/>
          </a:xfrm>
          <a:prstGeom prst="rect">
            <a:avLst/>
          </a:prstGeom>
        </p:spPr>
        <p:txBody>
          <a:bodyPr>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None/>
            </a:pPr>
            <a:r>
              <a:rPr lang="en-US" sz="3200" b="1" dirty="0" smtClean="0"/>
              <a:t>H</a:t>
            </a:r>
            <a:r>
              <a:rPr lang="en-US" sz="3200" dirty="0" smtClean="0"/>
              <a:t>igh performance-low cost </a:t>
            </a:r>
            <a:r>
              <a:rPr lang="en-US" sz="3200" b="1" dirty="0" smtClean="0"/>
              <a:t>I</a:t>
            </a:r>
            <a:r>
              <a:rPr lang="en-US" sz="3200" dirty="0" smtClean="0"/>
              <a:t>ron </a:t>
            </a:r>
            <a:r>
              <a:rPr lang="en-US" sz="3200" b="1" dirty="0" err="1" smtClean="0"/>
              <a:t>B</a:t>
            </a:r>
            <a:r>
              <a:rPr lang="en-US" sz="3200" dirty="0" err="1" smtClean="0"/>
              <a:t>a</a:t>
            </a:r>
            <a:r>
              <a:rPr lang="en-US" sz="3200" b="1" dirty="0" err="1" smtClean="0"/>
              <a:t>S</a:t>
            </a:r>
            <a:r>
              <a:rPr lang="en-US" sz="3200" dirty="0" err="1" smtClean="0"/>
              <a:t>ed</a:t>
            </a:r>
            <a:r>
              <a:rPr lang="en-US" sz="3200" dirty="0" smtClean="0"/>
              <a:t> </a:t>
            </a:r>
            <a:r>
              <a:rPr lang="en-US" sz="3200" b="1" dirty="0" smtClean="0"/>
              <a:t>C</a:t>
            </a:r>
            <a:r>
              <a:rPr lang="en-US" sz="3200" dirty="0" smtClean="0"/>
              <a:t>oated </a:t>
            </a:r>
            <a:r>
              <a:rPr lang="en-US" sz="3200" dirty="0" err="1" smtClean="0"/>
              <a:t>cond</a:t>
            </a:r>
            <a:r>
              <a:rPr lang="en-US" sz="3200" b="1" dirty="0" err="1" smtClean="0"/>
              <a:t>U</a:t>
            </a:r>
            <a:r>
              <a:rPr lang="en-US" sz="3200" dirty="0" err="1" smtClean="0"/>
              <a:t>ctor</a:t>
            </a:r>
            <a:r>
              <a:rPr lang="en-US" sz="3200" b="1" dirty="0" err="1" smtClean="0"/>
              <a:t>S</a:t>
            </a:r>
            <a:r>
              <a:rPr lang="en-US" sz="3200" b="1" dirty="0" smtClean="0"/>
              <a:t> </a:t>
            </a:r>
            <a:r>
              <a:rPr lang="en-US" sz="3200" dirty="0" smtClean="0"/>
              <a:t>for high field magnets (</a:t>
            </a:r>
            <a:r>
              <a:rPr lang="en-US" sz="3200" b="1" dirty="0" err="1" smtClean="0"/>
              <a:t>HIBiSCUS</a:t>
            </a:r>
            <a:r>
              <a:rPr lang="en-US" sz="3200" b="1" dirty="0" smtClean="0"/>
              <a:t>)</a:t>
            </a:r>
          </a:p>
          <a:p>
            <a:pPr marL="0" indent="0">
              <a:buNone/>
            </a:pPr>
            <a:r>
              <a:rPr lang="it-IT" sz="3200" b="1" i="1" dirty="0" smtClean="0">
                <a:solidFill>
                  <a:schemeClr val="bg2">
                    <a:lumMod val="50000"/>
                  </a:schemeClr>
                </a:solidFill>
              </a:rPr>
              <a:t>PRIN </a:t>
            </a:r>
            <a:r>
              <a:rPr lang="it-IT" sz="3200" dirty="0" smtClean="0"/>
              <a:t>2017</a:t>
            </a:r>
          </a:p>
          <a:p>
            <a:pPr marL="0" indent="0">
              <a:lnSpc>
                <a:spcPct val="150000"/>
              </a:lnSpc>
              <a:buNone/>
            </a:pPr>
            <a:r>
              <a:rPr lang="it-IT" sz="2400" b="1" i="1" dirty="0" err="1" smtClean="0">
                <a:solidFill>
                  <a:srgbClr val="FF0000"/>
                </a:solidFill>
              </a:rPr>
              <a:t>M.Putti</a:t>
            </a:r>
            <a:r>
              <a:rPr lang="it-IT" sz="2400" b="1" i="1" dirty="0" smtClean="0">
                <a:solidFill>
                  <a:srgbClr val="FF0000"/>
                </a:solidFill>
              </a:rPr>
              <a:t> </a:t>
            </a:r>
            <a:r>
              <a:rPr lang="it-IT" sz="2400" i="1" dirty="0" smtClean="0">
                <a:solidFill>
                  <a:srgbClr val="FF0000"/>
                </a:solidFill>
              </a:rPr>
              <a:t>UNIGE </a:t>
            </a:r>
            <a:r>
              <a:rPr lang="it-IT" sz="2400" i="1" dirty="0" err="1" smtClean="0">
                <a:solidFill>
                  <a:srgbClr val="FF0000"/>
                </a:solidFill>
              </a:rPr>
              <a:t>Coordination</a:t>
            </a:r>
            <a:endParaRPr lang="it-IT" sz="2400" i="1" dirty="0" smtClean="0">
              <a:solidFill>
                <a:srgbClr val="FF0000"/>
              </a:solidFill>
            </a:endParaRPr>
          </a:p>
          <a:p>
            <a:pPr marL="0" indent="0">
              <a:lnSpc>
                <a:spcPct val="150000"/>
              </a:lnSpc>
              <a:buNone/>
            </a:pPr>
            <a:r>
              <a:rPr lang="it-IT" sz="2400" b="1" i="1" dirty="0" err="1" smtClean="0">
                <a:solidFill>
                  <a:srgbClr val="FF0000"/>
                </a:solidFill>
              </a:rPr>
              <a:t>V.Braccini</a:t>
            </a:r>
            <a:r>
              <a:rPr lang="it-IT" sz="2400" i="1" dirty="0" smtClean="0">
                <a:solidFill>
                  <a:srgbClr val="FF0000"/>
                </a:solidFill>
              </a:rPr>
              <a:t> CNR-Spin </a:t>
            </a:r>
            <a:r>
              <a:rPr lang="it-IT" sz="2400" i="1" dirty="0" err="1" smtClean="0">
                <a:solidFill>
                  <a:srgbClr val="FF0000"/>
                </a:solidFill>
              </a:rPr>
              <a:t>Thin</a:t>
            </a:r>
            <a:r>
              <a:rPr lang="it-IT" sz="2400" i="1" dirty="0" smtClean="0">
                <a:solidFill>
                  <a:srgbClr val="FF0000"/>
                </a:solidFill>
              </a:rPr>
              <a:t> film </a:t>
            </a:r>
            <a:r>
              <a:rPr lang="it-IT" sz="2400" i="1" dirty="0" err="1" smtClean="0">
                <a:solidFill>
                  <a:srgbClr val="FF0000"/>
                </a:solidFill>
              </a:rPr>
              <a:t>deposition</a:t>
            </a:r>
            <a:endParaRPr lang="it-IT" sz="2400" i="1" dirty="0" smtClean="0">
              <a:solidFill>
                <a:srgbClr val="FF0000"/>
              </a:solidFill>
            </a:endParaRPr>
          </a:p>
          <a:p>
            <a:pPr marL="0" indent="0">
              <a:lnSpc>
                <a:spcPct val="150000"/>
              </a:lnSpc>
              <a:buNone/>
            </a:pPr>
            <a:r>
              <a:rPr lang="it-IT" sz="2400" b="1" i="1" dirty="0" smtClean="0">
                <a:solidFill>
                  <a:srgbClr val="FF0000"/>
                </a:solidFill>
              </a:rPr>
              <a:t>G. Celentano </a:t>
            </a:r>
            <a:r>
              <a:rPr lang="it-IT" sz="2400" i="1" dirty="0" smtClean="0">
                <a:solidFill>
                  <a:srgbClr val="FF0000"/>
                </a:solidFill>
              </a:rPr>
              <a:t>ENEA Frascati </a:t>
            </a:r>
            <a:r>
              <a:rPr lang="it-IT" sz="2400" i="1" dirty="0" err="1" smtClean="0">
                <a:solidFill>
                  <a:srgbClr val="FF0000"/>
                </a:solidFill>
              </a:rPr>
              <a:t>Substrates</a:t>
            </a:r>
            <a:r>
              <a:rPr lang="it-IT" sz="2400" i="1" dirty="0" smtClean="0">
                <a:solidFill>
                  <a:srgbClr val="FF0000"/>
                </a:solidFill>
              </a:rPr>
              <a:t>/Buffer </a:t>
            </a:r>
            <a:r>
              <a:rPr lang="it-IT" sz="2400" i="1" dirty="0" err="1" smtClean="0">
                <a:solidFill>
                  <a:srgbClr val="FF0000"/>
                </a:solidFill>
              </a:rPr>
              <a:t>layer</a:t>
            </a:r>
            <a:r>
              <a:rPr lang="it-IT" sz="2400" i="1" dirty="0" smtClean="0">
                <a:solidFill>
                  <a:srgbClr val="FF0000"/>
                </a:solidFill>
              </a:rPr>
              <a:t> </a:t>
            </a:r>
            <a:r>
              <a:rPr lang="it-IT" sz="2400" i="1" dirty="0" err="1" smtClean="0">
                <a:solidFill>
                  <a:srgbClr val="FF0000"/>
                </a:solidFill>
              </a:rPr>
              <a:t>preparation</a:t>
            </a:r>
            <a:endParaRPr lang="it-IT" sz="2400" i="1" dirty="0" smtClean="0">
              <a:solidFill>
                <a:srgbClr val="FF0000"/>
              </a:solidFill>
            </a:endParaRPr>
          </a:p>
          <a:p>
            <a:pPr marL="0" indent="0">
              <a:lnSpc>
                <a:spcPct val="150000"/>
              </a:lnSpc>
              <a:buNone/>
            </a:pPr>
            <a:r>
              <a:rPr lang="it-IT" sz="2400" b="1" i="1" dirty="0" err="1" smtClean="0">
                <a:solidFill>
                  <a:srgbClr val="FF0000"/>
                </a:solidFill>
              </a:rPr>
              <a:t>L.Gozzelino</a:t>
            </a:r>
            <a:r>
              <a:rPr lang="it-IT" sz="2400" i="1" dirty="0" smtClean="0">
                <a:solidFill>
                  <a:srgbClr val="FF0000"/>
                </a:solidFill>
              </a:rPr>
              <a:t> POLITO </a:t>
            </a:r>
            <a:r>
              <a:rPr lang="it-IT" sz="2400" i="1" dirty="0" err="1" smtClean="0">
                <a:solidFill>
                  <a:srgbClr val="FF0000"/>
                </a:solidFill>
              </a:rPr>
              <a:t>Electtomagnetic</a:t>
            </a:r>
            <a:r>
              <a:rPr lang="it-IT" sz="2400" i="1" dirty="0" smtClean="0">
                <a:solidFill>
                  <a:srgbClr val="FF0000"/>
                </a:solidFill>
              </a:rPr>
              <a:t> </a:t>
            </a:r>
            <a:r>
              <a:rPr lang="it-IT" sz="2400" i="1" dirty="0" err="1" smtClean="0">
                <a:solidFill>
                  <a:srgbClr val="FF0000"/>
                </a:solidFill>
              </a:rPr>
              <a:t>Chraracterization</a:t>
            </a:r>
            <a:r>
              <a:rPr lang="it-IT" sz="2400" i="1" dirty="0" smtClean="0">
                <a:solidFill>
                  <a:srgbClr val="FF0000"/>
                </a:solidFill>
              </a:rPr>
              <a:t>, </a:t>
            </a:r>
            <a:r>
              <a:rPr lang="it-IT" sz="2400" i="1" dirty="0" err="1">
                <a:solidFill>
                  <a:srgbClr val="FF0000"/>
                </a:solidFill>
              </a:rPr>
              <a:t>I</a:t>
            </a:r>
            <a:r>
              <a:rPr lang="it-IT" sz="2400" i="1" dirty="0" err="1" smtClean="0">
                <a:solidFill>
                  <a:srgbClr val="FF0000"/>
                </a:solidFill>
              </a:rPr>
              <a:t>rradiation</a:t>
            </a:r>
            <a:endParaRPr lang="it-IT" sz="2400" i="1" dirty="0" smtClean="0">
              <a:solidFill>
                <a:srgbClr val="FF0000"/>
              </a:solidFill>
            </a:endParaRPr>
          </a:p>
          <a:p>
            <a:pPr marL="0" indent="0">
              <a:lnSpc>
                <a:spcPct val="150000"/>
              </a:lnSpc>
              <a:buNone/>
            </a:pPr>
            <a:r>
              <a:rPr lang="it-IT" sz="2400" b="1" i="1" dirty="0" smtClean="0">
                <a:solidFill>
                  <a:srgbClr val="FF0000"/>
                </a:solidFill>
              </a:rPr>
              <a:t>E. Silva </a:t>
            </a:r>
            <a:r>
              <a:rPr lang="it-IT" sz="2400" i="1" dirty="0" smtClean="0">
                <a:solidFill>
                  <a:srgbClr val="FF0000"/>
                </a:solidFill>
              </a:rPr>
              <a:t>ROMA3 </a:t>
            </a:r>
            <a:r>
              <a:rPr lang="it-IT" sz="2400" i="1" dirty="0" err="1" smtClean="0">
                <a:solidFill>
                  <a:srgbClr val="FF0000"/>
                </a:solidFill>
              </a:rPr>
              <a:t>Electromagnetic</a:t>
            </a:r>
            <a:r>
              <a:rPr lang="it-IT" sz="2400" i="1" dirty="0" smtClean="0">
                <a:solidFill>
                  <a:srgbClr val="FF0000"/>
                </a:solidFill>
              </a:rPr>
              <a:t> </a:t>
            </a:r>
            <a:r>
              <a:rPr lang="it-IT" sz="2400" i="1" dirty="0" err="1" smtClean="0">
                <a:solidFill>
                  <a:srgbClr val="FF0000"/>
                </a:solidFill>
              </a:rPr>
              <a:t>characterization</a:t>
            </a:r>
            <a:endParaRPr lang="en-US" sz="2400" i="1" dirty="0" smtClean="0">
              <a:solidFill>
                <a:srgbClr val="FF0000"/>
              </a:solidFill>
            </a:endParaRPr>
          </a:p>
          <a:p>
            <a:endParaRPr lang="en-US" sz="2400" dirty="0" smtClean="0"/>
          </a:p>
          <a:p>
            <a:pPr marL="0" indent="0">
              <a:buFont typeface="Arial" panose="020B0604020202020204" pitchFamily="34" charset="0"/>
              <a:buNone/>
            </a:pPr>
            <a:endParaRPr lang="en-US" sz="2400" dirty="0"/>
          </a:p>
        </p:txBody>
      </p:sp>
      <p:pic>
        <p:nvPicPr>
          <p:cNvPr id="18" name="Immagin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07546" y="5411826"/>
            <a:ext cx="1639617" cy="895317"/>
          </a:xfrm>
          <a:prstGeom prst="rect">
            <a:avLst/>
          </a:prstGeom>
          <a:ln>
            <a:noFill/>
          </a:ln>
          <a:effectLst>
            <a:outerShdw blurRad="292100" dist="139700" dir="2700000" algn="tl" rotWithShape="0">
              <a:srgbClr val="333333">
                <a:alpha val="65000"/>
              </a:srgbClr>
            </a:outerShdw>
          </a:effectLst>
        </p:spPr>
      </p:pic>
      <p:pic>
        <p:nvPicPr>
          <p:cNvPr id="19" name="Immagine 18" descr="Logo_Poli_blu trasparente.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86324" y="5327655"/>
            <a:ext cx="979488" cy="9794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magine 7"/>
          <p:cNvPicPr>
            <a:picLocks noChangeAspect="1"/>
          </p:cNvPicPr>
          <p:nvPr/>
        </p:nvPicPr>
        <p:blipFill>
          <a:blip r:embed="rId6"/>
          <a:stretch>
            <a:fillRect/>
          </a:stretch>
        </p:blipFill>
        <p:spPr>
          <a:xfrm>
            <a:off x="5862204" y="5411826"/>
            <a:ext cx="1609145" cy="871644"/>
          </a:xfrm>
          <a:prstGeom prst="rect">
            <a:avLst/>
          </a:prstGeom>
          <a:ln>
            <a:noFill/>
          </a:ln>
          <a:effectLst>
            <a:outerShdw blurRad="292100" dist="139700" dir="2700000" algn="tl" rotWithShape="0">
              <a:srgbClr val="333333">
                <a:alpha val="65000"/>
              </a:srgbClr>
            </a:outerShdw>
          </a:effectLst>
        </p:spPr>
      </p:pic>
      <p:pic>
        <p:nvPicPr>
          <p:cNvPr id="21" name="Picture 2"/>
          <p:cNvPicPr>
            <a:picLocks noChangeAspect="1" noChangeArrowheads="1"/>
          </p:cNvPicPr>
          <p:nvPr/>
        </p:nvPicPr>
        <p:blipFill>
          <a:blip r:embed="rId7" cstate="print"/>
          <a:srcRect/>
          <a:stretch>
            <a:fillRect/>
          </a:stretch>
        </p:blipFill>
        <p:spPr bwMode="auto">
          <a:xfrm>
            <a:off x="2349521" y="5302660"/>
            <a:ext cx="774714" cy="1113650"/>
          </a:xfrm>
          <a:prstGeom prst="rect">
            <a:avLst/>
          </a:prstGeom>
          <a:ln>
            <a:noFill/>
          </a:ln>
          <a:effectLst>
            <a:outerShdw blurRad="292100" dist="139700" dir="2700000" algn="tl" rotWithShape="0">
              <a:srgbClr val="333333">
                <a:alpha val="65000"/>
              </a:srgbClr>
            </a:outerShdw>
          </a:effectLst>
        </p:spPr>
      </p:pic>
      <p:pic>
        <p:nvPicPr>
          <p:cNvPr id="22" name="Picture 2" descr="http://www.fisica.unige.it/scienzadeimateriali/images/sdm/logo_unig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7059" y="5342385"/>
            <a:ext cx="705901" cy="93319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nvGrpSpPr>
          <p:cNvPr id="10" name="Gruppo 9"/>
          <p:cNvGrpSpPr/>
          <p:nvPr/>
        </p:nvGrpSpPr>
        <p:grpSpPr>
          <a:xfrm>
            <a:off x="9079449" y="-8871"/>
            <a:ext cx="2989519" cy="1043450"/>
            <a:chOff x="9942004" y="1136994"/>
            <a:chExt cx="2989519" cy="1043450"/>
          </a:xfrm>
        </p:grpSpPr>
        <p:pic>
          <p:nvPicPr>
            <p:cNvPr id="11" name="Immagin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246787" y="1136994"/>
              <a:ext cx="1684736" cy="10434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2" name="Immagine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942004" y="1520442"/>
              <a:ext cx="1304783" cy="590845"/>
            </a:xfrm>
            <a:prstGeom prst="rect">
              <a:avLst/>
            </a:prstGeom>
          </p:spPr>
        </p:pic>
      </p:grpSp>
    </p:spTree>
    <p:extLst>
      <p:ext uri="{BB962C8B-B14F-4D97-AF65-F5344CB8AC3E}">
        <p14:creationId xmlns:p14="http://schemas.microsoft.com/office/powerpoint/2010/main" val="9324527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1432984" y="6277250"/>
            <a:ext cx="3645678" cy="369332"/>
          </a:xfrm>
          <a:prstGeom prst="rect">
            <a:avLst/>
          </a:prstGeom>
          <a:noFill/>
        </p:spPr>
        <p:txBody>
          <a:bodyPr wrap="none" rtlCol="0">
            <a:spAutoFit/>
          </a:bodyPr>
          <a:lstStyle/>
          <a:p>
            <a:r>
              <a:rPr lang="en-US" dirty="0" smtClean="0"/>
              <a:t>K</a:t>
            </a:r>
            <a:r>
              <a:rPr lang="en-US" dirty="0"/>
              <a:t>. Iida et al., Sci. Rep. 7 (2017) 39951.</a:t>
            </a:r>
          </a:p>
        </p:txBody>
      </p:sp>
      <p:sp>
        <p:nvSpPr>
          <p:cNvPr id="6" name="Titolo 1"/>
          <p:cNvSpPr txBox="1">
            <a:spLocks/>
          </p:cNvSpPr>
          <p:nvPr/>
        </p:nvSpPr>
        <p:spPr>
          <a:xfrm>
            <a:off x="221692" y="158880"/>
            <a:ext cx="7213429" cy="830997"/>
          </a:xfrm>
          <a:prstGeom prst="rect">
            <a:avLst/>
          </a:prstGeom>
          <a:solidFill>
            <a:schemeClr val="accent1">
              <a:lumMod val="60000"/>
              <a:lumOff val="40000"/>
            </a:schemeClr>
          </a:solidFill>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defPPr>
              <a:defRPr lang="en-US"/>
            </a:defPPr>
            <a:lvl1pPr>
              <a:defRPr sz="3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it-IT" sz="4800" dirty="0">
                <a:ln w="0"/>
                <a:solidFill>
                  <a:schemeClr val="tx1"/>
                </a:solidFill>
                <a:effectLst>
                  <a:outerShdw blurRad="38100" dist="19050" dir="2700000" algn="tl" rotWithShape="0">
                    <a:schemeClr val="dk1">
                      <a:alpha val="40000"/>
                    </a:schemeClr>
                  </a:outerShdw>
                </a:effectLst>
              </a:rPr>
              <a:t>State of the art </a:t>
            </a:r>
            <a:r>
              <a:rPr lang="it-IT" sz="4800" dirty="0" smtClean="0">
                <a:ln w="0"/>
                <a:solidFill>
                  <a:schemeClr val="tx1"/>
                </a:solidFill>
                <a:effectLst>
                  <a:outerShdw blurRad="38100" dist="19050" dir="2700000" algn="tl" rotWithShape="0">
                    <a:schemeClr val="dk1">
                      <a:alpha val="40000"/>
                    </a:schemeClr>
                  </a:outerShdw>
                </a:effectLst>
              </a:rPr>
              <a:t>IBS-CC</a:t>
            </a:r>
            <a:endParaRPr lang="en-US" sz="4800" dirty="0">
              <a:ln w="0"/>
              <a:solidFill>
                <a:schemeClr val="tx1"/>
              </a:solidFill>
              <a:effectLst>
                <a:outerShdw blurRad="38100" dist="19050" dir="2700000" algn="tl" rotWithShape="0">
                  <a:schemeClr val="dk1">
                    <a:alpha val="40000"/>
                  </a:schemeClr>
                </a:outerShdw>
              </a:effectLst>
            </a:endParaRPr>
          </a:p>
        </p:txBody>
      </p:sp>
      <p:pic>
        <p:nvPicPr>
          <p:cNvPr id="7" name="Immagine 6"/>
          <p:cNvPicPr>
            <a:picLocks noChangeAspect="1"/>
          </p:cNvPicPr>
          <p:nvPr/>
        </p:nvPicPr>
        <p:blipFill>
          <a:blip r:embed="rId3"/>
          <a:stretch>
            <a:fillRect/>
          </a:stretch>
        </p:blipFill>
        <p:spPr>
          <a:xfrm>
            <a:off x="741469" y="1237057"/>
            <a:ext cx="5028707" cy="5002093"/>
          </a:xfrm>
          <a:prstGeom prst="rect">
            <a:avLst/>
          </a:prstGeom>
        </p:spPr>
      </p:pic>
      <p:grpSp>
        <p:nvGrpSpPr>
          <p:cNvPr id="9" name="Gruppo 8"/>
          <p:cNvGrpSpPr/>
          <p:nvPr/>
        </p:nvGrpSpPr>
        <p:grpSpPr>
          <a:xfrm>
            <a:off x="7565834" y="158880"/>
            <a:ext cx="4341367" cy="6643376"/>
            <a:chOff x="7628898" y="158880"/>
            <a:chExt cx="4341367" cy="6643376"/>
          </a:xfrm>
        </p:grpSpPr>
        <p:pic>
          <p:nvPicPr>
            <p:cNvPr id="2" name="Immagine 1"/>
            <p:cNvPicPr>
              <a:picLocks noChangeAspect="1"/>
            </p:cNvPicPr>
            <p:nvPr/>
          </p:nvPicPr>
          <p:blipFill>
            <a:blip r:embed="rId4"/>
            <a:stretch>
              <a:fillRect/>
            </a:stretch>
          </p:blipFill>
          <p:spPr>
            <a:xfrm>
              <a:off x="7655871" y="158880"/>
              <a:ext cx="4287420" cy="1832789"/>
            </a:xfrm>
            <a:prstGeom prst="rect">
              <a:avLst/>
            </a:prstGeom>
          </p:spPr>
        </p:pic>
        <p:pic>
          <p:nvPicPr>
            <p:cNvPr id="3" name="Immagine 2"/>
            <p:cNvPicPr>
              <a:picLocks noChangeAspect="1"/>
            </p:cNvPicPr>
            <p:nvPr/>
          </p:nvPicPr>
          <p:blipFill>
            <a:blip r:embed="rId5"/>
            <a:stretch>
              <a:fillRect/>
            </a:stretch>
          </p:blipFill>
          <p:spPr>
            <a:xfrm>
              <a:off x="7628898" y="2166892"/>
              <a:ext cx="4341367" cy="4148052"/>
            </a:xfrm>
            <a:prstGeom prst="rect">
              <a:avLst/>
            </a:prstGeom>
          </p:spPr>
        </p:pic>
        <p:sp>
          <p:nvSpPr>
            <p:cNvPr id="8" name="CasellaDiTesto 7"/>
            <p:cNvSpPr txBox="1"/>
            <p:nvPr/>
          </p:nvSpPr>
          <p:spPr>
            <a:xfrm>
              <a:off x="9007966" y="1967104"/>
              <a:ext cx="2456122" cy="461665"/>
            </a:xfrm>
            <a:prstGeom prst="rect">
              <a:avLst/>
            </a:prstGeom>
            <a:solidFill>
              <a:schemeClr val="bg1"/>
            </a:solidFill>
          </p:spPr>
          <p:txBody>
            <a:bodyPr wrap="none" rtlCol="0">
              <a:spAutoFit/>
            </a:bodyPr>
            <a:lstStyle/>
            <a:p>
              <a:r>
                <a:rPr lang="it-IT" sz="2400" b="1" dirty="0" smtClean="0">
                  <a:solidFill>
                    <a:srgbClr val="00B0F0"/>
                  </a:solidFill>
                </a:rPr>
                <a:t>P-</a:t>
              </a:r>
              <a:r>
                <a:rPr lang="it-IT" sz="2400" b="1" dirty="0" err="1" smtClean="0">
                  <a:solidFill>
                    <a:srgbClr val="00B0F0"/>
                  </a:solidFill>
                </a:rPr>
                <a:t>doped</a:t>
              </a:r>
              <a:r>
                <a:rPr lang="it-IT" sz="2400" b="1" dirty="0" smtClean="0">
                  <a:solidFill>
                    <a:srgbClr val="00B0F0"/>
                  </a:solidFill>
                </a:rPr>
                <a:t> Ba-122</a:t>
              </a:r>
              <a:endParaRPr lang="en-US" sz="2400" b="1" dirty="0">
                <a:solidFill>
                  <a:srgbClr val="00B0F0"/>
                </a:solidFill>
              </a:endParaRPr>
            </a:p>
          </p:txBody>
        </p:sp>
        <p:sp>
          <p:nvSpPr>
            <p:cNvPr id="4" name="Rettangolo 3"/>
            <p:cNvSpPr/>
            <p:nvPr/>
          </p:nvSpPr>
          <p:spPr>
            <a:xfrm>
              <a:off x="7895459" y="6432924"/>
              <a:ext cx="3754297" cy="369332"/>
            </a:xfrm>
            <a:prstGeom prst="rect">
              <a:avLst/>
            </a:prstGeom>
          </p:spPr>
          <p:txBody>
            <a:bodyPr wrap="none">
              <a:spAutoFit/>
            </a:bodyPr>
            <a:lstStyle/>
            <a:p>
              <a:r>
                <a:rPr lang="it-IT" dirty="0"/>
                <a:t>H. Sato et al., Sci. Rep. 6 (2016) 36828</a:t>
              </a:r>
              <a:endParaRPr lang="en-US" dirty="0"/>
            </a:p>
          </p:txBody>
        </p:sp>
      </p:grpSp>
      <p:sp>
        <p:nvSpPr>
          <p:cNvPr id="10" name="Rettangolo 9"/>
          <p:cNvSpPr/>
          <p:nvPr/>
        </p:nvSpPr>
        <p:spPr>
          <a:xfrm>
            <a:off x="4267200" y="2829160"/>
            <a:ext cx="1504950" cy="676510"/>
          </a:xfrm>
          <a:prstGeom prst="rect">
            <a:avLst/>
          </a:prstGeom>
          <a:noFill/>
          <a:ln>
            <a:solidFill>
              <a:srgbClr val="F620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ttangolo 10"/>
          <p:cNvSpPr/>
          <p:nvPr/>
        </p:nvSpPr>
        <p:spPr>
          <a:xfrm>
            <a:off x="3714750" y="3543770"/>
            <a:ext cx="2036376" cy="64723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5701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3755" y="769350"/>
            <a:ext cx="6133538" cy="5539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asellaDiTesto 2"/>
          <p:cNvSpPr txBox="1"/>
          <p:nvPr/>
        </p:nvSpPr>
        <p:spPr>
          <a:xfrm>
            <a:off x="4741947" y="6393387"/>
            <a:ext cx="3150734" cy="307777"/>
          </a:xfrm>
          <a:prstGeom prst="rect">
            <a:avLst/>
          </a:prstGeom>
          <a:noFill/>
          <a:ln>
            <a:noFill/>
          </a:ln>
        </p:spPr>
        <p:txBody>
          <a:bodyPr wrap="none" rtlCol="0">
            <a:spAutoFit/>
          </a:bodyPr>
          <a:lstStyle/>
          <a:p>
            <a:pPr algn="ctr"/>
            <a:r>
              <a:rPr lang="fr-FR" sz="1400" b="0" dirty="0"/>
              <a:t>C. </a:t>
            </a:r>
            <a:r>
              <a:rPr lang="fr-FR" sz="1400" b="0" dirty="0" err="1"/>
              <a:t>Tarantini</a:t>
            </a:r>
            <a:r>
              <a:rPr lang="fr-FR" sz="1400" b="0" dirty="0"/>
              <a:t> et al., </a:t>
            </a:r>
            <a:r>
              <a:rPr lang="fr-FR" sz="1400" b="0" dirty="0" smtClean="0"/>
              <a:t>PRB </a:t>
            </a:r>
            <a:r>
              <a:rPr lang="fr-FR" sz="1400" b="0" dirty="0"/>
              <a:t>84, 184522 (</a:t>
            </a:r>
            <a:r>
              <a:rPr lang="fr-FR" sz="1400" b="0" dirty="0" smtClean="0"/>
              <a:t>2011)</a:t>
            </a:r>
            <a:endParaRPr lang="en-US" sz="1400" dirty="0"/>
          </a:p>
        </p:txBody>
      </p:sp>
      <p:grpSp>
        <p:nvGrpSpPr>
          <p:cNvPr id="33" name="Gruppo 32"/>
          <p:cNvGrpSpPr/>
          <p:nvPr/>
        </p:nvGrpSpPr>
        <p:grpSpPr>
          <a:xfrm>
            <a:off x="1785550" y="998747"/>
            <a:ext cx="2782389" cy="1241908"/>
            <a:chOff x="391467" y="998747"/>
            <a:chExt cx="2782389" cy="1241908"/>
          </a:xfrm>
        </p:grpSpPr>
        <p:cxnSp>
          <p:nvCxnSpPr>
            <p:cNvPr id="19" name="Connettore 4 18"/>
            <p:cNvCxnSpPr/>
            <p:nvPr/>
          </p:nvCxnSpPr>
          <p:spPr>
            <a:xfrm rot="16200000" flipH="1">
              <a:off x="1398215" y="1022974"/>
              <a:ext cx="511911" cy="1670871"/>
            </a:xfrm>
            <a:prstGeom prst="bentConnector2">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21" name="Connettore 4 20"/>
            <p:cNvCxnSpPr/>
            <p:nvPr/>
          </p:nvCxnSpPr>
          <p:spPr>
            <a:xfrm>
              <a:off x="1295923" y="1554076"/>
              <a:ext cx="1798354" cy="686579"/>
            </a:xfrm>
            <a:prstGeom prst="bentConnector3">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nettore 4 22"/>
            <p:cNvCxnSpPr/>
            <p:nvPr/>
          </p:nvCxnSpPr>
          <p:spPr>
            <a:xfrm>
              <a:off x="1413425" y="1146344"/>
              <a:ext cx="1760431" cy="132899"/>
            </a:xfrm>
            <a:prstGeom prst="bentConnector3">
              <a:avLst>
                <a:gd name="adj1" fmla="val 50000"/>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5" name="CasellaDiTesto 4"/>
            <p:cNvSpPr txBox="1"/>
            <p:nvPr/>
          </p:nvSpPr>
          <p:spPr>
            <a:xfrm>
              <a:off x="391467" y="998747"/>
              <a:ext cx="1031940" cy="707886"/>
            </a:xfrm>
            <a:prstGeom prst="rect">
              <a:avLst/>
            </a:prstGeom>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it-IT" sz="4000" b="1" dirty="0" smtClean="0">
                  <a:effectLst>
                    <a:outerShdw blurRad="38100" dist="38100" dir="2700000" algn="tl">
                      <a:srgbClr val="000000">
                        <a:alpha val="43137"/>
                      </a:srgbClr>
                    </a:outerShdw>
                  </a:effectLst>
                </a:rPr>
                <a:t>IBS</a:t>
              </a:r>
              <a:endParaRPr lang="en-US" sz="4000" b="1" dirty="0">
                <a:effectLst>
                  <a:outerShdw blurRad="38100" dist="38100" dir="2700000" algn="tl">
                    <a:srgbClr val="000000">
                      <a:alpha val="43137"/>
                    </a:srgbClr>
                  </a:outerShdw>
                </a:effectLst>
              </a:endParaRPr>
            </a:p>
          </p:txBody>
        </p:sp>
      </p:grpSp>
      <p:grpSp>
        <p:nvGrpSpPr>
          <p:cNvPr id="34" name="Gruppo 33"/>
          <p:cNvGrpSpPr/>
          <p:nvPr/>
        </p:nvGrpSpPr>
        <p:grpSpPr>
          <a:xfrm>
            <a:off x="4433129" y="880140"/>
            <a:ext cx="4714164" cy="4261489"/>
            <a:chOff x="3039046" y="880140"/>
            <a:chExt cx="4714164" cy="4261489"/>
          </a:xfrm>
        </p:grpSpPr>
        <p:cxnSp>
          <p:nvCxnSpPr>
            <p:cNvPr id="9" name="Connettore 4 8"/>
            <p:cNvCxnSpPr>
              <a:stCxn id="4" idx="2"/>
            </p:cNvCxnSpPr>
            <p:nvPr/>
          </p:nvCxnSpPr>
          <p:spPr>
            <a:xfrm rot="5400000">
              <a:off x="4364414" y="262658"/>
              <a:ext cx="1392886" cy="4043622"/>
            </a:xfrm>
            <a:prstGeom prst="bentConnector2">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nettore 4 10"/>
            <p:cNvCxnSpPr/>
            <p:nvPr/>
          </p:nvCxnSpPr>
          <p:spPr>
            <a:xfrm rot="10800000" flipV="1">
              <a:off x="4854325" y="970831"/>
              <a:ext cx="1835813" cy="1234389"/>
            </a:xfrm>
            <a:prstGeom prst="bentConnector3">
              <a:avLst>
                <a:gd name="adj1" fmla="val -1442"/>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nettore 4 12"/>
            <p:cNvCxnSpPr/>
            <p:nvPr/>
          </p:nvCxnSpPr>
          <p:spPr>
            <a:xfrm rot="5400000">
              <a:off x="3846748" y="2356771"/>
              <a:ext cx="3587553" cy="1982163"/>
            </a:xfrm>
            <a:prstGeom prst="bentConnector3">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4" name="CasellaDiTesto 3"/>
            <p:cNvSpPr txBox="1"/>
            <p:nvPr/>
          </p:nvSpPr>
          <p:spPr>
            <a:xfrm>
              <a:off x="6412125" y="880140"/>
              <a:ext cx="1341085" cy="707886"/>
            </a:xfrm>
            <a:prstGeom prst="rect">
              <a:avLst/>
            </a:prstGeom>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it-IT" sz="4000" b="1" dirty="0" smtClean="0">
                  <a:effectLst>
                    <a:outerShdw blurRad="38100" dist="38100" dir="2700000" algn="tl">
                      <a:srgbClr val="000000">
                        <a:alpha val="43137"/>
                      </a:srgbClr>
                    </a:outerShdw>
                  </a:effectLst>
                </a:rPr>
                <a:t>HTS</a:t>
              </a:r>
              <a:endParaRPr lang="en-US" sz="4000" b="1" dirty="0">
                <a:effectLst>
                  <a:outerShdw blurRad="38100" dist="38100" dir="2700000" algn="tl">
                    <a:srgbClr val="000000">
                      <a:alpha val="43137"/>
                    </a:srgbClr>
                  </a:outerShdw>
                </a:effectLst>
              </a:endParaRPr>
            </a:p>
          </p:txBody>
        </p:sp>
      </p:grpSp>
      <p:sp>
        <p:nvSpPr>
          <p:cNvPr id="35" name="Titolo 1"/>
          <p:cNvSpPr txBox="1">
            <a:spLocks/>
          </p:cNvSpPr>
          <p:nvPr/>
        </p:nvSpPr>
        <p:spPr>
          <a:xfrm>
            <a:off x="907436" y="88162"/>
            <a:ext cx="9870491" cy="590931"/>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10800000" scaled="1"/>
            <a:tileRect/>
          </a:gradFill>
          <a:ln>
            <a:noFill/>
          </a:ln>
          <a:effectLst>
            <a:outerShdw dist="107763" dir="13500000" algn="ctr" rotWithShape="0">
              <a:schemeClr val="bg2">
                <a:alpha val="50000"/>
              </a:schemeClr>
            </a:outerShdw>
          </a:effectLst>
        </p:spPr>
        <p:txBody>
          <a:bodyPr vert="horz" wrap="square" lIns="91440" tIns="45720" rIns="91440" bIns="45720"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defTabSz="457200"/>
            <a:r>
              <a:rPr lang="it-IT" sz="36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rPr>
              <a:t>Phase</a:t>
            </a:r>
            <a:r>
              <a:rPr lang="it-IT"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rPr>
              <a:t> </a:t>
            </a:r>
            <a:r>
              <a:rPr lang="it-IT" sz="36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rPr>
              <a:t>diagram</a:t>
            </a:r>
            <a:r>
              <a:rPr lang="it-IT"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rPr>
              <a:t> of </a:t>
            </a:r>
            <a:r>
              <a:rPr lang="it-IT" sz="36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rPr>
              <a:t>technical</a:t>
            </a:r>
            <a:r>
              <a:rPr lang="it-IT"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rPr>
              <a:t> </a:t>
            </a:r>
            <a:r>
              <a:rPr lang="it-IT" sz="36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rPr>
              <a:t>superconductors</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endParaRPr>
          </a:p>
        </p:txBody>
      </p:sp>
      <p:sp>
        <p:nvSpPr>
          <p:cNvPr id="6" name="Ovale 5"/>
          <p:cNvSpPr/>
          <p:nvPr/>
        </p:nvSpPr>
        <p:spPr>
          <a:xfrm>
            <a:off x="3336757" y="3561347"/>
            <a:ext cx="1405189" cy="1187116"/>
          </a:xfrm>
          <a:prstGeom prst="ellipse">
            <a:avLst/>
          </a:prstGeom>
          <a:noFill/>
          <a:ln w="76200">
            <a:solidFill>
              <a:srgbClr val="00B050"/>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63248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257774" y="3111998"/>
            <a:ext cx="954107" cy="646331"/>
          </a:xfrm>
          <a:prstGeom prst="rect">
            <a:avLst/>
          </a:prstGeom>
          <a:solidFill>
            <a:schemeClr val="accent1">
              <a:lumMod val="60000"/>
              <a:lumOff val="40000"/>
            </a:schemeClr>
          </a:solidFill>
        </p:spPr>
        <p:style>
          <a:lnRef idx="2">
            <a:schemeClr val="accent6">
              <a:shade val="50000"/>
            </a:schemeClr>
          </a:lnRef>
          <a:fillRef idx="1">
            <a:schemeClr val="accent6"/>
          </a:fillRef>
          <a:effectRef idx="0">
            <a:schemeClr val="accent6"/>
          </a:effectRef>
          <a:fontRef idx="minor">
            <a:schemeClr val="lt1"/>
          </a:fontRef>
        </p:style>
        <p:txBody>
          <a:bodyPr wrap="none">
            <a:spAutoFit/>
          </a:bodyPr>
          <a:lstStyle>
            <a:defPPr>
              <a:defRPr lang="en-US"/>
            </a:defPPr>
            <a:lvl1pPr>
              <a:defRPr sz="36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it-IT" dirty="0">
                <a:ln w="0"/>
                <a:solidFill>
                  <a:schemeClr val="tx1"/>
                </a:solidFill>
                <a:effectLst>
                  <a:outerShdw blurRad="38100" dist="19050" dir="2700000" algn="tl" rotWithShape="0">
                    <a:schemeClr val="dk1">
                      <a:alpha val="40000"/>
                    </a:schemeClr>
                  </a:outerShdw>
                </a:effectLst>
              </a:rPr>
              <a:t>Idea</a:t>
            </a:r>
            <a:endParaRPr lang="it-IT" dirty="0"/>
          </a:p>
        </p:txBody>
      </p:sp>
      <p:sp>
        <p:nvSpPr>
          <p:cNvPr id="10" name="CasellaDiTesto 9"/>
          <p:cNvSpPr txBox="1"/>
          <p:nvPr/>
        </p:nvSpPr>
        <p:spPr>
          <a:xfrm>
            <a:off x="257774" y="71444"/>
            <a:ext cx="2462534" cy="646331"/>
          </a:xfrm>
          <a:prstGeom prst="rect">
            <a:avLst/>
          </a:prstGeom>
          <a:solidFill>
            <a:schemeClr val="accent1">
              <a:lumMod val="60000"/>
              <a:lumOff val="40000"/>
            </a:schemeClr>
          </a:solidFill>
        </p:spPr>
        <p:style>
          <a:lnRef idx="2">
            <a:schemeClr val="accent6">
              <a:shade val="50000"/>
            </a:schemeClr>
          </a:lnRef>
          <a:fillRef idx="1">
            <a:schemeClr val="accent6"/>
          </a:fillRef>
          <a:effectRef idx="0">
            <a:schemeClr val="accent6"/>
          </a:effectRef>
          <a:fontRef idx="minor">
            <a:schemeClr val="lt1"/>
          </a:fontRef>
        </p:style>
        <p:txBody>
          <a:bodyPr wrap="none">
            <a:spAutoFit/>
          </a:bodyPr>
          <a:lstStyle>
            <a:defPPr>
              <a:defRPr lang="en-US"/>
            </a:defPPr>
            <a:lvl1pPr>
              <a:defRPr sz="36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it-IT" dirty="0" err="1" smtClean="0">
                <a:ln w="0"/>
                <a:solidFill>
                  <a:schemeClr val="tx1"/>
                </a:solidFill>
                <a:effectLst>
                  <a:outerShdw blurRad="38100" dist="19050" dir="2700000" algn="tl" rotWithShape="0">
                    <a:schemeClr val="dk1">
                      <a:alpha val="40000"/>
                    </a:schemeClr>
                  </a:outerShdw>
                </a:effectLst>
              </a:rPr>
              <a:t>Motivations</a:t>
            </a:r>
            <a:endParaRPr lang="it-IT" dirty="0">
              <a:ln w="0"/>
              <a:solidFill>
                <a:schemeClr val="tx1"/>
              </a:solidFill>
              <a:effectLst>
                <a:outerShdw blurRad="38100" dist="19050" dir="2700000" algn="tl" rotWithShape="0">
                  <a:schemeClr val="dk1">
                    <a:alpha val="40000"/>
                  </a:schemeClr>
                </a:outerShdw>
              </a:effectLst>
            </a:endParaRPr>
          </a:p>
        </p:txBody>
      </p:sp>
      <p:sp>
        <p:nvSpPr>
          <p:cNvPr id="4" name="CasellaDiTesto 3"/>
          <p:cNvSpPr txBox="1"/>
          <p:nvPr/>
        </p:nvSpPr>
        <p:spPr>
          <a:xfrm>
            <a:off x="222539" y="4258227"/>
            <a:ext cx="2693973" cy="1692771"/>
          </a:xfrm>
          <a:prstGeom prst="rect">
            <a:avLst/>
          </a:prstGeom>
          <a:solidFill>
            <a:schemeClr val="accent3">
              <a:lumMod val="60000"/>
              <a:lumOff val="40000"/>
            </a:schemeClr>
          </a:solidFill>
          <a:ln>
            <a:solidFill>
              <a:srgbClr val="C00000"/>
            </a:solidFill>
          </a:ln>
        </p:spPr>
        <p:txBody>
          <a:bodyPr wrap="square" rtlCol="0">
            <a:spAutoFit/>
          </a:bodyPr>
          <a:lstStyle/>
          <a:p>
            <a:r>
              <a:rPr lang="it-IT" sz="2000" dirty="0" smtClean="0">
                <a:solidFill>
                  <a:srgbClr val="002060"/>
                </a:solidFill>
              </a:rPr>
              <a:t>To </a:t>
            </a:r>
            <a:r>
              <a:rPr lang="it-IT" sz="2000" dirty="0" err="1" smtClean="0">
                <a:solidFill>
                  <a:srgbClr val="002060"/>
                </a:solidFill>
              </a:rPr>
              <a:t>simplify</a:t>
            </a:r>
            <a:r>
              <a:rPr lang="it-IT" sz="2000" dirty="0" smtClean="0">
                <a:solidFill>
                  <a:srgbClr val="002060"/>
                </a:solidFill>
              </a:rPr>
              <a:t> CC </a:t>
            </a:r>
            <a:r>
              <a:rPr lang="it-IT" sz="2000" dirty="0" err="1" smtClean="0">
                <a:solidFill>
                  <a:srgbClr val="002060"/>
                </a:solidFill>
              </a:rPr>
              <a:t>template</a:t>
            </a:r>
            <a:endParaRPr lang="it-IT" sz="2000" dirty="0" smtClean="0">
              <a:solidFill>
                <a:srgbClr val="002060"/>
              </a:solidFill>
            </a:endParaRPr>
          </a:p>
          <a:p>
            <a:pPr marL="457200" indent="-457200">
              <a:buFont typeface="Symbol" panose="05050102010706020507" pitchFamily="18" charset="2"/>
              <a:buChar char="Þ"/>
            </a:pPr>
            <a:r>
              <a:rPr lang="it-IT" sz="2000" dirty="0" smtClean="0">
                <a:solidFill>
                  <a:srgbClr val="002060"/>
                </a:solidFill>
              </a:rPr>
              <a:t>Reduce </a:t>
            </a:r>
            <a:r>
              <a:rPr lang="it-IT" sz="2000" dirty="0" err="1" smtClean="0">
                <a:solidFill>
                  <a:srgbClr val="002060"/>
                </a:solidFill>
              </a:rPr>
              <a:t>complexity</a:t>
            </a:r>
            <a:r>
              <a:rPr lang="it-IT" sz="2000" dirty="0" smtClean="0">
                <a:solidFill>
                  <a:srgbClr val="002060"/>
                </a:solidFill>
              </a:rPr>
              <a:t> and </a:t>
            </a:r>
            <a:r>
              <a:rPr lang="it-IT" sz="2000" dirty="0" err="1" smtClean="0">
                <a:solidFill>
                  <a:srgbClr val="002060"/>
                </a:solidFill>
              </a:rPr>
              <a:t>costs</a:t>
            </a:r>
            <a:r>
              <a:rPr lang="it-IT" sz="2000" dirty="0" smtClean="0">
                <a:solidFill>
                  <a:srgbClr val="002060"/>
                </a:solidFill>
              </a:rPr>
              <a:t> of production</a:t>
            </a:r>
          </a:p>
          <a:p>
            <a:pPr marL="457200" indent="-457200">
              <a:buFont typeface="Symbol" panose="05050102010706020507" pitchFamily="18" charset="2"/>
              <a:buChar char="Þ"/>
            </a:pPr>
            <a:r>
              <a:rPr lang="it-IT" sz="2000" dirty="0" err="1" smtClean="0">
                <a:solidFill>
                  <a:srgbClr val="002060"/>
                </a:solidFill>
              </a:rPr>
              <a:t>Obtain</a:t>
            </a:r>
            <a:r>
              <a:rPr lang="it-IT" sz="2000" dirty="0" smtClean="0">
                <a:solidFill>
                  <a:srgbClr val="002060"/>
                </a:solidFill>
              </a:rPr>
              <a:t> a </a:t>
            </a:r>
            <a:r>
              <a:rPr lang="it-IT" sz="2000" dirty="0" err="1" smtClean="0">
                <a:solidFill>
                  <a:srgbClr val="002060"/>
                </a:solidFill>
              </a:rPr>
              <a:t>larger</a:t>
            </a:r>
            <a:r>
              <a:rPr lang="it-IT" sz="2400" dirty="0" smtClean="0">
                <a:solidFill>
                  <a:srgbClr val="002060"/>
                </a:solidFill>
              </a:rPr>
              <a:t> J</a:t>
            </a:r>
            <a:r>
              <a:rPr lang="it-IT" sz="2400" baseline="-25000" dirty="0" smtClean="0">
                <a:solidFill>
                  <a:srgbClr val="002060"/>
                </a:solidFill>
              </a:rPr>
              <a:t>e</a:t>
            </a:r>
            <a:endParaRPr lang="it-IT" sz="2400" baseline="-25000" dirty="0">
              <a:solidFill>
                <a:srgbClr val="002060"/>
              </a:solidFill>
              <a:effectLst>
                <a:outerShdw blurRad="38100" dist="38100" dir="2700000" algn="tl">
                  <a:srgbClr val="000000">
                    <a:alpha val="43137"/>
                  </a:srgbClr>
                </a:outerShdw>
              </a:effectLst>
            </a:endParaRPr>
          </a:p>
        </p:txBody>
      </p:sp>
      <p:sp>
        <p:nvSpPr>
          <p:cNvPr id="2" name="Rettangolo 1"/>
          <p:cNvSpPr/>
          <p:nvPr/>
        </p:nvSpPr>
        <p:spPr>
          <a:xfrm>
            <a:off x="257774" y="871392"/>
            <a:ext cx="11779328" cy="1884747"/>
          </a:xfrm>
          <a:prstGeom prst="rect">
            <a:avLst/>
          </a:prstGeom>
          <a:solidFill>
            <a:schemeClr val="bg1"/>
          </a:solidFill>
          <a:ln>
            <a:solidFill>
              <a:schemeClr val="bg1">
                <a:lumMod val="50000"/>
              </a:schemeClr>
            </a:solidFill>
          </a:ln>
        </p:spPr>
        <p:txBody>
          <a:bodyPr wrap="square">
            <a:spAutoFit/>
          </a:bodyPr>
          <a:lstStyle/>
          <a:p>
            <a:pPr marL="342900" lvl="0" indent="-342900">
              <a:lnSpc>
                <a:spcPct val="150000"/>
              </a:lnSpc>
              <a:buClr>
                <a:srgbClr val="002060"/>
              </a:buClr>
              <a:buSzPct val="110000"/>
              <a:buFont typeface="Wingdings" panose="05000000000000000000" pitchFamily="2" charset="2"/>
              <a:buChar char="q"/>
              <a:defRPr/>
            </a:pPr>
            <a:r>
              <a:rPr lang="it-IT" sz="2000" dirty="0">
                <a:solidFill>
                  <a:srgbClr val="C00000"/>
                </a:solidFill>
              </a:rPr>
              <a:t>Critical angle </a:t>
            </a:r>
            <a:r>
              <a:rPr lang="it-IT" sz="2000" dirty="0" err="1">
                <a:solidFill>
                  <a:srgbClr val="C00000"/>
                </a:solidFill>
              </a:rPr>
              <a:t>much</a:t>
            </a:r>
            <a:r>
              <a:rPr lang="it-IT" sz="2000" dirty="0">
                <a:solidFill>
                  <a:srgbClr val="C00000"/>
                </a:solidFill>
              </a:rPr>
              <a:t> </a:t>
            </a:r>
            <a:r>
              <a:rPr lang="it-IT" sz="2000" dirty="0" err="1">
                <a:solidFill>
                  <a:srgbClr val="C00000"/>
                </a:solidFill>
              </a:rPr>
              <a:t>higher</a:t>
            </a:r>
            <a:r>
              <a:rPr lang="it-IT" sz="2000" dirty="0">
                <a:solidFill>
                  <a:srgbClr val="C00000"/>
                </a:solidFill>
              </a:rPr>
              <a:t> in IBS </a:t>
            </a:r>
            <a:r>
              <a:rPr lang="it-IT" sz="2000" dirty="0" err="1">
                <a:solidFill>
                  <a:srgbClr val="C00000"/>
                </a:solidFill>
              </a:rPr>
              <a:t>than</a:t>
            </a:r>
            <a:r>
              <a:rPr lang="it-IT" sz="2000" dirty="0">
                <a:solidFill>
                  <a:srgbClr val="C00000"/>
                </a:solidFill>
              </a:rPr>
              <a:t> in </a:t>
            </a:r>
            <a:r>
              <a:rPr lang="it-IT" sz="2000" dirty="0" err="1">
                <a:solidFill>
                  <a:srgbClr val="C00000"/>
                </a:solidFill>
              </a:rPr>
              <a:t>ReBCO</a:t>
            </a:r>
            <a:r>
              <a:rPr lang="it-IT" sz="2000" dirty="0">
                <a:solidFill>
                  <a:srgbClr val="C00000"/>
                </a:solidFill>
              </a:rPr>
              <a:t> </a:t>
            </a:r>
          </a:p>
          <a:p>
            <a:pPr marL="342900" lvl="0" indent="-342900">
              <a:lnSpc>
                <a:spcPct val="150000"/>
              </a:lnSpc>
              <a:buClr>
                <a:srgbClr val="002060"/>
              </a:buClr>
              <a:buSzPct val="110000"/>
              <a:buFont typeface="Wingdings" panose="05000000000000000000" pitchFamily="2" charset="2"/>
              <a:buChar char="q"/>
              <a:defRPr/>
            </a:pPr>
            <a:r>
              <a:rPr lang="it-IT" sz="2000" dirty="0" err="1">
                <a:solidFill>
                  <a:srgbClr val="C00000"/>
                </a:solidFill>
              </a:rPr>
              <a:t>Less</a:t>
            </a:r>
            <a:r>
              <a:rPr lang="it-IT" sz="2000" dirty="0">
                <a:solidFill>
                  <a:srgbClr val="C00000"/>
                </a:solidFill>
              </a:rPr>
              <a:t> </a:t>
            </a:r>
            <a:r>
              <a:rPr lang="it-IT" sz="2000" dirty="0" err="1">
                <a:solidFill>
                  <a:srgbClr val="C00000"/>
                </a:solidFill>
              </a:rPr>
              <a:t>textured</a:t>
            </a:r>
            <a:r>
              <a:rPr lang="it-IT" sz="2000" dirty="0">
                <a:solidFill>
                  <a:srgbClr val="C00000"/>
                </a:solidFill>
              </a:rPr>
              <a:t> </a:t>
            </a:r>
            <a:r>
              <a:rPr lang="it-IT" sz="2000" dirty="0" err="1">
                <a:solidFill>
                  <a:srgbClr val="C00000"/>
                </a:solidFill>
              </a:rPr>
              <a:t>substrates</a:t>
            </a:r>
            <a:r>
              <a:rPr lang="it-IT" sz="2000" dirty="0">
                <a:solidFill>
                  <a:srgbClr val="C00000"/>
                </a:solidFill>
              </a:rPr>
              <a:t> </a:t>
            </a:r>
            <a:r>
              <a:rPr lang="it-IT" sz="2000" dirty="0" err="1">
                <a:solidFill>
                  <a:srgbClr val="C00000"/>
                </a:solidFill>
              </a:rPr>
              <a:t>promote</a:t>
            </a:r>
            <a:r>
              <a:rPr lang="it-IT" sz="2000" dirty="0">
                <a:solidFill>
                  <a:srgbClr val="C00000"/>
                </a:solidFill>
              </a:rPr>
              <a:t> the </a:t>
            </a:r>
            <a:r>
              <a:rPr lang="it-IT" sz="2000" dirty="0" err="1">
                <a:solidFill>
                  <a:srgbClr val="C00000"/>
                </a:solidFill>
              </a:rPr>
              <a:t>increse</a:t>
            </a:r>
            <a:r>
              <a:rPr lang="it-IT" sz="2000" dirty="0">
                <a:solidFill>
                  <a:srgbClr val="C00000"/>
                </a:solidFill>
              </a:rPr>
              <a:t> </a:t>
            </a:r>
            <a:r>
              <a:rPr lang="it-IT" sz="2000" dirty="0" err="1">
                <a:solidFill>
                  <a:srgbClr val="C00000"/>
                </a:solidFill>
              </a:rPr>
              <a:t>Jc</a:t>
            </a:r>
            <a:r>
              <a:rPr lang="it-IT" sz="2000" dirty="0">
                <a:solidFill>
                  <a:srgbClr val="C00000"/>
                </a:solidFill>
              </a:rPr>
              <a:t> (</a:t>
            </a:r>
            <a:r>
              <a:rPr lang="it-IT" sz="2000" dirty="0" err="1">
                <a:solidFill>
                  <a:srgbClr val="C00000"/>
                </a:solidFill>
              </a:rPr>
              <a:t>vortex</a:t>
            </a:r>
            <a:r>
              <a:rPr lang="it-IT" sz="2000" dirty="0">
                <a:solidFill>
                  <a:srgbClr val="C00000"/>
                </a:solidFill>
              </a:rPr>
              <a:t> </a:t>
            </a:r>
            <a:r>
              <a:rPr lang="it-IT" sz="2000" dirty="0" err="1">
                <a:solidFill>
                  <a:srgbClr val="C00000"/>
                </a:solidFill>
              </a:rPr>
              <a:t>pinnig</a:t>
            </a:r>
            <a:r>
              <a:rPr lang="it-IT" sz="2000" dirty="0">
                <a:solidFill>
                  <a:srgbClr val="C00000"/>
                </a:solidFill>
              </a:rPr>
              <a:t>)</a:t>
            </a:r>
          </a:p>
          <a:p>
            <a:pPr marL="342900" lvl="0" indent="-342900">
              <a:lnSpc>
                <a:spcPct val="150000"/>
              </a:lnSpc>
              <a:buClr>
                <a:srgbClr val="002060"/>
              </a:buClr>
              <a:buSzPct val="110000"/>
              <a:buFont typeface="Wingdings" panose="05000000000000000000" pitchFamily="2" charset="2"/>
              <a:buChar char="q"/>
              <a:defRPr/>
            </a:pPr>
            <a:r>
              <a:rPr lang="en-US" sz="2000" dirty="0">
                <a:solidFill>
                  <a:srgbClr val="C00000"/>
                </a:solidFill>
              </a:rPr>
              <a:t>Deposition temperature much lower in IBS (300°-500° C) than for YBCO (800°C) avoids cation diffusion  </a:t>
            </a:r>
          </a:p>
          <a:p>
            <a:pPr marL="342900" lvl="0" indent="-342900">
              <a:lnSpc>
                <a:spcPct val="150000"/>
              </a:lnSpc>
              <a:buClr>
                <a:srgbClr val="002060"/>
              </a:buClr>
              <a:buSzPct val="110000"/>
              <a:buFont typeface="Wingdings" panose="05000000000000000000" pitchFamily="2" charset="2"/>
              <a:buChar char="q"/>
              <a:defRPr/>
            </a:pPr>
            <a:r>
              <a:rPr lang="en-US" sz="2000" dirty="0">
                <a:solidFill>
                  <a:srgbClr val="C00000"/>
                </a:solidFill>
              </a:rPr>
              <a:t>Oxygen deposition no longer required (substrate oxidation it is not an issue)</a:t>
            </a:r>
          </a:p>
        </p:txBody>
      </p:sp>
      <p:grpSp>
        <p:nvGrpSpPr>
          <p:cNvPr id="6" name="Gruppo 5"/>
          <p:cNvGrpSpPr/>
          <p:nvPr/>
        </p:nvGrpSpPr>
        <p:grpSpPr>
          <a:xfrm>
            <a:off x="3167989" y="3111998"/>
            <a:ext cx="8869113" cy="3134962"/>
            <a:chOff x="274886" y="2280219"/>
            <a:chExt cx="8869113" cy="3134962"/>
          </a:xfrm>
        </p:grpSpPr>
        <p:sp>
          <p:nvSpPr>
            <p:cNvPr id="7" name="Cubo 6"/>
            <p:cNvSpPr/>
            <p:nvPr/>
          </p:nvSpPr>
          <p:spPr>
            <a:xfrm>
              <a:off x="274887" y="3735283"/>
              <a:ext cx="2185060" cy="1674421"/>
            </a:xfrm>
            <a:prstGeom prst="cube">
              <a:avLst>
                <a:gd name="adj" fmla="val 90734"/>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Cubo 7"/>
            <p:cNvSpPr/>
            <p:nvPr/>
          </p:nvSpPr>
          <p:spPr>
            <a:xfrm>
              <a:off x="282367" y="3441594"/>
              <a:ext cx="2185061" cy="1710046"/>
            </a:xfrm>
            <a:prstGeom prst="cube">
              <a:avLst>
                <a:gd name="adj" fmla="val 95595"/>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Cubo 8"/>
            <p:cNvSpPr/>
            <p:nvPr/>
          </p:nvSpPr>
          <p:spPr>
            <a:xfrm>
              <a:off x="274886" y="3105892"/>
              <a:ext cx="2185061" cy="1710046"/>
            </a:xfrm>
            <a:prstGeom prst="cube">
              <a:avLst>
                <a:gd name="adj" fmla="val 95595"/>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11" name="Straight Connector 15">
              <a:extLst>
                <a:ext uri="{FF2B5EF4-FFF2-40B4-BE49-F238E27FC236}">
                  <a16:creationId xmlns:a16="http://schemas.microsoft.com/office/drawing/2014/main" xmlns="" id="{D79E7E77-EED8-4D23-9D6B-123D70480A6E}"/>
                </a:ext>
              </a:extLst>
            </p:cNvPr>
            <p:cNvCxnSpPr>
              <a:cxnSpLocks/>
            </p:cNvCxnSpPr>
            <p:nvPr/>
          </p:nvCxnSpPr>
          <p:spPr>
            <a:xfrm flipV="1">
              <a:off x="2332879" y="3296548"/>
              <a:ext cx="5112000" cy="9524"/>
            </a:xfrm>
            <a:prstGeom prst="line">
              <a:avLst/>
            </a:prstGeom>
            <a:ln w="12700">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15">
              <a:extLst>
                <a:ext uri="{FF2B5EF4-FFF2-40B4-BE49-F238E27FC236}">
                  <a16:creationId xmlns:a16="http://schemas.microsoft.com/office/drawing/2014/main" xmlns="" id="{D79E7E77-EED8-4D23-9D6B-123D70480A6E}"/>
                </a:ext>
              </a:extLst>
            </p:cNvPr>
            <p:cNvCxnSpPr>
              <a:cxnSpLocks/>
            </p:cNvCxnSpPr>
            <p:nvPr/>
          </p:nvCxnSpPr>
          <p:spPr>
            <a:xfrm flipV="1">
              <a:off x="908256" y="5392783"/>
              <a:ext cx="5112000" cy="9524"/>
            </a:xfrm>
            <a:prstGeom prst="line">
              <a:avLst/>
            </a:prstGeom>
            <a:ln w="12700">
              <a:solidFill>
                <a:schemeClr val="accent3">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5">
              <a:extLst>
                <a:ext uri="{FF2B5EF4-FFF2-40B4-BE49-F238E27FC236}">
                  <a16:creationId xmlns:a16="http://schemas.microsoft.com/office/drawing/2014/main" xmlns="" id="{D79E7E77-EED8-4D23-9D6B-123D70480A6E}"/>
                </a:ext>
              </a:extLst>
            </p:cNvPr>
            <p:cNvCxnSpPr>
              <a:cxnSpLocks/>
            </p:cNvCxnSpPr>
            <p:nvPr/>
          </p:nvCxnSpPr>
          <p:spPr>
            <a:xfrm flipV="1">
              <a:off x="1577006" y="4383681"/>
              <a:ext cx="5112000" cy="9524"/>
            </a:xfrm>
            <a:prstGeom prst="line">
              <a:avLst/>
            </a:prstGeom>
            <a:ln w="12700">
              <a:solidFill>
                <a:schemeClr val="accent5">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14" name="TextBox 17">
              <a:extLst>
                <a:ext uri="{FF2B5EF4-FFF2-40B4-BE49-F238E27FC236}">
                  <a16:creationId xmlns:a16="http://schemas.microsoft.com/office/drawing/2014/main" xmlns="" id="{8088599C-FEFB-4D31-9D9A-5827A1F3DBD4}"/>
                </a:ext>
              </a:extLst>
            </p:cNvPr>
            <p:cNvSpPr txBox="1"/>
            <p:nvPr/>
          </p:nvSpPr>
          <p:spPr>
            <a:xfrm>
              <a:off x="2544484" y="2280219"/>
              <a:ext cx="5365804" cy="954107"/>
            </a:xfrm>
            <a:prstGeom prst="rect">
              <a:avLst/>
            </a:prstGeom>
            <a:noFill/>
          </p:spPr>
          <p:txBody>
            <a:bodyPr wrap="square" rtlCol="0">
              <a:spAutoFit/>
            </a:bodyPr>
            <a:lstStyle/>
            <a:p>
              <a:r>
                <a:rPr lang="en-US" altLang="ko-KR" sz="2000" b="1" dirty="0" smtClean="0">
                  <a:solidFill>
                    <a:schemeClr val="accent1"/>
                  </a:solidFill>
                  <a:latin typeface="Eras Medium ITC" panose="020B0602030504020804" pitchFamily="34" charset="0"/>
                </a:rPr>
                <a:t>Fe(</a:t>
              </a:r>
              <a:r>
                <a:rPr lang="en-US" altLang="ko-KR" sz="2000" b="1" dirty="0" err="1" smtClean="0">
                  <a:solidFill>
                    <a:schemeClr val="accent1"/>
                  </a:solidFill>
                  <a:latin typeface="Eras Medium ITC" panose="020B0602030504020804" pitchFamily="34" charset="0"/>
                </a:rPr>
                <a:t>Se,Te</a:t>
              </a:r>
              <a:r>
                <a:rPr lang="en-US" altLang="ko-KR" sz="2000" b="1" dirty="0" smtClean="0">
                  <a:solidFill>
                    <a:schemeClr val="accent1"/>
                  </a:solidFill>
                  <a:latin typeface="Eras Medium ITC" panose="020B0602030504020804" pitchFamily="34" charset="0"/>
                </a:rPr>
                <a:t>) thin films (100 nm)</a:t>
              </a:r>
            </a:p>
            <a:p>
              <a:pPr marL="285750" indent="-285750">
                <a:buFont typeface="Arial" panose="020B0604020202020204" pitchFamily="34" charset="0"/>
                <a:buChar char="•"/>
              </a:pPr>
              <a:r>
                <a:rPr lang="en-US" altLang="ko-KR" dirty="0" smtClean="0">
                  <a:solidFill>
                    <a:schemeClr val="accent1"/>
                  </a:solidFill>
                  <a:latin typeface="Eras Medium ITC" panose="020B0602030504020804" pitchFamily="34" charset="0"/>
                </a:rPr>
                <a:t>00l oriented</a:t>
              </a:r>
            </a:p>
            <a:p>
              <a:pPr marL="285750" indent="-285750">
                <a:buFont typeface="Arial" panose="020B0604020202020204" pitchFamily="34" charset="0"/>
                <a:buChar char="•"/>
              </a:pPr>
              <a:r>
                <a:rPr lang="en-US" altLang="ko-KR" dirty="0" smtClean="0">
                  <a:solidFill>
                    <a:schemeClr val="accent1"/>
                  </a:solidFill>
                  <a:latin typeface="Eras Medium ITC" panose="020B0602030504020804" pitchFamily="34" charset="0"/>
                </a:rPr>
                <a:t>Deposited through</a:t>
              </a:r>
              <a:r>
                <a:rPr lang="en-US" altLang="ko-KR" b="1" dirty="0" smtClean="0">
                  <a:solidFill>
                    <a:schemeClr val="accent1"/>
                  </a:solidFill>
                  <a:latin typeface="Eras Medium ITC" panose="020B0602030504020804" pitchFamily="34" charset="0"/>
                </a:rPr>
                <a:t> PLD</a:t>
              </a:r>
            </a:p>
          </p:txBody>
        </p:sp>
        <p:sp>
          <p:nvSpPr>
            <p:cNvPr id="15" name="TextBox 17">
              <a:extLst>
                <a:ext uri="{FF2B5EF4-FFF2-40B4-BE49-F238E27FC236}">
                  <a16:creationId xmlns:a16="http://schemas.microsoft.com/office/drawing/2014/main" xmlns="" id="{8088599C-FEFB-4D31-9D9A-5827A1F3DBD4}"/>
                </a:ext>
              </a:extLst>
            </p:cNvPr>
            <p:cNvSpPr txBox="1"/>
            <p:nvPr/>
          </p:nvSpPr>
          <p:spPr>
            <a:xfrm>
              <a:off x="2442193" y="3441594"/>
              <a:ext cx="6701806" cy="954107"/>
            </a:xfrm>
            <a:prstGeom prst="rect">
              <a:avLst/>
            </a:prstGeom>
            <a:noFill/>
          </p:spPr>
          <p:txBody>
            <a:bodyPr wrap="square" rtlCol="0">
              <a:spAutoFit/>
            </a:bodyPr>
            <a:lstStyle/>
            <a:p>
              <a:r>
                <a:rPr lang="en-US" altLang="ko-KR" sz="2000" b="1" dirty="0" smtClean="0">
                  <a:solidFill>
                    <a:schemeClr val="accent5">
                      <a:lumMod val="50000"/>
                    </a:schemeClr>
                  </a:solidFill>
                  <a:latin typeface="Eras Medium ITC" panose="020B0602030504020804" pitchFamily="34" charset="0"/>
                </a:rPr>
                <a:t>Buffer layer (100-50 nm)</a:t>
              </a:r>
            </a:p>
            <a:p>
              <a:pPr marL="285750" indent="-285750">
                <a:buFont typeface="Arial" panose="020B0604020202020204" pitchFamily="34" charset="0"/>
                <a:buChar char="•"/>
              </a:pPr>
              <a:r>
                <a:rPr lang="en-US" altLang="ko-KR" dirty="0" smtClean="0">
                  <a:solidFill>
                    <a:schemeClr val="accent5">
                      <a:lumMod val="50000"/>
                    </a:schemeClr>
                  </a:solidFill>
                  <a:latin typeface="Eras Medium ITC" panose="020B0602030504020804" pitchFamily="34" charset="0"/>
                </a:rPr>
                <a:t>Can be present or not</a:t>
              </a:r>
            </a:p>
            <a:p>
              <a:pPr marL="285750" indent="-285750">
                <a:buFont typeface="Arial" panose="020B0604020202020204" pitchFamily="34" charset="0"/>
                <a:buChar char="•"/>
              </a:pPr>
              <a:r>
                <a:rPr lang="en-US" altLang="ko-KR" dirty="0" smtClean="0">
                  <a:solidFill>
                    <a:schemeClr val="accent5">
                      <a:lumMod val="50000"/>
                    </a:schemeClr>
                  </a:solidFill>
                  <a:latin typeface="Eras Medium ITC" panose="020B0602030504020804" pitchFamily="34" charset="0"/>
                </a:rPr>
                <a:t>Can be made of </a:t>
              </a:r>
              <a:r>
                <a:rPr lang="en-US" altLang="ko-KR" b="1" dirty="0" smtClean="0">
                  <a:solidFill>
                    <a:schemeClr val="accent5">
                      <a:lumMod val="50000"/>
                    </a:schemeClr>
                  </a:solidFill>
                  <a:latin typeface="Eras Medium ITC" panose="020B0602030504020804" pitchFamily="34" charset="0"/>
                </a:rPr>
                <a:t>oxides </a:t>
              </a:r>
              <a:r>
                <a:rPr lang="en-US" altLang="ko-KR" dirty="0" smtClean="0">
                  <a:solidFill>
                    <a:schemeClr val="accent5">
                      <a:lumMod val="50000"/>
                    </a:schemeClr>
                  </a:solidFill>
                  <a:latin typeface="Eras Medium ITC" panose="020B0602030504020804" pitchFamily="34" charset="0"/>
                </a:rPr>
                <a:t>or</a:t>
              </a:r>
              <a:r>
                <a:rPr lang="en-US" altLang="ko-KR" b="1" dirty="0" smtClean="0">
                  <a:solidFill>
                    <a:schemeClr val="accent5">
                      <a:lumMod val="50000"/>
                    </a:schemeClr>
                  </a:solidFill>
                  <a:latin typeface="Eras Medium ITC" panose="020B0602030504020804" pitchFamily="34" charset="0"/>
                </a:rPr>
                <a:t> nitrides </a:t>
              </a:r>
              <a:r>
                <a:rPr lang="en-US" altLang="ko-KR" dirty="0" smtClean="0">
                  <a:solidFill>
                    <a:schemeClr val="accent5">
                      <a:lumMod val="50000"/>
                    </a:schemeClr>
                  </a:solidFill>
                  <a:latin typeface="Eras Medium ITC" panose="020B0602030504020804" pitchFamily="34" charset="0"/>
                </a:rPr>
                <a:t>deposited in different ways</a:t>
              </a:r>
            </a:p>
          </p:txBody>
        </p:sp>
        <p:sp>
          <p:nvSpPr>
            <p:cNvPr id="16" name="TextBox 17">
              <a:extLst>
                <a:ext uri="{FF2B5EF4-FFF2-40B4-BE49-F238E27FC236}">
                  <a16:creationId xmlns:a16="http://schemas.microsoft.com/office/drawing/2014/main" xmlns="" id="{8088599C-FEFB-4D31-9D9A-5827A1F3DBD4}"/>
                </a:ext>
              </a:extLst>
            </p:cNvPr>
            <p:cNvSpPr txBox="1"/>
            <p:nvPr/>
          </p:nvSpPr>
          <p:spPr>
            <a:xfrm>
              <a:off x="1802989" y="4461074"/>
              <a:ext cx="4660034" cy="954107"/>
            </a:xfrm>
            <a:prstGeom prst="rect">
              <a:avLst/>
            </a:prstGeom>
            <a:noFill/>
          </p:spPr>
          <p:txBody>
            <a:bodyPr wrap="square" rtlCol="0">
              <a:spAutoFit/>
            </a:bodyPr>
            <a:lstStyle/>
            <a:p>
              <a:r>
                <a:rPr lang="en-US" altLang="ko-KR" sz="2000" b="1" dirty="0" smtClean="0">
                  <a:solidFill>
                    <a:schemeClr val="accent3">
                      <a:lumMod val="75000"/>
                    </a:schemeClr>
                  </a:solidFill>
                  <a:latin typeface="Eras Medium ITC" panose="020B0602030504020804" pitchFamily="34" charset="0"/>
                </a:rPr>
                <a:t>Metallic substrates (~50-100 </a:t>
              </a:r>
              <a:r>
                <a:rPr lang="en-US" altLang="ko-KR" sz="2000" b="1" dirty="0" err="1">
                  <a:solidFill>
                    <a:schemeClr val="accent3">
                      <a:lumMod val="75000"/>
                    </a:schemeClr>
                  </a:solidFill>
                  <a:latin typeface="Eras Medium ITC" panose="020B0602030504020804" pitchFamily="34" charset="0"/>
                </a:rPr>
                <a:t>μ</a:t>
              </a:r>
              <a:r>
                <a:rPr lang="en-US" altLang="ko-KR" sz="2000" b="1" dirty="0" err="1" smtClean="0">
                  <a:solidFill>
                    <a:schemeClr val="accent3">
                      <a:lumMod val="75000"/>
                    </a:schemeClr>
                  </a:solidFill>
                  <a:latin typeface="Eras Medium ITC" panose="020B0602030504020804" pitchFamily="34" charset="0"/>
                </a:rPr>
                <a:t>m</a:t>
              </a:r>
              <a:r>
                <a:rPr lang="en-US" altLang="ko-KR" sz="2000" b="1" dirty="0" smtClean="0">
                  <a:solidFill>
                    <a:schemeClr val="accent3">
                      <a:lumMod val="75000"/>
                    </a:schemeClr>
                  </a:solidFill>
                  <a:latin typeface="Eras Medium ITC" panose="020B0602030504020804" pitchFamily="34" charset="0"/>
                </a:rPr>
                <a:t>)</a:t>
              </a:r>
            </a:p>
            <a:p>
              <a:pPr marL="285750" indent="-285750">
                <a:buFont typeface="Arial" panose="020B0604020202020204" pitchFamily="34" charset="0"/>
                <a:buChar char="•"/>
              </a:pPr>
              <a:r>
                <a:rPr lang="en-US" altLang="ko-KR" dirty="0" err="1" smtClean="0">
                  <a:solidFill>
                    <a:schemeClr val="accent3">
                      <a:lumMod val="75000"/>
                    </a:schemeClr>
                  </a:solidFill>
                  <a:latin typeface="Eras Medium ITC" panose="020B0602030504020804" pitchFamily="34" charset="0"/>
                </a:rPr>
                <a:t>Biaxially</a:t>
              </a:r>
              <a:r>
                <a:rPr lang="en-US" altLang="ko-KR" dirty="0" smtClean="0">
                  <a:solidFill>
                    <a:schemeClr val="accent3">
                      <a:lumMod val="75000"/>
                    </a:schemeClr>
                  </a:solidFill>
                  <a:latin typeface="Eras Medium ITC" panose="020B0602030504020804" pitchFamily="34" charset="0"/>
                </a:rPr>
                <a:t> textured</a:t>
              </a:r>
            </a:p>
            <a:p>
              <a:pPr marL="285750" indent="-285750">
                <a:buFont typeface="Arial" panose="020B0604020202020204" pitchFamily="34" charset="0"/>
                <a:buChar char="•"/>
              </a:pPr>
              <a:r>
                <a:rPr lang="en-US" altLang="ko-KR" dirty="0" smtClean="0">
                  <a:solidFill>
                    <a:schemeClr val="accent3">
                      <a:lumMod val="75000"/>
                    </a:schemeClr>
                  </a:solidFill>
                  <a:latin typeface="Eras Medium ITC" panose="020B0602030504020804" pitchFamily="34" charset="0"/>
                </a:rPr>
                <a:t>Made of different Ni alloys</a:t>
              </a:r>
            </a:p>
          </p:txBody>
        </p:sp>
      </p:grpSp>
    </p:spTree>
    <p:extLst>
      <p:ext uri="{BB962C8B-B14F-4D97-AF65-F5344CB8AC3E}">
        <p14:creationId xmlns:p14="http://schemas.microsoft.com/office/powerpoint/2010/main" val="3300332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Immagine 6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3990" y="112430"/>
            <a:ext cx="1532546" cy="836851"/>
          </a:xfrm>
          <a:prstGeom prst="rect">
            <a:avLst/>
          </a:prstGeom>
          <a:ln>
            <a:noFill/>
          </a:ln>
          <a:effectLst>
            <a:outerShdw blurRad="292100" dist="139700" dir="2700000" algn="tl" rotWithShape="0">
              <a:srgbClr val="333333">
                <a:alpha val="65000"/>
              </a:srgbClr>
            </a:outerShdw>
          </a:effectLst>
        </p:spPr>
      </p:pic>
      <p:sp>
        <p:nvSpPr>
          <p:cNvPr id="5" name="CasellaDiTesto 4"/>
          <p:cNvSpPr txBox="1"/>
          <p:nvPr/>
        </p:nvSpPr>
        <p:spPr>
          <a:xfrm>
            <a:off x="2294768" y="563293"/>
            <a:ext cx="3919127" cy="646331"/>
          </a:xfrm>
          <a:prstGeom prst="rect">
            <a:avLst/>
          </a:prstGeom>
          <a:noFill/>
        </p:spPr>
        <p:txBody>
          <a:bodyPr wrap="square" rtlCol="0">
            <a:spAutoFit/>
          </a:bodyPr>
          <a:lstStyle/>
          <a:p>
            <a:pPr>
              <a:lnSpc>
                <a:spcPct val="150000"/>
              </a:lnSpc>
            </a:pPr>
            <a:r>
              <a:rPr lang="it-IT" sz="2400" b="1" dirty="0" err="1" smtClean="0">
                <a:effectLst>
                  <a:outerShdw blurRad="38100" dist="38100" dir="2700000" algn="tl">
                    <a:srgbClr val="000000">
                      <a:alpha val="43137"/>
                    </a:srgbClr>
                  </a:outerShdw>
                </a:effectLst>
              </a:rPr>
              <a:t>NiW</a:t>
            </a:r>
            <a:r>
              <a:rPr lang="it-IT" sz="2400" dirty="0" smtClean="0"/>
              <a:t> </a:t>
            </a:r>
            <a:r>
              <a:rPr lang="it-IT" sz="2400" dirty="0" err="1" smtClean="0"/>
              <a:t>biaxially</a:t>
            </a:r>
            <a:r>
              <a:rPr lang="it-IT" sz="2400" dirty="0" smtClean="0"/>
              <a:t> </a:t>
            </a:r>
            <a:r>
              <a:rPr lang="it-IT" sz="2400" dirty="0" err="1" smtClean="0"/>
              <a:t>textured</a:t>
            </a:r>
            <a:endParaRPr lang="it-IT" sz="2400" dirty="0"/>
          </a:p>
        </p:txBody>
      </p:sp>
      <p:sp>
        <p:nvSpPr>
          <p:cNvPr id="2" name="Rettangolo 1"/>
          <p:cNvSpPr/>
          <p:nvPr/>
        </p:nvSpPr>
        <p:spPr>
          <a:xfrm>
            <a:off x="3044710" y="17624"/>
            <a:ext cx="3049233" cy="584775"/>
          </a:xfrm>
          <a:prstGeom prst="rect">
            <a:avLst/>
          </a:prstGeom>
          <a:solidFill>
            <a:schemeClr val="accent1">
              <a:lumMod val="60000"/>
              <a:lumOff val="40000"/>
            </a:schemeClr>
          </a:solidFill>
        </p:spPr>
        <p:style>
          <a:lnRef idx="2">
            <a:schemeClr val="accent6">
              <a:shade val="50000"/>
            </a:schemeClr>
          </a:lnRef>
          <a:fillRef idx="1">
            <a:schemeClr val="accent6"/>
          </a:fillRef>
          <a:effectRef idx="0">
            <a:schemeClr val="accent6"/>
          </a:effectRef>
          <a:fontRef idx="minor">
            <a:schemeClr val="lt1"/>
          </a:fontRef>
        </p:style>
        <p:txBody>
          <a:bodyPr wrap="none">
            <a:spAutoFit/>
          </a:bodyPr>
          <a:lstStyle/>
          <a:p>
            <a:r>
              <a:rPr lang="it-IT" sz="3200" dirty="0">
                <a:ln w="0"/>
                <a:solidFill>
                  <a:schemeClr val="tx1"/>
                </a:solidFill>
                <a:effectLst>
                  <a:outerShdw blurRad="38100" dist="19050" dir="2700000" algn="tl" rotWithShape="0">
                    <a:schemeClr val="dk1">
                      <a:alpha val="40000"/>
                    </a:schemeClr>
                  </a:outerShdw>
                </a:effectLst>
                <a:latin typeface="+mj-lt"/>
                <a:ea typeface="+mj-ea"/>
                <a:cs typeface="+mj-cs"/>
              </a:rPr>
              <a:t>NiW5% + CeO</a:t>
            </a:r>
            <a:r>
              <a:rPr lang="it-IT" sz="3200" baseline="-25000" dirty="0">
                <a:ln w="0"/>
                <a:solidFill>
                  <a:schemeClr val="tx1"/>
                </a:solidFill>
                <a:effectLst>
                  <a:outerShdw blurRad="38100" dist="19050" dir="2700000" algn="tl" rotWithShape="0">
                    <a:schemeClr val="dk1">
                      <a:alpha val="40000"/>
                    </a:schemeClr>
                  </a:outerShdw>
                </a:effectLst>
                <a:latin typeface="+mj-lt"/>
                <a:ea typeface="+mj-ea"/>
                <a:cs typeface="+mj-cs"/>
              </a:rPr>
              <a:t>2</a:t>
            </a:r>
            <a:r>
              <a:rPr lang="it-IT" sz="3200" dirty="0">
                <a:ln w="0"/>
                <a:solidFill>
                  <a:schemeClr val="tx1"/>
                </a:solidFill>
                <a:effectLst>
                  <a:outerShdw blurRad="38100" dist="19050" dir="2700000" algn="tl" rotWithShape="0">
                    <a:schemeClr val="dk1">
                      <a:alpha val="40000"/>
                    </a:schemeClr>
                  </a:outerShdw>
                </a:effectLst>
                <a:latin typeface="+mj-lt"/>
                <a:ea typeface="+mj-ea"/>
                <a:cs typeface="+mj-cs"/>
              </a:rPr>
              <a:t> </a:t>
            </a:r>
          </a:p>
        </p:txBody>
      </p:sp>
      <p:sp>
        <p:nvSpPr>
          <p:cNvPr id="15" name="CasellaDiTesto 14"/>
          <p:cNvSpPr txBox="1"/>
          <p:nvPr/>
        </p:nvSpPr>
        <p:spPr>
          <a:xfrm>
            <a:off x="1144383" y="2479028"/>
            <a:ext cx="9672904" cy="523220"/>
          </a:xfrm>
          <a:prstGeom prst="rect">
            <a:avLst/>
          </a:prstGeom>
          <a:solidFill>
            <a:schemeClr val="accent1">
              <a:lumMod val="60000"/>
              <a:lumOff val="40000"/>
            </a:schemeClr>
          </a:solidFill>
        </p:spPr>
        <p:style>
          <a:lnRef idx="2">
            <a:schemeClr val="accent6">
              <a:shade val="50000"/>
            </a:schemeClr>
          </a:lnRef>
          <a:fillRef idx="1">
            <a:schemeClr val="accent6"/>
          </a:fillRef>
          <a:effectRef idx="0">
            <a:schemeClr val="accent6"/>
          </a:effectRef>
          <a:fontRef idx="minor">
            <a:schemeClr val="lt1"/>
          </a:fontRef>
        </p:style>
        <p:txBody>
          <a:bodyPr wrap="none">
            <a:spAutoFit/>
          </a:bodyPr>
          <a:lstStyle>
            <a:defPPr>
              <a:defRPr lang="en-US"/>
            </a:defPPr>
            <a:lvl1pPr>
              <a:defRPr sz="36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it-IT" sz="2800" b="1" dirty="0">
                <a:ln w="10160">
                  <a:solidFill>
                    <a:schemeClr val="accent5"/>
                  </a:solidFill>
                  <a:prstDash val="solid"/>
                </a:ln>
                <a:solidFill>
                  <a:schemeClr val="bg1"/>
                </a:solidFill>
                <a:effectLst>
                  <a:outerShdw blurRad="38100" dist="22860" dir="5400000" algn="tl" rotWithShape="0">
                    <a:srgbClr val="000000">
                      <a:alpha val="30000"/>
                    </a:srgbClr>
                  </a:outerShdw>
                </a:effectLst>
              </a:rPr>
              <a:t>FeSe</a:t>
            </a:r>
            <a:r>
              <a:rPr lang="it-IT" sz="2800" b="1" baseline="-25000" dirty="0">
                <a:ln w="10160">
                  <a:solidFill>
                    <a:schemeClr val="accent5"/>
                  </a:solidFill>
                  <a:prstDash val="solid"/>
                </a:ln>
                <a:solidFill>
                  <a:schemeClr val="bg1"/>
                </a:solidFill>
                <a:effectLst>
                  <a:outerShdw blurRad="38100" dist="22860" dir="5400000" algn="tl" rotWithShape="0">
                    <a:srgbClr val="000000">
                      <a:alpha val="30000"/>
                    </a:srgbClr>
                  </a:outerShdw>
                </a:effectLst>
              </a:rPr>
              <a:t>0.5</a:t>
            </a:r>
            <a:r>
              <a:rPr lang="it-IT" sz="2800" b="1" dirty="0">
                <a:ln w="10160">
                  <a:solidFill>
                    <a:schemeClr val="accent5"/>
                  </a:solidFill>
                  <a:prstDash val="solid"/>
                </a:ln>
                <a:solidFill>
                  <a:schemeClr val="bg1"/>
                </a:solidFill>
                <a:effectLst>
                  <a:outerShdw blurRad="38100" dist="22860" dir="5400000" algn="tl" rotWithShape="0">
                    <a:srgbClr val="000000">
                      <a:alpha val="30000"/>
                    </a:srgbClr>
                  </a:outerShdw>
                </a:effectLst>
              </a:rPr>
              <a:t>Te</a:t>
            </a:r>
            <a:r>
              <a:rPr lang="it-IT" sz="2800" b="1" baseline="-25000" dirty="0">
                <a:ln w="10160">
                  <a:solidFill>
                    <a:schemeClr val="accent5"/>
                  </a:solidFill>
                  <a:prstDash val="solid"/>
                </a:ln>
                <a:solidFill>
                  <a:schemeClr val="bg1"/>
                </a:solidFill>
                <a:effectLst>
                  <a:outerShdw blurRad="38100" dist="22860" dir="5400000" algn="tl" rotWithShape="0">
                    <a:srgbClr val="000000">
                      <a:alpha val="30000"/>
                    </a:srgbClr>
                  </a:outerShdw>
                </a:effectLst>
              </a:rPr>
              <a:t>0.5</a:t>
            </a:r>
            <a:r>
              <a:rPr lang="it-IT" sz="2800" b="1" dirty="0">
                <a:ln w="10160">
                  <a:solidFill>
                    <a:schemeClr val="accent5"/>
                  </a:solidFill>
                  <a:prstDash val="solid"/>
                </a:ln>
                <a:solidFill>
                  <a:schemeClr val="bg1"/>
                </a:solidFill>
                <a:effectLst>
                  <a:outerShdw blurRad="38100" dist="22860" dir="5400000" algn="tl" rotWithShape="0">
                    <a:srgbClr val="000000">
                      <a:alpha val="30000"/>
                    </a:srgbClr>
                  </a:outerShdw>
                </a:effectLst>
              </a:rPr>
              <a:t> </a:t>
            </a:r>
            <a:r>
              <a:rPr lang="it-IT" sz="2800" b="1" dirty="0" err="1">
                <a:ln w="10160">
                  <a:solidFill>
                    <a:schemeClr val="accent5"/>
                  </a:solidFill>
                  <a:prstDash val="solid"/>
                </a:ln>
                <a:solidFill>
                  <a:schemeClr val="bg1"/>
                </a:solidFill>
                <a:effectLst>
                  <a:outerShdw blurRad="38100" dist="22860" dir="5400000" algn="tl" rotWithShape="0">
                    <a:srgbClr val="000000">
                      <a:alpha val="30000"/>
                    </a:srgbClr>
                  </a:outerShdw>
                </a:effectLst>
              </a:rPr>
              <a:t>films</a:t>
            </a:r>
            <a:r>
              <a:rPr lang="it-IT" sz="2800" b="1" dirty="0">
                <a:ln w="10160">
                  <a:solidFill>
                    <a:schemeClr val="accent5"/>
                  </a:solidFill>
                  <a:prstDash val="solid"/>
                </a:ln>
                <a:solidFill>
                  <a:schemeClr val="bg1"/>
                </a:solidFill>
                <a:effectLst>
                  <a:outerShdw blurRad="38100" dist="22860" dir="5400000" algn="tl" rotWithShape="0">
                    <a:srgbClr val="000000">
                      <a:alpha val="30000"/>
                    </a:srgbClr>
                  </a:outerShdw>
                </a:effectLst>
              </a:rPr>
              <a:t> </a:t>
            </a:r>
            <a:r>
              <a:rPr lang="it-IT" sz="2800" b="1" dirty="0" err="1">
                <a:ln w="10160">
                  <a:solidFill>
                    <a:schemeClr val="accent5"/>
                  </a:solidFill>
                  <a:prstDash val="solid"/>
                </a:ln>
                <a:solidFill>
                  <a:schemeClr val="bg1"/>
                </a:solidFill>
                <a:effectLst>
                  <a:outerShdw blurRad="38100" dist="22860" dir="5400000" algn="tl" rotWithShape="0">
                    <a:srgbClr val="000000">
                      <a:alpha val="30000"/>
                    </a:srgbClr>
                  </a:outerShdw>
                </a:effectLst>
              </a:rPr>
              <a:t>grow</a:t>
            </a:r>
            <a:r>
              <a:rPr lang="it-IT" sz="2800" b="1" dirty="0">
                <a:ln w="10160">
                  <a:solidFill>
                    <a:schemeClr val="accent5"/>
                  </a:solidFill>
                  <a:prstDash val="solid"/>
                </a:ln>
                <a:solidFill>
                  <a:schemeClr val="bg1"/>
                </a:solidFill>
                <a:effectLst>
                  <a:outerShdw blurRad="38100" dist="22860" dir="5400000" algn="tl" rotWithShape="0">
                    <a:srgbClr val="000000">
                      <a:alpha val="30000"/>
                    </a:srgbClr>
                  </a:outerShdw>
                </a:effectLst>
              </a:rPr>
              <a:t> </a:t>
            </a:r>
            <a:r>
              <a:rPr lang="it-IT" sz="2800" b="1" dirty="0" err="1">
                <a:ln w="10160">
                  <a:solidFill>
                    <a:schemeClr val="accent5"/>
                  </a:solidFill>
                  <a:prstDash val="solid"/>
                </a:ln>
                <a:solidFill>
                  <a:schemeClr val="bg1"/>
                </a:solidFill>
                <a:effectLst>
                  <a:outerShdw blurRad="38100" dist="22860" dir="5400000" algn="tl" rotWithShape="0">
                    <a:srgbClr val="000000">
                      <a:alpha val="30000"/>
                    </a:srgbClr>
                  </a:outerShdw>
                </a:effectLst>
              </a:rPr>
              <a:t>biaxially</a:t>
            </a:r>
            <a:r>
              <a:rPr lang="it-IT" sz="2800" b="1" dirty="0">
                <a:ln w="10160">
                  <a:solidFill>
                    <a:schemeClr val="accent5"/>
                  </a:solidFill>
                  <a:prstDash val="solid"/>
                </a:ln>
                <a:solidFill>
                  <a:schemeClr val="bg1"/>
                </a:solidFill>
                <a:effectLst>
                  <a:outerShdw blurRad="38100" dist="22860" dir="5400000" algn="tl" rotWithShape="0">
                    <a:srgbClr val="000000">
                      <a:alpha val="30000"/>
                    </a:srgbClr>
                  </a:outerShdw>
                </a:effectLst>
              </a:rPr>
              <a:t> </a:t>
            </a:r>
            <a:r>
              <a:rPr lang="it-IT" sz="2800" b="1" dirty="0" err="1">
                <a:ln w="10160">
                  <a:solidFill>
                    <a:schemeClr val="accent5"/>
                  </a:solidFill>
                  <a:prstDash val="solid"/>
                </a:ln>
                <a:solidFill>
                  <a:schemeClr val="bg1"/>
                </a:solidFill>
                <a:effectLst>
                  <a:outerShdw blurRad="38100" dist="22860" dir="5400000" algn="tl" rotWithShape="0">
                    <a:srgbClr val="000000">
                      <a:alpha val="30000"/>
                    </a:srgbClr>
                  </a:outerShdw>
                </a:effectLst>
              </a:rPr>
              <a:t>textured</a:t>
            </a:r>
            <a:r>
              <a:rPr lang="it-IT" sz="2800" b="1" dirty="0">
                <a:ln w="10160">
                  <a:solidFill>
                    <a:schemeClr val="accent5"/>
                  </a:solidFill>
                  <a:prstDash val="solid"/>
                </a:ln>
                <a:solidFill>
                  <a:schemeClr val="bg1"/>
                </a:solidFill>
                <a:effectLst>
                  <a:outerShdw blurRad="38100" dist="22860" dir="5400000" algn="tl" rotWithShape="0">
                    <a:srgbClr val="000000">
                      <a:alpha val="30000"/>
                    </a:srgbClr>
                  </a:outerShdw>
                </a:effectLst>
              </a:rPr>
              <a:t> on </a:t>
            </a:r>
            <a:r>
              <a:rPr lang="it-IT" sz="2800" b="1" dirty="0" err="1">
                <a:ln w="10160">
                  <a:solidFill>
                    <a:schemeClr val="accent5"/>
                  </a:solidFill>
                  <a:prstDash val="solid"/>
                </a:ln>
                <a:solidFill>
                  <a:schemeClr val="bg1"/>
                </a:solidFill>
                <a:effectLst>
                  <a:outerShdw blurRad="38100" dist="22860" dir="5400000" algn="tl" rotWithShape="0">
                    <a:srgbClr val="000000">
                      <a:alpha val="30000"/>
                    </a:srgbClr>
                  </a:outerShdw>
                </a:effectLst>
              </a:rPr>
              <a:t>NiW</a:t>
            </a:r>
            <a:r>
              <a:rPr lang="it-IT" sz="2800" b="1" dirty="0">
                <a:ln w="10160">
                  <a:solidFill>
                    <a:schemeClr val="accent5"/>
                  </a:solidFill>
                  <a:prstDash val="solid"/>
                </a:ln>
                <a:solidFill>
                  <a:schemeClr val="bg1"/>
                </a:solidFill>
                <a:effectLst>
                  <a:outerShdw blurRad="38100" dist="22860" dir="5400000" algn="tl" rotWithShape="0">
                    <a:srgbClr val="000000">
                      <a:alpha val="30000"/>
                    </a:srgbClr>
                  </a:outerShdw>
                </a:effectLst>
              </a:rPr>
              <a:t> + CeO</a:t>
            </a:r>
            <a:r>
              <a:rPr lang="it-IT" sz="2800" b="1" baseline="-25000" dirty="0">
                <a:ln w="10160">
                  <a:solidFill>
                    <a:schemeClr val="accent5"/>
                  </a:solidFill>
                  <a:prstDash val="solid"/>
                </a:ln>
                <a:solidFill>
                  <a:schemeClr val="bg1"/>
                </a:solidFill>
                <a:effectLst>
                  <a:outerShdw blurRad="38100" dist="22860" dir="5400000" algn="tl" rotWithShape="0">
                    <a:srgbClr val="000000">
                      <a:alpha val="30000"/>
                    </a:srgbClr>
                  </a:outerShdw>
                </a:effectLst>
              </a:rPr>
              <a:t>2</a:t>
            </a:r>
          </a:p>
        </p:txBody>
      </p:sp>
      <p:grpSp>
        <p:nvGrpSpPr>
          <p:cNvPr id="49" name="Gruppo 48"/>
          <p:cNvGrpSpPr/>
          <p:nvPr/>
        </p:nvGrpSpPr>
        <p:grpSpPr>
          <a:xfrm>
            <a:off x="108758" y="692174"/>
            <a:ext cx="7336947" cy="1717368"/>
            <a:chOff x="25550" y="869042"/>
            <a:chExt cx="7336947" cy="1717368"/>
          </a:xfrm>
        </p:grpSpPr>
        <p:grpSp>
          <p:nvGrpSpPr>
            <p:cNvPr id="7" name="Gruppo 6"/>
            <p:cNvGrpSpPr/>
            <p:nvPr/>
          </p:nvGrpSpPr>
          <p:grpSpPr>
            <a:xfrm>
              <a:off x="25550" y="978854"/>
              <a:ext cx="1440000" cy="1293070"/>
              <a:chOff x="4233086" y="3715536"/>
              <a:chExt cx="1316755" cy="1298086"/>
            </a:xfrm>
          </p:grpSpPr>
          <p:pic>
            <p:nvPicPr>
              <p:cNvPr id="8" name="Immagine 7"/>
              <p:cNvPicPr>
                <a:picLocks noChangeAspect="1"/>
              </p:cNvPicPr>
              <p:nvPr/>
            </p:nvPicPr>
            <p:blipFill rotWithShape="1">
              <a:blip r:embed="rId5">
                <a:clrChange>
                  <a:clrFrom>
                    <a:srgbClr val="000000"/>
                  </a:clrFrom>
                  <a:clrTo>
                    <a:srgbClr val="000000">
                      <a:alpha val="0"/>
                    </a:srgbClr>
                  </a:clrTo>
                </a:clrChange>
                <a:duotone>
                  <a:prstClr val="black"/>
                  <a:schemeClr val="accent5">
                    <a:tint val="45000"/>
                    <a:satMod val="400000"/>
                  </a:schemeClr>
                </a:duotone>
              </a:blip>
              <a:srcRect l="32530" r="30844" b="53400"/>
              <a:stretch/>
            </p:blipFill>
            <p:spPr>
              <a:xfrm>
                <a:off x="4233086" y="3992535"/>
                <a:ext cx="1316755" cy="1021087"/>
              </a:xfrm>
              <a:prstGeom prst="rect">
                <a:avLst/>
              </a:prstGeom>
            </p:spPr>
          </p:pic>
          <p:sp>
            <p:nvSpPr>
              <p:cNvPr id="9" name="CasellaDiTesto 8"/>
              <p:cNvSpPr txBox="1"/>
              <p:nvPr/>
            </p:nvSpPr>
            <p:spPr>
              <a:xfrm>
                <a:off x="4518551" y="3715536"/>
                <a:ext cx="731731" cy="301246"/>
              </a:xfrm>
              <a:prstGeom prst="rect">
                <a:avLst/>
              </a:prstGeom>
              <a:noFill/>
            </p:spPr>
            <p:txBody>
              <a:bodyPr wrap="none" rtlCol="0">
                <a:spAutoFit/>
              </a:bodyPr>
              <a:lstStyle/>
              <a:p>
                <a:r>
                  <a:rPr lang="it-IT" sz="1350" b="1" dirty="0">
                    <a:latin typeface="Californian FB" panose="0207040306080B030204" pitchFamily="18" charset="0"/>
                  </a:rPr>
                  <a:t>NiW5%</a:t>
                </a:r>
              </a:p>
            </p:txBody>
          </p:sp>
        </p:grpSp>
        <p:grpSp>
          <p:nvGrpSpPr>
            <p:cNvPr id="20" name="Gruppo 15"/>
            <p:cNvGrpSpPr>
              <a:grpSpLocks/>
            </p:cNvGrpSpPr>
            <p:nvPr/>
          </p:nvGrpSpPr>
          <p:grpSpPr bwMode="auto">
            <a:xfrm>
              <a:off x="1535173" y="1454661"/>
              <a:ext cx="5661025" cy="1089025"/>
              <a:chOff x="323758" y="1955417"/>
              <a:chExt cx="5135479" cy="988490"/>
            </a:xfrm>
          </p:grpSpPr>
          <p:grpSp>
            <p:nvGrpSpPr>
              <p:cNvPr id="21" name="Group 97"/>
              <p:cNvGrpSpPr>
                <a:grpSpLocks/>
              </p:cNvGrpSpPr>
              <p:nvPr/>
            </p:nvGrpSpPr>
            <p:grpSpPr bwMode="auto">
              <a:xfrm>
                <a:off x="323758" y="1955417"/>
                <a:ext cx="5135479" cy="988490"/>
                <a:chOff x="122" y="805"/>
                <a:chExt cx="6146" cy="1183"/>
              </a:xfrm>
            </p:grpSpPr>
            <p:sp>
              <p:nvSpPr>
                <p:cNvPr id="32" name="AutoShape 72" descr="Piastrelle"/>
                <p:cNvSpPr>
                  <a:spLocks noChangeArrowheads="1"/>
                </p:cNvSpPr>
                <p:nvPr/>
              </p:nvSpPr>
              <p:spPr bwMode="auto">
                <a:xfrm rot="10800000">
                  <a:off x="3847" y="1298"/>
                  <a:ext cx="862" cy="45"/>
                </a:xfrm>
                <a:prstGeom prst="cube">
                  <a:avLst>
                    <a:gd name="adj" fmla="val 25000"/>
                  </a:avLst>
                </a:prstGeom>
                <a:pattFill prst="openDmnd">
                  <a:fgClr>
                    <a:srgbClr val="292929"/>
                  </a:fgClr>
                  <a:bgClr>
                    <a:schemeClr val="bg2"/>
                  </a:bgClr>
                </a:pattFill>
                <a:ln w="9525">
                  <a:solidFill>
                    <a:schemeClr val="tx1"/>
                  </a:solidFill>
                  <a:miter lim="800000"/>
                  <a:headEnd/>
                  <a:tailEnd/>
                </a:ln>
              </p:spPr>
              <p:txBody>
                <a:bodyPr wrap="none" anchor="ctr"/>
                <a:lstStyle>
                  <a:lvl1pPr defTabSz="1004888" eaLnBrk="0" hangingPunct="0">
                    <a:defRPr sz="2400">
                      <a:solidFill>
                        <a:schemeClr val="bg1"/>
                      </a:solidFill>
                      <a:latin typeface="Calibri" panose="020F0502020204030204" pitchFamily="34" charset="0"/>
                      <a:ea typeface="MS Gothic" panose="020B0609070205080204" pitchFamily="49" charset="-128"/>
                    </a:defRPr>
                  </a:lvl1pPr>
                  <a:lvl2pPr marL="742950" indent="-285750" defTabSz="1004888" eaLnBrk="0" hangingPunct="0">
                    <a:defRPr sz="2400">
                      <a:solidFill>
                        <a:schemeClr val="bg1"/>
                      </a:solidFill>
                      <a:latin typeface="Calibri" panose="020F0502020204030204" pitchFamily="34" charset="0"/>
                      <a:ea typeface="MS Gothic" panose="020B0609070205080204" pitchFamily="49" charset="-128"/>
                    </a:defRPr>
                  </a:lvl2pPr>
                  <a:lvl3pPr marL="1143000" indent="-228600" defTabSz="1004888" eaLnBrk="0" hangingPunct="0">
                    <a:defRPr sz="2400">
                      <a:solidFill>
                        <a:schemeClr val="bg1"/>
                      </a:solidFill>
                      <a:latin typeface="Calibri" panose="020F0502020204030204" pitchFamily="34" charset="0"/>
                      <a:ea typeface="MS Gothic" panose="020B0609070205080204" pitchFamily="49" charset="-128"/>
                    </a:defRPr>
                  </a:lvl3pPr>
                  <a:lvl4pPr marL="1600200" indent="-228600" defTabSz="1004888" eaLnBrk="0" hangingPunct="0">
                    <a:defRPr sz="2400">
                      <a:solidFill>
                        <a:schemeClr val="bg1"/>
                      </a:solidFill>
                      <a:latin typeface="Calibri" panose="020F0502020204030204" pitchFamily="34" charset="0"/>
                      <a:ea typeface="MS Gothic" panose="020B0609070205080204" pitchFamily="49" charset="-128"/>
                    </a:defRPr>
                  </a:lvl4pPr>
                  <a:lvl5pPr marL="2057400" indent="-228600" defTabSz="1004888" eaLnBrk="0" hangingPunct="0">
                    <a:defRPr sz="2400">
                      <a:solidFill>
                        <a:schemeClr val="bg1"/>
                      </a:solidFill>
                      <a:latin typeface="Calibri" panose="020F0502020204030204" pitchFamily="34" charset="0"/>
                      <a:ea typeface="MS Gothic" panose="020B0609070205080204" pitchFamily="49" charset="-128"/>
                    </a:defRPr>
                  </a:lvl5pPr>
                  <a:lvl6pPr marL="25146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6pPr>
                  <a:lvl7pPr marL="29718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7pPr>
                  <a:lvl8pPr marL="34290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8pPr>
                  <a:lvl9pPr marL="38862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9pPr>
                </a:lstStyle>
                <a:p>
                  <a:pPr eaLnBrk="1" hangingPunct="1">
                    <a:buClrTx/>
                    <a:buSzTx/>
                  </a:pPr>
                  <a:endParaRPr lang="en-US" altLang="en-US" sz="900">
                    <a:solidFill>
                      <a:srgbClr val="000000"/>
                    </a:solidFill>
                  </a:endParaRPr>
                </a:p>
              </p:txBody>
            </p:sp>
            <p:sp>
              <p:nvSpPr>
                <p:cNvPr id="33" name="AutoShape 71"/>
                <p:cNvSpPr>
                  <a:spLocks noChangeArrowheads="1"/>
                </p:cNvSpPr>
                <p:nvPr/>
              </p:nvSpPr>
              <p:spPr bwMode="auto">
                <a:xfrm rot="-5400000">
                  <a:off x="3552" y="1094"/>
                  <a:ext cx="228" cy="452"/>
                </a:xfrm>
                <a:prstGeom prst="can">
                  <a:avLst>
                    <a:gd name="adj" fmla="val 62989"/>
                  </a:avLst>
                </a:prstGeom>
                <a:gradFill rotWithShape="1">
                  <a:gsLst>
                    <a:gs pos="0">
                      <a:srgbClr val="CCFFFF"/>
                    </a:gs>
                    <a:gs pos="50000">
                      <a:srgbClr val="FFFFFF"/>
                    </a:gs>
                    <a:gs pos="100000">
                      <a:srgbClr val="CCFFFF"/>
                    </a:gs>
                  </a:gsLst>
                  <a:lin ang="5400000" scaled="1"/>
                </a:gradFill>
                <a:ln w="9525">
                  <a:solidFill>
                    <a:schemeClr val="tx1"/>
                  </a:solidFill>
                  <a:round/>
                  <a:headEnd/>
                  <a:tailEnd/>
                </a:ln>
              </p:spPr>
              <p:txBody>
                <a:bodyPr wrap="none" anchor="ctr"/>
                <a:lstStyle>
                  <a:lvl1pPr defTabSz="1004888" eaLnBrk="0" hangingPunct="0">
                    <a:defRPr sz="2400">
                      <a:solidFill>
                        <a:schemeClr val="bg1"/>
                      </a:solidFill>
                      <a:latin typeface="Calibri" panose="020F0502020204030204" pitchFamily="34" charset="0"/>
                      <a:ea typeface="MS Gothic" panose="020B0609070205080204" pitchFamily="49" charset="-128"/>
                    </a:defRPr>
                  </a:lvl1pPr>
                  <a:lvl2pPr marL="742950" indent="-285750" defTabSz="1004888" eaLnBrk="0" hangingPunct="0">
                    <a:defRPr sz="2400">
                      <a:solidFill>
                        <a:schemeClr val="bg1"/>
                      </a:solidFill>
                      <a:latin typeface="Calibri" panose="020F0502020204030204" pitchFamily="34" charset="0"/>
                      <a:ea typeface="MS Gothic" panose="020B0609070205080204" pitchFamily="49" charset="-128"/>
                    </a:defRPr>
                  </a:lvl2pPr>
                  <a:lvl3pPr marL="1143000" indent="-228600" defTabSz="1004888" eaLnBrk="0" hangingPunct="0">
                    <a:defRPr sz="2400">
                      <a:solidFill>
                        <a:schemeClr val="bg1"/>
                      </a:solidFill>
                      <a:latin typeface="Calibri" panose="020F0502020204030204" pitchFamily="34" charset="0"/>
                      <a:ea typeface="MS Gothic" panose="020B0609070205080204" pitchFamily="49" charset="-128"/>
                    </a:defRPr>
                  </a:lvl3pPr>
                  <a:lvl4pPr marL="1600200" indent="-228600" defTabSz="1004888" eaLnBrk="0" hangingPunct="0">
                    <a:defRPr sz="2400">
                      <a:solidFill>
                        <a:schemeClr val="bg1"/>
                      </a:solidFill>
                      <a:latin typeface="Calibri" panose="020F0502020204030204" pitchFamily="34" charset="0"/>
                      <a:ea typeface="MS Gothic" panose="020B0609070205080204" pitchFamily="49" charset="-128"/>
                    </a:defRPr>
                  </a:lvl4pPr>
                  <a:lvl5pPr marL="2057400" indent="-228600" defTabSz="1004888" eaLnBrk="0" hangingPunct="0">
                    <a:defRPr sz="2400">
                      <a:solidFill>
                        <a:schemeClr val="bg1"/>
                      </a:solidFill>
                      <a:latin typeface="Calibri" panose="020F0502020204030204" pitchFamily="34" charset="0"/>
                      <a:ea typeface="MS Gothic" panose="020B0609070205080204" pitchFamily="49" charset="-128"/>
                    </a:defRPr>
                  </a:lvl5pPr>
                  <a:lvl6pPr marL="25146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6pPr>
                  <a:lvl7pPr marL="29718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7pPr>
                  <a:lvl8pPr marL="34290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8pPr>
                  <a:lvl9pPr marL="38862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9pPr>
                </a:lstStyle>
                <a:p>
                  <a:pPr eaLnBrk="1" hangingPunct="1">
                    <a:buClrTx/>
                    <a:buSzTx/>
                  </a:pPr>
                  <a:endParaRPr lang="en-US" altLang="en-US" sz="900">
                    <a:solidFill>
                      <a:srgbClr val="000000"/>
                    </a:solidFill>
                  </a:endParaRPr>
                </a:p>
              </p:txBody>
            </p:sp>
            <p:sp>
              <p:nvSpPr>
                <p:cNvPr id="34" name="AutoShape 70"/>
                <p:cNvSpPr>
                  <a:spLocks noChangeArrowheads="1"/>
                </p:cNvSpPr>
                <p:nvPr/>
              </p:nvSpPr>
              <p:spPr bwMode="auto">
                <a:xfrm rot="16200000">
                  <a:off x="2645" y="640"/>
                  <a:ext cx="590" cy="1362"/>
                </a:xfrm>
                <a:prstGeom prst="can">
                  <a:avLst>
                    <a:gd name="adj" fmla="val 57958"/>
                  </a:avLst>
                </a:prstGeom>
                <a:gradFill rotWithShape="1">
                  <a:gsLst>
                    <a:gs pos="0">
                      <a:schemeClr val="bg2"/>
                    </a:gs>
                    <a:gs pos="50000">
                      <a:srgbClr val="FF9966"/>
                    </a:gs>
                    <a:gs pos="100000">
                      <a:schemeClr val="bg2"/>
                    </a:gs>
                  </a:gsLst>
                  <a:lin ang="5400000" scaled="1"/>
                </a:gradFill>
                <a:ln w="9525">
                  <a:solidFill>
                    <a:schemeClr val="tx1"/>
                  </a:solidFill>
                  <a:round/>
                  <a:headEnd/>
                  <a:tailEnd/>
                </a:ln>
                <a:effectLst/>
              </p:spPr>
              <p:txBody>
                <a:bodyPr vert="eaVert" wrap="none" anchor="ctr"/>
                <a:lstStyle/>
                <a:p>
                  <a:pPr defTabSz="1004888">
                    <a:buClrTx/>
                    <a:buSzTx/>
                    <a:buFont typeface="Times New Roman" charset="0"/>
                    <a:buNone/>
                    <a:defRPr/>
                  </a:pPr>
                  <a:endParaRPr lang="it-IT" sz="1000">
                    <a:solidFill>
                      <a:srgbClr val="000000"/>
                    </a:solidFill>
                    <a:latin typeface="Times New Roman" charset="0"/>
                    <a:ea typeface="MS Gothic" charset="0"/>
                    <a:cs typeface="MS Gothic" charset="0"/>
                  </a:endParaRPr>
                </a:p>
              </p:txBody>
            </p:sp>
            <p:sp>
              <p:nvSpPr>
                <p:cNvPr id="35" name="Oval 64"/>
                <p:cNvSpPr>
                  <a:spLocks noChangeArrowheads="1"/>
                </p:cNvSpPr>
                <p:nvPr/>
              </p:nvSpPr>
              <p:spPr bwMode="auto">
                <a:xfrm>
                  <a:off x="763" y="936"/>
                  <a:ext cx="408" cy="362"/>
                </a:xfrm>
                <a:prstGeom prst="ellipse">
                  <a:avLst/>
                </a:prstGeom>
                <a:solidFill>
                  <a:schemeClr val="folHlink"/>
                </a:solidFill>
                <a:ln w="9525">
                  <a:solidFill>
                    <a:schemeClr val="tx1"/>
                  </a:solidFill>
                  <a:round/>
                  <a:headEnd/>
                  <a:tailEnd/>
                </a:ln>
              </p:spPr>
              <p:txBody>
                <a:bodyPr wrap="none" anchor="ctr"/>
                <a:lstStyle>
                  <a:lvl1pPr defTabSz="1004888" eaLnBrk="0" hangingPunct="0">
                    <a:defRPr sz="2400">
                      <a:solidFill>
                        <a:schemeClr val="bg1"/>
                      </a:solidFill>
                      <a:latin typeface="Calibri" panose="020F0502020204030204" pitchFamily="34" charset="0"/>
                      <a:ea typeface="MS Gothic" panose="020B0609070205080204" pitchFamily="49" charset="-128"/>
                    </a:defRPr>
                  </a:lvl1pPr>
                  <a:lvl2pPr marL="742950" indent="-285750" defTabSz="1004888" eaLnBrk="0" hangingPunct="0">
                    <a:defRPr sz="2400">
                      <a:solidFill>
                        <a:schemeClr val="bg1"/>
                      </a:solidFill>
                      <a:latin typeface="Calibri" panose="020F0502020204030204" pitchFamily="34" charset="0"/>
                      <a:ea typeface="MS Gothic" panose="020B0609070205080204" pitchFamily="49" charset="-128"/>
                    </a:defRPr>
                  </a:lvl2pPr>
                  <a:lvl3pPr marL="1143000" indent="-228600" defTabSz="1004888" eaLnBrk="0" hangingPunct="0">
                    <a:defRPr sz="2400">
                      <a:solidFill>
                        <a:schemeClr val="bg1"/>
                      </a:solidFill>
                      <a:latin typeface="Calibri" panose="020F0502020204030204" pitchFamily="34" charset="0"/>
                      <a:ea typeface="MS Gothic" panose="020B0609070205080204" pitchFamily="49" charset="-128"/>
                    </a:defRPr>
                  </a:lvl3pPr>
                  <a:lvl4pPr marL="1600200" indent="-228600" defTabSz="1004888" eaLnBrk="0" hangingPunct="0">
                    <a:defRPr sz="2400">
                      <a:solidFill>
                        <a:schemeClr val="bg1"/>
                      </a:solidFill>
                      <a:latin typeface="Calibri" panose="020F0502020204030204" pitchFamily="34" charset="0"/>
                      <a:ea typeface="MS Gothic" panose="020B0609070205080204" pitchFamily="49" charset="-128"/>
                    </a:defRPr>
                  </a:lvl4pPr>
                  <a:lvl5pPr marL="2057400" indent="-228600" defTabSz="1004888" eaLnBrk="0" hangingPunct="0">
                    <a:defRPr sz="2400">
                      <a:solidFill>
                        <a:schemeClr val="bg1"/>
                      </a:solidFill>
                      <a:latin typeface="Calibri" panose="020F0502020204030204" pitchFamily="34" charset="0"/>
                      <a:ea typeface="MS Gothic" panose="020B0609070205080204" pitchFamily="49" charset="-128"/>
                    </a:defRPr>
                  </a:lvl5pPr>
                  <a:lvl6pPr marL="25146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6pPr>
                  <a:lvl7pPr marL="29718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7pPr>
                  <a:lvl8pPr marL="34290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8pPr>
                  <a:lvl9pPr marL="38862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9pPr>
                </a:lstStyle>
                <a:p>
                  <a:pPr eaLnBrk="1" hangingPunct="1">
                    <a:buClrTx/>
                    <a:buSzTx/>
                  </a:pPr>
                  <a:endParaRPr lang="en-US" altLang="en-US" sz="900">
                    <a:solidFill>
                      <a:srgbClr val="000000"/>
                    </a:solidFill>
                  </a:endParaRPr>
                </a:p>
              </p:txBody>
            </p:sp>
            <p:sp>
              <p:nvSpPr>
                <p:cNvPr id="36" name="Oval 65"/>
                <p:cNvSpPr>
                  <a:spLocks noChangeArrowheads="1"/>
                </p:cNvSpPr>
                <p:nvPr/>
              </p:nvSpPr>
              <p:spPr bwMode="auto">
                <a:xfrm>
                  <a:off x="763" y="1342"/>
                  <a:ext cx="408" cy="364"/>
                </a:xfrm>
                <a:prstGeom prst="ellipse">
                  <a:avLst/>
                </a:prstGeom>
                <a:solidFill>
                  <a:schemeClr val="folHlink"/>
                </a:solidFill>
                <a:ln w="9525">
                  <a:solidFill>
                    <a:schemeClr val="tx1"/>
                  </a:solidFill>
                  <a:round/>
                  <a:headEnd/>
                  <a:tailEnd/>
                </a:ln>
              </p:spPr>
              <p:txBody>
                <a:bodyPr wrap="none" anchor="ctr"/>
                <a:lstStyle>
                  <a:lvl1pPr defTabSz="1004888" eaLnBrk="0" hangingPunct="0">
                    <a:defRPr sz="2400">
                      <a:solidFill>
                        <a:schemeClr val="bg1"/>
                      </a:solidFill>
                      <a:latin typeface="Calibri" panose="020F0502020204030204" pitchFamily="34" charset="0"/>
                      <a:ea typeface="MS Gothic" panose="020B0609070205080204" pitchFamily="49" charset="-128"/>
                    </a:defRPr>
                  </a:lvl1pPr>
                  <a:lvl2pPr marL="742950" indent="-285750" defTabSz="1004888" eaLnBrk="0" hangingPunct="0">
                    <a:defRPr sz="2400">
                      <a:solidFill>
                        <a:schemeClr val="bg1"/>
                      </a:solidFill>
                      <a:latin typeface="Calibri" panose="020F0502020204030204" pitchFamily="34" charset="0"/>
                      <a:ea typeface="MS Gothic" panose="020B0609070205080204" pitchFamily="49" charset="-128"/>
                    </a:defRPr>
                  </a:lvl2pPr>
                  <a:lvl3pPr marL="1143000" indent="-228600" defTabSz="1004888" eaLnBrk="0" hangingPunct="0">
                    <a:defRPr sz="2400">
                      <a:solidFill>
                        <a:schemeClr val="bg1"/>
                      </a:solidFill>
                      <a:latin typeface="Calibri" panose="020F0502020204030204" pitchFamily="34" charset="0"/>
                      <a:ea typeface="MS Gothic" panose="020B0609070205080204" pitchFamily="49" charset="-128"/>
                    </a:defRPr>
                  </a:lvl3pPr>
                  <a:lvl4pPr marL="1600200" indent="-228600" defTabSz="1004888" eaLnBrk="0" hangingPunct="0">
                    <a:defRPr sz="2400">
                      <a:solidFill>
                        <a:schemeClr val="bg1"/>
                      </a:solidFill>
                      <a:latin typeface="Calibri" panose="020F0502020204030204" pitchFamily="34" charset="0"/>
                      <a:ea typeface="MS Gothic" panose="020B0609070205080204" pitchFamily="49" charset="-128"/>
                    </a:defRPr>
                  </a:lvl4pPr>
                  <a:lvl5pPr marL="2057400" indent="-228600" defTabSz="1004888" eaLnBrk="0" hangingPunct="0">
                    <a:defRPr sz="2400">
                      <a:solidFill>
                        <a:schemeClr val="bg1"/>
                      </a:solidFill>
                      <a:latin typeface="Calibri" panose="020F0502020204030204" pitchFamily="34" charset="0"/>
                      <a:ea typeface="MS Gothic" panose="020B0609070205080204" pitchFamily="49" charset="-128"/>
                    </a:defRPr>
                  </a:lvl5pPr>
                  <a:lvl6pPr marL="25146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6pPr>
                  <a:lvl7pPr marL="29718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7pPr>
                  <a:lvl8pPr marL="34290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8pPr>
                  <a:lvl9pPr marL="38862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9pPr>
                </a:lstStyle>
                <a:p>
                  <a:pPr eaLnBrk="1" hangingPunct="1">
                    <a:buClrTx/>
                    <a:buSzTx/>
                  </a:pPr>
                  <a:endParaRPr lang="en-US" altLang="en-US" sz="900">
                    <a:solidFill>
                      <a:srgbClr val="000000"/>
                    </a:solidFill>
                  </a:endParaRPr>
                </a:p>
              </p:txBody>
            </p:sp>
            <p:sp>
              <p:nvSpPr>
                <p:cNvPr id="37" name="AutoShape 68"/>
                <p:cNvSpPr>
                  <a:spLocks noChangeArrowheads="1"/>
                </p:cNvSpPr>
                <p:nvPr/>
              </p:nvSpPr>
              <p:spPr bwMode="auto">
                <a:xfrm rot="-5400000">
                  <a:off x="2146" y="1093"/>
                  <a:ext cx="228" cy="453"/>
                </a:xfrm>
                <a:prstGeom prst="can">
                  <a:avLst>
                    <a:gd name="adj" fmla="val 62990"/>
                  </a:avLst>
                </a:prstGeom>
                <a:gradFill rotWithShape="1">
                  <a:gsLst>
                    <a:gs pos="0">
                      <a:srgbClr val="CCFFFF"/>
                    </a:gs>
                    <a:gs pos="50000">
                      <a:srgbClr val="FFFFFF"/>
                    </a:gs>
                    <a:gs pos="100000">
                      <a:srgbClr val="CCFFFF"/>
                    </a:gs>
                  </a:gsLst>
                  <a:lin ang="5400000" scaled="1"/>
                </a:gradFill>
                <a:ln w="9525">
                  <a:solidFill>
                    <a:schemeClr val="tx1"/>
                  </a:solidFill>
                  <a:round/>
                  <a:headEnd/>
                  <a:tailEnd/>
                </a:ln>
              </p:spPr>
              <p:txBody>
                <a:bodyPr wrap="none" anchor="ctr"/>
                <a:lstStyle>
                  <a:lvl1pPr defTabSz="1004888" eaLnBrk="0" hangingPunct="0">
                    <a:defRPr sz="2400">
                      <a:solidFill>
                        <a:schemeClr val="bg1"/>
                      </a:solidFill>
                      <a:latin typeface="Calibri" panose="020F0502020204030204" pitchFamily="34" charset="0"/>
                      <a:ea typeface="MS Gothic" panose="020B0609070205080204" pitchFamily="49" charset="-128"/>
                    </a:defRPr>
                  </a:lvl1pPr>
                  <a:lvl2pPr marL="742950" indent="-285750" defTabSz="1004888" eaLnBrk="0" hangingPunct="0">
                    <a:defRPr sz="2400">
                      <a:solidFill>
                        <a:schemeClr val="bg1"/>
                      </a:solidFill>
                      <a:latin typeface="Calibri" panose="020F0502020204030204" pitchFamily="34" charset="0"/>
                      <a:ea typeface="MS Gothic" panose="020B0609070205080204" pitchFamily="49" charset="-128"/>
                    </a:defRPr>
                  </a:lvl2pPr>
                  <a:lvl3pPr marL="1143000" indent="-228600" defTabSz="1004888" eaLnBrk="0" hangingPunct="0">
                    <a:defRPr sz="2400">
                      <a:solidFill>
                        <a:schemeClr val="bg1"/>
                      </a:solidFill>
                      <a:latin typeface="Calibri" panose="020F0502020204030204" pitchFamily="34" charset="0"/>
                      <a:ea typeface="MS Gothic" panose="020B0609070205080204" pitchFamily="49" charset="-128"/>
                    </a:defRPr>
                  </a:lvl3pPr>
                  <a:lvl4pPr marL="1600200" indent="-228600" defTabSz="1004888" eaLnBrk="0" hangingPunct="0">
                    <a:defRPr sz="2400">
                      <a:solidFill>
                        <a:schemeClr val="bg1"/>
                      </a:solidFill>
                      <a:latin typeface="Calibri" panose="020F0502020204030204" pitchFamily="34" charset="0"/>
                      <a:ea typeface="MS Gothic" panose="020B0609070205080204" pitchFamily="49" charset="-128"/>
                    </a:defRPr>
                  </a:lvl4pPr>
                  <a:lvl5pPr marL="2057400" indent="-228600" defTabSz="1004888" eaLnBrk="0" hangingPunct="0">
                    <a:defRPr sz="2400">
                      <a:solidFill>
                        <a:schemeClr val="bg1"/>
                      </a:solidFill>
                      <a:latin typeface="Calibri" panose="020F0502020204030204" pitchFamily="34" charset="0"/>
                      <a:ea typeface="MS Gothic" panose="020B0609070205080204" pitchFamily="49" charset="-128"/>
                    </a:defRPr>
                  </a:lvl5pPr>
                  <a:lvl6pPr marL="25146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6pPr>
                  <a:lvl7pPr marL="29718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7pPr>
                  <a:lvl8pPr marL="34290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8pPr>
                  <a:lvl9pPr marL="38862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9pPr>
                </a:lstStyle>
                <a:p>
                  <a:pPr eaLnBrk="1" hangingPunct="1">
                    <a:buClrTx/>
                    <a:buSzTx/>
                  </a:pPr>
                  <a:endParaRPr lang="en-US" altLang="en-US" sz="900">
                    <a:solidFill>
                      <a:srgbClr val="000000"/>
                    </a:solidFill>
                  </a:endParaRPr>
                </a:p>
              </p:txBody>
            </p:sp>
            <p:sp>
              <p:nvSpPr>
                <p:cNvPr id="38" name="Text Box 74"/>
                <p:cNvSpPr txBox="1">
                  <a:spLocks noChangeArrowheads="1"/>
                </p:cNvSpPr>
                <p:nvPr/>
              </p:nvSpPr>
              <p:spPr bwMode="auto">
                <a:xfrm>
                  <a:off x="2804" y="1206"/>
                  <a:ext cx="431"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004888" eaLnBrk="0" hangingPunct="0">
                    <a:defRPr sz="2400">
                      <a:solidFill>
                        <a:schemeClr val="bg1"/>
                      </a:solidFill>
                      <a:latin typeface="Calibri" panose="020F0502020204030204" pitchFamily="34" charset="0"/>
                      <a:ea typeface="MS Gothic" panose="020B0609070205080204" pitchFamily="49" charset="-128"/>
                    </a:defRPr>
                  </a:lvl1pPr>
                  <a:lvl2pPr marL="742950" indent="-285750" defTabSz="1004888" eaLnBrk="0" hangingPunct="0">
                    <a:defRPr sz="2400">
                      <a:solidFill>
                        <a:schemeClr val="bg1"/>
                      </a:solidFill>
                      <a:latin typeface="Calibri" panose="020F0502020204030204" pitchFamily="34" charset="0"/>
                      <a:ea typeface="MS Gothic" panose="020B0609070205080204" pitchFamily="49" charset="-128"/>
                    </a:defRPr>
                  </a:lvl2pPr>
                  <a:lvl3pPr marL="1143000" indent="-228600" defTabSz="1004888" eaLnBrk="0" hangingPunct="0">
                    <a:defRPr sz="2400">
                      <a:solidFill>
                        <a:schemeClr val="bg1"/>
                      </a:solidFill>
                      <a:latin typeface="Calibri" panose="020F0502020204030204" pitchFamily="34" charset="0"/>
                      <a:ea typeface="MS Gothic" panose="020B0609070205080204" pitchFamily="49" charset="-128"/>
                    </a:defRPr>
                  </a:lvl3pPr>
                  <a:lvl4pPr marL="1600200" indent="-228600" defTabSz="1004888" eaLnBrk="0" hangingPunct="0">
                    <a:defRPr sz="2400">
                      <a:solidFill>
                        <a:schemeClr val="bg1"/>
                      </a:solidFill>
                      <a:latin typeface="Calibri" panose="020F0502020204030204" pitchFamily="34" charset="0"/>
                      <a:ea typeface="MS Gothic" panose="020B0609070205080204" pitchFamily="49" charset="-128"/>
                    </a:defRPr>
                  </a:lvl4pPr>
                  <a:lvl5pPr marL="2057400" indent="-228600" defTabSz="1004888" eaLnBrk="0" hangingPunct="0">
                    <a:defRPr sz="2400">
                      <a:solidFill>
                        <a:schemeClr val="bg1"/>
                      </a:solidFill>
                      <a:latin typeface="Calibri" panose="020F0502020204030204" pitchFamily="34" charset="0"/>
                      <a:ea typeface="MS Gothic" panose="020B0609070205080204" pitchFamily="49" charset="-128"/>
                    </a:defRPr>
                  </a:lvl5pPr>
                  <a:lvl6pPr marL="25146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6pPr>
                  <a:lvl7pPr marL="29718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7pPr>
                  <a:lvl8pPr marL="34290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8pPr>
                  <a:lvl9pPr marL="38862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9pPr>
                </a:lstStyle>
                <a:p>
                  <a:pPr eaLnBrk="1" hangingPunct="1">
                    <a:buClrTx/>
                    <a:buSzTx/>
                  </a:pPr>
                  <a:r>
                    <a:rPr lang="it-IT" altLang="en-US" sz="700" b="1">
                      <a:solidFill>
                        <a:srgbClr val="000000"/>
                      </a:solidFill>
                    </a:rPr>
                    <a:t>forno</a:t>
                  </a:r>
                </a:p>
              </p:txBody>
            </p:sp>
            <p:sp>
              <p:nvSpPr>
                <p:cNvPr id="39" name="AutoShape 77"/>
                <p:cNvSpPr>
                  <a:spLocks noChangeArrowheads="1"/>
                </p:cNvSpPr>
                <p:nvPr/>
              </p:nvSpPr>
              <p:spPr bwMode="auto">
                <a:xfrm>
                  <a:off x="4028" y="1480"/>
                  <a:ext cx="455" cy="90"/>
                </a:xfrm>
                <a:prstGeom prst="rightArrow">
                  <a:avLst>
                    <a:gd name="adj1" fmla="val 50000"/>
                    <a:gd name="adj2" fmla="val 126108"/>
                  </a:avLst>
                </a:prstGeom>
                <a:solidFill>
                  <a:schemeClr val="bg1"/>
                </a:solidFill>
                <a:ln w="19050">
                  <a:solidFill>
                    <a:schemeClr val="tx1"/>
                  </a:solidFill>
                  <a:miter lim="800000"/>
                  <a:headEnd/>
                  <a:tailEnd/>
                </a:ln>
              </p:spPr>
              <p:txBody>
                <a:bodyPr wrap="none" anchor="ctr"/>
                <a:lstStyle>
                  <a:lvl1pPr defTabSz="1004888" eaLnBrk="0" hangingPunct="0">
                    <a:defRPr sz="2400">
                      <a:solidFill>
                        <a:schemeClr val="bg1"/>
                      </a:solidFill>
                      <a:latin typeface="Calibri" panose="020F0502020204030204" pitchFamily="34" charset="0"/>
                      <a:ea typeface="MS Gothic" panose="020B0609070205080204" pitchFamily="49" charset="-128"/>
                    </a:defRPr>
                  </a:lvl1pPr>
                  <a:lvl2pPr marL="742950" indent="-285750" defTabSz="1004888" eaLnBrk="0" hangingPunct="0">
                    <a:defRPr sz="2400">
                      <a:solidFill>
                        <a:schemeClr val="bg1"/>
                      </a:solidFill>
                      <a:latin typeface="Calibri" panose="020F0502020204030204" pitchFamily="34" charset="0"/>
                      <a:ea typeface="MS Gothic" panose="020B0609070205080204" pitchFamily="49" charset="-128"/>
                    </a:defRPr>
                  </a:lvl2pPr>
                  <a:lvl3pPr marL="1143000" indent="-228600" defTabSz="1004888" eaLnBrk="0" hangingPunct="0">
                    <a:defRPr sz="2400">
                      <a:solidFill>
                        <a:schemeClr val="bg1"/>
                      </a:solidFill>
                      <a:latin typeface="Calibri" panose="020F0502020204030204" pitchFamily="34" charset="0"/>
                      <a:ea typeface="MS Gothic" panose="020B0609070205080204" pitchFamily="49" charset="-128"/>
                    </a:defRPr>
                  </a:lvl3pPr>
                  <a:lvl4pPr marL="1600200" indent="-228600" defTabSz="1004888" eaLnBrk="0" hangingPunct="0">
                    <a:defRPr sz="2400">
                      <a:solidFill>
                        <a:schemeClr val="bg1"/>
                      </a:solidFill>
                      <a:latin typeface="Calibri" panose="020F0502020204030204" pitchFamily="34" charset="0"/>
                      <a:ea typeface="MS Gothic" panose="020B0609070205080204" pitchFamily="49" charset="-128"/>
                    </a:defRPr>
                  </a:lvl4pPr>
                  <a:lvl5pPr marL="2057400" indent="-228600" defTabSz="1004888" eaLnBrk="0" hangingPunct="0">
                    <a:defRPr sz="2400">
                      <a:solidFill>
                        <a:schemeClr val="bg1"/>
                      </a:solidFill>
                      <a:latin typeface="Calibri" panose="020F0502020204030204" pitchFamily="34" charset="0"/>
                      <a:ea typeface="MS Gothic" panose="020B0609070205080204" pitchFamily="49" charset="-128"/>
                    </a:defRPr>
                  </a:lvl5pPr>
                  <a:lvl6pPr marL="25146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6pPr>
                  <a:lvl7pPr marL="29718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7pPr>
                  <a:lvl8pPr marL="34290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8pPr>
                  <a:lvl9pPr marL="38862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9pPr>
                </a:lstStyle>
                <a:p>
                  <a:pPr eaLnBrk="1" hangingPunct="1">
                    <a:buClrTx/>
                    <a:buSzTx/>
                  </a:pPr>
                  <a:endParaRPr lang="en-US" altLang="en-US" sz="900">
                    <a:solidFill>
                      <a:srgbClr val="000000"/>
                    </a:solidFill>
                  </a:endParaRPr>
                </a:p>
              </p:txBody>
            </p:sp>
            <p:sp>
              <p:nvSpPr>
                <p:cNvPr id="40" name="AutoShape 78"/>
                <p:cNvSpPr>
                  <a:spLocks noChangeArrowheads="1"/>
                </p:cNvSpPr>
                <p:nvPr/>
              </p:nvSpPr>
              <p:spPr bwMode="auto">
                <a:xfrm>
                  <a:off x="1442" y="1480"/>
                  <a:ext cx="408" cy="91"/>
                </a:xfrm>
                <a:prstGeom prst="rightArrow">
                  <a:avLst>
                    <a:gd name="adj1" fmla="val 50000"/>
                    <a:gd name="adj2" fmla="val 112088"/>
                  </a:avLst>
                </a:prstGeom>
                <a:solidFill>
                  <a:schemeClr val="bg1"/>
                </a:solidFill>
                <a:ln w="19050">
                  <a:solidFill>
                    <a:schemeClr val="tx1"/>
                  </a:solidFill>
                  <a:miter lim="800000"/>
                  <a:headEnd/>
                  <a:tailEnd/>
                </a:ln>
              </p:spPr>
              <p:txBody>
                <a:bodyPr wrap="none" anchor="ctr"/>
                <a:lstStyle>
                  <a:lvl1pPr defTabSz="1004888" eaLnBrk="0" hangingPunct="0">
                    <a:defRPr sz="2400">
                      <a:solidFill>
                        <a:schemeClr val="bg1"/>
                      </a:solidFill>
                      <a:latin typeface="Calibri" panose="020F0502020204030204" pitchFamily="34" charset="0"/>
                      <a:ea typeface="MS Gothic" panose="020B0609070205080204" pitchFamily="49" charset="-128"/>
                    </a:defRPr>
                  </a:lvl1pPr>
                  <a:lvl2pPr marL="742950" indent="-285750" defTabSz="1004888" eaLnBrk="0" hangingPunct="0">
                    <a:defRPr sz="2400">
                      <a:solidFill>
                        <a:schemeClr val="bg1"/>
                      </a:solidFill>
                      <a:latin typeface="Calibri" panose="020F0502020204030204" pitchFamily="34" charset="0"/>
                      <a:ea typeface="MS Gothic" panose="020B0609070205080204" pitchFamily="49" charset="-128"/>
                    </a:defRPr>
                  </a:lvl2pPr>
                  <a:lvl3pPr marL="1143000" indent="-228600" defTabSz="1004888" eaLnBrk="0" hangingPunct="0">
                    <a:defRPr sz="2400">
                      <a:solidFill>
                        <a:schemeClr val="bg1"/>
                      </a:solidFill>
                      <a:latin typeface="Calibri" panose="020F0502020204030204" pitchFamily="34" charset="0"/>
                      <a:ea typeface="MS Gothic" panose="020B0609070205080204" pitchFamily="49" charset="-128"/>
                    </a:defRPr>
                  </a:lvl3pPr>
                  <a:lvl4pPr marL="1600200" indent="-228600" defTabSz="1004888" eaLnBrk="0" hangingPunct="0">
                    <a:defRPr sz="2400">
                      <a:solidFill>
                        <a:schemeClr val="bg1"/>
                      </a:solidFill>
                      <a:latin typeface="Calibri" panose="020F0502020204030204" pitchFamily="34" charset="0"/>
                      <a:ea typeface="MS Gothic" panose="020B0609070205080204" pitchFamily="49" charset="-128"/>
                    </a:defRPr>
                  </a:lvl4pPr>
                  <a:lvl5pPr marL="2057400" indent="-228600" defTabSz="1004888" eaLnBrk="0" hangingPunct="0">
                    <a:defRPr sz="2400">
                      <a:solidFill>
                        <a:schemeClr val="bg1"/>
                      </a:solidFill>
                      <a:latin typeface="Calibri" panose="020F0502020204030204" pitchFamily="34" charset="0"/>
                      <a:ea typeface="MS Gothic" panose="020B0609070205080204" pitchFamily="49" charset="-128"/>
                    </a:defRPr>
                  </a:lvl5pPr>
                  <a:lvl6pPr marL="25146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6pPr>
                  <a:lvl7pPr marL="29718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7pPr>
                  <a:lvl8pPr marL="34290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8pPr>
                  <a:lvl9pPr marL="38862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9pPr>
                </a:lstStyle>
                <a:p>
                  <a:pPr eaLnBrk="1" hangingPunct="1">
                    <a:buClrTx/>
                    <a:buSzTx/>
                  </a:pPr>
                  <a:endParaRPr lang="en-US" altLang="en-US" sz="900">
                    <a:solidFill>
                      <a:srgbClr val="000000"/>
                    </a:solidFill>
                  </a:endParaRPr>
                </a:p>
              </p:txBody>
            </p:sp>
            <p:sp>
              <p:nvSpPr>
                <p:cNvPr id="41" name="Text Box 79"/>
                <p:cNvSpPr txBox="1">
                  <a:spLocks noChangeArrowheads="1"/>
                </p:cNvSpPr>
                <p:nvPr/>
              </p:nvSpPr>
              <p:spPr bwMode="auto">
                <a:xfrm>
                  <a:off x="1242" y="908"/>
                  <a:ext cx="862"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04888" eaLnBrk="0" hangingPunct="0">
                    <a:defRPr sz="2400">
                      <a:solidFill>
                        <a:schemeClr val="bg1"/>
                      </a:solidFill>
                      <a:latin typeface="Calibri" panose="020F0502020204030204" pitchFamily="34" charset="0"/>
                      <a:ea typeface="MS Gothic" panose="020B0609070205080204" pitchFamily="49" charset="-128"/>
                    </a:defRPr>
                  </a:lvl1pPr>
                  <a:lvl2pPr marL="742950" indent="-285750" defTabSz="1004888" eaLnBrk="0" hangingPunct="0">
                    <a:defRPr sz="2400">
                      <a:solidFill>
                        <a:schemeClr val="bg1"/>
                      </a:solidFill>
                      <a:latin typeface="Calibri" panose="020F0502020204030204" pitchFamily="34" charset="0"/>
                      <a:ea typeface="MS Gothic" panose="020B0609070205080204" pitchFamily="49" charset="-128"/>
                    </a:defRPr>
                  </a:lvl2pPr>
                  <a:lvl3pPr marL="1143000" indent="-228600" defTabSz="1004888" eaLnBrk="0" hangingPunct="0">
                    <a:defRPr sz="2400">
                      <a:solidFill>
                        <a:schemeClr val="bg1"/>
                      </a:solidFill>
                      <a:latin typeface="Calibri" panose="020F0502020204030204" pitchFamily="34" charset="0"/>
                      <a:ea typeface="MS Gothic" panose="020B0609070205080204" pitchFamily="49" charset="-128"/>
                    </a:defRPr>
                  </a:lvl3pPr>
                  <a:lvl4pPr marL="1600200" indent="-228600" defTabSz="1004888" eaLnBrk="0" hangingPunct="0">
                    <a:defRPr sz="2400">
                      <a:solidFill>
                        <a:schemeClr val="bg1"/>
                      </a:solidFill>
                      <a:latin typeface="Calibri" panose="020F0502020204030204" pitchFamily="34" charset="0"/>
                      <a:ea typeface="MS Gothic" panose="020B0609070205080204" pitchFamily="49" charset="-128"/>
                    </a:defRPr>
                  </a:lvl4pPr>
                  <a:lvl5pPr marL="2057400" indent="-228600" defTabSz="1004888" eaLnBrk="0" hangingPunct="0">
                    <a:defRPr sz="2400">
                      <a:solidFill>
                        <a:schemeClr val="bg1"/>
                      </a:solidFill>
                      <a:latin typeface="Calibri" panose="020F0502020204030204" pitchFamily="34" charset="0"/>
                      <a:ea typeface="MS Gothic" panose="020B0609070205080204" pitchFamily="49" charset="-128"/>
                    </a:defRPr>
                  </a:lvl5pPr>
                  <a:lvl6pPr marL="25146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6pPr>
                  <a:lvl7pPr marL="29718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7pPr>
                  <a:lvl8pPr marL="34290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8pPr>
                  <a:lvl9pPr marL="38862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9pPr>
                </a:lstStyle>
                <a:p>
                  <a:pPr algn="ctr" eaLnBrk="1" hangingPunct="1">
                    <a:buClrTx/>
                    <a:buSzTx/>
                  </a:pPr>
                  <a:r>
                    <a:rPr lang="it-IT" altLang="en-US" sz="800" b="1">
                      <a:solidFill>
                        <a:srgbClr val="000000"/>
                      </a:solidFill>
                    </a:rPr>
                    <a:t>Non textured substrate</a:t>
                  </a:r>
                </a:p>
              </p:txBody>
            </p:sp>
            <p:sp>
              <p:nvSpPr>
                <p:cNvPr id="42" name="Text Box 80"/>
                <p:cNvSpPr txBox="1">
                  <a:spLocks noChangeArrowheads="1"/>
                </p:cNvSpPr>
                <p:nvPr/>
              </p:nvSpPr>
              <p:spPr bwMode="auto">
                <a:xfrm>
                  <a:off x="3922" y="936"/>
                  <a:ext cx="681"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04888" eaLnBrk="0" hangingPunct="0">
                    <a:defRPr sz="2400">
                      <a:solidFill>
                        <a:schemeClr val="bg1"/>
                      </a:solidFill>
                      <a:latin typeface="Calibri" panose="020F0502020204030204" pitchFamily="34" charset="0"/>
                      <a:ea typeface="MS Gothic" panose="020B0609070205080204" pitchFamily="49" charset="-128"/>
                    </a:defRPr>
                  </a:lvl1pPr>
                  <a:lvl2pPr marL="742950" indent="-285750" defTabSz="1004888" eaLnBrk="0" hangingPunct="0">
                    <a:defRPr sz="2400">
                      <a:solidFill>
                        <a:schemeClr val="bg1"/>
                      </a:solidFill>
                      <a:latin typeface="Calibri" panose="020F0502020204030204" pitchFamily="34" charset="0"/>
                      <a:ea typeface="MS Gothic" panose="020B0609070205080204" pitchFamily="49" charset="-128"/>
                    </a:defRPr>
                  </a:lvl2pPr>
                  <a:lvl3pPr marL="1143000" indent="-228600" defTabSz="1004888" eaLnBrk="0" hangingPunct="0">
                    <a:defRPr sz="2400">
                      <a:solidFill>
                        <a:schemeClr val="bg1"/>
                      </a:solidFill>
                      <a:latin typeface="Calibri" panose="020F0502020204030204" pitchFamily="34" charset="0"/>
                      <a:ea typeface="MS Gothic" panose="020B0609070205080204" pitchFamily="49" charset="-128"/>
                    </a:defRPr>
                  </a:lvl3pPr>
                  <a:lvl4pPr marL="1600200" indent="-228600" defTabSz="1004888" eaLnBrk="0" hangingPunct="0">
                    <a:defRPr sz="2400">
                      <a:solidFill>
                        <a:schemeClr val="bg1"/>
                      </a:solidFill>
                      <a:latin typeface="Calibri" panose="020F0502020204030204" pitchFamily="34" charset="0"/>
                      <a:ea typeface="MS Gothic" panose="020B0609070205080204" pitchFamily="49" charset="-128"/>
                    </a:defRPr>
                  </a:lvl4pPr>
                  <a:lvl5pPr marL="2057400" indent="-228600" defTabSz="1004888" eaLnBrk="0" hangingPunct="0">
                    <a:defRPr sz="2400">
                      <a:solidFill>
                        <a:schemeClr val="bg1"/>
                      </a:solidFill>
                      <a:latin typeface="Calibri" panose="020F0502020204030204" pitchFamily="34" charset="0"/>
                      <a:ea typeface="MS Gothic" panose="020B0609070205080204" pitchFamily="49" charset="-128"/>
                    </a:defRPr>
                  </a:lvl5pPr>
                  <a:lvl6pPr marL="25146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6pPr>
                  <a:lvl7pPr marL="29718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7pPr>
                  <a:lvl8pPr marL="34290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8pPr>
                  <a:lvl9pPr marL="38862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9pPr>
                </a:lstStyle>
                <a:p>
                  <a:pPr algn="ctr" eaLnBrk="1" hangingPunct="1">
                    <a:buClrTx/>
                    <a:buSzTx/>
                  </a:pPr>
                  <a:r>
                    <a:rPr lang="it-IT" altLang="en-US" sz="800" b="1">
                      <a:solidFill>
                        <a:srgbClr val="000000"/>
                      </a:solidFill>
                    </a:rPr>
                    <a:t>Textured substrate</a:t>
                  </a:r>
                </a:p>
              </p:txBody>
            </p:sp>
            <p:pic>
              <p:nvPicPr>
                <p:cNvPr id="43" name="Picture 88" descr="E58-3"/>
                <p:cNvPicPr>
                  <a:picLocks noChangeAspect="1" noChangeArrowheads="1"/>
                </p:cNvPicPr>
                <p:nvPr/>
              </p:nvPicPr>
              <p:blipFill>
                <a:blip r:embed="rId6">
                  <a:extLst>
                    <a:ext uri="{28A0092B-C50C-407E-A947-70E740481C1C}">
                      <a14:useLocalDpi xmlns:a14="http://schemas.microsoft.com/office/drawing/2010/main" val="0"/>
                    </a:ext>
                  </a:extLst>
                </a:blip>
                <a:srcRect t="4892" r="12355" b="16170"/>
                <a:stretch>
                  <a:fillRect/>
                </a:stretch>
              </p:blipFill>
              <p:spPr bwMode="auto">
                <a:xfrm>
                  <a:off x="5011" y="805"/>
                  <a:ext cx="1257" cy="1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Text Box 89"/>
                <p:cNvSpPr txBox="1">
                  <a:spLocks noChangeArrowheads="1"/>
                </p:cNvSpPr>
                <p:nvPr/>
              </p:nvSpPr>
              <p:spPr bwMode="auto">
                <a:xfrm>
                  <a:off x="122" y="930"/>
                  <a:ext cx="48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004888" eaLnBrk="0" hangingPunct="0">
                    <a:defRPr sz="2400">
                      <a:solidFill>
                        <a:schemeClr val="bg1"/>
                      </a:solidFill>
                      <a:latin typeface="Calibri" panose="020F0502020204030204" pitchFamily="34" charset="0"/>
                      <a:ea typeface="MS Gothic" panose="020B0609070205080204" pitchFamily="49" charset="-128"/>
                    </a:defRPr>
                  </a:lvl1pPr>
                  <a:lvl2pPr marL="742950" indent="-285750" defTabSz="1004888" eaLnBrk="0" hangingPunct="0">
                    <a:defRPr sz="2400">
                      <a:solidFill>
                        <a:schemeClr val="bg1"/>
                      </a:solidFill>
                      <a:latin typeface="Calibri" panose="020F0502020204030204" pitchFamily="34" charset="0"/>
                      <a:ea typeface="MS Gothic" panose="020B0609070205080204" pitchFamily="49" charset="-128"/>
                    </a:defRPr>
                  </a:lvl2pPr>
                  <a:lvl3pPr marL="1143000" indent="-228600" defTabSz="1004888" eaLnBrk="0" hangingPunct="0">
                    <a:defRPr sz="2400">
                      <a:solidFill>
                        <a:schemeClr val="bg1"/>
                      </a:solidFill>
                      <a:latin typeface="Calibri" panose="020F0502020204030204" pitchFamily="34" charset="0"/>
                      <a:ea typeface="MS Gothic" panose="020B0609070205080204" pitchFamily="49" charset="-128"/>
                    </a:defRPr>
                  </a:lvl3pPr>
                  <a:lvl4pPr marL="1600200" indent="-228600" defTabSz="1004888" eaLnBrk="0" hangingPunct="0">
                    <a:defRPr sz="2400">
                      <a:solidFill>
                        <a:schemeClr val="bg1"/>
                      </a:solidFill>
                      <a:latin typeface="Calibri" panose="020F0502020204030204" pitchFamily="34" charset="0"/>
                      <a:ea typeface="MS Gothic" panose="020B0609070205080204" pitchFamily="49" charset="-128"/>
                    </a:defRPr>
                  </a:lvl4pPr>
                  <a:lvl5pPr marL="2057400" indent="-228600" defTabSz="1004888" eaLnBrk="0" hangingPunct="0">
                    <a:defRPr sz="2400">
                      <a:solidFill>
                        <a:schemeClr val="bg1"/>
                      </a:solidFill>
                      <a:latin typeface="Calibri" panose="020F0502020204030204" pitchFamily="34" charset="0"/>
                      <a:ea typeface="MS Gothic" panose="020B0609070205080204" pitchFamily="49" charset="-128"/>
                    </a:defRPr>
                  </a:lvl5pPr>
                  <a:lvl6pPr marL="25146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6pPr>
                  <a:lvl7pPr marL="29718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7pPr>
                  <a:lvl8pPr marL="34290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8pPr>
                  <a:lvl9pPr marL="38862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9pPr>
                </a:lstStyle>
                <a:p>
                  <a:pPr eaLnBrk="1" hangingPunct="1">
                    <a:buClrTx/>
                    <a:buSzTx/>
                  </a:pPr>
                  <a:r>
                    <a:rPr lang="it-IT" altLang="en-US" sz="900" b="1">
                      <a:solidFill>
                        <a:srgbClr val="000000"/>
                      </a:solidFill>
                    </a:rPr>
                    <a:t>Ingot</a:t>
                  </a:r>
                </a:p>
              </p:txBody>
            </p:sp>
            <p:sp>
              <p:nvSpPr>
                <p:cNvPr id="45" name="AutoShape 91"/>
                <p:cNvSpPr>
                  <a:spLocks noChangeArrowheads="1"/>
                </p:cNvSpPr>
                <p:nvPr/>
              </p:nvSpPr>
              <p:spPr bwMode="auto">
                <a:xfrm>
                  <a:off x="796" y="941"/>
                  <a:ext cx="283" cy="352"/>
                </a:xfrm>
                <a:custGeom>
                  <a:avLst/>
                  <a:gdLst>
                    <a:gd name="T0" fmla="*/ 142 w 21600"/>
                    <a:gd name="T1" fmla="*/ 0 h 21600"/>
                    <a:gd name="T2" fmla="*/ 22 w 21600"/>
                    <a:gd name="T3" fmla="*/ 176 h 21600"/>
                    <a:gd name="T4" fmla="*/ 142 w 21600"/>
                    <a:gd name="T5" fmla="*/ 54 h 21600"/>
                    <a:gd name="T6" fmla="*/ 318 w 21600"/>
                    <a:gd name="T7" fmla="*/ 177 h 21600"/>
                    <a:gd name="T8" fmla="*/ 261 w 21600"/>
                    <a:gd name="T9" fmla="*/ 248 h 21600"/>
                    <a:gd name="T10" fmla="*/ 204 w 21600"/>
                    <a:gd name="T11" fmla="*/ 176 h 21600"/>
                    <a:gd name="T12" fmla="*/ 0 60000 65536"/>
                    <a:gd name="T13" fmla="*/ 0 60000 65536"/>
                    <a:gd name="T14" fmla="*/ 0 60000 65536"/>
                    <a:gd name="T15" fmla="*/ 0 60000 65536"/>
                    <a:gd name="T16" fmla="*/ 0 60000 65536"/>
                    <a:gd name="T17" fmla="*/ 0 60000 65536"/>
                    <a:gd name="T18" fmla="*/ 3129 w 21600"/>
                    <a:gd name="T19" fmla="*/ 3191 h 21600"/>
                    <a:gd name="T20" fmla="*/ 18471 w 21600"/>
                    <a:gd name="T21" fmla="*/ 18409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260" y="10839"/>
                      </a:moveTo>
                      <a:cubicBezTo>
                        <a:pt x="18260" y="10826"/>
                        <a:pt x="18261" y="10813"/>
                        <a:pt x="18261" y="10800"/>
                      </a:cubicBezTo>
                      <a:cubicBezTo>
                        <a:pt x="18261" y="6679"/>
                        <a:pt x="14920" y="3339"/>
                        <a:pt x="10800" y="3339"/>
                      </a:cubicBezTo>
                      <a:cubicBezTo>
                        <a:pt x="6679" y="3339"/>
                        <a:pt x="3339" y="6679"/>
                        <a:pt x="3339" y="10800"/>
                      </a:cubicBezTo>
                      <a:cubicBezTo>
                        <a:pt x="3338" y="10807"/>
                        <a:pt x="3339" y="10814"/>
                        <a:pt x="3339" y="10821"/>
                      </a:cubicBezTo>
                      <a:lnTo>
                        <a:pt x="0" y="10831"/>
                      </a:lnTo>
                      <a:cubicBezTo>
                        <a:pt x="0" y="10820"/>
                        <a:pt x="0" y="10810"/>
                        <a:pt x="0" y="10800"/>
                      </a:cubicBezTo>
                      <a:cubicBezTo>
                        <a:pt x="0" y="4835"/>
                        <a:pt x="4835" y="0"/>
                        <a:pt x="10800" y="0"/>
                      </a:cubicBezTo>
                      <a:cubicBezTo>
                        <a:pt x="16764" y="0"/>
                        <a:pt x="21600" y="4835"/>
                        <a:pt x="21600" y="10800"/>
                      </a:cubicBezTo>
                      <a:cubicBezTo>
                        <a:pt x="21600" y="10819"/>
                        <a:pt x="21599" y="10838"/>
                        <a:pt x="21599" y="10857"/>
                      </a:cubicBezTo>
                      <a:lnTo>
                        <a:pt x="24299" y="10872"/>
                      </a:lnTo>
                      <a:lnTo>
                        <a:pt x="19907" y="15218"/>
                      </a:lnTo>
                      <a:lnTo>
                        <a:pt x="15560" y="10825"/>
                      </a:lnTo>
                      <a:lnTo>
                        <a:pt x="18260" y="10839"/>
                      </a:lnTo>
                      <a:close/>
                    </a:path>
                  </a:pathLst>
                </a:custGeom>
                <a:solidFill>
                  <a:srgbClr val="FFFF66"/>
                </a:solidFill>
                <a:ln w="9525">
                  <a:solidFill>
                    <a:schemeClr val="tx1"/>
                  </a:solidFill>
                  <a:miter lim="800000"/>
                  <a:headEnd/>
                  <a:tailEnd/>
                </a:ln>
              </p:spPr>
              <p:txBody>
                <a:bodyPr wrap="none" anchor="ctr">
                  <a:spAutoFit/>
                </a:bodyPr>
                <a:lstStyle/>
                <a:p>
                  <a:endParaRPr lang="en-US"/>
                </a:p>
              </p:txBody>
            </p:sp>
            <p:sp>
              <p:nvSpPr>
                <p:cNvPr id="46" name="AutoShape 69"/>
                <p:cNvSpPr>
                  <a:spLocks noChangeArrowheads="1"/>
                </p:cNvSpPr>
                <p:nvPr/>
              </p:nvSpPr>
              <p:spPr bwMode="auto">
                <a:xfrm rot="10800000">
                  <a:off x="355" y="1301"/>
                  <a:ext cx="1768" cy="67"/>
                </a:xfrm>
                <a:prstGeom prst="cube">
                  <a:avLst>
                    <a:gd name="adj" fmla="val 25000"/>
                  </a:avLst>
                </a:prstGeom>
                <a:solidFill>
                  <a:schemeClr val="bg2"/>
                </a:solidFill>
                <a:ln w="9525">
                  <a:solidFill>
                    <a:schemeClr val="tx1"/>
                  </a:solidFill>
                  <a:miter lim="800000"/>
                  <a:headEnd/>
                  <a:tailEnd/>
                </a:ln>
              </p:spPr>
              <p:txBody>
                <a:bodyPr wrap="none" anchor="ctr"/>
                <a:lstStyle>
                  <a:lvl1pPr defTabSz="1004888" eaLnBrk="0" hangingPunct="0">
                    <a:defRPr sz="2400">
                      <a:solidFill>
                        <a:schemeClr val="bg1"/>
                      </a:solidFill>
                      <a:latin typeface="Calibri" panose="020F0502020204030204" pitchFamily="34" charset="0"/>
                      <a:ea typeface="MS Gothic" panose="020B0609070205080204" pitchFamily="49" charset="-128"/>
                    </a:defRPr>
                  </a:lvl1pPr>
                  <a:lvl2pPr marL="742950" indent="-285750" defTabSz="1004888" eaLnBrk="0" hangingPunct="0">
                    <a:defRPr sz="2400">
                      <a:solidFill>
                        <a:schemeClr val="bg1"/>
                      </a:solidFill>
                      <a:latin typeface="Calibri" panose="020F0502020204030204" pitchFamily="34" charset="0"/>
                      <a:ea typeface="MS Gothic" panose="020B0609070205080204" pitchFamily="49" charset="-128"/>
                    </a:defRPr>
                  </a:lvl2pPr>
                  <a:lvl3pPr marL="1143000" indent="-228600" defTabSz="1004888" eaLnBrk="0" hangingPunct="0">
                    <a:defRPr sz="2400">
                      <a:solidFill>
                        <a:schemeClr val="bg1"/>
                      </a:solidFill>
                      <a:latin typeface="Calibri" panose="020F0502020204030204" pitchFamily="34" charset="0"/>
                      <a:ea typeface="MS Gothic" panose="020B0609070205080204" pitchFamily="49" charset="-128"/>
                    </a:defRPr>
                  </a:lvl3pPr>
                  <a:lvl4pPr marL="1600200" indent="-228600" defTabSz="1004888" eaLnBrk="0" hangingPunct="0">
                    <a:defRPr sz="2400">
                      <a:solidFill>
                        <a:schemeClr val="bg1"/>
                      </a:solidFill>
                      <a:latin typeface="Calibri" panose="020F0502020204030204" pitchFamily="34" charset="0"/>
                      <a:ea typeface="MS Gothic" panose="020B0609070205080204" pitchFamily="49" charset="-128"/>
                    </a:defRPr>
                  </a:lvl4pPr>
                  <a:lvl5pPr marL="2057400" indent="-228600" defTabSz="1004888" eaLnBrk="0" hangingPunct="0">
                    <a:defRPr sz="2400">
                      <a:solidFill>
                        <a:schemeClr val="bg1"/>
                      </a:solidFill>
                      <a:latin typeface="Calibri" panose="020F0502020204030204" pitchFamily="34" charset="0"/>
                      <a:ea typeface="MS Gothic" panose="020B0609070205080204" pitchFamily="49" charset="-128"/>
                    </a:defRPr>
                  </a:lvl5pPr>
                  <a:lvl6pPr marL="25146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6pPr>
                  <a:lvl7pPr marL="29718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7pPr>
                  <a:lvl8pPr marL="34290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8pPr>
                  <a:lvl9pPr marL="38862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9pPr>
                </a:lstStyle>
                <a:p>
                  <a:pPr eaLnBrk="1" hangingPunct="1">
                    <a:buClrTx/>
                    <a:buSzTx/>
                  </a:pPr>
                  <a:endParaRPr lang="en-US" altLang="en-US" sz="900">
                    <a:solidFill>
                      <a:srgbClr val="000000"/>
                    </a:solidFill>
                  </a:endParaRPr>
                </a:p>
              </p:txBody>
            </p:sp>
            <p:sp>
              <p:nvSpPr>
                <p:cNvPr id="47" name="Text Box 79"/>
                <p:cNvSpPr txBox="1">
                  <a:spLocks noChangeArrowheads="1"/>
                </p:cNvSpPr>
                <p:nvPr/>
              </p:nvSpPr>
              <p:spPr bwMode="auto">
                <a:xfrm>
                  <a:off x="553" y="1749"/>
                  <a:ext cx="862"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04888" eaLnBrk="0" hangingPunct="0">
                    <a:defRPr sz="2400">
                      <a:solidFill>
                        <a:schemeClr val="bg1"/>
                      </a:solidFill>
                      <a:latin typeface="Calibri" panose="020F0502020204030204" pitchFamily="34" charset="0"/>
                      <a:ea typeface="MS Gothic" panose="020B0609070205080204" pitchFamily="49" charset="-128"/>
                    </a:defRPr>
                  </a:lvl1pPr>
                  <a:lvl2pPr marL="742950" indent="-285750" defTabSz="1004888" eaLnBrk="0" hangingPunct="0">
                    <a:defRPr sz="2400">
                      <a:solidFill>
                        <a:schemeClr val="bg1"/>
                      </a:solidFill>
                      <a:latin typeface="Calibri" panose="020F0502020204030204" pitchFamily="34" charset="0"/>
                      <a:ea typeface="MS Gothic" panose="020B0609070205080204" pitchFamily="49" charset="-128"/>
                    </a:defRPr>
                  </a:lvl2pPr>
                  <a:lvl3pPr marL="1143000" indent="-228600" defTabSz="1004888" eaLnBrk="0" hangingPunct="0">
                    <a:defRPr sz="2400">
                      <a:solidFill>
                        <a:schemeClr val="bg1"/>
                      </a:solidFill>
                      <a:latin typeface="Calibri" panose="020F0502020204030204" pitchFamily="34" charset="0"/>
                      <a:ea typeface="MS Gothic" panose="020B0609070205080204" pitchFamily="49" charset="-128"/>
                    </a:defRPr>
                  </a:lvl3pPr>
                  <a:lvl4pPr marL="1600200" indent="-228600" defTabSz="1004888" eaLnBrk="0" hangingPunct="0">
                    <a:defRPr sz="2400">
                      <a:solidFill>
                        <a:schemeClr val="bg1"/>
                      </a:solidFill>
                      <a:latin typeface="Calibri" panose="020F0502020204030204" pitchFamily="34" charset="0"/>
                      <a:ea typeface="MS Gothic" panose="020B0609070205080204" pitchFamily="49" charset="-128"/>
                    </a:defRPr>
                  </a:lvl4pPr>
                  <a:lvl5pPr marL="2057400" indent="-228600" defTabSz="1004888" eaLnBrk="0" hangingPunct="0">
                    <a:defRPr sz="2400">
                      <a:solidFill>
                        <a:schemeClr val="bg1"/>
                      </a:solidFill>
                      <a:latin typeface="Calibri" panose="020F0502020204030204" pitchFamily="34" charset="0"/>
                      <a:ea typeface="MS Gothic" panose="020B0609070205080204" pitchFamily="49" charset="-128"/>
                    </a:defRPr>
                  </a:lvl5pPr>
                  <a:lvl6pPr marL="25146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6pPr>
                  <a:lvl7pPr marL="29718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7pPr>
                  <a:lvl8pPr marL="34290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8pPr>
                  <a:lvl9pPr marL="38862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9pPr>
                </a:lstStyle>
                <a:p>
                  <a:pPr algn="ctr" eaLnBrk="1" hangingPunct="1">
                    <a:buClrTx/>
                    <a:buSzTx/>
                  </a:pPr>
                  <a:r>
                    <a:rPr lang="it-IT" altLang="en-US" sz="800" b="1">
                      <a:solidFill>
                        <a:srgbClr val="000000"/>
                      </a:solidFill>
                    </a:rPr>
                    <a:t>Rolling mill</a:t>
                  </a:r>
                </a:p>
              </p:txBody>
            </p:sp>
          </p:grpSp>
          <p:grpSp>
            <p:nvGrpSpPr>
              <p:cNvPr id="22" name="Gruppo 34"/>
              <p:cNvGrpSpPr>
                <a:grpSpLocks/>
              </p:cNvGrpSpPr>
              <p:nvPr/>
            </p:nvGrpSpPr>
            <p:grpSpPr bwMode="auto">
              <a:xfrm>
                <a:off x="395766" y="2238845"/>
                <a:ext cx="719850" cy="294449"/>
                <a:chOff x="395766" y="2238845"/>
                <a:chExt cx="719850" cy="294449"/>
              </a:xfrm>
            </p:grpSpPr>
            <p:grpSp>
              <p:nvGrpSpPr>
                <p:cNvPr id="23" name="Gruppo 33"/>
                <p:cNvGrpSpPr>
                  <a:grpSpLocks/>
                </p:cNvGrpSpPr>
                <p:nvPr/>
              </p:nvGrpSpPr>
              <p:grpSpPr bwMode="auto">
                <a:xfrm>
                  <a:off x="505915" y="2278788"/>
                  <a:ext cx="609701" cy="215580"/>
                  <a:chOff x="505915" y="2278788"/>
                  <a:chExt cx="609701" cy="215580"/>
                </a:xfrm>
              </p:grpSpPr>
              <p:sp>
                <p:nvSpPr>
                  <p:cNvPr id="25" name="AutoShape 99"/>
                  <p:cNvSpPr>
                    <a:spLocks noChangeArrowheads="1"/>
                  </p:cNvSpPr>
                  <p:nvPr/>
                </p:nvSpPr>
                <p:spPr bwMode="auto">
                  <a:xfrm rot="-5400000">
                    <a:off x="794626" y="2171684"/>
                    <a:ext cx="181559" cy="434917"/>
                  </a:xfrm>
                  <a:custGeom>
                    <a:avLst/>
                    <a:gdLst>
                      <a:gd name="T0" fmla="*/ 150467 w 21600"/>
                      <a:gd name="T1" fmla="*/ 217459 h 21600"/>
                      <a:gd name="T2" fmla="*/ 90780 w 21600"/>
                      <a:gd name="T3" fmla="*/ 434917 h 21600"/>
                      <a:gd name="T4" fmla="*/ 31092 w 21600"/>
                      <a:gd name="T5" fmla="*/ 217459 h 21600"/>
                      <a:gd name="T6" fmla="*/ 90780 w 21600"/>
                      <a:gd name="T7" fmla="*/ 0 h 21600"/>
                      <a:gd name="T8" fmla="*/ 0 60000 65536"/>
                      <a:gd name="T9" fmla="*/ 0 60000 65536"/>
                      <a:gd name="T10" fmla="*/ 0 60000 65536"/>
                      <a:gd name="T11" fmla="*/ 0 60000 65536"/>
                      <a:gd name="T12" fmla="*/ 5499 w 21600"/>
                      <a:gd name="T13" fmla="*/ 5499 h 21600"/>
                      <a:gd name="T14" fmla="*/ 16101 w 21600"/>
                      <a:gd name="T15" fmla="*/ 16101 h 21600"/>
                    </a:gdLst>
                    <a:ahLst/>
                    <a:cxnLst>
                      <a:cxn ang="T8">
                        <a:pos x="T0" y="T1"/>
                      </a:cxn>
                      <a:cxn ang="T9">
                        <a:pos x="T2" y="T3"/>
                      </a:cxn>
                      <a:cxn ang="T10">
                        <a:pos x="T4" y="T5"/>
                      </a:cxn>
                      <a:cxn ang="T11">
                        <a:pos x="T6" y="T7"/>
                      </a:cxn>
                    </a:cxnLst>
                    <a:rect l="T12" t="T13" r="T14" b="T15"/>
                    <a:pathLst>
                      <a:path w="21600" h="21600">
                        <a:moveTo>
                          <a:pt x="0" y="0"/>
                        </a:moveTo>
                        <a:lnTo>
                          <a:pt x="7398" y="21600"/>
                        </a:lnTo>
                        <a:lnTo>
                          <a:pt x="14202" y="21600"/>
                        </a:lnTo>
                        <a:lnTo>
                          <a:pt x="21600" y="0"/>
                        </a:lnTo>
                        <a:lnTo>
                          <a:pt x="0" y="0"/>
                        </a:lnTo>
                        <a:close/>
                      </a:path>
                    </a:pathLst>
                  </a:custGeom>
                  <a:solidFill>
                    <a:schemeClr val="bg2"/>
                  </a:solidFill>
                  <a:ln w="9525">
                    <a:solidFill>
                      <a:schemeClr val="bg2"/>
                    </a:solidFill>
                    <a:miter lim="800000"/>
                    <a:headEnd/>
                    <a:tailEnd/>
                  </a:ln>
                </p:spPr>
                <p:txBody>
                  <a:bodyPr anchor="ctr">
                    <a:spAutoFit/>
                  </a:bodyPr>
                  <a:lstStyle/>
                  <a:p>
                    <a:endParaRPr lang="en-US"/>
                  </a:p>
                </p:txBody>
              </p:sp>
              <p:sp>
                <p:nvSpPr>
                  <p:cNvPr id="26" name="Rectangle 100"/>
                  <p:cNvSpPr>
                    <a:spLocks noChangeArrowheads="1"/>
                  </p:cNvSpPr>
                  <p:nvPr/>
                </p:nvSpPr>
                <p:spPr bwMode="auto">
                  <a:xfrm>
                    <a:off x="506658" y="2279183"/>
                    <a:ext cx="302435" cy="214652"/>
                  </a:xfrm>
                  <a:prstGeom prst="rect">
                    <a:avLst/>
                  </a:prstGeom>
                  <a:solidFill>
                    <a:schemeClr val="bg2"/>
                  </a:solidFill>
                  <a:ln w="9525">
                    <a:solidFill>
                      <a:schemeClr val="bg2"/>
                    </a:solidFill>
                    <a:miter lim="800000"/>
                    <a:headEnd/>
                    <a:tailEnd/>
                  </a:ln>
                </p:spPr>
                <p:txBody>
                  <a:bodyPr anchor="ctr">
                    <a:spAutoFit/>
                  </a:bodyPr>
                  <a:lstStyle>
                    <a:lvl1pPr defTabSz="1004888" eaLnBrk="0" hangingPunct="0">
                      <a:defRPr sz="2400">
                        <a:solidFill>
                          <a:schemeClr val="bg1"/>
                        </a:solidFill>
                        <a:latin typeface="Calibri" panose="020F0502020204030204" pitchFamily="34" charset="0"/>
                        <a:ea typeface="MS Gothic" panose="020B0609070205080204" pitchFamily="49" charset="-128"/>
                      </a:defRPr>
                    </a:lvl1pPr>
                    <a:lvl2pPr marL="742950" indent="-285750" defTabSz="1004888" eaLnBrk="0" hangingPunct="0">
                      <a:defRPr sz="2400">
                        <a:solidFill>
                          <a:schemeClr val="bg1"/>
                        </a:solidFill>
                        <a:latin typeface="Calibri" panose="020F0502020204030204" pitchFamily="34" charset="0"/>
                        <a:ea typeface="MS Gothic" panose="020B0609070205080204" pitchFamily="49" charset="-128"/>
                      </a:defRPr>
                    </a:lvl2pPr>
                    <a:lvl3pPr marL="1143000" indent="-228600" defTabSz="1004888" eaLnBrk="0" hangingPunct="0">
                      <a:defRPr sz="2400">
                        <a:solidFill>
                          <a:schemeClr val="bg1"/>
                        </a:solidFill>
                        <a:latin typeface="Calibri" panose="020F0502020204030204" pitchFamily="34" charset="0"/>
                        <a:ea typeface="MS Gothic" panose="020B0609070205080204" pitchFamily="49" charset="-128"/>
                      </a:defRPr>
                    </a:lvl3pPr>
                    <a:lvl4pPr marL="1600200" indent="-228600" defTabSz="1004888" eaLnBrk="0" hangingPunct="0">
                      <a:defRPr sz="2400">
                        <a:solidFill>
                          <a:schemeClr val="bg1"/>
                        </a:solidFill>
                        <a:latin typeface="Calibri" panose="020F0502020204030204" pitchFamily="34" charset="0"/>
                        <a:ea typeface="MS Gothic" panose="020B0609070205080204" pitchFamily="49" charset="-128"/>
                      </a:defRPr>
                    </a:lvl4pPr>
                    <a:lvl5pPr marL="2057400" indent="-228600" defTabSz="1004888" eaLnBrk="0" hangingPunct="0">
                      <a:defRPr sz="2400">
                        <a:solidFill>
                          <a:schemeClr val="bg1"/>
                        </a:solidFill>
                        <a:latin typeface="Calibri" panose="020F0502020204030204" pitchFamily="34" charset="0"/>
                        <a:ea typeface="MS Gothic" panose="020B0609070205080204" pitchFamily="49" charset="-128"/>
                      </a:defRPr>
                    </a:lvl5pPr>
                    <a:lvl6pPr marL="25146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6pPr>
                    <a:lvl7pPr marL="29718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7pPr>
                    <a:lvl8pPr marL="34290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8pPr>
                    <a:lvl9pPr marL="38862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9pPr>
                  </a:lstStyle>
                  <a:p>
                    <a:pPr eaLnBrk="1" hangingPunct="1">
                      <a:buClrTx/>
                      <a:buSzTx/>
                    </a:pPr>
                    <a:endParaRPr lang="en-US" altLang="en-US" sz="900">
                      <a:solidFill>
                        <a:srgbClr val="000000"/>
                      </a:solidFill>
                    </a:endParaRPr>
                  </a:p>
                </p:txBody>
              </p:sp>
              <p:sp>
                <p:nvSpPr>
                  <p:cNvPr id="27" name="Line 103"/>
                  <p:cNvSpPr>
                    <a:spLocks noChangeShapeType="1"/>
                  </p:cNvSpPr>
                  <p:nvPr/>
                </p:nvSpPr>
                <p:spPr bwMode="auto">
                  <a:xfrm>
                    <a:off x="519615" y="2301245"/>
                    <a:ext cx="289464" cy="0"/>
                  </a:xfrm>
                  <a:prstGeom prst="line">
                    <a:avLst/>
                  </a:prstGeom>
                  <a:noFill/>
                  <a:ln w="19050">
                    <a:solidFill>
                      <a:schemeClr val="tx1"/>
                    </a:solidFill>
                    <a:round/>
                    <a:headEnd/>
                    <a:tailEnd/>
                  </a:ln>
                  <a:effectLst/>
                </p:spPr>
                <p:txBody>
                  <a:bodyPr>
                    <a:spAutoFit/>
                  </a:bodyPr>
                  <a:lstStyle/>
                  <a:p>
                    <a:pPr defTabSz="1007630" fontAlgn="auto">
                      <a:spcBef>
                        <a:spcPts val="0"/>
                      </a:spcBef>
                      <a:spcAft>
                        <a:spcPts val="0"/>
                      </a:spcAft>
                      <a:buClrTx/>
                      <a:buSzTx/>
                      <a:buFont typeface="Times New Roman" pitchFamily="4" charset="0"/>
                      <a:buNone/>
                      <a:defRPr/>
                    </a:pPr>
                    <a:endParaRPr lang="en-US" sz="900" dirty="0">
                      <a:solidFill>
                        <a:prstClr val="black"/>
                      </a:solidFill>
                      <a:latin typeface="Calibri"/>
                      <a:ea typeface="+mn-ea"/>
                    </a:endParaRPr>
                  </a:p>
                </p:txBody>
              </p:sp>
              <p:sp>
                <p:nvSpPr>
                  <p:cNvPr id="28" name="Line 104"/>
                  <p:cNvSpPr>
                    <a:spLocks noChangeShapeType="1"/>
                  </p:cNvSpPr>
                  <p:nvPr/>
                </p:nvSpPr>
                <p:spPr bwMode="auto">
                  <a:xfrm>
                    <a:off x="519615" y="2481363"/>
                    <a:ext cx="289464" cy="0"/>
                  </a:xfrm>
                  <a:prstGeom prst="line">
                    <a:avLst/>
                  </a:prstGeom>
                  <a:noFill/>
                  <a:ln w="19050">
                    <a:solidFill>
                      <a:schemeClr val="tx1"/>
                    </a:solidFill>
                    <a:round/>
                    <a:headEnd/>
                    <a:tailEnd/>
                  </a:ln>
                  <a:effectLst/>
                </p:spPr>
                <p:txBody>
                  <a:bodyPr>
                    <a:spAutoFit/>
                  </a:bodyPr>
                  <a:lstStyle/>
                  <a:p>
                    <a:pPr defTabSz="1007630" fontAlgn="auto">
                      <a:spcBef>
                        <a:spcPts val="0"/>
                      </a:spcBef>
                      <a:spcAft>
                        <a:spcPts val="0"/>
                      </a:spcAft>
                      <a:buClrTx/>
                      <a:buSzTx/>
                      <a:buFont typeface="Times New Roman" pitchFamily="4" charset="0"/>
                      <a:buNone/>
                      <a:defRPr/>
                    </a:pPr>
                    <a:endParaRPr lang="en-US" sz="900" dirty="0">
                      <a:solidFill>
                        <a:prstClr val="black"/>
                      </a:solidFill>
                      <a:latin typeface="Calibri"/>
                      <a:ea typeface="+mn-ea"/>
                    </a:endParaRPr>
                  </a:p>
                </p:txBody>
              </p:sp>
              <p:sp>
                <p:nvSpPr>
                  <p:cNvPr id="29" name="Line 105"/>
                  <p:cNvSpPr>
                    <a:spLocks noChangeShapeType="1"/>
                  </p:cNvSpPr>
                  <p:nvPr/>
                </p:nvSpPr>
                <p:spPr bwMode="auto">
                  <a:xfrm>
                    <a:off x="519615" y="2301245"/>
                    <a:ext cx="0" cy="180118"/>
                  </a:xfrm>
                  <a:prstGeom prst="line">
                    <a:avLst/>
                  </a:prstGeom>
                  <a:noFill/>
                  <a:ln w="19050">
                    <a:solidFill>
                      <a:schemeClr val="tx1"/>
                    </a:solidFill>
                    <a:round/>
                    <a:headEnd/>
                    <a:tailEnd/>
                  </a:ln>
                  <a:effectLst/>
                </p:spPr>
                <p:txBody>
                  <a:bodyPr>
                    <a:spAutoFit/>
                  </a:bodyPr>
                  <a:lstStyle/>
                  <a:p>
                    <a:pPr defTabSz="1007630" fontAlgn="auto">
                      <a:spcBef>
                        <a:spcPts val="0"/>
                      </a:spcBef>
                      <a:spcAft>
                        <a:spcPts val="0"/>
                      </a:spcAft>
                      <a:buClrTx/>
                      <a:buSzTx/>
                      <a:buFont typeface="Times New Roman" pitchFamily="4" charset="0"/>
                      <a:buNone/>
                      <a:defRPr/>
                    </a:pPr>
                    <a:endParaRPr lang="en-US" sz="900" dirty="0">
                      <a:solidFill>
                        <a:prstClr val="black"/>
                      </a:solidFill>
                      <a:latin typeface="Calibri"/>
                      <a:ea typeface="+mn-ea"/>
                    </a:endParaRPr>
                  </a:p>
                </p:txBody>
              </p:sp>
              <p:sp>
                <p:nvSpPr>
                  <p:cNvPr id="30" name="Line 106"/>
                  <p:cNvSpPr>
                    <a:spLocks noChangeShapeType="1"/>
                  </p:cNvSpPr>
                  <p:nvPr/>
                </p:nvSpPr>
                <p:spPr bwMode="auto">
                  <a:xfrm>
                    <a:off x="809079" y="2301245"/>
                    <a:ext cx="306746" cy="47551"/>
                  </a:xfrm>
                  <a:prstGeom prst="line">
                    <a:avLst/>
                  </a:prstGeom>
                  <a:noFill/>
                  <a:ln w="19050">
                    <a:solidFill>
                      <a:schemeClr val="tx1"/>
                    </a:solidFill>
                    <a:round/>
                    <a:headEnd/>
                    <a:tailEnd/>
                  </a:ln>
                  <a:effectLst/>
                </p:spPr>
                <p:txBody>
                  <a:bodyPr>
                    <a:spAutoFit/>
                  </a:bodyPr>
                  <a:lstStyle/>
                  <a:p>
                    <a:pPr defTabSz="1007630" fontAlgn="auto">
                      <a:spcBef>
                        <a:spcPts val="0"/>
                      </a:spcBef>
                      <a:spcAft>
                        <a:spcPts val="0"/>
                      </a:spcAft>
                      <a:buClrTx/>
                      <a:buSzTx/>
                      <a:buFont typeface="Times New Roman" pitchFamily="4" charset="0"/>
                      <a:buNone/>
                      <a:defRPr/>
                    </a:pPr>
                    <a:endParaRPr lang="en-US" sz="900" dirty="0">
                      <a:solidFill>
                        <a:prstClr val="black"/>
                      </a:solidFill>
                      <a:latin typeface="Calibri"/>
                      <a:ea typeface="+mn-ea"/>
                    </a:endParaRPr>
                  </a:p>
                </p:txBody>
              </p:sp>
              <p:sp>
                <p:nvSpPr>
                  <p:cNvPr id="31" name="Line 107"/>
                  <p:cNvSpPr>
                    <a:spLocks noChangeShapeType="1"/>
                  </p:cNvSpPr>
                  <p:nvPr/>
                </p:nvSpPr>
                <p:spPr bwMode="auto">
                  <a:xfrm flipV="1">
                    <a:off x="809079" y="2420843"/>
                    <a:ext cx="306746" cy="60520"/>
                  </a:xfrm>
                  <a:prstGeom prst="line">
                    <a:avLst/>
                  </a:prstGeom>
                  <a:noFill/>
                  <a:ln w="19050">
                    <a:solidFill>
                      <a:schemeClr val="tx1"/>
                    </a:solidFill>
                    <a:round/>
                    <a:headEnd/>
                    <a:tailEnd/>
                  </a:ln>
                  <a:effectLst>
                    <a:outerShdw dist="107763" dir="189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en-US"/>
                  </a:p>
                </p:txBody>
              </p:sp>
            </p:grpSp>
            <p:sp>
              <p:nvSpPr>
                <p:cNvPr id="24" name="Oval 109"/>
                <p:cNvSpPr>
                  <a:spLocks noChangeArrowheads="1"/>
                </p:cNvSpPr>
                <p:nvPr/>
              </p:nvSpPr>
              <p:spPr bwMode="auto">
                <a:xfrm>
                  <a:off x="395766" y="2238845"/>
                  <a:ext cx="235568" cy="294449"/>
                </a:xfrm>
                <a:prstGeom prst="ellipse">
                  <a:avLst/>
                </a:prstGeom>
                <a:solidFill>
                  <a:schemeClr val="bg2"/>
                </a:solidFill>
                <a:ln w="9525">
                  <a:solidFill>
                    <a:schemeClr val="tx1"/>
                  </a:solidFill>
                  <a:round/>
                  <a:headEnd/>
                  <a:tailEnd/>
                </a:ln>
              </p:spPr>
              <p:txBody>
                <a:bodyPr wrap="none" anchor="ctr">
                  <a:spAutoFit/>
                </a:bodyPr>
                <a:lstStyle>
                  <a:lvl1pPr defTabSz="1004888" eaLnBrk="0" hangingPunct="0">
                    <a:defRPr sz="2400">
                      <a:solidFill>
                        <a:schemeClr val="bg1"/>
                      </a:solidFill>
                      <a:latin typeface="Calibri" panose="020F0502020204030204" pitchFamily="34" charset="0"/>
                      <a:ea typeface="MS Gothic" panose="020B0609070205080204" pitchFamily="49" charset="-128"/>
                    </a:defRPr>
                  </a:lvl1pPr>
                  <a:lvl2pPr marL="742950" indent="-285750" defTabSz="1004888" eaLnBrk="0" hangingPunct="0">
                    <a:defRPr sz="2400">
                      <a:solidFill>
                        <a:schemeClr val="bg1"/>
                      </a:solidFill>
                      <a:latin typeface="Calibri" panose="020F0502020204030204" pitchFamily="34" charset="0"/>
                      <a:ea typeface="MS Gothic" panose="020B0609070205080204" pitchFamily="49" charset="-128"/>
                    </a:defRPr>
                  </a:lvl2pPr>
                  <a:lvl3pPr marL="1143000" indent="-228600" defTabSz="1004888" eaLnBrk="0" hangingPunct="0">
                    <a:defRPr sz="2400">
                      <a:solidFill>
                        <a:schemeClr val="bg1"/>
                      </a:solidFill>
                      <a:latin typeface="Calibri" panose="020F0502020204030204" pitchFamily="34" charset="0"/>
                      <a:ea typeface="MS Gothic" panose="020B0609070205080204" pitchFamily="49" charset="-128"/>
                    </a:defRPr>
                  </a:lvl3pPr>
                  <a:lvl4pPr marL="1600200" indent="-228600" defTabSz="1004888" eaLnBrk="0" hangingPunct="0">
                    <a:defRPr sz="2400">
                      <a:solidFill>
                        <a:schemeClr val="bg1"/>
                      </a:solidFill>
                      <a:latin typeface="Calibri" panose="020F0502020204030204" pitchFamily="34" charset="0"/>
                      <a:ea typeface="MS Gothic" panose="020B0609070205080204" pitchFamily="49" charset="-128"/>
                    </a:defRPr>
                  </a:lvl4pPr>
                  <a:lvl5pPr marL="2057400" indent="-228600" defTabSz="1004888" eaLnBrk="0" hangingPunct="0">
                    <a:defRPr sz="2400">
                      <a:solidFill>
                        <a:schemeClr val="bg1"/>
                      </a:solidFill>
                      <a:latin typeface="Calibri" panose="020F0502020204030204" pitchFamily="34" charset="0"/>
                      <a:ea typeface="MS Gothic" panose="020B0609070205080204" pitchFamily="49" charset="-128"/>
                    </a:defRPr>
                  </a:lvl5pPr>
                  <a:lvl6pPr marL="25146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6pPr>
                  <a:lvl7pPr marL="29718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7pPr>
                  <a:lvl8pPr marL="34290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8pPr>
                  <a:lvl9pPr marL="3886200" indent="-228600" defTabSz="1004888"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Calibri" panose="020F0502020204030204" pitchFamily="34" charset="0"/>
                      <a:ea typeface="MS Gothic" panose="020B0609070205080204" pitchFamily="49" charset="-128"/>
                    </a:defRPr>
                  </a:lvl9pPr>
                </a:lstStyle>
                <a:p>
                  <a:pPr eaLnBrk="1" hangingPunct="1">
                    <a:buClrTx/>
                    <a:buSzTx/>
                  </a:pPr>
                  <a:endParaRPr lang="en-US" altLang="en-US" sz="900">
                    <a:solidFill>
                      <a:srgbClr val="000000"/>
                    </a:solidFill>
                  </a:endParaRPr>
                </a:p>
              </p:txBody>
            </p:sp>
          </p:grpSp>
        </p:grpSp>
        <p:sp>
          <p:nvSpPr>
            <p:cNvPr id="13" name="Rettangolo 12"/>
            <p:cNvSpPr/>
            <p:nvPr/>
          </p:nvSpPr>
          <p:spPr>
            <a:xfrm>
              <a:off x="25550" y="869042"/>
              <a:ext cx="7336947" cy="1717368"/>
            </a:xfrm>
            <a:prstGeom prst="rect">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 name="Gruppo 49"/>
          <p:cNvGrpSpPr/>
          <p:nvPr/>
        </p:nvGrpSpPr>
        <p:grpSpPr>
          <a:xfrm>
            <a:off x="8296877" y="580279"/>
            <a:ext cx="3652880" cy="1774618"/>
            <a:chOff x="8116155" y="796925"/>
            <a:chExt cx="3652880" cy="1774618"/>
          </a:xfrm>
        </p:grpSpPr>
        <p:grpSp>
          <p:nvGrpSpPr>
            <p:cNvPr id="10" name="Gruppo 9"/>
            <p:cNvGrpSpPr>
              <a:grpSpLocks noChangeAspect="1"/>
            </p:cNvGrpSpPr>
            <p:nvPr/>
          </p:nvGrpSpPr>
          <p:grpSpPr>
            <a:xfrm>
              <a:off x="10168543" y="796925"/>
              <a:ext cx="1369789" cy="1690775"/>
              <a:chOff x="5465213" y="3573927"/>
              <a:chExt cx="1022147" cy="1268589"/>
            </a:xfrm>
          </p:grpSpPr>
          <p:pic>
            <p:nvPicPr>
              <p:cNvPr id="11" name="Immagine 10"/>
              <p:cNvPicPr>
                <a:picLocks noChangeAspect="1"/>
              </p:cNvPicPr>
              <p:nvPr/>
            </p:nvPicPr>
            <p:blipFill rotWithShape="1">
              <a:blip r:embed="rId7">
                <a:clrChange>
                  <a:clrFrom>
                    <a:srgbClr val="000000"/>
                  </a:clrFrom>
                  <a:clrTo>
                    <a:srgbClr val="000000">
                      <a:alpha val="0"/>
                    </a:srgbClr>
                  </a:clrTo>
                </a:clrChange>
                <a:duotone>
                  <a:prstClr val="black"/>
                  <a:schemeClr val="accent4">
                    <a:tint val="45000"/>
                    <a:satMod val="400000"/>
                  </a:schemeClr>
                </a:duotone>
              </a:blip>
              <a:srcRect l="32207" t="605" r="33212" b="51930"/>
              <a:stretch/>
            </p:blipFill>
            <p:spPr>
              <a:xfrm>
                <a:off x="5465213" y="3876600"/>
                <a:ext cx="1022147" cy="965916"/>
              </a:xfrm>
              <a:prstGeom prst="rect">
                <a:avLst/>
              </a:prstGeom>
            </p:spPr>
          </p:pic>
          <p:sp>
            <p:nvSpPr>
              <p:cNvPr id="12" name="CasellaDiTesto 11"/>
              <p:cNvSpPr txBox="1"/>
              <p:nvPr/>
            </p:nvSpPr>
            <p:spPr>
              <a:xfrm>
                <a:off x="5681801" y="3573927"/>
                <a:ext cx="429666" cy="303089"/>
              </a:xfrm>
              <a:prstGeom prst="rect">
                <a:avLst/>
              </a:prstGeom>
              <a:noFill/>
            </p:spPr>
            <p:txBody>
              <a:bodyPr wrap="none" rtlCol="0">
                <a:spAutoFit/>
              </a:bodyPr>
              <a:lstStyle/>
              <a:p>
                <a:pPr>
                  <a:lnSpc>
                    <a:spcPct val="150000"/>
                  </a:lnSpc>
                </a:pPr>
                <a:r>
                  <a:rPr lang="it-IT" sz="1350" b="1" dirty="0">
                    <a:latin typeface="Californian FB" panose="0207040306080B030204" pitchFamily="18" charset="0"/>
                  </a:rPr>
                  <a:t>CeO</a:t>
                </a:r>
                <a:r>
                  <a:rPr lang="it-IT" sz="900" b="1" dirty="0">
                    <a:latin typeface="Californian FB" panose="0207040306080B030204" pitchFamily="18" charset="0"/>
                  </a:rPr>
                  <a:t>2</a:t>
                </a:r>
                <a:endParaRPr lang="it-IT" sz="1350" b="1" dirty="0">
                  <a:latin typeface="Californian FB" panose="0207040306080B030204" pitchFamily="18" charset="0"/>
                  <a:ea typeface="Calibri" panose="020F0502020204030204" pitchFamily="34" charset="0"/>
                  <a:cs typeface="Times New Roman" panose="02020603050405020304" pitchFamily="18" charset="0"/>
                </a:endParaRPr>
              </a:p>
            </p:txBody>
          </p:sp>
        </p:grpSp>
        <p:sp>
          <p:nvSpPr>
            <p:cNvPr id="4" name="CasellaDiTesto 3"/>
            <p:cNvSpPr txBox="1"/>
            <p:nvPr/>
          </p:nvSpPr>
          <p:spPr>
            <a:xfrm>
              <a:off x="8239462" y="1066541"/>
              <a:ext cx="1884407" cy="1323439"/>
            </a:xfrm>
            <a:prstGeom prst="rect">
              <a:avLst/>
            </a:prstGeom>
            <a:noFill/>
          </p:spPr>
          <p:txBody>
            <a:bodyPr wrap="square" rtlCol="0">
              <a:spAutoFit/>
            </a:bodyPr>
            <a:lstStyle/>
            <a:p>
              <a:r>
                <a:rPr lang="it-IT" sz="2000" dirty="0" smtClean="0"/>
                <a:t> 250 nm </a:t>
              </a:r>
              <a:r>
                <a:rPr lang="it-IT" sz="2000" b="1" dirty="0" smtClean="0">
                  <a:effectLst>
                    <a:outerShdw blurRad="38100" dist="38100" dir="2700000" algn="tl">
                      <a:srgbClr val="000000">
                        <a:alpha val="43137"/>
                      </a:srgbClr>
                    </a:outerShdw>
                  </a:effectLst>
                </a:rPr>
                <a:t>CeO</a:t>
              </a:r>
              <a:r>
                <a:rPr lang="it-IT" sz="2000" b="1" baseline="-25000" dirty="0" smtClean="0">
                  <a:effectLst>
                    <a:outerShdw blurRad="38100" dist="38100" dir="2700000" algn="tl">
                      <a:srgbClr val="000000">
                        <a:alpha val="43137"/>
                      </a:srgbClr>
                    </a:outerShdw>
                  </a:effectLst>
                </a:rPr>
                <a:t>2</a:t>
              </a:r>
              <a:r>
                <a:rPr lang="it-IT" sz="2000" b="1" dirty="0" smtClean="0">
                  <a:effectLst>
                    <a:outerShdw blurRad="38100" dist="38100" dir="2700000" algn="tl">
                      <a:srgbClr val="000000">
                        <a:alpha val="43137"/>
                      </a:srgbClr>
                    </a:outerShdw>
                  </a:effectLst>
                </a:rPr>
                <a:t> </a:t>
              </a:r>
              <a:r>
                <a:rPr lang="it-IT" sz="2000" dirty="0"/>
                <a:t>buffer </a:t>
              </a:r>
              <a:r>
                <a:rPr lang="it-IT" sz="2000" dirty="0" err="1"/>
                <a:t>layer</a:t>
              </a:r>
              <a:r>
                <a:rPr lang="it-IT" sz="2000" dirty="0"/>
                <a:t> </a:t>
              </a:r>
              <a:r>
                <a:rPr lang="it-IT" sz="2000" dirty="0" err="1"/>
                <a:t>deposited</a:t>
              </a:r>
              <a:r>
                <a:rPr lang="it-IT" sz="2000" dirty="0"/>
                <a:t> via PLD</a:t>
              </a:r>
              <a:endParaRPr lang="en-US" sz="2000" dirty="0"/>
            </a:p>
          </p:txBody>
        </p:sp>
        <p:sp>
          <p:nvSpPr>
            <p:cNvPr id="48" name="Rettangolo 47"/>
            <p:cNvSpPr/>
            <p:nvPr/>
          </p:nvSpPr>
          <p:spPr>
            <a:xfrm>
              <a:off x="8116155" y="851161"/>
              <a:ext cx="3652880" cy="1720382"/>
            </a:xfrm>
            <a:prstGeom prst="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Più 51"/>
          <p:cNvSpPr/>
          <p:nvPr/>
        </p:nvSpPr>
        <p:spPr>
          <a:xfrm>
            <a:off x="7521391" y="1234196"/>
            <a:ext cx="644814" cy="651670"/>
          </a:xfrm>
          <a:prstGeom prst="mathPlu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9" name="Gruppo 58"/>
          <p:cNvGrpSpPr/>
          <p:nvPr/>
        </p:nvGrpSpPr>
        <p:grpSpPr>
          <a:xfrm>
            <a:off x="110198" y="3235729"/>
            <a:ext cx="4002604" cy="3277188"/>
            <a:chOff x="86143" y="3330760"/>
            <a:chExt cx="4002604" cy="3277188"/>
          </a:xfrm>
        </p:grpSpPr>
        <p:sp>
          <p:nvSpPr>
            <p:cNvPr id="19" name="CasellaDiTesto 18"/>
            <p:cNvSpPr txBox="1"/>
            <p:nvPr/>
          </p:nvSpPr>
          <p:spPr>
            <a:xfrm>
              <a:off x="932649" y="3330760"/>
              <a:ext cx="2552302" cy="369332"/>
            </a:xfrm>
            <a:prstGeom prst="rect">
              <a:avLst/>
            </a:prstGeom>
            <a:noFill/>
          </p:spPr>
          <p:txBody>
            <a:bodyPr wrap="none" rtlCol="0">
              <a:spAutoFit/>
            </a:bodyPr>
            <a:lstStyle/>
            <a:p>
              <a:r>
                <a:rPr lang="it-IT" dirty="0" smtClean="0">
                  <a:latin typeface="Symbol" panose="05050102010706020507" pitchFamily="18" charset="2"/>
                </a:rPr>
                <a:t>q</a:t>
              </a:r>
              <a:r>
                <a:rPr lang="it-IT" dirty="0" smtClean="0">
                  <a:latin typeface="Californian FB" panose="0207040306080B030204" pitchFamily="18" charset="0"/>
                </a:rPr>
                <a:t> – 2</a:t>
              </a:r>
              <a:r>
                <a:rPr lang="it-IT" dirty="0" smtClean="0">
                  <a:latin typeface="Symbol" panose="05050102010706020507" pitchFamily="18" charset="2"/>
                </a:rPr>
                <a:t>q: </a:t>
              </a:r>
              <a:r>
                <a:rPr lang="it-IT" dirty="0" err="1" smtClean="0">
                  <a:latin typeface="Californian FB" panose="0207040306080B030204" pitchFamily="18" charset="0"/>
                </a:rPr>
                <a:t>epitaxial</a:t>
              </a:r>
              <a:r>
                <a:rPr lang="it-IT" dirty="0" smtClean="0">
                  <a:latin typeface="Californian FB" panose="0207040306080B030204" pitchFamily="18" charset="0"/>
                </a:rPr>
                <a:t> FST film</a:t>
              </a:r>
              <a:endParaRPr lang="it-IT" dirty="0">
                <a:latin typeface="Californian FB" panose="0207040306080B030204" pitchFamily="18" charset="0"/>
              </a:endParaRPr>
            </a:p>
          </p:txBody>
        </p:sp>
        <p:graphicFrame>
          <p:nvGraphicFramePr>
            <p:cNvPr id="55" name="Oggetto 54"/>
            <p:cNvGraphicFramePr>
              <a:graphicFrameLocks noChangeAspect="1"/>
            </p:cNvGraphicFramePr>
            <p:nvPr>
              <p:extLst>
                <p:ext uri="{D42A27DB-BD31-4B8C-83A1-F6EECF244321}">
                  <p14:modId xmlns:p14="http://schemas.microsoft.com/office/powerpoint/2010/main" val="2688261980"/>
                </p:ext>
              </p:extLst>
            </p:nvPr>
          </p:nvGraphicFramePr>
          <p:xfrm>
            <a:off x="86143" y="3545224"/>
            <a:ext cx="4002604" cy="3062724"/>
          </p:xfrm>
          <a:graphic>
            <a:graphicData uri="http://schemas.openxmlformats.org/presentationml/2006/ole">
              <mc:AlternateContent xmlns:mc="http://schemas.openxmlformats.org/markup-compatibility/2006">
                <mc:Choice xmlns:v="urn:schemas-microsoft-com:vml" Requires="v">
                  <p:oleObj spid="_x0000_s23914" name="Graph" r:id="rId8" imgW="3920760" imgH="3000960" progId="Origin50.Graph">
                    <p:embed/>
                  </p:oleObj>
                </mc:Choice>
                <mc:Fallback>
                  <p:oleObj name="Graph" r:id="rId8" imgW="3920760" imgH="3000960" progId="Origin50.Graph">
                    <p:embed/>
                    <p:pic>
                      <p:nvPicPr>
                        <p:cNvPr id="8" name="Oggetto 7"/>
                        <p:cNvPicPr/>
                        <p:nvPr/>
                      </p:nvPicPr>
                      <p:blipFill>
                        <a:blip r:embed="rId9"/>
                        <a:stretch>
                          <a:fillRect/>
                        </a:stretch>
                      </p:blipFill>
                      <p:spPr>
                        <a:xfrm>
                          <a:off x="86143" y="3545224"/>
                          <a:ext cx="4002604" cy="3062724"/>
                        </a:xfrm>
                        <a:prstGeom prst="rect">
                          <a:avLst/>
                        </a:prstGeom>
                      </p:spPr>
                    </p:pic>
                  </p:oleObj>
                </mc:Fallback>
              </mc:AlternateContent>
            </a:graphicData>
          </a:graphic>
        </p:graphicFrame>
      </p:grpSp>
      <p:grpSp>
        <p:nvGrpSpPr>
          <p:cNvPr id="62" name="Gruppo 61"/>
          <p:cNvGrpSpPr/>
          <p:nvPr/>
        </p:nvGrpSpPr>
        <p:grpSpPr>
          <a:xfrm>
            <a:off x="7023990" y="3126379"/>
            <a:ext cx="5096044" cy="3332384"/>
            <a:chOff x="7283116" y="3246216"/>
            <a:chExt cx="5096044" cy="3332384"/>
          </a:xfrm>
        </p:grpSpPr>
        <p:grpSp>
          <p:nvGrpSpPr>
            <p:cNvPr id="61" name="Gruppo 60"/>
            <p:cNvGrpSpPr/>
            <p:nvPr/>
          </p:nvGrpSpPr>
          <p:grpSpPr>
            <a:xfrm>
              <a:off x="7283116" y="3246216"/>
              <a:ext cx="4378325" cy="3332384"/>
              <a:chOff x="7283116" y="3246216"/>
              <a:chExt cx="4378325" cy="3332384"/>
            </a:xfrm>
          </p:grpSpPr>
          <p:sp>
            <p:nvSpPr>
              <p:cNvPr id="6" name="CasellaDiTesto 5"/>
              <p:cNvSpPr txBox="1"/>
              <p:nvPr/>
            </p:nvSpPr>
            <p:spPr>
              <a:xfrm>
                <a:off x="8179569" y="3246216"/>
                <a:ext cx="2937707" cy="369332"/>
              </a:xfrm>
              <a:prstGeom prst="rect">
                <a:avLst/>
              </a:prstGeom>
              <a:noFill/>
            </p:spPr>
            <p:txBody>
              <a:bodyPr wrap="square" rtlCol="0">
                <a:spAutoFit/>
              </a:bodyPr>
              <a:lstStyle/>
              <a:p>
                <a:pPr marL="285750" indent="-285750" algn="ctr">
                  <a:buFont typeface="Symbol" panose="05050102010706020507" pitchFamily="18" charset="2"/>
                  <a:buChar char="f"/>
                </a:pPr>
                <a:r>
                  <a:rPr lang="it-IT" dirty="0" err="1" smtClean="0">
                    <a:latin typeface="Californian FB" panose="0207040306080B030204" pitchFamily="18" charset="0"/>
                  </a:rPr>
                  <a:t>scan</a:t>
                </a:r>
                <a:r>
                  <a:rPr lang="it-IT" dirty="0" smtClean="0">
                    <a:latin typeface="Californian FB" panose="0207040306080B030204" pitchFamily="18" charset="0"/>
                  </a:rPr>
                  <a:t>: in-</a:t>
                </a:r>
                <a:r>
                  <a:rPr lang="it-IT" dirty="0" err="1" smtClean="0">
                    <a:latin typeface="Californian FB" panose="0207040306080B030204" pitchFamily="18" charset="0"/>
                  </a:rPr>
                  <a:t>plane</a:t>
                </a:r>
                <a:r>
                  <a:rPr lang="it-IT" dirty="0" smtClean="0">
                    <a:latin typeface="Californian FB" panose="0207040306080B030204" pitchFamily="18" charset="0"/>
                  </a:rPr>
                  <a:t> </a:t>
                </a:r>
                <a:r>
                  <a:rPr lang="it-IT" dirty="0" err="1" smtClean="0">
                    <a:latin typeface="Californian FB" panose="0207040306080B030204" pitchFamily="18" charset="0"/>
                  </a:rPr>
                  <a:t>orientation</a:t>
                </a:r>
                <a:endParaRPr lang="it-IT" dirty="0">
                  <a:latin typeface="Californian FB" panose="0207040306080B030204" pitchFamily="18" charset="0"/>
                </a:endParaRPr>
              </a:p>
            </p:txBody>
          </p:sp>
          <p:graphicFrame>
            <p:nvGraphicFramePr>
              <p:cNvPr id="58" name="Oggetto 57"/>
              <p:cNvGraphicFramePr>
                <a:graphicFrameLocks noChangeAspect="1"/>
              </p:cNvGraphicFramePr>
              <p:nvPr>
                <p:extLst>
                  <p:ext uri="{D42A27DB-BD31-4B8C-83A1-F6EECF244321}">
                    <p14:modId xmlns:p14="http://schemas.microsoft.com/office/powerpoint/2010/main" val="667778889"/>
                  </p:ext>
                </p:extLst>
              </p:nvPr>
            </p:nvGraphicFramePr>
            <p:xfrm>
              <a:off x="7283116" y="3514725"/>
              <a:ext cx="4378325" cy="3063875"/>
            </p:xfrm>
            <a:graphic>
              <a:graphicData uri="http://schemas.openxmlformats.org/presentationml/2006/ole">
                <mc:AlternateContent xmlns:mc="http://schemas.openxmlformats.org/markup-compatibility/2006">
                  <mc:Choice xmlns:v="urn:schemas-microsoft-com:vml" Requires="v">
                    <p:oleObj spid="_x0000_s23915" name="Graph" r:id="rId10" imgW="4154400" imgH="2901600" progId="Origin50.Graph">
                      <p:embed/>
                    </p:oleObj>
                  </mc:Choice>
                  <mc:Fallback>
                    <p:oleObj name="Graph" r:id="rId10" imgW="4154400" imgH="2901600" progId="Origin50.Graph">
                      <p:embed/>
                      <p:pic>
                        <p:nvPicPr>
                          <p:cNvPr id="15" name="Oggetto 14"/>
                          <p:cNvPicPr>
                            <a:picLocks noChangeAspect="1" noChangeArrowheads="1"/>
                          </p:cNvPicPr>
                          <p:nvPr/>
                        </p:nvPicPr>
                        <p:blipFill>
                          <a:blip r:embed="rId11"/>
                          <a:srcRect/>
                          <a:stretch>
                            <a:fillRect/>
                          </a:stretch>
                        </p:blipFill>
                        <p:spPr bwMode="auto">
                          <a:xfrm>
                            <a:off x="7283116" y="3514725"/>
                            <a:ext cx="4378325" cy="3063875"/>
                          </a:xfrm>
                          <a:prstGeom prst="rect">
                            <a:avLst/>
                          </a:prstGeom>
                          <a:noFill/>
                          <a:extLst/>
                        </p:spPr>
                      </p:pic>
                    </p:oleObj>
                  </mc:Fallback>
                </mc:AlternateContent>
              </a:graphicData>
            </a:graphic>
          </p:graphicFrame>
        </p:grpSp>
        <p:sp>
          <p:nvSpPr>
            <p:cNvPr id="51" name="Rettangolo 50"/>
            <p:cNvSpPr/>
            <p:nvPr/>
          </p:nvSpPr>
          <p:spPr>
            <a:xfrm>
              <a:off x="11117276" y="4138721"/>
              <a:ext cx="1261884" cy="1815882"/>
            </a:xfrm>
            <a:prstGeom prst="rect">
              <a:avLst/>
            </a:prstGeom>
          </p:spPr>
          <p:txBody>
            <a:bodyPr wrap="none">
              <a:spAutoFit/>
            </a:bodyPr>
            <a:lstStyle/>
            <a:p>
              <a:r>
                <a:rPr lang="en-US" sz="1600" dirty="0" err="1">
                  <a:solidFill>
                    <a:srgbClr val="FF0000"/>
                  </a:solidFill>
                  <a:latin typeface="Eras Medium ITC" panose="020B0602030504020804" pitchFamily="34" charset="0"/>
                </a:rPr>
                <a:t>Δ</a:t>
              </a:r>
              <a:r>
                <a:rPr lang="en-US" sz="1600" i="1" dirty="0" err="1">
                  <a:solidFill>
                    <a:srgbClr val="FF0000"/>
                  </a:solidFill>
                  <a:latin typeface="Eras Medium ITC" panose="020B0602030504020804" pitchFamily="34" charset="0"/>
                </a:rPr>
                <a:t>ϕ</a:t>
              </a:r>
              <a:r>
                <a:rPr lang="en-US" sz="1600" i="1" dirty="0">
                  <a:solidFill>
                    <a:srgbClr val="FF0000"/>
                  </a:solidFill>
                  <a:latin typeface="Eras Medium ITC" panose="020B0602030504020804" pitchFamily="34" charset="0"/>
                </a:rPr>
                <a:t> </a:t>
              </a:r>
              <a:r>
                <a:rPr lang="en-US" sz="1600" dirty="0">
                  <a:solidFill>
                    <a:srgbClr val="FF0000"/>
                  </a:solidFill>
                  <a:latin typeface="Eras Medium ITC" panose="020B0602030504020804" pitchFamily="34" charset="0"/>
                </a:rPr>
                <a:t>= 4</a:t>
              </a:r>
              <a:r>
                <a:rPr lang="en-US" sz="1600" i="1" dirty="0">
                  <a:solidFill>
                    <a:srgbClr val="FF0000"/>
                  </a:solidFill>
                  <a:latin typeface="Eras Medium ITC" panose="020B0602030504020804" pitchFamily="34" charset="0"/>
                </a:rPr>
                <a:t>.</a:t>
              </a:r>
              <a:r>
                <a:rPr lang="en-US" sz="1600" dirty="0">
                  <a:solidFill>
                    <a:srgbClr val="FF0000"/>
                  </a:solidFill>
                  <a:latin typeface="Eras Medium ITC" panose="020B0602030504020804" pitchFamily="34" charset="0"/>
                </a:rPr>
                <a:t>9</a:t>
              </a:r>
              <a:r>
                <a:rPr lang="en-US" sz="1600" i="1" dirty="0">
                  <a:solidFill>
                    <a:srgbClr val="FF0000"/>
                  </a:solidFill>
                  <a:latin typeface="Eras Medium ITC" panose="020B0602030504020804" pitchFamily="34" charset="0"/>
                </a:rPr>
                <a:t>°	</a:t>
              </a:r>
              <a:r>
                <a:rPr lang="en-US" sz="1600" i="1" dirty="0" smtClean="0">
                  <a:solidFill>
                    <a:srgbClr val="FF0000"/>
                  </a:solidFill>
                  <a:latin typeface="Eras Medium ITC" panose="020B0602030504020804" pitchFamily="34" charset="0"/>
                </a:rPr>
                <a:t>   </a:t>
              </a:r>
            </a:p>
            <a:p>
              <a:endParaRPr lang="en-US" sz="1600" i="1" dirty="0">
                <a:solidFill>
                  <a:srgbClr val="FF0000"/>
                </a:solidFill>
                <a:latin typeface="Eras Medium ITC" panose="020B0602030504020804" pitchFamily="34" charset="0"/>
              </a:endParaRPr>
            </a:p>
            <a:p>
              <a:endParaRPr lang="en-US" sz="1600" i="1" dirty="0" smtClean="0">
                <a:solidFill>
                  <a:srgbClr val="FF0000"/>
                </a:solidFill>
                <a:latin typeface="Eras Medium ITC" panose="020B0602030504020804" pitchFamily="34" charset="0"/>
              </a:endParaRPr>
            </a:p>
            <a:p>
              <a:r>
                <a:rPr lang="en-US" sz="1600" i="1" dirty="0" smtClean="0">
                  <a:solidFill>
                    <a:srgbClr val="FF0000"/>
                  </a:solidFill>
                  <a:latin typeface="Eras Medium ITC" panose="020B0602030504020804" pitchFamily="34" charset="0"/>
                </a:rPr>
                <a:t> </a:t>
              </a:r>
              <a:r>
                <a:rPr lang="en-US" sz="1600" dirty="0" err="1">
                  <a:solidFill>
                    <a:srgbClr val="00B050"/>
                  </a:solidFill>
                  <a:latin typeface="Eras Medium ITC" panose="020B0602030504020804" pitchFamily="34" charset="0"/>
                </a:rPr>
                <a:t>Δ</a:t>
              </a:r>
              <a:r>
                <a:rPr lang="en-US" sz="1600" i="1" dirty="0" err="1">
                  <a:solidFill>
                    <a:srgbClr val="00B050"/>
                  </a:solidFill>
                  <a:latin typeface="Eras Medium ITC" panose="020B0602030504020804" pitchFamily="34" charset="0"/>
                </a:rPr>
                <a:t>ϕ</a:t>
              </a:r>
              <a:r>
                <a:rPr lang="en-US" sz="1600" i="1" dirty="0">
                  <a:solidFill>
                    <a:srgbClr val="00B050"/>
                  </a:solidFill>
                  <a:latin typeface="Eras Medium ITC" panose="020B0602030504020804" pitchFamily="34" charset="0"/>
                </a:rPr>
                <a:t> </a:t>
              </a:r>
              <a:r>
                <a:rPr lang="en-US" sz="1600" dirty="0">
                  <a:solidFill>
                    <a:srgbClr val="00B050"/>
                  </a:solidFill>
                  <a:latin typeface="Eras Medium ITC" panose="020B0602030504020804" pitchFamily="34" charset="0"/>
                </a:rPr>
                <a:t>= 4</a:t>
              </a:r>
              <a:r>
                <a:rPr lang="en-US" sz="1600" i="1" dirty="0">
                  <a:solidFill>
                    <a:srgbClr val="00B050"/>
                  </a:solidFill>
                  <a:latin typeface="Eras Medium ITC" panose="020B0602030504020804" pitchFamily="34" charset="0"/>
                </a:rPr>
                <a:t>.</a:t>
              </a:r>
              <a:r>
                <a:rPr lang="en-US" sz="1600" dirty="0">
                  <a:solidFill>
                    <a:srgbClr val="00B050"/>
                  </a:solidFill>
                  <a:latin typeface="Eras Medium ITC" panose="020B0602030504020804" pitchFamily="34" charset="0"/>
                </a:rPr>
                <a:t>7</a:t>
              </a:r>
              <a:r>
                <a:rPr lang="en-US" sz="1600" i="1" dirty="0" smtClean="0">
                  <a:solidFill>
                    <a:srgbClr val="00B050"/>
                  </a:solidFill>
                  <a:latin typeface="Eras Medium ITC" panose="020B0602030504020804" pitchFamily="34" charset="0"/>
                </a:rPr>
                <a:t>°    </a:t>
              </a:r>
            </a:p>
            <a:p>
              <a:endParaRPr lang="en-US" sz="1600" i="1" dirty="0">
                <a:solidFill>
                  <a:srgbClr val="00B050"/>
                </a:solidFill>
                <a:latin typeface="Eras Medium ITC" panose="020B0602030504020804" pitchFamily="34" charset="0"/>
              </a:endParaRPr>
            </a:p>
            <a:p>
              <a:endParaRPr lang="en-US" sz="1600" i="1" dirty="0" smtClean="0">
                <a:solidFill>
                  <a:srgbClr val="00B050"/>
                </a:solidFill>
                <a:latin typeface="Eras Medium ITC" panose="020B0602030504020804" pitchFamily="34" charset="0"/>
              </a:endParaRPr>
            </a:p>
            <a:p>
              <a:r>
                <a:rPr lang="en-US" sz="1600" dirty="0" err="1" smtClean="0">
                  <a:latin typeface="Eras Medium ITC" panose="020B0602030504020804" pitchFamily="34" charset="0"/>
                </a:rPr>
                <a:t>Δ</a:t>
              </a:r>
              <a:r>
                <a:rPr lang="en-US" sz="1600" i="1" dirty="0" err="1" smtClean="0">
                  <a:latin typeface="Eras Medium ITC" panose="020B0602030504020804" pitchFamily="34" charset="0"/>
                </a:rPr>
                <a:t>ϕ</a:t>
              </a:r>
              <a:r>
                <a:rPr lang="en-US" sz="1600" i="1" dirty="0" smtClean="0">
                  <a:latin typeface="Eras Medium ITC" panose="020B0602030504020804" pitchFamily="34" charset="0"/>
                </a:rPr>
                <a:t> </a:t>
              </a:r>
              <a:r>
                <a:rPr lang="en-US" sz="1600" dirty="0">
                  <a:latin typeface="Eras Medium ITC" panose="020B0602030504020804" pitchFamily="34" charset="0"/>
                </a:rPr>
                <a:t>= 5.3</a:t>
              </a:r>
              <a:r>
                <a:rPr lang="en-US" sz="1600" i="1" dirty="0">
                  <a:latin typeface="Eras Medium ITC" panose="020B0602030504020804" pitchFamily="34" charset="0"/>
                </a:rPr>
                <a:t>°	</a:t>
              </a:r>
            </a:p>
          </p:txBody>
        </p:sp>
      </p:grpSp>
      <p:grpSp>
        <p:nvGrpSpPr>
          <p:cNvPr id="3" name="Gruppo 2"/>
          <p:cNvGrpSpPr/>
          <p:nvPr/>
        </p:nvGrpSpPr>
        <p:grpSpPr>
          <a:xfrm>
            <a:off x="3447920" y="3246216"/>
            <a:ext cx="4002608" cy="3266701"/>
            <a:chOff x="3447920" y="3246216"/>
            <a:chExt cx="4002608" cy="3266701"/>
          </a:xfrm>
        </p:grpSpPr>
        <p:sp>
          <p:nvSpPr>
            <p:cNvPr id="64" name="CasellaDiTesto 63"/>
            <p:cNvSpPr txBox="1"/>
            <p:nvPr/>
          </p:nvSpPr>
          <p:spPr>
            <a:xfrm>
              <a:off x="4317893" y="3246216"/>
              <a:ext cx="2501006" cy="369332"/>
            </a:xfrm>
            <a:prstGeom prst="rect">
              <a:avLst/>
            </a:prstGeom>
            <a:noFill/>
          </p:spPr>
          <p:txBody>
            <a:bodyPr wrap="none" rtlCol="0">
              <a:spAutoFit/>
            </a:bodyPr>
            <a:lstStyle/>
            <a:p>
              <a:pPr algn="ctr"/>
              <a:r>
                <a:rPr lang="it-IT" dirty="0" smtClean="0">
                  <a:latin typeface="Californian FB" panose="0207040306080B030204" pitchFamily="18" charset="0"/>
                </a:rPr>
                <a:t>Out-of-</a:t>
              </a:r>
              <a:r>
                <a:rPr lang="it-IT" dirty="0" err="1" smtClean="0">
                  <a:latin typeface="Californian FB" panose="0207040306080B030204" pitchFamily="18" charset="0"/>
                </a:rPr>
                <a:t>plane</a:t>
              </a:r>
              <a:r>
                <a:rPr lang="it-IT" dirty="0" smtClean="0">
                  <a:latin typeface="Californian FB" panose="0207040306080B030204" pitchFamily="18" charset="0"/>
                </a:rPr>
                <a:t> </a:t>
              </a:r>
              <a:r>
                <a:rPr lang="it-IT" dirty="0" err="1" smtClean="0">
                  <a:latin typeface="Californian FB" panose="0207040306080B030204" pitchFamily="18" charset="0"/>
                </a:rPr>
                <a:t>orientation</a:t>
              </a:r>
              <a:endParaRPr lang="it-IT" dirty="0">
                <a:latin typeface="Californian FB" panose="0207040306080B030204" pitchFamily="18" charset="0"/>
              </a:endParaRPr>
            </a:p>
          </p:txBody>
        </p:sp>
        <p:graphicFrame>
          <p:nvGraphicFramePr>
            <p:cNvPr id="66" name="Oggetto 65"/>
            <p:cNvGraphicFramePr>
              <a:graphicFrameLocks noChangeAspect="1"/>
            </p:cNvGraphicFramePr>
            <p:nvPr>
              <p:extLst>
                <p:ext uri="{D42A27DB-BD31-4B8C-83A1-F6EECF244321}">
                  <p14:modId xmlns:p14="http://schemas.microsoft.com/office/powerpoint/2010/main" val="1006098665"/>
                </p:ext>
              </p:extLst>
            </p:nvPr>
          </p:nvGraphicFramePr>
          <p:xfrm>
            <a:off x="3447920" y="3450193"/>
            <a:ext cx="4002608" cy="3062724"/>
          </p:xfrm>
          <a:graphic>
            <a:graphicData uri="http://schemas.openxmlformats.org/presentationml/2006/ole">
              <mc:AlternateContent xmlns:mc="http://schemas.openxmlformats.org/markup-compatibility/2006">
                <mc:Choice xmlns:v="urn:schemas-microsoft-com:vml" Requires="v">
                  <p:oleObj spid="_x0000_s23916" name="Graph" r:id="rId12" imgW="3921120" imgH="3000960" progId="Origin50.Graph">
                    <p:embed/>
                  </p:oleObj>
                </mc:Choice>
                <mc:Fallback>
                  <p:oleObj name="Graph" r:id="rId12" imgW="3921120" imgH="3000960" progId="Origin50.Graph">
                    <p:embed/>
                    <p:pic>
                      <p:nvPicPr>
                        <p:cNvPr id="4" name="Oggetto 3"/>
                        <p:cNvPicPr/>
                        <p:nvPr/>
                      </p:nvPicPr>
                      <p:blipFill>
                        <a:blip r:embed="rId13"/>
                        <a:stretch>
                          <a:fillRect/>
                        </a:stretch>
                      </p:blipFill>
                      <p:spPr>
                        <a:xfrm>
                          <a:off x="3447920" y="3450193"/>
                          <a:ext cx="4002608" cy="3062724"/>
                        </a:xfrm>
                        <a:prstGeom prst="rect">
                          <a:avLst/>
                        </a:prstGeom>
                      </p:spPr>
                    </p:pic>
                  </p:oleObj>
                </mc:Fallback>
              </mc:AlternateContent>
            </a:graphicData>
          </a:graphic>
        </p:graphicFrame>
      </p:grpSp>
      <p:sp>
        <p:nvSpPr>
          <p:cNvPr id="14" name="CasellaDiTesto 13"/>
          <p:cNvSpPr txBox="1"/>
          <p:nvPr/>
        </p:nvSpPr>
        <p:spPr>
          <a:xfrm flipH="1">
            <a:off x="4231609" y="6565612"/>
            <a:ext cx="5716590" cy="584775"/>
          </a:xfrm>
          <a:prstGeom prst="rect">
            <a:avLst/>
          </a:prstGeom>
          <a:noFill/>
        </p:spPr>
        <p:txBody>
          <a:bodyPr wrap="square" rtlCol="0">
            <a:spAutoFit/>
          </a:bodyPr>
          <a:lstStyle/>
          <a:p>
            <a:r>
              <a:rPr lang="it-IT" sz="1400" dirty="0"/>
              <a:t>G. Sylva et al., </a:t>
            </a:r>
            <a:r>
              <a:rPr lang="it-IT" sz="1400" dirty="0" err="1"/>
              <a:t>Submitted</a:t>
            </a:r>
            <a:r>
              <a:rPr lang="it-IT" sz="1400" dirty="0"/>
              <a:t> to SUST</a:t>
            </a:r>
          </a:p>
          <a:p>
            <a:endParaRPr lang="en-US" dirty="0"/>
          </a:p>
        </p:txBody>
      </p:sp>
    </p:spTree>
    <p:extLst>
      <p:ext uri="{BB962C8B-B14F-4D97-AF65-F5344CB8AC3E}">
        <p14:creationId xmlns:p14="http://schemas.microsoft.com/office/powerpoint/2010/main" val="1723288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500"/>
                                        <p:tgtEl>
                                          <p:spTgt spid="5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fade">
                                      <p:cBhvr>
                                        <p:cTn id="2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asellaDiTesto 10"/>
          <p:cNvSpPr txBox="1"/>
          <p:nvPr/>
        </p:nvSpPr>
        <p:spPr>
          <a:xfrm>
            <a:off x="3986034" y="45388"/>
            <a:ext cx="2318583" cy="646331"/>
          </a:xfrm>
          <a:prstGeom prst="rect">
            <a:avLst/>
          </a:prstGeom>
          <a:solidFill>
            <a:schemeClr val="accent1">
              <a:lumMod val="60000"/>
              <a:lumOff val="40000"/>
            </a:schemeClr>
          </a:solidFill>
        </p:spPr>
        <p:txBody>
          <a:bodyPr wrap="none" rtlCol="0">
            <a:spAutoFit/>
          </a:bodyPr>
          <a:lstStyle/>
          <a:p>
            <a:r>
              <a:rPr lang="it-IT" sz="3600" dirty="0" smtClean="0">
                <a:ln w="0"/>
                <a:effectLst>
                  <a:outerShdw blurRad="38100" dist="19050" dir="2700000" algn="tl" rotWithShape="0">
                    <a:schemeClr val="dk1">
                      <a:alpha val="40000"/>
                    </a:schemeClr>
                  </a:outerShdw>
                </a:effectLst>
                <a:latin typeface="+mj-lt"/>
                <a:ea typeface="+mj-ea"/>
                <a:cs typeface="+mj-cs"/>
              </a:rPr>
              <a:t>EBSD </a:t>
            </a:r>
            <a:r>
              <a:rPr lang="it-IT" sz="3600" dirty="0" err="1" smtClean="0">
                <a:ln w="0"/>
                <a:effectLst>
                  <a:outerShdw blurRad="38100" dist="19050" dir="2700000" algn="tl" rotWithShape="0">
                    <a:schemeClr val="dk1">
                      <a:alpha val="40000"/>
                    </a:schemeClr>
                  </a:outerShdw>
                </a:effectLst>
                <a:latin typeface="+mj-lt"/>
                <a:ea typeface="+mj-ea"/>
                <a:cs typeface="+mj-cs"/>
              </a:rPr>
              <a:t>maps</a:t>
            </a:r>
            <a:endParaRPr lang="it-IT" sz="2000" b="1" baseline="-25000" dirty="0">
              <a:solidFill>
                <a:srgbClr val="00FF00"/>
              </a:solidFill>
              <a:latin typeface="Eras Medium ITC" panose="020B0602030504020804" pitchFamily="34" charset="0"/>
            </a:endParaRPr>
          </a:p>
        </p:txBody>
      </p:sp>
      <p:grpSp>
        <p:nvGrpSpPr>
          <p:cNvPr id="3" name="Gruppo 2"/>
          <p:cNvGrpSpPr/>
          <p:nvPr/>
        </p:nvGrpSpPr>
        <p:grpSpPr>
          <a:xfrm>
            <a:off x="9755470" y="416264"/>
            <a:ext cx="1629865" cy="5051299"/>
            <a:chOff x="9755470" y="416264"/>
            <a:chExt cx="1629865" cy="5051299"/>
          </a:xfrm>
        </p:grpSpPr>
        <p:pic>
          <p:nvPicPr>
            <p:cNvPr id="8" name="Immagine 7" descr="FS4017 Specimen 2 125x Map Data 9-Map"/>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55470" y="1022899"/>
              <a:ext cx="1629865" cy="4444664"/>
            </a:xfrm>
            <a:prstGeom prst="rect">
              <a:avLst/>
            </a:prstGeom>
            <a:noFill/>
            <a:ln>
              <a:noFill/>
            </a:ln>
          </p:spPr>
        </p:pic>
        <p:sp>
          <p:nvSpPr>
            <p:cNvPr id="12" name="CasellaDiTesto 11"/>
            <p:cNvSpPr txBox="1"/>
            <p:nvPr/>
          </p:nvSpPr>
          <p:spPr>
            <a:xfrm>
              <a:off x="9866419" y="416264"/>
              <a:ext cx="1207382" cy="400110"/>
            </a:xfrm>
            <a:prstGeom prst="rect">
              <a:avLst/>
            </a:prstGeom>
            <a:noFill/>
          </p:spPr>
          <p:txBody>
            <a:bodyPr wrap="none" rtlCol="0">
              <a:spAutoFit/>
            </a:bodyPr>
            <a:lstStyle/>
            <a:p>
              <a:r>
                <a:rPr lang="it-IT" sz="2000" b="1" dirty="0" smtClean="0">
                  <a:latin typeface="Eras Medium ITC" panose="020B0602030504020804" pitchFamily="34" charset="0"/>
                </a:rPr>
                <a:t>Fe(</a:t>
              </a:r>
              <a:r>
                <a:rPr lang="it-IT" sz="2000" b="1" dirty="0" err="1" smtClean="0">
                  <a:latin typeface="Eras Medium ITC" panose="020B0602030504020804" pitchFamily="34" charset="0"/>
                </a:rPr>
                <a:t>Se,Te</a:t>
              </a:r>
              <a:r>
                <a:rPr lang="it-IT" sz="2000" b="1" dirty="0" smtClean="0">
                  <a:latin typeface="Eras Medium ITC" panose="020B0602030504020804" pitchFamily="34" charset="0"/>
                </a:rPr>
                <a:t>)</a:t>
              </a:r>
              <a:endParaRPr lang="it-IT" sz="2000" b="1" dirty="0">
                <a:latin typeface="Eras Medium ITC" panose="020B0602030504020804" pitchFamily="34" charset="0"/>
              </a:endParaRPr>
            </a:p>
          </p:txBody>
        </p:sp>
      </p:grpSp>
      <p:sp>
        <p:nvSpPr>
          <p:cNvPr id="15" name="CasellaDiTesto 14"/>
          <p:cNvSpPr txBox="1"/>
          <p:nvPr/>
        </p:nvSpPr>
        <p:spPr>
          <a:xfrm>
            <a:off x="2253187" y="5896340"/>
            <a:ext cx="6979959" cy="707886"/>
          </a:xfrm>
          <a:prstGeom prst="rect">
            <a:avLst/>
          </a:prstGeom>
          <a:solidFill>
            <a:schemeClr val="accent3">
              <a:lumMod val="60000"/>
              <a:lumOff val="40000"/>
            </a:schemeClr>
          </a:solidFill>
          <a:ln>
            <a:solidFill>
              <a:schemeClr val="accent1"/>
            </a:solidFill>
          </a:ln>
        </p:spPr>
        <p:txBody>
          <a:bodyPr wrap="square" rtlCol="0">
            <a:spAutoFit/>
          </a:bodyPr>
          <a:lstStyle/>
          <a:p>
            <a:pPr algn="ctr"/>
            <a:r>
              <a:rPr lang="it-IT" sz="2000" dirty="0" err="1" smtClean="0"/>
              <a:t>Well-connected</a:t>
            </a:r>
            <a:r>
              <a:rPr lang="it-IT" sz="2000" dirty="0" smtClean="0"/>
              <a:t> </a:t>
            </a:r>
            <a:r>
              <a:rPr lang="it-IT" sz="2000" dirty="0" err="1" smtClean="0"/>
              <a:t>microstructure</a:t>
            </a:r>
            <a:r>
              <a:rPr lang="it-IT" sz="2000" dirty="0" smtClean="0"/>
              <a:t> with </a:t>
            </a:r>
            <a:r>
              <a:rPr lang="it-IT" sz="2000" dirty="0" err="1" smtClean="0"/>
              <a:t>majority</a:t>
            </a:r>
            <a:r>
              <a:rPr lang="it-IT" sz="2000" dirty="0" smtClean="0"/>
              <a:t> of </a:t>
            </a:r>
            <a:r>
              <a:rPr lang="it-IT" sz="2000" dirty="0" err="1" smtClean="0"/>
              <a:t>GBs</a:t>
            </a:r>
            <a:r>
              <a:rPr lang="it-IT" sz="2000" dirty="0" smtClean="0"/>
              <a:t> </a:t>
            </a:r>
            <a:r>
              <a:rPr lang="it-IT" sz="2000" dirty="0" err="1" smtClean="0"/>
              <a:t>below</a:t>
            </a:r>
            <a:r>
              <a:rPr lang="it-IT" sz="2000" dirty="0" smtClean="0"/>
              <a:t> 10°</a:t>
            </a:r>
          </a:p>
          <a:p>
            <a:pPr algn="ctr"/>
            <a:r>
              <a:rPr lang="it-IT" sz="2000" dirty="0" smtClean="0"/>
              <a:t>FST and CeO</a:t>
            </a:r>
            <a:r>
              <a:rPr lang="it-IT" sz="2000" baseline="-25000" dirty="0" smtClean="0"/>
              <a:t>2</a:t>
            </a:r>
            <a:r>
              <a:rPr lang="it-IT" sz="2000" dirty="0" smtClean="0"/>
              <a:t> show the </a:t>
            </a:r>
            <a:r>
              <a:rPr lang="it-IT" sz="2000" dirty="0" err="1" smtClean="0"/>
              <a:t>same</a:t>
            </a:r>
            <a:r>
              <a:rPr lang="it-IT" sz="2000" dirty="0" smtClean="0"/>
              <a:t> </a:t>
            </a:r>
            <a:r>
              <a:rPr lang="it-IT" sz="2000" dirty="0" err="1" smtClean="0"/>
              <a:t>microstructure</a:t>
            </a:r>
            <a:endParaRPr lang="it-IT" sz="2000" dirty="0" smtClean="0"/>
          </a:p>
        </p:txBody>
      </p:sp>
      <p:grpSp>
        <p:nvGrpSpPr>
          <p:cNvPr id="23" name="Gruppo 22"/>
          <p:cNvGrpSpPr/>
          <p:nvPr/>
        </p:nvGrpSpPr>
        <p:grpSpPr>
          <a:xfrm>
            <a:off x="2049445" y="983153"/>
            <a:ext cx="7346292" cy="2210657"/>
            <a:chOff x="2049445" y="983153"/>
            <a:chExt cx="7346292" cy="2210657"/>
          </a:xfrm>
        </p:grpSpPr>
        <p:pic>
          <p:nvPicPr>
            <p:cNvPr id="6" name="Immagine 5" descr="FS4017 Specimen 2 125x CeO2 Map Data 10-Legend"/>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68916" y="983153"/>
              <a:ext cx="7112412" cy="1919223"/>
            </a:xfrm>
            <a:prstGeom prst="rect">
              <a:avLst/>
            </a:prstGeom>
            <a:noFill/>
            <a:ln>
              <a:noFill/>
            </a:ln>
          </p:spPr>
        </p:pic>
        <p:sp>
          <p:nvSpPr>
            <p:cNvPr id="13" name="Rettangolo 12"/>
            <p:cNvSpPr/>
            <p:nvPr/>
          </p:nvSpPr>
          <p:spPr>
            <a:xfrm>
              <a:off x="2049445" y="2824478"/>
              <a:ext cx="7346292" cy="369332"/>
            </a:xfrm>
            <a:prstGeom prst="rect">
              <a:avLst/>
            </a:prstGeom>
          </p:spPr>
          <p:txBody>
            <a:bodyPr wrap="square">
              <a:spAutoFit/>
            </a:bodyPr>
            <a:lstStyle/>
            <a:p>
              <a:r>
                <a:rPr lang="en-US" dirty="0" smtClean="0">
                  <a:solidFill>
                    <a:srgbClr val="002060"/>
                  </a:solidFill>
                </a:rPr>
                <a:t>Sharp {</a:t>
              </a:r>
              <a:r>
                <a:rPr lang="en-US" dirty="0">
                  <a:solidFill>
                    <a:srgbClr val="002060"/>
                  </a:solidFill>
                </a:rPr>
                <a:t>001</a:t>
              </a:r>
              <a:r>
                <a:rPr lang="en-US" dirty="0" smtClean="0">
                  <a:solidFill>
                    <a:srgbClr val="002060"/>
                  </a:solidFill>
                </a:rPr>
                <a:t>}&lt;010</a:t>
              </a:r>
              <a:r>
                <a:rPr lang="en-US" dirty="0">
                  <a:solidFill>
                    <a:srgbClr val="002060"/>
                  </a:solidFill>
                </a:rPr>
                <a:t>&gt; texture, with </a:t>
              </a:r>
              <a:r>
                <a:rPr lang="en-US" dirty="0" smtClean="0">
                  <a:solidFill>
                    <a:srgbClr val="002060"/>
                  </a:solidFill>
                </a:rPr>
                <a:t>99.2% </a:t>
              </a:r>
              <a:r>
                <a:rPr lang="en-US" dirty="0">
                  <a:solidFill>
                    <a:srgbClr val="002060"/>
                  </a:solidFill>
                </a:rPr>
                <a:t>of points oriented within </a:t>
              </a:r>
              <a:r>
                <a:rPr lang="en-US" dirty="0" smtClean="0">
                  <a:solidFill>
                    <a:srgbClr val="002060"/>
                  </a:solidFill>
                </a:rPr>
                <a:t>10°.</a:t>
              </a:r>
              <a:endParaRPr lang="it-IT" dirty="0">
                <a:solidFill>
                  <a:srgbClr val="002060"/>
                </a:solidFill>
              </a:endParaRPr>
            </a:p>
          </p:txBody>
        </p:sp>
        <p:sp>
          <p:nvSpPr>
            <p:cNvPr id="21" name="Rettangolo 20"/>
            <p:cNvSpPr/>
            <p:nvPr/>
          </p:nvSpPr>
          <p:spPr>
            <a:xfrm>
              <a:off x="7818478" y="1233944"/>
              <a:ext cx="787395" cy="400110"/>
            </a:xfrm>
            <a:prstGeom prst="rect">
              <a:avLst/>
            </a:prstGeom>
          </p:spPr>
          <p:txBody>
            <a:bodyPr wrap="none">
              <a:spAutoFit/>
            </a:bodyPr>
            <a:lstStyle/>
            <a:p>
              <a:r>
                <a:rPr lang="it-IT" sz="2000" b="1" dirty="0">
                  <a:latin typeface="Eras Medium ITC" panose="020B0602030504020804" pitchFamily="34" charset="0"/>
                </a:rPr>
                <a:t>CeO</a:t>
              </a:r>
              <a:r>
                <a:rPr lang="it-IT" sz="2000" b="1" baseline="-25000" dirty="0">
                  <a:latin typeface="Eras Medium ITC" panose="020B0602030504020804" pitchFamily="34" charset="0"/>
                </a:rPr>
                <a:t>2</a:t>
              </a:r>
            </a:p>
          </p:txBody>
        </p:sp>
      </p:grpSp>
      <p:grpSp>
        <p:nvGrpSpPr>
          <p:cNvPr id="24" name="Gruppo 23"/>
          <p:cNvGrpSpPr/>
          <p:nvPr/>
        </p:nvGrpSpPr>
        <p:grpSpPr>
          <a:xfrm>
            <a:off x="2035704" y="3603427"/>
            <a:ext cx="7373773" cy="2195537"/>
            <a:chOff x="2035704" y="3603427"/>
            <a:chExt cx="7373773" cy="2195537"/>
          </a:xfrm>
        </p:grpSpPr>
        <p:pic>
          <p:nvPicPr>
            <p:cNvPr id="10" name="Immagine 9" descr="FS4017 Specimen 2 125x Map Data 9-Legend"/>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155238" y="3603427"/>
              <a:ext cx="7077908" cy="1877428"/>
            </a:xfrm>
            <a:prstGeom prst="rect">
              <a:avLst/>
            </a:prstGeom>
            <a:noFill/>
            <a:ln>
              <a:noFill/>
            </a:ln>
          </p:spPr>
        </p:pic>
        <p:sp>
          <p:nvSpPr>
            <p:cNvPr id="14" name="Rettangolo 13"/>
            <p:cNvSpPr/>
            <p:nvPr/>
          </p:nvSpPr>
          <p:spPr>
            <a:xfrm>
              <a:off x="2035704" y="5429632"/>
              <a:ext cx="7373773" cy="369332"/>
            </a:xfrm>
            <a:prstGeom prst="rect">
              <a:avLst/>
            </a:prstGeom>
          </p:spPr>
          <p:txBody>
            <a:bodyPr wrap="square">
              <a:spAutoFit/>
            </a:bodyPr>
            <a:lstStyle/>
            <a:p>
              <a:r>
                <a:rPr lang="en-US" dirty="0">
                  <a:solidFill>
                    <a:srgbClr val="002060"/>
                  </a:solidFill>
                </a:rPr>
                <a:t>Sharp {001}&lt;010&gt; texture, with 98.9% of points oriented within 10°.</a:t>
              </a:r>
              <a:endParaRPr lang="it-IT" dirty="0">
                <a:solidFill>
                  <a:srgbClr val="002060"/>
                </a:solidFill>
              </a:endParaRPr>
            </a:p>
          </p:txBody>
        </p:sp>
        <p:sp>
          <p:nvSpPr>
            <p:cNvPr id="22" name="Rettangolo 21"/>
            <p:cNvSpPr/>
            <p:nvPr/>
          </p:nvSpPr>
          <p:spPr>
            <a:xfrm>
              <a:off x="7608484" y="3921536"/>
              <a:ext cx="1207382" cy="400110"/>
            </a:xfrm>
            <a:prstGeom prst="rect">
              <a:avLst/>
            </a:prstGeom>
          </p:spPr>
          <p:txBody>
            <a:bodyPr wrap="none">
              <a:spAutoFit/>
            </a:bodyPr>
            <a:lstStyle/>
            <a:p>
              <a:r>
                <a:rPr lang="it-IT" sz="2000" b="1" dirty="0" smtClean="0">
                  <a:latin typeface="Eras Medium ITC" panose="020B0602030504020804" pitchFamily="34" charset="0"/>
                </a:rPr>
                <a:t>Fe(</a:t>
              </a:r>
              <a:r>
                <a:rPr lang="it-IT" sz="2000" b="1" dirty="0" err="1" smtClean="0">
                  <a:latin typeface="Eras Medium ITC" panose="020B0602030504020804" pitchFamily="34" charset="0"/>
                </a:rPr>
                <a:t>Se,Te</a:t>
              </a:r>
              <a:r>
                <a:rPr lang="it-IT" sz="2000" b="1" dirty="0" smtClean="0">
                  <a:latin typeface="Eras Medium ITC" panose="020B0602030504020804" pitchFamily="34" charset="0"/>
                </a:rPr>
                <a:t>)</a:t>
              </a:r>
              <a:endParaRPr lang="it-IT" sz="2000" b="1" baseline="-25000" dirty="0">
                <a:latin typeface="Eras Medium ITC" panose="020B0602030504020804" pitchFamily="34" charset="0"/>
              </a:endParaRPr>
            </a:p>
          </p:txBody>
        </p:sp>
      </p:grpSp>
      <p:grpSp>
        <p:nvGrpSpPr>
          <p:cNvPr id="2" name="Gruppo 1"/>
          <p:cNvGrpSpPr/>
          <p:nvPr/>
        </p:nvGrpSpPr>
        <p:grpSpPr>
          <a:xfrm>
            <a:off x="180883" y="493622"/>
            <a:ext cx="1480283" cy="5120676"/>
            <a:chOff x="336884" y="463560"/>
            <a:chExt cx="1480283" cy="5120676"/>
          </a:xfrm>
        </p:grpSpPr>
        <p:pic>
          <p:nvPicPr>
            <p:cNvPr id="4" name="Immagine 3" descr="FS4017 Specimen 2 125x CeO2 Map Data 10-Map"/>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36884" y="1022899"/>
              <a:ext cx="1480283" cy="4561337"/>
            </a:xfrm>
            <a:prstGeom prst="rect">
              <a:avLst/>
            </a:prstGeom>
            <a:noFill/>
            <a:ln>
              <a:noFill/>
            </a:ln>
          </p:spPr>
        </p:pic>
        <p:sp>
          <p:nvSpPr>
            <p:cNvPr id="16" name="Rettangolo 15"/>
            <p:cNvSpPr/>
            <p:nvPr/>
          </p:nvSpPr>
          <p:spPr>
            <a:xfrm>
              <a:off x="683327" y="463560"/>
              <a:ext cx="787395" cy="400110"/>
            </a:xfrm>
            <a:prstGeom prst="rect">
              <a:avLst/>
            </a:prstGeom>
          </p:spPr>
          <p:txBody>
            <a:bodyPr wrap="none">
              <a:spAutoFit/>
            </a:bodyPr>
            <a:lstStyle/>
            <a:p>
              <a:r>
                <a:rPr lang="it-IT" sz="2000" b="1" dirty="0">
                  <a:latin typeface="Eras Medium ITC" panose="020B0602030504020804" pitchFamily="34" charset="0"/>
                </a:rPr>
                <a:t>CeO</a:t>
              </a:r>
              <a:r>
                <a:rPr lang="it-IT" sz="2000" b="1" baseline="-25000" dirty="0">
                  <a:latin typeface="Eras Medium ITC" panose="020B0602030504020804" pitchFamily="34" charset="0"/>
                </a:rPr>
                <a:t>2</a:t>
              </a:r>
            </a:p>
          </p:txBody>
        </p:sp>
      </p:grpSp>
      <p:pic>
        <p:nvPicPr>
          <p:cNvPr id="18" name="Immagin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3990" y="112430"/>
            <a:ext cx="1532546" cy="83685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92263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1517968" y="179981"/>
            <a:ext cx="6418488" cy="646331"/>
          </a:xfrm>
          <a:prstGeom prst="rect">
            <a:avLst/>
          </a:prstGeom>
          <a:solidFill>
            <a:schemeClr val="accent1">
              <a:lumMod val="60000"/>
              <a:lumOff val="40000"/>
            </a:schemeClr>
          </a:solidFill>
        </p:spPr>
        <p:style>
          <a:lnRef idx="2">
            <a:schemeClr val="accent6">
              <a:shade val="50000"/>
            </a:schemeClr>
          </a:lnRef>
          <a:fillRef idx="1">
            <a:schemeClr val="accent6"/>
          </a:fillRef>
          <a:effectRef idx="0">
            <a:schemeClr val="accent6"/>
          </a:effectRef>
          <a:fontRef idx="minor">
            <a:schemeClr val="lt1"/>
          </a:fontRef>
        </p:style>
        <p:txBody>
          <a:bodyPr wrap="none">
            <a:spAutoFit/>
          </a:bodyPr>
          <a:lstStyle>
            <a:defPPr>
              <a:defRPr lang="en-US"/>
            </a:defPPr>
            <a:lvl1pPr>
              <a:defRPr sz="36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it-IT" dirty="0" err="1" smtClean="0">
                <a:ln w="0"/>
                <a:solidFill>
                  <a:schemeClr val="tx1"/>
                </a:solidFill>
                <a:effectLst>
                  <a:outerShdw blurRad="38100" dist="19050" dir="2700000" algn="tl" rotWithShape="0">
                    <a:schemeClr val="dk1">
                      <a:alpha val="40000"/>
                    </a:schemeClr>
                  </a:outerShdw>
                </a:effectLst>
              </a:rPr>
              <a:t>Superconducting</a:t>
            </a:r>
            <a:r>
              <a:rPr lang="it-IT" dirty="0" smtClean="0">
                <a:ln w="0"/>
                <a:solidFill>
                  <a:schemeClr val="tx1"/>
                </a:solidFill>
                <a:effectLst>
                  <a:outerShdw blurRad="38100" dist="19050" dir="2700000" algn="tl" rotWithShape="0">
                    <a:schemeClr val="dk1">
                      <a:alpha val="40000"/>
                    </a:schemeClr>
                  </a:outerShdw>
                </a:effectLst>
              </a:rPr>
              <a:t> </a:t>
            </a:r>
            <a:r>
              <a:rPr lang="it-IT" dirty="0" err="1" smtClean="0">
                <a:ln w="0"/>
                <a:solidFill>
                  <a:schemeClr val="tx1"/>
                </a:solidFill>
                <a:effectLst>
                  <a:outerShdw blurRad="38100" dist="19050" dir="2700000" algn="tl" rotWithShape="0">
                    <a:schemeClr val="dk1">
                      <a:alpha val="40000"/>
                    </a:schemeClr>
                  </a:outerShdw>
                </a:effectLst>
              </a:rPr>
              <a:t>characterization</a:t>
            </a:r>
            <a:endParaRPr lang="it-IT" dirty="0">
              <a:ln w="0"/>
              <a:solidFill>
                <a:schemeClr val="tx1"/>
              </a:solidFill>
              <a:effectLst>
                <a:outerShdw blurRad="38100" dist="19050" dir="2700000" algn="tl" rotWithShape="0">
                  <a:schemeClr val="dk1">
                    <a:alpha val="40000"/>
                  </a:schemeClr>
                </a:outerShdw>
              </a:effectLst>
            </a:endParaRPr>
          </a:p>
        </p:txBody>
      </p:sp>
      <p:sp>
        <p:nvSpPr>
          <p:cNvPr id="6" name="CasellaDiTesto 5"/>
          <p:cNvSpPr txBox="1"/>
          <p:nvPr/>
        </p:nvSpPr>
        <p:spPr>
          <a:xfrm>
            <a:off x="1856701" y="5077132"/>
            <a:ext cx="3154005" cy="707886"/>
          </a:xfrm>
          <a:prstGeom prst="rect">
            <a:avLst/>
          </a:prstGeom>
          <a:solidFill>
            <a:schemeClr val="bg1"/>
          </a:solidFill>
        </p:spPr>
        <p:txBody>
          <a:bodyPr wrap="none" rtlCol="0">
            <a:spAutoFit/>
          </a:bodyPr>
          <a:lstStyle/>
          <a:p>
            <a:pPr marL="342900" indent="-342900">
              <a:buClr>
                <a:srgbClr val="FF0000"/>
              </a:buClr>
              <a:buFont typeface="Wingdings" panose="05000000000000000000" pitchFamily="2" charset="2"/>
              <a:buChar char="ü"/>
            </a:pPr>
            <a:r>
              <a:rPr lang="it-IT" sz="2000" dirty="0" smtClean="0">
                <a:effectLst>
                  <a:outerShdw blurRad="38100" dist="38100" dir="2700000" algn="tl">
                    <a:srgbClr val="000000">
                      <a:alpha val="43137"/>
                    </a:srgbClr>
                  </a:outerShdw>
                </a:effectLst>
              </a:rPr>
              <a:t>T</a:t>
            </a:r>
            <a:r>
              <a:rPr lang="it-IT" sz="2000" baseline="-25000" dirty="0" smtClean="0">
                <a:effectLst>
                  <a:outerShdw blurRad="38100" dist="38100" dir="2700000" algn="tl">
                    <a:srgbClr val="000000">
                      <a:alpha val="43137"/>
                    </a:srgbClr>
                  </a:outerShdw>
                </a:effectLst>
              </a:rPr>
              <a:t>c0</a:t>
            </a:r>
            <a:r>
              <a:rPr lang="it-IT" sz="2000" dirty="0" smtClean="0">
                <a:effectLst>
                  <a:outerShdw blurRad="38100" dist="38100" dir="2700000" algn="tl">
                    <a:srgbClr val="000000">
                      <a:alpha val="43137"/>
                    </a:srgbClr>
                  </a:outerShdw>
                </a:effectLst>
              </a:rPr>
              <a:t> ≈  18K </a:t>
            </a:r>
          </a:p>
          <a:p>
            <a:pPr marL="342900" indent="-342900">
              <a:buClr>
                <a:srgbClr val="FF0000"/>
              </a:buClr>
              <a:buFont typeface="Wingdings" panose="05000000000000000000" pitchFamily="2" charset="2"/>
              <a:buChar char="ü"/>
            </a:pPr>
            <a:r>
              <a:rPr lang="it-IT" sz="2000" dirty="0" smtClean="0">
                <a:effectLst>
                  <a:outerShdw blurRad="38100" dist="38100" dir="2700000" algn="tl">
                    <a:srgbClr val="000000">
                      <a:alpha val="43137"/>
                    </a:srgbClr>
                  </a:outerShdw>
                </a:effectLst>
              </a:rPr>
              <a:t>H</a:t>
            </a:r>
            <a:r>
              <a:rPr lang="it-IT" sz="2000" baseline="-25000" dirty="0" smtClean="0">
                <a:effectLst>
                  <a:outerShdw blurRad="38100" dist="38100" dir="2700000" algn="tl">
                    <a:srgbClr val="000000">
                      <a:alpha val="43137"/>
                    </a:srgbClr>
                  </a:outerShdw>
                </a:effectLst>
              </a:rPr>
              <a:t>c2</a:t>
            </a:r>
            <a:r>
              <a:rPr lang="it-IT" sz="2000" dirty="0" smtClean="0">
                <a:effectLst>
                  <a:outerShdw blurRad="38100" dist="38100" dir="2700000" algn="tl">
                    <a:srgbClr val="000000">
                      <a:alpha val="43137"/>
                    </a:srgbClr>
                  </a:outerShdw>
                </a:effectLst>
              </a:rPr>
              <a:t> </a:t>
            </a:r>
            <a:r>
              <a:rPr lang="it-IT" sz="2000" dirty="0" err="1" smtClean="0">
                <a:effectLst>
                  <a:outerShdw blurRad="38100" dist="38100" dir="2700000" algn="tl">
                    <a:srgbClr val="000000">
                      <a:alpha val="43137"/>
                    </a:srgbClr>
                  </a:outerShdw>
                </a:effectLst>
              </a:rPr>
              <a:t>slopes</a:t>
            </a:r>
            <a:r>
              <a:rPr lang="it-IT" sz="2000" dirty="0" smtClean="0">
                <a:effectLst>
                  <a:outerShdw blurRad="38100" dist="38100" dir="2700000" algn="tl">
                    <a:srgbClr val="000000">
                      <a:alpha val="43137"/>
                    </a:srgbClr>
                  </a:outerShdw>
                </a:effectLst>
              </a:rPr>
              <a:t> are </a:t>
            </a:r>
            <a:r>
              <a:rPr lang="it-IT" sz="2000" dirty="0" err="1" smtClean="0">
                <a:effectLst>
                  <a:outerShdw blurRad="38100" dist="38100" dir="2700000" algn="tl">
                    <a:srgbClr val="000000">
                      <a:alpha val="43137"/>
                    </a:srgbClr>
                  </a:outerShdw>
                </a:effectLst>
              </a:rPr>
              <a:t>very</a:t>
            </a:r>
            <a:r>
              <a:rPr lang="it-IT" sz="2000" dirty="0" smtClean="0">
                <a:effectLst>
                  <a:outerShdw blurRad="38100" dist="38100" dir="2700000" algn="tl">
                    <a:srgbClr val="000000">
                      <a:alpha val="43137"/>
                    </a:srgbClr>
                  </a:outerShdw>
                </a:effectLst>
              </a:rPr>
              <a:t> </a:t>
            </a:r>
            <a:r>
              <a:rPr lang="it-IT" sz="2000" dirty="0" err="1" smtClean="0">
                <a:effectLst>
                  <a:outerShdw blurRad="38100" dist="38100" dir="2700000" algn="tl">
                    <a:srgbClr val="000000">
                      <a:alpha val="43137"/>
                    </a:srgbClr>
                  </a:outerShdw>
                </a:effectLst>
              </a:rPr>
              <a:t>sharp</a:t>
            </a:r>
            <a:endParaRPr lang="it-IT" sz="2000" dirty="0">
              <a:effectLst>
                <a:outerShdw blurRad="38100" dist="38100" dir="2700000" algn="tl">
                  <a:srgbClr val="000000">
                    <a:alpha val="43137"/>
                  </a:srgbClr>
                </a:outerShdw>
              </a:effectLst>
            </a:endParaRPr>
          </a:p>
        </p:txBody>
      </p:sp>
      <p:grpSp>
        <p:nvGrpSpPr>
          <p:cNvPr id="22" name="Gruppo 21"/>
          <p:cNvGrpSpPr/>
          <p:nvPr/>
        </p:nvGrpSpPr>
        <p:grpSpPr>
          <a:xfrm>
            <a:off x="561474" y="842184"/>
            <a:ext cx="5959077" cy="4185471"/>
            <a:chOff x="5530341" y="769219"/>
            <a:chExt cx="6286789" cy="4413079"/>
          </a:xfrm>
        </p:grpSpPr>
        <mc:AlternateContent xmlns:mc="http://schemas.openxmlformats.org/markup-compatibility/2006" xmlns:a14="http://schemas.microsoft.com/office/drawing/2010/main">
          <mc:Choice Requires="a14">
            <p:graphicFrame>
              <p:nvGraphicFramePr>
                <p:cNvPr id="11" name="Oggetto 10"/>
                <p:cNvGraphicFramePr>
                  <a:graphicFrameLocks noChangeAspect="1"/>
                </p:cNvGraphicFramePr>
                <p:nvPr>
                  <p:extLst>
                    <p:ext uri="{D42A27DB-BD31-4B8C-83A1-F6EECF244321}">
                      <p14:modId xmlns:p14="http://schemas.microsoft.com/office/powerpoint/2010/main" val="734127549"/>
                    </p:ext>
                  </p:extLst>
                </p:nvPr>
              </p:nvGraphicFramePr>
              <p:xfrm>
                <a:off x="5530341" y="769219"/>
                <a:ext cx="6286789" cy="4413079"/>
              </p:xfrm>
              <a:graphic>
                <a:graphicData uri="http://schemas.openxmlformats.org/presentationml/2006/ole">
                  <mc:AlternateContent>
                    <mc:Choice xmlns:v="urn:schemas-microsoft-com:vml" Requires="v">
                      <p:oleObj spid="_x0000_s24811" name="Graph" r:id="rId3" imgW="4131360" imgH="2898720" progId="Origin50.Graph">
                        <p:embed/>
                      </p:oleObj>
                    </mc:Choice>
                    <mc:Fallback>
                      <p:oleObj name="Graph" r:id="rId3" imgW="4131360" imgH="2898720" progId="Origin50.Graph">
                        <p:embed/>
                        <p:pic>
                          <p:nvPicPr>
                            <p:cNvPr id="11" name="Oggetto 10"/>
                            <p:cNvPicPr/>
                            <p:nvPr/>
                          </p:nvPicPr>
                          <p:blipFill>
                            <a:blip r:embed="rId4"/>
                            <a:stretch>
                              <a:fillRect/>
                            </a:stretch>
                          </p:blipFill>
                          <p:spPr>
                            <a:xfrm>
                              <a:off x="5530341" y="769219"/>
                              <a:ext cx="6286789" cy="4413079"/>
                            </a:xfrm>
                            <a:prstGeom prst="rect">
                              <a:avLst/>
                            </a:prstGeom>
                          </p:spPr>
                        </p:pic>
                      </p:oleObj>
                    </mc:Fallback>
                  </mc:AlternateContent>
                </a:graphicData>
              </a:graphic>
            </p:graphicFrame>
          </mc:Choice>
          <mc:Fallback xmlns="">
            <p:graphicFrame>
              <p:nvGraphicFramePr>
                <p:cNvPr id="11" name="Oggetto 10"/>
                <p:cNvGraphicFramePr>
                  <a:graphicFrameLocks noChangeAspect="1"/>
                </p:cNvGraphicFramePr>
                <p:nvPr>
                  <p:extLst>
                    <p:ext uri="{D42A27DB-BD31-4B8C-83A1-F6EECF244321}">
                      <p14:modId xmlns:p14="http://schemas.microsoft.com/office/powerpoint/2010/main" val="734127549"/>
                    </p:ext>
                  </p:extLst>
                </p:nvPr>
              </p:nvGraphicFramePr>
              <p:xfrm>
                <a:off x="5530341" y="769219"/>
                <a:ext cx="6286789" cy="4413079"/>
              </p:xfrm>
              <a:graphic>
                <a:graphicData uri="http://schemas.openxmlformats.org/presentationml/2006/ole">
                  <mc:AlternateContent>
                    <mc:Choice xmlns:v="urn:schemas-microsoft-com:vml" Requires="v">
                      <p:oleObj spid="_x0000_s24731" name="Graph" r:id="rId5" imgW="4131360" imgH="2898720" progId="Origin50.Graph">
                        <p:embed/>
                      </p:oleObj>
                    </mc:Choice>
                    <mc:Fallback>
                      <p:oleObj name="Graph" r:id="rId5" imgW="4131360" imgH="2898720" progId="Origin50.Graph">
                        <p:embed/>
                        <p:pic>
                          <p:nvPicPr>
                            <p:cNvPr id="11" name="Oggetto 10"/>
                            <p:cNvPicPr/>
                            <p:nvPr/>
                          </p:nvPicPr>
                          <p:blipFill>
                            <a:blip r:embed="rId6"/>
                            <a:stretch>
                              <a:fillRect/>
                            </a:stretch>
                          </p:blipFill>
                          <p:spPr>
                            <a:xfrm>
                              <a:off x="5530341" y="769219"/>
                              <a:ext cx="6286789" cy="4413079"/>
                            </a:xfrm>
                            <a:prstGeom prst="rect">
                              <a:avLst/>
                            </a:prstGeom>
                          </p:spPr>
                        </p:pic>
                      </p:oleObj>
                    </mc:Fallback>
                  </mc:AlternateContent>
                </a:graphicData>
              </a:graphic>
            </p:graphicFrame>
          </mc:Fallback>
        </mc:AlternateContent>
        <p:cxnSp>
          <p:nvCxnSpPr>
            <p:cNvPr id="13" name="Connettore diritto 12"/>
            <p:cNvCxnSpPr/>
            <p:nvPr/>
          </p:nvCxnSpPr>
          <p:spPr>
            <a:xfrm flipH="1" flipV="1">
              <a:off x="9457509" y="2264229"/>
              <a:ext cx="345710" cy="2212079"/>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5" name="Connettore diritto 14"/>
            <p:cNvCxnSpPr/>
            <p:nvPr/>
          </p:nvCxnSpPr>
          <p:spPr>
            <a:xfrm flipH="1" flipV="1">
              <a:off x="8560526" y="1828800"/>
              <a:ext cx="1242694" cy="2658141"/>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0" name="CasellaDiTesto 19"/>
                <p:cNvSpPr txBox="1"/>
                <p:nvPr/>
              </p:nvSpPr>
              <p:spPr>
                <a:xfrm>
                  <a:off x="10043612" y="3630477"/>
                  <a:ext cx="1313180" cy="369332"/>
                </a:xfrm>
                <a:prstGeom prst="rect">
                  <a:avLst/>
                </a:prstGeom>
                <a:solidFill>
                  <a:schemeClr val="bg1"/>
                </a:solid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1" i="1" smtClean="0">
                            <a:solidFill>
                              <a:schemeClr val="tx1"/>
                            </a:solidFill>
                            <a:latin typeface="Cambria Math" panose="02040503050406030204" pitchFamily="18" charset="0"/>
                            <a:ea typeface="Cambria Math" panose="02040503050406030204" pitchFamily="18" charset="0"/>
                          </a:rPr>
                          <m:t>~</m:t>
                        </m:r>
                        <m:r>
                          <a:rPr lang="it-IT" b="1" i="1" smtClean="0">
                            <a:solidFill>
                              <a:schemeClr val="tx1"/>
                            </a:solidFill>
                            <a:latin typeface="Cambria Math" panose="02040503050406030204" pitchFamily="18" charset="0"/>
                            <a:ea typeface="Cambria Math" panose="02040503050406030204" pitchFamily="18" charset="0"/>
                          </a:rPr>
                          <m:t>𝟐𝟎𝟎</m:t>
                        </m:r>
                        <m:r>
                          <a:rPr lang="it-IT" b="1" i="1" smtClean="0">
                            <a:solidFill>
                              <a:schemeClr val="tx1"/>
                            </a:solidFill>
                            <a:latin typeface="Cambria Math" panose="02040503050406030204" pitchFamily="18" charset="0"/>
                            <a:ea typeface="Cambria Math" panose="02040503050406030204" pitchFamily="18" charset="0"/>
                          </a:rPr>
                          <m:t> </m:t>
                        </m:r>
                        <m:r>
                          <a:rPr lang="it-IT" b="1" i="1" smtClean="0">
                            <a:solidFill>
                              <a:schemeClr val="tx1"/>
                            </a:solidFill>
                            <a:latin typeface="Cambria Math" panose="02040503050406030204" pitchFamily="18" charset="0"/>
                            <a:ea typeface="Cambria Math" panose="02040503050406030204" pitchFamily="18" charset="0"/>
                          </a:rPr>
                          <m:t>𝑻</m:t>
                        </m:r>
                        <m:r>
                          <a:rPr lang="it-IT" b="1" i="1" smtClean="0">
                            <a:solidFill>
                              <a:schemeClr val="tx1"/>
                            </a:solidFill>
                            <a:latin typeface="Cambria Math" panose="02040503050406030204" pitchFamily="18" charset="0"/>
                            <a:ea typeface="Cambria Math" panose="02040503050406030204" pitchFamily="18" charset="0"/>
                          </a:rPr>
                          <m:t>/</m:t>
                        </m:r>
                        <m:r>
                          <a:rPr lang="it-IT" b="1" i="1" smtClean="0">
                            <a:solidFill>
                              <a:schemeClr val="tx1"/>
                            </a:solidFill>
                            <a:latin typeface="Cambria Math" panose="02040503050406030204" pitchFamily="18" charset="0"/>
                            <a:ea typeface="Cambria Math" panose="02040503050406030204" pitchFamily="18" charset="0"/>
                          </a:rPr>
                          <m:t>𝑲</m:t>
                        </m:r>
                      </m:oMath>
                    </m:oMathPara>
                  </a14:m>
                  <a:endParaRPr lang="en-US" b="1" dirty="0">
                    <a:solidFill>
                      <a:schemeClr val="tx1"/>
                    </a:solidFill>
                  </a:endParaRPr>
                </a:p>
              </p:txBody>
            </p:sp>
          </mc:Choice>
          <mc:Fallback xmlns="">
            <p:sp>
              <p:nvSpPr>
                <p:cNvPr id="20" name="CasellaDiTesto 19"/>
                <p:cNvSpPr txBox="1">
                  <a:spLocks noRot="1" noChangeAspect="1" noMove="1" noResize="1" noEditPoints="1" noAdjustHandles="1" noChangeArrowheads="1" noChangeShapeType="1" noTextEdit="1"/>
                </p:cNvSpPr>
                <p:nvPr/>
              </p:nvSpPr>
              <p:spPr>
                <a:xfrm>
                  <a:off x="10043612" y="3630477"/>
                  <a:ext cx="1313180" cy="369332"/>
                </a:xfrm>
                <a:prstGeom prst="rect">
                  <a:avLst/>
                </a:prstGeom>
                <a:blipFill>
                  <a:blip r:embed="rId7"/>
                  <a:stretch>
                    <a:fillRect b="-206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CasellaDiTesto 20"/>
                <p:cNvSpPr txBox="1"/>
                <p:nvPr/>
              </p:nvSpPr>
              <p:spPr>
                <a:xfrm>
                  <a:off x="9457509" y="3195783"/>
                  <a:ext cx="1251201" cy="389416"/>
                </a:xfrm>
                <a:prstGeom prst="rect">
                  <a:avLst/>
                </a:prstGeom>
                <a:solidFill>
                  <a:schemeClr val="bg1">
                    <a:alpha val="65882"/>
                  </a:schemeClr>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smtClean="0">
                            <a:solidFill>
                              <a:schemeClr val="tx1"/>
                            </a:solidFill>
                            <a:latin typeface="Cambria Math" panose="02040503050406030204" pitchFamily="18" charset="0"/>
                            <a:ea typeface="Cambria Math" panose="02040503050406030204" pitchFamily="18" charset="0"/>
                          </a:rPr>
                          <m:t>~</m:t>
                        </m:r>
                        <m:r>
                          <a:rPr lang="it-IT" b="1" i="1" smtClean="0">
                            <a:solidFill>
                              <a:schemeClr val="tx1"/>
                            </a:solidFill>
                            <a:latin typeface="Cambria Math" panose="02040503050406030204" pitchFamily="18" charset="0"/>
                            <a:ea typeface="Cambria Math" panose="02040503050406030204" pitchFamily="18" charset="0"/>
                          </a:rPr>
                          <m:t>𝟔𝟎</m:t>
                        </m:r>
                        <m:r>
                          <a:rPr lang="it-IT" b="1" i="1" smtClean="0">
                            <a:solidFill>
                              <a:schemeClr val="tx1"/>
                            </a:solidFill>
                            <a:latin typeface="Cambria Math" panose="02040503050406030204" pitchFamily="18" charset="0"/>
                            <a:ea typeface="Cambria Math" panose="02040503050406030204" pitchFamily="18" charset="0"/>
                          </a:rPr>
                          <m:t> </m:t>
                        </m:r>
                        <m:r>
                          <a:rPr lang="it-IT" b="1" i="1" smtClean="0">
                            <a:solidFill>
                              <a:schemeClr val="tx1"/>
                            </a:solidFill>
                            <a:latin typeface="Cambria Math" panose="02040503050406030204" pitchFamily="18" charset="0"/>
                            <a:ea typeface="Cambria Math" panose="02040503050406030204" pitchFamily="18" charset="0"/>
                          </a:rPr>
                          <m:t>𝑻</m:t>
                        </m:r>
                        <m:r>
                          <a:rPr lang="it-IT" b="1" i="1" smtClean="0">
                            <a:solidFill>
                              <a:schemeClr val="tx1"/>
                            </a:solidFill>
                            <a:latin typeface="Cambria Math" panose="02040503050406030204" pitchFamily="18" charset="0"/>
                            <a:ea typeface="Cambria Math" panose="02040503050406030204" pitchFamily="18" charset="0"/>
                          </a:rPr>
                          <m:t>/</m:t>
                        </m:r>
                        <m:r>
                          <a:rPr lang="it-IT" b="1" i="1" smtClean="0">
                            <a:solidFill>
                              <a:schemeClr val="tx1"/>
                            </a:solidFill>
                            <a:latin typeface="Cambria Math" panose="02040503050406030204" pitchFamily="18" charset="0"/>
                            <a:ea typeface="Cambria Math" panose="02040503050406030204" pitchFamily="18" charset="0"/>
                          </a:rPr>
                          <m:t>𝑲</m:t>
                        </m:r>
                      </m:oMath>
                    </m:oMathPara>
                  </a14:m>
                  <a:endParaRPr lang="en-US" b="1" dirty="0">
                    <a:solidFill>
                      <a:schemeClr val="tx1"/>
                    </a:solidFill>
                  </a:endParaRPr>
                </a:p>
              </p:txBody>
            </p:sp>
          </mc:Choice>
          <mc:Fallback xmlns="">
            <p:sp>
              <p:nvSpPr>
                <p:cNvPr id="21" name="CasellaDiTesto 20"/>
                <p:cNvSpPr txBox="1">
                  <a:spLocks noRot="1" noChangeAspect="1" noMove="1" noResize="1" noEditPoints="1" noAdjustHandles="1" noChangeArrowheads="1" noChangeShapeType="1" noTextEdit="1"/>
                </p:cNvSpPr>
                <p:nvPr/>
              </p:nvSpPr>
              <p:spPr>
                <a:xfrm>
                  <a:off x="9457509" y="3195783"/>
                  <a:ext cx="1251201" cy="389416"/>
                </a:xfrm>
                <a:prstGeom prst="rect">
                  <a:avLst/>
                </a:prstGeom>
                <a:blipFill>
                  <a:blip r:embed="rId8"/>
                  <a:stretch>
                    <a:fillRect b="-15000"/>
                  </a:stretch>
                </a:blipFill>
              </p:spPr>
              <p:txBody>
                <a:bodyPr/>
                <a:lstStyle/>
                <a:p>
                  <a:r>
                    <a:rPr lang="en-US">
                      <a:noFill/>
                    </a:rPr>
                    <a:t> </a:t>
                  </a:r>
                </a:p>
              </p:txBody>
            </p:sp>
          </mc:Fallback>
        </mc:AlternateContent>
      </p:grpSp>
      <p:graphicFrame>
        <p:nvGraphicFramePr>
          <p:cNvPr id="17" name="Oggetto 16"/>
          <p:cNvGraphicFramePr>
            <a:graphicFrameLocks noChangeAspect="1"/>
          </p:cNvGraphicFramePr>
          <p:nvPr>
            <p:extLst>
              <p:ext uri="{D42A27DB-BD31-4B8C-83A1-F6EECF244321}">
                <p14:modId xmlns:p14="http://schemas.microsoft.com/office/powerpoint/2010/main" val="1383959317"/>
              </p:ext>
            </p:extLst>
          </p:nvPr>
        </p:nvGraphicFramePr>
        <p:xfrm>
          <a:off x="6041361" y="1143514"/>
          <a:ext cx="5098110" cy="3577674"/>
        </p:xfrm>
        <a:graphic>
          <a:graphicData uri="http://schemas.openxmlformats.org/presentationml/2006/ole">
            <mc:AlternateContent xmlns:mc="http://schemas.openxmlformats.org/markup-compatibility/2006">
              <mc:Choice xmlns:v="urn:schemas-microsoft-com:vml" Requires="v">
                <p:oleObj spid="_x0000_s24812" name="Graph" r:id="rId9" imgW="4131360" imgH="2898720" progId="Origin50.Graph">
                  <p:embed/>
                </p:oleObj>
              </mc:Choice>
              <mc:Fallback>
                <p:oleObj name="Graph" r:id="rId9" imgW="4131360" imgH="2898720" progId="Origin50.Graph">
                  <p:embed/>
                  <p:pic>
                    <p:nvPicPr>
                      <p:cNvPr id="9" name="Oggetto 8"/>
                      <p:cNvPicPr/>
                      <p:nvPr/>
                    </p:nvPicPr>
                    <p:blipFill>
                      <a:blip r:embed="rId10"/>
                      <a:stretch>
                        <a:fillRect/>
                      </a:stretch>
                    </p:blipFill>
                    <p:spPr>
                      <a:xfrm>
                        <a:off x="6041361" y="1143514"/>
                        <a:ext cx="5098110" cy="3577674"/>
                      </a:xfrm>
                      <a:prstGeom prst="rect">
                        <a:avLst/>
                      </a:prstGeom>
                    </p:spPr>
                  </p:pic>
                </p:oleObj>
              </mc:Fallback>
            </mc:AlternateContent>
          </a:graphicData>
        </a:graphic>
      </p:graphicFrame>
      <p:sp>
        <p:nvSpPr>
          <p:cNvPr id="18" name="CasellaDiTesto 17"/>
          <p:cNvSpPr txBox="1"/>
          <p:nvPr/>
        </p:nvSpPr>
        <p:spPr>
          <a:xfrm>
            <a:off x="6520551" y="4728915"/>
            <a:ext cx="4086888" cy="1015663"/>
          </a:xfrm>
          <a:prstGeom prst="rect">
            <a:avLst/>
          </a:prstGeom>
          <a:solidFill>
            <a:schemeClr val="bg1"/>
          </a:solidFill>
        </p:spPr>
        <p:txBody>
          <a:bodyPr wrap="none" rtlCol="0">
            <a:spAutoFit/>
          </a:bodyPr>
          <a:lstStyle/>
          <a:p>
            <a:pPr marL="342900" indent="-342900">
              <a:buClr>
                <a:srgbClr val="FF0000"/>
              </a:buClr>
              <a:buFont typeface="Wingdings" panose="05000000000000000000" pitchFamily="2" charset="2"/>
              <a:buChar char="ü"/>
            </a:pPr>
            <a:r>
              <a:rPr lang="it-IT" sz="2000" b="1" dirty="0" err="1" smtClean="0"/>
              <a:t>J</a:t>
            </a:r>
            <a:r>
              <a:rPr lang="it-IT" sz="2000" b="1" baseline="-25000" dirty="0" err="1" smtClean="0"/>
              <a:t>c</a:t>
            </a:r>
            <a:r>
              <a:rPr lang="it-IT" sz="2000" b="1" dirty="0" smtClean="0"/>
              <a:t> = 10</a:t>
            </a:r>
            <a:r>
              <a:rPr lang="it-IT" sz="2000" b="1" baseline="30000" dirty="0" smtClean="0"/>
              <a:t>5 </a:t>
            </a:r>
            <a:r>
              <a:rPr lang="it-IT" sz="2000" b="1" dirty="0" smtClean="0"/>
              <a:t>A/cm</a:t>
            </a:r>
            <a:r>
              <a:rPr lang="it-IT" sz="2000" b="1" baseline="30000" dirty="0" smtClean="0"/>
              <a:t>2 </a:t>
            </a:r>
            <a:r>
              <a:rPr lang="it-IT" sz="2000" b="1" dirty="0" smtClean="0"/>
              <a:t>@ 4.2K self </a:t>
            </a:r>
            <a:r>
              <a:rPr lang="it-IT" sz="2000" b="1" dirty="0" err="1" smtClean="0"/>
              <a:t>field</a:t>
            </a:r>
            <a:endParaRPr lang="it-IT" sz="2000" b="1" dirty="0" smtClean="0"/>
          </a:p>
          <a:p>
            <a:pPr marL="342900" indent="-342900">
              <a:buClr>
                <a:srgbClr val="FF0000"/>
              </a:buClr>
              <a:buFont typeface="Wingdings" panose="05000000000000000000" pitchFamily="2" charset="2"/>
              <a:buChar char="ü"/>
            </a:pPr>
            <a:r>
              <a:rPr lang="it-IT" sz="2000" b="1" dirty="0" err="1"/>
              <a:t>J</a:t>
            </a:r>
            <a:r>
              <a:rPr lang="it-IT" sz="2000" b="1" baseline="-25000" dirty="0" err="1"/>
              <a:t>c</a:t>
            </a:r>
            <a:r>
              <a:rPr lang="it-IT" sz="2000" b="1" dirty="0"/>
              <a:t> = </a:t>
            </a:r>
            <a:r>
              <a:rPr lang="it-IT" sz="2000" b="1" dirty="0" smtClean="0"/>
              <a:t>3 10</a:t>
            </a:r>
            <a:r>
              <a:rPr lang="it-IT" sz="2000" b="1" baseline="30000" dirty="0" smtClean="0"/>
              <a:t>4 </a:t>
            </a:r>
            <a:r>
              <a:rPr lang="it-IT" sz="2000" b="1" dirty="0"/>
              <a:t>A/cm</a:t>
            </a:r>
            <a:r>
              <a:rPr lang="it-IT" sz="2000" b="1" baseline="30000" dirty="0"/>
              <a:t>2 </a:t>
            </a:r>
            <a:r>
              <a:rPr lang="it-IT" sz="2000" b="1" dirty="0"/>
              <a:t>@ 4.2K </a:t>
            </a:r>
            <a:r>
              <a:rPr lang="it-IT" sz="2000" b="1" dirty="0" smtClean="0"/>
              <a:t>, 10 T</a:t>
            </a:r>
            <a:endParaRPr lang="it-IT" sz="2000" b="1" dirty="0"/>
          </a:p>
          <a:p>
            <a:pPr marL="342900" indent="-342900">
              <a:buClr>
                <a:srgbClr val="FF0000"/>
              </a:buClr>
              <a:buFont typeface="Wingdings" panose="05000000000000000000" pitchFamily="2" charset="2"/>
              <a:buChar char="ü"/>
            </a:pPr>
            <a:r>
              <a:rPr lang="it-IT" sz="2000" b="1" dirty="0" err="1" smtClean="0"/>
              <a:t>J</a:t>
            </a:r>
            <a:r>
              <a:rPr lang="it-IT" sz="2000" b="1" baseline="-25000" dirty="0" err="1" smtClean="0"/>
              <a:t>c</a:t>
            </a:r>
            <a:r>
              <a:rPr lang="it-IT" sz="2000" b="1" baseline="-25000" dirty="0" smtClean="0"/>
              <a:t> </a:t>
            </a:r>
            <a:r>
              <a:rPr lang="it-IT" sz="2000" b="1" dirty="0" err="1" smtClean="0"/>
              <a:t>is</a:t>
            </a:r>
            <a:r>
              <a:rPr lang="it-IT" sz="2000" b="1" dirty="0" smtClean="0"/>
              <a:t> </a:t>
            </a:r>
            <a:r>
              <a:rPr lang="it-IT" sz="2000" b="1" dirty="0" err="1" smtClean="0"/>
              <a:t>isotropic</a:t>
            </a:r>
            <a:r>
              <a:rPr lang="it-IT" sz="2000" b="1" dirty="0" smtClean="0"/>
              <a:t> </a:t>
            </a:r>
            <a:endParaRPr lang="it-IT" sz="2000" b="1" dirty="0"/>
          </a:p>
        </p:txBody>
      </p:sp>
      <p:sp>
        <p:nvSpPr>
          <p:cNvPr id="19" name="CasellaDiTesto 18"/>
          <p:cNvSpPr txBox="1"/>
          <p:nvPr/>
        </p:nvSpPr>
        <p:spPr>
          <a:xfrm>
            <a:off x="1688991" y="6017668"/>
            <a:ext cx="8471550" cy="707886"/>
          </a:xfrm>
          <a:prstGeom prst="rect">
            <a:avLst/>
          </a:prstGeom>
          <a:solidFill>
            <a:schemeClr val="accent3">
              <a:lumMod val="60000"/>
              <a:lumOff val="40000"/>
            </a:schemeClr>
          </a:solidFill>
        </p:spPr>
        <p:txBody>
          <a:bodyPr wrap="none" rtlCol="0">
            <a:spAutoFit/>
          </a:bodyPr>
          <a:lstStyle/>
          <a:p>
            <a:r>
              <a:rPr lang="it-IT" sz="2400" b="1" dirty="0"/>
              <a:t>FIRST REPORT </a:t>
            </a:r>
            <a:r>
              <a:rPr lang="it-IT" sz="2400" b="1" dirty="0" smtClean="0"/>
              <a:t>of IBS-CC </a:t>
            </a:r>
            <a:r>
              <a:rPr lang="it-IT" sz="2400" b="1" dirty="0"/>
              <a:t>on </a:t>
            </a:r>
            <a:r>
              <a:rPr lang="it-IT" sz="2400" b="1" dirty="0" smtClean="0"/>
              <a:t> SIMPLE (1 BL) TEMPLATE</a:t>
            </a:r>
          </a:p>
          <a:p>
            <a:r>
              <a:rPr lang="it-IT" sz="1600" b="1" dirty="0" smtClean="0">
                <a:solidFill>
                  <a:schemeClr val="bg1"/>
                </a:solidFill>
              </a:rPr>
              <a:t>G. Sylva et al., </a:t>
            </a:r>
            <a:r>
              <a:rPr lang="it-IT" sz="1600" b="1" dirty="0" err="1" smtClean="0">
                <a:solidFill>
                  <a:schemeClr val="bg1"/>
                </a:solidFill>
              </a:rPr>
              <a:t>Submitted</a:t>
            </a:r>
            <a:r>
              <a:rPr lang="it-IT" sz="1600" b="1" dirty="0" smtClean="0">
                <a:solidFill>
                  <a:schemeClr val="bg1"/>
                </a:solidFill>
              </a:rPr>
              <a:t> to SUST</a:t>
            </a:r>
            <a:endParaRPr lang="it-IT" sz="1600" b="1" dirty="0">
              <a:solidFill>
                <a:schemeClr val="bg1"/>
              </a:solidFill>
            </a:endParaRPr>
          </a:p>
        </p:txBody>
      </p:sp>
      <p:pic>
        <p:nvPicPr>
          <p:cNvPr id="14" name="Immagine 1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141548" y="179981"/>
            <a:ext cx="1532546" cy="83685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04085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8" grpId="0" animBg="1"/>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ttangolo 8"/>
          <p:cNvSpPr/>
          <p:nvPr/>
        </p:nvSpPr>
        <p:spPr>
          <a:xfrm>
            <a:off x="3413592" y="69734"/>
            <a:ext cx="3967625" cy="646331"/>
          </a:xfrm>
          <a:prstGeom prst="rect">
            <a:avLst/>
          </a:prstGeom>
          <a:solidFill>
            <a:schemeClr val="accent1">
              <a:lumMod val="60000"/>
              <a:lumOff val="40000"/>
            </a:schemeClr>
          </a:solidFill>
        </p:spPr>
        <p:style>
          <a:lnRef idx="2">
            <a:schemeClr val="accent6">
              <a:shade val="50000"/>
            </a:schemeClr>
          </a:lnRef>
          <a:fillRef idx="1">
            <a:schemeClr val="accent6"/>
          </a:fillRef>
          <a:effectRef idx="0">
            <a:schemeClr val="accent6"/>
          </a:effectRef>
          <a:fontRef idx="minor">
            <a:schemeClr val="lt1"/>
          </a:fontRef>
        </p:style>
        <p:txBody>
          <a:bodyPr wrap="none">
            <a:spAutoFit/>
          </a:bodyPr>
          <a:lstStyle/>
          <a:p>
            <a:r>
              <a:rPr lang="it-IT" sz="3600" dirty="0" smtClean="0">
                <a:ln w="0"/>
                <a:solidFill>
                  <a:schemeClr val="tx1"/>
                </a:solidFill>
                <a:effectLst>
                  <a:outerShdw blurRad="38100" dist="19050" dir="2700000" algn="tl" rotWithShape="0">
                    <a:schemeClr val="dk1">
                      <a:alpha val="40000"/>
                    </a:schemeClr>
                  </a:outerShdw>
                </a:effectLst>
                <a:latin typeface="+mj-lt"/>
                <a:ea typeface="+mj-ea"/>
                <a:cs typeface="+mj-cs"/>
              </a:rPr>
              <a:t>INVAR </a:t>
            </a:r>
            <a:r>
              <a:rPr lang="it-IT" sz="3600" dirty="0">
                <a:ln w="0"/>
                <a:solidFill>
                  <a:schemeClr val="tx1"/>
                </a:solidFill>
                <a:effectLst>
                  <a:outerShdw blurRad="38100" dist="19050" dir="2700000" algn="tl" rotWithShape="0">
                    <a:schemeClr val="dk1">
                      <a:alpha val="40000"/>
                    </a:schemeClr>
                  </a:outerShdw>
                </a:effectLst>
                <a:latin typeface="+mj-lt"/>
                <a:ea typeface="+mj-ea"/>
                <a:cs typeface="+mj-cs"/>
              </a:rPr>
              <a:t>36 </a:t>
            </a:r>
            <a:r>
              <a:rPr lang="it-IT" sz="3600" dirty="0" err="1" smtClean="0">
                <a:ln w="0"/>
                <a:solidFill>
                  <a:schemeClr val="tx1"/>
                </a:solidFill>
                <a:effectLst>
                  <a:outerShdw blurRad="38100" dist="19050" dir="2700000" algn="tl" rotWithShape="0">
                    <a:schemeClr val="dk1">
                      <a:alpha val="40000"/>
                    </a:schemeClr>
                  </a:outerShdw>
                </a:effectLst>
                <a:latin typeface="+mj-lt"/>
                <a:ea typeface="+mj-ea"/>
                <a:cs typeface="+mj-cs"/>
              </a:rPr>
              <a:t>Substrate</a:t>
            </a:r>
            <a:endParaRPr lang="it-IT" sz="3600" dirty="0">
              <a:ln w="0"/>
              <a:solidFill>
                <a:schemeClr val="tx1"/>
              </a:solidFill>
              <a:effectLst>
                <a:outerShdw blurRad="38100" dist="19050" dir="2700000" algn="tl" rotWithShape="0">
                  <a:schemeClr val="dk1">
                    <a:alpha val="40000"/>
                  </a:schemeClr>
                </a:outerShdw>
              </a:effectLst>
              <a:latin typeface="+mj-lt"/>
              <a:ea typeface="+mj-ea"/>
              <a:cs typeface="+mj-cs"/>
            </a:endParaRPr>
          </a:p>
        </p:txBody>
      </p:sp>
      <p:pic>
        <p:nvPicPr>
          <p:cNvPr id="13" name="Immagine 12"/>
          <p:cNvPicPr>
            <a:picLocks noChangeAspect="1"/>
          </p:cNvPicPr>
          <p:nvPr/>
        </p:nvPicPr>
        <p:blipFill rotWithShape="1">
          <a:blip r:embed="rId3"/>
          <a:srcRect l="381" r="1430"/>
          <a:stretch/>
        </p:blipFill>
        <p:spPr>
          <a:xfrm>
            <a:off x="5743977" y="839776"/>
            <a:ext cx="6448023" cy="1539141"/>
          </a:xfrm>
          <a:prstGeom prst="rect">
            <a:avLst/>
          </a:prstGeom>
        </p:spPr>
      </p:pic>
      <p:sp>
        <p:nvSpPr>
          <p:cNvPr id="11" name="CasellaDiTesto 10"/>
          <p:cNvSpPr txBox="1"/>
          <p:nvPr/>
        </p:nvSpPr>
        <p:spPr>
          <a:xfrm>
            <a:off x="0" y="947628"/>
            <a:ext cx="5968874" cy="1323439"/>
          </a:xfrm>
          <a:prstGeom prst="rect">
            <a:avLst/>
          </a:prstGeom>
          <a:noFill/>
        </p:spPr>
        <p:txBody>
          <a:bodyPr wrap="square" rtlCol="0">
            <a:spAutoFit/>
          </a:bodyPr>
          <a:lstStyle/>
          <a:p>
            <a:pPr marL="342900" indent="-342900">
              <a:buBlip>
                <a:blip r:embed="rId4"/>
              </a:buBlip>
            </a:pPr>
            <a:r>
              <a:rPr lang="it-IT" sz="2000" b="1" dirty="0" smtClean="0">
                <a:latin typeface="Century Gothic" panose="020B0502020202020204" pitchFamily="34" charset="0"/>
              </a:rPr>
              <a:t>Commercial </a:t>
            </a:r>
            <a:r>
              <a:rPr lang="it-IT" sz="2000" b="1" dirty="0" err="1" smtClean="0">
                <a:latin typeface="Century Gothic" panose="020B0502020202020204" pitchFamily="34" charset="0"/>
              </a:rPr>
              <a:t>alloy</a:t>
            </a:r>
            <a:r>
              <a:rPr lang="it-IT" sz="2000" b="1" dirty="0" smtClean="0">
                <a:latin typeface="Century Gothic" panose="020B0502020202020204" pitchFamily="34" charset="0"/>
              </a:rPr>
              <a:t> 64</a:t>
            </a:r>
            <a:r>
              <a:rPr lang="it-IT" sz="2000" b="1" dirty="0">
                <a:latin typeface="Century Gothic" panose="020B0502020202020204" pitchFamily="34" charset="0"/>
              </a:rPr>
              <a:t>% Fe , 36% Ni</a:t>
            </a:r>
          </a:p>
          <a:p>
            <a:pPr marL="342900" indent="-342900">
              <a:buBlip>
                <a:blip r:embed="rId4"/>
              </a:buBlip>
            </a:pPr>
            <a:r>
              <a:rPr lang="it-IT" sz="2000" b="1" dirty="0" err="1" smtClean="0">
                <a:latin typeface="Century Gothic" panose="020B0502020202020204" pitchFamily="34" charset="0"/>
              </a:rPr>
              <a:t>Low</a:t>
            </a:r>
            <a:r>
              <a:rPr lang="it-IT" sz="2000" b="1" dirty="0" smtClean="0">
                <a:latin typeface="Century Gothic" panose="020B0502020202020204" pitchFamily="34" charset="0"/>
              </a:rPr>
              <a:t> </a:t>
            </a:r>
            <a:r>
              <a:rPr lang="it-IT" sz="2000" b="1" dirty="0" err="1" smtClean="0">
                <a:latin typeface="Century Gothic" panose="020B0502020202020204" pitchFamily="34" charset="0"/>
              </a:rPr>
              <a:t>cost</a:t>
            </a:r>
            <a:endParaRPr lang="it-IT" sz="2000" b="1" dirty="0">
              <a:latin typeface="Century Gothic" panose="020B0502020202020204" pitchFamily="34" charset="0"/>
            </a:endParaRPr>
          </a:p>
          <a:p>
            <a:pPr marL="342900" indent="-342900">
              <a:buBlip>
                <a:blip r:embed="rId4"/>
              </a:buBlip>
            </a:pPr>
            <a:r>
              <a:rPr lang="it-IT" sz="2000" b="1" dirty="0" smtClean="0">
                <a:latin typeface="Century Gothic" panose="020B0502020202020204" pitchFamily="34" charset="0"/>
              </a:rPr>
              <a:t>FCC </a:t>
            </a:r>
            <a:r>
              <a:rPr lang="it-IT" sz="2000" b="1" dirty="0" err="1" smtClean="0">
                <a:latin typeface="Century Gothic" panose="020B0502020202020204" pitchFamily="34" charset="0"/>
              </a:rPr>
              <a:t>structure</a:t>
            </a:r>
            <a:r>
              <a:rPr lang="it-IT" sz="2000" b="1" dirty="0" smtClean="0">
                <a:latin typeface="Century Gothic" panose="020B0502020202020204" pitchFamily="34" charset="0"/>
              </a:rPr>
              <a:t>, </a:t>
            </a:r>
            <a:r>
              <a:rPr lang="it-IT" sz="2000" b="1" dirty="0" err="1" smtClean="0">
                <a:latin typeface="Century Gothic" panose="020B0502020202020204" pitchFamily="34" charset="0"/>
              </a:rPr>
              <a:t>compatible</a:t>
            </a:r>
            <a:r>
              <a:rPr lang="it-IT" sz="2000" b="1" dirty="0" smtClean="0">
                <a:latin typeface="Century Gothic" panose="020B0502020202020204" pitchFamily="34" charset="0"/>
              </a:rPr>
              <a:t> with Fe(</a:t>
            </a:r>
            <a:r>
              <a:rPr lang="it-IT" sz="2000" b="1" dirty="0" err="1" smtClean="0">
                <a:latin typeface="Century Gothic" panose="020B0502020202020204" pitchFamily="34" charset="0"/>
              </a:rPr>
              <a:t>Se,Te</a:t>
            </a:r>
            <a:r>
              <a:rPr lang="it-IT" sz="2000" b="1" dirty="0" smtClean="0">
                <a:latin typeface="Century Gothic" panose="020B0502020202020204" pitchFamily="34" charset="0"/>
              </a:rPr>
              <a:t>)</a:t>
            </a:r>
          </a:p>
          <a:p>
            <a:pPr marL="342900" indent="-342900">
              <a:buBlip>
                <a:blip r:embed="rId4"/>
              </a:buBlip>
            </a:pPr>
            <a:r>
              <a:rPr lang="it-IT" sz="2000" b="1" dirty="0" err="1" smtClean="0">
                <a:latin typeface="Century Gothic" panose="020B0502020202020204" pitchFamily="34" charset="0"/>
              </a:rPr>
              <a:t>Low</a:t>
            </a:r>
            <a:r>
              <a:rPr lang="it-IT" sz="2000" b="1" dirty="0" smtClean="0">
                <a:latin typeface="Century Gothic" panose="020B0502020202020204" pitchFamily="34" charset="0"/>
              </a:rPr>
              <a:t> </a:t>
            </a:r>
            <a:r>
              <a:rPr lang="it-IT" sz="2000" b="1" dirty="0" err="1" smtClean="0">
                <a:latin typeface="Century Gothic" panose="020B0502020202020204" pitchFamily="34" charset="0"/>
              </a:rPr>
              <a:t>thermal</a:t>
            </a:r>
            <a:r>
              <a:rPr lang="it-IT" sz="2000" b="1" dirty="0" smtClean="0">
                <a:latin typeface="Century Gothic" panose="020B0502020202020204" pitchFamily="34" charset="0"/>
              </a:rPr>
              <a:t> </a:t>
            </a:r>
            <a:r>
              <a:rPr lang="it-IT" sz="2000" b="1" dirty="0" err="1" smtClean="0">
                <a:latin typeface="Century Gothic" panose="020B0502020202020204" pitchFamily="34" charset="0"/>
              </a:rPr>
              <a:t>expansion</a:t>
            </a:r>
            <a:r>
              <a:rPr lang="it-IT" sz="2000" b="1" dirty="0" smtClean="0">
                <a:latin typeface="Century Gothic" panose="020B0502020202020204" pitchFamily="34" charset="0"/>
              </a:rPr>
              <a:t> for T&lt; 400 °C</a:t>
            </a:r>
            <a:endParaRPr lang="it-IT" sz="2000" b="1" dirty="0">
              <a:latin typeface="Century Gothic" panose="020B0502020202020204" pitchFamily="34" charset="0"/>
            </a:endParaRPr>
          </a:p>
        </p:txBody>
      </p:sp>
      <p:graphicFrame>
        <p:nvGraphicFramePr>
          <p:cNvPr id="14" name="Oggetto 13"/>
          <p:cNvGraphicFramePr>
            <a:graphicFrameLocks noChangeAspect="1"/>
          </p:cNvGraphicFramePr>
          <p:nvPr>
            <p:extLst>
              <p:ext uri="{D42A27DB-BD31-4B8C-83A1-F6EECF244321}">
                <p14:modId xmlns:p14="http://schemas.microsoft.com/office/powerpoint/2010/main" val="2709332673"/>
              </p:ext>
            </p:extLst>
          </p:nvPr>
        </p:nvGraphicFramePr>
        <p:xfrm>
          <a:off x="7135968" y="2271067"/>
          <a:ext cx="4209418" cy="3220976"/>
        </p:xfrm>
        <a:graphic>
          <a:graphicData uri="http://schemas.openxmlformats.org/presentationml/2006/ole">
            <mc:AlternateContent xmlns:mc="http://schemas.openxmlformats.org/markup-compatibility/2006">
              <mc:Choice xmlns:v="urn:schemas-microsoft-com:vml" Requires="v">
                <p:oleObj spid="_x0000_s21628" name="Graph" r:id="rId5" imgW="3921120" imgH="3000960" progId="Origin50.Graph">
                  <p:embed/>
                </p:oleObj>
              </mc:Choice>
              <mc:Fallback>
                <p:oleObj name="Graph" r:id="rId5" imgW="3921120" imgH="3000960" progId="Origin50.Graph">
                  <p:embed/>
                  <p:pic>
                    <p:nvPicPr>
                      <p:cNvPr id="8" name="Oggetto 7"/>
                      <p:cNvPicPr/>
                      <p:nvPr/>
                    </p:nvPicPr>
                    <p:blipFill>
                      <a:blip r:embed="rId6"/>
                      <a:stretch>
                        <a:fillRect/>
                      </a:stretch>
                    </p:blipFill>
                    <p:spPr>
                      <a:xfrm>
                        <a:off x="7135968" y="2271067"/>
                        <a:ext cx="4209418" cy="3220976"/>
                      </a:xfrm>
                      <a:prstGeom prst="rect">
                        <a:avLst/>
                      </a:prstGeom>
                      <a:noFill/>
                    </p:spPr>
                  </p:pic>
                </p:oleObj>
              </mc:Fallback>
            </mc:AlternateContent>
          </a:graphicData>
        </a:graphic>
      </p:graphicFrame>
      <p:grpSp>
        <p:nvGrpSpPr>
          <p:cNvPr id="2" name="Gruppo 1"/>
          <p:cNvGrpSpPr/>
          <p:nvPr/>
        </p:nvGrpSpPr>
        <p:grpSpPr>
          <a:xfrm>
            <a:off x="264620" y="2476377"/>
            <a:ext cx="5704253" cy="2842796"/>
            <a:chOff x="264620" y="2476377"/>
            <a:chExt cx="5704253" cy="2842796"/>
          </a:xfrm>
        </p:grpSpPr>
        <p:pic>
          <p:nvPicPr>
            <p:cNvPr id="15" name="Immagin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67014" y="3132382"/>
              <a:ext cx="3299463" cy="2186791"/>
            </a:xfrm>
            <a:prstGeom prst="rect">
              <a:avLst/>
            </a:prstGeom>
          </p:spPr>
        </p:pic>
        <p:sp>
          <p:nvSpPr>
            <p:cNvPr id="17" name="CasellaDiTesto 16"/>
            <p:cNvSpPr txBox="1"/>
            <p:nvPr/>
          </p:nvSpPr>
          <p:spPr>
            <a:xfrm>
              <a:off x="264620" y="2476377"/>
              <a:ext cx="5704253" cy="392415"/>
            </a:xfrm>
            <a:prstGeom prst="rect">
              <a:avLst/>
            </a:prstGeom>
            <a:solidFill>
              <a:schemeClr val="accent1">
                <a:lumMod val="75000"/>
              </a:schemeClr>
            </a:solidFill>
            <a:ln w="12700">
              <a:solidFill>
                <a:schemeClr val="bg1"/>
              </a:solidFill>
            </a:ln>
            <a:effectLst>
              <a:glow rad="127000">
                <a:schemeClr val="bg2">
                  <a:lumMod val="25000"/>
                  <a:alpha val="40000"/>
                </a:schemeClr>
              </a:glow>
            </a:effectLst>
          </p:spPr>
          <p:txBody>
            <a:bodyPr wrap="square">
              <a:spAutoFit/>
            </a:bodyPr>
            <a:lstStyle/>
            <a:p>
              <a:pPr>
                <a:defRPr/>
              </a:pPr>
              <a:r>
                <a:rPr lang="en-US" sz="1950" dirty="0" smtClean="0">
                  <a:solidFill>
                    <a:schemeClr val="bg1"/>
                  </a:solidFill>
                </a:rPr>
                <a:t>drawn </a:t>
              </a:r>
              <a:r>
                <a:rPr lang="en-US" sz="1950" dirty="0">
                  <a:solidFill>
                    <a:schemeClr val="bg1"/>
                  </a:solidFill>
                </a:rPr>
                <a:t>/ flat rolled </a:t>
              </a:r>
              <a:r>
                <a:rPr lang="en-US" sz="1950" dirty="0" smtClean="0">
                  <a:solidFill>
                    <a:schemeClr val="bg1"/>
                  </a:solidFill>
                </a:rPr>
                <a:t> </a:t>
              </a:r>
              <a:r>
                <a:rPr lang="en-US" sz="1950" dirty="0">
                  <a:solidFill>
                    <a:schemeClr val="bg1"/>
                  </a:solidFill>
                </a:rPr>
                <a:t>=&gt; </a:t>
              </a:r>
              <a:r>
                <a:rPr lang="it-IT" sz="1950" dirty="0">
                  <a:solidFill>
                    <a:schemeClr val="bg1"/>
                  </a:solidFill>
                </a:rPr>
                <a:t>50 / 70 </a:t>
              </a:r>
              <a:r>
                <a:rPr lang="it-IT" sz="1950" dirty="0">
                  <a:solidFill>
                    <a:schemeClr val="bg1"/>
                  </a:solidFill>
                  <a:latin typeface="Symbol" panose="05050102010706020507" pitchFamily="18" charset="2"/>
                </a:rPr>
                <a:t>m</a:t>
              </a:r>
              <a:r>
                <a:rPr lang="it-IT" sz="1950" dirty="0">
                  <a:solidFill>
                    <a:schemeClr val="bg1"/>
                  </a:solidFill>
                  <a:latin typeface="Californian FB" panose="0207040306080B030204" pitchFamily="18" charset="0"/>
                </a:rPr>
                <a:t>m </a:t>
              </a:r>
              <a:r>
                <a:rPr lang="it-IT" sz="1950" dirty="0">
                  <a:solidFill>
                    <a:schemeClr val="bg1"/>
                  </a:solidFill>
                </a:rPr>
                <a:t>+ HT @ 1000 </a:t>
              </a:r>
              <a:r>
                <a:rPr lang="it-IT" sz="1950" dirty="0" smtClean="0">
                  <a:solidFill>
                    <a:schemeClr val="bg1"/>
                  </a:solidFill>
                </a:rPr>
                <a:t>°C</a:t>
              </a:r>
              <a:endParaRPr lang="en-US" sz="1950" dirty="0">
                <a:solidFill>
                  <a:schemeClr val="bg1"/>
                </a:solidFill>
              </a:endParaRPr>
            </a:p>
          </p:txBody>
        </p:sp>
      </p:grpSp>
      <p:sp>
        <p:nvSpPr>
          <p:cNvPr id="7" name="Rectangle 8"/>
          <p:cNvSpPr>
            <a:spLocks noChangeArrowheads="1"/>
          </p:cNvSpPr>
          <p:nvPr/>
        </p:nvSpPr>
        <p:spPr bwMode="auto">
          <a:xfrm>
            <a:off x="264621" y="6507212"/>
            <a:ext cx="629794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chemeClr val="tx1"/>
                </a:solidFill>
                <a:effectLst/>
                <a:latin typeface="Arial Unicode MS"/>
              </a:rPr>
              <a:t>G. Sylva, et al., accepted on IEEE Transactions on Applied Superconductivity</a:t>
            </a:r>
            <a:r>
              <a:rPr kumimoji="0" lang="en-US" altLang="en-US" sz="1400" b="0" i="0" u="none" strike="noStrike" cap="none" normalizeH="0" baseline="0" dirty="0" smtClean="0">
                <a:ln>
                  <a:noFill/>
                </a:ln>
                <a:solidFill>
                  <a:schemeClr val="tx1"/>
                </a:solidFill>
                <a:effectLst/>
              </a:rPr>
              <a:t> </a:t>
            </a:r>
            <a:endParaRPr kumimoji="0" lang="en-US" altLang="en-US" sz="1400" b="0" i="0" u="none" strike="noStrike" cap="none" normalizeH="0" baseline="0" dirty="0" smtClean="0">
              <a:ln>
                <a:noFill/>
              </a:ln>
              <a:solidFill>
                <a:schemeClr val="tx1"/>
              </a:solidFill>
              <a:effectLst/>
              <a:latin typeface="Arial" panose="020B0604020202020204" pitchFamily="34" charset="0"/>
            </a:endParaRPr>
          </a:p>
        </p:txBody>
      </p:sp>
      <p:grpSp>
        <p:nvGrpSpPr>
          <p:cNvPr id="21" name="Group 55"/>
          <p:cNvGrpSpPr/>
          <p:nvPr/>
        </p:nvGrpSpPr>
        <p:grpSpPr>
          <a:xfrm>
            <a:off x="937406" y="5484957"/>
            <a:ext cx="5094155" cy="914398"/>
            <a:chOff x="3617414" y="5745833"/>
            <a:chExt cx="5312355" cy="813643"/>
          </a:xfrm>
          <a:solidFill>
            <a:schemeClr val="accent1">
              <a:lumMod val="40000"/>
              <a:lumOff val="60000"/>
            </a:schemeClr>
          </a:solidFill>
          <a:effectLst>
            <a:outerShdw blurRad="50800" dist="38100" dir="2700000" algn="tl" rotWithShape="0">
              <a:prstClr val="black">
                <a:alpha val="40000"/>
              </a:prstClr>
            </a:outerShdw>
          </a:effectLst>
        </p:grpSpPr>
        <p:sp>
          <p:nvSpPr>
            <p:cNvPr id="24" name="Rectangle 59"/>
            <p:cNvSpPr/>
            <p:nvPr/>
          </p:nvSpPr>
          <p:spPr>
            <a:xfrm>
              <a:off x="3617414" y="5745833"/>
              <a:ext cx="5312355" cy="813643"/>
            </a:xfrm>
            <a:prstGeom prst="rect">
              <a:avLst/>
            </a:prstGeom>
            <a:grp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sp>
          <p:nvSpPr>
            <p:cNvPr id="23" name="TextBox 57"/>
            <p:cNvSpPr txBox="1"/>
            <p:nvPr/>
          </p:nvSpPr>
          <p:spPr>
            <a:xfrm>
              <a:off x="3959468" y="5911980"/>
              <a:ext cx="4740443" cy="410795"/>
            </a:xfrm>
            <a:prstGeom prst="rect">
              <a:avLst/>
            </a:prstGeom>
            <a:grpFill/>
          </p:spPr>
          <p:txBody>
            <a:bodyPr wrap="square" rtlCol="0">
              <a:spAutoFit/>
            </a:bodyPr>
            <a:lstStyle/>
            <a:p>
              <a:pPr marL="457200" marR="0" lvl="0" indent="-457200" algn="l" defTabSz="457200" rtl="0" eaLnBrk="1" fontAlgn="auto" latinLnBrk="0" hangingPunct="1">
                <a:lnSpc>
                  <a:spcPct val="100000"/>
                </a:lnSpc>
                <a:spcBef>
                  <a:spcPts val="0"/>
                </a:spcBef>
                <a:spcAft>
                  <a:spcPts val="0"/>
                </a:spcAft>
                <a:buClrTx/>
                <a:buSzTx/>
                <a:buBlip>
                  <a:blip r:embed="rId4"/>
                </a:buBlip>
                <a:tabLst/>
                <a:defRPr/>
              </a:pPr>
              <a:r>
                <a:rPr kumimoji="0" lang="en-US" sz="2400" b="1" i="0" u="none" strike="noStrike" kern="1200" cap="none" spc="0" normalizeH="0" baseline="0" noProof="0" dirty="0" smtClean="0">
                  <a:ln>
                    <a:noFill/>
                  </a:ln>
                  <a:effectLst/>
                  <a:uLnTx/>
                  <a:uFillTx/>
                  <a:latin typeface="Century Gothic" panose="020B0502020202020204" pitchFamily="34" charset="0"/>
                  <a:ea typeface="+mn-ea"/>
                  <a:cs typeface="+mn-cs"/>
                </a:rPr>
                <a:t>Flexible Metallic substrate</a:t>
              </a:r>
              <a:endParaRPr kumimoji="0" lang="en-US" sz="2400" b="1" i="0" u="none" strike="noStrike" kern="1200" cap="none" spc="0" normalizeH="0" baseline="0" noProof="0" dirty="0">
                <a:ln>
                  <a:noFill/>
                </a:ln>
                <a:effectLst/>
                <a:uLnTx/>
                <a:uFillTx/>
                <a:latin typeface="Century Gothic" panose="020B0502020202020204" pitchFamily="34" charset="0"/>
                <a:ea typeface="+mn-ea"/>
                <a:cs typeface="+mn-cs"/>
              </a:endParaRPr>
            </a:p>
          </p:txBody>
        </p:sp>
      </p:grpSp>
      <p:grpSp>
        <p:nvGrpSpPr>
          <p:cNvPr id="26" name="Group 61"/>
          <p:cNvGrpSpPr/>
          <p:nvPr/>
        </p:nvGrpSpPr>
        <p:grpSpPr>
          <a:xfrm>
            <a:off x="6994183" y="5484962"/>
            <a:ext cx="4812806" cy="914399"/>
            <a:chOff x="3617414" y="5745833"/>
            <a:chExt cx="5312355" cy="813643"/>
          </a:xfrm>
          <a:effectLst>
            <a:outerShdw blurRad="50800" dist="38100" dir="2700000" algn="tl" rotWithShape="0">
              <a:prstClr val="black">
                <a:alpha val="40000"/>
              </a:prstClr>
            </a:outerShdw>
          </a:effectLst>
        </p:grpSpPr>
        <p:sp>
          <p:nvSpPr>
            <p:cNvPr id="29" name="Rectangle 65"/>
            <p:cNvSpPr/>
            <p:nvPr/>
          </p:nvSpPr>
          <p:spPr>
            <a:xfrm>
              <a:off x="3617414" y="5745833"/>
              <a:ext cx="5312355" cy="813643"/>
            </a:xfrm>
            <a:prstGeom prst="rect">
              <a:avLst/>
            </a:prstGeom>
            <a:solidFill>
              <a:schemeClr val="accent1">
                <a:lumMod val="40000"/>
                <a:lumOff val="60000"/>
              </a:schemeClr>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sp>
          <p:nvSpPr>
            <p:cNvPr id="28" name="TextBox 63"/>
            <p:cNvSpPr txBox="1"/>
            <p:nvPr/>
          </p:nvSpPr>
          <p:spPr>
            <a:xfrm>
              <a:off x="5251863" y="5919870"/>
              <a:ext cx="3168391" cy="410795"/>
            </a:xfrm>
            <a:prstGeom prst="rect">
              <a:avLst/>
            </a:prstGeom>
            <a:noFill/>
          </p:spPr>
          <p:txBody>
            <a:bodyPr wrap="square" rtlCol="0">
              <a:spAutoFit/>
            </a:bodyPr>
            <a:lstStyle/>
            <a:p>
              <a:pPr marL="457200" marR="0" lvl="0" indent="-457200" algn="l" defTabSz="457200" rtl="0" eaLnBrk="1" fontAlgn="auto" latinLnBrk="0" hangingPunct="1">
                <a:lnSpc>
                  <a:spcPct val="100000"/>
                </a:lnSpc>
                <a:spcBef>
                  <a:spcPts val="0"/>
                </a:spcBef>
                <a:spcAft>
                  <a:spcPts val="0"/>
                </a:spcAft>
                <a:buClrTx/>
                <a:buSzTx/>
                <a:buBlip>
                  <a:blip r:embed="rId4"/>
                </a:buBlip>
                <a:tabLst/>
                <a:defRPr/>
              </a:pPr>
              <a:r>
                <a:rPr kumimoji="0" lang="en-US" sz="2400" b="1" i="0" u="none" strike="noStrike" kern="1200" cap="none" spc="0" normalizeH="0" baseline="0" noProof="0" dirty="0" smtClean="0">
                  <a:ln>
                    <a:noFill/>
                  </a:ln>
                  <a:effectLst/>
                  <a:uLnTx/>
                  <a:uFillTx/>
                  <a:latin typeface="Candara" panose="020E0502030303020204" pitchFamily="34" charset="0"/>
                  <a:ea typeface="+mn-ea"/>
                  <a:cs typeface="+mn-cs"/>
                </a:rPr>
                <a:t>C-Oriented</a:t>
              </a:r>
            </a:p>
          </p:txBody>
        </p:sp>
      </p:grpSp>
      <p:pic>
        <p:nvPicPr>
          <p:cNvPr id="16" name="Picture 2"/>
          <p:cNvPicPr>
            <a:picLocks noChangeAspect="1" noChangeArrowheads="1"/>
          </p:cNvPicPr>
          <p:nvPr/>
        </p:nvPicPr>
        <p:blipFill>
          <a:blip r:embed="rId8" cstate="print"/>
          <a:srcRect/>
          <a:stretch>
            <a:fillRect/>
          </a:stretch>
        </p:blipFill>
        <p:spPr bwMode="auto">
          <a:xfrm>
            <a:off x="84103" y="5376553"/>
            <a:ext cx="711519" cy="1022808"/>
          </a:xfrm>
          <a:prstGeom prst="rect">
            <a:avLst/>
          </a:prstGeom>
          <a:ln>
            <a:noFill/>
          </a:ln>
          <a:effectLst>
            <a:outerShdw blurRad="292100" dist="139700" dir="2700000" algn="tl" rotWithShape="0">
              <a:srgbClr val="333333">
                <a:alpha val="65000"/>
              </a:srgbClr>
            </a:outerShdw>
          </a:effectLst>
        </p:spPr>
      </p:pic>
      <p:pic>
        <p:nvPicPr>
          <p:cNvPr id="18" name="Picture 2" descr="http://www.fisica.unige.it/scienzadeimateriali/images/sdm/logo_unige.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5002" y="4339557"/>
            <a:ext cx="654420" cy="86513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4925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animEffect transition="in" filter="fade">
                                      <p:cBhvr>
                                        <p:cTn id="13" dur="500"/>
                                        <p:tgtEl>
                                          <p:spTgt spid="21"/>
                                        </p:tgtEl>
                                      </p:cBhvr>
                                    </p:animEffect>
                                    <p:anim calcmode="lin" valueType="num">
                                      <p:cBhvr>
                                        <p:cTn id="14" dur="500" fill="hold"/>
                                        <p:tgtEl>
                                          <p:spTgt spid="21"/>
                                        </p:tgtEl>
                                        <p:attrNameLst>
                                          <p:attrName>ppt_x</p:attrName>
                                        </p:attrNameLst>
                                      </p:cBhvr>
                                      <p:tavLst>
                                        <p:tav tm="0">
                                          <p:val>
                                            <p:fltVal val="0.5"/>
                                          </p:val>
                                        </p:tav>
                                        <p:tav tm="100000">
                                          <p:val>
                                            <p:strVal val="#ppt_x"/>
                                          </p:val>
                                        </p:tav>
                                      </p:tavLst>
                                    </p:anim>
                                    <p:anim calcmode="lin" valueType="num">
                                      <p:cBhvr>
                                        <p:cTn id="15" dur="500" fill="hold"/>
                                        <p:tgtEl>
                                          <p:spTgt spid="21"/>
                                        </p:tgtEl>
                                        <p:attrNameLst>
                                          <p:attrName>ppt_y</p:attrName>
                                        </p:attrNameLst>
                                      </p:cBhvr>
                                      <p:tavLst>
                                        <p:tav tm="0">
                                          <p:val>
                                            <p:fltVal val="0.5"/>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par>
                          <p:cTn id="21" fill="hold">
                            <p:stCondLst>
                              <p:cond delay="500"/>
                            </p:stCondLst>
                            <p:childTnLst>
                              <p:par>
                                <p:cTn id="22" presetID="53" presetClass="entr" presetSubtype="528"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fltVal val="0"/>
                                          </p:val>
                                        </p:tav>
                                        <p:tav tm="100000">
                                          <p:val>
                                            <p:strVal val="#ppt_w"/>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animEffect transition="in" filter="fade">
                                      <p:cBhvr>
                                        <p:cTn id="26" dur="500"/>
                                        <p:tgtEl>
                                          <p:spTgt spid="26"/>
                                        </p:tgtEl>
                                      </p:cBhvr>
                                    </p:animEffect>
                                    <p:anim calcmode="lin" valueType="num">
                                      <p:cBhvr>
                                        <p:cTn id="27" dur="500" fill="hold"/>
                                        <p:tgtEl>
                                          <p:spTgt spid="26"/>
                                        </p:tgtEl>
                                        <p:attrNameLst>
                                          <p:attrName>ppt_x</p:attrName>
                                        </p:attrNameLst>
                                      </p:cBhvr>
                                      <p:tavLst>
                                        <p:tav tm="0">
                                          <p:val>
                                            <p:fltVal val="0.5"/>
                                          </p:val>
                                        </p:tav>
                                        <p:tav tm="100000">
                                          <p:val>
                                            <p:strVal val="#ppt_x"/>
                                          </p:val>
                                        </p:tav>
                                      </p:tavLst>
                                    </p:anim>
                                    <p:anim calcmode="lin" valueType="num">
                                      <p:cBhvr>
                                        <p:cTn id="28" dur="500" fill="hold"/>
                                        <p:tgtEl>
                                          <p:spTgt spid="2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tangolo 9"/>
          <p:cNvSpPr/>
          <p:nvPr/>
        </p:nvSpPr>
        <p:spPr>
          <a:xfrm>
            <a:off x="2111961" y="157625"/>
            <a:ext cx="6803144" cy="707886"/>
          </a:xfrm>
          <a:prstGeom prst="rect">
            <a:avLst/>
          </a:prstGeom>
          <a:solidFill>
            <a:schemeClr val="accent1">
              <a:lumMod val="60000"/>
              <a:lumOff val="40000"/>
            </a:schemeClr>
          </a:solidFill>
        </p:spPr>
        <p:style>
          <a:lnRef idx="2">
            <a:schemeClr val="accent6">
              <a:shade val="50000"/>
            </a:schemeClr>
          </a:lnRef>
          <a:fillRef idx="1">
            <a:schemeClr val="accent6"/>
          </a:fillRef>
          <a:effectRef idx="0">
            <a:schemeClr val="accent6"/>
          </a:effectRef>
          <a:fontRef idx="minor">
            <a:schemeClr val="lt1"/>
          </a:fontRef>
        </p:style>
        <p:txBody>
          <a:bodyPr wrap="none">
            <a:spAutoFit/>
          </a:bodyPr>
          <a:lstStyle/>
          <a:p>
            <a:r>
              <a:rPr lang="it-IT" sz="4000" dirty="0">
                <a:ln w="0"/>
                <a:solidFill>
                  <a:schemeClr val="tx1"/>
                </a:solidFill>
                <a:effectLst>
                  <a:outerShdw blurRad="38100" dist="19050" dir="2700000" algn="tl" rotWithShape="0">
                    <a:schemeClr val="dk1">
                      <a:alpha val="40000"/>
                    </a:schemeClr>
                  </a:outerShdw>
                </a:effectLst>
                <a:latin typeface="+mj-lt"/>
                <a:ea typeface="+mj-ea"/>
                <a:cs typeface="+mj-cs"/>
              </a:rPr>
              <a:t>INVAR 36 </a:t>
            </a:r>
            <a:r>
              <a:rPr lang="it-IT" sz="4000" dirty="0" err="1">
                <a:ln w="0"/>
                <a:solidFill>
                  <a:schemeClr val="tx1"/>
                </a:solidFill>
                <a:effectLst>
                  <a:outerShdw blurRad="38100" dist="19050" dir="2700000" algn="tl" rotWithShape="0">
                    <a:schemeClr val="dk1">
                      <a:alpha val="40000"/>
                    </a:schemeClr>
                  </a:outerShdw>
                </a:effectLst>
                <a:latin typeface="+mj-lt"/>
                <a:ea typeface="+mj-ea"/>
                <a:cs typeface="+mj-cs"/>
              </a:rPr>
              <a:t>Substrates</a:t>
            </a:r>
            <a:r>
              <a:rPr lang="it-IT" sz="4000" dirty="0">
                <a:ln w="0"/>
                <a:solidFill>
                  <a:schemeClr val="tx1"/>
                </a:solidFill>
                <a:effectLst>
                  <a:outerShdw blurRad="38100" dist="19050" dir="2700000" algn="tl" rotWithShape="0">
                    <a:schemeClr val="dk1">
                      <a:alpha val="40000"/>
                    </a:schemeClr>
                  </a:outerShdw>
                </a:effectLst>
                <a:latin typeface="+mj-lt"/>
                <a:ea typeface="+mj-ea"/>
                <a:cs typeface="+mj-cs"/>
              </a:rPr>
              <a:t>- </a:t>
            </a:r>
            <a:r>
              <a:rPr lang="it-IT" sz="4000" dirty="0" err="1">
                <a:ln w="0"/>
                <a:solidFill>
                  <a:schemeClr val="tx1"/>
                </a:solidFill>
                <a:effectLst>
                  <a:outerShdw blurRad="38100" dist="19050" dir="2700000" algn="tl" rotWithShape="0">
                    <a:schemeClr val="dk1">
                      <a:alpha val="40000"/>
                    </a:schemeClr>
                  </a:outerShdw>
                </a:effectLst>
                <a:latin typeface="+mj-lt"/>
                <a:ea typeface="+mj-ea"/>
                <a:cs typeface="+mj-cs"/>
              </a:rPr>
              <a:t>Texturing</a:t>
            </a:r>
            <a:endParaRPr lang="it-IT" sz="4000" dirty="0">
              <a:ln w="0"/>
              <a:solidFill>
                <a:schemeClr val="tx1"/>
              </a:solidFill>
              <a:effectLst>
                <a:outerShdw blurRad="38100" dist="19050" dir="2700000" algn="tl" rotWithShape="0">
                  <a:schemeClr val="dk1">
                    <a:alpha val="40000"/>
                  </a:schemeClr>
                </a:outerShdw>
              </a:effectLst>
              <a:latin typeface="+mj-lt"/>
              <a:ea typeface="+mj-ea"/>
              <a:cs typeface="+mj-cs"/>
            </a:endParaRPr>
          </a:p>
        </p:txBody>
      </p:sp>
      <p:pic>
        <p:nvPicPr>
          <p:cNvPr id="48" name="Immagine 47"/>
          <p:cNvPicPr>
            <a:picLocks noChangeAspect="1"/>
          </p:cNvPicPr>
          <p:nvPr/>
        </p:nvPicPr>
        <p:blipFill>
          <a:blip r:embed="rId3"/>
          <a:stretch>
            <a:fillRect/>
          </a:stretch>
        </p:blipFill>
        <p:spPr>
          <a:xfrm>
            <a:off x="725136" y="4004224"/>
            <a:ext cx="2037016" cy="772975"/>
          </a:xfrm>
          <a:prstGeom prst="rect">
            <a:avLst/>
          </a:prstGeom>
        </p:spPr>
      </p:pic>
      <mc:AlternateContent xmlns:mc="http://schemas.openxmlformats.org/markup-compatibility/2006" xmlns:a14="http://schemas.microsoft.com/office/drawing/2010/main">
        <mc:Choice Requires="a14">
          <p:sp>
            <p:nvSpPr>
              <p:cNvPr id="2" name="CasellaDiTesto 1"/>
              <p:cNvSpPr txBox="1"/>
              <p:nvPr/>
            </p:nvSpPr>
            <p:spPr>
              <a:xfrm>
                <a:off x="142790" y="4936571"/>
                <a:ext cx="4261199" cy="1015663"/>
              </a:xfrm>
              <a:prstGeom prst="rect">
                <a:avLst/>
              </a:prstGeom>
              <a:noFill/>
            </p:spPr>
            <p:txBody>
              <a:bodyPr wrap="square" rtlCol="0">
                <a:spAutoFit/>
              </a:bodyPr>
              <a:lstStyle/>
              <a:p>
                <a:r>
                  <a:rPr lang="it-IT" sz="2000" dirty="0" smtClean="0">
                    <a:ea typeface="Cambria Math" panose="02040503050406030204" pitchFamily="18" charset="0"/>
                  </a:rPr>
                  <a:t>Out of </a:t>
                </a:r>
                <a:r>
                  <a:rPr lang="it-IT" sz="2000" dirty="0" err="1" smtClean="0">
                    <a:ea typeface="Cambria Math" panose="02040503050406030204" pitchFamily="18" charset="0"/>
                  </a:rPr>
                  <a:t>plane</a:t>
                </a:r>
                <a:endParaRPr lang="it-IT" sz="2000" dirty="0" smtClean="0">
                  <a:ea typeface="Cambria Math" panose="02040503050406030204" pitchFamily="18" charset="0"/>
                </a:endParaRPr>
              </a:p>
              <a:p>
                <a:pPr marL="342900" indent="-342900">
                  <a:buFont typeface="Wingdings" panose="05000000000000000000" pitchFamily="2" charset="2"/>
                  <a:buChar char="ü"/>
                </a:pPr>
                <a:r>
                  <a:rPr lang="it-IT" sz="2000" dirty="0" err="1" smtClean="0">
                    <a:ea typeface="Cambria Math" panose="02040503050406030204" pitchFamily="18" charset="0"/>
                  </a:rPr>
                  <a:t>Rolling</a:t>
                </a:r>
                <a:r>
                  <a:rPr lang="it-IT" sz="2000" dirty="0" smtClean="0">
                    <a:ea typeface="Cambria Math" panose="02040503050406030204" pitchFamily="18" charset="0"/>
                  </a:rPr>
                  <a:t> </a:t>
                </a:r>
                <a:r>
                  <a:rPr lang="it-IT" sz="2000" dirty="0" err="1" smtClean="0">
                    <a:ea typeface="Cambria Math" panose="02040503050406030204" pitchFamily="18" charset="0"/>
                  </a:rPr>
                  <a:t>direction</a:t>
                </a:r>
                <a:r>
                  <a:rPr lang="it-IT" sz="2000" dirty="0" smtClean="0">
                    <a:ea typeface="Cambria Math" panose="02040503050406030204" pitchFamily="18" charset="0"/>
                  </a:rPr>
                  <a:t>: </a:t>
                </a:r>
                <a14:m>
                  <m:oMath xmlns:m="http://schemas.openxmlformats.org/officeDocument/2006/math">
                    <m:r>
                      <m:rPr>
                        <m:sty m:val="p"/>
                      </m:rPr>
                      <a:rPr lang="el-GR" sz="2000" i="1" smtClean="0">
                        <a:latin typeface="Cambria Math" panose="02040503050406030204" pitchFamily="18" charset="0"/>
                        <a:ea typeface="Cambria Math" panose="02040503050406030204" pitchFamily="18" charset="0"/>
                      </a:rPr>
                      <m:t>Δ</m:t>
                    </m:r>
                    <m:r>
                      <a:rPr lang="el-GR" sz="2000" i="1" smtClean="0">
                        <a:latin typeface="Cambria Math" panose="02040503050406030204" pitchFamily="18" charset="0"/>
                        <a:ea typeface="Cambria Math" panose="02040503050406030204" pitchFamily="18" charset="0"/>
                      </a:rPr>
                      <m:t>𝜙</m:t>
                    </m:r>
                    <m:r>
                      <a:rPr lang="it-IT" sz="2000" b="0" i="1" smtClean="0">
                        <a:latin typeface="Cambria Math" panose="02040503050406030204" pitchFamily="18" charset="0"/>
                        <a:ea typeface="Cambria Math" panose="02040503050406030204" pitchFamily="18" charset="0"/>
                      </a:rPr>
                      <m:t> ~6° </m:t>
                    </m:r>
                  </m:oMath>
                </a14:m>
                <a:endParaRPr lang="it-IT" sz="2000" b="0" dirty="0" smtClean="0">
                  <a:ea typeface="Cambria Math" panose="02040503050406030204" pitchFamily="18" charset="0"/>
                </a:endParaRPr>
              </a:p>
              <a:p>
                <a:pPr marL="342900" indent="-342900">
                  <a:buFont typeface="Wingdings" panose="05000000000000000000" pitchFamily="2" charset="2"/>
                  <a:buChar char="ü"/>
                </a:pPr>
                <a:r>
                  <a:rPr lang="it-IT" sz="2000" dirty="0" err="1">
                    <a:ea typeface="Cambria Math" panose="02040503050406030204" pitchFamily="18" charset="0"/>
                  </a:rPr>
                  <a:t>T</a:t>
                </a:r>
                <a:r>
                  <a:rPr lang="it-IT" sz="2000" dirty="0" err="1" smtClean="0">
                    <a:ea typeface="Cambria Math" panose="02040503050406030204" pitchFamily="18" charset="0"/>
                  </a:rPr>
                  <a:t>ransverse</a:t>
                </a:r>
                <a:r>
                  <a:rPr lang="it-IT" sz="2000" dirty="0" smtClean="0">
                    <a:ea typeface="Cambria Math" panose="02040503050406030204" pitchFamily="18" charset="0"/>
                  </a:rPr>
                  <a:t> </a:t>
                </a:r>
                <a:r>
                  <a:rPr lang="it-IT" sz="2000" dirty="0" err="1">
                    <a:ea typeface="Cambria Math" panose="02040503050406030204" pitchFamily="18" charset="0"/>
                  </a:rPr>
                  <a:t>direction</a:t>
                </a:r>
                <a:r>
                  <a:rPr lang="it-IT" sz="2000" dirty="0">
                    <a:ea typeface="Cambria Math" panose="02040503050406030204" pitchFamily="18" charset="0"/>
                  </a:rPr>
                  <a:t>: </a:t>
                </a:r>
                <a14:m>
                  <m:oMath xmlns:m="http://schemas.openxmlformats.org/officeDocument/2006/math">
                    <m:r>
                      <m:rPr>
                        <m:sty m:val="p"/>
                      </m:rPr>
                      <a:rPr lang="el-GR" sz="2000" i="1">
                        <a:latin typeface="Cambria Math" panose="02040503050406030204" pitchFamily="18" charset="0"/>
                        <a:ea typeface="Cambria Math" panose="02040503050406030204" pitchFamily="18" charset="0"/>
                      </a:rPr>
                      <m:t>Δ</m:t>
                    </m:r>
                    <m:r>
                      <a:rPr lang="el-GR" sz="2000" i="1">
                        <a:latin typeface="Cambria Math" panose="02040503050406030204" pitchFamily="18" charset="0"/>
                        <a:ea typeface="Cambria Math" panose="02040503050406030204" pitchFamily="18" charset="0"/>
                      </a:rPr>
                      <m:t>𝜙</m:t>
                    </m:r>
                    <m:r>
                      <a:rPr lang="it-IT" sz="2000" i="1">
                        <a:latin typeface="Cambria Math" panose="02040503050406030204" pitchFamily="18" charset="0"/>
                        <a:ea typeface="Cambria Math" panose="02040503050406030204" pitchFamily="18" charset="0"/>
                      </a:rPr>
                      <m:t> ~9° </m:t>
                    </m:r>
                  </m:oMath>
                </a14:m>
                <a:endParaRPr lang="en-US" sz="2000" dirty="0"/>
              </a:p>
            </p:txBody>
          </p:sp>
        </mc:Choice>
        <mc:Fallback xmlns="">
          <p:sp>
            <p:nvSpPr>
              <p:cNvPr id="2" name="CasellaDiTesto 1"/>
              <p:cNvSpPr txBox="1">
                <a:spLocks noRot="1" noChangeAspect="1" noMove="1" noResize="1" noEditPoints="1" noAdjustHandles="1" noChangeArrowheads="1" noChangeShapeType="1" noTextEdit="1"/>
              </p:cNvSpPr>
              <p:nvPr/>
            </p:nvSpPr>
            <p:spPr>
              <a:xfrm>
                <a:off x="142790" y="4936571"/>
                <a:ext cx="4261199" cy="1015663"/>
              </a:xfrm>
              <a:prstGeom prst="rect">
                <a:avLst/>
              </a:prstGeom>
              <a:blipFill>
                <a:blip r:embed="rId4"/>
                <a:stretch>
                  <a:fillRect l="-1431" t="-3614" b="-10241"/>
                </a:stretch>
              </a:blipFill>
            </p:spPr>
            <p:txBody>
              <a:bodyPr/>
              <a:lstStyle/>
              <a:p>
                <a:r>
                  <a:rPr lang="en-US">
                    <a:noFill/>
                  </a:rPr>
                  <a:t> </a:t>
                </a:r>
              </a:p>
            </p:txBody>
          </p:sp>
        </mc:Fallback>
      </mc:AlternateContent>
      <p:grpSp>
        <p:nvGrpSpPr>
          <p:cNvPr id="5" name="Gruppo 4"/>
          <p:cNvGrpSpPr/>
          <p:nvPr/>
        </p:nvGrpSpPr>
        <p:grpSpPr>
          <a:xfrm>
            <a:off x="4006951" y="4011549"/>
            <a:ext cx="2420395" cy="1818621"/>
            <a:chOff x="7904705" y="4137381"/>
            <a:chExt cx="2420395" cy="1818621"/>
          </a:xfrm>
        </p:grpSpPr>
        <p:pic>
          <p:nvPicPr>
            <p:cNvPr id="49" name="Segnaposto contenuto 3"/>
            <p:cNvPicPr/>
            <p:nvPr/>
          </p:nvPicPr>
          <p:blipFill rotWithShape="1">
            <a:blip r:embed="rId5"/>
            <a:srcRect l="3785" t="14640" r="46597" b="58264"/>
            <a:stretch/>
          </p:blipFill>
          <p:spPr>
            <a:xfrm>
              <a:off x="7965072" y="4137381"/>
              <a:ext cx="1715641" cy="790472"/>
            </a:xfrm>
            <a:prstGeom prst="rect">
              <a:avLst/>
            </a:prstGeom>
            <a:ln w="57150">
              <a:noFill/>
            </a:ln>
          </p:spPr>
        </p:pic>
        <mc:AlternateContent xmlns:mc="http://schemas.openxmlformats.org/markup-compatibility/2006" xmlns:a14="http://schemas.microsoft.com/office/drawing/2010/main">
          <mc:Choice Requires="a14">
            <p:sp>
              <p:nvSpPr>
                <p:cNvPr id="50" name="CasellaDiTesto 49"/>
                <p:cNvSpPr txBox="1"/>
                <p:nvPr/>
              </p:nvSpPr>
              <p:spPr>
                <a:xfrm>
                  <a:off x="7904705" y="4940339"/>
                  <a:ext cx="2420395" cy="1015663"/>
                </a:xfrm>
                <a:prstGeom prst="rect">
                  <a:avLst/>
                </a:prstGeom>
                <a:noFill/>
              </p:spPr>
              <p:txBody>
                <a:bodyPr wrap="square" rtlCol="0">
                  <a:spAutoFit/>
                </a:bodyPr>
                <a:lstStyle/>
                <a:p>
                  <a:r>
                    <a:rPr lang="it-IT" sz="2000" dirty="0" smtClean="0">
                      <a:ea typeface="Cambria Math" panose="02040503050406030204" pitchFamily="18" charset="0"/>
                    </a:rPr>
                    <a:t>In-</a:t>
                  </a:r>
                  <a:r>
                    <a:rPr lang="it-IT" sz="2000" dirty="0" err="1" smtClean="0">
                      <a:ea typeface="Cambria Math" panose="02040503050406030204" pitchFamily="18" charset="0"/>
                    </a:rPr>
                    <a:t>plane</a:t>
                  </a:r>
                  <a:r>
                    <a:rPr lang="it-IT" sz="2000" dirty="0" smtClean="0">
                      <a:ea typeface="Cambria Math" panose="02040503050406030204" pitchFamily="18" charset="0"/>
                    </a:rPr>
                    <a:t>: </a:t>
                  </a:r>
                  <a:endParaRPr lang="it-IT" sz="2000" i="1" dirty="0" smtClean="0">
                    <a:latin typeface="Cambria Math" panose="02040503050406030204" pitchFamily="18" charset="0"/>
                    <a:ea typeface="Cambria Math" panose="02040503050406030204" pitchFamily="18" charset="0"/>
                  </a:endParaRPr>
                </a:p>
                <a:p>
                  <a:pPr marL="342900" indent="-342900">
                    <a:buFont typeface="Wingdings" panose="05000000000000000000" pitchFamily="2" charset="2"/>
                    <a:buChar char="ü"/>
                  </a:pPr>
                  <a14:m>
                    <m:oMath xmlns:m="http://schemas.openxmlformats.org/officeDocument/2006/math">
                      <m:r>
                        <m:rPr>
                          <m:sty m:val="p"/>
                        </m:rPr>
                        <a:rPr lang="el-GR" sz="2000" i="1" smtClean="0">
                          <a:latin typeface="Cambria Math" panose="02040503050406030204" pitchFamily="18" charset="0"/>
                          <a:ea typeface="Cambria Math" panose="02040503050406030204" pitchFamily="18" charset="0"/>
                        </a:rPr>
                        <m:t>Δ</m:t>
                      </m:r>
                      <m:r>
                        <a:rPr lang="el-GR" sz="2000" i="1" smtClean="0">
                          <a:latin typeface="Cambria Math" panose="02040503050406030204" pitchFamily="18" charset="0"/>
                          <a:ea typeface="Cambria Math" panose="02040503050406030204" pitchFamily="18" charset="0"/>
                        </a:rPr>
                        <m:t>𝜙</m:t>
                      </m:r>
                      <m:r>
                        <a:rPr lang="it-IT" sz="2000" b="0" i="1" smtClean="0">
                          <a:latin typeface="Cambria Math" panose="02040503050406030204" pitchFamily="18" charset="0"/>
                          <a:ea typeface="Cambria Math" panose="02040503050406030204" pitchFamily="18" charset="0"/>
                        </a:rPr>
                        <m:t> ~8°−10° </m:t>
                      </m:r>
                    </m:oMath>
                  </a14:m>
                  <a:endParaRPr lang="it-IT" sz="2000" b="0" dirty="0" smtClean="0">
                    <a:ea typeface="Cambria Math" panose="02040503050406030204" pitchFamily="18" charset="0"/>
                  </a:endParaRPr>
                </a:p>
                <a:p>
                  <a:endParaRPr lang="en-US" sz="2000" dirty="0"/>
                </a:p>
              </p:txBody>
            </p:sp>
          </mc:Choice>
          <mc:Fallback xmlns="">
            <p:sp>
              <p:nvSpPr>
                <p:cNvPr id="50" name="CasellaDiTesto 49"/>
                <p:cNvSpPr txBox="1">
                  <a:spLocks noRot="1" noChangeAspect="1" noMove="1" noResize="1" noEditPoints="1" noAdjustHandles="1" noChangeArrowheads="1" noChangeShapeType="1" noTextEdit="1"/>
                </p:cNvSpPr>
                <p:nvPr/>
              </p:nvSpPr>
              <p:spPr>
                <a:xfrm>
                  <a:off x="7904705" y="4940339"/>
                  <a:ext cx="2420395" cy="1015663"/>
                </a:xfrm>
                <a:prstGeom prst="rect">
                  <a:avLst/>
                </a:prstGeom>
                <a:blipFill>
                  <a:blip r:embed="rId6"/>
                  <a:stretch>
                    <a:fillRect l="-2519" t="-3614"/>
                  </a:stretch>
                </a:blipFill>
              </p:spPr>
              <p:txBody>
                <a:bodyPr/>
                <a:lstStyle/>
                <a:p>
                  <a:r>
                    <a:rPr lang="en-US">
                      <a:noFill/>
                    </a:rPr>
                    <a:t> </a:t>
                  </a:r>
                </a:p>
              </p:txBody>
            </p:sp>
          </mc:Fallback>
        </mc:AlternateContent>
      </p:grpSp>
      <p:grpSp>
        <p:nvGrpSpPr>
          <p:cNvPr id="14" name="Gruppo 13"/>
          <p:cNvGrpSpPr/>
          <p:nvPr/>
        </p:nvGrpSpPr>
        <p:grpSpPr>
          <a:xfrm>
            <a:off x="-46484" y="804907"/>
            <a:ext cx="6864356" cy="3248232"/>
            <a:chOff x="293298" y="-17253"/>
            <a:chExt cx="3537435" cy="1394581"/>
          </a:xfrm>
        </p:grpSpPr>
        <p:pic>
          <p:nvPicPr>
            <p:cNvPr id="15" name="Immagine 14"/>
            <p:cNvPicPr/>
            <p:nvPr/>
          </p:nvPicPr>
          <p:blipFill>
            <a:blip r:embed="rId7"/>
            <a:stretch>
              <a:fillRect/>
            </a:stretch>
          </p:blipFill>
          <p:spPr>
            <a:xfrm>
              <a:off x="315931" y="-17253"/>
              <a:ext cx="1800000" cy="1377328"/>
            </a:xfrm>
            <a:prstGeom prst="rect">
              <a:avLst/>
            </a:prstGeom>
          </p:spPr>
        </p:pic>
        <p:pic>
          <p:nvPicPr>
            <p:cNvPr id="16" name="Immagine 15"/>
            <p:cNvPicPr/>
            <p:nvPr/>
          </p:nvPicPr>
          <p:blipFill>
            <a:blip r:embed="rId8"/>
            <a:stretch>
              <a:fillRect/>
            </a:stretch>
          </p:blipFill>
          <p:spPr>
            <a:xfrm>
              <a:off x="2030733" y="0"/>
              <a:ext cx="1800000" cy="1377328"/>
            </a:xfrm>
            <a:prstGeom prst="rect">
              <a:avLst/>
            </a:prstGeom>
          </p:spPr>
        </p:pic>
        <p:sp>
          <p:nvSpPr>
            <p:cNvPr id="17" name="CasellaDiTesto 1"/>
            <p:cNvSpPr txBox="1"/>
            <p:nvPr/>
          </p:nvSpPr>
          <p:spPr>
            <a:xfrm>
              <a:off x="1888267" y="134937"/>
              <a:ext cx="321310" cy="263525"/>
            </a:xfrm>
            <a:prstGeom prst="rect">
              <a:avLst/>
            </a:prstGeom>
            <a:noFill/>
          </p:spPr>
          <p:txBody>
            <a:bodyPr wrap="square" rtlCol="0">
              <a:noAutofit/>
            </a:bodyPr>
            <a:lstStyle/>
            <a:p>
              <a:pPr>
                <a:spcAft>
                  <a:spcPts val="0"/>
                </a:spcAft>
              </a:pPr>
              <a:r>
                <a:rPr lang="it-IT" sz="9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t>
              </a:r>
              <a:endParaRPr lang="en-US" sz="1200">
                <a:effectLst/>
                <a:latin typeface="Times New Roman" panose="02020603050405020304" pitchFamily="18" charset="0"/>
                <a:ea typeface="Times New Roman" panose="02020603050405020304" pitchFamily="18" charset="0"/>
              </a:endParaRPr>
            </a:p>
          </p:txBody>
        </p:sp>
        <p:sp>
          <p:nvSpPr>
            <p:cNvPr id="18" name="CasellaDiTesto 1"/>
            <p:cNvSpPr txBox="1"/>
            <p:nvPr/>
          </p:nvSpPr>
          <p:spPr>
            <a:xfrm>
              <a:off x="293298" y="109058"/>
              <a:ext cx="419922" cy="215900"/>
            </a:xfrm>
            <a:prstGeom prst="rect">
              <a:avLst/>
            </a:prstGeom>
            <a:noFill/>
          </p:spPr>
          <p:txBody>
            <a:bodyPr wrap="square" rtlCol="0">
              <a:noAutofit/>
            </a:bodyPr>
            <a:lstStyle/>
            <a:p>
              <a:pPr>
                <a:spcAft>
                  <a:spcPts val="0"/>
                </a:spcAft>
              </a:pPr>
              <a:r>
                <a:rPr lang="it-IT" sz="9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a:t>
              </a:r>
              <a:endParaRPr lang="en-US" sz="1200">
                <a:effectLst/>
                <a:latin typeface="Times New Roman" panose="02020603050405020304" pitchFamily="18" charset="0"/>
                <a:ea typeface="Times New Roman" panose="02020603050405020304" pitchFamily="18" charset="0"/>
              </a:endParaRPr>
            </a:p>
          </p:txBody>
        </p:sp>
      </p:grpSp>
      <p:sp>
        <p:nvSpPr>
          <p:cNvPr id="6" name="Rettangolo 5"/>
          <p:cNvSpPr/>
          <p:nvPr/>
        </p:nvSpPr>
        <p:spPr>
          <a:xfrm>
            <a:off x="4971125" y="1257547"/>
            <a:ext cx="1305165" cy="369332"/>
          </a:xfrm>
          <a:prstGeom prst="rect">
            <a:avLst/>
          </a:prstGeom>
        </p:spPr>
        <p:txBody>
          <a:bodyPr wrap="none">
            <a:spAutoFit/>
          </a:bodyPr>
          <a:lstStyle/>
          <a:p>
            <a:r>
              <a:rPr lang="en-GB" dirty="0">
                <a:latin typeface="Times New Roman" panose="02020603050405020304" pitchFamily="18" charset="0"/>
                <a:ea typeface="Times New Roman" panose="02020603050405020304" pitchFamily="18" charset="0"/>
              </a:rPr>
              <a:t>70 µm </a:t>
            </a:r>
            <a:r>
              <a:rPr lang="en-GB" dirty="0" smtClean="0">
                <a:latin typeface="Times New Roman" panose="02020603050405020304" pitchFamily="18" charset="0"/>
                <a:ea typeface="Times New Roman" panose="02020603050405020304" pitchFamily="18" charset="0"/>
              </a:rPr>
              <a:t>thick</a:t>
            </a:r>
            <a:endParaRPr lang="en-US" dirty="0"/>
          </a:p>
        </p:txBody>
      </p:sp>
      <p:pic>
        <p:nvPicPr>
          <p:cNvPr id="20" name="Immagine 19" descr="C:\Users\sylva\AppData\Local\Temp\Fig.3-new.tif"/>
          <p:cNvPicPr/>
          <p:nvPr/>
        </p:nvPicPr>
        <p:blipFill rotWithShape="1">
          <a:blip r:embed="rId9" cstate="print">
            <a:extLst>
              <a:ext uri="{28A0092B-C50C-407E-A947-70E740481C1C}">
                <a14:useLocalDpi xmlns:a14="http://schemas.microsoft.com/office/drawing/2010/main" val="0"/>
              </a:ext>
            </a:extLst>
          </a:blip>
          <a:srcRect l="1633" r="60715" b="48128"/>
          <a:stretch/>
        </p:blipFill>
        <p:spPr bwMode="auto">
          <a:xfrm>
            <a:off x="8892697" y="1128752"/>
            <a:ext cx="2197769" cy="2140338"/>
          </a:xfrm>
          <a:prstGeom prst="rect">
            <a:avLst/>
          </a:prstGeom>
          <a:noFill/>
          <a:ln>
            <a:noFill/>
          </a:ln>
        </p:spPr>
      </p:pic>
      <p:grpSp>
        <p:nvGrpSpPr>
          <p:cNvPr id="21" name="Group 67"/>
          <p:cNvGrpSpPr/>
          <p:nvPr/>
        </p:nvGrpSpPr>
        <p:grpSpPr>
          <a:xfrm>
            <a:off x="3696810" y="5916983"/>
            <a:ext cx="5218296" cy="914399"/>
            <a:chOff x="3617414" y="5745833"/>
            <a:chExt cx="5312355" cy="813643"/>
          </a:xfrm>
          <a:solidFill>
            <a:schemeClr val="accent1">
              <a:lumMod val="40000"/>
              <a:lumOff val="60000"/>
            </a:schemeClr>
          </a:solidFill>
          <a:effectLst>
            <a:outerShdw blurRad="50800" dist="38100" dir="2700000" algn="tl" rotWithShape="0">
              <a:prstClr val="black">
                <a:alpha val="40000"/>
              </a:prstClr>
            </a:outerShdw>
          </a:effectLst>
        </p:grpSpPr>
        <p:sp>
          <p:nvSpPr>
            <p:cNvPr id="24" name="Rectangle 71"/>
            <p:cNvSpPr/>
            <p:nvPr/>
          </p:nvSpPr>
          <p:spPr>
            <a:xfrm>
              <a:off x="3617414" y="5745833"/>
              <a:ext cx="5312355" cy="813643"/>
            </a:xfrm>
            <a:prstGeom prst="rect">
              <a:avLst/>
            </a:prstGeom>
            <a:grp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mc:AlternateContent xmlns:mc="http://schemas.openxmlformats.org/markup-compatibility/2006" xmlns:a14="http://schemas.microsoft.com/office/drawing/2010/main">
          <mc:Choice Requires="a14">
            <p:sp>
              <p:nvSpPr>
                <p:cNvPr id="23" name="TextBox 69"/>
                <p:cNvSpPr txBox="1"/>
                <p:nvPr/>
              </p:nvSpPr>
              <p:spPr>
                <a:xfrm>
                  <a:off x="3782602" y="5796543"/>
                  <a:ext cx="5146761" cy="684658"/>
                </a:xfrm>
                <a:prstGeom prst="rect">
                  <a:avLst/>
                </a:prstGeom>
                <a:grpFill/>
              </p:spPr>
              <p:txBody>
                <a:bodyPr wrap="square" rtlCol="0">
                  <a:spAutoFit/>
                </a:bodyPr>
                <a:lstStyle/>
                <a:p>
                  <a:pPr marL="457200" marR="0" lvl="0" indent="-457200" algn="l" defTabSz="457200" rtl="0" eaLnBrk="1" fontAlgn="auto" latinLnBrk="0" hangingPunct="1">
                    <a:lnSpc>
                      <a:spcPct val="100000"/>
                    </a:lnSpc>
                    <a:spcBef>
                      <a:spcPts val="0"/>
                    </a:spcBef>
                    <a:spcAft>
                      <a:spcPts val="0"/>
                    </a:spcAft>
                    <a:buClrTx/>
                    <a:buSzTx/>
                    <a:buBlip>
                      <a:blip r:embed="rId10"/>
                    </a:buBlip>
                    <a:tabLst/>
                    <a:defRPr/>
                  </a:pPr>
                  <a:r>
                    <a:rPr kumimoji="0" lang="en-US" sz="2400" b="1" i="0" u="none" strike="noStrike" kern="1200" cap="none" spc="0" normalizeH="0" baseline="0" noProof="0" dirty="0" smtClean="0">
                      <a:ln>
                        <a:noFill/>
                      </a:ln>
                      <a:effectLst/>
                      <a:uLnTx/>
                      <a:uFillTx/>
                      <a:latin typeface="Century Gothic" panose="020B0502020202020204" pitchFamily="34" charset="0"/>
                      <a:ea typeface="+mn-ea"/>
                      <a:cs typeface="+mn-cs"/>
                    </a:rPr>
                    <a:t>Adequate texture</a:t>
                  </a:r>
                </a:p>
                <a:p>
                  <a:pPr marL="0" marR="0" lvl="0" indent="0" algn="l" defTabSz="457200" rtl="0" eaLnBrk="1" fontAlgn="auto" latinLnBrk="0" hangingPunct="1">
                    <a:lnSpc>
                      <a:spcPct val="100000"/>
                    </a:lnSpc>
                    <a:spcBef>
                      <a:spcPts val="0"/>
                    </a:spcBef>
                    <a:spcAft>
                      <a:spcPts val="0"/>
                    </a:spcAft>
                    <a:buClrTx/>
                    <a:buSzTx/>
                    <a:buFontTx/>
                    <a:buNone/>
                    <a:tabLst/>
                    <a:defRPr/>
                  </a:pPr>
                  <a14:m>
                    <m:oMath xmlns:m="http://schemas.openxmlformats.org/officeDocument/2006/math">
                      <m:r>
                        <m:rPr>
                          <m:sty m:val="p"/>
                        </m:rPr>
                        <a:rPr kumimoji="0" lang="el-GR"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Δ</m:t>
                      </m:r>
                      <m:r>
                        <a:rPr kumimoji="0" lang="el-GR"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𝜙</m:t>
                      </m:r>
                      <m:r>
                        <a:rPr kumimoji="0" lang="it-IT"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 </m:t>
                      </m:r>
                    </m:oMath>
                  </a14:m>
                  <a:r>
                    <a:rPr kumimoji="0" lang="en-US" sz="2000" b="0" i="0" u="none" strike="noStrike" kern="1200" cap="none" spc="0" normalizeH="0" baseline="0" noProof="0" dirty="0" smtClean="0">
                      <a:ln>
                        <a:noFill/>
                      </a:ln>
                      <a:solidFill>
                        <a:srgbClr val="181717"/>
                      </a:solidFill>
                      <a:effectLst/>
                      <a:uLnTx/>
                      <a:uFillTx/>
                      <a:latin typeface="Century Gothic" panose="020B0502020202020204" pitchFamily="34" charset="0"/>
                      <a:cs typeface="+mn-cs"/>
                    </a:rPr>
                    <a:t>&lt;10° in plane and out of plane</a:t>
                  </a:r>
                  <a:endParaRPr kumimoji="0" lang="en-US" sz="2000" b="0" i="0" u="none" strike="noStrike" kern="1200" cap="none" spc="0" normalizeH="0" baseline="0" noProof="0" dirty="0">
                    <a:ln>
                      <a:noFill/>
                    </a:ln>
                    <a:solidFill>
                      <a:srgbClr val="181717"/>
                    </a:solidFill>
                    <a:effectLst/>
                    <a:uLnTx/>
                    <a:uFillTx/>
                    <a:latin typeface="Century Gothic" panose="020B0502020202020204" pitchFamily="34" charset="0"/>
                    <a:cs typeface="+mn-cs"/>
                  </a:endParaRPr>
                </a:p>
              </p:txBody>
            </p:sp>
          </mc:Choice>
          <mc:Fallback xmlns="">
            <p:sp>
              <p:nvSpPr>
                <p:cNvPr id="23" name="TextBox 69"/>
                <p:cNvSpPr txBox="1">
                  <a:spLocks noRot="1" noChangeAspect="1" noMove="1" noResize="1" noEditPoints="1" noAdjustHandles="1" noChangeArrowheads="1" noChangeShapeType="1" noTextEdit="1"/>
                </p:cNvSpPr>
                <p:nvPr/>
              </p:nvSpPr>
              <p:spPr>
                <a:xfrm>
                  <a:off x="3782602" y="5796543"/>
                  <a:ext cx="5146761" cy="684658"/>
                </a:xfrm>
                <a:prstGeom prst="rect">
                  <a:avLst/>
                </a:prstGeom>
                <a:blipFill>
                  <a:blip r:embed="rId11"/>
                  <a:stretch>
                    <a:fillRect l="-483" t="-6349" b="-13492"/>
                  </a:stretch>
                </a:blipFill>
              </p:spPr>
              <p:txBody>
                <a:bodyPr/>
                <a:lstStyle/>
                <a:p>
                  <a:r>
                    <a:rPr lang="en-US">
                      <a:noFill/>
                    </a:rPr>
                    <a:t> </a:t>
                  </a:r>
                </a:p>
              </p:txBody>
            </p:sp>
          </mc:Fallback>
        </mc:AlternateContent>
      </p:grpSp>
      <p:pic>
        <p:nvPicPr>
          <p:cNvPr id="31" name="Immagine 30" descr="C:\Users\sylva\AppData\Local\Temp\Fig.3-new.tif"/>
          <p:cNvPicPr/>
          <p:nvPr/>
        </p:nvPicPr>
        <p:blipFill rotWithShape="1">
          <a:blip r:embed="rId9" cstate="print">
            <a:extLst>
              <a:ext uri="{28A0092B-C50C-407E-A947-70E740481C1C}">
                <a14:useLocalDpi xmlns:a14="http://schemas.microsoft.com/office/drawing/2010/main" val="0"/>
              </a:ext>
            </a:extLst>
          </a:blip>
          <a:srcRect l="39041" t="21450" b="49226"/>
          <a:stretch/>
        </p:blipFill>
        <p:spPr bwMode="auto">
          <a:xfrm>
            <a:off x="6695092" y="3312497"/>
            <a:ext cx="4879286" cy="2030090"/>
          </a:xfrm>
          <a:prstGeom prst="rect">
            <a:avLst/>
          </a:prstGeom>
          <a:noFill/>
          <a:ln>
            <a:noFill/>
          </a:ln>
        </p:spPr>
      </p:pic>
      <p:sp>
        <p:nvSpPr>
          <p:cNvPr id="3" name="CasellaDiTesto 2"/>
          <p:cNvSpPr txBox="1"/>
          <p:nvPr/>
        </p:nvSpPr>
        <p:spPr>
          <a:xfrm>
            <a:off x="6745705" y="5292564"/>
            <a:ext cx="4828673" cy="646331"/>
          </a:xfrm>
          <a:prstGeom prst="rect">
            <a:avLst/>
          </a:prstGeom>
          <a:noFill/>
        </p:spPr>
        <p:txBody>
          <a:bodyPr wrap="square" rtlCol="0">
            <a:spAutoFit/>
          </a:bodyPr>
          <a:lstStyle/>
          <a:p>
            <a:r>
              <a:rPr lang="en-US" dirty="0"/>
              <a:t>Sharp {001}&lt;100&gt; texture, with 92.2% of points oriented within 12</a:t>
            </a:r>
            <a:r>
              <a:rPr lang="en-US" dirty="0" smtClean="0"/>
              <a:t>°.</a:t>
            </a:r>
            <a:endParaRPr lang="en-US" dirty="0"/>
          </a:p>
        </p:txBody>
      </p:sp>
      <p:sp>
        <p:nvSpPr>
          <p:cNvPr id="22" name="CasellaDiTesto 21"/>
          <p:cNvSpPr txBox="1"/>
          <p:nvPr/>
        </p:nvSpPr>
        <p:spPr>
          <a:xfrm>
            <a:off x="6743379" y="1439909"/>
            <a:ext cx="1606722" cy="461665"/>
          </a:xfrm>
          <a:prstGeom prst="rect">
            <a:avLst/>
          </a:prstGeom>
          <a:noFill/>
        </p:spPr>
        <p:txBody>
          <a:bodyPr wrap="none" rtlCol="0">
            <a:spAutoFit/>
          </a:bodyPr>
          <a:lstStyle/>
          <a:p>
            <a:r>
              <a:rPr lang="it-IT" sz="2400" dirty="0" smtClean="0">
                <a:ln w="0"/>
                <a:latin typeface="+mj-lt"/>
                <a:ea typeface="+mj-ea"/>
                <a:cs typeface="+mj-cs"/>
              </a:rPr>
              <a:t>EBSD </a:t>
            </a:r>
            <a:r>
              <a:rPr lang="it-IT" sz="2400" dirty="0" err="1" smtClean="0">
                <a:ln w="0"/>
                <a:latin typeface="+mj-lt"/>
                <a:ea typeface="+mj-ea"/>
                <a:cs typeface="+mj-cs"/>
              </a:rPr>
              <a:t>maps</a:t>
            </a:r>
            <a:endParaRPr lang="it-IT" sz="2400" b="1" baseline="-25000" dirty="0">
              <a:solidFill>
                <a:srgbClr val="00FF00"/>
              </a:solidFill>
              <a:latin typeface="Eras Medium ITC" panose="020B0602030504020804" pitchFamily="34" charset="0"/>
            </a:endParaRPr>
          </a:p>
        </p:txBody>
      </p:sp>
    </p:spTree>
    <p:extLst>
      <p:ext uri="{BB962C8B-B14F-4D97-AF65-F5344CB8AC3E}">
        <p14:creationId xmlns:p14="http://schemas.microsoft.com/office/powerpoint/2010/main" val="3867641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53" presetClass="entr" presetSubtype="528"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fltVal val="0"/>
                                          </p:val>
                                        </p:tav>
                                        <p:tav tm="100000">
                                          <p:val>
                                            <p:strVal val="#ppt_w"/>
                                          </p:val>
                                        </p:tav>
                                      </p:tavLst>
                                    </p:anim>
                                    <p:anim calcmode="lin" valueType="num">
                                      <p:cBhvr>
                                        <p:cTn id="15" dur="500" fill="hold"/>
                                        <p:tgtEl>
                                          <p:spTgt spid="21"/>
                                        </p:tgtEl>
                                        <p:attrNameLst>
                                          <p:attrName>ppt_h</p:attrName>
                                        </p:attrNameLst>
                                      </p:cBhvr>
                                      <p:tavLst>
                                        <p:tav tm="0">
                                          <p:val>
                                            <p:fltVal val="0"/>
                                          </p:val>
                                        </p:tav>
                                        <p:tav tm="100000">
                                          <p:val>
                                            <p:strVal val="#ppt_h"/>
                                          </p:val>
                                        </p:tav>
                                      </p:tavLst>
                                    </p:anim>
                                    <p:animEffect transition="in" filter="fade">
                                      <p:cBhvr>
                                        <p:cTn id="16" dur="500"/>
                                        <p:tgtEl>
                                          <p:spTgt spid="21"/>
                                        </p:tgtEl>
                                      </p:cBhvr>
                                    </p:animEffect>
                                    <p:anim calcmode="lin" valueType="num">
                                      <p:cBhvr>
                                        <p:cTn id="17" dur="500" fill="hold"/>
                                        <p:tgtEl>
                                          <p:spTgt spid="21"/>
                                        </p:tgtEl>
                                        <p:attrNameLst>
                                          <p:attrName>ppt_x</p:attrName>
                                        </p:attrNameLst>
                                      </p:cBhvr>
                                      <p:tavLst>
                                        <p:tav tm="0">
                                          <p:val>
                                            <p:fltVal val="0.5"/>
                                          </p:val>
                                        </p:tav>
                                        <p:tav tm="100000">
                                          <p:val>
                                            <p:strVal val="#ppt_x"/>
                                          </p:val>
                                        </p:tav>
                                      </p:tavLst>
                                    </p:anim>
                                    <p:anim calcmode="lin" valueType="num">
                                      <p:cBhvr>
                                        <p:cTn id="18" dur="500" fill="hold"/>
                                        <p:tgtEl>
                                          <p:spTgt spid="2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ttangolo 13"/>
          <p:cNvSpPr/>
          <p:nvPr/>
        </p:nvSpPr>
        <p:spPr>
          <a:xfrm>
            <a:off x="3899672" y="205694"/>
            <a:ext cx="4347600" cy="707886"/>
          </a:xfrm>
          <a:prstGeom prst="rect">
            <a:avLst/>
          </a:prstGeom>
          <a:solidFill>
            <a:schemeClr val="accent1">
              <a:lumMod val="60000"/>
              <a:lumOff val="40000"/>
            </a:schemeClr>
          </a:solidFill>
        </p:spPr>
        <p:style>
          <a:lnRef idx="2">
            <a:schemeClr val="accent6">
              <a:shade val="50000"/>
            </a:schemeClr>
          </a:lnRef>
          <a:fillRef idx="1">
            <a:schemeClr val="accent6"/>
          </a:fillRef>
          <a:effectRef idx="0">
            <a:schemeClr val="accent6"/>
          </a:effectRef>
          <a:fontRef idx="minor">
            <a:schemeClr val="lt1"/>
          </a:fontRef>
        </p:style>
        <p:txBody>
          <a:bodyPr wrap="none">
            <a:spAutoFit/>
          </a:bodyPr>
          <a:lstStyle/>
          <a:p>
            <a:r>
              <a:rPr lang="en-US" sz="4000" dirty="0">
                <a:ln w="0"/>
                <a:solidFill>
                  <a:schemeClr val="tx1"/>
                </a:solidFill>
                <a:effectLst>
                  <a:outerShdw blurRad="38100" dist="19050" dir="2700000" algn="tl" rotWithShape="0">
                    <a:schemeClr val="dk1">
                      <a:alpha val="40000"/>
                    </a:schemeClr>
                  </a:outerShdw>
                </a:effectLst>
                <a:latin typeface="+mj-lt"/>
                <a:ea typeface="+mj-ea"/>
                <a:cs typeface="+mj-cs"/>
              </a:rPr>
              <a:t>Fe(</a:t>
            </a:r>
            <a:r>
              <a:rPr lang="en-US" sz="4000" dirty="0" err="1">
                <a:ln w="0"/>
                <a:solidFill>
                  <a:schemeClr val="tx1"/>
                </a:solidFill>
                <a:effectLst>
                  <a:outerShdw blurRad="38100" dist="19050" dir="2700000" algn="tl" rotWithShape="0">
                    <a:schemeClr val="dk1">
                      <a:alpha val="40000"/>
                    </a:schemeClr>
                  </a:outerShdw>
                </a:effectLst>
                <a:latin typeface="+mj-lt"/>
                <a:ea typeface="+mj-ea"/>
                <a:cs typeface="+mj-cs"/>
              </a:rPr>
              <a:t>Se,Te</a:t>
            </a:r>
            <a:r>
              <a:rPr lang="en-US" sz="4000" dirty="0">
                <a:ln w="0"/>
                <a:solidFill>
                  <a:schemeClr val="tx1"/>
                </a:solidFill>
                <a:effectLst>
                  <a:outerShdw blurRad="38100" dist="19050" dir="2700000" algn="tl" rotWithShape="0">
                    <a:schemeClr val="dk1">
                      <a:alpha val="40000"/>
                    </a:schemeClr>
                  </a:outerShdw>
                </a:effectLst>
                <a:latin typeface="+mj-lt"/>
                <a:ea typeface="+mj-ea"/>
                <a:cs typeface="+mj-cs"/>
              </a:rPr>
              <a:t>) on INVAR</a:t>
            </a:r>
          </a:p>
        </p:txBody>
      </p:sp>
      <p:grpSp>
        <p:nvGrpSpPr>
          <p:cNvPr id="23" name="Gruppo 22"/>
          <p:cNvGrpSpPr/>
          <p:nvPr/>
        </p:nvGrpSpPr>
        <p:grpSpPr>
          <a:xfrm>
            <a:off x="240386" y="2106731"/>
            <a:ext cx="11370633" cy="3045532"/>
            <a:chOff x="2328804" y="907044"/>
            <a:chExt cx="11370633" cy="3045532"/>
          </a:xfrm>
        </p:grpSpPr>
        <p:graphicFrame>
          <p:nvGraphicFramePr>
            <p:cNvPr id="24" name="Oggetto 23"/>
            <p:cNvGraphicFramePr>
              <a:graphicFrameLocks noChangeAspect="1"/>
            </p:cNvGraphicFramePr>
            <p:nvPr>
              <p:extLst>
                <p:ext uri="{D42A27DB-BD31-4B8C-83A1-F6EECF244321}">
                  <p14:modId xmlns:p14="http://schemas.microsoft.com/office/powerpoint/2010/main" val="3313730666"/>
                </p:ext>
              </p:extLst>
            </p:nvPr>
          </p:nvGraphicFramePr>
          <p:xfrm>
            <a:off x="2328804" y="921767"/>
            <a:ext cx="3960893" cy="3030809"/>
          </p:xfrm>
          <a:graphic>
            <a:graphicData uri="http://schemas.openxmlformats.org/presentationml/2006/ole">
              <mc:AlternateContent xmlns:mc="http://schemas.openxmlformats.org/markup-compatibility/2006">
                <mc:Choice xmlns:v="urn:schemas-microsoft-com:vml" Requires="v">
                  <p:oleObj spid="_x0000_s25806" name="Graph" r:id="rId4" imgW="3921120" imgH="3000960" progId="Origin50.Graph">
                    <p:embed/>
                  </p:oleObj>
                </mc:Choice>
                <mc:Fallback>
                  <p:oleObj name="Graph" r:id="rId4" imgW="3921120" imgH="3000960" progId="Origin50.Graph">
                    <p:embed/>
                    <p:pic>
                      <p:nvPicPr>
                        <p:cNvPr id="17" name="Oggetto 16"/>
                        <p:cNvPicPr/>
                        <p:nvPr/>
                      </p:nvPicPr>
                      <p:blipFill>
                        <a:blip r:embed="rId5"/>
                        <a:stretch>
                          <a:fillRect/>
                        </a:stretch>
                      </p:blipFill>
                      <p:spPr>
                        <a:xfrm>
                          <a:off x="2328804" y="921767"/>
                          <a:ext cx="3960893" cy="3030809"/>
                        </a:xfrm>
                        <a:prstGeom prst="rect">
                          <a:avLst/>
                        </a:prstGeom>
                      </p:spPr>
                    </p:pic>
                  </p:oleObj>
                </mc:Fallback>
              </mc:AlternateContent>
            </a:graphicData>
          </a:graphic>
        </p:graphicFrame>
        <p:graphicFrame>
          <p:nvGraphicFramePr>
            <p:cNvPr id="25" name="Oggetto 24"/>
            <p:cNvGraphicFramePr>
              <a:graphicFrameLocks noChangeAspect="1"/>
            </p:cNvGraphicFramePr>
            <p:nvPr>
              <p:extLst>
                <p:ext uri="{D42A27DB-BD31-4B8C-83A1-F6EECF244321}">
                  <p14:modId xmlns:p14="http://schemas.microsoft.com/office/powerpoint/2010/main" val="3008451916"/>
                </p:ext>
              </p:extLst>
            </p:nvPr>
          </p:nvGraphicFramePr>
          <p:xfrm>
            <a:off x="5988090" y="921768"/>
            <a:ext cx="3941651" cy="3016085"/>
          </p:xfrm>
          <a:graphic>
            <a:graphicData uri="http://schemas.openxmlformats.org/presentationml/2006/ole">
              <mc:AlternateContent xmlns:mc="http://schemas.openxmlformats.org/markup-compatibility/2006">
                <mc:Choice xmlns:v="urn:schemas-microsoft-com:vml" Requires="v">
                  <p:oleObj spid="_x0000_s25807" name="Graph" r:id="rId6" imgW="3921120" imgH="3000960" progId="Origin50.Graph">
                    <p:embed/>
                  </p:oleObj>
                </mc:Choice>
                <mc:Fallback>
                  <p:oleObj name="Graph" r:id="rId6" imgW="3921120" imgH="3000960" progId="Origin50.Graph">
                    <p:embed/>
                    <p:pic>
                      <p:nvPicPr>
                        <p:cNvPr id="19" name="Oggetto 18"/>
                        <p:cNvPicPr/>
                        <p:nvPr/>
                      </p:nvPicPr>
                      <p:blipFill>
                        <a:blip r:embed="rId7"/>
                        <a:stretch>
                          <a:fillRect/>
                        </a:stretch>
                      </p:blipFill>
                      <p:spPr>
                        <a:xfrm>
                          <a:off x="5988090" y="921768"/>
                          <a:ext cx="3941651" cy="3016085"/>
                        </a:xfrm>
                        <a:prstGeom prst="rect">
                          <a:avLst/>
                        </a:prstGeom>
                      </p:spPr>
                    </p:pic>
                  </p:oleObj>
                </mc:Fallback>
              </mc:AlternateContent>
            </a:graphicData>
          </a:graphic>
        </p:graphicFrame>
        <p:graphicFrame>
          <p:nvGraphicFramePr>
            <p:cNvPr id="27" name="Oggetto 26"/>
            <p:cNvGraphicFramePr>
              <a:graphicFrameLocks noChangeAspect="1"/>
            </p:cNvGraphicFramePr>
            <p:nvPr>
              <p:extLst>
                <p:ext uri="{D42A27DB-BD31-4B8C-83A1-F6EECF244321}">
                  <p14:modId xmlns:p14="http://schemas.microsoft.com/office/powerpoint/2010/main" val="2536509264"/>
                </p:ext>
              </p:extLst>
            </p:nvPr>
          </p:nvGraphicFramePr>
          <p:xfrm>
            <a:off x="9757787" y="907044"/>
            <a:ext cx="3941650" cy="3016085"/>
          </p:xfrm>
          <a:graphic>
            <a:graphicData uri="http://schemas.openxmlformats.org/presentationml/2006/ole">
              <mc:AlternateContent xmlns:mc="http://schemas.openxmlformats.org/markup-compatibility/2006">
                <mc:Choice xmlns:v="urn:schemas-microsoft-com:vml" Requires="v">
                  <p:oleObj spid="_x0000_s25808" name="Graph" r:id="rId8" imgW="3921120" imgH="3000960" progId="Origin50.Graph">
                    <p:embed/>
                  </p:oleObj>
                </mc:Choice>
                <mc:Fallback>
                  <p:oleObj name="Graph" r:id="rId8" imgW="3921120" imgH="3000960" progId="Origin50.Graph">
                    <p:embed/>
                    <p:pic>
                      <p:nvPicPr>
                        <p:cNvPr id="21" name="Oggetto 20"/>
                        <p:cNvPicPr/>
                        <p:nvPr/>
                      </p:nvPicPr>
                      <p:blipFill>
                        <a:blip r:embed="rId9"/>
                        <a:stretch>
                          <a:fillRect/>
                        </a:stretch>
                      </p:blipFill>
                      <p:spPr>
                        <a:xfrm>
                          <a:off x="9757787" y="907044"/>
                          <a:ext cx="3941650" cy="3016085"/>
                        </a:xfrm>
                        <a:prstGeom prst="rect">
                          <a:avLst/>
                        </a:prstGeom>
                      </p:spPr>
                    </p:pic>
                  </p:oleObj>
                </mc:Fallback>
              </mc:AlternateContent>
            </a:graphicData>
          </a:graphic>
        </p:graphicFrame>
      </p:grpSp>
      <p:sp>
        <p:nvSpPr>
          <p:cNvPr id="3" name="CasellaDiTesto 2"/>
          <p:cNvSpPr txBox="1"/>
          <p:nvPr/>
        </p:nvSpPr>
        <p:spPr>
          <a:xfrm>
            <a:off x="387130" y="1102018"/>
            <a:ext cx="5197336" cy="707886"/>
          </a:xfrm>
          <a:prstGeom prst="rect">
            <a:avLst/>
          </a:prstGeom>
          <a:solidFill>
            <a:schemeClr val="bg1"/>
          </a:solidFill>
        </p:spPr>
        <p:txBody>
          <a:bodyPr wrap="square" rtlCol="0">
            <a:spAutoFit/>
          </a:bodyPr>
          <a:lstStyle/>
          <a:p>
            <a:r>
              <a:rPr lang="en-US" sz="2000" dirty="0" smtClean="0"/>
              <a:t>Fe(</a:t>
            </a:r>
            <a:r>
              <a:rPr lang="en-US" sz="2000" dirty="0" err="1" smtClean="0"/>
              <a:t>Te,Se</a:t>
            </a:r>
            <a:r>
              <a:rPr lang="en-US" sz="2000" dirty="0" smtClean="0"/>
              <a:t>) deposited </a:t>
            </a:r>
            <a:r>
              <a:rPr lang="en-US" sz="2000" dirty="0"/>
              <a:t>@ 220°C , 3 </a:t>
            </a:r>
            <a:r>
              <a:rPr lang="en-US" sz="2000" dirty="0" smtClean="0"/>
              <a:t>Hz</a:t>
            </a:r>
          </a:p>
          <a:p>
            <a:r>
              <a:rPr lang="en-US" sz="2000" dirty="0" smtClean="0"/>
              <a:t>200 </a:t>
            </a:r>
            <a:r>
              <a:rPr lang="en-US" sz="2000" dirty="0"/>
              <a:t>nm thick seed layer (400°C, 10 Hz</a:t>
            </a:r>
            <a:r>
              <a:rPr lang="en-US" sz="2000" dirty="0" smtClean="0"/>
              <a:t>).*</a:t>
            </a:r>
            <a:endParaRPr lang="en-US" sz="2000" dirty="0"/>
          </a:p>
        </p:txBody>
      </p:sp>
      <p:pic>
        <p:nvPicPr>
          <p:cNvPr id="29" name="Picture 2"/>
          <p:cNvPicPr>
            <a:picLocks noChangeAspect="1" noChangeArrowheads="1"/>
          </p:cNvPicPr>
          <p:nvPr/>
        </p:nvPicPr>
        <p:blipFill>
          <a:blip r:embed="rId10" cstate="print"/>
          <a:srcRect/>
          <a:stretch>
            <a:fillRect/>
          </a:stretch>
        </p:blipFill>
        <p:spPr bwMode="auto">
          <a:xfrm>
            <a:off x="11292910" y="1265760"/>
            <a:ext cx="711519" cy="1022808"/>
          </a:xfrm>
          <a:prstGeom prst="rect">
            <a:avLst/>
          </a:prstGeom>
          <a:ln>
            <a:noFill/>
          </a:ln>
          <a:effectLst>
            <a:outerShdw blurRad="292100" dist="139700" dir="2700000" algn="tl" rotWithShape="0">
              <a:srgbClr val="333333">
                <a:alpha val="65000"/>
              </a:srgbClr>
            </a:outerShdw>
          </a:effectLst>
        </p:spPr>
      </p:pic>
      <p:pic>
        <p:nvPicPr>
          <p:cNvPr id="30" name="Picture 2" descr="http://www.fisica.unige.it/scienzadeimateriali/images/sdm/logo_unige.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1283809" y="228764"/>
            <a:ext cx="654420" cy="86513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CasellaDiTesto 3"/>
          <p:cNvSpPr txBox="1"/>
          <p:nvPr/>
        </p:nvSpPr>
        <p:spPr>
          <a:xfrm>
            <a:off x="6073472" y="1265760"/>
            <a:ext cx="4556428" cy="646331"/>
          </a:xfrm>
          <a:prstGeom prst="rect">
            <a:avLst/>
          </a:prstGeom>
          <a:noFill/>
        </p:spPr>
        <p:txBody>
          <a:bodyPr wrap="square" rtlCol="0">
            <a:spAutoFit/>
          </a:bodyPr>
          <a:lstStyle/>
          <a:p>
            <a:r>
              <a:rPr lang="it-IT" dirty="0" smtClean="0">
                <a:solidFill>
                  <a:srgbClr val="002060"/>
                </a:solidFill>
                <a:latin typeface="Eras Medium ITC" panose="020B0602030504020804" pitchFamily="34" charset="0"/>
              </a:rPr>
              <a:t>*With </a:t>
            </a:r>
            <a:r>
              <a:rPr lang="it-IT" dirty="0">
                <a:solidFill>
                  <a:srgbClr val="002060"/>
                </a:solidFill>
                <a:latin typeface="Eras Medium ITC" panose="020B0602030504020804" pitchFamily="34" charset="0"/>
              </a:rPr>
              <a:t>the </a:t>
            </a:r>
            <a:r>
              <a:rPr lang="it-IT" dirty="0" err="1">
                <a:solidFill>
                  <a:srgbClr val="002060"/>
                </a:solidFill>
                <a:latin typeface="Eras Medium ITC" panose="020B0602030504020804" pitchFamily="34" charset="0"/>
              </a:rPr>
              <a:t>seed</a:t>
            </a:r>
            <a:r>
              <a:rPr lang="it-IT" dirty="0">
                <a:solidFill>
                  <a:srgbClr val="002060"/>
                </a:solidFill>
                <a:latin typeface="Eras Medium ITC" panose="020B0602030504020804" pitchFamily="34" charset="0"/>
              </a:rPr>
              <a:t> </a:t>
            </a:r>
            <a:r>
              <a:rPr lang="it-IT" dirty="0" err="1">
                <a:solidFill>
                  <a:srgbClr val="002060"/>
                </a:solidFill>
                <a:latin typeface="Eras Medium ITC" panose="020B0602030504020804" pitchFamily="34" charset="0"/>
              </a:rPr>
              <a:t>layer</a:t>
            </a:r>
            <a:r>
              <a:rPr lang="it-IT" dirty="0">
                <a:solidFill>
                  <a:srgbClr val="002060"/>
                </a:solidFill>
                <a:latin typeface="Eras Medium ITC" panose="020B0602030504020804" pitchFamily="34" charset="0"/>
              </a:rPr>
              <a:t> </a:t>
            </a:r>
            <a:r>
              <a:rPr lang="it-IT" dirty="0" err="1">
                <a:solidFill>
                  <a:srgbClr val="002060"/>
                </a:solidFill>
                <a:latin typeface="Eras Medium ITC" panose="020B0602030504020804" pitchFamily="34" charset="0"/>
              </a:rPr>
              <a:t>it</a:t>
            </a:r>
            <a:r>
              <a:rPr lang="it-IT" dirty="0">
                <a:solidFill>
                  <a:srgbClr val="002060"/>
                </a:solidFill>
                <a:latin typeface="Eras Medium ITC" panose="020B0602030504020804" pitchFamily="34" charset="0"/>
              </a:rPr>
              <a:t> </a:t>
            </a:r>
            <a:r>
              <a:rPr lang="it-IT" dirty="0" err="1">
                <a:solidFill>
                  <a:srgbClr val="002060"/>
                </a:solidFill>
                <a:latin typeface="Eras Medium ITC" panose="020B0602030504020804" pitchFamily="34" charset="0"/>
              </a:rPr>
              <a:t>is</a:t>
            </a:r>
            <a:r>
              <a:rPr lang="it-IT" dirty="0">
                <a:solidFill>
                  <a:srgbClr val="002060"/>
                </a:solidFill>
                <a:latin typeface="Eras Medium ITC" panose="020B0602030504020804" pitchFamily="34" charset="0"/>
              </a:rPr>
              <a:t> </a:t>
            </a:r>
            <a:r>
              <a:rPr lang="it-IT" dirty="0" err="1">
                <a:solidFill>
                  <a:srgbClr val="002060"/>
                </a:solidFill>
                <a:latin typeface="Eras Medium ITC" panose="020B0602030504020804" pitchFamily="34" charset="0"/>
              </a:rPr>
              <a:t>possible</a:t>
            </a:r>
            <a:r>
              <a:rPr lang="it-IT" dirty="0">
                <a:solidFill>
                  <a:srgbClr val="002060"/>
                </a:solidFill>
                <a:latin typeface="Eras Medium ITC" panose="020B0602030504020804" pitchFamily="34" charset="0"/>
              </a:rPr>
              <a:t> to </a:t>
            </a:r>
            <a:r>
              <a:rPr lang="it-IT" dirty="0" err="1">
                <a:solidFill>
                  <a:srgbClr val="002060"/>
                </a:solidFill>
                <a:latin typeface="Eras Medium ITC" panose="020B0602030504020804" pitchFamily="34" charset="0"/>
              </a:rPr>
              <a:t>obtain</a:t>
            </a:r>
            <a:r>
              <a:rPr lang="it-IT" dirty="0">
                <a:solidFill>
                  <a:srgbClr val="002060"/>
                </a:solidFill>
                <a:latin typeface="Eras Medium ITC" panose="020B0602030504020804" pitchFamily="34" charset="0"/>
              </a:rPr>
              <a:t> a </a:t>
            </a:r>
            <a:r>
              <a:rPr lang="it-IT" dirty="0" err="1">
                <a:solidFill>
                  <a:srgbClr val="002060"/>
                </a:solidFill>
                <a:latin typeface="Eras Medium ITC" panose="020B0602030504020804" pitchFamily="34" charset="0"/>
              </a:rPr>
              <a:t>better</a:t>
            </a:r>
            <a:r>
              <a:rPr lang="it-IT" dirty="0">
                <a:solidFill>
                  <a:srgbClr val="002060"/>
                </a:solidFill>
                <a:latin typeface="Eras Medium ITC" panose="020B0602030504020804" pitchFamily="34" charset="0"/>
              </a:rPr>
              <a:t> </a:t>
            </a:r>
            <a:r>
              <a:rPr lang="it-IT" dirty="0" err="1">
                <a:solidFill>
                  <a:srgbClr val="002060"/>
                </a:solidFill>
                <a:latin typeface="Eras Medium ITC" panose="020B0602030504020804" pitchFamily="34" charset="0"/>
              </a:rPr>
              <a:t>orientation</a:t>
            </a:r>
            <a:r>
              <a:rPr lang="it-IT" dirty="0">
                <a:solidFill>
                  <a:srgbClr val="002060"/>
                </a:solidFill>
                <a:latin typeface="Eras Medium ITC" panose="020B0602030504020804" pitchFamily="34" charset="0"/>
              </a:rPr>
              <a:t> </a:t>
            </a:r>
            <a:r>
              <a:rPr lang="it-IT" dirty="0" err="1">
                <a:solidFill>
                  <a:srgbClr val="002060"/>
                </a:solidFill>
                <a:latin typeface="Eras Medium ITC" panose="020B0602030504020804" pitchFamily="34" charset="0"/>
              </a:rPr>
              <a:t>at</a:t>
            </a:r>
            <a:r>
              <a:rPr lang="it-IT" dirty="0">
                <a:solidFill>
                  <a:srgbClr val="002060"/>
                </a:solidFill>
                <a:latin typeface="Eras Medium ITC" panose="020B0602030504020804" pitchFamily="34" charset="0"/>
              </a:rPr>
              <a:t> a </a:t>
            </a:r>
            <a:r>
              <a:rPr lang="it-IT" dirty="0" err="1">
                <a:solidFill>
                  <a:srgbClr val="002060"/>
                </a:solidFill>
                <a:latin typeface="Eras Medium ITC" panose="020B0602030504020804" pitchFamily="34" charset="0"/>
              </a:rPr>
              <a:t>lower</a:t>
            </a:r>
            <a:r>
              <a:rPr lang="it-IT" dirty="0">
                <a:solidFill>
                  <a:srgbClr val="002060"/>
                </a:solidFill>
                <a:latin typeface="Eras Medium ITC" panose="020B0602030504020804" pitchFamily="34" charset="0"/>
              </a:rPr>
              <a:t> </a:t>
            </a:r>
            <a:r>
              <a:rPr lang="it-IT" dirty="0" err="1">
                <a:solidFill>
                  <a:srgbClr val="002060"/>
                </a:solidFill>
                <a:latin typeface="Eras Medium ITC" panose="020B0602030504020804" pitchFamily="34" charset="0"/>
              </a:rPr>
              <a:t>growth</a:t>
            </a:r>
            <a:r>
              <a:rPr lang="it-IT" dirty="0">
                <a:solidFill>
                  <a:srgbClr val="002060"/>
                </a:solidFill>
                <a:latin typeface="Eras Medium ITC" panose="020B0602030504020804" pitchFamily="34" charset="0"/>
              </a:rPr>
              <a:t> T</a:t>
            </a:r>
            <a:r>
              <a:rPr lang="it-IT" dirty="0" smtClean="0">
                <a:solidFill>
                  <a:srgbClr val="002060"/>
                </a:solidFill>
                <a:latin typeface="Eras Medium ITC" panose="020B0602030504020804" pitchFamily="34" charset="0"/>
              </a:rPr>
              <a:t>.</a:t>
            </a:r>
            <a:endParaRPr lang="it-IT" dirty="0">
              <a:solidFill>
                <a:srgbClr val="002060"/>
              </a:solidFill>
              <a:latin typeface="Eras Medium ITC" panose="020B0602030504020804" pitchFamily="34" charset="0"/>
            </a:endParaRPr>
          </a:p>
        </p:txBody>
      </p:sp>
      <p:grpSp>
        <p:nvGrpSpPr>
          <p:cNvPr id="31" name="Group 67"/>
          <p:cNvGrpSpPr/>
          <p:nvPr/>
        </p:nvGrpSpPr>
        <p:grpSpPr>
          <a:xfrm>
            <a:off x="652201" y="5431016"/>
            <a:ext cx="5218296" cy="914399"/>
            <a:chOff x="3617414" y="5745833"/>
            <a:chExt cx="5312355" cy="813643"/>
          </a:xfrm>
          <a:solidFill>
            <a:schemeClr val="accent1">
              <a:lumMod val="40000"/>
              <a:lumOff val="60000"/>
            </a:schemeClr>
          </a:solidFill>
          <a:effectLst>
            <a:outerShdw blurRad="50800" dist="38100" dir="2700000" algn="tl" rotWithShape="0">
              <a:prstClr val="black">
                <a:alpha val="40000"/>
              </a:prstClr>
            </a:outerShdw>
          </a:effectLst>
        </p:grpSpPr>
        <p:sp>
          <p:nvSpPr>
            <p:cNvPr id="32" name="Rectangle 71"/>
            <p:cNvSpPr/>
            <p:nvPr/>
          </p:nvSpPr>
          <p:spPr>
            <a:xfrm>
              <a:off x="3617414" y="5745833"/>
              <a:ext cx="5312355" cy="813643"/>
            </a:xfrm>
            <a:prstGeom prst="rect">
              <a:avLst/>
            </a:prstGeom>
            <a:grp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mc:AlternateContent xmlns:mc="http://schemas.openxmlformats.org/markup-compatibility/2006" xmlns:a14="http://schemas.microsoft.com/office/drawing/2010/main">
          <mc:Choice Requires="a14">
            <p:sp>
              <p:nvSpPr>
                <p:cNvPr id="33" name="TextBox 69"/>
                <p:cNvSpPr txBox="1"/>
                <p:nvPr/>
              </p:nvSpPr>
              <p:spPr>
                <a:xfrm>
                  <a:off x="3782602" y="5796543"/>
                  <a:ext cx="5146761" cy="684658"/>
                </a:xfrm>
                <a:prstGeom prst="rect">
                  <a:avLst/>
                </a:prstGeom>
                <a:grpFill/>
              </p:spPr>
              <p:txBody>
                <a:bodyPr wrap="square" rtlCol="0">
                  <a:spAutoFit/>
                </a:bodyPr>
                <a:lstStyle/>
                <a:p>
                  <a:pPr marL="457200" marR="0" lvl="0" indent="-457200" algn="l" defTabSz="457200" rtl="0" eaLnBrk="1" fontAlgn="auto" latinLnBrk="0" hangingPunct="1">
                    <a:lnSpc>
                      <a:spcPct val="100000"/>
                    </a:lnSpc>
                    <a:spcBef>
                      <a:spcPts val="0"/>
                    </a:spcBef>
                    <a:spcAft>
                      <a:spcPts val="0"/>
                    </a:spcAft>
                    <a:buClrTx/>
                    <a:buSzTx/>
                    <a:buBlip>
                      <a:blip r:embed="rId12"/>
                    </a:buBlip>
                    <a:tabLst/>
                    <a:defRPr/>
                  </a:pPr>
                  <a:r>
                    <a:rPr kumimoji="0" lang="en-US" sz="2400" b="1" i="0" u="none" strike="noStrike" kern="1200" cap="none" spc="0" normalizeH="0" baseline="0" noProof="0" dirty="0" smtClean="0">
                      <a:ln>
                        <a:noFill/>
                      </a:ln>
                      <a:effectLst/>
                      <a:uLnTx/>
                      <a:uFillTx/>
                      <a:latin typeface="Century Gothic" panose="020B0502020202020204" pitchFamily="34" charset="0"/>
                      <a:ea typeface="+mn-ea"/>
                      <a:cs typeface="+mn-cs"/>
                    </a:rPr>
                    <a:t>Well textured</a:t>
                  </a:r>
                </a:p>
                <a:p>
                  <a:pPr marL="0" marR="0" lvl="0" indent="0" algn="l" defTabSz="457200" rtl="0" eaLnBrk="1" fontAlgn="auto" latinLnBrk="0" hangingPunct="1">
                    <a:lnSpc>
                      <a:spcPct val="100000"/>
                    </a:lnSpc>
                    <a:spcBef>
                      <a:spcPts val="0"/>
                    </a:spcBef>
                    <a:spcAft>
                      <a:spcPts val="0"/>
                    </a:spcAft>
                    <a:buClrTx/>
                    <a:buSzTx/>
                    <a:buFontTx/>
                    <a:buNone/>
                    <a:tabLst/>
                    <a:defRPr/>
                  </a:pPr>
                  <a14:m>
                    <m:oMath xmlns:m="http://schemas.openxmlformats.org/officeDocument/2006/math">
                      <m:r>
                        <m:rPr>
                          <m:sty m:val="p"/>
                        </m:rPr>
                        <a:rPr kumimoji="0" lang="el-GR"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Δ</m:t>
                      </m:r>
                      <m:r>
                        <a:rPr kumimoji="0" lang="el-GR"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𝜙</m:t>
                      </m:r>
                      <m:r>
                        <a:rPr kumimoji="0" lang="it-IT"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 </m:t>
                      </m:r>
                    </m:oMath>
                  </a14:m>
                  <a:r>
                    <a:rPr kumimoji="0" lang="en-US" sz="2000" b="0" i="0" u="none" strike="noStrike" kern="1200" cap="none" spc="0" normalizeH="0" baseline="0" noProof="0" dirty="0" smtClean="0">
                      <a:ln>
                        <a:noFill/>
                      </a:ln>
                      <a:solidFill>
                        <a:srgbClr val="181717"/>
                      </a:solidFill>
                      <a:effectLst/>
                      <a:uLnTx/>
                      <a:uFillTx/>
                      <a:latin typeface="Century Gothic" panose="020B0502020202020204" pitchFamily="34" charset="0"/>
                      <a:cs typeface="+mn-cs"/>
                    </a:rPr>
                    <a:t>&lt; 8° in plane and out of plane</a:t>
                  </a:r>
                  <a:endParaRPr kumimoji="0" lang="en-US" sz="2000" b="0" i="0" u="none" strike="noStrike" kern="1200" cap="none" spc="0" normalizeH="0" baseline="0" noProof="0" dirty="0">
                    <a:ln>
                      <a:noFill/>
                    </a:ln>
                    <a:solidFill>
                      <a:srgbClr val="181717"/>
                    </a:solidFill>
                    <a:effectLst/>
                    <a:uLnTx/>
                    <a:uFillTx/>
                    <a:latin typeface="Century Gothic" panose="020B0502020202020204" pitchFamily="34" charset="0"/>
                    <a:cs typeface="+mn-cs"/>
                  </a:endParaRPr>
                </a:p>
              </p:txBody>
            </p:sp>
          </mc:Choice>
          <mc:Fallback xmlns="">
            <p:sp>
              <p:nvSpPr>
                <p:cNvPr id="33" name="TextBox 69"/>
                <p:cNvSpPr txBox="1">
                  <a:spLocks noRot="1" noChangeAspect="1" noMove="1" noResize="1" noEditPoints="1" noAdjustHandles="1" noChangeArrowheads="1" noChangeShapeType="1" noTextEdit="1"/>
                </p:cNvSpPr>
                <p:nvPr/>
              </p:nvSpPr>
              <p:spPr>
                <a:xfrm>
                  <a:off x="3782602" y="5796543"/>
                  <a:ext cx="5146761" cy="684658"/>
                </a:xfrm>
                <a:prstGeom prst="rect">
                  <a:avLst/>
                </a:prstGeom>
                <a:blipFill>
                  <a:blip r:embed="rId13"/>
                  <a:stretch>
                    <a:fillRect l="-483" t="-6349" b="-13492"/>
                  </a:stretch>
                </a:blipFill>
              </p:spPr>
              <p:txBody>
                <a:bodyPr/>
                <a:lstStyle/>
                <a:p>
                  <a:r>
                    <a:rPr lang="en-US">
                      <a:noFill/>
                    </a:rPr>
                    <a:t> </a:t>
                  </a:r>
                </a:p>
              </p:txBody>
            </p:sp>
          </mc:Fallback>
        </mc:AlternateContent>
      </p:grpSp>
      <p:grpSp>
        <p:nvGrpSpPr>
          <p:cNvPr id="34" name="Group 67"/>
          <p:cNvGrpSpPr/>
          <p:nvPr/>
        </p:nvGrpSpPr>
        <p:grpSpPr>
          <a:xfrm>
            <a:off x="6215420" y="5438644"/>
            <a:ext cx="5218296" cy="914399"/>
            <a:chOff x="3617414" y="5745833"/>
            <a:chExt cx="5312355" cy="813643"/>
          </a:xfrm>
          <a:solidFill>
            <a:schemeClr val="accent1">
              <a:lumMod val="40000"/>
              <a:lumOff val="60000"/>
            </a:schemeClr>
          </a:solidFill>
          <a:effectLst>
            <a:outerShdw blurRad="50800" dist="38100" dir="2700000" algn="tl" rotWithShape="0">
              <a:prstClr val="black">
                <a:alpha val="40000"/>
              </a:prstClr>
            </a:outerShdw>
          </a:effectLst>
        </p:grpSpPr>
        <p:sp>
          <p:nvSpPr>
            <p:cNvPr id="35" name="Rectangle 71"/>
            <p:cNvSpPr/>
            <p:nvPr/>
          </p:nvSpPr>
          <p:spPr>
            <a:xfrm>
              <a:off x="3617414" y="5745833"/>
              <a:ext cx="5312355" cy="813643"/>
            </a:xfrm>
            <a:prstGeom prst="rect">
              <a:avLst/>
            </a:prstGeom>
            <a:grp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sp>
          <p:nvSpPr>
            <p:cNvPr id="36" name="TextBox 69"/>
            <p:cNvSpPr txBox="1"/>
            <p:nvPr/>
          </p:nvSpPr>
          <p:spPr>
            <a:xfrm>
              <a:off x="3783008" y="5926686"/>
              <a:ext cx="5146761" cy="410795"/>
            </a:xfrm>
            <a:prstGeom prst="rect">
              <a:avLst/>
            </a:prstGeom>
            <a:grpFill/>
          </p:spPr>
          <p:txBody>
            <a:bodyPr wrap="square" rtlCol="0">
              <a:spAutoFit/>
            </a:bodyPr>
            <a:lstStyle/>
            <a:p>
              <a:pPr marL="457200" marR="0" lvl="0" indent="-457200" algn="l" defTabSz="457200" rtl="0" eaLnBrk="1" fontAlgn="auto" latinLnBrk="0" hangingPunct="1">
                <a:lnSpc>
                  <a:spcPct val="100000"/>
                </a:lnSpc>
                <a:spcBef>
                  <a:spcPts val="0"/>
                </a:spcBef>
                <a:spcAft>
                  <a:spcPts val="0"/>
                </a:spcAft>
                <a:buClrTx/>
                <a:buSzTx/>
                <a:buBlip>
                  <a:blip r:embed="rId14"/>
                </a:buBlip>
                <a:tabLst/>
                <a:defRPr/>
              </a:pPr>
              <a:r>
                <a:rPr kumimoji="0" lang="it-IT" sz="2400" b="1" i="0" u="none" strike="noStrike" kern="1200" cap="none" spc="0" normalizeH="0" baseline="0" noProof="0" dirty="0" err="1" smtClean="0">
                  <a:ln>
                    <a:noFill/>
                  </a:ln>
                  <a:solidFill>
                    <a:srgbClr val="181717"/>
                  </a:solidFill>
                  <a:effectLst/>
                  <a:uLnTx/>
                  <a:uFillTx/>
                  <a:latin typeface="Century Gothic" panose="020B0502020202020204" pitchFamily="34" charset="0"/>
                  <a:cs typeface="+mn-cs"/>
                </a:rPr>
                <a:t>Not</a:t>
              </a:r>
              <a:r>
                <a:rPr kumimoji="0" lang="it-IT" sz="2400" b="1" i="0" u="none" strike="noStrike" kern="1200" cap="none" spc="0" normalizeH="0" baseline="0" noProof="0" dirty="0" smtClean="0">
                  <a:ln>
                    <a:noFill/>
                  </a:ln>
                  <a:solidFill>
                    <a:srgbClr val="181717"/>
                  </a:solidFill>
                  <a:effectLst/>
                  <a:uLnTx/>
                  <a:uFillTx/>
                  <a:latin typeface="Century Gothic" panose="020B0502020202020204" pitchFamily="34" charset="0"/>
                  <a:cs typeface="+mn-cs"/>
                </a:rPr>
                <a:t> </a:t>
              </a:r>
              <a:r>
                <a:rPr kumimoji="0" lang="it-IT" sz="2400" b="1" i="0" u="none" strike="noStrike" kern="1200" cap="none" spc="0" normalizeH="0" baseline="0" noProof="0" dirty="0" err="1" smtClean="0">
                  <a:ln>
                    <a:noFill/>
                  </a:ln>
                  <a:solidFill>
                    <a:srgbClr val="181717"/>
                  </a:solidFill>
                  <a:effectLst/>
                  <a:uLnTx/>
                  <a:uFillTx/>
                  <a:latin typeface="Century Gothic" panose="020B0502020202020204" pitchFamily="34" charset="0"/>
                  <a:cs typeface="+mn-cs"/>
                </a:rPr>
                <a:t>Superconducting</a:t>
              </a:r>
              <a:endParaRPr kumimoji="0" lang="en-US" sz="2400" b="1" i="0" u="none" strike="noStrike" kern="1200" cap="none" spc="0" normalizeH="0" baseline="0" noProof="0" dirty="0">
                <a:ln>
                  <a:noFill/>
                </a:ln>
                <a:solidFill>
                  <a:srgbClr val="181717"/>
                </a:solidFill>
                <a:effectLst/>
                <a:uLnTx/>
                <a:uFillTx/>
                <a:latin typeface="Century Gothic" panose="020B0502020202020204" pitchFamily="34" charset="0"/>
                <a:cs typeface="+mn-cs"/>
              </a:endParaRPr>
            </a:p>
          </p:txBody>
        </p:sp>
      </p:grpSp>
    </p:spTree>
    <p:extLst>
      <p:ext uri="{BB962C8B-B14F-4D97-AF65-F5344CB8AC3E}">
        <p14:creationId xmlns:p14="http://schemas.microsoft.com/office/powerpoint/2010/main" val="3181476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anim calcmode="lin" valueType="num">
                                      <p:cBhvr>
                                        <p:cTn id="10" dur="500" fill="hold"/>
                                        <p:tgtEl>
                                          <p:spTgt spid="31"/>
                                        </p:tgtEl>
                                        <p:attrNameLst>
                                          <p:attrName>ppt_x</p:attrName>
                                        </p:attrNameLst>
                                      </p:cBhvr>
                                      <p:tavLst>
                                        <p:tav tm="0">
                                          <p:val>
                                            <p:fltVal val="0.5"/>
                                          </p:val>
                                        </p:tav>
                                        <p:tav tm="100000">
                                          <p:val>
                                            <p:strVal val="#ppt_x"/>
                                          </p:val>
                                        </p:tav>
                                      </p:tavLst>
                                    </p:anim>
                                    <p:anim calcmode="lin" valueType="num">
                                      <p:cBhvr>
                                        <p:cTn id="11" dur="500" fill="hold"/>
                                        <p:tgtEl>
                                          <p:spTgt spid="31"/>
                                        </p:tgtEl>
                                        <p:attrNameLst>
                                          <p:attrName>ppt_y</p:attrName>
                                        </p:attrNameLst>
                                      </p:cBhvr>
                                      <p:tavLst>
                                        <p:tav tm="0">
                                          <p:val>
                                            <p:fltVal val="0.5"/>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53" presetClass="entr" presetSubtype="528" fill="hold" nodeType="click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p:cTn id="16" dur="500" fill="hold"/>
                                        <p:tgtEl>
                                          <p:spTgt spid="34"/>
                                        </p:tgtEl>
                                        <p:attrNameLst>
                                          <p:attrName>ppt_w</p:attrName>
                                        </p:attrNameLst>
                                      </p:cBhvr>
                                      <p:tavLst>
                                        <p:tav tm="0">
                                          <p:val>
                                            <p:fltVal val="0"/>
                                          </p:val>
                                        </p:tav>
                                        <p:tav tm="100000">
                                          <p:val>
                                            <p:strVal val="#ppt_w"/>
                                          </p:val>
                                        </p:tav>
                                      </p:tavLst>
                                    </p:anim>
                                    <p:anim calcmode="lin" valueType="num">
                                      <p:cBhvr>
                                        <p:cTn id="17" dur="500" fill="hold"/>
                                        <p:tgtEl>
                                          <p:spTgt spid="34"/>
                                        </p:tgtEl>
                                        <p:attrNameLst>
                                          <p:attrName>ppt_h</p:attrName>
                                        </p:attrNameLst>
                                      </p:cBhvr>
                                      <p:tavLst>
                                        <p:tav tm="0">
                                          <p:val>
                                            <p:fltVal val="0"/>
                                          </p:val>
                                        </p:tav>
                                        <p:tav tm="100000">
                                          <p:val>
                                            <p:strVal val="#ppt_h"/>
                                          </p:val>
                                        </p:tav>
                                      </p:tavLst>
                                    </p:anim>
                                    <p:animEffect transition="in" filter="fade">
                                      <p:cBhvr>
                                        <p:cTn id="18" dur="500"/>
                                        <p:tgtEl>
                                          <p:spTgt spid="34"/>
                                        </p:tgtEl>
                                      </p:cBhvr>
                                    </p:animEffect>
                                    <p:anim calcmode="lin" valueType="num">
                                      <p:cBhvr>
                                        <p:cTn id="19" dur="500" fill="hold"/>
                                        <p:tgtEl>
                                          <p:spTgt spid="34"/>
                                        </p:tgtEl>
                                        <p:attrNameLst>
                                          <p:attrName>ppt_x</p:attrName>
                                        </p:attrNameLst>
                                      </p:cBhvr>
                                      <p:tavLst>
                                        <p:tav tm="0">
                                          <p:val>
                                            <p:fltVal val="0.5"/>
                                          </p:val>
                                        </p:tav>
                                        <p:tav tm="100000">
                                          <p:val>
                                            <p:strVal val="#ppt_x"/>
                                          </p:val>
                                        </p:tav>
                                      </p:tavLst>
                                    </p:anim>
                                    <p:anim calcmode="lin" valueType="num">
                                      <p:cBhvr>
                                        <p:cTn id="20" dur="500" fill="hold"/>
                                        <p:tgtEl>
                                          <p:spTgt spid="3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0"/>
          <p:cNvPicPr/>
          <p:nvPr/>
        </p:nvPicPr>
        <p:blipFill>
          <a:blip r:embed="rId3" cstate="print">
            <a:extLst>
              <a:ext uri="{28A0092B-C50C-407E-A947-70E740481C1C}">
                <a14:useLocalDpi xmlns:a14="http://schemas.microsoft.com/office/drawing/2010/main" val="0"/>
              </a:ext>
            </a:extLst>
          </a:blip>
          <a:stretch>
            <a:fillRect/>
          </a:stretch>
        </p:blipFill>
        <p:spPr>
          <a:xfrm>
            <a:off x="675084" y="1310890"/>
            <a:ext cx="4362137" cy="2451642"/>
          </a:xfrm>
          <a:prstGeom prst="rect">
            <a:avLst/>
          </a:prstGeom>
        </p:spPr>
      </p:pic>
      <p:pic>
        <p:nvPicPr>
          <p:cNvPr id="4" name="Picture 4"/>
          <p:cNvPicPr/>
          <p:nvPr/>
        </p:nvPicPr>
        <p:blipFill>
          <a:blip r:embed="rId4" cstate="print">
            <a:extLst>
              <a:ext uri="{28A0092B-C50C-407E-A947-70E740481C1C}">
                <a14:useLocalDpi xmlns:a14="http://schemas.microsoft.com/office/drawing/2010/main" val="0"/>
              </a:ext>
            </a:extLst>
          </a:blip>
          <a:stretch>
            <a:fillRect/>
          </a:stretch>
        </p:blipFill>
        <p:spPr>
          <a:xfrm>
            <a:off x="6068275" y="1150202"/>
            <a:ext cx="4963693" cy="2682343"/>
          </a:xfrm>
          <a:prstGeom prst="rect">
            <a:avLst/>
          </a:prstGeom>
        </p:spPr>
      </p:pic>
      <p:sp>
        <p:nvSpPr>
          <p:cNvPr id="6" name="Rettangolo 5"/>
          <p:cNvSpPr/>
          <p:nvPr/>
        </p:nvSpPr>
        <p:spPr>
          <a:xfrm>
            <a:off x="517981" y="210604"/>
            <a:ext cx="9536842" cy="646331"/>
          </a:xfrm>
          <a:prstGeom prst="rect">
            <a:avLst/>
          </a:prstGeom>
          <a:solidFill>
            <a:schemeClr val="accent1">
              <a:lumMod val="60000"/>
              <a:lumOff val="40000"/>
            </a:schemeClr>
          </a:solidFill>
        </p:spPr>
        <p:style>
          <a:lnRef idx="2">
            <a:schemeClr val="accent6">
              <a:shade val="50000"/>
            </a:schemeClr>
          </a:lnRef>
          <a:fillRef idx="1">
            <a:schemeClr val="accent6"/>
          </a:fillRef>
          <a:effectRef idx="0">
            <a:schemeClr val="accent6"/>
          </a:effectRef>
          <a:fontRef idx="minor">
            <a:schemeClr val="lt1"/>
          </a:fontRef>
        </p:style>
        <p:txBody>
          <a:bodyPr wrap="none">
            <a:spAutoFit/>
          </a:bodyPr>
          <a:lstStyle/>
          <a:p>
            <a:r>
              <a:rPr lang="en-US" sz="3600" dirty="0">
                <a:ln w="0"/>
                <a:solidFill>
                  <a:schemeClr val="tx1"/>
                </a:solidFill>
                <a:effectLst>
                  <a:outerShdw blurRad="38100" dist="19050" dir="2700000" algn="tl" rotWithShape="0">
                    <a:schemeClr val="dk1">
                      <a:alpha val="40000"/>
                    </a:schemeClr>
                  </a:outerShdw>
                </a:effectLst>
                <a:latin typeface="+mj-lt"/>
                <a:ea typeface="+mj-ea"/>
                <a:cs typeface="+mj-cs"/>
              </a:rPr>
              <a:t>Structural characterization of Fe(</a:t>
            </a:r>
            <a:r>
              <a:rPr lang="en-US" sz="3600" dirty="0" err="1">
                <a:ln w="0"/>
                <a:solidFill>
                  <a:schemeClr val="tx1"/>
                </a:solidFill>
                <a:effectLst>
                  <a:outerShdw blurRad="38100" dist="19050" dir="2700000" algn="tl" rotWithShape="0">
                    <a:schemeClr val="dk1">
                      <a:alpha val="40000"/>
                    </a:schemeClr>
                  </a:outerShdw>
                </a:effectLst>
                <a:latin typeface="+mj-lt"/>
                <a:ea typeface="+mj-ea"/>
                <a:cs typeface="+mj-cs"/>
              </a:rPr>
              <a:t>Se,Te</a:t>
            </a:r>
            <a:r>
              <a:rPr lang="en-US" sz="3600" dirty="0">
                <a:ln w="0"/>
                <a:solidFill>
                  <a:schemeClr val="tx1"/>
                </a:solidFill>
                <a:effectLst>
                  <a:outerShdw blurRad="38100" dist="19050" dir="2700000" algn="tl" rotWithShape="0">
                    <a:schemeClr val="dk1">
                      <a:alpha val="40000"/>
                    </a:schemeClr>
                  </a:outerShdw>
                </a:effectLst>
                <a:latin typeface="+mj-lt"/>
                <a:ea typeface="+mj-ea"/>
                <a:cs typeface="+mj-cs"/>
              </a:rPr>
              <a:t>) on INVAR</a:t>
            </a:r>
          </a:p>
        </p:txBody>
      </p:sp>
      <p:cxnSp>
        <p:nvCxnSpPr>
          <p:cNvPr id="9" name="Connettore 2 8"/>
          <p:cNvCxnSpPr/>
          <p:nvPr/>
        </p:nvCxnSpPr>
        <p:spPr>
          <a:xfrm>
            <a:off x="2983043" y="1753849"/>
            <a:ext cx="5817" cy="962055"/>
          </a:xfrm>
          <a:prstGeom prst="straightConnector1">
            <a:avLst/>
          </a:prstGeom>
          <a:ln w="381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15" name="Rettangolo 14"/>
          <p:cNvSpPr/>
          <p:nvPr/>
        </p:nvSpPr>
        <p:spPr>
          <a:xfrm>
            <a:off x="1993028" y="899246"/>
            <a:ext cx="1980029" cy="369332"/>
          </a:xfrm>
          <a:prstGeom prst="rect">
            <a:avLst/>
          </a:prstGeom>
        </p:spPr>
        <p:txBody>
          <a:bodyPr wrap="none">
            <a:spAutoFit/>
          </a:bodyPr>
          <a:lstStyle/>
          <a:p>
            <a:r>
              <a:rPr lang="en-US" dirty="0">
                <a:ea typeface="Times New Roman" panose="02020603050405020304" pitchFamily="18" charset="0"/>
              </a:rPr>
              <a:t> STEM micrograph</a:t>
            </a:r>
            <a:endParaRPr lang="en-US" dirty="0"/>
          </a:p>
        </p:txBody>
      </p:sp>
      <p:sp>
        <p:nvSpPr>
          <p:cNvPr id="16" name="CasellaDiTesto 15"/>
          <p:cNvSpPr txBox="1"/>
          <p:nvPr/>
        </p:nvSpPr>
        <p:spPr>
          <a:xfrm>
            <a:off x="5630781" y="4027891"/>
            <a:ext cx="6348010" cy="646331"/>
          </a:xfrm>
          <a:prstGeom prst="rect">
            <a:avLst/>
          </a:prstGeom>
          <a:solidFill>
            <a:schemeClr val="bg1"/>
          </a:solidFill>
        </p:spPr>
        <p:txBody>
          <a:bodyPr wrap="square" rtlCol="0">
            <a:spAutoFit/>
          </a:bodyPr>
          <a:lstStyle/>
          <a:p>
            <a:pPr marL="285750" indent="-285750">
              <a:buFont typeface="Wingdings" panose="05000000000000000000" pitchFamily="2" charset="2"/>
              <a:buChar char="Ø"/>
            </a:pPr>
            <a:r>
              <a:rPr lang="en-US" dirty="0"/>
              <a:t>P</a:t>
            </a:r>
            <a:r>
              <a:rPr lang="en-US" dirty="0" smtClean="0"/>
              <a:t>orosity concentrated </a:t>
            </a:r>
            <a:r>
              <a:rPr lang="en-GB" dirty="0"/>
              <a:t>at </a:t>
            </a:r>
            <a:r>
              <a:rPr lang="en-GB" dirty="0" smtClean="0"/>
              <a:t>the </a:t>
            </a:r>
            <a:r>
              <a:rPr lang="en-GB" dirty="0"/>
              <a:t>substrate surface and </a:t>
            </a:r>
            <a:r>
              <a:rPr lang="en-GB" dirty="0" smtClean="0"/>
              <a:t>partially </a:t>
            </a:r>
            <a:r>
              <a:rPr lang="en-GB" dirty="0"/>
              <a:t>above the seed </a:t>
            </a:r>
            <a:r>
              <a:rPr lang="en-GB" dirty="0" smtClean="0"/>
              <a:t>layer.</a:t>
            </a:r>
          </a:p>
        </p:txBody>
      </p:sp>
      <p:grpSp>
        <p:nvGrpSpPr>
          <p:cNvPr id="7" name="Gruppo 6"/>
          <p:cNvGrpSpPr/>
          <p:nvPr/>
        </p:nvGrpSpPr>
        <p:grpSpPr>
          <a:xfrm>
            <a:off x="517981" y="3762532"/>
            <a:ext cx="4519240" cy="3095468"/>
            <a:chOff x="6460761" y="893573"/>
            <a:chExt cx="4676930" cy="3468566"/>
          </a:xfrm>
        </p:grpSpPr>
        <p:pic>
          <p:nvPicPr>
            <p:cNvPr id="3" name="Picture 24"/>
            <p:cNvPicPr/>
            <p:nvPr/>
          </p:nvPicPr>
          <p:blipFill>
            <a:blip r:embed="rId5" cstate="print">
              <a:extLst>
                <a:ext uri="{28A0092B-C50C-407E-A947-70E740481C1C}">
                  <a14:useLocalDpi xmlns:a14="http://schemas.microsoft.com/office/drawing/2010/main" val="0"/>
                </a:ext>
              </a:extLst>
            </a:blip>
            <a:stretch>
              <a:fillRect/>
            </a:stretch>
          </p:blipFill>
          <p:spPr>
            <a:xfrm>
              <a:off x="6460761" y="1310891"/>
              <a:ext cx="4676930" cy="3051248"/>
            </a:xfrm>
            <a:prstGeom prst="rect">
              <a:avLst/>
            </a:prstGeom>
          </p:spPr>
        </p:pic>
        <p:grpSp>
          <p:nvGrpSpPr>
            <p:cNvPr id="14" name="Gruppo 13"/>
            <p:cNvGrpSpPr/>
            <p:nvPr/>
          </p:nvGrpSpPr>
          <p:grpSpPr>
            <a:xfrm>
              <a:off x="6879265" y="1233377"/>
              <a:ext cx="4258426" cy="279532"/>
              <a:chOff x="6879265" y="1031358"/>
              <a:chExt cx="4258426" cy="279532"/>
            </a:xfrm>
          </p:grpSpPr>
          <p:sp>
            <p:nvSpPr>
              <p:cNvPr id="13" name="Rettangolo 12"/>
              <p:cNvSpPr/>
              <p:nvPr/>
            </p:nvSpPr>
            <p:spPr>
              <a:xfrm>
                <a:off x="6879265" y="1031358"/>
                <a:ext cx="4258426" cy="27953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Connettore 2 10"/>
              <p:cNvCxnSpPr/>
              <p:nvPr/>
            </p:nvCxnSpPr>
            <p:spPr>
              <a:xfrm>
                <a:off x="6974143" y="1167442"/>
                <a:ext cx="4083717" cy="12772"/>
              </a:xfrm>
              <a:prstGeom prst="straightConnector1">
                <a:avLst/>
              </a:prstGeom>
              <a:ln w="38100">
                <a:solidFill>
                  <a:srgbClr val="FFFF00"/>
                </a:solidFill>
                <a:tailEnd type="triangle"/>
              </a:ln>
            </p:spPr>
            <p:style>
              <a:lnRef idx="1">
                <a:schemeClr val="accent1"/>
              </a:lnRef>
              <a:fillRef idx="0">
                <a:schemeClr val="accent1"/>
              </a:fillRef>
              <a:effectRef idx="0">
                <a:schemeClr val="accent1"/>
              </a:effectRef>
              <a:fontRef idx="minor">
                <a:schemeClr val="tx1"/>
              </a:fontRef>
            </p:style>
          </p:cxnSp>
        </p:grpSp>
        <p:sp>
          <p:nvSpPr>
            <p:cNvPr id="17" name="CasellaDiTesto 16"/>
            <p:cNvSpPr txBox="1"/>
            <p:nvPr/>
          </p:nvSpPr>
          <p:spPr>
            <a:xfrm>
              <a:off x="8200724" y="893573"/>
              <a:ext cx="1615507" cy="369332"/>
            </a:xfrm>
            <a:prstGeom prst="rect">
              <a:avLst/>
            </a:prstGeom>
            <a:noFill/>
          </p:spPr>
          <p:txBody>
            <a:bodyPr wrap="none" rtlCol="0">
              <a:spAutoFit/>
            </a:bodyPr>
            <a:lstStyle/>
            <a:p>
              <a:r>
                <a:rPr lang="en-US" dirty="0"/>
                <a:t>TEDS mapping </a:t>
              </a:r>
            </a:p>
          </p:txBody>
        </p:sp>
      </p:grpSp>
      <p:sp>
        <p:nvSpPr>
          <p:cNvPr id="18" name="CasellaDiTesto 17"/>
          <p:cNvSpPr txBox="1"/>
          <p:nvPr/>
        </p:nvSpPr>
        <p:spPr>
          <a:xfrm>
            <a:off x="6136591" y="5700565"/>
            <a:ext cx="4827059" cy="1015663"/>
          </a:xfrm>
          <a:prstGeom prst="rect">
            <a:avLst/>
          </a:prstGeom>
          <a:solidFill>
            <a:schemeClr val="accent3">
              <a:lumMod val="40000"/>
              <a:lumOff val="60000"/>
            </a:schemeClr>
          </a:solidFill>
        </p:spPr>
        <p:txBody>
          <a:bodyPr wrap="square" rtlCol="0">
            <a:spAutoFit/>
          </a:bodyPr>
          <a:lstStyle/>
          <a:p>
            <a:pPr algn="ctr"/>
            <a:r>
              <a:rPr lang="en-GB" sz="2000" b="1" dirty="0"/>
              <a:t>The </a:t>
            </a:r>
            <a:r>
              <a:rPr lang="en-GB" sz="2000" b="1" dirty="0" smtClean="0"/>
              <a:t>diffusion </a:t>
            </a:r>
            <a:r>
              <a:rPr lang="en-GB" sz="2000" b="1" dirty="0"/>
              <a:t>of </a:t>
            </a:r>
            <a:r>
              <a:rPr lang="en-US" sz="2000" b="1" dirty="0"/>
              <a:t>nickel</a:t>
            </a:r>
            <a:r>
              <a:rPr lang="en-GB" sz="2000" b="1" dirty="0"/>
              <a:t> into the </a:t>
            </a:r>
            <a:r>
              <a:rPr lang="en-GB" sz="2000" b="1" dirty="0" smtClean="0"/>
              <a:t>film </a:t>
            </a:r>
            <a:r>
              <a:rPr lang="en-GB" sz="2000" b="1" dirty="0"/>
              <a:t>is the most likely cause of the suppression of superconductivity. </a:t>
            </a:r>
            <a:endParaRPr lang="en-US" sz="2000" b="1" dirty="0"/>
          </a:p>
        </p:txBody>
      </p:sp>
      <p:pic>
        <p:nvPicPr>
          <p:cNvPr id="19" name="Picture 5" descr="\\typhoon\MarketingII\NIWeek\NIWeek 2013\Day 2 2013\Guest Speaker Notes\MedAustron\Content from Johannes\CERN Images\LogoBadge-04.jpg"/>
          <p:cNvPicPr>
            <a:picLocks noChangeAspect="1" noChangeArrowheads="1"/>
          </p:cNvPicPr>
          <p:nvPr/>
        </p:nvPicPr>
        <p:blipFill rotWithShape="1">
          <a:blip r:embed="rId6" cstate="screen">
            <a:clrChange>
              <a:clrFrom>
                <a:srgbClr val="0054A1"/>
              </a:clrFrom>
              <a:clrTo>
                <a:srgbClr val="0054A1">
                  <a:alpha val="0"/>
                </a:srgbClr>
              </a:clrTo>
            </a:clrChange>
            <a:extLst>
              <a:ext uri="{28A0092B-C50C-407E-A947-70E740481C1C}">
                <a14:useLocalDpi xmlns:a14="http://schemas.microsoft.com/office/drawing/2010/main"/>
              </a:ext>
            </a:extLst>
          </a:blip>
          <a:srcRect/>
          <a:stretch/>
        </p:blipFill>
        <p:spPr bwMode="auto">
          <a:xfrm>
            <a:off x="10622126" y="151408"/>
            <a:ext cx="960612" cy="901121"/>
          </a:xfrm>
          <a:prstGeom prst="rect">
            <a:avLst/>
          </a:prstGeom>
          <a:noFill/>
          <a:ln>
            <a:noFill/>
          </a:ln>
          <a:extLst>
            <a:ext uri="{909E8E84-426E-40dd-AFC4-6F175D3DCCD1}">
              <a14:hiddenFill xmlns="" xmlns:a14="http://schemas.microsoft.com/office/drawing/2010/main">
                <a:solidFill>
                  <a:srgbClr val="FFFFFF"/>
                </a:solidFill>
              </a14:hiddenFill>
            </a:ext>
          </a:extLst>
        </p:spPr>
      </p:pic>
      <p:sp>
        <p:nvSpPr>
          <p:cNvPr id="20" name="CasellaDiTesto 19"/>
          <p:cNvSpPr txBox="1"/>
          <p:nvPr/>
        </p:nvSpPr>
        <p:spPr>
          <a:xfrm>
            <a:off x="5651489" y="4034807"/>
            <a:ext cx="6348010" cy="1477328"/>
          </a:xfrm>
          <a:prstGeom prst="rect">
            <a:avLst/>
          </a:prstGeom>
          <a:solidFill>
            <a:schemeClr val="bg1"/>
          </a:solidFill>
        </p:spPr>
        <p:txBody>
          <a:bodyPr wrap="square" rtlCol="0">
            <a:spAutoFit/>
          </a:bodyPr>
          <a:lstStyle/>
          <a:p>
            <a:pPr marL="285750" indent="-285750">
              <a:buFont typeface="Wingdings" panose="05000000000000000000" pitchFamily="2" charset="2"/>
              <a:buChar char="Ø"/>
            </a:pPr>
            <a:r>
              <a:rPr lang="en-US" dirty="0"/>
              <a:t>P</a:t>
            </a:r>
            <a:r>
              <a:rPr lang="en-US" dirty="0" smtClean="0"/>
              <a:t>orosity concentrated </a:t>
            </a:r>
            <a:r>
              <a:rPr lang="en-GB" dirty="0"/>
              <a:t>at </a:t>
            </a:r>
            <a:r>
              <a:rPr lang="en-GB" dirty="0" smtClean="0"/>
              <a:t>the </a:t>
            </a:r>
            <a:r>
              <a:rPr lang="en-GB" dirty="0"/>
              <a:t>substrate surface and </a:t>
            </a:r>
            <a:r>
              <a:rPr lang="en-GB" dirty="0" smtClean="0"/>
              <a:t>partially </a:t>
            </a:r>
            <a:r>
              <a:rPr lang="en-GB" dirty="0"/>
              <a:t>above the seed </a:t>
            </a:r>
            <a:r>
              <a:rPr lang="en-GB" dirty="0" smtClean="0"/>
              <a:t>layer.</a:t>
            </a:r>
          </a:p>
          <a:p>
            <a:pPr marL="285750" indent="-285750">
              <a:buFont typeface="Wingdings" panose="05000000000000000000" pitchFamily="2" charset="2"/>
              <a:buChar char="Ø"/>
            </a:pPr>
            <a:r>
              <a:rPr lang="en-US" dirty="0" smtClean="0"/>
              <a:t>Uniform </a:t>
            </a:r>
            <a:r>
              <a:rPr lang="en-US" dirty="0"/>
              <a:t>concentration of Fe, </a:t>
            </a:r>
            <a:r>
              <a:rPr lang="en-US" dirty="0" err="1"/>
              <a:t>Te</a:t>
            </a:r>
            <a:r>
              <a:rPr lang="en-US" dirty="0"/>
              <a:t> and Se throughout the </a:t>
            </a:r>
            <a:r>
              <a:rPr lang="en-US" dirty="0" smtClean="0"/>
              <a:t>film.</a:t>
            </a:r>
          </a:p>
          <a:p>
            <a:pPr marL="285750" indent="-285750">
              <a:buFont typeface="Wingdings" panose="05000000000000000000" pitchFamily="2" charset="2"/>
              <a:buChar char="Ø"/>
            </a:pPr>
            <a:r>
              <a:rPr lang="en-GB" dirty="0" smtClean="0"/>
              <a:t>Ni shows </a:t>
            </a:r>
            <a:r>
              <a:rPr lang="en-GB" dirty="0"/>
              <a:t>a diffusional profile through the film, with traces reaching the film </a:t>
            </a:r>
            <a:r>
              <a:rPr lang="en-GB" dirty="0" smtClean="0"/>
              <a:t>surface</a:t>
            </a:r>
            <a:endParaRPr lang="en-US" dirty="0"/>
          </a:p>
        </p:txBody>
      </p:sp>
    </p:spTree>
    <p:extLst>
      <p:ext uri="{BB962C8B-B14F-4D97-AF65-F5344CB8AC3E}">
        <p14:creationId xmlns:p14="http://schemas.microsoft.com/office/powerpoint/2010/main" val="1567049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264804" y="443163"/>
            <a:ext cx="3963329" cy="646331"/>
          </a:xfrm>
          <a:prstGeom prst="rect">
            <a:avLst/>
          </a:prstGeom>
          <a:solidFill>
            <a:schemeClr val="accent1">
              <a:lumMod val="60000"/>
              <a:lumOff val="40000"/>
            </a:schemeClr>
          </a:solidFill>
        </p:spPr>
        <p:style>
          <a:lnRef idx="2">
            <a:schemeClr val="accent6">
              <a:shade val="50000"/>
            </a:schemeClr>
          </a:lnRef>
          <a:fillRef idx="1">
            <a:schemeClr val="accent6"/>
          </a:fillRef>
          <a:effectRef idx="0">
            <a:schemeClr val="accent6"/>
          </a:effectRef>
          <a:fontRef idx="minor">
            <a:schemeClr val="lt1"/>
          </a:fontRef>
        </p:style>
        <p:txBody>
          <a:bodyPr wrap="none">
            <a:spAutoFit/>
          </a:bodyPr>
          <a:lstStyle>
            <a:defPPr>
              <a:defRPr lang="en-US"/>
            </a:defPPr>
            <a:lvl1pPr>
              <a:defRPr sz="3600">
                <a:ln w="0"/>
                <a:effectLst>
                  <a:outerShdw blurRad="38100" dist="19050" dir="2700000" algn="tl" rotWithShape="0">
                    <a:schemeClr val="dk1">
                      <a:alpha val="40000"/>
                    </a:schemeClr>
                  </a:outerShdw>
                </a:effectLst>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smtClean="0">
                <a:solidFill>
                  <a:schemeClr val="tx1"/>
                </a:solidFill>
              </a:rPr>
              <a:t>What did we learn ?</a:t>
            </a:r>
            <a:endParaRPr lang="en-US" dirty="0">
              <a:solidFill>
                <a:schemeClr val="tx1"/>
              </a:solidFill>
            </a:endParaRPr>
          </a:p>
        </p:txBody>
      </p:sp>
      <p:sp>
        <p:nvSpPr>
          <p:cNvPr id="5" name="CasellaDiTesto 4"/>
          <p:cNvSpPr txBox="1"/>
          <p:nvPr/>
        </p:nvSpPr>
        <p:spPr>
          <a:xfrm>
            <a:off x="4524364" y="406996"/>
            <a:ext cx="6953271" cy="1631216"/>
          </a:xfrm>
          <a:prstGeom prst="rect">
            <a:avLst/>
          </a:prstGeom>
          <a:solidFill>
            <a:schemeClr val="bg1"/>
          </a:solidFill>
        </p:spPr>
        <p:txBody>
          <a:bodyPr wrap="square" rtlCol="0">
            <a:spAutoFit/>
          </a:bodyPr>
          <a:lstStyle/>
          <a:p>
            <a:pPr marL="285750" indent="-285750">
              <a:buClr>
                <a:srgbClr val="FF0000"/>
              </a:buClr>
              <a:buFont typeface="Wingdings" panose="05000000000000000000" pitchFamily="2" charset="2"/>
              <a:buChar char="Ø"/>
            </a:pPr>
            <a:r>
              <a:rPr lang="en-US" sz="2000" dirty="0" smtClean="0"/>
              <a:t>Local heating produced by the plasma probably induces Ni diffusion.</a:t>
            </a:r>
          </a:p>
          <a:p>
            <a:pPr marL="285750" indent="-285750">
              <a:buClr>
                <a:srgbClr val="FF0000"/>
              </a:buClr>
              <a:buFont typeface="Wingdings" panose="05000000000000000000" pitchFamily="2" charset="2"/>
              <a:buChar char="Ø"/>
            </a:pPr>
            <a:r>
              <a:rPr lang="en-US" sz="2000" dirty="0" smtClean="0"/>
              <a:t>Ni </a:t>
            </a:r>
            <a:r>
              <a:rPr lang="en-US" sz="2000" dirty="0"/>
              <a:t>poisoning is most likely the cause of the suppression of </a:t>
            </a:r>
            <a:r>
              <a:rPr lang="en-US" sz="2000" dirty="0" smtClean="0"/>
              <a:t>superconductivity.</a:t>
            </a:r>
          </a:p>
          <a:p>
            <a:pPr marL="285750" indent="-285750">
              <a:buClr>
                <a:srgbClr val="FF0000"/>
              </a:buClr>
              <a:buFont typeface="Wingdings" panose="05000000000000000000" pitchFamily="2" charset="2"/>
              <a:buChar char="Ø"/>
            </a:pPr>
            <a:r>
              <a:rPr lang="en-US" sz="2000" dirty="0" smtClean="0"/>
              <a:t>The buffer layer plays a crucial role.</a:t>
            </a:r>
            <a:endParaRPr lang="en-US" sz="2000" dirty="0"/>
          </a:p>
        </p:txBody>
      </p:sp>
      <p:sp>
        <p:nvSpPr>
          <p:cNvPr id="6" name="CasellaDiTesto 5"/>
          <p:cNvSpPr txBox="1"/>
          <p:nvPr/>
        </p:nvSpPr>
        <p:spPr>
          <a:xfrm>
            <a:off x="264804" y="2403656"/>
            <a:ext cx="7799058" cy="646331"/>
          </a:xfrm>
          <a:prstGeom prst="rect">
            <a:avLst/>
          </a:prstGeom>
          <a:solidFill>
            <a:schemeClr val="accent3">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wrap="none">
            <a:spAutoFit/>
          </a:bodyPr>
          <a:lstStyle>
            <a:defPPr>
              <a:defRPr lang="en-US"/>
            </a:defPPr>
            <a:lvl1pPr>
              <a:defRPr sz="3600">
                <a:ln w="0"/>
                <a:effectLst>
                  <a:outerShdw blurRad="38100" dist="19050" dir="2700000" algn="tl" rotWithShape="0">
                    <a:schemeClr val="dk1">
                      <a:alpha val="40000"/>
                    </a:schemeClr>
                  </a:outerShdw>
                </a:effectLst>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smtClean="0"/>
              <a:t>What </a:t>
            </a:r>
            <a:r>
              <a:rPr lang="en-US" dirty="0"/>
              <a:t>will we do in the Hibiscus project?</a:t>
            </a:r>
            <a:endParaRPr lang="en-US" dirty="0">
              <a:solidFill>
                <a:schemeClr val="tx1"/>
              </a:solidFill>
            </a:endParaRPr>
          </a:p>
        </p:txBody>
      </p:sp>
      <p:sp>
        <p:nvSpPr>
          <p:cNvPr id="8" name="CasellaDiTesto 7"/>
          <p:cNvSpPr txBox="1"/>
          <p:nvPr/>
        </p:nvSpPr>
        <p:spPr>
          <a:xfrm>
            <a:off x="1586956" y="3194374"/>
            <a:ext cx="9170313" cy="3416320"/>
          </a:xfrm>
          <a:prstGeom prst="rect">
            <a:avLst/>
          </a:prstGeom>
          <a:solidFill>
            <a:schemeClr val="accent3">
              <a:lumMod val="40000"/>
              <a:lumOff val="60000"/>
            </a:schemeClr>
          </a:solidFill>
        </p:spPr>
        <p:txBody>
          <a:bodyPr wrap="square" rtlCol="0">
            <a:spAutoFit/>
          </a:bodyPr>
          <a:lstStyle/>
          <a:p>
            <a:pPr algn="ctr"/>
            <a:r>
              <a:rPr lang="it-IT" altLang="en-US" sz="2400" b="1" dirty="0" err="1">
                <a:solidFill>
                  <a:srgbClr val="FF0000"/>
                </a:solidFill>
              </a:rPr>
              <a:t>We</a:t>
            </a:r>
            <a:r>
              <a:rPr lang="it-IT" altLang="en-US" sz="2400" b="1" dirty="0">
                <a:solidFill>
                  <a:srgbClr val="FF0000"/>
                </a:solidFill>
              </a:rPr>
              <a:t> </a:t>
            </a:r>
            <a:r>
              <a:rPr lang="it-IT" altLang="en-US" sz="2400" b="1" dirty="0" err="1">
                <a:solidFill>
                  <a:srgbClr val="FF0000"/>
                </a:solidFill>
              </a:rPr>
              <a:t>will</a:t>
            </a:r>
            <a:r>
              <a:rPr lang="it-IT" altLang="en-US" sz="2400" b="1" dirty="0">
                <a:solidFill>
                  <a:srgbClr val="FF0000"/>
                </a:solidFill>
              </a:rPr>
              <a:t> </a:t>
            </a:r>
            <a:r>
              <a:rPr lang="it-IT" altLang="en-US" sz="2400" b="1" dirty="0" smtClean="0">
                <a:solidFill>
                  <a:srgbClr val="FF0000"/>
                </a:solidFill>
              </a:rPr>
              <a:t>investigate/</a:t>
            </a:r>
            <a:r>
              <a:rPr lang="it-IT" altLang="en-US" sz="2400" b="1" dirty="0" err="1" smtClean="0">
                <a:solidFill>
                  <a:srgbClr val="FF0000"/>
                </a:solidFill>
              </a:rPr>
              <a:t>develop</a:t>
            </a:r>
            <a:r>
              <a:rPr lang="it-IT" altLang="en-US" sz="2400" b="1" dirty="0" smtClean="0">
                <a:solidFill>
                  <a:srgbClr val="FF0000"/>
                </a:solidFill>
              </a:rPr>
              <a:t>:</a:t>
            </a:r>
          </a:p>
          <a:p>
            <a:endParaRPr lang="en-US" altLang="en-US" sz="2400" dirty="0">
              <a:solidFill>
                <a:srgbClr val="000000"/>
              </a:solidFill>
              <a:latin typeface="Century Gothic" panose="020B0502020202020204" pitchFamily="34" charset="0"/>
            </a:endParaRPr>
          </a:p>
          <a:p>
            <a:pPr marL="342900" indent="-342900">
              <a:buClr>
                <a:srgbClr val="FF0000"/>
              </a:buClr>
              <a:buFont typeface="Wingdings" panose="05000000000000000000" pitchFamily="2" charset="2"/>
              <a:buChar char="q"/>
            </a:pPr>
            <a:r>
              <a:rPr lang="it-IT" sz="2400" b="1" dirty="0" smtClean="0"/>
              <a:t>New </a:t>
            </a:r>
            <a:r>
              <a:rPr lang="it-IT" sz="2400" b="1" dirty="0" err="1" smtClean="0"/>
              <a:t>metallic</a:t>
            </a:r>
            <a:r>
              <a:rPr lang="it-IT" sz="2400" b="1" dirty="0" smtClean="0"/>
              <a:t> </a:t>
            </a:r>
            <a:r>
              <a:rPr lang="it-IT" sz="2400" b="1" dirty="0" err="1" smtClean="0"/>
              <a:t>templates</a:t>
            </a:r>
            <a:r>
              <a:rPr lang="it-IT" sz="2400" b="1" dirty="0" smtClean="0"/>
              <a:t> </a:t>
            </a:r>
            <a:r>
              <a:rPr lang="it-IT" sz="2400" dirty="0" smtClean="0"/>
              <a:t>:  </a:t>
            </a:r>
            <a:r>
              <a:rPr lang="en-US" altLang="en-US" sz="2400" dirty="0" smtClean="0">
                <a:solidFill>
                  <a:srgbClr val="000000"/>
                </a:solidFill>
              </a:rPr>
              <a:t>Ni-Cu alloys, Cu, Ni-alloys</a:t>
            </a:r>
          </a:p>
          <a:p>
            <a:pPr marL="342900" indent="-342900">
              <a:buClr>
                <a:srgbClr val="FF0000"/>
              </a:buClr>
              <a:buFont typeface="Wingdings" panose="05000000000000000000" pitchFamily="2" charset="2"/>
              <a:buChar char="q"/>
            </a:pPr>
            <a:endParaRPr lang="en-US" altLang="en-US" sz="2400" dirty="0" smtClean="0">
              <a:solidFill>
                <a:srgbClr val="000000"/>
              </a:solidFill>
            </a:endParaRPr>
          </a:p>
          <a:p>
            <a:pPr marL="342900" indent="-342900">
              <a:buClr>
                <a:srgbClr val="FF0000"/>
              </a:buClr>
              <a:buFont typeface="Wingdings" panose="05000000000000000000" pitchFamily="2" charset="2"/>
              <a:buChar char="q"/>
            </a:pPr>
            <a:r>
              <a:rPr lang="it-IT" sz="2400" b="1" dirty="0" err="1" smtClean="0"/>
              <a:t>Different</a:t>
            </a:r>
            <a:r>
              <a:rPr lang="it-IT" sz="2400" b="1" dirty="0" smtClean="0"/>
              <a:t> </a:t>
            </a:r>
            <a:r>
              <a:rPr lang="it-IT" sz="2400" b="1" dirty="0"/>
              <a:t>buffer </a:t>
            </a:r>
            <a:r>
              <a:rPr lang="it-IT" sz="2400" b="1" dirty="0" err="1"/>
              <a:t>layers</a:t>
            </a:r>
            <a:r>
              <a:rPr lang="it-IT" sz="2400" b="1" dirty="0"/>
              <a:t> </a:t>
            </a:r>
            <a:r>
              <a:rPr lang="it-IT" sz="2400" dirty="0" smtClean="0"/>
              <a:t>: </a:t>
            </a:r>
            <a:r>
              <a:rPr lang="en-US" sz="2400" dirty="0" smtClean="0"/>
              <a:t>Oxides (CeO2, LZO, CZO), nitrides (</a:t>
            </a:r>
            <a:r>
              <a:rPr lang="en-US" sz="2400" dirty="0" err="1" smtClean="0"/>
              <a:t>NbN</a:t>
            </a:r>
            <a:r>
              <a:rPr lang="en-US" sz="2400" dirty="0"/>
              <a:t>,  </a:t>
            </a:r>
            <a:r>
              <a:rPr lang="en-US" sz="2400" dirty="0" err="1" smtClean="0"/>
              <a:t>AlN</a:t>
            </a:r>
            <a:r>
              <a:rPr lang="en-US" sz="2400" dirty="0" smtClean="0"/>
              <a:t>), </a:t>
            </a:r>
            <a:r>
              <a:rPr lang="en-US" sz="2400" dirty="0"/>
              <a:t>metals </a:t>
            </a:r>
            <a:r>
              <a:rPr lang="it-IT" sz="2400" dirty="0"/>
              <a:t> </a:t>
            </a:r>
            <a:r>
              <a:rPr lang="it-IT" sz="2400" dirty="0" smtClean="0"/>
              <a:t>(</a:t>
            </a:r>
            <a:r>
              <a:rPr lang="it-IT" sz="2400" dirty="0" err="1" smtClean="0"/>
              <a:t>Pt</a:t>
            </a:r>
            <a:r>
              <a:rPr lang="it-IT" sz="2400" dirty="0" smtClean="0"/>
              <a:t>, Al, </a:t>
            </a:r>
            <a:r>
              <a:rPr lang="it-IT" sz="2400" dirty="0" err="1" smtClean="0"/>
              <a:t>Au</a:t>
            </a:r>
            <a:r>
              <a:rPr lang="it-IT" sz="2400" dirty="0" smtClean="0"/>
              <a:t>),</a:t>
            </a:r>
            <a:r>
              <a:rPr lang="en-US" sz="2400" dirty="0" smtClean="0"/>
              <a:t> </a:t>
            </a:r>
            <a:r>
              <a:rPr lang="en-US" sz="2400" dirty="0"/>
              <a:t>seed layer of Fe(</a:t>
            </a:r>
            <a:r>
              <a:rPr lang="en-US" sz="2400" dirty="0" err="1"/>
              <a:t>Te,Se</a:t>
            </a:r>
            <a:r>
              <a:rPr lang="en-US" sz="2400" dirty="0" smtClean="0"/>
              <a:t>).</a:t>
            </a:r>
          </a:p>
          <a:p>
            <a:pPr marL="342900" indent="-342900">
              <a:buClr>
                <a:srgbClr val="FF0000"/>
              </a:buClr>
              <a:buFont typeface="Wingdings" panose="05000000000000000000" pitchFamily="2" charset="2"/>
              <a:buChar char="q"/>
            </a:pPr>
            <a:endParaRPr lang="en-US" sz="2400" dirty="0" smtClean="0"/>
          </a:p>
          <a:p>
            <a:pPr marL="342900" indent="-342900">
              <a:buClr>
                <a:srgbClr val="FF0000"/>
              </a:buClr>
              <a:buFont typeface="Wingdings" panose="05000000000000000000" pitchFamily="2" charset="2"/>
              <a:buChar char="q"/>
            </a:pPr>
            <a:r>
              <a:rPr lang="en-US" sz="2400" b="1" dirty="0" smtClean="0"/>
              <a:t>Different methods for buffer layer deposition</a:t>
            </a:r>
            <a:r>
              <a:rPr lang="en-US" sz="2400" dirty="0" smtClean="0"/>
              <a:t>: PLD</a:t>
            </a:r>
            <a:r>
              <a:rPr lang="en-US" sz="2400" dirty="0"/>
              <a:t>, Sputtering, </a:t>
            </a:r>
            <a:r>
              <a:rPr lang="en-US" sz="2400" dirty="0" smtClean="0"/>
              <a:t>Electrodeposition, Chemical </a:t>
            </a:r>
            <a:r>
              <a:rPr lang="en-US" sz="2400" dirty="0" err="1"/>
              <a:t>metallorganic</a:t>
            </a:r>
            <a:r>
              <a:rPr lang="en-US" sz="2400" dirty="0"/>
              <a:t> </a:t>
            </a:r>
            <a:r>
              <a:rPr lang="en-US" sz="2400" dirty="0" smtClean="0"/>
              <a:t>deposition(MOD)</a:t>
            </a:r>
          </a:p>
        </p:txBody>
      </p:sp>
      <p:pic>
        <p:nvPicPr>
          <p:cNvPr id="7" name="Immagine 6"/>
          <p:cNvPicPr>
            <a:picLocks noChangeAspect="1"/>
          </p:cNvPicPr>
          <p:nvPr/>
        </p:nvPicPr>
        <p:blipFill rotWithShape="1">
          <a:blip r:embed="rId2" cstate="print">
            <a:extLst>
              <a:ext uri="{28A0092B-C50C-407E-A947-70E740481C1C}">
                <a14:useLocalDpi xmlns:a14="http://schemas.microsoft.com/office/drawing/2010/main" val="0"/>
              </a:ext>
            </a:extLst>
          </a:blip>
          <a:srcRect l="7263" t="15730" r="8862" b="13159"/>
          <a:stretch/>
        </p:blipFill>
        <p:spPr>
          <a:xfrm>
            <a:off x="9769642" y="2357037"/>
            <a:ext cx="1975254" cy="1674673"/>
          </a:xfrm>
          <a:prstGeom prst="rect">
            <a:avLst/>
          </a:prstGeom>
        </p:spPr>
      </p:pic>
    </p:spTree>
    <p:extLst>
      <p:ext uri="{BB962C8B-B14F-4D97-AF65-F5344CB8AC3E}">
        <p14:creationId xmlns:p14="http://schemas.microsoft.com/office/powerpoint/2010/main" val="4179923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asellaDiTesto 10"/>
          <p:cNvSpPr txBox="1"/>
          <p:nvPr/>
        </p:nvSpPr>
        <p:spPr>
          <a:xfrm>
            <a:off x="1585836" y="415830"/>
            <a:ext cx="8894472" cy="1138773"/>
          </a:xfrm>
          <a:prstGeom prst="rect">
            <a:avLst/>
          </a:prstGeom>
          <a:solidFill>
            <a:schemeClr val="accent1">
              <a:lumMod val="60000"/>
              <a:lumOff val="40000"/>
            </a:schemeClr>
          </a:solidFill>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it-IT" altLang="en-US" sz="2800" b="1"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PIT Ba-122     </a:t>
            </a:r>
          </a:p>
          <a:p>
            <a:pPr marL="342900" indent="-342900">
              <a:buFont typeface="Wingdings" panose="05000000000000000000" pitchFamily="2" charset="2"/>
              <a:buChar char="q"/>
            </a:pPr>
            <a:r>
              <a:rPr lang="it-IT" sz="2000" b="1" i="1" dirty="0">
                <a:solidFill>
                  <a:schemeClr val="bg1"/>
                </a:solidFill>
              </a:rPr>
              <a:t>M</a:t>
            </a:r>
            <a:r>
              <a:rPr lang="en-GB" sz="2000" b="1" i="1" dirty="0" err="1" smtClean="0">
                <a:solidFill>
                  <a:schemeClr val="bg1"/>
                </a:solidFill>
              </a:rPr>
              <a:t>ethod</a:t>
            </a:r>
            <a:r>
              <a:rPr lang="en-GB" sz="2000" b="1" i="1" dirty="0" smtClean="0">
                <a:solidFill>
                  <a:schemeClr val="bg1"/>
                </a:solidFill>
              </a:rPr>
              <a:t> </a:t>
            </a:r>
            <a:r>
              <a:rPr lang="en-GB" sz="2000" b="1" i="1" dirty="0">
                <a:solidFill>
                  <a:schemeClr val="bg1"/>
                </a:solidFill>
              </a:rPr>
              <a:t>for preparing a large amount </a:t>
            </a:r>
            <a:r>
              <a:rPr lang="en-GB" sz="2000" b="1" i="1" dirty="0" smtClean="0">
                <a:solidFill>
                  <a:schemeClr val="bg1"/>
                </a:solidFill>
              </a:rPr>
              <a:t>of </a:t>
            </a:r>
            <a:r>
              <a:rPr lang="en-GB" sz="2000" b="1" i="1" dirty="0">
                <a:solidFill>
                  <a:schemeClr val="bg1"/>
                </a:solidFill>
              </a:rPr>
              <a:t>122 </a:t>
            </a:r>
            <a:r>
              <a:rPr lang="en-GB" sz="2000" b="1" i="1" dirty="0" smtClean="0">
                <a:solidFill>
                  <a:schemeClr val="bg1"/>
                </a:solidFill>
              </a:rPr>
              <a:t>powders</a:t>
            </a:r>
            <a:endParaRPr lang="en-GB" sz="2000" b="1" dirty="0" smtClean="0">
              <a:solidFill>
                <a:schemeClr val="bg1"/>
              </a:solidFill>
            </a:endParaRPr>
          </a:p>
          <a:p>
            <a:pPr marL="342900" indent="-342900">
              <a:buFont typeface="Wingdings" panose="05000000000000000000" pitchFamily="2" charset="2"/>
              <a:buChar char="q"/>
            </a:pPr>
            <a:r>
              <a:rPr lang="it-IT" sz="2000" b="1" i="1" dirty="0" err="1" smtClean="0">
                <a:solidFill>
                  <a:schemeClr val="bg1"/>
                </a:solidFill>
              </a:rPr>
              <a:t>Optimization</a:t>
            </a:r>
            <a:r>
              <a:rPr lang="it-IT" sz="2000" b="1" i="1" dirty="0" smtClean="0">
                <a:solidFill>
                  <a:schemeClr val="bg1"/>
                </a:solidFill>
              </a:rPr>
              <a:t> of </a:t>
            </a:r>
            <a:r>
              <a:rPr lang="it-IT" sz="2000" b="1" i="1" dirty="0" err="1" smtClean="0">
                <a:solidFill>
                  <a:schemeClr val="bg1"/>
                </a:solidFill>
              </a:rPr>
              <a:t>mechanichal-thermal</a:t>
            </a:r>
            <a:r>
              <a:rPr lang="it-IT" sz="2000" b="1" i="1" dirty="0" smtClean="0">
                <a:solidFill>
                  <a:schemeClr val="bg1"/>
                </a:solidFill>
              </a:rPr>
              <a:t> </a:t>
            </a:r>
            <a:r>
              <a:rPr lang="it-IT" sz="2000" b="1" i="1" dirty="0" err="1" smtClean="0">
                <a:solidFill>
                  <a:schemeClr val="bg1"/>
                </a:solidFill>
              </a:rPr>
              <a:t>treatments</a:t>
            </a:r>
            <a:r>
              <a:rPr lang="it-IT" sz="2000" b="1" i="1" dirty="0" smtClean="0">
                <a:solidFill>
                  <a:schemeClr val="bg1"/>
                </a:solidFill>
              </a:rPr>
              <a:t> for </a:t>
            </a:r>
            <a:r>
              <a:rPr lang="it-IT" sz="2000" b="1" i="1" dirty="0" err="1" smtClean="0">
                <a:solidFill>
                  <a:schemeClr val="bg1"/>
                </a:solidFill>
              </a:rPr>
              <a:t>increasing</a:t>
            </a:r>
            <a:r>
              <a:rPr lang="it-IT" sz="2000" b="1" i="1" dirty="0" smtClean="0">
                <a:solidFill>
                  <a:schemeClr val="bg1"/>
                </a:solidFill>
              </a:rPr>
              <a:t> </a:t>
            </a:r>
            <a:r>
              <a:rPr lang="it-IT" sz="2000" b="1" i="1" dirty="0" err="1" smtClean="0">
                <a:solidFill>
                  <a:schemeClr val="bg1"/>
                </a:solidFill>
              </a:rPr>
              <a:t>density</a:t>
            </a:r>
            <a:endParaRPr lang="it-IT" sz="2000" b="1" i="1" dirty="0" smtClean="0">
              <a:solidFill>
                <a:schemeClr val="bg1"/>
              </a:solidFill>
            </a:endParaRPr>
          </a:p>
        </p:txBody>
      </p:sp>
      <p:sp>
        <p:nvSpPr>
          <p:cNvPr id="14" name="CasellaDiTesto 13"/>
          <p:cNvSpPr txBox="1"/>
          <p:nvPr/>
        </p:nvSpPr>
        <p:spPr>
          <a:xfrm>
            <a:off x="1617920" y="816592"/>
            <a:ext cx="372218" cy="369332"/>
          </a:xfrm>
          <a:prstGeom prst="rect">
            <a:avLst/>
          </a:prstGeom>
          <a:noFill/>
        </p:spPr>
        <p:txBody>
          <a:bodyPr wrap="none" rtlCol="0">
            <a:spAutoFit/>
          </a:bodyPr>
          <a:lstStyle/>
          <a:p>
            <a:r>
              <a:rPr lang="it-IT" b="1" dirty="0" smtClean="0">
                <a:effectLst>
                  <a:outerShdw blurRad="38100" dist="38100" dir="2700000" algn="tl">
                    <a:srgbClr val="000000">
                      <a:alpha val="43137"/>
                    </a:srgbClr>
                  </a:outerShdw>
                </a:effectLst>
              </a:rPr>
              <a:t>X</a:t>
            </a:r>
            <a:endParaRPr lang="en-US" b="1" dirty="0">
              <a:effectLst>
                <a:outerShdw blurRad="38100" dist="38100" dir="2700000" algn="tl">
                  <a:srgbClr val="000000">
                    <a:alpha val="43137"/>
                  </a:srgbClr>
                </a:outerShdw>
              </a:effectLst>
            </a:endParaRPr>
          </a:p>
        </p:txBody>
      </p:sp>
      <p:grpSp>
        <p:nvGrpSpPr>
          <p:cNvPr id="3" name="Gruppo 2"/>
          <p:cNvGrpSpPr/>
          <p:nvPr/>
        </p:nvGrpSpPr>
        <p:grpSpPr>
          <a:xfrm>
            <a:off x="771229" y="1724928"/>
            <a:ext cx="11137688" cy="4974418"/>
            <a:chOff x="771229" y="1724928"/>
            <a:chExt cx="11137688" cy="4974418"/>
          </a:xfrm>
        </p:grpSpPr>
        <p:pic>
          <p:nvPicPr>
            <p:cNvPr id="10" name="Immagine 9"/>
            <p:cNvPicPr>
              <a:picLocks noChangeAspect="1"/>
            </p:cNvPicPr>
            <p:nvPr/>
          </p:nvPicPr>
          <p:blipFill rotWithShape="1">
            <a:blip r:embed="rId3"/>
            <a:srcRect l="15557" t="11693" r="21298" b="24620"/>
            <a:stretch/>
          </p:blipFill>
          <p:spPr>
            <a:xfrm>
              <a:off x="771229" y="2833448"/>
              <a:ext cx="1748590" cy="2324830"/>
            </a:xfrm>
            <a:prstGeom prst="rect">
              <a:avLst/>
            </a:prstGeom>
          </p:spPr>
        </p:pic>
        <p:sp>
          <p:nvSpPr>
            <p:cNvPr id="17" name="CasellaDiTesto 16"/>
            <p:cNvSpPr txBox="1"/>
            <p:nvPr/>
          </p:nvSpPr>
          <p:spPr>
            <a:xfrm flipH="1">
              <a:off x="4356351" y="6330014"/>
              <a:ext cx="3146660" cy="369332"/>
            </a:xfrm>
            <a:prstGeom prst="rect">
              <a:avLst/>
            </a:prstGeom>
            <a:noFill/>
          </p:spPr>
          <p:txBody>
            <a:bodyPr wrap="square" rtlCol="0">
              <a:spAutoFit/>
            </a:bodyPr>
            <a:lstStyle/>
            <a:p>
              <a:r>
                <a:rPr lang="it-IT" dirty="0" smtClean="0"/>
                <a:t>By A. Provino and P. </a:t>
              </a:r>
              <a:r>
                <a:rPr lang="it-IT" dirty="0" err="1" smtClean="0"/>
                <a:t>Manfrinetti</a:t>
              </a:r>
              <a:endParaRPr lang="en-US" dirty="0"/>
            </a:p>
          </p:txBody>
        </p:sp>
        <p:sp>
          <p:nvSpPr>
            <p:cNvPr id="18" name="CasellaDiTesto 17"/>
            <p:cNvSpPr txBox="1"/>
            <p:nvPr/>
          </p:nvSpPr>
          <p:spPr>
            <a:xfrm>
              <a:off x="1015217" y="2395611"/>
              <a:ext cx="1566438" cy="369332"/>
            </a:xfrm>
            <a:prstGeom prst="rect">
              <a:avLst/>
            </a:prstGeom>
            <a:noFill/>
          </p:spPr>
          <p:txBody>
            <a:bodyPr wrap="square" rtlCol="0">
              <a:spAutoFit/>
            </a:bodyPr>
            <a:lstStyle/>
            <a:p>
              <a:r>
                <a:rPr lang="it-IT" dirty="0" smtClean="0"/>
                <a:t>4-5 </a:t>
              </a:r>
              <a:r>
                <a:rPr lang="it-IT" dirty="0" err="1" smtClean="0"/>
                <a:t>grams</a:t>
              </a:r>
              <a:endParaRPr lang="en-US" dirty="0"/>
            </a:p>
          </p:txBody>
        </p:sp>
        <p:pic>
          <p:nvPicPr>
            <p:cNvPr id="19" name="Immagine 18"/>
            <p:cNvPicPr>
              <a:picLocks noChangeAspect="1"/>
            </p:cNvPicPr>
            <p:nvPr/>
          </p:nvPicPr>
          <p:blipFill>
            <a:blip r:embed="rId4"/>
            <a:stretch>
              <a:fillRect/>
            </a:stretch>
          </p:blipFill>
          <p:spPr>
            <a:xfrm>
              <a:off x="7566333" y="2272989"/>
              <a:ext cx="4342584" cy="3247333"/>
            </a:xfrm>
            <a:prstGeom prst="rect">
              <a:avLst/>
            </a:prstGeom>
          </p:spPr>
        </p:pic>
        <p:pic>
          <p:nvPicPr>
            <p:cNvPr id="20" name="Immagine 19"/>
            <p:cNvPicPr>
              <a:picLocks noChangeAspect="1"/>
            </p:cNvPicPr>
            <p:nvPr/>
          </p:nvPicPr>
          <p:blipFill>
            <a:blip r:embed="rId5"/>
            <a:stretch>
              <a:fillRect/>
            </a:stretch>
          </p:blipFill>
          <p:spPr>
            <a:xfrm>
              <a:off x="2908449" y="2272989"/>
              <a:ext cx="4433725" cy="3162375"/>
            </a:xfrm>
            <a:prstGeom prst="rect">
              <a:avLst/>
            </a:prstGeom>
          </p:spPr>
        </p:pic>
        <mc:AlternateContent xmlns:mc="http://schemas.openxmlformats.org/markup-compatibility/2006" xmlns:a14="http://schemas.microsoft.com/office/drawing/2010/main">
          <mc:Choice Requires="a14">
            <p:sp>
              <p:nvSpPr>
                <p:cNvPr id="21" name="CasellaDiTesto 20"/>
                <p:cNvSpPr txBox="1"/>
                <p:nvPr/>
              </p:nvSpPr>
              <p:spPr>
                <a:xfrm>
                  <a:off x="9224209" y="5701752"/>
                  <a:ext cx="1507959"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it-IT" i="1" smtClean="0">
                                <a:latin typeface="Cambria Math" panose="02040503050406030204" pitchFamily="18" charset="0"/>
                              </a:rPr>
                            </m:ctrlPr>
                          </m:sSubPr>
                          <m:e>
                            <m:r>
                              <a:rPr lang="it-IT" b="0" i="1" smtClean="0">
                                <a:latin typeface="Cambria Math" panose="02040503050406030204" pitchFamily="18" charset="0"/>
                              </a:rPr>
                              <m:t>𝑇</m:t>
                            </m:r>
                          </m:e>
                          <m:sub>
                            <m:r>
                              <a:rPr lang="it-IT" b="0" i="1" smtClean="0">
                                <a:latin typeface="Cambria Math" panose="02040503050406030204" pitchFamily="18" charset="0"/>
                              </a:rPr>
                              <m:t>𝑐</m:t>
                            </m:r>
                          </m:sub>
                        </m:sSub>
                        <m:r>
                          <a:rPr lang="it-IT" b="0" i="1" smtClean="0">
                            <a:latin typeface="Cambria Math" panose="02040503050406030204" pitchFamily="18" charset="0"/>
                          </a:rPr>
                          <m:t>=37 </m:t>
                        </m:r>
                        <m:r>
                          <a:rPr lang="it-IT" b="0" i="1" smtClean="0">
                            <a:latin typeface="Cambria Math" panose="02040503050406030204" pitchFamily="18" charset="0"/>
                          </a:rPr>
                          <m:t>𝐾</m:t>
                        </m:r>
                      </m:oMath>
                    </m:oMathPara>
                  </a14:m>
                  <a:endParaRPr lang="en-US" dirty="0"/>
                </a:p>
              </p:txBody>
            </p:sp>
          </mc:Choice>
          <mc:Fallback xmlns="">
            <p:sp>
              <p:nvSpPr>
                <p:cNvPr id="21" name="CasellaDiTesto 20"/>
                <p:cNvSpPr txBox="1">
                  <a:spLocks noRot="1" noChangeAspect="1" noMove="1" noResize="1" noEditPoints="1" noAdjustHandles="1" noChangeArrowheads="1" noChangeShapeType="1" noTextEdit="1"/>
                </p:cNvSpPr>
                <p:nvPr/>
              </p:nvSpPr>
              <p:spPr>
                <a:xfrm>
                  <a:off x="9224209" y="5701752"/>
                  <a:ext cx="1507959" cy="369332"/>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CasellaDiTesto 1"/>
                <p:cNvSpPr txBox="1"/>
                <p:nvPr/>
              </p:nvSpPr>
              <p:spPr>
                <a:xfrm>
                  <a:off x="5344649" y="1724928"/>
                  <a:ext cx="2007857" cy="307777"/>
                </a:xfrm>
                <a:prstGeom prst="rect">
                  <a:avLst/>
                </a:prstGeom>
                <a:solidFill>
                  <a:schemeClr val="accent3">
                    <a:lumMod val="40000"/>
                    <a:lumOff val="60000"/>
                  </a:schemeClr>
                </a:solid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000" b="1" i="1" smtClean="0">
                                <a:latin typeface="Cambria Math" panose="02040503050406030204" pitchFamily="18" charset="0"/>
                              </a:rPr>
                            </m:ctrlPr>
                          </m:sSubPr>
                          <m:e>
                            <m:r>
                              <a:rPr lang="it-IT" sz="2000" b="1" i="1" smtClean="0">
                                <a:latin typeface="Cambria Math" panose="02040503050406030204" pitchFamily="18" charset="0"/>
                              </a:rPr>
                              <m:t>𝑩𝒂</m:t>
                            </m:r>
                          </m:e>
                          <m:sub>
                            <m:r>
                              <a:rPr lang="it-IT" sz="2000" b="1" i="1" smtClean="0">
                                <a:latin typeface="Cambria Math" panose="02040503050406030204" pitchFamily="18" charset="0"/>
                              </a:rPr>
                              <m:t>𝟎</m:t>
                            </m:r>
                            <m:r>
                              <a:rPr lang="it-IT" sz="2000" b="1" i="1" smtClean="0">
                                <a:latin typeface="Cambria Math" panose="02040503050406030204" pitchFamily="18" charset="0"/>
                              </a:rPr>
                              <m:t>.</m:t>
                            </m:r>
                            <m:r>
                              <a:rPr lang="it-IT" sz="2000" b="1" i="1" smtClean="0">
                                <a:latin typeface="Cambria Math" panose="02040503050406030204" pitchFamily="18" charset="0"/>
                              </a:rPr>
                              <m:t>𝟓</m:t>
                            </m:r>
                          </m:sub>
                        </m:sSub>
                        <m:sSub>
                          <m:sSubPr>
                            <m:ctrlPr>
                              <a:rPr lang="en-US" sz="2000" b="1" i="1" smtClean="0">
                                <a:latin typeface="Cambria Math" panose="02040503050406030204" pitchFamily="18" charset="0"/>
                              </a:rPr>
                            </m:ctrlPr>
                          </m:sSubPr>
                          <m:e>
                            <m:r>
                              <a:rPr lang="it-IT" sz="2000" b="1" i="1" smtClean="0">
                                <a:latin typeface="Cambria Math" panose="02040503050406030204" pitchFamily="18" charset="0"/>
                              </a:rPr>
                              <m:t>𝑲</m:t>
                            </m:r>
                          </m:e>
                          <m:sub>
                            <m:r>
                              <a:rPr lang="it-IT" sz="2000" b="1" i="1" smtClean="0">
                                <a:latin typeface="Cambria Math" panose="02040503050406030204" pitchFamily="18" charset="0"/>
                              </a:rPr>
                              <m:t>𝟎</m:t>
                            </m:r>
                            <m:r>
                              <a:rPr lang="it-IT" sz="2000" b="1" i="1" smtClean="0">
                                <a:latin typeface="Cambria Math" panose="02040503050406030204" pitchFamily="18" charset="0"/>
                              </a:rPr>
                              <m:t>.</m:t>
                            </m:r>
                            <m:r>
                              <a:rPr lang="it-IT" sz="2000" b="1" i="1" smtClean="0">
                                <a:latin typeface="Cambria Math" panose="02040503050406030204" pitchFamily="18" charset="0"/>
                              </a:rPr>
                              <m:t>𝟓</m:t>
                            </m:r>
                          </m:sub>
                        </m:sSub>
                        <m:sSub>
                          <m:sSubPr>
                            <m:ctrlPr>
                              <a:rPr lang="en-US" sz="2000" b="1" i="1" smtClean="0">
                                <a:latin typeface="Cambria Math" panose="02040503050406030204" pitchFamily="18" charset="0"/>
                              </a:rPr>
                            </m:ctrlPr>
                          </m:sSubPr>
                          <m:e>
                            <m:r>
                              <a:rPr lang="it-IT" sz="2000" b="1" i="1" smtClean="0">
                                <a:latin typeface="Cambria Math" panose="02040503050406030204" pitchFamily="18" charset="0"/>
                              </a:rPr>
                              <m:t>𝑭𝒆</m:t>
                            </m:r>
                          </m:e>
                          <m:sub>
                            <m:r>
                              <a:rPr lang="it-IT" sz="2000" b="1" i="1" smtClean="0">
                                <a:latin typeface="Cambria Math" panose="02040503050406030204" pitchFamily="18" charset="0"/>
                              </a:rPr>
                              <m:t>𝟐</m:t>
                            </m:r>
                          </m:sub>
                        </m:sSub>
                        <m:sSub>
                          <m:sSubPr>
                            <m:ctrlPr>
                              <a:rPr lang="en-US" sz="2000" b="1" i="1" smtClean="0">
                                <a:latin typeface="Cambria Math" panose="02040503050406030204" pitchFamily="18" charset="0"/>
                              </a:rPr>
                            </m:ctrlPr>
                          </m:sSubPr>
                          <m:e>
                            <m:r>
                              <a:rPr lang="it-IT" sz="2000" b="1" i="1" smtClean="0">
                                <a:latin typeface="Cambria Math" panose="02040503050406030204" pitchFamily="18" charset="0"/>
                              </a:rPr>
                              <m:t>𝑨𝒔</m:t>
                            </m:r>
                          </m:e>
                          <m:sub>
                            <m:r>
                              <a:rPr lang="it-IT" sz="2000" b="1" i="1" smtClean="0">
                                <a:latin typeface="Cambria Math" panose="02040503050406030204" pitchFamily="18" charset="0"/>
                              </a:rPr>
                              <m:t>𝟐</m:t>
                            </m:r>
                          </m:sub>
                        </m:sSub>
                      </m:oMath>
                    </m:oMathPara>
                  </a14:m>
                  <a:endParaRPr lang="en-US" sz="2000" b="1" dirty="0"/>
                </a:p>
              </p:txBody>
            </p:sp>
          </mc:Choice>
          <mc:Fallback xmlns="">
            <p:sp>
              <p:nvSpPr>
                <p:cNvPr id="2" name="CasellaDiTesto 1"/>
                <p:cNvSpPr txBox="1">
                  <a:spLocks noRot="1" noChangeAspect="1" noMove="1" noResize="1" noEditPoints="1" noAdjustHandles="1" noChangeArrowheads="1" noChangeShapeType="1" noTextEdit="1"/>
                </p:cNvSpPr>
                <p:nvPr/>
              </p:nvSpPr>
              <p:spPr>
                <a:xfrm>
                  <a:off x="5344649" y="1724928"/>
                  <a:ext cx="2007857" cy="307777"/>
                </a:xfrm>
                <a:prstGeom prst="rect">
                  <a:avLst/>
                </a:prstGeom>
                <a:blipFill>
                  <a:blip r:embed="rId7"/>
                  <a:stretch>
                    <a:fillRect l="-2432" r="-912" b="-20000"/>
                  </a:stretch>
                </a:blipFill>
              </p:spPr>
              <p:txBody>
                <a:bodyPr/>
                <a:lstStyle/>
                <a:p>
                  <a:r>
                    <a:rPr lang="en-US">
                      <a:noFill/>
                    </a:rPr>
                    <a:t> </a:t>
                  </a:r>
                </a:p>
              </p:txBody>
            </p:sp>
          </mc:Fallback>
        </mc:AlternateContent>
      </p:grpSp>
      <p:pic>
        <p:nvPicPr>
          <p:cNvPr id="12" name="Picture 2"/>
          <p:cNvPicPr>
            <a:picLocks noChangeAspect="1" noChangeArrowheads="1"/>
          </p:cNvPicPr>
          <p:nvPr/>
        </p:nvPicPr>
        <p:blipFill>
          <a:blip r:embed="rId8" cstate="print"/>
          <a:srcRect/>
          <a:stretch>
            <a:fillRect/>
          </a:stretch>
        </p:blipFill>
        <p:spPr bwMode="auto">
          <a:xfrm>
            <a:off x="740353" y="5325326"/>
            <a:ext cx="971114" cy="1395975"/>
          </a:xfrm>
          <a:prstGeom prst="rect">
            <a:avLst/>
          </a:prstGeom>
          <a:ln>
            <a:noFill/>
          </a:ln>
          <a:effectLst>
            <a:outerShdw blurRad="292100" dist="139700" dir="2700000" algn="tl" rotWithShape="0">
              <a:srgbClr val="333333">
                <a:alpha val="65000"/>
              </a:srgbClr>
            </a:outerShdw>
          </a:effectLst>
        </p:spPr>
      </p:pic>
      <p:pic>
        <p:nvPicPr>
          <p:cNvPr id="13" name="Picture 2" descr="http://www.fisica.unige.it/scienzadeimateriali/images/sdm/logo_unige.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960223" y="5552494"/>
            <a:ext cx="893183" cy="118077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7563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29351" y="201232"/>
            <a:ext cx="9817646" cy="1089529"/>
          </a:xfr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10800000" scaled="1"/>
            <a:tileRect/>
          </a:gradFill>
          <a:ln>
            <a:noFill/>
          </a:ln>
          <a:effectLst>
            <a:outerShdw dist="107763" dir="13500000" algn="ctr" rotWithShape="0">
              <a:schemeClr val="bg2">
                <a:alpha val="50000"/>
              </a:schemeClr>
            </a:outerShdw>
          </a:effectLst>
        </p:spPr>
        <p:txBody>
          <a:bodyPr vert="horz" wrap="square" lIns="91440" tIns="45720" rIns="91440" bIns="45720"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defTabSz="457200"/>
            <a:r>
              <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rPr>
              <a:t>R&amp;D on emerging conductors for high field applications in ITALY</a:t>
            </a:r>
            <a:r>
              <a:rPr lang="it-IT"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rPr>
              <a:t>:</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endParaRPr>
          </a:p>
        </p:txBody>
      </p:sp>
      <p:sp>
        <p:nvSpPr>
          <p:cNvPr id="4" name="CasellaDiTesto 3"/>
          <p:cNvSpPr txBox="1"/>
          <p:nvPr/>
        </p:nvSpPr>
        <p:spPr>
          <a:xfrm>
            <a:off x="2869432" y="1808760"/>
            <a:ext cx="3900335" cy="707886"/>
          </a:xfrm>
          <a:prstGeom prst="rect">
            <a:avLst/>
          </a:prstGeom>
          <a:scene3d>
            <a:camera prst="orthographicFront"/>
            <a:lightRig rig="threePt" dir="t"/>
          </a:scene3d>
          <a:sp3d>
            <a:bevelT/>
          </a:sp3d>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it-IT" sz="4000" b="1" dirty="0" smtClean="0">
                <a:effectLst>
                  <a:outerShdw blurRad="38100" dist="38100" dir="2700000" algn="tl">
                    <a:srgbClr val="000000">
                      <a:alpha val="43137"/>
                    </a:srgbClr>
                  </a:outerShdw>
                </a:effectLst>
              </a:rPr>
              <a:t>Bi-2212 </a:t>
            </a:r>
            <a:r>
              <a:rPr lang="it-IT" sz="4000" b="1" dirty="0" err="1" smtClean="0">
                <a:effectLst>
                  <a:outerShdw blurRad="38100" dist="38100" dir="2700000" algn="tl">
                    <a:srgbClr val="000000">
                      <a:alpha val="43137"/>
                    </a:srgbClr>
                  </a:outerShdw>
                </a:effectLst>
              </a:rPr>
              <a:t>wires</a:t>
            </a:r>
            <a:endParaRPr lang="en-US" sz="4000" b="1" dirty="0">
              <a:effectLst>
                <a:outerShdw blurRad="38100" dist="38100" dir="2700000" algn="tl">
                  <a:srgbClr val="000000">
                    <a:alpha val="43137"/>
                  </a:srgbClr>
                </a:outerShdw>
              </a:effectLst>
            </a:endParaRPr>
          </a:p>
        </p:txBody>
      </p:sp>
      <p:sp>
        <p:nvSpPr>
          <p:cNvPr id="6" name="CasellaDiTesto 5"/>
          <p:cNvSpPr txBox="1"/>
          <p:nvPr/>
        </p:nvSpPr>
        <p:spPr>
          <a:xfrm>
            <a:off x="883923" y="4999525"/>
            <a:ext cx="1031940" cy="707886"/>
          </a:xfrm>
          <a:prstGeom prst="rect">
            <a:avLst/>
          </a:prstGeom>
          <a:scene3d>
            <a:camera prst="orthographicFront"/>
            <a:lightRig rig="threePt" dir="t"/>
          </a:scene3d>
          <a:sp3d>
            <a:bevelT/>
          </a:sp3d>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it-IT" sz="4000" b="1" dirty="0" smtClean="0">
                <a:effectLst>
                  <a:outerShdw blurRad="38100" dist="38100" dir="2700000" algn="tl">
                    <a:srgbClr val="000000">
                      <a:alpha val="43137"/>
                    </a:srgbClr>
                  </a:outerShdw>
                </a:effectLst>
              </a:rPr>
              <a:t>IBS</a:t>
            </a:r>
            <a:endParaRPr lang="en-US" sz="4000" b="1" dirty="0">
              <a:effectLst>
                <a:outerShdw blurRad="38100" dist="38100" dir="2700000" algn="tl">
                  <a:srgbClr val="000000">
                    <a:alpha val="43137"/>
                  </a:srgbClr>
                </a:outerShdw>
              </a:effectLst>
            </a:endParaRPr>
          </a:p>
        </p:txBody>
      </p:sp>
      <p:sp>
        <p:nvSpPr>
          <p:cNvPr id="7" name="CasellaDiTesto 6"/>
          <p:cNvSpPr txBox="1"/>
          <p:nvPr/>
        </p:nvSpPr>
        <p:spPr>
          <a:xfrm>
            <a:off x="729351" y="2394291"/>
            <a:ext cx="1341085" cy="707886"/>
          </a:xfrm>
          <a:prstGeom prst="rect">
            <a:avLst/>
          </a:prstGeom>
          <a:scene3d>
            <a:camera prst="orthographicFront"/>
            <a:lightRig rig="threePt" dir="t"/>
          </a:scene3d>
          <a:sp3d>
            <a:bevelT/>
          </a:sp3d>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it-IT" sz="4000" b="1" dirty="0" smtClean="0">
                <a:effectLst>
                  <a:outerShdw blurRad="38100" dist="38100" dir="2700000" algn="tl">
                    <a:srgbClr val="000000">
                      <a:alpha val="43137"/>
                    </a:srgbClr>
                  </a:outerShdw>
                </a:effectLst>
              </a:rPr>
              <a:t>HTS</a:t>
            </a:r>
            <a:endParaRPr lang="en-US" sz="4000" b="1" dirty="0">
              <a:effectLst>
                <a:outerShdw blurRad="38100" dist="38100" dir="2700000" algn="tl">
                  <a:srgbClr val="000000">
                    <a:alpha val="43137"/>
                  </a:srgbClr>
                </a:outerShdw>
              </a:effectLst>
            </a:endParaRPr>
          </a:p>
        </p:txBody>
      </p:sp>
      <p:sp>
        <p:nvSpPr>
          <p:cNvPr id="8" name="CasellaDiTesto 7"/>
          <p:cNvSpPr txBox="1"/>
          <p:nvPr/>
        </p:nvSpPr>
        <p:spPr>
          <a:xfrm>
            <a:off x="2869431" y="2757977"/>
            <a:ext cx="7028547" cy="707886"/>
          </a:xfrm>
          <a:prstGeom prst="rect">
            <a:avLst/>
          </a:prstGeom>
          <a:scene3d>
            <a:camera prst="orthographicFront"/>
            <a:lightRig rig="threePt" dir="t"/>
          </a:scene3d>
          <a:sp3d>
            <a:bevelT/>
          </a:sp3d>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it-IT" sz="4000" b="1" dirty="0" smtClean="0">
                <a:effectLst>
                  <a:outerShdw blurRad="38100" dist="38100" dir="2700000" algn="tl">
                    <a:srgbClr val="000000">
                      <a:alpha val="43137"/>
                    </a:srgbClr>
                  </a:outerShdw>
                </a:effectLst>
              </a:rPr>
              <a:t>Tl-1223: </a:t>
            </a:r>
            <a:r>
              <a:rPr lang="it-IT" sz="4000" b="1" dirty="0" err="1" smtClean="0">
                <a:effectLst>
                  <a:outerShdw blurRad="38100" dist="38100" dir="2700000" algn="tl">
                    <a:srgbClr val="000000">
                      <a:alpha val="43137"/>
                    </a:srgbClr>
                  </a:outerShdw>
                </a:effectLst>
              </a:rPr>
              <a:t>thin</a:t>
            </a:r>
            <a:r>
              <a:rPr lang="it-IT" sz="4000" b="1" dirty="0" smtClean="0">
                <a:effectLst>
                  <a:outerShdw blurRad="38100" dist="38100" dir="2700000" algn="tl">
                    <a:srgbClr val="000000">
                      <a:alpha val="43137"/>
                    </a:srgbClr>
                  </a:outerShdw>
                </a:effectLst>
              </a:rPr>
              <a:t> </a:t>
            </a:r>
            <a:r>
              <a:rPr lang="it-IT" sz="4000" b="1" dirty="0" err="1" smtClean="0">
                <a:effectLst>
                  <a:outerShdw blurRad="38100" dist="38100" dir="2700000" algn="tl">
                    <a:srgbClr val="000000">
                      <a:alpha val="43137"/>
                    </a:srgbClr>
                  </a:outerShdw>
                </a:effectLst>
              </a:rPr>
              <a:t>films</a:t>
            </a:r>
            <a:r>
              <a:rPr lang="it-IT" sz="4000" b="1" dirty="0" smtClean="0">
                <a:effectLst>
                  <a:outerShdw blurRad="38100" dist="38100" dir="2700000" algn="tl">
                    <a:srgbClr val="000000">
                      <a:alpha val="43137"/>
                    </a:srgbClr>
                  </a:outerShdw>
                </a:effectLst>
              </a:rPr>
              <a:t> and </a:t>
            </a:r>
            <a:r>
              <a:rPr lang="it-IT" sz="4000" b="1" dirty="0" err="1" smtClean="0">
                <a:effectLst>
                  <a:outerShdw blurRad="38100" dist="38100" dir="2700000" algn="tl">
                    <a:srgbClr val="000000">
                      <a:alpha val="43137"/>
                    </a:srgbClr>
                  </a:outerShdw>
                </a:effectLst>
              </a:rPr>
              <a:t>tapes</a:t>
            </a:r>
            <a:endParaRPr lang="en-US" sz="4000" b="1" dirty="0">
              <a:effectLst>
                <a:outerShdw blurRad="38100" dist="38100" dir="2700000" algn="tl">
                  <a:srgbClr val="000000">
                    <a:alpha val="43137"/>
                  </a:srgbClr>
                </a:outerShdw>
              </a:effectLst>
            </a:endParaRPr>
          </a:p>
        </p:txBody>
      </p:sp>
      <p:sp>
        <p:nvSpPr>
          <p:cNvPr id="9" name="CasellaDiTesto 8"/>
          <p:cNvSpPr txBox="1"/>
          <p:nvPr/>
        </p:nvSpPr>
        <p:spPr>
          <a:xfrm>
            <a:off x="2869432" y="4645582"/>
            <a:ext cx="6579864" cy="707886"/>
          </a:xfrm>
          <a:prstGeom prst="rect">
            <a:avLst/>
          </a:prstGeom>
          <a:scene3d>
            <a:camera prst="orthographicFront"/>
            <a:lightRig rig="threePt" dir="t"/>
          </a:scene3d>
          <a:sp3d>
            <a:bevelT/>
          </a:sp3d>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it-IT" sz="4000" b="1" dirty="0" smtClean="0">
                <a:effectLst>
                  <a:outerShdw blurRad="38100" dist="38100" dir="2700000" algn="tl">
                    <a:srgbClr val="000000">
                      <a:alpha val="43137"/>
                    </a:srgbClr>
                  </a:outerShdw>
                </a:effectLst>
              </a:rPr>
              <a:t>K </a:t>
            </a:r>
            <a:r>
              <a:rPr lang="it-IT" sz="4000" b="1" dirty="0" err="1" smtClean="0">
                <a:effectLst>
                  <a:outerShdw blurRad="38100" dist="38100" dir="2700000" algn="tl">
                    <a:srgbClr val="000000">
                      <a:alpha val="43137"/>
                    </a:srgbClr>
                  </a:outerShdw>
                </a:effectLst>
              </a:rPr>
              <a:t>doped</a:t>
            </a:r>
            <a:r>
              <a:rPr lang="it-IT" sz="4000" b="1" dirty="0" smtClean="0">
                <a:effectLst>
                  <a:outerShdw blurRad="38100" dist="38100" dir="2700000" algn="tl">
                    <a:srgbClr val="000000">
                      <a:alpha val="43137"/>
                    </a:srgbClr>
                  </a:outerShdw>
                </a:effectLst>
              </a:rPr>
              <a:t> BaFe2As2 </a:t>
            </a:r>
            <a:r>
              <a:rPr lang="it-IT" sz="4000" b="1" dirty="0" err="1" smtClean="0">
                <a:effectLst>
                  <a:outerShdw blurRad="38100" dist="38100" dir="2700000" algn="tl">
                    <a:srgbClr val="000000">
                      <a:alpha val="43137"/>
                    </a:srgbClr>
                  </a:outerShdw>
                </a:effectLst>
              </a:rPr>
              <a:t>wires</a:t>
            </a:r>
            <a:endParaRPr lang="en-US" sz="4000" b="1" dirty="0">
              <a:effectLst>
                <a:outerShdw blurRad="38100" dist="38100" dir="2700000" algn="tl">
                  <a:srgbClr val="000000">
                    <a:alpha val="43137"/>
                  </a:srgbClr>
                </a:outerShdw>
              </a:effectLst>
            </a:endParaRPr>
          </a:p>
        </p:txBody>
      </p:sp>
      <p:sp>
        <p:nvSpPr>
          <p:cNvPr id="10" name="CasellaDiTesto 9"/>
          <p:cNvSpPr txBox="1"/>
          <p:nvPr/>
        </p:nvSpPr>
        <p:spPr>
          <a:xfrm>
            <a:off x="2869432" y="5621480"/>
            <a:ext cx="7525852" cy="707886"/>
          </a:xfrm>
          <a:prstGeom prst="rect">
            <a:avLst/>
          </a:prstGeom>
          <a:scene3d>
            <a:camera prst="orthographicFront"/>
            <a:lightRig rig="threePt" dir="t"/>
          </a:scene3d>
          <a:sp3d>
            <a:bevelT/>
          </a:sp3d>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it-IT" sz="4000" b="1" dirty="0" smtClean="0">
                <a:effectLst>
                  <a:outerShdw blurRad="38100" dist="38100" dir="2700000" algn="tl">
                    <a:srgbClr val="000000">
                      <a:alpha val="43137"/>
                    </a:srgbClr>
                  </a:outerShdw>
                </a:effectLst>
              </a:rPr>
              <a:t>Fe(</a:t>
            </a:r>
            <a:r>
              <a:rPr lang="it-IT" sz="4000" b="1" dirty="0" err="1" smtClean="0">
                <a:effectLst>
                  <a:outerShdw blurRad="38100" dist="38100" dir="2700000" algn="tl">
                    <a:srgbClr val="000000">
                      <a:alpha val="43137"/>
                    </a:srgbClr>
                  </a:outerShdw>
                </a:effectLst>
              </a:rPr>
              <a:t>Se,Te</a:t>
            </a:r>
            <a:r>
              <a:rPr lang="it-IT" sz="4000" b="1" dirty="0" smtClean="0">
                <a:effectLst>
                  <a:outerShdw blurRad="38100" dist="38100" dir="2700000" algn="tl">
                    <a:srgbClr val="000000">
                      <a:alpha val="43137"/>
                    </a:srgbClr>
                  </a:outerShdw>
                </a:effectLst>
              </a:rPr>
              <a:t>) </a:t>
            </a:r>
            <a:r>
              <a:rPr lang="it-IT" sz="4000" b="1" dirty="0" err="1" smtClean="0">
                <a:effectLst>
                  <a:outerShdw blurRad="38100" dist="38100" dir="2700000" algn="tl">
                    <a:srgbClr val="000000">
                      <a:alpha val="43137"/>
                    </a:srgbClr>
                  </a:outerShdw>
                </a:effectLst>
              </a:rPr>
              <a:t>Coated</a:t>
            </a:r>
            <a:r>
              <a:rPr lang="it-IT" sz="4000" b="1" dirty="0" smtClean="0">
                <a:effectLst>
                  <a:outerShdw blurRad="38100" dist="38100" dir="2700000" algn="tl">
                    <a:srgbClr val="000000">
                      <a:alpha val="43137"/>
                    </a:srgbClr>
                  </a:outerShdw>
                </a:effectLst>
              </a:rPr>
              <a:t> </a:t>
            </a:r>
            <a:r>
              <a:rPr lang="it-IT" sz="4000" b="1" dirty="0" err="1" smtClean="0">
                <a:effectLst>
                  <a:outerShdw blurRad="38100" dist="38100" dir="2700000" algn="tl">
                    <a:srgbClr val="000000">
                      <a:alpha val="43137"/>
                    </a:srgbClr>
                  </a:outerShdw>
                </a:effectLst>
              </a:rPr>
              <a:t>Conductors</a:t>
            </a:r>
            <a:endParaRPr lang="en-US" sz="4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07214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675" decel="100000" fill="hold"/>
                                        <p:tgtEl>
                                          <p:spTgt spid="4"/>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4"/>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900" decel="100000" fill="hold"/>
                                        <p:tgtEl>
                                          <p:spTgt spid="8"/>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750"/>
                                        <p:tgtEl>
                                          <p:spTgt spid="9"/>
                                        </p:tgtEl>
                                      </p:cBhvr>
                                    </p:animEffect>
                                    <p:anim calcmode="lin" valueType="num">
                                      <p:cBhvr>
                                        <p:cTn id="22" dur="750" fill="hold"/>
                                        <p:tgtEl>
                                          <p:spTgt spid="9"/>
                                        </p:tgtEl>
                                        <p:attrNameLst>
                                          <p:attrName>ppt_x</p:attrName>
                                        </p:attrNameLst>
                                      </p:cBhvr>
                                      <p:tavLst>
                                        <p:tav tm="0">
                                          <p:val>
                                            <p:strVal val="#ppt_x"/>
                                          </p:val>
                                        </p:tav>
                                        <p:tav tm="100000">
                                          <p:val>
                                            <p:strVal val="#ppt_x"/>
                                          </p:val>
                                        </p:tav>
                                      </p:tavLst>
                                    </p:anim>
                                    <p:anim calcmode="lin" valueType="num">
                                      <p:cBhvr>
                                        <p:cTn id="23" dur="675" decel="100000" fill="hold"/>
                                        <p:tgtEl>
                                          <p:spTgt spid="9"/>
                                        </p:tgtEl>
                                        <p:attrNameLst>
                                          <p:attrName>ppt_y</p:attrName>
                                        </p:attrNameLst>
                                      </p:cBhvr>
                                      <p:tavLst>
                                        <p:tav tm="0">
                                          <p:val>
                                            <p:strVal val="#ppt_y+1"/>
                                          </p:val>
                                        </p:tav>
                                        <p:tav tm="100000">
                                          <p:val>
                                            <p:strVal val="#ppt_y-.03"/>
                                          </p:val>
                                        </p:tav>
                                      </p:tavLst>
                                    </p:anim>
                                    <p:anim calcmode="lin" valueType="num">
                                      <p:cBhvr>
                                        <p:cTn id="24" dur="75" accel="100000" fill="hold">
                                          <p:stCondLst>
                                            <p:cond delay="675"/>
                                          </p:stCondLst>
                                        </p:cTn>
                                        <p:tgtEl>
                                          <p:spTgt spid="9"/>
                                        </p:tgtEl>
                                        <p:attrNameLst>
                                          <p:attrName>ppt_y</p:attrName>
                                        </p:attrNameLst>
                                      </p:cBhvr>
                                      <p:tavLst>
                                        <p:tav tm="0">
                                          <p:val>
                                            <p:strVal val="#ppt_y-.03"/>
                                          </p:val>
                                        </p:tav>
                                        <p:tav tm="100000">
                                          <p:val>
                                            <p:strVal val="#ppt_y"/>
                                          </p:val>
                                        </p:tav>
                                      </p:tavLst>
                                    </p:anim>
                                  </p:childTnLst>
                                </p:cTn>
                              </p:par>
                              <p:par>
                                <p:cTn id="25" presetID="37"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900" decel="100000" fill="hold"/>
                                        <p:tgtEl>
                                          <p:spTgt spid="10"/>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asellaDiTesto 10"/>
          <p:cNvSpPr txBox="1"/>
          <p:nvPr/>
        </p:nvSpPr>
        <p:spPr>
          <a:xfrm>
            <a:off x="1585836" y="415830"/>
            <a:ext cx="8894472" cy="1138773"/>
          </a:xfrm>
          <a:prstGeom prst="rect">
            <a:avLst/>
          </a:prstGeom>
          <a:solidFill>
            <a:schemeClr val="accent1">
              <a:lumMod val="60000"/>
              <a:lumOff val="40000"/>
            </a:schemeClr>
          </a:solidFill>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it-IT" altLang="en-US" sz="2800" b="1"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PIT Ba-122     </a:t>
            </a:r>
          </a:p>
          <a:p>
            <a:pPr marL="342900" indent="-342900">
              <a:buFont typeface="Wingdings" panose="05000000000000000000" pitchFamily="2" charset="2"/>
              <a:buChar char="q"/>
            </a:pPr>
            <a:r>
              <a:rPr lang="it-IT" sz="2000" b="1" i="1" dirty="0">
                <a:solidFill>
                  <a:schemeClr val="bg1"/>
                </a:solidFill>
              </a:rPr>
              <a:t>M</a:t>
            </a:r>
            <a:r>
              <a:rPr lang="en-GB" sz="2000" b="1" i="1" dirty="0" err="1" smtClean="0">
                <a:solidFill>
                  <a:schemeClr val="bg1"/>
                </a:solidFill>
              </a:rPr>
              <a:t>ethod</a:t>
            </a:r>
            <a:r>
              <a:rPr lang="en-GB" sz="2000" b="1" i="1" dirty="0" smtClean="0">
                <a:solidFill>
                  <a:schemeClr val="bg1"/>
                </a:solidFill>
              </a:rPr>
              <a:t> </a:t>
            </a:r>
            <a:r>
              <a:rPr lang="en-GB" sz="2000" b="1" i="1" dirty="0">
                <a:solidFill>
                  <a:schemeClr val="bg1"/>
                </a:solidFill>
              </a:rPr>
              <a:t>for preparing a large amount </a:t>
            </a:r>
            <a:r>
              <a:rPr lang="en-GB" sz="2000" b="1" i="1" dirty="0" smtClean="0">
                <a:solidFill>
                  <a:schemeClr val="bg1"/>
                </a:solidFill>
              </a:rPr>
              <a:t>of </a:t>
            </a:r>
            <a:r>
              <a:rPr lang="en-GB" sz="2000" b="1" i="1" dirty="0">
                <a:solidFill>
                  <a:schemeClr val="bg1"/>
                </a:solidFill>
              </a:rPr>
              <a:t>122 </a:t>
            </a:r>
            <a:r>
              <a:rPr lang="en-GB" sz="2000" b="1" i="1" dirty="0" smtClean="0">
                <a:solidFill>
                  <a:schemeClr val="bg1"/>
                </a:solidFill>
              </a:rPr>
              <a:t>powders</a:t>
            </a:r>
            <a:endParaRPr lang="en-GB" sz="2000" b="1" dirty="0" smtClean="0">
              <a:solidFill>
                <a:schemeClr val="bg1"/>
              </a:solidFill>
            </a:endParaRPr>
          </a:p>
          <a:p>
            <a:pPr marL="342900" indent="-342900">
              <a:buFont typeface="Wingdings" panose="05000000000000000000" pitchFamily="2" charset="2"/>
              <a:buChar char="q"/>
            </a:pPr>
            <a:r>
              <a:rPr lang="it-IT" sz="2000" b="1" i="1" dirty="0" err="1" smtClean="0">
                <a:solidFill>
                  <a:schemeClr val="bg1"/>
                </a:solidFill>
              </a:rPr>
              <a:t>Optimization</a:t>
            </a:r>
            <a:r>
              <a:rPr lang="it-IT" sz="2000" b="1" i="1" dirty="0" smtClean="0">
                <a:solidFill>
                  <a:schemeClr val="bg1"/>
                </a:solidFill>
              </a:rPr>
              <a:t> of </a:t>
            </a:r>
            <a:r>
              <a:rPr lang="it-IT" sz="2000" b="1" i="1" dirty="0" err="1" smtClean="0">
                <a:solidFill>
                  <a:schemeClr val="bg1"/>
                </a:solidFill>
              </a:rPr>
              <a:t>mechanichal-thermal</a:t>
            </a:r>
            <a:r>
              <a:rPr lang="it-IT" sz="2000" b="1" i="1" dirty="0" smtClean="0">
                <a:solidFill>
                  <a:schemeClr val="bg1"/>
                </a:solidFill>
              </a:rPr>
              <a:t> </a:t>
            </a:r>
            <a:r>
              <a:rPr lang="it-IT" sz="2000" b="1" i="1" dirty="0" err="1" smtClean="0">
                <a:solidFill>
                  <a:schemeClr val="bg1"/>
                </a:solidFill>
              </a:rPr>
              <a:t>treatments</a:t>
            </a:r>
            <a:r>
              <a:rPr lang="it-IT" sz="2000" b="1" i="1" dirty="0" smtClean="0">
                <a:solidFill>
                  <a:schemeClr val="bg1"/>
                </a:solidFill>
              </a:rPr>
              <a:t> for </a:t>
            </a:r>
            <a:r>
              <a:rPr lang="it-IT" sz="2000" b="1" i="1" dirty="0" err="1" smtClean="0">
                <a:solidFill>
                  <a:schemeClr val="bg1"/>
                </a:solidFill>
              </a:rPr>
              <a:t>increasing</a:t>
            </a:r>
            <a:r>
              <a:rPr lang="it-IT" sz="2000" b="1" i="1" dirty="0" smtClean="0">
                <a:solidFill>
                  <a:schemeClr val="bg1"/>
                </a:solidFill>
              </a:rPr>
              <a:t> </a:t>
            </a:r>
            <a:r>
              <a:rPr lang="it-IT" sz="2000" b="1" i="1" dirty="0" err="1" smtClean="0">
                <a:solidFill>
                  <a:schemeClr val="bg1"/>
                </a:solidFill>
              </a:rPr>
              <a:t>density</a:t>
            </a:r>
            <a:endParaRPr lang="it-IT" sz="2000" b="1" i="1" dirty="0" smtClean="0">
              <a:solidFill>
                <a:schemeClr val="bg1"/>
              </a:solidFill>
            </a:endParaRPr>
          </a:p>
        </p:txBody>
      </p:sp>
      <p:grpSp>
        <p:nvGrpSpPr>
          <p:cNvPr id="13" name="Gruppo 12"/>
          <p:cNvGrpSpPr/>
          <p:nvPr/>
        </p:nvGrpSpPr>
        <p:grpSpPr>
          <a:xfrm>
            <a:off x="853557" y="1955365"/>
            <a:ext cx="6954573" cy="4721458"/>
            <a:chOff x="725220" y="1888746"/>
            <a:chExt cx="6954573" cy="4721458"/>
          </a:xfrm>
        </p:grpSpPr>
        <p:pic>
          <p:nvPicPr>
            <p:cNvPr id="2" name="Immagine 1"/>
            <p:cNvPicPr>
              <a:picLocks noChangeAspect="1"/>
            </p:cNvPicPr>
            <p:nvPr/>
          </p:nvPicPr>
          <p:blipFill>
            <a:blip r:embed="rId3"/>
            <a:stretch>
              <a:fillRect/>
            </a:stretch>
          </p:blipFill>
          <p:spPr>
            <a:xfrm>
              <a:off x="725220" y="3304674"/>
              <a:ext cx="3544803" cy="2809981"/>
            </a:xfrm>
            <a:prstGeom prst="rect">
              <a:avLst/>
            </a:prstGeom>
          </p:spPr>
        </p:pic>
        <p:sp>
          <p:nvSpPr>
            <p:cNvPr id="3" name="CasellaDiTesto 2"/>
            <p:cNvSpPr txBox="1"/>
            <p:nvPr/>
          </p:nvSpPr>
          <p:spPr>
            <a:xfrm>
              <a:off x="901683" y="6240872"/>
              <a:ext cx="5678799" cy="369332"/>
            </a:xfrm>
            <a:prstGeom prst="rect">
              <a:avLst/>
            </a:prstGeom>
            <a:noFill/>
          </p:spPr>
          <p:txBody>
            <a:bodyPr wrap="none" rtlCol="0">
              <a:spAutoFit/>
            </a:bodyPr>
            <a:lstStyle/>
            <a:p>
              <a:r>
                <a:rPr lang="fr-FR" dirty="0" smtClean="0"/>
                <a:t>A. </a:t>
              </a:r>
              <a:r>
                <a:rPr lang="fr-FR" dirty="0" err="1" smtClean="0"/>
                <a:t>Malagoli</a:t>
              </a:r>
              <a:r>
                <a:rPr lang="fr-FR" dirty="0" smtClean="0"/>
                <a:t> et al., </a:t>
              </a:r>
              <a:r>
                <a:rPr lang="fr-FR" dirty="0" err="1" smtClean="0"/>
                <a:t>Supercond</a:t>
              </a:r>
              <a:r>
                <a:rPr lang="fr-FR" dirty="0"/>
                <a:t>. </a:t>
              </a:r>
              <a:r>
                <a:rPr lang="fr-FR" dirty="0" err="1"/>
                <a:t>Sci</a:t>
              </a:r>
              <a:r>
                <a:rPr lang="fr-FR" dirty="0"/>
                <a:t>. </a:t>
              </a:r>
              <a:r>
                <a:rPr lang="fr-FR" dirty="0" err="1"/>
                <a:t>Technol</a:t>
              </a:r>
              <a:r>
                <a:rPr lang="fr-FR" dirty="0"/>
                <a:t>. 28 (2015) </a:t>
              </a:r>
              <a:r>
                <a:rPr lang="fr-FR" dirty="0" smtClean="0"/>
                <a:t>095015</a:t>
              </a:r>
              <a:endParaRPr lang="en-US" dirty="0"/>
            </a:p>
          </p:txBody>
        </p:sp>
        <p:pic>
          <p:nvPicPr>
            <p:cNvPr id="9" name="Immagine 8"/>
            <p:cNvPicPr>
              <a:picLocks noChangeAspect="1"/>
            </p:cNvPicPr>
            <p:nvPr/>
          </p:nvPicPr>
          <p:blipFill rotWithShape="1">
            <a:blip r:embed="rId4"/>
            <a:srcRect r="38023" b="10547"/>
            <a:stretch/>
          </p:blipFill>
          <p:spPr>
            <a:xfrm>
              <a:off x="4430338" y="3486479"/>
              <a:ext cx="3249455" cy="2505181"/>
            </a:xfrm>
            <a:prstGeom prst="rect">
              <a:avLst/>
            </a:prstGeom>
          </p:spPr>
        </p:pic>
        <p:pic>
          <p:nvPicPr>
            <p:cNvPr id="12" name="Immagine 11"/>
            <p:cNvPicPr>
              <a:picLocks noChangeAspect="1"/>
            </p:cNvPicPr>
            <p:nvPr/>
          </p:nvPicPr>
          <p:blipFill>
            <a:blip r:embed="rId5"/>
            <a:stretch>
              <a:fillRect/>
            </a:stretch>
          </p:blipFill>
          <p:spPr>
            <a:xfrm>
              <a:off x="1407481" y="1888746"/>
              <a:ext cx="5173001" cy="1286850"/>
            </a:xfrm>
            <a:prstGeom prst="rect">
              <a:avLst/>
            </a:prstGeom>
          </p:spPr>
        </p:pic>
      </p:grpSp>
      <p:sp>
        <p:nvSpPr>
          <p:cNvPr id="14" name="CasellaDiTesto 13"/>
          <p:cNvSpPr txBox="1"/>
          <p:nvPr/>
        </p:nvSpPr>
        <p:spPr>
          <a:xfrm>
            <a:off x="1617920" y="816592"/>
            <a:ext cx="372218" cy="369332"/>
          </a:xfrm>
          <a:prstGeom prst="rect">
            <a:avLst/>
          </a:prstGeom>
          <a:noFill/>
        </p:spPr>
        <p:txBody>
          <a:bodyPr wrap="none" rtlCol="0">
            <a:spAutoFit/>
          </a:bodyPr>
          <a:lstStyle/>
          <a:p>
            <a:r>
              <a:rPr lang="it-IT" b="1" dirty="0" smtClean="0">
                <a:effectLst>
                  <a:outerShdw blurRad="38100" dist="38100" dir="2700000" algn="tl">
                    <a:srgbClr val="000000">
                      <a:alpha val="43137"/>
                    </a:srgbClr>
                  </a:outerShdw>
                </a:effectLst>
              </a:rPr>
              <a:t>X</a:t>
            </a:r>
            <a:endParaRPr lang="en-US" b="1" dirty="0">
              <a:effectLst>
                <a:outerShdw blurRad="38100" dist="38100" dir="2700000" algn="tl">
                  <a:srgbClr val="000000">
                    <a:alpha val="43137"/>
                  </a:srgbClr>
                </a:outerShdw>
              </a:effectLst>
            </a:endParaRPr>
          </a:p>
        </p:txBody>
      </p:sp>
      <p:sp>
        <p:nvSpPr>
          <p:cNvPr id="6" name="Rettangolo 5"/>
          <p:cNvSpPr/>
          <p:nvPr/>
        </p:nvSpPr>
        <p:spPr>
          <a:xfrm>
            <a:off x="8261684" y="2877871"/>
            <a:ext cx="3192379" cy="3416320"/>
          </a:xfrm>
          <a:prstGeom prst="rect">
            <a:avLst/>
          </a:prstGeom>
          <a:solidFill>
            <a:schemeClr val="accent3">
              <a:lumMod val="60000"/>
              <a:lumOff val="40000"/>
            </a:schemeClr>
          </a:solidFill>
        </p:spPr>
        <p:txBody>
          <a:bodyPr wrap="square">
            <a:spAutoFit/>
          </a:bodyPr>
          <a:lstStyle/>
          <a:p>
            <a:pPr algn="ctr">
              <a:lnSpc>
                <a:spcPct val="150000"/>
              </a:lnSpc>
            </a:pPr>
            <a:r>
              <a:rPr lang="it-IT" sz="2400" b="1" dirty="0"/>
              <a:t>Application of the GDG </a:t>
            </a:r>
            <a:r>
              <a:rPr lang="it-IT" sz="2400" b="1" dirty="0" err="1" smtClean="0"/>
              <a:t>fabrication</a:t>
            </a:r>
            <a:r>
              <a:rPr lang="it-IT" sz="2400" b="1" dirty="0" smtClean="0"/>
              <a:t> </a:t>
            </a:r>
            <a:r>
              <a:rPr lang="it-IT" sz="2400" b="1" dirty="0" err="1" smtClean="0"/>
              <a:t>process</a:t>
            </a:r>
            <a:r>
              <a:rPr lang="it-IT" sz="2400" b="1" dirty="0" smtClean="0"/>
              <a:t> for </a:t>
            </a:r>
            <a:r>
              <a:rPr lang="it-IT" sz="2400" b="1" dirty="0" err="1" smtClean="0"/>
              <a:t>densifying</a:t>
            </a:r>
            <a:r>
              <a:rPr lang="it-IT" sz="2400" b="1" dirty="0" smtClean="0"/>
              <a:t> the </a:t>
            </a:r>
            <a:r>
              <a:rPr lang="it-IT" sz="2400" b="1" dirty="0" err="1" smtClean="0"/>
              <a:t>superconducting</a:t>
            </a:r>
            <a:r>
              <a:rPr lang="it-IT" sz="2400" b="1" dirty="0" smtClean="0"/>
              <a:t> </a:t>
            </a:r>
            <a:r>
              <a:rPr lang="it-IT" sz="2400" b="1" dirty="0" err="1" smtClean="0"/>
              <a:t>filaments</a:t>
            </a:r>
            <a:r>
              <a:rPr lang="it-IT" sz="2400" b="1" dirty="0" smtClean="0"/>
              <a:t>  </a:t>
            </a:r>
            <a:endParaRPr lang="en-US" sz="2400" b="1" dirty="0"/>
          </a:p>
        </p:txBody>
      </p:sp>
    </p:spTree>
    <p:extLst>
      <p:ext uri="{BB962C8B-B14F-4D97-AF65-F5344CB8AC3E}">
        <p14:creationId xmlns:p14="http://schemas.microsoft.com/office/powerpoint/2010/main" val="527806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417096" y="320842"/>
            <a:ext cx="10622267" cy="923330"/>
          </a:xfrm>
          <a:prstGeom prst="rect">
            <a:avLst/>
          </a:prstGeom>
          <a:noFill/>
        </p:spPr>
        <p:txBody>
          <a:bodyPr wrap="none" rtlCol="0">
            <a:spAutoFit/>
          </a:bodyPr>
          <a:lstStyle/>
          <a:p>
            <a:r>
              <a:rPr lang="it-IT" sz="5400" b="1" dirty="0" err="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Thank</a:t>
            </a:r>
            <a:r>
              <a:rPr lang="it-IT" sz="54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 </a:t>
            </a:r>
            <a:r>
              <a:rPr lang="it-IT" sz="5400" b="1" dirty="0" err="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you</a:t>
            </a:r>
            <a:r>
              <a:rPr lang="it-IT" sz="54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 for </a:t>
            </a:r>
            <a:r>
              <a:rPr lang="it-IT" sz="5400" b="1" dirty="0" err="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your</a:t>
            </a:r>
            <a:r>
              <a:rPr lang="it-IT" sz="54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 </a:t>
            </a:r>
            <a:r>
              <a:rPr lang="it-IT" sz="5400" b="1" dirty="0" err="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attention</a:t>
            </a:r>
            <a:r>
              <a:rPr lang="it-IT" sz="54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 … </a:t>
            </a:r>
            <a:endParaRPr lang="en-US" sz="5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3" name="CasellaDiTesto 2"/>
          <p:cNvSpPr txBox="1"/>
          <p:nvPr/>
        </p:nvSpPr>
        <p:spPr>
          <a:xfrm>
            <a:off x="1740570" y="1884947"/>
            <a:ext cx="7725385" cy="923330"/>
          </a:xfrm>
          <a:prstGeom prst="rect">
            <a:avLst/>
          </a:prstGeom>
          <a:noFill/>
        </p:spPr>
        <p:txBody>
          <a:bodyPr wrap="none" rtlCol="0">
            <a:spAutoFit/>
          </a:bodyPr>
          <a:lstStyle/>
          <a:p>
            <a:r>
              <a:rPr lang="it-IT" sz="5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and </a:t>
            </a:r>
            <a:r>
              <a:rPr lang="it-IT" sz="5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many</a:t>
            </a:r>
            <a:r>
              <a:rPr lang="it-IT" sz="5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t>
            </a:r>
            <a:r>
              <a:rPr lang="it-IT" sz="5400" b="1" dirty="0" err="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thanks</a:t>
            </a:r>
            <a:r>
              <a:rPr lang="it-IT" sz="54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to:</a:t>
            </a:r>
            <a:endParaRPr lang="en-US" sz="54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4" name="Segnaposto contenuto 4"/>
          <p:cNvSpPr txBox="1">
            <a:spLocks/>
          </p:cNvSpPr>
          <p:nvPr/>
        </p:nvSpPr>
        <p:spPr>
          <a:xfrm>
            <a:off x="1382658" y="3087223"/>
            <a:ext cx="9656705" cy="3578272"/>
          </a:xfrm>
          <a:prstGeom prst="rect">
            <a:avLst/>
          </a:prstGeom>
          <a:solidFill>
            <a:schemeClr val="accent1">
              <a:lumMod val="20000"/>
              <a:lumOff val="80000"/>
            </a:schemeClr>
          </a:solidFill>
        </p:spPr>
        <p:txBody>
          <a:bodyPr>
            <a:no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lnSpc>
                <a:spcPct val="160000"/>
              </a:lnSpc>
              <a:buFont typeface="Arial" panose="020B0604020202020204" pitchFamily="34" charset="0"/>
              <a:buNone/>
            </a:pPr>
            <a:r>
              <a:rPr lang="it-IT" sz="2800" i="1" dirty="0" smtClean="0"/>
              <a:t>E. </a:t>
            </a:r>
            <a:r>
              <a:rPr lang="it-IT" sz="2800" i="1" dirty="0" err="1" smtClean="0"/>
              <a:t>Bellingeri</a:t>
            </a:r>
            <a:r>
              <a:rPr lang="it-IT" sz="2800" i="1" dirty="0" smtClean="0"/>
              <a:t> (CNR-Spin), V. Braccini (CNR-Spin), G. Celentano (ENEA), P. Fabbricatore (INFN), C. </a:t>
            </a:r>
            <a:r>
              <a:rPr lang="it-IT" sz="2800" i="1" dirty="0" err="1" smtClean="0"/>
              <a:t>Ferdeghini</a:t>
            </a:r>
            <a:r>
              <a:rPr lang="it-IT" sz="2800" i="1" dirty="0" smtClean="0"/>
              <a:t> (CNR-Spin), L. </a:t>
            </a:r>
            <a:r>
              <a:rPr lang="it-IT" sz="2800" i="1" dirty="0" err="1" smtClean="0"/>
              <a:t>Gozzelino</a:t>
            </a:r>
            <a:r>
              <a:rPr lang="it-IT" sz="2800" i="1" dirty="0" smtClean="0"/>
              <a:t> (POLITO), A. Leveratto (CNR-Spin), A. Malagoli (CNR-Spin), P. </a:t>
            </a:r>
            <a:r>
              <a:rPr lang="it-IT" sz="2800" i="1" dirty="0" err="1" smtClean="0"/>
              <a:t>Manfrinetti</a:t>
            </a:r>
            <a:r>
              <a:rPr lang="it-IT" sz="2800" i="1" dirty="0" smtClean="0"/>
              <a:t> (UNIGE), R. </a:t>
            </a:r>
            <a:r>
              <a:rPr lang="it-IT" sz="2800" i="1" dirty="0" err="1" smtClean="0"/>
              <a:t>Musenich</a:t>
            </a:r>
            <a:r>
              <a:rPr lang="it-IT" sz="2800" i="1" dirty="0" smtClean="0"/>
              <a:t> (INFN), A. Provino (CNR-Spin), E. Silva (ROMA3), G. Sylva (UNIGE), R. Vaglio (UNINA).</a:t>
            </a:r>
            <a:endParaRPr lang="en-US" sz="2800" i="1" dirty="0"/>
          </a:p>
        </p:txBody>
      </p:sp>
    </p:spTree>
    <p:extLst>
      <p:ext uri="{BB962C8B-B14F-4D97-AF65-F5344CB8AC3E}">
        <p14:creationId xmlns:p14="http://schemas.microsoft.com/office/powerpoint/2010/main" val="1087102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uppo 9"/>
          <p:cNvGrpSpPr/>
          <p:nvPr/>
        </p:nvGrpSpPr>
        <p:grpSpPr>
          <a:xfrm>
            <a:off x="-3114" y="2155525"/>
            <a:ext cx="11677070" cy="2448462"/>
            <a:chOff x="0" y="2107398"/>
            <a:chExt cx="11677070" cy="2448462"/>
          </a:xfrm>
        </p:grpSpPr>
        <p:pic>
          <p:nvPicPr>
            <p:cNvPr id="4" name="Picture 5" descr="\\typhoon\MarketingII\NIWeek\NIWeek 2013\Day 2 2013\Guest Speaker Notes\MedAustron\Content from Johannes\CERN Images\LogoBadge-04.jpg"/>
            <p:cNvPicPr>
              <a:picLocks noChangeAspect="1" noChangeArrowheads="1"/>
            </p:cNvPicPr>
            <p:nvPr/>
          </p:nvPicPr>
          <p:blipFill rotWithShape="1">
            <a:blip r:embed="rId2" cstate="screen">
              <a:clrChange>
                <a:clrFrom>
                  <a:srgbClr val="0054A1"/>
                </a:clrFrom>
                <a:clrTo>
                  <a:srgbClr val="0054A1">
                    <a:alpha val="0"/>
                  </a:srgbClr>
                </a:clrTo>
              </a:clrChange>
              <a:extLst>
                <a:ext uri="{28A0092B-C50C-407E-A947-70E740481C1C}">
                  <a14:useLocalDpi xmlns:a14="http://schemas.microsoft.com/office/drawing/2010/main"/>
                </a:ext>
              </a:extLst>
            </a:blip>
            <a:srcRect/>
            <a:stretch/>
          </p:blipFill>
          <p:spPr bwMode="auto">
            <a:xfrm>
              <a:off x="3157513" y="3654739"/>
              <a:ext cx="960612" cy="901121"/>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grpSp>
          <p:nvGrpSpPr>
            <p:cNvPr id="6" name="Gruppo 5"/>
            <p:cNvGrpSpPr/>
            <p:nvPr/>
          </p:nvGrpSpPr>
          <p:grpSpPr>
            <a:xfrm>
              <a:off x="0" y="2107398"/>
              <a:ext cx="11677070" cy="1944068"/>
              <a:chOff x="0" y="2107398"/>
              <a:chExt cx="11677070" cy="1944068"/>
            </a:xfrm>
          </p:grpSpPr>
          <p:sp>
            <p:nvSpPr>
              <p:cNvPr id="3" name="CasellaDiTesto 2"/>
              <p:cNvSpPr txBox="1"/>
              <p:nvPr/>
            </p:nvSpPr>
            <p:spPr>
              <a:xfrm>
                <a:off x="0" y="2312528"/>
                <a:ext cx="11677070" cy="1738938"/>
              </a:xfrm>
              <a:prstGeom prst="rect">
                <a:avLst/>
              </a:prstGeom>
              <a:noFill/>
            </p:spPr>
            <p:txBody>
              <a:bodyPr wrap="square" rtlCol="0">
                <a:spAutoFit/>
              </a:bodyPr>
              <a:lstStyle/>
              <a:p>
                <a:r>
                  <a:rPr lang="en-US" sz="2000" b="1" i="1" dirty="0" smtClean="0">
                    <a:effectLst>
                      <a:outerShdw blurRad="38100" dist="38100" dir="2700000" algn="tl">
                        <a:srgbClr val="000000">
                          <a:alpha val="43137"/>
                        </a:srgbClr>
                      </a:outerShdw>
                    </a:effectLst>
                  </a:rPr>
                  <a:t>COLLABORATION ACTIVITY  within FCC </a:t>
                </a:r>
                <a:r>
                  <a:rPr lang="en-US" dirty="0" smtClean="0">
                    <a:effectLst>
                      <a:outerShdw blurRad="38100" dist="38100" dir="2700000" algn="tl">
                        <a:srgbClr val="000000">
                          <a:alpha val="43137"/>
                        </a:srgbClr>
                      </a:outerShdw>
                    </a:effectLst>
                  </a:rPr>
                  <a:t>(</a:t>
                </a:r>
                <a:r>
                  <a:rPr lang="en-GB" dirty="0" smtClean="0"/>
                  <a:t>ADDENDUM FCC-GOV-CC-0086)</a:t>
                </a:r>
                <a:r>
                  <a:rPr lang="en-GB" sz="2000" b="1" dirty="0" smtClean="0"/>
                  <a:t> </a:t>
                </a:r>
                <a:endParaRPr lang="en-GB" sz="2000" b="1" dirty="0"/>
              </a:p>
              <a:p>
                <a:pPr>
                  <a:lnSpc>
                    <a:spcPct val="150000"/>
                  </a:lnSpc>
                </a:pPr>
                <a:r>
                  <a:rPr lang="en-GB" b="1" dirty="0" smtClean="0"/>
                  <a:t/>
                </a:r>
                <a:br>
                  <a:rPr lang="en-GB" b="1" dirty="0" smtClean="0"/>
                </a:br>
                <a:r>
                  <a:rPr lang="en-US" sz="2000" b="1" dirty="0" smtClean="0">
                    <a:solidFill>
                      <a:schemeClr val="tx1">
                        <a:lumMod val="65000"/>
                        <a:lumOff val="35000"/>
                      </a:schemeClr>
                    </a:solidFill>
                  </a:rPr>
                  <a:t>A. </a:t>
                </a:r>
                <a:r>
                  <a:rPr lang="en-US" sz="2000" b="1" dirty="0" err="1" smtClean="0">
                    <a:solidFill>
                      <a:schemeClr val="tx1">
                        <a:lumMod val="65000"/>
                        <a:lumOff val="35000"/>
                      </a:schemeClr>
                    </a:solidFill>
                  </a:rPr>
                  <a:t>Malagoli</a:t>
                </a:r>
                <a:r>
                  <a:rPr lang="en-US" sz="2000" b="1" dirty="0" smtClean="0">
                    <a:solidFill>
                      <a:schemeClr val="tx1">
                        <a:lumMod val="65000"/>
                        <a:lumOff val="35000"/>
                      </a:schemeClr>
                    </a:solidFill>
                  </a:rPr>
                  <a:t>, </a:t>
                </a:r>
                <a:r>
                  <a:rPr lang="it-IT" sz="2000" dirty="0" smtClean="0">
                    <a:solidFill>
                      <a:schemeClr val="tx1">
                        <a:lumMod val="65000"/>
                        <a:lumOff val="35000"/>
                      </a:schemeClr>
                    </a:solidFill>
                  </a:rPr>
                  <a:t>A. </a:t>
                </a:r>
                <a:r>
                  <a:rPr lang="it-IT" sz="2000" dirty="0">
                    <a:solidFill>
                      <a:schemeClr val="tx1">
                        <a:lumMod val="65000"/>
                        <a:lumOff val="35000"/>
                      </a:schemeClr>
                    </a:solidFill>
                  </a:rPr>
                  <a:t>Leveratto, </a:t>
                </a:r>
                <a:r>
                  <a:rPr lang="it-IT" sz="2000" dirty="0" smtClean="0">
                    <a:solidFill>
                      <a:schemeClr val="tx1">
                        <a:lumMod val="65000"/>
                        <a:lumOff val="35000"/>
                      </a:schemeClr>
                    </a:solidFill>
                  </a:rPr>
                  <a:t>I. </a:t>
                </a:r>
                <a:r>
                  <a:rPr lang="it-IT" sz="2000" dirty="0" err="1">
                    <a:solidFill>
                      <a:schemeClr val="tx1">
                        <a:lumMod val="65000"/>
                        <a:lumOff val="35000"/>
                      </a:schemeClr>
                    </a:solidFill>
                  </a:rPr>
                  <a:t>Pallecchi</a:t>
                </a:r>
                <a:r>
                  <a:rPr lang="it-IT" sz="2000" dirty="0">
                    <a:solidFill>
                      <a:schemeClr val="tx1">
                        <a:lumMod val="65000"/>
                        <a:lumOff val="35000"/>
                      </a:schemeClr>
                    </a:solidFill>
                  </a:rPr>
                  <a:t>, </a:t>
                </a:r>
                <a:r>
                  <a:rPr lang="it-IT" sz="2000" dirty="0" smtClean="0">
                    <a:solidFill>
                      <a:schemeClr val="tx1">
                        <a:lumMod val="65000"/>
                        <a:lumOff val="35000"/>
                      </a:schemeClr>
                    </a:solidFill>
                  </a:rPr>
                  <a:t>A. </a:t>
                </a:r>
                <a:r>
                  <a:rPr lang="it-IT" sz="2000" dirty="0">
                    <a:solidFill>
                      <a:schemeClr val="tx1">
                        <a:lumMod val="65000"/>
                        <a:lumOff val="35000"/>
                      </a:schemeClr>
                    </a:solidFill>
                  </a:rPr>
                  <a:t>Martinelli, </a:t>
                </a:r>
                <a:r>
                  <a:rPr lang="it-IT" sz="2000" dirty="0" smtClean="0">
                    <a:solidFill>
                      <a:schemeClr val="tx1">
                        <a:lumMod val="65000"/>
                        <a:lumOff val="35000"/>
                      </a:schemeClr>
                    </a:solidFill>
                  </a:rPr>
                  <a:t>V. </a:t>
                </a:r>
                <a:r>
                  <a:rPr lang="it-IT" sz="2000" dirty="0">
                    <a:solidFill>
                      <a:schemeClr val="tx1">
                        <a:lumMod val="65000"/>
                        <a:lumOff val="35000"/>
                      </a:schemeClr>
                    </a:solidFill>
                  </a:rPr>
                  <a:t>Braccini, </a:t>
                </a:r>
                <a:r>
                  <a:rPr lang="it-IT" sz="2000" dirty="0" smtClean="0">
                    <a:solidFill>
                      <a:schemeClr val="tx1">
                        <a:lumMod val="65000"/>
                        <a:lumOff val="35000"/>
                      </a:schemeClr>
                    </a:solidFill>
                  </a:rPr>
                  <a:t>L. </a:t>
                </a:r>
                <a:r>
                  <a:rPr lang="it-IT" sz="2000" dirty="0">
                    <a:solidFill>
                      <a:schemeClr val="tx1">
                        <a:lumMod val="65000"/>
                        <a:lumOff val="35000"/>
                      </a:schemeClr>
                    </a:solidFill>
                  </a:rPr>
                  <a:t>Leoncino, </a:t>
                </a:r>
                <a:r>
                  <a:rPr lang="it-IT" sz="2000" dirty="0" smtClean="0">
                    <a:solidFill>
                      <a:schemeClr val="tx1">
                        <a:lumMod val="65000"/>
                        <a:lumOff val="35000"/>
                      </a:schemeClr>
                    </a:solidFill>
                  </a:rPr>
                  <a:t>E. </a:t>
                </a:r>
                <a:r>
                  <a:rPr lang="it-IT" sz="2000" dirty="0" err="1">
                    <a:solidFill>
                      <a:schemeClr val="tx1">
                        <a:lumMod val="65000"/>
                        <a:lumOff val="35000"/>
                      </a:schemeClr>
                    </a:solidFill>
                  </a:rPr>
                  <a:t>Bellingeri</a:t>
                </a:r>
                <a:r>
                  <a:rPr lang="it-IT" sz="2000" dirty="0">
                    <a:solidFill>
                      <a:schemeClr val="tx1">
                        <a:lumMod val="65000"/>
                        <a:lumOff val="35000"/>
                      </a:schemeClr>
                    </a:solidFill>
                  </a:rPr>
                  <a:t>, </a:t>
                </a:r>
                <a:r>
                  <a:rPr lang="it-IT" sz="2000" dirty="0" smtClean="0">
                    <a:solidFill>
                      <a:schemeClr val="tx1">
                        <a:lumMod val="65000"/>
                        <a:lumOff val="35000"/>
                      </a:schemeClr>
                    </a:solidFill>
                  </a:rPr>
                  <a:t>C. </a:t>
                </a:r>
                <a:r>
                  <a:rPr lang="it-IT" sz="2000" dirty="0" err="1">
                    <a:solidFill>
                      <a:schemeClr val="tx1">
                        <a:lumMod val="65000"/>
                        <a:lumOff val="35000"/>
                      </a:schemeClr>
                    </a:solidFill>
                  </a:rPr>
                  <a:t>Ferdeghini</a:t>
                </a:r>
                <a:endParaRPr lang="it-IT" sz="2000" dirty="0">
                  <a:solidFill>
                    <a:schemeClr val="tx1">
                      <a:lumMod val="65000"/>
                      <a:lumOff val="35000"/>
                    </a:schemeClr>
                  </a:solidFill>
                </a:endParaRPr>
              </a:p>
              <a:p>
                <a:pPr>
                  <a:lnSpc>
                    <a:spcPct val="150000"/>
                  </a:lnSpc>
                </a:pPr>
                <a:r>
                  <a:rPr lang="it-IT" sz="2000" b="1" dirty="0" smtClean="0">
                    <a:solidFill>
                      <a:schemeClr val="tx1">
                        <a:lumMod val="65000"/>
                        <a:lumOff val="35000"/>
                      </a:schemeClr>
                    </a:solidFill>
                  </a:rPr>
                  <a:t>A. </a:t>
                </a:r>
                <a:r>
                  <a:rPr lang="it-IT" sz="2000" b="1" dirty="0" err="1" smtClean="0">
                    <a:solidFill>
                      <a:schemeClr val="tx1">
                        <a:lumMod val="65000"/>
                        <a:lumOff val="35000"/>
                      </a:schemeClr>
                    </a:solidFill>
                  </a:rPr>
                  <a:t>Ballarino</a:t>
                </a:r>
                <a:r>
                  <a:rPr lang="it-IT" sz="2000" b="1" dirty="0">
                    <a:solidFill>
                      <a:schemeClr val="tx1">
                        <a:lumMod val="65000"/>
                        <a:lumOff val="35000"/>
                      </a:schemeClr>
                    </a:solidFill>
                  </a:rPr>
                  <a:t>, </a:t>
                </a:r>
                <a:r>
                  <a:rPr lang="it-IT" sz="2000" dirty="0">
                    <a:solidFill>
                      <a:schemeClr val="tx1">
                        <a:lumMod val="65000"/>
                        <a:lumOff val="35000"/>
                      </a:schemeClr>
                    </a:solidFill>
                  </a:rPr>
                  <a:t>S.C. </a:t>
                </a:r>
                <a:r>
                  <a:rPr lang="it-IT" sz="2000" dirty="0" smtClean="0">
                    <a:solidFill>
                      <a:schemeClr val="tx1">
                        <a:lumMod val="65000"/>
                        <a:lumOff val="35000"/>
                      </a:schemeClr>
                    </a:solidFill>
                  </a:rPr>
                  <a:t>Hopkins.</a:t>
                </a:r>
                <a:endParaRPr lang="it-IT" b="1" dirty="0">
                  <a:solidFill>
                    <a:schemeClr val="tx1">
                      <a:lumMod val="65000"/>
                      <a:lumOff val="35000"/>
                    </a:schemeClr>
                  </a:solidFill>
                </a:endParaRPr>
              </a:p>
            </p:txBody>
          </p:sp>
          <p:pic>
            <p:nvPicPr>
              <p:cNvPr id="5" name="Picture 2"/>
              <p:cNvPicPr>
                <a:picLocks noChangeAspect="1" noChangeArrowheads="1"/>
              </p:cNvPicPr>
              <p:nvPr/>
            </p:nvPicPr>
            <p:blipFill>
              <a:blip r:embed="rId3" cstate="print"/>
              <a:srcRect/>
              <a:stretch>
                <a:fillRect/>
              </a:stretch>
            </p:blipFill>
            <p:spPr bwMode="auto">
              <a:xfrm>
                <a:off x="10721737" y="2674729"/>
                <a:ext cx="772177" cy="1110003"/>
              </a:xfrm>
              <a:prstGeom prst="rect">
                <a:avLst/>
              </a:prstGeom>
              <a:ln>
                <a:noFill/>
              </a:ln>
              <a:effectLst>
                <a:outerShdw blurRad="292100" dist="139700" dir="2700000" algn="tl" rotWithShape="0">
                  <a:srgbClr val="333333">
                    <a:alpha val="65000"/>
                  </a:srgbClr>
                </a:outerShdw>
              </a:effectLst>
            </p:spPr>
          </p:pic>
          <p:pic>
            <p:nvPicPr>
              <p:cNvPr id="13" name="Immagine 12"/>
              <p:cNvPicPr>
                <a:picLocks noChangeAspect="1"/>
              </p:cNvPicPr>
              <p:nvPr/>
            </p:nvPicPr>
            <p:blipFill rotWithShape="1">
              <a:blip r:embed="rId4">
                <a:extLst>
                  <a:ext uri="{28A0092B-C50C-407E-A947-70E740481C1C}">
                    <a14:useLocalDpi xmlns:a14="http://schemas.microsoft.com/office/drawing/2010/main" val="0"/>
                  </a:ext>
                </a:extLst>
              </a:blip>
              <a:srcRect t="18585" b="29441"/>
              <a:stretch/>
            </p:blipFill>
            <p:spPr>
              <a:xfrm>
                <a:off x="8982500" y="2107398"/>
                <a:ext cx="1556084" cy="808755"/>
              </a:xfrm>
              <a:prstGeom prst="rect">
                <a:avLst/>
              </a:prstGeom>
              <a:ln>
                <a:noFill/>
              </a:ln>
              <a:effectLst>
                <a:outerShdw blurRad="292100" dist="139700" dir="2700000" algn="tl" rotWithShape="0">
                  <a:srgbClr val="333333">
                    <a:alpha val="65000"/>
                  </a:srgbClr>
                </a:outerShdw>
              </a:effectLst>
            </p:spPr>
          </p:pic>
        </p:grpSp>
      </p:grpSp>
      <p:sp>
        <p:nvSpPr>
          <p:cNvPr id="8" name="CasellaDiTesto 7"/>
          <p:cNvSpPr txBox="1"/>
          <p:nvPr/>
        </p:nvSpPr>
        <p:spPr>
          <a:xfrm>
            <a:off x="207559" y="219681"/>
            <a:ext cx="9401662" cy="707886"/>
          </a:xfrm>
          <a:prstGeom prst="rect">
            <a:avLst/>
          </a:prstGeom>
          <a:scene3d>
            <a:camera prst="orthographicFront"/>
            <a:lightRig rig="threePt" dir="t"/>
          </a:scene3d>
          <a:sp3d>
            <a:bevelT/>
          </a:sp3d>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it-IT" sz="4000" b="1" dirty="0" smtClean="0">
                <a:effectLst>
                  <a:outerShdw blurRad="38100" dist="38100" dir="2700000" algn="tl">
                    <a:srgbClr val="000000">
                      <a:alpha val="43137"/>
                    </a:srgbClr>
                  </a:outerShdw>
                </a:effectLst>
              </a:rPr>
              <a:t>R&amp;D </a:t>
            </a:r>
            <a:r>
              <a:rPr lang="it-IT" sz="4000" b="1" dirty="0" err="1" smtClean="0">
                <a:effectLst>
                  <a:outerShdw blurRad="38100" dist="38100" dir="2700000" algn="tl">
                    <a:srgbClr val="000000">
                      <a:alpha val="43137"/>
                    </a:srgbClr>
                  </a:outerShdw>
                </a:effectLst>
              </a:rPr>
              <a:t>Italian</a:t>
            </a:r>
            <a:r>
              <a:rPr lang="it-IT" sz="4000" b="1" dirty="0" smtClean="0">
                <a:effectLst>
                  <a:outerShdw blurRad="38100" dist="38100" dir="2700000" algn="tl">
                    <a:srgbClr val="000000">
                      <a:alpha val="43137"/>
                    </a:srgbClr>
                  </a:outerShdw>
                </a:effectLst>
              </a:rPr>
              <a:t> </a:t>
            </a:r>
            <a:r>
              <a:rPr lang="it-IT" sz="4000" b="1" dirty="0" err="1" smtClean="0">
                <a:effectLst>
                  <a:outerShdw blurRad="38100" dist="38100" dir="2700000" algn="tl">
                    <a:srgbClr val="000000">
                      <a:alpha val="43137"/>
                    </a:srgbClr>
                  </a:outerShdw>
                </a:effectLst>
              </a:rPr>
              <a:t>activities</a:t>
            </a:r>
            <a:r>
              <a:rPr lang="it-IT" sz="4000" b="1" dirty="0" smtClean="0">
                <a:effectLst>
                  <a:outerShdw blurRad="38100" dist="38100" dir="2700000" algn="tl">
                    <a:srgbClr val="000000">
                      <a:alpha val="43137"/>
                    </a:srgbClr>
                  </a:outerShdw>
                </a:effectLst>
              </a:rPr>
              <a:t> on Bi-2212 </a:t>
            </a:r>
            <a:r>
              <a:rPr lang="it-IT" sz="4000" b="1" dirty="0" err="1" smtClean="0">
                <a:effectLst>
                  <a:outerShdw blurRad="38100" dist="38100" dir="2700000" algn="tl">
                    <a:srgbClr val="000000">
                      <a:alpha val="43137"/>
                    </a:srgbClr>
                  </a:outerShdw>
                </a:effectLst>
              </a:rPr>
              <a:t>wires</a:t>
            </a:r>
            <a:endParaRPr lang="en-US" sz="4000" b="1" dirty="0">
              <a:effectLst>
                <a:outerShdw blurRad="38100" dist="38100" dir="2700000" algn="tl">
                  <a:srgbClr val="000000">
                    <a:alpha val="43137"/>
                  </a:srgbClr>
                </a:outerShdw>
              </a:effectLst>
            </a:endParaRPr>
          </a:p>
        </p:txBody>
      </p:sp>
      <p:sp>
        <p:nvSpPr>
          <p:cNvPr id="2" name="Rettangolo 1"/>
          <p:cNvSpPr/>
          <p:nvPr/>
        </p:nvSpPr>
        <p:spPr>
          <a:xfrm>
            <a:off x="207559" y="1488839"/>
            <a:ext cx="10235852" cy="461665"/>
          </a:xfrm>
          <a:prstGeom prst="rect">
            <a:avLst/>
          </a:prstGeom>
          <a:solidFill>
            <a:schemeClr val="accent5">
              <a:lumMod val="40000"/>
              <a:lumOff val="60000"/>
            </a:schemeClr>
          </a:solidFill>
        </p:spPr>
        <p:txBody>
          <a:bodyPr wrap="square">
            <a:spAutoFit/>
          </a:bodyPr>
          <a:lstStyle/>
          <a:p>
            <a:pPr marL="342900" indent="-342900">
              <a:buSzPct val="200000"/>
              <a:buFont typeface="+mj-lt"/>
              <a:buAutoNum type="arabicPeriod"/>
            </a:pPr>
            <a:r>
              <a:rPr lang="en-US" sz="2400" b="1" dirty="0"/>
              <a:t>O</a:t>
            </a:r>
            <a:r>
              <a:rPr lang="en-US" sz="2400" b="1" dirty="0" smtClean="0"/>
              <a:t>ptimization </a:t>
            </a:r>
            <a:r>
              <a:rPr lang="en-US" sz="2400" b="1" dirty="0"/>
              <a:t>of mechanical deformation and thermal processes</a:t>
            </a:r>
          </a:p>
        </p:txBody>
      </p:sp>
      <p:grpSp>
        <p:nvGrpSpPr>
          <p:cNvPr id="9" name="Gruppo 8"/>
          <p:cNvGrpSpPr/>
          <p:nvPr/>
        </p:nvGrpSpPr>
        <p:grpSpPr>
          <a:xfrm>
            <a:off x="0" y="4301114"/>
            <a:ext cx="11984441" cy="2535719"/>
            <a:chOff x="0" y="4301114"/>
            <a:chExt cx="11984441" cy="2535719"/>
          </a:xfrm>
        </p:grpSpPr>
        <p:sp>
          <p:nvSpPr>
            <p:cNvPr id="12" name="CasellaDiTesto 11"/>
            <p:cNvSpPr txBox="1"/>
            <p:nvPr/>
          </p:nvSpPr>
          <p:spPr>
            <a:xfrm>
              <a:off x="0" y="4805508"/>
              <a:ext cx="11984441" cy="2031325"/>
            </a:xfrm>
            <a:prstGeom prst="rect">
              <a:avLst/>
            </a:prstGeom>
            <a:noFill/>
          </p:spPr>
          <p:txBody>
            <a:bodyPr wrap="square" rtlCol="0">
              <a:spAutoFit/>
            </a:bodyPr>
            <a:lstStyle/>
            <a:p>
              <a:pPr>
                <a:lnSpc>
                  <a:spcPct val="150000"/>
                </a:lnSpc>
              </a:pPr>
              <a:r>
                <a:rPr lang="en-US" sz="2400" b="1" dirty="0">
                  <a:solidFill>
                    <a:srgbClr val="002060"/>
                  </a:solidFill>
                  <a:effectLst>
                    <a:outerShdw blurRad="38100" dist="38100" dir="2700000" algn="tl">
                      <a:srgbClr val="000000">
                        <a:alpha val="43137"/>
                      </a:srgbClr>
                    </a:outerShdw>
                  </a:effectLst>
                  <a:latin typeface="Eras Medium ITC" panose="020B0602030504020804" pitchFamily="34" charset="0"/>
                </a:rPr>
                <a:t>Alternative HTS wires </a:t>
              </a:r>
              <a:r>
                <a:rPr lang="en-US" sz="2000" i="1" dirty="0" smtClean="0">
                  <a:solidFill>
                    <a:srgbClr val="002060"/>
                  </a:solidFill>
                </a:rPr>
                <a:t>(</a:t>
              </a:r>
              <a:r>
                <a:rPr lang="en-US" sz="2000" i="1" dirty="0" err="1" smtClean="0">
                  <a:solidFill>
                    <a:srgbClr val="002060"/>
                  </a:solidFill>
                </a:rPr>
                <a:t>Euratom</a:t>
              </a:r>
              <a:r>
                <a:rPr lang="en-US" sz="2000" i="1" dirty="0" smtClean="0">
                  <a:solidFill>
                    <a:srgbClr val="002060"/>
                  </a:solidFill>
                </a:rPr>
                <a:t> Research And Training </a:t>
              </a:r>
              <a:r>
                <a:rPr lang="en-US" sz="2000" i="1" dirty="0" err="1" smtClean="0">
                  <a:solidFill>
                    <a:srgbClr val="002060"/>
                  </a:solidFill>
                </a:rPr>
                <a:t>Programme</a:t>
              </a:r>
              <a:r>
                <a:rPr lang="en-US" sz="2000" i="1" dirty="0" smtClean="0">
                  <a:solidFill>
                    <a:srgbClr val="002060"/>
                  </a:solidFill>
                </a:rPr>
                <a:t> </a:t>
              </a:r>
              <a:r>
                <a:rPr lang="en-US" sz="2000" dirty="0" smtClean="0">
                  <a:solidFill>
                    <a:srgbClr val="002060"/>
                  </a:solidFill>
                </a:rPr>
                <a:t>grant </a:t>
              </a:r>
              <a:r>
                <a:rPr lang="en-US" sz="2000" dirty="0">
                  <a:solidFill>
                    <a:srgbClr val="002060"/>
                  </a:solidFill>
                </a:rPr>
                <a:t>agreement No </a:t>
              </a:r>
              <a:r>
                <a:rPr lang="en-US" sz="2000" dirty="0" smtClean="0">
                  <a:solidFill>
                    <a:srgbClr val="002060"/>
                  </a:solidFill>
                </a:rPr>
                <a:t>633053)</a:t>
              </a:r>
              <a:endParaRPr lang="en-US" sz="2000" b="1" dirty="0" smtClean="0">
                <a:solidFill>
                  <a:srgbClr val="002060"/>
                </a:solidFill>
                <a:ea typeface="MS Mincho" panose="02020609040205080304" pitchFamily="49" charset="-128"/>
              </a:endParaRPr>
            </a:p>
            <a:p>
              <a:pPr>
                <a:lnSpc>
                  <a:spcPct val="150000"/>
                </a:lnSpc>
              </a:pPr>
              <a:r>
                <a:rPr lang="en-US" sz="2000" b="1" dirty="0" smtClean="0">
                  <a:solidFill>
                    <a:srgbClr val="0070C0"/>
                  </a:solidFill>
                  <a:ea typeface="MS Mincho" panose="02020609040205080304" pitchFamily="49" charset="-128"/>
                </a:rPr>
                <a:t>A. </a:t>
              </a:r>
              <a:r>
                <a:rPr lang="en-US" sz="2000" b="1" dirty="0" err="1" smtClean="0">
                  <a:solidFill>
                    <a:srgbClr val="0070C0"/>
                  </a:solidFill>
                  <a:ea typeface="MS Mincho" panose="02020609040205080304" pitchFamily="49" charset="-128"/>
                </a:rPr>
                <a:t>Malagoli</a:t>
              </a:r>
              <a:r>
                <a:rPr lang="en-US" sz="2000" b="1" dirty="0" smtClean="0">
                  <a:solidFill>
                    <a:srgbClr val="0070C0"/>
                  </a:solidFill>
                  <a:ea typeface="MS Mincho" panose="02020609040205080304" pitchFamily="49" charset="-128"/>
                </a:rPr>
                <a:t> (CNR-Spin) </a:t>
              </a:r>
              <a:r>
                <a:rPr lang="en-US" sz="2000" dirty="0" smtClean="0">
                  <a:solidFill>
                    <a:srgbClr val="0070C0"/>
                  </a:solidFill>
                  <a:ea typeface="MS Mincho" panose="02020609040205080304" pitchFamily="49" charset="-128"/>
                </a:rPr>
                <a:t>Wire optimization</a:t>
              </a:r>
            </a:p>
            <a:p>
              <a:pPr>
                <a:lnSpc>
                  <a:spcPct val="150000"/>
                </a:lnSpc>
              </a:pPr>
              <a:r>
                <a:rPr lang="en-US" sz="2000" b="1" dirty="0">
                  <a:solidFill>
                    <a:srgbClr val="0070C0"/>
                  </a:solidFill>
                  <a:ea typeface="MS Mincho" panose="02020609040205080304" pitchFamily="49" charset="-128"/>
                </a:rPr>
                <a:t>G. </a:t>
              </a:r>
              <a:r>
                <a:rPr lang="en-US" sz="2000" b="1" dirty="0" err="1">
                  <a:solidFill>
                    <a:srgbClr val="0070C0"/>
                  </a:solidFill>
                  <a:ea typeface="MS Mincho" panose="02020609040205080304" pitchFamily="49" charset="-128"/>
                </a:rPr>
                <a:t>Celentano</a:t>
              </a:r>
              <a:r>
                <a:rPr lang="en-US" sz="2000" b="1" dirty="0">
                  <a:solidFill>
                    <a:srgbClr val="0070C0"/>
                  </a:solidFill>
                  <a:ea typeface="MS Mincho" panose="02020609040205080304" pitchFamily="49" charset="-128"/>
                </a:rPr>
                <a:t> (ENEA</a:t>
              </a:r>
              <a:r>
                <a:rPr lang="en-US" sz="2000" b="1" dirty="0" smtClean="0">
                  <a:solidFill>
                    <a:srgbClr val="0070C0"/>
                  </a:solidFill>
                  <a:ea typeface="MS Mincho" panose="02020609040205080304" pitchFamily="49" charset="-128"/>
                </a:rPr>
                <a:t>) </a:t>
              </a:r>
              <a:r>
                <a:rPr lang="en-US" sz="2000" dirty="0" smtClean="0">
                  <a:solidFill>
                    <a:srgbClr val="0070C0"/>
                  </a:solidFill>
                  <a:ea typeface="MS Mincho" panose="02020609040205080304" pitchFamily="49" charset="-128"/>
                </a:rPr>
                <a:t>High-field Measurements</a:t>
              </a:r>
              <a:endParaRPr lang="en-US" sz="2000" dirty="0">
                <a:solidFill>
                  <a:srgbClr val="0070C0"/>
                </a:solidFill>
                <a:ea typeface="MS Mincho" panose="02020609040205080304" pitchFamily="49" charset="-128"/>
              </a:endParaRPr>
            </a:p>
            <a:p>
              <a:pPr>
                <a:lnSpc>
                  <a:spcPct val="150000"/>
                </a:lnSpc>
              </a:pPr>
              <a:r>
                <a:rPr lang="en-US" sz="2000" b="1" dirty="0" err="1" smtClean="0">
                  <a:solidFill>
                    <a:srgbClr val="0070C0"/>
                  </a:solidFill>
                  <a:ea typeface="MS Mincho" panose="02020609040205080304" pitchFamily="49" charset="-128"/>
                </a:rPr>
                <a:t>M.Eisterer</a:t>
              </a:r>
              <a:r>
                <a:rPr lang="en-US" sz="2000" b="1" dirty="0">
                  <a:solidFill>
                    <a:srgbClr val="0070C0"/>
                  </a:solidFill>
                  <a:ea typeface="MS Mincho" panose="02020609040205080304" pitchFamily="49" charset="-128"/>
                </a:rPr>
                <a:t>, J. </a:t>
              </a:r>
              <a:r>
                <a:rPr lang="en-US" sz="2000" b="1" dirty="0" err="1">
                  <a:solidFill>
                    <a:srgbClr val="0070C0"/>
                  </a:solidFill>
                  <a:ea typeface="MS Mincho" panose="02020609040205080304" pitchFamily="49" charset="-128"/>
                </a:rPr>
                <a:t>Bernardi</a:t>
              </a:r>
              <a:r>
                <a:rPr lang="en-US" sz="2000" b="1" dirty="0">
                  <a:solidFill>
                    <a:srgbClr val="0070C0"/>
                  </a:solidFill>
                  <a:ea typeface="MS Mincho" panose="02020609040205080304" pitchFamily="49" charset="-128"/>
                </a:rPr>
                <a:t> (TUW) </a:t>
              </a:r>
              <a:r>
                <a:rPr lang="en-US" sz="2000" dirty="0" smtClean="0">
                  <a:solidFill>
                    <a:srgbClr val="0070C0"/>
                  </a:solidFill>
                  <a:ea typeface="MS Mincho" panose="02020609040205080304" pitchFamily="49" charset="-128"/>
                </a:rPr>
                <a:t>structural/superconducting </a:t>
              </a:r>
              <a:r>
                <a:rPr lang="en-US" sz="2000" dirty="0" err="1" smtClean="0">
                  <a:solidFill>
                    <a:srgbClr val="0070C0"/>
                  </a:solidFill>
                  <a:ea typeface="MS Mincho" panose="02020609040205080304" pitchFamily="49" charset="-128"/>
                </a:rPr>
                <a:t>charact</a:t>
              </a:r>
              <a:r>
                <a:rPr lang="en-US" sz="2000" dirty="0" smtClean="0">
                  <a:solidFill>
                    <a:srgbClr val="0070C0"/>
                  </a:solidFill>
                  <a:ea typeface="MS Mincho" panose="02020609040205080304" pitchFamily="49" charset="-128"/>
                </a:rPr>
                <a:t>.</a:t>
              </a:r>
            </a:p>
          </p:txBody>
        </p:sp>
        <p:pic>
          <p:nvPicPr>
            <p:cNvPr id="14" name="Immagin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91654" y="4301114"/>
              <a:ext cx="2867234" cy="687412"/>
            </a:xfrm>
            <a:prstGeom prst="rect">
              <a:avLst/>
            </a:prstGeom>
          </p:spPr>
        </p:pic>
        <p:pic>
          <p:nvPicPr>
            <p:cNvPr id="11" name="Immagin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98967" y="5595191"/>
              <a:ext cx="1639617" cy="895317"/>
            </a:xfrm>
            <a:prstGeom prst="rect">
              <a:avLst/>
            </a:prstGeom>
            <a:ln>
              <a:noFill/>
            </a:ln>
            <a:effectLst>
              <a:outerShdw blurRad="292100" dist="139700" dir="2700000" algn="tl" rotWithShape="0">
                <a:srgbClr val="333333">
                  <a:alpha val="65000"/>
                </a:srgbClr>
              </a:outerShdw>
            </a:effectLst>
          </p:spPr>
        </p:pic>
        <p:pic>
          <p:nvPicPr>
            <p:cNvPr id="15" name="Picture 2"/>
            <p:cNvPicPr>
              <a:picLocks noChangeAspect="1" noChangeArrowheads="1"/>
            </p:cNvPicPr>
            <p:nvPr/>
          </p:nvPicPr>
          <p:blipFill>
            <a:blip r:embed="rId3" cstate="print"/>
            <a:srcRect/>
            <a:stretch>
              <a:fillRect/>
            </a:stretch>
          </p:blipFill>
          <p:spPr bwMode="auto">
            <a:xfrm>
              <a:off x="7724961" y="5424782"/>
              <a:ext cx="772177" cy="1110003"/>
            </a:xfrm>
            <a:prstGeom prst="rect">
              <a:avLst/>
            </a:prstGeom>
            <a:ln>
              <a:noFill/>
            </a:ln>
            <a:effectLst>
              <a:outerShdw blurRad="292100" dist="139700" dir="2700000" algn="tl" rotWithShape="0">
                <a:srgbClr val="333333">
                  <a:alpha val="65000"/>
                </a:srgbClr>
              </a:outerShdw>
            </a:effectLst>
          </p:spPr>
        </p:pic>
        <p:pic>
          <p:nvPicPr>
            <p:cNvPr id="7" name="Immagine 6"/>
            <p:cNvPicPr>
              <a:picLocks noChangeAspect="1"/>
            </p:cNvPicPr>
            <p:nvPr/>
          </p:nvPicPr>
          <p:blipFill rotWithShape="1">
            <a:blip r:embed="rId7">
              <a:extLst>
                <a:ext uri="{28A0092B-C50C-407E-A947-70E740481C1C}">
                  <a14:useLocalDpi xmlns:a14="http://schemas.microsoft.com/office/drawing/2010/main" val="0"/>
                </a:ext>
              </a:extLst>
            </a:blip>
            <a:srcRect r="87502" b="-3547"/>
            <a:stretch/>
          </p:blipFill>
          <p:spPr>
            <a:xfrm>
              <a:off x="10781113" y="5520305"/>
              <a:ext cx="892843" cy="907382"/>
            </a:xfrm>
            <a:prstGeom prst="rect">
              <a:avLst/>
            </a:prstGeom>
            <a:ln>
              <a:noFill/>
            </a:ln>
            <a:effectLst>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4128058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p:nvPr/>
        </p:nvSpPr>
        <p:spPr>
          <a:xfrm>
            <a:off x="395138" y="365891"/>
            <a:ext cx="6873359" cy="1200329"/>
          </a:xfrm>
          <a:prstGeom prst="rect">
            <a:avLst/>
          </a:prstGeom>
          <a:solidFill>
            <a:schemeClr val="accent5">
              <a:lumMod val="40000"/>
              <a:lumOff val="60000"/>
            </a:schemeClr>
          </a:solidFill>
        </p:spPr>
        <p:txBody>
          <a:bodyPr wrap="square">
            <a:spAutoFit/>
          </a:bodyPr>
          <a:lstStyle/>
          <a:p>
            <a:pPr marL="457200" indent="-457200">
              <a:buSzPct val="200000"/>
              <a:buFont typeface="+mj-lt"/>
              <a:buAutoNum type="arabicPeriod" startAt="2"/>
            </a:pPr>
            <a:r>
              <a:rPr lang="en-US" sz="2400" b="1" dirty="0"/>
              <a:t>Development of key technologies </a:t>
            </a:r>
            <a:r>
              <a:rPr lang="en-US" sz="2400" b="1" dirty="0" smtClean="0"/>
              <a:t>involved </a:t>
            </a:r>
            <a:r>
              <a:rPr lang="en-US" sz="2400" b="1" dirty="0"/>
              <a:t>in </a:t>
            </a:r>
            <a:r>
              <a:rPr lang="en-US" sz="2400" b="1" dirty="0" smtClean="0"/>
              <a:t>the design </a:t>
            </a:r>
            <a:r>
              <a:rPr lang="en-US" sz="2400" b="1" dirty="0"/>
              <a:t>and construction of canted solenoids </a:t>
            </a:r>
          </a:p>
        </p:txBody>
      </p:sp>
      <p:grpSp>
        <p:nvGrpSpPr>
          <p:cNvPr id="2" name="Gruppo 1"/>
          <p:cNvGrpSpPr/>
          <p:nvPr/>
        </p:nvGrpSpPr>
        <p:grpSpPr>
          <a:xfrm>
            <a:off x="169480" y="1786999"/>
            <a:ext cx="11625070" cy="2954655"/>
            <a:chOff x="169480" y="1786999"/>
            <a:chExt cx="11625070" cy="2954655"/>
          </a:xfrm>
        </p:grpSpPr>
        <p:sp>
          <p:nvSpPr>
            <p:cNvPr id="4" name="TextBox 3"/>
            <p:cNvSpPr txBox="1"/>
            <p:nvPr/>
          </p:nvSpPr>
          <p:spPr>
            <a:xfrm>
              <a:off x="169480" y="1786999"/>
              <a:ext cx="9160585" cy="2954655"/>
            </a:xfrm>
            <a:prstGeom prst="rect">
              <a:avLst/>
            </a:prstGeom>
            <a:noFill/>
          </p:spPr>
          <p:txBody>
            <a:bodyPr wrap="none" rtlCol="0">
              <a:spAutoFit/>
            </a:bodyPr>
            <a:lstStyle/>
            <a:p>
              <a:r>
                <a:rPr lang="it-IT" sz="2800" b="1" dirty="0">
                  <a:solidFill>
                    <a:schemeClr val="accent6">
                      <a:lumMod val="50000"/>
                    </a:schemeClr>
                  </a:solidFill>
                </a:rPr>
                <a:t>Cu</a:t>
              </a:r>
              <a:r>
                <a:rPr lang="it-IT" sz="2800" dirty="0"/>
                <a:t>prate </a:t>
              </a:r>
              <a:r>
                <a:rPr lang="it-IT" sz="2800" b="1" dirty="0">
                  <a:solidFill>
                    <a:schemeClr val="accent6">
                      <a:lumMod val="50000"/>
                    </a:schemeClr>
                  </a:solidFill>
                </a:rPr>
                <a:t>B</a:t>
              </a:r>
              <a:r>
                <a:rPr lang="it-IT" sz="2800" dirty="0"/>
                <a:t>ased </a:t>
              </a:r>
              <a:r>
                <a:rPr lang="it-IT" sz="2800" b="1" dirty="0">
                  <a:solidFill>
                    <a:schemeClr val="accent6">
                      <a:lumMod val="50000"/>
                    </a:schemeClr>
                  </a:solidFill>
                </a:rPr>
                <a:t>I</a:t>
              </a:r>
              <a:r>
                <a:rPr lang="it-IT" sz="2800" dirty="0"/>
                <a:t>nclined </a:t>
              </a:r>
              <a:r>
                <a:rPr lang="it-IT" sz="2800" b="1" dirty="0" err="1">
                  <a:solidFill>
                    <a:schemeClr val="accent6">
                      <a:lumMod val="50000"/>
                    </a:schemeClr>
                  </a:solidFill>
                </a:rPr>
                <a:t>S</a:t>
              </a:r>
              <a:r>
                <a:rPr lang="it-IT" sz="2800" dirty="0" err="1"/>
                <a:t>uperconducting</a:t>
              </a:r>
              <a:r>
                <a:rPr lang="it-IT" sz="2800" dirty="0"/>
                <a:t> </a:t>
              </a:r>
              <a:r>
                <a:rPr lang="it-IT" sz="2800" b="1" dirty="0" err="1" smtClean="0">
                  <a:solidFill>
                    <a:schemeClr val="accent6">
                      <a:lumMod val="50000"/>
                    </a:schemeClr>
                  </a:solidFill>
                </a:rPr>
                <a:t>M</a:t>
              </a:r>
              <a:r>
                <a:rPr lang="it-IT" sz="2800" dirty="0" err="1" smtClean="0"/>
                <a:t>agnets</a:t>
              </a:r>
              <a:r>
                <a:rPr lang="it-IT" sz="2800" dirty="0" smtClean="0"/>
                <a:t> (CUBISM)</a:t>
              </a:r>
            </a:p>
            <a:p>
              <a:r>
                <a:rPr lang="it-IT" sz="2000" dirty="0" smtClean="0"/>
                <a:t>(PRIN </a:t>
              </a:r>
              <a:r>
                <a:rPr lang="en-US" sz="2000" dirty="0" smtClean="0"/>
                <a:t>201744ESMF </a:t>
              </a:r>
              <a:r>
                <a:rPr lang="it-IT" sz="2000" dirty="0" err="1" smtClean="0"/>
                <a:t>submitted</a:t>
              </a:r>
              <a:r>
                <a:rPr lang="it-IT" sz="2000" dirty="0" smtClean="0"/>
                <a:t>)</a:t>
              </a:r>
            </a:p>
            <a:p>
              <a:pPr>
                <a:lnSpc>
                  <a:spcPct val="150000"/>
                </a:lnSpc>
              </a:pPr>
              <a:r>
                <a:rPr lang="it-IT" b="1" dirty="0" smtClean="0"/>
                <a:t>P. Fabbricatore</a:t>
              </a:r>
              <a:r>
                <a:rPr lang="it-IT" b="1" dirty="0"/>
                <a:t> </a:t>
              </a:r>
              <a:r>
                <a:rPr lang="it-IT" dirty="0" smtClean="0"/>
                <a:t>(INFN) </a:t>
              </a:r>
              <a:r>
                <a:rPr lang="it-IT" dirty="0" err="1" smtClean="0"/>
                <a:t>Coordination</a:t>
              </a:r>
              <a:r>
                <a:rPr lang="it-IT" dirty="0" smtClean="0"/>
                <a:t>/Design</a:t>
              </a:r>
              <a:endParaRPr lang="it-IT" dirty="0"/>
            </a:p>
            <a:p>
              <a:pPr>
                <a:lnSpc>
                  <a:spcPct val="150000"/>
                </a:lnSpc>
              </a:pPr>
              <a:r>
                <a:rPr lang="it-IT" b="1" dirty="0" smtClean="0"/>
                <a:t>A. Malagoli </a:t>
              </a:r>
              <a:r>
                <a:rPr lang="it-IT" dirty="0" smtClean="0"/>
                <a:t>(CNR-SPIN) </a:t>
              </a:r>
              <a:r>
                <a:rPr lang="it-IT" dirty="0" err="1" smtClean="0"/>
                <a:t>Wires</a:t>
              </a:r>
              <a:r>
                <a:rPr lang="it-IT" dirty="0" smtClean="0"/>
                <a:t> production</a:t>
              </a:r>
              <a:endParaRPr lang="it-IT" dirty="0"/>
            </a:p>
            <a:p>
              <a:pPr>
                <a:lnSpc>
                  <a:spcPct val="150000"/>
                </a:lnSpc>
              </a:pPr>
              <a:r>
                <a:rPr lang="it-IT" b="1" dirty="0" smtClean="0"/>
                <a:t>M. Sorbi </a:t>
              </a:r>
              <a:r>
                <a:rPr lang="it-IT" dirty="0" smtClean="0"/>
                <a:t>(Milan </a:t>
              </a:r>
              <a:r>
                <a:rPr lang="it-IT" dirty="0" err="1" smtClean="0"/>
                <a:t>University</a:t>
              </a:r>
              <a:r>
                <a:rPr lang="it-IT" dirty="0" smtClean="0"/>
                <a:t>)</a:t>
              </a:r>
              <a:r>
                <a:rPr lang="it-IT" dirty="0"/>
                <a:t> Construction and </a:t>
              </a:r>
              <a:r>
                <a:rPr lang="it-IT" dirty="0" err="1"/>
                <a:t>tests</a:t>
              </a:r>
              <a:endParaRPr lang="it-IT" dirty="0"/>
            </a:p>
            <a:p>
              <a:pPr>
                <a:lnSpc>
                  <a:spcPct val="150000"/>
                </a:lnSpc>
              </a:pPr>
              <a:r>
                <a:rPr lang="it-IT" b="1" dirty="0" smtClean="0"/>
                <a:t>M. </a:t>
              </a:r>
              <a:r>
                <a:rPr lang="it-IT" b="1" dirty="0" err="1" smtClean="0"/>
                <a:t>Breschi</a:t>
              </a:r>
              <a:r>
                <a:rPr lang="it-IT" b="1" dirty="0" smtClean="0"/>
                <a:t> </a:t>
              </a:r>
              <a:r>
                <a:rPr lang="it-IT" dirty="0" smtClean="0"/>
                <a:t>(Bologna </a:t>
              </a:r>
              <a:r>
                <a:rPr lang="it-IT" dirty="0" err="1" smtClean="0"/>
                <a:t>University</a:t>
              </a:r>
              <a:r>
                <a:rPr lang="it-IT" dirty="0" smtClean="0"/>
                <a:t>)</a:t>
              </a:r>
              <a:r>
                <a:rPr lang="it-IT" dirty="0"/>
                <a:t> </a:t>
              </a:r>
              <a:r>
                <a:rPr lang="it-IT" dirty="0" err="1"/>
                <a:t>Modelling</a:t>
              </a:r>
              <a:endParaRPr lang="it-IT" dirty="0"/>
            </a:p>
            <a:p>
              <a:pPr>
                <a:lnSpc>
                  <a:spcPct val="150000"/>
                </a:lnSpc>
              </a:pPr>
              <a:endParaRPr lang="it-IT" sz="2000" dirty="0"/>
            </a:p>
          </p:txBody>
        </p:sp>
        <p:grpSp>
          <p:nvGrpSpPr>
            <p:cNvPr id="12" name="Gruppo 11"/>
            <p:cNvGrpSpPr/>
            <p:nvPr/>
          </p:nvGrpSpPr>
          <p:grpSpPr>
            <a:xfrm>
              <a:off x="8805031" y="1869847"/>
              <a:ext cx="2989519" cy="1043450"/>
              <a:chOff x="9942004" y="1136994"/>
              <a:chExt cx="2989519" cy="1043450"/>
            </a:xfrm>
          </p:grpSpPr>
          <p:pic>
            <p:nvPicPr>
              <p:cNvPr id="9" name="Immagin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46787" y="1136994"/>
                <a:ext cx="1684736" cy="10434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Immagin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2004" y="1520442"/>
                <a:ext cx="1304783" cy="590845"/>
              </a:xfrm>
              <a:prstGeom prst="rect">
                <a:avLst/>
              </a:prstGeom>
            </p:spPr>
          </p:pic>
        </p:grpSp>
      </p:grpSp>
      <p:grpSp>
        <p:nvGrpSpPr>
          <p:cNvPr id="3" name="Gruppo 2"/>
          <p:cNvGrpSpPr/>
          <p:nvPr/>
        </p:nvGrpSpPr>
        <p:grpSpPr>
          <a:xfrm>
            <a:off x="138464" y="4504244"/>
            <a:ext cx="9542042" cy="2077492"/>
            <a:chOff x="138464" y="4504244"/>
            <a:chExt cx="9542042" cy="2077492"/>
          </a:xfrm>
        </p:grpSpPr>
        <p:sp>
          <p:nvSpPr>
            <p:cNvPr id="10" name="TextBox 4"/>
            <p:cNvSpPr txBox="1"/>
            <p:nvPr/>
          </p:nvSpPr>
          <p:spPr>
            <a:xfrm>
              <a:off x="138464" y="4504244"/>
              <a:ext cx="8191473" cy="2077492"/>
            </a:xfrm>
            <a:prstGeom prst="rect">
              <a:avLst/>
            </a:prstGeom>
            <a:noFill/>
          </p:spPr>
          <p:txBody>
            <a:bodyPr wrap="none" rtlCol="0">
              <a:spAutoFit/>
            </a:bodyPr>
            <a:lstStyle/>
            <a:p>
              <a:r>
                <a:rPr lang="it-IT" sz="2800" b="1" dirty="0">
                  <a:solidFill>
                    <a:schemeClr val="accent6">
                      <a:lumMod val="50000"/>
                    </a:schemeClr>
                  </a:solidFill>
                </a:rPr>
                <a:t>BiS</a:t>
              </a:r>
              <a:r>
                <a:rPr lang="it-IT" sz="2800" dirty="0"/>
                <a:t>CCO </a:t>
              </a:r>
              <a:r>
                <a:rPr lang="it-IT" sz="2800" b="1" dirty="0">
                  <a:solidFill>
                    <a:schemeClr val="accent6">
                      <a:lumMod val="50000"/>
                    </a:schemeClr>
                  </a:solidFill>
                </a:rPr>
                <a:t>C</a:t>
              </a:r>
              <a:r>
                <a:rPr lang="it-IT" sz="2800" dirty="0">
                  <a:solidFill>
                    <a:schemeClr val="accent6">
                      <a:lumMod val="50000"/>
                    </a:schemeClr>
                  </a:solidFill>
                </a:rPr>
                <a:t>o</a:t>
              </a:r>
              <a:r>
                <a:rPr lang="it-IT" sz="2800" dirty="0"/>
                <a:t>sine </a:t>
              </a:r>
              <a:r>
                <a:rPr lang="it-IT" sz="2800" b="1" dirty="0">
                  <a:solidFill>
                    <a:schemeClr val="accent6">
                      <a:lumMod val="50000"/>
                    </a:schemeClr>
                  </a:solidFill>
                </a:rPr>
                <a:t>T</a:t>
              </a:r>
              <a:r>
                <a:rPr lang="it-IT" sz="2800" dirty="0"/>
                <a:t>heta </a:t>
              </a:r>
              <a:r>
                <a:rPr lang="it-IT" sz="2800" b="1" dirty="0" err="1">
                  <a:solidFill>
                    <a:schemeClr val="accent6">
                      <a:lumMod val="50000"/>
                    </a:schemeClr>
                  </a:solidFill>
                </a:rPr>
                <a:t>T</a:t>
              </a:r>
              <a:r>
                <a:rPr lang="it-IT" sz="2800" dirty="0" err="1"/>
                <a:t>ilted</a:t>
              </a:r>
              <a:r>
                <a:rPr lang="it-IT" sz="2800" dirty="0"/>
                <a:t> </a:t>
              </a:r>
              <a:r>
                <a:rPr lang="it-IT" sz="2800" dirty="0" err="1" smtClean="0"/>
                <a:t>S</a:t>
              </a:r>
              <a:r>
                <a:rPr lang="it-IT" sz="2800" b="1" dirty="0" err="1" smtClean="0">
                  <a:solidFill>
                    <a:schemeClr val="accent6">
                      <a:lumMod val="50000"/>
                    </a:schemeClr>
                  </a:solidFill>
                </a:rPr>
                <a:t>o</a:t>
              </a:r>
              <a:r>
                <a:rPr lang="it-IT" sz="2800" dirty="0" err="1" smtClean="0"/>
                <a:t>lenoids</a:t>
              </a:r>
              <a:r>
                <a:rPr lang="it-IT" sz="2800" dirty="0" smtClean="0"/>
                <a:t> (BISCOTTO)</a:t>
              </a:r>
            </a:p>
            <a:p>
              <a:r>
                <a:rPr lang="it-IT" sz="2000" dirty="0" smtClean="0"/>
                <a:t>INFN </a:t>
              </a:r>
              <a:r>
                <a:rPr lang="it-IT" sz="2000" dirty="0" err="1" smtClean="0"/>
                <a:t>project</a:t>
              </a:r>
              <a:r>
                <a:rPr lang="it-IT" sz="2000" dirty="0" smtClean="0"/>
                <a:t> (2019-20)</a:t>
              </a:r>
            </a:p>
            <a:p>
              <a:pPr lvl="0">
                <a:lnSpc>
                  <a:spcPct val="150000"/>
                </a:lnSpc>
              </a:pPr>
              <a:r>
                <a:rPr lang="it-IT" b="1" dirty="0" smtClean="0"/>
                <a:t>R</a:t>
              </a:r>
              <a:r>
                <a:rPr lang="it-IT" b="1" dirty="0"/>
                <a:t>. </a:t>
              </a:r>
              <a:r>
                <a:rPr lang="it-IT" b="1" dirty="0" err="1"/>
                <a:t>Musenich</a:t>
              </a:r>
              <a:r>
                <a:rPr lang="it-IT" b="1" dirty="0" smtClean="0">
                  <a:solidFill>
                    <a:srgbClr val="000000"/>
                  </a:solidFill>
                </a:rPr>
                <a:t> </a:t>
              </a:r>
              <a:r>
                <a:rPr lang="it-IT" dirty="0">
                  <a:solidFill>
                    <a:srgbClr val="000000"/>
                  </a:solidFill>
                </a:rPr>
                <a:t>(INFN </a:t>
              </a:r>
              <a:r>
                <a:rPr lang="it-IT" dirty="0" smtClean="0">
                  <a:solidFill>
                    <a:srgbClr val="000000"/>
                  </a:solidFill>
                </a:rPr>
                <a:t>Genoa) </a:t>
              </a:r>
              <a:r>
                <a:rPr lang="it-IT" dirty="0" err="1">
                  <a:solidFill>
                    <a:srgbClr val="000000"/>
                  </a:solidFill>
                </a:rPr>
                <a:t>Coordination</a:t>
              </a:r>
              <a:r>
                <a:rPr lang="it-IT" dirty="0">
                  <a:solidFill>
                    <a:srgbClr val="000000"/>
                  </a:solidFill>
                </a:rPr>
                <a:t>/Design</a:t>
              </a:r>
            </a:p>
            <a:p>
              <a:pPr lvl="0">
                <a:lnSpc>
                  <a:spcPct val="150000"/>
                </a:lnSpc>
              </a:pPr>
              <a:r>
                <a:rPr lang="it-IT" b="1" dirty="0">
                  <a:solidFill>
                    <a:srgbClr val="000000"/>
                  </a:solidFill>
                </a:rPr>
                <a:t>A. Malagoli </a:t>
              </a:r>
              <a:r>
                <a:rPr lang="it-IT" dirty="0">
                  <a:solidFill>
                    <a:srgbClr val="000000"/>
                  </a:solidFill>
                </a:rPr>
                <a:t>(CNR-SPIN) </a:t>
              </a:r>
              <a:r>
                <a:rPr lang="it-IT" dirty="0" err="1">
                  <a:solidFill>
                    <a:srgbClr val="000000"/>
                  </a:solidFill>
                </a:rPr>
                <a:t>Wires</a:t>
              </a:r>
              <a:r>
                <a:rPr lang="it-IT" dirty="0">
                  <a:solidFill>
                    <a:srgbClr val="000000"/>
                  </a:solidFill>
                </a:rPr>
                <a:t> production</a:t>
              </a:r>
            </a:p>
            <a:p>
              <a:pPr lvl="0">
                <a:lnSpc>
                  <a:spcPct val="150000"/>
                </a:lnSpc>
              </a:pPr>
              <a:r>
                <a:rPr lang="it-IT" b="1" dirty="0" smtClean="0">
                  <a:solidFill>
                    <a:srgbClr val="000000"/>
                  </a:solidFill>
                </a:rPr>
                <a:t>M. Sorbi </a:t>
              </a:r>
              <a:r>
                <a:rPr lang="it-IT" dirty="0">
                  <a:solidFill>
                    <a:srgbClr val="000000"/>
                  </a:solidFill>
                </a:rPr>
                <a:t>(INFN Milan) Construction and </a:t>
              </a:r>
              <a:r>
                <a:rPr lang="it-IT" dirty="0" err="1" smtClean="0">
                  <a:solidFill>
                    <a:srgbClr val="000000"/>
                  </a:solidFill>
                </a:rPr>
                <a:t>tests</a:t>
              </a:r>
              <a:endParaRPr lang="it-IT" dirty="0">
                <a:solidFill>
                  <a:srgbClr val="000000"/>
                </a:solidFill>
              </a:endParaRPr>
            </a:p>
          </p:txBody>
        </p:sp>
        <p:pic>
          <p:nvPicPr>
            <p:cNvPr id="11" name="Immagin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89435" y="5198909"/>
              <a:ext cx="1591071" cy="839510"/>
            </a:xfrm>
            <a:prstGeom prst="rect">
              <a:avLst/>
            </a:prstGeom>
          </p:spPr>
        </p:pic>
      </p:grpSp>
      <p:pic>
        <p:nvPicPr>
          <p:cNvPr id="1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32715" y="-698281"/>
            <a:ext cx="4574449" cy="2615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9689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asellaDiTesto 9"/>
          <p:cNvSpPr txBox="1"/>
          <p:nvPr/>
        </p:nvSpPr>
        <p:spPr>
          <a:xfrm>
            <a:off x="3415788" y="115889"/>
            <a:ext cx="5002460" cy="535531"/>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10800000" scaled="1"/>
            <a:tileRect/>
          </a:gradFill>
          <a:ln w="31750" cap="sq">
            <a:noFill/>
            <a:miter lim="800000"/>
          </a:ln>
          <a:effectLst>
            <a:outerShdw dist="107763" dir="13500000" algn="ctr" rotWithShape="0">
              <a:schemeClr val="bg2">
                <a:alpha val="50000"/>
              </a:schemeClr>
            </a:outerShdw>
          </a:effectLst>
        </p:spPr>
        <p:txBody>
          <a:bodyPr vert="horz" wrap="square" lIns="91440" tIns="45720" rIns="91440" bIns="45720"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en-US"/>
            </a:defPPr>
            <a:lvl1pPr algn="ctr">
              <a:lnSpc>
                <a:spcPct val="90000"/>
              </a:lnSpc>
              <a:spcBef>
                <a:spcPct val="0"/>
              </a:spcBef>
              <a:buNone/>
              <a:defRPr sz="3200" b="1" cap="all" spc="50" baseline="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r>
              <a:rPr lang="it-IT" dirty="0"/>
              <a:t>Bi-2212 </a:t>
            </a:r>
            <a:r>
              <a:rPr lang="it-IT" dirty="0" err="1"/>
              <a:t>wires</a:t>
            </a:r>
            <a:r>
              <a:rPr lang="it-IT" dirty="0"/>
              <a:t> status</a:t>
            </a:r>
          </a:p>
        </p:txBody>
      </p:sp>
      <p:sp>
        <p:nvSpPr>
          <p:cNvPr id="11" name="CasellaDiTesto 10"/>
          <p:cNvSpPr txBox="1"/>
          <p:nvPr/>
        </p:nvSpPr>
        <p:spPr>
          <a:xfrm>
            <a:off x="869431" y="1071927"/>
            <a:ext cx="4250630" cy="1592744"/>
          </a:xfrm>
          <a:prstGeom prst="rect">
            <a:avLst/>
          </a:prstGeom>
          <a:noFill/>
        </p:spPr>
        <p:txBody>
          <a:bodyPr wrap="square">
            <a:spAutoFit/>
          </a:bodyPr>
          <a:lstStyle/>
          <a:p>
            <a:pPr marL="342900" indent="-342900">
              <a:buBlip>
                <a:blip r:embed="rId3"/>
              </a:buBlip>
              <a:defRPr/>
            </a:pPr>
            <a:r>
              <a:rPr lang="en-US" sz="1950" dirty="0">
                <a:solidFill>
                  <a:srgbClr val="002060"/>
                </a:solidFill>
                <a:cs typeface="Arial" panose="020B0604020202020204" pitchFamily="34" charset="0"/>
              </a:rPr>
              <a:t>A flexible conductor technology (Round and other shapes</a:t>
            </a:r>
            <a:r>
              <a:rPr lang="en-US" sz="1950" dirty="0" smtClean="0">
                <a:solidFill>
                  <a:srgbClr val="002060"/>
                </a:solidFill>
                <a:cs typeface="Arial" panose="020B0604020202020204" pitchFamily="34" charset="0"/>
              </a:rPr>
              <a:t>)</a:t>
            </a:r>
            <a:endParaRPr lang="en-US" sz="1950" dirty="0">
              <a:solidFill>
                <a:srgbClr val="002060"/>
              </a:solidFill>
              <a:cs typeface="Arial" panose="020B0604020202020204" pitchFamily="34" charset="0"/>
            </a:endParaRPr>
          </a:p>
          <a:p>
            <a:pPr marL="342900" indent="-342900">
              <a:buBlip>
                <a:blip r:embed="rId3"/>
              </a:buBlip>
              <a:defRPr/>
            </a:pPr>
            <a:r>
              <a:rPr lang="en-US" sz="1950" dirty="0">
                <a:solidFill>
                  <a:srgbClr val="002060"/>
                </a:solidFill>
                <a:cs typeface="Arial" panose="020B0604020202020204" pitchFamily="34" charset="0"/>
              </a:rPr>
              <a:t>The fabrication route similar to that for </a:t>
            </a:r>
            <a:r>
              <a:rPr lang="en-US" sz="1950" dirty="0" err="1">
                <a:solidFill>
                  <a:srgbClr val="002060"/>
                </a:solidFill>
                <a:cs typeface="Arial" panose="020B0604020202020204" pitchFamily="34" charset="0"/>
              </a:rPr>
              <a:t>Nb</a:t>
            </a:r>
            <a:r>
              <a:rPr lang="en-US" sz="1950" dirty="0">
                <a:solidFill>
                  <a:srgbClr val="002060"/>
                </a:solidFill>
                <a:cs typeface="Arial" panose="020B0604020202020204" pitchFamily="34" charset="0"/>
              </a:rPr>
              <a:t>-based and MgB2 </a:t>
            </a:r>
            <a:r>
              <a:rPr lang="en-US" sz="1950" dirty="0" smtClean="0">
                <a:solidFill>
                  <a:srgbClr val="002060"/>
                </a:solidFill>
                <a:cs typeface="Arial" panose="020B0604020202020204" pitchFamily="34" charset="0"/>
              </a:rPr>
              <a:t>superconductors</a:t>
            </a:r>
            <a:endParaRPr lang="en-US" sz="1950" dirty="0">
              <a:solidFill>
                <a:srgbClr val="002060"/>
              </a:solidFill>
              <a:cs typeface="Arial" panose="020B0604020202020204" pitchFamily="34" charset="0"/>
            </a:endParaRPr>
          </a:p>
        </p:txBody>
      </p:sp>
      <p:sp>
        <p:nvSpPr>
          <p:cNvPr id="13" name="Text Placeholder 1"/>
          <p:cNvSpPr txBox="1">
            <a:spLocks/>
          </p:cNvSpPr>
          <p:nvPr/>
        </p:nvSpPr>
        <p:spPr bwMode="auto">
          <a:xfrm>
            <a:off x="5917018" y="1071927"/>
            <a:ext cx="5670379" cy="1423623"/>
          </a:xfrm>
          <a:prstGeom prst="rect">
            <a:avLst/>
          </a:prstGeom>
          <a:no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Blip>
                <a:blip r:embed="rId4"/>
              </a:buBlip>
              <a:defRPr/>
            </a:pPr>
            <a:r>
              <a:rPr lang="en-US" sz="1950" dirty="0">
                <a:solidFill>
                  <a:srgbClr val="002060"/>
                </a:solidFill>
              </a:rPr>
              <a:t>W &amp; R like Nb</a:t>
            </a:r>
            <a:r>
              <a:rPr lang="en-US" sz="1950" baseline="-25000" dirty="0">
                <a:solidFill>
                  <a:srgbClr val="002060"/>
                </a:solidFill>
              </a:rPr>
              <a:t>3</a:t>
            </a:r>
            <a:r>
              <a:rPr lang="en-US" sz="1950" dirty="0">
                <a:solidFill>
                  <a:srgbClr val="002060"/>
                </a:solidFill>
              </a:rPr>
              <a:t>Sn but, but more complex: </a:t>
            </a:r>
          </a:p>
          <a:p>
            <a:pPr>
              <a:buBlip>
                <a:blip r:embed="rId4"/>
              </a:buBlip>
              <a:defRPr/>
            </a:pPr>
            <a:r>
              <a:rPr lang="en-US" sz="1950" dirty="0" smtClean="0">
                <a:solidFill>
                  <a:srgbClr val="002060"/>
                </a:solidFill>
              </a:rPr>
              <a:t>Bubbles </a:t>
            </a:r>
            <a:r>
              <a:rPr lang="en-US" sz="1950" dirty="0">
                <a:solidFill>
                  <a:srgbClr val="002060"/>
                </a:solidFill>
              </a:rPr>
              <a:t>and internal pressure formation in long length (≥1m) wires due to </a:t>
            </a:r>
            <a:r>
              <a:rPr lang="en-US" sz="1950" b="1" dirty="0">
                <a:solidFill>
                  <a:srgbClr val="002060"/>
                </a:solidFill>
              </a:rPr>
              <a:t>Carbon impurity </a:t>
            </a:r>
            <a:r>
              <a:rPr lang="en-US" sz="1950" dirty="0" smtClean="0">
                <a:solidFill>
                  <a:srgbClr val="002060"/>
                </a:solidFill>
              </a:rPr>
              <a:t>and </a:t>
            </a:r>
            <a:r>
              <a:rPr lang="en-US" sz="1950" b="1" dirty="0" smtClean="0">
                <a:solidFill>
                  <a:srgbClr val="002060"/>
                </a:solidFill>
              </a:rPr>
              <a:t>porosity</a:t>
            </a:r>
            <a:endParaRPr lang="en-US" sz="1463" b="1" dirty="0">
              <a:solidFill>
                <a:srgbClr val="002060"/>
              </a:solidFill>
            </a:endParaRPr>
          </a:p>
        </p:txBody>
      </p:sp>
      <p:pic>
        <p:nvPicPr>
          <p:cNvPr id="2" name="Immagin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29117" y="130817"/>
            <a:ext cx="969309" cy="680736"/>
          </a:xfrm>
          <a:prstGeom prst="rect">
            <a:avLst/>
          </a:prstGeom>
        </p:spPr>
      </p:pic>
      <p:pic>
        <p:nvPicPr>
          <p:cNvPr id="3" name="Immagin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6077" y="167702"/>
            <a:ext cx="1039144" cy="687832"/>
          </a:xfrm>
          <a:prstGeom prst="rect">
            <a:avLst/>
          </a:prstGeom>
        </p:spPr>
      </p:pic>
      <p:sp>
        <p:nvSpPr>
          <p:cNvPr id="12" name="CasellaDiTesto 11"/>
          <p:cNvSpPr txBox="1"/>
          <p:nvPr/>
        </p:nvSpPr>
        <p:spPr>
          <a:xfrm>
            <a:off x="380281" y="3131993"/>
            <a:ext cx="3035508" cy="1255728"/>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10800000" scaled="1"/>
            <a:tileRect/>
          </a:gradFill>
          <a:ln w="31750" cap="sq">
            <a:noFill/>
            <a:miter lim="800000"/>
          </a:ln>
          <a:effectLst>
            <a:outerShdw dist="107763" dir="13500000" algn="ctr" rotWithShape="0">
              <a:schemeClr val="bg2">
                <a:alpha val="50000"/>
              </a:schemeClr>
            </a:outerShdw>
          </a:effectLst>
        </p:spPr>
        <p:txBody>
          <a:bodyPr vert="horz" wrap="square" lIns="91440" tIns="45720" rIns="91440" bIns="45720"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ctr">
              <a:lnSpc>
                <a:spcPct val="90000"/>
              </a:lnSpc>
              <a:spcBef>
                <a:spcPct val="0"/>
              </a:spcBef>
              <a:buNone/>
              <a:defRPr sz="4800" b="1" cap="all" spc="50" baseline="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algn="l"/>
            <a:r>
              <a:rPr lang="it-IT" sz="2800" dirty="0"/>
              <a:t>OP </a:t>
            </a:r>
            <a:r>
              <a:rPr lang="it-IT" sz="2800" dirty="0" err="1"/>
              <a:t>Heat</a:t>
            </a:r>
            <a:r>
              <a:rPr lang="it-IT" sz="2800" dirty="0"/>
              <a:t> </a:t>
            </a:r>
            <a:r>
              <a:rPr lang="it-IT" sz="2800" dirty="0" smtClean="0"/>
              <a:t> Treatment </a:t>
            </a:r>
          </a:p>
          <a:p>
            <a:pPr algn="l"/>
            <a:r>
              <a:rPr lang="it-IT" sz="2800" dirty="0" smtClean="0"/>
              <a:t>@ </a:t>
            </a:r>
            <a:r>
              <a:rPr lang="it-IT" sz="2800" dirty="0"/>
              <a:t>ASC</a:t>
            </a:r>
          </a:p>
        </p:txBody>
      </p:sp>
      <p:pic>
        <p:nvPicPr>
          <p:cNvPr id="14" name="Picture 18" descr="C:\Users\lee\Documents\Unsynched Work\JeVsB-comparison_053017_1281w_pal6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47865" y="2937915"/>
            <a:ext cx="4055568" cy="39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asellaDiTesto 14"/>
          <p:cNvSpPr txBox="1"/>
          <p:nvPr/>
        </p:nvSpPr>
        <p:spPr>
          <a:xfrm>
            <a:off x="104405" y="4761457"/>
            <a:ext cx="4767652" cy="392415"/>
          </a:xfrm>
          <a:prstGeom prst="rect">
            <a:avLst/>
          </a:prstGeom>
          <a:noFill/>
        </p:spPr>
        <p:txBody>
          <a:bodyPr wrap="none">
            <a:spAutoFit/>
          </a:bodyPr>
          <a:lstStyle/>
          <a:p>
            <a:pPr>
              <a:defRPr/>
            </a:pPr>
            <a:r>
              <a:rPr lang="en-US" sz="1950" dirty="0">
                <a:solidFill>
                  <a:srgbClr val="002060"/>
                </a:solidFill>
              </a:rPr>
              <a:t>Properties have significantly improved</a:t>
            </a:r>
            <a:endParaRPr lang="it-IT" sz="1950" dirty="0">
              <a:solidFill>
                <a:srgbClr val="002060"/>
              </a:solidFill>
            </a:endParaRPr>
          </a:p>
        </p:txBody>
      </p:sp>
      <p:pic>
        <p:nvPicPr>
          <p:cNvPr id="16" name="Picture 5" descr="Deltech"/>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283538" y="3075609"/>
            <a:ext cx="2348903" cy="31545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Rettangolo 3"/>
          <p:cNvSpPr/>
          <p:nvPr/>
        </p:nvSpPr>
        <p:spPr>
          <a:xfrm>
            <a:off x="3716287" y="6304245"/>
            <a:ext cx="3489610" cy="369332"/>
          </a:xfrm>
          <a:prstGeom prst="rect">
            <a:avLst/>
          </a:prstGeom>
        </p:spPr>
        <p:txBody>
          <a:bodyPr wrap="none">
            <a:spAutoFit/>
          </a:bodyPr>
          <a:lstStyle/>
          <a:p>
            <a:pPr algn="ctr">
              <a:defRPr/>
            </a:pPr>
            <a:r>
              <a:rPr lang="en-US" dirty="0">
                <a:solidFill>
                  <a:srgbClr val="002060"/>
                </a:solidFill>
              </a:rPr>
              <a:t>OP-furnace: 100 bar O atmosphere</a:t>
            </a:r>
          </a:p>
        </p:txBody>
      </p:sp>
    </p:spTree>
    <p:extLst>
      <p:ext uri="{BB962C8B-B14F-4D97-AF65-F5344CB8AC3E}">
        <p14:creationId xmlns:p14="http://schemas.microsoft.com/office/powerpoint/2010/main" val="496829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o 1"/>
          <p:cNvGrpSpPr>
            <a:grpSpLocks noChangeAspect="1"/>
          </p:cNvGrpSpPr>
          <p:nvPr/>
        </p:nvGrpSpPr>
        <p:grpSpPr>
          <a:xfrm>
            <a:off x="6602269" y="2344046"/>
            <a:ext cx="3169937" cy="1121244"/>
            <a:chOff x="4308313" y="2396076"/>
            <a:chExt cx="3905412" cy="1129993"/>
          </a:xfrm>
          <a:gradFill flip="none" rotWithShape="1">
            <a:gsLst>
              <a:gs pos="0">
                <a:schemeClr val="bg1">
                  <a:lumMod val="85000"/>
                  <a:alpha val="47000"/>
                </a:schemeClr>
              </a:gs>
              <a:gs pos="100000">
                <a:schemeClr val="bg1">
                  <a:lumMod val="50000"/>
                  <a:alpha val="47000"/>
                </a:schemeClr>
              </a:gs>
              <a:gs pos="16000">
                <a:schemeClr val="bg1">
                  <a:lumMod val="75000"/>
                  <a:alpha val="47000"/>
                </a:schemeClr>
              </a:gs>
              <a:gs pos="7000">
                <a:schemeClr val="bg1">
                  <a:lumMod val="85000"/>
                  <a:alpha val="47000"/>
                </a:schemeClr>
              </a:gs>
            </a:gsLst>
            <a:lin ang="0" scaled="1"/>
            <a:tileRect/>
          </a:gradFill>
        </p:grpSpPr>
        <p:grpSp>
          <p:nvGrpSpPr>
            <p:cNvPr id="3" name="Gruppo 2"/>
            <p:cNvGrpSpPr/>
            <p:nvPr/>
          </p:nvGrpSpPr>
          <p:grpSpPr>
            <a:xfrm>
              <a:off x="4308313" y="2396076"/>
              <a:ext cx="588568" cy="1129993"/>
              <a:chOff x="1631688" y="4858453"/>
              <a:chExt cx="588568" cy="1116002"/>
            </a:xfrm>
            <a:grpFill/>
          </p:grpSpPr>
          <p:sp>
            <p:nvSpPr>
              <p:cNvPr id="5" name="Cilindro 4"/>
              <p:cNvSpPr/>
              <p:nvPr/>
            </p:nvSpPr>
            <p:spPr>
              <a:xfrm rot="5400000">
                <a:off x="1634295" y="5245172"/>
                <a:ext cx="826965" cy="344956"/>
              </a:xfrm>
              <a:prstGeom prst="can">
                <a:avLst>
                  <a:gd name="adj" fmla="val 2069"/>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6" name="Trapezio 5"/>
              <p:cNvSpPr/>
              <p:nvPr/>
            </p:nvSpPr>
            <p:spPr>
              <a:xfrm rot="5400000">
                <a:off x="1262684" y="5227457"/>
                <a:ext cx="1116002" cy="377994"/>
              </a:xfrm>
              <a:prstGeom prst="trapezoid">
                <a:avLst>
                  <a:gd name="adj" fmla="val 40133"/>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prstClr val="white"/>
                  </a:solidFill>
                </a:endParaRPr>
              </a:p>
            </p:txBody>
          </p:sp>
        </p:grpSp>
        <p:sp>
          <p:nvSpPr>
            <p:cNvPr id="4" name="Cilindro 3"/>
            <p:cNvSpPr/>
            <p:nvPr/>
          </p:nvSpPr>
          <p:spPr>
            <a:xfrm rot="5400000">
              <a:off x="6088496" y="1256863"/>
              <a:ext cx="837333" cy="3413125"/>
            </a:xfrm>
            <a:prstGeom prst="can">
              <a:avLst>
                <a:gd name="adj" fmla="val 13041"/>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prstClr val="white"/>
                </a:solidFill>
              </a:endParaRPr>
            </a:p>
          </p:txBody>
        </p:sp>
      </p:grpSp>
      <p:sp>
        <p:nvSpPr>
          <p:cNvPr id="7" name="Ovale 6"/>
          <p:cNvSpPr>
            <a:spLocks noChangeAspect="1"/>
          </p:cNvSpPr>
          <p:nvPr/>
        </p:nvSpPr>
        <p:spPr>
          <a:xfrm>
            <a:off x="6067425" y="2360614"/>
            <a:ext cx="241300" cy="244475"/>
          </a:xfrm>
          <a:prstGeom prst="ellipse">
            <a:avLst/>
          </a:prstGeom>
          <a:solidFill>
            <a:srgbClr val="000000">
              <a:alpha val="43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8" name="Ovale 7"/>
          <p:cNvSpPr>
            <a:spLocks noChangeAspect="1"/>
          </p:cNvSpPr>
          <p:nvPr/>
        </p:nvSpPr>
        <p:spPr>
          <a:xfrm>
            <a:off x="4752975" y="2311401"/>
            <a:ext cx="242888" cy="244475"/>
          </a:xfrm>
          <a:prstGeom prst="ellipse">
            <a:avLst/>
          </a:prstGeom>
          <a:solidFill>
            <a:srgbClr val="000000">
              <a:alpha val="43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9" name="Ovale 8"/>
          <p:cNvSpPr>
            <a:spLocks noChangeAspect="1"/>
          </p:cNvSpPr>
          <p:nvPr/>
        </p:nvSpPr>
        <p:spPr>
          <a:xfrm>
            <a:off x="5768975" y="2303464"/>
            <a:ext cx="242888" cy="244475"/>
          </a:xfrm>
          <a:prstGeom prst="ellipse">
            <a:avLst/>
          </a:prstGeom>
          <a:solidFill>
            <a:srgbClr val="000000">
              <a:alpha val="43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10" name="Ovale 9"/>
          <p:cNvSpPr>
            <a:spLocks noChangeAspect="1"/>
          </p:cNvSpPr>
          <p:nvPr/>
        </p:nvSpPr>
        <p:spPr>
          <a:xfrm>
            <a:off x="5218114" y="2292351"/>
            <a:ext cx="242887" cy="244475"/>
          </a:xfrm>
          <a:prstGeom prst="ellipse">
            <a:avLst/>
          </a:prstGeom>
          <a:solidFill>
            <a:srgbClr val="000000">
              <a:alpha val="43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11" name="Ovale 10"/>
          <p:cNvSpPr>
            <a:spLocks noChangeAspect="1"/>
          </p:cNvSpPr>
          <p:nvPr/>
        </p:nvSpPr>
        <p:spPr>
          <a:xfrm>
            <a:off x="5969000" y="2617789"/>
            <a:ext cx="241300" cy="244475"/>
          </a:xfrm>
          <a:prstGeom prst="ellipse">
            <a:avLst/>
          </a:prstGeom>
          <a:solidFill>
            <a:srgbClr val="000000">
              <a:alpha val="43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12" name="Ovale 11"/>
          <p:cNvSpPr>
            <a:spLocks noChangeAspect="1"/>
          </p:cNvSpPr>
          <p:nvPr/>
        </p:nvSpPr>
        <p:spPr>
          <a:xfrm>
            <a:off x="4556125" y="2801939"/>
            <a:ext cx="242888" cy="244475"/>
          </a:xfrm>
          <a:prstGeom prst="ellipse">
            <a:avLst/>
          </a:prstGeom>
          <a:solidFill>
            <a:srgbClr val="000000">
              <a:alpha val="43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13" name="Ovale 12"/>
          <p:cNvSpPr>
            <a:spLocks noChangeAspect="1"/>
          </p:cNvSpPr>
          <p:nvPr/>
        </p:nvSpPr>
        <p:spPr>
          <a:xfrm>
            <a:off x="5026025" y="2871789"/>
            <a:ext cx="241300" cy="244475"/>
          </a:xfrm>
          <a:prstGeom prst="ellipse">
            <a:avLst/>
          </a:prstGeom>
          <a:solidFill>
            <a:srgbClr val="000000">
              <a:alpha val="43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14" name="Ovale 13"/>
          <p:cNvSpPr>
            <a:spLocks noChangeAspect="1"/>
          </p:cNvSpPr>
          <p:nvPr/>
        </p:nvSpPr>
        <p:spPr>
          <a:xfrm>
            <a:off x="4757739" y="3076576"/>
            <a:ext cx="242887" cy="244475"/>
          </a:xfrm>
          <a:prstGeom prst="ellipse">
            <a:avLst/>
          </a:prstGeom>
          <a:solidFill>
            <a:srgbClr val="000000">
              <a:alpha val="43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15" name="Ovale 14"/>
          <p:cNvSpPr>
            <a:spLocks noChangeAspect="1"/>
          </p:cNvSpPr>
          <p:nvPr/>
        </p:nvSpPr>
        <p:spPr>
          <a:xfrm>
            <a:off x="4645025" y="2536826"/>
            <a:ext cx="241300" cy="244475"/>
          </a:xfrm>
          <a:prstGeom prst="ellipse">
            <a:avLst/>
          </a:prstGeom>
          <a:solidFill>
            <a:srgbClr val="000000">
              <a:alpha val="43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16" name="Ovale 15"/>
          <p:cNvSpPr>
            <a:spLocks noChangeAspect="1"/>
          </p:cNvSpPr>
          <p:nvPr/>
        </p:nvSpPr>
        <p:spPr>
          <a:xfrm>
            <a:off x="5227639" y="3122614"/>
            <a:ext cx="242887" cy="244475"/>
          </a:xfrm>
          <a:prstGeom prst="ellipse">
            <a:avLst/>
          </a:prstGeom>
          <a:solidFill>
            <a:srgbClr val="000000">
              <a:alpha val="43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17" name="Ovale 16"/>
          <p:cNvSpPr>
            <a:spLocks noChangeAspect="1"/>
          </p:cNvSpPr>
          <p:nvPr/>
        </p:nvSpPr>
        <p:spPr>
          <a:xfrm>
            <a:off x="5675313" y="3101976"/>
            <a:ext cx="241300" cy="244475"/>
          </a:xfrm>
          <a:prstGeom prst="ellipse">
            <a:avLst/>
          </a:prstGeom>
          <a:solidFill>
            <a:srgbClr val="000000">
              <a:alpha val="43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18" name="Ovale 17"/>
          <p:cNvSpPr>
            <a:spLocks noChangeAspect="1"/>
          </p:cNvSpPr>
          <p:nvPr/>
        </p:nvSpPr>
        <p:spPr>
          <a:xfrm>
            <a:off x="6184900" y="3173414"/>
            <a:ext cx="242888" cy="244475"/>
          </a:xfrm>
          <a:prstGeom prst="ellipse">
            <a:avLst/>
          </a:prstGeom>
          <a:solidFill>
            <a:srgbClr val="000000">
              <a:alpha val="43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19" name="Ovale 18"/>
          <p:cNvSpPr>
            <a:spLocks noChangeAspect="1"/>
          </p:cNvSpPr>
          <p:nvPr/>
        </p:nvSpPr>
        <p:spPr>
          <a:xfrm>
            <a:off x="5940425" y="2914651"/>
            <a:ext cx="241300" cy="244475"/>
          </a:xfrm>
          <a:prstGeom prst="ellipse">
            <a:avLst/>
          </a:prstGeom>
          <a:solidFill>
            <a:srgbClr val="000000">
              <a:alpha val="43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20" name="Ovale 19"/>
          <p:cNvSpPr>
            <a:spLocks noChangeAspect="1"/>
          </p:cNvSpPr>
          <p:nvPr/>
        </p:nvSpPr>
        <p:spPr>
          <a:xfrm>
            <a:off x="5670550" y="2560639"/>
            <a:ext cx="242888" cy="244475"/>
          </a:xfrm>
          <a:prstGeom prst="ellipse">
            <a:avLst/>
          </a:prstGeom>
          <a:solidFill>
            <a:srgbClr val="000000">
              <a:alpha val="43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21" name="Ovale 20"/>
          <p:cNvSpPr>
            <a:spLocks noChangeAspect="1"/>
          </p:cNvSpPr>
          <p:nvPr/>
        </p:nvSpPr>
        <p:spPr>
          <a:xfrm>
            <a:off x="5586413" y="2859089"/>
            <a:ext cx="241300" cy="244475"/>
          </a:xfrm>
          <a:prstGeom prst="ellipse">
            <a:avLst/>
          </a:prstGeom>
          <a:solidFill>
            <a:srgbClr val="000000">
              <a:alpha val="43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22" name="Ovale 21"/>
          <p:cNvSpPr>
            <a:spLocks noChangeAspect="1"/>
          </p:cNvSpPr>
          <p:nvPr/>
        </p:nvSpPr>
        <p:spPr>
          <a:xfrm>
            <a:off x="5119689" y="2547938"/>
            <a:ext cx="242887" cy="246062"/>
          </a:xfrm>
          <a:prstGeom prst="ellipse">
            <a:avLst/>
          </a:prstGeom>
          <a:solidFill>
            <a:srgbClr val="000000">
              <a:alpha val="43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grpSp>
        <p:nvGrpSpPr>
          <p:cNvPr id="23" name="Gruppo 22"/>
          <p:cNvGrpSpPr>
            <a:grpSpLocks noChangeAspect="1"/>
          </p:cNvGrpSpPr>
          <p:nvPr/>
        </p:nvGrpSpPr>
        <p:grpSpPr>
          <a:xfrm>
            <a:off x="4629335" y="4950172"/>
            <a:ext cx="3462017" cy="758955"/>
            <a:chOff x="4308313" y="2461996"/>
            <a:chExt cx="4179351" cy="1129993"/>
          </a:xfrm>
          <a:solidFill>
            <a:srgbClr val="7F7F7F">
              <a:alpha val="70000"/>
            </a:srgbClr>
          </a:solidFill>
        </p:grpSpPr>
        <p:grpSp>
          <p:nvGrpSpPr>
            <p:cNvPr id="24" name="Gruppo 23"/>
            <p:cNvGrpSpPr/>
            <p:nvPr/>
          </p:nvGrpSpPr>
          <p:grpSpPr>
            <a:xfrm>
              <a:off x="4308313" y="2461996"/>
              <a:ext cx="588567" cy="1129993"/>
              <a:chOff x="1631688" y="4923558"/>
              <a:chExt cx="588567" cy="1116002"/>
            </a:xfrm>
            <a:grpFill/>
          </p:grpSpPr>
          <p:sp>
            <p:nvSpPr>
              <p:cNvPr id="26" name="Cilindro 25"/>
              <p:cNvSpPr/>
              <p:nvPr/>
            </p:nvSpPr>
            <p:spPr>
              <a:xfrm rot="5400000">
                <a:off x="1645816" y="5330422"/>
                <a:ext cx="803922" cy="344956"/>
              </a:xfrm>
              <a:prstGeom prst="can">
                <a:avLst>
                  <a:gd name="adj" fmla="val 2069"/>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27" name="Trapezio 26"/>
              <p:cNvSpPr/>
              <p:nvPr/>
            </p:nvSpPr>
            <p:spPr>
              <a:xfrm rot="5400000">
                <a:off x="1262684" y="5292562"/>
                <a:ext cx="1116002" cy="377994"/>
              </a:xfrm>
              <a:prstGeom prst="trapezoid">
                <a:avLst>
                  <a:gd name="adj" fmla="val 40133"/>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prstClr val="white"/>
                  </a:solidFill>
                </a:endParaRPr>
              </a:p>
            </p:txBody>
          </p:sp>
        </p:grpSp>
        <p:sp>
          <p:nvSpPr>
            <p:cNvPr id="25" name="Cilindro 24"/>
            <p:cNvSpPr/>
            <p:nvPr/>
          </p:nvSpPr>
          <p:spPr>
            <a:xfrm rot="5400000">
              <a:off x="6194712" y="1218322"/>
              <a:ext cx="887848" cy="3698056"/>
            </a:xfrm>
            <a:prstGeom prst="can">
              <a:avLst>
                <a:gd name="adj" fmla="val 13041"/>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prstClr val="white"/>
                </a:solidFill>
              </a:endParaRPr>
            </a:p>
          </p:txBody>
        </p:sp>
      </p:grpSp>
      <p:sp>
        <p:nvSpPr>
          <p:cNvPr id="28" name="Cilindro 27"/>
          <p:cNvSpPr>
            <a:spLocks noChangeAspect="1"/>
          </p:cNvSpPr>
          <p:nvPr/>
        </p:nvSpPr>
        <p:spPr>
          <a:xfrm rot="16200000">
            <a:off x="4165601" y="5081589"/>
            <a:ext cx="1558925" cy="619125"/>
          </a:xfrm>
          <a:prstGeom prst="can">
            <a:avLst/>
          </a:prstGeom>
          <a:gradFill flip="none" rotWithShape="1">
            <a:gsLst>
              <a:gs pos="0">
                <a:schemeClr val="accent1">
                  <a:tint val="100000"/>
                  <a:shade val="100000"/>
                  <a:satMod val="130000"/>
                  <a:alpha val="71000"/>
                </a:schemeClr>
              </a:gs>
              <a:gs pos="100000">
                <a:schemeClr val="accent1">
                  <a:tint val="50000"/>
                  <a:shade val="100000"/>
                  <a:satMod val="350000"/>
                  <a:alpha val="71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29" name="Cilindro 28"/>
          <p:cNvSpPr>
            <a:spLocks noChangeAspect="1"/>
          </p:cNvSpPr>
          <p:nvPr/>
        </p:nvSpPr>
        <p:spPr>
          <a:xfrm rot="5400000">
            <a:off x="4742657" y="1631157"/>
            <a:ext cx="1239837" cy="2527300"/>
          </a:xfrm>
          <a:prstGeom prst="can">
            <a:avLst>
              <a:gd name="adj" fmla="val 12830"/>
            </a:avLst>
          </a:prstGeom>
          <a:solidFill>
            <a:schemeClr val="bg1">
              <a:lumMod val="75000"/>
              <a:alpha val="65000"/>
            </a:schemeClr>
          </a:solidFill>
          <a:ln w="57150" cmpd="thickThin">
            <a:noFill/>
          </a:ln>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r>
              <a:rPr lang="it-IT" sz="1463" dirty="0">
                <a:solidFill>
                  <a:prstClr val="white"/>
                </a:solidFill>
              </a:rPr>
              <a:t> </a:t>
            </a:r>
          </a:p>
        </p:txBody>
      </p:sp>
      <p:sp>
        <p:nvSpPr>
          <p:cNvPr id="30" name="Trapezio 29"/>
          <p:cNvSpPr>
            <a:spLocks noChangeAspect="1"/>
          </p:cNvSpPr>
          <p:nvPr/>
        </p:nvSpPr>
        <p:spPr>
          <a:xfrm rot="5400000">
            <a:off x="6230144" y="2618582"/>
            <a:ext cx="1074738" cy="574675"/>
          </a:xfrm>
          <a:prstGeom prst="trapezoid">
            <a:avLst>
              <a:gd name="adj" fmla="val 20276"/>
            </a:avLst>
          </a:prstGeom>
          <a:gradFill flip="none" rotWithShape="1">
            <a:gsLst>
              <a:gs pos="78000">
                <a:schemeClr val="bg1">
                  <a:lumMod val="95000"/>
                  <a:alpha val="37000"/>
                </a:schemeClr>
              </a:gs>
              <a:gs pos="100000">
                <a:schemeClr val="bg1">
                  <a:lumMod val="50000"/>
                  <a:alpha val="37000"/>
                </a:schemeClr>
              </a:gs>
              <a:gs pos="47000">
                <a:schemeClr val="bg1">
                  <a:lumMod val="75000"/>
                  <a:alpha val="37000"/>
                </a:schemeClr>
              </a:gs>
            </a:gsLst>
            <a:lin ang="1662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dirty="0">
              <a:solidFill>
                <a:prstClr val="white"/>
              </a:solidFill>
            </a:endParaRPr>
          </a:p>
        </p:txBody>
      </p:sp>
      <p:sp>
        <p:nvSpPr>
          <p:cNvPr id="31" name="Ovale 30"/>
          <p:cNvSpPr/>
          <p:nvPr/>
        </p:nvSpPr>
        <p:spPr>
          <a:xfrm>
            <a:off x="-1084263" y="4873625"/>
            <a:ext cx="222250" cy="223838"/>
          </a:xfrm>
          <a:prstGeom prst="ellipse">
            <a:avLst/>
          </a:prstGeom>
          <a:solidFill>
            <a:srgbClr val="000000"/>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32" name="Ovale 31"/>
          <p:cNvSpPr/>
          <p:nvPr/>
        </p:nvSpPr>
        <p:spPr>
          <a:xfrm>
            <a:off x="-2398713" y="4822826"/>
            <a:ext cx="222250" cy="225425"/>
          </a:xfrm>
          <a:prstGeom prst="ellipse">
            <a:avLst/>
          </a:prstGeom>
          <a:solidFill>
            <a:srgbClr val="000000"/>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33" name="Ovale 32"/>
          <p:cNvSpPr/>
          <p:nvPr/>
        </p:nvSpPr>
        <p:spPr>
          <a:xfrm>
            <a:off x="-1382713" y="4816475"/>
            <a:ext cx="222250" cy="223838"/>
          </a:xfrm>
          <a:prstGeom prst="ellipse">
            <a:avLst/>
          </a:prstGeom>
          <a:solidFill>
            <a:srgbClr val="000000"/>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34" name="Ovale 33"/>
          <p:cNvSpPr/>
          <p:nvPr/>
        </p:nvSpPr>
        <p:spPr>
          <a:xfrm>
            <a:off x="-1933575" y="4805364"/>
            <a:ext cx="222250" cy="223837"/>
          </a:xfrm>
          <a:prstGeom prst="ellipse">
            <a:avLst/>
          </a:prstGeom>
          <a:solidFill>
            <a:srgbClr val="000000"/>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35" name="Ovale 34"/>
          <p:cNvSpPr/>
          <p:nvPr/>
        </p:nvSpPr>
        <p:spPr>
          <a:xfrm>
            <a:off x="-1182688" y="5129214"/>
            <a:ext cx="222250" cy="225425"/>
          </a:xfrm>
          <a:prstGeom prst="ellipse">
            <a:avLst/>
          </a:prstGeom>
          <a:solidFill>
            <a:srgbClr val="000000"/>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36" name="Ovale 35"/>
          <p:cNvSpPr/>
          <p:nvPr/>
        </p:nvSpPr>
        <p:spPr>
          <a:xfrm>
            <a:off x="-2595563" y="5314950"/>
            <a:ext cx="222250" cy="223838"/>
          </a:xfrm>
          <a:prstGeom prst="ellipse">
            <a:avLst/>
          </a:prstGeom>
          <a:solidFill>
            <a:srgbClr val="000000"/>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37" name="Ovale 36"/>
          <p:cNvSpPr/>
          <p:nvPr/>
        </p:nvSpPr>
        <p:spPr>
          <a:xfrm>
            <a:off x="-2125663" y="5384800"/>
            <a:ext cx="222250" cy="223838"/>
          </a:xfrm>
          <a:prstGeom prst="ellipse">
            <a:avLst/>
          </a:prstGeom>
          <a:solidFill>
            <a:srgbClr val="000000"/>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38" name="Ovale 37"/>
          <p:cNvSpPr/>
          <p:nvPr/>
        </p:nvSpPr>
        <p:spPr>
          <a:xfrm>
            <a:off x="-2393950" y="5589589"/>
            <a:ext cx="222250" cy="223837"/>
          </a:xfrm>
          <a:prstGeom prst="ellipse">
            <a:avLst/>
          </a:prstGeom>
          <a:solidFill>
            <a:srgbClr val="000000"/>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39" name="Ovale 38"/>
          <p:cNvSpPr/>
          <p:nvPr/>
        </p:nvSpPr>
        <p:spPr>
          <a:xfrm>
            <a:off x="-2506663" y="5049839"/>
            <a:ext cx="222250" cy="223837"/>
          </a:xfrm>
          <a:prstGeom prst="ellipse">
            <a:avLst/>
          </a:prstGeom>
          <a:solidFill>
            <a:srgbClr val="000000"/>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40" name="Ovale 39"/>
          <p:cNvSpPr/>
          <p:nvPr/>
        </p:nvSpPr>
        <p:spPr>
          <a:xfrm>
            <a:off x="-1924050" y="5635625"/>
            <a:ext cx="222250" cy="223838"/>
          </a:xfrm>
          <a:prstGeom prst="ellipse">
            <a:avLst/>
          </a:prstGeom>
          <a:solidFill>
            <a:srgbClr val="000000"/>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41" name="Ovale 40"/>
          <p:cNvSpPr/>
          <p:nvPr/>
        </p:nvSpPr>
        <p:spPr>
          <a:xfrm>
            <a:off x="-1476375" y="5614989"/>
            <a:ext cx="222250" cy="225425"/>
          </a:xfrm>
          <a:prstGeom prst="ellipse">
            <a:avLst/>
          </a:prstGeom>
          <a:solidFill>
            <a:srgbClr val="000000"/>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42" name="Ovale 41"/>
          <p:cNvSpPr/>
          <p:nvPr/>
        </p:nvSpPr>
        <p:spPr>
          <a:xfrm>
            <a:off x="-966788" y="5686425"/>
            <a:ext cx="222250" cy="223838"/>
          </a:xfrm>
          <a:prstGeom prst="ellipse">
            <a:avLst/>
          </a:prstGeom>
          <a:solidFill>
            <a:srgbClr val="000000"/>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43" name="Ovale 42"/>
          <p:cNvSpPr/>
          <p:nvPr/>
        </p:nvSpPr>
        <p:spPr>
          <a:xfrm>
            <a:off x="-1211263" y="5427664"/>
            <a:ext cx="222250" cy="223837"/>
          </a:xfrm>
          <a:prstGeom prst="ellipse">
            <a:avLst/>
          </a:prstGeom>
          <a:solidFill>
            <a:srgbClr val="000000"/>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44" name="Ovale 43"/>
          <p:cNvSpPr/>
          <p:nvPr/>
        </p:nvSpPr>
        <p:spPr>
          <a:xfrm>
            <a:off x="-1481138" y="5072064"/>
            <a:ext cx="222250" cy="225425"/>
          </a:xfrm>
          <a:prstGeom prst="ellipse">
            <a:avLst/>
          </a:prstGeom>
          <a:solidFill>
            <a:srgbClr val="000000"/>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45" name="Ovale 44"/>
          <p:cNvSpPr/>
          <p:nvPr/>
        </p:nvSpPr>
        <p:spPr>
          <a:xfrm>
            <a:off x="-1565275" y="5372100"/>
            <a:ext cx="222250" cy="223838"/>
          </a:xfrm>
          <a:prstGeom prst="ellipse">
            <a:avLst/>
          </a:prstGeom>
          <a:solidFill>
            <a:srgbClr val="000000"/>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46" name="Ovale 45"/>
          <p:cNvSpPr/>
          <p:nvPr/>
        </p:nvSpPr>
        <p:spPr>
          <a:xfrm>
            <a:off x="-2032000" y="5060951"/>
            <a:ext cx="222250" cy="225425"/>
          </a:xfrm>
          <a:prstGeom prst="ellipse">
            <a:avLst/>
          </a:prstGeom>
          <a:solidFill>
            <a:srgbClr val="000000"/>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47" name="Cilindro 46"/>
          <p:cNvSpPr/>
          <p:nvPr/>
        </p:nvSpPr>
        <p:spPr>
          <a:xfrm rot="5400000">
            <a:off x="-2253457" y="4185444"/>
            <a:ext cx="1138238" cy="2317750"/>
          </a:xfrm>
          <a:prstGeom prst="can">
            <a:avLst>
              <a:gd name="adj" fmla="val 12830"/>
            </a:avLst>
          </a:prstGeom>
          <a:gradFill flip="none" rotWithShape="1">
            <a:gsLst>
              <a:gs pos="79000">
                <a:schemeClr val="bg1">
                  <a:lumMod val="85000"/>
                  <a:alpha val="65000"/>
                </a:schemeClr>
              </a:gs>
              <a:gs pos="100000">
                <a:schemeClr val="bg1">
                  <a:lumMod val="65000"/>
                  <a:alpha val="65000"/>
                </a:schemeClr>
              </a:gs>
              <a:gs pos="88000">
                <a:schemeClr val="bg1">
                  <a:lumMod val="85000"/>
                  <a:alpha val="65000"/>
                </a:schemeClr>
              </a:gs>
              <a:gs pos="91000">
                <a:schemeClr val="bg1">
                  <a:lumMod val="95000"/>
                  <a:alpha val="65000"/>
                </a:schemeClr>
              </a:gs>
            </a:gsLst>
            <a:lin ang="0" scaled="1"/>
            <a:tileRect/>
          </a:gradFill>
          <a:ln w="57150" cmpd="thickThin">
            <a:noFill/>
          </a:ln>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r>
              <a:rPr lang="it-IT" sz="1463" dirty="0">
                <a:solidFill>
                  <a:prstClr val="white"/>
                </a:solidFill>
              </a:rPr>
              <a:t> </a:t>
            </a:r>
          </a:p>
        </p:txBody>
      </p:sp>
      <p:grpSp>
        <p:nvGrpSpPr>
          <p:cNvPr id="48" name="Gruppo 47"/>
          <p:cNvGrpSpPr>
            <a:grpSpLocks noChangeAspect="1"/>
          </p:cNvGrpSpPr>
          <p:nvPr/>
        </p:nvGrpSpPr>
        <p:grpSpPr>
          <a:xfrm>
            <a:off x="1987616" y="4851595"/>
            <a:ext cx="2501318" cy="952875"/>
            <a:chOff x="4308313" y="2396076"/>
            <a:chExt cx="3905412" cy="1129993"/>
          </a:xfrm>
          <a:solidFill>
            <a:schemeClr val="bg1">
              <a:lumMod val="75000"/>
              <a:alpha val="65000"/>
            </a:schemeClr>
          </a:solidFill>
        </p:grpSpPr>
        <p:grpSp>
          <p:nvGrpSpPr>
            <p:cNvPr id="49" name="Gruppo 48"/>
            <p:cNvGrpSpPr/>
            <p:nvPr/>
          </p:nvGrpSpPr>
          <p:grpSpPr>
            <a:xfrm>
              <a:off x="4308313" y="2396076"/>
              <a:ext cx="588568" cy="1129993"/>
              <a:chOff x="1631688" y="4858453"/>
              <a:chExt cx="588568" cy="1116002"/>
            </a:xfrm>
            <a:grpFill/>
          </p:grpSpPr>
          <p:sp>
            <p:nvSpPr>
              <p:cNvPr id="51" name="Cilindro 50"/>
              <p:cNvSpPr/>
              <p:nvPr/>
            </p:nvSpPr>
            <p:spPr>
              <a:xfrm rot="5400000">
                <a:off x="1634295" y="5245172"/>
                <a:ext cx="826965" cy="344956"/>
              </a:xfrm>
              <a:prstGeom prst="can">
                <a:avLst>
                  <a:gd name="adj" fmla="val 2069"/>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52" name="Trapezio 51"/>
              <p:cNvSpPr/>
              <p:nvPr/>
            </p:nvSpPr>
            <p:spPr>
              <a:xfrm rot="5400000">
                <a:off x="1262684" y="5227457"/>
                <a:ext cx="1116002" cy="377994"/>
              </a:xfrm>
              <a:prstGeom prst="trapezoid">
                <a:avLst>
                  <a:gd name="adj" fmla="val 40133"/>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prstClr val="white"/>
                  </a:solidFill>
                </a:endParaRPr>
              </a:p>
            </p:txBody>
          </p:sp>
        </p:grpSp>
        <p:sp>
          <p:nvSpPr>
            <p:cNvPr id="50" name="Cilindro 49"/>
            <p:cNvSpPr/>
            <p:nvPr/>
          </p:nvSpPr>
          <p:spPr>
            <a:xfrm rot="5400000">
              <a:off x="6088496" y="1256863"/>
              <a:ext cx="837333" cy="3413125"/>
            </a:xfrm>
            <a:prstGeom prst="can">
              <a:avLst>
                <a:gd name="adj" fmla="val 13041"/>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prstClr val="white"/>
                </a:solidFill>
              </a:endParaRPr>
            </a:p>
          </p:txBody>
        </p:sp>
      </p:grpSp>
      <p:sp>
        <p:nvSpPr>
          <p:cNvPr id="53" name="Trapezio 52"/>
          <p:cNvSpPr>
            <a:spLocks noChangeAspect="1"/>
          </p:cNvSpPr>
          <p:nvPr/>
        </p:nvSpPr>
        <p:spPr>
          <a:xfrm rot="5400000">
            <a:off x="1740694" y="5150644"/>
            <a:ext cx="912812" cy="381000"/>
          </a:xfrm>
          <a:prstGeom prst="trapezoid">
            <a:avLst>
              <a:gd name="adj" fmla="val 35953"/>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54" name="Ovale 53"/>
          <p:cNvSpPr>
            <a:spLocks noChangeAspect="1"/>
          </p:cNvSpPr>
          <p:nvPr/>
        </p:nvSpPr>
        <p:spPr>
          <a:xfrm>
            <a:off x="3043239" y="5051426"/>
            <a:ext cx="206375" cy="207963"/>
          </a:xfrm>
          <a:prstGeom prst="ellipse">
            <a:avLst/>
          </a:prstGeom>
          <a:solidFill>
            <a:srgbClr val="000000">
              <a:alpha val="66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55" name="Ovale 54"/>
          <p:cNvSpPr>
            <a:spLocks noChangeAspect="1"/>
          </p:cNvSpPr>
          <p:nvPr/>
        </p:nvSpPr>
        <p:spPr>
          <a:xfrm>
            <a:off x="3424239" y="5033963"/>
            <a:ext cx="204787" cy="207962"/>
          </a:xfrm>
          <a:prstGeom prst="ellipse">
            <a:avLst/>
          </a:prstGeom>
          <a:solidFill>
            <a:srgbClr val="000000">
              <a:alpha val="66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56" name="Ovale 55"/>
          <p:cNvSpPr>
            <a:spLocks noChangeAspect="1"/>
          </p:cNvSpPr>
          <p:nvPr/>
        </p:nvSpPr>
        <p:spPr>
          <a:xfrm>
            <a:off x="3781425" y="5033963"/>
            <a:ext cx="204788" cy="207962"/>
          </a:xfrm>
          <a:prstGeom prst="ellipse">
            <a:avLst/>
          </a:prstGeom>
          <a:solidFill>
            <a:srgbClr val="000000">
              <a:alpha val="66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57" name="Ovale 56"/>
          <p:cNvSpPr>
            <a:spLocks noChangeAspect="1"/>
          </p:cNvSpPr>
          <p:nvPr/>
        </p:nvSpPr>
        <p:spPr>
          <a:xfrm>
            <a:off x="3721100" y="5211763"/>
            <a:ext cx="204788" cy="207962"/>
          </a:xfrm>
          <a:prstGeom prst="ellipse">
            <a:avLst/>
          </a:prstGeom>
          <a:solidFill>
            <a:srgbClr val="000000">
              <a:alpha val="66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58" name="Ovale 57"/>
          <p:cNvSpPr>
            <a:spLocks noChangeAspect="1"/>
          </p:cNvSpPr>
          <p:nvPr/>
        </p:nvSpPr>
        <p:spPr>
          <a:xfrm>
            <a:off x="3803651" y="5399088"/>
            <a:ext cx="206375" cy="207962"/>
          </a:xfrm>
          <a:prstGeom prst="ellipse">
            <a:avLst/>
          </a:prstGeom>
          <a:solidFill>
            <a:srgbClr val="000000">
              <a:alpha val="66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59" name="Ovale 58"/>
          <p:cNvSpPr>
            <a:spLocks noChangeAspect="1"/>
          </p:cNvSpPr>
          <p:nvPr/>
        </p:nvSpPr>
        <p:spPr>
          <a:xfrm>
            <a:off x="3844925" y="5545138"/>
            <a:ext cx="204788" cy="207962"/>
          </a:xfrm>
          <a:prstGeom prst="ellipse">
            <a:avLst/>
          </a:prstGeom>
          <a:solidFill>
            <a:srgbClr val="000000">
              <a:alpha val="66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60" name="Ovale 59"/>
          <p:cNvSpPr>
            <a:spLocks noChangeAspect="1"/>
          </p:cNvSpPr>
          <p:nvPr/>
        </p:nvSpPr>
        <p:spPr>
          <a:xfrm>
            <a:off x="3341689" y="5191126"/>
            <a:ext cx="206375" cy="207963"/>
          </a:xfrm>
          <a:prstGeom prst="ellipse">
            <a:avLst/>
          </a:prstGeom>
          <a:solidFill>
            <a:srgbClr val="000000">
              <a:alpha val="66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61" name="Ovale 60"/>
          <p:cNvSpPr>
            <a:spLocks noChangeAspect="1"/>
          </p:cNvSpPr>
          <p:nvPr/>
        </p:nvSpPr>
        <p:spPr>
          <a:xfrm>
            <a:off x="3278189" y="5375276"/>
            <a:ext cx="206375" cy="207963"/>
          </a:xfrm>
          <a:prstGeom prst="ellipse">
            <a:avLst/>
          </a:prstGeom>
          <a:solidFill>
            <a:srgbClr val="000000">
              <a:alpha val="66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62" name="Ovale 61"/>
          <p:cNvSpPr>
            <a:spLocks noChangeAspect="1"/>
          </p:cNvSpPr>
          <p:nvPr/>
        </p:nvSpPr>
        <p:spPr>
          <a:xfrm>
            <a:off x="3427414" y="5511801"/>
            <a:ext cx="206375" cy="207963"/>
          </a:xfrm>
          <a:prstGeom prst="ellipse">
            <a:avLst/>
          </a:prstGeom>
          <a:solidFill>
            <a:srgbClr val="000000">
              <a:alpha val="66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63" name="Ovale 62"/>
          <p:cNvSpPr>
            <a:spLocks noChangeAspect="1"/>
          </p:cNvSpPr>
          <p:nvPr/>
        </p:nvSpPr>
        <p:spPr>
          <a:xfrm>
            <a:off x="2901950" y="5176838"/>
            <a:ext cx="204788" cy="207962"/>
          </a:xfrm>
          <a:prstGeom prst="ellipse">
            <a:avLst/>
          </a:prstGeom>
          <a:solidFill>
            <a:srgbClr val="000000">
              <a:alpha val="66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64" name="Ovale 63"/>
          <p:cNvSpPr>
            <a:spLocks noChangeAspect="1"/>
          </p:cNvSpPr>
          <p:nvPr/>
        </p:nvSpPr>
        <p:spPr>
          <a:xfrm>
            <a:off x="2903539" y="5381626"/>
            <a:ext cx="206375" cy="206375"/>
          </a:xfrm>
          <a:prstGeom prst="ellipse">
            <a:avLst/>
          </a:prstGeom>
          <a:solidFill>
            <a:srgbClr val="000000">
              <a:alpha val="66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65" name="Ovale 64"/>
          <p:cNvSpPr>
            <a:spLocks noChangeAspect="1"/>
          </p:cNvSpPr>
          <p:nvPr/>
        </p:nvSpPr>
        <p:spPr>
          <a:xfrm>
            <a:off x="3060701" y="5516563"/>
            <a:ext cx="206375" cy="207962"/>
          </a:xfrm>
          <a:prstGeom prst="ellipse">
            <a:avLst/>
          </a:prstGeom>
          <a:solidFill>
            <a:srgbClr val="000000">
              <a:alpha val="66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66" name="Ovale 65"/>
          <p:cNvSpPr>
            <a:spLocks noChangeAspect="1"/>
          </p:cNvSpPr>
          <p:nvPr/>
        </p:nvSpPr>
        <p:spPr>
          <a:xfrm>
            <a:off x="2527301" y="4997451"/>
            <a:ext cx="206375" cy="207963"/>
          </a:xfrm>
          <a:prstGeom prst="ellipse">
            <a:avLst/>
          </a:prstGeom>
          <a:solidFill>
            <a:srgbClr val="000000">
              <a:alpha val="66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67" name="Ovale 66"/>
          <p:cNvSpPr>
            <a:spLocks noChangeAspect="1"/>
          </p:cNvSpPr>
          <p:nvPr/>
        </p:nvSpPr>
        <p:spPr>
          <a:xfrm>
            <a:off x="2405064" y="5146676"/>
            <a:ext cx="206375" cy="207963"/>
          </a:xfrm>
          <a:prstGeom prst="ellipse">
            <a:avLst/>
          </a:prstGeom>
          <a:solidFill>
            <a:srgbClr val="000000">
              <a:alpha val="66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68" name="Ovale 67"/>
          <p:cNvSpPr>
            <a:spLocks noChangeAspect="1"/>
          </p:cNvSpPr>
          <p:nvPr/>
        </p:nvSpPr>
        <p:spPr>
          <a:xfrm>
            <a:off x="2416176" y="5353051"/>
            <a:ext cx="206375" cy="207963"/>
          </a:xfrm>
          <a:prstGeom prst="ellipse">
            <a:avLst/>
          </a:prstGeom>
          <a:solidFill>
            <a:srgbClr val="000000">
              <a:alpha val="66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69" name="Ovale 68"/>
          <p:cNvSpPr>
            <a:spLocks noChangeAspect="1"/>
          </p:cNvSpPr>
          <p:nvPr/>
        </p:nvSpPr>
        <p:spPr>
          <a:xfrm>
            <a:off x="2611439" y="5522913"/>
            <a:ext cx="206375" cy="207962"/>
          </a:xfrm>
          <a:prstGeom prst="ellipse">
            <a:avLst/>
          </a:prstGeom>
          <a:solidFill>
            <a:srgbClr val="000000">
              <a:alpha val="66000"/>
            </a:srgbClr>
          </a:solidFill>
        </p:spPr>
        <p:style>
          <a:lnRef idx="0">
            <a:schemeClr val="accent1"/>
          </a:lnRef>
          <a:fillRef idx="3">
            <a:schemeClr val="accent1"/>
          </a:fillRef>
          <a:effectRef idx="3">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70" name="Cilindro 69"/>
          <p:cNvSpPr>
            <a:spLocks noChangeAspect="1"/>
          </p:cNvSpPr>
          <p:nvPr/>
        </p:nvSpPr>
        <p:spPr>
          <a:xfrm rot="5400000">
            <a:off x="3184526" y="4264026"/>
            <a:ext cx="722312" cy="2185987"/>
          </a:xfrm>
          <a:prstGeom prst="can">
            <a:avLst>
              <a:gd name="adj" fmla="val 6270"/>
            </a:avLst>
          </a:prstGeom>
          <a:solidFill>
            <a:schemeClr val="bg1">
              <a:lumMod val="75000"/>
              <a:alpha val="61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71" name="Cilindro 70"/>
          <p:cNvSpPr>
            <a:spLocks noChangeAspect="1"/>
          </p:cNvSpPr>
          <p:nvPr/>
        </p:nvSpPr>
        <p:spPr>
          <a:xfrm rot="16200000">
            <a:off x="4678363" y="5127626"/>
            <a:ext cx="595313" cy="569912"/>
          </a:xfrm>
          <a:prstGeom prst="can">
            <a:avLst>
              <a:gd name="adj" fmla="val 11554"/>
            </a:avLst>
          </a:prstGeom>
          <a:solidFill>
            <a:schemeClr val="tx1">
              <a:alpha val="22000"/>
            </a:schemeClr>
          </a:solidFill>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72" name="Freccia destra 60"/>
          <p:cNvSpPr>
            <a:spLocks noChangeAspect="1"/>
          </p:cNvSpPr>
          <p:nvPr/>
        </p:nvSpPr>
        <p:spPr>
          <a:xfrm rot="16200000">
            <a:off x="4902201" y="5762626"/>
            <a:ext cx="200025" cy="104775"/>
          </a:xfrm>
          <a:prstGeom prst="rightArrow">
            <a:avLst/>
          </a:prstGeom>
          <a:solidFill>
            <a:srgbClr val="002060"/>
          </a:solidFill>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73" name="Freccia giù 61"/>
          <p:cNvSpPr>
            <a:spLocks noChangeAspect="1"/>
          </p:cNvSpPr>
          <p:nvPr/>
        </p:nvSpPr>
        <p:spPr>
          <a:xfrm rot="5400000">
            <a:off x="4548982" y="5593557"/>
            <a:ext cx="268288" cy="555625"/>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74" name="Freccia destra 97"/>
          <p:cNvSpPr>
            <a:spLocks noChangeAspect="1"/>
          </p:cNvSpPr>
          <p:nvPr/>
        </p:nvSpPr>
        <p:spPr>
          <a:xfrm rot="5400000">
            <a:off x="4899820" y="4939507"/>
            <a:ext cx="201612" cy="104775"/>
          </a:xfrm>
          <a:prstGeom prst="rightArrow">
            <a:avLst/>
          </a:prstGeom>
          <a:solidFill>
            <a:srgbClr val="002060"/>
          </a:solidFill>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75" name="Freccia giù 98"/>
          <p:cNvSpPr>
            <a:spLocks noChangeAspect="1"/>
          </p:cNvSpPr>
          <p:nvPr/>
        </p:nvSpPr>
        <p:spPr>
          <a:xfrm rot="5400000">
            <a:off x="4519613" y="4635501"/>
            <a:ext cx="268288" cy="554037"/>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76" name="Ovale 75"/>
          <p:cNvSpPr>
            <a:spLocks noChangeAspect="1"/>
          </p:cNvSpPr>
          <p:nvPr/>
        </p:nvSpPr>
        <p:spPr>
          <a:xfrm>
            <a:off x="6380333" y="3244189"/>
            <a:ext cx="1397054" cy="1397054"/>
          </a:xfrm>
          <a:prstGeom prst="ellipse">
            <a:avLst/>
          </a:prstGeom>
          <a:pattFill prst="wdDnDiag">
            <a:fgClr>
              <a:schemeClr val="accent1"/>
            </a:fgClr>
            <a:bgClr>
              <a:schemeClr val="accent5">
                <a:lumMod val="40000"/>
                <a:lumOff val="60000"/>
              </a:schemeClr>
            </a:bgClr>
          </a:pattFill>
          <a:effectLst>
            <a:innerShdw blurRad="63500" dist="177800" dir="13500000">
              <a:schemeClr val="tx2">
                <a:lumMod val="75000"/>
                <a:alpha val="50000"/>
              </a:schemeClr>
            </a:innerShdw>
          </a:effectLst>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77" name="Freccia giù 63"/>
          <p:cNvSpPr>
            <a:spLocks noChangeAspect="1"/>
          </p:cNvSpPr>
          <p:nvPr/>
        </p:nvSpPr>
        <p:spPr>
          <a:xfrm rot="10800000">
            <a:off x="6867526" y="3054351"/>
            <a:ext cx="314325" cy="652463"/>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78" name="Ovale 77"/>
          <p:cNvSpPr>
            <a:spLocks noChangeAspect="1"/>
          </p:cNvSpPr>
          <p:nvPr/>
        </p:nvSpPr>
        <p:spPr>
          <a:xfrm>
            <a:off x="6385493" y="1202282"/>
            <a:ext cx="1397054" cy="1397054"/>
          </a:xfrm>
          <a:prstGeom prst="ellipse">
            <a:avLst/>
          </a:prstGeom>
          <a:pattFill prst="wdUpDiag">
            <a:fgClr>
              <a:schemeClr val="accent1"/>
            </a:fgClr>
            <a:bgClr>
              <a:schemeClr val="accent5">
                <a:lumMod val="40000"/>
                <a:lumOff val="60000"/>
              </a:schemeClr>
            </a:bgClr>
          </a:pattFill>
          <a:effectLst>
            <a:innerShdw blurRad="63500" dist="177800" dir="7500000">
              <a:schemeClr val="tx2">
                <a:lumMod val="75000"/>
                <a:alpha val="50000"/>
              </a:schemeClr>
            </a:innerShdw>
          </a:effectLst>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dirty="0">
              <a:solidFill>
                <a:prstClr val="white"/>
              </a:solidFill>
            </a:endParaRPr>
          </a:p>
        </p:txBody>
      </p:sp>
      <p:sp>
        <p:nvSpPr>
          <p:cNvPr id="79" name="Freccia giù 99"/>
          <p:cNvSpPr>
            <a:spLocks noChangeAspect="1"/>
          </p:cNvSpPr>
          <p:nvPr/>
        </p:nvSpPr>
        <p:spPr>
          <a:xfrm>
            <a:off x="6910389" y="2025651"/>
            <a:ext cx="314325" cy="652463"/>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80" name="Freccia destra 100"/>
          <p:cNvSpPr>
            <a:spLocks noChangeAspect="1"/>
          </p:cNvSpPr>
          <p:nvPr/>
        </p:nvSpPr>
        <p:spPr>
          <a:xfrm flipH="1">
            <a:off x="6664326" y="2017714"/>
            <a:ext cx="314325" cy="153987"/>
          </a:xfrm>
          <a:prstGeom prst="rightArrow">
            <a:avLst/>
          </a:prstGeom>
          <a:solidFill>
            <a:srgbClr val="002060"/>
          </a:solidFill>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srgbClr val="002060"/>
              </a:solidFill>
            </a:endParaRPr>
          </a:p>
        </p:txBody>
      </p:sp>
      <p:sp>
        <p:nvSpPr>
          <p:cNvPr id="81" name="Freccia destra 100"/>
          <p:cNvSpPr>
            <a:spLocks noChangeAspect="1"/>
          </p:cNvSpPr>
          <p:nvPr/>
        </p:nvSpPr>
        <p:spPr>
          <a:xfrm flipH="1">
            <a:off x="6664326" y="3581400"/>
            <a:ext cx="314325" cy="152400"/>
          </a:xfrm>
          <a:prstGeom prst="rightArrow">
            <a:avLst/>
          </a:prstGeom>
          <a:solidFill>
            <a:srgbClr val="002060"/>
          </a:solidFill>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srgbClr val="002060"/>
              </a:solidFill>
            </a:endParaRPr>
          </a:p>
        </p:txBody>
      </p:sp>
      <p:sp>
        <p:nvSpPr>
          <p:cNvPr id="82" name="CasellaDiTesto 81"/>
          <p:cNvSpPr txBox="1">
            <a:spLocks noChangeAspect="1"/>
          </p:cNvSpPr>
          <p:nvPr/>
        </p:nvSpPr>
        <p:spPr>
          <a:xfrm>
            <a:off x="1004341" y="134063"/>
            <a:ext cx="9544172" cy="480131"/>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10800000" scaled="1"/>
            <a:tileRect/>
          </a:gradFill>
          <a:ln w="31750" cap="sq">
            <a:noFill/>
            <a:miter lim="800000"/>
          </a:ln>
          <a:effectLst>
            <a:outerShdw dist="107763" dir="13500000" algn="ctr" rotWithShape="0">
              <a:schemeClr val="bg2">
                <a:alpha val="50000"/>
              </a:schemeClr>
            </a:outerShdw>
          </a:effectLst>
        </p:spPr>
        <p:txBody>
          <a:bodyPr vert="horz" wrap="square" lIns="91440" tIns="45720" rIns="91440" bIns="45720"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en-US"/>
            </a:defPPr>
            <a:lvl1pPr algn="ctr">
              <a:lnSpc>
                <a:spcPct val="90000"/>
              </a:lnSpc>
              <a:spcBef>
                <a:spcPct val="0"/>
              </a:spcBef>
              <a:buNone/>
              <a:defRPr sz="3200" b="1" cap="all" spc="50" baseline="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r>
              <a:rPr lang="it-IT" sz="2800" dirty="0" err="1" smtClean="0"/>
              <a:t>MECHANiCAL</a:t>
            </a:r>
            <a:r>
              <a:rPr lang="it-IT" sz="2800" dirty="0" smtClean="0"/>
              <a:t> DEFORMATION: GDG </a:t>
            </a:r>
            <a:r>
              <a:rPr lang="it-IT" sz="2800" dirty="0"/>
              <a:t>- </a:t>
            </a:r>
            <a:r>
              <a:rPr lang="it-IT" sz="2800" dirty="0" err="1" smtClean="0"/>
              <a:t>process</a:t>
            </a:r>
            <a:endParaRPr lang="it-IT" sz="2800" dirty="0"/>
          </a:p>
        </p:txBody>
      </p:sp>
      <p:sp>
        <p:nvSpPr>
          <p:cNvPr id="83" name="Ovale 82"/>
          <p:cNvSpPr>
            <a:spLocks noChangeAspect="1"/>
          </p:cNvSpPr>
          <p:nvPr/>
        </p:nvSpPr>
        <p:spPr>
          <a:xfrm>
            <a:off x="6919914" y="1725614"/>
            <a:ext cx="255587" cy="25558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84" name="Ovale 83"/>
          <p:cNvSpPr>
            <a:spLocks noChangeAspect="1"/>
          </p:cNvSpPr>
          <p:nvPr/>
        </p:nvSpPr>
        <p:spPr>
          <a:xfrm>
            <a:off x="6919914" y="3767139"/>
            <a:ext cx="255587" cy="25558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42950">
              <a:defRPr/>
            </a:pPr>
            <a:endParaRPr lang="it-IT" sz="1463">
              <a:solidFill>
                <a:prstClr val="white"/>
              </a:solidFill>
            </a:endParaRPr>
          </a:p>
        </p:txBody>
      </p:sp>
      <p:sp>
        <p:nvSpPr>
          <p:cNvPr id="85" name="Cilindro 84"/>
          <p:cNvSpPr>
            <a:spLocks noChangeAspect="1"/>
          </p:cNvSpPr>
          <p:nvPr/>
        </p:nvSpPr>
        <p:spPr>
          <a:xfrm rot="16200000">
            <a:off x="4421188" y="5384801"/>
            <a:ext cx="595313" cy="55562"/>
          </a:xfrm>
          <a:prstGeom prst="can">
            <a:avLst>
              <a:gd name="adj" fmla="val 50000"/>
            </a:avLst>
          </a:prstGeom>
          <a:solidFill>
            <a:schemeClr val="tx1"/>
          </a:solidFill>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prstClr val="white"/>
              </a:solidFill>
            </a:endParaRPr>
          </a:p>
        </p:txBody>
      </p:sp>
      <p:grpSp>
        <p:nvGrpSpPr>
          <p:cNvPr id="86" name="Gruppo 85"/>
          <p:cNvGrpSpPr>
            <a:grpSpLocks noChangeAspect="1"/>
          </p:cNvGrpSpPr>
          <p:nvPr/>
        </p:nvGrpSpPr>
        <p:grpSpPr bwMode="auto">
          <a:xfrm>
            <a:off x="5322888" y="4040189"/>
            <a:ext cx="2768600" cy="2636837"/>
            <a:chOff x="7523436" y="4720109"/>
            <a:chExt cx="2165411" cy="1838378"/>
          </a:xfrm>
        </p:grpSpPr>
        <p:pic>
          <p:nvPicPr>
            <p:cNvPr id="87" name="Immagine 86" descr="pinza-alicate-.png"/>
            <p:cNvPicPr>
              <a:picLocks/>
            </p:cNvPicPr>
            <p:nvPr/>
          </p:nvPicPr>
          <p:blipFill rotWithShape="1">
            <a:blip r:embed="rId2">
              <a:duotone>
                <a:schemeClr val="bg2">
                  <a:shade val="45000"/>
                  <a:satMod val="135000"/>
                </a:schemeClr>
                <a:prstClr val="white"/>
              </a:duotone>
              <a:extLst>
                <a:ext uri="{28A0092B-C50C-407E-A947-70E740481C1C}">
                  <a14:useLocalDpi xmlns:a14="http://schemas.microsoft.com/office/drawing/2010/main" val="0"/>
                </a:ext>
              </a:extLst>
            </a:blip>
            <a:srcRect l="2" t="2637" r="45122" b="47940"/>
            <a:stretch/>
          </p:blipFill>
          <p:spPr>
            <a:xfrm rot="2682354" flipV="1">
              <a:off x="7582675" y="4720109"/>
              <a:ext cx="2106172" cy="1838378"/>
            </a:xfrm>
            <a:prstGeom prst="rect">
              <a:avLst/>
            </a:prstGeom>
          </p:spPr>
        </p:pic>
        <p:sp>
          <p:nvSpPr>
            <p:cNvPr id="88" name="Freccia giù 122"/>
            <p:cNvSpPr/>
            <p:nvPr/>
          </p:nvSpPr>
          <p:spPr>
            <a:xfrm rot="16200000">
              <a:off x="7767353" y="5258692"/>
              <a:ext cx="192581" cy="680416"/>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742950">
                <a:defRPr/>
              </a:pPr>
              <a:endParaRPr lang="it-IT" sz="1463">
                <a:solidFill>
                  <a:prstClr val="white"/>
                </a:solidFill>
              </a:endParaRPr>
            </a:p>
          </p:txBody>
        </p:sp>
      </p:grpSp>
      <p:sp>
        <p:nvSpPr>
          <p:cNvPr id="89" name="CasellaDiTesto 88"/>
          <p:cNvSpPr txBox="1"/>
          <p:nvPr/>
        </p:nvSpPr>
        <p:spPr>
          <a:xfrm>
            <a:off x="95903" y="720504"/>
            <a:ext cx="3919022" cy="400110"/>
          </a:xfrm>
          <a:prstGeom prst="rect">
            <a:avLst/>
          </a:prstGeom>
          <a:noFill/>
        </p:spPr>
        <p:txBody>
          <a:bodyPr wrap="none">
            <a:spAutoFit/>
          </a:bodyPr>
          <a:lstStyle/>
          <a:p>
            <a:pPr defTabSz="742950">
              <a:defRPr/>
            </a:pPr>
            <a:r>
              <a:rPr lang="it-IT" sz="2000" dirty="0">
                <a:solidFill>
                  <a:srgbClr val="002060"/>
                </a:solidFill>
              </a:rPr>
              <a:t>Groove-</a:t>
            </a:r>
            <a:r>
              <a:rPr lang="it-IT" sz="2000" dirty="0" err="1">
                <a:solidFill>
                  <a:srgbClr val="002060"/>
                </a:solidFill>
              </a:rPr>
              <a:t>rolling</a:t>
            </a:r>
            <a:r>
              <a:rPr lang="it-IT" sz="2000" dirty="0">
                <a:solidFill>
                  <a:srgbClr val="002060"/>
                </a:solidFill>
              </a:rPr>
              <a:t> / </a:t>
            </a:r>
            <a:r>
              <a:rPr lang="it-IT" sz="2000" dirty="0" err="1">
                <a:solidFill>
                  <a:srgbClr val="002060"/>
                </a:solidFill>
              </a:rPr>
              <a:t>drawing</a:t>
            </a:r>
            <a:r>
              <a:rPr lang="it-IT" sz="2000" dirty="0">
                <a:solidFill>
                  <a:srgbClr val="002060"/>
                </a:solidFill>
              </a:rPr>
              <a:t> </a:t>
            </a:r>
            <a:r>
              <a:rPr lang="it-IT" sz="2000" dirty="0" err="1">
                <a:solidFill>
                  <a:srgbClr val="002060"/>
                </a:solidFill>
              </a:rPr>
              <a:t>alternation</a:t>
            </a:r>
            <a:endParaRPr lang="it-IT" sz="2000" dirty="0">
              <a:solidFill>
                <a:srgbClr val="002060"/>
              </a:solidFill>
            </a:endParaRPr>
          </a:p>
        </p:txBody>
      </p:sp>
      <p:graphicFrame>
        <p:nvGraphicFramePr>
          <p:cNvPr id="95" name="Diagramma 94"/>
          <p:cNvGraphicFramePr/>
          <p:nvPr>
            <p:extLst>
              <p:ext uri="{D42A27DB-BD31-4B8C-83A1-F6EECF244321}">
                <p14:modId xmlns:p14="http://schemas.microsoft.com/office/powerpoint/2010/main" val="1239124363"/>
              </p:ext>
            </p:extLst>
          </p:nvPr>
        </p:nvGraphicFramePr>
        <p:xfrm>
          <a:off x="173895" y="1196753"/>
          <a:ext cx="4704960" cy="6751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92" name="Gruppo 91"/>
          <p:cNvGrpSpPr/>
          <p:nvPr/>
        </p:nvGrpSpPr>
        <p:grpSpPr>
          <a:xfrm>
            <a:off x="160259" y="2536826"/>
            <a:ext cx="3927825" cy="3665396"/>
            <a:chOff x="2063752" y="1052515"/>
            <a:chExt cx="3927825" cy="3665396"/>
          </a:xfrm>
        </p:grpSpPr>
        <p:pic>
          <p:nvPicPr>
            <p:cNvPr id="93" name="Immagine 1"/>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63752" y="1052515"/>
              <a:ext cx="3927825" cy="2710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 name="CasellaDiTesto 93"/>
            <p:cNvSpPr txBox="1"/>
            <p:nvPr/>
          </p:nvSpPr>
          <p:spPr>
            <a:xfrm>
              <a:off x="2525409" y="3794581"/>
              <a:ext cx="3004510" cy="923330"/>
            </a:xfrm>
            <a:prstGeom prst="rect">
              <a:avLst/>
            </a:prstGeom>
            <a:noFill/>
          </p:spPr>
          <p:txBody>
            <a:bodyPr wrap="square">
              <a:spAutoFit/>
            </a:bodyPr>
            <a:lstStyle/>
            <a:p>
              <a:pPr>
                <a:defRPr/>
              </a:pPr>
              <a:r>
                <a:rPr lang="en-US" dirty="0">
                  <a:solidFill>
                    <a:srgbClr val="002060"/>
                  </a:solidFill>
                </a:rPr>
                <a:t>Not a </a:t>
              </a:r>
              <a:r>
                <a:rPr lang="en-US" dirty="0" smtClean="0">
                  <a:solidFill>
                    <a:srgbClr val="002060"/>
                  </a:solidFill>
                </a:rPr>
                <a:t>fully dense </a:t>
              </a:r>
              <a:r>
                <a:rPr lang="en-US" dirty="0">
                  <a:solidFill>
                    <a:srgbClr val="002060"/>
                  </a:solidFill>
                </a:rPr>
                <a:t>wire but </a:t>
              </a:r>
              <a:endParaRPr lang="en-US" dirty="0" smtClean="0">
                <a:solidFill>
                  <a:srgbClr val="002060"/>
                </a:solidFill>
              </a:endParaRPr>
            </a:p>
            <a:p>
              <a:pPr marL="285750" indent="-285750">
                <a:buBlip>
                  <a:blip r:embed="rId9"/>
                </a:buBlip>
                <a:defRPr/>
              </a:pPr>
              <a:r>
                <a:rPr lang="en-US" dirty="0" smtClean="0">
                  <a:solidFill>
                    <a:srgbClr val="002060"/>
                  </a:solidFill>
                </a:rPr>
                <a:t>low </a:t>
              </a:r>
              <a:r>
                <a:rPr lang="en-US" dirty="0">
                  <a:solidFill>
                    <a:srgbClr val="002060"/>
                  </a:solidFill>
                </a:rPr>
                <a:t>residual </a:t>
              </a:r>
              <a:r>
                <a:rPr lang="en-US" dirty="0" smtClean="0">
                  <a:solidFill>
                    <a:srgbClr val="002060"/>
                  </a:solidFill>
                </a:rPr>
                <a:t>porosity </a:t>
              </a:r>
            </a:p>
            <a:p>
              <a:pPr marL="285750" indent="-285750">
                <a:buBlip>
                  <a:blip r:embed="rId9"/>
                </a:buBlip>
                <a:defRPr/>
              </a:pPr>
              <a:r>
                <a:rPr lang="en-US" dirty="0" smtClean="0">
                  <a:solidFill>
                    <a:srgbClr val="002060"/>
                  </a:solidFill>
                </a:rPr>
                <a:t> </a:t>
              </a:r>
              <a:r>
                <a:rPr lang="it-IT" dirty="0" smtClean="0">
                  <a:solidFill>
                    <a:srgbClr val="002060"/>
                  </a:solidFill>
                </a:rPr>
                <a:t>no </a:t>
              </a:r>
              <a:r>
                <a:rPr lang="it-IT" dirty="0" err="1" smtClean="0">
                  <a:solidFill>
                    <a:srgbClr val="002060"/>
                  </a:solidFill>
                </a:rPr>
                <a:t>bubbles</a:t>
              </a:r>
              <a:endParaRPr lang="it-IT" dirty="0">
                <a:solidFill>
                  <a:srgbClr val="002060"/>
                </a:solidFill>
              </a:endParaRPr>
            </a:p>
          </p:txBody>
        </p:sp>
      </p:grpSp>
      <p:sp>
        <p:nvSpPr>
          <p:cNvPr id="90" name="CasellaDiTesto 89"/>
          <p:cNvSpPr txBox="1"/>
          <p:nvPr/>
        </p:nvSpPr>
        <p:spPr>
          <a:xfrm>
            <a:off x="8887786" y="1292932"/>
            <a:ext cx="2729591" cy="369332"/>
          </a:xfrm>
          <a:prstGeom prst="rect">
            <a:avLst/>
          </a:prstGeom>
          <a:solidFill>
            <a:schemeClr val="accent1">
              <a:lumMod val="60000"/>
              <a:lumOff val="40000"/>
            </a:schemeClr>
          </a:solidFill>
        </p:spPr>
        <p:txBody>
          <a:bodyPr wrap="square" rtlCol="0">
            <a:spAutoFit/>
          </a:bodyPr>
          <a:lstStyle/>
          <a:p>
            <a:pPr algn="ctr"/>
            <a:r>
              <a:rPr lang="it-IT" dirty="0" smtClean="0"/>
              <a:t>GROOVE-ROLLING</a:t>
            </a:r>
            <a:endParaRPr lang="en-US" dirty="0"/>
          </a:p>
        </p:txBody>
      </p:sp>
      <p:sp>
        <p:nvSpPr>
          <p:cNvPr id="96" name="CasellaDiTesto 95"/>
          <p:cNvSpPr txBox="1"/>
          <p:nvPr/>
        </p:nvSpPr>
        <p:spPr>
          <a:xfrm>
            <a:off x="8903094" y="3967076"/>
            <a:ext cx="2729591" cy="369332"/>
          </a:xfrm>
          <a:prstGeom prst="rect">
            <a:avLst/>
          </a:prstGeom>
          <a:solidFill>
            <a:schemeClr val="accent1">
              <a:lumMod val="60000"/>
              <a:lumOff val="40000"/>
            </a:schemeClr>
          </a:solidFill>
        </p:spPr>
        <p:txBody>
          <a:bodyPr wrap="square" rtlCol="0">
            <a:spAutoFit/>
          </a:bodyPr>
          <a:lstStyle/>
          <a:p>
            <a:pPr algn="ctr"/>
            <a:r>
              <a:rPr lang="it-IT" dirty="0" smtClean="0"/>
              <a:t>DRAWING</a:t>
            </a:r>
            <a:endParaRPr lang="en-US" dirty="0"/>
          </a:p>
        </p:txBody>
      </p:sp>
      <p:pic>
        <p:nvPicPr>
          <p:cNvPr id="97" name="Picture 2"/>
          <p:cNvPicPr>
            <a:picLocks noChangeAspect="1" noChangeArrowheads="1"/>
          </p:cNvPicPr>
          <p:nvPr/>
        </p:nvPicPr>
        <p:blipFill>
          <a:blip r:embed="rId10" cstate="print"/>
          <a:srcRect/>
          <a:stretch>
            <a:fillRect/>
          </a:stretch>
        </p:blipFill>
        <p:spPr bwMode="auto">
          <a:xfrm>
            <a:off x="11246596" y="5506377"/>
            <a:ext cx="772177" cy="111000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870415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withEffect">
                                  <p:stCondLst>
                                    <p:cond delay="0"/>
                                  </p:stCondLst>
                                  <p:childTnLst>
                                    <p:animRot by="-21600000">
                                      <p:cBhvr>
                                        <p:cTn id="6" dur="5000" fill="hold"/>
                                        <p:tgtEl>
                                          <p:spTgt spid="78"/>
                                        </p:tgtEl>
                                        <p:attrNameLst>
                                          <p:attrName>r</p:attrName>
                                        </p:attrNameLst>
                                      </p:cBhvr>
                                    </p:animRot>
                                  </p:childTnLst>
                                </p:cTn>
                              </p:par>
                              <p:par>
                                <p:cTn id="7" presetID="8" presetClass="emph" presetSubtype="0" fill="hold" nodeType="withEffect">
                                  <p:stCondLst>
                                    <p:cond delay="0"/>
                                  </p:stCondLst>
                                  <p:childTnLst>
                                    <p:animRot by="21600000">
                                      <p:cBhvr>
                                        <p:cTn id="8" dur="5000" fill="hold"/>
                                        <p:tgtEl>
                                          <p:spTgt spid="76"/>
                                        </p:tgtEl>
                                        <p:attrNameLst>
                                          <p:attrName>r</p:attrName>
                                        </p:attrNameLst>
                                      </p:cBhvr>
                                    </p:animRot>
                                  </p:childTnLst>
                                </p:cTn>
                              </p:par>
                              <p:par>
                                <p:cTn id="9" presetID="0" presetClass="path" presetSubtype="0" accel="50000" decel="50000" fill="hold" grpId="0" nodeType="withEffect">
                                  <p:stCondLst>
                                    <p:cond delay="0"/>
                                  </p:stCondLst>
                                  <p:childTnLst>
                                    <p:animMotion origin="layout" path="M 0.00091 -0.00093 C 0.00091 -0.0007 0.18138 -0.00185 0.36198 -0.00278 " pathEditMode="relative" rAng="0" ptsTypes="AA">
                                      <p:cBhvr>
                                        <p:cTn id="10" dur="5000" fill="hold"/>
                                        <p:tgtEl>
                                          <p:spTgt spid="13"/>
                                        </p:tgtEl>
                                        <p:attrNameLst>
                                          <p:attrName>ppt_x</p:attrName>
                                          <p:attrName>ppt_y</p:attrName>
                                        </p:attrNameLst>
                                      </p:cBhvr>
                                      <p:rCtr x="18047" y="-93"/>
                                    </p:animMotion>
                                  </p:childTnLst>
                                </p:cTn>
                              </p:par>
                              <p:par>
                                <p:cTn id="11" presetID="0" presetClass="path" presetSubtype="0" accel="50000" decel="50000" fill="hold" grpId="0" nodeType="withEffect">
                                  <p:stCondLst>
                                    <p:cond delay="0"/>
                                  </p:stCondLst>
                                  <p:childTnLst>
                                    <p:animMotion origin="layout" path="M 2.70833E-6 4.07407E-6 C 2.70833E-6 4.07407E-6 0.16888 4.07407E-6 0.33789 4.07407E-6 " pathEditMode="relative" rAng="0" ptsTypes="AA">
                                      <p:cBhvr>
                                        <p:cTn id="12" dur="5000" fill="hold"/>
                                        <p:tgtEl>
                                          <p:spTgt spid="21"/>
                                        </p:tgtEl>
                                        <p:attrNameLst>
                                          <p:attrName>ppt_x</p:attrName>
                                          <p:attrName>ppt_y</p:attrName>
                                        </p:attrNameLst>
                                      </p:cBhvr>
                                      <p:rCtr x="16888" y="0"/>
                                    </p:animMotion>
                                  </p:childTnLst>
                                </p:cTn>
                              </p:par>
                              <p:par>
                                <p:cTn id="13" presetID="0" presetClass="path" presetSubtype="0" accel="50000" decel="50000" fill="hold" grpId="0" nodeType="withEffect">
                                  <p:stCondLst>
                                    <p:cond delay="0"/>
                                  </p:stCondLst>
                                  <p:childTnLst>
                                    <p:animMotion origin="layout" path="M 5E-6 4.44444E-6 C 0.1142 0.00787 0.22878 0.01597 0.28659 0.01851 C 0.34428 0.02129 0.33633 0.01527 0.34636 0.01481 " pathEditMode="relative" rAng="0" ptsTypes="AAA">
                                      <p:cBhvr>
                                        <p:cTn id="14" dur="5000" fill="hold"/>
                                        <p:tgtEl>
                                          <p:spTgt spid="15"/>
                                        </p:tgtEl>
                                        <p:attrNameLst>
                                          <p:attrName>ppt_x</p:attrName>
                                          <p:attrName>ppt_y</p:attrName>
                                        </p:attrNameLst>
                                      </p:cBhvr>
                                      <p:rCtr x="17318" y="949"/>
                                    </p:animMotion>
                                  </p:childTnLst>
                                </p:cTn>
                              </p:par>
                              <p:par>
                                <p:cTn id="15" presetID="0" presetClass="path" presetSubtype="0" accel="50000" decel="50000" fill="hold" grpId="0" nodeType="withEffect">
                                  <p:stCondLst>
                                    <p:cond delay="0"/>
                                  </p:stCondLst>
                                  <p:childTnLst>
                                    <p:animMotion origin="layout" path="M -8.33333E-7 -7.40741E-7 C 0.08555 0.00208 0.17136 0.00486 0.23138 0.00579 C 0.29167 0.00718 0.33893 0.00579 0.36094 0.00579 " pathEditMode="relative" rAng="0" ptsTypes="AAA">
                                      <p:cBhvr>
                                        <p:cTn id="16" dur="5000" fill="hold"/>
                                        <p:tgtEl>
                                          <p:spTgt spid="12"/>
                                        </p:tgtEl>
                                        <p:attrNameLst>
                                          <p:attrName>ppt_x</p:attrName>
                                          <p:attrName>ppt_y</p:attrName>
                                        </p:attrNameLst>
                                      </p:cBhvr>
                                      <p:rCtr x="18047" y="301"/>
                                    </p:animMotion>
                                  </p:childTnLst>
                                </p:cTn>
                              </p:par>
                              <p:par>
                                <p:cTn id="17" presetID="0" presetClass="path" presetSubtype="0" accel="50000" decel="50000" fill="hold" grpId="0" nodeType="withEffect">
                                  <p:stCondLst>
                                    <p:cond delay="0"/>
                                  </p:stCondLst>
                                  <p:childTnLst>
                                    <p:animMotion origin="layout" path="M 3.33333E-6 -0.0007 C 0.0625 0.02199 0.12513 0.0449 0.1806 0.05115 C 0.23593 0.0574 0.28437 0.04745 0.33281 0.0375 " pathEditMode="relative" rAng="0" ptsTypes="AAA">
                                      <p:cBhvr>
                                        <p:cTn id="18" dur="5000" fill="hold"/>
                                        <p:tgtEl>
                                          <p:spTgt spid="9"/>
                                        </p:tgtEl>
                                        <p:attrNameLst>
                                          <p:attrName>ppt_x</p:attrName>
                                          <p:attrName>ppt_y</p:attrName>
                                        </p:attrNameLst>
                                      </p:cBhvr>
                                      <p:rCtr x="16641" y="2685"/>
                                    </p:animMotion>
                                  </p:childTnLst>
                                </p:cTn>
                              </p:par>
                              <p:par>
                                <p:cTn id="19" presetID="0" presetClass="path" presetSubtype="0" accel="50000" decel="50000" fill="hold" grpId="0" nodeType="withEffect">
                                  <p:stCondLst>
                                    <p:cond delay="0"/>
                                  </p:stCondLst>
                                  <p:childTnLst>
                                    <p:animMotion origin="layout" path="M 0.00052 -4.07407E-6 C 0.07344 0.02061 0.14635 0.04144 0.2056 0.04862 C 0.26471 0.05579 0.31002 0.04931 0.3556 0.04306 " pathEditMode="relative" rAng="0" ptsTypes="AAA">
                                      <p:cBhvr>
                                        <p:cTn id="20" dur="5000" fill="hold"/>
                                        <p:tgtEl>
                                          <p:spTgt spid="10"/>
                                        </p:tgtEl>
                                        <p:attrNameLst>
                                          <p:attrName>ppt_x</p:attrName>
                                          <p:attrName>ppt_y</p:attrName>
                                        </p:attrNameLst>
                                      </p:cBhvr>
                                      <p:rCtr x="17747" y="2569"/>
                                    </p:animMotion>
                                  </p:childTnLst>
                                </p:cTn>
                              </p:par>
                              <p:par>
                                <p:cTn id="21" presetID="0" presetClass="path" presetSubtype="0" accel="50000" decel="50000" fill="hold" grpId="0" nodeType="withEffect">
                                  <p:stCondLst>
                                    <p:cond delay="0"/>
                                  </p:stCondLst>
                                  <p:childTnLst>
                                    <p:animMotion origin="layout" path="M -3.33333E-6 -4.81481E-6 C 0.0849 -0.00185 0.17032 -0.003 0.2224 -0.00648 C 0.27487 -0.00995 0.29076 -0.01944 0.31355 -0.0206 C 0.33646 -0.02083 0.35157 -0.01342 0.35938 -0.0125 " pathEditMode="relative" rAng="0" ptsTypes="AAAA">
                                      <p:cBhvr>
                                        <p:cTn id="22" dur="5000" fill="hold"/>
                                        <p:tgtEl>
                                          <p:spTgt spid="14"/>
                                        </p:tgtEl>
                                        <p:attrNameLst>
                                          <p:attrName>ppt_x</p:attrName>
                                          <p:attrName>ppt_y</p:attrName>
                                        </p:attrNameLst>
                                      </p:cBhvr>
                                      <p:rCtr x="17969" y="-1042"/>
                                    </p:animMotion>
                                  </p:childTnLst>
                                </p:cTn>
                              </p:par>
                              <p:par>
                                <p:cTn id="23" presetID="26" presetClass="emph" presetSubtype="0" repeatCount="10000" fill="hold" grpId="0" nodeType="withEffect">
                                  <p:stCondLst>
                                    <p:cond delay="0"/>
                                  </p:stCondLst>
                                  <p:childTnLst>
                                    <p:animEffect transition="out" filter="fade">
                                      <p:cBhvr>
                                        <p:cTn id="24" dur="500" tmFilter="0, 0; .2, .5; .8, .5; 1, 0"/>
                                        <p:tgtEl>
                                          <p:spTgt spid="77"/>
                                        </p:tgtEl>
                                      </p:cBhvr>
                                    </p:animEffect>
                                    <p:animScale>
                                      <p:cBhvr>
                                        <p:cTn id="25" dur="250" autoRev="1" fill="hold"/>
                                        <p:tgtEl>
                                          <p:spTgt spid="77"/>
                                        </p:tgtEl>
                                      </p:cBhvr>
                                      <p:by x="105000" y="105000"/>
                                    </p:animScale>
                                  </p:childTnLst>
                                </p:cTn>
                              </p:par>
                              <p:par>
                                <p:cTn id="26" presetID="0" presetClass="path" presetSubtype="0" accel="50000" decel="50000" fill="hold" grpId="0" nodeType="withEffect">
                                  <p:stCondLst>
                                    <p:cond delay="0"/>
                                  </p:stCondLst>
                                  <p:childTnLst>
                                    <p:animMotion origin="layout" path="M -1.875E-6 1.11111E-6 C 0.07344 0.00116 0.1474 0.00231 0.18906 0.00393 C 0.2306 0.00555 0.22878 0.00717 0.24987 0.00926 C 0.27071 0.01134 0.2974 0.01458 0.31406 0.0162 C 0.3306 0.01782 0.34336 0.01875 0.34935 0.01921 " pathEditMode="relative" rAng="0" ptsTypes="AAAAA">
                                      <p:cBhvr>
                                        <p:cTn id="27" dur="5000" fill="hold"/>
                                        <p:tgtEl>
                                          <p:spTgt spid="22"/>
                                        </p:tgtEl>
                                        <p:attrNameLst>
                                          <p:attrName>ppt_x</p:attrName>
                                          <p:attrName>ppt_y</p:attrName>
                                        </p:attrNameLst>
                                      </p:cBhvr>
                                      <p:rCtr x="17461" y="949"/>
                                    </p:animMotion>
                                  </p:childTnLst>
                                </p:cTn>
                              </p:par>
                              <p:par>
                                <p:cTn id="28" presetID="0" presetClass="path" presetSubtype="0" accel="50000" decel="50000" fill="hold" grpId="0" nodeType="withEffect">
                                  <p:stCondLst>
                                    <p:cond delay="0"/>
                                  </p:stCondLst>
                                  <p:childTnLst>
                                    <p:animMotion origin="layout" path="M -2.70833E-6 3.7037E-6 C 0.1142 0.01597 0.2293 0.03287 0.2875 0.03819 C 0.34532 0.04444 0.33737 0.03148 0.34779 0.03032 " pathEditMode="relative" rAng="0" ptsTypes="AAA">
                                      <p:cBhvr>
                                        <p:cTn id="29" dur="5000" fill="hold"/>
                                        <p:tgtEl>
                                          <p:spTgt spid="8"/>
                                        </p:tgtEl>
                                        <p:attrNameLst>
                                          <p:attrName>ppt_x</p:attrName>
                                          <p:attrName>ppt_y</p:attrName>
                                        </p:attrNameLst>
                                      </p:cBhvr>
                                      <p:rCtr x="17383" y="1991"/>
                                    </p:animMotion>
                                  </p:childTnLst>
                                </p:cTn>
                              </p:par>
                              <p:par>
                                <p:cTn id="30" presetID="0" presetClass="path" presetSubtype="0" accel="50000" decel="50000" fill="hold" grpId="0" nodeType="withEffect">
                                  <p:stCondLst>
                                    <p:cond delay="0"/>
                                  </p:stCondLst>
                                  <p:childTnLst>
                                    <p:animMotion origin="layout" path="M -4.79167E-6 -2.59259E-6 C 0.07904 0.0081 0.15925 0.02477 0.21511 0.0294 C 0.27149 0.04306 0.31602 0.0294 0.33711 0.0294 " pathEditMode="relative" rAng="0" ptsTypes="AAA">
                                      <p:cBhvr>
                                        <p:cTn id="31" dur="5000" fill="hold"/>
                                        <p:tgtEl>
                                          <p:spTgt spid="7"/>
                                        </p:tgtEl>
                                        <p:attrNameLst>
                                          <p:attrName>ppt_x</p:attrName>
                                          <p:attrName>ppt_y</p:attrName>
                                        </p:attrNameLst>
                                      </p:cBhvr>
                                      <p:rCtr x="16849" y="1759"/>
                                    </p:animMotion>
                                  </p:childTnLst>
                                </p:cTn>
                              </p:par>
                              <p:par>
                                <p:cTn id="32" presetID="0" presetClass="path" presetSubtype="0" accel="50000" decel="50000" fill="hold" grpId="0" nodeType="withEffect">
                                  <p:stCondLst>
                                    <p:cond delay="0"/>
                                  </p:stCondLst>
                                  <p:childTnLst>
                                    <p:animMotion origin="layout" path="M -8.33333E-7 -2.22222E-6 C 0.04076 -2.22222E-6 0.08229 -2.22222E-6 0.13086 0.00278 C 0.18008 0.00556 0.25833 0.01435 0.29232 0.0169 C 0.32565 0.02084 0.32982 0.01991 0.33477 0.01991 " pathEditMode="relative" rAng="0" ptsTypes="AAAA">
                                      <p:cBhvr>
                                        <p:cTn id="33" dur="5000" fill="hold"/>
                                        <p:tgtEl>
                                          <p:spTgt spid="20"/>
                                        </p:tgtEl>
                                        <p:attrNameLst>
                                          <p:attrName>ppt_x</p:attrName>
                                          <p:attrName>ppt_y</p:attrName>
                                        </p:attrNameLst>
                                      </p:cBhvr>
                                      <p:rCtr x="16732" y="995"/>
                                    </p:animMotion>
                                  </p:childTnLst>
                                </p:cTn>
                              </p:par>
                              <p:par>
                                <p:cTn id="34" presetID="0" presetClass="path" presetSubtype="0" accel="50000" decel="50000" fill="hold" grpId="0" nodeType="withEffect">
                                  <p:stCondLst>
                                    <p:cond delay="0"/>
                                  </p:stCondLst>
                                  <p:childTnLst>
                                    <p:animMotion origin="layout" path="M 6.25E-7 1.85185E-6 C 0.08333 -0.00718 0.16771 -0.01505 0.22044 -0.01945 C 0.27292 -0.02384 0.29323 -0.02894 0.31575 -0.02894 C 0.33841 -0.02894 0.34844 -0.02384 0.35638 -0.02199 " pathEditMode="relative" rAng="0" ptsTypes="AAAA">
                                      <p:cBhvr>
                                        <p:cTn id="35" dur="5000" fill="hold"/>
                                        <p:tgtEl>
                                          <p:spTgt spid="16"/>
                                        </p:tgtEl>
                                        <p:attrNameLst>
                                          <p:attrName>ppt_x</p:attrName>
                                          <p:attrName>ppt_y</p:attrName>
                                        </p:attrNameLst>
                                      </p:cBhvr>
                                      <p:rCtr x="17812" y="-1458"/>
                                    </p:animMotion>
                                  </p:childTnLst>
                                </p:cTn>
                              </p:par>
                              <p:par>
                                <p:cTn id="36" presetID="0" presetClass="path" presetSubtype="0" accel="50000" decel="50000" fill="hold" grpId="0" nodeType="withEffect">
                                  <p:stCondLst>
                                    <p:cond delay="0"/>
                                  </p:stCondLst>
                                  <p:childTnLst>
                                    <p:animMotion origin="layout" path="M -1.45833E-6 4.07407E-6 C 0.053 -0.00209 0.10729 -0.00348 0.14479 -0.00741 C 0.18242 -0.01158 0.1918 -0.02315 0.225 -0.02524 C 0.25833 -0.02547 0.30104 -0.02315 0.34544 -0.01945 " pathEditMode="relative" rAng="0" ptsTypes="AAAA">
                                      <p:cBhvr>
                                        <p:cTn id="37" dur="5000" fill="hold"/>
                                        <p:tgtEl>
                                          <p:spTgt spid="17"/>
                                        </p:tgtEl>
                                        <p:attrNameLst>
                                          <p:attrName>ppt_x</p:attrName>
                                          <p:attrName>ppt_y</p:attrName>
                                        </p:attrNameLst>
                                      </p:cBhvr>
                                      <p:rCtr x="17266" y="-1273"/>
                                    </p:animMotion>
                                  </p:childTnLst>
                                </p:cTn>
                              </p:par>
                              <p:par>
                                <p:cTn id="38" presetID="0" presetClass="path" presetSubtype="0" accel="50000" decel="50000" fill="hold" grpId="0" nodeType="withEffect">
                                  <p:stCondLst>
                                    <p:cond delay="0"/>
                                  </p:stCondLst>
                                  <p:childTnLst>
                                    <p:animMotion origin="layout" path="M -3.95833E-6 2.59259E-6 C 0.02435 -0.01644 0.04909 -0.03426 0.1043 -0.03959 C 0.15951 -0.04445 0.24493 -0.03704 0.33112 -0.0294 " pathEditMode="relative" rAng="0" ptsTypes="AAA">
                                      <p:cBhvr>
                                        <p:cTn id="39" dur="5000" fill="hold"/>
                                        <p:tgtEl>
                                          <p:spTgt spid="18"/>
                                        </p:tgtEl>
                                        <p:attrNameLst>
                                          <p:attrName>ppt_x</p:attrName>
                                          <p:attrName>ppt_y</p:attrName>
                                        </p:attrNameLst>
                                      </p:cBhvr>
                                      <p:rCtr x="16549" y="-2060"/>
                                    </p:animMotion>
                                  </p:childTnLst>
                                </p:cTn>
                              </p:par>
                              <p:par>
                                <p:cTn id="40" presetID="0" presetClass="path" presetSubtype="0" accel="50000" decel="50000" fill="hold" grpId="0" nodeType="withEffect">
                                  <p:stCondLst>
                                    <p:cond delay="0"/>
                                  </p:stCondLst>
                                  <p:childTnLst>
                                    <p:animMotion origin="layout" path="M -0.00117 0.00023 C 0.14727 -0.00463 0.29675 -0.00833 0.35782 -0.00995 " pathEditMode="relative" rAng="0" ptsTypes="AA">
                                      <p:cBhvr>
                                        <p:cTn id="41" dur="5000" fill="hold"/>
                                        <p:tgtEl>
                                          <p:spTgt spid="19"/>
                                        </p:tgtEl>
                                        <p:attrNameLst>
                                          <p:attrName>ppt_x</p:attrName>
                                          <p:attrName>ppt_y</p:attrName>
                                        </p:attrNameLst>
                                      </p:cBhvr>
                                      <p:rCtr x="17943" y="-509"/>
                                    </p:animMotion>
                                  </p:childTnLst>
                                </p:cTn>
                              </p:par>
                              <p:par>
                                <p:cTn id="42" presetID="0" presetClass="path" presetSubtype="0" accel="50000" decel="50000" fill="hold" grpId="0" nodeType="withEffect">
                                  <p:stCondLst>
                                    <p:cond delay="0"/>
                                  </p:stCondLst>
                                  <p:childTnLst>
                                    <p:animMotion origin="layout" path="M 1.04167E-6 2.59259E-6 C 0.08112 0.00416 0.16315 0.01203 0.22083 0.01435 C 0.27825 0.02083 0.32383 0.01435 0.34531 0.01435 " pathEditMode="relative" rAng="0" ptsTypes="AAA">
                                      <p:cBhvr>
                                        <p:cTn id="43" dur="5000" fill="hold"/>
                                        <p:tgtEl>
                                          <p:spTgt spid="11"/>
                                        </p:tgtEl>
                                        <p:attrNameLst>
                                          <p:attrName>ppt_x</p:attrName>
                                          <p:attrName>ppt_y</p:attrName>
                                        </p:attrNameLst>
                                      </p:cBhvr>
                                      <p:rCtr x="17266" y="856"/>
                                    </p:animMotion>
                                  </p:childTnLst>
                                </p:cTn>
                              </p:par>
                              <p:par>
                                <p:cTn id="44" presetID="26" presetClass="emph" presetSubtype="0" repeatCount="10000" fill="hold" grpId="0" nodeType="withEffect">
                                  <p:stCondLst>
                                    <p:cond delay="0"/>
                                  </p:stCondLst>
                                  <p:childTnLst>
                                    <p:animEffect transition="out" filter="fade">
                                      <p:cBhvr>
                                        <p:cTn id="45" dur="500" tmFilter="0, 0; .2, .5; .8, .5; 1, 0"/>
                                        <p:tgtEl>
                                          <p:spTgt spid="79"/>
                                        </p:tgtEl>
                                      </p:cBhvr>
                                    </p:animEffect>
                                    <p:animScale>
                                      <p:cBhvr>
                                        <p:cTn id="46" dur="250" autoRev="1" fill="hold"/>
                                        <p:tgtEl>
                                          <p:spTgt spid="79"/>
                                        </p:tgtEl>
                                      </p:cBhvr>
                                      <p:by x="105000" y="105000"/>
                                    </p:animScale>
                                  </p:childTnLst>
                                </p:cTn>
                              </p:par>
                              <p:par>
                                <p:cTn id="47" presetID="22" presetClass="entr" presetSubtype="8" fill="hold" nodeType="withEffect">
                                  <p:stCondLst>
                                    <p:cond delay="1300"/>
                                  </p:stCondLst>
                                  <p:childTnLst>
                                    <p:set>
                                      <p:cBhvr>
                                        <p:cTn id="48" dur="1" fill="hold">
                                          <p:stCondLst>
                                            <p:cond delay="0"/>
                                          </p:stCondLst>
                                        </p:cTn>
                                        <p:tgtEl>
                                          <p:spTgt spid="2"/>
                                        </p:tgtEl>
                                        <p:attrNameLst>
                                          <p:attrName>style.visibility</p:attrName>
                                        </p:attrNameLst>
                                      </p:cBhvr>
                                      <p:to>
                                        <p:strVal val="visible"/>
                                      </p:to>
                                    </p:set>
                                    <p:animEffect transition="in" filter="wipe(left)">
                                      <p:cBhvr>
                                        <p:cTn id="49" dur="3500"/>
                                        <p:tgtEl>
                                          <p:spTgt spid="2"/>
                                        </p:tgtEl>
                                      </p:cBhvr>
                                    </p:animEffect>
                                  </p:childTnLst>
                                </p:cTn>
                              </p:par>
                              <p:par>
                                <p:cTn id="50" presetID="12" presetClass="exit" presetSubtype="2" fill="hold" grpId="0" nodeType="withEffect">
                                  <p:stCondLst>
                                    <p:cond delay="550"/>
                                  </p:stCondLst>
                                  <p:childTnLst>
                                    <p:anim calcmode="lin" valueType="num">
                                      <p:cBhvr additive="base">
                                        <p:cTn id="51" dur="4500"/>
                                        <p:tgtEl>
                                          <p:spTgt spid="29"/>
                                        </p:tgtEl>
                                        <p:attrNameLst>
                                          <p:attrName>ppt_x</p:attrName>
                                        </p:attrNameLst>
                                      </p:cBhvr>
                                      <p:tavLst>
                                        <p:tav tm="0">
                                          <p:val>
                                            <p:strVal val="#ppt_x"/>
                                          </p:val>
                                        </p:tav>
                                        <p:tav tm="100000">
                                          <p:val>
                                            <p:strVal val="#ppt_x+#ppt_w*1.125000"/>
                                          </p:val>
                                        </p:tav>
                                      </p:tavLst>
                                    </p:anim>
                                    <p:animEffect transition="out" filter="wipe(right)">
                                      <p:cBhvr>
                                        <p:cTn id="52" dur="4500"/>
                                        <p:tgtEl>
                                          <p:spTgt spid="29"/>
                                        </p:tgtEl>
                                      </p:cBhvr>
                                    </p:animEffect>
                                    <p:set>
                                      <p:cBhvr>
                                        <p:cTn id="53" dur="1" fill="hold">
                                          <p:stCondLst>
                                            <p:cond delay="4499"/>
                                          </p:stCondLst>
                                        </p:cTn>
                                        <p:tgtEl>
                                          <p:spTgt spid="29"/>
                                        </p:tgtEl>
                                        <p:attrNameLst>
                                          <p:attrName>style.visibility</p:attrName>
                                        </p:attrNameLst>
                                      </p:cBhvr>
                                      <p:to>
                                        <p:strVal val="hidden"/>
                                      </p:to>
                                    </p:set>
                                  </p:childTnLst>
                                </p:cTn>
                              </p:par>
                              <p:par>
                                <p:cTn id="54" presetID="22" presetClass="entr" presetSubtype="8" fill="hold" nodeType="withEffect">
                                  <p:stCondLst>
                                    <p:cond delay="3800"/>
                                  </p:stCondLst>
                                  <p:childTnLst>
                                    <p:set>
                                      <p:cBhvr>
                                        <p:cTn id="55" dur="1" fill="hold">
                                          <p:stCondLst>
                                            <p:cond delay="0"/>
                                          </p:stCondLst>
                                        </p:cTn>
                                        <p:tgtEl>
                                          <p:spTgt spid="30"/>
                                        </p:tgtEl>
                                        <p:attrNameLst>
                                          <p:attrName>style.visibility</p:attrName>
                                        </p:attrNameLst>
                                      </p:cBhvr>
                                      <p:to>
                                        <p:strVal val="visible"/>
                                      </p:to>
                                    </p:set>
                                    <p:animEffect transition="in" filter="wipe(left)">
                                      <p:cBhvr>
                                        <p:cTn id="56" dur="300"/>
                                        <p:tgtEl>
                                          <p:spTgt spid="30"/>
                                        </p:tgtEl>
                                      </p:cBhvr>
                                    </p:animEffect>
                                  </p:childTnLst>
                                </p:cTn>
                              </p:par>
                              <p:par>
                                <p:cTn id="57" presetID="0" presetClass="path" presetSubtype="0" accel="50000" decel="50000" fill="hold" grpId="0" nodeType="withEffect">
                                  <p:stCondLst>
                                    <p:cond delay="0"/>
                                  </p:stCondLst>
                                  <p:childTnLst>
                                    <p:animMotion origin="layout" path="M 0.00087 -0.00092 C 0.00087 -0.00069 0.18142 -0.00185 0.36198 -0.00277 " pathEditMode="relative" rAng="0" ptsTypes="AA">
                                      <p:cBhvr>
                                        <p:cTn id="58" dur="5000" fill="hold"/>
                                        <p:tgtEl>
                                          <p:spTgt spid="37"/>
                                        </p:tgtEl>
                                        <p:attrNameLst>
                                          <p:attrName>ppt_x</p:attrName>
                                          <p:attrName>ppt_y</p:attrName>
                                        </p:attrNameLst>
                                      </p:cBhvr>
                                      <p:rCtr x="18056" y="-93"/>
                                    </p:animMotion>
                                  </p:childTnLst>
                                </p:cTn>
                              </p:par>
                              <p:par>
                                <p:cTn id="59" presetID="0" presetClass="path" presetSubtype="0" accel="50000" decel="50000" fill="hold" grpId="0" nodeType="withEffect">
                                  <p:stCondLst>
                                    <p:cond delay="0"/>
                                  </p:stCondLst>
                                  <p:childTnLst>
                                    <p:animMotion origin="layout" path="M -2.77778E-7 -1.48148E-6 C -2.77778E-7 -1.48148E-6 0.16892 -1.48148E-6 0.33785 -1.48148E-6 " pathEditMode="relative" rAng="0" ptsTypes="AA">
                                      <p:cBhvr>
                                        <p:cTn id="60" dur="5000" fill="hold"/>
                                        <p:tgtEl>
                                          <p:spTgt spid="45"/>
                                        </p:tgtEl>
                                        <p:attrNameLst>
                                          <p:attrName>ppt_x</p:attrName>
                                          <p:attrName>ppt_y</p:attrName>
                                        </p:attrNameLst>
                                      </p:cBhvr>
                                      <p:rCtr x="16892" y="0"/>
                                    </p:animMotion>
                                  </p:childTnLst>
                                </p:cTn>
                              </p:par>
                              <p:par>
                                <p:cTn id="61" presetID="0" presetClass="path" presetSubtype="0" accel="50000" decel="50000" fill="hold" grpId="0" nodeType="withEffect">
                                  <p:stCondLst>
                                    <p:cond delay="0"/>
                                  </p:stCondLst>
                                  <p:childTnLst>
                                    <p:animMotion origin="layout" path="M -5.55556E-7 3.7037E-7 C 0.11424 0.00787 0.22882 0.01597 0.28663 0.01852 C 0.3441 0.0213 0.33629 0.01528 0.34635 0.01481 " pathEditMode="relative" rAng="0" ptsTypes="AAA">
                                      <p:cBhvr>
                                        <p:cTn id="62" dur="5000" fill="hold"/>
                                        <p:tgtEl>
                                          <p:spTgt spid="39"/>
                                        </p:tgtEl>
                                        <p:attrNameLst>
                                          <p:attrName>ppt_x</p:attrName>
                                          <p:attrName>ppt_y</p:attrName>
                                        </p:attrNameLst>
                                      </p:cBhvr>
                                      <p:rCtr x="17326" y="949"/>
                                    </p:animMotion>
                                  </p:childTnLst>
                                </p:cTn>
                              </p:par>
                              <p:par>
                                <p:cTn id="63" presetID="0" presetClass="path" presetSubtype="0" accel="50000" decel="50000" fill="hold" grpId="0" nodeType="withEffect">
                                  <p:stCondLst>
                                    <p:cond delay="0"/>
                                  </p:stCondLst>
                                  <p:childTnLst>
                                    <p:animMotion origin="layout" path="M -5E-6 -4.81481E-6 C 0.0856 0.00209 0.17136 0.00487 0.23143 0.00579 C 0.29167 0.00718 0.33889 0.00579 0.36094 0.00579 " pathEditMode="relative" rAng="0" ptsTypes="AAA">
                                      <p:cBhvr>
                                        <p:cTn id="64" dur="5000" fill="hold"/>
                                        <p:tgtEl>
                                          <p:spTgt spid="36"/>
                                        </p:tgtEl>
                                        <p:attrNameLst>
                                          <p:attrName>ppt_x</p:attrName>
                                          <p:attrName>ppt_y</p:attrName>
                                        </p:attrNameLst>
                                      </p:cBhvr>
                                      <p:rCtr x="18056" y="301"/>
                                    </p:animMotion>
                                  </p:childTnLst>
                                </p:cTn>
                              </p:par>
                              <p:par>
                                <p:cTn id="65" presetID="0" presetClass="path" presetSubtype="0" accel="50000" decel="50000" fill="hold" grpId="0" nodeType="withEffect">
                                  <p:stCondLst>
                                    <p:cond delay="0"/>
                                  </p:stCondLst>
                                  <p:childTnLst>
                                    <p:animMotion origin="layout" path="M 5.55556E-7 -0.00069 C 0.0625 0.02199 0.12517 0.04491 0.18056 0.05116 C 0.23594 0.05741 0.28437 0.04746 0.33281 0.0375 " pathEditMode="relative" rAng="0" ptsTypes="AAA">
                                      <p:cBhvr>
                                        <p:cTn id="66" dur="5000" fill="hold"/>
                                        <p:tgtEl>
                                          <p:spTgt spid="33"/>
                                        </p:tgtEl>
                                        <p:attrNameLst>
                                          <p:attrName>ppt_x</p:attrName>
                                          <p:attrName>ppt_y</p:attrName>
                                        </p:attrNameLst>
                                      </p:cBhvr>
                                      <p:rCtr x="16649" y="2685"/>
                                    </p:animMotion>
                                  </p:childTnLst>
                                </p:cTn>
                              </p:par>
                              <p:par>
                                <p:cTn id="67" presetID="0" presetClass="path" presetSubtype="0" accel="50000" decel="50000" fill="hold" grpId="0" nodeType="withEffect">
                                  <p:stCondLst>
                                    <p:cond delay="0"/>
                                  </p:stCondLst>
                                  <p:childTnLst>
                                    <p:animMotion origin="layout" path="M 0.00052 3.7037E-7 C 0.07343 0.0206 0.14635 0.04143 0.20555 0.04861 C 0.26458 0.05579 0.30989 0.04931 0.35538 0.04306 " pathEditMode="relative" rAng="0" ptsTypes="AAA">
                                      <p:cBhvr>
                                        <p:cTn id="68" dur="5000" fill="hold"/>
                                        <p:tgtEl>
                                          <p:spTgt spid="34"/>
                                        </p:tgtEl>
                                        <p:attrNameLst>
                                          <p:attrName>ppt_x</p:attrName>
                                          <p:attrName>ppt_y</p:attrName>
                                        </p:attrNameLst>
                                      </p:cBhvr>
                                      <p:rCtr x="17743" y="2569"/>
                                    </p:animMotion>
                                  </p:childTnLst>
                                </p:cTn>
                              </p:par>
                              <p:par>
                                <p:cTn id="69" presetID="0" presetClass="path" presetSubtype="0" accel="50000" decel="50000" fill="hold" grpId="0" nodeType="withEffect">
                                  <p:stCondLst>
                                    <p:cond delay="0"/>
                                  </p:stCondLst>
                                  <p:childTnLst>
                                    <p:animMotion origin="layout" path="M 1.66667E-6 -3.7037E-7 C 0.08489 -0.00185 0.17031 -0.00301 0.22239 -0.00648 C 0.27482 -0.00995 0.2908 -0.01944 0.31354 -0.0206 C 0.33646 -0.02083 0.35156 -0.01343 0.35937 -0.0125 " pathEditMode="relative" rAng="0" ptsTypes="AAAA">
                                      <p:cBhvr>
                                        <p:cTn id="70" dur="5000" fill="hold"/>
                                        <p:tgtEl>
                                          <p:spTgt spid="38"/>
                                        </p:tgtEl>
                                        <p:attrNameLst>
                                          <p:attrName>ppt_x</p:attrName>
                                          <p:attrName>ppt_y</p:attrName>
                                        </p:attrNameLst>
                                      </p:cBhvr>
                                      <p:rCtr x="17969" y="-1042"/>
                                    </p:animMotion>
                                  </p:childTnLst>
                                </p:cTn>
                              </p:par>
                              <p:par>
                                <p:cTn id="71" presetID="0" presetClass="path" presetSubtype="0" accel="50000" decel="50000" fill="hold" grpId="0" nodeType="withEffect">
                                  <p:stCondLst>
                                    <p:cond delay="0"/>
                                  </p:stCondLst>
                                  <p:childTnLst>
                                    <p:animMotion origin="layout" path="M -3.05556E-6 -2.96296E-6 C 0.07344 0.00116 0.1474 0.00232 0.18907 0.00394 C 0.23056 0.00556 0.22882 0.00718 0.24983 0.00926 C 0.27032 0.01135 0.29723 0.01459 0.31372 0.01621 C 0.33004 0.01783 0.34306 0.01875 0.34879 0.01922 " pathEditMode="relative" rAng="0" ptsTypes="AAAAA">
                                      <p:cBhvr>
                                        <p:cTn id="72" dur="5000" fill="hold"/>
                                        <p:tgtEl>
                                          <p:spTgt spid="46"/>
                                        </p:tgtEl>
                                        <p:attrNameLst>
                                          <p:attrName>ppt_x</p:attrName>
                                          <p:attrName>ppt_y</p:attrName>
                                        </p:attrNameLst>
                                      </p:cBhvr>
                                      <p:rCtr x="17448" y="949"/>
                                    </p:animMotion>
                                  </p:childTnLst>
                                </p:cTn>
                              </p:par>
                              <p:par>
                                <p:cTn id="73" presetID="0" presetClass="path" presetSubtype="0" accel="50000" decel="50000" fill="hold" grpId="0" nodeType="withEffect">
                                  <p:stCondLst>
                                    <p:cond delay="0"/>
                                  </p:stCondLst>
                                  <p:childTnLst>
                                    <p:animMotion origin="layout" path="M 2.5E-6 -3.7037E-7 C 0.11423 0.01597 0.22934 0.03287 0.2875 0.03819 C 0.34531 0.04444 0.33732 0.03148 0.34774 0.03032 " pathEditMode="relative" rAng="0" ptsTypes="AAA">
                                      <p:cBhvr>
                                        <p:cTn id="74" dur="5000" fill="hold"/>
                                        <p:tgtEl>
                                          <p:spTgt spid="32"/>
                                        </p:tgtEl>
                                        <p:attrNameLst>
                                          <p:attrName>ppt_x</p:attrName>
                                          <p:attrName>ppt_y</p:attrName>
                                        </p:attrNameLst>
                                      </p:cBhvr>
                                      <p:rCtr x="17396" y="1991"/>
                                    </p:animMotion>
                                  </p:childTnLst>
                                </p:cTn>
                              </p:par>
                              <p:par>
                                <p:cTn id="75" presetID="0" presetClass="path" presetSubtype="0" accel="50000" decel="50000" fill="hold" grpId="0" nodeType="withEffect">
                                  <p:stCondLst>
                                    <p:cond delay="0"/>
                                  </p:stCondLst>
                                  <p:childTnLst>
                                    <p:animMotion origin="layout" path="M -3.61111E-6 1.85185E-6 C 0.079 0.0081 0.15886 0.02477 0.21511 0.0294 C 0.27136 0.04305 0.31598 0.0294 0.33716 0.0294 " pathEditMode="relative" rAng="0" ptsTypes="AAA">
                                      <p:cBhvr>
                                        <p:cTn id="76" dur="5000" fill="hold"/>
                                        <p:tgtEl>
                                          <p:spTgt spid="31"/>
                                        </p:tgtEl>
                                        <p:attrNameLst>
                                          <p:attrName>ppt_x</p:attrName>
                                          <p:attrName>ppt_y</p:attrName>
                                        </p:attrNameLst>
                                      </p:cBhvr>
                                      <p:rCtr x="16858" y="1759"/>
                                    </p:animMotion>
                                  </p:childTnLst>
                                </p:cTn>
                              </p:par>
                              <p:par>
                                <p:cTn id="77" presetID="0" presetClass="path" presetSubtype="0" accel="50000" decel="50000" fill="hold" grpId="0" nodeType="withEffect">
                                  <p:stCondLst>
                                    <p:cond delay="0"/>
                                  </p:stCondLst>
                                  <p:childTnLst>
                                    <p:animMotion origin="layout" path="M -5E-6 3.7037E-6 C 0.0408 3.7037E-6 0.0823 3.7037E-6 0.13091 0.00277 C 0.18004 0.00555 0.25834 0.01435 0.29237 0.01689 C 0.3257 0.02083 0.32987 0.0199 0.33473 0.0199 " pathEditMode="relative" rAng="0" ptsTypes="AAAA">
                                      <p:cBhvr>
                                        <p:cTn id="78" dur="5000" fill="hold"/>
                                        <p:tgtEl>
                                          <p:spTgt spid="44"/>
                                        </p:tgtEl>
                                        <p:attrNameLst>
                                          <p:attrName>ppt_x</p:attrName>
                                          <p:attrName>ppt_y</p:attrName>
                                        </p:attrNameLst>
                                      </p:cBhvr>
                                      <p:rCtr x="16736" y="995"/>
                                    </p:animMotion>
                                  </p:childTnLst>
                                </p:cTn>
                              </p:par>
                              <p:par>
                                <p:cTn id="79" presetID="0" presetClass="path" presetSubtype="0" accel="50000" decel="50000" fill="hold" grpId="0" nodeType="withEffect">
                                  <p:stCondLst>
                                    <p:cond delay="0"/>
                                  </p:stCondLst>
                                  <p:childTnLst>
                                    <p:animMotion origin="layout" path="M 3.61111E-6 -2.22222E-6 C 0.08333 -0.00717 0.1677 -0.01504 0.22048 -0.01944 C 0.27291 -0.02384 0.29323 -0.02893 0.3158 -0.02893 C 0.33836 -0.02893 0.34843 -0.02384 0.35642 -0.02199 " pathEditMode="relative" rAng="0" ptsTypes="AAAA">
                                      <p:cBhvr>
                                        <p:cTn id="80" dur="5000" fill="hold"/>
                                        <p:tgtEl>
                                          <p:spTgt spid="40"/>
                                        </p:tgtEl>
                                        <p:attrNameLst>
                                          <p:attrName>ppt_x</p:attrName>
                                          <p:attrName>ppt_y</p:attrName>
                                        </p:attrNameLst>
                                      </p:cBhvr>
                                      <p:rCtr x="17830" y="-1458"/>
                                    </p:animMotion>
                                  </p:childTnLst>
                                </p:cTn>
                              </p:par>
                              <p:par>
                                <p:cTn id="81" presetID="0" presetClass="path" presetSubtype="0" accel="50000" decel="50000" fill="hold" grpId="0" nodeType="withEffect">
                                  <p:stCondLst>
                                    <p:cond delay="0"/>
                                  </p:stCondLst>
                                  <p:childTnLst>
                                    <p:animMotion origin="layout" path="M 4.16667E-6 -0.01273 C 0.05329 -0.01343 0.10781 -0.01389 0.14548 -0.01528 C 0.18298 -0.01667 0.19201 -0.02083 0.22517 -0.02153 C 0.25868 -0.02176 0.30156 -0.02083 0.34566 -0.01944 " pathEditMode="relative" rAng="0" ptsTypes="AAAA">
                                      <p:cBhvr>
                                        <p:cTn id="82" dur="5000" fill="hold"/>
                                        <p:tgtEl>
                                          <p:spTgt spid="41"/>
                                        </p:tgtEl>
                                        <p:attrNameLst>
                                          <p:attrName>ppt_x</p:attrName>
                                          <p:attrName>ppt_y</p:attrName>
                                        </p:attrNameLst>
                                      </p:cBhvr>
                                      <p:rCtr x="17292" y="-463"/>
                                    </p:animMotion>
                                  </p:childTnLst>
                                </p:cTn>
                              </p:par>
                              <p:par>
                                <p:cTn id="83" presetID="0" presetClass="path" presetSubtype="0" accel="50000" decel="50000" fill="hold" grpId="0" nodeType="withEffect">
                                  <p:stCondLst>
                                    <p:cond delay="0"/>
                                  </p:stCondLst>
                                  <p:childTnLst>
                                    <p:animMotion origin="layout" path="M 4.16667E-6 -1.48148E-6 C 0.0243 -0.01643 0.04913 -0.03426 0.10434 -0.03958 C 0.15954 -0.04444 0.24496 -0.03704 0.33107 -0.0294 " pathEditMode="relative" rAng="0" ptsTypes="AAA">
                                      <p:cBhvr>
                                        <p:cTn id="84" dur="5000" fill="hold"/>
                                        <p:tgtEl>
                                          <p:spTgt spid="42"/>
                                        </p:tgtEl>
                                        <p:attrNameLst>
                                          <p:attrName>ppt_x</p:attrName>
                                          <p:attrName>ppt_y</p:attrName>
                                        </p:attrNameLst>
                                      </p:cBhvr>
                                      <p:rCtr x="16545" y="-2060"/>
                                    </p:animMotion>
                                  </p:childTnLst>
                                </p:cTn>
                              </p:par>
                              <p:par>
                                <p:cTn id="85" presetID="0" presetClass="path" presetSubtype="0" accel="50000" decel="50000" fill="hold" grpId="0" nodeType="withEffect">
                                  <p:stCondLst>
                                    <p:cond delay="0"/>
                                  </p:stCondLst>
                                  <p:childTnLst>
                                    <p:animMotion origin="layout" path="M 2.77778E-7 0.00186 C 0.14809 -0.00301 0.29705 -0.00671 0.35781 -0.00833 " pathEditMode="relative" rAng="0" ptsTypes="AA">
                                      <p:cBhvr>
                                        <p:cTn id="86" dur="5000" fill="hold"/>
                                        <p:tgtEl>
                                          <p:spTgt spid="43"/>
                                        </p:tgtEl>
                                        <p:attrNameLst>
                                          <p:attrName>ppt_x</p:attrName>
                                          <p:attrName>ppt_y</p:attrName>
                                        </p:attrNameLst>
                                      </p:cBhvr>
                                      <p:rCtr x="17882" y="-509"/>
                                    </p:animMotion>
                                  </p:childTnLst>
                                </p:cTn>
                              </p:par>
                              <p:par>
                                <p:cTn id="87" presetID="0" presetClass="path" presetSubtype="0" accel="50000" decel="50000" fill="hold" grpId="0" nodeType="withEffect">
                                  <p:stCondLst>
                                    <p:cond delay="0"/>
                                  </p:stCondLst>
                                  <p:childTnLst>
                                    <p:animMotion origin="layout" path="M 8.33333E-7 -2.96296E-6 C 0.08108 0.00417 0.16302 0.01204 0.22083 0.01435 C 0.27812 0.02084 0.32361 0.01435 0.34514 0.01435 " pathEditMode="relative" rAng="0" ptsTypes="AAA">
                                      <p:cBhvr>
                                        <p:cTn id="88" dur="5000" fill="hold"/>
                                        <p:tgtEl>
                                          <p:spTgt spid="35"/>
                                        </p:tgtEl>
                                        <p:attrNameLst>
                                          <p:attrName>ppt_x</p:attrName>
                                          <p:attrName>ppt_y</p:attrName>
                                        </p:attrNameLst>
                                      </p:cBhvr>
                                      <p:rCtr x="17257" y="856"/>
                                    </p:animMotion>
                                  </p:childTnLst>
                                </p:cTn>
                              </p:par>
                              <p:par>
                                <p:cTn id="89" presetID="22" presetClass="entr" presetSubtype="8" fill="hold" nodeType="withEffect">
                                  <p:stCondLst>
                                    <p:cond delay="1300"/>
                                  </p:stCondLst>
                                  <p:childTnLst>
                                    <p:set>
                                      <p:cBhvr>
                                        <p:cTn id="90" dur="1" fill="hold">
                                          <p:stCondLst>
                                            <p:cond delay="0"/>
                                          </p:stCondLst>
                                        </p:cTn>
                                        <p:tgtEl>
                                          <p:spTgt spid="48"/>
                                        </p:tgtEl>
                                        <p:attrNameLst>
                                          <p:attrName>style.visibility</p:attrName>
                                        </p:attrNameLst>
                                      </p:cBhvr>
                                      <p:to>
                                        <p:strVal val="visible"/>
                                      </p:to>
                                    </p:set>
                                    <p:animEffect transition="in" filter="wipe(left)">
                                      <p:cBhvr>
                                        <p:cTn id="91" dur="3500"/>
                                        <p:tgtEl>
                                          <p:spTgt spid="48"/>
                                        </p:tgtEl>
                                      </p:cBhvr>
                                    </p:animEffect>
                                  </p:childTnLst>
                                </p:cTn>
                              </p:par>
                              <p:par>
                                <p:cTn id="92" presetID="12" presetClass="exit" presetSubtype="2" fill="hold" grpId="0" nodeType="withEffect">
                                  <p:stCondLst>
                                    <p:cond delay="1100"/>
                                  </p:stCondLst>
                                  <p:childTnLst>
                                    <p:anim calcmode="lin" valueType="num">
                                      <p:cBhvr additive="base">
                                        <p:cTn id="93" dur="3400"/>
                                        <p:tgtEl>
                                          <p:spTgt spid="47"/>
                                        </p:tgtEl>
                                        <p:attrNameLst>
                                          <p:attrName>ppt_x</p:attrName>
                                        </p:attrNameLst>
                                      </p:cBhvr>
                                      <p:tavLst>
                                        <p:tav tm="0">
                                          <p:val>
                                            <p:strVal val="#ppt_x"/>
                                          </p:val>
                                        </p:tav>
                                        <p:tav tm="100000">
                                          <p:val>
                                            <p:strVal val="#ppt_x+#ppt_w*1.125000"/>
                                          </p:val>
                                        </p:tav>
                                      </p:tavLst>
                                    </p:anim>
                                    <p:animEffect transition="out" filter="wipe(right)">
                                      <p:cBhvr>
                                        <p:cTn id="94" dur="3400"/>
                                        <p:tgtEl>
                                          <p:spTgt spid="47"/>
                                        </p:tgtEl>
                                      </p:cBhvr>
                                    </p:animEffect>
                                    <p:set>
                                      <p:cBhvr>
                                        <p:cTn id="95" dur="1" fill="hold">
                                          <p:stCondLst>
                                            <p:cond delay="3399"/>
                                          </p:stCondLst>
                                        </p:cTn>
                                        <p:tgtEl>
                                          <p:spTgt spid="47"/>
                                        </p:tgtEl>
                                        <p:attrNameLst>
                                          <p:attrName>style.visibility</p:attrName>
                                        </p:attrNameLst>
                                      </p:cBhvr>
                                      <p:to>
                                        <p:strVal val="hidden"/>
                                      </p:to>
                                    </p:set>
                                  </p:childTnLst>
                                </p:cTn>
                              </p:par>
                              <p:par>
                                <p:cTn id="96" presetID="22" presetClass="entr" presetSubtype="8" fill="hold" nodeType="withEffect">
                                  <p:stCondLst>
                                    <p:cond delay="4200"/>
                                  </p:stCondLst>
                                  <p:childTnLst>
                                    <p:set>
                                      <p:cBhvr>
                                        <p:cTn id="97" dur="1" fill="hold">
                                          <p:stCondLst>
                                            <p:cond delay="0"/>
                                          </p:stCondLst>
                                        </p:cTn>
                                        <p:tgtEl>
                                          <p:spTgt spid="53"/>
                                        </p:tgtEl>
                                        <p:attrNameLst>
                                          <p:attrName>style.visibility</p:attrName>
                                        </p:attrNameLst>
                                      </p:cBhvr>
                                      <p:to>
                                        <p:strVal val="visible"/>
                                      </p:to>
                                    </p:set>
                                    <p:animEffect transition="in" filter="wipe(left)">
                                      <p:cBhvr>
                                        <p:cTn id="98" dur="300"/>
                                        <p:tgtEl>
                                          <p:spTgt spid="53"/>
                                        </p:tgtEl>
                                      </p:cBhvr>
                                    </p:animEffect>
                                  </p:childTnLst>
                                </p:cTn>
                              </p:par>
                            </p:childTnLst>
                          </p:cTn>
                        </p:par>
                        <p:par>
                          <p:cTn id="99" fill="hold" nodeType="afterGroup">
                            <p:stCondLst>
                              <p:cond delay="5050"/>
                            </p:stCondLst>
                            <p:childTnLst>
                              <p:par>
                                <p:cTn id="100" presetID="10" presetClass="exit" presetSubtype="0" fill="hold" grpId="1" nodeType="afterEffect">
                                  <p:stCondLst>
                                    <p:cond delay="0"/>
                                  </p:stCondLst>
                                  <p:childTnLst>
                                    <p:animEffect transition="out" filter="fade">
                                      <p:cBhvr>
                                        <p:cTn id="101" dur="500"/>
                                        <p:tgtEl>
                                          <p:spTgt spid="31"/>
                                        </p:tgtEl>
                                      </p:cBhvr>
                                    </p:animEffect>
                                    <p:set>
                                      <p:cBhvr>
                                        <p:cTn id="102" dur="1" fill="hold">
                                          <p:stCondLst>
                                            <p:cond delay="499"/>
                                          </p:stCondLst>
                                        </p:cTn>
                                        <p:tgtEl>
                                          <p:spTgt spid="31"/>
                                        </p:tgtEl>
                                        <p:attrNameLst>
                                          <p:attrName>style.visibility</p:attrName>
                                        </p:attrNameLst>
                                      </p:cBhvr>
                                      <p:to>
                                        <p:strVal val="hidden"/>
                                      </p:to>
                                    </p:set>
                                  </p:childTnLst>
                                </p:cTn>
                              </p:par>
                              <p:par>
                                <p:cTn id="103" presetID="10" presetClass="exit" presetSubtype="0" fill="hold" grpId="1" nodeType="withEffect">
                                  <p:stCondLst>
                                    <p:cond delay="0"/>
                                  </p:stCondLst>
                                  <p:childTnLst>
                                    <p:animEffect transition="out" filter="fade">
                                      <p:cBhvr>
                                        <p:cTn id="104" dur="500"/>
                                        <p:tgtEl>
                                          <p:spTgt spid="32"/>
                                        </p:tgtEl>
                                      </p:cBhvr>
                                    </p:animEffect>
                                    <p:set>
                                      <p:cBhvr>
                                        <p:cTn id="105" dur="1" fill="hold">
                                          <p:stCondLst>
                                            <p:cond delay="499"/>
                                          </p:stCondLst>
                                        </p:cTn>
                                        <p:tgtEl>
                                          <p:spTgt spid="32"/>
                                        </p:tgtEl>
                                        <p:attrNameLst>
                                          <p:attrName>style.visibility</p:attrName>
                                        </p:attrNameLst>
                                      </p:cBhvr>
                                      <p:to>
                                        <p:strVal val="hidden"/>
                                      </p:to>
                                    </p:set>
                                  </p:childTnLst>
                                </p:cTn>
                              </p:par>
                              <p:par>
                                <p:cTn id="106" presetID="10" presetClass="exit" presetSubtype="0" fill="hold" grpId="1" nodeType="withEffect">
                                  <p:stCondLst>
                                    <p:cond delay="0"/>
                                  </p:stCondLst>
                                  <p:childTnLst>
                                    <p:animEffect transition="out" filter="fade">
                                      <p:cBhvr>
                                        <p:cTn id="107" dur="500"/>
                                        <p:tgtEl>
                                          <p:spTgt spid="33"/>
                                        </p:tgtEl>
                                      </p:cBhvr>
                                    </p:animEffect>
                                    <p:set>
                                      <p:cBhvr>
                                        <p:cTn id="108" dur="1" fill="hold">
                                          <p:stCondLst>
                                            <p:cond delay="499"/>
                                          </p:stCondLst>
                                        </p:cTn>
                                        <p:tgtEl>
                                          <p:spTgt spid="33"/>
                                        </p:tgtEl>
                                        <p:attrNameLst>
                                          <p:attrName>style.visibility</p:attrName>
                                        </p:attrNameLst>
                                      </p:cBhvr>
                                      <p:to>
                                        <p:strVal val="hidden"/>
                                      </p:to>
                                    </p:set>
                                  </p:childTnLst>
                                </p:cTn>
                              </p:par>
                              <p:par>
                                <p:cTn id="109" presetID="10" presetClass="exit" presetSubtype="0" fill="hold" grpId="1" nodeType="withEffect">
                                  <p:stCondLst>
                                    <p:cond delay="0"/>
                                  </p:stCondLst>
                                  <p:childTnLst>
                                    <p:animEffect transition="out" filter="fade">
                                      <p:cBhvr>
                                        <p:cTn id="110" dur="500"/>
                                        <p:tgtEl>
                                          <p:spTgt spid="34"/>
                                        </p:tgtEl>
                                      </p:cBhvr>
                                    </p:animEffect>
                                    <p:set>
                                      <p:cBhvr>
                                        <p:cTn id="111" dur="1" fill="hold">
                                          <p:stCondLst>
                                            <p:cond delay="499"/>
                                          </p:stCondLst>
                                        </p:cTn>
                                        <p:tgtEl>
                                          <p:spTgt spid="34"/>
                                        </p:tgtEl>
                                        <p:attrNameLst>
                                          <p:attrName>style.visibility</p:attrName>
                                        </p:attrNameLst>
                                      </p:cBhvr>
                                      <p:to>
                                        <p:strVal val="hidden"/>
                                      </p:to>
                                    </p:set>
                                  </p:childTnLst>
                                </p:cTn>
                              </p:par>
                              <p:par>
                                <p:cTn id="112" presetID="10" presetClass="exit" presetSubtype="0" fill="hold" grpId="1" nodeType="withEffect">
                                  <p:stCondLst>
                                    <p:cond delay="0"/>
                                  </p:stCondLst>
                                  <p:childTnLst>
                                    <p:animEffect transition="out" filter="fade">
                                      <p:cBhvr>
                                        <p:cTn id="113" dur="500"/>
                                        <p:tgtEl>
                                          <p:spTgt spid="35"/>
                                        </p:tgtEl>
                                      </p:cBhvr>
                                    </p:animEffect>
                                    <p:set>
                                      <p:cBhvr>
                                        <p:cTn id="114" dur="1" fill="hold">
                                          <p:stCondLst>
                                            <p:cond delay="499"/>
                                          </p:stCondLst>
                                        </p:cTn>
                                        <p:tgtEl>
                                          <p:spTgt spid="35"/>
                                        </p:tgtEl>
                                        <p:attrNameLst>
                                          <p:attrName>style.visibility</p:attrName>
                                        </p:attrNameLst>
                                      </p:cBhvr>
                                      <p:to>
                                        <p:strVal val="hidden"/>
                                      </p:to>
                                    </p:set>
                                  </p:childTnLst>
                                </p:cTn>
                              </p:par>
                              <p:par>
                                <p:cTn id="115" presetID="10" presetClass="exit" presetSubtype="0" fill="hold" grpId="1" nodeType="withEffect">
                                  <p:stCondLst>
                                    <p:cond delay="0"/>
                                  </p:stCondLst>
                                  <p:childTnLst>
                                    <p:animEffect transition="out" filter="fade">
                                      <p:cBhvr>
                                        <p:cTn id="116" dur="500"/>
                                        <p:tgtEl>
                                          <p:spTgt spid="36"/>
                                        </p:tgtEl>
                                      </p:cBhvr>
                                    </p:animEffect>
                                    <p:set>
                                      <p:cBhvr>
                                        <p:cTn id="117" dur="1" fill="hold">
                                          <p:stCondLst>
                                            <p:cond delay="499"/>
                                          </p:stCondLst>
                                        </p:cTn>
                                        <p:tgtEl>
                                          <p:spTgt spid="36"/>
                                        </p:tgtEl>
                                        <p:attrNameLst>
                                          <p:attrName>style.visibility</p:attrName>
                                        </p:attrNameLst>
                                      </p:cBhvr>
                                      <p:to>
                                        <p:strVal val="hidden"/>
                                      </p:to>
                                    </p:set>
                                  </p:childTnLst>
                                </p:cTn>
                              </p:par>
                              <p:par>
                                <p:cTn id="118" presetID="10" presetClass="exit" presetSubtype="0" fill="hold" grpId="1" nodeType="withEffect">
                                  <p:stCondLst>
                                    <p:cond delay="0"/>
                                  </p:stCondLst>
                                  <p:childTnLst>
                                    <p:animEffect transition="out" filter="fade">
                                      <p:cBhvr>
                                        <p:cTn id="119" dur="500"/>
                                        <p:tgtEl>
                                          <p:spTgt spid="37"/>
                                        </p:tgtEl>
                                      </p:cBhvr>
                                    </p:animEffect>
                                    <p:set>
                                      <p:cBhvr>
                                        <p:cTn id="120" dur="1" fill="hold">
                                          <p:stCondLst>
                                            <p:cond delay="499"/>
                                          </p:stCondLst>
                                        </p:cTn>
                                        <p:tgtEl>
                                          <p:spTgt spid="37"/>
                                        </p:tgtEl>
                                        <p:attrNameLst>
                                          <p:attrName>style.visibility</p:attrName>
                                        </p:attrNameLst>
                                      </p:cBhvr>
                                      <p:to>
                                        <p:strVal val="hidden"/>
                                      </p:to>
                                    </p:set>
                                  </p:childTnLst>
                                </p:cTn>
                              </p:par>
                              <p:par>
                                <p:cTn id="121" presetID="10" presetClass="exit" presetSubtype="0" fill="hold" grpId="1" nodeType="withEffect">
                                  <p:stCondLst>
                                    <p:cond delay="0"/>
                                  </p:stCondLst>
                                  <p:childTnLst>
                                    <p:animEffect transition="out" filter="fade">
                                      <p:cBhvr>
                                        <p:cTn id="122" dur="500"/>
                                        <p:tgtEl>
                                          <p:spTgt spid="38"/>
                                        </p:tgtEl>
                                      </p:cBhvr>
                                    </p:animEffect>
                                    <p:set>
                                      <p:cBhvr>
                                        <p:cTn id="123" dur="1" fill="hold">
                                          <p:stCondLst>
                                            <p:cond delay="499"/>
                                          </p:stCondLst>
                                        </p:cTn>
                                        <p:tgtEl>
                                          <p:spTgt spid="38"/>
                                        </p:tgtEl>
                                        <p:attrNameLst>
                                          <p:attrName>style.visibility</p:attrName>
                                        </p:attrNameLst>
                                      </p:cBhvr>
                                      <p:to>
                                        <p:strVal val="hidden"/>
                                      </p:to>
                                    </p:set>
                                  </p:childTnLst>
                                </p:cTn>
                              </p:par>
                              <p:par>
                                <p:cTn id="124" presetID="10" presetClass="exit" presetSubtype="0" fill="hold" grpId="1" nodeType="withEffect">
                                  <p:stCondLst>
                                    <p:cond delay="0"/>
                                  </p:stCondLst>
                                  <p:childTnLst>
                                    <p:animEffect transition="out" filter="fade">
                                      <p:cBhvr>
                                        <p:cTn id="125" dur="500"/>
                                        <p:tgtEl>
                                          <p:spTgt spid="39"/>
                                        </p:tgtEl>
                                      </p:cBhvr>
                                    </p:animEffect>
                                    <p:set>
                                      <p:cBhvr>
                                        <p:cTn id="126" dur="1" fill="hold">
                                          <p:stCondLst>
                                            <p:cond delay="499"/>
                                          </p:stCondLst>
                                        </p:cTn>
                                        <p:tgtEl>
                                          <p:spTgt spid="39"/>
                                        </p:tgtEl>
                                        <p:attrNameLst>
                                          <p:attrName>style.visibility</p:attrName>
                                        </p:attrNameLst>
                                      </p:cBhvr>
                                      <p:to>
                                        <p:strVal val="hidden"/>
                                      </p:to>
                                    </p:set>
                                  </p:childTnLst>
                                </p:cTn>
                              </p:par>
                              <p:par>
                                <p:cTn id="127" presetID="10" presetClass="exit" presetSubtype="0" fill="hold" grpId="1" nodeType="withEffect">
                                  <p:stCondLst>
                                    <p:cond delay="0"/>
                                  </p:stCondLst>
                                  <p:childTnLst>
                                    <p:animEffect transition="out" filter="fade">
                                      <p:cBhvr>
                                        <p:cTn id="128" dur="500"/>
                                        <p:tgtEl>
                                          <p:spTgt spid="40"/>
                                        </p:tgtEl>
                                      </p:cBhvr>
                                    </p:animEffect>
                                    <p:set>
                                      <p:cBhvr>
                                        <p:cTn id="129" dur="1" fill="hold">
                                          <p:stCondLst>
                                            <p:cond delay="499"/>
                                          </p:stCondLst>
                                        </p:cTn>
                                        <p:tgtEl>
                                          <p:spTgt spid="40"/>
                                        </p:tgtEl>
                                        <p:attrNameLst>
                                          <p:attrName>style.visibility</p:attrName>
                                        </p:attrNameLst>
                                      </p:cBhvr>
                                      <p:to>
                                        <p:strVal val="hidden"/>
                                      </p:to>
                                    </p:set>
                                  </p:childTnLst>
                                </p:cTn>
                              </p:par>
                              <p:par>
                                <p:cTn id="130" presetID="10" presetClass="exit" presetSubtype="0" fill="hold" grpId="1" nodeType="withEffect">
                                  <p:stCondLst>
                                    <p:cond delay="0"/>
                                  </p:stCondLst>
                                  <p:childTnLst>
                                    <p:animEffect transition="out" filter="fade">
                                      <p:cBhvr>
                                        <p:cTn id="131" dur="500"/>
                                        <p:tgtEl>
                                          <p:spTgt spid="41"/>
                                        </p:tgtEl>
                                      </p:cBhvr>
                                    </p:animEffect>
                                    <p:set>
                                      <p:cBhvr>
                                        <p:cTn id="132" dur="1" fill="hold">
                                          <p:stCondLst>
                                            <p:cond delay="499"/>
                                          </p:stCondLst>
                                        </p:cTn>
                                        <p:tgtEl>
                                          <p:spTgt spid="41"/>
                                        </p:tgtEl>
                                        <p:attrNameLst>
                                          <p:attrName>style.visibility</p:attrName>
                                        </p:attrNameLst>
                                      </p:cBhvr>
                                      <p:to>
                                        <p:strVal val="hidden"/>
                                      </p:to>
                                    </p:set>
                                  </p:childTnLst>
                                </p:cTn>
                              </p:par>
                              <p:par>
                                <p:cTn id="133" presetID="10" presetClass="exit" presetSubtype="0" fill="hold" grpId="1" nodeType="withEffect">
                                  <p:stCondLst>
                                    <p:cond delay="0"/>
                                  </p:stCondLst>
                                  <p:childTnLst>
                                    <p:animEffect transition="out" filter="fade">
                                      <p:cBhvr>
                                        <p:cTn id="134" dur="500"/>
                                        <p:tgtEl>
                                          <p:spTgt spid="42"/>
                                        </p:tgtEl>
                                      </p:cBhvr>
                                    </p:animEffect>
                                    <p:set>
                                      <p:cBhvr>
                                        <p:cTn id="135" dur="1" fill="hold">
                                          <p:stCondLst>
                                            <p:cond delay="499"/>
                                          </p:stCondLst>
                                        </p:cTn>
                                        <p:tgtEl>
                                          <p:spTgt spid="42"/>
                                        </p:tgtEl>
                                        <p:attrNameLst>
                                          <p:attrName>style.visibility</p:attrName>
                                        </p:attrNameLst>
                                      </p:cBhvr>
                                      <p:to>
                                        <p:strVal val="hidden"/>
                                      </p:to>
                                    </p:set>
                                  </p:childTnLst>
                                </p:cTn>
                              </p:par>
                              <p:par>
                                <p:cTn id="136" presetID="10" presetClass="exit" presetSubtype="0" fill="hold" grpId="1" nodeType="withEffect">
                                  <p:stCondLst>
                                    <p:cond delay="0"/>
                                  </p:stCondLst>
                                  <p:childTnLst>
                                    <p:animEffect transition="out" filter="fade">
                                      <p:cBhvr>
                                        <p:cTn id="137" dur="500"/>
                                        <p:tgtEl>
                                          <p:spTgt spid="43"/>
                                        </p:tgtEl>
                                      </p:cBhvr>
                                    </p:animEffect>
                                    <p:set>
                                      <p:cBhvr>
                                        <p:cTn id="138" dur="1" fill="hold">
                                          <p:stCondLst>
                                            <p:cond delay="499"/>
                                          </p:stCondLst>
                                        </p:cTn>
                                        <p:tgtEl>
                                          <p:spTgt spid="43"/>
                                        </p:tgtEl>
                                        <p:attrNameLst>
                                          <p:attrName>style.visibility</p:attrName>
                                        </p:attrNameLst>
                                      </p:cBhvr>
                                      <p:to>
                                        <p:strVal val="hidden"/>
                                      </p:to>
                                    </p:set>
                                  </p:childTnLst>
                                </p:cTn>
                              </p:par>
                              <p:par>
                                <p:cTn id="139" presetID="10" presetClass="exit" presetSubtype="0" fill="hold" grpId="1" nodeType="withEffect">
                                  <p:stCondLst>
                                    <p:cond delay="0"/>
                                  </p:stCondLst>
                                  <p:childTnLst>
                                    <p:animEffect transition="out" filter="fade">
                                      <p:cBhvr>
                                        <p:cTn id="140" dur="500"/>
                                        <p:tgtEl>
                                          <p:spTgt spid="44"/>
                                        </p:tgtEl>
                                      </p:cBhvr>
                                    </p:animEffect>
                                    <p:set>
                                      <p:cBhvr>
                                        <p:cTn id="141" dur="1" fill="hold">
                                          <p:stCondLst>
                                            <p:cond delay="499"/>
                                          </p:stCondLst>
                                        </p:cTn>
                                        <p:tgtEl>
                                          <p:spTgt spid="44"/>
                                        </p:tgtEl>
                                        <p:attrNameLst>
                                          <p:attrName>style.visibility</p:attrName>
                                        </p:attrNameLst>
                                      </p:cBhvr>
                                      <p:to>
                                        <p:strVal val="hidden"/>
                                      </p:to>
                                    </p:set>
                                  </p:childTnLst>
                                </p:cTn>
                              </p:par>
                              <p:par>
                                <p:cTn id="142" presetID="10" presetClass="exit" presetSubtype="0" fill="hold" grpId="1" nodeType="withEffect">
                                  <p:stCondLst>
                                    <p:cond delay="0"/>
                                  </p:stCondLst>
                                  <p:childTnLst>
                                    <p:animEffect transition="out" filter="fade">
                                      <p:cBhvr>
                                        <p:cTn id="143" dur="500"/>
                                        <p:tgtEl>
                                          <p:spTgt spid="45"/>
                                        </p:tgtEl>
                                      </p:cBhvr>
                                    </p:animEffect>
                                    <p:set>
                                      <p:cBhvr>
                                        <p:cTn id="144" dur="1" fill="hold">
                                          <p:stCondLst>
                                            <p:cond delay="499"/>
                                          </p:stCondLst>
                                        </p:cTn>
                                        <p:tgtEl>
                                          <p:spTgt spid="45"/>
                                        </p:tgtEl>
                                        <p:attrNameLst>
                                          <p:attrName>style.visibility</p:attrName>
                                        </p:attrNameLst>
                                      </p:cBhvr>
                                      <p:to>
                                        <p:strVal val="hidden"/>
                                      </p:to>
                                    </p:set>
                                  </p:childTnLst>
                                </p:cTn>
                              </p:par>
                              <p:par>
                                <p:cTn id="145" presetID="10" presetClass="exit" presetSubtype="0" fill="hold" grpId="1" nodeType="withEffect">
                                  <p:stCondLst>
                                    <p:cond delay="0"/>
                                  </p:stCondLst>
                                  <p:childTnLst>
                                    <p:animEffect transition="out" filter="fade">
                                      <p:cBhvr>
                                        <p:cTn id="146" dur="500"/>
                                        <p:tgtEl>
                                          <p:spTgt spid="46"/>
                                        </p:tgtEl>
                                      </p:cBhvr>
                                    </p:animEffect>
                                    <p:set>
                                      <p:cBhvr>
                                        <p:cTn id="147" dur="1" fill="hold">
                                          <p:stCondLst>
                                            <p:cond delay="499"/>
                                          </p:stCondLst>
                                        </p:cTn>
                                        <p:tgtEl>
                                          <p:spTgt spid="46"/>
                                        </p:tgtEl>
                                        <p:attrNameLst>
                                          <p:attrName>style.visibility</p:attrName>
                                        </p:attrNameLst>
                                      </p:cBhvr>
                                      <p:to>
                                        <p:strVal val="hidden"/>
                                      </p:to>
                                    </p:set>
                                  </p:childTnLst>
                                </p:cTn>
                              </p:par>
                              <p:par>
                                <p:cTn id="148" presetID="10" presetClass="exit" presetSubtype="0" fill="hold" grpId="1" nodeType="withEffect">
                                  <p:stCondLst>
                                    <p:cond delay="0"/>
                                  </p:stCondLst>
                                  <p:childTnLst>
                                    <p:animEffect transition="out" filter="fade">
                                      <p:cBhvr>
                                        <p:cTn id="149" dur="500"/>
                                        <p:tgtEl>
                                          <p:spTgt spid="47"/>
                                        </p:tgtEl>
                                      </p:cBhvr>
                                    </p:animEffect>
                                    <p:set>
                                      <p:cBhvr>
                                        <p:cTn id="150" dur="1" fill="hold">
                                          <p:stCondLst>
                                            <p:cond delay="499"/>
                                          </p:stCondLst>
                                        </p:cTn>
                                        <p:tgtEl>
                                          <p:spTgt spid="47"/>
                                        </p:tgtEl>
                                        <p:attrNameLst>
                                          <p:attrName>style.visibility</p:attrName>
                                        </p:attrNameLst>
                                      </p:cBhvr>
                                      <p:to>
                                        <p:strVal val="hidden"/>
                                      </p:to>
                                    </p:set>
                                  </p:childTnLst>
                                </p:cTn>
                              </p:par>
                              <p:par>
                                <p:cTn id="151" presetID="10" presetClass="exit" presetSubtype="0" fill="hold" nodeType="withEffect">
                                  <p:stCondLst>
                                    <p:cond delay="0"/>
                                  </p:stCondLst>
                                  <p:childTnLst>
                                    <p:animEffect transition="out" filter="fade">
                                      <p:cBhvr>
                                        <p:cTn id="152" dur="500"/>
                                        <p:tgtEl>
                                          <p:spTgt spid="48"/>
                                        </p:tgtEl>
                                      </p:cBhvr>
                                    </p:animEffect>
                                    <p:set>
                                      <p:cBhvr>
                                        <p:cTn id="153" dur="1" fill="hold">
                                          <p:stCondLst>
                                            <p:cond delay="499"/>
                                          </p:stCondLst>
                                        </p:cTn>
                                        <p:tgtEl>
                                          <p:spTgt spid="48"/>
                                        </p:tgtEl>
                                        <p:attrNameLst>
                                          <p:attrName>style.visibility</p:attrName>
                                        </p:attrNameLst>
                                      </p:cBhvr>
                                      <p:to>
                                        <p:strVal val="hidden"/>
                                      </p:to>
                                    </p:set>
                                  </p:childTnLst>
                                </p:cTn>
                              </p:par>
                              <p:par>
                                <p:cTn id="154" presetID="10" presetClass="exit" presetSubtype="0" fill="hold" nodeType="withEffect">
                                  <p:stCondLst>
                                    <p:cond delay="0"/>
                                  </p:stCondLst>
                                  <p:childTnLst>
                                    <p:animEffect transition="out" filter="fade">
                                      <p:cBhvr>
                                        <p:cTn id="155" dur="500"/>
                                        <p:tgtEl>
                                          <p:spTgt spid="53"/>
                                        </p:tgtEl>
                                      </p:cBhvr>
                                    </p:animEffect>
                                    <p:set>
                                      <p:cBhvr>
                                        <p:cTn id="156" dur="1" fill="hold">
                                          <p:stCondLst>
                                            <p:cond delay="499"/>
                                          </p:stCondLst>
                                        </p:cTn>
                                        <p:tgtEl>
                                          <p:spTgt spid="53"/>
                                        </p:tgtEl>
                                        <p:attrNameLst>
                                          <p:attrName>style.visibility</p:attrName>
                                        </p:attrNameLst>
                                      </p:cBhvr>
                                      <p:to>
                                        <p:strVal val="hidden"/>
                                      </p:to>
                                    </p:set>
                                  </p:childTnLst>
                                </p:cTn>
                              </p:par>
                              <p:par>
                                <p:cTn id="157" presetID="10" presetClass="entr" presetSubtype="0" fill="hold" grpId="0" nodeType="withEffect">
                                  <p:stCondLst>
                                    <p:cond delay="0"/>
                                  </p:stCondLst>
                                  <p:childTnLst>
                                    <p:set>
                                      <p:cBhvr>
                                        <p:cTn id="158" dur="1" fill="hold">
                                          <p:stCondLst>
                                            <p:cond delay="0"/>
                                          </p:stCondLst>
                                        </p:cTn>
                                        <p:tgtEl>
                                          <p:spTgt spid="70"/>
                                        </p:tgtEl>
                                        <p:attrNameLst>
                                          <p:attrName>style.visibility</p:attrName>
                                        </p:attrNameLst>
                                      </p:cBhvr>
                                      <p:to>
                                        <p:strVal val="visible"/>
                                      </p:to>
                                    </p:set>
                                    <p:animEffect transition="in" filter="fade">
                                      <p:cBhvr>
                                        <p:cTn id="159" dur="500"/>
                                        <p:tgtEl>
                                          <p:spTgt spid="70"/>
                                        </p:tgtEl>
                                      </p:cBhvr>
                                    </p:animEffect>
                                  </p:childTnLst>
                                </p:cTn>
                              </p:par>
                              <p:par>
                                <p:cTn id="160" presetID="1" presetClass="entr" presetSubtype="0" fill="hold" grpId="0" nodeType="withEffect">
                                  <p:stCondLst>
                                    <p:cond delay="0"/>
                                  </p:stCondLst>
                                  <p:childTnLst>
                                    <p:set>
                                      <p:cBhvr>
                                        <p:cTn id="161" dur="1" fill="hold">
                                          <p:stCondLst>
                                            <p:cond delay="0"/>
                                          </p:stCondLst>
                                        </p:cTn>
                                        <p:tgtEl>
                                          <p:spTgt spid="28"/>
                                        </p:tgtEl>
                                        <p:attrNameLst>
                                          <p:attrName>style.visibility</p:attrName>
                                        </p:attrNameLst>
                                      </p:cBhvr>
                                      <p:to>
                                        <p:strVal val="visible"/>
                                      </p:to>
                                    </p:set>
                                  </p:childTnLst>
                                </p:cTn>
                              </p:par>
                              <p:par>
                                <p:cTn id="162" presetID="1" presetClass="entr" presetSubtype="0" fill="hold" grpId="0" nodeType="withEffect">
                                  <p:stCondLst>
                                    <p:cond delay="0"/>
                                  </p:stCondLst>
                                  <p:childTnLst>
                                    <p:set>
                                      <p:cBhvr>
                                        <p:cTn id="163" dur="1" fill="hold">
                                          <p:stCondLst>
                                            <p:cond delay="0"/>
                                          </p:stCondLst>
                                        </p:cTn>
                                        <p:tgtEl>
                                          <p:spTgt spid="71"/>
                                        </p:tgtEl>
                                        <p:attrNameLst>
                                          <p:attrName>style.visibility</p:attrName>
                                        </p:attrNameLst>
                                      </p:cBhvr>
                                      <p:to>
                                        <p:strVal val="visible"/>
                                      </p:to>
                                    </p:set>
                                  </p:childTnLst>
                                </p:cTn>
                              </p:par>
                              <p:par>
                                <p:cTn id="164" presetID="10" presetClass="entr" presetSubtype="0" fill="hold" grpId="0" nodeType="withEffect">
                                  <p:stCondLst>
                                    <p:cond delay="0"/>
                                  </p:stCondLst>
                                  <p:childTnLst>
                                    <p:set>
                                      <p:cBhvr>
                                        <p:cTn id="165" dur="1" fill="hold">
                                          <p:stCondLst>
                                            <p:cond delay="0"/>
                                          </p:stCondLst>
                                        </p:cTn>
                                        <p:tgtEl>
                                          <p:spTgt spid="85"/>
                                        </p:tgtEl>
                                        <p:attrNameLst>
                                          <p:attrName>style.visibility</p:attrName>
                                        </p:attrNameLst>
                                      </p:cBhvr>
                                      <p:to>
                                        <p:strVal val="visible"/>
                                      </p:to>
                                    </p:set>
                                    <p:animEffect transition="in" filter="fade">
                                      <p:cBhvr>
                                        <p:cTn id="166" dur="500"/>
                                        <p:tgtEl>
                                          <p:spTgt spid="85"/>
                                        </p:tgtEl>
                                      </p:cBhvr>
                                    </p:animEffect>
                                  </p:childTnLst>
                                </p:cTn>
                              </p:par>
                              <p:par>
                                <p:cTn id="167" presetID="1" presetClass="entr" presetSubtype="0" fill="hold" grpId="0" nodeType="withEffect">
                                  <p:stCondLst>
                                    <p:cond delay="0"/>
                                  </p:stCondLst>
                                  <p:childTnLst>
                                    <p:set>
                                      <p:cBhvr>
                                        <p:cTn id="168" dur="1" fill="hold">
                                          <p:stCondLst>
                                            <p:cond delay="0"/>
                                          </p:stCondLst>
                                        </p:cTn>
                                        <p:tgtEl>
                                          <p:spTgt spid="72"/>
                                        </p:tgtEl>
                                        <p:attrNameLst>
                                          <p:attrName>style.visibility</p:attrName>
                                        </p:attrNameLst>
                                      </p:cBhvr>
                                      <p:to>
                                        <p:strVal val="visible"/>
                                      </p:to>
                                    </p:set>
                                  </p:childTnLst>
                                </p:cTn>
                              </p:par>
                              <p:par>
                                <p:cTn id="169" presetID="1" presetClass="entr" presetSubtype="0" fill="hold" grpId="0" nodeType="withEffect">
                                  <p:stCondLst>
                                    <p:cond delay="0"/>
                                  </p:stCondLst>
                                  <p:childTnLst>
                                    <p:set>
                                      <p:cBhvr>
                                        <p:cTn id="170" dur="1" fill="hold">
                                          <p:stCondLst>
                                            <p:cond delay="0"/>
                                          </p:stCondLst>
                                        </p:cTn>
                                        <p:tgtEl>
                                          <p:spTgt spid="73"/>
                                        </p:tgtEl>
                                        <p:attrNameLst>
                                          <p:attrName>style.visibility</p:attrName>
                                        </p:attrNameLst>
                                      </p:cBhvr>
                                      <p:to>
                                        <p:strVal val="visible"/>
                                      </p:to>
                                    </p:set>
                                  </p:childTnLst>
                                </p:cTn>
                              </p:par>
                              <p:par>
                                <p:cTn id="171" presetID="1" presetClass="entr" presetSubtype="0" fill="hold" grpId="0" nodeType="withEffect">
                                  <p:stCondLst>
                                    <p:cond delay="0"/>
                                  </p:stCondLst>
                                  <p:childTnLst>
                                    <p:set>
                                      <p:cBhvr>
                                        <p:cTn id="172" dur="1" fill="hold">
                                          <p:stCondLst>
                                            <p:cond delay="0"/>
                                          </p:stCondLst>
                                        </p:cTn>
                                        <p:tgtEl>
                                          <p:spTgt spid="74"/>
                                        </p:tgtEl>
                                        <p:attrNameLst>
                                          <p:attrName>style.visibility</p:attrName>
                                        </p:attrNameLst>
                                      </p:cBhvr>
                                      <p:to>
                                        <p:strVal val="visible"/>
                                      </p:to>
                                    </p:set>
                                  </p:childTnLst>
                                </p:cTn>
                              </p:par>
                              <p:par>
                                <p:cTn id="173" presetID="1" presetClass="entr" presetSubtype="0" fill="hold" grpId="0" nodeType="withEffect">
                                  <p:stCondLst>
                                    <p:cond delay="0"/>
                                  </p:stCondLst>
                                  <p:childTnLst>
                                    <p:set>
                                      <p:cBhvr>
                                        <p:cTn id="174" dur="1" fill="hold">
                                          <p:stCondLst>
                                            <p:cond delay="0"/>
                                          </p:stCondLst>
                                        </p:cTn>
                                        <p:tgtEl>
                                          <p:spTgt spid="75"/>
                                        </p:tgtEl>
                                        <p:attrNameLst>
                                          <p:attrName>style.visibility</p:attrName>
                                        </p:attrNameLst>
                                      </p:cBhvr>
                                      <p:to>
                                        <p:strVal val="visible"/>
                                      </p:to>
                                    </p:set>
                                  </p:childTnLst>
                                </p:cTn>
                              </p:par>
                              <p:par>
                                <p:cTn id="175" presetID="26" presetClass="emph" presetSubtype="0" repeatCount="8000" fill="hold" grpId="1" nodeType="withEffect">
                                  <p:stCondLst>
                                    <p:cond delay="0"/>
                                  </p:stCondLst>
                                  <p:childTnLst>
                                    <p:animEffect transition="out" filter="fade">
                                      <p:cBhvr>
                                        <p:cTn id="176" dur="500" tmFilter="0, 0; .2, .5; .8, .5; 1, 0"/>
                                        <p:tgtEl>
                                          <p:spTgt spid="73"/>
                                        </p:tgtEl>
                                      </p:cBhvr>
                                    </p:animEffect>
                                    <p:animScale>
                                      <p:cBhvr>
                                        <p:cTn id="177" dur="250" autoRev="1" fill="hold"/>
                                        <p:tgtEl>
                                          <p:spTgt spid="73"/>
                                        </p:tgtEl>
                                      </p:cBhvr>
                                      <p:by x="105000" y="105000"/>
                                    </p:animScale>
                                  </p:childTnLst>
                                </p:cTn>
                              </p:par>
                              <p:par>
                                <p:cTn id="178" presetID="26" presetClass="emph" presetSubtype="0" repeatCount="8000" fill="hold" grpId="1" nodeType="withEffect">
                                  <p:stCondLst>
                                    <p:cond delay="0"/>
                                  </p:stCondLst>
                                  <p:childTnLst>
                                    <p:animEffect transition="out" filter="fade">
                                      <p:cBhvr>
                                        <p:cTn id="179" dur="500" tmFilter="0, 0; .2, .5; .8, .5; 1, 0"/>
                                        <p:tgtEl>
                                          <p:spTgt spid="75"/>
                                        </p:tgtEl>
                                      </p:cBhvr>
                                    </p:animEffect>
                                    <p:animScale>
                                      <p:cBhvr>
                                        <p:cTn id="180" dur="250" autoRev="1" fill="hold"/>
                                        <p:tgtEl>
                                          <p:spTgt spid="75"/>
                                        </p:tgtEl>
                                      </p:cBhvr>
                                      <p:by x="105000" y="105000"/>
                                    </p:animScale>
                                  </p:childTnLst>
                                </p:cTn>
                              </p:par>
                              <p:par>
                                <p:cTn id="181" presetID="22" presetClass="entr" presetSubtype="8" fill="hold" nodeType="withEffect">
                                  <p:stCondLst>
                                    <p:cond delay="1200"/>
                                  </p:stCondLst>
                                  <p:childTnLst>
                                    <p:set>
                                      <p:cBhvr>
                                        <p:cTn id="182" dur="1" fill="hold">
                                          <p:stCondLst>
                                            <p:cond delay="0"/>
                                          </p:stCondLst>
                                        </p:cTn>
                                        <p:tgtEl>
                                          <p:spTgt spid="23"/>
                                        </p:tgtEl>
                                        <p:attrNameLst>
                                          <p:attrName>style.visibility</p:attrName>
                                        </p:attrNameLst>
                                      </p:cBhvr>
                                      <p:to>
                                        <p:strVal val="visible"/>
                                      </p:to>
                                    </p:set>
                                    <p:animEffect transition="in" filter="wipe(left)">
                                      <p:cBhvr>
                                        <p:cTn id="183" dur="3000"/>
                                        <p:tgtEl>
                                          <p:spTgt spid="23"/>
                                        </p:tgtEl>
                                      </p:cBhvr>
                                    </p:animEffect>
                                  </p:childTnLst>
                                </p:cTn>
                              </p:par>
                              <p:par>
                                <p:cTn id="184" presetID="12" presetClass="exit" presetSubtype="2" fill="hold" grpId="1" nodeType="withEffect">
                                  <p:stCondLst>
                                    <p:cond delay="1200"/>
                                  </p:stCondLst>
                                  <p:childTnLst>
                                    <p:anim calcmode="lin" valueType="num">
                                      <p:cBhvr additive="base">
                                        <p:cTn id="185" dur="3000"/>
                                        <p:tgtEl>
                                          <p:spTgt spid="70"/>
                                        </p:tgtEl>
                                        <p:attrNameLst>
                                          <p:attrName>ppt_x</p:attrName>
                                        </p:attrNameLst>
                                      </p:cBhvr>
                                      <p:tavLst>
                                        <p:tav tm="0">
                                          <p:val>
                                            <p:strVal val="#ppt_x"/>
                                          </p:val>
                                        </p:tav>
                                        <p:tav tm="100000">
                                          <p:val>
                                            <p:strVal val="#ppt_x+#ppt_w*1.125000"/>
                                          </p:val>
                                        </p:tav>
                                      </p:tavLst>
                                    </p:anim>
                                    <p:animEffect transition="out" filter="wipe(right)">
                                      <p:cBhvr>
                                        <p:cTn id="186" dur="3000"/>
                                        <p:tgtEl>
                                          <p:spTgt spid="70"/>
                                        </p:tgtEl>
                                      </p:cBhvr>
                                    </p:animEffect>
                                    <p:set>
                                      <p:cBhvr>
                                        <p:cTn id="187" dur="1" fill="hold">
                                          <p:stCondLst>
                                            <p:cond delay="2999"/>
                                          </p:stCondLst>
                                        </p:cTn>
                                        <p:tgtEl>
                                          <p:spTgt spid="70"/>
                                        </p:tgtEl>
                                        <p:attrNameLst>
                                          <p:attrName>style.visibility</p:attrName>
                                        </p:attrNameLst>
                                      </p:cBhvr>
                                      <p:to>
                                        <p:strVal val="hidden"/>
                                      </p:to>
                                    </p:set>
                                  </p:childTnLst>
                                </p:cTn>
                              </p:par>
                              <p:par>
                                <p:cTn id="188" presetID="1" presetClass="entr" presetSubtype="0" fill="hold" nodeType="withEffect">
                                  <p:stCondLst>
                                    <p:cond delay="0"/>
                                  </p:stCondLst>
                                  <p:childTnLst>
                                    <p:set>
                                      <p:cBhvr>
                                        <p:cTn id="189" dur="1" fill="hold">
                                          <p:stCondLst>
                                            <p:cond delay="0"/>
                                          </p:stCondLst>
                                        </p:cTn>
                                        <p:tgtEl>
                                          <p:spTgt spid="86"/>
                                        </p:tgtEl>
                                        <p:attrNameLst>
                                          <p:attrName>style.visibility</p:attrName>
                                        </p:attrNameLst>
                                      </p:cBhvr>
                                      <p:to>
                                        <p:strVal val="visible"/>
                                      </p:to>
                                    </p:set>
                                  </p:childTnLst>
                                </p:cTn>
                              </p:par>
                              <p:par>
                                <p:cTn id="190" presetID="0" presetClass="path" presetSubtype="0" accel="50000" decel="50000" fill="hold" nodeType="withEffect">
                                  <p:stCondLst>
                                    <p:cond delay="1000"/>
                                  </p:stCondLst>
                                  <p:childTnLst>
                                    <p:animMotion origin="layout" path="M 1.45833E-6 3.7037E-6 C 1.45833E-6 -0.00116 0.12864 -0.00764 0.25768 -0.01528 " pathEditMode="relative" rAng="0" ptsTypes="AA">
                                      <p:cBhvr>
                                        <p:cTn id="191" dur="3500" fill="hold"/>
                                        <p:tgtEl>
                                          <p:spTgt spid="86"/>
                                        </p:tgtEl>
                                        <p:attrNameLst>
                                          <p:attrName>ppt_x</p:attrName>
                                          <p:attrName>ppt_y</p:attrName>
                                        </p:attrNameLst>
                                      </p:cBhvr>
                                      <p:rCtr x="12878" y="-764"/>
                                    </p:animMotion>
                                  </p:childTnLst>
                                </p:cTn>
                              </p:par>
                              <p:par>
                                <p:cTn id="192" presetID="10" presetClass="entr" presetSubtype="0" fill="hold" grpId="0" nodeType="withEffect">
                                  <p:stCondLst>
                                    <p:cond delay="0"/>
                                  </p:stCondLst>
                                  <p:childTnLst>
                                    <p:set>
                                      <p:cBhvr>
                                        <p:cTn id="193" dur="1" fill="hold">
                                          <p:stCondLst>
                                            <p:cond delay="0"/>
                                          </p:stCondLst>
                                        </p:cTn>
                                        <p:tgtEl>
                                          <p:spTgt spid="54"/>
                                        </p:tgtEl>
                                        <p:attrNameLst>
                                          <p:attrName>style.visibility</p:attrName>
                                        </p:attrNameLst>
                                      </p:cBhvr>
                                      <p:to>
                                        <p:strVal val="visible"/>
                                      </p:to>
                                    </p:set>
                                    <p:animEffect transition="in" filter="fade">
                                      <p:cBhvr>
                                        <p:cTn id="194" dur="500"/>
                                        <p:tgtEl>
                                          <p:spTgt spid="54"/>
                                        </p:tgtEl>
                                      </p:cBhvr>
                                    </p:animEffect>
                                  </p:childTnLst>
                                </p:cTn>
                              </p:par>
                              <p:par>
                                <p:cTn id="195" presetID="10" presetClass="entr" presetSubtype="0" fill="hold" grpId="0" nodeType="withEffect">
                                  <p:stCondLst>
                                    <p:cond delay="0"/>
                                  </p:stCondLst>
                                  <p:childTnLst>
                                    <p:set>
                                      <p:cBhvr>
                                        <p:cTn id="196" dur="1" fill="hold">
                                          <p:stCondLst>
                                            <p:cond delay="0"/>
                                          </p:stCondLst>
                                        </p:cTn>
                                        <p:tgtEl>
                                          <p:spTgt spid="55"/>
                                        </p:tgtEl>
                                        <p:attrNameLst>
                                          <p:attrName>style.visibility</p:attrName>
                                        </p:attrNameLst>
                                      </p:cBhvr>
                                      <p:to>
                                        <p:strVal val="visible"/>
                                      </p:to>
                                    </p:set>
                                    <p:animEffect transition="in" filter="fade">
                                      <p:cBhvr>
                                        <p:cTn id="197" dur="500"/>
                                        <p:tgtEl>
                                          <p:spTgt spid="55"/>
                                        </p:tgtEl>
                                      </p:cBhvr>
                                    </p:animEffect>
                                  </p:childTnLst>
                                </p:cTn>
                              </p:par>
                              <p:par>
                                <p:cTn id="198" presetID="10" presetClass="entr" presetSubtype="0" fill="hold" grpId="0" nodeType="withEffect">
                                  <p:stCondLst>
                                    <p:cond delay="0"/>
                                  </p:stCondLst>
                                  <p:childTnLst>
                                    <p:set>
                                      <p:cBhvr>
                                        <p:cTn id="199" dur="1" fill="hold">
                                          <p:stCondLst>
                                            <p:cond delay="0"/>
                                          </p:stCondLst>
                                        </p:cTn>
                                        <p:tgtEl>
                                          <p:spTgt spid="56"/>
                                        </p:tgtEl>
                                        <p:attrNameLst>
                                          <p:attrName>style.visibility</p:attrName>
                                        </p:attrNameLst>
                                      </p:cBhvr>
                                      <p:to>
                                        <p:strVal val="visible"/>
                                      </p:to>
                                    </p:set>
                                    <p:animEffect transition="in" filter="fade">
                                      <p:cBhvr>
                                        <p:cTn id="200" dur="500"/>
                                        <p:tgtEl>
                                          <p:spTgt spid="56"/>
                                        </p:tgtEl>
                                      </p:cBhvr>
                                    </p:animEffect>
                                  </p:childTnLst>
                                </p:cTn>
                              </p:par>
                              <p:par>
                                <p:cTn id="201" presetID="10" presetClass="entr" presetSubtype="0" fill="hold" grpId="0" nodeType="withEffect">
                                  <p:stCondLst>
                                    <p:cond delay="0"/>
                                  </p:stCondLst>
                                  <p:childTnLst>
                                    <p:set>
                                      <p:cBhvr>
                                        <p:cTn id="202" dur="1" fill="hold">
                                          <p:stCondLst>
                                            <p:cond delay="0"/>
                                          </p:stCondLst>
                                        </p:cTn>
                                        <p:tgtEl>
                                          <p:spTgt spid="57"/>
                                        </p:tgtEl>
                                        <p:attrNameLst>
                                          <p:attrName>style.visibility</p:attrName>
                                        </p:attrNameLst>
                                      </p:cBhvr>
                                      <p:to>
                                        <p:strVal val="visible"/>
                                      </p:to>
                                    </p:set>
                                    <p:animEffect transition="in" filter="fade">
                                      <p:cBhvr>
                                        <p:cTn id="203" dur="500"/>
                                        <p:tgtEl>
                                          <p:spTgt spid="57"/>
                                        </p:tgtEl>
                                      </p:cBhvr>
                                    </p:animEffect>
                                  </p:childTnLst>
                                </p:cTn>
                              </p:par>
                              <p:par>
                                <p:cTn id="204" presetID="10" presetClass="entr" presetSubtype="0" fill="hold" grpId="0" nodeType="withEffect">
                                  <p:stCondLst>
                                    <p:cond delay="0"/>
                                  </p:stCondLst>
                                  <p:childTnLst>
                                    <p:set>
                                      <p:cBhvr>
                                        <p:cTn id="205" dur="1" fill="hold">
                                          <p:stCondLst>
                                            <p:cond delay="0"/>
                                          </p:stCondLst>
                                        </p:cTn>
                                        <p:tgtEl>
                                          <p:spTgt spid="58"/>
                                        </p:tgtEl>
                                        <p:attrNameLst>
                                          <p:attrName>style.visibility</p:attrName>
                                        </p:attrNameLst>
                                      </p:cBhvr>
                                      <p:to>
                                        <p:strVal val="visible"/>
                                      </p:to>
                                    </p:set>
                                    <p:animEffect transition="in" filter="fade">
                                      <p:cBhvr>
                                        <p:cTn id="206" dur="500"/>
                                        <p:tgtEl>
                                          <p:spTgt spid="58"/>
                                        </p:tgtEl>
                                      </p:cBhvr>
                                    </p:animEffect>
                                  </p:childTnLst>
                                </p:cTn>
                              </p:par>
                              <p:par>
                                <p:cTn id="207" presetID="10" presetClass="entr" presetSubtype="0" fill="hold" grpId="0" nodeType="withEffect">
                                  <p:stCondLst>
                                    <p:cond delay="0"/>
                                  </p:stCondLst>
                                  <p:childTnLst>
                                    <p:set>
                                      <p:cBhvr>
                                        <p:cTn id="208" dur="1" fill="hold">
                                          <p:stCondLst>
                                            <p:cond delay="0"/>
                                          </p:stCondLst>
                                        </p:cTn>
                                        <p:tgtEl>
                                          <p:spTgt spid="59"/>
                                        </p:tgtEl>
                                        <p:attrNameLst>
                                          <p:attrName>style.visibility</p:attrName>
                                        </p:attrNameLst>
                                      </p:cBhvr>
                                      <p:to>
                                        <p:strVal val="visible"/>
                                      </p:to>
                                    </p:set>
                                    <p:animEffect transition="in" filter="fade">
                                      <p:cBhvr>
                                        <p:cTn id="209" dur="500"/>
                                        <p:tgtEl>
                                          <p:spTgt spid="59"/>
                                        </p:tgtEl>
                                      </p:cBhvr>
                                    </p:animEffect>
                                  </p:childTnLst>
                                </p:cTn>
                              </p:par>
                              <p:par>
                                <p:cTn id="210" presetID="10" presetClass="entr" presetSubtype="0" fill="hold" grpId="0" nodeType="withEffect">
                                  <p:stCondLst>
                                    <p:cond delay="0"/>
                                  </p:stCondLst>
                                  <p:childTnLst>
                                    <p:set>
                                      <p:cBhvr>
                                        <p:cTn id="211" dur="1" fill="hold">
                                          <p:stCondLst>
                                            <p:cond delay="0"/>
                                          </p:stCondLst>
                                        </p:cTn>
                                        <p:tgtEl>
                                          <p:spTgt spid="60"/>
                                        </p:tgtEl>
                                        <p:attrNameLst>
                                          <p:attrName>style.visibility</p:attrName>
                                        </p:attrNameLst>
                                      </p:cBhvr>
                                      <p:to>
                                        <p:strVal val="visible"/>
                                      </p:to>
                                    </p:set>
                                    <p:animEffect transition="in" filter="fade">
                                      <p:cBhvr>
                                        <p:cTn id="212" dur="500"/>
                                        <p:tgtEl>
                                          <p:spTgt spid="60"/>
                                        </p:tgtEl>
                                      </p:cBhvr>
                                    </p:animEffect>
                                  </p:childTnLst>
                                </p:cTn>
                              </p:par>
                              <p:par>
                                <p:cTn id="213" presetID="10" presetClass="entr" presetSubtype="0" fill="hold" grpId="0" nodeType="withEffect">
                                  <p:stCondLst>
                                    <p:cond delay="0"/>
                                  </p:stCondLst>
                                  <p:childTnLst>
                                    <p:set>
                                      <p:cBhvr>
                                        <p:cTn id="214" dur="1" fill="hold">
                                          <p:stCondLst>
                                            <p:cond delay="0"/>
                                          </p:stCondLst>
                                        </p:cTn>
                                        <p:tgtEl>
                                          <p:spTgt spid="61"/>
                                        </p:tgtEl>
                                        <p:attrNameLst>
                                          <p:attrName>style.visibility</p:attrName>
                                        </p:attrNameLst>
                                      </p:cBhvr>
                                      <p:to>
                                        <p:strVal val="visible"/>
                                      </p:to>
                                    </p:set>
                                    <p:animEffect transition="in" filter="fade">
                                      <p:cBhvr>
                                        <p:cTn id="215" dur="500"/>
                                        <p:tgtEl>
                                          <p:spTgt spid="61"/>
                                        </p:tgtEl>
                                      </p:cBhvr>
                                    </p:animEffect>
                                  </p:childTnLst>
                                </p:cTn>
                              </p:par>
                              <p:par>
                                <p:cTn id="216" presetID="10" presetClass="entr" presetSubtype="0" fill="hold" grpId="0" nodeType="withEffect">
                                  <p:stCondLst>
                                    <p:cond delay="0"/>
                                  </p:stCondLst>
                                  <p:childTnLst>
                                    <p:set>
                                      <p:cBhvr>
                                        <p:cTn id="217" dur="1" fill="hold">
                                          <p:stCondLst>
                                            <p:cond delay="0"/>
                                          </p:stCondLst>
                                        </p:cTn>
                                        <p:tgtEl>
                                          <p:spTgt spid="62"/>
                                        </p:tgtEl>
                                        <p:attrNameLst>
                                          <p:attrName>style.visibility</p:attrName>
                                        </p:attrNameLst>
                                      </p:cBhvr>
                                      <p:to>
                                        <p:strVal val="visible"/>
                                      </p:to>
                                    </p:set>
                                    <p:animEffect transition="in" filter="fade">
                                      <p:cBhvr>
                                        <p:cTn id="218" dur="500"/>
                                        <p:tgtEl>
                                          <p:spTgt spid="62"/>
                                        </p:tgtEl>
                                      </p:cBhvr>
                                    </p:animEffect>
                                  </p:childTnLst>
                                </p:cTn>
                              </p:par>
                              <p:par>
                                <p:cTn id="219" presetID="10" presetClass="entr" presetSubtype="0" fill="hold" grpId="0" nodeType="withEffect">
                                  <p:stCondLst>
                                    <p:cond delay="0"/>
                                  </p:stCondLst>
                                  <p:childTnLst>
                                    <p:set>
                                      <p:cBhvr>
                                        <p:cTn id="220" dur="1" fill="hold">
                                          <p:stCondLst>
                                            <p:cond delay="0"/>
                                          </p:stCondLst>
                                        </p:cTn>
                                        <p:tgtEl>
                                          <p:spTgt spid="63"/>
                                        </p:tgtEl>
                                        <p:attrNameLst>
                                          <p:attrName>style.visibility</p:attrName>
                                        </p:attrNameLst>
                                      </p:cBhvr>
                                      <p:to>
                                        <p:strVal val="visible"/>
                                      </p:to>
                                    </p:set>
                                    <p:animEffect transition="in" filter="fade">
                                      <p:cBhvr>
                                        <p:cTn id="221" dur="500"/>
                                        <p:tgtEl>
                                          <p:spTgt spid="63"/>
                                        </p:tgtEl>
                                      </p:cBhvr>
                                    </p:animEffect>
                                  </p:childTnLst>
                                </p:cTn>
                              </p:par>
                              <p:par>
                                <p:cTn id="222" presetID="10" presetClass="entr" presetSubtype="0" fill="hold" grpId="0" nodeType="withEffect">
                                  <p:stCondLst>
                                    <p:cond delay="0"/>
                                  </p:stCondLst>
                                  <p:childTnLst>
                                    <p:set>
                                      <p:cBhvr>
                                        <p:cTn id="223" dur="1" fill="hold">
                                          <p:stCondLst>
                                            <p:cond delay="0"/>
                                          </p:stCondLst>
                                        </p:cTn>
                                        <p:tgtEl>
                                          <p:spTgt spid="64"/>
                                        </p:tgtEl>
                                        <p:attrNameLst>
                                          <p:attrName>style.visibility</p:attrName>
                                        </p:attrNameLst>
                                      </p:cBhvr>
                                      <p:to>
                                        <p:strVal val="visible"/>
                                      </p:to>
                                    </p:set>
                                    <p:animEffect transition="in" filter="fade">
                                      <p:cBhvr>
                                        <p:cTn id="224" dur="500"/>
                                        <p:tgtEl>
                                          <p:spTgt spid="64"/>
                                        </p:tgtEl>
                                      </p:cBhvr>
                                    </p:animEffect>
                                  </p:childTnLst>
                                </p:cTn>
                              </p:par>
                              <p:par>
                                <p:cTn id="225" presetID="10" presetClass="entr" presetSubtype="0" fill="hold" grpId="0" nodeType="withEffect">
                                  <p:stCondLst>
                                    <p:cond delay="0"/>
                                  </p:stCondLst>
                                  <p:childTnLst>
                                    <p:set>
                                      <p:cBhvr>
                                        <p:cTn id="226" dur="1" fill="hold">
                                          <p:stCondLst>
                                            <p:cond delay="0"/>
                                          </p:stCondLst>
                                        </p:cTn>
                                        <p:tgtEl>
                                          <p:spTgt spid="65"/>
                                        </p:tgtEl>
                                        <p:attrNameLst>
                                          <p:attrName>style.visibility</p:attrName>
                                        </p:attrNameLst>
                                      </p:cBhvr>
                                      <p:to>
                                        <p:strVal val="visible"/>
                                      </p:to>
                                    </p:set>
                                    <p:animEffect transition="in" filter="fade">
                                      <p:cBhvr>
                                        <p:cTn id="227" dur="500"/>
                                        <p:tgtEl>
                                          <p:spTgt spid="65"/>
                                        </p:tgtEl>
                                      </p:cBhvr>
                                    </p:animEffect>
                                  </p:childTnLst>
                                </p:cTn>
                              </p:par>
                              <p:par>
                                <p:cTn id="228" presetID="10" presetClass="entr" presetSubtype="0" fill="hold" grpId="0" nodeType="withEffect">
                                  <p:stCondLst>
                                    <p:cond delay="0"/>
                                  </p:stCondLst>
                                  <p:childTnLst>
                                    <p:set>
                                      <p:cBhvr>
                                        <p:cTn id="229" dur="1" fill="hold">
                                          <p:stCondLst>
                                            <p:cond delay="0"/>
                                          </p:stCondLst>
                                        </p:cTn>
                                        <p:tgtEl>
                                          <p:spTgt spid="66"/>
                                        </p:tgtEl>
                                        <p:attrNameLst>
                                          <p:attrName>style.visibility</p:attrName>
                                        </p:attrNameLst>
                                      </p:cBhvr>
                                      <p:to>
                                        <p:strVal val="visible"/>
                                      </p:to>
                                    </p:set>
                                    <p:animEffect transition="in" filter="fade">
                                      <p:cBhvr>
                                        <p:cTn id="230" dur="500"/>
                                        <p:tgtEl>
                                          <p:spTgt spid="66"/>
                                        </p:tgtEl>
                                      </p:cBhvr>
                                    </p:animEffect>
                                  </p:childTnLst>
                                </p:cTn>
                              </p:par>
                              <p:par>
                                <p:cTn id="231" presetID="10" presetClass="entr" presetSubtype="0" fill="hold" grpId="0" nodeType="withEffect">
                                  <p:stCondLst>
                                    <p:cond delay="0"/>
                                  </p:stCondLst>
                                  <p:childTnLst>
                                    <p:set>
                                      <p:cBhvr>
                                        <p:cTn id="232" dur="1" fill="hold">
                                          <p:stCondLst>
                                            <p:cond delay="0"/>
                                          </p:stCondLst>
                                        </p:cTn>
                                        <p:tgtEl>
                                          <p:spTgt spid="67"/>
                                        </p:tgtEl>
                                        <p:attrNameLst>
                                          <p:attrName>style.visibility</p:attrName>
                                        </p:attrNameLst>
                                      </p:cBhvr>
                                      <p:to>
                                        <p:strVal val="visible"/>
                                      </p:to>
                                    </p:set>
                                    <p:animEffect transition="in" filter="fade">
                                      <p:cBhvr>
                                        <p:cTn id="233" dur="500"/>
                                        <p:tgtEl>
                                          <p:spTgt spid="67"/>
                                        </p:tgtEl>
                                      </p:cBhvr>
                                    </p:animEffect>
                                  </p:childTnLst>
                                </p:cTn>
                              </p:par>
                              <p:par>
                                <p:cTn id="234" presetID="10" presetClass="entr" presetSubtype="0" fill="hold" grpId="0" nodeType="withEffect">
                                  <p:stCondLst>
                                    <p:cond delay="0"/>
                                  </p:stCondLst>
                                  <p:childTnLst>
                                    <p:set>
                                      <p:cBhvr>
                                        <p:cTn id="235" dur="1" fill="hold">
                                          <p:stCondLst>
                                            <p:cond delay="0"/>
                                          </p:stCondLst>
                                        </p:cTn>
                                        <p:tgtEl>
                                          <p:spTgt spid="68"/>
                                        </p:tgtEl>
                                        <p:attrNameLst>
                                          <p:attrName>style.visibility</p:attrName>
                                        </p:attrNameLst>
                                      </p:cBhvr>
                                      <p:to>
                                        <p:strVal val="visible"/>
                                      </p:to>
                                    </p:set>
                                    <p:animEffect transition="in" filter="fade">
                                      <p:cBhvr>
                                        <p:cTn id="236" dur="500"/>
                                        <p:tgtEl>
                                          <p:spTgt spid="68"/>
                                        </p:tgtEl>
                                      </p:cBhvr>
                                    </p:animEffect>
                                  </p:childTnLst>
                                </p:cTn>
                              </p:par>
                              <p:par>
                                <p:cTn id="237" presetID="10" presetClass="entr" presetSubtype="0" fill="hold" grpId="0" nodeType="withEffect">
                                  <p:stCondLst>
                                    <p:cond delay="0"/>
                                  </p:stCondLst>
                                  <p:childTnLst>
                                    <p:set>
                                      <p:cBhvr>
                                        <p:cTn id="238" dur="1" fill="hold">
                                          <p:stCondLst>
                                            <p:cond delay="0"/>
                                          </p:stCondLst>
                                        </p:cTn>
                                        <p:tgtEl>
                                          <p:spTgt spid="69"/>
                                        </p:tgtEl>
                                        <p:attrNameLst>
                                          <p:attrName>style.visibility</p:attrName>
                                        </p:attrNameLst>
                                      </p:cBhvr>
                                      <p:to>
                                        <p:strVal val="visible"/>
                                      </p:to>
                                    </p:set>
                                    <p:animEffect transition="in" filter="fade">
                                      <p:cBhvr>
                                        <p:cTn id="239" dur="500"/>
                                        <p:tgtEl>
                                          <p:spTgt spid="69"/>
                                        </p:tgtEl>
                                      </p:cBhvr>
                                    </p:animEffect>
                                  </p:childTnLst>
                                </p:cTn>
                              </p:par>
                              <p:par>
                                <p:cTn id="240" presetID="0" presetClass="path" presetSubtype="0" accel="50000" decel="50000" fill="hold" grpId="1" nodeType="withEffect">
                                  <p:stCondLst>
                                    <p:cond delay="0"/>
                                  </p:stCondLst>
                                  <p:childTnLst>
                                    <p:animMotion origin="layout" path="M -2.08333E-7 0 C 0.09987 0.01134 0.2 0.02315 0.26732 0.02731 C 0.33503 0.03171 0.3707 0.02755 0.40664 0.02361 " pathEditMode="relative" rAng="0" ptsTypes="AAA">
                                      <p:cBhvr>
                                        <p:cTn id="241" dur="5000" fill="hold"/>
                                        <p:tgtEl>
                                          <p:spTgt spid="66"/>
                                        </p:tgtEl>
                                        <p:attrNameLst>
                                          <p:attrName>ppt_x</p:attrName>
                                          <p:attrName>ppt_y</p:attrName>
                                        </p:attrNameLst>
                                      </p:cBhvr>
                                      <p:rCtr x="20326" y="1458"/>
                                    </p:animMotion>
                                  </p:childTnLst>
                                </p:cTn>
                              </p:par>
                              <p:par>
                                <p:cTn id="242" presetID="0" presetClass="path" presetSubtype="0" accel="50000" decel="50000" fill="hold" grpId="1" nodeType="withEffect">
                                  <p:stCondLst>
                                    <p:cond delay="0"/>
                                  </p:stCondLst>
                                  <p:childTnLst>
                                    <p:animMotion origin="layout" path="M -6.25E-7 -1.85185E-6 C -6.25E-7 0.00023 0.19596 0.00255 0.39206 0.00509 " pathEditMode="relative" rAng="0" ptsTypes="AA">
                                      <p:cBhvr>
                                        <p:cTn id="243" dur="5000" fill="hold"/>
                                        <p:tgtEl>
                                          <p:spTgt spid="67"/>
                                        </p:tgtEl>
                                        <p:attrNameLst>
                                          <p:attrName>ppt_x</p:attrName>
                                          <p:attrName>ppt_y</p:attrName>
                                        </p:attrNameLst>
                                      </p:cBhvr>
                                      <p:rCtr x="19596" y="255"/>
                                    </p:animMotion>
                                  </p:childTnLst>
                                </p:cTn>
                              </p:par>
                              <p:par>
                                <p:cTn id="244" presetID="0" presetClass="path" presetSubtype="0" accel="50000" decel="50000" fill="hold" grpId="1" nodeType="withEffect">
                                  <p:stCondLst>
                                    <p:cond delay="0"/>
                                  </p:stCondLst>
                                  <p:childTnLst>
                                    <p:animMotion origin="layout" path="M -2.29167E-6 1.11111E-6 C 0.16159 0.0044 0.32331 0.0088 0.38789 0.01065 " pathEditMode="relative" rAng="0" ptsTypes="AA">
                                      <p:cBhvr>
                                        <p:cTn id="245" dur="5000" fill="hold"/>
                                        <p:tgtEl>
                                          <p:spTgt spid="68"/>
                                        </p:tgtEl>
                                        <p:attrNameLst>
                                          <p:attrName>ppt_x</p:attrName>
                                          <p:attrName>ppt_y</p:attrName>
                                        </p:attrNameLst>
                                      </p:cBhvr>
                                      <p:rCtr x="19388" y="532"/>
                                    </p:animMotion>
                                  </p:childTnLst>
                                </p:cTn>
                              </p:par>
                              <p:par>
                                <p:cTn id="246" presetID="0" presetClass="path" presetSubtype="0" accel="50000" decel="50000" fill="hold" grpId="1" nodeType="withEffect">
                                  <p:stCondLst>
                                    <p:cond delay="0"/>
                                  </p:stCondLst>
                                  <p:childTnLst>
                                    <p:animMotion origin="layout" path="M -3.75E-6 -4.44444E-6 C 0.10039 -0.00856 0.20118 -0.01689 0.26706 -0.02013 C 0.33295 -0.02268 0.36407 -0.02175 0.39571 -0.02013 " pathEditMode="relative" rAng="0" ptsTypes="AAA">
                                      <p:cBhvr>
                                        <p:cTn id="247" dur="5000" fill="hold"/>
                                        <p:tgtEl>
                                          <p:spTgt spid="69"/>
                                        </p:tgtEl>
                                        <p:attrNameLst>
                                          <p:attrName>ppt_x</p:attrName>
                                          <p:attrName>ppt_y</p:attrName>
                                        </p:attrNameLst>
                                      </p:cBhvr>
                                      <p:rCtr x="19779" y="-1088"/>
                                    </p:animMotion>
                                  </p:childTnLst>
                                </p:cTn>
                              </p:par>
                              <p:par>
                                <p:cTn id="248" presetID="0" presetClass="path" presetSubtype="0" accel="50000" decel="50000" fill="hold" grpId="1" nodeType="withEffect">
                                  <p:stCondLst>
                                    <p:cond delay="0"/>
                                  </p:stCondLst>
                                  <p:childTnLst>
                                    <p:animMotion origin="layout" path="M -6.25E-7 2.59259E-6 C -6.25E-7 0.00023 0.19258 -0.00093 0.38503 -0.00185 " pathEditMode="relative" rAng="0" ptsTypes="AA">
                                      <p:cBhvr>
                                        <p:cTn id="249" dur="5000" fill="hold"/>
                                        <p:tgtEl>
                                          <p:spTgt spid="63"/>
                                        </p:tgtEl>
                                        <p:attrNameLst>
                                          <p:attrName>ppt_x</p:attrName>
                                          <p:attrName>ppt_y</p:attrName>
                                        </p:attrNameLst>
                                      </p:cBhvr>
                                      <p:rCtr x="19245" y="-93"/>
                                    </p:animMotion>
                                  </p:childTnLst>
                                </p:cTn>
                              </p:par>
                              <p:par>
                                <p:cTn id="250" presetID="0" presetClass="path" presetSubtype="0" accel="50000" decel="50000" fill="hold" grpId="1" nodeType="withEffect">
                                  <p:stCondLst>
                                    <p:cond delay="0"/>
                                  </p:stCondLst>
                                  <p:childTnLst>
                                    <p:animMotion origin="layout" path="M -1.04167E-6 1.11022E-16 C -1.04167E-6 0.00023 0.1905 0.00046 0.38112 0.00116 " pathEditMode="relative" rAng="0" ptsTypes="AA">
                                      <p:cBhvr>
                                        <p:cTn id="251" dur="5000" fill="hold"/>
                                        <p:tgtEl>
                                          <p:spTgt spid="64"/>
                                        </p:tgtEl>
                                        <p:attrNameLst>
                                          <p:attrName>ppt_x</p:attrName>
                                          <p:attrName>ppt_y</p:attrName>
                                        </p:attrNameLst>
                                      </p:cBhvr>
                                      <p:rCtr x="19049" y="46"/>
                                    </p:animMotion>
                                  </p:childTnLst>
                                </p:cTn>
                              </p:par>
                              <p:par>
                                <p:cTn id="252" presetID="0" presetClass="path" presetSubtype="0" accel="50000" decel="50000" fill="hold" grpId="1" nodeType="withEffect">
                                  <p:stCondLst>
                                    <p:cond delay="0"/>
                                  </p:stCondLst>
                                  <p:childTnLst>
                                    <p:animMotion origin="layout" path="M 3.54167E-6 2.96296E-6 C 3.54167E-6 0.00092 0.19531 -0.01135 0.39231 -0.02199 " pathEditMode="relative" rAng="0" ptsTypes="AA">
                                      <p:cBhvr>
                                        <p:cTn id="253" dur="5000" fill="hold"/>
                                        <p:tgtEl>
                                          <p:spTgt spid="65"/>
                                        </p:tgtEl>
                                        <p:attrNameLst>
                                          <p:attrName>ppt_x</p:attrName>
                                          <p:attrName>ppt_y</p:attrName>
                                        </p:attrNameLst>
                                      </p:cBhvr>
                                      <p:rCtr x="19609" y="-1111"/>
                                    </p:animMotion>
                                  </p:childTnLst>
                                </p:cTn>
                              </p:par>
                              <p:par>
                                <p:cTn id="254" presetID="0" presetClass="path" presetSubtype="0" accel="50000" decel="50000" fill="hold" grpId="1" nodeType="withEffect">
                                  <p:stCondLst>
                                    <p:cond delay="0"/>
                                  </p:stCondLst>
                                  <p:childTnLst>
                                    <p:animMotion origin="layout" path="M 0.00586 -0.00023 C 0.00586 -2.22222E-6 0.19961 0.0044 0.39388 0.01042 " pathEditMode="relative" rAng="0" ptsTypes="AA">
                                      <p:cBhvr>
                                        <p:cTn id="255" dur="5000" fill="hold"/>
                                        <p:tgtEl>
                                          <p:spTgt spid="54"/>
                                        </p:tgtEl>
                                        <p:attrNameLst>
                                          <p:attrName>ppt_x</p:attrName>
                                          <p:attrName>ppt_y</p:attrName>
                                        </p:attrNameLst>
                                      </p:cBhvr>
                                      <p:rCtr x="19401" y="532"/>
                                    </p:animMotion>
                                  </p:childTnLst>
                                </p:cTn>
                              </p:par>
                              <p:par>
                                <p:cTn id="256" presetID="0" presetClass="path" presetSubtype="0" accel="50000" decel="50000" fill="hold" grpId="1" nodeType="withEffect">
                                  <p:stCondLst>
                                    <p:cond delay="0"/>
                                  </p:stCondLst>
                                  <p:childTnLst>
                                    <p:animMotion origin="layout" path="M -1.875E-6 -2.22222E-6 C 0.15729 -0.00347 0.31498 -0.00671 0.37813 -0.00764 " pathEditMode="relative" rAng="0" ptsTypes="AA">
                                      <p:cBhvr>
                                        <p:cTn id="257" dur="5000" fill="hold"/>
                                        <p:tgtEl>
                                          <p:spTgt spid="60"/>
                                        </p:tgtEl>
                                        <p:attrNameLst>
                                          <p:attrName>ppt_x</p:attrName>
                                          <p:attrName>ppt_y</p:attrName>
                                        </p:attrNameLst>
                                      </p:cBhvr>
                                      <p:rCtr x="18906" y="-394"/>
                                    </p:animMotion>
                                  </p:childTnLst>
                                </p:cTn>
                              </p:par>
                              <p:par>
                                <p:cTn id="258" presetID="0" presetClass="path" presetSubtype="0" accel="50000" decel="50000" fill="hold" grpId="1" nodeType="withEffect">
                                  <p:stCondLst>
                                    <p:cond delay="0"/>
                                  </p:stCondLst>
                                  <p:childTnLst>
                                    <p:animMotion origin="layout" path="M 0.00638 0.00023 C 0.08125 -0.00371 0.15638 -0.00764 0.21979 -0.00764 C 0.28294 -0.00764 0.33425 -0.00325 0.38555 0.00162 " pathEditMode="relative" rAng="0" ptsTypes="AAA">
                                      <p:cBhvr>
                                        <p:cTn id="259" dur="5000" fill="hold"/>
                                        <p:tgtEl>
                                          <p:spTgt spid="61"/>
                                        </p:tgtEl>
                                        <p:attrNameLst>
                                          <p:attrName>ppt_x</p:attrName>
                                          <p:attrName>ppt_y</p:attrName>
                                        </p:attrNameLst>
                                      </p:cBhvr>
                                      <p:rCtr x="18958" y="-324"/>
                                    </p:animMotion>
                                  </p:childTnLst>
                                </p:cTn>
                              </p:par>
                              <p:par>
                                <p:cTn id="260" presetID="0" presetClass="path" presetSubtype="0" accel="50000" decel="50000" fill="hold" grpId="1" nodeType="withEffect">
                                  <p:stCondLst>
                                    <p:cond delay="0"/>
                                  </p:stCondLst>
                                  <p:childTnLst>
                                    <p:animMotion origin="layout" path="M 0.00612 0.00023 C 0.06966 -0.0088 0.13398 -0.01713 0.19843 -0.02106 C 0.26315 -0.02384 0.32851 -0.02384 0.39427 -0.02292 " pathEditMode="relative" rAng="0" ptsTypes="AAA">
                                      <p:cBhvr>
                                        <p:cTn id="261" dur="5000" fill="hold"/>
                                        <p:tgtEl>
                                          <p:spTgt spid="62"/>
                                        </p:tgtEl>
                                        <p:attrNameLst>
                                          <p:attrName>ppt_x</p:attrName>
                                          <p:attrName>ppt_y</p:attrName>
                                        </p:attrNameLst>
                                      </p:cBhvr>
                                      <p:rCtr x="19401" y="-1204"/>
                                    </p:animMotion>
                                  </p:childTnLst>
                                </p:cTn>
                              </p:par>
                              <p:par>
                                <p:cTn id="262" presetID="0" presetClass="path" presetSubtype="0" accel="50000" decel="50000" fill="hold" grpId="1" nodeType="withEffect">
                                  <p:stCondLst>
                                    <p:cond delay="0"/>
                                  </p:stCondLst>
                                  <p:childTnLst>
                                    <p:animMotion origin="layout" path="M 5E-6 -1.48148E-6 C 0.05014 0.00764 0.10118 0.01597 0.16576 0.01829 C 0.23073 0.02107 0.30938 0.01736 0.38855 0.01389 " pathEditMode="relative" rAng="0" ptsTypes="AAA">
                                      <p:cBhvr>
                                        <p:cTn id="263" dur="5000" fill="hold"/>
                                        <p:tgtEl>
                                          <p:spTgt spid="55"/>
                                        </p:tgtEl>
                                        <p:attrNameLst>
                                          <p:attrName>ppt_x</p:attrName>
                                          <p:attrName>ppt_y</p:attrName>
                                        </p:attrNameLst>
                                      </p:cBhvr>
                                      <p:rCtr x="19427" y="949"/>
                                    </p:animMotion>
                                  </p:childTnLst>
                                </p:cTn>
                              </p:par>
                              <p:par>
                                <p:cTn id="264" presetID="0" presetClass="path" presetSubtype="0" accel="50000" decel="50000" fill="hold" grpId="1" nodeType="withEffect">
                                  <p:stCondLst>
                                    <p:cond delay="0"/>
                                  </p:stCondLst>
                                  <p:childTnLst>
                                    <p:animMotion origin="layout" path="M -2.91667E-6 4.07407E-6 C -2.91667E-6 0.00023 0.18685 -0.00371 0.37396 -0.00695 " pathEditMode="relative" rAng="0" ptsTypes="AA">
                                      <p:cBhvr>
                                        <p:cTn id="265" dur="5000" fill="hold"/>
                                        <p:tgtEl>
                                          <p:spTgt spid="57"/>
                                        </p:tgtEl>
                                        <p:attrNameLst>
                                          <p:attrName>ppt_x</p:attrName>
                                          <p:attrName>ppt_y</p:attrName>
                                        </p:attrNameLst>
                                      </p:cBhvr>
                                      <p:rCtr x="18698" y="-347"/>
                                    </p:animMotion>
                                  </p:childTnLst>
                                </p:cTn>
                              </p:par>
                              <p:par>
                                <p:cTn id="266" presetID="0" presetClass="path" presetSubtype="0" accel="50000" decel="50000" fill="hold" grpId="1" nodeType="withEffect">
                                  <p:stCondLst>
                                    <p:cond delay="0"/>
                                  </p:stCondLst>
                                  <p:childTnLst>
                                    <p:animMotion origin="layout" path="M 0.00325 -0.00231 C 0.00325 -0.00139 0.1845 -0.00578 0.36718 -0.00926 " pathEditMode="relative" rAng="0" ptsTypes="AA">
                                      <p:cBhvr>
                                        <p:cTn id="267" dur="5000" fill="hold"/>
                                        <p:tgtEl>
                                          <p:spTgt spid="58"/>
                                        </p:tgtEl>
                                        <p:attrNameLst>
                                          <p:attrName>ppt_x</p:attrName>
                                          <p:attrName>ppt_y</p:attrName>
                                        </p:attrNameLst>
                                      </p:cBhvr>
                                      <p:rCtr x="18190" y="-347"/>
                                    </p:animMotion>
                                  </p:childTnLst>
                                </p:cTn>
                              </p:par>
                              <p:par>
                                <p:cTn id="268" presetID="0" presetClass="path" presetSubtype="0" accel="50000" decel="50000" fill="hold" grpId="1" nodeType="withEffect">
                                  <p:stCondLst>
                                    <p:cond delay="0"/>
                                  </p:stCondLst>
                                  <p:childTnLst>
                                    <p:animMotion origin="layout" path="M -2.70833E-6 -2.96296E-6 C 0.02722 0.01042 0.05469 0.02107 0.12123 0.02408 C 0.1875 0.02732 0.29323 0.02176 0.39896 0.01667 " pathEditMode="relative" rAng="0" ptsTypes="AAA">
                                      <p:cBhvr>
                                        <p:cTn id="269" dur="5000" fill="hold"/>
                                        <p:tgtEl>
                                          <p:spTgt spid="56"/>
                                        </p:tgtEl>
                                        <p:attrNameLst>
                                          <p:attrName>ppt_x</p:attrName>
                                          <p:attrName>ppt_y</p:attrName>
                                        </p:attrNameLst>
                                      </p:cBhvr>
                                      <p:rCtr x="19948" y="1250"/>
                                    </p:animMotion>
                                  </p:childTnLst>
                                </p:cTn>
                              </p:par>
                              <p:par>
                                <p:cTn id="270" presetID="0" presetClass="path" presetSubtype="0" accel="50000" decel="50000" fill="hold" grpId="1" nodeType="withEffect">
                                  <p:stCondLst>
                                    <p:cond delay="0"/>
                                  </p:stCondLst>
                                  <p:childTnLst>
                                    <p:animMotion origin="layout" path="M -2.91667E-6 3.7037E-7 C 0.04154 -0.01019 0.08347 -0.02037 0.14857 -0.02431 C 0.21459 -0.02708 0.30313 -0.02662 0.39271 -0.025 " pathEditMode="relative" rAng="0" ptsTypes="AAA">
                                      <p:cBhvr>
                                        <p:cTn id="271" dur="5000" fill="hold"/>
                                        <p:tgtEl>
                                          <p:spTgt spid="59"/>
                                        </p:tgtEl>
                                        <p:attrNameLst>
                                          <p:attrName>ppt_x</p:attrName>
                                          <p:attrName>ppt_y</p:attrName>
                                        </p:attrNameLst>
                                      </p:cBhvr>
                                      <p:rCtr x="19635" y="-1319"/>
                                    </p:animMotion>
                                  </p:childTnLst>
                                </p:cTn>
                              </p:par>
                            </p:childTnLst>
                          </p:cTn>
                        </p:par>
                        <p:par>
                          <p:cTn id="272" fill="hold">
                            <p:stCondLst>
                              <p:cond delay="10050"/>
                            </p:stCondLst>
                            <p:childTnLst>
                              <p:par>
                                <p:cTn id="273" presetID="10" presetClass="entr" presetSubtype="0" fill="hold" nodeType="afterEffect">
                                  <p:stCondLst>
                                    <p:cond delay="0"/>
                                  </p:stCondLst>
                                  <p:childTnLst>
                                    <p:set>
                                      <p:cBhvr>
                                        <p:cTn id="274" dur="1" fill="hold">
                                          <p:stCondLst>
                                            <p:cond delay="0"/>
                                          </p:stCondLst>
                                        </p:cTn>
                                        <p:tgtEl>
                                          <p:spTgt spid="92"/>
                                        </p:tgtEl>
                                        <p:attrNameLst>
                                          <p:attrName>style.visibility</p:attrName>
                                        </p:attrNameLst>
                                      </p:cBhvr>
                                      <p:to>
                                        <p:strVal val="visible"/>
                                      </p:to>
                                    </p:set>
                                    <p:animEffect transition="in" filter="fade">
                                      <p:cBhvr>
                                        <p:cTn id="275"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8" grpId="0" animBg="1"/>
      <p:bldP spid="29" grpId="0"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64" grpId="0" animBg="1"/>
      <p:bldP spid="64" grpId="1" animBg="1"/>
      <p:bldP spid="65" grpId="0" animBg="1"/>
      <p:bldP spid="65" grpId="1" animBg="1"/>
      <p:bldP spid="66" grpId="0" animBg="1"/>
      <p:bldP spid="66" grpId="1" animBg="1"/>
      <p:bldP spid="67" grpId="0" animBg="1"/>
      <p:bldP spid="67" grpId="1" animBg="1"/>
      <p:bldP spid="68" grpId="0" animBg="1"/>
      <p:bldP spid="68" grpId="1" animBg="1"/>
      <p:bldP spid="69" grpId="0" animBg="1"/>
      <p:bldP spid="69" grpId="1" animBg="1"/>
      <p:bldP spid="70" grpId="0" animBg="1"/>
      <p:bldP spid="70" grpId="1" animBg="1"/>
      <p:bldP spid="71" grpId="0" animBg="1"/>
      <p:bldP spid="72" grpId="0" animBg="1"/>
      <p:bldP spid="73" grpId="0" animBg="1"/>
      <p:bldP spid="73" grpId="1" animBg="1"/>
      <p:bldP spid="74" grpId="0" animBg="1"/>
      <p:bldP spid="75" grpId="0" animBg="1"/>
      <p:bldP spid="75" grpId="1" animBg="1"/>
      <p:bldP spid="77" grpId="0" animBg="1"/>
      <p:bldP spid="79" grpId="0" animBg="1"/>
      <p:bldP spid="8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746" name="Oggetto 1"/>
          <p:cNvGraphicFramePr>
            <a:graphicFrameLocks noChangeAspect="1"/>
          </p:cNvGraphicFramePr>
          <p:nvPr>
            <p:extLst>
              <p:ext uri="{D42A27DB-BD31-4B8C-83A1-F6EECF244321}">
                <p14:modId xmlns:p14="http://schemas.microsoft.com/office/powerpoint/2010/main" val="1699616361"/>
              </p:ext>
            </p:extLst>
          </p:nvPr>
        </p:nvGraphicFramePr>
        <p:xfrm>
          <a:off x="214401" y="1014414"/>
          <a:ext cx="4951413" cy="3787775"/>
        </p:xfrm>
        <a:graphic>
          <a:graphicData uri="http://schemas.openxmlformats.org/presentationml/2006/ole">
            <mc:AlternateContent xmlns:mc="http://schemas.openxmlformats.org/markup-compatibility/2006">
              <mc:Choice xmlns:v="urn:schemas-microsoft-com:vml" Requires="v">
                <p:oleObj spid="_x0000_s9376" name="Graph" r:id="rId4" imgW="3946358" imgH="2983832" progId="Origin50.Graph">
                  <p:embed/>
                </p:oleObj>
              </mc:Choice>
              <mc:Fallback>
                <p:oleObj name="Graph" r:id="rId4" imgW="3946358" imgH="2983832" progId="Origin50.Graph">
                  <p:embed/>
                  <p:pic>
                    <p:nvPicPr>
                      <p:cNvPr id="31746" name="Oggetto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4401" y="1014414"/>
                        <a:ext cx="4951413" cy="378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31747" name="Gruppo 3"/>
          <p:cNvGrpSpPr>
            <a:grpSpLocks/>
          </p:cNvGrpSpPr>
          <p:nvPr/>
        </p:nvGrpSpPr>
        <p:grpSpPr bwMode="auto">
          <a:xfrm>
            <a:off x="627150" y="4433888"/>
            <a:ext cx="1555750" cy="1562100"/>
            <a:chOff x="1613754" y="4444656"/>
            <a:chExt cx="1915563" cy="1923302"/>
          </a:xfrm>
        </p:grpSpPr>
        <p:pic>
          <p:nvPicPr>
            <p:cNvPr id="31770" name="4BC6015F-5774-4FE6-A0C9-08A5C3435F4C" descr="06385EA9-9F29-4C3C-AEE9-A793DDDC421F@spin"/>
            <p:cNvPicPr>
              <a:picLocks noChangeAspect="1" noChangeArrowheads="1"/>
            </p:cNvPicPr>
            <p:nvPr/>
          </p:nvPicPr>
          <p:blipFill>
            <a:blip r:embed="rId6">
              <a:clrChange>
                <a:clrFrom>
                  <a:srgbClr val="010101"/>
                </a:clrFrom>
                <a:clrTo>
                  <a:srgbClr val="010101">
                    <a:alpha val="0"/>
                  </a:srgbClr>
                </a:clrTo>
              </a:clrChange>
              <a:extLst>
                <a:ext uri="{28A0092B-C50C-407E-A947-70E740481C1C}">
                  <a14:useLocalDpi xmlns:a14="http://schemas.microsoft.com/office/drawing/2010/main" val="0"/>
                </a:ext>
              </a:extLst>
            </a:blip>
            <a:srcRect r="38583" b="18822"/>
            <a:stretch>
              <a:fillRect/>
            </a:stretch>
          </p:blipFill>
          <p:spPr bwMode="auto">
            <a:xfrm>
              <a:off x="1613754" y="4444656"/>
              <a:ext cx="1915563" cy="18923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8" name="CasellaDiTesto 7"/>
            <p:cNvSpPr txBox="1"/>
            <p:nvPr/>
          </p:nvSpPr>
          <p:spPr>
            <a:xfrm>
              <a:off x="1662621" y="5945770"/>
              <a:ext cx="1843240" cy="422188"/>
            </a:xfrm>
            <a:prstGeom prst="rect">
              <a:avLst/>
            </a:prstGeom>
            <a:noFill/>
          </p:spPr>
          <p:txBody>
            <a:bodyPr wrap="none">
              <a:spAutoFit/>
            </a:bodyPr>
            <a:lstStyle/>
            <a:p>
              <a:pPr>
                <a:defRPr/>
              </a:pPr>
              <a:r>
                <a:rPr lang="it-IT" sz="1625" b="1" dirty="0">
                  <a:solidFill>
                    <a:srgbClr val="FFFF00"/>
                  </a:solidFill>
                  <a:latin typeface="Papyrus" panose="03070502060502030205" pitchFamily="66" charset="0"/>
                </a:rPr>
                <a:t>f.f. = 16%-18% </a:t>
              </a:r>
            </a:p>
          </p:txBody>
        </p:sp>
      </p:grpSp>
      <p:sp>
        <p:nvSpPr>
          <p:cNvPr id="9" name="Freccia a destra 8"/>
          <p:cNvSpPr/>
          <p:nvPr/>
        </p:nvSpPr>
        <p:spPr>
          <a:xfrm rot="19310793">
            <a:off x="1844763" y="3792539"/>
            <a:ext cx="1866900" cy="7143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1950"/>
          </a:p>
        </p:txBody>
      </p:sp>
      <p:grpSp>
        <p:nvGrpSpPr>
          <p:cNvPr id="31749" name="Gruppo 2"/>
          <p:cNvGrpSpPr>
            <a:grpSpLocks/>
          </p:cNvGrpSpPr>
          <p:nvPr/>
        </p:nvGrpSpPr>
        <p:grpSpPr bwMode="auto">
          <a:xfrm>
            <a:off x="4515326" y="1328030"/>
            <a:ext cx="1497012" cy="1706563"/>
            <a:chOff x="6823155" y="542260"/>
            <a:chExt cx="1843109" cy="2099397"/>
          </a:xfrm>
        </p:grpSpPr>
        <p:pic>
          <p:nvPicPr>
            <p:cNvPr id="31768" name="Immagine 10"/>
            <p:cNvPicPr>
              <a:picLocks noChangeAspect="1"/>
            </p:cNvPicPr>
            <p:nvPr/>
          </p:nvPicPr>
          <p:blipFill>
            <a:blip r:embed="rId7" cstate="print">
              <a:clrChange>
                <a:clrFrom>
                  <a:srgbClr val="000000"/>
                </a:clrFrom>
                <a:clrTo>
                  <a:srgbClr val="000000">
                    <a:alpha val="0"/>
                  </a:srgbClr>
                </a:clrTo>
              </a:clrChange>
              <a:extLst>
                <a:ext uri="{28A0092B-C50C-407E-A947-70E740481C1C}">
                  <a14:useLocalDpi xmlns:a14="http://schemas.microsoft.com/office/drawing/2010/main" val="0"/>
                </a:ext>
              </a:extLst>
            </a:blip>
            <a:srcRect l="31320" t="15764" r="20200"/>
            <a:stretch>
              <a:fillRect/>
            </a:stretch>
          </p:blipFill>
          <p:spPr bwMode="auto">
            <a:xfrm>
              <a:off x="6909775" y="542260"/>
              <a:ext cx="1600200" cy="207809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2" name="CasellaDiTesto 11"/>
            <p:cNvSpPr txBox="1"/>
            <p:nvPr/>
          </p:nvSpPr>
          <p:spPr>
            <a:xfrm>
              <a:off x="6823155" y="2219825"/>
              <a:ext cx="1843109" cy="421832"/>
            </a:xfrm>
            <a:prstGeom prst="rect">
              <a:avLst/>
            </a:prstGeom>
            <a:noFill/>
          </p:spPr>
          <p:txBody>
            <a:bodyPr wrap="none">
              <a:spAutoFit/>
            </a:bodyPr>
            <a:lstStyle/>
            <a:p>
              <a:pPr>
                <a:defRPr/>
              </a:pPr>
              <a:r>
                <a:rPr lang="it-IT" sz="1625" b="1" dirty="0">
                  <a:solidFill>
                    <a:srgbClr val="FFFF00"/>
                  </a:solidFill>
                  <a:latin typeface="Papyrus" panose="03070502060502030205" pitchFamily="66" charset="0"/>
                </a:rPr>
                <a:t>f.f. = 22%-24% </a:t>
              </a:r>
            </a:p>
          </p:txBody>
        </p:sp>
      </p:grpSp>
      <p:sp>
        <p:nvSpPr>
          <p:cNvPr id="14" name="Freccia a destra 13"/>
          <p:cNvSpPr/>
          <p:nvPr/>
        </p:nvSpPr>
        <p:spPr>
          <a:xfrm rot="9081851">
            <a:off x="2761637" y="2149791"/>
            <a:ext cx="1936750" cy="58738"/>
          </a:xfrm>
          <a:prstGeom prst="rightArrow">
            <a:avLst/>
          </a:prstGeom>
          <a:solidFill>
            <a:srgbClr val="800080"/>
          </a:solidFill>
          <a:ln>
            <a:solidFill>
              <a:srgbClr val="800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1950"/>
          </a:p>
        </p:txBody>
      </p:sp>
      <p:sp>
        <p:nvSpPr>
          <p:cNvPr id="19" name="CasellaDiTesto 18"/>
          <p:cNvSpPr txBox="1"/>
          <p:nvPr/>
        </p:nvSpPr>
        <p:spPr>
          <a:xfrm>
            <a:off x="4621501" y="3283170"/>
            <a:ext cx="1747594" cy="392415"/>
          </a:xfrm>
          <a:prstGeom prst="rect">
            <a:avLst/>
          </a:prstGeom>
          <a:noFill/>
        </p:spPr>
        <p:txBody>
          <a:bodyPr wrap="none">
            <a:spAutoFit/>
          </a:bodyPr>
          <a:lstStyle/>
          <a:p>
            <a:pPr>
              <a:defRPr/>
            </a:pPr>
            <a:r>
              <a:rPr lang="it-IT" sz="1950" dirty="0">
                <a:solidFill>
                  <a:srgbClr val="002060"/>
                </a:solidFill>
              </a:rPr>
              <a:t>333 </a:t>
            </a:r>
            <a:r>
              <a:rPr lang="it-IT" sz="1950" dirty="0" err="1">
                <a:solidFill>
                  <a:srgbClr val="002060"/>
                </a:solidFill>
              </a:rPr>
              <a:t>filaments</a:t>
            </a:r>
            <a:endParaRPr lang="it-IT" sz="1950" dirty="0">
              <a:solidFill>
                <a:srgbClr val="002060"/>
              </a:solidFill>
            </a:endParaRPr>
          </a:p>
        </p:txBody>
      </p:sp>
      <p:sp>
        <p:nvSpPr>
          <p:cNvPr id="20" name="CasellaDiTesto 19"/>
          <p:cNvSpPr txBox="1"/>
          <p:nvPr/>
        </p:nvSpPr>
        <p:spPr>
          <a:xfrm>
            <a:off x="2182900" y="5202239"/>
            <a:ext cx="1747594" cy="392415"/>
          </a:xfrm>
          <a:prstGeom prst="rect">
            <a:avLst/>
          </a:prstGeom>
          <a:noFill/>
        </p:spPr>
        <p:txBody>
          <a:bodyPr wrap="none">
            <a:spAutoFit/>
          </a:bodyPr>
          <a:lstStyle/>
          <a:p>
            <a:pPr>
              <a:defRPr/>
            </a:pPr>
            <a:r>
              <a:rPr lang="it-IT" sz="1950" dirty="0">
                <a:solidFill>
                  <a:srgbClr val="002060"/>
                </a:solidFill>
              </a:rPr>
              <a:t>595 </a:t>
            </a:r>
            <a:r>
              <a:rPr lang="it-IT" sz="1950" dirty="0" err="1">
                <a:solidFill>
                  <a:srgbClr val="002060"/>
                </a:solidFill>
              </a:rPr>
              <a:t>filaments</a:t>
            </a:r>
            <a:endParaRPr lang="it-IT" sz="1950" dirty="0">
              <a:solidFill>
                <a:srgbClr val="002060"/>
              </a:solidFill>
            </a:endParaRPr>
          </a:p>
        </p:txBody>
      </p:sp>
      <p:grpSp>
        <p:nvGrpSpPr>
          <p:cNvPr id="36" name="Gruppo 35"/>
          <p:cNvGrpSpPr>
            <a:grpSpLocks/>
          </p:cNvGrpSpPr>
          <p:nvPr/>
        </p:nvGrpSpPr>
        <p:grpSpPr bwMode="auto">
          <a:xfrm>
            <a:off x="6404722" y="1014414"/>
            <a:ext cx="2722563" cy="3459163"/>
            <a:chOff x="5747109" y="1918447"/>
            <a:chExt cx="2958865" cy="3778763"/>
          </a:xfrm>
        </p:grpSpPr>
        <p:grpSp>
          <p:nvGrpSpPr>
            <p:cNvPr id="31758" name="Gruppo 22"/>
            <p:cNvGrpSpPr>
              <a:grpSpLocks noChangeAspect="1"/>
            </p:cNvGrpSpPr>
            <p:nvPr/>
          </p:nvGrpSpPr>
          <p:grpSpPr bwMode="auto">
            <a:xfrm>
              <a:off x="5747109" y="1918447"/>
              <a:ext cx="2958865" cy="3778763"/>
              <a:chOff x="734753" y="673099"/>
              <a:chExt cx="4315876" cy="5511801"/>
            </a:xfrm>
          </p:grpSpPr>
          <p:pic>
            <p:nvPicPr>
              <p:cNvPr id="31762" name="Immagine 23"/>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34753" y="673099"/>
                <a:ext cx="4315876" cy="5511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ttangolo 24"/>
              <p:cNvSpPr/>
              <p:nvPr/>
            </p:nvSpPr>
            <p:spPr>
              <a:xfrm>
                <a:off x="1814352" y="3619978"/>
                <a:ext cx="143442" cy="144181"/>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1950"/>
              </a:p>
            </p:txBody>
          </p:sp>
          <p:sp>
            <p:nvSpPr>
              <p:cNvPr id="27" name="CasellaDiTesto 26"/>
              <p:cNvSpPr txBox="1"/>
              <p:nvPr/>
            </p:nvSpPr>
            <p:spPr>
              <a:xfrm>
                <a:off x="2576864" y="920991"/>
                <a:ext cx="1901267" cy="784655"/>
              </a:xfrm>
              <a:prstGeom prst="rect">
                <a:avLst/>
              </a:prstGeom>
              <a:noFill/>
            </p:spPr>
            <p:txBody>
              <a:bodyPr wrap="none">
                <a:spAutoFit/>
              </a:bodyPr>
              <a:lstStyle/>
              <a:p>
                <a:pPr>
                  <a:defRPr/>
                </a:pPr>
                <a:r>
                  <a:rPr lang="it-IT" sz="1300" b="1" dirty="0">
                    <a:solidFill>
                      <a:schemeClr val="accent5">
                        <a:lumMod val="75000"/>
                      </a:schemeClr>
                    </a:solidFill>
                  </a:rPr>
                  <a:t>OST – NHMFL</a:t>
                </a:r>
              </a:p>
              <a:p>
                <a:pPr>
                  <a:defRPr/>
                </a:pPr>
                <a:r>
                  <a:rPr lang="it-IT" sz="1300" b="1" dirty="0">
                    <a:solidFill>
                      <a:schemeClr val="accent5">
                        <a:lumMod val="75000"/>
                      </a:schemeClr>
                    </a:solidFill>
                  </a:rPr>
                  <a:t>f.f. = 28%</a:t>
                </a:r>
              </a:p>
            </p:txBody>
          </p:sp>
          <p:sp>
            <p:nvSpPr>
              <p:cNvPr id="31765" name="CasellaDiTesto 27"/>
              <p:cNvSpPr txBox="1">
                <a:spLocks noChangeArrowheads="1"/>
              </p:cNvSpPr>
              <p:nvPr/>
            </p:nvSpPr>
            <p:spPr bwMode="auto">
              <a:xfrm>
                <a:off x="2300179" y="4423282"/>
                <a:ext cx="2147358" cy="465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it-IT" altLang="it-IT" sz="1300" b="1">
                    <a:solidFill>
                      <a:srgbClr val="FF0000"/>
                    </a:solidFill>
                  </a:rPr>
                  <a:t>SPIN, f.f. = 18%</a:t>
                </a:r>
              </a:p>
            </p:txBody>
          </p:sp>
          <p:cxnSp>
            <p:nvCxnSpPr>
              <p:cNvPr id="29" name="Connettore 2 28"/>
              <p:cNvCxnSpPr/>
              <p:nvPr/>
            </p:nvCxnSpPr>
            <p:spPr>
              <a:xfrm flipH="1" flipV="1">
                <a:off x="1957794" y="3769218"/>
                <a:ext cx="1107280" cy="569140"/>
              </a:xfrm>
              <a:prstGeom prst="straightConnector1">
                <a:avLst/>
              </a:prstGeom>
              <a:ln w="31750">
                <a:solidFill>
                  <a:srgbClr val="FF0000"/>
                </a:solidFill>
                <a:tailEnd type="triangle"/>
              </a:ln>
            </p:spPr>
            <p:style>
              <a:lnRef idx="3">
                <a:schemeClr val="accent6"/>
              </a:lnRef>
              <a:fillRef idx="0">
                <a:schemeClr val="accent6"/>
              </a:fillRef>
              <a:effectRef idx="2">
                <a:schemeClr val="accent6"/>
              </a:effectRef>
              <a:fontRef idx="minor">
                <a:schemeClr val="tx1"/>
              </a:fontRef>
            </p:style>
          </p:cxnSp>
          <p:cxnSp>
            <p:nvCxnSpPr>
              <p:cNvPr id="30" name="Connettore 2 29"/>
              <p:cNvCxnSpPr/>
              <p:nvPr/>
            </p:nvCxnSpPr>
            <p:spPr>
              <a:xfrm flipV="1">
                <a:off x="1887331" y="2173099"/>
                <a:ext cx="0" cy="796795"/>
              </a:xfrm>
              <a:prstGeom prst="straightConnector1">
                <a:avLst/>
              </a:prstGeom>
              <a:ln w="25400">
                <a:solidFill>
                  <a:srgbClr val="00B050"/>
                </a:solidFill>
                <a:prstDash val="dash"/>
                <a:tailEnd type="triangle"/>
              </a:ln>
            </p:spPr>
            <p:style>
              <a:lnRef idx="1">
                <a:schemeClr val="accent1"/>
              </a:lnRef>
              <a:fillRef idx="0">
                <a:schemeClr val="accent1"/>
              </a:fillRef>
              <a:effectRef idx="0">
                <a:schemeClr val="accent1"/>
              </a:effectRef>
              <a:fontRef idx="minor">
                <a:schemeClr val="tx1"/>
              </a:fontRef>
            </p:style>
          </p:cxnSp>
        </p:grpSp>
        <p:sp>
          <p:nvSpPr>
            <p:cNvPr id="31759" name="CasellaDiTesto 31"/>
            <p:cNvSpPr txBox="1">
              <a:spLocks noChangeArrowheads="1"/>
            </p:cNvSpPr>
            <p:nvPr/>
          </p:nvSpPr>
          <p:spPr bwMode="auto">
            <a:xfrm>
              <a:off x="6941659" y="3324042"/>
              <a:ext cx="1472179" cy="319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it-IT" altLang="it-IT" sz="1300" b="1" dirty="0">
                  <a:solidFill>
                    <a:srgbClr val="9900FF"/>
                  </a:solidFill>
                </a:rPr>
                <a:t>SPIN, f.f. = 24%</a:t>
              </a:r>
            </a:p>
          </p:txBody>
        </p:sp>
        <p:sp>
          <p:nvSpPr>
            <p:cNvPr id="33" name="Rettangolo 32"/>
            <p:cNvSpPr/>
            <p:nvPr/>
          </p:nvSpPr>
          <p:spPr>
            <a:xfrm>
              <a:off x="6487257" y="3626608"/>
              <a:ext cx="98341" cy="98847"/>
            </a:xfrm>
            <a:prstGeom prst="rect">
              <a:avLst/>
            </a:prstGeom>
            <a:solidFill>
              <a:srgbClr val="9900FF"/>
            </a:solidFill>
            <a:ln>
              <a:solidFill>
                <a:srgbClr val="99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1950"/>
            </a:p>
          </p:txBody>
        </p:sp>
        <p:cxnSp>
          <p:nvCxnSpPr>
            <p:cNvPr id="34" name="Connettore 2 33"/>
            <p:cNvCxnSpPr/>
            <p:nvPr/>
          </p:nvCxnSpPr>
          <p:spPr>
            <a:xfrm flipH="1">
              <a:off x="6645983" y="3614468"/>
              <a:ext cx="358859" cy="43355"/>
            </a:xfrm>
            <a:prstGeom prst="straightConnector1">
              <a:avLst/>
            </a:prstGeom>
            <a:ln w="31750">
              <a:solidFill>
                <a:srgbClr val="9900FF"/>
              </a:solidFill>
              <a:tailEnd type="triangle"/>
            </a:ln>
          </p:spPr>
          <p:style>
            <a:lnRef idx="3">
              <a:schemeClr val="accent6"/>
            </a:lnRef>
            <a:fillRef idx="0">
              <a:schemeClr val="accent6"/>
            </a:fillRef>
            <a:effectRef idx="2">
              <a:schemeClr val="accent6"/>
            </a:effectRef>
            <a:fontRef idx="minor">
              <a:schemeClr val="tx1"/>
            </a:fontRef>
          </p:style>
        </p:cxnSp>
      </p:grpSp>
      <p:sp>
        <p:nvSpPr>
          <p:cNvPr id="5" name="CasellaDiTesto 4"/>
          <p:cNvSpPr txBox="1"/>
          <p:nvPr/>
        </p:nvSpPr>
        <p:spPr>
          <a:xfrm>
            <a:off x="531651" y="233099"/>
            <a:ext cx="7858370" cy="480131"/>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10800000" scaled="1"/>
            <a:tileRect/>
          </a:gradFill>
          <a:ln w="31750" cap="sq">
            <a:noFill/>
            <a:miter lim="800000"/>
          </a:ln>
          <a:effectLst>
            <a:outerShdw dist="107763" dir="13500000" algn="ctr" rotWithShape="0">
              <a:schemeClr val="bg2">
                <a:alpha val="50000"/>
              </a:schemeClr>
            </a:outerShdw>
          </a:effectLst>
        </p:spPr>
        <p:txBody>
          <a:bodyPr vert="horz" wrap="square" lIns="91440" tIns="45720" rIns="91440" bIns="45720"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en-US"/>
            </a:defPPr>
            <a:lvl1pPr algn="ctr">
              <a:lnSpc>
                <a:spcPct val="90000"/>
              </a:lnSpc>
              <a:spcBef>
                <a:spcPct val="0"/>
              </a:spcBef>
              <a:buNone/>
              <a:defRPr sz="2800" b="1" cap="all" spc="50" baseline="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r>
              <a:rPr lang="en-US" dirty="0" smtClean="0"/>
              <a:t>WIRE - ARCHITECTURE </a:t>
            </a:r>
            <a:r>
              <a:rPr lang="en-US" dirty="0"/>
              <a:t>OPTIMIZATION</a:t>
            </a:r>
            <a:r>
              <a:rPr lang="en-US" dirty="0" smtClean="0"/>
              <a:t>:</a:t>
            </a:r>
            <a:endParaRPr lang="en-US" dirty="0"/>
          </a:p>
        </p:txBody>
      </p:sp>
      <p:sp>
        <p:nvSpPr>
          <p:cNvPr id="7" name="Callout con freccia a destra 6"/>
          <p:cNvSpPr/>
          <p:nvPr/>
        </p:nvSpPr>
        <p:spPr>
          <a:xfrm>
            <a:off x="5437231" y="4635468"/>
            <a:ext cx="4133281" cy="1871327"/>
          </a:xfrm>
          <a:prstGeom prst="rightArrowCallou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Investigation of novel </a:t>
            </a:r>
            <a:r>
              <a:rPr lang="en-US" sz="2000" b="1" dirty="0" smtClean="0"/>
              <a:t>configurations </a:t>
            </a:r>
            <a:r>
              <a:rPr lang="en-US" sz="2000" b="1" dirty="0"/>
              <a:t>to increase </a:t>
            </a:r>
            <a:r>
              <a:rPr lang="en-US" sz="2000" b="1" dirty="0" err="1"/>
              <a:t>f.f</a:t>
            </a:r>
            <a:r>
              <a:rPr lang="en-US" sz="2000" b="1" dirty="0"/>
              <a:t>. and homogeneity of the cross-sections</a:t>
            </a:r>
          </a:p>
        </p:txBody>
      </p:sp>
      <p:grpSp>
        <p:nvGrpSpPr>
          <p:cNvPr id="18" name="Gruppo 17"/>
          <p:cNvGrpSpPr/>
          <p:nvPr/>
        </p:nvGrpSpPr>
        <p:grpSpPr>
          <a:xfrm>
            <a:off x="9604033" y="52381"/>
            <a:ext cx="2529348" cy="6691162"/>
            <a:chOff x="9604033" y="52381"/>
            <a:chExt cx="2529348" cy="6691162"/>
          </a:xfrm>
        </p:grpSpPr>
        <p:grpSp>
          <p:nvGrpSpPr>
            <p:cNvPr id="11" name="Gruppo 10"/>
            <p:cNvGrpSpPr/>
            <p:nvPr/>
          </p:nvGrpSpPr>
          <p:grpSpPr>
            <a:xfrm>
              <a:off x="9604033" y="462452"/>
              <a:ext cx="2127490" cy="6281091"/>
              <a:chOff x="9604033" y="462452"/>
              <a:chExt cx="2127490" cy="6281091"/>
            </a:xfrm>
          </p:grpSpPr>
          <p:pic>
            <p:nvPicPr>
              <p:cNvPr id="3" name="Immagine 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604033" y="462452"/>
                <a:ext cx="2100062" cy="1907720"/>
              </a:xfrm>
              <a:prstGeom prst="rect">
                <a:avLst/>
              </a:prstGeom>
            </p:spPr>
          </p:pic>
          <p:pic>
            <p:nvPicPr>
              <p:cNvPr id="4" name="Immagin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646610" y="2489028"/>
                <a:ext cx="2084913" cy="1780787"/>
              </a:xfrm>
              <a:prstGeom prst="rect">
                <a:avLst/>
              </a:prstGeom>
            </p:spPr>
          </p:pic>
          <p:pic>
            <p:nvPicPr>
              <p:cNvPr id="6" name="Immagine 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646610" y="4387179"/>
                <a:ext cx="2057485" cy="1949196"/>
              </a:xfrm>
              <a:prstGeom prst="rect">
                <a:avLst/>
              </a:prstGeom>
            </p:spPr>
          </p:pic>
          <p:sp>
            <p:nvSpPr>
              <p:cNvPr id="10" name="CasellaDiTesto 9"/>
              <p:cNvSpPr txBox="1"/>
              <p:nvPr/>
            </p:nvSpPr>
            <p:spPr>
              <a:xfrm>
                <a:off x="9927841" y="6374211"/>
                <a:ext cx="1537600" cy="369332"/>
              </a:xfrm>
              <a:prstGeom prst="rect">
                <a:avLst/>
              </a:prstGeom>
              <a:noFill/>
            </p:spPr>
            <p:txBody>
              <a:bodyPr wrap="none" rtlCol="0">
                <a:spAutoFit/>
              </a:bodyPr>
              <a:lstStyle/>
              <a:p>
                <a:r>
                  <a:rPr lang="it-IT" dirty="0" smtClean="0"/>
                  <a:t>2286 </a:t>
                </a:r>
                <a:r>
                  <a:rPr lang="it-IT" dirty="0" err="1" smtClean="0"/>
                  <a:t>filaments</a:t>
                </a:r>
                <a:endParaRPr lang="en-US" dirty="0"/>
              </a:p>
            </p:txBody>
          </p:sp>
        </p:grpSp>
        <p:grpSp>
          <p:nvGrpSpPr>
            <p:cNvPr id="17" name="Gruppo 16"/>
            <p:cNvGrpSpPr/>
            <p:nvPr/>
          </p:nvGrpSpPr>
          <p:grpSpPr>
            <a:xfrm>
              <a:off x="9697440" y="52381"/>
              <a:ext cx="1818831" cy="297267"/>
              <a:chOff x="9678694" y="-112294"/>
              <a:chExt cx="1818831" cy="297267"/>
            </a:xfrm>
          </p:grpSpPr>
          <p:cxnSp>
            <p:nvCxnSpPr>
              <p:cNvPr id="15" name="Connettore 2 14"/>
              <p:cNvCxnSpPr/>
              <p:nvPr/>
            </p:nvCxnSpPr>
            <p:spPr>
              <a:xfrm>
                <a:off x="9678694" y="184973"/>
                <a:ext cx="1818831" cy="0"/>
              </a:xfrm>
              <a:prstGeom prst="straightConnector1">
                <a:avLst/>
              </a:prstGeom>
              <a:ln w="22225">
                <a:solidFill>
                  <a:srgbClr val="F6A21D"/>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6" name="CasellaDiTesto 15"/>
                  <p:cNvSpPr txBox="1"/>
                  <p:nvPr/>
                </p:nvSpPr>
                <p:spPr>
                  <a:xfrm>
                    <a:off x="10058400" y="-112294"/>
                    <a:ext cx="914400" cy="276999"/>
                  </a:xfrm>
                  <a:prstGeom prst="rect">
                    <a:avLst/>
                  </a:prstGeom>
                  <a:noFill/>
                </p:spPr>
                <p:txBody>
                  <a:bodyPr wrap="square" lIns="0" tIns="0" rIns="0" bIns="0" rtlCol="0">
                    <a:spAutoFit/>
                  </a:bodyPr>
                  <a:lstStyle/>
                  <a:p>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US" dirty="0" smtClean="0"/>
                      <a:t> 1 mm </a:t>
                    </a:r>
                    <a:endParaRPr lang="en-US" dirty="0"/>
                  </a:p>
                </p:txBody>
              </p:sp>
            </mc:Choice>
            <mc:Fallback xmlns="">
              <p:sp>
                <p:nvSpPr>
                  <p:cNvPr id="16" name="CasellaDiTesto 15"/>
                  <p:cNvSpPr txBox="1">
                    <a:spLocks noRot="1" noChangeAspect="1" noMove="1" noResize="1" noEditPoints="1" noAdjustHandles="1" noChangeArrowheads="1" noChangeShapeType="1" noTextEdit="1"/>
                  </p:cNvSpPr>
                  <p:nvPr/>
                </p:nvSpPr>
                <p:spPr>
                  <a:xfrm>
                    <a:off x="10058400" y="-112294"/>
                    <a:ext cx="914400" cy="276999"/>
                  </a:xfrm>
                  <a:prstGeom prst="rect">
                    <a:avLst/>
                  </a:prstGeom>
                  <a:blipFill>
                    <a:blip r:embed="rId12"/>
                    <a:stretch>
                      <a:fillRect l="-4667" t="-28889" r="-6000" b="-51111"/>
                    </a:stretch>
                  </a:blipFill>
                </p:spPr>
                <p:txBody>
                  <a:bodyPr/>
                  <a:lstStyle/>
                  <a:p>
                    <a:r>
                      <a:rPr lang="en-US">
                        <a:noFill/>
                      </a:rPr>
                      <a:t> </a:t>
                    </a:r>
                  </a:p>
                </p:txBody>
              </p:sp>
            </mc:Fallback>
          </mc:AlternateContent>
        </p:grpSp>
        <p:grpSp>
          <p:nvGrpSpPr>
            <p:cNvPr id="37" name="Gruppo 36"/>
            <p:cNvGrpSpPr/>
            <p:nvPr/>
          </p:nvGrpSpPr>
          <p:grpSpPr>
            <a:xfrm rot="5400000">
              <a:off x="11075332" y="1261985"/>
              <a:ext cx="1818831" cy="297267"/>
              <a:chOff x="9678694" y="-112294"/>
              <a:chExt cx="1818831" cy="297267"/>
            </a:xfrm>
          </p:grpSpPr>
          <p:cxnSp>
            <p:nvCxnSpPr>
              <p:cNvPr id="38" name="Connettore 2 37"/>
              <p:cNvCxnSpPr/>
              <p:nvPr/>
            </p:nvCxnSpPr>
            <p:spPr>
              <a:xfrm>
                <a:off x="9678694" y="184973"/>
                <a:ext cx="1818831" cy="0"/>
              </a:xfrm>
              <a:prstGeom prst="straightConnector1">
                <a:avLst/>
              </a:prstGeom>
              <a:ln w="22225">
                <a:solidFill>
                  <a:srgbClr val="F6A21D"/>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9" name="CasellaDiTesto 38"/>
                  <p:cNvSpPr txBox="1"/>
                  <p:nvPr/>
                </p:nvSpPr>
                <p:spPr>
                  <a:xfrm>
                    <a:off x="10058400" y="-112294"/>
                    <a:ext cx="914400" cy="276999"/>
                  </a:xfrm>
                  <a:prstGeom prst="rect">
                    <a:avLst/>
                  </a:prstGeom>
                  <a:noFill/>
                </p:spPr>
                <p:txBody>
                  <a:bodyPr wrap="square" lIns="0" tIns="0" rIns="0" bIns="0" rtlCol="0">
                    <a:spAutoFit/>
                  </a:bodyPr>
                  <a:lstStyle/>
                  <a:p>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US" dirty="0" smtClean="0"/>
                      <a:t> 1 mm </a:t>
                    </a:r>
                    <a:endParaRPr lang="en-US" dirty="0"/>
                  </a:p>
                </p:txBody>
              </p:sp>
            </mc:Choice>
            <mc:Fallback xmlns="">
              <p:sp>
                <p:nvSpPr>
                  <p:cNvPr id="39" name="CasellaDiTesto 38"/>
                  <p:cNvSpPr txBox="1">
                    <a:spLocks noRot="1" noChangeAspect="1" noMove="1" noResize="1" noEditPoints="1" noAdjustHandles="1" noChangeArrowheads="1" noChangeShapeType="1" noTextEdit="1"/>
                  </p:cNvSpPr>
                  <p:nvPr/>
                </p:nvSpPr>
                <p:spPr>
                  <a:xfrm>
                    <a:off x="10058400" y="-112294"/>
                    <a:ext cx="914400" cy="276999"/>
                  </a:xfrm>
                  <a:prstGeom prst="rect">
                    <a:avLst/>
                  </a:prstGeom>
                  <a:blipFill>
                    <a:blip r:embed="rId13"/>
                    <a:stretch>
                      <a:fillRect l="-51111" t="-5333" r="-28889" b="-5333"/>
                    </a:stretch>
                  </a:blipFill>
                </p:spPr>
                <p:txBody>
                  <a:bodyPr/>
                  <a:lstStyle/>
                  <a:p>
                    <a:r>
                      <a:rPr lang="en-US">
                        <a:noFill/>
                      </a:rPr>
                      <a:t> </a:t>
                    </a:r>
                  </a:p>
                </p:txBody>
              </p:sp>
            </mc:Fallback>
          </mc:AlternateContent>
        </p:grpSp>
      </p:grpSp>
    </p:spTree>
    <p:extLst>
      <p:ext uri="{BB962C8B-B14F-4D97-AF65-F5344CB8AC3E}">
        <p14:creationId xmlns:p14="http://schemas.microsoft.com/office/powerpoint/2010/main" val="3367528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txBox="1">
            <a:spLocks/>
          </p:cNvSpPr>
          <p:nvPr/>
        </p:nvSpPr>
        <p:spPr>
          <a:xfrm>
            <a:off x="543922" y="285561"/>
            <a:ext cx="8237506" cy="535531"/>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10800000" scaled="1"/>
            <a:tileRect/>
          </a:gradFill>
          <a:ln w="31750" cap="sq">
            <a:noFill/>
            <a:miter lim="800000"/>
          </a:ln>
          <a:effectLst>
            <a:outerShdw dist="107763" dir="13500000" algn="ctr" rotWithShape="0">
              <a:schemeClr val="bg2">
                <a:alpha val="50000"/>
              </a:schemeClr>
            </a:outerShdw>
          </a:effectLst>
        </p:spPr>
        <p:txBody>
          <a:bodyPr vert="horz" wrap="square" lIns="91440" tIns="45720" rIns="91440" bIns="45720"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a:lstStyle>
          <a:p>
            <a:pPr defTabSz="457200"/>
            <a:r>
              <a:rPr lang="it-IT" sz="32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rPr>
              <a:t>LONGitudinal</a:t>
            </a:r>
            <a:r>
              <a:rPr lang="it-IT"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rPr>
              <a:t> </a:t>
            </a:r>
            <a:r>
              <a:rPr lang="it-IT" sz="32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rPr>
              <a:t>homogeneity</a:t>
            </a:r>
            <a:endPar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endParaRPr>
          </a:p>
        </p:txBody>
      </p:sp>
      <p:pic>
        <p:nvPicPr>
          <p:cNvPr id="3" name="Immagine 2"/>
          <p:cNvPicPr/>
          <p:nvPr/>
        </p:nvPicPr>
        <p:blipFill>
          <a:blip r:embed="rId3" cstate="print">
            <a:extLst>
              <a:ext uri="{28A0092B-C50C-407E-A947-70E740481C1C}">
                <a14:useLocalDpi xmlns:a14="http://schemas.microsoft.com/office/drawing/2010/main" val="0"/>
              </a:ext>
            </a:extLst>
          </a:blip>
          <a:stretch>
            <a:fillRect/>
          </a:stretch>
        </p:blipFill>
        <p:spPr>
          <a:xfrm>
            <a:off x="2394597" y="2097510"/>
            <a:ext cx="1623695" cy="1267460"/>
          </a:xfrm>
          <a:prstGeom prst="rect">
            <a:avLst/>
          </a:prstGeom>
        </p:spPr>
      </p:pic>
      <p:pic>
        <p:nvPicPr>
          <p:cNvPr id="4" name="Immagine 3"/>
          <p:cNvPicPr/>
          <p:nvPr/>
        </p:nvPicPr>
        <p:blipFill>
          <a:blip r:embed="rId4">
            <a:extLst>
              <a:ext uri="{28A0092B-C50C-407E-A947-70E740481C1C}">
                <a14:useLocalDpi xmlns:a14="http://schemas.microsoft.com/office/drawing/2010/main" val="0"/>
              </a:ext>
            </a:extLst>
          </a:blip>
          <a:srcRect/>
          <a:stretch>
            <a:fillRect/>
          </a:stretch>
        </p:blipFill>
        <p:spPr bwMode="auto">
          <a:xfrm>
            <a:off x="5801318" y="1813760"/>
            <a:ext cx="5960220" cy="4032020"/>
          </a:xfrm>
          <a:prstGeom prst="rect">
            <a:avLst/>
          </a:prstGeom>
          <a:noFill/>
        </p:spPr>
      </p:pic>
      <p:pic>
        <p:nvPicPr>
          <p:cNvPr id="9" name="Immagine 8"/>
          <p:cNvPicPr/>
          <p:nvPr/>
        </p:nvPicPr>
        <p:blipFill rotWithShape="1">
          <a:blip r:embed="rId5" cstate="print">
            <a:extLst>
              <a:ext uri="{28A0092B-C50C-407E-A947-70E740481C1C}">
                <a14:useLocalDpi xmlns:a14="http://schemas.microsoft.com/office/drawing/2010/main" val="0"/>
              </a:ext>
            </a:extLst>
          </a:blip>
          <a:srcRect t="9690"/>
          <a:stretch/>
        </p:blipFill>
        <p:spPr>
          <a:xfrm>
            <a:off x="778998" y="2042265"/>
            <a:ext cx="1323340" cy="1377950"/>
          </a:xfrm>
          <a:prstGeom prst="rect">
            <a:avLst/>
          </a:prstGeom>
        </p:spPr>
      </p:pic>
      <p:sp>
        <p:nvSpPr>
          <p:cNvPr id="10" name="CasellaDiTesto 9"/>
          <p:cNvSpPr txBox="1"/>
          <p:nvPr/>
        </p:nvSpPr>
        <p:spPr>
          <a:xfrm>
            <a:off x="4138863" y="2579711"/>
            <a:ext cx="1356462" cy="369332"/>
          </a:xfrm>
          <a:prstGeom prst="rect">
            <a:avLst/>
          </a:prstGeom>
          <a:noFill/>
        </p:spPr>
        <p:txBody>
          <a:bodyPr wrap="none" rtlCol="0">
            <a:spAutoFit/>
          </a:bodyPr>
          <a:lstStyle/>
          <a:p>
            <a:r>
              <a:rPr lang="it-IT" dirty="0" smtClean="0"/>
              <a:t>BEFORE HT</a:t>
            </a:r>
            <a:endParaRPr lang="en-US" dirty="0"/>
          </a:p>
        </p:txBody>
      </p:sp>
      <p:sp>
        <p:nvSpPr>
          <p:cNvPr id="11" name="CasellaDiTesto 10"/>
          <p:cNvSpPr txBox="1"/>
          <p:nvPr/>
        </p:nvSpPr>
        <p:spPr>
          <a:xfrm>
            <a:off x="4073996" y="4815015"/>
            <a:ext cx="1213794" cy="369332"/>
          </a:xfrm>
          <a:prstGeom prst="rect">
            <a:avLst/>
          </a:prstGeom>
          <a:noFill/>
        </p:spPr>
        <p:txBody>
          <a:bodyPr wrap="none" rtlCol="0">
            <a:spAutoFit/>
          </a:bodyPr>
          <a:lstStyle/>
          <a:p>
            <a:r>
              <a:rPr lang="it-IT" dirty="0" smtClean="0"/>
              <a:t>AFTER HT</a:t>
            </a:r>
            <a:endParaRPr lang="en-US" dirty="0"/>
          </a:p>
        </p:txBody>
      </p:sp>
      <p:pic>
        <p:nvPicPr>
          <p:cNvPr id="12" name="Immagine 11"/>
          <p:cNvPicPr/>
          <p:nvPr/>
        </p:nvPicPr>
        <p:blipFill>
          <a:blip r:embed="rId6" cstate="print">
            <a:extLst>
              <a:ext uri="{28A0092B-C50C-407E-A947-70E740481C1C}">
                <a14:useLocalDpi xmlns:a14="http://schemas.microsoft.com/office/drawing/2010/main" val="0"/>
              </a:ext>
            </a:extLst>
          </a:blip>
          <a:srcRect b="23708"/>
          <a:stretch>
            <a:fillRect/>
          </a:stretch>
        </p:blipFill>
        <p:spPr bwMode="auto">
          <a:xfrm>
            <a:off x="2699135" y="4063071"/>
            <a:ext cx="1168400" cy="1568450"/>
          </a:xfrm>
          <a:prstGeom prst="rect">
            <a:avLst/>
          </a:prstGeom>
          <a:noFill/>
          <a:ln>
            <a:noFill/>
          </a:ln>
        </p:spPr>
      </p:pic>
      <p:pic>
        <p:nvPicPr>
          <p:cNvPr id="13" name="Immagine 12"/>
          <p:cNvPicPr/>
          <p:nvPr/>
        </p:nvPicPr>
        <p:blipFill>
          <a:blip r:embed="rId7">
            <a:extLst>
              <a:ext uri="{28A0092B-C50C-407E-A947-70E740481C1C}">
                <a14:useLocalDpi xmlns:a14="http://schemas.microsoft.com/office/drawing/2010/main" val="0"/>
              </a:ext>
            </a:extLst>
          </a:blip>
          <a:srcRect l="7945" r="13515"/>
          <a:stretch>
            <a:fillRect/>
          </a:stretch>
        </p:blipFill>
        <p:spPr bwMode="auto">
          <a:xfrm>
            <a:off x="775188" y="4044021"/>
            <a:ext cx="1327150" cy="1606550"/>
          </a:xfrm>
          <a:prstGeom prst="rect">
            <a:avLst/>
          </a:prstGeom>
          <a:noFill/>
          <a:ln>
            <a:noFill/>
          </a:ln>
        </p:spPr>
      </p:pic>
      <p:sp>
        <p:nvSpPr>
          <p:cNvPr id="14" name="Rectangle 8"/>
          <p:cNvSpPr>
            <a:spLocks noChangeArrowheads="1"/>
          </p:cNvSpPr>
          <p:nvPr/>
        </p:nvSpPr>
        <p:spPr bwMode="auto">
          <a:xfrm>
            <a:off x="264621" y="6507212"/>
            <a:ext cx="580652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lang="it-IT" sz="1400" dirty="0"/>
              <a:t>L. Leoncino</a:t>
            </a:r>
            <a:r>
              <a:rPr kumimoji="0" lang="en-US" altLang="en-US" sz="1400" b="0" i="0" u="none" strike="noStrike" cap="none" normalizeH="0" baseline="0" dirty="0" smtClean="0">
                <a:ln>
                  <a:noFill/>
                </a:ln>
                <a:solidFill>
                  <a:schemeClr val="tx1"/>
                </a:solidFill>
                <a:effectLst/>
              </a:rPr>
              <a:t>, et al., accepted in IEEE Transactions on Applied Superconductivity </a:t>
            </a:r>
          </a:p>
        </p:txBody>
      </p:sp>
      <p:sp>
        <p:nvSpPr>
          <p:cNvPr id="15" name="CasellaDiTesto 14"/>
          <p:cNvSpPr txBox="1"/>
          <p:nvPr/>
        </p:nvSpPr>
        <p:spPr>
          <a:xfrm>
            <a:off x="361790" y="1284188"/>
            <a:ext cx="4682309" cy="369332"/>
          </a:xfrm>
          <a:prstGeom prst="rect">
            <a:avLst/>
          </a:prstGeom>
          <a:noFill/>
        </p:spPr>
        <p:txBody>
          <a:bodyPr wrap="square" rtlCol="0">
            <a:spAutoFit/>
          </a:bodyPr>
          <a:lstStyle/>
          <a:p>
            <a:r>
              <a:rPr lang="it-IT" dirty="0" smtClean="0"/>
              <a:t>ITER </a:t>
            </a:r>
            <a:r>
              <a:rPr lang="it-IT" dirty="0" err="1" smtClean="0"/>
              <a:t>Barrel</a:t>
            </a:r>
            <a:r>
              <a:rPr lang="it-IT" dirty="0" smtClean="0"/>
              <a:t> </a:t>
            </a:r>
            <a:r>
              <a:rPr lang="it-IT" dirty="0" err="1" smtClean="0"/>
              <a:t>methodology</a:t>
            </a:r>
            <a:r>
              <a:rPr lang="it-IT" dirty="0" smtClean="0"/>
              <a:t> (</a:t>
            </a:r>
            <a:r>
              <a:rPr lang="it-IT" dirty="0" err="1" smtClean="0"/>
              <a:t>Inconel</a:t>
            </a:r>
            <a:r>
              <a:rPr lang="it-IT" dirty="0" smtClean="0"/>
              <a:t> e </a:t>
            </a:r>
            <a:r>
              <a:rPr lang="it-IT" dirty="0" err="1" smtClean="0"/>
              <a:t>Quartz</a:t>
            </a:r>
            <a:r>
              <a:rPr lang="it-IT" dirty="0" smtClean="0"/>
              <a:t>)</a:t>
            </a:r>
            <a:endParaRPr lang="en-US" dirty="0"/>
          </a:p>
        </p:txBody>
      </p:sp>
      <p:pic>
        <p:nvPicPr>
          <p:cNvPr id="16" name="Immagin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21921" y="1021195"/>
            <a:ext cx="1639617" cy="89531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69935168"/>
      </p:ext>
    </p:extLst>
  </p:cSld>
  <p:clrMapOvr>
    <a:masterClrMapping/>
  </p:clrMapOvr>
  <p:timing>
    <p:tnLst>
      <p:par>
        <p:cTn id="1" dur="indefinite" restart="never" nodeType="tmRoot"/>
      </p:par>
    </p:tnLst>
  </p:timing>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TM10001115[[fn=Compatto]]</Template>
  <TotalTime>14366</TotalTime>
  <Words>2391</Words>
  <Application>Microsoft Office PowerPoint</Application>
  <PresentationFormat>ワイド画面</PresentationFormat>
  <Paragraphs>325</Paragraphs>
  <Slides>31</Slides>
  <Notes>16</Notes>
  <HiddenSlides>0</HiddenSlides>
  <MMClips>0</MMClips>
  <ScaleCrop>false</ScaleCrop>
  <HeadingPairs>
    <vt:vector size="8" baseType="variant">
      <vt:variant>
        <vt:lpstr>使用されているフォント</vt:lpstr>
      </vt:variant>
      <vt:variant>
        <vt:i4>20</vt:i4>
      </vt:variant>
      <vt:variant>
        <vt:lpstr>テーマ</vt:lpstr>
      </vt:variant>
      <vt:variant>
        <vt:i4>1</vt:i4>
      </vt:variant>
      <vt:variant>
        <vt:lpstr>埋め込まれた OLE サーバー</vt:lpstr>
      </vt:variant>
      <vt:variant>
        <vt:i4>1</vt:i4>
      </vt:variant>
      <vt:variant>
        <vt:lpstr>スライド タイトル</vt:lpstr>
      </vt:variant>
      <vt:variant>
        <vt:i4>31</vt:i4>
      </vt:variant>
    </vt:vector>
  </HeadingPairs>
  <TitlesOfParts>
    <vt:vector size="53" baseType="lpstr">
      <vt:lpstr>Albertus Medium</vt:lpstr>
      <vt:lpstr>Arial Unicode MS</vt:lpstr>
      <vt:lpstr>휴먼매직체</vt:lpstr>
      <vt:lpstr>Mathcad UniMath</vt:lpstr>
      <vt:lpstr>MS Gothic</vt:lpstr>
      <vt:lpstr>MS Mincho</vt:lpstr>
      <vt:lpstr>Arial</vt:lpstr>
      <vt:lpstr>Calibri</vt:lpstr>
      <vt:lpstr>Californian FB</vt:lpstr>
      <vt:lpstr>Calisto MT</vt:lpstr>
      <vt:lpstr>Cambria Math</vt:lpstr>
      <vt:lpstr>Candara</vt:lpstr>
      <vt:lpstr>Century Gothic</vt:lpstr>
      <vt:lpstr>Corbel</vt:lpstr>
      <vt:lpstr>Eras Medium ITC</vt:lpstr>
      <vt:lpstr>Gill Sans MT</vt:lpstr>
      <vt:lpstr>Papyrus</vt:lpstr>
      <vt:lpstr>Symbol</vt:lpstr>
      <vt:lpstr>Times New Roman</vt:lpstr>
      <vt:lpstr>Wingdings</vt:lpstr>
      <vt:lpstr>Parcel</vt:lpstr>
      <vt:lpstr>Graph</vt:lpstr>
      <vt:lpstr>R&amp;D on emerging conductors for high field applications in ITALY</vt:lpstr>
      <vt:lpstr>PowerPoint プレゼンテーション</vt:lpstr>
      <vt:lpstr>R&amp;D on emerging conductors for high field applications in ITALY:</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Heat treatment optimization</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DIFI - Unige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Marina Putti</dc:creator>
  <cp:lastModifiedBy>PC_admin</cp:lastModifiedBy>
  <cp:revision>390</cp:revision>
  <dcterms:created xsi:type="dcterms:W3CDTF">2017-05-11T08:02:32Z</dcterms:created>
  <dcterms:modified xsi:type="dcterms:W3CDTF">2019-01-20T23:54:07Z</dcterms:modified>
</cp:coreProperties>
</file>