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0" r:id="rId3"/>
    <p:sldId id="258" r:id="rId4"/>
    <p:sldId id="261" r:id="rId5"/>
    <p:sldId id="281" r:id="rId6"/>
    <p:sldId id="268" r:id="rId7"/>
    <p:sldId id="283" r:id="rId8"/>
    <p:sldId id="259" r:id="rId9"/>
    <p:sldId id="260" r:id="rId10"/>
    <p:sldId id="282" r:id="rId11"/>
    <p:sldId id="284" r:id="rId12"/>
    <p:sldId id="264" r:id="rId13"/>
    <p:sldId id="285" r:id="rId14"/>
    <p:sldId id="279" r:id="rId15"/>
    <p:sldId id="265" r:id="rId16"/>
    <p:sldId id="286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7" autoAdjust="0"/>
    <p:restoredTop sz="95461" autoAdjust="0"/>
  </p:normalViewPr>
  <p:slideViewPr>
    <p:cSldViewPr snapToGrid="0">
      <p:cViewPr varScale="1">
        <p:scale>
          <a:sx n="81" d="100"/>
          <a:sy n="81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E8C5F-72A0-4DB2-A7E3-0EBEB6F4B515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8F530-9A2D-4410-AFC3-E35CAE737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4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539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197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37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444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462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137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797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73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752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F530-9A2D-4410-AFC3-E35CAE73739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61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2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7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39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39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98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7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58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68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19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82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22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C828-4D56-4D51-B073-D6FBB8F52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82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4366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ja-JP" altLang="ja-JP" sz="4800" dirty="0"/>
              <a:t>光源としてのＩＬＣ</a:t>
            </a:r>
            <a:r>
              <a:rPr lang="ja-JP" altLang="ja-JP" sz="4800" dirty="0" smtClean="0"/>
              <a:t>の</a:t>
            </a:r>
            <a:r>
              <a:rPr lang="ja-JP" altLang="en-US" sz="4800" dirty="0"/>
              <a:t>可能性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132612"/>
            <a:ext cx="6858000" cy="1125187"/>
          </a:xfrm>
        </p:spPr>
        <p:txBody>
          <a:bodyPr anchor="ctr"/>
          <a:lstStyle/>
          <a:p>
            <a:r>
              <a:rPr lang="ja-JP" altLang="en-US" dirty="0"/>
              <a:t>横谷</a:t>
            </a:r>
          </a:p>
          <a:p>
            <a:r>
              <a:rPr kumimoji="1" lang="en-US" altLang="ja-JP" dirty="0" smtClean="0"/>
              <a:t>2018.11.13 ILC </a:t>
            </a:r>
            <a:r>
              <a:rPr kumimoji="1" lang="ja-JP" altLang="en-US" dirty="0" smtClean="0"/>
              <a:t>多角的利用会合　</a:t>
            </a:r>
            <a:r>
              <a:rPr lang="en-US" altLang="ja-JP" dirty="0" smtClean="0"/>
              <a:t>KE</a:t>
            </a:r>
            <a:r>
              <a:rPr lang="en-US" altLang="ja-JP" dirty="0"/>
              <a:t>K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6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03262"/>
            <a:ext cx="7886700" cy="89365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dirty="0" smtClean="0"/>
              <a:t>電子入射器終端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3647" y="1258785"/>
            <a:ext cx="7886700" cy="4488872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5GeV</a:t>
            </a:r>
          </a:p>
          <a:p>
            <a:r>
              <a:rPr lang="ja-JP" altLang="en-US" dirty="0" smtClean="0"/>
              <a:t>この入射器を</a:t>
            </a:r>
            <a:r>
              <a:rPr lang="en-US" altLang="ja-JP" dirty="0" smtClean="0"/>
              <a:t>10Hz</a:t>
            </a:r>
            <a:r>
              <a:rPr lang="ja-JP" altLang="en-US" dirty="0" smtClean="0"/>
              <a:t>で運転することは可能（電力をいくらか増強）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もともと、</a:t>
            </a:r>
            <a:r>
              <a:rPr lang="en-US" altLang="ja-JP" dirty="0" smtClean="0"/>
              <a:t>10Hz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衝突実験も可能になっている</a:t>
            </a:r>
            <a:endParaRPr lang="en-US" altLang="ja-JP" dirty="0" smtClean="0"/>
          </a:p>
          <a:p>
            <a:r>
              <a:rPr kumimoji="1" lang="en-US" altLang="ja-JP" dirty="0" smtClean="0"/>
              <a:t>5Hz</a:t>
            </a:r>
            <a:r>
              <a:rPr kumimoji="1" lang="ja-JP" altLang="en-US" dirty="0" smtClean="0"/>
              <a:t>を減衰リングに入れ（衝突ビーム用）、残りの</a:t>
            </a:r>
            <a:r>
              <a:rPr lang="en-US" altLang="ja-JP" dirty="0"/>
              <a:t>5Hz</a:t>
            </a:r>
            <a:r>
              <a:rPr lang="ja-JP" altLang="en-US" dirty="0" smtClean="0"/>
              <a:t>を放射光源として使う。</a:t>
            </a:r>
            <a:endParaRPr lang="en-US" altLang="ja-JP" dirty="0" smtClean="0"/>
          </a:p>
          <a:p>
            <a:r>
              <a:rPr kumimoji="1" lang="ja-JP" altLang="en-US" dirty="0" smtClean="0"/>
              <a:t>ただし、問題はバンチ長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ILC</a:t>
            </a:r>
            <a:r>
              <a:rPr lang="ja-JP" altLang="en-US" dirty="0" smtClean="0"/>
              <a:t>では</a:t>
            </a:r>
            <a:r>
              <a:rPr lang="ja-JP" altLang="en-US" dirty="0"/>
              <a:t>減衰</a:t>
            </a:r>
            <a:r>
              <a:rPr lang="ja-JP" altLang="en-US" dirty="0" smtClean="0"/>
              <a:t>リングに入れることを前提としているので、バンチ長・エミッタンスは問題にしていない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偏極電子銃は</a:t>
            </a:r>
            <a:r>
              <a:rPr lang="en-US" altLang="ja-JP" dirty="0" smtClean="0"/>
              <a:t>DC gun</a:t>
            </a:r>
          </a:p>
          <a:p>
            <a:r>
              <a:rPr lang="ja-JP" altLang="en-US" dirty="0" smtClean="0"/>
              <a:t>したがって、</a:t>
            </a:r>
            <a:r>
              <a:rPr lang="en-US" altLang="ja-JP" dirty="0" smtClean="0"/>
              <a:t>FEL</a:t>
            </a:r>
            <a:r>
              <a:rPr lang="ja-JP" altLang="en-US" dirty="0" smtClean="0"/>
              <a:t>として使うには、</a:t>
            </a:r>
            <a:r>
              <a:rPr lang="en-US" altLang="ja-JP" dirty="0" smtClean="0"/>
              <a:t>RF gun</a:t>
            </a:r>
            <a:r>
              <a:rPr lang="ja-JP" altLang="en-US" dirty="0" smtClean="0"/>
              <a:t>と</a:t>
            </a:r>
            <a:r>
              <a:rPr lang="en-US" altLang="ja-JP" dirty="0" smtClean="0"/>
              <a:t>bunch compressor</a:t>
            </a:r>
            <a:r>
              <a:rPr lang="ja-JP" altLang="en-US" dirty="0" smtClean="0"/>
              <a:t>を併設することが必要。これのためのトンネル幅を用意することは可能で、安価だろう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TDR</a:t>
            </a:r>
            <a:r>
              <a:rPr lang="ja-JP" altLang="en-US" dirty="0" smtClean="0"/>
              <a:t>では通常の超伝導リナックでは</a:t>
            </a:r>
            <a:r>
              <a:rPr lang="en-US" altLang="ja-JP" dirty="0" smtClean="0"/>
              <a:t>76MeV</a:t>
            </a:r>
            <a:r>
              <a:rPr lang="ja-JP" altLang="en-US" dirty="0" err="1" smtClean="0"/>
              <a:t>で入</a:t>
            </a:r>
            <a:r>
              <a:rPr lang="ja-JP" altLang="en-US" dirty="0" smtClean="0"/>
              <a:t>射することにしている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49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電子入射器終端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45398"/>
            <a:ext cx="7886700" cy="1363065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電子リナックの位置は、</a:t>
            </a:r>
            <a:r>
              <a:rPr lang="en-US" altLang="ja-JP" dirty="0" smtClean="0"/>
              <a:t>TDR</a:t>
            </a:r>
            <a:r>
              <a:rPr lang="ja-JP" altLang="en-US" dirty="0" smtClean="0"/>
              <a:t>以後、下図のように変更された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上流に移した（ヘリウムラインが右からくること、</a:t>
            </a:r>
            <a:r>
              <a:rPr kumimoji="1" lang="en-US" altLang="ja-JP" dirty="0" smtClean="0"/>
              <a:t>collimator</a:t>
            </a:r>
            <a:r>
              <a:rPr kumimoji="1" lang="ja-JP" altLang="en-US" dirty="0" smtClean="0"/>
              <a:t>からの放射が超伝導空洞にあたるのを避けること、など）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このため</a:t>
            </a:r>
            <a:r>
              <a:rPr lang="en-US" altLang="ja-JP" dirty="0" smtClean="0"/>
              <a:t>5GeV</a:t>
            </a:r>
            <a:r>
              <a:rPr lang="ja-JP" altLang="en-US" dirty="0" smtClean="0"/>
              <a:t>の下流側に</a:t>
            </a:r>
            <a:r>
              <a:rPr lang="en-US" altLang="ja-JP" dirty="0" smtClean="0"/>
              <a:t>~1km </a:t>
            </a:r>
            <a:r>
              <a:rPr lang="ja-JP" altLang="en-US" dirty="0" smtClean="0"/>
              <a:t>のスペースがある。</a:t>
            </a:r>
            <a:r>
              <a:rPr lang="en-US" altLang="ja-JP" dirty="0" err="1" smtClean="0"/>
              <a:t>Undulator</a:t>
            </a:r>
            <a:r>
              <a:rPr lang="ja-JP" altLang="en-US" dirty="0" err="1" smtClean="0"/>
              <a:t>を置</a:t>
            </a:r>
            <a:r>
              <a:rPr lang="ja-JP" altLang="en-US" dirty="0" smtClean="0"/>
              <a:t>くには十分であるが、どこで観測する？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6" name="図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66820" y="2691027"/>
            <a:ext cx="7295368" cy="384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ja-JP" altLang="en-US" dirty="0"/>
              <a:t>バンチ圧縮</a:t>
            </a:r>
            <a:r>
              <a:rPr lang="ja-JP" altLang="en-US" dirty="0" smtClean="0"/>
              <a:t>直後</a:t>
            </a:r>
            <a:r>
              <a:rPr lang="en-US" altLang="ja-JP" dirty="0"/>
              <a:t> </a:t>
            </a:r>
            <a:r>
              <a:rPr lang="en-US" altLang="ja-JP" dirty="0" smtClean="0"/>
              <a:t>(15GeV)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74362"/>
            <a:ext cx="78867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altLang="ja-JP" dirty="0"/>
              <a:t>[E-6, E+6</a:t>
            </a:r>
            <a:r>
              <a:rPr lang="en-US" altLang="ja-JP" dirty="0" smtClean="0"/>
              <a:t>]</a:t>
            </a:r>
            <a:endParaRPr kumimoji="1" lang="en-US" altLang="ja-JP" dirty="0" smtClean="0"/>
          </a:p>
          <a:p>
            <a:pPr>
              <a:lnSpc>
                <a:spcPct val="100000"/>
              </a:lnSpc>
            </a:pPr>
            <a:r>
              <a:rPr kumimoji="1" lang="en-US" altLang="ja-JP" dirty="0" smtClean="0"/>
              <a:t>15GeV, </a:t>
            </a:r>
            <a:r>
              <a:rPr lang="ja-JP" altLang="en-US" dirty="0"/>
              <a:t>低</a:t>
            </a:r>
            <a:r>
              <a:rPr lang="en-US" altLang="ja-JP" dirty="0"/>
              <a:t>emittance (~</a:t>
            </a:r>
            <a:r>
              <a:rPr lang="en-US" altLang="ja-JP" dirty="0" smtClean="0"/>
              <a:t>4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m.rad </a:t>
            </a:r>
            <a:r>
              <a:rPr lang="en-US" altLang="ja-JP" dirty="0"/>
              <a:t>x </a:t>
            </a:r>
            <a:r>
              <a:rPr lang="en-US" altLang="ja-JP" dirty="0" smtClean="0"/>
              <a:t>20nm.rad)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Energy spread</a:t>
            </a:r>
            <a:r>
              <a:rPr lang="ja-JP" altLang="en-US" dirty="0"/>
              <a:t>はやや大きい</a:t>
            </a:r>
            <a:r>
              <a:rPr lang="en-US" altLang="ja-JP" dirty="0"/>
              <a:t>    ~1.2%</a:t>
            </a:r>
          </a:p>
          <a:p>
            <a:pPr>
              <a:lnSpc>
                <a:spcPct val="100000"/>
              </a:lnSpc>
            </a:pPr>
            <a:r>
              <a:rPr lang="ja-JP" altLang="en-US" dirty="0" smtClean="0"/>
              <a:t>バンチ長は短い（</a:t>
            </a:r>
            <a:r>
              <a:rPr lang="en-US" altLang="ja-JP" dirty="0" smtClean="0"/>
              <a:t>0.3mm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lang="ja-JP" altLang="en-US" dirty="0" smtClean="0"/>
              <a:t>衝突実験中は、</a:t>
            </a:r>
            <a:r>
              <a:rPr lang="en-US" altLang="ja-JP" dirty="0" smtClean="0"/>
              <a:t>0.3mm</a:t>
            </a:r>
            <a:r>
              <a:rPr lang="ja-JP" altLang="en-US" dirty="0" smtClean="0"/>
              <a:t>にしなければならないが、バンチ圧縮器自体は少なくとも </a:t>
            </a:r>
            <a:r>
              <a:rPr lang="en-US" altLang="ja-JP" dirty="0" smtClean="0"/>
              <a:t>0.15mm 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圧縮する能力をもつ。ただしその場合、</a:t>
            </a:r>
            <a:r>
              <a:rPr lang="en-US" altLang="ja-JP" dirty="0" smtClean="0"/>
              <a:t>energy spread</a:t>
            </a:r>
            <a:r>
              <a:rPr lang="ja-JP" altLang="en-US" dirty="0" smtClean="0"/>
              <a:t>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倍になる。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lang="en-US" altLang="ja-JP" b="1" dirty="0"/>
              <a:t>0.15mm</a:t>
            </a:r>
            <a:r>
              <a:rPr lang="ja-JP" altLang="en-US" b="1" dirty="0"/>
              <a:t>がどうしても必要なら</a:t>
            </a:r>
            <a:r>
              <a:rPr lang="ja-JP" altLang="en-US" b="1" dirty="0" smtClean="0"/>
              <a:t>、</a:t>
            </a:r>
            <a:r>
              <a:rPr lang="en-US" altLang="ja-JP" b="1" dirty="0" smtClean="0"/>
              <a:t>parasitic</a:t>
            </a:r>
            <a:r>
              <a:rPr lang="ja-JP" altLang="en-US" b="1" dirty="0" smtClean="0"/>
              <a:t>運転にはならないが、数時間</a:t>
            </a:r>
            <a:r>
              <a:rPr lang="en-US" altLang="ja-JP" b="1" dirty="0"/>
              <a:t>/</a:t>
            </a:r>
            <a:r>
              <a:rPr lang="ja-JP" altLang="en-US" b="1" dirty="0"/>
              <a:t>数日のマシンタイムを得て行うことも可能ではないかと思われる</a:t>
            </a:r>
            <a:r>
              <a:rPr lang="ja-JP" altLang="en-US" b="1" dirty="0" smtClean="0"/>
              <a:t>。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lang="en-US" altLang="ja-JP" dirty="0" smtClean="0"/>
              <a:t>Full beam power</a:t>
            </a:r>
            <a:r>
              <a:rPr lang="ja-JP" altLang="en-US" dirty="0" smtClean="0"/>
              <a:t>は</a:t>
            </a:r>
            <a:r>
              <a:rPr lang="en-US" altLang="ja-JP" dirty="0" smtClean="0"/>
              <a:t>~300kW</a:t>
            </a:r>
            <a:r>
              <a:rPr lang="ja-JP" altLang="en-US" dirty="0" err="1" smtClean="0"/>
              <a:t>。</a:t>
            </a:r>
            <a:r>
              <a:rPr lang="en-US" altLang="ja-JP" dirty="0" smtClean="0"/>
              <a:t>Dump &lt; 60kW</a:t>
            </a:r>
          </a:p>
          <a:p>
            <a:pPr>
              <a:lnSpc>
                <a:spcPct val="100000"/>
              </a:lnSpc>
            </a:pPr>
            <a:r>
              <a:rPr lang="en-US" altLang="ja-JP" dirty="0" smtClean="0"/>
              <a:t>10%</a:t>
            </a:r>
            <a:r>
              <a:rPr lang="ja-JP" altLang="en-US" dirty="0" smtClean="0"/>
              <a:t>程度盗むばあい、</a:t>
            </a:r>
            <a:r>
              <a:rPr lang="en-US" altLang="ja-JP" dirty="0" smtClean="0"/>
              <a:t>beam dump E-6, E+6 </a:t>
            </a:r>
            <a:r>
              <a:rPr lang="ja-JP" altLang="en-US" dirty="0" smtClean="0"/>
              <a:t>の増強は必要ない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3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47500" y="4643244"/>
            <a:ext cx="9061860" cy="1913058"/>
            <a:chOff x="47500" y="4465119"/>
            <a:chExt cx="9061860" cy="1913058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47500" y="4465119"/>
              <a:ext cx="9061860" cy="1913058"/>
              <a:chOff x="47500" y="4465119"/>
              <a:chExt cx="9061860" cy="1913058"/>
            </a:xfrm>
          </p:grpSpPr>
          <p:pic>
            <p:nvPicPr>
              <p:cNvPr id="11" name="コンテンツ プレースホルダー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00" y="4465119"/>
                <a:ext cx="9061860" cy="1913058"/>
              </a:xfrm>
              <a:prstGeom prst="rect">
                <a:avLst/>
              </a:prstGeom>
            </p:spPr>
          </p:pic>
          <p:grpSp>
            <p:nvGrpSpPr>
              <p:cNvPr id="12" name="グループ化 11"/>
              <p:cNvGrpSpPr/>
              <p:nvPr/>
            </p:nvGrpSpPr>
            <p:grpSpPr>
              <a:xfrm>
                <a:off x="308682" y="4690752"/>
                <a:ext cx="1106311" cy="885958"/>
                <a:chOff x="308682" y="4690752"/>
                <a:chExt cx="1106311" cy="885958"/>
              </a:xfrm>
            </p:grpSpPr>
            <p:sp>
              <p:nvSpPr>
                <p:cNvPr id="16" name="下矢印 15"/>
                <p:cNvSpPr/>
                <p:nvPr/>
              </p:nvSpPr>
              <p:spPr>
                <a:xfrm>
                  <a:off x="718963" y="5147733"/>
                  <a:ext cx="285750" cy="428977"/>
                </a:xfrm>
                <a:prstGeom prst="down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テキスト ボックス 16"/>
                <p:cNvSpPr txBox="1"/>
                <p:nvPr/>
              </p:nvSpPr>
              <p:spPr>
                <a:xfrm>
                  <a:off x="308682" y="4690752"/>
                  <a:ext cx="110631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 smtClean="0"/>
                    <a:t>Bunch Compression</a:t>
                  </a:r>
                  <a:endParaRPr kumimoji="1" lang="ja-JP" altLang="en-US" sz="1200" dirty="0"/>
                </a:p>
              </p:txBody>
            </p:sp>
          </p:grpSp>
          <p:grpSp>
            <p:nvGrpSpPr>
              <p:cNvPr id="13" name="グループ化 12"/>
              <p:cNvGrpSpPr/>
              <p:nvPr/>
            </p:nvGrpSpPr>
            <p:grpSpPr>
              <a:xfrm>
                <a:off x="8035934" y="4775418"/>
                <a:ext cx="1073426" cy="885958"/>
                <a:chOff x="8035934" y="4775418"/>
                <a:chExt cx="1073426" cy="885958"/>
              </a:xfrm>
            </p:grpSpPr>
            <p:sp>
              <p:nvSpPr>
                <p:cNvPr id="14" name="下矢印 13"/>
                <p:cNvSpPr/>
                <p:nvPr/>
              </p:nvSpPr>
              <p:spPr>
                <a:xfrm>
                  <a:off x="8186568" y="5232399"/>
                  <a:ext cx="285750" cy="428977"/>
                </a:xfrm>
                <a:prstGeom prst="down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8035934" y="4775418"/>
                  <a:ext cx="107342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 smtClean="0"/>
                    <a:t>Bunch Compression</a:t>
                  </a:r>
                  <a:endParaRPr kumimoji="1" lang="ja-JP" altLang="en-US" sz="1200" dirty="0"/>
                </a:p>
              </p:txBody>
            </p:sp>
          </p:grpSp>
        </p:grpSp>
        <p:grpSp>
          <p:nvGrpSpPr>
            <p:cNvPr id="8" name="グループ化 7"/>
            <p:cNvGrpSpPr/>
            <p:nvPr/>
          </p:nvGrpSpPr>
          <p:grpSpPr>
            <a:xfrm>
              <a:off x="159026" y="5311471"/>
              <a:ext cx="5478449" cy="469127"/>
              <a:chOff x="159026" y="5311471"/>
              <a:chExt cx="5478449" cy="469127"/>
            </a:xfrm>
          </p:grpSpPr>
          <p:sp>
            <p:nvSpPr>
              <p:cNvPr id="9" name="フリーフォーム 8"/>
              <p:cNvSpPr/>
              <p:nvPr/>
            </p:nvSpPr>
            <p:spPr>
              <a:xfrm>
                <a:off x="214685" y="5311471"/>
                <a:ext cx="5422790" cy="429371"/>
              </a:xfrm>
              <a:custGeom>
                <a:avLst/>
                <a:gdLst>
                  <a:gd name="connsiteX0" fmla="*/ 5422790 w 5422790"/>
                  <a:gd name="connsiteY0" fmla="*/ 413468 h 429371"/>
                  <a:gd name="connsiteX1" fmla="*/ 5200153 w 5422790"/>
                  <a:gd name="connsiteY1" fmla="*/ 429371 h 429371"/>
                  <a:gd name="connsiteX2" fmla="*/ 4802588 w 5422790"/>
                  <a:gd name="connsiteY2" fmla="*/ 31806 h 429371"/>
                  <a:gd name="connsiteX3" fmla="*/ 4595854 w 5422790"/>
                  <a:gd name="connsiteY3" fmla="*/ 63611 h 429371"/>
                  <a:gd name="connsiteX4" fmla="*/ 4309607 w 5422790"/>
                  <a:gd name="connsiteY4" fmla="*/ 47708 h 429371"/>
                  <a:gd name="connsiteX5" fmla="*/ 4134678 w 5422790"/>
                  <a:gd name="connsiteY5" fmla="*/ 0 h 429371"/>
                  <a:gd name="connsiteX6" fmla="*/ 3721211 w 5422790"/>
                  <a:gd name="connsiteY6" fmla="*/ 365760 h 429371"/>
                  <a:gd name="connsiteX7" fmla="*/ 492981 w 5422790"/>
                  <a:gd name="connsiteY7" fmla="*/ 238539 h 429371"/>
                  <a:gd name="connsiteX8" fmla="*/ 143124 w 5422790"/>
                  <a:gd name="connsiteY8" fmla="*/ 238539 h 429371"/>
                  <a:gd name="connsiteX9" fmla="*/ 0 w 5422790"/>
                  <a:gd name="connsiteY9" fmla="*/ 302150 h 42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22790" h="429371">
                    <a:moveTo>
                      <a:pt x="5422790" y="413468"/>
                    </a:moveTo>
                    <a:lnTo>
                      <a:pt x="5200153" y="429371"/>
                    </a:lnTo>
                    <a:lnTo>
                      <a:pt x="4802588" y="31806"/>
                    </a:lnTo>
                    <a:lnTo>
                      <a:pt x="4595854" y="63611"/>
                    </a:lnTo>
                    <a:lnTo>
                      <a:pt x="4309607" y="47708"/>
                    </a:lnTo>
                    <a:lnTo>
                      <a:pt x="4134678" y="0"/>
                    </a:lnTo>
                    <a:lnTo>
                      <a:pt x="3721211" y="365760"/>
                    </a:lnTo>
                    <a:lnTo>
                      <a:pt x="492981" y="238539"/>
                    </a:lnTo>
                    <a:lnTo>
                      <a:pt x="143124" y="238539"/>
                    </a:lnTo>
                    <a:lnTo>
                      <a:pt x="0" y="302150"/>
                    </a:lnTo>
                  </a:path>
                </a:pathLst>
              </a:cu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/>
              <p:cNvSpPr/>
              <p:nvPr/>
            </p:nvSpPr>
            <p:spPr>
              <a:xfrm>
                <a:off x="159026" y="5542059"/>
                <a:ext cx="1653871" cy="238539"/>
              </a:xfrm>
              <a:custGeom>
                <a:avLst/>
                <a:gdLst>
                  <a:gd name="connsiteX0" fmla="*/ 159026 w 1653871"/>
                  <a:gd name="connsiteY0" fmla="*/ 0 h 238539"/>
                  <a:gd name="connsiteX1" fmla="*/ 0 w 1653871"/>
                  <a:gd name="connsiteY1" fmla="*/ 127221 h 238539"/>
                  <a:gd name="connsiteX2" fmla="*/ 15903 w 1653871"/>
                  <a:gd name="connsiteY2" fmla="*/ 238539 h 238539"/>
                  <a:gd name="connsiteX3" fmla="*/ 127221 w 1653871"/>
                  <a:gd name="connsiteY3" fmla="*/ 222637 h 238539"/>
                  <a:gd name="connsiteX4" fmla="*/ 286247 w 1653871"/>
                  <a:gd name="connsiteY4" fmla="*/ 143124 h 238539"/>
                  <a:gd name="connsiteX5" fmla="*/ 381663 w 1653871"/>
                  <a:gd name="connsiteY5" fmla="*/ 79513 h 238539"/>
                  <a:gd name="connsiteX6" fmla="*/ 699715 w 1653871"/>
                  <a:gd name="connsiteY6" fmla="*/ 79513 h 238539"/>
                  <a:gd name="connsiteX7" fmla="*/ 1304014 w 1653871"/>
                  <a:gd name="connsiteY7" fmla="*/ 79513 h 238539"/>
                  <a:gd name="connsiteX8" fmla="*/ 1653871 w 1653871"/>
                  <a:gd name="connsiteY8" fmla="*/ 95416 h 238539"/>
                  <a:gd name="connsiteX9" fmla="*/ 1653871 w 1653871"/>
                  <a:gd name="connsiteY9" fmla="*/ 95416 h 238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53871" h="238539">
                    <a:moveTo>
                      <a:pt x="159026" y="0"/>
                    </a:moveTo>
                    <a:lnTo>
                      <a:pt x="0" y="127221"/>
                    </a:lnTo>
                    <a:lnTo>
                      <a:pt x="15903" y="238539"/>
                    </a:lnTo>
                    <a:lnTo>
                      <a:pt x="127221" y="222637"/>
                    </a:lnTo>
                    <a:lnTo>
                      <a:pt x="286247" y="143124"/>
                    </a:lnTo>
                    <a:lnTo>
                      <a:pt x="381663" y="79513"/>
                    </a:lnTo>
                    <a:lnTo>
                      <a:pt x="699715" y="79513"/>
                    </a:lnTo>
                    <a:lnTo>
                      <a:pt x="1304014" y="79513"/>
                    </a:lnTo>
                    <a:lnTo>
                      <a:pt x="1653871" y="95416"/>
                    </a:lnTo>
                    <a:lnTo>
                      <a:pt x="1653871" y="95416"/>
                    </a:lnTo>
                  </a:path>
                </a:pathLst>
              </a:custGeom>
              <a:noFill/>
              <a:ln w="3810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5618" y="111510"/>
            <a:ext cx="7886700" cy="81053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ja-JP" altLang="en-US" dirty="0"/>
              <a:t>バンチ圧縮</a:t>
            </a:r>
            <a:r>
              <a:rPr lang="ja-JP" altLang="en-US" dirty="0" smtClean="0"/>
              <a:t>直後</a:t>
            </a:r>
            <a:r>
              <a:rPr lang="en-US" altLang="ja-JP" dirty="0"/>
              <a:t> </a:t>
            </a:r>
            <a:r>
              <a:rPr lang="en-US" altLang="ja-JP" dirty="0" smtClean="0"/>
              <a:t>(15GeV) 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81094"/>
            <a:ext cx="7886700" cy="407958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ja-JP" altLang="en-US" dirty="0" smtClean="0"/>
              <a:t>バンチ長 </a:t>
            </a:r>
            <a:r>
              <a:rPr lang="en-US" altLang="ja-JP" dirty="0" smtClean="0"/>
              <a:t>0.15mm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FEL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長すぎる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 smtClean="0"/>
              <a:t>電子の場合は以下の方法で短くできる（陽電子はダメ）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lang="en-US" altLang="ja-JP" dirty="0" smtClean="0"/>
              <a:t>5GeV</a:t>
            </a:r>
            <a:r>
              <a:rPr lang="ja-JP" altLang="en-US" dirty="0" smtClean="0"/>
              <a:t>入射器のビームの場合と同様、</a:t>
            </a:r>
            <a:r>
              <a:rPr lang="en-US" altLang="ja-JP" dirty="0" smtClean="0"/>
              <a:t>RF</a:t>
            </a:r>
            <a:r>
              <a:rPr lang="ja-JP" altLang="en-US" dirty="0" smtClean="0"/>
              <a:t>電子銃（無偏極）を併設することが考えられる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 smtClean="0"/>
              <a:t>その場合、減衰リングに通すとバンチ長が伸びてしまう。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 smtClean="0"/>
              <a:t>下図の緑線のよう</a:t>
            </a:r>
            <a:r>
              <a:rPr lang="ja-JP" altLang="en-US" dirty="0"/>
              <a:t>に、減衰</a:t>
            </a:r>
            <a:r>
              <a:rPr lang="ja-JP" altLang="en-US" dirty="0" smtClean="0"/>
              <a:t>リングに入れてすぐ取出す、あるいは並行するビームラインを作って、</a:t>
            </a:r>
            <a:r>
              <a:rPr lang="en-US" altLang="ja-JP" dirty="0" smtClean="0"/>
              <a:t>bunch compressor</a:t>
            </a:r>
            <a:r>
              <a:rPr lang="ja-JP" altLang="en-US" dirty="0" smtClean="0"/>
              <a:t>に入れる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 smtClean="0"/>
              <a:t>これにより</a:t>
            </a:r>
            <a:r>
              <a:rPr lang="en-US" altLang="ja-JP" dirty="0" smtClean="0"/>
              <a:t>&lt;~10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m</a:t>
            </a:r>
            <a:r>
              <a:rPr lang="ja-JP" altLang="en-US" dirty="0" smtClean="0"/>
              <a:t>が得られるに違いない</a:t>
            </a:r>
            <a:endParaRPr lang="en-US" altLang="ja-JP" dirty="0" smtClean="0"/>
          </a:p>
          <a:p>
            <a:pPr>
              <a:lnSpc>
                <a:spcPct val="100000"/>
              </a:lnSpc>
            </a:pPr>
            <a:r>
              <a:rPr lang="ja-JP" altLang="en-US" dirty="0" smtClean="0"/>
              <a:t>これが、</a:t>
            </a:r>
            <a:r>
              <a:rPr lang="en-US" altLang="ja-JP" dirty="0" smtClean="0"/>
              <a:t>5+5Hz</a:t>
            </a:r>
            <a:r>
              <a:rPr lang="ja-JP" altLang="en-US" dirty="0" smtClean="0"/>
              <a:t>の寄生モードで可能かどうか、要検討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lang="en-US" altLang="ja-JP" dirty="0" smtClean="0"/>
              <a:t>Bunch compressor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6mm</a:t>
            </a:r>
            <a:r>
              <a:rPr lang="en-US" altLang="ja-JP" dirty="0" smtClean="0">
                <a:sym typeface="Wingdings" panose="05000000000000000000" pitchFamily="2" charset="2"/>
              </a:rPr>
              <a:t>300</a:t>
            </a:r>
            <a:r>
              <a:rPr lang="en-US" altLang="ja-JP" dirty="0" smtClean="0"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lang="en-US" altLang="ja-JP" dirty="0" smtClean="0">
                <a:sym typeface="Wingdings" panose="05000000000000000000" pitchFamily="2" charset="2"/>
              </a:rPr>
              <a:t>m</a:t>
            </a:r>
            <a:r>
              <a:rPr lang="ja-JP" altLang="en-US" dirty="0" smtClean="0">
                <a:sym typeface="Wingdings" panose="05000000000000000000" pitchFamily="2" charset="2"/>
              </a:rPr>
              <a:t>の設定のまま、（たとえば）</a:t>
            </a:r>
            <a:r>
              <a:rPr lang="en-US" altLang="ja-JP" dirty="0" smtClean="0">
                <a:sym typeface="Wingdings" panose="05000000000000000000" pitchFamily="2" charset="2"/>
              </a:rPr>
              <a:t>200</a:t>
            </a:r>
            <a:r>
              <a:rPr lang="en-US" altLang="ja-JP" dirty="0" smtClean="0"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lang="en-US" altLang="ja-JP" dirty="0" smtClean="0">
                <a:sym typeface="Wingdings" panose="05000000000000000000" pitchFamily="2" charset="2"/>
              </a:rPr>
              <a:t>m10</a:t>
            </a:r>
            <a:r>
              <a:rPr lang="en-US" altLang="ja-JP" dirty="0" smtClean="0"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lang="en-US" altLang="ja-JP" dirty="0" smtClean="0">
                <a:sym typeface="Wingdings" panose="05000000000000000000" pitchFamily="2" charset="2"/>
              </a:rPr>
              <a:t>m</a:t>
            </a:r>
            <a:r>
              <a:rPr lang="ja-JP" altLang="en-US" dirty="0" smtClean="0">
                <a:sym typeface="Wingdings" panose="05000000000000000000" pitchFamily="2" charset="2"/>
              </a:rPr>
              <a:t>が可能か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en-US" altLang="ja-JP" dirty="0" smtClean="0">
                <a:sym typeface="Wingdings" panose="05000000000000000000" pitchFamily="2" charset="2"/>
              </a:rPr>
              <a:t>Coherent synchrotron radiation</a:t>
            </a:r>
          </a:p>
          <a:p>
            <a:pPr lvl="1">
              <a:lnSpc>
                <a:spcPct val="100000"/>
              </a:lnSpc>
            </a:pPr>
            <a:r>
              <a:rPr lang="en-US" altLang="ja-JP" dirty="0" smtClean="0">
                <a:sym typeface="Wingdings" panose="05000000000000000000" pitchFamily="2" charset="2"/>
              </a:rPr>
              <a:t>HOM loss</a:t>
            </a:r>
            <a:endParaRPr lang="en-US" altLang="ja-JP" dirty="0">
              <a:sym typeface="Wingdings" panose="05000000000000000000" pitchFamily="2" charset="2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0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47500" y="4643244"/>
            <a:ext cx="9061860" cy="1913058"/>
            <a:chOff x="47500" y="4465119"/>
            <a:chExt cx="9061860" cy="191305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7500" y="4465119"/>
              <a:ext cx="9061860" cy="1913058"/>
              <a:chOff x="47500" y="4465119"/>
              <a:chExt cx="9061860" cy="1913058"/>
            </a:xfrm>
          </p:grpSpPr>
          <p:pic>
            <p:nvPicPr>
              <p:cNvPr id="7" name="コンテンツ プレースホルダー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500" y="4465119"/>
                <a:ext cx="9061860" cy="1913058"/>
              </a:xfrm>
              <a:prstGeom prst="rect">
                <a:avLst/>
              </a:prstGeom>
            </p:spPr>
          </p:pic>
          <p:grpSp>
            <p:nvGrpSpPr>
              <p:cNvPr id="8" name="グループ化 7"/>
              <p:cNvGrpSpPr/>
              <p:nvPr/>
            </p:nvGrpSpPr>
            <p:grpSpPr>
              <a:xfrm>
                <a:off x="308682" y="4690752"/>
                <a:ext cx="1106311" cy="885958"/>
                <a:chOff x="308682" y="4690752"/>
                <a:chExt cx="1106311" cy="885958"/>
              </a:xfrm>
            </p:grpSpPr>
            <p:sp>
              <p:nvSpPr>
                <p:cNvPr id="12" name="下矢印 11"/>
                <p:cNvSpPr/>
                <p:nvPr/>
              </p:nvSpPr>
              <p:spPr>
                <a:xfrm>
                  <a:off x="718963" y="5147733"/>
                  <a:ext cx="285750" cy="428977"/>
                </a:xfrm>
                <a:prstGeom prst="down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308682" y="4690752"/>
                  <a:ext cx="110631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 smtClean="0"/>
                    <a:t>Bunch Compression</a:t>
                  </a:r>
                  <a:endParaRPr kumimoji="1" lang="ja-JP" altLang="en-US" sz="1200" dirty="0"/>
                </a:p>
              </p:txBody>
            </p: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8035934" y="4775418"/>
                <a:ext cx="1073426" cy="885958"/>
                <a:chOff x="8035934" y="4775418"/>
                <a:chExt cx="1073426" cy="885958"/>
              </a:xfrm>
            </p:grpSpPr>
            <p:sp>
              <p:nvSpPr>
                <p:cNvPr id="10" name="下矢印 9"/>
                <p:cNvSpPr/>
                <p:nvPr/>
              </p:nvSpPr>
              <p:spPr>
                <a:xfrm>
                  <a:off x="8186568" y="5232399"/>
                  <a:ext cx="285750" cy="428977"/>
                </a:xfrm>
                <a:prstGeom prst="down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8035934" y="4775418"/>
                  <a:ext cx="107342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200" dirty="0" smtClean="0"/>
                    <a:t>Bunch Compression</a:t>
                  </a:r>
                  <a:endParaRPr kumimoji="1" lang="ja-JP" altLang="en-US" sz="1200" dirty="0"/>
                </a:p>
              </p:txBody>
            </p:sp>
          </p:grpSp>
        </p:grpSp>
        <p:grpSp>
          <p:nvGrpSpPr>
            <p:cNvPr id="21" name="グループ化 20"/>
            <p:cNvGrpSpPr/>
            <p:nvPr/>
          </p:nvGrpSpPr>
          <p:grpSpPr>
            <a:xfrm>
              <a:off x="159026" y="5311471"/>
              <a:ext cx="5478449" cy="469127"/>
              <a:chOff x="159026" y="5311471"/>
              <a:chExt cx="5478449" cy="469127"/>
            </a:xfrm>
          </p:grpSpPr>
          <p:sp>
            <p:nvSpPr>
              <p:cNvPr id="19" name="フリーフォーム 18"/>
              <p:cNvSpPr/>
              <p:nvPr/>
            </p:nvSpPr>
            <p:spPr>
              <a:xfrm>
                <a:off x="214685" y="5311471"/>
                <a:ext cx="5422790" cy="429371"/>
              </a:xfrm>
              <a:custGeom>
                <a:avLst/>
                <a:gdLst>
                  <a:gd name="connsiteX0" fmla="*/ 5422790 w 5422790"/>
                  <a:gd name="connsiteY0" fmla="*/ 413468 h 429371"/>
                  <a:gd name="connsiteX1" fmla="*/ 5200153 w 5422790"/>
                  <a:gd name="connsiteY1" fmla="*/ 429371 h 429371"/>
                  <a:gd name="connsiteX2" fmla="*/ 4802588 w 5422790"/>
                  <a:gd name="connsiteY2" fmla="*/ 31806 h 429371"/>
                  <a:gd name="connsiteX3" fmla="*/ 4595854 w 5422790"/>
                  <a:gd name="connsiteY3" fmla="*/ 63611 h 429371"/>
                  <a:gd name="connsiteX4" fmla="*/ 4309607 w 5422790"/>
                  <a:gd name="connsiteY4" fmla="*/ 47708 h 429371"/>
                  <a:gd name="connsiteX5" fmla="*/ 4134678 w 5422790"/>
                  <a:gd name="connsiteY5" fmla="*/ 0 h 429371"/>
                  <a:gd name="connsiteX6" fmla="*/ 3721211 w 5422790"/>
                  <a:gd name="connsiteY6" fmla="*/ 365760 h 429371"/>
                  <a:gd name="connsiteX7" fmla="*/ 492981 w 5422790"/>
                  <a:gd name="connsiteY7" fmla="*/ 238539 h 429371"/>
                  <a:gd name="connsiteX8" fmla="*/ 143124 w 5422790"/>
                  <a:gd name="connsiteY8" fmla="*/ 238539 h 429371"/>
                  <a:gd name="connsiteX9" fmla="*/ 0 w 5422790"/>
                  <a:gd name="connsiteY9" fmla="*/ 302150 h 42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22790" h="429371">
                    <a:moveTo>
                      <a:pt x="5422790" y="413468"/>
                    </a:moveTo>
                    <a:lnTo>
                      <a:pt x="5200153" y="429371"/>
                    </a:lnTo>
                    <a:lnTo>
                      <a:pt x="4802588" y="31806"/>
                    </a:lnTo>
                    <a:lnTo>
                      <a:pt x="4595854" y="63611"/>
                    </a:lnTo>
                    <a:lnTo>
                      <a:pt x="4309607" y="47708"/>
                    </a:lnTo>
                    <a:lnTo>
                      <a:pt x="4134678" y="0"/>
                    </a:lnTo>
                    <a:lnTo>
                      <a:pt x="3721211" y="365760"/>
                    </a:lnTo>
                    <a:lnTo>
                      <a:pt x="492981" y="238539"/>
                    </a:lnTo>
                    <a:lnTo>
                      <a:pt x="143124" y="238539"/>
                    </a:lnTo>
                    <a:lnTo>
                      <a:pt x="0" y="302150"/>
                    </a:lnTo>
                  </a:path>
                </a:pathLst>
              </a:cu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/>
              <p:cNvSpPr/>
              <p:nvPr/>
            </p:nvSpPr>
            <p:spPr>
              <a:xfrm>
                <a:off x="159026" y="5542059"/>
                <a:ext cx="1653871" cy="238539"/>
              </a:xfrm>
              <a:custGeom>
                <a:avLst/>
                <a:gdLst>
                  <a:gd name="connsiteX0" fmla="*/ 159026 w 1653871"/>
                  <a:gd name="connsiteY0" fmla="*/ 0 h 238539"/>
                  <a:gd name="connsiteX1" fmla="*/ 0 w 1653871"/>
                  <a:gd name="connsiteY1" fmla="*/ 127221 h 238539"/>
                  <a:gd name="connsiteX2" fmla="*/ 15903 w 1653871"/>
                  <a:gd name="connsiteY2" fmla="*/ 238539 h 238539"/>
                  <a:gd name="connsiteX3" fmla="*/ 127221 w 1653871"/>
                  <a:gd name="connsiteY3" fmla="*/ 222637 h 238539"/>
                  <a:gd name="connsiteX4" fmla="*/ 286247 w 1653871"/>
                  <a:gd name="connsiteY4" fmla="*/ 143124 h 238539"/>
                  <a:gd name="connsiteX5" fmla="*/ 381663 w 1653871"/>
                  <a:gd name="connsiteY5" fmla="*/ 79513 h 238539"/>
                  <a:gd name="connsiteX6" fmla="*/ 699715 w 1653871"/>
                  <a:gd name="connsiteY6" fmla="*/ 79513 h 238539"/>
                  <a:gd name="connsiteX7" fmla="*/ 1304014 w 1653871"/>
                  <a:gd name="connsiteY7" fmla="*/ 79513 h 238539"/>
                  <a:gd name="connsiteX8" fmla="*/ 1653871 w 1653871"/>
                  <a:gd name="connsiteY8" fmla="*/ 95416 h 238539"/>
                  <a:gd name="connsiteX9" fmla="*/ 1653871 w 1653871"/>
                  <a:gd name="connsiteY9" fmla="*/ 95416 h 238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53871" h="238539">
                    <a:moveTo>
                      <a:pt x="159026" y="0"/>
                    </a:moveTo>
                    <a:lnTo>
                      <a:pt x="0" y="127221"/>
                    </a:lnTo>
                    <a:lnTo>
                      <a:pt x="15903" y="238539"/>
                    </a:lnTo>
                    <a:lnTo>
                      <a:pt x="127221" y="222637"/>
                    </a:lnTo>
                    <a:lnTo>
                      <a:pt x="286247" y="143124"/>
                    </a:lnTo>
                    <a:lnTo>
                      <a:pt x="381663" y="79513"/>
                    </a:lnTo>
                    <a:lnTo>
                      <a:pt x="699715" y="79513"/>
                    </a:lnTo>
                    <a:lnTo>
                      <a:pt x="1304014" y="79513"/>
                    </a:lnTo>
                    <a:lnTo>
                      <a:pt x="1653871" y="95416"/>
                    </a:lnTo>
                    <a:lnTo>
                      <a:pt x="1653871" y="95416"/>
                    </a:lnTo>
                  </a:path>
                </a:pathLst>
              </a:custGeom>
              <a:noFill/>
              <a:ln w="3810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51376"/>
            <a:ext cx="7886700" cy="6621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超短バンチの可能性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972592"/>
            <a:ext cx="7886700" cy="3916507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ある種の実験では非常に短いバンチを必要とする</a:t>
            </a:r>
            <a:r>
              <a:rPr lang="ja-JP" altLang="en-US" dirty="0" smtClean="0"/>
              <a:t>（たとえばプラズマ）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SLAC</a:t>
            </a:r>
            <a:r>
              <a:rPr lang="ja-JP" altLang="en-US" dirty="0" smtClean="0"/>
              <a:t>の</a:t>
            </a:r>
            <a:r>
              <a:rPr lang="en-US" altLang="ja-JP" dirty="0" smtClean="0"/>
              <a:t>FACET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~20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m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FACET-II</a:t>
            </a:r>
            <a:r>
              <a:rPr lang="ja-JP" altLang="en-US" dirty="0" smtClean="0"/>
              <a:t>ではさらにそれ</a:t>
            </a:r>
            <a:r>
              <a:rPr lang="ja-JP" altLang="en-US" dirty="0" smtClean="0"/>
              <a:t>以下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前頁の方法で</a:t>
            </a:r>
            <a:r>
              <a:rPr lang="en-US" altLang="ja-JP" dirty="0" smtClean="0"/>
              <a:t>&lt;10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m</a:t>
            </a:r>
            <a:r>
              <a:rPr lang="ja-JP" altLang="en-US" dirty="0" smtClean="0"/>
              <a:t>は可能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どこまで短くできるか</a:t>
            </a:r>
            <a:endParaRPr lang="en-US" altLang="ja-JP" dirty="0" smtClean="0"/>
          </a:p>
          <a:p>
            <a:r>
              <a:rPr kumimoji="1" lang="en-US" altLang="ja-JP" dirty="0" smtClean="0"/>
              <a:t>“Ultra-Short-z Parameters for ILC” (V. Yakimenko, LCWS2016) </a:t>
            </a:r>
          </a:p>
          <a:p>
            <a:pPr lvl="1"/>
            <a:r>
              <a:rPr lang="en-US" altLang="ja-JP" dirty="0" err="1" smtClean="0">
                <a:latin typeface="Symbol" panose="05050102010706020507" pitchFamily="18" charset="2"/>
              </a:rPr>
              <a:t>s</a:t>
            </a:r>
            <a:r>
              <a:rPr lang="en-US" altLang="ja-JP" baseline="-25000" dirty="0" err="1" smtClean="0"/>
              <a:t>z</a:t>
            </a:r>
            <a:r>
              <a:rPr lang="en-US" altLang="ja-JP" dirty="0" smtClean="0"/>
              <a:t> &lt; 0.1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m </a:t>
            </a:r>
            <a:r>
              <a:rPr lang="ja-JP" altLang="en-US" dirty="0" err="1" smtClean="0"/>
              <a:t>での</a:t>
            </a:r>
            <a:r>
              <a:rPr lang="en-US" altLang="ja-JP" dirty="0" smtClean="0"/>
              <a:t>collision. </a:t>
            </a:r>
            <a:r>
              <a:rPr lang="en-US" altLang="ja-JP" dirty="0" err="1" smtClean="0"/>
              <a:t>Beamstrahlung</a:t>
            </a:r>
            <a:r>
              <a:rPr lang="ja-JP" altLang="en-US" dirty="0" smtClean="0"/>
              <a:t>を抑えられる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QED</a:t>
            </a:r>
            <a:r>
              <a:rPr lang="ja-JP" altLang="en-US" dirty="0" smtClean="0"/>
              <a:t>としてもおもしろい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ただし、いまのところ</a:t>
            </a:r>
            <a:r>
              <a:rPr lang="en-US" altLang="ja-JP" dirty="0" smtClean="0"/>
              <a:t>positron</a:t>
            </a:r>
            <a:r>
              <a:rPr lang="ja-JP" altLang="en-US" dirty="0" smtClean="0"/>
              <a:t>に対しては望み薄（</a:t>
            </a:r>
            <a:r>
              <a:rPr lang="en-US" altLang="ja-JP" dirty="0" smtClean="0"/>
              <a:t>longitudinal emittance</a:t>
            </a:r>
            <a:r>
              <a:rPr lang="ja-JP" altLang="en-US" dirty="0" smtClean="0"/>
              <a:t>の極めて小さい</a:t>
            </a:r>
            <a:r>
              <a:rPr lang="en-US" altLang="ja-JP" dirty="0" smtClean="0"/>
              <a:t>damping ring</a:t>
            </a:r>
            <a:r>
              <a:rPr lang="ja-JP" altLang="en-US" dirty="0" smtClean="0"/>
              <a:t>が必要）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829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 125GeV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04241"/>
            <a:ext cx="7886700" cy="48869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ja-JP" dirty="0"/>
              <a:t>[E-4, E+4</a:t>
            </a:r>
            <a:r>
              <a:rPr lang="en-US" altLang="ja-JP" dirty="0" smtClean="0"/>
              <a:t>]  </a:t>
            </a:r>
            <a:r>
              <a:rPr kumimoji="1" lang="ja-JP" altLang="en-US" dirty="0" smtClean="0"/>
              <a:t>主</a:t>
            </a:r>
            <a:r>
              <a:rPr kumimoji="1" lang="ja-JP" altLang="en-US" dirty="0" smtClean="0"/>
              <a:t>リナック直後</a:t>
            </a:r>
            <a:endParaRPr kumimoji="1" lang="en-US" altLang="ja-JP" dirty="0" smtClean="0"/>
          </a:p>
          <a:p>
            <a:pPr>
              <a:lnSpc>
                <a:spcPct val="110000"/>
              </a:lnSpc>
            </a:pPr>
            <a:r>
              <a:rPr lang="en-US" altLang="ja-JP" dirty="0" smtClean="0"/>
              <a:t>Energy  125</a:t>
            </a:r>
            <a:r>
              <a:rPr lang="ja-JP" altLang="en-US" dirty="0"/>
              <a:t> </a:t>
            </a:r>
            <a:r>
              <a:rPr lang="en-US" altLang="ja-JP" dirty="0" smtClean="0"/>
              <a:t>GeV  ...... </a:t>
            </a:r>
            <a:r>
              <a:rPr lang="ja-JP" altLang="en-US" dirty="0" smtClean="0"/>
              <a:t>光源利用可能？？</a:t>
            </a:r>
            <a:endParaRPr kumimoji="1" lang="en-US" altLang="ja-JP" dirty="0" smtClean="0"/>
          </a:p>
          <a:p>
            <a:pPr>
              <a:lnSpc>
                <a:spcPct val="110000"/>
              </a:lnSpc>
            </a:pPr>
            <a:r>
              <a:rPr kumimoji="1" lang="en-US" altLang="ja-JP" dirty="0" smtClean="0"/>
              <a:t>emittance  5</a:t>
            </a:r>
            <a:r>
              <a:rPr kumimoji="1"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/>
              <a:t>m.rad </a:t>
            </a:r>
            <a:r>
              <a:rPr kumimoji="1" lang="en-US" altLang="ja-JP" dirty="0" smtClean="0"/>
              <a:t>x 35 </a:t>
            </a:r>
            <a:r>
              <a:rPr kumimoji="1" lang="en-US" altLang="ja-JP" dirty="0" err="1" smtClean="0"/>
              <a:t>nm.rad</a:t>
            </a:r>
            <a:endParaRPr kumimoji="1" lang="en-US" altLang="ja-JP" dirty="0" smtClean="0"/>
          </a:p>
          <a:p>
            <a:pPr>
              <a:lnSpc>
                <a:spcPct val="110000"/>
              </a:lnSpc>
            </a:pPr>
            <a:r>
              <a:rPr lang="en-US" altLang="ja-JP" dirty="0"/>
              <a:t>Energy spread   0.19% (e-), 0.15% (e+)</a:t>
            </a:r>
          </a:p>
          <a:p>
            <a:pPr lvl="1">
              <a:lnSpc>
                <a:spcPct val="110000"/>
              </a:lnSpc>
            </a:pPr>
            <a:r>
              <a:rPr lang="ja-JP" altLang="en-US" dirty="0"/>
              <a:t>電子の</a:t>
            </a:r>
            <a:r>
              <a:rPr lang="en-US" altLang="ja-JP" dirty="0"/>
              <a:t>energy spread</a:t>
            </a:r>
            <a:r>
              <a:rPr lang="ja-JP" altLang="en-US" dirty="0"/>
              <a:t>が大きいのは</a:t>
            </a:r>
            <a:r>
              <a:rPr lang="en-US" altLang="ja-JP" dirty="0" err="1"/>
              <a:t>undulator</a:t>
            </a:r>
            <a:r>
              <a:rPr lang="ja-JP" altLang="en-US" dirty="0"/>
              <a:t>を通過しているため</a:t>
            </a:r>
            <a:endParaRPr lang="en-US" altLang="ja-JP" dirty="0"/>
          </a:p>
          <a:p>
            <a:pPr>
              <a:lnSpc>
                <a:spcPct val="110000"/>
              </a:lnSpc>
            </a:pPr>
            <a:r>
              <a:rPr lang="en-US" altLang="ja-JP" dirty="0" smtClean="0"/>
              <a:t>Bunch length  0.3mm</a:t>
            </a:r>
          </a:p>
          <a:p>
            <a:pPr lvl="1">
              <a:lnSpc>
                <a:spcPct val="110000"/>
              </a:lnSpc>
            </a:pPr>
            <a:r>
              <a:rPr lang="en-US" altLang="ja-JP" b="1" dirty="0" smtClean="0"/>
              <a:t>E+-6</a:t>
            </a:r>
            <a:r>
              <a:rPr lang="ja-JP" altLang="en-US" b="1" dirty="0" smtClean="0"/>
              <a:t>と同様、衝突</a:t>
            </a:r>
            <a:r>
              <a:rPr lang="ja-JP" altLang="en-US" b="1" dirty="0"/>
              <a:t>実験中は、</a:t>
            </a:r>
            <a:r>
              <a:rPr lang="en-US" altLang="ja-JP" b="1" dirty="0"/>
              <a:t>0.3mm</a:t>
            </a:r>
            <a:r>
              <a:rPr lang="ja-JP" altLang="en-US" b="1" dirty="0"/>
              <a:t>にしなければならないが、バンチ圧縮器自体は少なくとも </a:t>
            </a:r>
            <a:r>
              <a:rPr lang="en-US" altLang="ja-JP" b="1" dirty="0"/>
              <a:t>0.15mm </a:t>
            </a:r>
            <a:r>
              <a:rPr lang="ja-JP" altLang="en-US" b="1" dirty="0" err="1"/>
              <a:t>まで</a:t>
            </a:r>
            <a:r>
              <a:rPr lang="ja-JP" altLang="en-US" b="1" dirty="0"/>
              <a:t>圧縮する能力をもつ。ただしその場合、</a:t>
            </a:r>
            <a:r>
              <a:rPr lang="en-US" altLang="ja-JP" b="1" dirty="0"/>
              <a:t>energy spread</a:t>
            </a:r>
            <a:r>
              <a:rPr lang="ja-JP" altLang="en-US" b="1" dirty="0"/>
              <a:t>は</a:t>
            </a:r>
            <a:r>
              <a:rPr lang="en-US" altLang="ja-JP" b="1" dirty="0"/>
              <a:t>2</a:t>
            </a:r>
            <a:r>
              <a:rPr lang="ja-JP" altLang="en-US" b="1" dirty="0"/>
              <a:t>倍になる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 lvl="1">
              <a:lnSpc>
                <a:spcPct val="110000"/>
              </a:lnSpc>
            </a:pPr>
            <a:r>
              <a:rPr kumimoji="1" lang="en-US" altLang="ja-JP" b="1" dirty="0" smtClean="0"/>
              <a:t>0.15mm</a:t>
            </a:r>
            <a:r>
              <a:rPr kumimoji="1" lang="ja-JP" altLang="en-US" b="1" dirty="0" smtClean="0"/>
              <a:t>がどうしても必要なら、</a:t>
            </a:r>
            <a:r>
              <a:rPr lang="en-US" altLang="ja-JP" b="1" dirty="0"/>
              <a:t>parasitic</a:t>
            </a:r>
            <a:r>
              <a:rPr lang="ja-JP" altLang="en-US" b="1" dirty="0"/>
              <a:t>運転にはならないが、</a:t>
            </a:r>
            <a:r>
              <a:rPr kumimoji="1" lang="ja-JP" altLang="en-US" b="1" dirty="0" smtClean="0"/>
              <a:t>数時間</a:t>
            </a:r>
            <a:r>
              <a:rPr kumimoji="1" lang="en-US" altLang="ja-JP" b="1" dirty="0" smtClean="0"/>
              <a:t>/</a:t>
            </a:r>
            <a:r>
              <a:rPr kumimoji="1" lang="ja-JP" altLang="en-US" b="1" dirty="0" smtClean="0"/>
              <a:t>数日のマシンタイムを得て行うことも可能ではないかと思われる。</a:t>
            </a:r>
            <a:endParaRPr kumimoji="1" lang="en-US" altLang="ja-JP" b="1" dirty="0" smtClean="0"/>
          </a:p>
          <a:p>
            <a:pPr>
              <a:lnSpc>
                <a:spcPct val="110000"/>
              </a:lnSpc>
            </a:pPr>
            <a:r>
              <a:rPr kumimoji="1" lang="en-US" altLang="ja-JP" dirty="0" smtClean="0"/>
              <a:t>Full beam power  2.5MW, beam dump &lt; 400kW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10%</a:t>
            </a:r>
            <a:r>
              <a:rPr lang="ja-JP" altLang="en-US" dirty="0" smtClean="0"/>
              <a:t>盗む場合でもダンプの増強</a:t>
            </a:r>
            <a:r>
              <a:rPr lang="ja-JP" altLang="en-US" dirty="0"/>
              <a:t>は必要</a:t>
            </a:r>
            <a:r>
              <a:rPr lang="ja-JP" altLang="en-US" dirty="0" smtClean="0"/>
              <a:t>ない</a:t>
            </a:r>
            <a:endParaRPr lang="en-US" altLang="ja-JP" dirty="0" smtClean="0"/>
          </a:p>
          <a:p>
            <a:pPr>
              <a:lnSpc>
                <a:spcPct val="110000"/>
              </a:lnSpc>
            </a:pPr>
            <a:r>
              <a:rPr lang="ja-JP" altLang="en-US" dirty="0" smtClean="0"/>
              <a:t>なお、電子の場合、</a:t>
            </a:r>
            <a:r>
              <a:rPr lang="en-US" altLang="ja-JP" dirty="0" smtClean="0"/>
              <a:t>[E-7]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取出しも、パラメータはほぼおなじであるが、これは</a:t>
            </a:r>
            <a:r>
              <a:rPr lang="en-US" altLang="ja-JP" dirty="0" err="1" smtClean="0"/>
              <a:t>undulator</a:t>
            </a:r>
            <a:r>
              <a:rPr lang="ja-JP" altLang="en-US" dirty="0" smtClean="0"/>
              <a:t>保護のための非常用ダンプなので、最大パワーは</a:t>
            </a:r>
            <a:r>
              <a:rPr lang="en-US" altLang="ja-JP" dirty="0" smtClean="0"/>
              <a:t>60kW</a:t>
            </a:r>
            <a:r>
              <a:rPr lang="ja-JP" altLang="en-US" dirty="0" smtClean="0"/>
              <a:t>に限られている。</a:t>
            </a:r>
            <a:r>
              <a:rPr lang="en-US" altLang="ja-JP" dirty="0" smtClean="0"/>
              <a:t>[</a:t>
            </a:r>
            <a:r>
              <a:rPr lang="en-US" altLang="ja-JP" dirty="0"/>
              <a:t>E-4, E+4</a:t>
            </a:r>
            <a:r>
              <a:rPr lang="en-US" altLang="ja-JP" dirty="0" smtClean="0"/>
              <a:t>]</a:t>
            </a:r>
            <a:r>
              <a:rPr lang="ja-JP" altLang="en-US" dirty="0" smtClean="0"/>
              <a:t>にくらべてメリットがないと思われる。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5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240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86296"/>
            <a:ext cx="7886700" cy="4490667"/>
          </a:xfrm>
        </p:spPr>
        <p:txBody>
          <a:bodyPr/>
          <a:lstStyle/>
          <a:p>
            <a:r>
              <a:rPr kumimoji="1" lang="en-US" altLang="ja-JP" dirty="0" smtClean="0"/>
              <a:t>ILC</a:t>
            </a:r>
            <a:r>
              <a:rPr kumimoji="1" lang="ja-JP" altLang="en-US" dirty="0" smtClean="0"/>
              <a:t>施設のなかに、光源として利用できそうな場所がいくつかある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5GeV </a:t>
            </a:r>
            <a:r>
              <a:rPr lang="ja-JP" altLang="en-US" dirty="0" smtClean="0"/>
              <a:t>電子入射器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15GeV bunch compressor </a:t>
            </a:r>
            <a:r>
              <a:rPr kumimoji="1" lang="ja-JP" altLang="en-US" dirty="0" smtClean="0"/>
              <a:t>直後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その他もありうる</a:t>
            </a:r>
            <a:endParaRPr lang="en-US" altLang="ja-JP" dirty="0" smtClean="0"/>
          </a:p>
          <a:p>
            <a:r>
              <a:rPr kumimoji="1" lang="en-US" altLang="ja-JP" dirty="0" smtClean="0"/>
              <a:t>Higgs</a:t>
            </a:r>
            <a:r>
              <a:rPr kumimoji="1" lang="ja-JP" altLang="en-US" dirty="0" smtClean="0"/>
              <a:t>実験の寄生モードとしては、最良な方式は</a:t>
            </a:r>
            <a:r>
              <a:rPr kumimoji="1" lang="en-US" altLang="ja-JP" dirty="0" smtClean="0"/>
              <a:t>5Hz+5Hz</a:t>
            </a:r>
          </a:p>
          <a:p>
            <a:r>
              <a:rPr lang="ja-JP" altLang="en-US" dirty="0" smtClean="0"/>
              <a:t>いずれにしても、あらかじめ、トンネル設計になにが要請されるか、要検討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5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90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ILC Beam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40031"/>
            <a:ext cx="7886700" cy="513014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ILC beam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非常</a:t>
            </a:r>
            <a:r>
              <a:rPr kumimoji="1" lang="ja-JP" altLang="en-US" dirty="0" smtClean="0"/>
              <a:t>に高いエネルギーに達する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低エミッタンス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大強度　（使い捨てビームなので</a:t>
            </a:r>
            <a:r>
              <a:rPr kumimoji="1" lang="en-US" altLang="ja-JP" dirty="0" smtClean="0"/>
              <a:t>)</a:t>
            </a:r>
          </a:p>
          <a:p>
            <a:r>
              <a:rPr kumimoji="1" lang="en-US" altLang="ja-JP" dirty="0" smtClean="0"/>
              <a:t>ILC</a:t>
            </a:r>
            <a:r>
              <a:rPr kumimoji="1" lang="ja-JP" altLang="en-US" dirty="0" smtClean="0"/>
              <a:t>が完成すれば、いずれそのビームを他の目的に使う可能性を考えることになるだろう</a:t>
            </a:r>
            <a:endParaRPr kumimoji="1" lang="en-US" altLang="ja-JP" dirty="0" smtClean="0"/>
          </a:p>
          <a:p>
            <a:r>
              <a:rPr lang="en-US" altLang="ja-JP" dirty="0" smtClean="0"/>
              <a:t>ILC</a:t>
            </a:r>
            <a:r>
              <a:rPr lang="ja-JP" altLang="en-US" dirty="0" smtClean="0"/>
              <a:t>の寿命はかなり長いと期待する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将来のルミノシティ・エネルギー増強が望ましい</a:t>
            </a:r>
            <a:endParaRPr kumimoji="1" lang="en-US" altLang="ja-JP" dirty="0" smtClean="0"/>
          </a:p>
          <a:p>
            <a:r>
              <a:rPr lang="ja-JP" altLang="en-US" dirty="0" smtClean="0"/>
              <a:t>したがって、まず高エネルギー実験のもとでの寄生運転を</a:t>
            </a:r>
            <a:r>
              <a:rPr lang="ja-JP" altLang="en-US" dirty="0" smtClean="0"/>
              <a:t>考える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15744"/>
            <a:ext cx="7886700" cy="60865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基本ビームパラメータ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760027"/>
            <a:ext cx="7886700" cy="5747699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繰返し周波数</a:t>
            </a:r>
            <a:r>
              <a:rPr lang="en-US" altLang="ja-JP" dirty="0"/>
              <a:t> </a:t>
            </a:r>
            <a:r>
              <a:rPr lang="en-US" altLang="ja-JP" dirty="0" smtClean="0"/>
              <a:t>                                5 Hz</a:t>
            </a:r>
            <a:endParaRPr kumimoji="1" lang="en-US" altLang="ja-JP" dirty="0" smtClean="0"/>
          </a:p>
          <a:p>
            <a:r>
              <a:rPr kumimoji="1" lang="en-US" altLang="ja-JP" dirty="0" smtClean="0"/>
              <a:t>Damping Rings</a:t>
            </a:r>
          </a:p>
          <a:p>
            <a:pPr lvl="1"/>
            <a:r>
              <a:rPr lang="en-US" altLang="ja-JP" dirty="0" smtClean="0"/>
              <a:t>Beam energy                                     5 GeV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Circumference                              3238.7 m</a:t>
            </a:r>
          </a:p>
          <a:p>
            <a:pPr lvl="1"/>
            <a:r>
              <a:rPr kumimoji="1" lang="en-US" altLang="ja-JP" dirty="0" smtClean="0"/>
              <a:t>Stored bunches                                  1312</a:t>
            </a:r>
          </a:p>
          <a:p>
            <a:pPr lvl="1"/>
            <a:r>
              <a:rPr lang="en-US" altLang="ja-JP" dirty="0" smtClean="0"/>
              <a:t>Bunch interval                                     6.15 ns</a:t>
            </a:r>
            <a:r>
              <a:rPr lang="ja-JP" altLang="en-US" dirty="0" smtClean="0"/>
              <a:t>   </a:t>
            </a:r>
            <a:r>
              <a:rPr lang="ja-JP" altLang="en-US" sz="2000" dirty="0" smtClean="0"/>
              <a:t> </a:t>
            </a:r>
            <a:r>
              <a:rPr lang="en-US" altLang="ja-JP" sz="2000" dirty="0"/>
              <a:t>(</a:t>
            </a:r>
            <a:r>
              <a:rPr lang="ja-JP" altLang="en-US" sz="2000" dirty="0"/>
              <a:t>数</a:t>
            </a:r>
            <a:r>
              <a:rPr lang="en-US" altLang="ja-JP" sz="2000" dirty="0"/>
              <a:t>10ns</a:t>
            </a:r>
            <a:r>
              <a:rPr lang="ja-JP" altLang="en-US" sz="2000" dirty="0"/>
              <a:t>の</a:t>
            </a:r>
            <a:r>
              <a:rPr lang="en-US" altLang="ja-JP" sz="2000" dirty="0"/>
              <a:t>gap </a:t>
            </a:r>
            <a:r>
              <a:rPr lang="ja-JP" altLang="en-US" sz="2000" dirty="0"/>
              <a:t>がところどころにある）</a:t>
            </a:r>
            <a:endParaRPr lang="en-US" altLang="ja-JP" sz="2000" dirty="0"/>
          </a:p>
          <a:p>
            <a:pPr lvl="1"/>
            <a:r>
              <a:rPr lang="ja-JP" altLang="en-US" dirty="0" smtClean="0"/>
              <a:t>バンチ内</a:t>
            </a:r>
            <a:r>
              <a:rPr lang="ja-JP" altLang="en-US" dirty="0"/>
              <a:t>粒子数                                </a:t>
            </a:r>
            <a:r>
              <a:rPr lang="en-US" altLang="ja-JP" dirty="0"/>
              <a:t>2x10</a:t>
            </a:r>
            <a:r>
              <a:rPr lang="en-US" altLang="ja-JP" baseline="30000" dirty="0"/>
              <a:t>10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平衡バンチ長                                     </a:t>
            </a:r>
            <a:r>
              <a:rPr lang="en-US" altLang="ja-JP" dirty="0" smtClean="0"/>
              <a:t>6 mm</a:t>
            </a:r>
          </a:p>
          <a:p>
            <a:pPr lvl="1"/>
            <a:r>
              <a:rPr lang="ja-JP" altLang="en-US" dirty="0"/>
              <a:t>平衡</a:t>
            </a:r>
            <a:r>
              <a:rPr lang="en-US" altLang="ja-JP" dirty="0" smtClean="0"/>
              <a:t>RMS energy spread                    0.11%</a:t>
            </a:r>
            <a:endParaRPr lang="en-US" altLang="ja-JP" dirty="0"/>
          </a:p>
          <a:p>
            <a:pPr lvl="1"/>
            <a:r>
              <a:rPr lang="ja-JP" altLang="en-US" dirty="0"/>
              <a:t>平衡エミッタンス（</a:t>
            </a:r>
            <a:r>
              <a:rPr lang="en-US" altLang="ja-JP" dirty="0"/>
              <a:t>normalized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en-US" altLang="ja-JP" dirty="0" smtClean="0"/>
              <a:t>horizontal                                              4.0 </a:t>
            </a:r>
            <a:r>
              <a:rPr lang="en-US" altLang="ja-JP" dirty="0" err="1" smtClean="0">
                <a:latin typeface="Symbol" panose="05050102010706020507" pitchFamily="18" charset="2"/>
              </a:rPr>
              <a:t>m</a:t>
            </a:r>
            <a:r>
              <a:rPr lang="en-US" altLang="ja-JP" dirty="0" err="1"/>
              <a:t>m.</a:t>
            </a:r>
            <a:r>
              <a:rPr lang="en-US" altLang="ja-JP" dirty="0" err="1" smtClean="0"/>
              <a:t>rad</a:t>
            </a:r>
            <a:r>
              <a:rPr lang="en-US" altLang="ja-JP" dirty="0" smtClean="0"/>
              <a:t>  </a:t>
            </a:r>
            <a:r>
              <a:rPr lang="ja-JP" altLang="en-US" dirty="0" smtClean="0"/>
              <a:t>（</a:t>
            </a:r>
            <a:r>
              <a:rPr lang="en-US" altLang="ja-JP" dirty="0" smtClean="0"/>
              <a:t>TDR</a:t>
            </a:r>
            <a:r>
              <a:rPr lang="ja-JP" altLang="en-US" dirty="0" smtClean="0"/>
              <a:t>より小さい）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vertical                                                    20 </a:t>
            </a:r>
            <a:r>
              <a:rPr lang="en-US" altLang="ja-JP" dirty="0" err="1"/>
              <a:t>nm.rad</a:t>
            </a:r>
            <a:endParaRPr kumimoji="1" lang="en-US" altLang="ja-JP" dirty="0" smtClean="0"/>
          </a:p>
          <a:p>
            <a:r>
              <a:rPr lang="en-US" altLang="ja-JP" dirty="0" smtClean="0"/>
              <a:t>Interaction Point</a:t>
            </a:r>
          </a:p>
          <a:p>
            <a:pPr lvl="1"/>
            <a:r>
              <a:rPr lang="en-US" altLang="ja-JP" dirty="0" smtClean="0"/>
              <a:t>Beam energy                                        125 GeV</a:t>
            </a:r>
          </a:p>
          <a:p>
            <a:pPr lvl="1"/>
            <a:r>
              <a:rPr lang="ja-JP" altLang="en-US" dirty="0" smtClean="0"/>
              <a:t>パルス内バンチ数                           </a:t>
            </a:r>
            <a:r>
              <a:rPr lang="en-US" altLang="ja-JP" dirty="0" smtClean="0"/>
              <a:t>1312</a:t>
            </a:r>
          </a:p>
          <a:p>
            <a:pPr lvl="1"/>
            <a:r>
              <a:rPr lang="en-US" altLang="ja-JP" dirty="0"/>
              <a:t>Bunch </a:t>
            </a:r>
            <a:r>
              <a:rPr lang="en-US" altLang="ja-JP" dirty="0" smtClean="0"/>
              <a:t>interval                                      554 ns</a:t>
            </a:r>
          </a:p>
          <a:p>
            <a:pPr lvl="1"/>
            <a:r>
              <a:rPr lang="ja-JP" altLang="en-US" dirty="0" smtClean="0"/>
              <a:t>パルス全長                                          </a:t>
            </a:r>
            <a:r>
              <a:rPr lang="en-US" altLang="ja-JP" dirty="0" smtClean="0"/>
              <a:t>0.73 </a:t>
            </a:r>
            <a:r>
              <a:rPr lang="en-US" altLang="ja-JP" dirty="0" err="1" smtClean="0"/>
              <a:t>ms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バンチ長                                               </a:t>
            </a:r>
            <a:r>
              <a:rPr lang="en-US" altLang="ja-JP" dirty="0" smtClean="0"/>
              <a:t>0.3 mm</a:t>
            </a:r>
          </a:p>
          <a:p>
            <a:pPr lvl="1"/>
            <a:r>
              <a:rPr lang="en-US" altLang="ja-JP" dirty="0" smtClean="0"/>
              <a:t>RMS energy spread (e-/e+)                0.19/0.15 %</a:t>
            </a:r>
          </a:p>
          <a:p>
            <a:pPr lvl="1"/>
            <a:r>
              <a:rPr lang="ja-JP" altLang="en-US" dirty="0" smtClean="0"/>
              <a:t>衝突前の平衡</a:t>
            </a:r>
            <a:r>
              <a:rPr lang="ja-JP" altLang="en-US" dirty="0"/>
              <a:t>エミッタンス（</a:t>
            </a:r>
            <a:r>
              <a:rPr lang="en-US" altLang="ja-JP" dirty="0"/>
              <a:t>normalized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en-US" altLang="ja-JP" dirty="0"/>
              <a:t>horizontal                                              </a:t>
            </a:r>
            <a:r>
              <a:rPr lang="en-US" altLang="ja-JP" dirty="0" smtClean="0"/>
              <a:t>5.0 </a:t>
            </a:r>
            <a:r>
              <a:rPr lang="en-US" altLang="ja-JP" dirty="0" err="1" smtClean="0">
                <a:latin typeface="Symbol" panose="05050102010706020507" pitchFamily="18" charset="2"/>
              </a:rPr>
              <a:t>m</a:t>
            </a:r>
            <a:r>
              <a:rPr lang="en-US" altLang="ja-JP" dirty="0" err="1"/>
              <a:t>m.</a:t>
            </a:r>
            <a:r>
              <a:rPr lang="en-US" altLang="ja-JP" dirty="0" err="1" smtClean="0"/>
              <a:t>rad</a:t>
            </a:r>
            <a:r>
              <a:rPr lang="en-US" altLang="ja-JP" dirty="0" smtClean="0"/>
              <a:t>  </a:t>
            </a:r>
            <a:r>
              <a:rPr lang="ja-JP" altLang="en-US" dirty="0"/>
              <a:t>（</a:t>
            </a:r>
            <a:r>
              <a:rPr lang="en-US" altLang="ja-JP" dirty="0"/>
              <a:t>TDR</a:t>
            </a:r>
            <a:r>
              <a:rPr lang="ja-JP" altLang="en-US" dirty="0"/>
              <a:t>より小さい）</a:t>
            </a:r>
            <a:endParaRPr lang="en-US" altLang="ja-JP" dirty="0"/>
          </a:p>
          <a:p>
            <a:pPr lvl="2"/>
            <a:r>
              <a:rPr lang="en-US" altLang="ja-JP" dirty="0"/>
              <a:t>vertical                                                    35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</a:t>
            </a:r>
            <a:r>
              <a:rPr lang="en-US" altLang="ja-JP" dirty="0" err="1"/>
              <a:t>m.</a:t>
            </a:r>
            <a:r>
              <a:rPr lang="en-US" altLang="ja-JP" dirty="0" err="1" smtClean="0"/>
              <a:t>rad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01921"/>
            <a:ext cx="7886700" cy="67559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寄生利用の形態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961904"/>
            <a:ext cx="7886700" cy="54745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ビームの一部を破壊的に使う（取出し）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1312</a:t>
            </a:r>
            <a:r>
              <a:rPr lang="ja-JP" altLang="en-US" dirty="0" smtClean="0"/>
              <a:t>バンチの頭（あるいは尻）の一部を盗む</a:t>
            </a:r>
            <a:endParaRPr lang="en-US" altLang="ja-JP" dirty="0" smtClean="0"/>
          </a:p>
          <a:p>
            <a:pPr lvl="2">
              <a:lnSpc>
                <a:spcPct val="120000"/>
              </a:lnSpc>
            </a:pPr>
            <a:r>
              <a:rPr lang="ja-JP" altLang="en-US" dirty="0" smtClean="0"/>
              <a:t>これは高速キッカーを必要とする（</a:t>
            </a:r>
            <a:r>
              <a:rPr lang="en-US" altLang="ja-JP" dirty="0" smtClean="0"/>
              <a:t>0.5</a:t>
            </a:r>
            <a:r>
              <a:rPr lang="en-US" altLang="ja-JP" dirty="0" smtClean="0">
                <a:latin typeface="Symbol" panose="05050102010706020507" pitchFamily="18" charset="2"/>
              </a:rPr>
              <a:t>m</a:t>
            </a:r>
            <a:r>
              <a:rPr lang="en-US" altLang="ja-JP" dirty="0" smtClean="0"/>
              <a:t>s</a:t>
            </a:r>
            <a:r>
              <a:rPr lang="ja-JP" altLang="en-US" dirty="0" smtClean="0"/>
              <a:t>の立上り</a:t>
            </a:r>
            <a:r>
              <a:rPr lang="en-US" altLang="ja-JP" dirty="0" smtClean="0"/>
              <a:t>/</a:t>
            </a:r>
            <a:r>
              <a:rPr lang="ja-JP" altLang="en-US" dirty="0" smtClean="0"/>
              <a:t>下がり）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kumimoji="1" lang="en-US" altLang="ja-JP" dirty="0" smtClean="0"/>
              <a:t>5Hz</a:t>
            </a:r>
            <a:r>
              <a:rPr kumimoji="1" lang="ja-JP" altLang="en-US" dirty="0" smtClean="0"/>
              <a:t>のパルスの一部を盗む</a:t>
            </a:r>
            <a:r>
              <a:rPr lang="ja-JP" altLang="en-US" dirty="0"/>
              <a:t>（</a:t>
            </a:r>
            <a:r>
              <a:rPr lang="ja-JP" altLang="en-US" dirty="0" smtClean="0"/>
              <a:t>立上り下がり各</a:t>
            </a:r>
            <a:r>
              <a:rPr lang="en-US" altLang="ja-JP" dirty="0"/>
              <a:t>2</a:t>
            </a:r>
            <a:r>
              <a:rPr lang="en-US" altLang="ja-JP" dirty="0" smtClean="0"/>
              <a:t>00ms</a:t>
            </a:r>
            <a:r>
              <a:rPr lang="ja-JP" altLang="en-US" dirty="0" smtClean="0"/>
              <a:t>以下）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数時間・数日のような単位で借りる</a:t>
            </a:r>
            <a:r>
              <a:rPr lang="ja-JP" altLang="en-US" dirty="0" smtClean="0"/>
              <a:t>ことも可能かもしれない</a:t>
            </a:r>
            <a:r>
              <a:rPr kumimoji="1" lang="ja-JP" altLang="en-US" dirty="0" smtClean="0"/>
              <a:t>（シャットダウン・夏季休暇など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ビームの全体（あるいは一部）を非破壊的に使う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たとえば、メインのビームラインに</a:t>
            </a:r>
            <a:r>
              <a:rPr kumimoji="1" lang="en-US" altLang="ja-JP" dirty="0" err="1" smtClean="0"/>
              <a:t>undulator</a:t>
            </a:r>
            <a:r>
              <a:rPr kumimoji="1" lang="ja-JP" altLang="en-US" dirty="0" smtClean="0"/>
              <a:t>を挿入する場合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この場合、直線部なら、光子と電子を分離するために</a:t>
            </a:r>
            <a:r>
              <a:rPr lang="en-US" altLang="ja-JP" dirty="0" smtClean="0"/>
              <a:t>chicane</a:t>
            </a:r>
            <a:r>
              <a:rPr lang="ja-JP" altLang="en-US" dirty="0" smtClean="0"/>
              <a:t>の挿入が必要になる。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メインビームの</a:t>
            </a:r>
            <a:r>
              <a:rPr kumimoji="1" lang="en-US" altLang="ja-JP" dirty="0" smtClean="0"/>
              <a:t>emittance</a:t>
            </a:r>
            <a:r>
              <a:rPr kumimoji="1" lang="ja-JP" altLang="en-US" dirty="0" smtClean="0"/>
              <a:t>を悪化させてはならない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そのほか、衝突実験に影響を与えないものとして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衝突後のビームの利用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陽電子生成用</a:t>
            </a:r>
            <a:r>
              <a:rPr lang="en-US" altLang="ja-JP" dirty="0" err="1" smtClean="0"/>
              <a:t>undulator</a:t>
            </a:r>
            <a:r>
              <a:rPr lang="ja-JP" altLang="en-US" dirty="0" smtClean="0"/>
              <a:t>からの</a:t>
            </a:r>
            <a:r>
              <a:rPr lang="en-US" altLang="ja-JP" dirty="0" smtClean="0"/>
              <a:t>photon</a:t>
            </a:r>
            <a:r>
              <a:rPr lang="ja-JP" altLang="en-US" dirty="0" smtClean="0"/>
              <a:t>の利用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b="1" dirty="0" smtClean="0">
                <a:solidFill>
                  <a:srgbClr val="FF0000"/>
                </a:solidFill>
              </a:rPr>
              <a:t>電子</a:t>
            </a:r>
            <a:r>
              <a:rPr lang="ja-JP" altLang="en-US" b="1" dirty="0">
                <a:solidFill>
                  <a:srgbClr val="FF0000"/>
                </a:solidFill>
              </a:rPr>
              <a:t>入射器（</a:t>
            </a:r>
            <a:r>
              <a:rPr lang="en-US" altLang="ja-JP" b="1" dirty="0">
                <a:solidFill>
                  <a:srgbClr val="FF0000"/>
                </a:solidFill>
              </a:rPr>
              <a:t>5GeV</a:t>
            </a:r>
            <a:r>
              <a:rPr lang="ja-JP" altLang="en-US" b="1" dirty="0">
                <a:solidFill>
                  <a:srgbClr val="FF0000"/>
                </a:solidFill>
              </a:rPr>
              <a:t>）を</a:t>
            </a:r>
            <a:r>
              <a:rPr lang="en-US" altLang="ja-JP" b="1" dirty="0">
                <a:solidFill>
                  <a:srgbClr val="FF0000"/>
                </a:solidFill>
              </a:rPr>
              <a:t>10Hz</a:t>
            </a:r>
            <a:r>
              <a:rPr lang="ja-JP" altLang="en-US" b="1" dirty="0">
                <a:solidFill>
                  <a:srgbClr val="FF0000"/>
                </a:solidFill>
              </a:rPr>
              <a:t>運転して、そのうちの</a:t>
            </a:r>
            <a:r>
              <a:rPr lang="en-US" altLang="ja-JP" b="1" dirty="0">
                <a:solidFill>
                  <a:srgbClr val="FF0000"/>
                </a:solidFill>
              </a:rPr>
              <a:t>5Hz</a:t>
            </a:r>
            <a:r>
              <a:rPr lang="ja-JP" altLang="en-US" b="1" dirty="0">
                <a:solidFill>
                  <a:srgbClr val="FF0000"/>
                </a:solidFill>
              </a:rPr>
              <a:t>を寄生</a:t>
            </a:r>
            <a:r>
              <a:rPr lang="ja-JP" altLang="en-US" b="1" dirty="0" smtClean="0">
                <a:solidFill>
                  <a:srgbClr val="FF0000"/>
                </a:solidFill>
              </a:rPr>
              <a:t>実験に使うことも考えられる。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365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dirty="0" smtClean="0"/>
              <a:t>光の</a:t>
            </a:r>
            <a:r>
              <a:rPr kumimoji="1" lang="ja-JP" altLang="en-US" dirty="0" smtClean="0"/>
              <a:t>利用（１）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01288"/>
            <a:ext cx="7886700" cy="4775675"/>
          </a:xfrm>
        </p:spPr>
        <p:txBody>
          <a:bodyPr/>
          <a:lstStyle/>
          <a:p>
            <a:r>
              <a:rPr kumimoji="1" lang="ja-JP" altLang="en-US" dirty="0" smtClean="0"/>
              <a:t>陽電子生成用の</a:t>
            </a:r>
            <a:r>
              <a:rPr kumimoji="1" lang="en-US" altLang="ja-JP" dirty="0" err="1" smtClean="0"/>
              <a:t>undulator</a:t>
            </a:r>
            <a:r>
              <a:rPr kumimoji="1" lang="ja-JP" altLang="en-US" dirty="0" smtClean="0"/>
              <a:t>から出る光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これはガンマ線領域（～</a:t>
            </a:r>
            <a:r>
              <a:rPr lang="en-US" altLang="ja-JP" dirty="0" smtClean="0"/>
              <a:t>10MeV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スペクトル次ページ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ここでは考えない</a:t>
            </a:r>
            <a:endParaRPr kumimoji="1" lang="en-US" altLang="ja-JP" dirty="0" smtClean="0"/>
          </a:p>
          <a:p>
            <a:r>
              <a:rPr lang="ja-JP" altLang="en-US" dirty="0" smtClean="0"/>
              <a:t>減衰リングからのシンクロトロン</a:t>
            </a:r>
            <a:r>
              <a:rPr lang="ja-JP" altLang="en-US" dirty="0" smtClean="0"/>
              <a:t>輻射光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Emittance</a:t>
            </a:r>
            <a:r>
              <a:rPr kumimoji="1" lang="ja-JP" altLang="en-US" dirty="0" smtClean="0"/>
              <a:t>が小さい（</a:t>
            </a:r>
            <a:r>
              <a:rPr lang="en-US" altLang="ja-JP" dirty="0" smtClean="0"/>
              <a:t>400pm x </a:t>
            </a:r>
            <a:r>
              <a:rPr kumimoji="1" lang="en-US" altLang="ja-JP" dirty="0" smtClean="0"/>
              <a:t>2pm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0.5A </a:t>
            </a:r>
          </a:p>
          <a:p>
            <a:pPr lvl="1"/>
            <a:r>
              <a:rPr lang="ja-JP" altLang="en-US" dirty="0" smtClean="0"/>
              <a:t>しかし、平衡に達するとすぐに取り出されてしまうので、光源としては利用しにくい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いつか、</a:t>
            </a:r>
            <a:r>
              <a:rPr lang="ja-JP" altLang="en-US" dirty="0"/>
              <a:t>減衰</a:t>
            </a:r>
            <a:r>
              <a:rPr lang="ja-JP" altLang="en-US" dirty="0" smtClean="0"/>
              <a:t>リングが不要になれば使えるが（扁平ビーム銃ができれば？）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6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73895"/>
            <a:ext cx="7886700" cy="69958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Photon Energy Distribution on Target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23145" y="3077964"/>
            <a:ext cx="4020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black: no mask</a:t>
            </a:r>
            <a:endParaRPr lang="ja-JP" altLang="en-US" dirty="0"/>
          </a:p>
          <a:p>
            <a:r>
              <a:rPr kumimoji="1" lang="en-US" altLang="ja-JP" dirty="0" smtClean="0"/>
              <a:t>red: with masks</a:t>
            </a:r>
          </a:p>
          <a:p>
            <a:r>
              <a:rPr kumimoji="1" lang="en-US" altLang="ja-JP" dirty="0" smtClean="0"/>
              <a:t>blue: with masks &amp; collimator (r=2.2mm)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460" y="873481"/>
            <a:ext cx="7572954" cy="5830224"/>
          </a:xfrm>
          <a:prstGeom prst="rect">
            <a:avLst/>
          </a:prstGeo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7E2E6-4117-4FCB-A51A-C4272B2865E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8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61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ja-JP" altLang="en-US" dirty="0"/>
              <a:t>光の利用</a:t>
            </a:r>
            <a:r>
              <a:rPr lang="ja-JP" altLang="en-US" dirty="0" smtClean="0"/>
              <a:t>（２）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48790"/>
            <a:ext cx="7886700" cy="4728173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ビームラインの途中に挿入光源を置く可能性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衝突ビームを悪化しなければ、原理的には、どこでも挿入できるはずであるが、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実際</a:t>
            </a:r>
            <a:r>
              <a:rPr lang="ja-JP" altLang="en-US" dirty="0" smtClean="0"/>
              <a:t>は</a:t>
            </a:r>
            <a:r>
              <a:rPr lang="ja-JP" altLang="en-US" dirty="0"/>
              <a:t>非常</a:t>
            </a:r>
            <a:r>
              <a:rPr lang="ja-JP" altLang="en-US" dirty="0" smtClean="0"/>
              <a:t>にむずかしい</a:t>
            </a:r>
            <a:endParaRPr lang="en-US" altLang="ja-JP" dirty="0" smtClean="0"/>
          </a:p>
          <a:p>
            <a:pPr lvl="2"/>
            <a:r>
              <a:rPr lang="ja-JP" altLang="en-US" dirty="0"/>
              <a:t>挿入</a:t>
            </a:r>
            <a:r>
              <a:rPr lang="ja-JP" altLang="en-US" dirty="0" smtClean="0"/>
              <a:t>光源のための場所、電子ビームの軌道をもとにもどすこと、観測場所を用意すること</a:t>
            </a:r>
            <a:endParaRPr lang="en-US" altLang="ja-JP" dirty="0" smtClean="0"/>
          </a:p>
          <a:p>
            <a:r>
              <a:rPr kumimoji="1" lang="ja-JP" altLang="en-US" dirty="0" smtClean="0"/>
              <a:t>ビームダンプの位置での利用 （次ページ参照）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容易に使えそうなのは</a:t>
            </a:r>
            <a:endParaRPr lang="en-US" altLang="ja-JP" dirty="0" smtClean="0"/>
          </a:p>
          <a:p>
            <a:pPr marL="1371600" lvl="2" indent="-457200">
              <a:buFont typeface="+mj-lt"/>
              <a:buAutoNum type="alphaLcPeriod"/>
            </a:pPr>
            <a:r>
              <a:rPr kumimoji="1" lang="ja-JP" altLang="en-US" dirty="0" smtClean="0"/>
              <a:t>電子入射器の終端     </a:t>
            </a:r>
            <a:r>
              <a:rPr kumimoji="1" lang="en-US" altLang="ja-JP" dirty="0" smtClean="0"/>
              <a:t>[E-1], 5GeV</a:t>
            </a:r>
          </a:p>
          <a:p>
            <a:pPr marL="1371600" lvl="2" indent="-457200">
              <a:buFont typeface="+mj-lt"/>
              <a:buAutoNum type="alphaLcPeriod"/>
            </a:pPr>
            <a:r>
              <a:rPr lang="ja-JP" altLang="en-US" dirty="0" smtClean="0"/>
              <a:t>減衰リングからの取出し直後　</a:t>
            </a:r>
            <a:r>
              <a:rPr lang="en-US" altLang="ja-JP" dirty="0" smtClean="0"/>
              <a:t>[E-2], 5GeV</a:t>
            </a:r>
          </a:p>
          <a:p>
            <a:pPr marL="1371600" lvl="2" indent="-457200">
              <a:buFont typeface="+mj-lt"/>
              <a:buAutoNum type="alphaLcPeriod"/>
            </a:pPr>
            <a:r>
              <a:rPr kumimoji="1" lang="en-US" altLang="ja-JP" dirty="0" smtClean="0"/>
              <a:t>Bunch compressor</a:t>
            </a:r>
            <a:r>
              <a:rPr kumimoji="1" lang="ja-JP" altLang="en-US" dirty="0" smtClean="0"/>
              <a:t>前　</a:t>
            </a:r>
            <a:r>
              <a:rPr kumimoji="1" lang="en-US" altLang="ja-JP" dirty="0" smtClean="0"/>
              <a:t>[E-3], 5GeV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altLang="ja-JP" dirty="0" smtClean="0"/>
              <a:t>Bunch compressor</a:t>
            </a:r>
            <a:r>
              <a:rPr lang="ja-JP" altLang="en-US" dirty="0" smtClean="0"/>
              <a:t>直後　</a:t>
            </a:r>
            <a:r>
              <a:rPr lang="en-US" altLang="ja-JP" dirty="0" smtClean="0"/>
              <a:t>[E-6], 15GeV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altLang="ja-JP" dirty="0" smtClean="0"/>
              <a:t>main </a:t>
            </a:r>
            <a:r>
              <a:rPr lang="en-US" altLang="ja-JP" dirty="0" err="1" smtClean="0"/>
              <a:t>linac</a:t>
            </a:r>
            <a:r>
              <a:rPr lang="ja-JP" altLang="en-US" dirty="0" smtClean="0"/>
              <a:t>直後　</a:t>
            </a:r>
            <a:r>
              <a:rPr lang="en-US" altLang="ja-JP" dirty="0" smtClean="0"/>
              <a:t>[E-4], 125GeV</a:t>
            </a:r>
          </a:p>
          <a:p>
            <a:pPr lvl="1"/>
            <a:r>
              <a:rPr lang="ja-JP" altLang="en-US" dirty="0" smtClean="0"/>
              <a:t>このうち、</a:t>
            </a:r>
            <a:r>
              <a:rPr lang="en-US" altLang="ja-JP" dirty="0" smtClean="0"/>
              <a:t>5GeV</a:t>
            </a:r>
            <a:r>
              <a:rPr lang="ja-JP" altLang="en-US" dirty="0" smtClean="0"/>
              <a:t>では </a:t>
            </a:r>
            <a:r>
              <a:rPr lang="en-US" altLang="ja-JP" dirty="0" smtClean="0"/>
              <a:t>(a)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15GeV</a:t>
            </a:r>
            <a:r>
              <a:rPr lang="ja-JP" altLang="en-US" dirty="0" smtClean="0"/>
              <a:t>では </a:t>
            </a:r>
            <a:r>
              <a:rPr lang="en-US" altLang="ja-JP" dirty="0" smtClean="0"/>
              <a:t>(d)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が使いやすいと思われる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4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82140" y="4502668"/>
            <a:ext cx="9061860" cy="1913058"/>
            <a:chOff x="47500" y="4465119"/>
            <a:chExt cx="9061860" cy="1913058"/>
          </a:xfrm>
        </p:grpSpPr>
        <p:pic>
          <p:nvPicPr>
            <p:cNvPr id="4" name="コンテンツ プレースホルダー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00" y="4465119"/>
              <a:ext cx="9061860" cy="1913058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/>
          </p:nvGrpSpPr>
          <p:grpSpPr>
            <a:xfrm>
              <a:off x="308682" y="4690752"/>
              <a:ext cx="1106311" cy="885958"/>
              <a:chOff x="308682" y="4690752"/>
              <a:chExt cx="1106311" cy="885958"/>
            </a:xfrm>
          </p:grpSpPr>
          <p:sp>
            <p:nvSpPr>
              <p:cNvPr id="7" name="下矢印 6"/>
              <p:cNvSpPr/>
              <p:nvPr/>
            </p:nvSpPr>
            <p:spPr>
              <a:xfrm>
                <a:off x="718963" y="5147733"/>
                <a:ext cx="285750" cy="428977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308682" y="4690752"/>
                <a:ext cx="11063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 smtClean="0"/>
                  <a:t>Bunch Compression</a:t>
                </a:r>
                <a:endParaRPr kumimoji="1" lang="ja-JP" altLang="en-US" sz="1200" dirty="0"/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8035934" y="4775418"/>
              <a:ext cx="1073426" cy="885958"/>
              <a:chOff x="8035934" y="4775418"/>
              <a:chExt cx="1073426" cy="885958"/>
            </a:xfrm>
          </p:grpSpPr>
          <p:sp>
            <p:nvSpPr>
              <p:cNvPr id="11" name="下矢印 10"/>
              <p:cNvSpPr/>
              <p:nvPr/>
            </p:nvSpPr>
            <p:spPr>
              <a:xfrm>
                <a:off x="8186568" y="5232399"/>
                <a:ext cx="285750" cy="428977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8035934" y="4775418"/>
                <a:ext cx="10734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 smtClean="0"/>
                  <a:t>Bunch Compression</a:t>
                </a:r>
                <a:endParaRPr kumimoji="1" lang="ja-JP" altLang="en-US" sz="1200" dirty="0"/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0258" y="125014"/>
            <a:ext cx="7886700" cy="6917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/>
              <a:t>ビームダンプの配置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0258" y="898214"/>
            <a:ext cx="7886700" cy="378854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/>
              <a:t>ビームの取出し利用は、ビームダンプの位置で行う</a:t>
            </a:r>
            <a:r>
              <a:rPr lang="ja-JP" altLang="en-US" dirty="0"/>
              <a:t>のがもっとも</a:t>
            </a:r>
            <a:r>
              <a:rPr lang="ja-JP" altLang="en-US" dirty="0" smtClean="0"/>
              <a:t>実際的と思われる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/>
              <a:t>下図にビームダンプの</a:t>
            </a:r>
            <a:r>
              <a:rPr lang="ja-JP" altLang="en-US" dirty="0" smtClean="0"/>
              <a:t>配置を示す（やや見にくいが）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青は電子、赤は陽電子</a:t>
            </a:r>
            <a:r>
              <a:rPr lang="ja-JP" altLang="en-US" dirty="0"/>
              <a:t>、</a:t>
            </a:r>
            <a:r>
              <a:rPr lang="ja-JP" altLang="en-US" dirty="0" smtClean="0"/>
              <a:t>黄色</a:t>
            </a:r>
            <a:r>
              <a:rPr lang="ja-JP" altLang="en-US" dirty="0"/>
              <a:t>矢印はバンチ圧縮器。その上流（減衰リングまで）ではバンチ長</a:t>
            </a:r>
            <a:r>
              <a:rPr lang="en-US" altLang="ja-JP" dirty="0"/>
              <a:t>6mm</a:t>
            </a:r>
            <a:r>
              <a:rPr lang="ja-JP" altLang="en-US" dirty="0" err="1"/>
              <a:t>、</a:t>
            </a:r>
            <a:r>
              <a:rPr lang="ja-JP" altLang="en-US" dirty="0"/>
              <a:t>下流では</a:t>
            </a:r>
            <a:r>
              <a:rPr lang="en-US" altLang="ja-JP" dirty="0" smtClean="0"/>
              <a:t>0.3mm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付記した電力は、各ビームダンプの設計上限（</a:t>
            </a:r>
            <a:r>
              <a:rPr lang="en-US" altLang="ja-JP" dirty="0" smtClean="0"/>
              <a:t>20%</a:t>
            </a:r>
            <a:r>
              <a:rPr lang="ja-JP" altLang="en-US" dirty="0" smtClean="0"/>
              <a:t>のマージン込）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en-US" altLang="ja-JP" dirty="0" smtClean="0"/>
              <a:t>E-5, E+5, E+7, E-8 </a:t>
            </a:r>
            <a:r>
              <a:rPr kumimoji="1" lang="ja-JP" altLang="en-US" dirty="0" smtClean="0"/>
              <a:t>以外は、</a:t>
            </a:r>
            <a:r>
              <a:rPr kumimoji="1" lang="en-US" altLang="ja-JP" dirty="0" smtClean="0"/>
              <a:t>commissioning</a:t>
            </a:r>
            <a:r>
              <a:rPr kumimoji="1" lang="ja-JP" altLang="en-US" dirty="0" smtClean="0"/>
              <a:t>用あるいは非常用であ</a:t>
            </a:r>
            <a:r>
              <a:rPr lang="ja-JP" altLang="en-US" dirty="0"/>
              <a:t>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kumimoji="1" lang="ja-JP" altLang="en-US" dirty="0" smtClean="0"/>
              <a:t>従って、その付近を通過するフルビームの電力は、これを越える（次ページの表参照）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/>
              <a:t>フルビームをダンプできるのは</a:t>
            </a:r>
            <a:r>
              <a:rPr lang="en-US" altLang="ja-JP" dirty="0"/>
              <a:t>E-5, </a:t>
            </a:r>
            <a:r>
              <a:rPr lang="en-US" altLang="ja-JP" dirty="0" smtClean="0"/>
              <a:t>E+5</a:t>
            </a:r>
            <a:r>
              <a:rPr lang="en-US" altLang="ja-JP" dirty="0"/>
              <a:t>, E+7</a:t>
            </a:r>
            <a:r>
              <a:rPr lang="en-US" altLang="ja-JP" dirty="0" smtClean="0"/>
              <a:t> </a:t>
            </a:r>
            <a:r>
              <a:rPr lang="ja-JP" altLang="en-US" dirty="0"/>
              <a:t>のみである</a:t>
            </a:r>
            <a:r>
              <a:rPr lang="ja-JP" altLang="en-US" dirty="0" smtClean="0"/>
              <a:t>。（これらの</a:t>
            </a:r>
            <a:r>
              <a:rPr lang="en-US" altLang="ja-JP" dirty="0" smtClean="0"/>
              <a:t>spec</a:t>
            </a:r>
            <a:r>
              <a:rPr lang="ja-JP" altLang="en-US" dirty="0" smtClean="0"/>
              <a:t>がフルビームを越えているのは、将来の</a:t>
            </a:r>
            <a:r>
              <a:rPr lang="en-US" altLang="ja-JP" dirty="0" smtClean="0"/>
              <a:t>upgrade</a:t>
            </a:r>
            <a:r>
              <a:rPr lang="ja-JP" altLang="en-US" dirty="0" smtClean="0"/>
              <a:t>を見越しているから。）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lang="en-US" altLang="ja-JP" dirty="0" smtClean="0"/>
              <a:t>E-8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ILC250GeV</a:t>
            </a:r>
            <a:r>
              <a:rPr lang="ja-JP" altLang="en-US" dirty="0" smtClean="0"/>
              <a:t>では建設されない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4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10752"/>
            <a:ext cx="7886700" cy="54927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Beam Dump Specification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3309" y="823582"/>
            <a:ext cx="7886700" cy="1040843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dirty="0" smtClean="0"/>
              <a:t>PB max = ILC250GeV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通常運転中の、そのダンプ付近でのビームパワー</a:t>
            </a:r>
            <a:endParaRPr kumimoji="1" lang="en-US" altLang="ja-JP" dirty="0" smtClean="0"/>
          </a:p>
          <a:p>
            <a:r>
              <a:rPr lang="en-US" altLang="ja-JP" dirty="0" smtClean="0"/>
              <a:t>W = </a:t>
            </a:r>
            <a:r>
              <a:rPr lang="ja-JP" altLang="en-US" dirty="0" smtClean="0"/>
              <a:t>ビームダンプのスペック（</a:t>
            </a:r>
            <a:r>
              <a:rPr lang="en-US" altLang="ja-JP" dirty="0" smtClean="0"/>
              <a:t>20%</a:t>
            </a:r>
            <a:r>
              <a:rPr lang="ja-JP" altLang="en-US" dirty="0" smtClean="0"/>
              <a:t>のマージン込）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PBmax</a:t>
            </a:r>
            <a:r>
              <a:rPr kumimoji="1" lang="en-US" altLang="ja-JP" dirty="0" smtClean="0"/>
              <a:t> &gt; W :   </a:t>
            </a:r>
            <a:r>
              <a:rPr kumimoji="1" lang="ja-JP" altLang="en-US" dirty="0" smtClean="0"/>
              <a:t>フルビームはダンプできない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PBmax</a:t>
            </a:r>
            <a:r>
              <a:rPr lang="en-US" altLang="ja-JP" dirty="0" smtClean="0"/>
              <a:t> &lt; W :   </a:t>
            </a:r>
            <a:r>
              <a:rPr lang="ja-JP" altLang="en-US" dirty="0" smtClean="0"/>
              <a:t>将来の増強に備えたもの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828-4D56-4D51-B073-D6FBB8F522A2}" type="slidenum">
              <a:rPr kumimoji="1" lang="ja-JP" altLang="en-US" smtClean="0"/>
              <a:t>9</a:t>
            </a:fld>
            <a:endParaRPr kumimoji="1"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697896"/>
              </p:ext>
            </p:extLst>
          </p:nvPr>
        </p:nvGraphicFramePr>
        <p:xfrm>
          <a:off x="182563" y="1956500"/>
          <a:ext cx="8728193" cy="443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Worksheet" r:id="rId4" imgW="5752957" imgH="2924366" progId="Excel.Sheet.12">
                  <p:embed/>
                </p:oleObj>
              </mc:Choice>
              <mc:Fallback>
                <p:oleObj name="Worksheet" r:id="rId4" imgW="5752957" imgH="29243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563" y="1956500"/>
                        <a:ext cx="8728193" cy="4435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2018/11/13 </a:t>
            </a:r>
            <a:r>
              <a:rPr kumimoji="1" lang="ja-JP" altLang="en-US" smtClean="0"/>
              <a:t>多角的利用 </a:t>
            </a:r>
            <a:r>
              <a:rPr kumimoji="1" lang="en-US" altLang="ja-JP" smtClean="0"/>
              <a:t>KEK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3452</TotalTime>
  <Words>1666</Words>
  <Application>Microsoft Office PowerPoint</Application>
  <PresentationFormat>画面に合わせる (4:3)</PresentationFormat>
  <Paragraphs>200</Paragraphs>
  <Slides>16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Symbol</vt:lpstr>
      <vt:lpstr>Wingdings</vt:lpstr>
      <vt:lpstr>Office テーマ</vt:lpstr>
      <vt:lpstr>Worksheet</vt:lpstr>
      <vt:lpstr>光源としてのＩＬＣの可能性</vt:lpstr>
      <vt:lpstr>ILC Beam</vt:lpstr>
      <vt:lpstr>基本ビームパラメータ</vt:lpstr>
      <vt:lpstr>寄生利用の形態</vt:lpstr>
      <vt:lpstr>光の利用（１）</vt:lpstr>
      <vt:lpstr>Photon Energy Distribution on Target</vt:lpstr>
      <vt:lpstr>光の利用（２）</vt:lpstr>
      <vt:lpstr>ビームダンプの配置</vt:lpstr>
      <vt:lpstr>Beam Dump Specification</vt:lpstr>
      <vt:lpstr>電子入射器終端(1)</vt:lpstr>
      <vt:lpstr>電子入射器終端(2)</vt:lpstr>
      <vt:lpstr>バンチ圧縮直後 (15GeV) (1)</vt:lpstr>
      <vt:lpstr>バンチ圧縮直後 (15GeV) (2)</vt:lpstr>
      <vt:lpstr>超短バンチの可能性</vt:lpstr>
      <vt:lpstr> 125GeV</vt:lpstr>
      <vt:lpstr>まとめ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ILCの多角的利用の ためのビーム</dc:title>
  <dc:creator>Yokoya</dc:creator>
  <cp:lastModifiedBy>Yokoya</cp:lastModifiedBy>
  <cp:revision>121</cp:revision>
  <dcterms:created xsi:type="dcterms:W3CDTF">2018-04-18T05:15:17Z</dcterms:created>
  <dcterms:modified xsi:type="dcterms:W3CDTF">2018-11-13T00:09:40Z</dcterms:modified>
</cp:coreProperties>
</file>