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9" r:id="rId2"/>
    <p:sldId id="302" r:id="rId3"/>
    <p:sldId id="260" r:id="rId4"/>
    <p:sldId id="300" r:id="rId5"/>
    <p:sldId id="301" r:id="rId6"/>
    <p:sldId id="264" r:id="rId7"/>
    <p:sldId id="279" r:id="rId8"/>
    <p:sldId id="265" r:id="rId9"/>
    <p:sldId id="256" r:id="rId10"/>
    <p:sldId id="257" r:id="rId11"/>
    <p:sldId id="261" r:id="rId12"/>
    <p:sldId id="263" r:id="rId13"/>
    <p:sldId id="282" r:id="rId14"/>
    <p:sldId id="283" r:id="rId15"/>
    <p:sldId id="285" r:id="rId16"/>
    <p:sldId id="267" r:id="rId17"/>
    <p:sldId id="266" r:id="rId18"/>
    <p:sldId id="268" r:id="rId19"/>
    <p:sldId id="288" r:id="rId20"/>
    <p:sldId id="273" r:id="rId21"/>
    <p:sldId id="287" r:id="rId22"/>
    <p:sldId id="280" r:id="rId23"/>
    <p:sldId id="271" r:id="rId24"/>
    <p:sldId id="272" r:id="rId25"/>
    <p:sldId id="286" r:id="rId26"/>
    <p:sldId id="275" r:id="rId27"/>
    <p:sldId id="290" r:id="rId28"/>
    <p:sldId id="291" r:id="rId29"/>
    <p:sldId id="293" r:id="rId30"/>
    <p:sldId id="292" r:id="rId31"/>
    <p:sldId id="294" r:id="rId32"/>
    <p:sldId id="295" r:id="rId33"/>
    <p:sldId id="296" r:id="rId34"/>
    <p:sldId id="297" r:id="rId35"/>
    <p:sldId id="277" r:id="rId36"/>
    <p:sldId id="298" r:id="rId37"/>
    <p:sldId id="29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5A007-4F98-4469-BF12-153F9B7A869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FEC1F-62B9-4EA3-BADC-ABA8844D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6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7E1D4-8929-4D52-928A-A17A69865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6FED2-1842-492A-B135-6817C7733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91924-6CBC-4B5D-B36A-2491FB0D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6D1-4735-404F-BD0C-CFC99D58DDE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224A-FBF7-4384-8DB4-81F604D6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8BCB-AFC0-4CED-A1E4-6D8D204D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D1C7-8277-4CFE-8284-58C2C66D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3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5E58-F4E2-4D5E-B676-693462C4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28ACB-5DA7-44AD-B846-855E5B703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EB5C9-40D2-4046-A826-DD1A04E9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6D1-4735-404F-BD0C-CFC99D58DDE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66724-D6B4-4031-88A8-6FA303F7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D41C3-A5AB-48F1-95A1-FD08C98F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D1C7-8277-4CFE-8284-58C2C66D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5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704E3-52CA-429F-9985-58C87415E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E98A1-46F0-42E2-B34F-369627F8B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C9A2-1201-4B05-BF16-C2BBC38A4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6D1-4735-404F-BD0C-CFC99D58DDE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244F5-6121-4751-93B2-36DF372C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4986-1A73-4B59-B241-D43F54B9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D1C7-8277-4CFE-8284-58C2C66D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04F6-8BE9-4BD3-9636-25AAFBA9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58ADE-50F7-4719-AF74-6EE916CD0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250B2-8D0C-405E-A45B-D8266DD8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6D1-4735-404F-BD0C-CFC99D58DDE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E6DEC-764B-4003-B854-9F7CBF63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F1828-9FF8-4D8D-8144-FC490691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D1C7-8277-4CFE-8284-58C2C66D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7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C4EB-A867-4488-8958-6F282662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E044C-28F2-4D2F-9C0E-295B06F8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DB861-47C5-4C6B-AC15-87A214C72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6D1-4735-404F-BD0C-CFC99D58DDE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B957-4E25-4532-B2EC-1672E880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40580-0D89-49AA-BA98-DE045A34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D1C7-8277-4CFE-8284-58C2C66D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3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1791-9C9A-444B-8619-EDE0C9E3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CFA69-25E6-4454-8F3E-1876A27B2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03ECB-D5B0-4222-B2F9-ACA573357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27C2E-6C80-463D-93D6-13B3E5E6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6D1-4735-404F-BD0C-CFC99D58DDE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FB64A-C19F-4518-87B7-6857E523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5AAA5-2C9F-4476-869E-FFDD00A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D1C7-8277-4CFE-8284-58C2C66D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7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9144F-1FDD-4601-9E98-5201FB33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1398D-16F3-4230-A257-6490FF24F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19143-7B4F-4B62-8326-CCD2C0CFC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A1B21-A66A-417F-98C4-DA6F8D67E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F8FBE-AC7E-49DA-9744-E7A608FD5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159CEC-C939-490A-AC5D-D68E007A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6D1-4735-404F-BD0C-CFC99D58DDE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E52CE8-FC69-4D6B-AE42-114A1B9B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D99290-AAD5-4747-AC5B-C5D23C85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D1C7-8277-4CFE-8284-58C2C66D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3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23CF-DC44-43CD-88F4-09824BB8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262E9-483C-4D28-AA43-03503F95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6D1-4735-404F-BD0C-CFC99D58DDE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13BD1-D4E9-4F14-8D5F-13B3E509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099A0-F65D-4894-A7C6-14A1DA7C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D1C7-8277-4CFE-8284-58C2C66D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C23A3-0827-49EE-95D2-A66F4F88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6D1-4735-404F-BD0C-CFC99D58DDE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3913E-AC81-410D-B426-79AA109B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22973-E9FE-48AC-A492-EAA4A9BF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D1C7-8277-4CFE-8284-58C2C66D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9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16C4-890C-4793-A1B2-4AA5FD53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910A2-DCB4-4006-A3D4-5404F4F02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701BE-D7C5-400E-A2BA-4B75ECC16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5D02B-C026-4040-A337-84794DFC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6D1-4735-404F-BD0C-CFC99D58DDE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B1705-2030-400A-9CA2-E6E47A26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AB544-01F4-4041-9B98-57C3825E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D1C7-8277-4CFE-8284-58C2C66D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5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85550-DCB3-4662-B732-37BDA990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258D7-A1BF-4976-B5B9-F6AA9AA2E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87FF5-82A5-4737-84C3-6A4FD9EA7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1E14D-4C8B-458D-8C14-74071792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6D1-4735-404F-BD0C-CFC99D58DDE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88340-F018-454B-9D0F-E247BB52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300D2-8C5C-49B1-A2D9-70DCFA38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D1C7-8277-4CFE-8284-58C2C66D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3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A35048-D352-49AF-942A-17ABA253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515F2-3E99-458E-8BB7-7195F9A8E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D0BB6-621B-4160-8AF9-E955FBC6B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386D1-4735-404F-BD0C-CFC99D58DDE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172C1-B9F6-42AA-96F4-324BDC6FF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BCB31-C8B5-453E-9FCF-746DA0B41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DD1C7-8277-4CFE-8284-58C2C66D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6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C66312-FC31-4207-9B02-5CFF36C7F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Error Diagnosis System Report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8007D-750E-4F6A-B619-03557DAE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A766-3362-49AE-B2A9-F6B0901B9A0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79F31-1944-423F-8D6A-F9716B1A662C}"/>
              </a:ext>
            </a:extLst>
          </p:cNvPr>
          <p:cNvSpPr txBox="1"/>
          <p:nvPr/>
        </p:nvSpPr>
        <p:spPr>
          <a:xfrm>
            <a:off x="464634" y="6015692"/>
            <a:ext cx="828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Layne Fujioka</a:t>
            </a:r>
          </a:p>
        </p:txBody>
      </p:sp>
    </p:spTree>
    <p:extLst>
      <p:ext uri="{BB962C8B-B14F-4D97-AF65-F5344CB8AC3E}">
        <p14:creationId xmlns:p14="http://schemas.microsoft.com/office/powerpoint/2010/main" val="108276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gyazo.com/814f79ea12e7f9e4765c078c63721b28.png">
            <a:extLst>
              <a:ext uri="{FF2B5EF4-FFF2-40B4-BE49-F238E27FC236}">
                <a16:creationId xmlns:a16="http://schemas.microsoft.com/office/drawing/2014/main" id="{9333A0DD-DF33-4585-89D9-E3C3A3D33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061" r="5166" b="44934"/>
          <a:stretch/>
        </p:blipFill>
        <p:spPr bwMode="auto">
          <a:xfrm>
            <a:off x="302975" y="311427"/>
            <a:ext cx="5338878" cy="1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AEA641-C873-4969-BD5F-1721AD73C9EB}"/>
              </a:ext>
            </a:extLst>
          </p:cNvPr>
          <p:cNvSpPr/>
          <p:nvPr/>
        </p:nvSpPr>
        <p:spPr>
          <a:xfrm>
            <a:off x="1218528" y="980107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mode?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C48095-28FA-4FAB-958B-6B5AAB3332EB}"/>
              </a:ext>
            </a:extLst>
          </p:cNvPr>
          <p:cNvCxnSpPr>
            <a:cxnSpLocks/>
          </p:cNvCxnSpPr>
          <p:nvPr/>
        </p:nvCxnSpPr>
        <p:spPr>
          <a:xfrm flipH="1">
            <a:off x="2189427" y="515536"/>
            <a:ext cx="1" cy="459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EFA72D-1CB3-40AA-9BB1-2766A2600B65}"/>
              </a:ext>
            </a:extLst>
          </p:cNvPr>
          <p:cNvCxnSpPr>
            <a:stCxn id="5" idx="3"/>
          </p:cNvCxnSpPr>
          <p:nvPr/>
        </p:nvCxnSpPr>
        <p:spPr>
          <a:xfrm>
            <a:off x="3160329" y="1308634"/>
            <a:ext cx="8641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7B3CC-916E-4078-9BB1-0E69126C3347}"/>
              </a:ext>
            </a:extLst>
          </p:cNvPr>
          <p:cNvSpPr/>
          <p:nvPr/>
        </p:nvSpPr>
        <p:spPr>
          <a:xfrm>
            <a:off x="4024459" y="980107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b2ldown?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374451-530D-45D2-ACE1-2BFAFA8774E2}"/>
              </a:ext>
            </a:extLst>
          </p:cNvPr>
          <p:cNvSpPr/>
          <p:nvPr/>
        </p:nvSpPr>
        <p:spPr>
          <a:xfrm>
            <a:off x="4024458" y="2053295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rerr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ferr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fifoerr</a:t>
            </a:r>
            <a:r>
              <a:rPr lang="en-US" dirty="0">
                <a:solidFill>
                  <a:schemeClr val="tx1"/>
                </a:solidFill>
              </a:rPr>
              <a:t>, b2llost?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96211D-B460-4322-8655-3D29EBED4C2A}"/>
              </a:ext>
            </a:extLst>
          </p:cNvPr>
          <p:cNvSpPr/>
          <p:nvPr/>
        </p:nvSpPr>
        <p:spPr>
          <a:xfrm>
            <a:off x="4024457" y="3126482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ttdown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ttlost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6D2DBC-0245-458C-B13B-7D5717EF3529}"/>
              </a:ext>
            </a:extLst>
          </p:cNvPr>
          <p:cNvSpPr/>
          <p:nvPr/>
        </p:nvSpPr>
        <p:spPr>
          <a:xfrm>
            <a:off x="4024457" y="4199669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anyerr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7E7345-73D9-4D07-8FFE-C9CBC55E7D54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4995359" y="1637161"/>
            <a:ext cx="1" cy="416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F0C8ED-95D1-4DEF-A540-8053B8554556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4995358" y="2710349"/>
            <a:ext cx="1" cy="41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E9CFC2-3EE4-43EF-BDA0-BDC9B2770DCF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4995358" y="3783536"/>
            <a:ext cx="0" cy="41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ECB7A2F-34EE-4056-B61E-4E9CC5358218}"/>
              </a:ext>
            </a:extLst>
          </p:cNvPr>
          <p:cNvSpPr/>
          <p:nvPr/>
        </p:nvSpPr>
        <p:spPr>
          <a:xfrm>
            <a:off x="4024456" y="5278333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BUSY?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96FE01-6571-4699-B86F-1B7D4028FDDE}"/>
              </a:ext>
            </a:extLst>
          </p:cNvPr>
          <p:cNvCxnSpPr>
            <a:stCxn id="16" idx="2"/>
            <a:endCxn id="25" idx="0"/>
          </p:cNvCxnSpPr>
          <p:nvPr/>
        </p:nvCxnSpPr>
        <p:spPr>
          <a:xfrm flipH="1">
            <a:off x="4995357" y="4856723"/>
            <a:ext cx="1" cy="42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1582DC4-196C-454E-8F44-A9F1527BAE7E}"/>
              </a:ext>
            </a:extLst>
          </p:cNvPr>
          <p:cNvSpPr txBox="1"/>
          <p:nvPr/>
        </p:nvSpPr>
        <p:spPr>
          <a:xfrm>
            <a:off x="6064321" y="940802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BFA621-DEA4-4817-8BD6-E68CA065E76A}"/>
              </a:ext>
            </a:extLst>
          </p:cNvPr>
          <p:cNvSpPr txBox="1"/>
          <p:nvPr/>
        </p:nvSpPr>
        <p:spPr>
          <a:xfrm>
            <a:off x="3346654" y="980107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44B4F8-6F62-4473-B735-7F278E73D4FD}"/>
              </a:ext>
            </a:extLst>
          </p:cNvPr>
          <p:cNvSpPr/>
          <p:nvPr/>
        </p:nvSpPr>
        <p:spPr>
          <a:xfrm>
            <a:off x="6830389" y="3126482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FEE or COPPER?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A2F652-79BF-4748-9BEC-71C91EA2AC58}"/>
              </a:ext>
            </a:extLst>
          </p:cNvPr>
          <p:cNvSpPr txBox="1"/>
          <p:nvPr/>
        </p:nvSpPr>
        <p:spPr>
          <a:xfrm>
            <a:off x="1553030" y="3189711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9D25D2-F760-4131-8C48-1AD44D3333D8}"/>
              </a:ext>
            </a:extLst>
          </p:cNvPr>
          <p:cNvSpPr txBox="1"/>
          <p:nvPr/>
        </p:nvSpPr>
        <p:spPr>
          <a:xfrm>
            <a:off x="4629553" y="4882862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EBE3DC-9340-4C16-85E3-13DB5B0FC587}"/>
              </a:ext>
            </a:extLst>
          </p:cNvPr>
          <p:cNvSpPr txBox="1"/>
          <p:nvPr/>
        </p:nvSpPr>
        <p:spPr>
          <a:xfrm>
            <a:off x="4629553" y="3806936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F190B7-1A43-4925-B474-868ACBFDFEE2}"/>
              </a:ext>
            </a:extLst>
          </p:cNvPr>
          <p:cNvSpPr txBox="1"/>
          <p:nvPr/>
        </p:nvSpPr>
        <p:spPr>
          <a:xfrm>
            <a:off x="4634374" y="2731011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7B0247-8652-46FD-91A8-AB9B63EB73C3}"/>
              </a:ext>
            </a:extLst>
          </p:cNvPr>
          <p:cNvSpPr txBox="1"/>
          <p:nvPr/>
        </p:nvSpPr>
        <p:spPr>
          <a:xfrm>
            <a:off x="4634374" y="1666885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B25BE44-01AD-48AD-96A1-27FBD8124DB6}"/>
              </a:ext>
            </a:extLst>
          </p:cNvPr>
          <p:cNvCxnSpPr>
            <a:stCxn id="13" idx="3"/>
          </p:cNvCxnSpPr>
          <p:nvPr/>
        </p:nvCxnSpPr>
        <p:spPr>
          <a:xfrm>
            <a:off x="5966260" y="1308634"/>
            <a:ext cx="7740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6E9461-BC5C-4CB6-8198-24793B045A6C}"/>
              </a:ext>
            </a:extLst>
          </p:cNvPr>
          <p:cNvCxnSpPr>
            <a:stCxn id="14" idx="3"/>
          </p:cNvCxnSpPr>
          <p:nvPr/>
        </p:nvCxnSpPr>
        <p:spPr>
          <a:xfrm>
            <a:off x="5966259" y="2381822"/>
            <a:ext cx="1365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72C918-6256-4E7C-8DD6-573C0AEDC17C}"/>
              </a:ext>
            </a:extLst>
          </p:cNvPr>
          <p:cNvCxnSpPr>
            <a:stCxn id="16" idx="3"/>
          </p:cNvCxnSpPr>
          <p:nvPr/>
        </p:nvCxnSpPr>
        <p:spPr>
          <a:xfrm>
            <a:off x="5966258" y="4528196"/>
            <a:ext cx="6864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BBE6385-D8BA-42E0-9C3A-AEB7C0B82AE9}"/>
              </a:ext>
            </a:extLst>
          </p:cNvPr>
          <p:cNvCxnSpPr>
            <a:stCxn id="25" idx="3"/>
          </p:cNvCxnSpPr>
          <p:nvPr/>
        </p:nvCxnSpPr>
        <p:spPr>
          <a:xfrm>
            <a:off x="5966257" y="5606860"/>
            <a:ext cx="214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8F71558-9C36-4298-8057-A819A0CE366A}"/>
              </a:ext>
            </a:extLst>
          </p:cNvPr>
          <p:cNvSpPr txBox="1"/>
          <p:nvPr/>
        </p:nvSpPr>
        <p:spPr>
          <a:xfrm>
            <a:off x="6108126" y="2010991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0B922C-FF3F-4867-B04D-5F1E90F5BFC6}"/>
              </a:ext>
            </a:extLst>
          </p:cNvPr>
          <p:cNvSpPr txBox="1"/>
          <p:nvPr/>
        </p:nvSpPr>
        <p:spPr>
          <a:xfrm>
            <a:off x="6064321" y="4136965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9404AB4-8C15-4609-87EA-8BFF0C71E8B9}"/>
              </a:ext>
            </a:extLst>
          </p:cNvPr>
          <p:cNvSpPr txBox="1"/>
          <p:nvPr/>
        </p:nvSpPr>
        <p:spPr>
          <a:xfrm>
            <a:off x="6108125" y="5201678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6D25F6-0AC9-4C19-B3C5-B4EEF996BD01}"/>
              </a:ext>
            </a:extLst>
          </p:cNvPr>
          <p:cNvCxnSpPr>
            <a:stCxn id="15" idx="3"/>
            <a:endCxn id="35" idx="1"/>
          </p:cNvCxnSpPr>
          <p:nvPr/>
        </p:nvCxnSpPr>
        <p:spPr>
          <a:xfrm>
            <a:off x="5966258" y="3455009"/>
            <a:ext cx="864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7E768D-D05F-45CA-B9D3-1DD820FD9788}"/>
              </a:ext>
            </a:extLst>
          </p:cNvPr>
          <p:cNvSpPr txBox="1"/>
          <p:nvPr/>
        </p:nvSpPr>
        <p:spPr>
          <a:xfrm>
            <a:off x="6108124" y="3082942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2C0180-0F99-4F6E-BFCE-ABF064E3BAB3}"/>
              </a:ext>
            </a:extLst>
          </p:cNvPr>
          <p:cNvSpPr txBox="1"/>
          <p:nvPr/>
        </p:nvSpPr>
        <p:spPr>
          <a:xfrm>
            <a:off x="6799699" y="974632"/>
            <a:ext cx="237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b2ldown detected, no additional information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F664D9-5435-41BF-AA1E-F3751C3D264B}"/>
              </a:ext>
            </a:extLst>
          </p:cNvPr>
          <p:cNvSpPr txBox="1"/>
          <p:nvPr/>
        </p:nvSpPr>
        <p:spPr>
          <a:xfrm>
            <a:off x="7473498" y="2197416"/>
            <a:ext cx="244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subdetector experts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650883-616B-49F4-B4E8-9CF3066A66AC}"/>
              </a:ext>
            </a:extLst>
          </p:cNvPr>
          <p:cNvSpPr txBox="1"/>
          <p:nvPr/>
        </p:nvSpPr>
        <p:spPr>
          <a:xfrm>
            <a:off x="6750738" y="4349266"/>
            <a:ext cx="199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undiagnosed error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CA4E0BA-07EA-4794-AF69-7B051EAA2BA7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8772190" y="3455009"/>
            <a:ext cx="1012442" cy="1002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57E3587-B0AC-4109-8845-337CC1414695}"/>
              </a:ext>
            </a:extLst>
          </p:cNvPr>
          <p:cNvCxnSpPr>
            <a:stCxn id="35" idx="3"/>
          </p:cNvCxnSpPr>
          <p:nvPr/>
        </p:nvCxnSpPr>
        <p:spPr>
          <a:xfrm flipV="1">
            <a:off x="8772190" y="3452274"/>
            <a:ext cx="645587" cy="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26223E1-CCD9-446E-AC3A-C9DEE03C1C1D}"/>
              </a:ext>
            </a:extLst>
          </p:cNvPr>
          <p:cNvSpPr txBox="1"/>
          <p:nvPr/>
        </p:nvSpPr>
        <p:spPr>
          <a:xfrm>
            <a:off x="9277411" y="3700168"/>
            <a:ext cx="93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COPPER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92951D0-D455-4A3B-A032-D48A480A7C97}"/>
              </a:ext>
            </a:extLst>
          </p:cNvPr>
          <p:cNvSpPr txBox="1"/>
          <p:nvPr/>
        </p:nvSpPr>
        <p:spPr>
          <a:xfrm>
            <a:off x="8794611" y="3086919"/>
            <a:ext cx="5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30B29D-91EC-44CE-849C-AA028EA3FCDA}"/>
              </a:ext>
            </a:extLst>
          </p:cNvPr>
          <p:cNvSpPr txBox="1"/>
          <p:nvPr/>
        </p:nvSpPr>
        <p:spPr>
          <a:xfrm>
            <a:off x="9554700" y="3244334"/>
            <a:ext cx="244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subdetector experts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0A649E-3FA4-40F9-A12D-4DDEAB881767}"/>
              </a:ext>
            </a:extLst>
          </p:cNvPr>
          <p:cNvSpPr txBox="1"/>
          <p:nvPr/>
        </p:nvSpPr>
        <p:spPr>
          <a:xfrm>
            <a:off x="9744488" y="4457998"/>
            <a:ext cx="244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DAQ experts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80B2C9-5381-41D5-A068-B48AC9B3140A}"/>
              </a:ext>
            </a:extLst>
          </p:cNvPr>
          <p:cNvSpPr txBox="1"/>
          <p:nvPr/>
        </p:nvSpPr>
        <p:spPr>
          <a:xfrm>
            <a:off x="8111919" y="5422194"/>
            <a:ext cx="288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work…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4CAAC13-C683-4437-A3CF-16AB61DA7AEC}"/>
              </a:ext>
            </a:extLst>
          </p:cNvPr>
          <p:cNvSpPr/>
          <p:nvPr/>
        </p:nvSpPr>
        <p:spPr>
          <a:xfrm>
            <a:off x="1218528" y="5278333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Good!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044E0FB-31DC-41B0-86E4-6EF33C939A6C}"/>
              </a:ext>
            </a:extLst>
          </p:cNvPr>
          <p:cNvCxnSpPr>
            <a:stCxn id="5" idx="2"/>
            <a:endCxn id="83" idx="0"/>
          </p:cNvCxnSpPr>
          <p:nvPr/>
        </p:nvCxnSpPr>
        <p:spPr>
          <a:xfrm>
            <a:off x="2189429" y="1637161"/>
            <a:ext cx="0" cy="364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E38AB52-3115-4691-8F20-54A310DBF099}"/>
              </a:ext>
            </a:extLst>
          </p:cNvPr>
          <p:cNvCxnSpPr>
            <a:stCxn id="25" idx="1"/>
            <a:endCxn id="83" idx="3"/>
          </p:cNvCxnSpPr>
          <p:nvPr/>
        </p:nvCxnSpPr>
        <p:spPr>
          <a:xfrm flipH="1">
            <a:off x="3160329" y="5606860"/>
            <a:ext cx="864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89DF56C-5F29-4707-9EED-800CA924AC3F}"/>
              </a:ext>
            </a:extLst>
          </p:cNvPr>
          <p:cNvSpPr txBox="1"/>
          <p:nvPr/>
        </p:nvSpPr>
        <p:spPr>
          <a:xfrm>
            <a:off x="3346654" y="5252194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91227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385D-7D1E-4278-A88C-B561CB35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9906"/>
            <a:ext cx="10515600" cy="1325563"/>
          </a:xfrm>
        </p:spPr>
        <p:txBody>
          <a:bodyPr/>
          <a:lstStyle/>
          <a:p>
            <a:r>
              <a:rPr lang="en-US" dirty="0"/>
              <a:t>Example 1:</a:t>
            </a: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53A17F1D-3C03-405D-8418-13A82CED8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9" y="820056"/>
            <a:ext cx="10587742" cy="596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7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385D-7D1E-4278-A88C-B561CB35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9906"/>
            <a:ext cx="10515600" cy="1325563"/>
          </a:xfrm>
        </p:spPr>
        <p:txBody>
          <a:bodyPr/>
          <a:lstStyle/>
          <a:p>
            <a:r>
              <a:rPr lang="en-US" dirty="0"/>
              <a:t>Example 1:</a:t>
            </a: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53A17F1D-3C03-405D-8418-13A82CED8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9" y="820056"/>
            <a:ext cx="10587742" cy="596310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20095F0-2A35-42DE-BBA4-2934FFA08623}"/>
              </a:ext>
            </a:extLst>
          </p:cNvPr>
          <p:cNvSpPr/>
          <p:nvPr/>
        </p:nvSpPr>
        <p:spPr>
          <a:xfrm>
            <a:off x="5471886" y="4332514"/>
            <a:ext cx="2844800" cy="82731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9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gyazo.com/814f79ea12e7f9e4765c078c63721b28.png">
            <a:extLst>
              <a:ext uri="{FF2B5EF4-FFF2-40B4-BE49-F238E27FC236}">
                <a16:creationId xmlns:a16="http://schemas.microsoft.com/office/drawing/2014/main" id="{9333A0DD-DF33-4585-89D9-E3C3A3D33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061" r="5166" b="44934"/>
          <a:stretch/>
        </p:blipFill>
        <p:spPr bwMode="auto">
          <a:xfrm>
            <a:off x="302975" y="311427"/>
            <a:ext cx="5338878" cy="1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AEA641-C873-4969-BD5F-1721AD73C9EB}"/>
              </a:ext>
            </a:extLst>
          </p:cNvPr>
          <p:cNvSpPr/>
          <p:nvPr/>
        </p:nvSpPr>
        <p:spPr>
          <a:xfrm>
            <a:off x="1218528" y="980107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mode?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C48095-28FA-4FAB-958B-6B5AAB3332EB}"/>
              </a:ext>
            </a:extLst>
          </p:cNvPr>
          <p:cNvCxnSpPr>
            <a:cxnSpLocks/>
          </p:cNvCxnSpPr>
          <p:nvPr/>
        </p:nvCxnSpPr>
        <p:spPr>
          <a:xfrm flipH="1">
            <a:off x="2189427" y="515536"/>
            <a:ext cx="1" cy="459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EFA72D-1CB3-40AA-9BB1-2766A2600B65}"/>
              </a:ext>
            </a:extLst>
          </p:cNvPr>
          <p:cNvCxnSpPr>
            <a:stCxn id="5" idx="3"/>
          </p:cNvCxnSpPr>
          <p:nvPr/>
        </p:nvCxnSpPr>
        <p:spPr>
          <a:xfrm>
            <a:off x="3160329" y="1308634"/>
            <a:ext cx="8641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7B3CC-916E-4078-9BB1-0E69126C3347}"/>
              </a:ext>
            </a:extLst>
          </p:cNvPr>
          <p:cNvSpPr/>
          <p:nvPr/>
        </p:nvSpPr>
        <p:spPr>
          <a:xfrm>
            <a:off x="4024459" y="980107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b2ldown?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374451-530D-45D2-ACE1-2BFAFA8774E2}"/>
              </a:ext>
            </a:extLst>
          </p:cNvPr>
          <p:cNvSpPr/>
          <p:nvPr/>
        </p:nvSpPr>
        <p:spPr>
          <a:xfrm>
            <a:off x="4024458" y="2053295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rerr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ferr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fifoerr</a:t>
            </a:r>
            <a:r>
              <a:rPr lang="en-US" dirty="0">
                <a:solidFill>
                  <a:schemeClr val="tx1"/>
                </a:solidFill>
              </a:rPr>
              <a:t>, b2llost?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96211D-B460-4322-8655-3D29EBED4C2A}"/>
              </a:ext>
            </a:extLst>
          </p:cNvPr>
          <p:cNvSpPr/>
          <p:nvPr/>
        </p:nvSpPr>
        <p:spPr>
          <a:xfrm>
            <a:off x="4024457" y="3126482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ttdown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ttlost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6D2DBC-0245-458C-B13B-7D5717EF3529}"/>
              </a:ext>
            </a:extLst>
          </p:cNvPr>
          <p:cNvSpPr/>
          <p:nvPr/>
        </p:nvSpPr>
        <p:spPr>
          <a:xfrm>
            <a:off x="4024457" y="4199669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anyerr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7E7345-73D9-4D07-8FFE-C9CBC55E7D54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4995359" y="1637161"/>
            <a:ext cx="1" cy="416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F0C8ED-95D1-4DEF-A540-8053B8554556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4995358" y="2710349"/>
            <a:ext cx="1" cy="41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E9CFC2-3EE4-43EF-BDA0-BDC9B2770DCF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4995358" y="3783536"/>
            <a:ext cx="0" cy="41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ECB7A2F-34EE-4056-B61E-4E9CC5358218}"/>
              </a:ext>
            </a:extLst>
          </p:cNvPr>
          <p:cNvSpPr/>
          <p:nvPr/>
        </p:nvSpPr>
        <p:spPr>
          <a:xfrm>
            <a:off x="4024456" y="5278333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BUSY?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96FE01-6571-4699-B86F-1B7D4028FDDE}"/>
              </a:ext>
            </a:extLst>
          </p:cNvPr>
          <p:cNvCxnSpPr>
            <a:stCxn id="16" idx="2"/>
            <a:endCxn id="25" idx="0"/>
          </p:cNvCxnSpPr>
          <p:nvPr/>
        </p:nvCxnSpPr>
        <p:spPr>
          <a:xfrm flipH="1">
            <a:off x="4995357" y="4856723"/>
            <a:ext cx="1" cy="42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1582DC4-196C-454E-8F44-A9F1527BAE7E}"/>
              </a:ext>
            </a:extLst>
          </p:cNvPr>
          <p:cNvSpPr txBox="1"/>
          <p:nvPr/>
        </p:nvSpPr>
        <p:spPr>
          <a:xfrm>
            <a:off x="6064321" y="940802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BFA621-DEA4-4817-8BD6-E68CA065E76A}"/>
              </a:ext>
            </a:extLst>
          </p:cNvPr>
          <p:cNvSpPr txBox="1"/>
          <p:nvPr/>
        </p:nvSpPr>
        <p:spPr>
          <a:xfrm>
            <a:off x="3346654" y="980107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44B4F8-6F62-4473-B735-7F278E73D4FD}"/>
              </a:ext>
            </a:extLst>
          </p:cNvPr>
          <p:cNvSpPr/>
          <p:nvPr/>
        </p:nvSpPr>
        <p:spPr>
          <a:xfrm>
            <a:off x="6830389" y="3126482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FEE or COPPER?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A2F652-79BF-4748-9BEC-71C91EA2AC58}"/>
              </a:ext>
            </a:extLst>
          </p:cNvPr>
          <p:cNvSpPr txBox="1"/>
          <p:nvPr/>
        </p:nvSpPr>
        <p:spPr>
          <a:xfrm>
            <a:off x="1553030" y="3189711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9D25D2-F760-4131-8C48-1AD44D3333D8}"/>
              </a:ext>
            </a:extLst>
          </p:cNvPr>
          <p:cNvSpPr txBox="1"/>
          <p:nvPr/>
        </p:nvSpPr>
        <p:spPr>
          <a:xfrm>
            <a:off x="4629553" y="4882862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EBE3DC-9340-4C16-85E3-13DB5B0FC587}"/>
              </a:ext>
            </a:extLst>
          </p:cNvPr>
          <p:cNvSpPr txBox="1"/>
          <p:nvPr/>
        </p:nvSpPr>
        <p:spPr>
          <a:xfrm>
            <a:off x="4629553" y="3806936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F190B7-1A43-4925-B474-868ACBFDFEE2}"/>
              </a:ext>
            </a:extLst>
          </p:cNvPr>
          <p:cNvSpPr txBox="1"/>
          <p:nvPr/>
        </p:nvSpPr>
        <p:spPr>
          <a:xfrm>
            <a:off x="4634374" y="2731011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7B0247-8652-46FD-91A8-AB9B63EB73C3}"/>
              </a:ext>
            </a:extLst>
          </p:cNvPr>
          <p:cNvSpPr txBox="1"/>
          <p:nvPr/>
        </p:nvSpPr>
        <p:spPr>
          <a:xfrm>
            <a:off x="4634374" y="1666885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B25BE44-01AD-48AD-96A1-27FBD8124DB6}"/>
              </a:ext>
            </a:extLst>
          </p:cNvPr>
          <p:cNvCxnSpPr>
            <a:stCxn id="13" idx="3"/>
          </p:cNvCxnSpPr>
          <p:nvPr/>
        </p:nvCxnSpPr>
        <p:spPr>
          <a:xfrm>
            <a:off x="5966260" y="1308634"/>
            <a:ext cx="7740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6E9461-BC5C-4CB6-8198-24793B045A6C}"/>
              </a:ext>
            </a:extLst>
          </p:cNvPr>
          <p:cNvCxnSpPr>
            <a:stCxn id="14" idx="3"/>
          </p:cNvCxnSpPr>
          <p:nvPr/>
        </p:nvCxnSpPr>
        <p:spPr>
          <a:xfrm>
            <a:off x="5966259" y="2381822"/>
            <a:ext cx="1365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72C918-6256-4E7C-8DD6-573C0AEDC17C}"/>
              </a:ext>
            </a:extLst>
          </p:cNvPr>
          <p:cNvCxnSpPr>
            <a:stCxn id="16" idx="3"/>
          </p:cNvCxnSpPr>
          <p:nvPr/>
        </p:nvCxnSpPr>
        <p:spPr>
          <a:xfrm>
            <a:off x="5966258" y="4528196"/>
            <a:ext cx="6864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BBE6385-D8BA-42E0-9C3A-AEB7C0B82AE9}"/>
              </a:ext>
            </a:extLst>
          </p:cNvPr>
          <p:cNvCxnSpPr>
            <a:stCxn id="25" idx="3"/>
          </p:cNvCxnSpPr>
          <p:nvPr/>
        </p:nvCxnSpPr>
        <p:spPr>
          <a:xfrm>
            <a:off x="5966257" y="5606860"/>
            <a:ext cx="214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8F71558-9C36-4298-8057-A819A0CE366A}"/>
              </a:ext>
            </a:extLst>
          </p:cNvPr>
          <p:cNvSpPr txBox="1"/>
          <p:nvPr/>
        </p:nvSpPr>
        <p:spPr>
          <a:xfrm>
            <a:off x="6108126" y="2010991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0B922C-FF3F-4867-B04D-5F1E90F5BFC6}"/>
              </a:ext>
            </a:extLst>
          </p:cNvPr>
          <p:cNvSpPr txBox="1"/>
          <p:nvPr/>
        </p:nvSpPr>
        <p:spPr>
          <a:xfrm>
            <a:off x="6064321" y="4136965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9404AB4-8C15-4609-87EA-8BFF0C71E8B9}"/>
              </a:ext>
            </a:extLst>
          </p:cNvPr>
          <p:cNvSpPr txBox="1"/>
          <p:nvPr/>
        </p:nvSpPr>
        <p:spPr>
          <a:xfrm>
            <a:off x="6108125" y="5201678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6D25F6-0AC9-4C19-B3C5-B4EEF996BD01}"/>
              </a:ext>
            </a:extLst>
          </p:cNvPr>
          <p:cNvCxnSpPr>
            <a:stCxn id="15" idx="3"/>
            <a:endCxn id="35" idx="1"/>
          </p:cNvCxnSpPr>
          <p:nvPr/>
        </p:nvCxnSpPr>
        <p:spPr>
          <a:xfrm>
            <a:off x="5966258" y="3455009"/>
            <a:ext cx="864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7E768D-D05F-45CA-B9D3-1DD820FD9788}"/>
              </a:ext>
            </a:extLst>
          </p:cNvPr>
          <p:cNvSpPr txBox="1"/>
          <p:nvPr/>
        </p:nvSpPr>
        <p:spPr>
          <a:xfrm>
            <a:off x="6108124" y="3082942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2C0180-0F99-4F6E-BFCE-ABF064E3BAB3}"/>
              </a:ext>
            </a:extLst>
          </p:cNvPr>
          <p:cNvSpPr txBox="1"/>
          <p:nvPr/>
        </p:nvSpPr>
        <p:spPr>
          <a:xfrm>
            <a:off x="6799699" y="974632"/>
            <a:ext cx="237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b2ldown detected, no additional information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F664D9-5435-41BF-AA1E-F3751C3D264B}"/>
              </a:ext>
            </a:extLst>
          </p:cNvPr>
          <p:cNvSpPr txBox="1"/>
          <p:nvPr/>
        </p:nvSpPr>
        <p:spPr>
          <a:xfrm>
            <a:off x="7473498" y="2197416"/>
            <a:ext cx="244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subdetector experts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650883-616B-49F4-B4E8-9CF3066A66AC}"/>
              </a:ext>
            </a:extLst>
          </p:cNvPr>
          <p:cNvSpPr txBox="1"/>
          <p:nvPr/>
        </p:nvSpPr>
        <p:spPr>
          <a:xfrm>
            <a:off x="6750738" y="4349266"/>
            <a:ext cx="199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undiagnosed error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CA4E0BA-07EA-4794-AF69-7B051EAA2BA7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8772190" y="3455009"/>
            <a:ext cx="1012442" cy="1002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57E3587-B0AC-4109-8845-337CC1414695}"/>
              </a:ext>
            </a:extLst>
          </p:cNvPr>
          <p:cNvCxnSpPr>
            <a:stCxn id="35" idx="3"/>
          </p:cNvCxnSpPr>
          <p:nvPr/>
        </p:nvCxnSpPr>
        <p:spPr>
          <a:xfrm flipV="1">
            <a:off x="8772190" y="3452274"/>
            <a:ext cx="645587" cy="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26223E1-CCD9-446E-AC3A-C9DEE03C1C1D}"/>
              </a:ext>
            </a:extLst>
          </p:cNvPr>
          <p:cNvSpPr txBox="1"/>
          <p:nvPr/>
        </p:nvSpPr>
        <p:spPr>
          <a:xfrm>
            <a:off x="9277411" y="3700168"/>
            <a:ext cx="93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COPPER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92951D0-D455-4A3B-A032-D48A480A7C97}"/>
              </a:ext>
            </a:extLst>
          </p:cNvPr>
          <p:cNvSpPr txBox="1"/>
          <p:nvPr/>
        </p:nvSpPr>
        <p:spPr>
          <a:xfrm>
            <a:off x="8794611" y="3086919"/>
            <a:ext cx="5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30B29D-91EC-44CE-849C-AA028EA3FCDA}"/>
              </a:ext>
            </a:extLst>
          </p:cNvPr>
          <p:cNvSpPr txBox="1"/>
          <p:nvPr/>
        </p:nvSpPr>
        <p:spPr>
          <a:xfrm>
            <a:off x="9554700" y="3244334"/>
            <a:ext cx="244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subdetector experts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0A649E-3FA4-40F9-A12D-4DDEAB881767}"/>
              </a:ext>
            </a:extLst>
          </p:cNvPr>
          <p:cNvSpPr txBox="1"/>
          <p:nvPr/>
        </p:nvSpPr>
        <p:spPr>
          <a:xfrm>
            <a:off x="9744488" y="4457998"/>
            <a:ext cx="244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DAQ experts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80B2C9-5381-41D5-A068-B48AC9B3140A}"/>
              </a:ext>
            </a:extLst>
          </p:cNvPr>
          <p:cNvSpPr txBox="1"/>
          <p:nvPr/>
        </p:nvSpPr>
        <p:spPr>
          <a:xfrm>
            <a:off x="8111919" y="5422194"/>
            <a:ext cx="288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work…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4CAAC13-C683-4437-A3CF-16AB61DA7AEC}"/>
              </a:ext>
            </a:extLst>
          </p:cNvPr>
          <p:cNvSpPr/>
          <p:nvPr/>
        </p:nvSpPr>
        <p:spPr>
          <a:xfrm>
            <a:off x="1218528" y="5278333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Good!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044E0FB-31DC-41B0-86E4-6EF33C939A6C}"/>
              </a:ext>
            </a:extLst>
          </p:cNvPr>
          <p:cNvCxnSpPr>
            <a:stCxn id="5" idx="2"/>
            <a:endCxn id="83" idx="0"/>
          </p:cNvCxnSpPr>
          <p:nvPr/>
        </p:nvCxnSpPr>
        <p:spPr>
          <a:xfrm>
            <a:off x="2189429" y="1637161"/>
            <a:ext cx="0" cy="364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E38AB52-3115-4691-8F20-54A310DBF099}"/>
              </a:ext>
            </a:extLst>
          </p:cNvPr>
          <p:cNvCxnSpPr>
            <a:stCxn id="25" idx="1"/>
            <a:endCxn id="83" idx="3"/>
          </p:cNvCxnSpPr>
          <p:nvPr/>
        </p:nvCxnSpPr>
        <p:spPr>
          <a:xfrm flipH="1">
            <a:off x="3160329" y="5606860"/>
            <a:ext cx="864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89DF56C-5F29-4707-9EED-800CA924AC3F}"/>
              </a:ext>
            </a:extLst>
          </p:cNvPr>
          <p:cNvSpPr txBox="1"/>
          <p:nvPr/>
        </p:nvSpPr>
        <p:spPr>
          <a:xfrm>
            <a:off x="3346654" y="5252194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1032" name="Picture 8" descr="Image result for checkmark green png">
            <a:extLst>
              <a:ext uri="{FF2B5EF4-FFF2-40B4-BE49-F238E27FC236}">
                <a16:creationId xmlns:a16="http://schemas.microsoft.com/office/drawing/2014/main" id="{A3545379-B990-4C12-8C52-E129FA8E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94" y="2781528"/>
            <a:ext cx="362734" cy="3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2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A0855654-601C-42D6-A458-C917EB81A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2" y="342525"/>
            <a:ext cx="10269015" cy="6085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149CB7E-9800-4F36-955B-8D46FD9B68BE}"/>
              </a:ext>
            </a:extLst>
          </p:cNvPr>
          <p:cNvSpPr/>
          <p:nvPr/>
        </p:nvSpPr>
        <p:spPr>
          <a:xfrm>
            <a:off x="1648471" y="4420038"/>
            <a:ext cx="861408" cy="4829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gyazo.com/814f79ea12e7f9e4765c078c63721b28.png">
            <a:extLst>
              <a:ext uri="{FF2B5EF4-FFF2-40B4-BE49-F238E27FC236}">
                <a16:creationId xmlns:a16="http://schemas.microsoft.com/office/drawing/2014/main" id="{9333A0DD-DF33-4585-89D9-E3C3A3D33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061" r="5166" b="44934"/>
          <a:stretch/>
        </p:blipFill>
        <p:spPr bwMode="auto">
          <a:xfrm>
            <a:off x="302975" y="311427"/>
            <a:ext cx="5338878" cy="1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AEA641-C873-4969-BD5F-1721AD73C9EB}"/>
              </a:ext>
            </a:extLst>
          </p:cNvPr>
          <p:cNvSpPr/>
          <p:nvPr/>
        </p:nvSpPr>
        <p:spPr>
          <a:xfrm>
            <a:off x="1218528" y="980107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mode?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C48095-28FA-4FAB-958B-6B5AAB3332EB}"/>
              </a:ext>
            </a:extLst>
          </p:cNvPr>
          <p:cNvCxnSpPr>
            <a:cxnSpLocks/>
          </p:cNvCxnSpPr>
          <p:nvPr/>
        </p:nvCxnSpPr>
        <p:spPr>
          <a:xfrm flipH="1">
            <a:off x="2189427" y="515536"/>
            <a:ext cx="1" cy="459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EFA72D-1CB3-40AA-9BB1-2766A2600B65}"/>
              </a:ext>
            </a:extLst>
          </p:cNvPr>
          <p:cNvCxnSpPr>
            <a:stCxn id="5" idx="3"/>
          </p:cNvCxnSpPr>
          <p:nvPr/>
        </p:nvCxnSpPr>
        <p:spPr>
          <a:xfrm>
            <a:off x="3160329" y="1308634"/>
            <a:ext cx="8641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7B3CC-916E-4078-9BB1-0E69126C3347}"/>
              </a:ext>
            </a:extLst>
          </p:cNvPr>
          <p:cNvSpPr/>
          <p:nvPr/>
        </p:nvSpPr>
        <p:spPr>
          <a:xfrm>
            <a:off x="4024459" y="980107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b2ldown?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374451-530D-45D2-ACE1-2BFAFA8774E2}"/>
              </a:ext>
            </a:extLst>
          </p:cNvPr>
          <p:cNvSpPr/>
          <p:nvPr/>
        </p:nvSpPr>
        <p:spPr>
          <a:xfrm>
            <a:off x="4024458" y="2053295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rerr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ferr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fifoerr</a:t>
            </a:r>
            <a:r>
              <a:rPr lang="en-US" dirty="0">
                <a:solidFill>
                  <a:schemeClr val="tx1"/>
                </a:solidFill>
              </a:rPr>
              <a:t>, b2llost?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96211D-B460-4322-8655-3D29EBED4C2A}"/>
              </a:ext>
            </a:extLst>
          </p:cNvPr>
          <p:cNvSpPr/>
          <p:nvPr/>
        </p:nvSpPr>
        <p:spPr>
          <a:xfrm>
            <a:off x="4024457" y="3126482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ttdown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ttlost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6D2DBC-0245-458C-B13B-7D5717EF3529}"/>
              </a:ext>
            </a:extLst>
          </p:cNvPr>
          <p:cNvSpPr/>
          <p:nvPr/>
        </p:nvSpPr>
        <p:spPr>
          <a:xfrm>
            <a:off x="4024457" y="4199669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anyerr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7E7345-73D9-4D07-8FFE-C9CBC55E7D54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4995359" y="1637161"/>
            <a:ext cx="1" cy="416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F0C8ED-95D1-4DEF-A540-8053B8554556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4995358" y="2710349"/>
            <a:ext cx="1" cy="41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E9CFC2-3EE4-43EF-BDA0-BDC9B2770DCF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4995358" y="3783536"/>
            <a:ext cx="0" cy="41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ECB7A2F-34EE-4056-B61E-4E9CC5358218}"/>
              </a:ext>
            </a:extLst>
          </p:cNvPr>
          <p:cNvSpPr/>
          <p:nvPr/>
        </p:nvSpPr>
        <p:spPr>
          <a:xfrm>
            <a:off x="4024456" y="5278333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BUSY?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96FE01-6571-4699-B86F-1B7D4028FDDE}"/>
              </a:ext>
            </a:extLst>
          </p:cNvPr>
          <p:cNvCxnSpPr>
            <a:stCxn id="16" idx="2"/>
            <a:endCxn id="25" idx="0"/>
          </p:cNvCxnSpPr>
          <p:nvPr/>
        </p:nvCxnSpPr>
        <p:spPr>
          <a:xfrm flipH="1">
            <a:off x="4995357" y="4856723"/>
            <a:ext cx="1" cy="42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1582DC4-196C-454E-8F44-A9F1527BAE7E}"/>
              </a:ext>
            </a:extLst>
          </p:cNvPr>
          <p:cNvSpPr txBox="1"/>
          <p:nvPr/>
        </p:nvSpPr>
        <p:spPr>
          <a:xfrm>
            <a:off x="6064321" y="940802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BFA621-DEA4-4817-8BD6-E68CA065E76A}"/>
              </a:ext>
            </a:extLst>
          </p:cNvPr>
          <p:cNvSpPr txBox="1"/>
          <p:nvPr/>
        </p:nvSpPr>
        <p:spPr>
          <a:xfrm>
            <a:off x="3346654" y="980107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44B4F8-6F62-4473-B735-7F278E73D4FD}"/>
              </a:ext>
            </a:extLst>
          </p:cNvPr>
          <p:cNvSpPr/>
          <p:nvPr/>
        </p:nvSpPr>
        <p:spPr>
          <a:xfrm>
            <a:off x="6830389" y="3126482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FEE or COPPER?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A2F652-79BF-4748-9BEC-71C91EA2AC58}"/>
              </a:ext>
            </a:extLst>
          </p:cNvPr>
          <p:cNvSpPr txBox="1"/>
          <p:nvPr/>
        </p:nvSpPr>
        <p:spPr>
          <a:xfrm>
            <a:off x="1553030" y="3189711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9D25D2-F760-4131-8C48-1AD44D3333D8}"/>
              </a:ext>
            </a:extLst>
          </p:cNvPr>
          <p:cNvSpPr txBox="1"/>
          <p:nvPr/>
        </p:nvSpPr>
        <p:spPr>
          <a:xfrm>
            <a:off x="4629553" y="4882862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EBE3DC-9340-4C16-85E3-13DB5B0FC587}"/>
              </a:ext>
            </a:extLst>
          </p:cNvPr>
          <p:cNvSpPr txBox="1"/>
          <p:nvPr/>
        </p:nvSpPr>
        <p:spPr>
          <a:xfrm>
            <a:off x="4629553" y="3806936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F190B7-1A43-4925-B474-868ACBFDFEE2}"/>
              </a:ext>
            </a:extLst>
          </p:cNvPr>
          <p:cNvSpPr txBox="1"/>
          <p:nvPr/>
        </p:nvSpPr>
        <p:spPr>
          <a:xfrm>
            <a:off x="4634374" y="2731011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7B0247-8652-46FD-91A8-AB9B63EB73C3}"/>
              </a:ext>
            </a:extLst>
          </p:cNvPr>
          <p:cNvSpPr txBox="1"/>
          <p:nvPr/>
        </p:nvSpPr>
        <p:spPr>
          <a:xfrm>
            <a:off x="4634374" y="1666885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B25BE44-01AD-48AD-96A1-27FBD8124DB6}"/>
              </a:ext>
            </a:extLst>
          </p:cNvPr>
          <p:cNvCxnSpPr>
            <a:stCxn id="13" idx="3"/>
          </p:cNvCxnSpPr>
          <p:nvPr/>
        </p:nvCxnSpPr>
        <p:spPr>
          <a:xfrm>
            <a:off x="5966260" y="1308634"/>
            <a:ext cx="7740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6E9461-BC5C-4CB6-8198-24793B045A6C}"/>
              </a:ext>
            </a:extLst>
          </p:cNvPr>
          <p:cNvCxnSpPr>
            <a:stCxn id="14" idx="3"/>
          </p:cNvCxnSpPr>
          <p:nvPr/>
        </p:nvCxnSpPr>
        <p:spPr>
          <a:xfrm>
            <a:off x="5966259" y="2381822"/>
            <a:ext cx="1365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72C918-6256-4E7C-8DD6-573C0AEDC17C}"/>
              </a:ext>
            </a:extLst>
          </p:cNvPr>
          <p:cNvCxnSpPr>
            <a:stCxn id="16" idx="3"/>
          </p:cNvCxnSpPr>
          <p:nvPr/>
        </p:nvCxnSpPr>
        <p:spPr>
          <a:xfrm>
            <a:off x="5966258" y="4528196"/>
            <a:ext cx="6864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BBE6385-D8BA-42E0-9C3A-AEB7C0B82AE9}"/>
              </a:ext>
            </a:extLst>
          </p:cNvPr>
          <p:cNvCxnSpPr>
            <a:stCxn id="25" idx="3"/>
          </p:cNvCxnSpPr>
          <p:nvPr/>
        </p:nvCxnSpPr>
        <p:spPr>
          <a:xfrm>
            <a:off x="5966257" y="5606860"/>
            <a:ext cx="214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8F71558-9C36-4298-8057-A819A0CE366A}"/>
              </a:ext>
            </a:extLst>
          </p:cNvPr>
          <p:cNvSpPr txBox="1"/>
          <p:nvPr/>
        </p:nvSpPr>
        <p:spPr>
          <a:xfrm>
            <a:off x="6108126" y="2010991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0B922C-FF3F-4867-B04D-5F1E90F5BFC6}"/>
              </a:ext>
            </a:extLst>
          </p:cNvPr>
          <p:cNvSpPr txBox="1"/>
          <p:nvPr/>
        </p:nvSpPr>
        <p:spPr>
          <a:xfrm>
            <a:off x="6064321" y="4136965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9404AB4-8C15-4609-87EA-8BFF0C71E8B9}"/>
              </a:ext>
            </a:extLst>
          </p:cNvPr>
          <p:cNvSpPr txBox="1"/>
          <p:nvPr/>
        </p:nvSpPr>
        <p:spPr>
          <a:xfrm>
            <a:off x="6108125" y="5201678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6D25F6-0AC9-4C19-B3C5-B4EEF996BD01}"/>
              </a:ext>
            </a:extLst>
          </p:cNvPr>
          <p:cNvCxnSpPr>
            <a:stCxn id="15" idx="3"/>
            <a:endCxn id="35" idx="1"/>
          </p:cNvCxnSpPr>
          <p:nvPr/>
        </p:nvCxnSpPr>
        <p:spPr>
          <a:xfrm>
            <a:off x="5966258" y="3455009"/>
            <a:ext cx="864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7E768D-D05F-45CA-B9D3-1DD820FD9788}"/>
              </a:ext>
            </a:extLst>
          </p:cNvPr>
          <p:cNvSpPr txBox="1"/>
          <p:nvPr/>
        </p:nvSpPr>
        <p:spPr>
          <a:xfrm>
            <a:off x="6108124" y="3082942"/>
            <a:ext cx="4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2C0180-0F99-4F6E-BFCE-ABF064E3BAB3}"/>
              </a:ext>
            </a:extLst>
          </p:cNvPr>
          <p:cNvSpPr txBox="1"/>
          <p:nvPr/>
        </p:nvSpPr>
        <p:spPr>
          <a:xfrm>
            <a:off x="6799699" y="974632"/>
            <a:ext cx="237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b2ldown detected, no additional information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F664D9-5435-41BF-AA1E-F3751C3D264B}"/>
              </a:ext>
            </a:extLst>
          </p:cNvPr>
          <p:cNvSpPr txBox="1"/>
          <p:nvPr/>
        </p:nvSpPr>
        <p:spPr>
          <a:xfrm>
            <a:off x="7473498" y="2197416"/>
            <a:ext cx="244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subdetector experts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650883-616B-49F4-B4E8-9CF3066A66AC}"/>
              </a:ext>
            </a:extLst>
          </p:cNvPr>
          <p:cNvSpPr txBox="1"/>
          <p:nvPr/>
        </p:nvSpPr>
        <p:spPr>
          <a:xfrm>
            <a:off x="6750738" y="4349266"/>
            <a:ext cx="199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undiagnosed error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CA4E0BA-07EA-4794-AF69-7B051EAA2BA7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8772190" y="3455009"/>
            <a:ext cx="1012442" cy="1002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57E3587-B0AC-4109-8845-337CC1414695}"/>
              </a:ext>
            </a:extLst>
          </p:cNvPr>
          <p:cNvCxnSpPr>
            <a:stCxn id="35" idx="3"/>
          </p:cNvCxnSpPr>
          <p:nvPr/>
        </p:nvCxnSpPr>
        <p:spPr>
          <a:xfrm flipV="1">
            <a:off x="8772190" y="3452274"/>
            <a:ext cx="645587" cy="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26223E1-CCD9-446E-AC3A-C9DEE03C1C1D}"/>
              </a:ext>
            </a:extLst>
          </p:cNvPr>
          <p:cNvSpPr txBox="1"/>
          <p:nvPr/>
        </p:nvSpPr>
        <p:spPr>
          <a:xfrm>
            <a:off x="9277411" y="3700168"/>
            <a:ext cx="93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COPPER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92951D0-D455-4A3B-A032-D48A480A7C97}"/>
              </a:ext>
            </a:extLst>
          </p:cNvPr>
          <p:cNvSpPr txBox="1"/>
          <p:nvPr/>
        </p:nvSpPr>
        <p:spPr>
          <a:xfrm>
            <a:off x="8794611" y="3086919"/>
            <a:ext cx="5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30B29D-91EC-44CE-849C-AA028EA3FCDA}"/>
              </a:ext>
            </a:extLst>
          </p:cNvPr>
          <p:cNvSpPr txBox="1"/>
          <p:nvPr/>
        </p:nvSpPr>
        <p:spPr>
          <a:xfrm>
            <a:off x="9554700" y="3244334"/>
            <a:ext cx="244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subdetector experts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0A649E-3FA4-40F9-A12D-4DDEAB881767}"/>
              </a:ext>
            </a:extLst>
          </p:cNvPr>
          <p:cNvSpPr txBox="1"/>
          <p:nvPr/>
        </p:nvSpPr>
        <p:spPr>
          <a:xfrm>
            <a:off x="9744488" y="4457998"/>
            <a:ext cx="244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DAQ experts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80B2C9-5381-41D5-A068-B48AC9B3140A}"/>
              </a:ext>
            </a:extLst>
          </p:cNvPr>
          <p:cNvSpPr txBox="1"/>
          <p:nvPr/>
        </p:nvSpPr>
        <p:spPr>
          <a:xfrm>
            <a:off x="8111919" y="5422194"/>
            <a:ext cx="288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work…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4CAAC13-C683-4437-A3CF-16AB61DA7AEC}"/>
              </a:ext>
            </a:extLst>
          </p:cNvPr>
          <p:cNvSpPr/>
          <p:nvPr/>
        </p:nvSpPr>
        <p:spPr>
          <a:xfrm>
            <a:off x="1218528" y="5278333"/>
            <a:ext cx="1941801" cy="6570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Good!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044E0FB-31DC-41B0-86E4-6EF33C939A6C}"/>
              </a:ext>
            </a:extLst>
          </p:cNvPr>
          <p:cNvCxnSpPr>
            <a:stCxn id="5" idx="2"/>
            <a:endCxn id="83" idx="0"/>
          </p:cNvCxnSpPr>
          <p:nvPr/>
        </p:nvCxnSpPr>
        <p:spPr>
          <a:xfrm>
            <a:off x="2189429" y="1637161"/>
            <a:ext cx="0" cy="364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E38AB52-3115-4691-8F20-54A310DBF099}"/>
              </a:ext>
            </a:extLst>
          </p:cNvPr>
          <p:cNvCxnSpPr>
            <a:stCxn id="25" idx="1"/>
            <a:endCxn id="83" idx="3"/>
          </p:cNvCxnSpPr>
          <p:nvPr/>
        </p:nvCxnSpPr>
        <p:spPr>
          <a:xfrm flipH="1">
            <a:off x="3160329" y="5606860"/>
            <a:ext cx="864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89DF56C-5F29-4707-9EED-800CA924AC3F}"/>
              </a:ext>
            </a:extLst>
          </p:cNvPr>
          <p:cNvSpPr txBox="1"/>
          <p:nvPr/>
        </p:nvSpPr>
        <p:spPr>
          <a:xfrm>
            <a:off x="3346654" y="5252194"/>
            <a:ext cx="4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1032" name="Picture 8" descr="Image result for checkmark green png">
            <a:extLst>
              <a:ext uri="{FF2B5EF4-FFF2-40B4-BE49-F238E27FC236}">
                <a16:creationId xmlns:a16="http://schemas.microsoft.com/office/drawing/2014/main" id="{A3545379-B990-4C12-8C52-E129FA8E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94" y="2781528"/>
            <a:ext cx="362734" cy="3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Image result for checkmark green png">
            <a:extLst>
              <a:ext uri="{FF2B5EF4-FFF2-40B4-BE49-F238E27FC236}">
                <a16:creationId xmlns:a16="http://schemas.microsoft.com/office/drawing/2014/main" id="{E71184F7-F4F2-4D98-8DF9-31BA77E04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766" y="3696047"/>
            <a:ext cx="362734" cy="3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4B2F92-23F8-4646-9613-D7D7A2B3E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1" y="784521"/>
            <a:ext cx="11779658" cy="52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4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BD94BA-F586-4E38-B721-9CE5009F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Dealing with BUSY</a:t>
            </a:r>
          </a:p>
        </p:txBody>
      </p:sp>
    </p:spTree>
    <p:extLst>
      <p:ext uri="{BB962C8B-B14F-4D97-AF65-F5344CB8AC3E}">
        <p14:creationId xmlns:p14="http://schemas.microsoft.com/office/powerpoint/2010/main" val="4220649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5290F4B2-059A-4081-90A4-D566FA0CECA0}"/>
              </a:ext>
            </a:extLst>
          </p:cNvPr>
          <p:cNvSpPr/>
          <p:nvPr/>
        </p:nvSpPr>
        <p:spPr>
          <a:xfrm>
            <a:off x="1842654" y="141727"/>
            <a:ext cx="44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u="sng" dirty="0"/>
              <a:t>Flow chart for analyzing BUSY</a:t>
            </a:r>
          </a:p>
        </p:txBody>
      </p:sp>
      <p:sp>
        <p:nvSpPr>
          <p:cNvPr id="5" name="フローチャート: 端子 3">
            <a:extLst>
              <a:ext uri="{FF2B5EF4-FFF2-40B4-BE49-F238E27FC236}">
                <a16:creationId xmlns:a16="http://schemas.microsoft.com/office/drawing/2014/main" id="{92B5F804-0DFA-4B3C-B578-36D9FBD01939}"/>
              </a:ext>
            </a:extLst>
          </p:cNvPr>
          <p:cNvSpPr/>
          <p:nvPr/>
        </p:nvSpPr>
        <p:spPr>
          <a:xfrm>
            <a:off x="2600746" y="725806"/>
            <a:ext cx="2055446" cy="39076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highlight>
                  <a:srgbClr val="FFFF00"/>
                </a:highlight>
              </a:rPr>
              <a:t>BUSY in </a:t>
            </a:r>
            <a:r>
              <a:rPr kumimoji="1" lang="en-US" altLang="ja-JP" dirty="0" err="1">
                <a:solidFill>
                  <a:schemeClr val="tx1"/>
                </a:solidFill>
                <a:highlight>
                  <a:srgbClr val="FFFF00"/>
                </a:highlight>
              </a:rPr>
              <a:t>statft</a:t>
            </a:r>
            <a:r>
              <a:rPr kumimoji="1" lang="en-US" altLang="ja-JP" dirty="0">
                <a:solidFill>
                  <a:schemeClr val="tx1"/>
                </a:solidFill>
                <a:highlight>
                  <a:srgbClr val="FFFF00"/>
                </a:highlight>
              </a:rPr>
              <a:t> ! 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B0F663C-8053-44CE-BFB6-1C0C6743925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3628469" y="1116575"/>
            <a:ext cx="7814" cy="517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ローチャート: 判断 9">
            <a:extLst>
              <a:ext uri="{FF2B5EF4-FFF2-40B4-BE49-F238E27FC236}">
                <a16:creationId xmlns:a16="http://schemas.microsoft.com/office/drawing/2014/main" id="{04163D9A-4769-4D1C-B08D-6928EC035D60}"/>
              </a:ext>
            </a:extLst>
          </p:cNvPr>
          <p:cNvSpPr/>
          <p:nvPr/>
        </p:nvSpPr>
        <p:spPr>
          <a:xfrm>
            <a:off x="2608560" y="1634143"/>
            <a:ext cx="2055446" cy="52322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BUSY source ? </a:t>
            </a:r>
            <a:endParaRPr kumimoji="1" lang="ja-JP" altLang="en-US" sz="1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8" name="直線矢印コネクタ 21">
            <a:extLst>
              <a:ext uri="{FF2B5EF4-FFF2-40B4-BE49-F238E27FC236}">
                <a16:creationId xmlns:a16="http://schemas.microsoft.com/office/drawing/2014/main" id="{10047510-13FF-4DD0-A210-FA5C3C36B326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flipH="1">
            <a:off x="3628467" y="2157363"/>
            <a:ext cx="7816" cy="868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22">
            <a:extLst>
              <a:ext uri="{FF2B5EF4-FFF2-40B4-BE49-F238E27FC236}">
                <a16:creationId xmlns:a16="http://schemas.microsoft.com/office/drawing/2014/main" id="{0F3D2D01-4A53-44DD-985E-4A38DF707FC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664006" y="1874416"/>
            <a:ext cx="925002" cy="21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25">
            <a:extLst>
              <a:ext uri="{FF2B5EF4-FFF2-40B4-BE49-F238E27FC236}">
                <a16:creationId xmlns:a16="http://schemas.microsoft.com/office/drawing/2014/main" id="{593AD2C0-911E-4B31-9063-78C392BAEA9D}"/>
              </a:ext>
            </a:extLst>
          </p:cNvPr>
          <p:cNvSpPr txBox="1"/>
          <p:nvPr/>
        </p:nvSpPr>
        <p:spPr>
          <a:xfrm>
            <a:off x="4910305" y="1566581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FEE</a:t>
            </a:r>
            <a:endParaRPr kumimoji="1" lang="ja-JP" altLang="en-US" dirty="0"/>
          </a:p>
        </p:txBody>
      </p:sp>
      <p:sp>
        <p:nvSpPr>
          <p:cNvPr id="11" name="フローチャート: 処理 26">
            <a:extLst>
              <a:ext uri="{FF2B5EF4-FFF2-40B4-BE49-F238E27FC236}">
                <a16:creationId xmlns:a16="http://schemas.microsoft.com/office/drawing/2014/main" id="{B0790C00-BEEC-4F42-8F7C-D992262F5AC8}"/>
              </a:ext>
            </a:extLst>
          </p:cNvPr>
          <p:cNvSpPr/>
          <p:nvPr/>
        </p:nvSpPr>
        <p:spPr>
          <a:xfrm>
            <a:off x="5589008" y="1444584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sub-detector experts !”</a:t>
            </a:r>
            <a:endParaRPr kumimoji="1" lang="ja-JP" altLang="en-US" dirty="0"/>
          </a:p>
        </p:txBody>
      </p:sp>
      <p:sp>
        <p:nvSpPr>
          <p:cNvPr id="12" name="テキスト ボックス 30">
            <a:extLst>
              <a:ext uri="{FF2B5EF4-FFF2-40B4-BE49-F238E27FC236}">
                <a16:creationId xmlns:a16="http://schemas.microsoft.com/office/drawing/2014/main" id="{34B1C9CE-8021-4835-AD16-BC48C131BBBD}"/>
              </a:ext>
            </a:extLst>
          </p:cNvPr>
          <p:cNvSpPr txBox="1"/>
          <p:nvPr/>
        </p:nvSpPr>
        <p:spPr>
          <a:xfrm>
            <a:off x="2703465" y="2439127"/>
            <a:ext cx="93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COPPER</a:t>
            </a:r>
            <a:endParaRPr kumimoji="1" lang="ja-JP" altLang="en-US" dirty="0"/>
          </a:p>
        </p:txBody>
      </p:sp>
      <p:sp>
        <p:nvSpPr>
          <p:cNvPr id="13" name="フローチャート: 判断 32">
            <a:extLst>
              <a:ext uri="{FF2B5EF4-FFF2-40B4-BE49-F238E27FC236}">
                <a16:creationId xmlns:a16="http://schemas.microsoft.com/office/drawing/2014/main" id="{323ECDA5-AC43-4B7C-8067-CBDB5054F5F7}"/>
              </a:ext>
            </a:extLst>
          </p:cNvPr>
          <p:cNvSpPr/>
          <p:nvPr/>
        </p:nvSpPr>
        <p:spPr>
          <a:xfrm>
            <a:off x="2534313" y="3025977"/>
            <a:ext cx="2188308" cy="60756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ERROR state of SLC ?</a:t>
            </a:r>
            <a:endParaRPr kumimoji="1" lang="ja-JP" altLang="en-US" sz="1400" b="1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cxnSp>
        <p:nvCxnSpPr>
          <p:cNvPr id="14" name="直線矢印コネクタ 38">
            <a:extLst>
              <a:ext uri="{FF2B5EF4-FFF2-40B4-BE49-F238E27FC236}">
                <a16:creationId xmlns:a16="http://schemas.microsoft.com/office/drawing/2014/main" id="{CB4FAAA1-F34F-4FAF-8BB4-E2CF02F6A5CE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3628467" y="3633541"/>
            <a:ext cx="0" cy="42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ローチャート: 判断 41">
            <a:extLst>
              <a:ext uri="{FF2B5EF4-FFF2-40B4-BE49-F238E27FC236}">
                <a16:creationId xmlns:a16="http://schemas.microsoft.com/office/drawing/2014/main" id="{7E491FCB-B8D2-4A9B-9093-02733A725FE8}"/>
              </a:ext>
            </a:extLst>
          </p:cNvPr>
          <p:cNvSpPr/>
          <p:nvPr/>
        </p:nvSpPr>
        <p:spPr>
          <a:xfrm>
            <a:off x="2319560" y="4057491"/>
            <a:ext cx="2617813" cy="8049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highlight>
                  <a:srgbClr val="FF0000"/>
                </a:highlight>
              </a:rPr>
              <a:t>Error message in log ?</a:t>
            </a:r>
            <a:endParaRPr kumimoji="1" lang="ja-JP" altLang="en-US" sz="1400" dirty="0">
              <a:highlight>
                <a:srgbClr val="FF0000"/>
              </a:highlight>
            </a:endParaRPr>
          </a:p>
        </p:txBody>
      </p:sp>
      <p:cxnSp>
        <p:nvCxnSpPr>
          <p:cNvPr id="16" name="直線矢印コネクタ 44">
            <a:extLst>
              <a:ext uri="{FF2B5EF4-FFF2-40B4-BE49-F238E27FC236}">
                <a16:creationId xmlns:a16="http://schemas.microsoft.com/office/drawing/2014/main" id="{6E2D4231-B35A-45B0-BE24-D8CC5C0A2CB2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>
            <a:off x="4722621" y="3329759"/>
            <a:ext cx="8148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47">
            <a:extLst>
              <a:ext uri="{FF2B5EF4-FFF2-40B4-BE49-F238E27FC236}">
                <a16:creationId xmlns:a16="http://schemas.microsoft.com/office/drawing/2014/main" id="{02036082-DC36-49AF-9CFC-C9DBCE991B3E}"/>
              </a:ext>
            </a:extLst>
          </p:cNvPr>
          <p:cNvSpPr txBox="1"/>
          <p:nvPr/>
        </p:nvSpPr>
        <p:spPr>
          <a:xfrm>
            <a:off x="4969616" y="302597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18" name="フローチャート: 判断 48">
            <a:extLst>
              <a:ext uri="{FF2B5EF4-FFF2-40B4-BE49-F238E27FC236}">
                <a16:creationId xmlns:a16="http://schemas.microsoft.com/office/drawing/2014/main" id="{9D9E8B2D-FFED-41F5-9807-757CD4AC45A4}"/>
              </a:ext>
            </a:extLst>
          </p:cNvPr>
          <p:cNvSpPr/>
          <p:nvPr/>
        </p:nvSpPr>
        <p:spPr>
          <a:xfrm>
            <a:off x="5537494" y="2927267"/>
            <a:ext cx="1819734" cy="8049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highlight>
                  <a:srgbClr val="FFFF00"/>
                </a:highlight>
              </a:rPr>
              <a:t>Event # &lt; 500 ?</a:t>
            </a:r>
            <a:endParaRPr kumimoji="1" lang="ja-JP" altLang="en-US" sz="1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9" name="テキスト ボックス 81">
            <a:extLst>
              <a:ext uri="{FF2B5EF4-FFF2-40B4-BE49-F238E27FC236}">
                <a16:creationId xmlns:a16="http://schemas.microsoft.com/office/drawing/2014/main" id="{BC552454-80B3-485D-88B4-AE376F5E4203}"/>
              </a:ext>
            </a:extLst>
          </p:cNvPr>
          <p:cNvSpPr txBox="1"/>
          <p:nvPr/>
        </p:nvSpPr>
        <p:spPr>
          <a:xfrm>
            <a:off x="7326400" y="2981159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cxnSp>
        <p:nvCxnSpPr>
          <p:cNvPr id="20" name="直線矢印コネクタ 83">
            <a:extLst>
              <a:ext uri="{FF2B5EF4-FFF2-40B4-BE49-F238E27FC236}">
                <a16:creationId xmlns:a16="http://schemas.microsoft.com/office/drawing/2014/main" id="{2295A39B-D0DB-472D-949C-0A5F372ED70F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>
            <a:off x="7357228" y="3329759"/>
            <a:ext cx="564780" cy="2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ローチャート: 処理 86">
            <a:extLst>
              <a:ext uri="{FF2B5EF4-FFF2-40B4-BE49-F238E27FC236}">
                <a16:creationId xmlns:a16="http://schemas.microsoft.com/office/drawing/2014/main" id="{BE021EA9-CB2E-4DD9-994A-B246515B5C9E}"/>
              </a:ext>
            </a:extLst>
          </p:cNvPr>
          <p:cNvSpPr/>
          <p:nvPr/>
        </p:nvSpPr>
        <p:spPr>
          <a:xfrm>
            <a:off x="7922008" y="2927267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sub-detector experts !”</a:t>
            </a:r>
            <a:endParaRPr kumimoji="1" lang="ja-JP" altLang="en-US" dirty="0"/>
          </a:p>
        </p:txBody>
      </p:sp>
      <p:cxnSp>
        <p:nvCxnSpPr>
          <p:cNvPr id="22" name="直線矢印コネクタ 88">
            <a:extLst>
              <a:ext uri="{FF2B5EF4-FFF2-40B4-BE49-F238E27FC236}">
                <a16:creationId xmlns:a16="http://schemas.microsoft.com/office/drawing/2014/main" id="{91B3EE69-2347-42B8-B06A-2A346EFD583B}"/>
              </a:ext>
            </a:extLst>
          </p:cNvPr>
          <p:cNvCxnSpPr>
            <a:cxnSpLocks/>
            <a:stCxn id="18" idx="2"/>
            <a:endCxn id="23" idx="0"/>
          </p:cNvCxnSpPr>
          <p:nvPr/>
        </p:nvCxnSpPr>
        <p:spPr>
          <a:xfrm flipH="1">
            <a:off x="6442970" y="3732251"/>
            <a:ext cx="4391" cy="3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ローチャート: 処理 91">
            <a:extLst>
              <a:ext uri="{FF2B5EF4-FFF2-40B4-BE49-F238E27FC236}">
                <a16:creationId xmlns:a16="http://schemas.microsoft.com/office/drawing/2014/main" id="{68111AA0-EE67-4008-9A5A-A17E34FD18E4}"/>
              </a:ext>
            </a:extLst>
          </p:cNvPr>
          <p:cNvSpPr/>
          <p:nvPr/>
        </p:nvSpPr>
        <p:spPr>
          <a:xfrm>
            <a:off x="5774755" y="4095026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DAQ expert !”</a:t>
            </a:r>
            <a:endParaRPr kumimoji="1" lang="ja-JP" altLang="en-US" dirty="0"/>
          </a:p>
        </p:txBody>
      </p:sp>
      <p:sp>
        <p:nvSpPr>
          <p:cNvPr id="24" name="フローチャート: 判断 97">
            <a:extLst>
              <a:ext uri="{FF2B5EF4-FFF2-40B4-BE49-F238E27FC236}">
                <a16:creationId xmlns:a16="http://schemas.microsoft.com/office/drawing/2014/main" id="{A5B57CBC-8144-4F4F-AC56-78CE814E0EEA}"/>
              </a:ext>
            </a:extLst>
          </p:cNvPr>
          <p:cNvSpPr/>
          <p:nvPr/>
        </p:nvSpPr>
        <p:spPr>
          <a:xfrm>
            <a:off x="2319559" y="5167206"/>
            <a:ext cx="2617813" cy="8049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highlight>
                  <a:srgbClr val="FF0000"/>
                </a:highlight>
              </a:rPr>
              <a:t>Diagnose with the messages</a:t>
            </a:r>
            <a:endParaRPr kumimoji="1" lang="ja-JP" altLang="en-US" sz="1400" dirty="0">
              <a:highlight>
                <a:srgbClr val="FF0000"/>
              </a:highlight>
            </a:endParaRPr>
          </a:p>
        </p:txBody>
      </p:sp>
      <p:cxnSp>
        <p:nvCxnSpPr>
          <p:cNvPr id="25" name="直線矢印コネクタ 98">
            <a:extLst>
              <a:ext uri="{FF2B5EF4-FFF2-40B4-BE49-F238E27FC236}">
                <a16:creationId xmlns:a16="http://schemas.microsoft.com/office/drawing/2014/main" id="{73068C4D-F973-4EB8-A5C1-E63126522C58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>
            <a:off x="4937373" y="4459983"/>
            <a:ext cx="837382" cy="6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101">
            <a:extLst>
              <a:ext uri="{FF2B5EF4-FFF2-40B4-BE49-F238E27FC236}">
                <a16:creationId xmlns:a16="http://schemas.microsoft.com/office/drawing/2014/main" id="{82F12043-AE37-410F-AA01-103D803B5583}"/>
              </a:ext>
            </a:extLst>
          </p:cNvPr>
          <p:cNvSpPr txBox="1"/>
          <p:nvPr/>
        </p:nvSpPr>
        <p:spPr>
          <a:xfrm>
            <a:off x="5110931" y="409283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27" name="テキスト ボックス 102">
            <a:extLst>
              <a:ext uri="{FF2B5EF4-FFF2-40B4-BE49-F238E27FC236}">
                <a16:creationId xmlns:a16="http://schemas.microsoft.com/office/drawing/2014/main" id="{CD45771B-83CD-416F-B0D0-3326E009ED8B}"/>
              </a:ext>
            </a:extLst>
          </p:cNvPr>
          <p:cNvSpPr txBox="1"/>
          <p:nvPr/>
        </p:nvSpPr>
        <p:spPr>
          <a:xfrm>
            <a:off x="3169874" y="4785222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cxnSp>
        <p:nvCxnSpPr>
          <p:cNvPr id="28" name="直線矢印コネクタ 103">
            <a:extLst>
              <a:ext uri="{FF2B5EF4-FFF2-40B4-BE49-F238E27FC236}">
                <a16:creationId xmlns:a16="http://schemas.microsoft.com/office/drawing/2014/main" id="{07291914-FF00-4EEC-9633-9FE605C6CF42}"/>
              </a:ext>
            </a:extLst>
          </p:cNvPr>
          <p:cNvCxnSpPr>
            <a:cxnSpLocks/>
            <a:stCxn id="15" idx="2"/>
            <a:endCxn id="24" idx="0"/>
          </p:cNvCxnSpPr>
          <p:nvPr/>
        </p:nvCxnSpPr>
        <p:spPr>
          <a:xfrm flipH="1">
            <a:off x="3628466" y="4862475"/>
            <a:ext cx="1" cy="304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107">
            <a:extLst>
              <a:ext uri="{FF2B5EF4-FFF2-40B4-BE49-F238E27FC236}">
                <a16:creationId xmlns:a16="http://schemas.microsoft.com/office/drawing/2014/main" id="{F9F4B9F0-D250-4259-A60B-07718FF7908B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 flipV="1">
            <a:off x="4937372" y="4524858"/>
            <a:ext cx="837383" cy="104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110">
            <a:extLst>
              <a:ext uri="{FF2B5EF4-FFF2-40B4-BE49-F238E27FC236}">
                <a16:creationId xmlns:a16="http://schemas.microsoft.com/office/drawing/2014/main" id="{82011B87-4A67-4EC9-8B50-46635C477FFC}"/>
              </a:ext>
            </a:extLst>
          </p:cNvPr>
          <p:cNvSpPr txBox="1"/>
          <p:nvPr/>
        </p:nvSpPr>
        <p:spPr>
          <a:xfrm>
            <a:off x="4937371" y="4761398"/>
            <a:ext cx="837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DAQ related error</a:t>
            </a:r>
            <a:endParaRPr kumimoji="1" lang="ja-JP" altLang="en-US" dirty="0"/>
          </a:p>
        </p:txBody>
      </p:sp>
      <p:cxnSp>
        <p:nvCxnSpPr>
          <p:cNvPr id="31" name="直線矢印コネクタ 111">
            <a:extLst>
              <a:ext uri="{FF2B5EF4-FFF2-40B4-BE49-F238E27FC236}">
                <a16:creationId xmlns:a16="http://schemas.microsoft.com/office/drawing/2014/main" id="{53139E3B-0EDA-4CD8-8B61-C1304868ACDE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3573876" y="5984842"/>
            <a:ext cx="1627192" cy="34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114">
            <a:extLst>
              <a:ext uri="{FF2B5EF4-FFF2-40B4-BE49-F238E27FC236}">
                <a16:creationId xmlns:a16="http://schemas.microsoft.com/office/drawing/2014/main" id="{1607FF30-A5ED-44E8-9029-D7DE3E4C3B80}"/>
              </a:ext>
            </a:extLst>
          </p:cNvPr>
          <p:cNvSpPr txBox="1"/>
          <p:nvPr/>
        </p:nvSpPr>
        <p:spPr>
          <a:xfrm>
            <a:off x="3826623" y="5776444"/>
            <a:ext cx="100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FEE related error</a:t>
            </a:r>
            <a:endParaRPr kumimoji="1" lang="ja-JP" altLang="en-US" dirty="0"/>
          </a:p>
        </p:txBody>
      </p:sp>
      <p:sp>
        <p:nvSpPr>
          <p:cNvPr id="33" name="フローチャート: 処理 115">
            <a:extLst>
              <a:ext uri="{FF2B5EF4-FFF2-40B4-BE49-F238E27FC236}">
                <a16:creationId xmlns:a16="http://schemas.microsoft.com/office/drawing/2014/main" id="{2F9F8E3E-43F5-44BF-BD06-B87BB26D536C}"/>
              </a:ext>
            </a:extLst>
          </p:cNvPr>
          <p:cNvSpPr/>
          <p:nvPr/>
        </p:nvSpPr>
        <p:spPr>
          <a:xfrm>
            <a:off x="5201068" y="5904957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sub-detector experts !”</a:t>
            </a:r>
            <a:endParaRPr kumimoji="1" lang="ja-JP" altLang="en-US" dirty="0"/>
          </a:p>
        </p:txBody>
      </p:sp>
      <p:sp>
        <p:nvSpPr>
          <p:cNvPr id="34" name="テキスト ボックス 117">
            <a:extLst>
              <a:ext uri="{FF2B5EF4-FFF2-40B4-BE49-F238E27FC236}">
                <a16:creationId xmlns:a16="http://schemas.microsoft.com/office/drawing/2014/main" id="{E9C1C59D-8AB8-43AE-BE61-9615CB2C4934}"/>
              </a:ext>
            </a:extLst>
          </p:cNvPr>
          <p:cNvSpPr txBox="1"/>
          <p:nvPr/>
        </p:nvSpPr>
        <p:spPr>
          <a:xfrm>
            <a:off x="7357228" y="398229"/>
            <a:ext cx="2988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Source of information :</a:t>
            </a:r>
          </a:p>
          <a:p>
            <a:r>
              <a:rPr kumimoji="1" lang="en-US" altLang="ja-JP" dirty="0" err="1"/>
              <a:t>Yellos</a:t>
            </a:r>
            <a:r>
              <a:rPr kumimoji="1" lang="en-US" altLang="ja-JP" dirty="0"/>
              <a:t> = </a:t>
            </a:r>
            <a:r>
              <a:rPr kumimoji="1" lang="en-US" altLang="ja-JP" dirty="0" err="1"/>
              <a:t>statft</a:t>
            </a:r>
            <a:endParaRPr kumimoji="1" lang="en-US" altLang="ja-JP" dirty="0"/>
          </a:p>
          <a:p>
            <a:r>
              <a:rPr kumimoji="1" lang="en-US" altLang="ja-JP" dirty="0"/>
              <a:t>Sky blue = run controller state</a:t>
            </a:r>
          </a:p>
          <a:p>
            <a:r>
              <a:rPr kumimoji="1" lang="en-US" altLang="ja-JP" dirty="0"/>
              <a:t>Red = Log</a:t>
            </a:r>
            <a:endParaRPr kumimoji="1" lang="ja-JP" altLang="en-US" dirty="0"/>
          </a:p>
        </p:txBody>
      </p:sp>
      <p:pic>
        <p:nvPicPr>
          <p:cNvPr id="35" name="Picture 2" descr="「slow control Belle II Konno pdf  &quot;state machine&quot;」の画像検索結果">
            <a:extLst>
              <a:ext uri="{FF2B5EF4-FFF2-40B4-BE49-F238E27FC236}">
                <a16:creationId xmlns:a16="http://schemas.microsoft.com/office/drawing/2014/main" id="{21329DC9-B7D0-48EF-AB2B-45BEFB05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62" y="4656476"/>
            <a:ext cx="2858987" cy="167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119">
            <a:extLst>
              <a:ext uri="{FF2B5EF4-FFF2-40B4-BE49-F238E27FC236}">
                <a16:creationId xmlns:a16="http://schemas.microsoft.com/office/drawing/2014/main" id="{77308922-E653-4CF0-814E-E9E6D90C782E}"/>
              </a:ext>
            </a:extLst>
          </p:cNvPr>
          <p:cNvSpPr txBox="1"/>
          <p:nvPr/>
        </p:nvSpPr>
        <p:spPr>
          <a:xfrm>
            <a:off x="8259085" y="4188691"/>
            <a:ext cx="203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Run controller state</a:t>
            </a:r>
            <a:endParaRPr kumimoji="1" lang="ja-JP" altLang="en-US" dirty="0"/>
          </a:p>
        </p:txBody>
      </p:sp>
      <p:sp>
        <p:nvSpPr>
          <p:cNvPr id="37" name="テキスト ボックス 120">
            <a:extLst>
              <a:ext uri="{FF2B5EF4-FFF2-40B4-BE49-F238E27FC236}">
                <a16:creationId xmlns:a16="http://schemas.microsoft.com/office/drawing/2014/main" id="{E5517879-2CC4-4033-A06E-660A09A499E1}"/>
              </a:ext>
            </a:extLst>
          </p:cNvPr>
          <p:cNvSpPr txBox="1"/>
          <p:nvPr/>
        </p:nvSpPr>
        <p:spPr>
          <a:xfrm>
            <a:off x="7572782" y="5804587"/>
            <a:ext cx="100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or FATAL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0395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9CDA-C4E2-4F6F-A567-61A2B400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BUSY from FEE or COPPER?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29F82-2C25-4C8A-8575-3673F289D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 BUSY does not show a number like the </a:t>
            </a:r>
            <a:r>
              <a:rPr lang="en-US" dirty="0" err="1"/>
              <a:t>statft</a:t>
            </a:r>
            <a:r>
              <a:rPr lang="en-US" dirty="0"/>
              <a:t> case</a:t>
            </a:r>
          </a:p>
          <a:p>
            <a:endParaRPr lang="en-US" dirty="0"/>
          </a:p>
          <a:p>
            <a:r>
              <a:rPr lang="en-US" dirty="0"/>
              <a:t>Must parse the subdetector </a:t>
            </a:r>
            <a:r>
              <a:rPr lang="en-US" dirty="0" err="1"/>
              <a:t>statft</a:t>
            </a:r>
            <a:r>
              <a:rPr lang="en-US" dirty="0"/>
              <a:t> to figure out if the BUSY is from FEE or COPPER</a:t>
            </a:r>
          </a:p>
          <a:p>
            <a:endParaRPr lang="en-US" dirty="0"/>
          </a:p>
          <a:p>
            <a:r>
              <a:rPr lang="en-US" dirty="0"/>
              <a:t>If it is from COPPER proceed.</a:t>
            </a:r>
          </a:p>
          <a:p>
            <a:endParaRPr lang="en-US" dirty="0"/>
          </a:p>
          <a:p>
            <a:r>
              <a:rPr lang="en-US" dirty="0"/>
              <a:t>If it is from FEE call the subdetector expert.</a:t>
            </a:r>
          </a:p>
        </p:txBody>
      </p:sp>
    </p:spTree>
    <p:extLst>
      <p:ext uri="{BB962C8B-B14F-4D97-AF65-F5344CB8AC3E}">
        <p14:creationId xmlns:p14="http://schemas.microsoft.com/office/powerpoint/2010/main" val="268160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7">
            <a:extLst>
              <a:ext uri="{FF2B5EF4-FFF2-40B4-BE49-F238E27FC236}">
                <a16:creationId xmlns:a16="http://schemas.microsoft.com/office/drawing/2014/main" id="{DA2D4CFF-7A1D-49E2-B59B-3ADDEC312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314"/>
          <a:stretch/>
        </p:blipFill>
        <p:spPr>
          <a:xfrm>
            <a:off x="1389605" y="330827"/>
            <a:ext cx="9412790" cy="329337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9F3675-1114-4200-A3E3-F22D586AB9BF}"/>
              </a:ext>
            </a:extLst>
          </p:cNvPr>
          <p:cNvSpPr txBox="1">
            <a:spLocks/>
          </p:cNvSpPr>
          <p:nvPr/>
        </p:nvSpPr>
        <p:spPr>
          <a:xfrm>
            <a:off x="1162040" y="3624199"/>
            <a:ext cx="98679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Currently errors occurs during uptime of the detector</a:t>
            </a:r>
          </a:p>
          <a:p>
            <a:r>
              <a:rPr lang="en-US" dirty="0"/>
              <a:t>This forces the people watching (shifters) to identify, contact people to fix it, then restart the system</a:t>
            </a:r>
          </a:p>
          <a:p>
            <a:r>
              <a:rPr lang="en-US" dirty="0"/>
              <a:t>By automatically detecting errors and determining who the shifters should contact, we can mitigate the amount of downtime experienced</a:t>
            </a:r>
          </a:p>
          <a:p>
            <a:r>
              <a:rPr lang="en-US" dirty="0"/>
              <a:t>With less downtime everyone is happy</a:t>
            </a:r>
          </a:p>
        </p:txBody>
      </p:sp>
    </p:spTree>
    <p:extLst>
      <p:ext uri="{BB962C8B-B14F-4D97-AF65-F5344CB8AC3E}">
        <p14:creationId xmlns:p14="http://schemas.microsoft.com/office/powerpoint/2010/main" val="1722801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1FC581F-AE2B-4E85-9F98-10CBE6132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94" y="946674"/>
            <a:ext cx="7140411" cy="5551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1A5C38-E6EE-4634-882A-1E927963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7146"/>
            <a:ext cx="10515600" cy="1325563"/>
          </a:xfrm>
        </p:spPr>
        <p:txBody>
          <a:bodyPr/>
          <a:lstStyle/>
          <a:p>
            <a:r>
              <a:rPr lang="en-US" dirty="0"/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2415300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1FC581F-AE2B-4E85-9F98-10CBE6132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94" y="946674"/>
            <a:ext cx="7140411" cy="5551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1A5C38-E6EE-4634-882A-1E927963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7146"/>
            <a:ext cx="10515600" cy="1325563"/>
          </a:xfrm>
        </p:spPr>
        <p:txBody>
          <a:bodyPr/>
          <a:lstStyle/>
          <a:p>
            <a:r>
              <a:rPr lang="en-US" dirty="0"/>
              <a:t>Example 2: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BD18D2-8C01-4095-A410-C9D061E85F57}"/>
              </a:ext>
            </a:extLst>
          </p:cNvPr>
          <p:cNvSpPr/>
          <p:nvPr/>
        </p:nvSpPr>
        <p:spPr>
          <a:xfrm>
            <a:off x="4163290" y="2719234"/>
            <a:ext cx="1932709" cy="11291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57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5290F4B2-059A-4081-90A4-D566FA0CECA0}"/>
              </a:ext>
            </a:extLst>
          </p:cNvPr>
          <p:cNvSpPr/>
          <p:nvPr/>
        </p:nvSpPr>
        <p:spPr>
          <a:xfrm>
            <a:off x="1842654" y="141727"/>
            <a:ext cx="44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u="sng" dirty="0"/>
              <a:t>Flow chart for analyzing BUSY</a:t>
            </a:r>
          </a:p>
        </p:txBody>
      </p:sp>
      <p:sp>
        <p:nvSpPr>
          <p:cNvPr id="5" name="フローチャート: 端子 3">
            <a:extLst>
              <a:ext uri="{FF2B5EF4-FFF2-40B4-BE49-F238E27FC236}">
                <a16:creationId xmlns:a16="http://schemas.microsoft.com/office/drawing/2014/main" id="{92B5F804-0DFA-4B3C-B578-36D9FBD01939}"/>
              </a:ext>
            </a:extLst>
          </p:cNvPr>
          <p:cNvSpPr/>
          <p:nvPr/>
        </p:nvSpPr>
        <p:spPr>
          <a:xfrm>
            <a:off x="2600746" y="725806"/>
            <a:ext cx="2055446" cy="39076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highlight>
                  <a:srgbClr val="FFFF00"/>
                </a:highlight>
              </a:rPr>
              <a:t>BUSY in </a:t>
            </a:r>
            <a:r>
              <a:rPr kumimoji="1" lang="en-US" altLang="ja-JP" dirty="0" err="1">
                <a:solidFill>
                  <a:schemeClr val="tx1"/>
                </a:solidFill>
                <a:highlight>
                  <a:srgbClr val="FFFF00"/>
                </a:highlight>
              </a:rPr>
              <a:t>statft</a:t>
            </a:r>
            <a:r>
              <a:rPr kumimoji="1" lang="en-US" altLang="ja-JP" dirty="0">
                <a:solidFill>
                  <a:schemeClr val="tx1"/>
                </a:solidFill>
                <a:highlight>
                  <a:srgbClr val="FFFF00"/>
                </a:highlight>
              </a:rPr>
              <a:t> ! 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B0F663C-8053-44CE-BFB6-1C0C6743925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3628469" y="1116575"/>
            <a:ext cx="7814" cy="517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ローチャート: 判断 9">
            <a:extLst>
              <a:ext uri="{FF2B5EF4-FFF2-40B4-BE49-F238E27FC236}">
                <a16:creationId xmlns:a16="http://schemas.microsoft.com/office/drawing/2014/main" id="{04163D9A-4769-4D1C-B08D-6928EC035D60}"/>
              </a:ext>
            </a:extLst>
          </p:cNvPr>
          <p:cNvSpPr/>
          <p:nvPr/>
        </p:nvSpPr>
        <p:spPr>
          <a:xfrm>
            <a:off x="2608560" y="1634143"/>
            <a:ext cx="2055446" cy="52322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BUSY source ? </a:t>
            </a:r>
            <a:endParaRPr kumimoji="1" lang="ja-JP" altLang="en-US" sz="1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8" name="直線矢印コネクタ 21">
            <a:extLst>
              <a:ext uri="{FF2B5EF4-FFF2-40B4-BE49-F238E27FC236}">
                <a16:creationId xmlns:a16="http://schemas.microsoft.com/office/drawing/2014/main" id="{10047510-13FF-4DD0-A210-FA5C3C36B326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flipH="1">
            <a:off x="3628467" y="2157363"/>
            <a:ext cx="7816" cy="868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22">
            <a:extLst>
              <a:ext uri="{FF2B5EF4-FFF2-40B4-BE49-F238E27FC236}">
                <a16:creationId xmlns:a16="http://schemas.microsoft.com/office/drawing/2014/main" id="{0F3D2D01-4A53-44DD-985E-4A38DF707FC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664006" y="1874416"/>
            <a:ext cx="925002" cy="21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25">
            <a:extLst>
              <a:ext uri="{FF2B5EF4-FFF2-40B4-BE49-F238E27FC236}">
                <a16:creationId xmlns:a16="http://schemas.microsoft.com/office/drawing/2014/main" id="{593AD2C0-911E-4B31-9063-78C392BAEA9D}"/>
              </a:ext>
            </a:extLst>
          </p:cNvPr>
          <p:cNvSpPr txBox="1"/>
          <p:nvPr/>
        </p:nvSpPr>
        <p:spPr>
          <a:xfrm>
            <a:off x="4910305" y="1566581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FEE</a:t>
            </a:r>
            <a:endParaRPr kumimoji="1" lang="ja-JP" altLang="en-US" dirty="0"/>
          </a:p>
        </p:txBody>
      </p:sp>
      <p:sp>
        <p:nvSpPr>
          <p:cNvPr id="11" name="フローチャート: 処理 26">
            <a:extLst>
              <a:ext uri="{FF2B5EF4-FFF2-40B4-BE49-F238E27FC236}">
                <a16:creationId xmlns:a16="http://schemas.microsoft.com/office/drawing/2014/main" id="{B0790C00-BEEC-4F42-8F7C-D992262F5AC8}"/>
              </a:ext>
            </a:extLst>
          </p:cNvPr>
          <p:cNvSpPr/>
          <p:nvPr/>
        </p:nvSpPr>
        <p:spPr>
          <a:xfrm>
            <a:off x="5589008" y="1444584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sub-detector experts !”</a:t>
            </a:r>
            <a:endParaRPr kumimoji="1" lang="ja-JP" altLang="en-US" dirty="0"/>
          </a:p>
        </p:txBody>
      </p:sp>
      <p:sp>
        <p:nvSpPr>
          <p:cNvPr id="12" name="テキスト ボックス 30">
            <a:extLst>
              <a:ext uri="{FF2B5EF4-FFF2-40B4-BE49-F238E27FC236}">
                <a16:creationId xmlns:a16="http://schemas.microsoft.com/office/drawing/2014/main" id="{34B1C9CE-8021-4835-AD16-BC48C131BBBD}"/>
              </a:ext>
            </a:extLst>
          </p:cNvPr>
          <p:cNvSpPr txBox="1"/>
          <p:nvPr/>
        </p:nvSpPr>
        <p:spPr>
          <a:xfrm>
            <a:off x="2703465" y="2439127"/>
            <a:ext cx="93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COPPER</a:t>
            </a:r>
            <a:endParaRPr kumimoji="1" lang="ja-JP" altLang="en-US" dirty="0"/>
          </a:p>
        </p:txBody>
      </p:sp>
      <p:sp>
        <p:nvSpPr>
          <p:cNvPr id="13" name="フローチャート: 判断 32">
            <a:extLst>
              <a:ext uri="{FF2B5EF4-FFF2-40B4-BE49-F238E27FC236}">
                <a16:creationId xmlns:a16="http://schemas.microsoft.com/office/drawing/2014/main" id="{323ECDA5-AC43-4B7C-8067-CBDB5054F5F7}"/>
              </a:ext>
            </a:extLst>
          </p:cNvPr>
          <p:cNvSpPr/>
          <p:nvPr/>
        </p:nvSpPr>
        <p:spPr>
          <a:xfrm>
            <a:off x="2534313" y="3025977"/>
            <a:ext cx="2188308" cy="60756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ERROR state of SLC ?</a:t>
            </a:r>
            <a:endParaRPr kumimoji="1" lang="ja-JP" altLang="en-US" sz="1400" b="1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cxnSp>
        <p:nvCxnSpPr>
          <p:cNvPr id="14" name="直線矢印コネクタ 38">
            <a:extLst>
              <a:ext uri="{FF2B5EF4-FFF2-40B4-BE49-F238E27FC236}">
                <a16:creationId xmlns:a16="http://schemas.microsoft.com/office/drawing/2014/main" id="{CB4FAAA1-F34F-4FAF-8BB4-E2CF02F6A5CE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3628467" y="3633541"/>
            <a:ext cx="0" cy="42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ローチャート: 判断 41">
            <a:extLst>
              <a:ext uri="{FF2B5EF4-FFF2-40B4-BE49-F238E27FC236}">
                <a16:creationId xmlns:a16="http://schemas.microsoft.com/office/drawing/2014/main" id="{7E491FCB-B8D2-4A9B-9093-02733A725FE8}"/>
              </a:ext>
            </a:extLst>
          </p:cNvPr>
          <p:cNvSpPr/>
          <p:nvPr/>
        </p:nvSpPr>
        <p:spPr>
          <a:xfrm>
            <a:off x="2319560" y="4057491"/>
            <a:ext cx="2617813" cy="8049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highlight>
                  <a:srgbClr val="FF0000"/>
                </a:highlight>
              </a:rPr>
              <a:t>Error message in log ?</a:t>
            </a:r>
            <a:endParaRPr kumimoji="1" lang="ja-JP" altLang="en-US" sz="1400" dirty="0">
              <a:highlight>
                <a:srgbClr val="FF0000"/>
              </a:highlight>
            </a:endParaRPr>
          </a:p>
        </p:txBody>
      </p:sp>
      <p:cxnSp>
        <p:nvCxnSpPr>
          <p:cNvPr id="16" name="直線矢印コネクタ 44">
            <a:extLst>
              <a:ext uri="{FF2B5EF4-FFF2-40B4-BE49-F238E27FC236}">
                <a16:creationId xmlns:a16="http://schemas.microsoft.com/office/drawing/2014/main" id="{6E2D4231-B35A-45B0-BE24-D8CC5C0A2CB2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>
            <a:off x="4722621" y="3329759"/>
            <a:ext cx="8148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47">
            <a:extLst>
              <a:ext uri="{FF2B5EF4-FFF2-40B4-BE49-F238E27FC236}">
                <a16:creationId xmlns:a16="http://schemas.microsoft.com/office/drawing/2014/main" id="{02036082-DC36-49AF-9CFC-C9DBCE991B3E}"/>
              </a:ext>
            </a:extLst>
          </p:cNvPr>
          <p:cNvSpPr txBox="1"/>
          <p:nvPr/>
        </p:nvSpPr>
        <p:spPr>
          <a:xfrm>
            <a:off x="4969616" y="302597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18" name="フローチャート: 判断 48">
            <a:extLst>
              <a:ext uri="{FF2B5EF4-FFF2-40B4-BE49-F238E27FC236}">
                <a16:creationId xmlns:a16="http://schemas.microsoft.com/office/drawing/2014/main" id="{9D9E8B2D-FFED-41F5-9807-757CD4AC45A4}"/>
              </a:ext>
            </a:extLst>
          </p:cNvPr>
          <p:cNvSpPr/>
          <p:nvPr/>
        </p:nvSpPr>
        <p:spPr>
          <a:xfrm>
            <a:off x="5537494" y="2927267"/>
            <a:ext cx="1819734" cy="8049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highlight>
                  <a:srgbClr val="FFFF00"/>
                </a:highlight>
              </a:rPr>
              <a:t>Event # &lt; 500 ?</a:t>
            </a:r>
            <a:endParaRPr kumimoji="1" lang="ja-JP" altLang="en-US" sz="1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9" name="テキスト ボックス 81">
            <a:extLst>
              <a:ext uri="{FF2B5EF4-FFF2-40B4-BE49-F238E27FC236}">
                <a16:creationId xmlns:a16="http://schemas.microsoft.com/office/drawing/2014/main" id="{BC552454-80B3-485D-88B4-AE376F5E4203}"/>
              </a:ext>
            </a:extLst>
          </p:cNvPr>
          <p:cNvSpPr txBox="1"/>
          <p:nvPr/>
        </p:nvSpPr>
        <p:spPr>
          <a:xfrm>
            <a:off x="7326400" y="2981159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cxnSp>
        <p:nvCxnSpPr>
          <p:cNvPr id="20" name="直線矢印コネクタ 83">
            <a:extLst>
              <a:ext uri="{FF2B5EF4-FFF2-40B4-BE49-F238E27FC236}">
                <a16:creationId xmlns:a16="http://schemas.microsoft.com/office/drawing/2014/main" id="{2295A39B-D0DB-472D-949C-0A5F372ED70F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>
            <a:off x="7357228" y="3329759"/>
            <a:ext cx="564780" cy="2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ローチャート: 処理 86">
            <a:extLst>
              <a:ext uri="{FF2B5EF4-FFF2-40B4-BE49-F238E27FC236}">
                <a16:creationId xmlns:a16="http://schemas.microsoft.com/office/drawing/2014/main" id="{BE021EA9-CB2E-4DD9-994A-B246515B5C9E}"/>
              </a:ext>
            </a:extLst>
          </p:cNvPr>
          <p:cNvSpPr/>
          <p:nvPr/>
        </p:nvSpPr>
        <p:spPr>
          <a:xfrm>
            <a:off x="7922008" y="2927267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sub-detector experts !”</a:t>
            </a:r>
            <a:endParaRPr kumimoji="1" lang="ja-JP" altLang="en-US" dirty="0"/>
          </a:p>
        </p:txBody>
      </p:sp>
      <p:cxnSp>
        <p:nvCxnSpPr>
          <p:cNvPr id="22" name="直線矢印コネクタ 88">
            <a:extLst>
              <a:ext uri="{FF2B5EF4-FFF2-40B4-BE49-F238E27FC236}">
                <a16:creationId xmlns:a16="http://schemas.microsoft.com/office/drawing/2014/main" id="{91B3EE69-2347-42B8-B06A-2A346EFD583B}"/>
              </a:ext>
            </a:extLst>
          </p:cNvPr>
          <p:cNvCxnSpPr>
            <a:cxnSpLocks/>
            <a:stCxn id="18" idx="2"/>
            <a:endCxn id="23" idx="0"/>
          </p:cNvCxnSpPr>
          <p:nvPr/>
        </p:nvCxnSpPr>
        <p:spPr>
          <a:xfrm flipH="1">
            <a:off x="6442970" y="3732251"/>
            <a:ext cx="4391" cy="3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ローチャート: 処理 91">
            <a:extLst>
              <a:ext uri="{FF2B5EF4-FFF2-40B4-BE49-F238E27FC236}">
                <a16:creationId xmlns:a16="http://schemas.microsoft.com/office/drawing/2014/main" id="{68111AA0-EE67-4008-9A5A-A17E34FD18E4}"/>
              </a:ext>
            </a:extLst>
          </p:cNvPr>
          <p:cNvSpPr/>
          <p:nvPr/>
        </p:nvSpPr>
        <p:spPr>
          <a:xfrm>
            <a:off x="5774755" y="4095026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DAQ expert !”</a:t>
            </a:r>
            <a:endParaRPr kumimoji="1" lang="ja-JP" altLang="en-US" dirty="0"/>
          </a:p>
        </p:txBody>
      </p:sp>
      <p:sp>
        <p:nvSpPr>
          <p:cNvPr id="24" name="フローチャート: 判断 97">
            <a:extLst>
              <a:ext uri="{FF2B5EF4-FFF2-40B4-BE49-F238E27FC236}">
                <a16:creationId xmlns:a16="http://schemas.microsoft.com/office/drawing/2014/main" id="{A5B57CBC-8144-4F4F-AC56-78CE814E0EEA}"/>
              </a:ext>
            </a:extLst>
          </p:cNvPr>
          <p:cNvSpPr/>
          <p:nvPr/>
        </p:nvSpPr>
        <p:spPr>
          <a:xfrm>
            <a:off x="2319559" y="5167206"/>
            <a:ext cx="2617813" cy="8049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highlight>
                  <a:srgbClr val="FF0000"/>
                </a:highlight>
              </a:rPr>
              <a:t>Diagnose with the messages</a:t>
            </a:r>
            <a:endParaRPr kumimoji="1" lang="ja-JP" altLang="en-US" sz="1400" dirty="0">
              <a:highlight>
                <a:srgbClr val="FF0000"/>
              </a:highlight>
            </a:endParaRPr>
          </a:p>
        </p:txBody>
      </p:sp>
      <p:cxnSp>
        <p:nvCxnSpPr>
          <p:cNvPr id="25" name="直線矢印コネクタ 98">
            <a:extLst>
              <a:ext uri="{FF2B5EF4-FFF2-40B4-BE49-F238E27FC236}">
                <a16:creationId xmlns:a16="http://schemas.microsoft.com/office/drawing/2014/main" id="{73068C4D-F973-4EB8-A5C1-E63126522C58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>
            <a:off x="4937373" y="4459983"/>
            <a:ext cx="837382" cy="6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101">
            <a:extLst>
              <a:ext uri="{FF2B5EF4-FFF2-40B4-BE49-F238E27FC236}">
                <a16:creationId xmlns:a16="http://schemas.microsoft.com/office/drawing/2014/main" id="{82F12043-AE37-410F-AA01-103D803B5583}"/>
              </a:ext>
            </a:extLst>
          </p:cNvPr>
          <p:cNvSpPr txBox="1"/>
          <p:nvPr/>
        </p:nvSpPr>
        <p:spPr>
          <a:xfrm>
            <a:off x="5110931" y="409283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27" name="テキスト ボックス 102">
            <a:extLst>
              <a:ext uri="{FF2B5EF4-FFF2-40B4-BE49-F238E27FC236}">
                <a16:creationId xmlns:a16="http://schemas.microsoft.com/office/drawing/2014/main" id="{CD45771B-83CD-416F-B0D0-3326E009ED8B}"/>
              </a:ext>
            </a:extLst>
          </p:cNvPr>
          <p:cNvSpPr txBox="1"/>
          <p:nvPr/>
        </p:nvSpPr>
        <p:spPr>
          <a:xfrm>
            <a:off x="3169874" y="4785222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cxnSp>
        <p:nvCxnSpPr>
          <p:cNvPr id="28" name="直線矢印コネクタ 103">
            <a:extLst>
              <a:ext uri="{FF2B5EF4-FFF2-40B4-BE49-F238E27FC236}">
                <a16:creationId xmlns:a16="http://schemas.microsoft.com/office/drawing/2014/main" id="{07291914-FF00-4EEC-9633-9FE605C6CF42}"/>
              </a:ext>
            </a:extLst>
          </p:cNvPr>
          <p:cNvCxnSpPr>
            <a:cxnSpLocks/>
            <a:stCxn id="15" idx="2"/>
            <a:endCxn id="24" idx="0"/>
          </p:cNvCxnSpPr>
          <p:nvPr/>
        </p:nvCxnSpPr>
        <p:spPr>
          <a:xfrm flipH="1">
            <a:off x="3628466" y="4862475"/>
            <a:ext cx="1" cy="304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107">
            <a:extLst>
              <a:ext uri="{FF2B5EF4-FFF2-40B4-BE49-F238E27FC236}">
                <a16:creationId xmlns:a16="http://schemas.microsoft.com/office/drawing/2014/main" id="{F9F4B9F0-D250-4259-A60B-07718FF7908B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 flipV="1">
            <a:off x="4937372" y="4524858"/>
            <a:ext cx="837383" cy="104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110">
            <a:extLst>
              <a:ext uri="{FF2B5EF4-FFF2-40B4-BE49-F238E27FC236}">
                <a16:creationId xmlns:a16="http://schemas.microsoft.com/office/drawing/2014/main" id="{82011B87-4A67-4EC9-8B50-46635C477FFC}"/>
              </a:ext>
            </a:extLst>
          </p:cNvPr>
          <p:cNvSpPr txBox="1"/>
          <p:nvPr/>
        </p:nvSpPr>
        <p:spPr>
          <a:xfrm>
            <a:off x="4937371" y="4761398"/>
            <a:ext cx="837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DAQ related error</a:t>
            </a:r>
            <a:endParaRPr kumimoji="1" lang="ja-JP" altLang="en-US" dirty="0"/>
          </a:p>
        </p:txBody>
      </p:sp>
      <p:cxnSp>
        <p:nvCxnSpPr>
          <p:cNvPr id="31" name="直線矢印コネクタ 111">
            <a:extLst>
              <a:ext uri="{FF2B5EF4-FFF2-40B4-BE49-F238E27FC236}">
                <a16:creationId xmlns:a16="http://schemas.microsoft.com/office/drawing/2014/main" id="{53139E3B-0EDA-4CD8-8B61-C1304868ACDE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3573876" y="5984842"/>
            <a:ext cx="1627192" cy="34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114">
            <a:extLst>
              <a:ext uri="{FF2B5EF4-FFF2-40B4-BE49-F238E27FC236}">
                <a16:creationId xmlns:a16="http://schemas.microsoft.com/office/drawing/2014/main" id="{1607FF30-A5ED-44E8-9029-D7DE3E4C3B80}"/>
              </a:ext>
            </a:extLst>
          </p:cNvPr>
          <p:cNvSpPr txBox="1"/>
          <p:nvPr/>
        </p:nvSpPr>
        <p:spPr>
          <a:xfrm>
            <a:off x="3826623" y="5776444"/>
            <a:ext cx="100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FEE related error</a:t>
            </a:r>
            <a:endParaRPr kumimoji="1" lang="ja-JP" altLang="en-US" dirty="0"/>
          </a:p>
        </p:txBody>
      </p:sp>
      <p:sp>
        <p:nvSpPr>
          <p:cNvPr id="33" name="フローチャート: 処理 115">
            <a:extLst>
              <a:ext uri="{FF2B5EF4-FFF2-40B4-BE49-F238E27FC236}">
                <a16:creationId xmlns:a16="http://schemas.microsoft.com/office/drawing/2014/main" id="{2F9F8E3E-43F5-44BF-BD06-B87BB26D536C}"/>
              </a:ext>
            </a:extLst>
          </p:cNvPr>
          <p:cNvSpPr/>
          <p:nvPr/>
        </p:nvSpPr>
        <p:spPr>
          <a:xfrm>
            <a:off x="5201068" y="5904957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sub-detector experts !”</a:t>
            </a:r>
            <a:endParaRPr kumimoji="1" lang="ja-JP" altLang="en-US" dirty="0"/>
          </a:p>
        </p:txBody>
      </p:sp>
      <p:sp>
        <p:nvSpPr>
          <p:cNvPr id="34" name="テキスト ボックス 117">
            <a:extLst>
              <a:ext uri="{FF2B5EF4-FFF2-40B4-BE49-F238E27FC236}">
                <a16:creationId xmlns:a16="http://schemas.microsoft.com/office/drawing/2014/main" id="{E9C1C59D-8AB8-43AE-BE61-9615CB2C4934}"/>
              </a:ext>
            </a:extLst>
          </p:cNvPr>
          <p:cNvSpPr txBox="1"/>
          <p:nvPr/>
        </p:nvSpPr>
        <p:spPr>
          <a:xfrm>
            <a:off x="7357228" y="398229"/>
            <a:ext cx="2988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Source of information :</a:t>
            </a:r>
          </a:p>
          <a:p>
            <a:r>
              <a:rPr kumimoji="1" lang="en-US" altLang="ja-JP" dirty="0" err="1"/>
              <a:t>Yellos</a:t>
            </a:r>
            <a:r>
              <a:rPr kumimoji="1" lang="en-US" altLang="ja-JP" dirty="0"/>
              <a:t> = </a:t>
            </a:r>
            <a:r>
              <a:rPr kumimoji="1" lang="en-US" altLang="ja-JP" dirty="0" err="1"/>
              <a:t>statft</a:t>
            </a:r>
            <a:endParaRPr kumimoji="1" lang="en-US" altLang="ja-JP" dirty="0"/>
          </a:p>
          <a:p>
            <a:r>
              <a:rPr kumimoji="1" lang="en-US" altLang="ja-JP" dirty="0"/>
              <a:t>Sky blue = run controller state</a:t>
            </a:r>
          </a:p>
          <a:p>
            <a:r>
              <a:rPr kumimoji="1" lang="en-US" altLang="ja-JP" dirty="0"/>
              <a:t>Red = Log</a:t>
            </a:r>
            <a:endParaRPr kumimoji="1" lang="ja-JP" altLang="en-US" dirty="0"/>
          </a:p>
        </p:txBody>
      </p:sp>
      <p:pic>
        <p:nvPicPr>
          <p:cNvPr id="35" name="Picture 2" descr="「slow control Belle II Konno pdf  &quot;state machine&quot;」の画像検索結果">
            <a:extLst>
              <a:ext uri="{FF2B5EF4-FFF2-40B4-BE49-F238E27FC236}">
                <a16:creationId xmlns:a16="http://schemas.microsoft.com/office/drawing/2014/main" id="{21329DC9-B7D0-48EF-AB2B-45BEFB05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62" y="4656476"/>
            <a:ext cx="2858987" cy="167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119">
            <a:extLst>
              <a:ext uri="{FF2B5EF4-FFF2-40B4-BE49-F238E27FC236}">
                <a16:creationId xmlns:a16="http://schemas.microsoft.com/office/drawing/2014/main" id="{77308922-E653-4CF0-814E-E9E6D90C782E}"/>
              </a:ext>
            </a:extLst>
          </p:cNvPr>
          <p:cNvSpPr txBox="1"/>
          <p:nvPr/>
        </p:nvSpPr>
        <p:spPr>
          <a:xfrm>
            <a:off x="8259085" y="4188691"/>
            <a:ext cx="203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Run controller state</a:t>
            </a:r>
            <a:endParaRPr kumimoji="1" lang="ja-JP" altLang="en-US" dirty="0"/>
          </a:p>
        </p:txBody>
      </p:sp>
      <p:sp>
        <p:nvSpPr>
          <p:cNvPr id="37" name="テキスト ボックス 120">
            <a:extLst>
              <a:ext uri="{FF2B5EF4-FFF2-40B4-BE49-F238E27FC236}">
                <a16:creationId xmlns:a16="http://schemas.microsoft.com/office/drawing/2014/main" id="{E5517879-2CC4-4033-A06E-660A09A499E1}"/>
              </a:ext>
            </a:extLst>
          </p:cNvPr>
          <p:cNvSpPr txBox="1"/>
          <p:nvPr/>
        </p:nvSpPr>
        <p:spPr>
          <a:xfrm>
            <a:off x="7572782" y="5804587"/>
            <a:ext cx="100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or FATAL</a:t>
            </a:r>
          </a:p>
          <a:p>
            <a:endParaRPr kumimoji="1" lang="ja-JP" altLang="en-US" dirty="0"/>
          </a:p>
        </p:txBody>
      </p:sp>
      <p:pic>
        <p:nvPicPr>
          <p:cNvPr id="38" name="Picture 8" descr="Image result for checkmark green png">
            <a:extLst>
              <a:ext uri="{FF2B5EF4-FFF2-40B4-BE49-F238E27FC236}">
                <a16:creationId xmlns:a16="http://schemas.microsoft.com/office/drawing/2014/main" id="{D11938A9-6C07-4349-A0B1-9B86A9140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18" y="2738480"/>
            <a:ext cx="362734" cy="3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15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4810A74-DE42-4327-A859-007FB64DE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7" y="892167"/>
            <a:ext cx="10120625" cy="58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73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6975-3B5C-46B6-8887-A8618CB2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7146"/>
            <a:ext cx="10515600" cy="1325563"/>
          </a:xfrm>
        </p:spPr>
        <p:txBody>
          <a:bodyPr/>
          <a:lstStyle/>
          <a:p>
            <a:r>
              <a:rPr lang="en-US" dirty="0"/>
              <a:t>Example 2: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4810A74-DE42-4327-A859-007FB64DE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7" y="886692"/>
            <a:ext cx="10120625" cy="58126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403554-221C-4411-A98E-C0B012A61C33}"/>
              </a:ext>
            </a:extLst>
          </p:cNvPr>
          <p:cNvSpPr/>
          <p:nvPr/>
        </p:nvSpPr>
        <p:spPr>
          <a:xfrm>
            <a:off x="4883728" y="2410690"/>
            <a:ext cx="1468582" cy="83127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38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8" descr="Image result for checkmark green png">
            <a:extLst>
              <a:ext uri="{FF2B5EF4-FFF2-40B4-BE49-F238E27FC236}">
                <a16:creationId xmlns:a16="http://schemas.microsoft.com/office/drawing/2014/main" id="{BF81F787-87F5-4171-A020-D5DD3282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51" y="2640982"/>
            <a:ext cx="362734" cy="3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5290F4B2-059A-4081-90A4-D566FA0CECA0}"/>
              </a:ext>
            </a:extLst>
          </p:cNvPr>
          <p:cNvSpPr/>
          <p:nvPr/>
        </p:nvSpPr>
        <p:spPr>
          <a:xfrm>
            <a:off x="1842654" y="141727"/>
            <a:ext cx="44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u="sng" dirty="0"/>
              <a:t>Flow chart for analyzing BUSY</a:t>
            </a:r>
          </a:p>
        </p:txBody>
      </p:sp>
      <p:sp>
        <p:nvSpPr>
          <p:cNvPr id="5" name="フローチャート: 端子 3">
            <a:extLst>
              <a:ext uri="{FF2B5EF4-FFF2-40B4-BE49-F238E27FC236}">
                <a16:creationId xmlns:a16="http://schemas.microsoft.com/office/drawing/2014/main" id="{92B5F804-0DFA-4B3C-B578-36D9FBD01939}"/>
              </a:ext>
            </a:extLst>
          </p:cNvPr>
          <p:cNvSpPr/>
          <p:nvPr/>
        </p:nvSpPr>
        <p:spPr>
          <a:xfrm>
            <a:off x="2600746" y="725806"/>
            <a:ext cx="2055446" cy="39076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highlight>
                  <a:srgbClr val="FFFF00"/>
                </a:highlight>
              </a:rPr>
              <a:t>BUSY in </a:t>
            </a:r>
            <a:r>
              <a:rPr kumimoji="1" lang="en-US" altLang="ja-JP" dirty="0" err="1">
                <a:solidFill>
                  <a:schemeClr val="tx1"/>
                </a:solidFill>
                <a:highlight>
                  <a:srgbClr val="FFFF00"/>
                </a:highlight>
              </a:rPr>
              <a:t>statft</a:t>
            </a:r>
            <a:r>
              <a:rPr kumimoji="1" lang="en-US" altLang="ja-JP" dirty="0">
                <a:solidFill>
                  <a:schemeClr val="tx1"/>
                </a:solidFill>
                <a:highlight>
                  <a:srgbClr val="FFFF00"/>
                </a:highlight>
              </a:rPr>
              <a:t> ! 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B0F663C-8053-44CE-BFB6-1C0C6743925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3628469" y="1116575"/>
            <a:ext cx="7814" cy="517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ローチャート: 判断 9">
            <a:extLst>
              <a:ext uri="{FF2B5EF4-FFF2-40B4-BE49-F238E27FC236}">
                <a16:creationId xmlns:a16="http://schemas.microsoft.com/office/drawing/2014/main" id="{04163D9A-4769-4D1C-B08D-6928EC035D60}"/>
              </a:ext>
            </a:extLst>
          </p:cNvPr>
          <p:cNvSpPr/>
          <p:nvPr/>
        </p:nvSpPr>
        <p:spPr>
          <a:xfrm>
            <a:off x="2608560" y="1634143"/>
            <a:ext cx="2055446" cy="52322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BUSY source ? </a:t>
            </a:r>
            <a:endParaRPr kumimoji="1" lang="ja-JP" altLang="en-US" sz="1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8" name="直線矢印コネクタ 21">
            <a:extLst>
              <a:ext uri="{FF2B5EF4-FFF2-40B4-BE49-F238E27FC236}">
                <a16:creationId xmlns:a16="http://schemas.microsoft.com/office/drawing/2014/main" id="{10047510-13FF-4DD0-A210-FA5C3C36B326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flipH="1">
            <a:off x="3628467" y="2157363"/>
            <a:ext cx="7816" cy="868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22">
            <a:extLst>
              <a:ext uri="{FF2B5EF4-FFF2-40B4-BE49-F238E27FC236}">
                <a16:creationId xmlns:a16="http://schemas.microsoft.com/office/drawing/2014/main" id="{0F3D2D01-4A53-44DD-985E-4A38DF707FC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664006" y="1874416"/>
            <a:ext cx="925002" cy="21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25">
            <a:extLst>
              <a:ext uri="{FF2B5EF4-FFF2-40B4-BE49-F238E27FC236}">
                <a16:creationId xmlns:a16="http://schemas.microsoft.com/office/drawing/2014/main" id="{593AD2C0-911E-4B31-9063-78C392BAEA9D}"/>
              </a:ext>
            </a:extLst>
          </p:cNvPr>
          <p:cNvSpPr txBox="1"/>
          <p:nvPr/>
        </p:nvSpPr>
        <p:spPr>
          <a:xfrm>
            <a:off x="4910305" y="1566581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FEE</a:t>
            </a:r>
            <a:endParaRPr kumimoji="1" lang="ja-JP" altLang="en-US" dirty="0"/>
          </a:p>
        </p:txBody>
      </p:sp>
      <p:sp>
        <p:nvSpPr>
          <p:cNvPr id="11" name="フローチャート: 処理 26">
            <a:extLst>
              <a:ext uri="{FF2B5EF4-FFF2-40B4-BE49-F238E27FC236}">
                <a16:creationId xmlns:a16="http://schemas.microsoft.com/office/drawing/2014/main" id="{B0790C00-BEEC-4F42-8F7C-D992262F5AC8}"/>
              </a:ext>
            </a:extLst>
          </p:cNvPr>
          <p:cNvSpPr/>
          <p:nvPr/>
        </p:nvSpPr>
        <p:spPr>
          <a:xfrm>
            <a:off x="5589008" y="1444584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sub-detector experts !”</a:t>
            </a:r>
            <a:endParaRPr kumimoji="1" lang="ja-JP" altLang="en-US" dirty="0"/>
          </a:p>
        </p:txBody>
      </p:sp>
      <p:sp>
        <p:nvSpPr>
          <p:cNvPr id="12" name="テキスト ボックス 30">
            <a:extLst>
              <a:ext uri="{FF2B5EF4-FFF2-40B4-BE49-F238E27FC236}">
                <a16:creationId xmlns:a16="http://schemas.microsoft.com/office/drawing/2014/main" id="{34B1C9CE-8021-4835-AD16-BC48C131BBBD}"/>
              </a:ext>
            </a:extLst>
          </p:cNvPr>
          <p:cNvSpPr txBox="1"/>
          <p:nvPr/>
        </p:nvSpPr>
        <p:spPr>
          <a:xfrm>
            <a:off x="2703465" y="2439127"/>
            <a:ext cx="93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COPPER</a:t>
            </a:r>
            <a:endParaRPr kumimoji="1" lang="ja-JP" altLang="en-US" dirty="0"/>
          </a:p>
        </p:txBody>
      </p:sp>
      <p:sp>
        <p:nvSpPr>
          <p:cNvPr id="13" name="フローチャート: 判断 32">
            <a:extLst>
              <a:ext uri="{FF2B5EF4-FFF2-40B4-BE49-F238E27FC236}">
                <a16:creationId xmlns:a16="http://schemas.microsoft.com/office/drawing/2014/main" id="{323ECDA5-AC43-4B7C-8067-CBDB5054F5F7}"/>
              </a:ext>
            </a:extLst>
          </p:cNvPr>
          <p:cNvSpPr/>
          <p:nvPr/>
        </p:nvSpPr>
        <p:spPr>
          <a:xfrm>
            <a:off x="2534313" y="3025977"/>
            <a:ext cx="2188308" cy="60756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ERROR state of SLC ?</a:t>
            </a:r>
            <a:endParaRPr kumimoji="1" lang="ja-JP" altLang="en-US" sz="1400" b="1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cxnSp>
        <p:nvCxnSpPr>
          <p:cNvPr id="14" name="直線矢印コネクタ 38">
            <a:extLst>
              <a:ext uri="{FF2B5EF4-FFF2-40B4-BE49-F238E27FC236}">
                <a16:creationId xmlns:a16="http://schemas.microsoft.com/office/drawing/2014/main" id="{CB4FAAA1-F34F-4FAF-8BB4-E2CF02F6A5CE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3628467" y="3633541"/>
            <a:ext cx="0" cy="42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ローチャート: 判断 41">
            <a:extLst>
              <a:ext uri="{FF2B5EF4-FFF2-40B4-BE49-F238E27FC236}">
                <a16:creationId xmlns:a16="http://schemas.microsoft.com/office/drawing/2014/main" id="{7E491FCB-B8D2-4A9B-9093-02733A725FE8}"/>
              </a:ext>
            </a:extLst>
          </p:cNvPr>
          <p:cNvSpPr/>
          <p:nvPr/>
        </p:nvSpPr>
        <p:spPr>
          <a:xfrm>
            <a:off x="2319560" y="4057491"/>
            <a:ext cx="2617813" cy="8049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highlight>
                  <a:srgbClr val="FF0000"/>
                </a:highlight>
              </a:rPr>
              <a:t>Error message in log ?</a:t>
            </a:r>
            <a:endParaRPr kumimoji="1" lang="ja-JP" altLang="en-US" sz="1400" dirty="0">
              <a:highlight>
                <a:srgbClr val="FF0000"/>
              </a:highlight>
            </a:endParaRPr>
          </a:p>
        </p:txBody>
      </p:sp>
      <p:cxnSp>
        <p:nvCxnSpPr>
          <p:cNvPr id="16" name="直線矢印コネクタ 44">
            <a:extLst>
              <a:ext uri="{FF2B5EF4-FFF2-40B4-BE49-F238E27FC236}">
                <a16:creationId xmlns:a16="http://schemas.microsoft.com/office/drawing/2014/main" id="{6E2D4231-B35A-45B0-BE24-D8CC5C0A2CB2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>
            <a:off x="4722621" y="3329759"/>
            <a:ext cx="8148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47">
            <a:extLst>
              <a:ext uri="{FF2B5EF4-FFF2-40B4-BE49-F238E27FC236}">
                <a16:creationId xmlns:a16="http://schemas.microsoft.com/office/drawing/2014/main" id="{02036082-DC36-49AF-9CFC-C9DBCE991B3E}"/>
              </a:ext>
            </a:extLst>
          </p:cNvPr>
          <p:cNvSpPr txBox="1"/>
          <p:nvPr/>
        </p:nvSpPr>
        <p:spPr>
          <a:xfrm>
            <a:off x="4969616" y="302597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18" name="フローチャート: 判断 48">
            <a:extLst>
              <a:ext uri="{FF2B5EF4-FFF2-40B4-BE49-F238E27FC236}">
                <a16:creationId xmlns:a16="http://schemas.microsoft.com/office/drawing/2014/main" id="{9D9E8B2D-FFED-41F5-9807-757CD4AC45A4}"/>
              </a:ext>
            </a:extLst>
          </p:cNvPr>
          <p:cNvSpPr/>
          <p:nvPr/>
        </p:nvSpPr>
        <p:spPr>
          <a:xfrm>
            <a:off x="5537494" y="2927267"/>
            <a:ext cx="1819734" cy="8049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highlight>
                  <a:srgbClr val="FFFF00"/>
                </a:highlight>
              </a:rPr>
              <a:t>Event # &lt; 500 ?</a:t>
            </a:r>
            <a:endParaRPr kumimoji="1" lang="ja-JP" altLang="en-US" sz="1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9" name="テキスト ボックス 81">
            <a:extLst>
              <a:ext uri="{FF2B5EF4-FFF2-40B4-BE49-F238E27FC236}">
                <a16:creationId xmlns:a16="http://schemas.microsoft.com/office/drawing/2014/main" id="{BC552454-80B3-485D-88B4-AE376F5E4203}"/>
              </a:ext>
            </a:extLst>
          </p:cNvPr>
          <p:cNvSpPr txBox="1"/>
          <p:nvPr/>
        </p:nvSpPr>
        <p:spPr>
          <a:xfrm>
            <a:off x="7326400" y="2981159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cxnSp>
        <p:nvCxnSpPr>
          <p:cNvPr id="20" name="直線矢印コネクタ 83">
            <a:extLst>
              <a:ext uri="{FF2B5EF4-FFF2-40B4-BE49-F238E27FC236}">
                <a16:creationId xmlns:a16="http://schemas.microsoft.com/office/drawing/2014/main" id="{2295A39B-D0DB-472D-949C-0A5F372ED70F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>
            <a:off x="7357228" y="3329759"/>
            <a:ext cx="564780" cy="2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ローチャート: 処理 86">
            <a:extLst>
              <a:ext uri="{FF2B5EF4-FFF2-40B4-BE49-F238E27FC236}">
                <a16:creationId xmlns:a16="http://schemas.microsoft.com/office/drawing/2014/main" id="{BE021EA9-CB2E-4DD9-994A-B246515B5C9E}"/>
              </a:ext>
            </a:extLst>
          </p:cNvPr>
          <p:cNvSpPr/>
          <p:nvPr/>
        </p:nvSpPr>
        <p:spPr>
          <a:xfrm>
            <a:off x="7922008" y="2927267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sub-detector experts !”</a:t>
            </a:r>
            <a:endParaRPr kumimoji="1" lang="ja-JP" altLang="en-US" dirty="0"/>
          </a:p>
        </p:txBody>
      </p:sp>
      <p:cxnSp>
        <p:nvCxnSpPr>
          <p:cNvPr id="22" name="直線矢印コネクタ 88">
            <a:extLst>
              <a:ext uri="{FF2B5EF4-FFF2-40B4-BE49-F238E27FC236}">
                <a16:creationId xmlns:a16="http://schemas.microsoft.com/office/drawing/2014/main" id="{91B3EE69-2347-42B8-B06A-2A346EFD583B}"/>
              </a:ext>
            </a:extLst>
          </p:cNvPr>
          <p:cNvCxnSpPr>
            <a:cxnSpLocks/>
            <a:stCxn id="18" idx="2"/>
            <a:endCxn id="23" idx="0"/>
          </p:cNvCxnSpPr>
          <p:nvPr/>
        </p:nvCxnSpPr>
        <p:spPr>
          <a:xfrm flipH="1">
            <a:off x="6442970" y="3732251"/>
            <a:ext cx="4391" cy="3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ローチャート: 処理 91">
            <a:extLst>
              <a:ext uri="{FF2B5EF4-FFF2-40B4-BE49-F238E27FC236}">
                <a16:creationId xmlns:a16="http://schemas.microsoft.com/office/drawing/2014/main" id="{68111AA0-EE67-4008-9A5A-A17E34FD18E4}"/>
              </a:ext>
            </a:extLst>
          </p:cNvPr>
          <p:cNvSpPr/>
          <p:nvPr/>
        </p:nvSpPr>
        <p:spPr>
          <a:xfrm>
            <a:off x="5774755" y="4095026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DAQ expert !”</a:t>
            </a:r>
            <a:endParaRPr kumimoji="1" lang="ja-JP" altLang="en-US" dirty="0"/>
          </a:p>
        </p:txBody>
      </p:sp>
      <p:sp>
        <p:nvSpPr>
          <p:cNvPr id="24" name="フローチャート: 判断 97">
            <a:extLst>
              <a:ext uri="{FF2B5EF4-FFF2-40B4-BE49-F238E27FC236}">
                <a16:creationId xmlns:a16="http://schemas.microsoft.com/office/drawing/2014/main" id="{A5B57CBC-8144-4F4F-AC56-78CE814E0EEA}"/>
              </a:ext>
            </a:extLst>
          </p:cNvPr>
          <p:cNvSpPr/>
          <p:nvPr/>
        </p:nvSpPr>
        <p:spPr>
          <a:xfrm>
            <a:off x="2319559" y="5167206"/>
            <a:ext cx="2617813" cy="8049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highlight>
                  <a:srgbClr val="FF0000"/>
                </a:highlight>
              </a:rPr>
              <a:t>Diagnose with the messages</a:t>
            </a:r>
            <a:endParaRPr kumimoji="1" lang="ja-JP" altLang="en-US" sz="1400" dirty="0">
              <a:highlight>
                <a:srgbClr val="FF0000"/>
              </a:highlight>
            </a:endParaRPr>
          </a:p>
        </p:txBody>
      </p:sp>
      <p:cxnSp>
        <p:nvCxnSpPr>
          <p:cNvPr id="25" name="直線矢印コネクタ 98">
            <a:extLst>
              <a:ext uri="{FF2B5EF4-FFF2-40B4-BE49-F238E27FC236}">
                <a16:creationId xmlns:a16="http://schemas.microsoft.com/office/drawing/2014/main" id="{73068C4D-F973-4EB8-A5C1-E63126522C58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>
            <a:off x="4937373" y="4459983"/>
            <a:ext cx="837382" cy="6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101">
            <a:extLst>
              <a:ext uri="{FF2B5EF4-FFF2-40B4-BE49-F238E27FC236}">
                <a16:creationId xmlns:a16="http://schemas.microsoft.com/office/drawing/2014/main" id="{82F12043-AE37-410F-AA01-103D803B5583}"/>
              </a:ext>
            </a:extLst>
          </p:cNvPr>
          <p:cNvSpPr txBox="1"/>
          <p:nvPr/>
        </p:nvSpPr>
        <p:spPr>
          <a:xfrm>
            <a:off x="5110931" y="409283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27" name="テキスト ボックス 102">
            <a:extLst>
              <a:ext uri="{FF2B5EF4-FFF2-40B4-BE49-F238E27FC236}">
                <a16:creationId xmlns:a16="http://schemas.microsoft.com/office/drawing/2014/main" id="{CD45771B-83CD-416F-B0D0-3326E009ED8B}"/>
              </a:ext>
            </a:extLst>
          </p:cNvPr>
          <p:cNvSpPr txBox="1"/>
          <p:nvPr/>
        </p:nvSpPr>
        <p:spPr>
          <a:xfrm>
            <a:off x="3169874" y="4785222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cxnSp>
        <p:nvCxnSpPr>
          <p:cNvPr id="28" name="直線矢印コネクタ 103">
            <a:extLst>
              <a:ext uri="{FF2B5EF4-FFF2-40B4-BE49-F238E27FC236}">
                <a16:creationId xmlns:a16="http://schemas.microsoft.com/office/drawing/2014/main" id="{07291914-FF00-4EEC-9633-9FE605C6CF42}"/>
              </a:ext>
            </a:extLst>
          </p:cNvPr>
          <p:cNvCxnSpPr>
            <a:cxnSpLocks/>
            <a:stCxn id="15" idx="2"/>
            <a:endCxn id="24" idx="0"/>
          </p:cNvCxnSpPr>
          <p:nvPr/>
        </p:nvCxnSpPr>
        <p:spPr>
          <a:xfrm flipH="1">
            <a:off x="3628466" y="4862475"/>
            <a:ext cx="1" cy="304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107">
            <a:extLst>
              <a:ext uri="{FF2B5EF4-FFF2-40B4-BE49-F238E27FC236}">
                <a16:creationId xmlns:a16="http://schemas.microsoft.com/office/drawing/2014/main" id="{F9F4B9F0-D250-4259-A60B-07718FF7908B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 flipV="1">
            <a:off x="4937372" y="4524858"/>
            <a:ext cx="837383" cy="104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110">
            <a:extLst>
              <a:ext uri="{FF2B5EF4-FFF2-40B4-BE49-F238E27FC236}">
                <a16:creationId xmlns:a16="http://schemas.microsoft.com/office/drawing/2014/main" id="{82011B87-4A67-4EC9-8B50-46635C477FFC}"/>
              </a:ext>
            </a:extLst>
          </p:cNvPr>
          <p:cNvSpPr txBox="1"/>
          <p:nvPr/>
        </p:nvSpPr>
        <p:spPr>
          <a:xfrm>
            <a:off x="4937371" y="4761398"/>
            <a:ext cx="837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DAQ related error</a:t>
            </a:r>
            <a:endParaRPr kumimoji="1" lang="ja-JP" altLang="en-US" dirty="0"/>
          </a:p>
        </p:txBody>
      </p:sp>
      <p:cxnSp>
        <p:nvCxnSpPr>
          <p:cNvPr id="31" name="直線矢印コネクタ 111">
            <a:extLst>
              <a:ext uri="{FF2B5EF4-FFF2-40B4-BE49-F238E27FC236}">
                <a16:creationId xmlns:a16="http://schemas.microsoft.com/office/drawing/2014/main" id="{53139E3B-0EDA-4CD8-8B61-C1304868ACDE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3573876" y="5984842"/>
            <a:ext cx="1627192" cy="34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114">
            <a:extLst>
              <a:ext uri="{FF2B5EF4-FFF2-40B4-BE49-F238E27FC236}">
                <a16:creationId xmlns:a16="http://schemas.microsoft.com/office/drawing/2014/main" id="{1607FF30-A5ED-44E8-9029-D7DE3E4C3B80}"/>
              </a:ext>
            </a:extLst>
          </p:cNvPr>
          <p:cNvSpPr txBox="1"/>
          <p:nvPr/>
        </p:nvSpPr>
        <p:spPr>
          <a:xfrm>
            <a:off x="3826623" y="5776444"/>
            <a:ext cx="100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FEE related error</a:t>
            </a:r>
            <a:endParaRPr kumimoji="1" lang="ja-JP" altLang="en-US" dirty="0"/>
          </a:p>
        </p:txBody>
      </p:sp>
      <p:sp>
        <p:nvSpPr>
          <p:cNvPr id="33" name="フローチャート: 処理 115">
            <a:extLst>
              <a:ext uri="{FF2B5EF4-FFF2-40B4-BE49-F238E27FC236}">
                <a16:creationId xmlns:a16="http://schemas.microsoft.com/office/drawing/2014/main" id="{2F9F8E3E-43F5-44BF-BD06-B87BB26D536C}"/>
              </a:ext>
            </a:extLst>
          </p:cNvPr>
          <p:cNvSpPr/>
          <p:nvPr/>
        </p:nvSpPr>
        <p:spPr>
          <a:xfrm>
            <a:off x="5201068" y="5904957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sub-detector experts !”</a:t>
            </a:r>
            <a:endParaRPr kumimoji="1" lang="ja-JP" altLang="en-US" dirty="0"/>
          </a:p>
        </p:txBody>
      </p:sp>
      <p:sp>
        <p:nvSpPr>
          <p:cNvPr id="34" name="テキスト ボックス 117">
            <a:extLst>
              <a:ext uri="{FF2B5EF4-FFF2-40B4-BE49-F238E27FC236}">
                <a16:creationId xmlns:a16="http://schemas.microsoft.com/office/drawing/2014/main" id="{E9C1C59D-8AB8-43AE-BE61-9615CB2C4934}"/>
              </a:ext>
            </a:extLst>
          </p:cNvPr>
          <p:cNvSpPr txBox="1"/>
          <p:nvPr/>
        </p:nvSpPr>
        <p:spPr>
          <a:xfrm>
            <a:off x="7357228" y="398229"/>
            <a:ext cx="2988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Source of information :</a:t>
            </a:r>
          </a:p>
          <a:p>
            <a:r>
              <a:rPr kumimoji="1" lang="en-US" altLang="ja-JP" dirty="0" err="1"/>
              <a:t>Yellos</a:t>
            </a:r>
            <a:r>
              <a:rPr kumimoji="1" lang="en-US" altLang="ja-JP" dirty="0"/>
              <a:t> = </a:t>
            </a:r>
            <a:r>
              <a:rPr kumimoji="1" lang="en-US" altLang="ja-JP" dirty="0" err="1"/>
              <a:t>statft</a:t>
            </a:r>
            <a:endParaRPr kumimoji="1" lang="en-US" altLang="ja-JP" dirty="0"/>
          </a:p>
          <a:p>
            <a:r>
              <a:rPr kumimoji="1" lang="en-US" altLang="ja-JP" dirty="0"/>
              <a:t>Sky blue = run controller state</a:t>
            </a:r>
          </a:p>
          <a:p>
            <a:r>
              <a:rPr kumimoji="1" lang="en-US" altLang="ja-JP" dirty="0"/>
              <a:t>Red = Log</a:t>
            </a:r>
            <a:endParaRPr kumimoji="1" lang="ja-JP" altLang="en-US" dirty="0"/>
          </a:p>
        </p:txBody>
      </p:sp>
      <p:pic>
        <p:nvPicPr>
          <p:cNvPr id="35" name="Picture 2" descr="「slow control Belle II Konno pdf  &quot;state machine&quot;」の画像検索結果">
            <a:extLst>
              <a:ext uri="{FF2B5EF4-FFF2-40B4-BE49-F238E27FC236}">
                <a16:creationId xmlns:a16="http://schemas.microsoft.com/office/drawing/2014/main" id="{21329DC9-B7D0-48EF-AB2B-45BEFB05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62" y="4656476"/>
            <a:ext cx="2858987" cy="167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119">
            <a:extLst>
              <a:ext uri="{FF2B5EF4-FFF2-40B4-BE49-F238E27FC236}">
                <a16:creationId xmlns:a16="http://schemas.microsoft.com/office/drawing/2014/main" id="{77308922-E653-4CF0-814E-E9E6D90C782E}"/>
              </a:ext>
            </a:extLst>
          </p:cNvPr>
          <p:cNvSpPr txBox="1"/>
          <p:nvPr/>
        </p:nvSpPr>
        <p:spPr>
          <a:xfrm>
            <a:off x="8259085" y="4188691"/>
            <a:ext cx="203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Run controller state</a:t>
            </a:r>
            <a:endParaRPr kumimoji="1" lang="ja-JP" altLang="en-US" dirty="0"/>
          </a:p>
        </p:txBody>
      </p:sp>
      <p:sp>
        <p:nvSpPr>
          <p:cNvPr id="37" name="テキスト ボックス 120">
            <a:extLst>
              <a:ext uri="{FF2B5EF4-FFF2-40B4-BE49-F238E27FC236}">
                <a16:creationId xmlns:a16="http://schemas.microsoft.com/office/drawing/2014/main" id="{E5517879-2CC4-4033-A06E-660A09A499E1}"/>
              </a:ext>
            </a:extLst>
          </p:cNvPr>
          <p:cNvSpPr txBox="1"/>
          <p:nvPr/>
        </p:nvSpPr>
        <p:spPr>
          <a:xfrm>
            <a:off x="7572782" y="5804587"/>
            <a:ext cx="100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or FATAL</a:t>
            </a:r>
          </a:p>
          <a:p>
            <a:endParaRPr kumimoji="1" lang="ja-JP" altLang="en-US" dirty="0"/>
          </a:p>
        </p:txBody>
      </p:sp>
      <p:pic>
        <p:nvPicPr>
          <p:cNvPr id="38" name="Picture 8" descr="Image result for checkmark green png">
            <a:extLst>
              <a:ext uri="{FF2B5EF4-FFF2-40B4-BE49-F238E27FC236}">
                <a16:creationId xmlns:a16="http://schemas.microsoft.com/office/drawing/2014/main" id="{D11938A9-6C07-4349-A0B1-9B86A9140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18" y="2738480"/>
            <a:ext cx="362734" cy="3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85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D34E054-6CE4-445D-8F61-C7B8937FA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6" y="831049"/>
            <a:ext cx="10807228" cy="51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07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1445-F702-490C-8FB8-39CF1B60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Log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98CB-4329-4439-BC5B-38FC9F243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Calling queries for log records repeatedly cause the node to get stuck</a:t>
            </a:r>
          </a:p>
          <a:p>
            <a:endParaRPr lang="en-US" dirty="0"/>
          </a:p>
          <a:p>
            <a:r>
              <a:rPr lang="en-US" dirty="0"/>
              <a:t>Solution: call logs during the time of the detected error and two cycles after</a:t>
            </a:r>
          </a:p>
          <a:p>
            <a:endParaRPr lang="en-US" dirty="0"/>
          </a:p>
          <a:p>
            <a:r>
              <a:rPr lang="en-US" dirty="0"/>
              <a:t>If no match is found in the logs database, output a default message</a:t>
            </a:r>
          </a:p>
        </p:txBody>
      </p:sp>
    </p:spTree>
    <p:extLst>
      <p:ext uri="{BB962C8B-B14F-4D97-AF65-F5344CB8AC3E}">
        <p14:creationId xmlns:p14="http://schemas.microsoft.com/office/powerpoint/2010/main" val="3548105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06BC0B-2E84-4337-B2EF-9FADB10DE49F}"/>
              </a:ext>
            </a:extLst>
          </p:cNvPr>
          <p:cNvSpPr/>
          <p:nvPr/>
        </p:nvSpPr>
        <p:spPr>
          <a:xfrm>
            <a:off x="766563" y="706333"/>
            <a:ext cx="2425624" cy="108413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error state in SLC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AB95BD-1E13-4432-A932-2F8B5EA4F438}"/>
              </a:ext>
            </a:extLst>
          </p:cNvPr>
          <p:cNvSpPr/>
          <p:nvPr/>
        </p:nvSpPr>
        <p:spPr>
          <a:xfrm>
            <a:off x="1450081" y="2344861"/>
            <a:ext cx="2425624" cy="108413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Check 3 times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EB246-314B-4D36-98DA-CAAB8FA31078}"/>
              </a:ext>
            </a:extLst>
          </p:cNvPr>
          <p:cNvSpPr/>
          <p:nvPr/>
        </p:nvSpPr>
        <p:spPr>
          <a:xfrm>
            <a:off x="6465578" y="1189878"/>
            <a:ext cx="2425624" cy="108413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Pull FATAL and ERROR logs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F15382-44D8-4E52-8002-8E09FB9E273E}"/>
              </a:ext>
            </a:extLst>
          </p:cNvPr>
          <p:cNvSpPr/>
          <p:nvPr/>
        </p:nvSpPr>
        <p:spPr>
          <a:xfrm>
            <a:off x="6465578" y="2589716"/>
            <a:ext cx="2425624" cy="12169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Match against vector of diagnosed messages in program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7A7521-147B-47A9-87E9-E00FD77EA02D}"/>
              </a:ext>
            </a:extLst>
          </p:cNvPr>
          <p:cNvCxnSpPr/>
          <p:nvPr/>
        </p:nvCxnSpPr>
        <p:spPr>
          <a:xfrm flipV="1">
            <a:off x="5891583" y="2886931"/>
            <a:ext cx="0" cy="1411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D2271D4-9289-40D0-B3F7-894D81E71954}"/>
              </a:ext>
            </a:extLst>
          </p:cNvPr>
          <p:cNvSpPr/>
          <p:nvPr/>
        </p:nvSpPr>
        <p:spPr>
          <a:xfrm>
            <a:off x="654320" y="5371416"/>
            <a:ext cx="4093803" cy="108413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no match was found, tell the shifters “undiagnosed message”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0067F58-51D4-4950-B144-F37F08A42F9D}"/>
              </a:ext>
            </a:extLst>
          </p:cNvPr>
          <p:cNvSpPr/>
          <p:nvPr/>
        </p:nvSpPr>
        <p:spPr>
          <a:xfrm rot="8471469">
            <a:off x="3708570" y="4347412"/>
            <a:ext cx="2171473" cy="231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2FC24B9-1844-456E-A1B1-BAD62054B512}"/>
              </a:ext>
            </a:extLst>
          </p:cNvPr>
          <p:cNvSpPr/>
          <p:nvPr/>
        </p:nvSpPr>
        <p:spPr>
          <a:xfrm rot="3907648">
            <a:off x="2049795" y="1831256"/>
            <a:ext cx="677824" cy="290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82A50E-EE8F-446B-BAD6-8246FE34B55D}"/>
              </a:ext>
            </a:extLst>
          </p:cNvPr>
          <p:cNvSpPr/>
          <p:nvPr/>
        </p:nvSpPr>
        <p:spPr>
          <a:xfrm rot="5400000">
            <a:off x="7631402" y="-1213273"/>
            <a:ext cx="97643" cy="3663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4D874E-A49F-4441-B673-C474B10F0132}"/>
              </a:ext>
            </a:extLst>
          </p:cNvPr>
          <p:cNvSpPr/>
          <p:nvPr/>
        </p:nvSpPr>
        <p:spPr>
          <a:xfrm rot="5400000">
            <a:off x="7631401" y="2377546"/>
            <a:ext cx="97643" cy="3663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F6D78E-D79E-4558-8D45-ACEC3E644F63}"/>
              </a:ext>
            </a:extLst>
          </p:cNvPr>
          <p:cNvSpPr/>
          <p:nvPr/>
        </p:nvSpPr>
        <p:spPr>
          <a:xfrm>
            <a:off x="5848688" y="569446"/>
            <a:ext cx="97643" cy="3663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19A760A-8DB1-4FBC-9D8D-CFE69E5DADB7}"/>
              </a:ext>
            </a:extLst>
          </p:cNvPr>
          <p:cNvSpPr/>
          <p:nvPr/>
        </p:nvSpPr>
        <p:spPr>
          <a:xfrm>
            <a:off x="5848688" y="538585"/>
            <a:ext cx="1833368" cy="171159"/>
          </a:xfrm>
          <a:prstGeom prst="rightArrow">
            <a:avLst>
              <a:gd name="adj1" fmla="val 50000"/>
              <a:gd name="adj2" fmla="val 225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DA58BC-C6D9-4705-9B74-DFC7E474AA38}"/>
              </a:ext>
            </a:extLst>
          </p:cNvPr>
          <p:cNvSpPr/>
          <p:nvPr/>
        </p:nvSpPr>
        <p:spPr>
          <a:xfrm>
            <a:off x="9414116" y="578346"/>
            <a:ext cx="97643" cy="3663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1A2C33A-7163-4380-B6F3-B5EE82D21611}"/>
              </a:ext>
            </a:extLst>
          </p:cNvPr>
          <p:cNvSpPr/>
          <p:nvPr/>
        </p:nvSpPr>
        <p:spPr>
          <a:xfrm rot="10800000">
            <a:off x="7678390" y="4123501"/>
            <a:ext cx="1833368" cy="171159"/>
          </a:xfrm>
          <a:prstGeom prst="rightArrow">
            <a:avLst>
              <a:gd name="adj1" fmla="val 50000"/>
              <a:gd name="adj2" fmla="val 225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06D6902-4AEC-4167-9231-13A992401C8B}"/>
              </a:ext>
            </a:extLst>
          </p:cNvPr>
          <p:cNvSpPr/>
          <p:nvPr/>
        </p:nvSpPr>
        <p:spPr>
          <a:xfrm rot="20827204">
            <a:off x="3764828" y="2564382"/>
            <a:ext cx="1654499" cy="262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16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D67C4-CACB-480D-B5BE-58B81795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35FA0-FDC6-47BF-A927-EBABE520F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561"/>
            <a:ext cx="10515600" cy="4351338"/>
          </a:xfrm>
        </p:spPr>
        <p:txBody>
          <a:bodyPr/>
          <a:lstStyle/>
          <a:p>
            <a:r>
              <a:rPr lang="en-US" dirty="0"/>
              <a:t>Using two different commands, we can make two different error log messages appear in the database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can use two different strings in my program to match and return different messages to the shifters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19BD8-6EDD-4FA7-A0D2-CF68CB731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58" y="2754161"/>
            <a:ext cx="6968883" cy="1073446"/>
          </a:xfrm>
          <a:prstGeom prst="rect">
            <a:avLst/>
          </a:prstGeom>
        </p:spPr>
      </p:pic>
      <p:pic>
        <p:nvPicPr>
          <p:cNvPr id="7" name="Picture 6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EB52D345-B62C-48FB-92E4-EE6D695C8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77" y="5107369"/>
            <a:ext cx="7012444" cy="14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0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20596"/>
          <a:stretch/>
        </p:blipFill>
        <p:spPr>
          <a:xfrm>
            <a:off x="1524001" y="2220272"/>
            <a:ext cx="8604985" cy="463772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961" y="510139"/>
            <a:ext cx="3723989" cy="24964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15403" y="-105414"/>
            <a:ext cx="5965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When errors occur, currently we check; </a:t>
            </a:r>
            <a:endParaRPr kumimoji="1" lang="ja-JP" altLang="en-US" sz="2800" u="sng" dirty="0"/>
          </a:p>
        </p:txBody>
      </p:sp>
      <p:sp>
        <p:nvSpPr>
          <p:cNvPr id="7" name="円/楕円 6"/>
          <p:cNvSpPr/>
          <p:nvPr/>
        </p:nvSpPr>
        <p:spPr>
          <a:xfrm>
            <a:off x="1591378" y="5082140"/>
            <a:ext cx="2906829" cy="1559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527534" y="325473"/>
            <a:ext cx="4140467" cy="2879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209810" y="2656573"/>
            <a:ext cx="1491554" cy="6256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37042" y="50821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48397" y="1561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94643" y="2364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77427" y="392442"/>
            <a:ext cx="40096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1, log message from DAQ processes</a:t>
            </a:r>
          </a:p>
          <a:p>
            <a:r>
              <a:rPr lang="en-US" altLang="ja-JP" dirty="0"/>
              <a:t>2, output of </a:t>
            </a:r>
            <a:r>
              <a:rPr lang="en-US" altLang="ja-JP" dirty="0" err="1"/>
              <a:t>statft</a:t>
            </a:r>
            <a:endParaRPr lang="en-US" altLang="ja-JP" dirty="0"/>
          </a:p>
          <a:p>
            <a:r>
              <a:rPr kumimoji="1" lang="en-US" altLang="ja-JP" dirty="0"/>
              <a:t>3, status indicator of </a:t>
            </a:r>
            <a:r>
              <a:rPr kumimoji="1" lang="en-US" altLang="ja-JP" dirty="0" err="1"/>
              <a:t>SLC</a:t>
            </a:r>
            <a:r>
              <a:rPr kumimoji="1" lang="en-US" altLang="ja-JP" dirty="0"/>
              <a:t> system</a:t>
            </a:r>
          </a:p>
          <a:p>
            <a:r>
              <a:rPr lang="en-US" altLang="ja-JP" dirty="0"/>
              <a:t>-&gt; </a:t>
            </a:r>
          </a:p>
          <a:p>
            <a:r>
              <a:rPr lang="en-US" altLang="ja-JP" dirty="0"/>
              <a:t>Diagnose these info. and provide shifters</a:t>
            </a:r>
          </a:p>
          <a:p>
            <a:r>
              <a:rPr lang="en-US" altLang="ja-JP" dirty="0"/>
              <a:t>what to do.</a:t>
            </a:r>
          </a:p>
        </p:txBody>
      </p:sp>
      <p:sp>
        <p:nvSpPr>
          <p:cNvPr id="15" name="右矢印 14"/>
          <p:cNvSpPr/>
          <p:nvPr/>
        </p:nvSpPr>
        <p:spPr>
          <a:xfrm rot="2444873">
            <a:off x="5002205" y="3201030"/>
            <a:ext cx="2481943" cy="2092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21426950">
            <a:off x="4616656" y="4777938"/>
            <a:ext cx="2481943" cy="2092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 rot="6547333">
            <a:off x="7199776" y="3202575"/>
            <a:ext cx="2481943" cy="2092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雲 17"/>
          <p:cNvSpPr/>
          <p:nvPr/>
        </p:nvSpPr>
        <p:spPr>
          <a:xfrm>
            <a:off x="6762474" y="5152023"/>
            <a:ext cx="2688077" cy="1654563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Message windows to shifters ?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D2449C-232D-453D-9746-D7821733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A766-3362-49AE-B2A9-F6B0901B9A0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479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901E15D0-FA96-4A5F-981E-E1E5B1FD2CAC}"/>
              </a:ext>
            </a:extLst>
          </p:cNvPr>
          <p:cNvSpPr txBox="1"/>
          <p:nvPr/>
        </p:nvSpPr>
        <p:spPr>
          <a:xfrm>
            <a:off x="8637511" y="5049861"/>
            <a:ext cx="2108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From DAQ database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17515A-9419-428E-8881-3781A2C5978F}"/>
              </a:ext>
            </a:extLst>
          </p:cNvPr>
          <p:cNvSpPr txBox="1"/>
          <p:nvPr/>
        </p:nvSpPr>
        <p:spPr>
          <a:xfrm>
            <a:off x="4873603" y="5049861"/>
            <a:ext cx="1561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In my program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0258EA-7AB9-43E5-B9E5-AE89D8B3C5AD}"/>
              </a:ext>
            </a:extLst>
          </p:cNvPr>
          <p:cNvSpPr txBox="1"/>
          <p:nvPr/>
        </p:nvSpPr>
        <p:spPr>
          <a:xfrm>
            <a:off x="1083426" y="5024473"/>
            <a:ext cx="1962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Output for shifters</a:t>
            </a:r>
          </a:p>
        </p:txBody>
      </p:sp>
      <p:pic>
        <p:nvPicPr>
          <p:cNvPr id="43" name="Picture 4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FD7794-1034-4055-951E-DE01B3968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6" t="53744" r="28100" b="20991"/>
          <a:stretch/>
        </p:blipFill>
        <p:spPr>
          <a:xfrm>
            <a:off x="7525992" y="3812614"/>
            <a:ext cx="4331087" cy="369333"/>
          </a:xfrm>
          <a:prstGeom prst="rect">
            <a:avLst/>
          </a:prstGeom>
        </p:spPr>
      </p:pic>
      <p:pic>
        <p:nvPicPr>
          <p:cNvPr id="44" name="Picture 4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BB868D-A36E-4109-ABF3-E3D63EEE6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1" t="2" r="26758" b="74173"/>
          <a:stretch/>
        </p:blipFill>
        <p:spPr>
          <a:xfrm>
            <a:off x="7468505" y="1263390"/>
            <a:ext cx="4385841" cy="36933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929F017-0789-4EEF-93D1-C4168296841A}"/>
              </a:ext>
            </a:extLst>
          </p:cNvPr>
          <p:cNvSpPr txBox="1"/>
          <p:nvPr/>
        </p:nvSpPr>
        <p:spPr>
          <a:xfrm>
            <a:off x="4439673" y="3812615"/>
            <a:ext cx="242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“Invalid </a:t>
            </a:r>
            <a:r>
              <a:rPr lang="en-US" dirty="0" err="1"/>
              <a:t>event_number</a:t>
            </a:r>
            <a:r>
              <a:rPr lang="en-US" dirty="0"/>
              <a:t>”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16CD88-E993-4743-AED6-87312204782C}"/>
              </a:ext>
            </a:extLst>
          </p:cNvPr>
          <p:cNvSpPr txBox="1"/>
          <p:nvPr/>
        </p:nvSpPr>
        <p:spPr>
          <a:xfrm>
            <a:off x="4584773" y="1263390"/>
            <a:ext cx="213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“Invalid Magic word”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D99438-5616-4F5A-BBD7-85656BDEBE2F}"/>
              </a:ext>
            </a:extLst>
          </p:cNvPr>
          <p:cNvSpPr txBox="1"/>
          <p:nvPr/>
        </p:nvSpPr>
        <p:spPr>
          <a:xfrm>
            <a:off x="1137039" y="1263390"/>
            <a:ext cx="185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“Call DAQ expert”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7A0707-5745-4589-A9F6-BA41EC6A4106}"/>
              </a:ext>
            </a:extLst>
          </p:cNvPr>
          <p:cNvSpPr txBox="1"/>
          <p:nvPr/>
        </p:nvSpPr>
        <p:spPr>
          <a:xfrm>
            <a:off x="740078" y="3812615"/>
            <a:ext cx="264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“Call sub-detector expert”</a:t>
            </a:r>
          </a:p>
        </p:txBody>
      </p:sp>
    </p:spTree>
    <p:extLst>
      <p:ext uri="{BB962C8B-B14F-4D97-AF65-F5344CB8AC3E}">
        <p14:creationId xmlns:p14="http://schemas.microsoft.com/office/powerpoint/2010/main" val="4175777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E6F8-6948-46C6-B0F3-41E18F4A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both cases:</a:t>
            </a: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C0DF259C-50DB-452B-AA83-595F60023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22" y="1551097"/>
            <a:ext cx="6458955" cy="50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30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E6F8-6948-46C6-B0F3-41E18F4A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both cases:</a:t>
            </a: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C0DF259C-50DB-452B-AA83-595F60023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22" y="1551097"/>
            <a:ext cx="6458955" cy="500730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7F16D64-720F-4471-A9E9-1B351C0AD23D}"/>
              </a:ext>
            </a:extLst>
          </p:cNvPr>
          <p:cNvSpPr/>
          <p:nvPr/>
        </p:nvSpPr>
        <p:spPr>
          <a:xfrm>
            <a:off x="4539147" y="3301696"/>
            <a:ext cx="1483847" cy="7446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17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5290F4B2-059A-4081-90A4-D566FA0CECA0}"/>
              </a:ext>
            </a:extLst>
          </p:cNvPr>
          <p:cNvSpPr/>
          <p:nvPr/>
        </p:nvSpPr>
        <p:spPr>
          <a:xfrm>
            <a:off x="1842654" y="141727"/>
            <a:ext cx="44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u="sng" dirty="0"/>
              <a:t>Flow chart for analyzing BUSY</a:t>
            </a:r>
          </a:p>
        </p:txBody>
      </p:sp>
      <p:sp>
        <p:nvSpPr>
          <p:cNvPr id="5" name="フローチャート: 端子 3">
            <a:extLst>
              <a:ext uri="{FF2B5EF4-FFF2-40B4-BE49-F238E27FC236}">
                <a16:creationId xmlns:a16="http://schemas.microsoft.com/office/drawing/2014/main" id="{92B5F804-0DFA-4B3C-B578-36D9FBD01939}"/>
              </a:ext>
            </a:extLst>
          </p:cNvPr>
          <p:cNvSpPr/>
          <p:nvPr/>
        </p:nvSpPr>
        <p:spPr>
          <a:xfrm>
            <a:off x="2600746" y="725806"/>
            <a:ext cx="2055446" cy="39076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highlight>
                  <a:srgbClr val="FFFF00"/>
                </a:highlight>
              </a:rPr>
              <a:t>BUSY in </a:t>
            </a:r>
            <a:r>
              <a:rPr kumimoji="1" lang="en-US" altLang="ja-JP" dirty="0" err="1">
                <a:solidFill>
                  <a:schemeClr val="tx1"/>
                </a:solidFill>
                <a:highlight>
                  <a:srgbClr val="FFFF00"/>
                </a:highlight>
              </a:rPr>
              <a:t>statft</a:t>
            </a:r>
            <a:r>
              <a:rPr kumimoji="1" lang="en-US" altLang="ja-JP" dirty="0">
                <a:solidFill>
                  <a:schemeClr val="tx1"/>
                </a:solidFill>
                <a:highlight>
                  <a:srgbClr val="FFFF00"/>
                </a:highlight>
              </a:rPr>
              <a:t> ! 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B0F663C-8053-44CE-BFB6-1C0C6743925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3628469" y="1116575"/>
            <a:ext cx="7814" cy="517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ローチャート: 判断 9">
            <a:extLst>
              <a:ext uri="{FF2B5EF4-FFF2-40B4-BE49-F238E27FC236}">
                <a16:creationId xmlns:a16="http://schemas.microsoft.com/office/drawing/2014/main" id="{04163D9A-4769-4D1C-B08D-6928EC035D60}"/>
              </a:ext>
            </a:extLst>
          </p:cNvPr>
          <p:cNvSpPr/>
          <p:nvPr/>
        </p:nvSpPr>
        <p:spPr>
          <a:xfrm>
            <a:off x="2608560" y="1634143"/>
            <a:ext cx="2055446" cy="52322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BUSY source ? </a:t>
            </a:r>
            <a:endParaRPr kumimoji="1" lang="ja-JP" altLang="en-US" sz="1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8" name="直線矢印コネクタ 21">
            <a:extLst>
              <a:ext uri="{FF2B5EF4-FFF2-40B4-BE49-F238E27FC236}">
                <a16:creationId xmlns:a16="http://schemas.microsoft.com/office/drawing/2014/main" id="{10047510-13FF-4DD0-A210-FA5C3C36B326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flipH="1">
            <a:off x="3628467" y="2157363"/>
            <a:ext cx="7816" cy="868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22">
            <a:extLst>
              <a:ext uri="{FF2B5EF4-FFF2-40B4-BE49-F238E27FC236}">
                <a16:creationId xmlns:a16="http://schemas.microsoft.com/office/drawing/2014/main" id="{0F3D2D01-4A53-44DD-985E-4A38DF707FC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664006" y="1874416"/>
            <a:ext cx="925002" cy="21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25">
            <a:extLst>
              <a:ext uri="{FF2B5EF4-FFF2-40B4-BE49-F238E27FC236}">
                <a16:creationId xmlns:a16="http://schemas.microsoft.com/office/drawing/2014/main" id="{593AD2C0-911E-4B31-9063-78C392BAEA9D}"/>
              </a:ext>
            </a:extLst>
          </p:cNvPr>
          <p:cNvSpPr txBox="1"/>
          <p:nvPr/>
        </p:nvSpPr>
        <p:spPr>
          <a:xfrm>
            <a:off x="4910305" y="1566581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FEE</a:t>
            </a:r>
            <a:endParaRPr kumimoji="1" lang="ja-JP" altLang="en-US" dirty="0"/>
          </a:p>
        </p:txBody>
      </p:sp>
      <p:sp>
        <p:nvSpPr>
          <p:cNvPr id="11" name="フローチャート: 処理 26">
            <a:extLst>
              <a:ext uri="{FF2B5EF4-FFF2-40B4-BE49-F238E27FC236}">
                <a16:creationId xmlns:a16="http://schemas.microsoft.com/office/drawing/2014/main" id="{B0790C00-BEEC-4F42-8F7C-D992262F5AC8}"/>
              </a:ext>
            </a:extLst>
          </p:cNvPr>
          <p:cNvSpPr/>
          <p:nvPr/>
        </p:nvSpPr>
        <p:spPr>
          <a:xfrm>
            <a:off x="5589008" y="1444584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sub-detector experts !”</a:t>
            </a:r>
            <a:endParaRPr kumimoji="1" lang="ja-JP" altLang="en-US" dirty="0"/>
          </a:p>
        </p:txBody>
      </p:sp>
      <p:sp>
        <p:nvSpPr>
          <p:cNvPr id="12" name="テキスト ボックス 30">
            <a:extLst>
              <a:ext uri="{FF2B5EF4-FFF2-40B4-BE49-F238E27FC236}">
                <a16:creationId xmlns:a16="http://schemas.microsoft.com/office/drawing/2014/main" id="{34B1C9CE-8021-4835-AD16-BC48C131BBBD}"/>
              </a:ext>
            </a:extLst>
          </p:cNvPr>
          <p:cNvSpPr txBox="1"/>
          <p:nvPr/>
        </p:nvSpPr>
        <p:spPr>
          <a:xfrm>
            <a:off x="2703465" y="2439127"/>
            <a:ext cx="932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COPPER</a:t>
            </a:r>
            <a:endParaRPr kumimoji="1" lang="ja-JP" altLang="en-US" dirty="0"/>
          </a:p>
        </p:txBody>
      </p:sp>
      <p:sp>
        <p:nvSpPr>
          <p:cNvPr id="13" name="フローチャート: 判断 32">
            <a:extLst>
              <a:ext uri="{FF2B5EF4-FFF2-40B4-BE49-F238E27FC236}">
                <a16:creationId xmlns:a16="http://schemas.microsoft.com/office/drawing/2014/main" id="{323ECDA5-AC43-4B7C-8067-CBDB5054F5F7}"/>
              </a:ext>
            </a:extLst>
          </p:cNvPr>
          <p:cNvSpPr/>
          <p:nvPr/>
        </p:nvSpPr>
        <p:spPr>
          <a:xfrm>
            <a:off x="2534313" y="3025977"/>
            <a:ext cx="2188308" cy="60756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highlight>
                  <a:srgbClr val="00FFFF"/>
                </a:highlight>
              </a:rPr>
              <a:t>ERROR state of SLC ?</a:t>
            </a:r>
            <a:endParaRPr kumimoji="1" lang="ja-JP" altLang="en-US" sz="1400" b="1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cxnSp>
        <p:nvCxnSpPr>
          <p:cNvPr id="14" name="直線矢印コネクタ 38">
            <a:extLst>
              <a:ext uri="{FF2B5EF4-FFF2-40B4-BE49-F238E27FC236}">
                <a16:creationId xmlns:a16="http://schemas.microsoft.com/office/drawing/2014/main" id="{CB4FAAA1-F34F-4FAF-8BB4-E2CF02F6A5CE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3628467" y="3633541"/>
            <a:ext cx="0" cy="42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ローチャート: 判断 41">
            <a:extLst>
              <a:ext uri="{FF2B5EF4-FFF2-40B4-BE49-F238E27FC236}">
                <a16:creationId xmlns:a16="http://schemas.microsoft.com/office/drawing/2014/main" id="{7E491FCB-B8D2-4A9B-9093-02733A725FE8}"/>
              </a:ext>
            </a:extLst>
          </p:cNvPr>
          <p:cNvSpPr/>
          <p:nvPr/>
        </p:nvSpPr>
        <p:spPr>
          <a:xfrm>
            <a:off x="2319560" y="4057491"/>
            <a:ext cx="2617813" cy="8049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highlight>
                  <a:srgbClr val="FF0000"/>
                </a:highlight>
              </a:rPr>
              <a:t>Error message in log ?</a:t>
            </a:r>
            <a:endParaRPr kumimoji="1" lang="ja-JP" altLang="en-US" sz="1400" dirty="0">
              <a:highlight>
                <a:srgbClr val="FF0000"/>
              </a:highlight>
            </a:endParaRPr>
          </a:p>
        </p:txBody>
      </p:sp>
      <p:cxnSp>
        <p:nvCxnSpPr>
          <p:cNvPr id="16" name="直線矢印コネクタ 44">
            <a:extLst>
              <a:ext uri="{FF2B5EF4-FFF2-40B4-BE49-F238E27FC236}">
                <a16:creationId xmlns:a16="http://schemas.microsoft.com/office/drawing/2014/main" id="{6E2D4231-B35A-45B0-BE24-D8CC5C0A2CB2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>
            <a:off x="4722621" y="3329759"/>
            <a:ext cx="8148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47">
            <a:extLst>
              <a:ext uri="{FF2B5EF4-FFF2-40B4-BE49-F238E27FC236}">
                <a16:creationId xmlns:a16="http://schemas.microsoft.com/office/drawing/2014/main" id="{02036082-DC36-49AF-9CFC-C9DBCE991B3E}"/>
              </a:ext>
            </a:extLst>
          </p:cNvPr>
          <p:cNvSpPr txBox="1"/>
          <p:nvPr/>
        </p:nvSpPr>
        <p:spPr>
          <a:xfrm>
            <a:off x="4969616" y="302597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18" name="フローチャート: 判断 48">
            <a:extLst>
              <a:ext uri="{FF2B5EF4-FFF2-40B4-BE49-F238E27FC236}">
                <a16:creationId xmlns:a16="http://schemas.microsoft.com/office/drawing/2014/main" id="{9D9E8B2D-FFED-41F5-9807-757CD4AC45A4}"/>
              </a:ext>
            </a:extLst>
          </p:cNvPr>
          <p:cNvSpPr/>
          <p:nvPr/>
        </p:nvSpPr>
        <p:spPr>
          <a:xfrm>
            <a:off x="5537494" y="2927267"/>
            <a:ext cx="1819734" cy="8049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highlight>
                  <a:srgbClr val="FFFF00"/>
                </a:highlight>
              </a:rPr>
              <a:t>Event # &lt; 500 ?</a:t>
            </a:r>
            <a:endParaRPr kumimoji="1" lang="ja-JP" altLang="en-US" sz="1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9" name="テキスト ボックス 81">
            <a:extLst>
              <a:ext uri="{FF2B5EF4-FFF2-40B4-BE49-F238E27FC236}">
                <a16:creationId xmlns:a16="http://schemas.microsoft.com/office/drawing/2014/main" id="{BC552454-80B3-485D-88B4-AE376F5E4203}"/>
              </a:ext>
            </a:extLst>
          </p:cNvPr>
          <p:cNvSpPr txBox="1"/>
          <p:nvPr/>
        </p:nvSpPr>
        <p:spPr>
          <a:xfrm>
            <a:off x="7326400" y="2981159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cxnSp>
        <p:nvCxnSpPr>
          <p:cNvPr id="20" name="直線矢印コネクタ 83">
            <a:extLst>
              <a:ext uri="{FF2B5EF4-FFF2-40B4-BE49-F238E27FC236}">
                <a16:creationId xmlns:a16="http://schemas.microsoft.com/office/drawing/2014/main" id="{2295A39B-D0DB-472D-949C-0A5F372ED70F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>
            <a:off x="7357228" y="3329759"/>
            <a:ext cx="564780" cy="2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ローチャート: 処理 86">
            <a:extLst>
              <a:ext uri="{FF2B5EF4-FFF2-40B4-BE49-F238E27FC236}">
                <a16:creationId xmlns:a16="http://schemas.microsoft.com/office/drawing/2014/main" id="{BE021EA9-CB2E-4DD9-994A-B246515B5C9E}"/>
              </a:ext>
            </a:extLst>
          </p:cNvPr>
          <p:cNvSpPr/>
          <p:nvPr/>
        </p:nvSpPr>
        <p:spPr>
          <a:xfrm>
            <a:off x="7922008" y="2927267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sub-detector experts !”</a:t>
            </a:r>
            <a:endParaRPr kumimoji="1" lang="ja-JP" altLang="en-US" dirty="0"/>
          </a:p>
        </p:txBody>
      </p:sp>
      <p:cxnSp>
        <p:nvCxnSpPr>
          <p:cNvPr id="22" name="直線矢印コネクタ 88">
            <a:extLst>
              <a:ext uri="{FF2B5EF4-FFF2-40B4-BE49-F238E27FC236}">
                <a16:creationId xmlns:a16="http://schemas.microsoft.com/office/drawing/2014/main" id="{91B3EE69-2347-42B8-B06A-2A346EFD583B}"/>
              </a:ext>
            </a:extLst>
          </p:cNvPr>
          <p:cNvCxnSpPr>
            <a:cxnSpLocks/>
            <a:stCxn id="18" idx="2"/>
            <a:endCxn id="23" idx="0"/>
          </p:cNvCxnSpPr>
          <p:nvPr/>
        </p:nvCxnSpPr>
        <p:spPr>
          <a:xfrm flipH="1">
            <a:off x="6442970" y="3732251"/>
            <a:ext cx="4391" cy="3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ローチャート: 処理 91">
            <a:extLst>
              <a:ext uri="{FF2B5EF4-FFF2-40B4-BE49-F238E27FC236}">
                <a16:creationId xmlns:a16="http://schemas.microsoft.com/office/drawing/2014/main" id="{68111AA0-EE67-4008-9A5A-A17E34FD18E4}"/>
              </a:ext>
            </a:extLst>
          </p:cNvPr>
          <p:cNvSpPr/>
          <p:nvPr/>
        </p:nvSpPr>
        <p:spPr>
          <a:xfrm>
            <a:off x="5774755" y="4095026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DAQ expert !”</a:t>
            </a:r>
            <a:endParaRPr kumimoji="1" lang="ja-JP" altLang="en-US" dirty="0"/>
          </a:p>
        </p:txBody>
      </p:sp>
      <p:sp>
        <p:nvSpPr>
          <p:cNvPr id="24" name="フローチャート: 判断 97">
            <a:extLst>
              <a:ext uri="{FF2B5EF4-FFF2-40B4-BE49-F238E27FC236}">
                <a16:creationId xmlns:a16="http://schemas.microsoft.com/office/drawing/2014/main" id="{A5B57CBC-8144-4F4F-AC56-78CE814E0EEA}"/>
              </a:ext>
            </a:extLst>
          </p:cNvPr>
          <p:cNvSpPr/>
          <p:nvPr/>
        </p:nvSpPr>
        <p:spPr>
          <a:xfrm>
            <a:off x="2319559" y="5167206"/>
            <a:ext cx="2617813" cy="8049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highlight>
                  <a:srgbClr val="FF0000"/>
                </a:highlight>
              </a:rPr>
              <a:t>Diagnose with the messages</a:t>
            </a:r>
            <a:endParaRPr kumimoji="1" lang="ja-JP" altLang="en-US" sz="1400" dirty="0">
              <a:highlight>
                <a:srgbClr val="FF0000"/>
              </a:highlight>
            </a:endParaRPr>
          </a:p>
        </p:txBody>
      </p:sp>
      <p:cxnSp>
        <p:nvCxnSpPr>
          <p:cNvPr id="25" name="直線矢印コネクタ 98">
            <a:extLst>
              <a:ext uri="{FF2B5EF4-FFF2-40B4-BE49-F238E27FC236}">
                <a16:creationId xmlns:a16="http://schemas.microsoft.com/office/drawing/2014/main" id="{73068C4D-F973-4EB8-A5C1-E63126522C58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>
            <a:off x="4937373" y="4459983"/>
            <a:ext cx="837382" cy="64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101">
            <a:extLst>
              <a:ext uri="{FF2B5EF4-FFF2-40B4-BE49-F238E27FC236}">
                <a16:creationId xmlns:a16="http://schemas.microsoft.com/office/drawing/2014/main" id="{82F12043-AE37-410F-AA01-103D803B5583}"/>
              </a:ext>
            </a:extLst>
          </p:cNvPr>
          <p:cNvSpPr txBox="1"/>
          <p:nvPr/>
        </p:nvSpPr>
        <p:spPr>
          <a:xfrm>
            <a:off x="5110931" y="409283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27" name="テキスト ボックス 102">
            <a:extLst>
              <a:ext uri="{FF2B5EF4-FFF2-40B4-BE49-F238E27FC236}">
                <a16:creationId xmlns:a16="http://schemas.microsoft.com/office/drawing/2014/main" id="{CD45771B-83CD-416F-B0D0-3326E009ED8B}"/>
              </a:ext>
            </a:extLst>
          </p:cNvPr>
          <p:cNvSpPr txBox="1"/>
          <p:nvPr/>
        </p:nvSpPr>
        <p:spPr>
          <a:xfrm>
            <a:off x="3169874" y="4785222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cxnSp>
        <p:nvCxnSpPr>
          <p:cNvPr id="28" name="直線矢印コネクタ 103">
            <a:extLst>
              <a:ext uri="{FF2B5EF4-FFF2-40B4-BE49-F238E27FC236}">
                <a16:creationId xmlns:a16="http://schemas.microsoft.com/office/drawing/2014/main" id="{07291914-FF00-4EEC-9633-9FE605C6CF42}"/>
              </a:ext>
            </a:extLst>
          </p:cNvPr>
          <p:cNvCxnSpPr>
            <a:cxnSpLocks/>
            <a:stCxn id="15" idx="2"/>
            <a:endCxn id="24" idx="0"/>
          </p:cNvCxnSpPr>
          <p:nvPr/>
        </p:nvCxnSpPr>
        <p:spPr>
          <a:xfrm flipH="1">
            <a:off x="3628466" y="4862475"/>
            <a:ext cx="1" cy="304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107">
            <a:extLst>
              <a:ext uri="{FF2B5EF4-FFF2-40B4-BE49-F238E27FC236}">
                <a16:creationId xmlns:a16="http://schemas.microsoft.com/office/drawing/2014/main" id="{F9F4B9F0-D250-4259-A60B-07718FF7908B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 flipV="1">
            <a:off x="4937372" y="4524858"/>
            <a:ext cx="837383" cy="104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110">
            <a:extLst>
              <a:ext uri="{FF2B5EF4-FFF2-40B4-BE49-F238E27FC236}">
                <a16:creationId xmlns:a16="http://schemas.microsoft.com/office/drawing/2014/main" id="{82011B87-4A67-4EC9-8B50-46635C477FFC}"/>
              </a:ext>
            </a:extLst>
          </p:cNvPr>
          <p:cNvSpPr txBox="1"/>
          <p:nvPr/>
        </p:nvSpPr>
        <p:spPr>
          <a:xfrm>
            <a:off x="4937371" y="4761398"/>
            <a:ext cx="837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DAQ related error</a:t>
            </a:r>
            <a:endParaRPr kumimoji="1" lang="ja-JP" altLang="en-US" dirty="0"/>
          </a:p>
        </p:txBody>
      </p:sp>
      <p:cxnSp>
        <p:nvCxnSpPr>
          <p:cNvPr id="31" name="直線矢印コネクタ 111">
            <a:extLst>
              <a:ext uri="{FF2B5EF4-FFF2-40B4-BE49-F238E27FC236}">
                <a16:creationId xmlns:a16="http://schemas.microsoft.com/office/drawing/2014/main" id="{53139E3B-0EDA-4CD8-8B61-C1304868ACDE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3573876" y="5984842"/>
            <a:ext cx="1627192" cy="34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114">
            <a:extLst>
              <a:ext uri="{FF2B5EF4-FFF2-40B4-BE49-F238E27FC236}">
                <a16:creationId xmlns:a16="http://schemas.microsoft.com/office/drawing/2014/main" id="{1607FF30-A5ED-44E8-9029-D7DE3E4C3B80}"/>
              </a:ext>
            </a:extLst>
          </p:cNvPr>
          <p:cNvSpPr txBox="1"/>
          <p:nvPr/>
        </p:nvSpPr>
        <p:spPr>
          <a:xfrm>
            <a:off x="3826623" y="5776444"/>
            <a:ext cx="100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FEE related error</a:t>
            </a:r>
            <a:endParaRPr kumimoji="1" lang="ja-JP" altLang="en-US" dirty="0"/>
          </a:p>
        </p:txBody>
      </p:sp>
      <p:sp>
        <p:nvSpPr>
          <p:cNvPr id="33" name="フローチャート: 処理 115">
            <a:extLst>
              <a:ext uri="{FF2B5EF4-FFF2-40B4-BE49-F238E27FC236}">
                <a16:creationId xmlns:a16="http://schemas.microsoft.com/office/drawing/2014/main" id="{2F9F8E3E-43F5-44BF-BD06-B87BB26D536C}"/>
              </a:ext>
            </a:extLst>
          </p:cNvPr>
          <p:cNvSpPr/>
          <p:nvPr/>
        </p:nvSpPr>
        <p:spPr>
          <a:xfrm>
            <a:off x="5201068" y="5904957"/>
            <a:ext cx="1336430" cy="859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“Call sub-detector experts !”</a:t>
            </a:r>
            <a:endParaRPr kumimoji="1" lang="ja-JP" altLang="en-US" dirty="0"/>
          </a:p>
        </p:txBody>
      </p:sp>
      <p:sp>
        <p:nvSpPr>
          <p:cNvPr id="34" name="テキスト ボックス 117">
            <a:extLst>
              <a:ext uri="{FF2B5EF4-FFF2-40B4-BE49-F238E27FC236}">
                <a16:creationId xmlns:a16="http://schemas.microsoft.com/office/drawing/2014/main" id="{E9C1C59D-8AB8-43AE-BE61-9615CB2C4934}"/>
              </a:ext>
            </a:extLst>
          </p:cNvPr>
          <p:cNvSpPr txBox="1"/>
          <p:nvPr/>
        </p:nvSpPr>
        <p:spPr>
          <a:xfrm>
            <a:off x="7357228" y="398229"/>
            <a:ext cx="2988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Source of information :</a:t>
            </a:r>
          </a:p>
          <a:p>
            <a:r>
              <a:rPr kumimoji="1" lang="en-US" altLang="ja-JP" dirty="0" err="1"/>
              <a:t>Yellos</a:t>
            </a:r>
            <a:r>
              <a:rPr kumimoji="1" lang="en-US" altLang="ja-JP" dirty="0"/>
              <a:t> = </a:t>
            </a:r>
            <a:r>
              <a:rPr kumimoji="1" lang="en-US" altLang="ja-JP" dirty="0" err="1"/>
              <a:t>statft</a:t>
            </a:r>
            <a:endParaRPr kumimoji="1" lang="en-US" altLang="ja-JP" dirty="0"/>
          </a:p>
          <a:p>
            <a:r>
              <a:rPr kumimoji="1" lang="en-US" altLang="ja-JP" dirty="0"/>
              <a:t>Sky blue = run controller state</a:t>
            </a:r>
          </a:p>
          <a:p>
            <a:r>
              <a:rPr kumimoji="1" lang="en-US" altLang="ja-JP" dirty="0"/>
              <a:t>Red = Log</a:t>
            </a:r>
            <a:endParaRPr kumimoji="1" lang="ja-JP" altLang="en-US" dirty="0"/>
          </a:p>
        </p:txBody>
      </p:sp>
      <p:pic>
        <p:nvPicPr>
          <p:cNvPr id="35" name="Picture 2" descr="「slow control Belle II Konno pdf  &quot;state machine&quot;」の画像検索結果">
            <a:extLst>
              <a:ext uri="{FF2B5EF4-FFF2-40B4-BE49-F238E27FC236}">
                <a16:creationId xmlns:a16="http://schemas.microsoft.com/office/drawing/2014/main" id="{21329DC9-B7D0-48EF-AB2B-45BEFB05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62" y="4656476"/>
            <a:ext cx="2858987" cy="167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119">
            <a:extLst>
              <a:ext uri="{FF2B5EF4-FFF2-40B4-BE49-F238E27FC236}">
                <a16:creationId xmlns:a16="http://schemas.microsoft.com/office/drawing/2014/main" id="{77308922-E653-4CF0-814E-E9E6D90C782E}"/>
              </a:ext>
            </a:extLst>
          </p:cNvPr>
          <p:cNvSpPr txBox="1"/>
          <p:nvPr/>
        </p:nvSpPr>
        <p:spPr>
          <a:xfrm>
            <a:off x="8259085" y="4188691"/>
            <a:ext cx="203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Run controller state</a:t>
            </a:r>
            <a:endParaRPr kumimoji="1" lang="ja-JP" altLang="en-US" dirty="0"/>
          </a:p>
        </p:txBody>
      </p:sp>
      <p:sp>
        <p:nvSpPr>
          <p:cNvPr id="37" name="テキスト ボックス 120">
            <a:extLst>
              <a:ext uri="{FF2B5EF4-FFF2-40B4-BE49-F238E27FC236}">
                <a16:creationId xmlns:a16="http://schemas.microsoft.com/office/drawing/2014/main" id="{E5517879-2CC4-4033-A06E-660A09A499E1}"/>
              </a:ext>
            </a:extLst>
          </p:cNvPr>
          <p:cNvSpPr txBox="1"/>
          <p:nvPr/>
        </p:nvSpPr>
        <p:spPr>
          <a:xfrm>
            <a:off x="7572782" y="5804587"/>
            <a:ext cx="100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or FATAL</a:t>
            </a:r>
          </a:p>
          <a:p>
            <a:endParaRPr kumimoji="1" lang="ja-JP" altLang="en-US" dirty="0"/>
          </a:p>
        </p:txBody>
      </p:sp>
      <p:pic>
        <p:nvPicPr>
          <p:cNvPr id="38" name="Picture 8" descr="Image result for checkmark green png">
            <a:extLst>
              <a:ext uri="{FF2B5EF4-FFF2-40B4-BE49-F238E27FC236}">
                <a16:creationId xmlns:a16="http://schemas.microsoft.com/office/drawing/2014/main" id="{D11938A9-6C07-4349-A0B1-9B86A9140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833" y="3927966"/>
            <a:ext cx="362734" cy="3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99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3F5A60FD-E794-4892-915F-F532EB45C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5" b="23669"/>
          <a:stretch/>
        </p:blipFill>
        <p:spPr>
          <a:xfrm>
            <a:off x="1063468" y="578383"/>
            <a:ext cx="10065063" cy="248411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D50925-BF84-45FA-8C59-C55565ECB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96" y="2020441"/>
            <a:ext cx="9836808" cy="462150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DC5835A-FEFC-46F7-8D05-05E8EC4ECF4F}"/>
              </a:ext>
            </a:extLst>
          </p:cNvPr>
          <p:cNvSpPr/>
          <p:nvPr/>
        </p:nvSpPr>
        <p:spPr>
          <a:xfrm rot="5400000">
            <a:off x="5645187" y="1155321"/>
            <a:ext cx="903449" cy="536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03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AD97-0C41-4FA7-827A-D773BDE9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705B0-FD0A-42B7-848A-D2C169F42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4518"/>
            <a:ext cx="10515600" cy="2636866"/>
          </a:xfrm>
        </p:spPr>
        <p:txBody>
          <a:bodyPr/>
          <a:lstStyle/>
          <a:p>
            <a:r>
              <a:rPr lang="en-US" dirty="0"/>
              <a:t>Eventually things are not supposed to run on ttd11 (where </a:t>
            </a:r>
            <a:r>
              <a:rPr lang="en-US" dirty="0" err="1"/>
              <a:t>statft</a:t>
            </a:r>
            <a:r>
              <a:rPr lang="en-US" dirty="0"/>
              <a:t> is pulled from) so something else needs to be done for the first step</a:t>
            </a:r>
          </a:p>
          <a:p>
            <a:endParaRPr lang="en-US" dirty="0"/>
          </a:p>
          <a:p>
            <a:r>
              <a:rPr lang="en-US" dirty="0"/>
              <a:t>It may be helpful to record new log messages so they can be added into the program later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08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BB9E-7138-49C5-93C6-8892463A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936F-073E-4975-87F7-107E615E0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learned first hand how much work goes into keeping a detector up and running…</a:t>
            </a:r>
          </a:p>
          <a:p>
            <a:endParaRPr lang="en-US" dirty="0"/>
          </a:p>
          <a:p>
            <a:r>
              <a:rPr lang="en-US" dirty="0"/>
              <a:t>The various ways data is communicated / transported between different places</a:t>
            </a:r>
          </a:p>
          <a:p>
            <a:endParaRPr lang="en-US" dirty="0"/>
          </a:p>
          <a:p>
            <a:r>
              <a:rPr lang="en-US" dirty="0"/>
              <a:t>I learned some C++</a:t>
            </a:r>
          </a:p>
          <a:p>
            <a:endParaRPr lang="en-US" dirty="0"/>
          </a:p>
          <a:p>
            <a:r>
              <a:rPr lang="en-US" dirty="0"/>
              <a:t>Tsukuba has very good ramen</a:t>
            </a:r>
          </a:p>
        </p:txBody>
      </p:sp>
    </p:spTree>
    <p:extLst>
      <p:ext uri="{BB962C8B-B14F-4D97-AF65-F5344CB8AC3E}">
        <p14:creationId xmlns:p14="http://schemas.microsoft.com/office/powerpoint/2010/main" val="3879711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529F-0EBD-4720-A057-7602523E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181" y="2571731"/>
            <a:ext cx="8453638" cy="1325563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6600FF"/>
                </a:solidFill>
                <a:latin typeface="Bodoni MT Black" panose="02070A03080606020203" pitchFamily="18" charset="0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83797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3A11-B5F2-46D4-A692-4C2AB66A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F474E-12FB-43F7-B4D3-6AC985EBB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s://i.gyazo.com/424ca2b6fb9073c3dcc507080f3e2033.png">
            <a:extLst>
              <a:ext uri="{FF2B5EF4-FFF2-40B4-BE49-F238E27FC236}">
                <a16:creationId xmlns:a16="http://schemas.microsoft.com/office/drawing/2014/main" id="{3BC9E86F-3F90-4F17-B8DA-DFEA696A4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16" y="535878"/>
            <a:ext cx="8223967" cy="578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1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C361C-3D72-4D63-A403-7A1CF4672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603" y="1253330"/>
            <a:ext cx="4618998" cy="4351338"/>
          </a:xfrm>
        </p:spPr>
        <p:txBody>
          <a:bodyPr/>
          <a:lstStyle/>
          <a:p>
            <a:r>
              <a:rPr lang="en-US" dirty="0"/>
              <a:t>I either get BUSY or errors to deal with</a:t>
            </a:r>
          </a:p>
          <a:p>
            <a:r>
              <a:rPr lang="en-US" dirty="0"/>
              <a:t>There are two places, COPPER and FEE</a:t>
            </a:r>
          </a:p>
          <a:p>
            <a:r>
              <a:rPr lang="en-US" dirty="0"/>
              <a:t>COPPER takes information from the subdetectors to the readout PCs</a:t>
            </a:r>
          </a:p>
          <a:p>
            <a:r>
              <a:rPr lang="en-US" dirty="0"/>
              <a:t>FEE (front end electronics) of subdetectors for collect information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796CE67-ABA2-49BD-AF55-862AF4BC6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" r="58166" b="33337"/>
          <a:stretch/>
        </p:blipFill>
        <p:spPr>
          <a:xfrm>
            <a:off x="776213" y="1086046"/>
            <a:ext cx="4370709" cy="46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7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52D7-1020-4BE2-AC07-0BA1C94C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2496"/>
            <a:ext cx="10515600" cy="1325563"/>
          </a:xfrm>
        </p:spPr>
        <p:txBody>
          <a:bodyPr/>
          <a:lstStyle/>
          <a:p>
            <a:r>
              <a:rPr lang="en-US" dirty="0"/>
              <a:t>High Level Flowchart: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E4A845-F780-4BB0-8C3D-6C6691B7BF6B}"/>
              </a:ext>
            </a:extLst>
          </p:cNvPr>
          <p:cNvSpPr/>
          <p:nvPr/>
        </p:nvSpPr>
        <p:spPr>
          <a:xfrm>
            <a:off x="406400" y="1325562"/>
            <a:ext cx="2815771" cy="2624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Check </a:t>
            </a:r>
            <a:r>
              <a:rPr lang="en-US" sz="2800" dirty="0" err="1">
                <a:solidFill>
                  <a:schemeClr val="tx1"/>
                </a:solidFill>
              </a:rPr>
              <a:t>statft</a:t>
            </a:r>
            <a:r>
              <a:rPr lang="en-US" sz="2800" dirty="0">
                <a:solidFill>
                  <a:schemeClr val="tx1"/>
                </a:solidFill>
              </a:rPr>
              <a:t> 184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Local mode?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Any errors?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First busy check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4F5BE2-3236-4629-9F71-18B3C627C6CF}"/>
              </a:ext>
            </a:extLst>
          </p:cNvPr>
          <p:cNvSpPr/>
          <p:nvPr/>
        </p:nvSpPr>
        <p:spPr>
          <a:xfrm>
            <a:off x="4227285" y="3843790"/>
            <a:ext cx="2815771" cy="2624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Check state of SLC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rcstate</a:t>
            </a:r>
            <a:r>
              <a:rPr lang="en-US" sz="2800" dirty="0">
                <a:solidFill>
                  <a:schemeClr val="tx1"/>
                </a:solidFill>
              </a:rPr>
              <a:t> of the subdetector in ERROR or FATAL?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94F91D-3ED5-4779-8F14-5DBE507EF30B}"/>
              </a:ext>
            </a:extLst>
          </p:cNvPr>
          <p:cNvSpPr/>
          <p:nvPr/>
        </p:nvSpPr>
        <p:spPr>
          <a:xfrm>
            <a:off x="8066314" y="779847"/>
            <a:ext cx="3719286" cy="2912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Check log messages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Do the log messages match any diagnosed cases in .xml file?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ABF4CCBA-2964-4CAF-9E3A-688F7EB655B2}"/>
              </a:ext>
            </a:extLst>
          </p:cNvPr>
          <p:cNvSpPr/>
          <p:nvPr/>
        </p:nvSpPr>
        <p:spPr>
          <a:xfrm rot="2500686">
            <a:off x="3136073" y="2792867"/>
            <a:ext cx="1843314" cy="442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7A67AB06-F747-428E-82DD-C6AD155D5F72}"/>
              </a:ext>
            </a:extLst>
          </p:cNvPr>
          <p:cNvSpPr/>
          <p:nvPr/>
        </p:nvSpPr>
        <p:spPr>
          <a:xfrm rot="19400459">
            <a:off x="7064825" y="4456650"/>
            <a:ext cx="1843314" cy="442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7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55D2F4A-396B-41DF-9486-560F3564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" t="57139" r="68969" b="25518"/>
          <a:stretch/>
        </p:blipFill>
        <p:spPr>
          <a:xfrm>
            <a:off x="547544" y="358588"/>
            <a:ext cx="2710348" cy="10924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2F0FDD-706C-4778-8882-ACC22490D5A3}"/>
              </a:ext>
            </a:extLst>
          </p:cNvPr>
          <p:cNvSpPr/>
          <p:nvPr/>
        </p:nvSpPr>
        <p:spPr>
          <a:xfrm>
            <a:off x="2403722" y="2220430"/>
            <a:ext cx="2442049" cy="1549552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ttd11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D24CC0-95FC-4204-9D1F-59F644FE5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5" y="4539418"/>
            <a:ext cx="3773079" cy="2161729"/>
          </a:xfrm>
          <a:prstGeom prst="rect">
            <a:avLst/>
          </a:prstGeom>
        </p:spPr>
      </p:pic>
      <p:pic>
        <p:nvPicPr>
          <p:cNvPr id="10" name="Picture 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9CB77AB-144F-41C0-AB14-93C543D75F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t="19452" r="2992" b="52753"/>
          <a:stretch/>
        </p:blipFill>
        <p:spPr>
          <a:xfrm>
            <a:off x="3469108" y="206643"/>
            <a:ext cx="4840726" cy="141814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F96D0D-5709-4838-95F1-44D5CBC204F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902718" y="1450994"/>
            <a:ext cx="539332" cy="595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5A663F-9548-4699-AC27-1CE379461C8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871143" y="1624785"/>
            <a:ext cx="2018328" cy="48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05E62E-5B53-4E1F-B707-ECEFB77E75E4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327065" y="3871413"/>
            <a:ext cx="229970" cy="668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CE6F844-72CD-4683-93B9-8702B570E85F}"/>
              </a:ext>
            </a:extLst>
          </p:cNvPr>
          <p:cNvSpPr/>
          <p:nvPr/>
        </p:nvSpPr>
        <p:spPr>
          <a:xfrm>
            <a:off x="5181563" y="2746073"/>
            <a:ext cx="1571454" cy="498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F9D819-4645-4194-AFAC-50C6929F9FDC}"/>
              </a:ext>
            </a:extLst>
          </p:cNvPr>
          <p:cNvSpPr/>
          <p:nvPr/>
        </p:nvSpPr>
        <p:spPr>
          <a:xfrm>
            <a:off x="7088809" y="2225906"/>
            <a:ext cx="3183134" cy="1549552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rospare01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00AF8C-453F-4D9B-9698-F5950D87B05A}"/>
              </a:ext>
            </a:extLst>
          </p:cNvPr>
          <p:cNvCxnSpPr>
            <a:cxnSpLocks/>
          </p:cNvCxnSpPr>
          <p:nvPr/>
        </p:nvCxnSpPr>
        <p:spPr>
          <a:xfrm>
            <a:off x="8680376" y="3720703"/>
            <a:ext cx="310311" cy="884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92EFA9-1091-48B4-A079-8ECD60674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60" y="4774155"/>
            <a:ext cx="3575242" cy="16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0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9F1C-0224-4AED-BD89-3BA6B294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Dealing with errors</a:t>
            </a:r>
          </a:p>
        </p:txBody>
      </p:sp>
    </p:spTree>
    <p:extLst>
      <p:ext uri="{BB962C8B-B14F-4D97-AF65-F5344CB8AC3E}">
        <p14:creationId xmlns:p14="http://schemas.microsoft.com/office/powerpoint/2010/main" val="182449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320B09B5-D028-4F4F-9F9E-554B493D10DC}"/>
              </a:ext>
            </a:extLst>
          </p:cNvPr>
          <p:cNvSpPr/>
          <p:nvPr/>
        </p:nvSpPr>
        <p:spPr>
          <a:xfrm rot="5400000">
            <a:off x="2430430" y="3933802"/>
            <a:ext cx="990600" cy="490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i.gyazo.com/814f79ea12e7f9e4765c078c63721b28.png">
            <a:extLst>
              <a:ext uri="{FF2B5EF4-FFF2-40B4-BE49-F238E27FC236}">
                <a16:creationId xmlns:a16="http://schemas.microsoft.com/office/drawing/2014/main" id="{F162B203-BE9F-4EF7-83C7-FE2765585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" r="5165" b="9957"/>
          <a:stretch/>
        </p:blipFill>
        <p:spPr bwMode="auto">
          <a:xfrm>
            <a:off x="256292" y="297042"/>
            <a:ext cx="5338878" cy="308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gyazo.com/814f79ea12e7f9e4765c078c63721b28.png">
            <a:extLst>
              <a:ext uri="{FF2B5EF4-FFF2-40B4-BE49-F238E27FC236}">
                <a16:creationId xmlns:a16="http://schemas.microsoft.com/office/drawing/2014/main" id="{EBD1BF45-6A89-46F9-89AA-397C490BD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061" r="5166" b="18838"/>
          <a:stretch/>
        </p:blipFill>
        <p:spPr bwMode="auto">
          <a:xfrm>
            <a:off x="256292" y="5231483"/>
            <a:ext cx="5338878" cy="10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gyazo.com/814f79ea12e7f9e4765c078c63721b28.png">
            <a:extLst>
              <a:ext uri="{FF2B5EF4-FFF2-40B4-BE49-F238E27FC236}">
                <a16:creationId xmlns:a16="http://schemas.microsoft.com/office/drawing/2014/main" id="{0929A16A-07B4-40DA-8B63-6C995C25F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859" r="5166" b="37136"/>
          <a:stretch/>
        </p:blipFill>
        <p:spPr bwMode="auto">
          <a:xfrm>
            <a:off x="6774218" y="5369209"/>
            <a:ext cx="5338878" cy="1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.gyazo.com/814f79ea12e7f9e4765c078c63721b28.png">
            <a:extLst>
              <a:ext uri="{FF2B5EF4-FFF2-40B4-BE49-F238E27FC236}">
                <a16:creationId xmlns:a16="http://schemas.microsoft.com/office/drawing/2014/main" id="{64442A00-EEED-42DE-908F-4A6849416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767" r="5166" b="41229"/>
          <a:stretch/>
        </p:blipFill>
        <p:spPr bwMode="auto">
          <a:xfrm>
            <a:off x="6577102" y="3784833"/>
            <a:ext cx="5338878" cy="1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.gyazo.com/814f79ea12e7f9e4765c078c63721b28.png">
            <a:extLst>
              <a:ext uri="{FF2B5EF4-FFF2-40B4-BE49-F238E27FC236}">
                <a16:creationId xmlns:a16="http://schemas.microsoft.com/office/drawing/2014/main" id="{78764AB8-5D50-481C-8BF6-5D7E8075D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061" r="5166" b="44934"/>
          <a:stretch/>
        </p:blipFill>
        <p:spPr bwMode="auto">
          <a:xfrm>
            <a:off x="6096000" y="2200457"/>
            <a:ext cx="5338878" cy="1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F6F22D-AE60-4594-8BE2-25AF6922970F}"/>
              </a:ext>
            </a:extLst>
          </p:cNvPr>
          <p:cNvCxnSpPr>
            <a:cxnSpLocks/>
          </p:cNvCxnSpPr>
          <p:nvPr/>
        </p:nvCxnSpPr>
        <p:spPr>
          <a:xfrm flipV="1">
            <a:off x="5595170" y="2276115"/>
            <a:ext cx="443794" cy="352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969AAC-9135-4E99-B993-DD76B677616D}"/>
              </a:ext>
            </a:extLst>
          </p:cNvPr>
          <p:cNvCxnSpPr>
            <a:cxnSpLocks/>
          </p:cNvCxnSpPr>
          <p:nvPr/>
        </p:nvCxnSpPr>
        <p:spPr>
          <a:xfrm flipV="1">
            <a:off x="5602015" y="3854034"/>
            <a:ext cx="866034" cy="1944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A4F7E2-280F-4F41-9311-404FCDAE952B}"/>
              </a:ext>
            </a:extLst>
          </p:cNvPr>
          <p:cNvCxnSpPr>
            <a:cxnSpLocks/>
          </p:cNvCxnSpPr>
          <p:nvPr/>
        </p:nvCxnSpPr>
        <p:spPr>
          <a:xfrm flipV="1">
            <a:off x="5595170" y="5438410"/>
            <a:ext cx="1062976" cy="360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82B589-153B-45DD-BD31-40306E56E228}"/>
              </a:ext>
            </a:extLst>
          </p:cNvPr>
          <p:cNvCxnSpPr>
            <a:cxnSpLocks/>
          </p:cNvCxnSpPr>
          <p:nvPr/>
        </p:nvCxnSpPr>
        <p:spPr>
          <a:xfrm>
            <a:off x="5595170" y="5798501"/>
            <a:ext cx="1605046" cy="1809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6CF8928-00D3-4CCD-B9EE-DC06C014E13F}"/>
              </a:ext>
            </a:extLst>
          </p:cNvPr>
          <p:cNvSpPr txBox="1"/>
          <p:nvPr/>
        </p:nvSpPr>
        <p:spPr>
          <a:xfrm>
            <a:off x="7412248" y="525643"/>
            <a:ext cx="3253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haroni" panose="020B0604020202020204" pitchFamily="2" charset="-79"/>
                <a:cs typeface="Aharoni" panose="020B0604020202020204" pitchFamily="2" charset="-79"/>
              </a:rPr>
              <a:t>Parsing</a:t>
            </a:r>
          </a:p>
        </p:txBody>
      </p:sp>
    </p:spTree>
    <p:extLst>
      <p:ext uri="{BB962C8B-B14F-4D97-AF65-F5344CB8AC3E}">
        <p14:creationId xmlns:p14="http://schemas.microsoft.com/office/powerpoint/2010/main" val="154794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1028</Words>
  <Application>Microsoft Office PowerPoint</Application>
  <PresentationFormat>Widescreen</PresentationFormat>
  <Paragraphs>279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Aharoni</vt:lpstr>
      <vt:lpstr>Arial</vt:lpstr>
      <vt:lpstr>Bodoni MT Black</vt:lpstr>
      <vt:lpstr>Calibri</vt:lpstr>
      <vt:lpstr>Calibri Light</vt:lpstr>
      <vt:lpstr>Office Theme</vt:lpstr>
      <vt:lpstr>Error Diagnosis System Report</vt:lpstr>
      <vt:lpstr>PowerPoint Presentation</vt:lpstr>
      <vt:lpstr>PowerPoint Presentation</vt:lpstr>
      <vt:lpstr>PowerPoint Presentation</vt:lpstr>
      <vt:lpstr>PowerPoint Presentation</vt:lpstr>
      <vt:lpstr>High Level Flowchart:</vt:lpstr>
      <vt:lpstr>PowerPoint Presentation</vt:lpstr>
      <vt:lpstr>Dealing with errors</vt:lpstr>
      <vt:lpstr>PowerPoint Presentation</vt:lpstr>
      <vt:lpstr>PowerPoint Presentation</vt:lpstr>
      <vt:lpstr>Example 1:</vt:lpstr>
      <vt:lpstr>Example 1:</vt:lpstr>
      <vt:lpstr>PowerPoint Presentation</vt:lpstr>
      <vt:lpstr>PowerPoint Presentation</vt:lpstr>
      <vt:lpstr>PowerPoint Presentation</vt:lpstr>
      <vt:lpstr>PowerPoint Presentation</vt:lpstr>
      <vt:lpstr>Dealing with BUSY</vt:lpstr>
      <vt:lpstr>PowerPoint Presentation</vt:lpstr>
      <vt:lpstr>BUSY from FEE or COPPER?</vt:lpstr>
      <vt:lpstr>Example 2:</vt:lpstr>
      <vt:lpstr>Example 2:</vt:lpstr>
      <vt:lpstr>PowerPoint Presentation</vt:lpstr>
      <vt:lpstr>PowerPoint Presentation</vt:lpstr>
      <vt:lpstr>Example 2:</vt:lpstr>
      <vt:lpstr>PowerPoint Presentation</vt:lpstr>
      <vt:lpstr>PowerPoint Presentation</vt:lpstr>
      <vt:lpstr>Parsing Log Files</vt:lpstr>
      <vt:lpstr>PowerPoint Presentation</vt:lpstr>
      <vt:lpstr>Example 3:</vt:lpstr>
      <vt:lpstr>PowerPoint Presentation</vt:lpstr>
      <vt:lpstr>In both cases:</vt:lpstr>
      <vt:lpstr>In both cases:</vt:lpstr>
      <vt:lpstr>PowerPoint Presentation</vt:lpstr>
      <vt:lpstr>PowerPoint Presentation</vt:lpstr>
      <vt:lpstr>Future Steps</vt:lpstr>
      <vt:lpstr>Conclusion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Diagnosis System Report</dc:title>
  <dc:creator>Layne Fujioka</dc:creator>
  <cp:lastModifiedBy>Layne Fujioka</cp:lastModifiedBy>
  <cp:revision>21</cp:revision>
  <dcterms:created xsi:type="dcterms:W3CDTF">2019-07-25T18:56:06Z</dcterms:created>
  <dcterms:modified xsi:type="dcterms:W3CDTF">2019-07-31T04:35:36Z</dcterms:modified>
</cp:coreProperties>
</file>