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9" r:id="rId4"/>
    <p:sldId id="260" r:id="rId5"/>
    <p:sldId id="261" r:id="rId6"/>
    <p:sldId id="267" r:id="rId7"/>
    <p:sldId id="268" r:id="rId8"/>
    <p:sldId id="263" r:id="rId9"/>
    <p:sldId id="269" r:id="rId10"/>
    <p:sldId id="270" r:id="rId11"/>
    <p:sldId id="271" r:id="rId12"/>
    <p:sldId id="272" r:id="rId13"/>
    <p:sldId id="264" r:id="rId14"/>
    <p:sldId id="273" r:id="rId15"/>
    <p:sldId id="274" r:id="rId16"/>
    <p:sldId id="275" r:id="rId17"/>
    <p:sldId id="276" r:id="rId18"/>
    <p:sldId id="277" r:id="rId19"/>
    <p:sldId id="279" r:id="rId20"/>
    <p:sldId id="280" r:id="rId21"/>
    <p:sldId id="282" r:id="rId22"/>
    <p:sldId id="281"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FF"/>
    <a:srgbClr val="99CCFF"/>
    <a:srgbClr val="66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4" d="100"/>
          <a:sy n="64"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2DEDD-975B-4B4F-B264-3C367615C961}" type="datetimeFigureOut">
              <a:rPr kumimoji="1" lang="ja-JP" altLang="en-US" smtClean="0"/>
              <a:t>2019/11/20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C1C68-FC36-467C-A1A6-BD99D5F5F138}" type="slidenum">
              <a:rPr kumimoji="1" lang="ja-JP" altLang="en-US" smtClean="0"/>
              <a:t>‹#›</a:t>
            </a:fld>
            <a:endParaRPr kumimoji="1" lang="ja-JP" altLang="en-US"/>
          </a:p>
        </p:txBody>
      </p:sp>
    </p:spTree>
    <p:extLst>
      <p:ext uri="{BB962C8B-B14F-4D97-AF65-F5344CB8AC3E}">
        <p14:creationId xmlns:p14="http://schemas.microsoft.com/office/powerpoint/2010/main" val="1682674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90C1C68-FC36-467C-A1A6-BD99D5F5F138}" type="slidenum">
              <a:rPr kumimoji="1" lang="ja-JP" altLang="en-US" smtClean="0"/>
              <a:t>20</a:t>
            </a:fld>
            <a:endParaRPr kumimoji="1" lang="ja-JP" altLang="en-US"/>
          </a:p>
        </p:txBody>
      </p:sp>
    </p:spTree>
    <p:extLst>
      <p:ext uri="{BB962C8B-B14F-4D97-AF65-F5344CB8AC3E}">
        <p14:creationId xmlns:p14="http://schemas.microsoft.com/office/powerpoint/2010/main" val="4151411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47097E2-4DAF-4AC3-BF71-1A37FA57C14A}" type="datetime1">
              <a:rPr kumimoji="1" lang="ja-JP" altLang="en-US" smtClean="0"/>
              <a:t>2019/11/20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FE77A8-75D7-4C9B-924A-2428D35B702F}" type="slidenum">
              <a:rPr kumimoji="1" lang="ja-JP" altLang="en-US" smtClean="0"/>
              <a:t>‹#›</a:t>
            </a:fld>
            <a:endParaRPr kumimoji="1" lang="ja-JP" altLang="en-US"/>
          </a:p>
        </p:txBody>
      </p:sp>
    </p:spTree>
    <p:extLst>
      <p:ext uri="{BB962C8B-B14F-4D97-AF65-F5344CB8AC3E}">
        <p14:creationId xmlns:p14="http://schemas.microsoft.com/office/powerpoint/2010/main" val="4008709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B768D5-30EA-455D-91A4-76DB1D5785E2}" type="datetime1">
              <a:rPr kumimoji="1" lang="ja-JP" altLang="en-US" smtClean="0"/>
              <a:t>2019/11/20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FE77A8-75D7-4C9B-924A-2428D35B702F}" type="slidenum">
              <a:rPr kumimoji="1" lang="ja-JP" altLang="en-US" smtClean="0"/>
              <a:t>‹#›</a:t>
            </a:fld>
            <a:endParaRPr kumimoji="1" lang="ja-JP" altLang="en-US"/>
          </a:p>
        </p:txBody>
      </p:sp>
    </p:spTree>
    <p:extLst>
      <p:ext uri="{BB962C8B-B14F-4D97-AF65-F5344CB8AC3E}">
        <p14:creationId xmlns:p14="http://schemas.microsoft.com/office/powerpoint/2010/main" val="373212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2F5343E-B308-4816-9667-F9B3D1F298DB}" type="datetime1">
              <a:rPr kumimoji="1" lang="ja-JP" altLang="en-US" smtClean="0"/>
              <a:t>2019/11/20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FE77A8-75D7-4C9B-924A-2428D35B702F}" type="slidenum">
              <a:rPr kumimoji="1" lang="ja-JP" altLang="en-US" smtClean="0"/>
              <a:t>‹#›</a:t>
            </a:fld>
            <a:endParaRPr kumimoji="1" lang="ja-JP" altLang="en-US"/>
          </a:p>
        </p:txBody>
      </p:sp>
    </p:spTree>
    <p:extLst>
      <p:ext uri="{BB962C8B-B14F-4D97-AF65-F5344CB8AC3E}">
        <p14:creationId xmlns:p14="http://schemas.microsoft.com/office/powerpoint/2010/main" val="306933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6EB7858-5991-4868-B743-F41129DBA133}" type="datetime1">
              <a:rPr kumimoji="1" lang="ja-JP" altLang="en-US" smtClean="0"/>
              <a:t>2019/11/20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FE77A8-75D7-4C9B-924A-2428D35B702F}" type="slidenum">
              <a:rPr kumimoji="1" lang="ja-JP" altLang="en-US" smtClean="0"/>
              <a:t>‹#›</a:t>
            </a:fld>
            <a:endParaRPr kumimoji="1" lang="ja-JP" altLang="en-US"/>
          </a:p>
        </p:txBody>
      </p:sp>
    </p:spTree>
    <p:extLst>
      <p:ext uri="{BB962C8B-B14F-4D97-AF65-F5344CB8AC3E}">
        <p14:creationId xmlns:p14="http://schemas.microsoft.com/office/powerpoint/2010/main" val="76095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C5903C5-6FE7-4B30-B9A3-293E8F72C472}" type="datetime1">
              <a:rPr kumimoji="1" lang="ja-JP" altLang="en-US" smtClean="0"/>
              <a:t>2019/11/20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FE77A8-75D7-4C9B-924A-2428D35B702F}" type="slidenum">
              <a:rPr kumimoji="1" lang="ja-JP" altLang="en-US" smtClean="0"/>
              <a:t>‹#›</a:t>
            </a:fld>
            <a:endParaRPr kumimoji="1" lang="ja-JP" altLang="en-US"/>
          </a:p>
        </p:txBody>
      </p:sp>
    </p:spTree>
    <p:extLst>
      <p:ext uri="{BB962C8B-B14F-4D97-AF65-F5344CB8AC3E}">
        <p14:creationId xmlns:p14="http://schemas.microsoft.com/office/powerpoint/2010/main" val="423434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6B56BE5-B7CA-40D0-B9E3-AC8822C70A20}" type="datetime1">
              <a:rPr kumimoji="1" lang="ja-JP" altLang="en-US" smtClean="0"/>
              <a:t>2019/11/20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FE77A8-75D7-4C9B-924A-2428D35B702F}" type="slidenum">
              <a:rPr kumimoji="1" lang="ja-JP" altLang="en-US" smtClean="0"/>
              <a:t>‹#›</a:t>
            </a:fld>
            <a:endParaRPr kumimoji="1" lang="ja-JP" altLang="en-US"/>
          </a:p>
        </p:txBody>
      </p:sp>
    </p:spTree>
    <p:extLst>
      <p:ext uri="{BB962C8B-B14F-4D97-AF65-F5344CB8AC3E}">
        <p14:creationId xmlns:p14="http://schemas.microsoft.com/office/powerpoint/2010/main" val="25858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22A360B-C558-41E5-8912-63E400AEE2E0}" type="datetime1">
              <a:rPr kumimoji="1" lang="ja-JP" altLang="en-US" smtClean="0"/>
              <a:t>2019/11/20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FE77A8-75D7-4C9B-924A-2428D35B702F}" type="slidenum">
              <a:rPr kumimoji="1" lang="ja-JP" altLang="en-US" smtClean="0"/>
              <a:t>‹#›</a:t>
            </a:fld>
            <a:endParaRPr kumimoji="1" lang="ja-JP" altLang="en-US"/>
          </a:p>
        </p:txBody>
      </p:sp>
    </p:spTree>
    <p:extLst>
      <p:ext uri="{BB962C8B-B14F-4D97-AF65-F5344CB8AC3E}">
        <p14:creationId xmlns:p14="http://schemas.microsoft.com/office/powerpoint/2010/main" val="328198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9C6D524-6E23-4FAA-91C2-1455914B97F1}" type="datetime1">
              <a:rPr kumimoji="1" lang="ja-JP" altLang="en-US" smtClean="0"/>
              <a:t>2019/11/20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FE77A8-75D7-4C9B-924A-2428D35B702F}" type="slidenum">
              <a:rPr kumimoji="1" lang="ja-JP" altLang="en-US" smtClean="0"/>
              <a:t>‹#›</a:t>
            </a:fld>
            <a:endParaRPr kumimoji="1" lang="ja-JP" altLang="en-US"/>
          </a:p>
        </p:txBody>
      </p:sp>
    </p:spTree>
    <p:extLst>
      <p:ext uri="{BB962C8B-B14F-4D97-AF65-F5344CB8AC3E}">
        <p14:creationId xmlns:p14="http://schemas.microsoft.com/office/powerpoint/2010/main" val="2568846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2785ACD-1579-419A-8C6B-E57E1F4C7E08}" type="datetime1">
              <a:rPr kumimoji="1" lang="ja-JP" altLang="en-US" smtClean="0"/>
              <a:t>2019/11/20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FE77A8-75D7-4C9B-924A-2428D35B702F}" type="slidenum">
              <a:rPr kumimoji="1" lang="ja-JP" altLang="en-US" smtClean="0"/>
              <a:t>‹#›</a:t>
            </a:fld>
            <a:endParaRPr kumimoji="1" lang="ja-JP" altLang="en-US"/>
          </a:p>
        </p:txBody>
      </p:sp>
    </p:spTree>
    <p:extLst>
      <p:ext uri="{BB962C8B-B14F-4D97-AF65-F5344CB8AC3E}">
        <p14:creationId xmlns:p14="http://schemas.microsoft.com/office/powerpoint/2010/main" val="854185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F00AB6D-7910-488D-8ACC-3D26A5A35DDC}" type="datetime1">
              <a:rPr kumimoji="1" lang="ja-JP" altLang="en-US" smtClean="0"/>
              <a:t>2019/11/20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FE77A8-75D7-4C9B-924A-2428D35B702F}" type="slidenum">
              <a:rPr kumimoji="1" lang="ja-JP" altLang="en-US" smtClean="0"/>
              <a:t>‹#›</a:t>
            </a:fld>
            <a:endParaRPr kumimoji="1" lang="ja-JP" altLang="en-US"/>
          </a:p>
        </p:txBody>
      </p:sp>
    </p:spTree>
    <p:extLst>
      <p:ext uri="{BB962C8B-B14F-4D97-AF65-F5344CB8AC3E}">
        <p14:creationId xmlns:p14="http://schemas.microsoft.com/office/powerpoint/2010/main" val="418871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3AD24F9-ABEA-494D-97AA-4A39ABCA5678}" type="datetime1">
              <a:rPr kumimoji="1" lang="ja-JP" altLang="en-US" smtClean="0"/>
              <a:t>2019/11/20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FE77A8-75D7-4C9B-924A-2428D35B702F}" type="slidenum">
              <a:rPr kumimoji="1" lang="ja-JP" altLang="en-US" smtClean="0"/>
              <a:t>‹#›</a:t>
            </a:fld>
            <a:endParaRPr kumimoji="1" lang="ja-JP" altLang="en-US"/>
          </a:p>
        </p:txBody>
      </p:sp>
    </p:spTree>
    <p:extLst>
      <p:ext uri="{BB962C8B-B14F-4D97-AF65-F5344CB8AC3E}">
        <p14:creationId xmlns:p14="http://schemas.microsoft.com/office/powerpoint/2010/main" val="99510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7CE3C-52ED-4C47-868C-572F207D9038}" type="datetime1">
              <a:rPr kumimoji="1" lang="ja-JP" altLang="en-US" smtClean="0"/>
              <a:t>2019/11/20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4000">
                <a:solidFill>
                  <a:schemeClr val="tx1">
                    <a:tint val="75000"/>
                  </a:schemeClr>
                </a:solidFill>
              </a:defRPr>
            </a:lvl1pPr>
          </a:lstStyle>
          <a:p>
            <a:fld id="{9BFE77A8-75D7-4C9B-924A-2428D35B702F}" type="slidenum">
              <a:rPr lang="ja-JP" altLang="en-US" smtClean="0"/>
              <a:pPr/>
              <a:t>‹#›</a:t>
            </a:fld>
            <a:endParaRPr lang="ja-JP" altLang="en-US"/>
          </a:p>
        </p:txBody>
      </p:sp>
    </p:spTree>
    <p:extLst>
      <p:ext uri="{BB962C8B-B14F-4D97-AF65-F5344CB8AC3E}">
        <p14:creationId xmlns:p14="http://schemas.microsoft.com/office/powerpoint/2010/main" val="305644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340768"/>
            <a:ext cx="9144000" cy="1470025"/>
          </a:xfrm>
        </p:spPr>
        <p:txBody>
          <a:bodyPr>
            <a:normAutofit/>
          </a:bodyPr>
          <a:lstStyle/>
          <a:p>
            <a:r>
              <a:rPr lang="en-US" altLang="ja-JP" dirty="0"/>
              <a:t>KU-FEL</a:t>
            </a:r>
            <a:r>
              <a:rPr lang="ja-JP" altLang="en-US" dirty="0" err="1"/>
              <a:t>の大強度超</a:t>
            </a:r>
            <a:r>
              <a:rPr lang="ja-JP" altLang="en-US" dirty="0"/>
              <a:t>短パルス発振</a:t>
            </a:r>
            <a:r>
              <a:rPr lang="ja-JP" altLang="en-US" dirty="0" smtClean="0"/>
              <a:t>に</a:t>
            </a:r>
            <a:r>
              <a:rPr lang="en-US" altLang="ja-JP" dirty="0" smtClean="0"/>
              <a:t/>
            </a:r>
            <a:br>
              <a:rPr lang="en-US" altLang="ja-JP" dirty="0" smtClean="0"/>
            </a:br>
            <a:r>
              <a:rPr lang="ja-JP" altLang="en-US" dirty="0" smtClean="0"/>
              <a:t>向けた</a:t>
            </a:r>
            <a:r>
              <a:rPr lang="ja-JP" altLang="en-US" dirty="0"/>
              <a:t>光陰極高周波電子銃増設</a:t>
            </a:r>
            <a:r>
              <a:rPr lang="ja-JP" altLang="en-US" dirty="0" smtClean="0"/>
              <a:t>計画</a:t>
            </a:r>
            <a:endParaRPr kumimoji="1" lang="ja-JP" altLang="en-US" dirty="0"/>
          </a:p>
        </p:txBody>
      </p:sp>
      <p:sp>
        <p:nvSpPr>
          <p:cNvPr id="3" name="サブタイトル 2"/>
          <p:cNvSpPr>
            <a:spLocks noGrp="1"/>
          </p:cNvSpPr>
          <p:nvPr>
            <p:ph type="subTitle" idx="1"/>
          </p:nvPr>
        </p:nvSpPr>
        <p:spPr>
          <a:xfrm>
            <a:off x="539552" y="3096543"/>
            <a:ext cx="8064896" cy="1752600"/>
          </a:xfrm>
        </p:spPr>
        <p:txBody>
          <a:bodyPr>
            <a:normAutofit fontScale="92500" lnSpcReduction="20000"/>
          </a:bodyPr>
          <a:lstStyle/>
          <a:p>
            <a:r>
              <a:rPr lang="ja-JP" altLang="en-US" dirty="0" smtClean="0"/>
              <a:t>全 炳俊</a:t>
            </a:r>
            <a:r>
              <a:rPr lang="en-US" altLang="ja-JP" baseline="30000" dirty="0" smtClean="0"/>
              <a:t>1</a:t>
            </a:r>
            <a:r>
              <a:rPr lang="ja-JP" altLang="en-US" dirty="0" err="1" smtClean="0"/>
              <a:t>、</a:t>
            </a:r>
            <a:r>
              <a:rPr lang="ja-JP" altLang="en-US" dirty="0" smtClean="0"/>
              <a:t>高富 俊和</a:t>
            </a:r>
            <a:r>
              <a:rPr lang="en-US" altLang="ja-JP" baseline="30000" dirty="0" smtClean="0"/>
              <a:t>2</a:t>
            </a:r>
            <a:r>
              <a:rPr lang="ja-JP" altLang="en-US" dirty="0" err="1" smtClean="0"/>
              <a:t>、</a:t>
            </a:r>
            <a:r>
              <a:rPr lang="ja-JP" altLang="en-US" dirty="0" smtClean="0"/>
              <a:t>宮島 司</a:t>
            </a:r>
            <a:r>
              <a:rPr lang="en-US" altLang="ja-JP" baseline="30000" dirty="0" smtClean="0"/>
              <a:t>2</a:t>
            </a:r>
            <a:r>
              <a:rPr lang="ja-JP" altLang="en-US" dirty="0" err="1" smtClean="0"/>
              <a:t>、</a:t>
            </a:r>
            <a:r>
              <a:rPr lang="ja-JP" altLang="en-US" dirty="0" smtClean="0"/>
              <a:t>島田 美帆</a:t>
            </a:r>
            <a:r>
              <a:rPr lang="en-US" altLang="ja-JP" baseline="30000" dirty="0" smtClean="0"/>
              <a:t>2</a:t>
            </a:r>
            <a:r>
              <a:rPr lang="ja-JP" altLang="en-US" dirty="0" err="1" smtClean="0"/>
              <a:t>、</a:t>
            </a:r>
            <a:r>
              <a:rPr lang="en-US" altLang="ja-JP" dirty="0" smtClean="0"/>
              <a:t/>
            </a:r>
            <a:br>
              <a:rPr lang="en-US" altLang="ja-JP" dirty="0" smtClean="0"/>
            </a:br>
            <a:r>
              <a:rPr lang="ja-JP" altLang="en-US" dirty="0" smtClean="0"/>
              <a:t>大垣 英明</a:t>
            </a:r>
            <a:r>
              <a:rPr lang="en-US" altLang="ja-JP" baseline="30000" dirty="0" smtClean="0"/>
              <a:t>1</a:t>
            </a:r>
            <a:r>
              <a:rPr lang="ja-JP" altLang="en-US" dirty="0" err="1" smtClean="0"/>
              <a:t>、</a:t>
            </a:r>
            <a:r>
              <a:rPr lang="ja-JP" altLang="en-US" dirty="0" smtClean="0"/>
              <a:t>羽島 良一</a:t>
            </a:r>
            <a:r>
              <a:rPr lang="en-US" altLang="ja-JP" baseline="30000" dirty="0" smtClean="0"/>
              <a:t>3</a:t>
            </a:r>
            <a:endParaRPr lang="en-US" altLang="ja-JP" dirty="0" smtClean="0"/>
          </a:p>
          <a:p>
            <a:endParaRPr lang="en-US" altLang="ja-JP" dirty="0" smtClean="0"/>
          </a:p>
          <a:p>
            <a:r>
              <a:rPr kumimoji="1" lang="en-US" altLang="ja-JP" baseline="30000" dirty="0" smtClean="0"/>
              <a:t>1</a:t>
            </a:r>
            <a:r>
              <a:rPr kumimoji="1" lang="ja-JP" altLang="en-US" dirty="0" smtClean="0"/>
              <a:t>京大エネ研、</a:t>
            </a:r>
            <a:r>
              <a:rPr kumimoji="1" lang="en-US" altLang="ja-JP" baseline="30000" dirty="0" smtClean="0"/>
              <a:t>2</a:t>
            </a:r>
            <a:r>
              <a:rPr kumimoji="1" lang="en-US" altLang="ja-JP" dirty="0" smtClean="0"/>
              <a:t>KEK</a:t>
            </a:r>
            <a:r>
              <a:rPr kumimoji="1" lang="ja-JP" altLang="en-US" dirty="0" err="1" smtClean="0"/>
              <a:t>、</a:t>
            </a:r>
            <a:r>
              <a:rPr kumimoji="1" lang="en-US" altLang="ja-JP" baseline="30000" dirty="0" smtClean="0"/>
              <a:t>3</a:t>
            </a:r>
            <a:r>
              <a:rPr kumimoji="1" lang="en-US" altLang="ja-JP" dirty="0" smtClean="0"/>
              <a:t>QST</a:t>
            </a:r>
            <a:endParaRPr kumimoji="1" lang="ja-JP" altLang="en-US" dirty="0"/>
          </a:p>
        </p:txBody>
      </p:sp>
      <p:sp>
        <p:nvSpPr>
          <p:cNvPr id="4" name="スライド番号プレースホルダー 3"/>
          <p:cNvSpPr>
            <a:spLocks noGrp="1"/>
          </p:cNvSpPr>
          <p:nvPr>
            <p:ph type="sldNum" sz="quarter" idx="12"/>
          </p:nvPr>
        </p:nvSpPr>
        <p:spPr/>
        <p:txBody>
          <a:bodyPr/>
          <a:lstStyle/>
          <a:p>
            <a:fld id="{9BFE77A8-75D7-4C9B-924A-2428D35B702F}" type="slidenum">
              <a:rPr kumimoji="1" lang="ja-JP" altLang="en-US" smtClean="0"/>
              <a:t>1</a:t>
            </a:fld>
            <a:endParaRPr kumimoji="1" lang="ja-JP" altLang="en-US"/>
          </a:p>
        </p:txBody>
      </p:sp>
      <p:sp>
        <p:nvSpPr>
          <p:cNvPr id="5" name="正方形/長方形 4"/>
          <p:cNvSpPr/>
          <p:nvPr/>
        </p:nvSpPr>
        <p:spPr>
          <a:xfrm>
            <a:off x="121456" y="5373216"/>
            <a:ext cx="8915040" cy="923330"/>
          </a:xfrm>
          <a:prstGeom prst="rect">
            <a:avLst/>
          </a:prstGeom>
        </p:spPr>
        <p:txBody>
          <a:bodyPr wrap="square">
            <a:spAutoFit/>
          </a:bodyPr>
          <a:lstStyle/>
          <a:p>
            <a:r>
              <a:rPr lang="ja-JP" altLang="en-US" b="1" dirty="0">
                <a:solidFill>
                  <a:srgbClr val="0000CC"/>
                </a:solidFill>
              </a:rPr>
              <a:t>本研究は文部科学省光・量子飛躍フラッグシッププログラム（</a:t>
            </a:r>
            <a:r>
              <a:rPr lang="en-US" altLang="ja-JP" b="1" dirty="0">
                <a:solidFill>
                  <a:srgbClr val="0000CC"/>
                </a:solidFill>
              </a:rPr>
              <a:t>Q-LEAP</a:t>
            </a:r>
            <a:r>
              <a:rPr lang="ja-JP" altLang="en-US" b="1" dirty="0" smtClean="0">
                <a:solidFill>
                  <a:srgbClr val="0000CC"/>
                </a:solidFill>
              </a:rPr>
              <a:t>）</a:t>
            </a:r>
            <a:r>
              <a:rPr lang="en-US" altLang="ja-JP" b="1" dirty="0" smtClean="0">
                <a:solidFill>
                  <a:srgbClr val="0000CC"/>
                </a:solidFill>
              </a:rPr>
              <a:t>JPMXS0118070271『</a:t>
            </a:r>
            <a:r>
              <a:rPr lang="ja-JP" altLang="en-US" b="1" dirty="0">
                <a:solidFill>
                  <a:srgbClr val="0000CC"/>
                </a:solidFill>
              </a:rPr>
              <a:t>自由電子レーザーで駆動する高繰り返しアト秒光源のための基礎基盤技術の</a:t>
            </a:r>
            <a:r>
              <a:rPr lang="ja-JP" altLang="en-US" b="1" dirty="0" smtClean="0">
                <a:solidFill>
                  <a:srgbClr val="0000CC"/>
                </a:solidFill>
              </a:rPr>
              <a:t>研究</a:t>
            </a:r>
            <a:r>
              <a:rPr lang="en-US" altLang="ja-JP" b="1" dirty="0" smtClean="0">
                <a:solidFill>
                  <a:srgbClr val="0000CC"/>
                </a:solidFill>
              </a:rPr>
              <a:t>』</a:t>
            </a:r>
            <a:r>
              <a:rPr lang="ja-JP" altLang="en-US" b="1" dirty="0" smtClean="0">
                <a:solidFill>
                  <a:srgbClr val="0000CC"/>
                </a:solidFill>
              </a:rPr>
              <a:t>の</a:t>
            </a:r>
            <a:r>
              <a:rPr lang="en-US" altLang="ja-JP" b="1" dirty="0" smtClean="0">
                <a:solidFill>
                  <a:srgbClr val="0000CC"/>
                </a:solidFill>
              </a:rPr>
              <a:t/>
            </a:r>
            <a:br>
              <a:rPr lang="en-US" altLang="ja-JP" b="1" dirty="0" smtClean="0">
                <a:solidFill>
                  <a:srgbClr val="0000CC"/>
                </a:solidFill>
              </a:rPr>
            </a:br>
            <a:r>
              <a:rPr lang="ja-JP" altLang="en-US" b="1" dirty="0" smtClean="0">
                <a:solidFill>
                  <a:srgbClr val="0000CC"/>
                </a:solidFill>
              </a:rPr>
              <a:t>助成を受けたものです。</a:t>
            </a:r>
            <a:endParaRPr lang="ja-JP" altLang="en-US" b="1" dirty="0">
              <a:solidFill>
                <a:srgbClr val="0000CC"/>
              </a:solidFill>
            </a:endParaRPr>
          </a:p>
        </p:txBody>
      </p:sp>
    </p:spTree>
    <p:extLst>
      <p:ext uri="{BB962C8B-B14F-4D97-AF65-F5344CB8AC3E}">
        <p14:creationId xmlns:p14="http://schemas.microsoft.com/office/powerpoint/2010/main" val="1634866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5660294" y="1327782"/>
            <a:ext cx="3218366" cy="2308324"/>
          </a:xfrm>
          <a:prstGeom prst="rect">
            <a:avLst/>
          </a:prstGeom>
          <a:noFill/>
        </p:spPr>
        <p:txBody>
          <a:bodyPr wrap="square" rtlCol="0">
            <a:spAutoFit/>
          </a:bodyPr>
          <a:lstStyle/>
          <a:p>
            <a:r>
              <a:rPr lang="ja-JP" altLang="en-US" dirty="0" smtClean="0"/>
              <a:t>バンチ長が</a:t>
            </a:r>
            <a:r>
              <a:rPr lang="ja-JP" altLang="en-US" dirty="0"/>
              <a:t>スリッページ</a:t>
            </a:r>
            <a:r>
              <a:rPr lang="ja-JP" altLang="en-US" dirty="0" smtClean="0"/>
              <a:t>長よりも短い条件化では、</a:t>
            </a:r>
            <a:r>
              <a:rPr lang="en-US" altLang="ja-JP" dirty="0" smtClean="0"/>
              <a:t>FEL</a:t>
            </a:r>
            <a:r>
              <a:rPr lang="ja-JP" altLang="en-US" dirty="0" smtClean="0"/>
              <a:t>の引き出し効率</a:t>
            </a:r>
            <a:r>
              <a:rPr lang="en-US" altLang="ja-JP" dirty="0" err="1" smtClean="0">
                <a:latin typeface="Symbol" panose="05050102010706020507" pitchFamily="18" charset="2"/>
              </a:rPr>
              <a:t>h</a:t>
            </a:r>
            <a:r>
              <a:rPr lang="en-US" altLang="ja-JP" baseline="-25000" dirty="0" err="1" smtClean="0"/>
              <a:t>FEL</a:t>
            </a:r>
            <a:r>
              <a:rPr lang="ja-JP" altLang="en-US" dirty="0" smtClean="0"/>
              <a:t>は共振器損失とスリッページ長あたりのゲインにより決まる。</a:t>
            </a:r>
            <a:endParaRPr lang="en-US" altLang="ja-JP" dirty="0" smtClean="0"/>
          </a:p>
          <a:p>
            <a:r>
              <a:rPr kumimoji="1" lang="ja-JP" altLang="en-US" dirty="0" smtClean="0"/>
              <a:t>この際、パルス長は引き出し効率に反比例。</a:t>
            </a:r>
            <a:endParaRPr kumimoji="1" lang="en-US" altLang="ja-JP" dirty="0" smtClean="0"/>
          </a:p>
          <a:p>
            <a:pPr algn="ctr"/>
            <a:r>
              <a:rPr lang="ja-JP" altLang="en-US" b="1" dirty="0" smtClean="0"/>
              <a:t>高引き出し効率 </a:t>
            </a:r>
            <a:r>
              <a:rPr lang="en-US" altLang="ja-JP" b="1" dirty="0" smtClean="0"/>
              <a:t>= </a:t>
            </a:r>
            <a:r>
              <a:rPr lang="ja-JP" altLang="en-US" b="1" dirty="0" smtClean="0"/>
              <a:t>極短パルス</a:t>
            </a:r>
            <a:endParaRPr kumimoji="1" lang="ja-JP" altLang="en-US" b="1" dirty="0"/>
          </a:p>
        </p:txBody>
      </p:sp>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47700" y="1230437"/>
            <a:ext cx="4678073" cy="2935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正方形/長方形 34"/>
          <p:cNvSpPr/>
          <p:nvPr/>
        </p:nvSpPr>
        <p:spPr>
          <a:xfrm>
            <a:off x="2709148" y="1356628"/>
            <a:ext cx="2472452" cy="2571765"/>
          </a:xfrm>
          <a:prstGeom prst="rect">
            <a:avLst/>
          </a:prstGeom>
          <a:solidFill>
            <a:srgbClr val="33CC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52536" y="-99392"/>
            <a:ext cx="9144000" cy="1417638"/>
          </a:xfrm>
        </p:spPr>
        <p:txBody>
          <a:bodyPr>
            <a:normAutofit fontScale="90000"/>
          </a:bodyPr>
          <a:lstStyle/>
          <a:p>
            <a:r>
              <a:rPr kumimoji="1" lang="en-US" altLang="ja-JP" dirty="0" smtClean="0"/>
              <a:t>KU-FEL</a:t>
            </a:r>
            <a:r>
              <a:rPr lang="ja-JP" altLang="en-US" dirty="0"/>
              <a:t>に</a:t>
            </a:r>
            <a:r>
              <a:rPr lang="ja-JP" altLang="en-US" dirty="0" smtClean="0"/>
              <a:t>おける超短パルス大強度</a:t>
            </a:r>
            <a:r>
              <a:rPr lang="ja-JP" altLang="en-US" dirty="0" smtClean="0"/>
              <a:t>発振</a:t>
            </a:r>
            <a:r>
              <a:rPr lang="en-US" altLang="ja-JP" dirty="0" smtClean="0"/>
              <a:t/>
            </a:r>
            <a:br>
              <a:rPr lang="en-US" altLang="ja-JP" dirty="0" smtClean="0"/>
            </a:br>
            <a:r>
              <a:rPr lang="ja-JP" altLang="en-US" dirty="0" smtClean="0"/>
              <a:t>に</a:t>
            </a:r>
            <a:r>
              <a:rPr lang="ja-JP" altLang="en-US" dirty="0" smtClean="0"/>
              <a:t>向けたアップグレード計画</a:t>
            </a:r>
            <a:endParaRPr kumimoji="1" lang="ja-JP" altLang="en-US" dirty="0"/>
          </a:p>
        </p:txBody>
      </p:sp>
      <p:sp>
        <p:nvSpPr>
          <p:cNvPr id="4" name="テキスト ボックス 3"/>
          <p:cNvSpPr txBox="1"/>
          <p:nvPr/>
        </p:nvSpPr>
        <p:spPr>
          <a:xfrm>
            <a:off x="395536" y="4586352"/>
            <a:ext cx="8613705" cy="1938992"/>
          </a:xfrm>
          <a:prstGeom prst="rect">
            <a:avLst/>
          </a:prstGeom>
          <a:noFill/>
        </p:spPr>
        <p:txBody>
          <a:bodyPr wrap="none" rtlCol="0">
            <a:spAutoFit/>
          </a:bodyPr>
          <a:lstStyle/>
          <a:p>
            <a:pPr marL="342900" indent="-342900">
              <a:buAutoNum type="arabicParenR"/>
            </a:pPr>
            <a:r>
              <a:rPr kumimoji="1" lang="en-US" altLang="ja-JP" sz="2000" dirty="0" smtClean="0"/>
              <a:t>4.5</a:t>
            </a:r>
            <a:r>
              <a:rPr kumimoji="1" lang="ja-JP" altLang="en-US" sz="2000" dirty="0" smtClean="0"/>
              <a:t>空胴高周波電子銃の熱陰極運転</a:t>
            </a:r>
            <a:r>
              <a:rPr kumimoji="1" lang="en-US" altLang="ja-JP" sz="2000" dirty="0" smtClean="0">
                <a:sym typeface="Wingdings" panose="05000000000000000000" pitchFamily="2" charset="2"/>
              </a:rPr>
              <a:t></a:t>
            </a:r>
            <a:r>
              <a:rPr kumimoji="1" lang="ja-JP" altLang="en-US" sz="2000" dirty="0" smtClean="0"/>
              <a:t>光陰極運転</a:t>
            </a:r>
            <a:r>
              <a:rPr kumimoji="1" lang="en-US" altLang="ja-JP" sz="2000" dirty="0" smtClean="0">
                <a:sym typeface="Wingdings" panose="05000000000000000000" pitchFamily="2" charset="2"/>
              </a:rPr>
              <a:t/>
            </a:r>
            <a:br>
              <a:rPr kumimoji="1" lang="en-US" altLang="ja-JP" sz="2000" dirty="0" smtClean="0">
                <a:sym typeface="Wingdings" panose="05000000000000000000" pitchFamily="2" charset="2"/>
              </a:rPr>
            </a:br>
            <a:r>
              <a:rPr kumimoji="1" lang="en-US" altLang="ja-JP" sz="2000" dirty="0" smtClean="0">
                <a:sym typeface="Wingdings" panose="05000000000000000000" pitchFamily="2" charset="2"/>
              </a:rPr>
              <a:t>	       Bunch charge: </a:t>
            </a:r>
            <a:r>
              <a:rPr kumimoji="1" lang="en-US" altLang="ja-JP" sz="2000" b="1" dirty="0" smtClean="0">
                <a:sym typeface="Wingdings" panose="05000000000000000000" pitchFamily="2" charset="2"/>
              </a:rPr>
              <a:t>50 </a:t>
            </a:r>
            <a:r>
              <a:rPr kumimoji="1" lang="en-US" altLang="ja-JP" sz="2000" b="1" dirty="0" err="1" smtClean="0">
                <a:sym typeface="Wingdings" panose="05000000000000000000" pitchFamily="2" charset="2"/>
              </a:rPr>
              <a:t>pC</a:t>
            </a:r>
            <a:r>
              <a:rPr kumimoji="1" lang="en-US" altLang="ja-JP" sz="2000" b="1" dirty="0" smtClean="0">
                <a:sym typeface="Wingdings" panose="05000000000000000000" pitchFamily="2" charset="2"/>
              </a:rPr>
              <a:t> </a:t>
            </a:r>
            <a:r>
              <a:rPr kumimoji="1" lang="en-US" altLang="ja-JP" sz="2000" dirty="0" smtClean="0">
                <a:sym typeface="Wingdings" panose="05000000000000000000" pitchFamily="2" charset="2"/>
              </a:rPr>
              <a:t> </a:t>
            </a:r>
            <a:r>
              <a:rPr kumimoji="1" lang="en-US" altLang="ja-JP" sz="2000" b="1" dirty="0" smtClean="0">
                <a:solidFill>
                  <a:srgbClr val="FF0000"/>
                </a:solidFill>
                <a:sym typeface="Wingdings" panose="05000000000000000000" pitchFamily="2" charset="2"/>
              </a:rPr>
              <a:t>120 </a:t>
            </a:r>
            <a:r>
              <a:rPr kumimoji="1" lang="en-US" altLang="ja-JP" sz="2000" b="1" dirty="0" err="1" smtClean="0">
                <a:solidFill>
                  <a:srgbClr val="FF0000"/>
                </a:solidFill>
                <a:sym typeface="Wingdings" panose="05000000000000000000" pitchFamily="2" charset="2"/>
              </a:rPr>
              <a:t>pC</a:t>
            </a:r>
            <a:r>
              <a:rPr kumimoji="1" lang="en-US" altLang="ja-JP" sz="2000" dirty="0" smtClean="0">
                <a:sym typeface="Wingdings" panose="05000000000000000000" pitchFamily="2" charset="2"/>
              </a:rPr>
              <a:t>              </a:t>
            </a:r>
            <a:r>
              <a:rPr kumimoji="1" lang="en-US" altLang="ja-JP" sz="2000" b="1" dirty="0" smtClean="0">
                <a:solidFill>
                  <a:schemeClr val="bg1">
                    <a:lumMod val="75000"/>
                  </a:schemeClr>
                </a:solidFill>
                <a:sym typeface="Wingdings" panose="05000000000000000000" pitchFamily="2" charset="2"/>
              </a:rPr>
              <a:t> </a:t>
            </a:r>
            <a:r>
              <a:rPr kumimoji="1" lang="en-US" altLang="ja-JP" sz="2000" b="1" dirty="0" smtClean="0">
                <a:solidFill>
                  <a:schemeClr val="tx2">
                    <a:lumMod val="60000"/>
                    <a:lumOff val="40000"/>
                  </a:schemeClr>
                </a:solidFill>
                <a:sym typeface="Wingdings" panose="05000000000000000000" pitchFamily="2" charset="2"/>
              </a:rPr>
              <a:t>(~9% extraction efficiency)</a:t>
            </a:r>
          </a:p>
          <a:p>
            <a:pPr marL="342900" indent="-342900">
              <a:buAutoNum type="arabicParenR"/>
            </a:pPr>
            <a:r>
              <a:rPr lang="ja-JP" altLang="en-US" sz="2000" dirty="0" smtClean="0">
                <a:sym typeface="Wingdings" panose="05000000000000000000" pitchFamily="2" charset="2"/>
              </a:rPr>
              <a:t>金コートミラー</a:t>
            </a:r>
            <a:r>
              <a:rPr lang="en-US" altLang="ja-JP" sz="2000" dirty="0" smtClean="0">
                <a:sym typeface="Wingdings" panose="05000000000000000000" pitchFamily="2" charset="2"/>
              </a:rPr>
              <a:t>  </a:t>
            </a:r>
            <a:r>
              <a:rPr lang="ja-JP" altLang="en-US" sz="2000" dirty="0" smtClean="0">
                <a:sym typeface="Wingdings" panose="05000000000000000000" pitchFamily="2" charset="2"/>
              </a:rPr>
              <a:t>誘電体多層膜ミラー</a:t>
            </a:r>
            <a:r>
              <a:rPr lang="en-US" altLang="ja-JP" sz="2000" dirty="0" smtClean="0">
                <a:sym typeface="Wingdings" panose="05000000000000000000" pitchFamily="2" charset="2"/>
              </a:rPr>
              <a:t/>
            </a:r>
            <a:br>
              <a:rPr lang="en-US" altLang="ja-JP" sz="2000" dirty="0" smtClean="0">
                <a:sym typeface="Wingdings" panose="05000000000000000000" pitchFamily="2" charset="2"/>
              </a:rPr>
            </a:br>
            <a:r>
              <a:rPr lang="en-US" altLang="ja-JP" sz="2000" dirty="0" smtClean="0">
                <a:sym typeface="Wingdings" panose="05000000000000000000" pitchFamily="2" charset="2"/>
              </a:rPr>
              <a:t>               Optical cavity loss: </a:t>
            </a:r>
            <a:r>
              <a:rPr lang="en-US" altLang="ja-JP" sz="2000" b="1" dirty="0" smtClean="0">
                <a:sym typeface="Wingdings" panose="05000000000000000000" pitchFamily="2" charset="2"/>
              </a:rPr>
              <a:t>3% </a:t>
            </a:r>
            <a:r>
              <a:rPr lang="en-US" altLang="ja-JP" sz="2000" dirty="0" smtClean="0">
                <a:sym typeface="Wingdings" panose="05000000000000000000" pitchFamily="2" charset="2"/>
              </a:rPr>
              <a:t> </a:t>
            </a:r>
            <a:r>
              <a:rPr lang="en-US" altLang="ja-JP" sz="2000" b="1" dirty="0" smtClean="0">
                <a:solidFill>
                  <a:srgbClr val="FF0000"/>
                </a:solidFill>
                <a:sym typeface="Wingdings" panose="05000000000000000000" pitchFamily="2" charset="2"/>
              </a:rPr>
              <a:t>1%</a:t>
            </a:r>
            <a:r>
              <a:rPr lang="en-US" altLang="ja-JP" sz="2000" dirty="0" smtClean="0">
                <a:sym typeface="Wingdings" panose="05000000000000000000" pitchFamily="2" charset="2"/>
              </a:rPr>
              <a:t>                   </a:t>
            </a:r>
            <a:r>
              <a:rPr lang="en-US" altLang="ja-JP" sz="2000" b="1" dirty="0" smtClean="0">
                <a:solidFill>
                  <a:schemeClr val="tx2">
                    <a:lumMod val="60000"/>
                    <a:lumOff val="40000"/>
                  </a:schemeClr>
                </a:solidFill>
                <a:sym typeface="Wingdings" panose="05000000000000000000" pitchFamily="2" charset="2"/>
              </a:rPr>
              <a:t>(~17% extraction efficiency)</a:t>
            </a:r>
          </a:p>
          <a:p>
            <a:pPr marL="342900" indent="-342900">
              <a:buAutoNum type="arabicParenR"/>
            </a:pPr>
            <a:r>
              <a:rPr lang="ja-JP" altLang="en-US" sz="2000" dirty="0" smtClean="0"/>
              <a:t>新光陰極高周波電子銃の導入</a:t>
            </a:r>
            <a:r>
              <a:rPr lang="en-US" altLang="ja-JP" sz="2000" dirty="0" smtClean="0"/>
              <a:t/>
            </a:r>
            <a:br>
              <a:rPr lang="en-US" altLang="ja-JP" sz="2000" dirty="0" smtClean="0"/>
            </a:br>
            <a:r>
              <a:rPr lang="en-US" altLang="ja-JP" sz="2000" dirty="0" smtClean="0"/>
              <a:t>	      Bunch charge: </a:t>
            </a:r>
            <a:r>
              <a:rPr lang="en-US" altLang="ja-JP" sz="2000" b="1" dirty="0" smtClean="0"/>
              <a:t>120 </a:t>
            </a:r>
            <a:r>
              <a:rPr lang="en-US" altLang="ja-JP" sz="2000" b="1" dirty="0" err="1" smtClean="0"/>
              <a:t>pC</a:t>
            </a:r>
            <a:r>
              <a:rPr lang="en-US" altLang="ja-JP" sz="2000" b="1" dirty="0" smtClean="0"/>
              <a:t> </a:t>
            </a:r>
            <a:r>
              <a:rPr lang="en-US" altLang="ja-JP" sz="2000" dirty="0" smtClean="0">
                <a:sym typeface="Wingdings" panose="05000000000000000000" pitchFamily="2" charset="2"/>
              </a:rPr>
              <a:t> </a:t>
            </a:r>
            <a:r>
              <a:rPr lang="en-US" altLang="ja-JP" sz="2000" b="1" dirty="0" smtClean="0">
                <a:solidFill>
                  <a:srgbClr val="FF0000"/>
                </a:solidFill>
                <a:sym typeface="Wingdings" panose="05000000000000000000" pitchFamily="2" charset="2"/>
              </a:rPr>
              <a:t>1 </a:t>
            </a:r>
            <a:r>
              <a:rPr lang="en-US" altLang="ja-JP" sz="2000" b="1" dirty="0" err="1" smtClean="0">
                <a:solidFill>
                  <a:srgbClr val="FF0000"/>
                </a:solidFill>
                <a:sym typeface="Wingdings" panose="05000000000000000000" pitchFamily="2" charset="2"/>
              </a:rPr>
              <a:t>nC</a:t>
            </a:r>
            <a:r>
              <a:rPr lang="en-US" altLang="ja-JP" sz="2000" dirty="0" smtClean="0">
                <a:sym typeface="Wingdings" panose="05000000000000000000" pitchFamily="2" charset="2"/>
              </a:rPr>
              <a:t>                 </a:t>
            </a:r>
            <a:r>
              <a:rPr lang="en-US" altLang="ja-JP" sz="2000" b="1" dirty="0" smtClean="0">
                <a:solidFill>
                  <a:schemeClr val="tx2">
                    <a:lumMod val="60000"/>
                    <a:lumOff val="40000"/>
                  </a:schemeClr>
                </a:solidFill>
                <a:sym typeface="Wingdings" panose="05000000000000000000" pitchFamily="2" charset="2"/>
              </a:rPr>
              <a:t>(&gt;20% extraction efficiency?)</a:t>
            </a:r>
            <a:endParaRPr kumimoji="1" lang="ja-JP" altLang="en-US" sz="2000" b="1" dirty="0">
              <a:solidFill>
                <a:schemeClr val="tx2">
                  <a:lumMod val="60000"/>
                  <a:lumOff val="40000"/>
                </a:schemeClr>
              </a:solidFill>
            </a:endParaRPr>
          </a:p>
        </p:txBody>
      </p:sp>
      <p:sp>
        <p:nvSpPr>
          <p:cNvPr id="5" name="テキスト ボックス 4"/>
          <p:cNvSpPr txBox="1"/>
          <p:nvPr/>
        </p:nvSpPr>
        <p:spPr>
          <a:xfrm rot="16200000">
            <a:off x="-1102129" y="2458757"/>
            <a:ext cx="2573590" cy="369332"/>
          </a:xfrm>
          <a:prstGeom prst="rect">
            <a:avLst/>
          </a:prstGeom>
          <a:noFill/>
        </p:spPr>
        <p:txBody>
          <a:bodyPr wrap="none" rtlCol="0">
            <a:spAutoFit/>
          </a:bodyPr>
          <a:lstStyle/>
          <a:p>
            <a:r>
              <a:rPr kumimoji="1" lang="en-US" altLang="ja-JP" b="1" dirty="0" smtClean="0"/>
              <a:t>Efficiency x 670 @KU-FEL</a:t>
            </a:r>
            <a:endParaRPr kumimoji="1" lang="ja-JP" altLang="en-US" b="1" dirty="0"/>
          </a:p>
        </p:txBody>
      </p:sp>
      <p:cxnSp>
        <p:nvCxnSpPr>
          <p:cNvPr id="7" name="直線コネクタ 6"/>
          <p:cNvCxnSpPr/>
          <p:nvPr/>
        </p:nvCxnSpPr>
        <p:spPr>
          <a:xfrm>
            <a:off x="2339752" y="2310557"/>
            <a:ext cx="2880320" cy="0"/>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663402" y="2255320"/>
            <a:ext cx="583814" cy="369332"/>
          </a:xfrm>
          <a:prstGeom prst="rect">
            <a:avLst/>
          </a:prstGeom>
          <a:noFill/>
        </p:spPr>
        <p:txBody>
          <a:bodyPr wrap="none" rtlCol="0">
            <a:spAutoFit/>
          </a:bodyPr>
          <a:lstStyle/>
          <a:p>
            <a:r>
              <a:rPr kumimoji="1" lang="en-US" altLang="ja-JP" b="1" dirty="0" smtClean="0">
                <a:solidFill>
                  <a:schemeClr val="bg1">
                    <a:lumMod val="50000"/>
                  </a:schemeClr>
                </a:solidFill>
              </a:rPr>
              <a:t>15%</a:t>
            </a:r>
            <a:endParaRPr kumimoji="1" lang="ja-JP" altLang="en-US" b="1" dirty="0">
              <a:solidFill>
                <a:schemeClr val="bg1">
                  <a:lumMod val="50000"/>
                </a:schemeClr>
              </a:solidFill>
            </a:endParaRPr>
          </a:p>
        </p:txBody>
      </p:sp>
      <p:cxnSp>
        <p:nvCxnSpPr>
          <p:cNvPr id="12" name="直線コネクタ 11"/>
          <p:cNvCxnSpPr/>
          <p:nvPr/>
        </p:nvCxnSpPr>
        <p:spPr>
          <a:xfrm>
            <a:off x="899592" y="2840013"/>
            <a:ext cx="4320480" cy="0"/>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899592" y="3394105"/>
            <a:ext cx="4320480" cy="0"/>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665216" y="2740503"/>
            <a:ext cx="583814" cy="369332"/>
          </a:xfrm>
          <a:prstGeom prst="rect">
            <a:avLst/>
          </a:prstGeom>
          <a:noFill/>
        </p:spPr>
        <p:txBody>
          <a:bodyPr wrap="none" rtlCol="0">
            <a:spAutoFit/>
          </a:bodyPr>
          <a:lstStyle/>
          <a:p>
            <a:r>
              <a:rPr kumimoji="1" lang="en-US" altLang="ja-JP" b="1" dirty="0" smtClean="0">
                <a:solidFill>
                  <a:schemeClr val="bg1">
                    <a:lumMod val="50000"/>
                  </a:schemeClr>
                </a:solidFill>
              </a:rPr>
              <a:t>10%</a:t>
            </a:r>
            <a:endParaRPr kumimoji="1" lang="ja-JP" altLang="en-US" b="1" dirty="0">
              <a:solidFill>
                <a:schemeClr val="bg1">
                  <a:lumMod val="50000"/>
                </a:schemeClr>
              </a:solidFill>
            </a:endParaRPr>
          </a:p>
        </p:txBody>
      </p:sp>
      <p:sp>
        <p:nvSpPr>
          <p:cNvPr id="16" name="テキスト ボックス 15"/>
          <p:cNvSpPr txBox="1"/>
          <p:nvPr/>
        </p:nvSpPr>
        <p:spPr>
          <a:xfrm>
            <a:off x="4677916" y="3323838"/>
            <a:ext cx="466794" cy="369332"/>
          </a:xfrm>
          <a:prstGeom prst="rect">
            <a:avLst/>
          </a:prstGeom>
          <a:noFill/>
        </p:spPr>
        <p:txBody>
          <a:bodyPr wrap="none" rtlCol="0">
            <a:spAutoFit/>
          </a:bodyPr>
          <a:lstStyle/>
          <a:p>
            <a:r>
              <a:rPr kumimoji="1" lang="en-US" altLang="ja-JP" b="1" dirty="0" smtClean="0">
                <a:solidFill>
                  <a:schemeClr val="bg1">
                    <a:lumMod val="50000"/>
                  </a:schemeClr>
                </a:solidFill>
              </a:rPr>
              <a:t>5%</a:t>
            </a:r>
            <a:endParaRPr kumimoji="1" lang="ja-JP" altLang="en-US" b="1" dirty="0">
              <a:solidFill>
                <a:schemeClr val="bg1">
                  <a:lumMod val="50000"/>
                </a:schemeClr>
              </a:solidFill>
            </a:endParaRPr>
          </a:p>
        </p:txBody>
      </p:sp>
      <p:cxnSp>
        <p:nvCxnSpPr>
          <p:cNvPr id="17" name="直線矢印コネクタ 16"/>
          <p:cNvCxnSpPr/>
          <p:nvPr/>
        </p:nvCxnSpPr>
        <p:spPr>
          <a:xfrm flipV="1">
            <a:off x="1632372" y="2848583"/>
            <a:ext cx="707380" cy="766422"/>
          </a:xfrm>
          <a:prstGeom prst="straightConnector1">
            <a:avLst/>
          </a:prstGeom>
          <a:ln w="381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547664" y="2857004"/>
            <a:ext cx="532518" cy="461665"/>
          </a:xfrm>
          <a:prstGeom prst="rect">
            <a:avLst/>
          </a:prstGeom>
          <a:noFill/>
        </p:spPr>
        <p:txBody>
          <a:bodyPr wrap="none" rtlCol="0">
            <a:spAutoFit/>
          </a:bodyPr>
          <a:lstStyle/>
          <a:p>
            <a:r>
              <a:rPr kumimoji="1" lang="en-US" altLang="ja-JP" sz="2400" b="1" dirty="0" smtClean="0">
                <a:solidFill>
                  <a:srgbClr val="3333FF"/>
                </a:solidFill>
              </a:rPr>
              <a:t>(1)</a:t>
            </a:r>
            <a:endParaRPr kumimoji="1" lang="ja-JP" altLang="en-US" sz="2400" b="1" dirty="0">
              <a:solidFill>
                <a:srgbClr val="3333FF"/>
              </a:solidFill>
            </a:endParaRPr>
          </a:p>
        </p:txBody>
      </p:sp>
      <p:cxnSp>
        <p:nvCxnSpPr>
          <p:cNvPr id="25" name="直線矢印コネクタ 24"/>
          <p:cNvCxnSpPr/>
          <p:nvPr/>
        </p:nvCxnSpPr>
        <p:spPr>
          <a:xfrm flipV="1">
            <a:off x="2541404" y="1865809"/>
            <a:ext cx="1238508" cy="827959"/>
          </a:xfrm>
          <a:prstGeom prst="straightConnector1">
            <a:avLst/>
          </a:prstGeom>
          <a:ln w="381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2709148" y="1835919"/>
            <a:ext cx="532518" cy="461665"/>
          </a:xfrm>
          <a:prstGeom prst="rect">
            <a:avLst/>
          </a:prstGeom>
          <a:noFill/>
        </p:spPr>
        <p:txBody>
          <a:bodyPr wrap="none" rtlCol="0">
            <a:spAutoFit/>
          </a:bodyPr>
          <a:lstStyle/>
          <a:p>
            <a:r>
              <a:rPr kumimoji="1" lang="en-US" altLang="ja-JP" sz="2400" b="1" dirty="0" smtClean="0">
                <a:solidFill>
                  <a:srgbClr val="3333FF"/>
                </a:solidFill>
              </a:rPr>
              <a:t>(2)</a:t>
            </a:r>
            <a:endParaRPr kumimoji="1" lang="ja-JP" altLang="en-US" sz="2400" b="1" dirty="0">
              <a:solidFill>
                <a:srgbClr val="3333FF"/>
              </a:solidFill>
            </a:endParaRPr>
          </a:p>
        </p:txBody>
      </p:sp>
      <p:cxnSp>
        <p:nvCxnSpPr>
          <p:cNvPr id="28" name="直線矢印コネクタ 27"/>
          <p:cNvCxnSpPr/>
          <p:nvPr/>
        </p:nvCxnSpPr>
        <p:spPr>
          <a:xfrm flipV="1">
            <a:off x="2737468" y="1415477"/>
            <a:ext cx="2554612" cy="1690067"/>
          </a:xfrm>
          <a:prstGeom prst="straightConnector1">
            <a:avLst/>
          </a:prstGeom>
          <a:ln w="381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513653" y="2555815"/>
            <a:ext cx="532518" cy="461665"/>
          </a:xfrm>
          <a:prstGeom prst="rect">
            <a:avLst/>
          </a:prstGeom>
          <a:noFill/>
        </p:spPr>
        <p:txBody>
          <a:bodyPr wrap="none" rtlCol="0">
            <a:spAutoFit/>
          </a:bodyPr>
          <a:lstStyle/>
          <a:p>
            <a:r>
              <a:rPr kumimoji="1" lang="en-US" altLang="ja-JP" sz="2400" b="1" dirty="0" smtClean="0">
                <a:solidFill>
                  <a:srgbClr val="3333FF"/>
                </a:solidFill>
              </a:rPr>
              <a:t>(3)</a:t>
            </a:r>
            <a:endParaRPr kumimoji="1" lang="ja-JP" altLang="en-US" sz="2400" b="1" dirty="0">
              <a:solidFill>
                <a:srgbClr val="3333FF"/>
              </a:solidFill>
            </a:endParaRPr>
          </a:p>
        </p:txBody>
      </p:sp>
      <mc:AlternateContent xmlns:mc="http://schemas.openxmlformats.org/markup-compatibility/2006" xmlns:a14="http://schemas.microsoft.com/office/drawing/2010/main">
        <mc:Choice Requires="a14">
          <p:sp>
            <p:nvSpPr>
              <p:cNvPr id="31" name="テキスト ボックス 30"/>
              <p:cNvSpPr txBox="1"/>
              <p:nvPr/>
            </p:nvSpPr>
            <p:spPr>
              <a:xfrm>
                <a:off x="2627784" y="4092331"/>
                <a:ext cx="796307" cy="3743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a:rPr>
                        <m:t>𝟏</m:t>
                      </m:r>
                      <m:r>
                        <a:rPr kumimoji="1" lang="en-US" altLang="ja-JP" b="1" i="1" smtClean="0">
                          <a:latin typeface="Cambria Math"/>
                        </a:rPr>
                        <m:t>/</m:t>
                      </m:r>
                      <m:rad>
                        <m:radPr>
                          <m:degHide m:val="on"/>
                          <m:ctrlPr>
                            <a:rPr kumimoji="1" lang="ja-JP" altLang="en-US" b="1" i="1" smtClean="0">
                              <a:latin typeface="Cambria Math" panose="02040503050406030204" pitchFamily="18" charset="0"/>
                            </a:rPr>
                          </m:ctrlPr>
                        </m:radPr>
                        <m:deg/>
                        <m:e>
                          <m:r>
                            <a:rPr kumimoji="1" lang="ja-JP" altLang="en-US" b="1" i="1" smtClean="0">
                              <a:latin typeface="Cambria Math"/>
                            </a:rPr>
                            <m:t>𝜶</m:t>
                          </m:r>
                        </m:e>
                      </m:rad>
                    </m:oMath>
                  </m:oMathPara>
                </a14:m>
                <a:endParaRPr kumimoji="1" lang="ja-JP" altLang="en-US" b="1"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2627784" y="4092331"/>
                <a:ext cx="796307" cy="374398"/>
              </a:xfrm>
              <a:prstGeom prst="rect">
                <a:avLst/>
              </a:prstGeom>
              <a:blipFill rotWithShape="1">
                <a:blip r:embed="rId3"/>
                <a:stretch>
                  <a:fillRect b="-112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p:cNvSpPr txBox="1"/>
              <p:nvPr/>
            </p:nvSpPr>
            <p:spPr>
              <a:xfrm rot="16200000">
                <a:off x="-137587" y="2349430"/>
                <a:ext cx="12729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a:rPr>
                        <m:t>𝟒</m:t>
                      </m:r>
                      <m:r>
                        <a:rPr kumimoji="1" lang="ja-JP" altLang="en-US" b="1" i="1" smtClean="0">
                          <a:latin typeface="Cambria Math"/>
                        </a:rPr>
                        <m:t>𝝅</m:t>
                      </m:r>
                      <m:sSub>
                        <m:sSubPr>
                          <m:ctrlPr>
                            <a:rPr kumimoji="1" lang="en-US" altLang="ja-JP" b="1" i="1" smtClean="0">
                              <a:latin typeface="Cambria Math" panose="02040503050406030204" pitchFamily="18" charset="0"/>
                            </a:rPr>
                          </m:ctrlPr>
                        </m:sSubPr>
                        <m:e>
                          <m:r>
                            <a:rPr kumimoji="1" lang="en-US" altLang="ja-JP" b="1" i="1" smtClean="0">
                              <a:latin typeface="Cambria Math"/>
                            </a:rPr>
                            <m:t>𝑵</m:t>
                          </m:r>
                        </m:e>
                        <m:sub>
                          <m:r>
                            <a:rPr kumimoji="1" lang="en-US" altLang="ja-JP" b="1" i="0" smtClean="0">
                              <a:latin typeface="Cambria Math"/>
                            </a:rPr>
                            <m:t>𝐔</m:t>
                          </m:r>
                        </m:sub>
                      </m:sSub>
                      <m:sSub>
                        <m:sSubPr>
                          <m:ctrlPr>
                            <a:rPr kumimoji="1" lang="en-US" altLang="ja-JP" b="1" i="1" smtClean="0">
                              <a:latin typeface="Cambria Math" panose="02040503050406030204" pitchFamily="18" charset="0"/>
                            </a:rPr>
                          </m:ctrlPr>
                        </m:sSubPr>
                        <m:e>
                          <m:r>
                            <a:rPr kumimoji="1" lang="ja-JP" altLang="en-US" b="1" i="1" smtClean="0">
                              <a:latin typeface="Cambria Math"/>
                            </a:rPr>
                            <m:t>𝜼</m:t>
                          </m:r>
                        </m:e>
                        <m:sub>
                          <m:r>
                            <a:rPr kumimoji="1" lang="en-US" altLang="ja-JP" b="1" i="0" smtClean="0">
                              <a:latin typeface="Cambria Math"/>
                            </a:rPr>
                            <m:t>𝐅𝐄𝐋</m:t>
                          </m:r>
                        </m:sub>
                      </m:sSub>
                    </m:oMath>
                  </m:oMathPara>
                </a14:m>
                <a:endParaRPr kumimoji="1" lang="ja-JP" altLang="en-US" b="1" dirty="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rot="16200000">
                <a:off x="-137587" y="2349430"/>
                <a:ext cx="1272977" cy="369332"/>
              </a:xfrm>
              <a:prstGeom prst="rect">
                <a:avLst/>
              </a:prstGeom>
              <a:blipFill rotWithShape="1">
                <a:blip r:embed="rId4"/>
                <a:stretch>
                  <a:fillRect r="-6667"/>
                </a:stretch>
              </a:blipFill>
            </p:spPr>
            <p:txBody>
              <a:bodyPr/>
              <a:lstStyle/>
              <a:p>
                <a:r>
                  <a:rPr lang="ja-JP" altLang="en-US">
                    <a:noFill/>
                  </a:rPr>
                  <a:t> </a:t>
                </a:r>
              </a:p>
            </p:txBody>
          </p:sp>
        </mc:Fallback>
      </mc:AlternateContent>
      <p:cxnSp>
        <p:nvCxnSpPr>
          <p:cNvPr id="36" name="直線コネクタ 35"/>
          <p:cNvCxnSpPr/>
          <p:nvPr/>
        </p:nvCxnSpPr>
        <p:spPr>
          <a:xfrm>
            <a:off x="2339752" y="1751633"/>
            <a:ext cx="2880320" cy="0"/>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4644008" y="1700808"/>
            <a:ext cx="583814" cy="369332"/>
          </a:xfrm>
          <a:prstGeom prst="rect">
            <a:avLst/>
          </a:prstGeom>
          <a:noFill/>
        </p:spPr>
        <p:txBody>
          <a:bodyPr wrap="none" rtlCol="0">
            <a:spAutoFit/>
          </a:bodyPr>
          <a:lstStyle/>
          <a:p>
            <a:r>
              <a:rPr kumimoji="1" lang="en-US" altLang="ja-JP" b="1" dirty="0" smtClean="0">
                <a:solidFill>
                  <a:schemeClr val="bg1">
                    <a:lumMod val="50000"/>
                  </a:schemeClr>
                </a:solidFill>
              </a:rPr>
              <a:t>20%</a:t>
            </a:r>
            <a:endParaRPr kumimoji="1" lang="ja-JP" altLang="en-US" b="1" dirty="0">
              <a:solidFill>
                <a:schemeClr val="bg1">
                  <a:lumMod val="50000"/>
                </a:schemeClr>
              </a:solidFill>
            </a:endParaRPr>
          </a:p>
        </p:txBody>
      </p:sp>
      <p:sp>
        <p:nvSpPr>
          <p:cNvPr id="33" name="正方形/長方形 32"/>
          <p:cNvSpPr/>
          <p:nvPr/>
        </p:nvSpPr>
        <p:spPr>
          <a:xfrm>
            <a:off x="5436096" y="3790781"/>
            <a:ext cx="3491880" cy="646331"/>
          </a:xfrm>
          <a:prstGeom prst="rect">
            <a:avLst/>
          </a:prstGeom>
        </p:spPr>
        <p:txBody>
          <a:bodyPr wrap="square">
            <a:spAutoFit/>
          </a:bodyPr>
          <a:lstStyle/>
          <a:p>
            <a:r>
              <a:rPr lang="it-IT" altLang="ja-JP" dirty="0" smtClean="0">
                <a:solidFill>
                  <a:srgbClr val="3333FF"/>
                </a:solidFill>
              </a:rPr>
              <a:t>Ref: N. Piovella et al., PRE (1995)</a:t>
            </a:r>
          </a:p>
          <a:p>
            <a:r>
              <a:rPr lang="it-IT" altLang="ja-JP" dirty="0" smtClean="0">
                <a:solidFill>
                  <a:srgbClr val="3333FF"/>
                </a:solidFill>
              </a:rPr>
              <a:t>        P. Chaix et al., PRE (1999)</a:t>
            </a:r>
            <a:endParaRPr lang="ja-JP" altLang="en-US" dirty="0">
              <a:solidFill>
                <a:srgbClr val="3333FF"/>
              </a:solidFill>
            </a:endParaRPr>
          </a:p>
        </p:txBody>
      </p:sp>
      <p:sp>
        <p:nvSpPr>
          <p:cNvPr id="38" name="テキスト ボックス 37"/>
          <p:cNvSpPr txBox="1"/>
          <p:nvPr/>
        </p:nvSpPr>
        <p:spPr>
          <a:xfrm>
            <a:off x="2802734" y="3377898"/>
            <a:ext cx="2226379" cy="584775"/>
          </a:xfrm>
          <a:prstGeom prst="rect">
            <a:avLst/>
          </a:prstGeom>
          <a:noFill/>
        </p:spPr>
        <p:txBody>
          <a:bodyPr wrap="none" rtlCol="0">
            <a:spAutoFit/>
          </a:bodyPr>
          <a:lstStyle/>
          <a:p>
            <a:r>
              <a:rPr kumimoji="1" lang="en-US" altLang="ja-JP" sz="1600" b="1" dirty="0" smtClean="0">
                <a:solidFill>
                  <a:srgbClr val="339933"/>
                </a:solidFill>
              </a:rPr>
              <a:t>This region has not </a:t>
            </a:r>
          </a:p>
          <a:p>
            <a:r>
              <a:rPr kumimoji="1" lang="en-US" altLang="ja-JP" sz="1600" b="1" dirty="0" smtClean="0">
                <a:solidFill>
                  <a:srgbClr val="339933"/>
                </a:solidFill>
              </a:rPr>
              <a:t>been demonstrated yet.</a:t>
            </a:r>
            <a:endParaRPr kumimoji="1" lang="ja-JP" altLang="en-US" sz="1600" b="1" dirty="0">
              <a:solidFill>
                <a:srgbClr val="339933"/>
              </a:solidFill>
            </a:endParaRPr>
          </a:p>
        </p:txBody>
      </p:sp>
      <p:sp>
        <p:nvSpPr>
          <p:cNvPr id="39" name="星 4 38"/>
          <p:cNvSpPr/>
          <p:nvPr/>
        </p:nvSpPr>
        <p:spPr>
          <a:xfrm>
            <a:off x="3826520" y="1887141"/>
            <a:ext cx="385016" cy="385016"/>
          </a:xfrm>
          <a:prstGeom prst="star4">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星 4 41"/>
          <p:cNvSpPr/>
          <p:nvPr/>
        </p:nvSpPr>
        <p:spPr>
          <a:xfrm>
            <a:off x="2352452" y="2805760"/>
            <a:ext cx="385016" cy="385016"/>
          </a:xfrm>
          <a:prstGeom prst="star4">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星 4 42"/>
          <p:cNvSpPr/>
          <p:nvPr/>
        </p:nvSpPr>
        <p:spPr>
          <a:xfrm>
            <a:off x="1657066" y="3597903"/>
            <a:ext cx="385016" cy="385016"/>
          </a:xfrm>
          <a:prstGeom prst="star4">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5220072" y="1124744"/>
            <a:ext cx="327334" cy="461665"/>
          </a:xfrm>
          <a:prstGeom prst="rect">
            <a:avLst/>
          </a:prstGeom>
          <a:noFill/>
        </p:spPr>
        <p:txBody>
          <a:bodyPr wrap="none" rtlCol="0">
            <a:spAutoFit/>
          </a:bodyPr>
          <a:lstStyle/>
          <a:p>
            <a:r>
              <a:rPr lang="en-US" altLang="ja-JP" sz="2400" b="1" dirty="0">
                <a:solidFill>
                  <a:srgbClr val="3333FF"/>
                </a:solidFill>
              </a:rPr>
              <a:t>?</a:t>
            </a:r>
            <a:endParaRPr kumimoji="1" lang="ja-JP" altLang="en-US" sz="2400" b="1" dirty="0">
              <a:solidFill>
                <a:srgbClr val="3333FF"/>
              </a:solidFill>
            </a:endParaRPr>
          </a:p>
        </p:txBody>
      </p:sp>
      <p:sp>
        <p:nvSpPr>
          <p:cNvPr id="3" name="スライド番号プレースホルダー 2"/>
          <p:cNvSpPr>
            <a:spLocks noGrp="1"/>
          </p:cNvSpPr>
          <p:nvPr>
            <p:ph type="sldNum" sz="quarter" idx="12"/>
          </p:nvPr>
        </p:nvSpPr>
        <p:spPr/>
        <p:txBody>
          <a:bodyPr/>
          <a:lstStyle/>
          <a:p>
            <a:fld id="{93DA5BCA-C7FD-4808-8DD1-C6812122AEAF}" type="slidenum">
              <a:rPr kumimoji="1" lang="ja-JP" altLang="en-US" smtClean="0"/>
              <a:t>10</a:t>
            </a:fld>
            <a:endParaRPr kumimoji="1" lang="ja-JP" altLang="en-US"/>
          </a:p>
        </p:txBody>
      </p:sp>
      <p:sp>
        <p:nvSpPr>
          <p:cNvPr id="44" name="テキスト ボックス 43"/>
          <p:cNvSpPr txBox="1"/>
          <p:nvPr/>
        </p:nvSpPr>
        <p:spPr>
          <a:xfrm rot="19780699">
            <a:off x="276394" y="2526846"/>
            <a:ext cx="8050410" cy="1569660"/>
          </a:xfrm>
          <a:prstGeom prst="rect">
            <a:avLst/>
          </a:prstGeom>
          <a:solidFill>
            <a:schemeClr val="accent6">
              <a:lumMod val="20000"/>
              <a:lumOff val="80000"/>
            </a:schemeClr>
          </a:solidFill>
          <a:ln w="38100">
            <a:solidFill>
              <a:schemeClr val="tx1"/>
            </a:solidFill>
          </a:ln>
        </p:spPr>
        <p:txBody>
          <a:bodyPr wrap="none" rtlCol="0">
            <a:spAutoFit/>
          </a:bodyPr>
          <a:lstStyle/>
          <a:p>
            <a:pPr algn="ctr"/>
            <a:r>
              <a:rPr kumimoji="1" lang="en-US" altLang="ja-JP" sz="4800" dirty="0" smtClean="0"/>
              <a:t>1 </a:t>
            </a:r>
            <a:r>
              <a:rPr kumimoji="1" lang="en-US" altLang="ja-JP" sz="4800" dirty="0" err="1" smtClean="0"/>
              <a:t>nC</a:t>
            </a:r>
            <a:r>
              <a:rPr kumimoji="1" lang="en-US" altLang="ja-JP" sz="4800" dirty="0" smtClean="0"/>
              <a:t> x 40 MeV x 20% efficiency </a:t>
            </a:r>
          </a:p>
          <a:p>
            <a:pPr algn="ctr"/>
            <a:r>
              <a:rPr kumimoji="1" lang="en-US" altLang="ja-JP" sz="4800" dirty="0" smtClean="0">
                <a:sym typeface="Wingdings" panose="05000000000000000000" pitchFamily="2" charset="2"/>
              </a:rPr>
              <a:t> 8 </a:t>
            </a:r>
            <a:r>
              <a:rPr kumimoji="1" lang="en-US" altLang="ja-JP" sz="4800" dirty="0" err="1" smtClean="0">
                <a:sym typeface="Wingdings" panose="05000000000000000000" pitchFamily="2" charset="2"/>
              </a:rPr>
              <a:t>mJ</a:t>
            </a:r>
            <a:r>
              <a:rPr kumimoji="1" lang="en-US" altLang="ja-JP" sz="4800" dirty="0" smtClean="0">
                <a:sym typeface="Wingdings" panose="05000000000000000000" pitchFamily="2" charset="2"/>
              </a:rPr>
              <a:t>/micro-pulse</a:t>
            </a:r>
            <a:endParaRPr kumimoji="1" lang="ja-JP" altLang="en-US" sz="4800" dirty="0"/>
          </a:p>
        </p:txBody>
      </p:sp>
      <p:sp>
        <p:nvSpPr>
          <p:cNvPr id="45" name="テキスト ボックス 44"/>
          <p:cNvSpPr txBox="1"/>
          <p:nvPr/>
        </p:nvSpPr>
        <p:spPr>
          <a:xfrm rot="2095338">
            <a:off x="8394792" y="3315587"/>
            <a:ext cx="731290" cy="923330"/>
          </a:xfrm>
          <a:prstGeom prst="rect">
            <a:avLst/>
          </a:prstGeom>
          <a:noFill/>
        </p:spPr>
        <p:txBody>
          <a:bodyPr wrap="none" rtlCol="0">
            <a:spAutoFit/>
          </a:bodyPr>
          <a:lstStyle/>
          <a:p>
            <a:r>
              <a:rPr kumimoji="1" lang="en-US" altLang="ja-JP" sz="5400" dirty="0" smtClean="0">
                <a:solidFill>
                  <a:srgbClr val="CC0000"/>
                </a:solidFill>
                <a:latin typeface="Cooper Black" panose="0208090404030B020404" pitchFamily="18" charset="0"/>
              </a:rPr>
              <a:t>!?</a:t>
            </a:r>
            <a:endParaRPr kumimoji="1" lang="ja-JP" altLang="en-US" sz="5400" dirty="0">
              <a:solidFill>
                <a:srgbClr val="CC0000"/>
              </a:solidFill>
              <a:latin typeface="Cooper Black" panose="0208090404030B020404" pitchFamily="18" charset="0"/>
            </a:endParaRPr>
          </a:p>
        </p:txBody>
      </p:sp>
      <p:pic>
        <p:nvPicPr>
          <p:cNvPr id="46" name="Picture 2" descr="ããã«é©ãäººã®ã¤ã©ã¹ã"/>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1" r="-2418"/>
          <a:stretch/>
        </p:blipFill>
        <p:spPr bwMode="auto">
          <a:xfrm flipH="1">
            <a:off x="4035498" y="3356992"/>
            <a:ext cx="4877706" cy="3790950"/>
          </a:xfrm>
          <a:prstGeom prst="rect">
            <a:avLst/>
          </a:prstGeom>
          <a:noFill/>
          <a:extLst>
            <a:ext uri="{909E8E84-426E-40DD-AFC4-6F175D3DCCD1}">
              <a14:hiddenFill xmlns:a14="http://schemas.microsoft.com/office/drawing/2010/main">
                <a:solidFill>
                  <a:srgbClr val="FFFFFF"/>
                </a:solidFill>
              </a14:hiddenFill>
            </a:ext>
          </a:extLst>
        </p:spPr>
      </p:pic>
      <p:sp>
        <p:nvSpPr>
          <p:cNvPr id="48" name="爆発 1 47"/>
          <p:cNvSpPr/>
          <p:nvPr/>
        </p:nvSpPr>
        <p:spPr>
          <a:xfrm>
            <a:off x="4803886" y="4216030"/>
            <a:ext cx="1856346" cy="1445218"/>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160764" y="4559920"/>
            <a:ext cx="1146468" cy="707886"/>
          </a:xfrm>
          <a:prstGeom prst="rect">
            <a:avLst/>
          </a:prstGeom>
          <a:noFill/>
        </p:spPr>
        <p:txBody>
          <a:bodyPr wrap="none" rtlCol="0">
            <a:spAutoFit/>
          </a:bodyPr>
          <a:lstStyle/>
          <a:p>
            <a:r>
              <a:rPr kumimoji="1" lang="en-US" altLang="ja-JP" sz="4000" b="1" dirty="0" smtClean="0"/>
              <a:t>8 </a:t>
            </a:r>
            <a:r>
              <a:rPr kumimoji="1" lang="en-US" altLang="ja-JP" sz="4000" b="1" dirty="0" err="1" smtClean="0"/>
              <a:t>mJ</a:t>
            </a:r>
            <a:endParaRPr kumimoji="1" lang="ja-JP" altLang="en-US" sz="4000" b="1" dirty="0"/>
          </a:p>
        </p:txBody>
      </p:sp>
      <p:grpSp>
        <p:nvGrpSpPr>
          <p:cNvPr id="50" name="グループ化 49"/>
          <p:cNvGrpSpPr/>
          <p:nvPr/>
        </p:nvGrpSpPr>
        <p:grpSpPr>
          <a:xfrm>
            <a:off x="5292080" y="3140968"/>
            <a:ext cx="1872208" cy="1554559"/>
            <a:chOff x="5292080" y="3242593"/>
            <a:chExt cx="1872208" cy="1554559"/>
          </a:xfrm>
        </p:grpSpPr>
        <p:sp>
          <p:nvSpPr>
            <p:cNvPr id="51" name="円形吹き出し 50"/>
            <p:cNvSpPr/>
            <p:nvPr/>
          </p:nvSpPr>
          <p:spPr>
            <a:xfrm>
              <a:off x="5292080" y="3242593"/>
              <a:ext cx="1872208" cy="1554559"/>
            </a:xfrm>
            <a:prstGeom prst="wedgeEllipseCallout">
              <a:avLst>
                <a:gd name="adj1" fmla="val 58290"/>
                <a:gd name="adj2" fmla="val 77059"/>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5484923" y="3503910"/>
              <a:ext cx="1537986" cy="1077218"/>
            </a:xfrm>
            <a:prstGeom prst="rect">
              <a:avLst/>
            </a:prstGeom>
            <a:noFill/>
          </p:spPr>
          <p:txBody>
            <a:bodyPr wrap="none" rtlCol="0">
              <a:spAutoFit/>
            </a:bodyPr>
            <a:lstStyle/>
            <a:p>
              <a:pPr algn="ctr"/>
              <a:r>
                <a:rPr kumimoji="1" lang="en-US" altLang="ja-JP" sz="3200" b="1" dirty="0" smtClean="0"/>
                <a:t>WOW!!</a:t>
              </a:r>
            </a:p>
            <a:p>
              <a:pPr algn="ctr"/>
              <a:r>
                <a:rPr lang="en-US" altLang="ja-JP" sz="3200" b="1" dirty="0" smtClean="0"/>
                <a:t>Really!?</a:t>
              </a:r>
              <a:endParaRPr kumimoji="1" lang="ja-JP" altLang="en-US" sz="3200" b="1" dirty="0"/>
            </a:p>
          </p:txBody>
        </p:sp>
      </p:grpSp>
    </p:spTree>
    <p:extLst>
      <p:ext uri="{BB962C8B-B14F-4D97-AF65-F5344CB8AC3E}">
        <p14:creationId xmlns:p14="http://schemas.microsoft.com/office/powerpoint/2010/main" val="2189760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5822"/>
            <a:ext cx="9144000" cy="1143000"/>
          </a:xfrm>
        </p:spPr>
        <p:txBody>
          <a:bodyPr>
            <a:normAutofit fontScale="90000"/>
          </a:bodyPr>
          <a:lstStyle/>
          <a:p>
            <a:r>
              <a:rPr kumimoji="1" lang="en-US" altLang="ja-JP" sz="4000" dirty="0" smtClean="0"/>
              <a:t>1</a:t>
            </a:r>
            <a:r>
              <a:rPr kumimoji="1" lang="ja-JP" altLang="en-US" sz="4000" dirty="0" smtClean="0"/>
              <a:t>次元シミュレーションの結果</a:t>
            </a:r>
            <a:r>
              <a:rPr kumimoji="1" lang="en-US" altLang="ja-JP" sz="4000" dirty="0" smtClean="0"/>
              <a:t/>
            </a:r>
            <a:br>
              <a:rPr kumimoji="1" lang="en-US" altLang="ja-JP" sz="4000" dirty="0" smtClean="0"/>
            </a:br>
            <a:r>
              <a:rPr kumimoji="1" lang="en-US" altLang="ja-JP" sz="4000" dirty="0" smtClean="0"/>
              <a:t>(1-nC, 40 MeV, 3% loss, </a:t>
            </a:r>
            <a:r>
              <a:rPr kumimoji="1" lang="en-US" altLang="ja-JP" sz="4000" i="1" dirty="0" smtClean="0"/>
              <a:t>L</a:t>
            </a:r>
            <a:r>
              <a:rPr kumimoji="1" lang="en-US" altLang="ja-JP" sz="4000" baseline="-25000" dirty="0" smtClean="0"/>
              <a:t>s</a:t>
            </a:r>
            <a:r>
              <a:rPr kumimoji="1" lang="en-US" altLang="ja-JP" sz="4000" dirty="0" smtClean="0"/>
              <a:t> = 2</a:t>
            </a:r>
            <a:r>
              <a:rPr kumimoji="1" lang="en-US" altLang="ja-JP" sz="4000" i="1" dirty="0" smtClean="0"/>
              <a:t>L</a:t>
            </a:r>
            <a:r>
              <a:rPr kumimoji="1" lang="en-US" altLang="ja-JP" sz="4000" baseline="-25000" dirty="0" smtClean="0"/>
              <a:t>b</a:t>
            </a:r>
            <a:r>
              <a:rPr kumimoji="1" lang="en-US" altLang="ja-JP" sz="4000" dirty="0" smtClean="0"/>
              <a:t>, </a:t>
            </a:r>
            <a:r>
              <a:rPr kumimoji="1" lang="en-US" altLang="ja-JP" sz="4000" dirty="0" smtClean="0">
                <a:latin typeface="Symbol" panose="05050102010706020507" pitchFamily="18" charset="2"/>
              </a:rPr>
              <a:t>D</a:t>
            </a:r>
            <a:r>
              <a:rPr kumimoji="1" lang="en-US" altLang="ja-JP" sz="4000" i="1" dirty="0" smtClean="0"/>
              <a:t>E</a:t>
            </a:r>
            <a:r>
              <a:rPr kumimoji="1" lang="en-US" altLang="ja-JP" sz="4000" dirty="0" smtClean="0"/>
              <a:t>/</a:t>
            </a:r>
            <a:r>
              <a:rPr kumimoji="1" lang="en-US" altLang="ja-JP" sz="4000" i="1" dirty="0" smtClean="0"/>
              <a:t>E</a:t>
            </a:r>
            <a:r>
              <a:rPr kumimoji="1" lang="en-US" altLang="ja-JP" sz="4000" dirty="0" smtClean="0"/>
              <a:t> = 0%)</a:t>
            </a:r>
            <a:endParaRPr kumimoji="1" lang="ja-JP" altLang="en-US" dirty="0"/>
          </a:p>
        </p:txBody>
      </p:sp>
      <p:sp>
        <p:nvSpPr>
          <p:cNvPr id="4" name="スライド番号プレースホルダー 3"/>
          <p:cNvSpPr>
            <a:spLocks noGrp="1"/>
          </p:cNvSpPr>
          <p:nvPr>
            <p:ph type="sldNum" sz="quarter" idx="12"/>
          </p:nvPr>
        </p:nvSpPr>
        <p:spPr/>
        <p:txBody>
          <a:bodyPr/>
          <a:lstStyle/>
          <a:p>
            <a:fld id="{93DA5BCA-C7FD-4808-8DD1-C6812122AEAF}" type="slidenum">
              <a:rPr kumimoji="1" lang="ja-JP" altLang="en-US" smtClean="0"/>
              <a:t>11</a:t>
            </a:fld>
            <a:endParaRPr kumimoji="1" lang="ja-JP" altLang="en-US"/>
          </a:p>
        </p:txBody>
      </p:sp>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3809" t="16118" r="20795" b="6666"/>
          <a:stretch/>
        </p:blipFill>
        <p:spPr bwMode="auto">
          <a:xfrm>
            <a:off x="-1" y="2130536"/>
            <a:ext cx="461616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1515716" y="3510665"/>
            <a:ext cx="2873607" cy="584775"/>
          </a:xfrm>
          <a:prstGeom prst="rect">
            <a:avLst/>
          </a:prstGeom>
          <a:noFill/>
        </p:spPr>
        <p:txBody>
          <a:bodyPr wrap="none" rtlCol="0">
            <a:spAutoFit/>
          </a:bodyPr>
          <a:lstStyle/>
          <a:p>
            <a:r>
              <a:rPr kumimoji="1" lang="en-US" altLang="ja-JP" sz="1600" b="1" dirty="0" smtClean="0">
                <a:solidFill>
                  <a:srgbClr val="FF0000"/>
                </a:solidFill>
              </a:rPr>
              <a:t>Available Macro-pulse Duration</a:t>
            </a:r>
          </a:p>
          <a:p>
            <a:r>
              <a:rPr lang="en-US" altLang="ja-JP" sz="1600" b="1" dirty="0" smtClean="0">
                <a:solidFill>
                  <a:srgbClr val="FF0000"/>
                </a:solidFill>
              </a:rPr>
              <a:t>(8 </a:t>
            </a:r>
            <a:r>
              <a:rPr lang="en-US" altLang="ja-JP" sz="1600" b="1" dirty="0" err="1" smtClean="0">
                <a:solidFill>
                  <a:srgbClr val="FF0000"/>
                </a:solidFill>
                <a:latin typeface="Symbol" panose="05050102010706020507" pitchFamily="18" charset="2"/>
              </a:rPr>
              <a:t>m</a:t>
            </a:r>
            <a:r>
              <a:rPr lang="en-US" altLang="ja-JP" sz="1600" b="1" dirty="0" err="1" smtClean="0">
                <a:solidFill>
                  <a:srgbClr val="FF0000"/>
                </a:solidFill>
              </a:rPr>
              <a:t>s</a:t>
            </a:r>
            <a:r>
              <a:rPr lang="en-US" altLang="ja-JP" sz="1600" b="1" dirty="0" smtClean="0">
                <a:solidFill>
                  <a:srgbClr val="FF0000"/>
                </a:solidFill>
              </a:rPr>
              <a:t> </a:t>
            </a:r>
            <a:r>
              <a:rPr kumimoji="1" lang="en-US" altLang="ja-JP" sz="1600" b="1" dirty="0" smtClean="0">
                <a:solidFill>
                  <a:srgbClr val="FF0000"/>
                </a:solidFill>
              </a:rPr>
              <a:t>@KU-FEL)</a:t>
            </a:r>
            <a:endParaRPr kumimoji="1" lang="ja-JP" altLang="en-US" sz="1600" b="1" dirty="0">
              <a:solidFill>
                <a:srgbClr val="FF0000"/>
              </a:solidFill>
            </a:endParaRPr>
          </a:p>
        </p:txBody>
      </p:sp>
      <p:cxnSp>
        <p:nvCxnSpPr>
          <p:cNvPr id="11" name="直線コネクタ 10"/>
          <p:cNvCxnSpPr/>
          <p:nvPr/>
        </p:nvCxnSpPr>
        <p:spPr>
          <a:xfrm>
            <a:off x="1475656" y="2202544"/>
            <a:ext cx="0" cy="252028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H="1">
            <a:off x="1475656" y="4074752"/>
            <a:ext cx="576065" cy="2882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99220" y="3185891"/>
            <a:ext cx="101649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432223" y="4363017"/>
            <a:ext cx="1000595" cy="369332"/>
          </a:xfrm>
          <a:prstGeom prst="rect">
            <a:avLst/>
          </a:prstGeom>
          <a:noFill/>
        </p:spPr>
        <p:txBody>
          <a:bodyPr wrap="none" rtlCol="0">
            <a:spAutoFit/>
          </a:bodyPr>
          <a:lstStyle/>
          <a:p>
            <a:r>
              <a:rPr kumimoji="1" lang="en-US" altLang="ja-JP" b="1" dirty="0" smtClean="0"/>
              <a:t>250 pass</a:t>
            </a:r>
            <a:endParaRPr kumimoji="1" lang="ja-JP" altLang="en-US" b="1" dirty="0"/>
          </a:p>
        </p:txBody>
      </p:sp>
      <p:sp>
        <p:nvSpPr>
          <p:cNvPr id="17" name="テキスト ボックス 16"/>
          <p:cNvSpPr txBox="1"/>
          <p:nvPr/>
        </p:nvSpPr>
        <p:spPr>
          <a:xfrm>
            <a:off x="484015" y="2816559"/>
            <a:ext cx="587020" cy="369332"/>
          </a:xfrm>
          <a:prstGeom prst="rect">
            <a:avLst/>
          </a:prstGeom>
          <a:noFill/>
        </p:spPr>
        <p:txBody>
          <a:bodyPr wrap="none" rtlCol="0">
            <a:spAutoFit/>
          </a:bodyPr>
          <a:lstStyle/>
          <a:p>
            <a:r>
              <a:rPr kumimoji="1" lang="en-US" altLang="ja-JP" b="1" dirty="0" smtClean="0"/>
              <a:t>25%</a:t>
            </a:r>
            <a:endParaRPr kumimoji="1" lang="ja-JP" altLang="en-US" b="1" dirty="0"/>
          </a:p>
        </p:txBody>
      </p:sp>
      <p:pic>
        <p:nvPicPr>
          <p:cNvPr id="14339"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616162" y="2130536"/>
            <a:ext cx="4497066" cy="288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2" y="1668871"/>
            <a:ext cx="4460901" cy="461665"/>
          </a:xfrm>
          <a:prstGeom prst="rect">
            <a:avLst/>
          </a:prstGeom>
          <a:noFill/>
        </p:spPr>
        <p:txBody>
          <a:bodyPr wrap="none" rtlCol="0">
            <a:spAutoFit/>
          </a:bodyPr>
          <a:lstStyle/>
          <a:p>
            <a:r>
              <a:rPr kumimoji="1" lang="en-US" altLang="ja-JP" sz="2400" b="1" dirty="0" smtClean="0">
                <a:solidFill>
                  <a:srgbClr val="FF0000"/>
                </a:solidFill>
              </a:rPr>
              <a:t>Extraction Efficiency (</a:t>
            </a:r>
            <a:r>
              <a:rPr kumimoji="1" lang="en-US" altLang="ja-JP" sz="2400" b="1" dirty="0" err="1" smtClean="0">
                <a:solidFill>
                  <a:srgbClr val="FF0000"/>
                </a:solidFill>
                <a:latin typeface="Symbol" panose="05050102010706020507" pitchFamily="18" charset="2"/>
              </a:rPr>
              <a:t>d</a:t>
            </a:r>
            <a:r>
              <a:rPr kumimoji="1" lang="en-US" altLang="ja-JP" sz="2400" b="1" i="1" dirty="0" err="1" smtClean="0">
                <a:solidFill>
                  <a:srgbClr val="FF0000"/>
                </a:solidFill>
              </a:rPr>
              <a:t>L</a:t>
            </a:r>
            <a:r>
              <a:rPr kumimoji="1" lang="en-US" altLang="ja-JP" sz="2400" b="1" baseline="-25000" dirty="0" err="1" smtClean="0">
                <a:solidFill>
                  <a:srgbClr val="FF0000"/>
                </a:solidFill>
              </a:rPr>
              <a:t>c</a:t>
            </a:r>
            <a:r>
              <a:rPr kumimoji="1" lang="en-US" altLang="ja-JP" sz="2400" b="1" dirty="0" smtClean="0">
                <a:solidFill>
                  <a:srgbClr val="FF0000"/>
                </a:solidFill>
              </a:rPr>
              <a:t> = 0 </a:t>
            </a:r>
            <a:r>
              <a:rPr kumimoji="1" lang="en-US" altLang="ja-JP" sz="2400" b="1" dirty="0" smtClean="0">
                <a:solidFill>
                  <a:srgbClr val="FF0000"/>
                </a:solidFill>
                <a:latin typeface="Symbol" panose="05050102010706020507" pitchFamily="18" charset="2"/>
              </a:rPr>
              <a:t>m</a:t>
            </a:r>
            <a:r>
              <a:rPr kumimoji="1" lang="en-US" altLang="ja-JP" sz="2400" b="1" dirty="0" smtClean="0">
                <a:solidFill>
                  <a:srgbClr val="FF0000"/>
                </a:solidFill>
              </a:rPr>
              <a:t>m)</a:t>
            </a:r>
            <a:endParaRPr kumimoji="1" lang="ja-JP" altLang="en-US" sz="2400" b="1" dirty="0">
              <a:solidFill>
                <a:srgbClr val="FF0000"/>
              </a:solidFill>
            </a:endParaRPr>
          </a:p>
        </p:txBody>
      </p:sp>
      <p:sp>
        <p:nvSpPr>
          <p:cNvPr id="22" name="テキスト ボックス 21"/>
          <p:cNvSpPr txBox="1"/>
          <p:nvPr/>
        </p:nvSpPr>
        <p:spPr>
          <a:xfrm>
            <a:off x="4572000" y="1668870"/>
            <a:ext cx="4410951" cy="461665"/>
          </a:xfrm>
          <a:prstGeom prst="rect">
            <a:avLst/>
          </a:prstGeom>
          <a:noFill/>
        </p:spPr>
        <p:txBody>
          <a:bodyPr wrap="none" rtlCol="0">
            <a:spAutoFit/>
          </a:bodyPr>
          <a:lstStyle/>
          <a:p>
            <a:r>
              <a:rPr kumimoji="1" lang="en-US" altLang="ja-JP" sz="2400" b="1" dirty="0" smtClean="0">
                <a:solidFill>
                  <a:srgbClr val="FF0000"/>
                </a:solidFill>
              </a:rPr>
              <a:t>Micro-pulse Structure @251 pass</a:t>
            </a:r>
            <a:endParaRPr kumimoji="1" lang="ja-JP" altLang="en-US" sz="2400" b="1" dirty="0">
              <a:solidFill>
                <a:srgbClr val="FF0000"/>
              </a:solidFill>
            </a:endParaRPr>
          </a:p>
        </p:txBody>
      </p:sp>
      <p:cxnSp>
        <p:nvCxnSpPr>
          <p:cNvPr id="21" name="直線矢印コネクタ 20"/>
          <p:cNvCxnSpPr/>
          <p:nvPr/>
        </p:nvCxnSpPr>
        <p:spPr>
          <a:xfrm>
            <a:off x="7092280" y="3510665"/>
            <a:ext cx="64807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7812360" y="3510665"/>
            <a:ext cx="71169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5918778" y="3501008"/>
            <a:ext cx="1736629" cy="369332"/>
          </a:xfrm>
          <a:prstGeom prst="rect">
            <a:avLst/>
          </a:prstGeom>
          <a:noFill/>
        </p:spPr>
        <p:txBody>
          <a:bodyPr wrap="none" rtlCol="0">
            <a:spAutoFit/>
          </a:bodyPr>
          <a:lstStyle/>
          <a:p>
            <a:r>
              <a:rPr kumimoji="1" lang="en-US" altLang="ja-JP" b="1" dirty="0" smtClean="0">
                <a:solidFill>
                  <a:srgbClr val="FF0000"/>
                </a:solidFill>
              </a:rPr>
              <a:t>1.5 cycle-FWHM</a:t>
            </a:r>
            <a:endParaRPr kumimoji="1" lang="ja-JP" altLang="en-US" b="1" dirty="0">
              <a:solidFill>
                <a:srgbClr val="FF0000"/>
              </a:solidFill>
            </a:endParaRPr>
          </a:p>
        </p:txBody>
      </p:sp>
      <p:sp>
        <p:nvSpPr>
          <p:cNvPr id="27" name="テキスト ボックス 26"/>
          <p:cNvSpPr txBox="1"/>
          <p:nvPr/>
        </p:nvSpPr>
        <p:spPr>
          <a:xfrm>
            <a:off x="1763688" y="1268760"/>
            <a:ext cx="7417352" cy="369332"/>
          </a:xfrm>
          <a:prstGeom prst="rect">
            <a:avLst/>
          </a:prstGeom>
          <a:noFill/>
        </p:spPr>
        <p:txBody>
          <a:bodyPr wrap="none" rtlCol="0">
            <a:spAutoFit/>
          </a:bodyPr>
          <a:lstStyle/>
          <a:p>
            <a:r>
              <a:rPr lang="en-US" altLang="ja-JP" dirty="0" smtClean="0"/>
              <a:t>Reference of simulation code: R. </a:t>
            </a:r>
            <a:r>
              <a:rPr lang="en-US" altLang="ja-JP" dirty="0" err="1" smtClean="0"/>
              <a:t>Hajima</a:t>
            </a:r>
            <a:r>
              <a:rPr lang="en-US" altLang="ja-JP" dirty="0" smtClean="0"/>
              <a:t> and R. Nagai, PRL 91, 024801 (2003) </a:t>
            </a:r>
            <a:endParaRPr lang="ja-JP" altLang="en-US" dirty="0"/>
          </a:p>
        </p:txBody>
      </p:sp>
      <p:sp>
        <p:nvSpPr>
          <p:cNvPr id="28" name="テキスト ボックス 27"/>
          <p:cNvSpPr txBox="1"/>
          <p:nvPr/>
        </p:nvSpPr>
        <p:spPr>
          <a:xfrm>
            <a:off x="179512" y="5157192"/>
            <a:ext cx="8911607" cy="1200329"/>
          </a:xfrm>
          <a:prstGeom prst="rect">
            <a:avLst/>
          </a:prstGeom>
          <a:noFill/>
        </p:spPr>
        <p:txBody>
          <a:bodyPr wrap="none" rtlCol="0">
            <a:spAutoFit/>
          </a:bodyPr>
          <a:lstStyle/>
          <a:p>
            <a:r>
              <a:rPr kumimoji="1" lang="en-US" altLang="ja-JP" sz="2400" b="1" dirty="0" smtClean="0"/>
              <a:t>Rough Estimation: </a:t>
            </a:r>
          </a:p>
          <a:p>
            <a:r>
              <a:rPr lang="en-US" altLang="ja-JP" sz="2400" dirty="0"/>
              <a:t> </a:t>
            </a:r>
            <a:r>
              <a:rPr lang="en-US" altLang="ja-JP" sz="2400" dirty="0" smtClean="0"/>
              <a:t> Extracted Energy: 25% x 1 </a:t>
            </a:r>
            <a:r>
              <a:rPr lang="en-US" altLang="ja-JP" sz="2400" dirty="0" err="1" smtClean="0"/>
              <a:t>nC</a:t>
            </a:r>
            <a:r>
              <a:rPr lang="en-US" altLang="ja-JP" sz="2400" dirty="0" smtClean="0"/>
              <a:t> x 40 MeV  </a:t>
            </a:r>
            <a:r>
              <a:rPr lang="en-US" altLang="ja-JP" sz="2400" dirty="0" smtClean="0">
                <a:sym typeface="Wingdings" panose="05000000000000000000" pitchFamily="2" charset="2"/>
              </a:rPr>
              <a:t> </a:t>
            </a:r>
            <a:r>
              <a:rPr lang="en-US" altLang="ja-JP" sz="2400" b="1" dirty="0" smtClean="0">
                <a:sym typeface="Wingdings" panose="05000000000000000000" pitchFamily="2" charset="2"/>
              </a:rPr>
              <a:t>10 </a:t>
            </a:r>
            <a:r>
              <a:rPr lang="en-US" altLang="ja-JP" sz="2400" b="1" dirty="0" err="1" smtClean="0">
                <a:sym typeface="Wingdings" panose="05000000000000000000" pitchFamily="2" charset="2"/>
              </a:rPr>
              <a:t>mJ</a:t>
            </a:r>
            <a:r>
              <a:rPr lang="en-US" altLang="ja-JP" sz="2400" b="1" dirty="0" smtClean="0">
                <a:sym typeface="Wingdings" panose="05000000000000000000" pitchFamily="2" charset="2"/>
              </a:rPr>
              <a:t>/micro-pulse</a:t>
            </a:r>
          </a:p>
          <a:p>
            <a:r>
              <a:rPr kumimoji="1" lang="en-US" altLang="ja-JP" sz="2400" dirty="0">
                <a:sym typeface="Wingdings" panose="05000000000000000000" pitchFamily="2" charset="2"/>
              </a:rPr>
              <a:t> </a:t>
            </a:r>
            <a:r>
              <a:rPr kumimoji="1" lang="en-US" altLang="ja-JP" sz="2400" dirty="0" smtClean="0">
                <a:sym typeface="Wingdings" panose="05000000000000000000" pitchFamily="2" charset="2"/>
              </a:rPr>
              <a:t> Out-coupled Energy from Cavity: 10 </a:t>
            </a:r>
            <a:r>
              <a:rPr kumimoji="1" lang="en-US" altLang="ja-JP" sz="2400" dirty="0" err="1" smtClean="0">
                <a:sym typeface="Wingdings" panose="05000000000000000000" pitchFamily="2" charset="2"/>
              </a:rPr>
              <a:t>mJ</a:t>
            </a:r>
            <a:r>
              <a:rPr kumimoji="1" lang="en-US" altLang="ja-JP" sz="2400" dirty="0" smtClean="0">
                <a:sym typeface="Wingdings" panose="05000000000000000000" pitchFamily="2" charset="2"/>
              </a:rPr>
              <a:t> x 0.33  </a:t>
            </a:r>
            <a:r>
              <a:rPr kumimoji="1" lang="en-US" altLang="ja-JP" sz="2400" b="1" dirty="0" smtClean="0">
                <a:solidFill>
                  <a:srgbClr val="FF0000"/>
                </a:solidFill>
                <a:sym typeface="Wingdings" panose="05000000000000000000" pitchFamily="2" charset="2"/>
              </a:rPr>
              <a:t>3.3 </a:t>
            </a:r>
            <a:r>
              <a:rPr kumimoji="1" lang="en-US" altLang="ja-JP" sz="2400" b="1" dirty="0" err="1" smtClean="0">
                <a:solidFill>
                  <a:srgbClr val="FF0000"/>
                </a:solidFill>
                <a:sym typeface="Wingdings" panose="05000000000000000000" pitchFamily="2" charset="2"/>
              </a:rPr>
              <a:t>mJ</a:t>
            </a:r>
            <a:r>
              <a:rPr kumimoji="1" lang="en-US" altLang="ja-JP" sz="2400" b="1" dirty="0" smtClean="0">
                <a:solidFill>
                  <a:srgbClr val="FF0000"/>
                </a:solidFill>
                <a:sym typeface="Wingdings" panose="05000000000000000000" pitchFamily="2" charset="2"/>
              </a:rPr>
              <a:t>/micro-pulse</a:t>
            </a:r>
            <a:endParaRPr kumimoji="1" lang="ja-JP" altLang="en-US" sz="2400" b="1" dirty="0">
              <a:solidFill>
                <a:srgbClr val="FF0000"/>
              </a:solidFill>
            </a:endParaRPr>
          </a:p>
        </p:txBody>
      </p:sp>
      <p:cxnSp>
        <p:nvCxnSpPr>
          <p:cNvPr id="30" name="直線コネクタ 29"/>
          <p:cNvCxnSpPr/>
          <p:nvPr/>
        </p:nvCxnSpPr>
        <p:spPr>
          <a:xfrm>
            <a:off x="5490175" y="6309320"/>
            <a:ext cx="576064"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310082" y="6311640"/>
            <a:ext cx="5073377" cy="369332"/>
          </a:xfrm>
          <a:prstGeom prst="rect">
            <a:avLst/>
          </a:prstGeom>
          <a:noFill/>
        </p:spPr>
        <p:txBody>
          <a:bodyPr wrap="none" rtlCol="0">
            <a:spAutoFit/>
          </a:bodyPr>
          <a:lstStyle/>
          <a:p>
            <a:r>
              <a:rPr kumimoji="1" lang="en-US" altLang="ja-JP" dirty="0" smtClean="0">
                <a:solidFill>
                  <a:srgbClr val="0000CC"/>
                </a:solidFill>
              </a:rPr>
              <a:t>Out-coupling Ratio : (Out-coupling loss) / (Total loss)</a:t>
            </a:r>
            <a:endParaRPr kumimoji="1" lang="ja-JP" altLang="en-US" dirty="0">
              <a:solidFill>
                <a:srgbClr val="0000CC"/>
              </a:solidFill>
            </a:endParaRPr>
          </a:p>
        </p:txBody>
      </p:sp>
      <p:sp>
        <p:nvSpPr>
          <p:cNvPr id="14336" name="テキスト ボックス 14335"/>
          <p:cNvSpPr txBox="1"/>
          <p:nvPr/>
        </p:nvSpPr>
        <p:spPr>
          <a:xfrm>
            <a:off x="6686281" y="2177291"/>
            <a:ext cx="1060611" cy="646331"/>
          </a:xfrm>
          <a:prstGeom prst="rect">
            <a:avLst/>
          </a:prstGeom>
          <a:noFill/>
        </p:spPr>
        <p:txBody>
          <a:bodyPr wrap="none" rtlCol="0">
            <a:spAutoFit/>
          </a:bodyPr>
          <a:lstStyle/>
          <a:p>
            <a:pPr algn="r"/>
            <a:r>
              <a:rPr lang="en-US" altLang="ja-JP" b="1" dirty="0">
                <a:solidFill>
                  <a:srgbClr val="0000CC"/>
                </a:solidFill>
              </a:rPr>
              <a:t>~</a:t>
            </a:r>
            <a:r>
              <a:rPr kumimoji="1" lang="en-US" altLang="ja-JP" b="1" dirty="0" smtClean="0">
                <a:solidFill>
                  <a:srgbClr val="0000CC"/>
                </a:solidFill>
              </a:rPr>
              <a:t>100 GW</a:t>
            </a:r>
          </a:p>
          <a:p>
            <a:pPr algn="r"/>
            <a:r>
              <a:rPr lang="en-US" altLang="ja-JP" b="1" dirty="0" smtClean="0">
                <a:solidFill>
                  <a:srgbClr val="0000CC"/>
                </a:solidFill>
              </a:rPr>
              <a:t>@6 </a:t>
            </a:r>
            <a:r>
              <a:rPr lang="en-US" altLang="ja-JP" b="1" dirty="0" smtClean="0">
                <a:solidFill>
                  <a:srgbClr val="0000CC"/>
                </a:solidFill>
                <a:latin typeface="Symbol" panose="05050102010706020507" pitchFamily="18" charset="2"/>
              </a:rPr>
              <a:t>m</a:t>
            </a:r>
            <a:r>
              <a:rPr lang="en-US" altLang="ja-JP" b="1" dirty="0" smtClean="0">
                <a:solidFill>
                  <a:srgbClr val="0000CC"/>
                </a:solidFill>
              </a:rPr>
              <a:t>m</a:t>
            </a:r>
            <a:endParaRPr kumimoji="1" lang="en-US" altLang="ja-JP" b="1" dirty="0" smtClean="0">
              <a:solidFill>
                <a:srgbClr val="0000CC"/>
              </a:solidFill>
            </a:endParaRPr>
          </a:p>
        </p:txBody>
      </p:sp>
    </p:spTree>
    <p:extLst>
      <p:ext uri="{BB962C8B-B14F-4D97-AF65-F5344CB8AC3E}">
        <p14:creationId xmlns:p14="http://schemas.microsoft.com/office/powerpoint/2010/main" val="96271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1143000"/>
          </a:xfrm>
        </p:spPr>
        <p:txBody>
          <a:bodyPr>
            <a:normAutofit/>
          </a:bodyPr>
          <a:lstStyle/>
          <a:p>
            <a:r>
              <a:rPr lang="ja-JP" altLang="en-US" dirty="0" smtClean="0"/>
              <a:t>新光陰極高周波電子銃設置場所</a:t>
            </a:r>
            <a:endParaRPr kumimoji="1" lang="ja-JP" altLang="en-US" dirty="0"/>
          </a:p>
        </p:txBody>
      </p:sp>
      <p:sp>
        <p:nvSpPr>
          <p:cNvPr id="3" name="テキスト ボックス 2"/>
          <p:cNvSpPr txBox="1"/>
          <p:nvPr/>
        </p:nvSpPr>
        <p:spPr>
          <a:xfrm>
            <a:off x="79944" y="5221649"/>
            <a:ext cx="9100568" cy="1323439"/>
          </a:xfrm>
          <a:prstGeom prst="rect">
            <a:avLst/>
          </a:prstGeom>
          <a:noFill/>
        </p:spPr>
        <p:txBody>
          <a:bodyPr wrap="none" rtlCol="0">
            <a:spAutoFit/>
          </a:bodyPr>
          <a:lstStyle/>
          <a:p>
            <a:r>
              <a:rPr kumimoji="1" lang="ja-JP" altLang="en-US" sz="2000" dirty="0" smtClean="0"/>
              <a:t>加速管直上流に</a:t>
            </a:r>
            <a:r>
              <a:rPr lang="ja-JP" altLang="en-US" sz="2000" dirty="0" smtClean="0"/>
              <a:t>新光陰極高周波電子銃＋ソレノイドを追加し、</a:t>
            </a:r>
            <a:endParaRPr lang="en-US" altLang="ja-JP" sz="2000" dirty="0" smtClean="0"/>
          </a:p>
          <a:p>
            <a:r>
              <a:rPr lang="ja-JP" altLang="en-US" sz="2000" dirty="0" smtClean="0"/>
              <a:t>既設加速管、</a:t>
            </a:r>
            <a:r>
              <a:rPr lang="en-US" altLang="ja-JP" sz="2000" dirty="0" smtClean="0"/>
              <a:t>180</a:t>
            </a:r>
            <a:r>
              <a:rPr lang="ja-JP" altLang="en-US" sz="2000" dirty="0" smtClean="0"/>
              <a:t>度アーク、アンジュレータ、光共振器をそのまま利用。</a:t>
            </a:r>
            <a:endParaRPr lang="en-US" altLang="ja-JP" sz="2000" dirty="0" smtClean="0"/>
          </a:p>
          <a:p>
            <a:r>
              <a:rPr lang="ja-JP" altLang="en-US" sz="2000" dirty="0" smtClean="0"/>
              <a:t>また、</a:t>
            </a:r>
            <a:r>
              <a:rPr lang="en-US" altLang="ja-JP" sz="2000" dirty="0" smtClean="0"/>
              <a:t>2856 GHz</a:t>
            </a:r>
            <a:r>
              <a:rPr lang="ja-JP" altLang="en-US" sz="2000" dirty="0" smtClean="0"/>
              <a:t>繰り返しの電子バンチを供給可能な既設の電子銃はそのまま残す</a:t>
            </a:r>
            <a:r>
              <a:rPr lang="ja-JP" altLang="en-US" sz="2000" dirty="0" smtClean="0"/>
              <a:t>。</a:t>
            </a:r>
            <a:endParaRPr lang="en-US" altLang="ja-JP" sz="2000" dirty="0" smtClean="0"/>
          </a:p>
          <a:p>
            <a:r>
              <a:rPr lang="ja-JP" altLang="en-US" sz="2000" dirty="0" smtClean="0"/>
              <a:t>高周波源は既設電子銃と同じものを使用し、導波管スイッチャーで切り替える。</a:t>
            </a:r>
            <a:endParaRPr lang="en-US" altLang="ja-JP" sz="2000" dirty="0" smtClean="0"/>
          </a:p>
        </p:txBody>
      </p:sp>
      <p:grpSp>
        <p:nvGrpSpPr>
          <p:cNvPr id="12" name="グループ化 11"/>
          <p:cNvGrpSpPr/>
          <p:nvPr/>
        </p:nvGrpSpPr>
        <p:grpSpPr>
          <a:xfrm>
            <a:off x="971600" y="1281740"/>
            <a:ext cx="7200800" cy="3594784"/>
            <a:chOff x="971600" y="1281740"/>
            <a:chExt cx="7200800" cy="3594784"/>
          </a:xfrm>
        </p:grpSpPr>
        <p:pic>
          <p:nvPicPr>
            <p:cNvPr id="12290" name="Picture 2" descr="Z:\OLD\Linac\学会等発表\20190901 IRMMW-THz2019\LongTermUpgradePl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600" y="1281740"/>
              <a:ext cx="7200800" cy="3594784"/>
            </a:xfrm>
            <a:prstGeom prst="rect">
              <a:avLst/>
            </a:prstGeom>
            <a:noFill/>
            <a:extLst>
              <a:ext uri="{909E8E84-426E-40DD-AFC4-6F175D3DCCD1}">
                <a14:hiddenFill xmlns:a14="http://schemas.microsoft.com/office/drawing/2010/main">
                  <a:solidFill>
                    <a:srgbClr val="FFFFFF"/>
                  </a:solidFill>
                </a14:hiddenFill>
              </a:ext>
            </a:extLst>
          </p:spPr>
        </p:pic>
        <p:sp>
          <p:nvSpPr>
            <p:cNvPr id="11" name="フローチャート: 処理 10"/>
            <p:cNvSpPr/>
            <p:nvPr/>
          </p:nvSpPr>
          <p:spPr>
            <a:xfrm>
              <a:off x="1403648" y="2132856"/>
              <a:ext cx="792088" cy="523761"/>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p:cNvSpPr txBox="1"/>
          <p:nvPr/>
        </p:nvSpPr>
        <p:spPr>
          <a:xfrm>
            <a:off x="1396865" y="2073042"/>
            <a:ext cx="942887" cy="707886"/>
          </a:xfrm>
          <a:prstGeom prst="rect">
            <a:avLst/>
          </a:prstGeom>
          <a:noFill/>
        </p:spPr>
        <p:txBody>
          <a:bodyPr wrap="none" rtlCol="0">
            <a:spAutoFit/>
          </a:bodyPr>
          <a:lstStyle/>
          <a:p>
            <a:pPr algn="ctr"/>
            <a:r>
              <a:rPr kumimoji="1" lang="en-US" altLang="ja-JP" sz="2000" b="1" dirty="0" smtClean="0">
                <a:solidFill>
                  <a:srgbClr val="FF0000"/>
                </a:solidFill>
              </a:rPr>
              <a:t>New </a:t>
            </a:r>
          </a:p>
          <a:p>
            <a:pPr algn="ctr"/>
            <a:r>
              <a:rPr kumimoji="1" lang="en-US" altLang="ja-JP" sz="2000" b="1" dirty="0" smtClean="0">
                <a:solidFill>
                  <a:srgbClr val="FF0000"/>
                </a:solidFill>
              </a:rPr>
              <a:t>RF Gun</a:t>
            </a:r>
            <a:endParaRPr kumimoji="1" lang="ja-JP" altLang="en-US" sz="2000" b="1" dirty="0">
              <a:solidFill>
                <a:srgbClr val="FF0000"/>
              </a:solidFill>
            </a:endParaRPr>
          </a:p>
        </p:txBody>
      </p:sp>
      <p:sp>
        <p:nvSpPr>
          <p:cNvPr id="4" name="スライド番号プレースホルダー 3"/>
          <p:cNvSpPr>
            <a:spLocks noGrp="1"/>
          </p:cNvSpPr>
          <p:nvPr>
            <p:ph type="sldNum" sz="quarter" idx="12"/>
          </p:nvPr>
        </p:nvSpPr>
        <p:spPr/>
        <p:txBody>
          <a:bodyPr/>
          <a:lstStyle/>
          <a:p>
            <a:fld id="{9BFE77A8-75D7-4C9B-924A-2428D35B702F}" type="slidenum">
              <a:rPr kumimoji="1" lang="ja-JP" altLang="en-US" smtClean="0"/>
              <a:t>12</a:t>
            </a:fld>
            <a:endParaRPr kumimoji="1" lang="ja-JP" altLang="en-US"/>
          </a:p>
        </p:txBody>
      </p:sp>
    </p:spTree>
    <p:extLst>
      <p:ext uri="{BB962C8B-B14F-4D97-AF65-F5344CB8AC3E}">
        <p14:creationId xmlns:p14="http://schemas.microsoft.com/office/powerpoint/2010/main" val="560366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9392"/>
            <a:ext cx="9144000" cy="1143000"/>
          </a:xfrm>
        </p:spPr>
        <p:txBody>
          <a:bodyPr>
            <a:normAutofit/>
          </a:bodyPr>
          <a:lstStyle/>
          <a:p>
            <a:r>
              <a:rPr lang="ja-JP" altLang="en-US" dirty="0" smtClean="0"/>
              <a:t>目標スペックと導入装置</a:t>
            </a:r>
            <a:endParaRPr kumimoji="1" lang="ja-JP" altLang="en-US" dirty="0"/>
          </a:p>
        </p:txBody>
      </p:sp>
      <p:sp>
        <p:nvSpPr>
          <p:cNvPr id="3" name="テキスト ボックス 2"/>
          <p:cNvSpPr txBox="1"/>
          <p:nvPr/>
        </p:nvSpPr>
        <p:spPr>
          <a:xfrm>
            <a:off x="107504" y="836712"/>
            <a:ext cx="1415772" cy="584775"/>
          </a:xfrm>
          <a:prstGeom prst="rect">
            <a:avLst/>
          </a:prstGeom>
          <a:noFill/>
        </p:spPr>
        <p:txBody>
          <a:bodyPr wrap="none" rtlCol="0">
            <a:spAutoFit/>
          </a:bodyPr>
          <a:lstStyle/>
          <a:p>
            <a:r>
              <a:rPr kumimoji="1" lang="ja-JP" altLang="en-US" sz="3200" b="1" dirty="0" smtClean="0">
                <a:solidFill>
                  <a:srgbClr val="FF0000"/>
                </a:solidFill>
              </a:rPr>
              <a:t>目標値</a:t>
            </a:r>
            <a:endParaRPr kumimoji="1" lang="ja-JP" altLang="en-US" sz="3200" b="1" dirty="0">
              <a:solidFill>
                <a:srgbClr val="FF0000"/>
              </a:solidFill>
            </a:endParaRPr>
          </a:p>
        </p:txBody>
      </p:sp>
      <p:sp>
        <p:nvSpPr>
          <p:cNvPr id="4" name="テキスト ボックス 3"/>
          <p:cNvSpPr txBox="1"/>
          <p:nvPr/>
        </p:nvSpPr>
        <p:spPr>
          <a:xfrm>
            <a:off x="323528" y="1484784"/>
            <a:ext cx="6854762" cy="2246769"/>
          </a:xfrm>
          <a:prstGeom prst="rect">
            <a:avLst/>
          </a:prstGeom>
          <a:noFill/>
        </p:spPr>
        <p:txBody>
          <a:bodyPr wrap="none" rtlCol="0">
            <a:spAutoFit/>
          </a:bodyPr>
          <a:lstStyle/>
          <a:p>
            <a:r>
              <a:rPr kumimoji="1" lang="ja-JP" altLang="en-US" sz="2800" dirty="0" smtClean="0"/>
              <a:t>電荷量</a:t>
            </a:r>
            <a:r>
              <a:rPr lang="ja-JP" altLang="en-US" sz="2800" dirty="0" smtClean="0"/>
              <a:t>：</a:t>
            </a:r>
            <a:r>
              <a:rPr lang="en-US" altLang="ja-JP" sz="2800" dirty="0" smtClean="0"/>
              <a:t>1 </a:t>
            </a:r>
            <a:r>
              <a:rPr lang="en-US" altLang="ja-JP" sz="2800" dirty="0" err="1" smtClean="0"/>
              <a:t>nC</a:t>
            </a:r>
            <a:r>
              <a:rPr lang="en-US" altLang="ja-JP" sz="2800" dirty="0" smtClean="0"/>
              <a:t> / bunch (250 </a:t>
            </a:r>
            <a:r>
              <a:rPr lang="en-US" altLang="ja-JP" sz="2800" dirty="0" err="1" smtClean="0"/>
              <a:t>nC</a:t>
            </a:r>
            <a:r>
              <a:rPr lang="en-US" altLang="ja-JP" sz="2800" dirty="0" smtClean="0"/>
              <a:t> / macro-pulse)</a:t>
            </a:r>
          </a:p>
          <a:p>
            <a:r>
              <a:rPr kumimoji="1" lang="ja-JP" altLang="en-US" sz="2800" dirty="0" smtClean="0"/>
              <a:t>バンチ繰り返し周波数：</a:t>
            </a:r>
            <a:r>
              <a:rPr kumimoji="1" lang="en-US" altLang="ja-JP" sz="2800" dirty="0" smtClean="0"/>
              <a:t>29.75 MHz</a:t>
            </a:r>
          </a:p>
          <a:p>
            <a:r>
              <a:rPr lang="ja-JP" altLang="en-US" sz="2800" dirty="0" smtClean="0"/>
              <a:t>バンチ数： </a:t>
            </a:r>
            <a:r>
              <a:rPr lang="en-US" altLang="ja-JP" sz="2800" dirty="0" smtClean="0"/>
              <a:t>250</a:t>
            </a:r>
          </a:p>
          <a:p>
            <a:r>
              <a:rPr kumimoji="1" lang="ja-JP" altLang="en-US" sz="2800" dirty="0" smtClean="0"/>
              <a:t>マクロパルス幅：</a:t>
            </a:r>
            <a:r>
              <a:rPr kumimoji="1" lang="en-US" altLang="ja-JP" sz="2800" dirty="0" smtClean="0"/>
              <a:t>7.5 us</a:t>
            </a:r>
          </a:p>
          <a:p>
            <a:r>
              <a:rPr kumimoji="1" lang="ja-JP" altLang="en-US" sz="2800" dirty="0" smtClean="0"/>
              <a:t>エネルギー：</a:t>
            </a:r>
            <a:r>
              <a:rPr kumimoji="1" lang="en-US" altLang="ja-JP" sz="2800" dirty="0" smtClean="0"/>
              <a:t>~5 MeV</a:t>
            </a:r>
          </a:p>
        </p:txBody>
      </p:sp>
      <p:sp>
        <p:nvSpPr>
          <p:cNvPr id="5" name="下矢印 4"/>
          <p:cNvSpPr/>
          <p:nvPr/>
        </p:nvSpPr>
        <p:spPr>
          <a:xfrm>
            <a:off x="3897154" y="3875568"/>
            <a:ext cx="1322918" cy="92435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5496" y="4869160"/>
            <a:ext cx="9171421" cy="1815882"/>
          </a:xfrm>
          <a:prstGeom prst="rect">
            <a:avLst/>
          </a:prstGeom>
          <a:noFill/>
        </p:spPr>
        <p:txBody>
          <a:bodyPr wrap="none" rtlCol="0">
            <a:spAutoFit/>
          </a:bodyPr>
          <a:lstStyle/>
          <a:p>
            <a:pPr marL="261938" indent="-261938">
              <a:buFont typeface="Arial" panose="020B0604020202020204" pitchFamily="34" charset="0"/>
              <a:buChar char="•"/>
            </a:pPr>
            <a:r>
              <a:rPr lang="ja-JP" altLang="en-US" sz="2800" dirty="0" smtClean="0"/>
              <a:t>大モード分離</a:t>
            </a:r>
            <a:r>
              <a:rPr kumimoji="1" lang="en-US" altLang="ja-JP" sz="2800" dirty="0" smtClean="0"/>
              <a:t>1.6-cell RF Gun </a:t>
            </a:r>
            <a:r>
              <a:rPr kumimoji="1" lang="en-US" altLang="ja-JP" sz="2800" dirty="0" smtClean="0">
                <a:sym typeface="Wingdings" panose="05000000000000000000" pitchFamily="2" charset="2"/>
              </a:rPr>
              <a:t> KEK</a:t>
            </a:r>
            <a:r>
              <a:rPr kumimoji="1" lang="ja-JP" altLang="en-US" sz="2800" dirty="0" smtClean="0">
                <a:sym typeface="Wingdings" panose="05000000000000000000" pitchFamily="2" charset="2"/>
              </a:rPr>
              <a:t>で製作</a:t>
            </a:r>
            <a:endParaRPr kumimoji="1" lang="en-US" altLang="ja-JP" sz="2800" dirty="0" smtClean="0">
              <a:sym typeface="Wingdings" panose="05000000000000000000" pitchFamily="2" charset="2"/>
            </a:endParaRPr>
          </a:p>
          <a:p>
            <a:pPr marL="261938" indent="-261938">
              <a:buFont typeface="Arial" panose="020B0604020202020204" pitchFamily="34" charset="0"/>
              <a:buChar char="•"/>
            </a:pPr>
            <a:r>
              <a:rPr lang="ja-JP" altLang="en-US" sz="2800" dirty="0" smtClean="0">
                <a:sym typeface="Wingdings" panose="05000000000000000000" pitchFamily="2" charset="2"/>
              </a:rPr>
              <a:t>マルチバンチ起因のビーム負荷効果は</a:t>
            </a:r>
            <a:r>
              <a:rPr lang="en-US" altLang="ja-JP" sz="2800" dirty="0" smtClean="0">
                <a:sym typeface="Wingdings" panose="05000000000000000000" pitchFamily="2" charset="2"/>
              </a:rPr>
              <a:t>RF</a:t>
            </a:r>
            <a:r>
              <a:rPr lang="ja-JP" altLang="en-US" sz="2800" dirty="0" smtClean="0">
                <a:sym typeface="Wingdings" panose="05000000000000000000" pitchFamily="2" charset="2"/>
              </a:rPr>
              <a:t>振幅変調で補正</a:t>
            </a:r>
            <a:endParaRPr kumimoji="1" lang="en-US" altLang="ja-JP" sz="2800" dirty="0" smtClean="0"/>
          </a:p>
          <a:p>
            <a:pPr marL="261938" indent="-261938">
              <a:buFont typeface="Arial" panose="020B0604020202020204" pitchFamily="34" charset="0"/>
              <a:buChar char="•"/>
            </a:pPr>
            <a:r>
              <a:rPr lang="ja-JP" altLang="en-US" sz="2800" dirty="0" smtClean="0"/>
              <a:t>陰極励起レーザには既設のレーザを使用</a:t>
            </a:r>
            <a:endParaRPr lang="en-US" altLang="ja-JP" sz="2800" dirty="0" smtClean="0"/>
          </a:p>
          <a:p>
            <a:pPr marL="261938" indent="-261938">
              <a:buFont typeface="Arial" panose="020B0604020202020204" pitchFamily="34" charset="0"/>
              <a:buChar char="•"/>
            </a:pPr>
            <a:r>
              <a:rPr kumimoji="1" lang="en-US" altLang="ja-JP" sz="2800" dirty="0" smtClean="0"/>
              <a:t>Cs-</a:t>
            </a:r>
            <a:r>
              <a:rPr kumimoji="1" lang="en-US" altLang="ja-JP" sz="2800" dirty="0" err="1" smtClean="0"/>
              <a:t>Te</a:t>
            </a:r>
            <a:r>
              <a:rPr kumimoji="1" lang="ja-JP" altLang="en-US" sz="2800" dirty="0" smtClean="0"/>
              <a:t>陰極を使用</a:t>
            </a:r>
            <a:r>
              <a:rPr kumimoji="1" lang="en-US" altLang="ja-JP" sz="2800" dirty="0" smtClean="0"/>
              <a:t>?</a:t>
            </a:r>
            <a:endParaRPr kumimoji="1" lang="ja-JP" altLang="en-US" sz="28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866454" y="2420888"/>
            <a:ext cx="3277546" cy="237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6126339" y="2586390"/>
            <a:ext cx="2838149" cy="338554"/>
          </a:xfrm>
          <a:prstGeom prst="rect">
            <a:avLst/>
          </a:prstGeom>
          <a:noFill/>
        </p:spPr>
        <p:txBody>
          <a:bodyPr wrap="none" rtlCol="0">
            <a:spAutoFit/>
          </a:bodyPr>
          <a:lstStyle/>
          <a:p>
            <a:r>
              <a:rPr kumimoji="1" lang="en-US" altLang="ja-JP" sz="1600" dirty="0" err="1" smtClean="0"/>
              <a:t>Abhay</a:t>
            </a:r>
            <a:r>
              <a:rPr kumimoji="1" lang="en-US" altLang="ja-JP" sz="1600" dirty="0" smtClean="0"/>
              <a:t> P. Deshpande, PhD thesis</a:t>
            </a:r>
            <a:endParaRPr kumimoji="1" lang="ja-JP" altLang="en-US" sz="1600" dirty="0"/>
          </a:p>
        </p:txBody>
      </p:sp>
      <p:sp>
        <p:nvSpPr>
          <p:cNvPr id="7" name="スライド番号プレースホルダー 6"/>
          <p:cNvSpPr>
            <a:spLocks noGrp="1"/>
          </p:cNvSpPr>
          <p:nvPr>
            <p:ph type="sldNum" sz="quarter" idx="12"/>
          </p:nvPr>
        </p:nvSpPr>
        <p:spPr/>
        <p:txBody>
          <a:bodyPr/>
          <a:lstStyle/>
          <a:p>
            <a:fld id="{9BFE77A8-75D7-4C9B-924A-2428D35B702F}" type="slidenum">
              <a:rPr kumimoji="1" lang="ja-JP" altLang="en-US" smtClean="0"/>
              <a:t>13</a:t>
            </a:fld>
            <a:endParaRPr kumimoji="1" lang="ja-JP" altLang="en-US"/>
          </a:p>
        </p:txBody>
      </p:sp>
    </p:spTree>
    <p:extLst>
      <p:ext uri="{BB962C8B-B14F-4D97-AF65-F5344CB8AC3E}">
        <p14:creationId xmlns:p14="http://schemas.microsoft.com/office/powerpoint/2010/main" val="253385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00"/>
            <a:ext cx="8229600" cy="1143000"/>
          </a:xfrm>
        </p:spPr>
        <p:txBody>
          <a:bodyPr/>
          <a:lstStyle/>
          <a:p>
            <a:r>
              <a:rPr kumimoji="1" lang="ja-JP" altLang="en-US" dirty="0" smtClean="0"/>
              <a:t>検討状況１：電子銃</a:t>
            </a:r>
            <a:endParaRPr kumimoji="1" lang="ja-JP" altLang="en-US" dirty="0"/>
          </a:p>
        </p:txBody>
      </p:sp>
      <p:sp>
        <p:nvSpPr>
          <p:cNvPr id="3" name="テキスト ボックス 2"/>
          <p:cNvSpPr txBox="1"/>
          <p:nvPr/>
        </p:nvSpPr>
        <p:spPr>
          <a:xfrm>
            <a:off x="2856203" y="1412776"/>
            <a:ext cx="6264696" cy="400110"/>
          </a:xfrm>
          <a:prstGeom prst="rect">
            <a:avLst/>
          </a:prstGeom>
          <a:noFill/>
        </p:spPr>
        <p:txBody>
          <a:bodyPr wrap="square" rtlCol="0">
            <a:spAutoFit/>
          </a:bodyPr>
          <a:lstStyle/>
          <a:p>
            <a:r>
              <a:rPr lang="en-US" altLang="ja-JP" sz="2000" dirty="0" smtClean="0"/>
              <a:t>ref: </a:t>
            </a:r>
            <a:r>
              <a:rPr kumimoji="1" lang="en-US" altLang="ja-JP" sz="2000" dirty="0" smtClean="0"/>
              <a:t>H. </a:t>
            </a:r>
            <a:r>
              <a:rPr kumimoji="1" lang="en-US" altLang="ja-JP" sz="2000" dirty="0" err="1" smtClean="0"/>
              <a:t>Ohgaki</a:t>
            </a:r>
            <a:r>
              <a:rPr lang="en-US" altLang="ja-JP" sz="2000" dirty="0"/>
              <a:t> </a:t>
            </a:r>
            <a:r>
              <a:rPr lang="en-US" altLang="ja-JP" sz="2000" dirty="0" smtClean="0"/>
              <a:t>et al.,</a:t>
            </a:r>
            <a:r>
              <a:rPr lang="ja-JP" altLang="en-US" sz="2000" dirty="0"/>
              <a:t> </a:t>
            </a:r>
            <a:r>
              <a:rPr lang="en-US" altLang="ja-JP" sz="2000" dirty="0" smtClean="0"/>
              <a:t>Proc. of FEL2007,  WEPPH024 (2008).</a:t>
            </a:r>
            <a:endParaRPr kumimoji="1" lang="ja-JP" altLang="en-US" sz="2000" dirty="0"/>
          </a:p>
        </p:txBody>
      </p:sp>
      <p:graphicFrame>
        <p:nvGraphicFramePr>
          <p:cNvPr id="4" name="表 3"/>
          <p:cNvGraphicFramePr>
            <a:graphicFrameLocks noGrp="1"/>
          </p:cNvGraphicFramePr>
          <p:nvPr>
            <p:extLst>
              <p:ext uri="{D42A27DB-BD31-4B8C-83A1-F6EECF244321}">
                <p14:modId xmlns:p14="http://schemas.microsoft.com/office/powerpoint/2010/main" val="3385198182"/>
              </p:ext>
            </p:extLst>
          </p:nvPr>
        </p:nvGraphicFramePr>
        <p:xfrm>
          <a:off x="266034" y="2946107"/>
          <a:ext cx="8640960" cy="2286000"/>
        </p:xfrm>
        <a:graphic>
          <a:graphicData uri="http://schemas.openxmlformats.org/drawingml/2006/table">
            <a:tbl>
              <a:tblPr firstRow="1" bandRow="1">
                <a:tableStyleId>{5C22544A-7EE6-4342-B048-85BDC9FD1C3A}</a:tableStyleId>
              </a:tblPr>
              <a:tblGrid>
                <a:gridCol w="3751996"/>
                <a:gridCol w="2615027"/>
                <a:gridCol w="2273937"/>
              </a:tblGrid>
              <a:tr h="370840">
                <a:tc>
                  <a:txBody>
                    <a:bodyPr/>
                    <a:lstStyle/>
                    <a:p>
                      <a:endParaRPr kumimoji="1" lang="ja-JP" altLang="en-US" sz="2400" dirty="0"/>
                    </a:p>
                  </a:txBody>
                  <a:tcPr/>
                </a:tc>
                <a:tc>
                  <a:txBody>
                    <a:bodyPr/>
                    <a:lstStyle/>
                    <a:p>
                      <a:pPr algn="ctr"/>
                      <a:r>
                        <a:rPr kumimoji="1" lang="en-US" altLang="ja-JP" sz="2400" dirty="0" smtClean="0"/>
                        <a:t>On</a:t>
                      </a:r>
                      <a:r>
                        <a:rPr kumimoji="1" lang="en-US" altLang="ja-JP" sz="2400" baseline="0" dirty="0" smtClean="0"/>
                        <a:t> crest mode</a:t>
                      </a:r>
                      <a:endParaRPr kumimoji="1" lang="ja-JP" altLang="en-US" sz="2400" dirty="0"/>
                    </a:p>
                  </a:txBody>
                  <a:tcPr/>
                </a:tc>
                <a:tc>
                  <a:txBody>
                    <a:bodyPr/>
                    <a:lstStyle/>
                    <a:p>
                      <a:pPr algn="ctr"/>
                      <a:r>
                        <a:rPr kumimoji="1" lang="en-US" altLang="ja-JP" sz="2400" dirty="0" smtClean="0"/>
                        <a:t>Chirp</a:t>
                      </a:r>
                      <a:r>
                        <a:rPr kumimoji="1" lang="en-US" altLang="ja-JP" sz="2400" baseline="0" dirty="0" smtClean="0"/>
                        <a:t> mode</a:t>
                      </a:r>
                      <a:endParaRPr kumimoji="1" lang="ja-JP" altLang="en-US" sz="2400" dirty="0"/>
                    </a:p>
                  </a:txBody>
                  <a:tcPr/>
                </a:tc>
              </a:tr>
              <a:tr h="370840">
                <a:tc>
                  <a:txBody>
                    <a:bodyPr/>
                    <a:lstStyle/>
                    <a:p>
                      <a:r>
                        <a:rPr kumimoji="1" lang="en-US" altLang="ja-JP" sz="2400" dirty="0" smtClean="0"/>
                        <a:t>Emittance [</a:t>
                      </a:r>
                      <a:r>
                        <a:rPr kumimoji="1" lang="en-US" altLang="ja-JP" sz="2400" dirty="0" err="1" smtClean="0">
                          <a:latin typeface="Symbol" panose="05050102010706020507" pitchFamily="18" charset="2"/>
                        </a:rPr>
                        <a:t>p</a:t>
                      </a:r>
                      <a:r>
                        <a:rPr kumimoji="1" lang="en-US" altLang="ja-JP" sz="2400" dirty="0" err="1" smtClean="0"/>
                        <a:t>mm-mrad</a:t>
                      </a:r>
                      <a:r>
                        <a:rPr kumimoji="1" lang="en-US" altLang="ja-JP" sz="2400" dirty="0" smtClean="0"/>
                        <a:t>]</a:t>
                      </a:r>
                      <a:endParaRPr kumimoji="1" lang="ja-JP" altLang="en-US" sz="2400" dirty="0"/>
                    </a:p>
                  </a:txBody>
                  <a:tcPr/>
                </a:tc>
                <a:tc>
                  <a:txBody>
                    <a:bodyPr/>
                    <a:lstStyle/>
                    <a:p>
                      <a:pPr algn="ctr"/>
                      <a:r>
                        <a:rPr kumimoji="1" lang="en-US" altLang="ja-JP" sz="2400" dirty="0" smtClean="0"/>
                        <a:t>5</a:t>
                      </a:r>
                      <a:r>
                        <a:rPr kumimoji="1" lang="en-US" altLang="ja-JP" sz="2400" baseline="0" dirty="0" smtClean="0"/>
                        <a:t> (H), 5 (V)</a:t>
                      </a:r>
                      <a:endParaRPr kumimoji="1" lang="ja-JP" altLang="en-US" sz="2400" dirty="0"/>
                    </a:p>
                  </a:txBody>
                  <a:tcPr/>
                </a:tc>
                <a:tc>
                  <a:txBody>
                    <a:bodyPr/>
                    <a:lstStyle/>
                    <a:p>
                      <a:pPr algn="ctr"/>
                      <a:r>
                        <a:rPr kumimoji="1" lang="en-US" altLang="ja-JP" sz="2400" dirty="0" smtClean="0"/>
                        <a:t>4 (H), 3 (V)</a:t>
                      </a:r>
                      <a:endParaRPr kumimoji="1" lang="ja-JP" altLang="en-US" sz="2400" dirty="0"/>
                    </a:p>
                  </a:txBody>
                  <a:tcPr/>
                </a:tc>
              </a:tr>
              <a:tr h="370840">
                <a:tc>
                  <a:txBody>
                    <a:bodyPr/>
                    <a:lstStyle/>
                    <a:p>
                      <a:r>
                        <a:rPr kumimoji="1" lang="en-US" altLang="ja-JP" sz="2400" dirty="0" smtClean="0"/>
                        <a:t>Energy Spread</a:t>
                      </a:r>
                      <a:r>
                        <a:rPr kumimoji="1" lang="en-US" altLang="ja-JP" sz="2400" baseline="0" dirty="0" smtClean="0"/>
                        <a:t> [%]</a:t>
                      </a:r>
                      <a:endParaRPr kumimoji="1" lang="ja-JP" altLang="en-US" sz="2400" dirty="0"/>
                    </a:p>
                  </a:txBody>
                  <a:tcPr/>
                </a:tc>
                <a:tc>
                  <a:txBody>
                    <a:bodyPr/>
                    <a:lstStyle/>
                    <a:p>
                      <a:pPr algn="ctr"/>
                      <a:r>
                        <a:rPr kumimoji="1" lang="en-US" altLang="ja-JP" sz="2400" dirty="0" smtClean="0"/>
                        <a:t>0.05</a:t>
                      </a:r>
                      <a:endParaRPr kumimoji="1" lang="ja-JP" altLang="en-US" sz="2400" dirty="0"/>
                    </a:p>
                  </a:txBody>
                  <a:tcPr/>
                </a:tc>
                <a:tc>
                  <a:txBody>
                    <a:bodyPr/>
                    <a:lstStyle/>
                    <a:p>
                      <a:pPr algn="ctr"/>
                      <a:r>
                        <a:rPr kumimoji="1" lang="en-US" altLang="ja-JP" sz="2400" dirty="0" smtClean="0"/>
                        <a:t>0.86</a:t>
                      </a:r>
                      <a:endParaRPr kumimoji="1" lang="ja-JP" altLang="en-US" sz="2400" dirty="0"/>
                    </a:p>
                  </a:txBody>
                  <a:tcPr/>
                </a:tc>
              </a:tr>
              <a:tr h="370840">
                <a:tc>
                  <a:txBody>
                    <a:bodyPr/>
                    <a:lstStyle/>
                    <a:p>
                      <a:r>
                        <a:rPr kumimoji="1" lang="en-US" altLang="ja-JP" sz="2400" dirty="0" smtClean="0"/>
                        <a:t>Bunch Length [</a:t>
                      </a:r>
                      <a:r>
                        <a:rPr kumimoji="1" lang="en-US" altLang="ja-JP" sz="2400" dirty="0" err="1" smtClean="0"/>
                        <a:t>ps</a:t>
                      </a:r>
                      <a:r>
                        <a:rPr kumimoji="1" lang="en-US" altLang="ja-JP" sz="2400" dirty="0" smtClean="0"/>
                        <a:t>]</a:t>
                      </a:r>
                      <a:endParaRPr kumimoji="1" lang="ja-JP" altLang="en-US" sz="2400" dirty="0"/>
                    </a:p>
                  </a:txBody>
                  <a:tcPr/>
                </a:tc>
                <a:tc>
                  <a:txBody>
                    <a:bodyPr/>
                    <a:lstStyle/>
                    <a:p>
                      <a:pPr algn="ctr"/>
                      <a:r>
                        <a:rPr kumimoji="1" lang="en-US" altLang="ja-JP" sz="2400" dirty="0" smtClean="0"/>
                        <a:t>0.80</a:t>
                      </a:r>
                      <a:endParaRPr kumimoji="1" lang="ja-JP" altLang="en-US" sz="2400" dirty="0"/>
                    </a:p>
                  </a:txBody>
                  <a:tcPr/>
                </a:tc>
                <a:tc>
                  <a:txBody>
                    <a:bodyPr/>
                    <a:lstStyle/>
                    <a:p>
                      <a:pPr algn="ctr"/>
                      <a:r>
                        <a:rPr kumimoji="1" lang="en-US" altLang="ja-JP" sz="2400" dirty="0" smtClean="0"/>
                        <a:t>0.23</a:t>
                      </a:r>
                      <a:endParaRPr kumimoji="1" lang="ja-JP" altLang="en-US" sz="2400" dirty="0"/>
                    </a:p>
                  </a:txBody>
                  <a:tcPr/>
                </a:tc>
              </a:tr>
              <a:tr h="370840">
                <a:tc>
                  <a:txBody>
                    <a:bodyPr/>
                    <a:lstStyle/>
                    <a:p>
                      <a:r>
                        <a:rPr kumimoji="1" lang="en-US" altLang="ja-JP" sz="2400" dirty="0" smtClean="0"/>
                        <a:t>Peak Current [A]</a:t>
                      </a:r>
                      <a:endParaRPr kumimoji="1" lang="ja-JP" altLang="en-US" sz="2400" dirty="0"/>
                    </a:p>
                  </a:txBody>
                  <a:tcPr/>
                </a:tc>
                <a:tc>
                  <a:txBody>
                    <a:bodyPr/>
                    <a:lstStyle/>
                    <a:p>
                      <a:pPr algn="ctr"/>
                      <a:r>
                        <a:rPr kumimoji="1" lang="en-US" altLang="ja-JP" sz="2400" dirty="0" smtClean="0"/>
                        <a:t>443</a:t>
                      </a:r>
                      <a:endParaRPr kumimoji="1" lang="ja-JP" altLang="en-US" sz="2400" dirty="0"/>
                    </a:p>
                  </a:txBody>
                  <a:tcPr/>
                </a:tc>
                <a:tc>
                  <a:txBody>
                    <a:bodyPr/>
                    <a:lstStyle/>
                    <a:p>
                      <a:pPr algn="ctr"/>
                      <a:r>
                        <a:rPr kumimoji="1" lang="en-US" altLang="ja-JP" sz="2400" dirty="0" smtClean="0"/>
                        <a:t>2,460</a:t>
                      </a:r>
                      <a:endParaRPr kumimoji="1" lang="ja-JP" altLang="en-US" sz="2400" dirty="0"/>
                    </a:p>
                  </a:txBody>
                  <a:tcPr/>
                </a:tc>
              </a:tr>
            </a:tbl>
          </a:graphicData>
        </a:graphic>
      </p:graphicFrame>
      <p:sp>
        <p:nvSpPr>
          <p:cNvPr id="5" name="テキスト ボックス 4"/>
          <p:cNvSpPr txBox="1"/>
          <p:nvPr/>
        </p:nvSpPr>
        <p:spPr>
          <a:xfrm>
            <a:off x="554066" y="2910430"/>
            <a:ext cx="2912464" cy="461665"/>
          </a:xfrm>
          <a:prstGeom prst="rect">
            <a:avLst/>
          </a:prstGeom>
          <a:noFill/>
        </p:spPr>
        <p:txBody>
          <a:bodyPr wrap="none" rtlCol="0">
            <a:spAutoFit/>
          </a:bodyPr>
          <a:lstStyle/>
          <a:p>
            <a:r>
              <a:rPr kumimoji="1" lang="en-US" altLang="ja-JP" sz="2400" b="1" dirty="0" smtClean="0">
                <a:solidFill>
                  <a:schemeClr val="bg1"/>
                </a:solidFill>
              </a:rPr>
              <a:t>Bunch charge : 1.5 </a:t>
            </a:r>
            <a:r>
              <a:rPr kumimoji="1" lang="en-US" altLang="ja-JP" sz="2400" b="1" dirty="0" err="1" smtClean="0">
                <a:solidFill>
                  <a:schemeClr val="bg1"/>
                </a:solidFill>
              </a:rPr>
              <a:t>nC</a:t>
            </a:r>
            <a:endParaRPr kumimoji="1" lang="ja-JP" altLang="en-US" sz="2400" b="1" dirty="0">
              <a:solidFill>
                <a:schemeClr val="bg1"/>
              </a:solidFill>
            </a:endParaRPr>
          </a:p>
        </p:txBody>
      </p:sp>
      <p:sp>
        <p:nvSpPr>
          <p:cNvPr id="7" name="テキスト ボックス 6"/>
          <p:cNvSpPr txBox="1"/>
          <p:nvPr/>
        </p:nvSpPr>
        <p:spPr>
          <a:xfrm>
            <a:off x="395536" y="908720"/>
            <a:ext cx="8316700" cy="1631216"/>
          </a:xfrm>
          <a:prstGeom prst="rect">
            <a:avLst/>
          </a:prstGeom>
          <a:noFill/>
        </p:spPr>
        <p:txBody>
          <a:bodyPr wrap="none" rtlCol="0">
            <a:spAutoFit/>
          </a:bodyPr>
          <a:lstStyle/>
          <a:p>
            <a:r>
              <a:rPr kumimoji="1" lang="en-US" altLang="ja-JP" sz="2000" dirty="0" smtClean="0"/>
              <a:t>2007</a:t>
            </a:r>
            <a:r>
              <a:rPr kumimoji="1" lang="ja-JP" altLang="en-US" sz="2000" dirty="0" smtClean="0"/>
              <a:t>年にピルボックス型</a:t>
            </a:r>
            <a:r>
              <a:rPr kumimoji="1" lang="en-US" altLang="ja-JP" sz="2000" dirty="0" smtClean="0"/>
              <a:t>1.6</a:t>
            </a:r>
            <a:r>
              <a:rPr kumimoji="1" lang="ja-JP" altLang="en-US" sz="2000" dirty="0" smtClean="0"/>
              <a:t>空胴光陰極高周波電子銃を想定した計算実施。</a:t>
            </a:r>
            <a:endParaRPr kumimoji="1" lang="en-US" altLang="ja-JP" sz="2000" dirty="0" smtClean="0"/>
          </a:p>
          <a:p>
            <a:endParaRPr lang="en-US" altLang="ja-JP" sz="2000" dirty="0"/>
          </a:p>
          <a:p>
            <a:endParaRPr kumimoji="1" lang="en-US" altLang="ja-JP" sz="2000" dirty="0" smtClean="0"/>
          </a:p>
          <a:p>
            <a:endParaRPr lang="en-US" altLang="ja-JP" sz="2000" dirty="0" smtClean="0"/>
          </a:p>
          <a:p>
            <a:r>
              <a:rPr lang="ja-JP" altLang="en-US" sz="2000" dirty="0" smtClean="0"/>
              <a:t>エネルギー幅を重視した</a:t>
            </a:r>
            <a:r>
              <a:rPr kumimoji="1" lang="en-US" altLang="ja-JP" sz="2000" dirty="0" smtClean="0"/>
              <a:t>On-crest</a:t>
            </a:r>
            <a:r>
              <a:rPr kumimoji="1" lang="ja-JP" altLang="en-US" sz="2000" dirty="0" smtClean="0"/>
              <a:t>加速とバンチ長を重視した</a:t>
            </a:r>
            <a:r>
              <a:rPr kumimoji="1" lang="en-US" altLang="ja-JP" sz="2000" dirty="0" smtClean="0"/>
              <a:t>Off-crest</a:t>
            </a:r>
            <a:r>
              <a:rPr kumimoji="1" lang="ja-JP" altLang="en-US" sz="2000" dirty="0" smtClean="0"/>
              <a:t>加速。</a:t>
            </a:r>
            <a:endParaRPr kumimoji="1" lang="ja-JP" altLang="en-US" sz="2000" dirty="0"/>
          </a:p>
        </p:txBody>
      </p:sp>
      <p:sp>
        <p:nvSpPr>
          <p:cNvPr id="8" name="テキスト ボックス 7"/>
          <p:cNvSpPr txBox="1"/>
          <p:nvPr/>
        </p:nvSpPr>
        <p:spPr>
          <a:xfrm>
            <a:off x="352556" y="5684687"/>
            <a:ext cx="8410422" cy="707886"/>
          </a:xfrm>
          <a:prstGeom prst="rect">
            <a:avLst/>
          </a:prstGeom>
          <a:noFill/>
        </p:spPr>
        <p:txBody>
          <a:bodyPr wrap="square" rtlCol="0">
            <a:spAutoFit/>
          </a:bodyPr>
          <a:lstStyle/>
          <a:p>
            <a:r>
              <a:rPr lang="ja-JP" altLang="en-US" sz="2000" dirty="0" smtClean="0"/>
              <a:t>これらのパラメータでも十分であるが、大モード分離型</a:t>
            </a:r>
            <a:r>
              <a:rPr lang="en-US" altLang="ja-JP" sz="2000" dirty="0" smtClean="0"/>
              <a:t>1.6</a:t>
            </a:r>
            <a:r>
              <a:rPr lang="ja-JP" altLang="en-US" sz="2000" dirty="0" smtClean="0"/>
              <a:t>空胴光陰極高周波電子銃では、さらに良いパフォーマンスが見込まれる。</a:t>
            </a:r>
            <a:endParaRPr kumimoji="1" lang="ja-JP" altLang="en-US" sz="2000" dirty="0"/>
          </a:p>
        </p:txBody>
      </p:sp>
      <p:sp>
        <p:nvSpPr>
          <p:cNvPr id="6" name="スライド番号プレースホルダー 5"/>
          <p:cNvSpPr>
            <a:spLocks noGrp="1"/>
          </p:cNvSpPr>
          <p:nvPr>
            <p:ph type="sldNum" sz="quarter" idx="12"/>
          </p:nvPr>
        </p:nvSpPr>
        <p:spPr/>
        <p:txBody>
          <a:bodyPr/>
          <a:lstStyle/>
          <a:p>
            <a:fld id="{9BFE77A8-75D7-4C9B-924A-2428D35B702F}" type="slidenum">
              <a:rPr kumimoji="1" lang="ja-JP" altLang="en-US" smtClean="0"/>
              <a:t>14</a:t>
            </a:fld>
            <a:endParaRPr kumimoji="1" lang="ja-JP" altLang="en-US"/>
          </a:p>
        </p:txBody>
      </p:sp>
    </p:spTree>
    <p:extLst>
      <p:ext uri="{BB962C8B-B14F-4D97-AF65-F5344CB8AC3E}">
        <p14:creationId xmlns:p14="http://schemas.microsoft.com/office/powerpoint/2010/main" val="90219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normAutofit fontScale="90000"/>
          </a:bodyPr>
          <a:lstStyle/>
          <a:p>
            <a:r>
              <a:rPr kumimoji="1" lang="ja-JP" altLang="en-US" dirty="0" smtClean="0"/>
              <a:t>ピルボックス </a:t>
            </a:r>
            <a:r>
              <a:rPr kumimoji="1" lang="en-US" altLang="ja-JP" dirty="0" err="1" smtClean="0"/>
              <a:t>v.s</a:t>
            </a:r>
            <a:r>
              <a:rPr kumimoji="1" lang="en-US" altLang="ja-JP" dirty="0" smtClean="0"/>
              <a:t>. </a:t>
            </a:r>
            <a:r>
              <a:rPr kumimoji="1" lang="ja-JP" altLang="en-US" dirty="0" smtClean="0"/>
              <a:t>大モード分離</a:t>
            </a:r>
            <a:r>
              <a:rPr kumimoji="1" lang="en-US" altLang="ja-JP" dirty="0" smtClean="0"/>
              <a:t/>
            </a:r>
            <a:br>
              <a:rPr kumimoji="1" lang="en-US" altLang="ja-JP" dirty="0" smtClean="0"/>
            </a:br>
            <a:r>
              <a:rPr kumimoji="1" lang="en-US" altLang="ja-JP" dirty="0" err="1" smtClean="0"/>
              <a:t>Abhay</a:t>
            </a:r>
            <a:r>
              <a:rPr lang="ja-JP" altLang="en-US" dirty="0" err="1" smtClean="0"/>
              <a:t>さんの</a:t>
            </a:r>
            <a:r>
              <a:rPr lang="en-US" altLang="ja-JP" dirty="0" smtClean="0"/>
              <a:t>D</a:t>
            </a:r>
            <a:r>
              <a:rPr lang="ja-JP" altLang="en-US" dirty="0" smtClean="0"/>
              <a:t>論より</a:t>
            </a:r>
            <a:endParaRPr kumimoji="1" lang="ja-JP" alt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198" y="2034461"/>
            <a:ext cx="4565802" cy="341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3965" y="1404065"/>
            <a:ext cx="2553904" cy="584775"/>
          </a:xfrm>
          <a:prstGeom prst="rect">
            <a:avLst/>
          </a:prstGeom>
          <a:noFill/>
        </p:spPr>
        <p:txBody>
          <a:bodyPr wrap="none" rtlCol="0">
            <a:spAutoFit/>
          </a:bodyPr>
          <a:lstStyle/>
          <a:p>
            <a:r>
              <a:rPr kumimoji="1" lang="ja-JP" altLang="en-US" sz="3200" b="1" dirty="0" smtClean="0">
                <a:solidFill>
                  <a:srgbClr val="FF0000"/>
                </a:solidFill>
              </a:rPr>
              <a:t>エネルギー幅</a:t>
            </a:r>
            <a:endParaRPr kumimoji="1" lang="ja-JP" altLang="en-US" sz="3200" b="1" dirty="0">
              <a:solidFill>
                <a:srgbClr val="FF0000"/>
              </a:solidFill>
            </a:endParaRP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87608" y="1976925"/>
            <a:ext cx="4535410" cy="3626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4572000" y="1404065"/>
            <a:ext cx="4647426" cy="584775"/>
          </a:xfrm>
          <a:prstGeom prst="rect">
            <a:avLst/>
          </a:prstGeom>
          <a:noFill/>
        </p:spPr>
        <p:txBody>
          <a:bodyPr wrap="none" rtlCol="0">
            <a:spAutoFit/>
          </a:bodyPr>
          <a:lstStyle/>
          <a:p>
            <a:r>
              <a:rPr kumimoji="1" lang="ja-JP" altLang="en-US" sz="3200" b="1" dirty="0" smtClean="0">
                <a:solidFill>
                  <a:srgbClr val="FF0000"/>
                </a:solidFill>
              </a:rPr>
              <a:t>エミッタンスの電荷量依存</a:t>
            </a:r>
            <a:endParaRPr kumimoji="1" lang="ja-JP" altLang="en-US" sz="3200" b="1" dirty="0">
              <a:solidFill>
                <a:srgbClr val="FF0000"/>
              </a:solidFill>
            </a:endParaRPr>
          </a:p>
        </p:txBody>
      </p:sp>
      <p:sp>
        <p:nvSpPr>
          <p:cNvPr id="5" name="テキスト ボックス 4"/>
          <p:cNvSpPr txBox="1"/>
          <p:nvPr/>
        </p:nvSpPr>
        <p:spPr>
          <a:xfrm>
            <a:off x="1310917" y="3020367"/>
            <a:ext cx="1398140" cy="369332"/>
          </a:xfrm>
          <a:prstGeom prst="rect">
            <a:avLst/>
          </a:prstGeom>
          <a:noFill/>
        </p:spPr>
        <p:txBody>
          <a:bodyPr wrap="none" rtlCol="0">
            <a:spAutoFit/>
          </a:bodyPr>
          <a:lstStyle/>
          <a:p>
            <a:r>
              <a:rPr kumimoji="1" lang="ja-JP" altLang="en-US" b="1" dirty="0" smtClean="0">
                <a:solidFill>
                  <a:srgbClr val="FF0000"/>
                </a:solidFill>
              </a:rPr>
              <a:t>ピルボックス</a:t>
            </a:r>
            <a:endParaRPr kumimoji="1" lang="ja-JP" altLang="en-US" b="1" dirty="0">
              <a:solidFill>
                <a:srgbClr val="FF0000"/>
              </a:solidFill>
            </a:endParaRPr>
          </a:p>
        </p:txBody>
      </p:sp>
      <p:sp>
        <p:nvSpPr>
          <p:cNvPr id="9" name="テキスト ボックス 8"/>
          <p:cNvSpPr txBox="1"/>
          <p:nvPr/>
        </p:nvSpPr>
        <p:spPr>
          <a:xfrm>
            <a:off x="6300192" y="2636912"/>
            <a:ext cx="1398140" cy="369332"/>
          </a:xfrm>
          <a:prstGeom prst="rect">
            <a:avLst/>
          </a:prstGeom>
          <a:noFill/>
        </p:spPr>
        <p:txBody>
          <a:bodyPr wrap="none" rtlCol="0">
            <a:spAutoFit/>
          </a:bodyPr>
          <a:lstStyle/>
          <a:p>
            <a:r>
              <a:rPr kumimoji="1" lang="ja-JP" altLang="en-US" b="1" dirty="0" smtClean="0">
                <a:solidFill>
                  <a:srgbClr val="FF0000"/>
                </a:solidFill>
              </a:rPr>
              <a:t>ピルボックス</a:t>
            </a:r>
            <a:endParaRPr kumimoji="1" lang="ja-JP" altLang="en-US" b="1" dirty="0">
              <a:solidFill>
                <a:srgbClr val="FF0000"/>
              </a:solidFill>
            </a:endParaRPr>
          </a:p>
        </p:txBody>
      </p:sp>
      <p:sp>
        <p:nvSpPr>
          <p:cNvPr id="10" name="テキスト ボックス 9"/>
          <p:cNvSpPr txBox="1"/>
          <p:nvPr/>
        </p:nvSpPr>
        <p:spPr>
          <a:xfrm>
            <a:off x="1310917" y="4499828"/>
            <a:ext cx="1476686" cy="369332"/>
          </a:xfrm>
          <a:prstGeom prst="rect">
            <a:avLst/>
          </a:prstGeom>
          <a:noFill/>
        </p:spPr>
        <p:txBody>
          <a:bodyPr wrap="none" rtlCol="0">
            <a:spAutoFit/>
          </a:bodyPr>
          <a:lstStyle/>
          <a:p>
            <a:r>
              <a:rPr kumimoji="1" lang="ja-JP" altLang="en-US" b="1" dirty="0" smtClean="0">
                <a:solidFill>
                  <a:srgbClr val="0000CC"/>
                </a:solidFill>
              </a:rPr>
              <a:t>大モード分離</a:t>
            </a:r>
            <a:endParaRPr kumimoji="1" lang="ja-JP" altLang="en-US" b="1" dirty="0">
              <a:solidFill>
                <a:srgbClr val="0000CC"/>
              </a:solidFill>
            </a:endParaRPr>
          </a:p>
        </p:txBody>
      </p:sp>
      <p:sp>
        <p:nvSpPr>
          <p:cNvPr id="11" name="テキスト ボックス 10"/>
          <p:cNvSpPr txBox="1"/>
          <p:nvPr/>
        </p:nvSpPr>
        <p:spPr>
          <a:xfrm>
            <a:off x="7271778" y="3995772"/>
            <a:ext cx="1476686" cy="369332"/>
          </a:xfrm>
          <a:prstGeom prst="rect">
            <a:avLst/>
          </a:prstGeom>
          <a:noFill/>
        </p:spPr>
        <p:txBody>
          <a:bodyPr wrap="none" rtlCol="0">
            <a:spAutoFit/>
          </a:bodyPr>
          <a:lstStyle/>
          <a:p>
            <a:r>
              <a:rPr kumimoji="1" lang="ja-JP" altLang="en-US" b="1" dirty="0" smtClean="0">
                <a:solidFill>
                  <a:srgbClr val="0000CC"/>
                </a:solidFill>
              </a:rPr>
              <a:t>大モード分離</a:t>
            </a:r>
            <a:endParaRPr kumimoji="1" lang="ja-JP" altLang="en-US" b="1" dirty="0">
              <a:solidFill>
                <a:srgbClr val="0000CC"/>
              </a:solidFill>
            </a:endParaRPr>
          </a:p>
        </p:txBody>
      </p:sp>
      <p:sp>
        <p:nvSpPr>
          <p:cNvPr id="6" name="テキスト ボックス 5"/>
          <p:cNvSpPr txBox="1"/>
          <p:nvPr/>
        </p:nvSpPr>
        <p:spPr>
          <a:xfrm>
            <a:off x="35496" y="5694347"/>
            <a:ext cx="9002531" cy="1200329"/>
          </a:xfrm>
          <a:prstGeom prst="rect">
            <a:avLst/>
          </a:prstGeom>
          <a:noFill/>
        </p:spPr>
        <p:txBody>
          <a:bodyPr wrap="square" rtlCol="0">
            <a:spAutoFit/>
          </a:bodyPr>
          <a:lstStyle/>
          <a:p>
            <a:r>
              <a:rPr kumimoji="1" lang="ja-JP" altLang="en-US" sz="2400" dirty="0" smtClean="0"/>
              <a:t>大モード分離型</a:t>
            </a:r>
            <a:r>
              <a:rPr kumimoji="1" lang="en-US" altLang="ja-JP" sz="2400" dirty="0" smtClean="0"/>
              <a:t>1.6</a:t>
            </a:r>
            <a:r>
              <a:rPr kumimoji="1" lang="ja-JP" altLang="en-US" sz="2400" dirty="0" smtClean="0"/>
              <a:t>空胴光陰極高周波電子銃はピルボックス型よりも</a:t>
            </a:r>
            <a:r>
              <a:rPr kumimoji="1" lang="en-US" altLang="ja-JP" sz="2400" dirty="0" smtClean="0"/>
              <a:t/>
            </a:r>
            <a:br>
              <a:rPr kumimoji="1" lang="en-US" altLang="ja-JP" sz="2400" dirty="0" smtClean="0"/>
            </a:br>
            <a:r>
              <a:rPr kumimoji="1" lang="ja-JP" altLang="en-US" sz="2400" dirty="0" smtClean="0"/>
              <a:t>更に高品質な電子ビームを生成可能</a:t>
            </a:r>
            <a:r>
              <a:rPr kumimoji="1" lang="ja-JP" altLang="en-US" sz="2400" dirty="0" smtClean="0"/>
              <a:t>。</a:t>
            </a:r>
            <a:endParaRPr kumimoji="1" lang="en-US" altLang="ja-JP" sz="2400" dirty="0" smtClean="0"/>
          </a:p>
          <a:p>
            <a:r>
              <a:rPr lang="ja-JP" altLang="en-US" sz="2400" dirty="0" smtClean="0"/>
              <a:t>マルチバンチ生成試験も実施され、性能が確認されている。</a:t>
            </a:r>
            <a:endParaRPr kumimoji="1" lang="ja-JP" altLang="en-US" sz="2400" dirty="0"/>
          </a:p>
        </p:txBody>
      </p:sp>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4514" y="116632"/>
            <a:ext cx="1304294" cy="968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797743" y="150955"/>
            <a:ext cx="1296247" cy="94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9BFE77A8-75D7-4C9B-924A-2428D35B702F}" type="slidenum">
              <a:rPr kumimoji="1" lang="ja-JP" altLang="en-US" smtClean="0"/>
              <a:t>15</a:t>
            </a:fld>
            <a:endParaRPr kumimoji="1" lang="ja-JP" altLang="en-US"/>
          </a:p>
        </p:txBody>
      </p:sp>
    </p:spTree>
    <p:extLst>
      <p:ext uri="{BB962C8B-B14F-4D97-AF65-F5344CB8AC3E}">
        <p14:creationId xmlns:p14="http://schemas.microsoft.com/office/powerpoint/2010/main" val="218030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07504" y="2282540"/>
            <a:ext cx="4464495" cy="2404453"/>
          </a:xfrm>
          <a:prstGeom prst="roundRect">
            <a:avLst>
              <a:gd name="adj" fmla="val 10040"/>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52536" y="-18256"/>
            <a:ext cx="9144000" cy="1143000"/>
          </a:xfrm>
        </p:spPr>
        <p:txBody>
          <a:bodyPr>
            <a:normAutofit/>
          </a:bodyPr>
          <a:lstStyle/>
          <a:p>
            <a:r>
              <a:rPr kumimoji="1" lang="ja-JP" altLang="en-US" dirty="0" smtClean="0"/>
              <a:t>検討状況２：陰極励起レーザと陰極</a:t>
            </a:r>
            <a:endParaRPr kumimoji="1" lang="ja-JP" altLang="en-US" dirty="0"/>
          </a:p>
        </p:txBody>
      </p:sp>
      <p:pic>
        <p:nvPicPr>
          <p:cNvPr id="3" name="Picture 5"/>
          <p:cNvPicPr/>
          <p:nvPr/>
        </p:nvPicPr>
        <p:blipFill rotWithShape="1">
          <a:blip r:embed="rId2" cstate="print">
            <a:extLst>
              <a:ext uri="{28A0092B-C50C-407E-A947-70E740481C1C}">
                <a14:useLocalDpi xmlns:a14="http://schemas.microsoft.com/office/drawing/2010/main"/>
              </a:ext>
            </a:extLst>
          </a:blip>
          <a:srcRect l="5692" t="7572" r="12373" b="2944"/>
          <a:stretch/>
        </p:blipFill>
        <p:spPr bwMode="auto">
          <a:xfrm>
            <a:off x="4572000" y="1196750"/>
            <a:ext cx="4572000" cy="3490243"/>
          </a:xfrm>
          <a:prstGeom prst="rect">
            <a:avLst/>
          </a:prstGeom>
          <a:noFill/>
          <a:ln>
            <a:noFill/>
          </a:ln>
          <a:effectLst/>
          <a:extLst>
            <a:ext uri="{53640926-AAD7-44D8-BBD7-CCE9431645EC}">
              <a14:shadowObscured xmlns:a14="http://schemas.microsoft.com/office/drawing/2010/main"/>
            </a:ext>
          </a:extLst>
        </p:spPr>
      </p:pic>
      <p:sp>
        <p:nvSpPr>
          <p:cNvPr id="4" name="テキスト ボックス 3"/>
          <p:cNvSpPr txBox="1"/>
          <p:nvPr/>
        </p:nvSpPr>
        <p:spPr>
          <a:xfrm>
            <a:off x="107505" y="1085835"/>
            <a:ext cx="4464496" cy="830997"/>
          </a:xfrm>
          <a:prstGeom prst="rect">
            <a:avLst/>
          </a:prstGeom>
          <a:noFill/>
        </p:spPr>
        <p:txBody>
          <a:bodyPr wrap="square" rtlCol="0">
            <a:spAutoFit/>
          </a:bodyPr>
          <a:lstStyle/>
          <a:p>
            <a:r>
              <a:rPr kumimoji="1" lang="en-US" altLang="ja-JP" sz="2400" dirty="0" smtClean="0"/>
              <a:t>Q-LEAP</a:t>
            </a:r>
            <a:r>
              <a:rPr kumimoji="1" lang="ja-JP" altLang="en-US" sz="2400" dirty="0" smtClean="0"/>
              <a:t>事業下で陰極励起レーザをアップグレード。</a:t>
            </a:r>
            <a:endParaRPr kumimoji="1" lang="ja-JP" altLang="en-US" sz="2400" dirty="0"/>
          </a:p>
        </p:txBody>
      </p:sp>
      <p:sp>
        <p:nvSpPr>
          <p:cNvPr id="5" name="下矢印 4"/>
          <p:cNvSpPr/>
          <p:nvPr/>
        </p:nvSpPr>
        <p:spPr>
          <a:xfrm>
            <a:off x="1842841" y="1922500"/>
            <a:ext cx="792088"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07504" y="2341706"/>
            <a:ext cx="4376519" cy="2308324"/>
          </a:xfrm>
          <a:prstGeom prst="rect">
            <a:avLst/>
          </a:prstGeom>
          <a:noFill/>
        </p:spPr>
        <p:txBody>
          <a:bodyPr wrap="none" rtlCol="0">
            <a:spAutoFit/>
          </a:bodyPr>
          <a:lstStyle/>
          <a:p>
            <a:r>
              <a:rPr kumimoji="1" lang="ja-JP" altLang="en-US" sz="2400" dirty="0" smtClean="0"/>
              <a:t>ミクロパルス繰り返し：</a:t>
            </a:r>
            <a:r>
              <a:rPr lang="en-US" altLang="ja-JP" sz="2400" dirty="0" smtClean="0"/>
              <a:t>29.75 MHz</a:t>
            </a:r>
          </a:p>
          <a:p>
            <a:r>
              <a:rPr kumimoji="1" lang="ja-JP" altLang="en-US" sz="2400" dirty="0" smtClean="0"/>
              <a:t>マクロパルス幅：</a:t>
            </a:r>
            <a:r>
              <a:rPr kumimoji="1" lang="en-US" altLang="ja-JP" sz="2400" dirty="0" smtClean="0"/>
              <a:t>8 </a:t>
            </a:r>
            <a:r>
              <a:rPr kumimoji="1" lang="en-US" altLang="ja-JP" sz="2400" dirty="0" err="1" smtClean="0">
                <a:latin typeface="Symbol" panose="05050102010706020507" pitchFamily="18" charset="2"/>
              </a:rPr>
              <a:t>m</a:t>
            </a:r>
            <a:r>
              <a:rPr kumimoji="1" lang="en-US" altLang="ja-JP" sz="2400" dirty="0" err="1" smtClean="0"/>
              <a:t>s</a:t>
            </a:r>
            <a:endParaRPr kumimoji="1" lang="en-US" altLang="ja-JP" sz="2400" dirty="0" smtClean="0"/>
          </a:p>
          <a:p>
            <a:r>
              <a:rPr lang="ja-JP" altLang="en-US" sz="2400" dirty="0" smtClean="0"/>
              <a:t>波長：</a:t>
            </a:r>
            <a:r>
              <a:rPr lang="en-US" altLang="ja-JP" sz="2400" dirty="0" smtClean="0"/>
              <a:t>266 nm</a:t>
            </a:r>
          </a:p>
          <a:p>
            <a:r>
              <a:rPr kumimoji="1" lang="ja-JP" altLang="en-US" sz="2400" dirty="0" smtClean="0"/>
              <a:t>パルス長：約 </a:t>
            </a:r>
            <a:r>
              <a:rPr lang="en-US" altLang="ja-JP" sz="2400" dirty="0"/>
              <a:t>6</a:t>
            </a:r>
            <a:r>
              <a:rPr kumimoji="1" lang="en-US" altLang="ja-JP" sz="2400" dirty="0" smtClean="0"/>
              <a:t> </a:t>
            </a:r>
            <a:r>
              <a:rPr kumimoji="1" lang="en-US" altLang="ja-JP" sz="2400" dirty="0" err="1" smtClean="0"/>
              <a:t>ps</a:t>
            </a:r>
            <a:r>
              <a:rPr lang="en-US" altLang="ja-JP" sz="2400" dirty="0" smtClean="0"/>
              <a:t>-FWHM</a:t>
            </a:r>
            <a:endParaRPr kumimoji="1" lang="en-US" altLang="ja-JP" sz="2400" dirty="0" smtClean="0"/>
          </a:p>
          <a:p>
            <a:r>
              <a:rPr kumimoji="1" lang="ja-JP" altLang="en-US" sz="2400" dirty="0" smtClean="0"/>
              <a:t>トータルエネルギー： </a:t>
            </a:r>
            <a:r>
              <a:rPr kumimoji="1" lang="en-US" altLang="ja-JP" sz="2400" dirty="0" smtClean="0"/>
              <a:t>7.3 </a:t>
            </a:r>
            <a:r>
              <a:rPr kumimoji="1" lang="en-US" altLang="ja-JP" sz="2400" dirty="0" err="1" smtClean="0"/>
              <a:t>mJ</a:t>
            </a:r>
            <a:endParaRPr kumimoji="1" lang="en-US" altLang="ja-JP" sz="2400" dirty="0" smtClean="0"/>
          </a:p>
          <a:p>
            <a:r>
              <a:rPr lang="ja-JP" altLang="en-US" sz="2400" dirty="0" smtClean="0"/>
              <a:t>ミクロパルス当たり： </a:t>
            </a:r>
            <a:r>
              <a:rPr lang="en-US" altLang="ja-JP" sz="2400" dirty="0" smtClean="0"/>
              <a:t>30.6 </a:t>
            </a:r>
            <a:r>
              <a:rPr lang="en-US" altLang="ja-JP" sz="2400" dirty="0" err="1" smtClean="0">
                <a:latin typeface="Symbol" panose="05050102010706020507" pitchFamily="18" charset="2"/>
              </a:rPr>
              <a:t>m</a:t>
            </a:r>
            <a:r>
              <a:rPr lang="en-US" altLang="ja-JP" sz="2400" dirty="0" err="1" smtClean="0"/>
              <a:t>J</a:t>
            </a:r>
            <a:endParaRPr lang="en-US" altLang="ja-JP" sz="2400" dirty="0" smtClean="0"/>
          </a:p>
        </p:txBody>
      </p:sp>
      <p:sp>
        <p:nvSpPr>
          <p:cNvPr id="7" name="テキスト ボックス 6"/>
          <p:cNvSpPr txBox="1"/>
          <p:nvPr/>
        </p:nvSpPr>
        <p:spPr>
          <a:xfrm>
            <a:off x="-36512" y="5166717"/>
            <a:ext cx="5033942" cy="830997"/>
          </a:xfrm>
          <a:prstGeom prst="rect">
            <a:avLst/>
          </a:prstGeom>
          <a:noFill/>
        </p:spPr>
        <p:txBody>
          <a:bodyPr wrap="none" rtlCol="0">
            <a:spAutoFit/>
          </a:bodyPr>
          <a:lstStyle/>
          <a:p>
            <a:r>
              <a:rPr lang="en-US" altLang="ja-JP" sz="2400" dirty="0" smtClean="0">
                <a:sym typeface="Wingdings" panose="05000000000000000000" pitchFamily="2" charset="2"/>
              </a:rPr>
              <a:t>30.6 </a:t>
            </a:r>
            <a:r>
              <a:rPr lang="en-US" altLang="ja-JP" sz="2400" dirty="0" smtClean="0">
                <a:latin typeface="Symbol" panose="05050102010706020507" pitchFamily="18" charset="2"/>
                <a:sym typeface="Wingdings" panose="05000000000000000000" pitchFamily="2" charset="2"/>
              </a:rPr>
              <a:t>m</a:t>
            </a:r>
            <a:r>
              <a:rPr lang="en-US" altLang="ja-JP" sz="2400" dirty="0" smtClean="0">
                <a:sym typeface="Wingdings" panose="05000000000000000000" pitchFamily="2" charset="2"/>
              </a:rPr>
              <a:t>J@266 nm  4.1 </a:t>
            </a:r>
            <a:r>
              <a:rPr lang="en-US" altLang="ja-JP" sz="2400" dirty="0">
                <a:sym typeface="Wingdings" panose="05000000000000000000" pitchFamily="2" charset="2"/>
              </a:rPr>
              <a:t>x 10</a:t>
            </a:r>
            <a:r>
              <a:rPr lang="en-US" altLang="ja-JP" sz="2400" baseline="30000" dirty="0">
                <a:sym typeface="Wingdings" panose="05000000000000000000" pitchFamily="2" charset="2"/>
              </a:rPr>
              <a:t>13</a:t>
            </a:r>
            <a:r>
              <a:rPr lang="en-US" altLang="ja-JP" sz="2400" dirty="0">
                <a:sym typeface="Wingdings" panose="05000000000000000000" pitchFamily="2" charset="2"/>
              </a:rPr>
              <a:t> </a:t>
            </a:r>
            <a:r>
              <a:rPr lang="en-US" altLang="ja-JP" sz="2400" dirty="0" smtClean="0">
                <a:sym typeface="Wingdings" panose="05000000000000000000" pitchFamily="2" charset="2"/>
              </a:rPr>
              <a:t>photons</a:t>
            </a:r>
            <a:endParaRPr lang="en-US" altLang="ja-JP" sz="2400" dirty="0" smtClean="0"/>
          </a:p>
          <a:p>
            <a:r>
              <a:rPr lang="ja-JP" altLang="en-US" sz="2400" dirty="0" smtClean="0"/>
              <a:t>電荷量 </a:t>
            </a:r>
            <a:r>
              <a:rPr lang="en-US" altLang="ja-JP" sz="2400" dirty="0" smtClean="0"/>
              <a:t>1 </a:t>
            </a:r>
            <a:r>
              <a:rPr lang="en-US" altLang="ja-JP" sz="2400" dirty="0" err="1" smtClean="0"/>
              <a:t>nC</a:t>
            </a:r>
            <a:r>
              <a:rPr lang="en-US" altLang="ja-JP" sz="2400" dirty="0" smtClean="0"/>
              <a:t> </a:t>
            </a:r>
            <a:r>
              <a:rPr lang="en-US" altLang="ja-JP" sz="2400" dirty="0" smtClean="0">
                <a:sym typeface="Wingdings" panose="05000000000000000000" pitchFamily="2" charset="2"/>
              </a:rPr>
              <a:t> 6.2 x 10</a:t>
            </a:r>
            <a:r>
              <a:rPr lang="en-US" altLang="ja-JP" sz="2400" baseline="30000" dirty="0" smtClean="0">
                <a:sym typeface="Wingdings" panose="05000000000000000000" pitchFamily="2" charset="2"/>
              </a:rPr>
              <a:t>9</a:t>
            </a:r>
            <a:r>
              <a:rPr lang="en-US" altLang="ja-JP" sz="2400" dirty="0" smtClean="0">
                <a:sym typeface="Wingdings" panose="05000000000000000000" pitchFamily="2" charset="2"/>
              </a:rPr>
              <a:t> electrons</a:t>
            </a:r>
            <a:endParaRPr kumimoji="1" lang="ja-JP" altLang="en-US" sz="2400" dirty="0"/>
          </a:p>
        </p:txBody>
      </p:sp>
      <p:sp>
        <p:nvSpPr>
          <p:cNvPr id="9" name="右矢印 8"/>
          <p:cNvSpPr/>
          <p:nvPr/>
        </p:nvSpPr>
        <p:spPr>
          <a:xfrm>
            <a:off x="4932040" y="5085184"/>
            <a:ext cx="432047" cy="929918"/>
          </a:xfrm>
          <a:prstGeom prst="rightArrow">
            <a:avLst>
              <a:gd name="adj1" fmla="val 50000"/>
              <a:gd name="adj2" fmla="val 654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292080" y="5157192"/>
            <a:ext cx="3900427" cy="830997"/>
          </a:xfrm>
          <a:prstGeom prst="rect">
            <a:avLst/>
          </a:prstGeom>
          <a:noFill/>
        </p:spPr>
        <p:txBody>
          <a:bodyPr wrap="none" rtlCol="0">
            <a:spAutoFit/>
          </a:bodyPr>
          <a:lstStyle/>
          <a:p>
            <a:pPr algn="ctr"/>
            <a:r>
              <a:rPr lang="ja-JP" altLang="en-US" sz="2400" dirty="0" smtClean="0"/>
              <a:t>陰極に要求される量子効率：</a:t>
            </a:r>
            <a:endParaRPr lang="en-US" altLang="ja-JP" sz="2400" dirty="0" smtClean="0"/>
          </a:p>
          <a:p>
            <a:pPr algn="ctr"/>
            <a:r>
              <a:rPr kumimoji="1" lang="en-US" altLang="ja-JP" sz="2400" dirty="0" smtClean="0"/>
              <a:t>1.5 x 10</a:t>
            </a:r>
            <a:r>
              <a:rPr kumimoji="1" lang="en-US" altLang="ja-JP" sz="2400" baseline="30000" dirty="0" smtClean="0"/>
              <a:t>-4</a:t>
            </a:r>
            <a:r>
              <a:rPr kumimoji="1" lang="en-US" altLang="ja-JP" sz="2400" dirty="0" smtClean="0"/>
              <a:t> (0.015%)</a:t>
            </a:r>
            <a:endParaRPr kumimoji="1" lang="ja-JP" altLang="en-US" sz="2400" dirty="0"/>
          </a:p>
        </p:txBody>
      </p:sp>
      <p:sp>
        <p:nvSpPr>
          <p:cNvPr id="11" name="スライド番号プレースホルダー 10"/>
          <p:cNvSpPr>
            <a:spLocks noGrp="1"/>
          </p:cNvSpPr>
          <p:nvPr>
            <p:ph type="sldNum" sz="quarter" idx="12"/>
          </p:nvPr>
        </p:nvSpPr>
        <p:spPr/>
        <p:txBody>
          <a:bodyPr/>
          <a:lstStyle/>
          <a:p>
            <a:fld id="{9BFE77A8-75D7-4C9B-924A-2428D35B702F}" type="slidenum">
              <a:rPr kumimoji="1" lang="ja-JP" altLang="en-US" smtClean="0"/>
              <a:t>16</a:t>
            </a:fld>
            <a:endParaRPr kumimoji="1" lang="ja-JP" altLang="en-US"/>
          </a:p>
        </p:txBody>
      </p:sp>
    </p:spTree>
    <p:extLst>
      <p:ext uri="{BB962C8B-B14F-4D97-AF65-F5344CB8AC3E}">
        <p14:creationId xmlns:p14="http://schemas.microsoft.com/office/powerpoint/2010/main" val="3687397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9392"/>
            <a:ext cx="9144000" cy="1143000"/>
          </a:xfrm>
        </p:spPr>
        <p:txBody>
          <a:bodyPr>
            <a:normAutofit/>
          </a:bodyPr>
          <a:lstStyle/>
          <a:p>
            <a:r>
              <a:rPr lang="ja-JP" altLang="en-US" dirty="0"/>
              <a:t>検討状況２：陰極励起レーザと陰極</a:t>
            </a:r>
            <a:endParaRPr kumimoji="1" lang="ja-JP" altLang="en-US"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07504" y="883816"/>
            <a:ext cx="4950186" cy="5090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5496" y="6021288"/>
            <a:ext cx="5474832" cy="646331"/>
          </a:xfrm>
          <a:prstGeom prst="rect">
            <a:avLst/>
          </a:prstGeom>
          <a:noFill/>
        </p:spPr>
        <p:txBody>
          <a:bodyPr wrap="none" rtlCol="0">
            <a:spAutoFit/>
          </a:bodyPr>
          <a:lstStyle/>
          <a:p>
            <a:r>
              <a:rPr kumimoji="1" lang="en-US" altLang="ja-JP" dirty="0" smtClean="0"/>
              <a:t>D. Palmer, A Review of Metallic Photocathode Research, </a:t>
            </a:r>
          </a:p>
          <a:p>
            <a:r>
              <a:rPr kumimoji="1" lang="en-US" altLang="ja-JP" dirty="0" smtClean="0"/>
              <a:t>SLAC-TN-05-080 (2005)</a:t>
            </a:r>
            <a:endParaRPr kumimoji="1" lang="ja-JP" altLang="en-US" dirty="0"/>
          </a:p>
        </p:txBody>
      </p:sp>
      <p:sp>
        <p:nvSpPr>
          <p:cNvPr id="4" name="フローチャート: 処理 3"/>
          <p:cNvSpPr/>
          <p:nvPr/>
        </p:nvSpPr>
        <p:spPr>
          <a:xfrm>
            <a:off x="2330499" y="1565757"/>
            <a:ext cx="144016" cy="3744416"/>
          </a:xfrm>
          <a:prstGeom prst="flowChartProcess">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886892" y="3600199"/>
            <a:ext cx="4032448" cy="0"/>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sp>
        <p:nvSpPr>
          <p:cNvPr id="9" name="下矢印 8"/>
          <p:cNvSpPr/>
          <p:nvPr/>
        </p:nvSpPr>
        <p:spPr>
          <a:xfrm rot="10800000">
            <a:off x="1115616" y="3240159"/>
            <a:ext cx="360040" cy="360040"/>
          </a:xfrm>
          <a:prstGeom prst="downArrow">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182167" y="3543399"/>
            <a:ext cx="740908" cy="461665"/>
          </a:xfrm>
          <a:prstGeom prst="rect">
            <a:avLst/>
          </a:prstGeom>
          <a:noFill/>
        </p:spPr>
        <p:txBody>
          <a:bodyPr wrap="none" rtlCol="0">
            <a:spAutoFit/>
          </a:bodyPr>
          <a:lstStyle/>
          <a:p>
            <a:r>
              <a:rPr kumimoji="1" lang="en-US" altLang="ja-JP" sz="2400" b="1" dirty="0" smtClean="0">
                <a:solidFill>
                  <a:srgbClr val="0000CC"/>
                </a:solidFill>
              </a:rPr>
              <a:t>2E-4</a:t>
            </a:r>
            <a:endParaRPr kumimoji="1" lang="ja-JP" altLang="en-US" sz="2400" b="1" dirty="0">
              <a:solidFill>
                <a:srgbClr val="0000CC"/>
              </a:solidFill>
            </a:endParaRPr>
          </a:p>
        </p:txBody>
      </p:sp>
      <p:sp>
        <p:nvSpPr>
          <p:cNvPr id="11" name="テキスト ボックス 10"/>
          <p:cNvSpPr txBox="1"/>
          <p:nvPr/>
        </p:nvSpPr>
        <p:spPr>
          <a:xfrm>
            <a:off x="5004048" y="1136938"/>
            <a:ext cx="4222631" cy="707886"/>
          </a:xfrm>
          <a:prstGeom prst="rect">
            <a:avLst/>
          </a:prstGeom>
          <a:noFill/>
        </p:spPr>
        <p:txBody>
          <a:bodyPr wrap="none" rtlCol="0">
            <a:spAutoFit/>
          </a:bodyPr>
          <a:lstStyle/>
          <a:p>
            <a:r>
              <a:rPr lang="ja-JP" altLang="en-US" sz="2000" dirty="0" smtClean="0"/>
              <a:t>少し余裕をみて波長</a:t>
            </a:r>
            <a:r>
              <a:rPr lang="en-US" altLang="ja-JP" sz="2000" dirty="0" smtClean="0"/>
              <a:t>266nm</a:t>
            </a:r>
            <a:r>
              <a:rPr lang="ja-JP" altLang="en-US" sz="2000" dirty="0" err="1" smtClean="0"/>
              <a:t>にて</a:t>
            </a:r>
            <a:endParaRPr lang="en-US" altLang="ja-JP" sz="2000" dirty="0" smtClean="0"/>
          </a:p>
          <a:p>
            <a:r>
              <a:rPr lang="ja-JP" altLang="en-US" sz="2000" dirty="0" smtClean="0"/>
              <a:t>量子効率</a:t>
            </a:r>
            <a:r>
              <a:rPr lang="en-US" altLang="ja-JP" sz="2000" dirty="0" smtClean="0"/>
              <a:t>2E-4</a:t>
            </a:r>
            <a:r>
              <a:rPr lang="ja-JP" altLang="en-US" sz="2000" dirty="0" smtClean="0"/>
              <a:t>以上を要求するとする。</a:t>
            </a:r>
            <a:endParaRPr kumimoji="1" lang="ja-JP" altLang="en-US" sz="2000" dirty="0"/>
          </a:p>
        </p:txBody>
      </p:sp>
      <p:sp>
        <p:nvSpPr>
          <p:cNvPr id="12" name="下矢印 11"/>
          <p:cNvSpPr/>
          <p:nvPr/>
        </p:nvSpPr>
        <p:spPr>
          <a:xfrm>
            <a:off x="6471391" y="1881681"/>
            <a:ext cx="504056" cy="432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635688" y="2304764"/>
            <a:ext cx="2049087" cy="1569660"/>
          </a:xfrm>
          <a:prstGeom prst="rect">
            <a:avLst/>
          </a:prstGeom>
          <a:noFill/>
        </p:spPr>
        <p:txBody>
          <a:bodyPr wrap="none" rtlCol="0">
            <a:spAutoFit/>
          </a:bodyPr>
          <a:lstStyle/>
          <a:p>
            <a:pPr marL="179388" indent="-179388">
              <a:buFont typeface="Arial" panose="020B0604020202020204" pitchFamily="34" charset="0"/>
              <a:buChar char="•"/>
            </a:pPr>
            <a:r>
              <a:rPr kumimoji="1" lang="en-US" altLang="ja-JP" sz="3200" b="1" dirty="0" smtClean="0"/>
              <a:t>Cu : </a:t>
            </a:r>
            <a:r>
              <a:rPr kumimoji="1" lang="en-US" altLang="ja-JP" sz="3200" b="1" dirty="0" smtClean="0">
                <a:solidFill>
                  <a:srgbClr val="FF0000"/>
                </a:solidFill>
              </a:rPr>
              <a:t>NG</a:t>
            </a:r>
          </a:p>
          <a:p>
            <a:pPr marL="179388" indent="-179388">
              <a:buFont typeface="Arial" panose="020B0604020202020204" pitchFamily="34" charset="0"/>
              <a:buChar char="•"/>
            </a:pPr>
            <a:r>
              <a:rPr kumimoji="1" lang="en-US" altLang="ja-JP" sz="3200" b="1" dirty="0" smtClean="0"/>
              <a:t>Mg : </a:t>
            </a:r>
            <a:r>
              <a:rPr kumimoji="1" lang="en-US" altLang="ja-JP" sz="3200" b="1" dirty="0" smtClean="0">
                <a:solidFill>
                  <a:srgbClr val="0000CC"/>
                </a:solidFill>
              </a:rPr>
              <a:t>OK</a:t>
            </a:r>
          </a:p>
          <a:p>
            <a:pPr marL="179388" indent="-179388">
              <a:buFont typeface="Arial" panose="020B0604020202020204" pitchFamily="34" charset="0"/>
              <a:buChar char="•"/>
            </a:pPr>
            <a:r>
              <a:rPr lang="en-US" altLang="ja-JP" sz="3200" b="1" dirty="0" smtClean="0"/>
              <a:t>Cs-</a:t>
            </a:r>
            <a:r>
              <a:rPr lang="en-US" altLang="ja-JP" sz="3200" b="1" dirty="0" err="1" smtClean="0"/>
              <a:t>Te</a:t>
            </a:r>
            <a:r>
              <a:rPr lang="en-US" altLang="ja-JP" sz="3200" b="1" dirty="0"/>
              <a:t> </a:t>
            </a:r>
            <a:r>
              <a:rPr lang="en-US" altLang="ja-JP" sz="3200" b="1" dirty="0" smtClean="0"/>
              <a:t>: </a:t>
            </a:r>
            <a:r>
              <a:rPr lang="en-US" altLang="ja-JP" sz="3200" b="1" dirty="0" smtClean="0">
                <a:solidFill>
                  <a:srgbClr val="0000CC"/>
                </a:solidFill>
              </a:rPr>
              <a:t>OK</a:t>
            </a:r>
            <a:endParaRPr kumimoji="1" lang="ja-JP" altLang="en-US" sz="3200" b="1" dirty="0">
              <a:solidFill>
                <a:srgbClr val="0000CC"/>
              </a:solidFill>
            </a:endParaRPr>
          </a:p>
        </p:txBody>
      </p:sp>
      <p:sp>
        <p:nvSpPr>
          <p:cNvPr id="14" name="テキスト ボックス 13"/>
          <p:cNvSpPr txBox="1"/>
          <p:nvPr/>
        </p:nvSpPr>
        <p:spPr>
          <a:xfrm>
            <a:off x="5292080" y="4005064"/>
            <a:ext cx="3791423" cy="2031325"/>
          </a:xfrm>
          <a:prstGeom prst="rect">
            <a:avLst/>
          </a:prstGeom>
          <a:noFill/>
        </p:spPr>
        <p:txBody>
          <a:bodyPr wrap="none" rtlCol="0">
            <a:spAutoFit/>
          </a:bodyPr>
          <a:lstStyle/>
          <a:p>
            <a:r>
              <a:rPr kumimoji="1" lang="en-US" altLang="ja-JP" dirty="0" smtClean="0"/>
              <a:t>Cs-</a:t>
            </a:r>
            <a:r>
              <a:rPr kumimoji="1" lang="en-US" altLang="ja-JP" dirty="0" err="1" smtClean="0"/>
              <a:t>Te</a:t>
            </a:r>
            <a:r>
              <a:rPr kumimoji="1" lang="ja-JP" altLang="en-US" dirty="0" smtClean="0"/>
              <a:t>を採用予定。</a:t>
            </a:r>
            <a:endParaRPr kumimoji="1" lang="en-US" altLang="ja-JP" dirty="0" smtClean="0"/>
          </a:p>
          <a:p>
            <a:r>
              <a:rPr lang="ja-JP" altLang="en-US" dirty="0" smtClean="0"/>
              <a:t>要求量子効率に余裕があるので、</a:t>
            </a:r>
            <a:endParaRPr lang="en-US" altLang="ja-JP" dirty="0" smtClean="0"/>
          </a:p>
          <a:p>
            <a:r>
              <a:rPr kumimoji="1" lang="en-US" altLang="ja-JP" dirty="0" err="1" smtClean="0"/>
              <a:t>CsBr</a:t>
            </a:r>
            <a:r>
              <a:rPr kumimoji="1" lang="ja-JP" altLang="en-US" dirty="0" smtClean="0"/>
              <a:t>保護膜を付けた長寿命陰極の</a:t>
            </a:r>
            <a:endParaRPr kumimoji="1" lang="en-US" altLang="ja-JP" dirty="0" smtClean="0"/>
          </a:p>
          <a:p>
            <a:r>
              <a:rPr lang="ja-JP" altLang="en-US" dirty="0"/>
              <a:t>使用</a:t>
            </a:r>
            <a:r>
              <a:rPr lang="ja-JP" altLang="en-US" dirty="0" smtClean="0"/>
              <a:t>を考慮に入れる。</a:t>
            </a:r>
            <a:endParaRPr lang="en-US" altLang="ja-JP" dirty="0" smtClean="0"/>
          </a:p>
          <a:p>
            <a:endParaRPr kumimoji="1" lang="en-US" altLang="ja-JP" dirty="0"/>
          </a:p>
          <a:p>
            <a:r>
              <a:rPr lang="ja-JP" altLang="en-US" dirty="0" smtClean="0"/>
              <a:t>また、</a:t>
            </a:r>
            <a:r>
              <a:rPr lang="en-US" altLang="ja-JP" dirty="0" smtClean="0"/>
              <a:t>Mg</a:t>
            </a:r>
            <a:r>
              <a:rPr lang="ja-JP" altLang="en-US" dirty="0" smtClean="0"/>
              <a:t>や</a:t>
            </a:r>
            <a:r>
              <a:rPr lang="en-US" altLang="ja-JP" dirty="0" smtClean="0"/>
              <a:t>Y</a:t>
            </a:r>
            <a:r>
              <a:rPr lang="ja-JP" altLang="en-US" dirty="0" smtClean="0"/>
              <a:t>など他の陰極についても</a:t>
            </a:r>
            <a:endParaRPr lang="en-US" altLang="ja-JP" dirty="0" smtClean="0"/>
          </a:p>
          <a:p>
            <a:r>
              <a:rPr lang="ja-JP" altLang="en-US" dirty="0" smtClean="0"/>
              <a:t>検討する。</a:t>
            </a:r>
            <a:endParaRPr kumimoji="1" lang="ja-JP" altLang="en-US" dirty="0"/>
          </a:p>
        </p:txBody>
      </p:sp>
      <p:sp>
        <p:nvSpPr>
          <p:cNvPr id="5" name="スライド番号プレースホルダー 4"/>
          <p:cNvSpPr>
            <a:spLocks noGrp="1"/>
          </p:cNvSpPr>
          <p:nvPr>
            <p:ph type="sldNum" sz="quarter" idx="12"/>
          </p:nvPr>
        </p:nvSpPr>
        <p:spPr/>
        <p:txBody>
          <a:bodyPr/>
          <a:lstStyle/>
          <a:p>
            <a:fld id="{9BFE77A8-75D7-4C9B-924A-2428D35B702F}" type="slidenum">
              <a:rPr kumimoji="1" lang="ja-JP" altLang="en-US" smtClean="0"/>
              <a:t>17</a:t>
            </a:fld>
            <a:endParaRPr kumimoji="1" lang="ja-JP" altLang="en-US"/>
          </a:p>
        </p:txBody>
      </p:sp>
    </p:spTree>
    <p:extLst>
      <p:ext uri="{BB962C8B-B14F-4D97-AF65-F5344CB8AC3E}">
        <p14:creationId xmlns:p14="http://schemas.microsoft.com/office/powerpoint/2010/main" val="4088832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00"/>
            <a:ext cx="8229600" cy="1143000"/>
          </a:xfrm>
        </p:spPr>
        <p:txBody>
          <a:bodyPr/>
          <a:lstStyle/>
          <a:p>
            <a:r>
              <a:rPr kumimoji="1" lang="en-US" altLang="ja-JP" dirty="0" err="1" smtClean="0"/>
              <a:t>CsBr</a:t>
            </a:r>
            <a:r>
              <a:rPr kumimoji="1" lang="ja-JP" altLang="en-US" dirty="0" smtClean="0"/>
              <a:t>保護膜</a:t>
            </a:r>
            <a:r>
              <a:rPr lang="en-US" altLang="ja-JP" dirty="0"/>
              <a:t> </a:t>
            </a:r>
            <a:r>
              <a:rPr lang="en-US" altLang="ja-JP" dirty="0" smtClean="0"/>
              <a:t>on Cs-</a:t>
            </a:r>
            <a:r>
              <a:rPr lang="en-US" altLang="ja-JP" dirty="0" err="1" smtClean="0"/>
              <a:t>Te</a:t>
            </a:r>
            <a:endParaRPr kumimoji="1" lang="ja-JP" altLang="en-US" dirty="0"/>
          </a:p>
        </p:txBody>
      </p:sp>
      <p:sp>
        <p:nvSpPr>
          <p:cNvPr id="3" name="テキスト ボックス 2"/>
          <p:cNvSpPr txBox="1"/>
          <p:nvPr/>
        </p:nvSpPr>
        <p:spPr>
          <a:xfrm>
            <a:off x="2749429" y="836712"/>
            <a:ext cx="6394571" cy="461665"/>
          </a:xfrm>
          <a:prstGeom prst="rect">
            <a:avLst/>
          </a:prstGeom>
          <a:noFill/>
        </p:spPr>
        <p:txBody>
          <a:bodyPr wrap="none" rtlCol="0">
            <a:spAutoFit/>
          </a:bodyPr>
          <a:lstStyle/>
          <a:p>
            <a:r>
              <a:rPr kumimoji="1" lang="en-US" altLang="ja-JP" sz="2400" dirty="0" smtClean="0"/>
              <a:t>H. Ono et al., </a:t>
            </a:r>
            <a:r>
              <a:rPr kumimoji="1" lang="en-US" altLang="ja-JP" sz="2400" dirty="0" err="1" smtClean="0"/>
              <a:t>Jpn</a:t>
            </a:r>
            <a:r>
              <a:rPr kumimoji="1" lang="en-US" altLang="ja-JP" sz="2400" dirty="0" smtClean="0"/>
              <a:t>. J. Appl. Phys. 58, 066005 (2019)</a:t>
            </a:r>
            <a:endParaRPr kumimoji="1" lang="ja-JP" altLang="en-US" sz="2400"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716016" y="3049902"/>
            <a:ext cx="4355976" cy="250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5496" y="3067879"/>
            <a:ext cx="4546120" cy="2626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5496" y="2527935"/>
            <a:ext cx="2040943" cy="461665"/>
          </a:xfrm>
          <a:prstGeom prst="rect">
            <a:avLst/>
          </a:prstGeom>
          <a:noFill/>
        </p:spPr>
        <p:txBody>
          <a:bodyPr wrap="none" rtlCol="0">
            <a:spAutoFit/>
          </a:bodyPr>
          <a:lstStyle/>
          <a:p>
            <a:r>
              <a:rPr lang="ja-JP" altLang="en-US" sz="2400" b="1" dirty="0">
                <a:solidFill>
                  <a:srgbClr val="FF0000"/>
                </a:solidFill>
              </a:rPr>
              <a:t>酸素</a:t>
            </a:r>
            <a:r>
              <a:rPr lang="ja-JP" altLang="en-US" sz="2400" b="1" dirty="0" smtClean="0">
                <a:solidFill>
                  <a:srgbClr val="FF0000"/>
                </a:solidFill>
              </a:rPr>
              <a:t>暴露耐性</a:t>
            </a:r>
            <a:endParaRPr kumimoji="1" lang="ja-JP" altLang="en-US" sz="2400" b="1" dirty="0">
              <a:solidFill>
                <a:srgbClr val="FF0000"/>
              </a:solidFill>
            </a:endParaRPr>
          </a:p>
        </p:txBody>
      </p:sp>
      <p:sp>
        <p:nvSpPr>
          <p:cNvPr id="7" name="テキスト ボックス 6"/>
          <p:cNvSpPr txBox="1"/>
          <p:nvPr/>
        </p:nvSpPr>
        <p:spPr>
          <a:xfrm>
            <a:off x="4581616" y="2599943"/>
            <a:ext cx="3557384" cy="461665"/>
          </a:xfrm>
          <a:prstGeom prst="rect">
            <a:avLst/>
          </a:prstGeom>
          <a:noFill/>
        </p:spPr>
        <p:txBody>
          <a:bodyPr wrap="none" rtlCol="0">
            <a:spAutoFit/>
          </a:bodyPr>
          <a:lstStyle/>
          <a:p>
            <a:r>
              <a:rPr kumimoji="1" lang="ja-JP" altLang="en-US" sz="2400" b="1" dirty="0" smtClean="0">
                <a:solidFill>
                  <a:srgbClr val="FF0000"/>
                </a:solidFill>
              </a:rPr>
              <a:t>高周波電子銃中での寿命</a:t>
            </a:r>
            <a:endParaRPr kumimoji="1" lang="ja-JP" altLang="en-US" sz="2400" b="1" dirty="0">
              <a:solidFill>
                <a:srgbClr val="FF0000"/>
              </a:solidFill>
            </a:endParaRPr>
          </a:p>
        </p:txBody>
      </p:sp>
      <p:sp>
        <p:nvSpPr>
          <p:cNvPr id="5" name="テキスト ボックス 4"/>
          <p:cNvSpPr txBox="1"/>
          <p:nvPr/>
        </p:nvSpPr>
        <p:spPr>
          <a:xfrm>
            <a:off x="35496" y="1340768"/>
            <a:ext cx="9142246" cy="1200329"/>
          </a:xfrm>
          <a:prstGeom prst="rect">
            <a:avLst/>
          </a:prstGeom>
          <a:noFill/>
        </p:spPr>
        <p:txBody>
          <a:bodyPr wrap="none" rtlCol="0">
            <a:spAutoFit/>
          </a:bodyPr>
          <a:lstStyle/>
          <a:p>
            <a:r>
              <a:rPr kumimoji="1" lang="en-US" altLang="ja-JP" sz="2400" dirty="0" smtClean="0"/>
              <a:t>LANL</a:t>
            </a:r>
            <a:r>
              <a:rPr lang="ja-JP" altLang="en-US" sz="2400" dirty="0" smtClean="0"/>
              <a:t>の</a:t>
            </a:r>
            <a:r>
              <a:rPr lang="en-US" altLang="ja-JP" sz="2400" dirty="0" smtClean="0"/>
              <a:t>L-Band</a:t>
            </a:r>
            <a:r>
              <a:rPr lang="ja-JP" altLang="en-US" sz="2400" dirty="0" smtClean="0"/>
              <a:t>光陰極高周波電子銃にて初めて導入された。</a:t>
            </a:r>
            <a:endParaRPr lang="en-US" altLang="ja-JP" sz="2400" dirty="0" smtClean="0"/>
          </a:p>
          <a:p>
            <a:r>
              <a:rPr kumimoji="1" lang="ja-JP" altLang="en-US" sz="2400" dirty="0" smtClean="0"/>
              <a:t>近年、早稲田大学</a:t>
            </a:r>
            <a:r>
              <a:rPr kumimoji="1" lang="en-US" altLang="ja-JP" sz="2400" dirty="0" smtClean="0"/>
              <a:t>S-band</a:t>
            </a:r>
            <a:r>
              <a:rPr kumimoji="1" lang="ja-JP" altLang="en-US" sz="2400" dirty="0" smtClean="0"/>
              <a:t>高周波電子銃にて系統立てたスタディ実施。</a:t>
            </a:r>
            <a:endParaRPr kumimoji="1" lang="en-US" altLang="ja-JP" sz="2400" dirty="0" smtClean="0"/>
          </a:p>
          <a:p>
            <a:r>
              <a:rPr lang="en-US" altLang="ja-JP" sz="2400" dirty="0" smtClean="0"/>
              <a:t>(</a:t>
            </a:r>
            <a:r>
              <a:rPr lang="ja-JP" altLang="en-US" sz="2400" dirty="0" smtClean="0"/>
              <a:t>早稲田と京大エネ研、東京理科大の共同研究</a:t>
            </a:r>
            <a:r>
              <a:rPr lang="en-US" altLang="ja-JP" sz="2400" dirty="0" smtClean="0"/>
              <a:t>)</a:t>
            </a:r>
            <a:endParaRPr kumimoji="1" lang="ja-JP" altLang="en-US" sz="2400" dirty="0"/>
          </a:p>
        </p:txBody>
      </p:sp>
      <p:sp>
        <p:nvSpPr>
          <p:cNvPr id="6" name="テキスト ボックス 5"/>
          <p:cNvSpPr txBox="1"/>
          <p:nvPr/>
        </p:nvSpPr>
        <p:spPr>
          <a:xfrm>
            <a:off x="539552" y="5838363"/>
            <a:ext cx="8020144" cy="830997"/>
          </a:xfrm>
          <a:prstGeom prst="rect">
            <a:avLst/>
          </a:prstGeom>
          <a:noFill/>
        </p:spPr>
        <p:txBody>
          <a:bodyPr wrap="none" rtlCol="0">
            <a:spAutoFit/>
          </a:bodyPr>
          <a:lstStyle/>
          <a:p>
            <a:r>
              <a:rPr lang="ja-JP" altLang="en-US" sz="2400" dirty="0" smtClean="0"/>
              <a:t>この計画で要求している仕様に合致する量子効率であれば、</a:t>
            </a:r>
            <a:endParaRPr lang="en-US" altLang="ja-JP" sz="2400" dirty="0" smtClean="0"/>
          </a:p>
          <a:p>
            <a:r>
              <a:rPr kumimoji="1" lang="ja-JP" altLang="en-US" sz="2400" dirty="0"/>
              <a:t>保護</a:t>
            </a:r>
            <a:r>
              <a:rPr kumimoji="1" lang="ja-JP" altLang="en-US" sz="2400" dirty="0" smtClean="0"/>
              <a:t>膜厚を最適化し、更に長寿命化も可能か</a:t>
            </a:r>
            <a:r>
              <a:rPr kumimoji="1" lang="en-US" altLang="ja-JP" sz="2400" dirty="0" smtClean="0"/>
              <a:t>?</a:t>
            </a:r>
          </a:p>
        </p:txBody>
      </p:sp>
      <p:sp>
        <p:nvSpPr>
          <p:cNvPr id="8" name="テキスト ボックス 7"/>
          <p:cNvSpPr txBox="1"/>
          <p:nvPr/>
        </p:nvSpPr>
        <p:spPr>
          <a:xfrm>
            <a:off x="7474850" y="2924944"/>
            <a:ext cx="1561646" cy="400110"/>
          </a:xfrm>
          <a:prstGeom prst="rect">
            <a:avLst/>
          </a:prstGeom>
          <a:noFill/>
        </p:spPr>
        <p:txBody>
          <a:bodyPr wrap="none" rtlCol="0">
            <a:spAutoFit/>
          </a:bodyPr>
          <a:lstStyle/>
          <a:p>
            <a:r>
              <a:rPr kumimoji="1" lang="en-US" altLang="ja-JP" sz="2000" b="1" dirty="0" smtClean="0"/>
              <a:t>(20-nm </a:t>
            </a:r>
            <a:r>
              <a:rPr kumimoji="1" lang="en-US" altLang="ja-JP" sz="2000" b="1" dirty="0" err="1" smtClean="0"/>
              <a:t>CsBr</a:t>
            </a:r>
            <a:r>
              <a:rPr kumimoji="1" lang="en-US" altLang="ja-JP" sz="2000" b="1" dirty="0" smtClean="0"/>
              <a:t>)</a:t>
            </a:r>
            <a:endParaRPr kumimoji="1" lang="ja-JP" altLang="en-US" sz="2000" b="1" dirty="0"/>
          </a:p>
        </p:txBody>
      </p:sp>
      <p:sp>
        <p:nvSpPr>
          <p:cNvPr id="9" name="スライド番号プレースホルダー 8"/>
          <p:cNvSpPr>
            <a:spLocks noGrp="1"/>
          </p:cNvSpPr>
          <p:nvPr>
            <p:ph type="sldNum" sz="quarter" idx="12"/>
          </p:nvPr>
        </p:nvSpPr>
        <p:spPr/>
        <p:txBody>
          <a:bodyPr/>
          <a:lstStyle/>
          <a:p>
            <a:fld id="{9BFE77A8-75D7-4C9B-924A-2428D35B702F}" type="slidenum">
              <a:rPr kumimoji="1" lang="ja-JP" altLang="en-US" smtClean="0"/>
              <a:t>18</a:t>
            </a:fld>
            <a:endParaRPr kumimoji="1" lang="ja-JP" altLang="en-US"/>
          </a:p>
        </p:txBody>
      </p:sp>
    </p:spTree>
    <p:extLst>
      <p:ext uri="{BB962C8B-B14F-4D97-AF65-F5344CB8AC3E}">
        <p14:creationId xmlns:p14="http://schemas.microsoft.com/office/powerpoint/2010/main" val="1192696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線コネクタ 39"/>
          <p:cNvCxnSpPr/>
          <p:nvPr/>
        </p:nvCxnSpPr>
        <p:spPr>
          <a:xfrm>
            <a:off x="8893617" y="842948"/>
            <a:ext cx="0" cy="4746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171564"/>
            <a:ext cx="8229600" cy="1143000"/>
          </a:xfrm>
        </p:spPr>
        <p:txBody>
          <a:bodyPr/>
          <a:lstStyle/>
          <a:p>
            <a:r>
              <a:rPr kumimoji="1" lang="ja-JP" altLang="en-US" dirty="0" smtClean="0"/>
              <a:t>年次計画</a:t>
            </a:r>
            <a:endParaRPr kumimoji="1" lang="ja-JP" altLang="en-US" dirty="0"/>
          </a:p>
        </p:txBody>
      </p:sp>
      <p:sp>
        <p:nvSpPr>
          <p:cNvPr id="4" name="テキスト ボックス 3"/>
          <p:cNvSpPr txBox="1"/>
          <p:nvPr/>
        </p:nvSpPr>
        <p:spPr>
          <a:xfrm>
            <a:off x="896264" y="842948"/>
            <a:ext cx="870751" cy="369332"/>
          </a:xfrm>
          <a:prstGeom prst="rect">
            <a:avLst/>
          </a:prstGeom>
          <a:noFill/>
        </p:spPr>
        <p:txBody>
          <a:bodyPr wrap="none" rtlCol="0">
            <a:spAutoFit/>
          </a:bodyPr>
          <a:lstStyle/>
          <a:p>
            <a:r>
              <a:rPr kumimoji="1" lang="en-US" altLang="ja-JP" dirty="0" smtClean="0"/>
              <a:t>FY2019</a:t>
            </a:r>
            <a:endParaRPr kumimoji="1" lang="ja-JP" altLang="en-US" dirty="0"/>
          </a:p>
        </p:txBody>
      </p:sp>
      <p:sp>
        <p:nvSpPr>
          <p:cNvPr id="5" name="テキスト ボックス 4"/>
          <p:cNvSpPr txBox="1"/>
          <p:nvPr/>
        </p:nvSpPr>
        <p:spPr>
          <a:xfrm>
            <a:off x="3056502" y="830248"/>
            <a:ext cx="870751" cy="369332"/>
          </a:xfrm>
          <a:prstGeom prst="rect">
            <a:avLst/>
          </a:prstGeom>
          <a:noFill/>
        </p:spPr>
        <p:txBody>
          <a:bodyPr wrap="none" rtlCol="0">
            <a:spAutoFit/>
          </a:bodyPr>
          <a:lstStyle/>
          <a:p>
            <a:r>
              <a:rPr kumimoji="1" lang="en-US" altLang="ja-JP" dirty="0" smtClean="0"/>
              <a:t>FY2020</a:t>
            </a:r>
            <a:endParaRPr kumimoji="1" lang="ja-JP" altLang="en-US" dirty="0"/>
          </a:p>
        </p:txBody>
      </p:sp>
      <p:sp>
        <p:nvSpPr>
          <p:cNvPr id="6" name="テキスト ボックス 5"/>
          <p:cNvSpPr txBox="1"/>
          <p:nvPr/>
        </p:nvSpPr>
        <p:spPr>
          <a:xfrm>
            <a:off x="5220071" y="830248"/>
            <a:ext cx="870751" cy="369332"/>
          </a:xfrm>
          <a:prstGeom prst="rect">
            <a:avLst/>
          </a:prstGeom>
          <a:noFill/>
        </p:spPr>
        <p:txBody>
          <a:bodyPr wrap="none" rtlCol="0">
            <a:spAutoFit/>
          </a:bodyPr>
          <a:lstStyle/>
          <a:p>
            <a:r>
              <a:rPr kumimoji="1" lang="en-US" altLang="ja-JP" dirty="0" smtClean="0"/>
              <a:t>FY2021</a:t>
            </a:r>
            <a:endParaRPr kumimoji="1" lang="ja-JP" altLang="en-US" dirty="0"/>
          </a:p>
        </p:txBody>
      </p:sp>
      <p:cxnSp>
        <p:nvCxnSpPr>
          <p:cNvPr id="9" name="直線コネクタ 8"/>
          <p:cNvCxnSpPr/>
          <p:nvPr/>
        </p:nvCxnSpPr>
        <p:spPr>
          <a:xfrm>
            <a:off x="238819" y="836712"/>
            <a:ext cx="0" cy="4752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660722" y="2398606"/>
            <a:ext cx="760563" cy="36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2401010" y="874812"/>
            <a:ext cx="0" cy="4714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571999" y="874812"/>
            <a:ext cx="0" cy="4714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393647" y="2317016"/>
            <a:ext cx="1620957" cy="523220"/>
          </a:xfrm>
          <a:prstGeom prst="rect">
            <a:avLst/>
          </a:prstGeom>
          <a:noFill/>
        </p:spPr>
        <p:txBody>
          <a:bodyPr wrap="none" rtlCol="0">
            <a:spAutoFit/>
          </a:bodyPr>
          <a:lstStyle/>
          <a:p>
            <a:r>
              <a:rPr lang="ja-JP" altLang="en-US" sz="1400" b="1" dirty="0" smtClean="0"/>
              <a:t>低損失共振器実験</a:t>
            </a:r>
            <a:endParaRPr kumimoji="1" lang="en-US" altLang="ja-JP" sz="1400" b="1" dirty="0" smtClean="0"/>
          </a:p>
          <a:p>
            <a:r>
              <a:rPr kumimoji="1" lang="en-US" altLang="ja-JP" sz="1400" b="1" dirty="0" smtClean="0"/>
              <a:t>3% </a:t>
            </a:r>
            <a:r>
              <a:rPr kumimoji="1" lang="en-US" altLang="ja-JP" sz="1400" b="1" dirty="0" smtClean="0">
                <a:sym typeface="Wingdings" panose="05000000000000000000" pitchFamily="2" charset="2"/>
              </a:rPr>
              <a:t> 1%</a:t>
            </a:r>
            <a:endParaRPr kumimoji="1" lang="ja-JP" altLang="en-US" sz="1400" b="1" dirty="0"/>
          </a:p>
        </p:txBody>
      </p:sp>
      <p:sp>
        <p:nvSpPr>
          <p:cNvPr id="16" name="正方形/長方形 15"/>
          <p:cNvSpPr/>
          <p:nvPr/>
        </p:nvSpPr>
        <p:spPr>
          <a:xfrm>
            <a:off x="2411758" y="3356992"/>
            <a:ext cx="2160241"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421286" y="3391759"/>
            <a:ext cx="1697901" cy="307777"/>
          </a:xfrm>
          <a:prstGeom prst="rect">
            <a:avLst/>
          </a:prstGeom>
          <a:noFill/>
        </p:spPr>
        <p:txBody>
          <a:bodyPr wrap="none" rtlCol="0">
            <a:spAutoFit/>
          </a:bodyPr>
          <a:lstStyle/>
          <a:p>
            <a:r>
              <a:rPr lang="ja-JP" altLang="en-US" sz="1400" b="1" dirty="0" smtClean="0"/>
              <a:t>新</a:t>
            </a:r>
            <a:r>
              <a:rPr lang="en-US" altLang="ja-JP" sz="1400" b="1" dirty="0" smtClean="0"/>
              <a:t>RF Gun</a:t>
            </a:r>
            <a:r>
              <a:rPr lang="ja-JP" altLang="en-US" sz="1400" b="1" dirty="0" smtClean="0"/>
              <a:t>製作</a:t>
            </a:r>
            <a:r>
              <a:rPr lang="en-US" altLang="ja-JP" sz="1400" b="1" dirty="0" smtClean="0"/>
              <a:t>@KEK</a:t>
            </a:r>
            <a:endParaRPr kumimoji="1" lang="ja-JP" altLang="en-US" sz="1400" b="1" dirty="0"/>
          </a:p>
        </p:txBody>
      </p:sp>
      <p:sp>
        <p:nvSpPr>
          <p:cNvPr id="18" name="正方形/長方形 17"/>
          <p:cNvSpPr/>
          <p:nvPr/>
        </p:nvSpPr>
        <p:spPr>
          <a:xfrm>
            <a:off x="4559301" y="3672700"/>
            <a:ext cx="1368154" cy="3241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499992" y="3705795"/>
            <a:ext cx="1440159" cy="307777"/>
          </a:xfrm>
          <a:prstGeom prst="rect">
            <a:avLst/>
          </a:prstGeom>
          <a:noFill/>
        </p:spPr>
        <p:txBody>
          <a:bodyPr wrap="square" rtlCol="0">
            <a:spAutoFit/>
          </a:bodyPr>
          <a:lstStyle/>
          <a:p>
            <a:r>
              <a:rPr lang="ja-JP" altLang="en-US" sz="1400" b="1" dirty="0" smtClean="0"/>
              <a:t>ソレノイド調達</a:t>
            </a:r>
            <a:endParaRPr kumimoji="1" lang="ja-JP" altLang="en-US" sz="1400" b="1" dirty="0"/>
          </a:p>
        </p:txBody>
      </p:sp>
      <p:cxnSp>
        <p:nvCxnSpPr>
          <p:cNvPr id="20" name="直線コネクタ 19"/>
          <p:cNvCxnSpPr/>
          <p:nvPr/>
        </p:nvCxnSpPr>
        <p:spPr>
          <a:xfrm>
            <a:off x="6739389" y="830248"/>
            <a:ext cx="0" cy="47589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31640" y="1556792"/>
            <a:ext cx="5760640" cy="360040"/>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339652" y="1596355"/>
            <a:ext cx="6624736" cy="307777"/>
          </a:xfrm>
          <a:prstGeom prst="rect">
            <a:avLst/>
          </a:prstGeom>
          <a:noFill/>
        </p:spPr>
        <p:txBody>
          <a:bodyPr wrap="square" rtlCol="0">
            <a:spAutoFit/>
          </a:bodyPr>
          <a:lstStyle/>
          <a:p>
            <a:r>
              <a:rPr kumimoji="1" lang="en-US" altLang="ja-JP" sz="1400" b="1" dirty="0" smtClean="0"/>
              <a:t>4.5</a:t>
            </a:r>
            <a:r>
              <a:rPr kumimoji="1" lang="ja-JP" altLang="en-US" sz="1400" b="1" dirty="0" smtClean="0"/>
              <a:t>空胴電子銃長マクロパルス光陰極運転試験と性能調査</a:t>
            </a:r>
            <a:r>
              <a:rPr kumimoji="1" lang="en-US" altLang="ja-JP" sz="1400" b="1" dirty="0" smtClean="0"/>
              <a:t> 40 </a:t>
            </a:r>
            <a:r>
              <a:rPr kumimoji="1" lang="en-US" altLang="ja-JP" sz="1400" b="1" dirty="0" err="1" smtClean="0"/>
              <a:t>pC</a:t>
            </a:r>
            <a:r>
              <a:rPr kumimoji="1" lang="en-US" altLang="ja-JP" sz="1400" b="1" dirty="0" smtClean="0"/>
              <a:t> </a:t>
            </a:r>
            <a:r>
              <a:rPr kumimoji="1" lang="en-US" altLang="ja-JP" sz="1400" b="1" dirty="0" smtClean="0">
                <a:sym typeface="Wingdings" panose="05000000000000000000" pitchFamily="2" charset="2"/>
              </a:rPr>
              <a:t> 120 </a:t>
            </a:r>
            <a:r>
              <a:rPr kumimoji="1" lang="en-US" altLang="ja-JP" sz="1400" b="1" dirty="0" err="1" smtClean="0">
                <a:sym typeface="Wingdings" panose="05000000000000000000" pitchFamily="2" charset="2"/>
              </a:rPr>
              <a:t>pC</a:t>
            </a:r>
            <a:endParaRPr kumimoji="1" lang="ja-JP" altLang="en-US" sz="1400" b="1" dirty="0"/>
          </a:p>
        </p:txBody>
      </p:sp>
      <p:sp>
        <p:nvSpPr>
          <p:cNvPr id="21" name="テキスト ボックス 20"/>
          <p:cNvSpPr txBox="1"/>
          <p:nvPr/>
        </p:nvSpPr>
        <p:spPr>
          <a:xfrm>
            <a:off x="7376026" y="824012"/>
            <a:ext cx="870751" cy="369332"/>
          </a:xfrm>
          <a:prstGeom prst="rect">
            <a:avLst/>
          </a:prstGeom>
          <a:noFill/>
        </p:spPr>
        <p:txBody>
          <a:bodyPr wrap="none" rtlCol="0">
            <a:spAutoFit/>
          </a:bodyPr>
          <a:lstStyle/>
          <a:p>
            <a:r>
              <a:rPr kumimoji="1" lang="en-US" altLang="ja-JP" dirty="0" smtClean="0"/>
              <a:t>FY2022</a:t>
            </a:r>
            <a:endParaRPr kumimoji="1" lang="ja-JP" altLang="en-US" dirty="0"/>
          </a:p>
        </p:txBody>
      </p:sp>
      <p:sp>
        <p:nvSpPr>
          <p:cNvPr id="22" name="正方形/長方形 21"/>
          <p:cNvSpPr/>
          <p:nvPr/>
        </p:nvSpPr>
        <p:spPr>
          <a:xfrm>
            <a:off x="4559301" y="4017764"/>
            <a:ext cx="1368154" cy="3241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499992" y="4034147"/>
            <a:ext cx="1584176" cy="307777"/>
          </a:xfrm>
          <a:prstGeom prst="rect">
            <a:avLst/>
          </a:prstGeom>
          <a:noFill/>
        </p:spPr>
        <p:txBody>
          <a:bodyPr wrap="square" rtlCol="0">
            <a:spAutoFit/>
          </a:bodyPr>
          <a:lstStyle/>
          <a:p>
            <a:r>
              <a:rPr kumimoji="1" lang="ja-JP" altLang="en-US" sz="1400" b="1" dirty="0" smtClean="0"/>
              <a:t>高周波窓調達</a:t>
            </a:r>
            <a:endParaRPr kumimoji="1" lang="ja-JP" altLang="en-US" sz="1400" b="1" dirty="0"/>
          </a:p>
        </p:txBody>
      </p:sp>
      <p:sp>
        <p:nvSpPr>
          <p:cNvPr id="24" name="正方形/長方形 23"/>
          <p:cNvSpPr/>
          <p:nvPr/>
        </p:nvSpPr>
        <p:spPr>
          <a:xfrm>
            <a:off x="5232772" y="4367075"/>
            <a:ext cx="2304256" cy="3241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212924" y="4383459"/>
            <a:ext cx="2383412" cy="307777"/>
          </a:xfrm>
          <a:prstGeom prst="rect">
            <a:avLst/>
          </a:prstGeom>
          <a:noFill/>
        </p:spPr>
        <p:txBody>
          <a:bodyPr wrap="square" rtlCol="0">
            <a:spAutoFit/>
          </a:bodyPr>
          <a:lstStyle/>
          <a:p>
            <a:r>
              <a:rPr kumimoji="1" lang="ja-JP" altLang="en-US" sz="1400" b="1" dirty="0" smtClean="0"/>
              <a:t>設置とコミッショニング</a:t>
            </a:r>
            <a:endParaRPr kumimoji="1" lang="ja-JP" altLang="en-US" sz="1400" b="1" dirty="0"/>
          </a:p>
        </p:txBody>
      </p:sp>
      <p:sp>
        <p:nvSpPr>
          <p:cNvPr id="26" name="正方形/長方形 25"/>
          <p:cNvSpPr/>
          <p:nvPr/>
        </p:nvSpPr>
        <p:spPr>
          <a:xfrm>
            <a:off x="6983760" y="4699560"/>
            <a:ext cx="2160240" cy="5232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935564" y="4699559"/>
            <a:ext cx="2383412" cy="523220"/>
          </a:xfrm>
          <a:prstGeom prst="rect">
            <a:avLst/>
          </a:prstGeom>
          <a:noFill/>
        </p:spPr>
        <p:txBody>
          <a:bodyPr wrap="square" rtlCol="0">
            <a:spAutoFit/>
          </a:bodyPr>
          <a:lstStyle/>
          <a:p>
            <a:r>
              <a:rPr lang="ja-JP" altLang="en-US" sz="1400" b="1" dirty="0" smtClean="0"/>
              <a:t>新</a:t>
            </a:r>
            <a:r>
              <a:rPr lang="en-US" altLang="ja-JP" sz="1400" b="1" dirty="0" smtClean="0"/>
              <a:t>RF Gun</a:t>
            </a:r>
            <a:r>
              <a:rPr lang="ja-JP" altLang="en-US" sz="1400" b="1" dirty="0" err="1" smtClean="0"/>
              <a:t>での</a:t>
            </a:r>
            <a:r>
              <a:rPr lang="en-US" altLang="ja-JP" sz="1400" b="1" dirty="0" smtClean="0"/>
              <a:t>FEL</a:t>
            </a:r>
            <a:r>
              <a:rPr lang="ja-JP" altLang="en-US" sz="1400" b="1" dirty="0" smtClean="0"/>
              <a:t>発振</a:t>
            </a:r>
            <a:r>
              <a:rPr lang="en-US" altLang="ja-JP" sz="1400" b="1" dirty="0" smtClean="0"/>
              <a:t>:</a:t>
            </a:r>
          </a:p>
          <a:p>
            <a:r>
              <a:rPr kumimoji="1" lang="en-US" altLang="ja-JP" sz="1400" b="1" dirty="0" smtClean="0"/>
              <a:t>120 </a:t>
            </a:r>
            <a:r>
              <a:rPr kumimoji="1" lang="en-US" altLang="ja-JP" sz="1400" b="1" dirty="0" err="1" smtClean="0"/>
              <a:t>pC</a:t>
            </a:r>
            <a:r>
              <a:rPr kumimoji="1" lang="en-US" altLang="ja-JP" sz="1400" b="1" dirty="0" smtClean="0"/>
              <a:t> </a:t>
            </a:r>
            <a:r>
              <a:rPr kumimoji="1" lang="en-US" altLang="ja-JP" sz="1400" b="1" dirty="0" smtClean="0">
                <a:sym typeface="Wingdings" panose="05000000000000000000" pitchFamily="2" charset="2"/>
              </a:rPr>
              <a:t> 1 </a:t>
            </a:r>
            <a:r>
              <a:rPr kumimoji="1" lang="en-US" altLang="ja-JP" sz="1400" b="1" dirty="0" err="1" smtClean="0">
                <a:sym typeface="Wingdings" panose="05000000000000000000" pitchFamily="2" charset="2"/>
              </a:rPr>
              <a:t>nC</a:t>
            </a:r>
            <a:endParaRPr kumimoji="1" lang="ja-JP" altLang="en-US" sz="1400" b="1" dirty="0"/>
          </a:p>
        </p:txBody>
      </p:sp>
      <p:sp>
        <p:nvSpPr>
          <p:cNvPr id="28" name="正方形/長方形 27"/>
          <p:cNvSpPr/>
          <p:nvPr/>
        </p:nvSpPr>
        <p:spPr>
          <a:xfrm>
            <a:off x="8113092" y="2408931"/>
            <a:ext cx="760563" cy="36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6876256" y="2761764"/>
            <a:ext cx="1710725" cy="738664"/>
          </a:xfrm>
          <a:prstGeom prst="rect">
            <a:avLst/>
          </a:prstGeom>
          <a:noFill/>
        </p:spPr>
        <p:txBody>
          <a:bodyPr wrap="none" rtlCol="0">
            <a:spAutoFit/>
          </a:bodyPr>
          <a:lstStyle/>
          <a:p>
            <a:r>
              <a:rPr lang="ja-JP" altLang="en-US" sz="1400" b="1" dirty="0" smtClean="0"/>
              <a:t>新</a:t>
            </a:r>
            <a:r>
              <a:rPr lang="en-US" altLang="ja-JP" sz="1400" b="1" dirty="0" smtClean="0"/>
              <a:t>RF Gun</a:t>
            </a:r>
            <a:r>
              <a:rPr lang="ja-JP" altLang="en-US" sz="1400" b="1" dirty="0" err="1" smtClean="0"/>
              <a:t>での</a:t>
            </a:r>
            <a:endParaRPr lang="en-US" altLang="ja-JP" sz="1400" b="1" dirty="0" smtClean="0"/>
          </a:p>
          <a:p>
            <a:r>
              <a:rPr lang="ja-JP" altLang="en-US" sz="1400" b="1" dirty="0" smtClean="0"/>
              <a:t>低損失共振器実験</a:t>
            </a:r>
            <a:r>
              <a:rPr lang="en-US" altLang="ja-JP" sz="1400" b="1" dirty="0" smtClean="0"/>
              <a:t>:</a:t>
            </a:r>
            <a:r>
              <a:rPr kumimoji="1" lang="en-US" altLang="ja-JP" sz="1400" b="1" dirty="0" smtClean="0"/>
              <a:t> </a:t>
            </a:r>
          </a:p>
          <a:p>
            <a:r>
              <a:rPr kumimoji="1" lang="en-US" altLang="ja-JP" sz="1400" b="1" dirty="0" smtClean="0"/>
              <a:t>3% </a:t>
            </a:r>
            <a:r>
              <a:rPr kumimoji="1" lang="en-US" altLang="ja-JP" sz="1400" b="1" dirty="0" smtClean="0">
                <a:sym typeface="Wingdings" panose="05000000000000000000" pitchFamily="2" charset="2"/>
              </a:rPr>
              <a:t> 1%</a:t>
            </a:r>
            <a:endParaRPr kumimoji="1" lang="ja-JP" altLang="en-US" sz="1400" b="1" dirty="0"/>
          </a:p>
        </p:txBody>
      </p:sp>
      <p:cxnSp>
        <p:nvCxnSpPr>
          <p:cNvPr id="39" name="直線コネクタ 38"/>
          <p:cNvCxnSpPr/>
          <p:nvPr/>
        </p:nvCxnSpPr>
        <p:spPr>
          <a:xfrm>
            <a:off x="238819" y="1268800"/>
            <a:ext cx="89051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124361" y="5745450"/>
            <a:ext cx="8512267" cy="954107"/>
          </a:xfrm>
          <a:prstGeom prst="rect">
            <a:avLst/>
          </a:prstGeom>
          <a:noFill/>
        </p:spPr>
        <p:txBody>
          <a:bodyPr wrap="none" rtlCol="0">
            <a:spAutoFit/>
          </a:bodyPr>
          <a:lstStyle/>
          <a:p>
            <a:r>
              <a:rPr lang="en-US" altLang="ja-JP" sz="2800" dirty="0" smtClean="0"/>
              <a:t>KU-FEL</a:t>
            </a:r>
            <a:r>
              <a:rPr lang="ja-JP" altLang="en-US" sz="2800" dirty="0" smtClean="0"/>
              <a:t>開発に使える予算が約</a:t>
            </a:r>
            <a:r>
              <a:rPr lang="en-US" altLang="ja-JP" sz="2800" dirty="0" smtClean="0"/>
              <a:t>1</a:t>
            </a:r>
            <a:r>
              <a:rPr lang="ja-JP" altLang="en-US" sz="2800" dirty="0" smtClean="0"/>
              <a:t>千万円</a:t>
            </a:r>
            <a:r>
              <a:rPr lang="en-US" altLang="ja-JP" sz="2800" dirty="0" smtClean="0"/>
              <a:t>/</a:t>
            </a:r>
            <a:r>
              <a:rPr lang="ja-JP" altLang="en-US" sz="2800" dirty="0" smtClean="0"/>
              <a:t>年なので、</a:t>
            </a:r>
            <a:endParaRPr lang="en-US" altLang="ja-JP" sz="2800" dirty="0" smtClean="0"/>
          </a:p>
          <a:p>
            <a:r>
              <a:rPr lang="ja-JP" altLang="en-US" sz="2800" dirty="0" smtClean="0"/>
              <a:t>新高周波電子銃の導入に約</a:t>
            </a:r>
            <a:r>
              <a:rPr lang="en-US" altLang="ja-JP" sz="2800" dirty="0" smtClean="0"/>
              <a:t>2</a:t>
            </a:r>
            <a:r>
              <a:rPr lang="ja-JP" altLang="en-US" sz="2800" dirty="0" smtClean="0"/>
              <a:t>年を要すると予測される。</a:t>
            </a:r>
            <a:endParaRPr kumimoji="1" lang="en-US" altLang="ja-JP" sz="2800" dirty="0" smtClean="0"/>
          </a:p>
        </p:txBody>
      </p:sp>
      <p:cxnSp>
        <p:nvCxnSpPr>
          <p:cNvPr id="42" name="直線コネクタ 41"/>
          <p:cNvCxnSpPr/>
          <p:nvPr/>
        </p:nvCxnSpPr>
        <p:spPr>
          <a:xfrm>
            <a:off x="238819" y="5589240"/>
            <a:ext cx="89051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1288504" y="1224980"/>
            <a:ext cx="372218" cy="369332"/>
          </a:xfrm>
          <a:prstGeom prst="rect">
            <a:avLst/>
          </a:prstGeom>
          <a:noFill/>
        </p:spPr>
        <p:txBody>
          <a:bodyPr wrap="none" rtlCol="0">
            <a:spAutoFit/>
          </a:bodyPr>
          <a:lstStyle/>
          <a:p>
            <a:r>
              <a:rPr kumimoji="1" lang="en-US" altLang="ja-JP" b="1" dirty="0" smtClean="0">
                <a:solidFill>
                  <a:srgbClr val="FF00FF"/>
                </a:solidFill>
              </a:rPr>
              <a:t>1)</a:t>
            </a:r>
            <a:endParaRPr kumimoji="1" lang="ja-JP" altLang="en-US" b="1" dirty="0">
              <a:solidFill>
                <a:srgbClr val="FF00FF"/>
              </a:solidFill>
            </a:endParaRPr>
          </a:p>
        </p:txBody>
      </p:sp>
      <p:sp>
        <p:nvSpPr>
          <p:cNvPr id="44" name="テキスト ボックス 43"/>
          <p:cNvSpPr txBox="1"/>
          <p:nvPr/>
        </p:nvSpPr>
        <p:spPr>
          <a:xfrm>
            <a:off x="1319462" y="2370150"/>
            <a:ext cx="372218" cy="369332"/>
          </a:xfrm>
          <a:prstGeom prst="rect">
            <a:avLst/>
          </a:prstGeom>
          <a:noFill/>
        </p:spPr>
        <p:txBody>
          <a:bodyPr wrap="none" rtlCol="0">
            <a:spAutoFit/>
          </a:bodyPr>
          <a:lstStyle/>
          <a:p>
            <a:r>
              <a:rPr kumimoji="1" lang="en-US" altLang="ja-JP" b="1" dirty="0" smtClean="0">
                <a:solidFill>
                  <a:srgbClr val="339933"/>
                </a:solidFill>
              </a:rPr>
              <a:t>2)</a:t>
            </a:r>
            <a:endParaRPr kumimoji="1" lang="ja-JP" altLang="en-US" b="1" dirty="0">
              <a:solidFill>
                <a:srgbClr val="339933"/>
              </a:solidFill>
            </a:endParaRPr>
          </a:p>
        </p:txBody>
      </p:sp>
      <p:sp>
        <p:nvSpPr>
          <p:cNvPr id="45" name="テキスト ボックス 44"/>
          <p:cNvSpPr txBox="1"/>
          <p:nvPr/>
        </p:nvSpPr>
        <p:spPr>
          <a:xfrm>
            <a:off x="2005857" y="3341524"/>
            <a:ext cx="372218" cy="369332"/>
          </a:xfrm>
          <a:prstGeom prst="rect">
            <a:avLst/>
          </a:prstGeom>
          <a:noFill/>
        </p:spPr>
        <p:txBody>
          <a:bodyPr wrap="none" rtlCol="0">
            <a:spAutoFit/>
          </a:bodyPr>
          <a:lstStyle/>
          <a:p>
            <a:r>
              <a:rPr kumimoji="1" lang="en-US" altLang="ja-JP" b="1" dirty="0" smtClean="0">
                <a:solidFill>
                  <a:srgbClr val="CC6600"/>
                </a:solidFill>
              </a:rPr>
              <a:t>3)</a:t>
            </a:r>
            <a:endParaRPr kumimoji="1" lang="ja-JP" altLang="en-US" b="1" dirty="0">
              <a:solidFill>
                <a:srgbClr val="CC6600"/>
              </a:solidFill>
            </a:endParaRPr>
          </a:p>
        </p:txBody>
      </p:sp>
      <p:cxnSp>
        <p:nvCxnSpPr>
          <p:cNvPr id="46" name="直線コネクタ 45"/>
          <p:cNvCxnSpPr/>
          <p:nvPr/>
        </p:nvCxnSpPr>
        <p:spPr>
          <a:xfrm>
            <a:off x="238818" y="842948"/>
            <a:ext cx="89051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1184206" y="1268800"/>
            <a:ext cx="50026" cy="43204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508643" y="4754174"/>
            <a:ext cx="652743" cy="646331"/>
          </a:xfrm>
          <a:prstGeom prst="rect">
            <a:avLst/>
          </a:prstGeom>
          <a:noFill/>
        </p:spPr>
        <p:txBody>
          <a:bodyPr wrap="none" rtlCol="0">
            <a:spAutoFit/>
          </a:bodyPr>
          <a:lstStyle/>
          <a:p>
            <a:r>
              <a:rPr lang="en-US" altLang="ja-JP" dirty="0" smtClean="0"/>
              <a:t>Sep.</a:t>
            </a:r>
          </a:p>
          <a:p>
            <a:r>
              <a:rPr lang="en-US" altLang="ja-JP" dirty="0" smtClean="0"/>
              <a:t>2019</a:t>
            </a:r>
            <a:endParaRPr kumimoji="1" lang="ja-JP" altLang="en-US" dirty="0"/>
          </a:p>
        </p:txBody>
      </p:sp>
      <p:sp>
        <p:nvSpPr>
          <p:cNvPr id="52" name="スライド番号プレースホルダー 51"/>
          <p:cNvSpPr>
            <a:spLocks noGrp="1"/>
          </p:cNvSpPr>
          <p:nvPr>
            <p:ph type="sldNum" sz="quarter" idx="12"/>
          </p:nvPr>
        </p:nvSpPr>
        <p:spPr/>
        <p:txBody>
          <a:bodyPr/>
          <a:lstStyle/>
          <a:p>
            <a:fld id="{93DA5BCA-C7FD-4808-8DD1-C6812122AEAF}" type="slidenum">
              <a:rPr kumimoji="1" lang="ja-JP" altLang="en-US" smtClean="0"/>
              <a:t>19</a:t>
            </a:fld>
            <a:endParaRPr kumimoji="1" lang="ja-JP" altLang="en-US"/>
          </a:p>
        </p:txBody>
      </p:sp>
      <p:sp>
        <p:nvSpPr>
          <p:cNvPr id="3" name="フローチャート: 処理 2"/>
          <p:cNvSpPr/>
          <p:nvPr/>
        </p:nvSpPr>
        <p:spPr>
          <a:xfrm>
            <a:off x="3145733" y="4935905"/>
            <a:ext cx="2781721" cy="360040"/>
          </a:xfrm>
          <a:prstGeom prst="flowChartProcess">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211648" y="4966568"/>
            <a:ext cx="2656496" cy="307777"/>
          </a:xfrm>
          <a:prstGeom prst="rect">
            <a:avLst/>
          </a:prstGeom>
          <a:noFill/>
        </p:spPr>
        <p:txBody>
          <a:bodyPr wrap="none" rtlCol="0">
            <a:spAutoFit/>
          </a:bodyPr>
          <a:lstStyle/>
          <a:p>
            <a:r>
              <a:rPr kumimoji="1" lang="ja-JP" altLang="en-US" sz="1400" b="1" dirty="0" smtClean="0"/>
              <a:t>光陰極蒸着装置開発＆条件出し</a:t>
            </a:r>
            <a:endParaRPr kumimoji="1" lang="ja-JP" altLang="en-US" sz="1400" b="1" dirty="0"/>
          </a:p>
        </p:txBody>
      </p:sp>
    </p:spTree>
    <p:extLst>
      <p:ext uri="{BB962C8B-B14F-4D97-AF65-F5344CB8AC3E}">
        <p14:creationId xmlns:p14="http://schemas.microsoft.com/office/powerpoint/2010/main" val="64234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00"/>
            <a:ext cx="8229600" cy="1143000"/>
          </a:xfrm>
        </p:spPr>
        <p:txBody>
          <a:bodyPr/>
          <a:lstStyle/>
          <a:p>
            <a:r>
              <a:rPr kumimoji="1" lang="ja-JP" altLang="en-US" dirty="0" smtClean="0"/>
              <a:t>背景</a:t>
            </a:r>
            <a:endParaRPr kumimoji="1" lang="ja-JP" altLang="en-US" dirty="0"/>
          </a:p>
        </p:txBody>
      </p:sp>
      <p:sp>
        <p:nvSpPr>
          <p:cNvPr id="4" name="テキスト ボックス 3"/>
          <p:cNvSpPr txBox="1"/>
          <p:nvPr/>
        </p:nvSpPr>
        <p:spPr>
          <a:xfrm>
            <a:off x="0" y="764704"/>
            <a:ext cx="9036496" cy="1384995"/>
          </a:xfrm>
          <a:prstGeom prst="rect">
            <a:avLst/>
          </a:prstGeom>
          <a:noFill/>
        </p:spPr>
        <p:txBody>
          <a:bodyPr wrap="square" rtlCol="0">
            <a:spAutoFit/>
          </a:bodyPr>
          <a:lstStyle/>
          <a:p>
            <a:pPr marL="266700" indent="-266700">
              <a:buFont typeface="Arial" panose="020B0604020202020204" pitchFamily="34" charset="0"/>
              <a:buChar char="•"/>
            </a:pPr>
            <a:r>
              <a:rPr kumimoji="1" lang="ja-JP" altLang="en-US" sz="2800" dirty="0" smtClean="0"/>
              <a:t>超短パルス中赤外レーザ</a:t>
            </a:r>
            <a:r>
              <a:rPr kumimoji="1" lang="en-US" altLang="ja-JP" sz="2800" dirty="0" smtClean="0"/>
              <a:t>(</a:t>
            </a:r>
            <a:r>
              <a:rPr kumimoji="1" lang="en-US" altLang="ja-JP" sz="2800" dirty="0" smtClean="0">
                <a:latin typeface="Symbol" panose="05050102010706020507" pitchFamily="18" charset="2"/>
              </a:rPr>
              <a:t>l</a:t>
            </a:r>
            <a:r>
              <a:rPr kumimoji="1" lang="en-US" altLang="ja-JP" sz="2800" dirty="0" smtClean="0"/>
              <a:t> = 3.9 </a:t>
            </a:r>
            <a:r>
              <a:rPr kumimoji="1" lang="en-US" altLang="ja-JP" sz="2800" dirty="0" smtClean="0">
                <a:latin typeface="Symbol" panose="05050102010706020507" pitchFamily="18" charset="2"/>
              </a:rPr>
              <a:t>m</a:t>
            </a:r>
            <a:r>
              <a:rPr kumimoji="1" lang="en-US" altLang="ja-JP" sz="2800" dirty="0" smtClean="0"/>
              <a:t>m)</a:t>
            </a:r>
            <a:r>
              <a:rPr kumimoji="1" lang="ja-JP" altLang="en-US" sz="2800" dirty="0" smtClean="0"/>
              <a:t>高次高調波発生を利用したアト秒軟</a:t>
            </a:r>
            <a:r>
              <a:rPr kumimoji="1" lang="en-US" altLang="ja-JP" sz="2800" dirty="0" smtClean="0"/>
              <a:t>X</a:t>
            </a:r>
            <a:r>
              <a:rPr kumimoji="1" lang="ja-JP" altLang="en-US" sz="2800" dirty="0" smtClean="0"/>
              <a:t>線発生</a:t>
            </a:r>
            <a:endParaRPr kumimoji="1" lang="en-US" altLang="ja-JP" sz="2800" dirty="0" smtClean="0"/>
          </a:p>
          <a:p>
            <a:pPr marL="266700" indent="-266700">
              <a:buFont typeface="Arial" panose="020B0604020202020204" pitchFamily="34" charset="0"/>
              <a:buChar char="•"/>
            </a:pPr>
            <a:r>
              <a:rPr lang="ja-JP" altLang="en-US" sz="2800" dirty="0" smtClean="0"/>
              <a:t>長波長レーザで駆動する方が、高光子エネルギー化可能</a:t>
            </a:r>
            <a:endParaRPr kumimoji="1" lang="ja-JP" altLang="en-US" sz="2800" dirty="0"/>
          </a:p>
        </p:txBody>
      </p:sp>
      <p:grpSp>
        <p:nvGrpSpPr>
          <p:cNvPr id="12" name="グループ化 11"/>
          <p:cNvGrpSpPr/>
          <p:nvPr/>
        </p:nvGrpSpPr>
        <p:grpSpPr>
          <a:xfrm>
            <a:off x="683568" y="2269321"/>
            <a:ext cx="7787947" cy="4544055"/>
            <a:chOff x="683568" y="2269321"/>
            <a:chExt cx="7787947" cy="4544055"/>
          </a:xfrm>
        </p:grpSpPr>
        <p:grpSp>
          <p:nvGrpSpPr>
            <p:cNvPr id="7" name="グループ化 6"/>
            <p:cNvGrpSpPr/>
            <p:nvPr/>
          </p:nvGrpSpPr>
          <p:grpSpPr>
            <a:xfrm>
              <a:off x="683568" y="2269321"/>
              <a:ext cx="7787947" cy="4544055"/>
              <a:chOff x="528469" y="2269321"/>
              <a:chExt cx="7787947" cy="4544055"/>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70579" y="2372087"/>
                <a:ext cx="7215586" cy="444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7596336" y="2269321"/>
                <a:ext cx="720080" cy="439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28469" y="2372087"/>
                <a:ext cx="720080" cy="439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正方形/長方形 4"/>
            <p:cNvSpPr/>
            <p:nvPr/>
          </p:nvSpPr>
          <p:spPr>
            <a:xfrm>
              <a:off x="2267744" y="3644790"/>
              <a:ext cx="2880320" cy="1200329"/>
            </a:xfrm>
            <a:prstGeom prst="rect">
              <a:avLst/>
            </a:prstGeom>
          </p:spPr>
          <p:txBody>
            <a:bodyPr wrap="square">
              <a:spAutoFit/>
            </a:bodyPr>
            <a:lstStyle/>
            <a:p>
              <a:r>
                <a:rPr lang="fr-FR" altLang="ja-JP" sz="2400" b="1" dirty="0" smtClean="0">
                  <a:solidFill>
                    <a:srgbClr val="3333FF"/>
                  </a:solidFill>
                </a:rPr>
                <a:t>T. Popmintchev et al., </a:t>
              </a:r>
            </a:p>
            <a:p>
              <a:r>
                <a:rPr lang="fr-FR" altLang="ja-JP" sz="2400" b="1" dirty="0" smtClean="0">
                  <a:solidFill>
                    <a:srgbClr val="3333FF"/>
                  </a:solidFill>
                </a:rPr>
                <a:t>Science 336, </a:t>
              </a:r>
            </a:p>
            <a:p>
              <a:r>
                <a:rPr lang="fr-FR" altLang="ja-JP" sz="2400" b="1" dirty="0" smtClean="0">
                  <a:solidFill>
                    <a:srgbClr val="3333FF"/>
                  </a:solidFill>
                </a:rPr>
                <a:t>1287 (2012)</a:t>
              </a:r>
              <a:endParaRPr lang="ja-JP" altLang="en-US" sz="2400" b="1" dirty="0">
                <a:solidFill>
                  <a:srgbClr val="3333FF"/>
                </a:solidFill>
              </a:endParaRPr>
            </a:p>
          </p:txBody>
        </p:sp>
        <p:cxnSp>
          <p:nvCxnSpPr>
            <p:cNvPr id="8" name="直線矢印コネクタ 7"/>
            <p:cNvCxnSpPr/>
            <p:nvPr/>
          </p:nvCxnSpPr>
          <p:spPr>
            <a:xfrm>
              <a:off x="6587373" y="2777152"/>
              <a:ext cx="432899" cy="10118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563888" y="2269321"/>
              <a:ext cx="3215945" cy="10156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en-US" altLang="ja-JP" sz="2000" dirty="0" smtClean="0"/>
                <a:t>1.6 </a:t>
              </a:r>
              <a:r>
                <a:rPr kumimoji="1" lang="en-US" altLang="ja-JP" sz="2000" dirty="0" err="1" smtClean="0"/>
                <a:t>keV</a:t>
              </a:r>
              <a:r>
                <a:rPr kumimoji="1" lang="en-US" altLang="ja-JP" sz="2000" dirty="0" smtClean="0"/>
                <a:t> HHG</a:t>
              </a:r>
            </a:p>
            <a:p>
              <a:r>
                <a:rPr lang="en-US" altLang="ja-JP" sz="2000" dirty="0" smtClean="0"/>
                <a:t>10</a:t>
              </a:r>
              <a:r>
                <a:rPr lang="en-US" altLang="ja-JP" sz="2000" baseline="30000" dirty="0" smtClean="0"/>
                <a:t>5</a:t>
              </a:r>
              <a:r>
                <a:rPr lang="en-US" altLang="ja-JP" sz="2000" dirty="0" smtClean="0"/>
                <a:t> </a:t>
              </a:r>
              <a:r>
                <a:rPr lang="en-US" altLang="ja-JP" sz="2000" dirty="0" err="1" smtClean="0"/>
                <a:t>ph</a:t>
              </a:r>
              <a:r>
                <a:rPr lang="en-US" altLang="ja-JP" sz="2000" dirty="0" smtClean="0"/>
                <a:t>/pulse/1%BW</a:t>
              </a:r>
            </a:p>
            <a:p>
              <a:r>
                <a:rPr kumimoji="1" lang="en-US" altLang="ja-JP" sz="2000" dirty="0" smtClean="0"/>
                <a:t>3.9 </a:t>
              </a:r>
              <a:r>
                <a:rPr kumimoji="1" lang="en-US" altLang="ja-JP" sz="2000" dirty="0" smtClean="0">
                  <a:latin typeface="Symbol" panose="05050102010706020507" pitchFamily="18" charset="2"/>
                </a:rPr>
                <a:t>m</a:t>
              </a:r>
              <a:r>
                <a:rPr kumimoji="1" lang="en-US" altLang="ja-JP" sz="2000" dirty="0" smtClean="0"/>
                <a:t>m, 20 Hz </a:t>
              </a:r>
              <a:r>
                <a:rPr kumimoji="1" lang="ja-JP" altLang="en-US" sz="2000" dirty="0" smtClean="0"/>
                <a:t>固体レーザー</a:t>
              </a:r>
              <a:endParaRPr kumimoji="1" lang="ja-JP" altLang="en-US" sz="2000" dirty="0"/>
            </a:p>
          </p:txBody>
        </p:sp>
        <p:sp>
          <p:nvSpPr>
            <p:cNvPr id="9" name="フリーフォーム 8"/>
            <p:cNvSpPr/>
            <p:nvPr/>
          </p:nvSpPr>
          <p:spPr>
            <a:xfrm>
              <a:off x="5580112" y="3717032"/>
              <a:ext cx="1152128" cy="740668"/>
            </a:xfrm>
            <a:custGeom>
              <a:avLst/>
              <a:gdLst>
                <a:gd name="connsiteX0" fmla="*/ 0 w 1460500"/>
                <a:gd name="connsiteY0" fmla="*/ 901700 h 901700"/>
                <a:gd name="connsiteX1" fmla="*/ 889000 w 1460500"/>
                <a:gd name="connsiteY1" fmla="*/ 406400 h 901700"/>
                <a:gd name="connsiteX2" fmla="*/ 1460500 w 1460500"/>
                <a:gd name="connsiteY2" fmla="*/ 0 h 901700"/>
              </a:gdLst>
              <a:ahLst/>
              <a:cxnLst>
                <a:cxn ang="0">
                  <a:pos x="connsiteX0" y="connsiteY0"/>
                </a:cxn>
                <a:cxn ang="0">
                  <a:pos x="connsiteX1" y="connsiteY1"/>
                </a:cxn>
                <a:cxn ang="0">
                  <a:pos x="connsiteX2" y="connsiteY2"/>
                </a:cxn>
              </a:cxnLst>
              <a:rect l="l" t="t" r="r" b="b"/>
              <a:pathLst>
                <a:path w="1460500" h="901700">
                  <a:moveTo>
                    <a:pt x="0" y="901700"/>
                  </a:moveTo>
                  <a:cubicBezTo>
                    <a:pt x="322791" y="729191"/>
                    <a:pt x="645583" y="556683"/>
                    <a:pt x="889000" y="406400"/>
                  </a:cubicBezTo>
                  <a:cubicBezTo>
                    <a:pt x="1132417" y="256117"/>
                    <a:pt x="1296458" y="128058"/>
                    <a:pt x="1460500" y="0"/>
                  </a:cubicBezTo>
                </a:path>
              </a:pathLst>
            </a:custGeom>
            <a:noFill/>
            <a:ln w="571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436096" y="3356992"/>
              <a:ext cx="1151277" cy="523220"/>
            </a:xfrm>
            <a:prstGeom prst="rect">
              <a:avLst/>
            </a:prstGeom>
            <a:noFill/>
          </p:spPr>
          <p:txBody>
            <a:bodyPr wrap="none" rtlCol="0">
              <a:spAutoFit/>
            </a:bodyPr>
            <a:lstStyle/>
            <a:p>
              <a:r>
                <a:rPr lang="ja-JP" altLang="en-US" sz="2800" b="1" dirty="0" smtClean="0"/>
                <a:t>～</a:t>
              </a:r>
              <a:r>
                <a:rPr lang="en-US" altLang="ja-JP" sz="2800" b="1" dirty="0" smtClean="0">
                  <a:latin typeface="Symbol" panose="05050102010706020507" pitchFamily="18" charset="2"/>
                </a:rPr>
                <a:t>l</a:t>
              </a:r>
              <a:r>
                <a:rPr lang="en-US" altLang="ja-JP" sz="2800" b="1" baseline="-25000" dirty="0" smtClean="0"/>
                <a:t>L</a:t>
              </a:r>
              <a:r>
                <a:rPr lang="en-US" altLang="ja-JP" sz="2800" b="1" baseline="30000" dirty="0" smtClean="0"/>
                <a:t>1.7</a:t>
              </a:r>
              <a:endParaRPr kumimoji="1" lang="ja-JP" altLang="en-US" sz="2800" b="1" baseline="30000" dirty="0"/>
            </a:p>
          </p:txBody>
        </p:sp>
      </p:grpSp>
      <p:sp>
        <p:nvSpPr>
          <p:cNvPr id="13" name="スライド番号プレースホルダー 12"/>
          <p:cNvSpPr>
            <a:spLocks noGrp="1"/>
          </p:cNvSpPr>
          <p:nvPr>
            <p:ph type="sldNum" sz="quarter" idx="12"/>
          </p:nvPr>
        </p:nvSpPr>
        <p:spPr/>
        <p:txBody>
          <a:bodyPr/>
          <a:lstStyle/>
          <a:p>
            <a:fld id="{9BFE77A8-75D7-4C9B-924A-2428D35B702F}" type="slidenum">
              <a:rPr kumimoji="1" lang="ja-JP" altLang="en-US" smtClean="0"/>
              <a:t>2</a:t>
            </a:fld>
            <a:endParaRPr kumimoji="1" lang="ja-JP" altLang="en-US"/>
          </a:p>
        </p:txBody>
      </p:sp>
    </p:spTree>
    <p:extLst>
      <p:ext uri="{BB962C8B-B14F-4D97-AF65-F5344CB8AC3E}">
        <p14:creationId xmlns:p14="http://schemas.microsoft.com/office/powerpoint/2010/main" val="372850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8.33333E-7 2.96296E-6 L -8.33333E-7 -0.21459 " pathEditMode="relative" rAng="0" ptsTypes="AA">
                                      <p:cBhvr>
                                        <p:cTn id="9" dur="2000" fill="hold"/>
                                        <p:tgtEl>
                                          <p:spTgt spid="12"/>
                                        </p:tgtEl>
                                        <p:attrNameLst>
                                          <p:attrName>ppt_x</p:attrName>
                                          <p:attrName>ppt_y</p:attrName>
                                        </p:attrNameLst>
                                      </p:cBhvr>
                                      <p:rCtr x="0" y="-10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00"/>
            <a:ext cx="8229600" cy="1143000"/>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0" y="836712"/>
            <a:ext cx="9144000" cy="5832648"/>
          </a:xfrm>
        </p:spPr>
        <p:txBody>
          <a:bodyPr>
            <a:normAutofit/>
          </a:bodyPr>
          <a:lstStyle/>
          <a:p>
            <a:r>
              <a:rPr kumimoji="1" lang="ja-JP" altLang="en-US" sz="2400" dirty="0" smtClean="0"/>
              <a:t>中赤外</a:t>
            </a:r>
            <a:r>
              <a:rPr kumimoji="1" lang="en-US" altLang="ja-JP" sz="2400" dirty="0" smtClean="0"/>
              <a:t>FEL</a:t>
            </a:r>
            <a:r>
              <a:rPr kumimoji="1" lang="ja-JP" altLang="en-US" sz="2400" dirty="0" smtClean="0"/>
              <a:t>駆動硬</a:t>
            </a:r>
            <a:r>
              <a:rPr kumimoji="1" lang="en-US" altLang="ja-JP" sz="2400" dirty="0" smtClean="0"/>
              <a:t>X</a:t>
            </a:r>
            <a:r>
              <a:rPr kumimoji="1" lang="ja-JP" altLang="en-US" sz="2400" dirty="0" smtClean="0"/>
              <a:t>線</a:t>
            </a:r>
            <a:r>
              <a:rPr kumimoji="1" lang="en-US" altLang="ja-JP" sz="2400" dirty="0" smtClean="0"/>
              <a:t>HHG</a:t>
            </a:r>
            <a:r>
              <a:rPr kumimoji="1" lang="ja-JP" altLang="en-US" sz="2400" dirty="0" smtClean="0"/>
              <a:t>光源の実現に向けた研究</a:t>
            </a:r>
            <a:r>
              <a:rPr kumimoji="1" lang="ja-JP" altLang="en-US" sz="2400" dirty="0" smtClean="0"/>
              <a:t>を</a:t>
            </a:r>
            <a:r>
              <a:rPr kumimoji="1" lang="en-US" altLang="ja-JP" sz="2400" dirty="0" smtClean="0"/>
              <a:t/>
            </a:r>
            <a:br>
              <a:rPr kumimoji="1" lang="en-US" altLang="ja-JP" sz="2400" dirty="0" smtClean="0"/>
            </a:br>
            <a:r>
              <a:rPr kumimoji="1" lang="ja-JP" altLang="en-US" sz="2400" dirty="0" smtClean="0"/>
              <a:t>昨年度</a:t>
            </a:r>
            <a:r>
              <a:rPr kumimoji="1" lang="ja-JP" altLang="en-US" sz="2400" dirty="0" smtClean="0"/>
              <a:t>より開始</a:t>
            </a:r>
            <a:r>
              <a:rPr lang="ja-JP" altLang="en-US" sz="2400" dirty="0" smtClean="0"/>
              <a:t>。</a:t>
            </a:r>
            <a:endParaRPr lang="en-US" altLang="ja-JP" sz="2400" dirty="0" smtClean="0"/>
          </a:p>
          <a:p>
            <a:endParaRPr kumimoji="1" lang="en-US" altLang="ja-JP" sz="2400" dirty="0"/>
          </a:p>
          <a:p>
            <a:r>
              <a:rPr lang="en-US" altLang="ja-JP" sz="2400" dirty="0" smtClean="0"/>
              <a:t>KU-FEL</a:t>
            </a:r>
            <a:r>
              <a:rPr lang="ja-JP" altLang="en-US" sz="2400" dirty="0" smtClean="0"/>
              <a:t>では中赤外</a:t>
            </a:r>
            <a:r>
              <a:rPr lang="en-US" altLang="ja-JP" sz="2400" dirty="0" smtClean="0"/>
              <a:t>FEL</a:t>
            </a:r>
            <a:r>
              <a:rPr lang="ja-JP" altLang="en-US" sz="2400" dirty="0" smtClean="0"/>
              <a:t>の飛躍的な超短パルス大強度運転を目指す。</a:t>
            </a:r>
            <a:endParaRPr lang="en-US" altLang="ja-JP" sz="2400" dirty="0" smtClean="0"/>
          </a:p>
          <a:p>
            <a:endParaRPr kumimoji="1" lang="en-US" altLang="ja-JP" sz="2400" dirty="0"/>
          </a:p>
          <a:p>
            <a:r>
              <a:rPr kumimoji="1" lang="ja-JP" altLang="en-US" sz="2400" dirty="0" smtClean="0"/>
              <a:t>電子銃や陰極に関する検討を開始。</a:t>
            </a:r>
            <a:endParaRPr kumimoji="1" lang="en-US" altLang="ja-JP" sz="2400" dirty="0" smtClean="0"/>
          </a:p>
          <a:p>
            <a:pPr lvl="1"/>
            <a:r>
              <a:rPr lang="ja-JP" altLang="en-US" sz="2000" dirty="0"/>
              <a:t>電子</a:t>
            </a:r>
            <a:r>
              <a:rPr lang="ja-JP" altLang="en-US" sz="2000" dirty="0" smtClean="0"/>
              <a:t>銃：大モード分離型</a:t>
            </a:r>
            <a:r>
              <a:rPr lang="en-US" altLang="ja-JP" sz="2000" dirty="0" smtClean="0"/>
              <a:t>1.6</a:t>
            </a:r>
            <a:r>
              <a:rPr lang="ja-JP" altLang="en-US" sz="2000" dirty="0" smtClean="0"/>
              <a:t>空胴高周波電子銃 </a:t>
            </a:r>
            <a:r>
              <a:rPr lang="en-US" altLang="ja-JP" sz="2000" dirty="0" smtClean="0">
                <a:sym typeface="Wingdings" panose="05000000000000000000" pitchFamily="2" charset="2"/>
              </a:rPr>
              <a:t> KEK</a:t>
            </a:r>
            <a:r>
              <a:rPr lang="ja-JP" altLang="en-US" sz="2000" dirty="0" err="1" smtClean="0">
                <a:sym typeface="Wingdings" panose="05000000000000000000" pitchFamily="2" charset="2"/>
              </a:rPr>
              <a:t>にて</a:t>
            </a:r>
            <a:r>
              <a:rPr lang="ja-JP" altLang="en-US" sz="2000" dirty="0" smtClean="0">
                <a:sym typeface="Wingdings" panose="05000000000000000000" pitchFamily="2" charset="2"/>
              </a:rPr>
              <a:t>製作</a:t>
            </a:r>
            <a:endParaRPr lang="en-US" altLang="ja-JP" sz="2000" dirty="0" smtClean="0">
              <a:sym typeface="Wingdings" panose="05000000000000000000" pitchFamily="2" charset="2"/>
            </a:endParaRPr>
          </a:p>
          <a:p>
            <a:pPr lvl="1"/>
            <a:r>
              <a:rPr kumimoji="1" lang="ja-JP" altLang="en-US" sz="2000" dirty="0">
                <a:sym typeface="Wingdings" panose="05000000000000000000" pitchFamily="2" charset="2"/>
              </a:rPr>
              <a:t>光陰</a:t>
            </a:r>
            <a:r>
              <a:rPr kumimoji="1" lang="ja-JP" altLang="en-US" sz="2000" dirty="0" smtClean="0">
                <a:sym typeface="Wingdings" panose="05000000000000000000" pitchFamily="2" charset="2"/>
              </a:rPr>
              <a:t>極：</a:t>
            </a:r>
            <a:r>
              <a:rPr kumimoji="1" lang="en-US" altLang="ja-JP" sz="2000" dirty="0" smtClean="0">
                <a:sym typeface="Wingdings" panose="05000000000000000000" pitchFamily="2" charset="2"/>
              </a:rPr>
              <a:t>Cs-</a:t>
            </a:r>
            <a:r>
              <a:rPr kumimoji="1" lang="en-US" altLang="ja-JP" sz="2000" dirty="0" err="1" smtClean="0">
                <a:sym typeface="Wingdings" panose="05000000000000000000" pitchFamily="2" charset="2"/>
              </a:rPr>
              <a:t>Te</a:t>
            </a:r>
            <a:r>
              <a:rPr kumimoji="1" lang="ja-JP" altLang="en-US" sz="2000" dirty="0" smtClean="0">
                <a:sym typeface="Wingdings" panose="05000000000000000000" pitchFamily="2" charset="2"/>
              </a:rPr>
              <a:t>陰極（</a:t>
            </a:r>
            <a:r>
              <a:rPr kumimoji="1" lang="en-US" altLang="ja-JP" sz="2000" dirty="0" smtClean="0">
                <a:sym typeface="Wingdings" panose="05000000000000000000" pitchFamily="2" charset="2"/>
              </a:rPr>
              <a:t>+ </a:t>
            </a:r>
            <a:r>
              <a:rPr kumimoji="1" lang="en-US" altLang="ja-JP" sz="2000" dirty="0" err="1" smtClean="0">
                <a:sym typeface="Wingdings" panose="05000000000000000000" pitchFamily="2" charset="2"/>
              </a:rPr>
              <a:t>CsBr</a:t>
            </a:r>
            <a:r>
              <a:rPr kumimoji="1" lang="ja-JP" altLang="en-US" sz="2000" dirty="0" smtClean="0">
                <a:sym typeface="Wingdings" panose="05000000000000000000" pitchFamily="2" charset="2"/>
              </a:rPr>
              <a:t>保護膜</a:t>
            </a:r>
            <a:r>
              <a:rPr kumimoji="1" lang="en-US" altLang="ja-JP" sz="2000" dirty="0" smtClean="0">
                <a:sym typeface="Wingdings" panose="05000000000000000000" pitchFamily="2" charset="2"/>
              </a:rPr>
              <a:t>?</a:t>
            </a:r>
            <a:r>
              <a:rPr kumimoji="1" lang="ja-JP" altLang="en-US" sz="2000" dirty="0" smtClean="0">
                <a:sym typeface="Wingdings" panose="05000000000000000000" pitchFamily="2" charset="2"/>
              </a:rPr>
              <a:t>）</a:t>
            </a:r>
            <a:endParaRPr kumimoji="1" lang="en-US" altLang="ja-JP" sz="2000" dirty="0" smtClean="0">
              <a:sym typeface="Wingdings" panose="05000000000000000000" pitchFamily="2" charset="2"/>
            </a:endParaRPr>
          </a:p>
          <a:p>
            <a:pPr lvl="1"/>
            <a:r>
              <a:rPr lang="ja-JP" altLang="en-US" sz="2000" dirty="0" smtClean="0">
                <a:sym typeface="Wingdings" panose="05000000000000000000" pitchFamily="2" charset="2"/>
              </a:rPr>
              <a:t>励起レーザ：アップグレードした既設レーザを使用</a:t>
            </a:r>
            <a:endParaRPr lang="en-US" altLang="ja-JP" sz="2000" dirty="0" smtClean="0">
              <a:sym typeface="Wingdings" panose="05000000000000000000" pitchFamily="2" charset="2"/>
            </a:endParaRPr>
          </a:p>
          <a:p>
            <a:pPr lvl="1"/>
            <a:endParaRPr kumimoji="1" lang="en-US" altLang="ja-JP" sz="2000" dirty="0">
              <a:sym typeface="Wingdings" panose="05000000000000000000" pitchFamily="2" charset="2"/>
            </a:endParaRPr>
          </a:p>
          <a:p>
            <a:r>
              <a:rPr lang="ja-JP" altLang="en-US" sz="2400" dirty="0">
                <a:sym typeface="Wingdings" panose="05000000000000000000" pitchFamily="2" charset="2"/>
              </a:rPr>
              <a:t>年次</a:t>
            </a:r>
            <a:r>
              <a:rPr lang="ja-JP" altLang="en-US" sz="2400" dirty="0" smtClean="0">
                <a:sym typeface="Wingdings" panose="05000000000000000000" pitchFamily="2" charset="2"/>
              </a:rPr>
              <a:t>計画</a:t>
            </a:r>
            <a:endParaRPr lang="en-US" altLang="ja-JP" sz="2400" dirty="0" smtClean="0">
              <a:sym typeface="Wingdings" panose="05000000000000000000" pitchFamily="2" charset="2"/>
            </a:endParaRPr>
          </a:p>
          <a:p>
            <a:pPr lvl="1"/>
            <a:r>
              <a:rPr kumimoji="1" lang="en-US" altLang="ja-JP" sz="2000" dirty="0" smtClean="0">
                <a:sym typeface="Wingdings" panose="05000000000000000000" pitchFamily="2" charset="2"/>
              </a:rPr>
              <a:t>2020</a:t>
            </a:r>
            <a:r>
              <a:rPr kumimoji="1" lang="ja-JP" altLang="en-US" sz="2000" dirty="0" smtClean="0">
                <a:sym typeface="Wingdings" panose="05000000000000000000" pitchFamily="2" charset="2"/>
              </a:rPr>
              <a:t>年度：電子銃製作、陰極蒸着装置開発</a:t>
            </a:r>
            <a:endParaRPr kumimoji="1" lang="en-US" altLang="ja-JP" sz="2000" dirty="0" smtClean="0">
              <a:sym typeface="Wingdings" panose="05000000000000000000" pitchFamily="2" charset="2"/>
            </a:endParaRPr>
          </a:p>
          <a:p>
            <a:pPr lvl="1"/>
            <a:r>
              <a:rPr lang="en-US" altLang="ja-JP" sz="2000" dirty="0" smtClean="0">
                <a:sym typeface="Wingdings" panose="05000000000000000000" pitchFamily="2" charset="2"/>
              </a:rPr>
              <a:t>2021</a:t>
            </a:r>
            <a:r>
              <a:rPr lang="ja-JP" altLang="en-US" sz="2000" dirty="0" smtClean="0">
                <a:sym typeface="Wingdings" panose="05000000000000000000" pitchFamily="2" charset="2"/>
              </a:rPr>
              <a:t>年度：ソレノイド・真空窓調達。設置とコミッショニング</a:t>
            </a:r>
            <a:endParaRPr lang="en-US" altLang="ja-JP" sz="2000" dirty="0" smtClean="0">
              <a:sym typeface="Wingdings" panose="05000000000000000000" pitchFamily="2" charset="2"/>
            </a:endParaRPr>
          </a:p>
          <a:p>
            <a:pPr lvl="1"/>
            <a:r>
              <a:rPr kumimoji="1" lang="en-US" altLang="ja-JP" sz="2000" dirty="0" smtClean="0">
                <a:sym typeface="Wingdings" panose="05000000000000000000" pitchFamily="2" charset="2"/>
              </a:rPr>
              <a:t>2022</a:t>
            </a:r>
            <a:r>
              <a:rPr kumimoji="1" lang="ja-JP" altLang="en-US" sz="2000" dirty="0" smtClean="0">
                <a:sym typeface="Wingdings" panose="05000000000000000000" pitchFamily="2" charset="2"/>
              </a:rPr>
              <a:t>年度：本格稼働</a:t>
            </a:r>
            <a:endParaRPr kumimoji="1" lang="ja-JP" altLang="en-US" sz="2000" dirty="0"/>
          </a:p>
        </p:txBody>
      </p:sp>
      <p:sp>
        <p:nvSpPr>
          <p:cNvPr id="4" name="スライド番号プレースホルダー 3"/>
          <p:cNvSpPr>
            <a:spLocks noGrp="1"/>
          </p:cNvSpPr>
          <p:nvPr>
            <p:ph type="sldNum" sz="quarter" idx="12"/>
          </p:nvPr>
        </p:nvSpPr>
        <p:spPr/>
        <p:txBody>
          <a:bodyPr/>
          <a:lstStyle/>
          <a:p>
            <a:fld id="{9BFE77A8-75D7-4C9B-924A-2428D35B702F}" type="slidenum">
              <a:rPr kumimoji="1" lang="ja-JP" altLang="en-US" smtClean="0"/>
              <a:t>20</a:t>
            </a:fld>
            <a:endParaRPr kumimoji="1" lang="ja-JP" altLang="en-US"/>
          </a:p>
        </p:txBody>
      </p:sp>
    </p:spTree>
    <p:extLst>
      <p:ext uri="{BB962C8B-B14F-4D97-AF65-F5344CB8AC3E}">
        <p14:creationId xmlns:p14="http://schemas.microsoft.com/office/powerpoint/2010/main" val="651958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正方形/長方形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9BFE77A8-75D7-4C9B-924A-2428D35B702F}" type="slidenum">
              <a:rPr kumimoji="1" lang="ja-JP" altLang="en-US" smtClean="0"/>
              <a:t>21</a:t>
            </a:fld>
            <a:endParaRPr kumimoji="1" lang="ja-JP" altLang="en-US"/>
          </a:p>
        </p:txBody>
      </p:sp>
    </p:spTree>
    <p:extLst>
      <p:ext uri="{BB962C8B-B14F-4D97-AF65-F5344CB8AC3E}">
        <p14:creationId xmlns:p14="http://schemas.microsoft.com/office/powerpoint/2010/main" val="387523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95536" y="4418124"/>
            <a:ext cx="3523513" cy="2323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171400"/>
            <a:ext cx="8229600" cy="1143000"/>
          </a:xfrm>
        </p:spPr>
        <p:txBody>
          <a:bodyPr/>
          <a:lstStyle/>
          <a:p>
            <a:r>
              <a:rPr kumimoji="1" lang="ja-JP" altLang="en-US" dirty="0" smtClean="0"/>
              <a:t>年次計画と将来展開</a:t>
            </a:r>
            <a:endParaRPr kumimoji="1" lang="ja-JP" altLang="en-US" dirty="0"/>
          </a:p>
        </p:txBody>
      </p:sp>
      <p:sp>
        <p:nvSpPr>
          <p:cNvPr id="4" name="テキスト ボックス 3"/>
          <p:cNvSpPr txBox="1"/>
          <p:nvPr/>
        </p:nvSpPr>
        <p:spPr>
          <a:xfrm>
            <a:off x="323528" y="858780"/>
            <a:ext cx="3624710" cy="461665"/>
          </a:xfrm>
          <a:prstGeom prst="rect">
            <a:avLst/>
          </a:prstGeom>
          <a:solidFill>
            <a:srgbClr val="FFCCCC"/>
          </a:solidFill>
        </p:spPr>
        <p:txBody>
          <a:bodyPr wrap="none" rtlCol="0">
            <a:spAutoFit/>
          </a:bodyPr>
          <a:lstStyle/>
          <a:p>
            <a:r>
              <a:rPr kumimoji="1" lang="ja-JP" altLang="en-US" sz="2400" dirty="0" smtClean="0"/>
              <a:t>要素技術開発 </a:t>
            </a:r>
            <a:r>
              <a:rPr kumimoji="1" lang="en-US" altLang="ja-JP" sz="2400" dirty="0" smtClean="0"/>
              <a:t>(2018-2023)</a:t>
            </a:r>
            <a:endParaRPr kumimoji="1" lang="ja-JP" altLang="en-US" sz="2400" dirty="0"/>
          </a:p>
        </p:txBody>
      </p:sp>
      <p:sp>
        <p:nvSpPr>
          <p:cNvPr id="18" name="テキスト ボックス 17"/>
          <p:cNvSpPr txBox="1"/>
          <p:nvPr/>
        </p:nvSpPr>
        <p:spPr>
          <a:xfrm>
            <a:off x="5580112" y="858780"/>
            <a:ext cx="3009157" cy="461665"/>
          </a:xfrm>
          <a:prstGeom prst="rect">
            <a:avLst/>
          </a:prstGeom>
          <a:solidFill>
            <a:srgbClr val="FFCCCC"/>
          </a:solidFill>
        </p:spPr>
        <p:txBody>
          <a:bodyPr wrap="none" rtlCol="0">
            <a:spAutoFit/>
          </a:bodyPr>
          <a:lstStyle/>
          <a:p>
            <a:r>
              <a:rPr lang="ja-JP" altLang="en-US" sz="2400" dirty="0"/>
              <a:t>総合</a:t>
            </a:r>
            <a:r>
              <a:rPr lang="ja-JP" altLang="en-US" sz="2400" dirty="0" smtClean="0"/>
              <a:t>試験 </a:t>
            </a:r>
            <a:r>
              <a:rPr kumimoji="1" lang="en-US" altLang="ja-JP" sz="2400" dirty="0" smtClean="0"/>
              <a:t>(2024-2027)</a:t>
            </a:r>
            <a:endParaRPr kumimoji="1" lang="ja-JP" altLang="en-US" sz="2400" dirty="0"/>
          </a:p>
        </p:txBody>
      </p:sp>
      <p:sp>
        <p:nvSpPr>
          <p:cNvPr id="19" name="右矢印 18"/>
          <p:cNvSpPr/>
          <p:nvPr/>
        </p:nvSpPr>
        <p:spPr>
          <a:xfrm>
            <a:off x="4788024" y="2148476"/>
            <a:ext cx="576064" cy="609469"/>
          </a:xfrm>
          <a:prstGeom prst="rightArrow">
            <a:avLst>
              <a:gd name="adj1" fmla="val 50000"/>
              <a:gd name="adj2" fmla="val 5211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628432" y="1480716"/>
            <a:ext cx="2922595" cy="2308324"/>
          </a:xfrm>
          <a:prstGeom prst="rect">
            <a:avLst/>
          </a:prstGeom>
          <a:noFill/>
        </p:spPr>
        <p:txBody>
          <a:bodyPr wrap="none" rtlCol="0">
            <a:spAutoFit/>
          </a:bodyPr>
          <a:lstStyle/>
          <a:p>
            <a:r>
              <a:rPr lang="ja-JP" altLang="en-US" dirty="0"/>
              <a:t>開発</a:t>
            </a:r>
            <a:r>
              <a:rPr lang="ja-JP" altLang="en-US" dirty="0" smtClean="0"/>
              <a:t>した技術を集約</a:t>
            </a:r>
            <a:r>
              <a:rPr lang="ja-JP" altLang="en-US" dirty="0"/>
              <a:t>し</a:t>
            </a:r>
            <a:r>
              <a:rPr lang="ja-JP" altLang="en-US" dirty="0" smtClean="0"/>
              <a:t>、</a:t>
            </a:r>
            <a:endParaRPr lang="en-US" altLang="ja-JP" dirty="0" smtClean="0"/>
          </a:p>
          <a:p>
            <a:r>
              <a:rPr lang="en-US" altLang="ja-JP" dirty="0" smtClean="0"/>
              <a:t>HHG</a:t>
            </a:r>
            <a:r>
              <a:rPr lang="ja-JP" altLang="en-US" dirty="0" smtClean="0"/>
              <a:t>実験を実施。</a:t>
            </a:r>
            <a:endParaRPr lang="en-US" altLang="ja-JP" dirty="0" smtClean="0"/>
          </a:p>
          <a:p>
            <a:endParaRPr lang="en-US" altLang="ja-JP" dirty="0"/>
          </a:p>
          <a:p>
            <a:r>
              <a:rPr lang="ja-JP" altLang="en-US" dirty="0" smtClean="0"/>
              <a:t>使用施設は、前半の成果を</a:t>
            </a:r>
            <a:endParaRPr lang="en-US" altLang="ja-JP" dirty="0" smtClean="0"/>
          </a:p>
          <a:p>
            <a:r>
              <a:rPr lang="ja-JP" altLang="en-US" dirty="0"/>
              <a:t>確認</a:t>
            </a:r>
            <a:r>
              <a:rPr lang="ja-JP" altLang="en-US" dirty="0" smtClean="0"/>
              <a:t>した上で決定。</a:t>
            </a:r>
            <a:endParaRPr lang="en-US" altLang="ja-JP" dirty="0" smtClean="0"/>
          </a:p>
          <a:p>
            <a:endParaRPr lang="en-US" altLang="ja-JP" dirty="0"/>
          </a:p>
          <a:p>
            <a:r>
              <a:rPr lang="ja-JP" altLang="en-US" dirty="0" smtClean="0"/>
              <a:t>日本独自の</a:t>
            </a:r>
            <a:r>
              <a:rPr lang="en-US" altLang="ja-JP" dirty="0" smtClean="0"/>
              <a:t>FEL</a:t>
            </a:r>
            <a:r>
              <a:rPr lang="ja-JP" altLang="en-US" dirty="0" smtClean="0"/>
              <a:t>技術に基づく</a:t>
            </a:r>
            <a:endParaRPr lang="en-US" altLang="ja-JP" dirty="0" smtClean="0"/>
          </a:p>
          <a:p>
            <a:r>
              <a:rPr lang="en-US" altLang="ja-JP" dirty="0" smtClean="0"/>
              <a:t>FEL-HHG</a:t>
            </a:r>
            <a:r>
              <a:rPr lang="ja-JP" altLang="en-US" dirty="0" smtClean="0"/>
              <a:t>の実証。</a:t>
            </a:r>
            <a:endParaRPr lang="en-US" altLang="ja-JP" dirty="0" smtClean="0"/>
          </a:p>
        </p:txBody>
      </p:sp>
      <p:sp>
        <p:nvSpPr>
          <p:cNvPr id="21" name="テキスト ボックス 20"/>
          <p:cNvSpPr txBox="1"/>
          <p:nvPr/>
        </p:nvSpPr>
        <p:spPr>
          <a:xfrm>
            <a:off x="297262" y="3975447"/>
            <a:ext cx="1415772" cy="461665"/>
          </a:xfrm>
          <a:prstGeom prst="rect">
            <a:avLst/>
          </a:prstGeom>
          <a:solidFill>
            <a:srgbClr val="FFCCCC"/>
          </a:solidFill>
        </p:spPr>
        <p:txBody>
          <a:bodyPr wrap="none" rtlCol="0">
            <a:spAutoFit/>
          </a:bodyPr>
          <a:lstStyle/>
          <a:p>
            <a:r>
              <a:rPr kumimoji="1" lang="ja-JP" altLang="en-US" sz="2400" dirty="0" smtClean="0"/>
              <a:t>将来展開</a:t>
            </a:r>
            <a:endParaRPr kumimoji="1" lang="ja-JP" altLang="en-US" sz="2400" dirty="0"/>
          </a:p>
        </p:txBody>
      </p:sp>
      <p:sp>
        <p:nvSpPr>
          <p:cNvPr id="22" name="テキスト ボックス 21"/>
          <p:cNvSpPr txBox="1"/>
          <p:nvPr/>
        </p:nvSpPr>
        <p:spPr>
          <a:xfrm>
            <a:off x="1871458" y="4021613"/>
            <a:ext cx="2464136" cy="369332"/>
          </a:xfrm>
          <a:prstGeom prst="rect">
            <a:avLst/>
          </a:prstGeom>
          <a:noFill/>
        </p:spPr>
        <p:txBody>
          <a:bodyPr wrap="none" rtlCol="0">
            <a:spAutoFit/>
          </a:bodyPr>
          <a:lstStyle/>
          <a:p>
            <a:r>
              <a:rPr lang="ja-JP" altLang="en-US" dirty="0" smtClean="0"/>
              <a:t>ユーザー施設の実現へ</a:t>
            </a:r>
            <a:endParaRPr kumimoji="1" lang="ja-JP" altLang="en-US" dirty="0"/>
          </a:p>
        </p:txBody>
      </p:sp>
      <p:pic>
        <p:nvPicPr>
          <p:cNvPr id="4101" name="Picture 5"/>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723436" y="3933056"/>
            <a:ext cx="4176464" cy="287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03496" y="1480716"/>
            <a:ext cx="4368504" cy="646331"/>
          </a:xfrm>
          <a:prstGeom prst="rect">
            <a:avLst/>
          </a:prstGeom>
          <a:noFill/>
        </p:spPr>
        <p:txBody>
          <a:bodyPr wrap="none" rtlCol="0">
            <a:spAutoFit/>
          </a:bodyPr>
          <a:lstStyle/>
          <a:p>
            <a:r>
              <a:rPr kumimoji="1" lang="en-US" altLang="ja-JP" dirty="0" smtClean="0"/>
              <a:t>2</a:t>
            </a:r>
            <a:r>
              <a:rPr kumimoji="1" lang="ja-JP" altLang="en-US" dirty="0" err="1" smtClean="0"/>
              <a:t>つの</a:t>
            </a:r>
            <a:r>
              <a:rPr kumimoji="1" lang="ja-JP" altLang="en-US" dirty="0" smtClean="0"/>
              <a:t>既存</a:t>
            </a:r>
            <a:r>
              <a:rPr kumimoji="1" lang="en-US" altLang="ja-JP" dirty="0" smtClean="0"/>
              <a:t>FEL</a:t>
            </a:r>
            <a:r>
              <a:rPr kumimoji="1" lang="ja-JP" altLang="en-US" dirty="0" smtClean="0"/>
              <a:t>施設で数サイクル発振および</a:t>
            </a:r>
            <a:endParaRPr kumimoji="1" lang="en-US" altLang="ja-JP" dirty="0" smtClean="0"/>
          </a:p>
          <a:p>
            <a:r>
              <a:rPr kumimoji="1" lang="ja-JP" altLang="en-US" dirty="0" smtClean="0"/>
              <a:t>大強度化を目指した開発を並行して実施</a:t>
            </a:r>
            <a:endParaRPr kumimoji="1" lang="ja-JP" altLang="en-US" dirty="0"/>
          </a:p>
        </p:txBody>
      </p:sp>
      <p:sp>
        <p:nvSpPr>
          <p:cNvPr id="24" name="テキスト ボックス 23"/>
          <p:cNvSpPr txBox="1"/>
          <p:nvPr/>
        </p:nvSpPr>
        <p:spPr>
          <a:xfrm>
            <a:off x="179512" y="2226932"/>
            <a:ext cx="4464496" cy="646331"/>
          </a:xfrm>
          <a:prstGeom prst="rect">
            <a:avLst/>
          </a:prstGeom>
          <a:noFill/>
        </p:spPr>
        <p:txBody>
          <a:bodyPr wrap="square" rtlCol="0">
            <a:spAutoFit/>
          </a:bodyPr>
          <a:lstStyle/>
          <a:p>
            <a:r>
              <a:rPr kumimoji="1" lang="ja-JP" altLang="en-US" dirty="0" smtClean="0"/>
              <a:t>量研は</a:t>
            </a:r>
            <a:r>
              <a:rPr kumimoji="1" lang="en-US" altLang="ja-JP" dirty="0" smtClean="0"/>
              <a:t>FEL</a:t>
            </a:r>
            <a:r>
              <a:rPr kumimoji="1" lang="ja-JP" altLang="en-US" dirty="0" smtClean="0"/>
              <a:t>の</a:t>
            </a:r>
            <a:r>
              <a:rPr kumimoji="1" lang="en-US" altLang="ja-JP" dirty="0" smtClean="0"/>
              <a:t>CEP</a:t>
            </a:r>
            <a:r>
              <a:rPr lang="ja-JP" altLang="en-US" dirty="0" smtClean="0"/>
              <a:t>シード光源・シード法の開発およびガスターゲット開発を主に担当</a:t>
            </a:r>
            <a:endParaRPr kumimoji="1" lang="ja-JP" altLang="en-US" dirty="0"/>
          </a:p>
        </p:txBody>
      </p:sp>
      <p:sp>
        <p:nvSpPr>
          <p:cNvPr id="25" name="テキスト ボックス 24"/>
          <p:cNvSpPr txBox="1"/>
          <p:nvPr/>
        </p:nvSpPr>
        <p:spPr>
          <a:xfrm>
            <a:off x="200889" y="3019020"/>
            <a:ext cx="4464496" cy="646331"/>
          </a:xfrm>
          <a:prstGeom prst="rect">
            <a:avLst/>
          </a:prstGeom>
          <a:noFill/>
        </p:spPr>
        <p:txBody>
          <a:bodyPr wrap="square" rtlCol="0">
            <a:spAutoFit/>
          </a:bodyPr>
          <a:lstStyle/>
          <a:p>
            <a:r>
              <a:rPr kumimoji="1" lang="en-US" altLang="ja-JP" dirty="0" smtClean="0"/>
              <a:t>KEK</a:t>
            </a:r>
            <a:r>
              <a:rPr kumimoji="1" lang="ja-JP" altLang="en-US" dirty="0" smtClean="0"/>
              <a:t>はシミュレーションと加速器での測定を</a:t>
            </a:r>
            <a:endParaRPr kumimoji="1" lang="en-US" altLang="ja-JP" dirty="0" smtClean="0"/>
          </a:p>
          <a:p>
            <a:r>
              <a:rPr kumimoji="1" lang="ja-JP" altLang="en-US" dirty="0" smtClean="0"/>
              <a:t>通じてビーム特性変動対策法開発を担当</a:t>
            </a:r>
            <a:endParaRPr kumimoji="1" lang="ja-JP" altLang="en-US" dirty="0"/>
          </a:p>
        </p:txBody>
      </p:sp>
      <p:sp>
        <p:nvSpPr>
          <p:cNvPr id="5" name="スライド番号プレースホルダー 4"/>
          <p:cNvSpPr>
            <a:spLocks noGrp="1"/>
          </p:cNvSpPr>
          <p:nvPr>
            <p:ph type="sldNum" sz="quarter" idx="12"/>
          </p:nvPr>
        </p:nvSpPr>
        <p:spPr/>
        <p:txBody>
          <a:bodyPr/>
          <a:lstStyle/>
          <a:p>
            <a:fld id="{9BFE77A8-75D7-4C9B-924A-2428D35B702F}" type="slidenum">
              <a:rPr kumimoji="1" lang="ja-JP" altLang="en-US" smtClean="0"/>
              <a:t>22</a:t>
            </a:fld>
            <a:endParaRPr kumimoji="1" lang="ja-JP" altLang="en-US"/>
          </a:p>
        </p:txBody>
      </p:sp>
    </p:spTree>
    <p:extLst>
      <p:ext uri="{BB962C8B-B14F-4D97-AF65-F5344CB8AC3E}">
        <p14:creationId xmlns:p14="http://schemas.microsoft.com/office/powerpoint/2010/main" val="3972082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683568" y="791599"/>
            <a:ext cx="7787947" cy="4544055"/>
            <a:chOff x="683568" y="2269321"/>
            <a:chExt cx="7787947" cy="4544055"/>
          </a:xfrm>
        </p:grpSpPr>
        <p:grpSp>
          <p:nvGrpSpPr>
            <p:cNvPr id="23" name="グループ化 22"/>
            <p:cNvGrpSpPr/>
            <p:nvPr/>
          </p:nvGrpSpPr>
          <p:grpSpPr>
            <a:xfrm>
              <a:off x="683568" y="2269321"/>
              <a:ext cx="7787947" cy="4544055"/>
              <a:chOff x="528469" y="2269321"/>
              <a:chExt cx="7787947" cy="4544055"/>
            </a:xfrm>
          </p:grpSpPr>
          <p:pic>
            <p:nvPicPr>
              <p:cNvPr id="29"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70579" y="2372087"/>
                <a:ext cx="7215586" cy="444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正方形/長方形 29"/>
              <p:cNvSpPr/>
              <p:nvPr/>
            </p:nvSpPr>
            <p:spPr>
              <a:xfrm>
                <a:off x="7596336" y="2269321"/>
                <a:ext cx="720080" cy="439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28469" y="2372087"/>
                <a:ext cx="720080" cy="439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正方形/長方形 23"/>
            <p:cNvSpPr/>
            <p:nvPr/>
          </p:nvSpPr>
          <p:spPr>
            <a:xfrm>
              <a:off x="2267744" y="3644790"/>
              <a:ext cx="2880320" cy="1200329"/>
            </a:xfrm>
            <a:prstGeom prst="rect">
              <a:avLst/>
            </a:prstGeom>
          </p:spPr>
          <p:txBody>
            <a:bodyPr wrap="square">
              <a:spAutoFit/>
            </a:bodyPr>
            <a:lstStyle/>
            <a:p>
              <a:r>
                <a:rPr lang="fr-FR" altLang="ja-JP" sz="2400" b="1" dirty="0" smtClean="0">
                  <a:solidFill>
                    <a:srgbClr val="3333FF"/>
                  </a:solidFill>
                </a:rPr>
                <a:t>T. Popmintchev et al., </a:t>
              </a:r>
            </a:p>
            <a:p>
              <a:r>
                <a:rPr lang="fr-FR" altLang="ja-JP" sz="2400" b="1" dirty="0" smtClean="0">
                  <a:solidFill>
                    <a:srgbClr val="3333FF"/>
                  </a:solidFill>
                </a:rPr>
                <a:t>Science 336, </a:t>
              </a:r>
            </a:p>
            <a:p>
              <a:r>
                <a:rPr lang="fr-FR" altLang="ja-JP" sz="2400" b="1" dirty="0" smtClean="0">
                  <a:solidFill>
                    <a:srgbClr val="3333FF"/>
                  </a:solidFill>
                </a:rPr>
                <a:t>1287 (2012)</a:t>
              </a:r>
              <a:endParaRPr lang="ja-JP" altLang="en-US" sz="2400" b="1" dirty="0">
                <a:solidFill>
                  <a:srgbClr val="3333FF"/>
                </a:solidFill>
              </a:endParaRPr>
            </a:p>
          </p:txBody>
        </p:sp>
        <p:cxnSp>
          <p:nvCxnSpPr>
            <p:cNvPr id="25" name="直線矢印コネクタ 24"/>
            <p:cNvCxnSpPr/>
            <p:nvPr/>
          </p:nvCxnSpPr>
          <p:spPr>
            <a:xfrm>
              <a:off x="6587373" y="2777152"/>
              <a:ext cx="432899" cy="10118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563888" y="2269321"/>
              <a:ext cx="3215945" cy="10156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en-US" altLang="ja-JP" sz="2000" dirty="0" smtClean="0"/>
                <a:t>1.6 </a:t>
              </a:r>
              <a:r>
                <a:rPr kumimoji="1" lang="en-US" altLang="ja-JP" sz="2000" dirty="0" err="1" smtClean="0"/>
                <a:t>keV</a:t>
              </a:r>
              <a:r>
                <a:rPr kumimoji="1" lang="en-US" altLang="ja-JP" sz="2000" dirty="0" smtClean="0"/>
                <a:t> HHG</a:t>
              </a:r>
            </a:p>
            <a:p>
              <a:r>
                <a:rPr lang="en-US" altLang="ja-JP" sz="2000" dirty="0" smtClean="0"/>
                <a:t>10</a:t>
              </a:r>
              <a:r>
                <a:rPr lang="en-US" altLang="ja-JP" sz="2000" baseline="30000" dirty="0" smtClean="0"/>
                <a:t>5</a:t>
              </a:r>
              <a:r>
                <a:rPr lang="en-US" altLang="ja-JP" sz="2000" dirty="0" smtClean="0"/>
                <a:t> </a:t>
              </a:r>
              <a:r>
                <a:rPr lang="en-US" altLang="ja-JP" sz="2000" dirty="0" err="1" smtClean="0"/>
                <a:t>ph</a:t>
              </a:r>
              <a:r>
                <a:rPr lang="en-US" altLang="ja-JP" sz="2000" dirty="0" smtClean="0"/>
                <a:t>/pulse/1%BW</a:t>
              </a:r>
            </a:p>
            <a:p>
              <a:r>
                <a:rPr kumimoji="1" lang="en-US" altLang="ja-JP" sz="2000" dirty="0" smtClean="0"/>
                <a:t>3.9 </a:t>
              </a:r>
              <a:r>
                <a:rPr kumimoji="1" lang="en-US" altLang="ja-JP" sz="2000" dirty="0" smtClean="0">
                  <a:latin typeface="Symbol" panose="05050102010706020507" pitchFamily="18" charset="2"/>
                </a:rPr>
                <a:t>m</a:t>
              </a:r>
              <a:r>
                <a:rPr kumimoji="1" lang="en-US" altLang="ja-JP" sz="2000" dirty="0" smtClean="0"/>
                <a:t>m, 20 Hz </a:t>
              </a:r>
              <a:r>
                <a:rPr kumimoji="1" lang="ja-JP" altLang="en-US" sz="2000" dirty="0" smtClean="0"/>
                <a:t>固体レーザー</a:t>
              </a:r>
              <a:endParaRPr kumimoji="1" lang="ja-JP" altLang="en-US" sz="2000" dirty="0"/>
            </a:p>
          </p:txBody>
        </p:sp>
        <p:sp>
          <p:nvSpPr>
            <p:cNvPr id="27" name="フリーフォーム 26"/>
            <p:cNvSpPr/>
            <p:nvPr/>
          </p:nvSpPr>
          <p:spPr>
            <a:xfrm>
              <a:off x="5580112" y="3717032"/>
              <a:ext cx="1152128" cy="740668"/>
            </a:xfrm>
            <a:custGeom>
              <a:avLst/>
              <a:gdLst>
                <a:gd name="connsiteX0" fmla="*/ 0 w 1460500"/>
                <a:gd name="connsiteY0" fmla="*/ 901700 h 901700"/>
                <a:gd name="connsiteX1" fmla="*/ 889000 w 1460500"/>
                <a:gd name="connsiteY1" fmla="*/ 406400 h 901700"/>
                <a:gd name="connsiteX2" fmla="*/ 1460500 w 1460500"/>
                <a:gd name="connsiteY2" fmla="*/ 0 h 901700"/>
              </a:gdLst>
              <a:ahLst/>
              <a:cxnLst>
                <a:cxn ang="0">
                  <a:pos x="connsiteX0" y="connsiteY0"/>
                </a:cxn>
                <a:cxn ang="0">
                  <a:pos x="connsiteX1" y="connsiteY1"/>
                </a:cxn>
                <a:cxn ang="0">
                  <a:pos x="connsiteX2" y="connsiteY2"/>
                </a:cxn>
              </a:cxnLst>
              <a:rect l="l" t="t" r="r" b="b"/>
              <a:pathLst>
                <a:path w="1460500" h="901700">
                  <a:moveTo>
                    <a:pt x="0" y="901700"/>
                  </a:moveTo>
                  <a:cubicBezTo>
                    <a:pt x="322791" y="729191"/>
                    <a:pt x="645583" y="556683"/>
                    <a:pt x="889000" y="406400"/>
                  </a:cubicBezTo>
                  <a:cubicBezTo>
                    <a:pt x="1132417" y="256117"/>
                    <a:pt x="1296458" y="128058"/>
                    <a:pt x="1460500" y="0"/>
                  </a:cubicBezTo>
                </a:path>
              </a:pathLst>
            </a:custGeom>
            <a:noFill/>
            <a:ln w="571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436096" y="3356992"/>
              <a:ext cx="1151277" cy="523220"/>
            </a:xfrm>
            <a:prstGeom prst="rect">
              <a:avLst/>
            </a:prstGeom>
            <a:noFill/>
          </p:spPr>
          <p:txBody>
            <a:bodyPr wrap="none" rtlCol="0">
              <a:spAutoFit/>
            </a:bodyPr>
            <a:lstStyle/>
            <a:p>
              <a:r>
                <a:rPr lang="ja-JP" altLang="en-US" sz="2800" b="1" dirty="0" smtClean="0"/>
                <a:t>～</a:t>
              </a:r>
              <a:r>
                <a:rPr lang="en-US" altLang="ja-JP" sz="2800" b="1" dirty="0" smtClean="0">
                  <a:latin typeface="Symbol" panose="05050102010706020507" pitchFamily="18" charset="2"/>
                </a:rPr>
                <a:t>l</a:t>
              </a:r>
              <a:r>
                <a:rPr lang="en-US" altLang="ja-JP" sz="2800" b="1" baseline="-25000" dirty="0" smtClean="0"/>
                <a:t>L</a:t>
              </a:r>
              <a:r>
                <a:rPr lang="en-US" altLang="ja-JP" sz="2800" b="1" baseline="30000" dirty="0" smtClean="0"/>
                <a:t>1.7</a:t>
              </a:r>
              <a:endParaRPr kumimoji="1" lang="ja-JP" altLang="en-US" sz="2800" b="1" baseline="30000" dirty="0"/>
            </a:p>
          </p:txBody>
        </p:sp>
      </p:grpSp>
      <p:sp>
        <p:nvSpPr>
          <p:cNvPr id="3" name="右矢印 2"/>
          <p:cNvSpPr/>
          <p:nvPr/>
        </p:nvSpPr>
        <p:spPr>
          <a:xfrm>
            <a:off x="7025813" y="5013176"/>
            <a:ext cx="1290603" cy="6480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187624" y="5694347"/>
            <a:ext cx="7870203" cy="830997"/>
          </a:xfrm>
          <a:prstGeom prst="rect">
            <a:avLst/>
          </a:prstGeom>
          <a:solidFill>
            <a:srgbClr val="FFCCFF"/>
          </a:solidFill>
        </p:spPr>
        <p:txBody>
          <a:bodyPr wrap="square" rtlCol="0">
            <a:spAutoFit/>
          </a:bodyPr>
          <a:lstStyle/>
          <a:p>
            <a:r>
              <a:rPr kumimoji="1" lang="ja-JP" altLang="en-US" sz="2400" dirty="0" smtClean="0"/>
              <a:t>中赤外自由電子レーザでより長波長へ</a:t>
            </a:r>
            <a:r>
              <a:rPr kumimoji="1" lang="en-US" altLang="ja-JP" sz="2400" dirty="0" smtClean="0"/>
              <a:t>!!</a:t>
            </a:r>
            <a:r>
              <a:rPr kumimoji="1" lang="en-US" altLang="ja-JP" sz="2400" dirty="0" smtClean="0">
                <a:sym typeface="Wingdings" panose="05000000000000000000" pitchFamily="2" charset="2"/>
              </a:rPr>
              <a:t></a:t>
            </a:r>
            <a:r>
              <a:rPr kumimoji="1" lang="ja-JP" altLang="en-US" sz="2400" dirty="0" smtClean="0">
                <a:sym typeface="Wingdings" panose="05000000000000000000" pitchFamily="2" charset="2"/>
              </a:rPr>
              <a:t>硬</a:t>
            </a:r>
            <a:r>
              <a:rPr kumimoji="1" lang="en-US" altLang="ja-JP" sz="2400" dirty="0" smtClean="0">
                <a:sym typeface="Wingdings" panose="05000000000000000000" pitchFamily="2" charset="2"/>
              </a:rPr>
              <a:t>X</a:t>
            </a:r>
            <a:r>
              <a:rPr kumimoji="1" lang="ja-JP" altLang="en-US" sz="2400" dirty="0" smtClean="0">
                <a:sym typeface="Wingdings" panose="05000000000000000000" pitchFamily="2" charset="2"/>
              </a:rPr>
              <a:t>線</a:t>
            </a:r>
            <a:r>
              <a:rPr lang="ja-JP" altLang="en-US" sz="2400" dirty="0">
                <a:sym typeface="Wingdings" panose="05000000000000000000" pitchFamily="2" charset="2"/>
              </a:rPr>
              <a:t>発生</a:t>
            </a:r>
            <a:endParaRPr kumimoji="1" lang="en-US" altLang="ja-JP" sz="2400" dirty="0" smtClean="0"/>
          </a:p>
          <a:p>
            <a:r>
              <a:rPr lang="ja-JP" altLang="en-US" sz="2400" dirty="0" smtClean="0"/>
              <a:t>超伝導加速器技術を使えば数十</a:t>
            </a:r>
            <a:r>
              <a:rPr lang="en-US" altLang="ja-JP" sz="2400" dirty="0" smtClean="0"/>
              <a:t>MHz</a:t>
            </a:r>
            <a:r>
              <a:rPr lang="ja-JP" altLang="en-US" sz="2400" dirty="0" smtClean="0"/>
              <a:t>の高</a:t>
            </a:r>
            <a:r>
              <a:rPr kumimoji="1" lang="ja-JP" altLang="en-US" sz="2400" dirty="0" smtClean="0"/>
              <a:t>繰り返し化が可能</a:t>
            </a:r>
            <a:endParaRPr kumimoji="1" lang="ja-JP" altLang="en-US" sz="2400" dirty="0"/>
          </a:p>
        </p:txBody>
      </p:sp>
      <p:sp>
        <p:nvSpPr>
          <p:cNvPr id="18" name="右矢印 17"/>
          <p:cNvSpPr/>
          <p:nvPr/>
        </p:nvSpPr>
        <p:spPr>
          <a:xfrm rot="16200000">
            <a:off x="7985843" y="1521092"/>
            <a:ext cx="877169" cy="6480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タイトル 1"/>
          <p:cNvSpPr>
            <a:spLocks noGrp="1"/>
          </p:cNvSpPr>
          <p:nvPr>
            <p:ph type="title"/>
          </p:nvPr>
        </p:nvSpPr>
        <p:spPr>
          <a:xfrm>
            <a:off x="457200" y="-171400"/>
            <a:ext cx="8229600" cy="1143000"/>
          </a:xfrm>
        </p:spPr>
        <p:txBody>
          <a:bodyPr/>
          <a:lstStyle/>
          <a:p>
            <a:r>
              <a:rPr kumimoji="1" lang="ja-JP" altLang="en-US" dirty="0" smtClean="0"/>
              <a:t>背景</a:t>
            </a:r>
            <a:endParaRPr kumimoji="1" lang="ja-JP" altLang="en-US" dirty="0"/>
          </a:p>
        </p:txBody>
      </p:sp>
      <p:sp>
        <p:nvSpPr>
          <p:cNvPr id="2" name="スライド番号プレースホルダー 1"/>
          <p:cNvSpPr>
            <a:spLocks noGrp="1"/>
          </p:cNvSpPr>
          <p:nvPr>
            <p:ph type="sldNum" sz="quarter" idx="12"/>
          </p:nvPr>
        </p:nvSpPr>
        <p:spPr/>
        <p:txBody>
          <a:bodyPr/>
          <a:lstStyle/>
          <a:p>
            <a:fld id="{9BFE77A8-75D7-4C9B-924A-2428D35B702F}" type="slidenum">
              <a:rPr kumimoji="1" lang="ja-JP" altLang="en-US" smtClean="0"/>
              <a:t>3</a:t>
            </a:fld>
            <a:endParaRPr kumimoji="1" lang="ja-JP" altLang="en-US"/>
          </a:p>
        </p:txBody>
      </p:sp>
    </p:spTree>
    <p:extLst>
      <p:ext uri="{BB962C8B-B14F-4D97-AF65-F5344CB8AC3E}">
        <p14:creationId xmlns:p14="http://schemas.microsoft.com/office/powerpoint/2010/main" val="3763840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00"/>
            <a:ext cx="8229600" cy="1143000"/>
          </a:xfrm>
        </p:spPr>
        <p:txBody>
          <a:bodyPr/>
          <a:lstStyle/>
          <a:p>
            <a:r>
              <a:rPr lang="ja-JP" altLang="en-US" dirty="0"/>
              <a:t>背景</a:t>
            </a:r>
            <a:endParaRPr kumimoji="1" lang="ja-JP" altLang="en-US" dirty="0"/>
          </a:p>
        </p:txBody>
      </p:sp>
      <p:sp>
        <p:nvSpPr>
          <p:cNvPr id="3" name="コンテンツ プレースホルダー 2"/>
          <p:cNvSpPr>
            <a:spLocks noGrp="1"/>
          </p:cNvSpPr>
          <p:nvPr>
            <p:ph idx="1"/>
          </p:nvPr>
        </p:nvSpPr>
        <p:spPr>
          <a:xfrm>
            <a:off x="35496" y="836712"/>
            <a:ext cx="9108504" cy="5174035"/>
          </a:xfrm>
        </p:spPr>
        <p:txBody>
          <a:bodyPr>
            <a:normAutofit/>
          </a:bodyPr>
          <a:lstStyle/>
          <a:p>
            <a:r>
              <a:rPr lang="ja-JP" altLang="en-US" sz="2400" dirty="0"/>
              <a:t>量</a:t>
            </a:r>
            <a:r>
              <a:rPr lang="ja-JP" altLang="en-US" sz="2400" dirty="0" smtClean="0"/>
              <a:t>研 羽島グループの旗振りで、量研、京大、日</a:t>
            </a:r>
            <a:r>
              <a:rPr lang="ja-JP" altLang="en-US" sz="2400" dirty="0"/>
              <a:t>大、</a:t>
            </a:r>
            <a:r>
              <a:rPr lang="en-US" altLang="ja-JP" sz="2400" dirty="0" smtClean="0"/>
              <a:t>KEK</a:t>
            </a:r>
            <a:r>
              <a:rPr lang="ja-JP" altLang="en-US" sz="2400" dirty="0" smtClean="0"/>
              <a:t>の共同研究チームを結成。</a:t>
            </a:r>
            <a:endParaRPr lang="en-US" altLang="ja-JP" sz="2400" dirty="0" smtClean="0"/>
          </a:p>
          <a:p>
            <a:endParaRPr lang="en-US" altLang="ja-JP" sz="2400" dirty="0" smtClean="0"/>
          </a:p>
          <a:p>
            <a:r>
              <a:rPr kumimoji="1" lang="ja-JP" altLang="en-US" sz="2400" dirty="0" smtClean="0"/>
              <a:t>文部科学省 </a:t>
            </a:r>
            <a:r>
              <a:rPr kumimoji="1" lang="ja-JP" altLang="en-US" sz="2400" dirty="0" smtClean="0"/>
              <a:t>光・量子</a:t>
            </a:r>
            <a:r>
              <a:rPr kumimoji="1" lang="ja-JP" altLang="en-US" sz="2400" dirty="0" smtClean="0"/>
              <a:t>飛躍フラグシッププログラム</a:t>
            </a:r>
            <a:r>
              <a:rPr kumimoji="1" lang="en-US" altLang="ja-JP" sz="2400" dirty="0" smtClean="0"/>
              <a:t>(</a:t>
            </a:r>
            <a:r>
              <a:rPr kumimoji="1" lang="en-US" altLang="ja-JP" sz="2400" b="1" dirty="0" smtClean="0"/>
              <a:t>Q-LEAP</a:t>
            </a:r>
            <a:r>
              <a:rPr kumimoji="1" lang="en-US" altLang="ja-JP" sz="2400" dirty="0" smtClean="0"/>
              <a:t>)</a:t>
            </a:r>
            <a:r>
              <a:rPr kumimoji="1" lang="ja-JP" altLang="en-US" sz="2400" dirty="0" smtClean="0"/>
              <a:t>・次世代レーザ・基礎基盤研究へ応募し、</a:t>
            </a:r>
            <a:r>
              <a:rPr kumimoji="1" lang="en-US" altLang="ja-JP" sz="2400" dirty="0" smtClean="0"/>
              <a:t>2018</a:t>
            </a:r>
            <a:r>
              <a:rPr kumimoji="1" lang="ja-JP" altLang="en-US" sz="2400" dirty="0" smtClean="0"/>
              <a:t>年</a:t>
            </a:r>
            <a:r>
              <a:rPr kumimoji="1" lang="en-US" altLang="ja-JP" sz="2400" dirty="0" smtClean="0"/>
              <a:t>11</a:t>
            </a:r>
            <a:r>
              <a:rPr kumimoji="1" lang="ja-JP" altLang="en-US" sz="2400" dirty="0" smtClean="0"/>
              <a:t>月に採択された。</a:t>
            </a:r>
            <a:endParaRPr kumimoji="1" lang="en-US" altLang="ja-JP" sz="2400" dirty="0" smtClean="0"/>
          </a:p>
          <a:p>
            <a:endParaRPr kumimoji="1" lang="en-US" altLang="ja-JP" sz="2400" dirty="0" smtClean="0"/>
          </a:p>
          <a:p>
            <a:r>
              <a:rPr lang="ja-JP" altLang="en-US" sz="2400" dirty="0" smtClean="0"/>
              <a:t>課題名</a:t>
            </a:r>
            <a:r>
              <a:rPr lang="en-US" altLang="ja-JP" sz="2400" dirty="0" smtClean="0"/>
              <a:t>『</a:t>
            </a:r>
            <a:r>
              <a:rPr lang="ja-JP" altLang="en-US" sz="2400" dirty="0" smtClean="0"/>
              <a:t>自由電子レーザーで駆動する高繰り返しアト秒光源のための基礎基盤技術の研究</a:t>
            </a:r>
            <a:r>
              <a:rPr lang="en-US" altLang="ja-JP" sz="2400" dirty="0" smtClean="0"/>
              <a:t>』</a:t>
            </a:r>
          </a:p>
          <a:p>
            <a:endParaRPr lang="en-US" altLang="ja-JP" sz="2400" dirty="0"/>
          </a:p>
          <a:p>
            <a:r>
              <a:rPr lang="ja-JP" altLang="en-US" sz="2400" dirty="0" smtClean="0"/>
              <a:t>研究期間最長</a:t>
            </a:r>
            <a:r>
              <a:rPr lang="en-US" altLang="ja-JP" sz="2400" dirty="0" smtClean="0"/>
              <a:t>10</a:t>
            </a:r>
            <a:r>
              <a:rPr lang="ja-JP" altLang="en-US" sz="2400" dirty="0" smtClean="0"/>
              <a:t>年の長期プロジェクト。</a:t>
            </a:r>
            <a:endParaRPr lang="en-US" altLang="ja-JP" sz="2400" dirty="0" smtClean="0"/>
          </a:p>
          <a:p>
            <a:endParaRPr kumimoji="1" lang="en-US" altLang="ja-JP" sz="2400" dirty="0" smtClean="0"/>
          </a:p>
        </p:txBody>
      </p:sp>
      <p:sp>
        <p:nvSpPr>
          <p:cNvPr id="4" name="下矢印 3"/>
          <p:cNvSpPr/>
          <p:nvPr/>
        </p:nvSpPr>
        <p:spPr>
          <a:xfrm>
            <a:off x="4067944" y="5085184"/>
            <a:ext cx="100811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07504" y="5517232"/>
            <a:ext cx="8928992" cy="830997"/>
          </a:xfrm>
          <a:prstGeom prst="rect">
            <a:avLst/>
          </a:prstGeom>
          <a:noFill/>
        </p:spPr>
        <p:txBody>
          <a:bodyPr wrap="square" rtlCol="0">
            <a:spAutoFit/>
          </a:bodyPr>
          <a:lstStyle/>
          <a:p>
            <a:r>
              <a:rPr kumimoji="1" lang="ja-JP" altLang="en-US" sz="2400" dirty="0" smtClean="0">
                <a:solidFill>
                  <a:srgbClr val="FF0000"/>
                </a:solidFill>
              </a:rPr>
              <a:t>将来の</a:t>
            </a:r>
            <a:r>
              <a:rPr lang="ja-JP" altLang="en-US" sz="2400" dirty="0" smtClean="0">
                <a:solidFill>
                  <a:srgbClr val="FF0000"/>
                </a:solidFill>
              </a:rPr>
              <a:t>超伝導加速器</a:t>
            </a:r>
            <a:r>
              <a:rPr kumimoji="1" lang="ja-JP" altLang="en-US" sz="2400" dirty="0" smtClean="0">
                <a:solidFill>
                  <a:srgbClr val="FF0000"/>
                </a:solidFill>
              </a:rPr>
              <a:t>を利用した高繰り返し</a:t>
            </a:r>
            <a:r>
              <a:rPr kumimoji="1" lang="en-US" altLang="ja-JP" sz="2400" dirty="0" smtClean="0">
                <a:solidFill>
                  <a:srgbClr val="FF0000"/>
                </a:solidFill>
              </a:rPr>
              <a:t>FEL-HHG</a:t>
            </a:r>
            <a:r>
              <a:rPr kumimoji="1" lang="ja-JP" altLang="en-US" sz="2400" dirty="0" smtClean="0">
                <a:solidFill>
                  <a:srgbClr val="FF0000"/>
                </a:solidFill>
              </a:rPr>
              <a:t>光源の実現に必要な基礎基盤技術開発を既存の中赤外</a:t>
            </a:r>
            <a:r>
              <a:rPr kumimoji="1" lang="en-US" altLang="ja-JP" sz="2400" dirty="0" smtClean="0">
                <a:solidFill>
                  <a:srgbClr val="FF0000"/>
                </a:solidFill>
              </a:rPr>
              <a:t>FEL</a:t>
            </a:r>
            <a:r>
              <a:rPr kumimoji="1" lang="ja-JP" altLang="en-US" sz="2400" dirty="0" smtClean="0">
                <a:solidFill>
                  <a:srgbClr val="FF0000"/>
                </a:solidFill>
              </a:rPr>
              <a:t>施設</a:t>
            </a:r>
            <a:r>
              <a:rPr lang="ja-JP" altLang="en-US" sz="2400" dirty="0" smtClean="0">
                <a:solidFill>
                  <a:srgbClr val="FF0000"/>
                </a:solidFill>
              </a:rPr>
              <a:t>にて実施。</a:t>
            </a:r>
            <a:endParaRPr kumimoji="1" lang="ja-JP" altLang="en-US" sz="2400" dirty="0">
              <a:solidFill>
                <a:srgbClr val="FF0000"/>
              </a:solidFill>
            </a:endParaRPr>
          </a:p>
        </p:txBody>
      </p:sp>
      <p:sp>
        <p:nvSpPr>
          <p:cNvPr id="6" name="スライド番号プレースホルダー 5"/>
          <p:cNvSpPr>
            <a:spLocks noGrp="1"/>
          </p:cNvSpPr>
          <p:nvPr>
            <p:ph type="sldNum" sz="quarter" idx="12"/>
          </p:nvPr>
        </p:nvSpPr>
        <p:spPr/>
        <p:txBody>
          <a:bodyPr/>
          <a:lstStyle/>
          <a:p>
            <a:fld id="{9BFE77A8-75D7-4C9B-924A-2428D35B702F}" type="slidenum">
              <a:rPr kumimoji="1" lang="ja-JP" altLang="en-US" smtClean="0"/>
              <a:t>4</a:t>
            </a:fld>
            <a:endParaRPr kumimoji="1" lang="ja-JP" altLang="en-US"/>
          </a:p>
        </p:txBody>
      </p:sp>
    </p:spTree>
    <p:extLst>
      <p:ext uri="{BB962C8B-B14F-4D97-AF65-F5344CB8AC3E}">
        <p14:creationId xmlns:p14="http://schemas.microsoft.com/office/powerpoint/2010/main" val="3391618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999460" y="5779864"/>
            <a:ext cx="1872208" cy="504056"/>
          </a:xfrm>
          <a:prstGeom prst="rect">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012160" y="5065940"/>
            <a:ext cx="1872208" cy="504056"/>
          </a:xfrm>
          <a:prstGeom prst="rect">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012160" y="4333160"/>
            <a:ext cx="1872208" cy="504056"/>
          </a:xfrm>
          <a:prstGeom prst="rect">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1046" y="-243408"/>
            <a:ext cx="9144000" cy="1143000"/>
          </a:xfrm>
        </p:spPr>
        <p:txBody>
          <a:bodyPr>
            <a:noAutofit/>
          </a:bodyPr>
          <a:lstStyle/>
          <a:p>
            <a:r>
              <a:rPr kumimoji="1" lang="en-US" altLang="ja-JP" sz="3200" dirty="0" smtClean="0"/>
              <a:t>FEL-HHG</a:t>
            </a:r>
            <a:r>
              <a:rPr kumimoji="1" lang="ja-JP" altLang="en-US" sz="3200" dirty="0" smtClean="0"/>
              <a:t>の基礎基盤技術の完成へ向けた開発要素</a:t>
            </a:r>
            <a:endParaRPr kumimoji="1" lang="ja-JP" altLang="en-US" sz="3200" dirty="0"/>
          </a:p>
        </p:txBody>
      </p:sp>
      <p:pic>
        <p:nvPicPr>
          <p:cNvPr id="4"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r="4075"/>
          <a:stretch/>
        </p:blipFill>
        <p:spPr bwMode="auto">
          <a:xfrm>
            <a:off x="640588" y="692696"/>
            <a:ext cx="7850241"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115616" y="2893000"/>
            <a:ext cx="6910866" cy="3416320"/>
          </a:xfrm>
          <a:prstGeom prst="rect">
            <a:avLst/>
          </a:prstGeom>
          <a:noFill/>
        </p:spPr>
        <p:txBody>
          <a:bodyPr wrap="none" rtlCol="0">
            <a:spAutoFit/>
          </a:bodyPr>
          <a:lstStyle/>
          <a:p>
            <a:pPr marL="285750" indent="-285750">
              <a:buFont typeface="Arial" panose="020B0604020202020204" pitchFamily="34" charset="0"/>
              <a:buChar char="•"/>
              <a:tabLst>
                <a:tab pos="4483100" algn="l"/>
              </a:tabLst>
            </a:pPr>
            <a:r>
              <a:rPr kumimoji="1" lang="ja-JP" altLang="en-US" sz="2400" dirty="0" smtClean="0"/>
              <a:t>赤外自由電子レーザの発振 </a:t>
            </a:r>
            <a:r>
              <a:rPr kumimoji="1" lang="en-US" altLang="ja-JP" sz="2400" dirty="0" smtClean="0"/>
              <a:t>	</a:t>
            </a:r>
            <a:r>
              <a:rPr kumimoji="1" lang="en-US" altLang="ja-JP" sz="2400" dirty="0" smtClean="0">
                <a:sym typeface="Wingdings" panose="05000000000000000000" pitchFamily="2" charset="2"/>
              </a:rPr>
              <a:t> OK</a:t>
            </a:r>
          </a:p>
          <a:p>
            <a:pPr marL="285750" indent="-285750">
              <a:buFont typeface="Arial" panose="020B0604020202020204" pitchFamily="34" charset="0"/>
              <a:buChar char="•"/>
              <a:tabLst>
                <a:tab pos="4483100" algn="l"/>
              </a:tabLst>
            </a:pPr>
            <a:endParaRPr lang="en-US" altLang="ja-JP" sz="2400" dirty="0">
              <a:sym typeface="Wingdings" panose="05000000000000000000" pitchFamily="2" charset="2"/>
            </a:endParaRPr>
          </a:p>
          <a:p>
            <a:pPr marL="285750" indent="-285750">
              <a:buFont typeface="Arial" panose="020B0604020202020204" pitchFamily="34" charset="0"/>
              <a:buChar char="•"/>
              <a:tabLst>
                <a:tab pos="4483100" algn="l"/>
              </a:tabLst>
            </a:pPr>
            <a:r>
              <a:rPr lang="ja-JP" altLang="en-US" sz="2400" dirty="0" smtClean="0">
                <a:sym typeface="Wingdings" panose="05000000000000000000" pitchFamily="2" charset="2"/>
              </a:rPr>
              <a:t>数サイクル</a:t>
            </a:r>
            <a:r>
              <a:rPr lang="en-US" altLang="ja-JP" sz="2400" dirty="0" smtClean="0">
                <a:sym typeface="Wingdings" panose="05000000000000000000" pitchFamily="2" charset="2"/>
              </a:rPr>
              <a:t>FEL</a:t>
            </a:r>
            <a:r>
              <a:rPr lang="ja-JP" altLang="en-US" sz="2400" dirty="0" smtClean="0">
                <a:sym typeface="Wingdings" panose="05000000000000000000" pitchFamily="2" charset="2"/>
              </a:rPr>
              <a:t>パルスの発生 </a:t>
            </a:r>
            <a:r>
              <a:rPr lang="en-US" altLang="ja-JP" sz="2400" dirty="0" smtClean="0">
                <a:sym typeface="Wingdings" panose="05000000000000000000" pitchFamily="2" charset="2"/>
              </a:rPr>
              <a:t>	 OK</a:t>
            </a:r>
          </a:p>
          <a:p>
            <a:pPr marL="285750" indent="-285750">
              <a:buFont typeface="Arial" panose="020B0604020202020204" pitchFamily="34" charset="0"/>
              <a:buChar char="•"/>
              <a:tabLst>
                <a:tab pos="4483100" algn="l"/>
              </a:tabLst>
            </a:pPr>
            <a:endParaRPr lang="en-US" altLang="ja-JP" sz="2400" dirty="0" smtClean="0">
              <a:sym typeface="Wingdings" panose="05000000000000000000" pitchFamily="2" charset="2"/>
            </a:endParaRPr>
          </a:p>
          <a:p>
            <a:pPr marL="285750" indent="-285750">
              <a:buFont typeface="Arial" panose="020B0604020202020204" pitchFamily="34" charset="0"/>
              <a:buChar char="•"/>
              <a:tabLst>
                <a:tab pos="4483100" algn="l"/>
              </a:tabLst>
            </a:pPr>
            <a:r>
              <a:rPr kumimoji="1" lang="en-US" altLang="ja-JP" sz="2400" dirty="0" smtClean="0">
                <a:sym typeface="Wingdings" panose="05000000000000000000" pitchFamily="2" charset="2"/>
              </a:rPr>
              <a:t>HHG</a:t>
            </a:r>
            <a:r>
              <a:rPr kumimoji="1" lang="ja-JP" altLang="en-US" sz="2400" dirty="0" smtClean="0">
                <a:sym typeface="Wingdings" panose="05000000000000000000" pitchFamily="2" charset="2"/>
              </a:rPr>
              <a:t>に必要なパルスエネルギー</a:t>
            </a:r>
            <a:r>
              <a:rPr kumimoji="1" lang="en-US" altLang="ja-JP" sz="2400" dirty="0" smtClean="0">
                <a:sym typeface="Wingdings" panose="05000000000000000000" pitchFamily="2" charset="2"/>
              </a:rPr>
              <a:t>	 </a:t>
            </a:r>
            <a:r>
              <a:rPr kumimoji="1" lang="ja-JP" altLang="en-US" sz="2400" dirty="0" smtClean="0">
                <a:sym typeface="Wingdings" panose="05000000000000000000" pitchFamily="2" charset="2"/>
              </a:rPr>
              <a:t>本プロジェクト</a:t>
            </a:r>
            <a:endParaRPr kumimoji="1" lang="en-US" altLang="ja-JP" sz="2400" dirty="0" smtClean="0">
              <a:sym typeface="Wingdings" panose="05000000000000000000" pitchFamily="2" charset="2"/>
            </a:endParaRPr>
          </a:p>
          <a:p>
            <a:pPr marL="285750" indent="-285750">
              <a:buFont typeface="Arial" panose="020B0604020202020204" pitchFamily="34" charset="0"/>
              <a:buChar char="•"/>
              <a:tabLst>
                <a:tab pos="4483100" algn="l"/>
              </a:tabLst>
            </a:pPr>
            <a:endParaRPr lang="en-US" altLang="ja-JP" sz="2400" dirty="0">
              <a:sym typeface="Wingdings" panose="05000000000000000000" pitchFamily="2" charset="2"/>
            </a:endParaRPr>
          </a:p>
          <a:p>
            <a:pPr marL="285750" indent="-285750">
              <a:buFont typeface="Arial" panose="020B0604020202020204" pitchFamily="34" charset="0"/>
              <a:buChar char="•"/>
              <a:tabLst>
                <a:tab pos="4483100" algn="l"/>
              </a:tabLst>
            </a:pPr>
            <a:r>
              <a:rPr lang="ja-JP" altLang="en-US" sz="2400" dirty="0" smtClean="0">
                <a:sym typeface="Wingdings" panose="05000000000000000000" pitchFamily="2" charset="2"/>
              </a:rPr>
              <a:t>キャリアエンベロープ位相制御</a:t>
            </a:r>
            <a:r>
              <a:rPr lang="en-US" altLang="ja-JP" sz="2400" dirty="0" smtClean="0">
                <a:sym typeface="Wingdings" panose="05000000000000000000" pitchFamily="2" charset="2"/>
              </a:rPr>
              <a:t>	 </a:t>
            </a:r>
            <a:r>
              <a:rPr lang="ja-JP" altLang="en-US" sz="2400" dirty="0" smtClean="0">
                <a:sym typeface="Wingdings" panose="05000000000000000000" pitchFamily="2" charset="2"/>
              </a:rPr>
              <a:t>本プロジェクト</a:t>
            </a:r>
            <a:endParaRPr lang="en-US" altLang="ja-JP" sz="2400" dirty="0" smtClean="0">
              <a:sym typeface="Wingdings" panose="05000000000000000000" pitchFamily="2" charset="2"/>
            </a:endParaRPr>
          </a:p>
          <a:p>
            <a:pPr marL="285750" indent="-285750">
              <a:buFont typeface="Arial" panose="020B0604020202020204" pitchFamily="34" charset="0"/>
              <a:buChar char="•"/>
              <a:tabLst>
                <a:tab pos="4483100" algn="l"/>
              </a:tabLst>
            </a:pPr>
            <a:endParaRPr lang="en-US" altLang="ja-JP" sz="2400" dirty="0">
              <a:sym typeface="Wingdings" panose="05000000000000000000" pitchFamily="2" charset="2"/>
            </a:endParaRPr>
          </a:p>
          <a:p>
            <a:pPr marL="285750" indent="-285750">
              <a:buFont typeface="Arial" panose="020B0604020202020204" pitchFamily="34" charset="0"/>
              <a:buChar char="•"/>
              <a:tabLst>
                <a:tab pos="4483100" algn="l"/>
              </a:tabLst>
            </a:pPr>
            <a:r>
              <a:rPr lang="ja-JP" altLang="en-US" sz="2400" dirty="0" smtClean="0">
                <a:sym typeface="Wingdings" panose="05000000000000000000" pitchFamily="2" charset="2"/>
              </a:rPr>
              <a:t>ガスターゲットへの集光と</a:t>
            </a:r>
            <a:r>
              <a:rPr lang="en-US" altLang="ja-JP" sz="2400" dirty="0" smtClean="0">
                <a:sym typeface="Wingdings" panose="05000000000000000000" pitchFamily="2" charset="2"/>
              </a:rPr>
              <a:t>HHG	 </a:t>
            </a:r>
            <a:r>
              <a:rPr lang="ja-JP" altLang="en-US" sz="2400" dirty="0" smtClean="0">
                <a:sym typeface="Wingdings" panose="05000000000000000000" pitchFamily="2" charset="2"/>
              </a:rPr>
              <a:t>本プロジェクト</a:t>
            </a:r>
            <a:endParaRPr kumimoji="1" lang="ja-JP" altLang="en-US" sz="2400" dirty="0"/>
          </a:p>
        </p:txBody>
      </p:sp>
      <p:sp>
        <p:nvSpPr>
          <p:cNvPr id="3" name="スライド番号プレースホルダー 2"/>
          <p:cNvSpPr>
            <a:spLocks noGrp="1"/>
          </p:cNvSpPr>
          <p:nvPr>
            <p:ph type="sldNum" sz="quarter" idx="12"/>
          </p:nvPr>
        </p:nvSpPr>
        <p:spPr/>
        <p:txBody>
          <a:bodyPr/>
          <a:lstStyle/>
          <a:p>
            <a:fld id="{9BFE77A8-75D7-4C9B-924A-2428D35B702F}" type="slidenum">
              <a:rPr kumimoji="1" lang="ja-JP" altLang="en-US" smtClean="0"/>
              <a:t>5</a:t>
            </a:fld>
            <a:endParaRPr kumimoji="1" lang="ja-JP" altLang="en-US"/>
          </a:p>
        </p:txBody>
      </p:sp>
    </p:spTree>
    <p:extLst>
      <p:ext uri="{BB962C8B-B14F-4D97-AF65-F5344CB8AC3E}">
        <p14:creationId xmlns:p14="http://schemas.microsoft.com/office/powerpoint/2010/main" val="1500192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1143000"/>
          </a:xfrm>
        </p:spPr>
        <p:txBody>
          <a:bodyPr/>
          <a:lstStyle/>
          <a:p>
            <a:r>
              <a:rPr lang="en-US" altLang="ja-JP" dirty="0" smtClean="0"/>
              <a:t>HHG</a:t>
            </a:r>
            <a:r>
              <a:rPr lang="ja-JP" altLang="en-US" dirty="0" smtClean="0"/>
              <a:t>駆動に求められるパラメータ</a:t>
            </a:r>
            <a:endParaRPr kumimoji="1" lang="ja-JP" altLang="en-US" dirty="0"/>
          </a:p>
        </p:txBody>
      </p:sp>
      <p:sp>
        <p:nvSpPr>
          <p:cNvPr id="4" name="テキスト ボックス 3"/>
          <p:cNvSpPr txBox="1"/>
          <p:nvPr/>
        </p:nvSpPr>
        <p:spPr>
          <a:xfrm>
            <a:off x="179512" y="1007150"/>
            <a:ext cx="4541628" cy="523220"/>
          </a:xfrm>
          <a:prstGeom prst="rect">
            <a:avLst/>
          </a:prstGeom>
          <a:noFill/>
        </p:spPr>
        <p:txBody>
          <a:bodyPr wrap="none" rtlCol="0">
            <a:spAutoFit/>
          </a:bodyPr>
          <a:lstStyle/>
          <a:p>
            <a:r>
              <a:rPr kumimoji="1" lang="en-US" altLang="ja-JP" sz="2800" dirty="0" smtClean="0">
                <a:solidFill>
                  <a:srgbClr val="FF0000"/>
                </a:solidFill>
              </a:rPr>
              <a:t>HHG</a:t>
            </a:r>
            <a:r>
              <a:rPr kumimoji="1" lang="ja-JP" altLang="en-US" sz="2800" dirty="0" smtClean="0">
                <a:solidFill>
                  <a:srgbClr val="FF0000"/>
                </a:solidFill>
              </a:rPr>
              <a:t>実験の典型的パラメータ</a:t>
            </a:r>
            <a:endParaRPr kumimoji="1" lang="ja-JP" altLang="en-US" sz="2800" dirty="0">
              <a:solidFill>
                <a:srgbClr val="FF0000"/>
              </a:solidFill>
            </a:endParaRPr>
          </a:p>
        </p:txBody>
      </p:sp>
      <p:sp>
        <p:nvSpPr>
          <p:cNvPr id="5" name="テキスト ボックス 4"/>
          <p:cNvSpPr txBox="1"/>
          <p:nvPr/>
        </p:nvSpPr>
        <p:spPr>
          <a:xfrm>
            <a:off x="1259632" y="1723455"/>
            <a:ext cx="2336473" cy="584775"/>
          </a:xfrm>
          <a:prstGeom prst="rect">
            <a:avLst/>
          </a:prstGeom>
          <a:noFill/>
        </p:spPr>
        <p:txBody>
          <a:bodyPr wrap="none" rtlCol="0">
            <a:spAutoFit/>
          </a:bodyPr>
          <a:lstStyle/>
          <a:p>
            <a:r>
              <a:rPr kumimoji="1" lang="en-US" altLang="ja-JP" sz="3200" dirty="0"/>
              <a:t>~10</a:t>
            </a:r>
            <a:r>
              <a:rPr kumimoji="1" lang="en-US" altLang="ja-JP" sz="3200" baseline="30000" dirty="0"/>
              <a:t>14</a:t>
            </a:r>
            <a:r>
              <a:rPr kumimoji="1" lang="en-US" altLang="ja-JP" sz="3200" dirty="0"/>
              <a:t> W/cm</a:t>
            </a:r>
            <a:r>
              <a:rPr kumimoji="1" lang="en-US" altLang="ja-JP" sz="3200" baseline="30000" dirty="0"/>
              <a:t>2</a:t>
            </a:r>
            <a:endParaRPr kumimoji="1" lang="ja-JP" altLang="en-US" sz="3200" baseline="30000" dirty="0"/>
          </a:p>
        </p:txBody>
      </p:sp>
      <p:sp>
        <p:nvSpPr>
          <p:cNvPr id="6" name="テキスト ボックス 5"/>
          <p:cNvSpPr txBox="1"/>
          <p:nvPr/>
        </p:nvSpPr>
        <p:spPr>
          <a:xfrm>
            <a:off x="4617751" y="1538789"/>
            <a:ext cx="3671198" cy="954107"/>
          </a:xfrm>
          <a:prstGeom prst="rect">
            <a:avLst/>
          </a:prstGeom>
          <a:noFill/>
        </p:spPr>
        <p:txBody>
          <a:bodyPr wrap="none" rtlCol="0">
            <a:spAutoFit/>
          </a:bodyPr>
          <a:lstStyle/>
          <a:p>
            <a:r>
              <a:rPr kumimoji="1" lang="en-US" altLang="ja-JP" sz="2800" b="1" dirty="0">
                <a:solidFill>
                  <a:srgbClr val="FF0000"/>
                </a:solidFill>
              </a:rPr>
              <a:t>~1 </a:t>
            </a:r>
            <a:r>
              <a:rPr kumimoji="1" lang="en-US" altLang="ja-JP" sz="2800" b="1" dirty="0" err="1">
                <a:solidFill>
                  <a:srgbClr val="FF0000"/>
                </a:solidFill>
              </a:rPr>
              <a:t>mJ</a:t>
            </a:r>
            <a:r>
              <a:rPr kumimoji="1" lang="en-US" altLang="ja-JP" sz="2800" dirty="0"/>
              <a:t>, 2-3-cycle, </a:t>
            </a:r>
          </a:p>
          <a:p>
            <a:r>
              <a:rPr lang="en-US" altLang="ja-JP" sz="2800" dirty="0">
                <a:latin typeface="Symbol" panose="05050102010706020507" pitchFamily="18" charset="2"/>
              </a:rPr>
              <a:t>l</a:t>
            </a:r>
            <a:r>
              <a:rPr lang="en-US" altLang="ja-JP" sz="2800" dirty="0"/>
              <a:t> = 2-</a:t>
            </a:r>
            <a:r>
              <a:rPr kumimoji="1" lang="en-US" altLang="ja-JP" sz="2800" dirty="0"/>
              <a:t>6 </a:t>
            </a:r>
            <a:r>
              <a:rPr kumimoji="1" lang="en-US" altLang="ja-JP" sz="2800" dirty="0">
                <a:latin typeface="Symbol" panose="05050102010706020507" pitchFamily="18" charset="2"/>
              </a:rPr>
              <a:t>m</a:t>
            </a:r>
            <a:r>
              <a:rPr kumimoji="1" lang="en-US" altLang="ja-JP" sz="2800" dirty="0"/>
              <a:t>m, w = 100 </a:t>
            </a:r>
            <a:r>
              <a:rPr kumimoji="1" lang="en-US" altLang="ja-JP" sz="2800" dirty="0">
                <a:latin typeface="Symbol" panose="05050102010706020507" pitchFamily="18" charset="2"/>
              </a:rPr>
              <a:t>m</a:t>
            </a:r>
            <a:r>
              <a:rPr kumimoji="1" lang="en-US" altLang="ja-JP" sz="2800" dirty="0"/>
              <a:t>m</a:t>
            </a:r>
            <a:endParaRPr kumimoji="1" lang="ja-JP" altLang="en-US" sz="2800" dirty="0"/>
          </a:p>
        </p:txBody>
      </p:sp>
      <p:sp>
        <p:nvSpPr>
          <p:cNvPr id="7" name="左右矢印 6"/>
          <p:cNvSpPr/>
          <p:nvPr/>
        </p:nvSpPr>
        <p:spPr>
          <a:xfrm>
            <a:off x="3825663" y="1863459"/>
            <a:ext cx="547035" cy="304769"/>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テキスト ボックス 7"/>
          <p:cNvSpPr txBox="1"/>
          <p:nvPr/>
        </p:nvSpPr>
        <p:spPr>
          <a:xfrm>
            <a:off x="585910" y="2636912"/>
            <a:ext cx="8106963" cy="1384995"/>
          </a:xfrm>
          <a:prstGeom prst="rect">
            <a:avLst/>
          </a:prstGeom>
          <a:solidFill>
            <a:srgbClr val="FFCCFF"/>
          </a:solidFill>
        </p:spPr>
        <p:txBody>
          <a:bodyPr wrap="none" rtlCol="0">
            <a:spAutoFit/>
          </a:bodyPr>
          <a:lstStyle/>
          <a:p>
            <a:r>
              <a:rPr kumimoji="1" lang="en-US" altLang="ja-JP" sz="2800" dirty="0" smtClean="0"/>
              <a:t>FEL</a:t>
            </a:r>
            <a:r>
              <a:rPr kumimoji="1" lang="ja-JP" altLang="en-US" sz="2800" dirty="0" smtClean="0"/>
              <a:t>引き出し効率              </a:t>
            </a:r>
            <a:r>
              <a:rPr kumimoji="1" lang="en-US" altLang="ja-JP" sz="2800" dirty="0" smtClean="0"/>
              <a:t>:</a:t>
            </a:r>
            <a:r>
              <a:rPr kumimoji="1" lang="ja-JP" altLang="en-US" sz="2800" dirty="0" smtClean="0"/>
              <a:t> </a:t>
            </a:r>
            <a:r>
              <a:rPr kumimoji="1" lang="en-US" altLang="ja-JP" sz="2800" dirty="0" smtClean="0"/>
              <a:t>~ 10% (WR: 9% @JAERI-FEL)</a:t>
            </a:r>
          </a:p>
          <a:p>
            <a:r>
              <a:rPr lang="ja-JP" altLang="en-US" sz="2800" dirty="0" smtClean="0"/>
              <a:t>バンチ電荷　　　　　　　　</a:t>
            </a:r>
            <a:r>
              <a:rPr lang="en-US" altLang="ja-JP" sz="2800" dirty="0" smtClean="0"/>
              <a:t>: 1 </a:t>
            </a:r>
            <a:r>
              <a:rPr lang="en-US" altLang="ja-JP" sz="2800" dirty="0" err="1" smtClean="0"/>
              <a:t>nC</a:t>
            </a:r>
            <a:endParaRPr lang="en-US" altLang="ja-JP" sz="2800" dirty="0" smtClean="0"/>
          </a:p>
          <a:p>
            <a:r>
              <a:rPr lang="ja-JP" altLang="en-US" sz="2800" dirty="0" smtClean="0"/>
              <a:t>電子ビームエネルギー   </a:t>
            </a:r>
            <a:r>
              <a:rPr kumimoji="1" lang="en-US" altLang="ja-JP" sz="2800" dirty="0" smtClean="0"/>
              <a:t>: 40 MeV</a:t>
            </a:r>
            <a:endParaRPr kumimoji="1" lang="ja-JP" altLang="en-US" sz="2800" dirty="0"/>
          </a:p>
        </p:txBody>
      </p:sp>
      <p:sp>
        <p:nvSpPr>
          <p:cNvPr id="9" name="テキスト ボックス 8"/>
          <p:cNvSpPr txBox="1"/>
          <p:nvPr/>
        </p:nvSpPr>
        <p:spPr>
          <a:xfrm>
            <a:off x="2050515" y="4221088"/>
            <a:ext cx="5041765" cy="584775"/>
          </a:xfrm>
          <a:prstGeom prst="rect">
            <a:avLst/>
          </a:prstGeom>
          <a:noFill/>
        </p:spPr>
        <p:txBody>
          <a:bodyPr wrap="none" rtlCol="0">
            <a:spAutoFit/>
          </a:bodyPr>
          <a:lstStyle/>
          <a:p>
            <a:r>
              <a:rPr lang="en-US" altLang="ja-JP" sz="3200" dirty="0" smtClean="0"/>
              <a:t>1 </a:t>
            </a:r>
            <a:r>
              <a:rPr lang="en-US" altLang="ja-JP" sz="3200" dirty="0" err="1" smtClean="0"/>
              <a:t>nC</a:t>
            </a:r>
            <a:r>
              <a:rPr lang="en-US" altLang="ja-JP" sz="3200" dirty="0" smtClean="0"/>
              <a:t> x 40 MeV x 10% </a:t>
            </a:r>
            <a:r>
              <a:rPr lang="en-US" altLang="ja-JP" sz="3200" dirty="0" smtClean="0">
                <a:sym typeface="Wingdings" panose="05000000000000000000" pitchFamily="2" charset="2"/>
              </a:rPr>
              <a:t> </a:t>
            </a:r>
            <a:r>
              <a:rPr lang="en-US" altLang="ja-JP" sz="3200" b="1" dirty="0" smtClean="0">
                <a:solidFill>
                  <a:srgbClr val="FF0000"/>
                </a:solidFill>
                <a:sym typeface="Wingdings" panose="05000000000000000000" pitchFamily="2" charset="2"/>
              </a:rPr>
              <a:t>4 </a:t>
            </a:r>
            <a:r>
              <a:rPr lang="en-US" altLang="ja-JP" sz="3200" b="1" dirty="0" err="1" smtClean="0">
                <a:solidFill>
                  <a:srgbClr val="FF0000"/>
                </a:solidFill>
                <a:sym typeface="Wingdings" panose="05000000000000000000" pitchFamily="2" charset="2"/>
              </a:rPr>
              <a:t>mJ</a:t>
            </a:r>
            <a:endParaRPr kumimoji="1" lang="ja-JP" altLang="en-US" sz="3200" b="1" dirty="0">
              <a:solidFill>
                <a:srgbClr val="FF0000"/>
              </a:solidFill>
            </a:endParaRPr>
          </a:p>
        </p:txBody>
      </p:sp>
      <p:sp>
        <p:nvSpPr>
          <p:cNvPr id="10" name="テキスト ボックス 9"/>
          <p:cNvSpPr txBox="1"/>
          <p:nvPr/>
        </p:nvSpPr>
        <p:spPr>
          <a:xfrm>
            <a:off x="72008" y="5301208"/>
            <a:ext cx="9071992" cy="1200329"/>
          </a:xfrm>
          <a:prstGeom prst="rect">
            <a:avLst/>
          </a:prstGeom>
          <a:noFill/>
        </p:spPr>
        <p:txBody>
          <a:bodyPr wrap="square" rtlCol="0">
            <a:spAutoFit/>
          </a:bodyPr>
          <a:lstStyle/>
          <a:p>
            <a:r>
              <a:rPr kumimoji="1" lang="ja-JP" altLang="en-US" sz="3600" b="1" dirty="0" smtClean="0">
                <a:solidFill>
                  <a:srgbClr val="FF0000"/>
                </a:solidFill>
              </a:rPr>
              <a:t>本パラメータは</a:t>
            </a:r>
            <a:r>
              <a:rPr lang="en-US" altLang="ja-JP" sz="3600" b="1" dirty="0" smtClean="0">
                <a:solidFill>
                  <a:srgbClr val="FF0000"/>
                </a:solidFill>
              </a:rPr>
              <a:t>KU-FEL</a:t>
            </a:r>
            <a:r>
              <a:rPr lang="ja-JP" altLang="en-US" sz="3600" b="1" dirty="0" smtClean="0">
                <a:solidFill>
                  <a:srgbClr val="FF0000"/>
                </a:solidFill>
              </a:rPr>
              <a:t>のアップグレードにより実現可能！</a:t>
            </a:r>
            <a:endParaRPr kumimoji="1" lang="ja-JP" altLang="en-US" sz="3600" b="1" dirty="0">
              <a:solidFill>
                <a:srgbClr val="FF0000"/>
              </a:solidFill>
            </a:endParaRPr>
          </a:p>
        </p:txBody>
      </p:sp>
      <p:sp>
        <p:nvSpPr>
          <p:cNvPr id="11" name="テキスト ボックス 10"/>
          <p:cNvSpPr txBox="1"/>
          <p:nvPr/>
        </p:nvSpPr>
        <p:spPr>
          <a:xfrm>
            <a:off x="1919841" y="4788441"/>
            <a:ext cx="5316455" cy="523220"/>
          </a:xfrm>
          <a:prstGeom prst="rect">
            <a:avLst/>
          </a:prstGeom>
          <a:noFill/>
        </p:spPr>
        <p:txBody>
          <a:bodyPr wrap="none" rtlCol="0">
            <a:spAutoFit/>
          </a:bodyPr>
          <a:lstStyle/>
          <a:p>
            <a:r>
              <a:rPr kumimoji="1" lang="en-US" altLang="ja-JP" sz="2800" dirty="0" smtClean="0"/>
              <a:t>(10% efficiency       </a:t>
            </a:r>
            <a:r>
              <a:rPr kumimoji="1" lang="en-US" altLang="ja-JP" sz="2800" dirty="0" smtClean="0">
                <a:sym typeface="Wingdings" panose="05000000000000000000" pitchFamily="2" charset="2"/>
              </a:rPr>
              <a:t>few cycle lasing)</a:t>
            </a:r>
            <a:endParaRPr kumimoji="1" lang="ja-JP" altLang="en-US" sz="2800" dirty="0"/>
          </a:p>
        </p:txBody>
      </p:sp>
      <p:sp>
        <p:nvSpPr>
          <p:cNvPr id="12" name="左右矢印 11"/>
          <p:cNvSpPr/>
          <p:nvPr/>
        </p:nvSpPr>
        <p:spPr>
          <a:xfrm>
            <a:off x="4274442" y="4906035"/>
            <a:ext cx="432048" cy="288032"/>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2"/>
          <p:cNvSpPr>
            <a:spLocks noGrp="1"/>
          </p:cNvSpPr>
          <p:nvPr>
            <p:ph type="sldNum" sz="quarter" idx="12"/>
          </p:nvPr>
        </p:nvSpPr>
        <p:spPr/>
        <p:txBody>
          <a:bodyPr/>
          <a:lstStyle/>
          <a:p>
            <a:fld id="{93DA5BCA-C7FD-4808-8DD1-C6812122AEAF}" type="slidenum">
              <a:rPr kumimoji="1" lang="ja-JP" altLang="en-US" smtClean="0"/>
              <a:t>6</a:t>
            </a:fld>
            <a:endParaRPr kumimoji="1" lang="ja-JP" altLang="en-US"/>
          </a:p>
        </p:txBody>
      </p:sp>
    </p:spTree>
    <p:extLst>
      <p:ext uri="{BB962C8B-B14F-4D97-AF65-F5344CB8AC3E}">
        <p14:creationId xmlns:p14="http://schemas.microsoft.com/office/powerpoint/2010/main" val="2613748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00"/>
            <a:ext cx="8229600" cy="1143000"/>
          </a:xfrm>
        </p:spPr>
        <p:txBody>
          <a:bodyPr/>
          <a:lstStyle/>
          <a:p>
            <a:r>
              <a:rPr kumimoji="1" lang="en-US" altLang="ja-JP" dirty="0" smtClean="0"/>
              <a:t>KU-FEL</a:t>
            </a:r>
            <a:endParaRPr kumimoji="1" lang="ja-JP" alt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288" y="965520"/>
            <a:ext cx="4510720" cy="2605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bwMode="auto">
          <a:xfrm>
            <a:off x="14288" y="2059108"/>
            <a:ext cx="1743161" cy="1622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descr="Z:\OLD\Linac\学会等発表\20190731 PASJ\KU-FEL status report\fig2.png"/>
          <p:cNvPicPr/>
          <p:nvPr/>
        </p:nvPicPr>
        <p:blipFill rotWithShape="1">
          <a:blip r:embed="rId5" cstate="print">
            <a:extLst>
              <a:ext uri="{28A0092B-C50C-407E-A947-70E740481C1C}">
                <a14:useLocalDpi xmlns:a14="http://schemas.microsoft.com/office/drawing/2010/main"/>
              </a:ext>
            </a:extLst>
          </a:blip>
          <a:srcRect t="10002" r="18139"/>
          <a:stretch/>
        </p:blipFill>
        <p:spPr bwMode="auto">
          <a:xfrm>
            <a:off x="4835932" y="734471"/>
            <a:ext cx="3997048" cy="3067851"/>
          </a:xfrm>
          <a:prstGeom prst="rect">
            <a:avLst/>
          </a:prstGeom>
          <a:noFill/>
          <a:ln>
            <a:noFill/>
          </a:ln>
          <a:extLst>
            <a:ext uri="{53640926-AAD7-44D8-BBD7-CCE9431645EC}">
              <a14:shadowObscured xmlns:a14="http://schemas.microsoft.com/office/drawing/2010/main"/>
            </a:ext>
          </a:extLst>
        </p:spPr>
      </p:pic>
      <p:sp>
        <p:nvSpPr>
          <p:cNvPr id="8" name="テキスト ボックス 7"/>
          <p:cNvSpPr txBox="1"/>
          <p:nvPr/>
        </p:nvSpPr>
        <p:spPr>
          <a:xfrm>
            <a:off x="1403648" y="1196752"/>
            <a:ext cx="3071675" cy="369332"/>
          </a:xfrm>
          <a:prstGeom prst="rect">
            <a:avLst/>
          </a:prstGeom>
          <a:noFill/>
        </p:spPr>
        <p:txBody>
          <a:bodyPr wrap="none" rtlCol="0">
            <a:spAutoFit/>
          </a:bodyPr>
          <a:lstStyle/>
          <a:p>
            <a:r>
              <a:rPr kumimoji="1" lang="en-US" altLang="ja-JP" b="1" dirty="0" smtClean="0">
                <a:solidFill>
                  <a:srgbClr val="3333FF"/>
                </a:solidFill>
              </a:rPr>
              <a:t>8.4 MeV </a:t>
            </a:r>
            <a:r>
              <a:rPr kumimoji="1" lang="en-US" altLang="ja-JP" b="1" dirty="0" smtClean="0">
                <a:solidFill>
                  <a:srgbClr val="3333FF"/>
                </a:solidFill>
                <a:sym typeface="Wingdings" panose="05000000000000000000" pitchFamily="2" charset="2"/>
              </a:rPr>
              <a:t></a:t>
            </a:r>
            <a:r>
              <a:rPr kumimoji="1" lang="en-US" altLang="ja-JP" b="1" dirty="0" smtClean="0">
                <a:solidFill>
                  <a:srgbClr val="6600FF"/>
                </a:solidFill>
                <a:sym typeface="Wingdings" panose="05000000000000000000" pitchFamily="2" charset="2"/>
              </a:rPr>
              <a:t></a:t>
            </a:r>
            <a:r>
              <a:rPr kumimoji="1" lang="en-US" altLang="ja-JP" b="1" dirty="0" smtClean="0">
                <a:solidFill>
                  <a:srgbClr val="FF3399"/>
                </a:solidFill>
                <a:sym typeface="Wingdings" panose="05000000000000000000" pitchFamily="2" charset="2"/>
              </a:rPr>
              <a:t></a:t>
            </a:r>
            <a:r>
              <a:rPr kumimoji="1" lang="en-US" altLang="ja-JP" b="1" dirty="0" smtClean="0">
                <a:solidFill>
                  <a:srgbClr val="FF0000"/>
                </a:solidFill>
                <a:sym typeface="Wingdings" panose="05000000000000000000" pitchFamily="2" charset="2"/>
              </a:rPr>
              <a:t>18-40 MeV</a:t>
            </a:r>
            <a:endParaRPr kumimoji="1" lang="ja-JP" altLang="en-US" b="1" dirty="0">
              <a:solidFill>
                <a:srgbClr val="FF0000"/>
              </a:solidFill>
            </a:endParaRPr>
          </a:p>
        </p:txBody>
      </p:sp>
      <p:pic>
        <p:nvPicPr>
          <p:cNvPr id="9" name="Picture 1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80528" y="3645024"/>
            <a:ext cx="4464496" cy="311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4283968" y="3879046"/>
            <a:ext cx="4860032" cy="2800767"/>
          </a:xfrm>
          <a:prstGeom prst="rect">
            <a:avLst/>
          </a:prstGeom>
          <a:noFill/>
        </p:spPr>
        <p:txBody>
          <a:bodyPr wrap="square" rtlCol="0">
            <a:spAutoFit/>
          </a:bodyPr>
          <a:lstStyle/>
          <a:p>
            <a:pPr marL="177800" indent="-177800">
              <a:buFont typeface="Arial" panose="020B0604020202020204" pitchFamily="34" charset="0"/>
              <a:buChar char="•"/>
            </a:pPr>
            <a:r>
              <a:rPr lang="ja-JP" altLang="en-US" sz="1600" dirty="0" smtClean="0"/>
              <a:t>熱陰極高周波電子銃を電子源とする常伝導線形加速器で駆動する中赤外自由電子レーザ。</a:t>
            </a:r>
            <a:endParaRPr kumimoji="1" lang="en-US" altLang="ja-JP" sz="1600" dirty="0" smtClean="0"/>
          </a:p>
          <a:p>
            <a:pPr marL="177800" indent="-177800">
              <a:buFont typeface="Arial" panose="020B0604020202020204" pitchFamily="34" charset="0"/>
              <a:buChar char="•"/>
            </a:pPr>
            <a:endParaRPr lang="en-US" altLang="ja-JP" sz="1600" dirty="0"/>
          </a:p>
          <a:p>
            <a:pPr marL="177800" indent="-177800">
              <a:buFont typeface="Arial" panose="020B0604020202020204" pitchFamily="34" charset="0"/>
              <a:buChar char="•"/>
            </a:pPr>
            <a:r>
              <a:rPr kumimoji="1" lang="en-US" altLang="ja-JP" sz="1600" dirty="0" smtClean="0"/>
              <a:t>2009</a:t>
            </a:r>
            <a:r>
              <a:rPr kumimoji="1" lang="ja-JP" altLang="en-US" sz="1600" dirty="0" smtClean="0"/>
              <a:t>年度よりユーザー実験に供されている。</a:t>
            </a:r>
            <a:endParaRPr kumimoji="1" lang="en-US" altLang="ja-JP" sz="1600" dirty="0" smtClean="0"/>
          </a:p>
          <a:p>
            <a:pPr marL="177800" indent="-177800">
              <a:buFont typeface="Arial" panose="020B0604020202020204" pitchFamily="34" charset="0"/>
              <a:buChar char="•"/>
            </a:pPr>
            <a:endParaRPr lang="en-US" altLang="ja-JP" sz="1600" dirty="0"/>
          </a:p>
          <a:p>
            <a:pPr marL="177800" indent="-177800">
              <a:buFont typeface="Arial" panose="020B0604020202020204" pitchFamily="34" charset="0"/>
              <a:buChar char="•"/>
            </a:pPr>
            <a:r>
              <a:rPr lang="en-US" altLang="ja-JP" sz="1600" dirty="0" smtClean="0"/>
              <a:t>3.4~26 </a:t>
            </a:r>
            <a:r>
              <a:rPr kumimoji="1" lang="en-US" altLang="ja-JP" sz="1600" dirty="0" smtClean="0">
                <a:latin typeface="Symbol" panose="05050102010706020507" pitchFamily="18" charset="2"/>
              </a:rPr>
              <a:t>m</a:t>
            </a:r>
            <a:r>
              <a:rPr kumimoji="1" lang="en-US" altLang="ja-JP" sz="1600" dirty="0" smtClean="0"/>
              <a:t>m</a:t>
            </a:r>
            <a:r>
              <a:rPr kumimoji="1" lang="ja-JP" altLang="en-US" sz="1600" dirty="0" smtClean="0"/>
              <a:t>の範囲で波長可変。</a:t>
            </a:r>
            <a:endParaRPr kumimoji="1" lang="en-US" altLang="ja-JP" sz="1600" dirty="0" smtClean="0"/>
          </a:p>
          <a:p>
            <a:pPr marL="177800" indent="-177800">
              <a:buFont typeface="Arial" panose="020B0604020202020204" pitchFamily="34" charset="0"/>
              <a:buChar char="•"/>
            </a:pPr>
            <a:endParaRPr lang="en-US" altLang="ja-JP" sz="1600" dirty="0" smtClean="0"/>
          </a:p>
          <a:p>
            <a:pPr marL="177800" indent="-177800">
              <a:buFont typeface="Arial" panose="020B0604020202020204" pitchFamily="34" charset="0"/>
              <a:buChar char="•"/>
            </a:pPr>
            <a:r>
              <a:rPr kumimoji="1" lang="ja-JP" altLang="en-US" sz="1600" dirty="0" smtClean="0"/>
              <a:t>波長</a:t>
            </a:r>
            <a:r>
              <a:rPr kumimoji="1" lang="en-US" altLang="ja-JP" sz="1600" dirty="0" smtClean="0"/>
              <a:t>11</a:t>
            </a:r>
            <a:r>
              <a:rPr lang="en-US" altLang="ja-JP" sz="1600" dirty="0">
                <a:latin typeface="Symbol" panose="05050102010706020507" pitchFamily="18" charset="2"/>
              </a:rPr>
              <a:t> m</a:t>
            </a:r>
            <a:r>
              <a:rPr lang="en-US" altLang="ja-JP" sz="1600" dirty="0"/>
              <a:t>m </a:t>
            </a:r>
            <a:r>
              <a:rPr lang="ja-JP" altLang="en-US" sz="1600" dirty="0" smtClean="0"/>
              <a:t>で引き出し効率</a:t>
            </a:r>
            <a:r>
              <a:rPr lang="en-US" altLang="ja-JP" sz="1600" dirty="0" smtClean="0"/>
              <a:t>5.5</a:t>
            </a:r>
            <a:r>
              <a:rPr kumimoji="1" lang="en-US" altLang="ja-JP" sz="1600" dirty="0" smtClean="0"/>
              <a:t>%</a:t>
            </a:r>
            <a:r>
              <a:rPr kumimoji="1" lang="ja-JP" altLang="en-US" sz="1600" dirty="0" smtClean="0"/>
              <a:t>を達成。</a:t>
            </a:r>
            <a:endParaRPr kumimoji="1" lang="en-US" altLang="ja-JP" sz="1600" dirty="0" smtClean="0"/>
          </a:p>
          <a:p>
            <a:pPr marL="177800" indent="-177800">
              <a:buFont typeface="Arial" panose="020B0604020202020204" pitchFamily="34" charset="0"/>
              <a:buChar char="•"/>
            </a:pPr>
            <a:endParaRPr kumimoji="1" lang="en-US" altLang="ja-JP" sz="1600" dirty="0" smtClean="0"/>
          </a:p>
          <a:p>
            <a:pPr marL="177800" indent="-177800">
              <a:buFont typeface="Arial" panose="020B0604020202020204" pitchFamily="34" charset="0"/>
              <a:buChar char="•"/>
            </a:pPr>
            <a:r>
              <a:rPr lang="ja-JP" altLang="en-US" sz="1600" dirty="0"/>
              <a:t>波長</a:t>
            </a:r>
            <a:r>
              <a:rPr lang="en-US" altLang="ja-JP" sz="1600" dirty="0"/>
              <a:t>11</a:t>
            </a:r>
            <a:r>
              <a:rPr lang="en-US" altLang="ja-JP" sz="1600" dirty="0" smtClean="0">
                <a:latin typeface="Symbol" panose="05050102010706020507" pitchFamily="18" charset="2"/>
              </a:rPr>
              <a:t> m</a:t>
            </a:r>
            <a:r>
              <a:rPr lang="en-US" altLang="ja-JP" sz="1600" dirty="0" smtClean="0"/>
              <a:t>m </a:t>
            </a:r>
            <a:r>
              <a:rPr lang="ja-JP" altLang="en-US" sz="1600" dirty="0" smtClean="0"/>
              <a:t>でパルス幅約</a:t>
            </a:r>
            <a:r>
              <a:rPr lang="en-US" altLang="ja-JP" sz="1600" dirty="0" smtClean="0"/>
              <a:t> 8 </a:t>
            </a:r>
            <a:r>
              <a:rPr lang="ja-JP" altLang="en-US" sz="1600" dirty="0" smtClean="0"/>
              <a:t>サイクルの超短パルス発振に成功。</a:t>
            </a:r>
            <a:endParaRPr kumimoji="1" lang="en-US" altLang="ja-JP" sz="1600" dirty="0" smtClean="0"/>
          </a:p>
        </p:txBody>
      </p:sp>
      <p:sp>
        <p:nvSpPr>
          <p:cNvPr id="11" name="スライド番号プレースホルダー 10"/>
          <p:cNvSpPr>
            <a:spLocks noGrp="1"/>
          </p:cNvSpPr>
          <p:nvPr>
            <p:ph type="sldNum" sz="quarter" idx="12"/>
          </p:nvPr>
        </p:nvSpPr>
        <p:spPr/>
        <p:txBody>
          <a:bodyPr/>
          <a:lstStyle/>
          <a:p>
            <a:fld id="{93DA5BCA-C7FD-4808-8DD1-C6812122AEAF}" type="slidenum">
              <a:rPr kumimoji="1" lang="ja-JP" altLang="en-US" smtClean="0"/>
              <a:t>7</a:t>
            </a:fld>
            <a:endParaRPr kumimoji="1" lang="ja-JP" altLang="en-US"/>
          </a:p>
        </p:txBody>
      </p:sp>
    </p:spTree>
    <p:extLst>
      <p:ext uri="{BB962C8B-B14F-4D97-AF65-F5344CB8AC3E}">
        <p14:creationId xmlns:p14="http://schemas.microsoft.com/office/powerpoint/2010/main" val="3695548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3861048"/>
            <a:ext cx="8712968" cy="936104"/>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22"/>
          <p:cNvSpPr>
            <a:spLocks noGrp="1"/>
          </p:cNvSpPr>
          <p:nvPr>
            <p:ph type="title"/>
          </p:nvPr>
        </p:nvSpPr>
        <p:spPr>
          <a:xfrm>
            <a:off x="0" y="44624"/>
            <a:ext cx="9144000" cy="1143000"/>
          </a:xfrm>
        </p:spPr>
        <p:txBody>
          <a:bodyPr>
            <a:normAutofit/>
          </a:bodyPr>
          <a:lstStyle/>
          <a:p>
            <a:r>
              <a:rPr lang="ja-JP" altLang="en-US" sz="3600" dirty="0"/>
              <a:t>事業</a:t>
            </a:r>
            <a:r>
              <a:rPr lang="ja-JP" altLang="en-US" sz="3600" dirty="0" smtClean="0"/>
              <a:t>の前半</a:t>
            </a:r>
            <a:r>
              <a:rPr kumimoji="1" lang="ja-JP" altLang="en-US" sz="3600" dirty="0" smtClean="0"/>
              <a:t>に</a:t>
            </a:r>
            <a:r>
              <a:rPr kumimoji="1" lang="en-US" altLang="ja-JP" sz="3600" dirty="0" smtClean="0"/>
              <a:t>KU-FEL</a:t>
            </a:r>
            <a:r>
              <a:rPr kumimoji="1" lang="ja-JP" altLang="en-US" sz="3600" dirty="0" smtClean="0"/>
              <a:t>で導入予定の装置・設備</a:t>
            </a:r>
            <a:endParaRPr kumimoji="1" lang="ja-JP" altLang="en-US" sz="3600" dirty="0"/>
          </a:p>
        </p:txBody>
      </p:sp>
      <p:sp>
        <p:nvSpPr>
          <p:cNvPr id="2" name="テキスト ボックス 1"/>
          <p:cNvSpPr txBox="1"/>
          <p:nvPr/>
        </p:nvSpPr>
        <p:spPr>
          <a:xfrm>
            <a:off x="85276" y="1352957"/>
            <a:ext cx="9058724" cy="4524315"/>
          </a:xfrm>
          <a:prstGeom prst="rect">
            <a:avLst/>
          </a:prstGeom>
          <a:noFill/>
        </p:spPr>
        <p:txBody>
          <a:bodyPr wrap="square" rtlCol="0">
            <a:spAutoFit/>
          </a:bodyPr>
          <a:lstStyle/>
          <a:p>
            <a:pPr marL="174625" indent="-174625">
              <a:buFont typeface="Arial" panose="020B0604020202020204" pitchFamily="34" charset="0"/>
              <a:buChar char="•"/>
            </a:pPr>
            <a:r>
              <a:rPr kumimoji="1" lang="ja-JP" altLang="en-US" sz="2400" dirty="0" smtClean="0"/>
              <a:t>光陰極励起用</a:t>
            </a:r>
            <a:r>
              <a:rPr kumimoji="1" lang="en-US" altLang="ja-JP" sz="2400" dirty="0" err="1" smtClean="0"/>
              <a:t>Nd:YAG</a:t>
            </a:r>
            <a:r>
              <a:rPr kumimoji="1" lang="ja-JP" altLang="en-US" sz="2400" dirty="0" smtClean="0"/>
              <a:t>レーザ増幅器増設</a:t>
            </a:r>
            <a:r>
              <a:rPr kumimoji="1" lang="en-US" altLang="ja-JP" sz="2400" dirty="0" smtClean="0"/>
              <a:t>(H.30)</a:t>
            </a:r>
            <a:r>
              <a:rPr kumimoji="1" lang="ja-JP" altLang="en-US" sz="2400" dirty="0" smtClean="0"/>
              <a:t>による</a:t>
            </a:r>
            <a:r>
              <a:rPr kumimoji="1" lang="en-US" altLang="ja-JP" sz="2400" dirty="0" smtClean="0"/>
              <a:t>LaB6</a:t>
            </a:r>
            <a:r>
              <a:rPr kumimoji="1" lang="ja-JP" altLang="en-US" sz="2400" dirty="0" smtClean="0"/>
              <a:t>光陰極運転の長マクロパルス化</a:t>
            </a:r>
            <a:r>
              <a:rPr kumimoji="1" lang="en-US" altLang="ja-JP" sz="2400" dirty="0" smtClean="0"/>
              <a:t>(R.1~)</a:t>
            </a:r>
          </a:p>
          <a:p>
            <a:pPr marL="174625" indent="-174625">
              <a:buFont typeface="Arial" panose="020B0604020202020204" pitchFamily="34" charset="0"/>
              <a:buChar char="•"/>
            </a:pPr>
            <a:endParaRPr lang="en-US" altLang="ja-JP" sz="2400" dirty="0"/>
          </a:p>
          <a:p>
            <a:pPr marL="174625" indent="-174625">
              <a:buFont typeface="Arial" panose="020B0604020202020204" pitchFamily="34" charset="0"/>
              <a:buChar char="•"/>
            </a:pPr>
            <a:r>
              <a:rPr lang="ja-JP" altLang="en-US" sz="2400" dirty="0" smtClean="0"/>
              <a:t>中赤外極短パルス特性測定系の構築とパルス特性測定</a:t>
            </a:r>
            <a:r>
              <a:rPr lang="en-US" altLang="ja-JP" sz="2400" dirty="0" smtClean="0"/>
              <a:t>(H.30~)</a:t>
            </a:r>
            <a:endParaRPr kumimoji="1" lang="en-US" altLang="ja-JP" sz="2400" dirty="0" smtClean="0"/>
          </a:p>
          <a:p>
            <a:pPr marL="174625" indent="-174625">
              <a:buFont typeface="Arial" panose="020B0604020202020204" pitchFamily="34" charset="0"/>
              <a:buChar char="•"/>
            </a:pPr>
            <a:endParaRPr kumimoji="1" lang="en-US" altLang="ja-JP" sz="2400" dirty="0" smtClean="0"/>
          </a:p>
          <a:p>
            <a:pPr marL="174625" indent="-174625">
              <a:buFont typeface="Arial" panose="020B0604020202020204" pitchFamily="34" charset="0"/>
              <a:buChar char="•"/>
            </a:pPr>
            <a:r>
              <a:rPr lang="ja-JP" altLang="en-US" sz="2400" dirty="0" smtClean="0"/>
              <a:t>高反射率誘電体多層膜ミラー導入</a:t>
            </a:r>
            <a:r>
              <a:rPr lang="en-US" altLang="ja-JP" sz="2400" dirty="0" smtClean="0"/>
              <a:t>(R.1)</a:t>
            </a:r>
            <a:r>
              <a:rPr lang="ja-JP" altLang="en-US" sz="2400" dirty="0" smtClean="0"/>
              <a:t>による共振器損失低減</a:t>
            </a:r>
            <a:r>
              <a:rPr lang="en-US" altLang="ja-JP" sz="2400" dirty="0" smtClean="0"/>
              <a:t>(R.1~)</a:t>
            </a:r>
          </a:p>
          <a:p>
            <a:pPr marL="174625" indent="-174625">
              <a:buFont typeface="Arial" panose="020B0604020202020204" pitchFamily="34" charset="0"/>
              <a:buChar char="•"/>
            </a:pPr>
            <a:endParaRPr kumimoji="1" lang="en-US" altLang="ja-JP" sz="2400" dirty="0" smtClean="0"/>
          </a:p>
          <a:p>
            <a:pPr marL="174625" indent="-174625">
              <a:buFont typeface="Arial" panose="020B0604020202020204" pitchFamily="34" charset="0"/>
              <a:buChar char="•"/>
            </a:pPr>
            <a:r>
              <a:rPr lang="ja-JP" altLang="en-US" sz="2400" dirty="0" smtClean="0"/>
              <a:t>新</a:t>
            </a:r>
            <a:r>
              <a:rPr lang="en-US" altLang="ja-JP" sz="2400" dirty="0" smtClean="0"/>
              <a:t>1.6</a:t>
            </a:r>
            <a:r>
              <a:rPr lang="ja-JP" altLang="en-US" sz="2400" dirty="0" smtClean="0"/>
              <a:t>空胴光陰極高周波電子銃</a:t>
            </a:r>
            <a:r>
              <a:rPr lang="en-US" altLang="ja-JP" sz="2400" dirty="0" smtClean="0"/>
              <a:t>(R.2)</a:t>
            </a:r>
            <a:r>
              <a:rPr lang="ja-JP" altLang="en-US" sz="2400" dirty="0" smtClean="0"/>
              <a:t>の導入による発振強度の飛躍的増強</a:t>
            </a:r>
            <a:r>
              <a:rPr lang="en-US" altLang="ja-JP" sz="2400" dirty="0" smtClean="0"/>
              <a:t>(R.3~)</a:t>
            </a:r>
          </a:p>
          <a:p>
            <a:pPr marL="174625" indent="-174625">
              <a:buFont typeface="Arial" panose="020B0604020202020204" pitchFamily="34" charset="0"/>
              <a:buChar char="•"/>
            </a:pPr>
            <a:endParaRPr lang="en-US" altLang="ja-JP" sz="2400" dirty="0"/>
          </a:p>
          <a:p>
            <a:pPr marL="174625" indent="-174625">
              <a:buFont typeface="Arial" panose="020B0604020202020204" pitchFamily="34" charset="0"/>
              <a:buChar char="•"/>
            </a:pPr>
            <a:r>
              <a:rPr lang="ja-JP" altLang="en-US" sz="2400" dirty="0" smtClean="0"/>
              <a:t>特注チャープ補償誘電体多層膜ミラー導入</a:t>
            </a:r>
            <a:r>
              <a:rPr lang="en-US" altLang="ja-JP" sz="2400" dirty="0" smtClean="0"/>
              <a:t>(R.4)</a:t>
            </a:r>
            <a:r>
              <a:rPr lang="ja-JP" altLang="en-US" sz="2400" dirty="0" smtClean="0"/>
              <a:t>による極短パルス発振</a:t>
            </a:r>
            <a:r>
              <a:rPr lang="en-US" altLang="ja-JP" sz="2400" dirty="0" smtClean="0"/>
              <a:t>(R.4~)</a:t>
            </a:r>
          </a:p>
        </p:txBody>
      </p:sp>
      <p:sp>
        <p:nvSpPr>
          <p:cNvPr id="4" name="テキスト ボックス 3"/>
          <p:cNvSpPr txBox="1"/>
          <p:nvPr/>
        </p:nvSpPr>
        <p:spPr>
          <a:xfrm>
            <a:off x="7575840" y="4365104"/>
            <a:ext cx="1475084" cy="400110"/>
          </a:xfrm>
          <a:prstGeom prst="rect">
            <a:avLst/>
          </a:prstGeom>
          <a:noFill/>
        </p:spPr>
        <p:txBody>
          <a:bodyPr wrap="none" rtlCol="0">
            <a:spAutoFit/>
          </a:bodyPr>
          <a:lstStyle/>
          <a:p>
            <a:r>
              <a:rPr kumimoji="1" lang="ja-JP" altLang="en-US" sz="2000" b="1" dirty="0" smtClean="0">
                <a:solidFill>
                  <a:srgbClr val="FF0000"/>
                </a:solidFill>
              </a:rPr>
              <a:t>今回の主題</a:t>
            </a:r>
            <a:endParaRPr kumimoji="1" lang="ja-JP" altLang="en-US" sz="2000" b="1" dirty="0">
              <a:solidFill>
                <a:srgbClr val="FF0000"/>
              </a:solidFill>
            </a:endParaRPr>
          </a:p>
        </p:txBody>
      </p:sp>
      <p:sp>
        <p:nvSpPr>
          <p:cNvPr id="18" name="スライド番号プレースホルダー 17"/>
          <p:cNvSpPr>
            <a:spLocks noGrp="1"/>
          </p:cNvSpPr>
          <p:nvPr>
            <p:ph type="sldNum" sz="quarter" idx="12"/>
          </p:nvPr>
        </p:nvSpPr>
        <p:spPr/>
        <p:txBody>
          <a:bodyPr/>
          <a:lstStyle/>
          <a:p>
            <a:fld id="{9BFE77A8-75D7-4C9B-924A-2428D35B702F}" type="slidenum">
              <a:rPr kumimoji="1" lang="ja-JP" altLang="en-US" smtClean="0"/>
              <a:t>8</a:t>
            </a:fld>
            <a:endParaRPr kumimoji="1" lang="ja-JP" altLang="en-US"/>
          </a:p>
        </p:txBody>
      </p:sp>
    </p:spTree>
    <p:extLst>
      <p:ext uri="{BB962C8B-B14F-4D97-AF65-F5344CB8AC3E}">
        <p14:creationId xmlns:p14="http://schemas.microsoft.com/office/powerpoint/2010/main" val="175651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47700" y="1230437"/>
            <a:ext cx="4678073" cy="2935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正方形/長方形 34"/>
          <p:cNvSpPr/>
          <p:nvPr/>
        </p:nvSpPr>
        <p:spPr>
          <a:xfrm>
            <a:off x="2709148" y="1356628"/>
            <a:ext cx="2472452" cy="2571765"/>
          </a:xfrm>
          <a:prstGeom prst="rect">
            <a:avLst/>
          </a:prstGeom>
          <a:solidFill>
            <a:srgbClr val="33CC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79512" y="-99392"/>
            <a:ext cx="9144000" cy="1417638"/>
          </a:xfrm>
        </p:spPr>
        <p:txBody>
          <a:bodyPr>
            <a:normAutofit fontScale="90000"/>
          </a:bodyPr>
          <a:lstStyle/>
          <a:p>
            <a:r>
              <a:rPr kumimoji="1" lang="en-US" altLang="ja-JP" dirty="0" smtClean="0"/>
              <a:t>KU-FEL</a:t>
            </a:r>
            <a:r>
              <a:rPr lang="ja-JP" altLang="en-US" dirty="0"/>
              <a:t>に</a:t>
            </a:r>
            <a:r>
              <a:rPr lang="ja-JP" altLang="en-US" dirty="0" smtClean="0"/>
              <a:t>おける超短パルス大強度</a:t>
            </a:r>
            <a:r>
              <a:rPr lang="ja-JP" altLang="en-US" dirty="0" smtClean="0"/>
              <a:t>発振</a:t>
            </a:r>
            <a:r>
              <a:rPr lang="en-US" altLang="ja-JP" dirty="0" smtClean="0"/>
              <a:t/>
            </a:r>
            <a:br>
              <a:rPr lang="en-US" altLang="ja-JP" dirty="0" smtClean="0"/>
            </a:br>
            <a:r>
              <a:rPr lang="ja-JP" altLang="en-US" dirty="0" smtClean="0"/>
              <a:t>に</a:t>
            </a:r>
            <a:r>
              <a:rPr lang="ja-JP" altLang="en-US" dirty="0" smtClean="0"/>
              <a:t>向けたアップグレード計画</a:t>
            </a:r>
            <a:endParaRPr kumimoji="1" lang="ja-JP" altLang="en-US" dirty="0"/>
          </a:p>
        </p:txBody>
      </p:sp>
      <p:sp>
        <p:nvSpPr>
          <p:cNvPr id="4" name="テキスト ボックス 3"/>
          <p:cNvSpPr txBox="1"/>
          <p:nvPr/>
        </p:nvSpPr>
        <p:spPr>
          <a:xfrm>
            <a:off x="395536" y="4586352"/>
            <a:ext cx="8613705" cy="1938992"/>
          </a:xfrm>
          <a:prstGeom prst="rect">
            <a:avLst/>
          </a:prstGeom>
          <a:noFill/>
        </p:spPr>
        <p:txBody>
          <a:bodyPr wrap="none" rtlCol="0">
            <a:spAutoFit/>
          </a:bodyPr>
          <a:lstStyle/>
          <a:p>
            <a:pPr marL="342900" indent="-342900">
              <a:buAutoNum type="arabicParenR"/>
            </a:pPr>
            <a:r>
              <a:rPr kumimoji="1" lang="en-US" altLang="ja-JP" sz="2000" dirty="0" smtClean="0"/>
              <a:t>4.5</a:t>
            </a:r>
            <a:r>
              <a:rPr kumimoji="1" lang="ja-JP" altLang="en-US" sz="2000" dirty="0" smtClean="0"/>
              <a:t>空胴高周波電子銃の熱陰極運転</a:t>
            </a:r>
            <a:r>
              <a:rPr kumimoji="1" lang="en-US" altLang="ja-JP" sz="2000" dirty="0" smtClean="0">
                <a:sym typeface="Wingdings" panose="05000000000000000000" pitchFamily="2" charset="2"/>
              </a:rPr>
              <a:t></a:t>
            </a:r>
            <a:r>
              <a:rPr kumimoji="1" lang="ja-JP" altLang="en-US" sz="2000" dirty="0" smtClean="0"/>
              <a:t>光陰極運転</a:t>
            </a:r>
            <a:r>
              <a:rPr kumimoji="1" lang="en-US" altLang="ja-JP" sz="2000" dirty="0" smtClean="0">
                <a:sym typeface="Wingdings" panose="05000000000000000000" pitchFamily="2" charset="2"/>
              </a:rPr>
              <a:t/>
            </a:r>
            <a:br>
              <a:rPr kumimoji="1" lang="en-US" altLang="ja-JP" sz="2000" dirty="0" smtClean="0">
                <a:sym typeface="Wingdings" panose="05000000000000000000" pitchFamily="2" charset="2"/>
              </a:rPr>
            </a:br>
            <a:r>
              <a:rPr kumimoji="1" lang="en-US" altLang="ja-JP" sz="2000" dirty="0" smtClean="0">
                <a:sym typeface="Wingdings" panose="05000000000000000000" pitchFamily="2" charset="2"/>
              </a:rPr>
              <a:t>	       Bunch charge: </a:t>
            </a:r>
            <a:r>
              <a:rPr kumimoji="1" lang="en-US" altLang="ja-JP" sz="2000" b="1" dirty="0" smtClean="0">
                <a:sym typeface="Wingdings" panose="05000000000000000000" pitchFamily="2" charset="2"/>
              </a:rPr>
              <a:t>50 </a:t>
            </a:r>
            <a:r>
              <a:rPr kumimoji="1" lang="en-US" altLang="ja-JP" sz="2000" b="1" dirty="0" err="1" smtClean="0">
                <a:sym typeface="Wingdings" panose="05000000000000000000" pitchFamily="2" charset="2"/>
              </a:rPr>
              <a:t>pC</a:t>
            </a:r>
            <a:r>
              <a:rPr kumimoji="1" lang="en-US" altLang="ja-JP" sz="2000" b="1" dirty="0" smtClean="0">
                <a:sym typeface="Wingdings" panose="05000000000000000000" pitchFamily="2" charset="2"/>
              </a:rPr>
              <a:t> </a:t>
            </a:r>
            <a:r>
              <a:rPr kumimoji="1" lang="en-US" altLang="ja-JP" sz="2000" dirty="0" smtClean="0">
                <a:sym typeface="Wingdings" panose="05000000000000000000" pitchFamily="2" charset="2"/>
              </a:rPr>
              <a:t> </a:t>
            </a:r>
            <a:r>
              <a:rPr kumimoji="1" lang="en-US" altLang="ja-JP" sz="2000" b="1" dirty="0" smtClean="0">
                <a:solidFill>
                  <a:srgbClr val="FF0000"/>
                </a:solidFill>
                <a:sym typeface="Wingdings" panose="05000000000000000000" pitchFamily="2" charset="2"/>
              </a:rPr>
              <a:t>120 </a:t>
            </a:r>
            <a:r>
              <a:rPr kumimoji="1" lang="en-US" altLang="ja-JP" sz="2000" b="1" dirty="0" err="1" smtClean="0">
                <a:solidFill>
                  <a:srgbClr val="FF0000"/>
                </a:solidFill>
                <a:sym typeface="Wingdings" panose="05000000000000000000" pitchFamily="2" charset="2"/>
              </a:rPr>
              <a:t>pC</a:t>
            </a:r>
            <a:r>
              <a:rPr kumimoji="1" lang="en-US" altLang="ja-JP" sz="2000" dirty="0" smtClean="0">
                <a:sym typeface="Wingdings" panose="05000000000000000000" pitchFamily="2" charset="2"/>
              </a:rPr>
              <a:t>              </a:t>
            </a:r>
            <a:r>
              <a:rPr kumimoji="1" lang="en-US" altLang="ja-JP" sz="2000" b="1" dirty="0" smtClean="0">
                <a:solidFill>
                  <a:schemeClr val="bg1">
                    <a:lumMod val="75000"/>
                  </a:schemeClr>
                </a:solidFill>
                <a:sym typeface="Wingdings" panose="05000000000000000000" pitchFamily="2" charset="2"/>
              </a:rPr>
              <a:t> </a:t>
            </a:r>
            <a:r>
              <a:rPr kumimoji="1" lang="en-US" altLang="ja-JP" sz="2000" b="1" dirty="0" smtClean="0">
                <a:solidFill>
                  <a:schemeClr val="tx2">
                    <a:lumMod val="60000"/>
                    <a:lumOff val="40000"/>
                  </a:schemeClr>
                </a:solidFill>
                <a:sym typeface="Wingdings" panose="05000000000000000000" pitchFamily="2" charset="2"/>
              </a:rPr>
              <a:t>(~9% extraction efficiency)</a:t>
            </a:r>
          </a:p>
          <a:p>
            <a:pPr marL="342900" indent="-342900">
              <a:buAutoNum type="arabicParenR"/>
            </a:pPr>
            <a:r>
              <a:rPr lang="ja-JP" altLang="en-US" sz="2000" dirty="0" smtClean="0">
                <a:sym typeface="Wingdings" panose="05000000000000000000" pitchFamily="2" charset="2"/>
              </a:rPr>
              <a:t>金コートミラー</a:t>
            </a:r>
            <a:r>
              <a:rPr lang="en-US" altLang="ja-JP" sz="2000" dirty="0" smtClean="0">
                <a:sym typeface="Wingdings" panose="05000000000000000000" pitchFamily="2" charset="2"/>
              </a:rPr>
              <a:t>  </a:t>
            </a:r>
            <a:r>
              <a:rPr lang="ja-JP" altLang="en-US" sz="2000" dirty="0" smtClean="0">
                <a:sym typeface="Wingdings" panose="05000000000000000000" pitchFamily="2" charset="2"/>
              </a:rPr>
              <a:t>誘電体多層膜ミラー</a:t>
            </a:r>
            <a:r>
              <a:rPr lang="en-US" altLang="ja-JP" sz="2000" dirty="0" smtClean="0">
                <a:sym typeface="Wingdings" panose="05000000000000000000" pitchFamily="2" charset="2"/>
              </a:rPr>
              <a:t/>
            </a:r>
            <a:br>
              <a:rPr lang="en-US" altLang="ja-JP" sz="2000" dirty="0" smtClean="0">
                <a:sym typeface="Wingdings" panose="05000000000000000000" pitchFamily="2" charset="2"/>
              </a:rPr>
            </a:br>
            <a:r>
              <a:rPr lang="en-US" altLang="ja-JP" sz="2000" dirty="0" smtClean="0">
                <a:sym typeface="Wingdings" panose="05000000000000000000" pitchFamily="2" charset="2"/>
              </a:rPr>
              <a:t>               Optical cavity loss: </a:t>
            </a:r>
            <a:r>
              <a:rPr lang="en-US" altLang="ja-JP" sz="2000" b="1" dirty="0" smtClean="0">
                <a:sym typeface="Wingdings" panose="05000000000000000000" pitchFamily="2" charset="2"/>
              </a:rPr>
              <a:t>3% </a:t>
            </a:r>
            <a:r>
              <a:rPr lang="en-US" altLang="ja-JP" sz="2000" dirty="0" smtClean="0">
                <a:sym typeface="Wingdings" panose="05000000000000000000" pitchFamily="2" charset="2"/>
              </a:rPr>
              <a:t> </a:t>
            </a:r>
            <a:r>
              <a:rPr lang="en-US" altLang="ja-JP" sz="2000" b="1" dirty="0" smtClean="0">
                <a:solidFill>
                  <a:srgbClr val="FF0000"/>
                </a:solidFill>
                <a:sym typeface="Wingdings" panose="05000000000000000000" pitchFamily="2" charset="2"/>
              </a:rPr>
              <a:t>1%</a:t>
            </a:r>
            <a:r>
              <a:rPr lang="en-US" altLang="ja-JP" sz="2000" dirty="0" smtClean="0">
                <a:sym typeface="Wingdings" panose="05000000000000000000" pitchFamily="2" charset="2"/>
              </a:rPr>
              <a:t>                   </a:t>
            </a:r>
            <a:r>
              <a:rPr lang="en-US" altLang="ja-JP" sz="2000" b="1" dirty="0" smtClean="0">
                <a:solidFill>
                  <a:schemeClr val="tx2">
                    <a:lumMod val="60000"/>
                    <a:lumOff val="40000"/>
                  </a:schemeClr>
                </a:solidFill>
                <a:sym typeface="Wingdings" panose="05000000000000000000" pitchFamily="2" charset="2"/>
              </a:rPr>
              <a:t>(~17% extraction efficiency)</a:t>
            </a:r>
          </a:p>
          <a:p>
            <a:pPr marL="342900" indent="-342900">
              <a:buAutoNum type="arabicParenR"/>
            </a:pPr>
            <a:r>
              <a:rPr lang="ja-JP" altLang="en-US" sz="2000" dirty="0" smtClean="0"/>
              <a:t>新光陰極高周波電子銃の導入</a:t>
            </a:r>
            <a:r>
              <a:rPr lang="en-US" altLang="ja-JP" sz="2000" dirty="0" smtClean="0"/>
              <a:t/>
            </a:r>
            <a:br>
              <a:rPr lang="en-US" altLang="ja-JP" sz="2000" dirty="0" smtClean="0"/>
            </a:br>
            <a:r>
              <a:rPr lang="en-US" altLang="ja-JP" sz="2000" dirty="0" smtClean="0"/>
              <a:t>	      Bunch charge: </a:t>
            </a:r>
            <a:r>
              <a:rPr lang="en-US" altLang="ja-JP" sz="2000" b="1" dirty="0" smtClean="0"/>
              <a:t>120 </a:t>
            </a:r>
            <a:r>
              <a:rPr lang="en-US" altLang="ja-JP" sz="2000" b="1" dirty="0" err="1" smtClean="0"/>
              <a:t>pC</a:t>
            </a:r>
            <a:r>
              <a:rPr lang="en-US" altLang="ja-JP" sz="2000" b="1" dirty="0" smtClean="0"/>
              <a:t> </a:t>
            </a:r>
            <a:r>
              <a:rPr lang="en-US" altLang="ja-JP" sz="2000" dirty="0" smtClean="0">
                <a:sym typeface="Wingdings" panose="05000000000000000000" pitchFamily="2" charset="2"/>
              </a:rPr>
              <a:t> </a:t>
            </a:r>
            <a:r>
              <a:rPr lang="en-US" altLang="ja-JP" sz="2000" b="1" dirty="0" smtClean="0">
                <a:solidFill>
                  <a:srgbClr val="FF0000"/>
                </a:solidFill>
                <a:sym typeface="Wingdings" panose="05000000000000000000" pitchFamily="2" charset="2"/>
              </a:rPr>
              <a:t>1 </a:t>
            </a:r>
            <a:r>
              <a:rPr lang="en-US" altLang="ja-JP" sz="2000" b="1" dirty="0" err="1" smtClean="0">
                <a:solidFill>
                  <a:srgbClr val="FF0000"/>
                </a:solidFill>
                <a:sym typeface="Wingdings" panose="05000000000000000000" pitchFamily="2" charset="2"/>
              </a:rPr>
              <a:t>nC</a:t>
            </a:r>
            <a:r>
              <a:rPr lang="en-US" altLang="ja-JP" sz="2000" dirty="0" smtClean="0">
                <a:sym typeface="Wingdings" panose="05000000000000000000" pitchFamily="2" charset="2"/>
              </a:rPr>
              <a:t>                 </a:t>
            </a:r>
            <a:r>
              <a:rPr lang="en-US" altLang="ja-JP" sz="2000" b="1" dirty="0" smtClean="0">
                <a:solidFill>
                  <a:schemeClr val="tx2">
                    <a:lumMod val="60000"/>
                    <a:lumOff val="40000"/>
                  </a:schemeClr>
                </a:solidFill>
                <a:sym typeface="Wingdings" panose="05000000000000000000" pitchFamily="2" charset="2"/>
              </a:rPr>
              <a:t>(&gt;20% extraction efficiency?)</a:t>
            </a:r>
            <a:endParaRPr kumimoji="1" lang="ja-JP" altLang="en-US" sz="2000" b="1" dirty="0">
              <a:solidFill>
                <a:schemeClr val="tx2">
                  <a:lumMod val="60000"/>
                  <a:lumOff val="40000"/>
                </a:schemeClr>
              </a:solidFill>
            </a:endParaRPr>
          </a:p>
        </p:txBody>
      </p:sp>
      <p:sp>
        <p:nvSpPr>
          <p:cNvPr id="5" name="テキスト ボックス 4"/>
          <p:cNvSpPr txBox="1"/>
          <p:nvPr/>
        </p:nvSpPr>
        <p:spPr>
          <a:xfrm rot="16200000">
            <a:off x="-1102129" y="2458757"/>
            <a:ext cx="2573590" cy="369332"/>
          </a:xfrm>
          <a:prstGeom prst="rect">
            <a:avLst/>
          </a:prstGeom>
          <a:noFill/>
        </p:spPr>
        <p:txBody>
          <a:bodyPr wrap="none" rtlCol="0">
            <a:spAutoFit/>
          </a:bodyPr>
          <a:lstStyle/>
          <a:p>
            <a:r>
              <a:rPr kumimoji="1" lang="en-US" altLang="ja-JP" b="1" dirty="0" smtClean="0"/>
              <a:t>Efficiency x 670 @KU-FEL</a:t>
            </a:r>
            <a:endParaRPr kumimoji="1" lang="ja-JP" altLang="en-US" b="1" dirty="0"/>
          </a:p>
        </p:txBody>
      </p:sp>
      <p:cxnSp>
        <p:nvCxnSpPr>
          <p:cNvPr id="7" name="直線コネクタ 6"/>
          <p:cNvCxnSpPr/>
          <p:nvPr/>
        </p:nvCxnSpPr>
        <p:spPr>
          <a:xfrm>
            <a:off x="2339752" y="2310557"/>
            <a:ext cx="2880320" cy="0"/>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663402" y="2255320"/>
            <a:ext cx="583814" cy="369332"/>
          </a:xfrm>
          <a:prstGeom prst="rect">
            <a:avLst/>
          </a:prstGeom>
          <a:noFill/>
        </p:spPr>
        <p:txBody>
          <a:bodyPr wrap="none" rtlCol="0">
            <a:spAutoFit/>
          </a:bodyPr>
          <a:lstStyle/>
          <a:p>
            <a:r>
              <a:rPr kumimoji="1" lang="en-US" altLang="ja-JP" b="1" dirty="0" smtClean="0">
                <a:solidFill>
                  <a:schemeClr val="bg1">
                    <a:lumMod val="50000"/>
                  </a:schemeClr>
                </a:solidFill>
              </a:rPr>
              <a:t>15%</a:t>
            </a:r>
            <a:endParaRPr kumimoji="1" lang="ja-JP" altLang="en-US" b="1" dirty="0">
              <a:solidFill>
                <a:schemeClr val="bg1">
                  <a:lumMod val="50000"/>
                </a:schemeClr>
              </a:solidFill>
            </a:endParaRPr>
          </a:p>
        </p:txBody>
      </p:sp>
      <p:cxnSp>
        <p:nvCxnSpPr>
          <p:cNvPr id="12" name="直線コネクタ 11"/>
          <p:cNvCxnSpPr/>
          <p:nvPr/>
        </p:nvCxnSpPr>
        <p:spPr>
          <a:xfrm>
            <a:off x="899592" y="2840013"/>
            <a:ext cx="4320480" cy="0"/>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899592" y="3394105"/>
            <a:ext cx="4320480" cy="0"/>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665216" y="2740503"/>
            <a:ext cx="583814" cy="369332"/>
          </a:xfrm>
          <a:prstGeom prst="rect">
            <a:avLst/>
          </a:prstGeom>
          <a:noFill/>
        </p:spPr>
        <p:txBody>
          <a:bodyPr wrap="none" rtlCol="0">
            <a:spAutoFit/>
          </a:bodyPr>
          <a:lstStyle/>
          <a:p>
            <a:r>
              <a:rPr kumimoji="1" lang="en-US" altLang="ja-JP" b="1" dirty="0" smtClean="0">
                <a:solidFill>
                  <a:schemeClr val="bg1">
                    <a:lumMod val="50000"/>
                  </a:schemeClr>
                </a:solidFill>
              </a:rPr>
              <a:t>10%</a:t>
            </a:r>
            <a:endParaRPr kumimoji="1" lang="ja-JP" altLang="en-US" b="1" dirty="0">
              <a:solidFill>
                <a:schemeClr val="bg1">
                  <a:lumMod val="50000"/>
                </a:schemeClr>
              </a:solidFill>
            </a:endParaRPr>
          </a:p>
        </p:txBody>
      </p:sp>
      <p:sp>
        <p:nvSpPr>
          <p:cNvPr id="16" name="テキスト ボックス 15"/>
          <p:cNvSpPr txBox="1"/>
          <p:nvPr/>
        </p:nvSpPr>
        <p:spPr>
          <a:xfrm>
            <a:off x="4677916" y="3323838"/>
            <a:ext cx="466794" cy="369332"/>
          </a:xfrm>
          <a:prstGeom prst="rect">
            <a:avLst/>
          </a:prstGeom>
          <a:noFill/>
        </p:spPr>
        <p:txBody>
          <a:bodyPr wrap="none" rtlCol="0">
            <a:spAutoFit/>
          </a:bodyPr>
          <a:lstStyle/>
          <a:p>
            <a:r>
              <a:rPr kumimoji="1" lang="en-US" altLang="ja-JP" b="1" dirty="0" smtClean="0">
                <a:solidFill>
                  <a:schemeClr val="bg1">
                    <a:lumMod val="50000"/>
                  </a:schemeClr>
                </a:solidFill>
              </a:rPr>
              <a:t>5%</a:t>
            </a:r>
            <a:endParaRPr kumimoji="1" lang="ja-JP" altLang="en-US" b="1" dirty="0">
              <a:solidFill>
                <a:schemeClr val="bg1">
                  <a:lumMod val="50000"/>
                </a:schemeClr>
              </a:solidFill>
            </a:endParaRPr>
          </a:p>
        </p:txBody>
      </p:sp>
      <p:cxnSp>
        <p:nvCxnSpPr>
          <p:cNvPr id="17" name="直線矢印コネクタ 16"/>
          <p:cNvCxnSpPr/>
          <p:nvPr/>
        </p:nvCxnSpPr>
        <p:spPr>
          <a:xfrm flipV="1">
            <a:off x="1632372" y="2848583"/>
            <a:ext cx="707380" cy="766422"/>
          </a:xfrm>
          <a:prstGeom prst="straightConnector1">
            <a:avLst/>
          </a:prstGeom>
          <a:ln w="381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547664" y="2857004"/>
            <a:ext cx="532518" cy="461665"/>
          </a:xfrm>
          <a:prstGeom prst="rect">
            <a:avLst/>
          </a:prstGeom>
          <a:noFill/>
        </p:spPr>
        <p:txBody>
          <a:bodyPr wrap="none" rtlCol="0">
            <a:spAutoFit/>
          </a:bodyPr>
          <a:lstStyle/>
          <a:p>
            <a:r>
              <a:rPr kumimoji="1" lang="en-US" altLang="ja-JP" sz="2400" b="1" dirty="0" smtClean="0">
                <a:solidFill>
                  <a:srgbClr val="3333FF"/>
                </a:solidFill>
              </a:rPr>
              <a:t>(1)</a:t>
            </a:r>
            <a:endParaRPr kumimoji="1" lang="ja-JP" altLang="en-US" sz="2400" b="1" dirty="0">
              <a:solidFill>
                <a:srgbClr val="3333FF"/>
              </a:solidFill>
            </a:endParaRPr>
          </a:p>
        </p:txBody>
      </p:sp>
      <p:cxnSp>
        <p:nvCxnSpPr>
          <p:cNvPr id="25" name="直線矢印コネクタ 24"/>
          <p:cNvCxnSpPr/>
          <p:nvPr/>
        </p:nvCxnSpPr>
        <p:spPr>
          <a:xfrm flipV="1">
            <a:off x="2541404" y="1865809"/>
            <a:ext cx="1238508" cy="827959"/>
          </a:xfrm>
          <a:prstGeom prst="straightConnector1">
            <a:avLst/>
          </a:prstGeom>
          <a:ln w="381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2709148" y="1835919"/>
            <a:ext cx="532518" cy="461665"/>
          </a:xfrm>
          <a:prstGeom prst="rect">
            <a:avLst/>
          </a:prstGeom>
          <a:noFill/>
        </p:spPr>
        <p:txBody>
          <a:bodyPr wrap="none" rtlCol="0">
            <a:spAutoFit/>
          </a:bodyPr>
          <a:lstStyle/>
          <a:p>
            <a:r>
              <a:rPr kumimoji="1" lang="en-US" altLang="ja-JP" sz="2400" b="1" dirty="0" smtClean="0">
                <a:solidFill>
                  <a:srgbClr val="3333FF"/>
                </a:solidFill>
              </a:rPr>
              <a:t>(2)</a:t>
            </a:r>
            <a:endParaRPr kumimoji="1" lang="ja-JP" altLang="en-US" sz="2400" b="1" dirty="0">
              <a:solidFill>
                <a:srgbClr val="3333FF"/>
              </a:solidFill>
            </a:endParaRPr>
          </a:p>
        </p:txBody>
      </p:sp>
      <p:cxnSp>
        <p:nvCxnSpPr>
          <p:cNvPr id="28" name="直線矢印コネクタ 27"/>
          <p:cNvCxnSpPr/>
          <p:nvPr/>
        </p:nvCxnSpPr>
        <p:spPr>
          <a:xfrm flipV="1">
            <a:off x="2737468" y="1415477"/>
            <a:ext cx="2554612" cy="1690067"/>
          </a:xfrm>
          <a:prstGeom prst="straightConnector1">
            <a:avLst/>
          </a:prstGeom>
          <a:ln w="381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513653" y="2555815"/>
            <a:ext cx="532518" cy="461665"/>
          </a:xfrm>
          <a:prstGeom prst="rect">
            <a:avLst/>
          </a:prstGeom>
          <a:noFill/>
        </p:spPr>
        <p:txBody>
          <a:bodyPr wrap="none" rtlCol="0">
            <a:spAutoFit/>
          </a:bodyPr>
          <a:lstStyle/>
          <a:p>
            <a:r>
              <a:rPr kumimoji="1" lang="en-US" altLang="ja-JP" sz="2400" b="1" dirty="0" smtClean="0">
                <a:solidFill>
                  <a:srgbClr val="3333FF"/>
                </a:solidFill>
              </a:rPr>
              <a:t>(3)</a:t>
            </a:r>
            <a:endParaRPr kumimoji="1" lang="ja-JP" altLang="en-US" sz="2400" b="1" dirty="0">
              <a:solidFill>
                <a:srgbClr val="3333FF"/>
              </a:solidFill>
            </a:endParaRPr>
          </a:p>
        </p:txBody>
      </p:sp>
      <mc:AlternateContent xmlns:mc="http://schemas.openxmlformats.org/markup-compatibility/2006" xmlns:a14="http://schemas.microsoft.com/office/drawing/2010/main">
        <mc:Choice Requires="a14">
          <p:sp>
            <p:nvSpPr>
              <p:cNvPr id="31" name="テキスト ボックス 30"/>
              <p:cNvSpPr txBox="1"/>
              <p:nvPr/>
            </p:nvSpPr>
            <p:spPr>
              <a:xfrm>
                <a:off x="2627784" y="4092331"/>
                <a:ext cx="796307" cy="3743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a:rPr>
                        <m:t>𝟏</m:t>
                      </m:r>
                      <m:r>
                        <a:rPr kumimoji="1" lang="en-US" altLang="ja-JP" b="1" i="1" smtClean="0">
                          <a:latin typeface="Cambria Math"/>
                        </a:rPr>
                        <m:t>/</m:t>
                      </m:r>
                      <m:rad>
                        <m:radPr>
                          <m:degHide m:val="on"/>
                          <m:ctrlPr>
                            <a:rPr kumimoji="1" lang="ja-JP" altLang="en-US" b="1" i="1" smtClean="0">
                              <a:latin typeface="Cambria Math" panose="02040503050406030204" pitchFamily="18" charset="0"/>
                            </a:rPr>
                          </m:ctrlPr>
                        </m:radPr>
                        <m:deg/>
                        <m:e>
                          <m:r>
                            <a:rPr kumimoji="1" lang="ja-JP" altLang="en-US" b="1" i="1" smtClean="0">
                              <a:latin typeface="Cambria Math"/>
                            </a:rPr>
                            <m:t>𝜶</m:t>
                          </m:r>
                        </m:e>
                      </m:rad>
                    </m:oMath>
                  </m:oMathPara>
                </a14:m>
                <a:endParaRPr kumimoji="1" lang="ja-JP" altLang="en-US" b="1"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2627784" y="4092331"/>
                <a:ext cx="796307" cy="374398"/>
              </a:xfrm>
              <a:prstGeom prst="rect">
                <a:avLst/>
              </a:prstGeom>
              <a:blipFill rotWithShape="1">
                <a:blip r:embed="rId3"/>
                <a:stretch>
                  <a:fillRect b="-112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p:cNvSpPr txBox="1"/>
              <p:nvPr/>
            </p:nvSpPr>
            <p:spPr>
              <a:xfrm rot="16200000">
                <a:off x="-137587" y="2349430"/>
                <a:ext cx="12729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a:rPr>
                        <m:t>𝟒</m:t>
                      </m:r>
                      <m:r>
                        <a:rPr kumimoji="1" lang="ja-JP" altLang="en-US" b="1" i="1" smtClean="0">
                          <a:latin typeface="Cambria Math"/>
                        </a:rPr>
                        <m:t>𝝅</m:t>
                      </m:r>
                      <m:sSub>
                        <m:sSubPr>
                          <m:ctrlPr>
                            <a:rPr kumimoji="1" lang="en-US" altLang="ja-JP" b="1" i="1" smtClean="0">
                              <a:latin typeface="Cambria Math" panose="02040503050406030204" pitchFamily="18" charset="0"/>
                            </a:rPr>
                          </m:ctrlPr>
                        </m:sSubPr>
                        <m:e>
                          <m:r>
                            <a:rPr kumimoji="1" lang="en-US" altLang="ja-JP" b="1" i="1" smtClean="0">
                              <a:latin typeface="Cambria Math"/>
                            </a:rPr>
                            <m:t>𝑵</m:t>
                          </m:r>
                        </m:e>
                        <m:sub>
                          <m:r>
                            <a:rPr kumimoji="1" lang="en-US" altLang="ja-JP" b="1" i="0" smtClean="0">
                              <a:latin typeface="Cambria Math"/>
                            </a:rPr>
                            <m:t>𝐔</m:t>
                          </m:r>
                        </m:sub>
                      </m:sSub>
                      <m:sSub>
                        <m:sSubPr>
                          <m:ctrlPr>
                            <a:rPr kumimoji="1" lang="en-US" altLang="ja-JP" b="1" i="1" smtClean="0">
                              <a:latin typeface="Cambria Math" panose="02040503050406030204" pitchFamily="18" charset="0"/>
                            </a:rPr>
                          </m:ctrlPr>
                        </m:sSubPr>
                        <m:e>
                          <m:r>
                            <a:rPr kumimoji="1" lang="ja-JP" altLang="en-US" b="1" i="1" smtClean="0">
                              <a:latin typeface="Cambria Math"/>
                            </a:rPr>
                            <m:t>𝜼</m:t>
                          </m:r>
                        </m:e>
                        <m:sub>
                          <m:r>
                            <a:rPr kumimoji="1" lang="en-US" altLang="ja-JP" b="1" i="0" smtClean="0">
                              <a:latin typeface="Cambria Math"/>
                            </a:rPr>
                            <m:t>𝐅𝐄𝐋</m:t>
                          </m:r>
                        </m:sub>
                      </m:sSub>
                    </m:oMath>
                  </m:oMathPara>
                </a14:m>
                <a:endParaRPr kumimoji="1" lang="ja-JP" altLang="en-US" b="1" dirty="0"/>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rot="16200000">
                <a:off x="-137587" y="2349430"/>
                <a:ext cx="1272977" cy="369332"/>
              </a:xfrm>
              <a:prstGeom prst="rect">
                <a:avLst/>
              </a:prstGeom>
              <a:blipFill rotWithShape="1">
                <a:blip r:embed="rId4"/>
                <a:stretch>
                  <a:fillRect r="-6667"/>
                </a:stretch>
              </a:blipFill>
            </p:spPr>
            <p:txBody>
              <a:bodyPr/>
              <a:lstStyle/>
              <a:p>
                <a:r>
                  <a:rPr lang="ja-JP" altLang="en-US">
                    <a:noFill/>
                  </a:rPr>
                  <a:t> </a:t>
                </a:r>
              </a:p>
            </p:txBody>
          </p:sp>
        </mc:Fallback>
      </mc:AlternateContent>
      <p:cxnSp>
        <p:nvCxnSpPr>
          <p:cNvPr id="36" name="直線コネクタ 35"/>
          <p:cNvCxnSpPr/>
          <p:nvPr/>
        </p:nvCxnSpPr>
        <p:spPr>
          <a:xfrm>
            <a:off x="2339752" y="1751633"/>
            <a:ext cx="2880320" cy="0"/>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4644008" y="1700808"/>
            <a:ext cx="583814" cy="369332"/>
          </a:xfrm>
          <a:prstGeom prst="rect">
            <a:avLst/>
          </a:prstGeom>
          <a:noFill/>
        </p:spPr>
        <p:txBody>
          <a:bodyPr wrap="none" rtlCol="0">
            <a:spAutoFit/>
          </a:bodyPr>
          <a:lstStyle/>
          <a:p>
            <a:r>
              <a:rPr kumimoji="1" lang="en-US" altLang="ja-JP" b="1" dirty="0" smtClean="0">
                <a:solidFill>
                  <a:schemeClr val="bg1">
                    <a:lumMod val="50000"/>
                  </a:schemeClr>
                </a:solidFill>
              </a:rPr>
              <a:t>20%</a:t>
            </a:r>
            <a:endParaRPr kumimoji="1" lang="ja-JP" altLang="en-US" b="1" dirty="0">
              <a:solidFill>
                <a:schemeClr val="bg1">
                  <a:lumMod val="50000"/>
                </a:schemeClr>
              </a:solidFill>
            </a:endParaRPr>
          </a:p>
        </p:txBody>
      </p:sp>
      <p:sp>
        <p:nvSpPr>
          <p:cNvPr id="33" name="正方形/長方形 32"/>
          <p:cNvSpPr/>
          <p:nvPr/>
        </p:nvSpPr>
        <p:spPr>
          <a:xfrm>
            <a:off x="5604141" y="3659753"/>
            <a:ext cx="3491880" cy="646331"/>
          </a:xfrm>
          <a:prstGeom prst="rect">
            <a:avLst/>
          </a:prstGeom>
        </p:spPr>
        <p:txBody>
          <a:bodyPr wrap="square">
            <a:spAutoFit/>
          </a:bodyPr>
          <a:lstStyle/>
          <a:p>
            <a:r>
              <a:rPr lang="it-IT" altLang="ja-JP" dirty="0" smtClean="0">
                <a:solidFill>
                  <a:srgbClr val="3333FF"/>
                </a:solidFill>
              </a:rPr>
              <a:t>Ref: N. Piovella et al., PRE (1995)</a:t>
            </a:r>
          </a:p>
          <a:p>
            <a:r>
              <a:rPr lang="it-IT" altLang="ja-JP" dirty="0" smtClean="0">
                <a:solidFill>
                  <a:srgbClr val="3333FF"/>
                </a:solidFill>
              </a:rPr>
              <a:t>        P. Chaix et al., PRE (1999)</a:t>
            </a:r>
            <a:endParaRPr lang="ja-JP" altLang="en-US" dirty="0">
              <a:solidFill>
                <a:srgbClr val="3333FF"/>
              </a:solidFill>
            </a:endParaRPr>
          </a:p>
        </p:txBody>
      </p:sp>
      <p:sp>
        <p:nvSpPr>
          <p:cNvPr id="38" name="テキスト ボックス 37"/>
          <p:cNvSpPr txBox="1"/>
          <p:nvPr/>
        </p:nvSpPr>
        <p:spPr>
          <a:xfrm>
            <a:off x="2802734" y="3377898"/>
            <a:ext cx="2226379" cy="584775"/>
          </a:xfrm>
          <a:prstGeom prst="rect">
            <a:avLst/>
          </a:prstGeom>
          <a:noFill/>
        </p:spPr>
        <p:txBody>
          <a:bodyPr wrap="none" rtlCol="0">
            <a:spAutoFit/>
          </a:bodyPr>
          <a:lstStyle/>
          <a:p>
            <a:r>
              <a:rPr kumimoji="1" lang="en-US" altLang="ja-JP" sz="1600" b="1" dirty="0" smtClean="0">
                <a:solidFill>
                  <a:srgbClr val="339933"/>
                </a:solidFill>
              </a:rPr>
              <a:t>This region has not </a:t>
            </a:r>
          </a:p>
          <a:p>
            <a:r>
              <a:rPr kumimoji="1" lang="en-US" altLang="ja-JP" sz="1600" b="1" dirty="0" smtClean="0">
                <a:solidFill>
                  <a:srgbClr val="339933"/>
                </a:solidFill>
              </a:rPr>
              <a:t>been demonstrated yet.</a:t>
            </a:r>
            <a:endParaRPr kumimoji="1" lang="ja-JP" altLang="en-US" sz="1600" b="1" dirty="0">
              <a:solidFill>
                <a:srgbClr val="339933"/>
              </a:solidFill>
            </a:endParaRPr>
          </a:p>
        </p:txBody>
      </p:sp>
      <p:sp>
        <p:nvSpPr>
          <p:cNvPr id="39" name="星 4 38"/>
          <p:cNvSpPr/>
          <p:nvPr/>
        </p:nvSpPr>
        <p:spPr>
          <a:xfrm>
            <a:off x="3826520" y="1887141"/>
            <a:ext cx="385016" cy="385016"/>
          </a:xfrm>
          <a:prstGeom prst="star4">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星 4 41"/>
          <p:cNvSpPr/>
          <p:nvPr/>
        </p:nvSpPr>
        <p:spPr>
          <a:xfrm>
            <a:off x="2352452" y="2805760"/>
            <a:ext cx="385016" cy="385016"/>
          </a:xfrm>
          <a:prstGeom prst="star4">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星 4 42"/>
          <p:cNvSpPr/>
          <p:nvPr/>
        </p:nvSpPr>
        <p:spPr>
          <a:xfrm>
            <a:off x="1657066" y="3597903"/>
            <a:ext cx="385016" cy="385016"/>
          </a:xfrm>
          <a:prstGeom prst="star4">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5220072" y="1124744"/>
            <a:ext cx="327334" cy="461665"/>
          </a:xfrm>
          <a:prstGeom prst="rect">
            <a:avLst/>
          </a:prstGeom>
          <a:noFill/>
        </p:spPr>
        <p:txBody>
          <a:bodyPr wrap="none" rtlCol="0">
            <a:spAutoFit/>
          </a:bodyPr>
          <a:lstStyle/>
          <a:p>
            <a:r>
              <a:rPr lang="en-US" altLang="ja-JP" sz="2400" b="1" dirty="0">
                <a:solidFill>
                  <a:srgbClr val="3333FF"/>
                </a:solidFill>
              </a:rPr>
              <a:t>?</a:t>
            </a:r>
            <a:endParaRPr kumimoji="1" lang="ja-JP" altLang="en-US" sz="2400" b="1" dirty="0">
              <a:solidFill>
                <a:srgbClr val="3333FF"/>
              </a:solidFill>
            </a:endParaRPr>
          </a:p>
        </p:txBody>
      </p:sp>
      <p:sp>
        <p:nvSpPr>
          <p:cNvPr id="3" name="スライド番号プレースホルダー 2"/>
          <p:cNvSpPr>
            <a:spLocks noGrp="1"/>
          </p:cNvSpPr>
          <p:nvPr>
            <p:ph type="sldNum" sz="quarter" idx="12"/>
          </p:nvPr>
        </p:nvSpPr>
        <p:spPr/>
        <p:txBody>
          <a:bodyPr/>
          <a:lstStyle/>
          <a:p>
            <a:fld id="{93DA5BCA-C7FD-4808-8DD1-C6812122AEAF}" type="slidenum">
              <a:rPr kumimoji="1" lang="ja-JP" altLang="en-US" smtClean="0"/>
              <a:t>9</a:t>
            </a:fld>
            <a:endParaRPr kumimoji="1" lang="ja-JP" altLang="en-US"/>
          </a:p>
        </p:txBody>
      </p:sp>
      <p:sp>
        <p:nvSpPr>
          <p:cNvPr id="10" name="テキスト ボックス 9"/>
          <p:cNvSpPr txBox="1"/>
          <p:nvPr/>
        </p:nvSpPr>
        <p:spPr>
          <a:xfrm>
            <a:off x="5660294" y="1327782"/>
            <a:ext cx="3218366" cy="2308324"/>
          </a:xfrm>
          <a:prstGeom prst="rect">
            <a:avLst/>
          </a:prstGeom>
          <a:noFill/>
        </p:spPr>
        <p:txBody>
          <a:bodyPr wrap="square" rtlCol="0">
            <a:spAutoFit/>
          </a:bodyPr>
          <a:lstStyle/>
          <a:p>
            <a:r>
              <a:rPr lang="ja-JP" altLang="en-US" dirty="0" smtClean="0"/>
              <a:t>バンチ長が</a:t>
            </a:r>
            <a:r>
              <a:rPr lang="ja-JP" altLang="en-US" dirty="0"/>
              <a:t>スリッページ</a:t>
            </a:r>
            <a:r>
              <a:rPr lang="ja-JP" altLang="en-US" dirty="0" smtClean="0"/>
              <a:t>長よりも短い条件化では、</a:t>
            </a:r>
            <a:r>
              <a:rPr lang="en-US" altLang="ja-JP" dirty="0" smtClean="0"/>
              <a:t>FEL</a:t>
            </a:r>
            <a:r>
              <a:rPr lang="ja-JP" altLang="en-US" dirty="0" smtClean="0"/>
              <a:t>の引き出し効率</a:t>
            </a:r>
            <a:r>
              <a:rPr lang="en-US" altLang="ja-JP" dirty="0" err="1" smtClean="0">
                <a:latin typeface="Symbol" panose="05050102010706020507" pitchFamily="18" charset="2"/>
              </a:rPr>
              <a:t>h</a:t>
            </a:r>
            <a:r>
              <a:rPr lang="en-US" altLang="ja-JP" baseline="-25000" dirty="0" err="1" smtClean="0"/>
              <a:t>FEL</a:t>
            </a:r>
            <a:r>
              <a:rPr lang="ja-JP" altLang="en-US" dirty="0" smtClean="0"/>
              <a:t>は共振器損失とスリッページ長あたりのゲインにより決まる。</a:t>
            </a:r>
            <a:endParaRPr lang="en-US" altLang="ja-JP" dirty="0" smtClean="0"/>
          </a:p>
          <a:p>
            <a:r>
              <a:rPr kumimoji="1" lang="ja-JP" altLang="en-US" dirty="0" smtClean="0"/>
              <a:t>この際、パルス長は引き出し効率に反比例。</a:t>
            </a:r>
            <a:endParaRPr kumimoji="1" lang="en-US" altLang="ja-JP" dirty="0" smtClean="0"/>
          </a:p>
          <a:p>
            <a:pPr algn="ctr"/>
            <a:r>
              <a:rPr lang="ja-JP" altLang="en-US" b="1" dirty="0" smtClean="0"/>
              <a:t>高引き出し効率 </a:t>
            </a:r>
            <a:r>
              <a:rPr lang="en-US" altLang="ja-JP" b="1" dirty="0" smtClean="0"/>
              <a:t>= </a:t>
            </a:r>
            <a:r>
              <a:rPr lang="ja-JP" altLang="en-US" b="1" dirty="0" smtClean="0"/>
              <a:t>極短パルス</a:t>
            </a:r>
            <a:endParaRPr kumimoji="1" lang="ja-JP" altLang="en-US" b="1" dirty="0"/>
          </a:p>
        </p:txBody>
      </p:sp>
    </p:spTree>
    <p:extLst>
      <p:ext uri="{BB962C8B-B14F-4D97-AF65-F5344CB8AC3E}">
        <p14:creationId xmlns:p14="http://schemas.microsoft.com/office/powerpoint/2010/main" val="2202180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4099</TotalTime>
  <Words>1794</Words>
  <Application>Microsoft Office PowerPoint</Application>
  <PresentationFormat>画面に合わせる (4:3)</PresentationFormat>
  <Paragraphs>311</Paragraphs>
  <Slides>22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ＭＳ Ｐゴシック</vt:lpstr>
      <vt:lpstr>Arial</vt:lpstr>
      <vt:lpstr>Calibri</vt:lpstr>
      <vt:lpstr>Cambria Math</vt:lpstr>
      <vt:lpstr>Cooper Black</vt:lpstr>
      <vt:lpstr>Symbol</vt:lpstr>
      <vt:lpstr>Wingdings</vt:lpstr>
      <vt:lpstr>Office ​​テーマ</vt:lpstr>
      <vt:lpstr>KU-FELの大強度超短パルス発振に 向けた光陰極高周波電子銃増設計画</vt:lpstr>
      <vt:lpstr>背景</vt:lpstr>
      <vt:lpstr>背景</vt:lpstr>
      <vt:lpstr>背景</vt:lpstr>
      <vt:lpstr>FEL-HHGの基礎基盤技術の完成へ向けた開発要素</vt:lpstr>
      <vt:lpstr>HHG駆動に求められるパラメータ</vt:lpstr>
      <vt:lpstr>KU-FEL</vt:lpstr>
      <vt:lpstr>事業の前半にKU-FELで導入予定の装置・設備</vt:lpstr>
      <vt:lpstr>KU-FELにおける超短パルス大強度発振 に向けたアップグレード計画</vt:lpstr>
      <vt:lpstr>KU-FELにおける超短パルス大強度発振 に向けたアップグレード計画</vt:lpstr>
      <vt:lpstr>1次元シミュレーションの結果 (1-nC, 40 MeV, 3% loss, Ls = 2Lb, DE/E = 0%)</vt:lpstr>
      <vt:lpstr>新光陰極高周波電子銃設置場所</vt:lpstr>
      <vt:lpstr>目標スペックと導入装置</vt:lpstr>
      <vt:lpstr>検討状況１：電子銃</vt:lpstr>
      <vt:lpstr>ピルボックス v.s. 大モード分離 AbhayさんのD論より</vt:lpstr>
      <vt:lpstr>検討状況２：陰極励起レーザと陰極</vt:lpstr>
      <vt:lpstr>検討状況２：陰極励起レーザと陰極</vt:lpstr>
      <vt:lpstr>CsBr保護膜 on Cs-Te</vt:lpstr>
      <vt:lpstr>年次計画</vt:lpstr>
      <vt:lpstr>まとめ</vt:lpstr>
      <vt:lpstr>PowerPoint プレゼンテーション</vt:lpstr>
      <vt:lpstr>年次計画と将来展開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KU-FELの大強度超短パルス発振に 向けた光陰極高周波電子銃増設計画</dc:title>
  <dc:creator>zen</dc:creator>
  <cp:lastModifiedBy>Zen</cp:lastModifiedBy>
  <cp:revision>30</cp:revision>
  <dcterms:created xsi:type="dcterms:W3CDTF">2019-11-18T09:59:10Z</dcterms:created>
  <dcterms:modified xsi:type="dcterms:W3CDTF">2019-11-22T03:12:09Z</dcterms:modified>
</cp:coreProperties>
</file>