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3" r:id="rId6"/>
    <p:sldId id="271" r:id="rId7"/>
    <p:sldId id="272" r:id="rId8"/>
    <p:sldId id="273" r:id="rId9"/>
    <p:sldId id="274" r:id="rId10"/>
    <p:sldId id="275" r:id="rId11"/>
    <p:sldId id="276" r:id="rId12"/>
    <p:sldId id="261" r:id="rId13"/>
    <p:sldId id="277" r:id="rId14"/>
    <p:sldId id="279" r:id="rId15"/>
    <p:sldId id="262" r:id="rId16"/>
    <p:sldId id="265" r:id="rId17"/>
    <p:sldId id="270"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5" d="100"/>
          <a:sy n="85" d="100"/>
        </p:scale>
        <p:origin x="7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9AB149-E49B-4D32-836F-EEE2F313A210}"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73E58-22DC-450F-8F41-767CD5F3FD22}" type="slidenum">
              <a:rPr lang="en-US" smtClean="0"/>
              <a:t>‹#›</a:t>
            </a:fld>
            <a:endParaRPr lang="en-US"/>
          </a:p>
        </p:txBody>
      </p:sp>
    </p:spTree>
    <p:extLst>
      <p:ext uri="{BB962C8B-B14F-4D97-AF65-F5344CB8AC3E}">
        <p14:creationId xmlns:p14="http://schemas.microsoft.com/office/powerpoint/2010/main" val="218387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F6365-7FC5-4188-8B0B-EF5115FF209D}"/>
              </a:ext>
            </a:extLst>
          </p:cNvPr>
          <p:cNvSpPr>
            <a:spLocks noGrp="1"/>
          </p:cNvSpPr>
          <p:nvPr>
            <p:ph type="ctrTitle"/>
          </p:nvPr>
        </p:nvSpPr>
        <p:spPr>
          <a:xfrm>
            <a:off x="1524000" y="1122363"/>
            <a:ext cx="9144000" cy="2387600"/>
          </a:xfrm>
        </p:spPr>
        <p:txBody>
          <a:bodyPr anchor="b"/>
          <a:lstStyle>
            <a:lvl1pPr algn="ctr">
              <a:defRPr sz="6000" b="1">
                <a:solidFill>
                  <a:srgbClr val="0070C0"/>
                </a:solidFill>
              </a:defRPr>
            </a:lvl1pPr>
          </a:lstStyle>
          <a:p>
            <a:r>
              <a:rPr lang="en-US" dirty="0"/>
              <a:t>Click to edit Master title style</a:t>
            </a:r>
          </a:p>
        </p:txBody>
      </p:sp>
      <p:sp>
        <p:nvSpPr>
          <p:cNvPr id="3" name="Subtitle 2">
            <a:extLst>
              <a:ext uri="{FF2B5EF4-FFF2-40B4-BE49-F238E27FC236}">
                <a16:creationId xmlns:a16="http://schemas.microsoft.com/office/drawing/2014/main" id="{BADD3DC7-43CD-4430-848F-0F8E64242F25}"/>
              </a:ext>
            </a:extLst>
          </p:cNvPr>
          <p:cNvSpPr>
            <a:spLocks noGrp="1"/>
          </p:cNvSpPr>
          <p:nvPr>
            <p:ph type="subTitle" idx="1"/>
          </p:nvPr>
        </p:nvSpPr>
        <p:spPr>
          <a:xfrm>
            <a:off x="1524000" y="3602038"/>
            <a:ext cx="9144000" cy="1655762"/>
          </a:xfrm>
        </p:spPr>
        <p:txBody>
          <a:bodyPr/>
          <a:lstStyle>
            <a:lvl1pPr marL="0" indent="0" algn="ctr">
              <a:buNone/>
              <a:defRPr sz="2400" b="1">
                <a:solidFill>
                  <a:srgbClr val="00B05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BFF1949-DA62-4BD6-853C-6D483B6AA8AD}"/>
              </a:ext>
            </a:extLst>
          </p:cNvPr>
          <p:cNvSpPr>
            <a:spLocks noGrp="1"/>
          </p:cNvSpPr>
          <p:nvPr>
            <p:ph type="dt" sz="half" idx="10"/>
          </p:nvPr>
        </p:nvSpPr>
        <p:spPr/>
        <p:txBody>
          <a:bodyPr/>
          <a:lstStyle/>
          <a:p>
            <a:r>
              <a:rPr lang="en-US"/>
              <a:t>EIC User Group Meeting 2019</a:t>
            </a:r>
          </a:p>
        </p:txBody>
      </p:sp>
      <p:sp>
        <p:nvSpPr>
          <p:cNvPr id="5" name="Footer Placeholder 4">
            <a:extLst>
              <a:ext uri="{FF2B5EF4-FFF2-40B4-BE49-F238E27FC236}">
                <a16:creationId xmlns:a16="http://schemas.microsoft.com/office/drawing/2014/main" id="{4BE86BFC-6E56-4AD8-BD82-9A576C8AE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29A5B-3359-448B-9C13-4D22A93422E4}"/>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171122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1DA2-9E6E-47B4-95FE-F599810B39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6631D-2752-491F-9747-9601EF61F5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E07E8-3927-4E7F-88BB-66113BA46B18}"/>
              </a:ext>
            </a:extLst>
          </p:cNvPr>
          <p:cNvSpPr>
            <a:spLocks noGrp="1"/>
          </p:cNvSpPr>
          <p:nvPr>
            <p:ph type="dt" sz="half" idx="10"/>
          </p:nvPr>
        </p:nvSpPr>
        <p:spPr/>
        <p:txBody>
          <a:bodyPr/>
          <a:lstStyle/>
          <a:p>
            <a:r>
              <a:rPr lang="en-US"/>
              <a:t>EIC User Group Meeting 2019</a:t>
            </a:r>
          </a:p>
        </p:txBody>
      </p:sp>
      <p:sp>
        <p:nvSpPr>
          <p:cNvPr id="5" name="Footer Placeholder 4">
            <a:extLst>
              <a:ext uri="{FF2B5EF4-FFF2-40B4-BE49-F238E27FC236}">
                <a16:creationId xmlns:a16="http://schemas.microsoft.com/office/drawing/2014/main" id="{BC5F45CA-ABE1-496A-96D5-20DB8D5A2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2FDCC7-1616-4734-89ED-53FDED1E9B91}"/>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367490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820561-FD4D-4B91-839A-A31826CF70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E3ADB3-BEA3-4C71-966A-54F868AEE9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7A98C-090A-4123-95D5-D082635B41ED}"/>
              </a:ext>
            </a:extLst>
          </p:cNvPr>
          <p:cNvSpPr>
            <a:spLocks noGrp="1"/>
          </p:cNvSpPr>
          <p:nvPr>
            <p:ph type="dt" sz="half" idx="10"/>
          </p:nvPr>
        </p:nvSpPr>
        <p:spPr/>
        <p:txBody>
          <a:bodyPr/>
          <a:lstStyle/>
          <a:p>
            <a:r>
              <a:rPr lang="en-US"/>
              <a:t>EIC User Group Meeting 2019</a:t>
            </a:r>
          </a:p>
        </p:txBody>
      </p:sp>
      <p:sp>
        <p:nvSpPr>
          <p:cNvPr id="5" name="Footer Placeholder 4">
            <a:extLst>
              <a:ext uri="{FF2B5EF4-FFF2-40B4-BE49-F238E27FC236}">
                <a16:creationId xmlns:a16="http://schemas.microsoft.com/office/drawing/2014/main" id="{F09E4426-D869-4676-9A1E-8EAC5F1CA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6E716-68E7-4C91-9636-88530D5B8FA6}"/>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423973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43365-119C-425F-8AFC-C48320582D51}"/>
              </a:ext>
            </a:extLst>
          </p:cNvPr>
          <p:cNvSpPr>
            <a:spLocks noGrp="1"/>
          </p:cNvSpPr>
          <p:nvPr>
            <p:ph type="title"/>
          </p:nvPr>
        </p:nvSpPr>
        <p:spPr/>
        <p:txBody>
          <a:bodyPr/>
          <a:lstStyle>
            <a:lvl1pPr>
              <a:defRPr b="1">
                <a:solidFill>
                  <a:srgbClr val="0070C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3C37851-E762-4707-B075-F5EDA87F0FEF}"/>
              </a:ext>
            </a:extLst>
          </p:cNvPr>
          <p:cNvSpPr>
            <a:spLocks noGrp="1"/>
          </p:cNvSpPr>
          <p:nvPr>
            <p:ph idx="1"/>
          </p:nvPr>
        </p:nvSpPr>
        <p:spPr/>
        <p:txBody>
          <a:bodyPr/>
          <a:lstStyle>
            <a:lvl1pPr>
              <a:defRPr b="1">
                <a:solidFill>
                  <a:srgbClr val="00B050"/>
                </a:solidFill>
              </a:defRPr>
            </a:lvl1pPr>
            <a:lvl2pPr>
              <a:defRPr b="1">
                <a:solidFill>
                  <a:srgbClr val="00B0F0"/>
                </a:solidFill>
              </a:defRPr>
            </a:lvl2pPr>
            <a:lvl3pPr>
              <a:defRPr b="1">
                <a:solidFill>
                  <a:srgbClr val="FF000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D12D13-28A6-4954-AEA0-06733E699247}"/>
              </a:ext>
            </a:extLst>
          </p:cNvPr>
          <p:cNvSpPr>
            <a:spLocks noGrp="1"/>
          </p:cNvSpPr>
          <p:nvPr>
            <p:ph type="dt" sz="half" idx="10"/>
          </p:nvPr>
        </p:nvSpPr>
        <p:spPr/>
        <p:txBody>
          <a:bodyPr/>
          <a:lstStyle>
            <a:lvl1pPr>
              <a:defRPr/>
            </a:lvl1pPr>
          </a:lstStyle>
          <a:p>
            <a:r>
              <a:rPr lang="en-US"/>
              <a:t>EIC User Group Meeting 2019</a:t>
            </a:r>
            <a:endParaRPr lang="en-US" dirty="0"/>
          </a:p>
        </p:txBody>
      </p:sp>
      <p:sp>
        <p:nvSpPr>
          <p:cNvPr id="5" name="Footer Placeholder 4">
            <a:extLst>
              <a:ext uri="{FF2B5EF4-FFF2-40B4-BE49-F238E27FC236}">
                <a16:creationId xmlns:a16="http://schemas.microsoft.com/office/drawing/2014/main" id="{45B1C3E5-F09E-41A3-BB8A-341D11460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8442DE-D48A-44DA-9007-049D4BA4658A}"/>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3664020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2544A-9F7C-4792-B11E-24D8B1B3C3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5CC775-4851-47CC-AC2F-11F3B562F4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37EEA-0E1E-43E5-8CE1-F60F680BE76B}"/>
              </a:ext>
            </a:extLst>
          </p:cNvPr>
          <p:cNvSpPr>
            <a:spLocks noGrp="1"/>
          </p:cNvSpPr>
          <p:nvPr>
            <p:ph type="dt" sz="half" idx="10"/>
          </p:nvPr>
        </p:nvSpPr>
        <p:spPr/>
        <p:txBody>
          <a:bodyPr/>
          <a:lstStyle/>
          <a:p>
            <a:r>
              <a:rPr lang="en-US"/>
              <a:t>EIC User Group Meeting 2019</a:t>
            </a:r>
          </a:p>
        </p:txBody>
      </p:sp>
      <p:sp>
        <p:nvSpPr>
          <p:cNvPr id="5" name="Footer Placeholder 4">
            <a:extLst>
              <a:ext uri="{FF2B5EF4-FFF2-40B4-BE49-F238E27FC236}">
                <a16:creationId xmlns:a16="http://schemas.microsoft.com/office/drawing/2014/main" id="{525E68E4-D75D-488E-8953-113945715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46367D-B32A-4EBA-963D-2F514BC3A494}"/>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208433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0F4E0-F5B1-4871-8AFC-4A1A5266E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E0073-0DEC-4912-8B16-7AB436BED5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B1C3A2-9540-4D38-BC70-30E82A226D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519B65-D78C-4B64-B2B5-9D7145E3B762}"/>
              </a:ext>
            </a:extLst>
          </p:cNvPr>
          <p:cNvSpPr>
            <a:spLocks noGrp="1"/>
          </p:cNvSpPr>
          <p:nvPr>
            <p:ph type="dt" sz="half" idx="10"/>
          </p:nvPr>
        </p:nvSpPr>
        <p:spPr/>
        <p:txBody>
          <a:bodyPr/>
          <a:lstStyle/>
          <a:p>
            <a:r>
              <a:rPr lang="en-US"/>
              <a:t>EIC User Group Meeting 2019</a:t>
            </a:r>
          </a:p>
        </p:txBody>
      </p:sp>
      <p:sp>
        <p:nvSpPr>
          <p:cNvPr id="6" name="Footer Placeholder 5">
            <a:extLst>
              <a:ext uri="{FF2B5EF4-FFF2-40B4-BE49-F238E27FC236}">
                <a16:creationId xmlns:a16="http://schemas.microsoft.com/office/drawing/2014/main" id="{3ABE6E1D-4C3E-4A7A-A73A-1E625FD42B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FC7BB7-B9E9-4EDB-B910-FC0E3D915DCA}"/>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2137872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BC3A4-F07A-4E27-A6AE-32953A3CD1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3ABC6C-7041-49C8-9FEC-5D1E49AB71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9AB9DD-9C26-4927-BC08-B4C33AFDB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1CC8BA-F43B-468C-AD17-8E52CCC4D8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CA7746-6C27-46F9-B575-5334F655F5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A0D8E-6F86-4883-BA4C-4B050F8F0FE1}"/>
              </a:ext>
            </a:extLst>
          </p:cNvPr>
          <p:cNvSpPr>
            <a:spLocks noGrp="1"/>
          </p:cNvSpPr>
          <p:nvPr>
            <p:ph type="dt" sz="half" idx="10"/>
          </p:nvPr>
        </p:nvSpPr>
        <p:spPr/>
        <p:txBody>
          <a:bodyPr/>
          <a:lstStyle/>
          <a:p>
            <a:r>
              <a:rPr lang="en-US"/>
              <a:t>EIC User Group Meeting 2019</a:t>
            </a:r>
          </a:p>
        </p:txBody>
      </p:sp>
      <p:sp>
        <p:nvSpPr>
          <p:cNvPr id="8" name="Footer Placeholder 7">
            <a:extLst>
              <a:ext uri="{FF2B5EF4-FFF2-40B4-BE49-F238E27FC236}">
                <a16:creationId xmlns:a16="http://schemas.microsoft.com/office/drawing/2014/main" id="{B3E44987-BE68-4FDD-8725-E1472B586C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382969-09B6-4A9A-BFBD-C874B60159C2}"/>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381265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000E0-7467-45DD-8651-FDEB834EA1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42E93-EDCF-4F7F-BACD-ED9871E03A01}"/>
              </a:ext>
            </a:extLst>
          </p:cNvPr>
          <p:cNvSpPr>
            <a:spLocks noGrp="1"/>
          </p:cNvSpPr>
          <p:nvPr>
            <p:ph type="dt" sz="half" idx="10"/>
          </p:nvPr>
        </p:nvSpPr>
        <p:spPr/>
        <p:txBody>
          <a:bodyPr/>
          <a:lstStyle/>
          <a:p>
            <a:r>
              <a:rPr lang="en-US"/>
              <a:t>EIC User Group Meeting 2019</a:t>
            </a:r>
          </a:p>
        </p:txBody>
      </p:sp>
      <p:sp>
        <p:nvSpPr>
          <p:cNvPr id="4" name="Footer Placeholder 3">
            <a:extLst>
              <a:ext uri="{FF2B5EF4-FFF2-40B4-BE49-F238E27FC236}">
                <a16:creationId xmlns:a16="http://schemas.microsoft.com/office/drawing/2014/main" id="{B43A22C7-B89E-4512-98D6-8B4D97D898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E6D1B8-AF69-4C0D-B32B-9DBD718FD5AF}"/>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227886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6FF687-07A1-4CF6-A5AE-4A0D62BBFE7F}"/>
              </a:ext>
            </a:extLst>
          </p:cNvPr>
          <p:cNvSpPr>
            <a:spLocks noGrp="1"/>
          </p:cNvSpPr>
          <p:nvPr>
            <p:ph type="dt" sz="half" idx="10"/>
          </p:nvPr>
        </p:nvSpPr>
        <p:spPr/>
        <p:txBody>
          <a:bodyPr/>
          <a:lstStyle/>
          <a:p>
            <a:r>
              <a:rPr lang="en-US"/>
              <a:t>EIC User Group Meeting 2019</a:t>
            </a:r>
          </a:p>
        </p:txBody>
      </p:sp>
      <p:sp>
        <p:nvSpPr>
          <p:cNvPr id="3" name="Footer Placeholder 2">
            <a:extLst>
              <a:ext uri="{FF2B5EF4-FFF2-40B4-BE49-F238E27FC236}">
                <a16:creationId xmlns:a16="http://schemas.microsoft.com/office/drawing/2014/main" id="{48F4DF0E-2E0A-44F6-8101-0F6550A881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7D485F-2AA9-45CD-940C-88ACA99D516A}"/>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291670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0B10-A768-4BEF-BBEB-0599CD0F8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334B2E-83C2-4816-9CA4-ADB683A594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AD6666-0A5C-4AE5-ABC6-F159A7A3A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1D511A-CD8E-4CE9-B0D2-DDA31F3E10F0}"/>
              </a:ext>
            </a:extLst>
          </p:cNvPr>
          <p:cNvSpPr>
            <a:spLocks noGrp="1"/>
          </p:cNvSpPr>
          <p:nvPr>
            <p:ph type="dt" sz="half" idx="10"/>
          </p:nvPr>
        </p:nvSpPr>
        <p:spPr/>
        <p:txBody>
          <a:bodyPr/>
          <a:lstStyle/>
          <a:p>
            <a:r>
              <a:rPr lang="en-US"/>
              <a:t>EIC User Group Meeting 2019</a:t>
            </a:r>
          </a:p>
        </p:txBody>
      </p:sp>
      <p:sp>
        <p:nvSpPr>
          <p:cNvPr id="6" name="Footer Placeholder 5">
            <a:extLst>
              <a:ext uri="{FF2B5EF4-FFF2-40B4-BE49-F238E27FC236}">
                <a16:creationId xmlns:a16="http://schemas.microsoft.com/office/drawing/2014/main" id="{F0E1DA65-AE2B-4372-8FE0-D4FA701A7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9A828-545B-4A44-BD2B-D5A79A3C0AF7}"/>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318048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D52F-8941-4B46-AA94-A37C62E62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7552FB-6AF4-44DA-96E7-E7CBD2633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EA9E9D-C5D9-439D-A303-AE8858F75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C890F1-FF5F-4F02-A87A-274FBFCF7601}"/>
              </a:ext>
            </a:extLst>
          </p:cNvPr>
          <p:cNvSpPr>
            <a:spLocks noGrp="1"/>
          </p:cNvSpPr>
          <p:nvPr>
            <p:ph type="dt" sz="half" idx="10"/>
          </p:nvPr>
        </p:nvSpPr>
        <p:spPr/>
        <p:txBody>
          <a:bodyPr/>
          <a:lstStyle/>
          <a:p>
            <a:r>
              <a:rPr lang="en-US"/>
              <a:t>EIC User Group Meeting 2019</a:t>
            </a:r>
          </a:p>
        </p:txBody>
      </p:sp>
      <p:sp>
        <p:nvSpPr>
          <p:cNvPr id="6" name="Footer Placeholder 5">
            <a:extLst>
              <a:ext uri="{FF2B5EF4-FFF2-40B4-BE49-F238E27FC236}">
                <a16:creationId xmlns:a16="http://schemas.microsoft.com/office/drawing/2014/main" id="{0BBE6613-B792-44F2-8EFE-A9D3AB0AB3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872164-257E-4DEA-BFED-88D9EBBAD530}"/>
              </a:ext>
            </a:extLst>
          </p:cNvPr>
          <p:cNvSpPr>
            <a:spLocks noGrp="1"/>
          </p:cNvSpPr>
          <p:nvPr>
            <p:ph type="sldNum" sz="quarter" idx="12"/>
          </p:nvPr>
        </p:nvSpPr>
        <p:spPr/>
        <p:txBody>
          <a:bodyPr/>
          <a:lstStyle/>
          <a:p>
            <a:fld id="{B281EE48-3085-4586-AB20-51A836D75244}" type="slidenum">
              <a:rPr lang="en-US" smtClean="0"/>
              <a:t>‹#›</a:t>
            </a:fld>
            <a:endParaRPr lang="en-US"/>
          </a:p>
        </p:txBody>
      </p:sp>
    </p:spTree>
    <p:extLst>
      <p:ext uri="{BB962C8B-B14F-4D97-AF65-F5344CB8AC3E}">
        <p14:creationId xmlns:p14="http://schemas.microsoft.com/office/powerpoint/2010/main" val="2123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762FA8-666B-46D5-8B90-EC994B57BC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1F81F1-5978-4D7E-898A-0487BB9347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8C25A-E14E-4D10-AD69-2986E1D8A1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EIC User Group Meeting 2019</a:t>
            </a:r>
          </a:p>
        </p:txBody>
      </p:sp>
      <p:sp>
        <p:nvSpPr>
          <p:cNvPr id="5" name="Footer Placeholder 4">
            <a:extLst>
              <a:ext uri="{FF2B5EF4-FFF2-40B4-BE49-F238E27FC236}">
                <a16:creationId xmlns:a16="http://schemas.microsoft.com/office/drawing/2014/main" id="{73F64E9F-B5BD-4868-ADF2-EEEA0DFAE9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3B293A-9C08-4A90-95AF-002FA228E3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1EE48-3085-4586-AB20-51A836D75244}" type="slidenum">
              <a:rPr lang="en-US" smtClean="0"/>
              <a:t>‹#›</a:t>
            </a:fld>
            <a:endParaRPr lang="en-US"/>
          </a:p>
        </p:txBody>
      </p:sp>
    </p:spTree>
    <p:extLst>
      <p:ext uri="{BB962C8B-B14F-4D97-AF65-F5344CB8AC3E}">
        <p14:creationId xmlns:p14="http://schemas.microsoft.com/office/powerpoint/2010/main" val="863323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A5B4A-52E0-4D99-AABA-FBAC362754F7}"/>
              </a:ext>
            </a:extLst>
          </p:cNvPr>
          <p:cNvSpPr>
            <a:spLocks noGrp="1"/>
          </p:cNvSpPr>
          <p:nvPr>
            <p:ph type="ctrTitle"/>
          </p:nvPr>
        </p:nvSpPr>
        <p:spPr/>
        <p:txBody>
          <a:bodyPr/>
          <a:lstStyle/>
          <a:p>
            <a:r>
              <a:rPr lang="en-US" dirty="0"/>
              <a:t>Machine Detector Interface Issues</a:t>
            </a:r>
          </a:p>
        </p:txBody>
      </p:sp>
      <p:sp>
        <p:nvSpPr>
          <p:cNvPr id="3" name="Subtitle 2">
            <a:extLst>
              <a:ext uri="{FF2B5EF4-FFF2-40B4-BE49-F238E27FC236}">
                <a16:creationId xmlns:a16="http://schemas.microsoft.com/office/drawing/2014/main" id="{49C3C5FA-7597-4FB5-B054-9B5A09A89CE5}"/>
              </a:ext>
            </a:extLst>
          </p:cNvPr>
          <p:cNvSpPr>
            <a:spLocks noGrp="1"/>
          </p:cNvSpPr>
          <p:nvPr>
            <p:ph type="subTitle" idx="1"/>
          </p:nvPr>
        </p:nvSpPr>
        <p:spPr/>
        <p:txBody>
          <a:bodyPr>
            <a:normAutofit lnSpcReduction="10000"/>
          </a:bodyPr>
          <a:lstStyle/>
          <a:p>
            <a:r>
              <a:rPr lang="en-US" dirty="0"/>
              <a:t>Mike Sullivan</a:t>
            </a:r>
          </a:p>
          <a:p>
            <a:r>
              <a:rPr lang="en-US" dirty="0"/>
              <a:t>KEK Accelerator Workshop 2020</a:t>
            </a:r>
          </a:p>
          <a:p>
            <a:r>
              <a:rPr lang="en-US" dirty="0"/>
              <a:t>January 30-31</a:t>
            </a:r>
          </a:p>
          <a:p>
            <a:r>
              <a:rPr lang="en-US" dirty="0"/>
              <a:t>KEK, Japan </a:t>
            </a:r>
          </a:p>
        </p:txBody>
      </p:sp>
      <p:sp>
        <p:nvSpPr>
          <p:cNvPr id="4" name="Slide Number Placeholder 3">
            <a:extLst>
              <a:ext uri="{FF2B5EF4-FFF2-40B4-BE49-F238E27FC236}">
                <a16:creationId xmlns:a16="http://schemas.microsoft.com/office/drawing/2014/main" id="{D55AC83D-F500-46A8-AA99-43E07B5A76EA}"/>
              </a:ext>
            </a:extLst>
          </p:cNvPr>
          <p:cNvSpPr>
            <a:spLocks noGrp="1"/>
          </p:cNvSpPr>
          <p:nvPr>
            <p:ph type="sldNum" sz="quarter" idx="12"/>
          </p:nvPr>
        </p:nvSpPr>
        <p:spPr/>
        <p:txBody>
          <a:bodyPr/>
          <a:lstStyle/>
          <a:p>
            <a:fld id="{B281EE48-3085-4586-AB20-51A836D75244}" type="slidenum">
              <a:rPr lang="en-US" smtClean="0"/>
              <a:t>1</a:t>
            </a:fld>
            <a:endParaRPr lang="en-US"/>
          </a:p>
        </p:txBody>
      </p:sp>
    </p:spTree>
    <p:extLst>
      <p:ext uri="{BB962C8B-B14F-4D97-AF65-F5344CB8AC3E}">
        <p14:creationId xmlns:p14="http://schemas.microsoft.com/office/powerpoint/2010/main" val="413720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6374D-FE47-41A3-B832-DD33B6DD4CA8}"/>
              </a:ext>
            </a:extLst>
          </p:cNvPr>
          <p:cNvSpPr>
            <a:spLocks noGrp="1"/>
          </p:cNvSpPr>
          <p:nvPr>
            <p:ph type="title"/>
          </p:nvPr>
        </p:nvSpPr>
        <p:spPr>
          <a:xfrm>
            <a:off x="52780" y="145961"/>
            <a:ext cx="2689942" cy="2716321"/>
          </a:xfrm>
        </p:spPr>
        <p:txBody>
          <a:bodyPr>
            <a:normAutofit/>
          </a:bodyPr>
          <a:lstStyle/>
          <a:p>
            <a:r>
              <a:rPr lang="en-US" sz="3600" dirty="0"/>
              <a:t>Some</a:t>
            </a:r>
            <a:br>
              <a:rPr lang="en-US" sz="3600" dirty="0"/>
            </a:br>
            <a:r>
              <a:rPr lang="en-US" sz="3600" dirty="0"/>
              <a:t>Non-gaussian Beam Tail Distributions</a:t>
            </a:r>
          </a:p>
        </p:txBody>
      </p:sp>
      <p:sp>
        <p:nvSpPr>
          <p:cNvPr id="4" name="Slide Number Placeholder 3">
            <a:extLst>
              <a:ext uri="{FF2B5EF4-FFF2-40B4-BE49-F238E27FC236}">
                <a16:creationId xmlns:a16="http://schemas.microsoft.com/office/drawing/2014/main" id="{609A7F89-D8B0-4C21-B6EF-B95109A8BC1C}"/>
              </a:ext>
            </a:extLst>
          </p:cNvPr>
          <p:cNvSpPr>
            <a:spLocks noGrp="1"/>
          </p:cNvSpPr>
          <p:nvPr>
            <p:ph type="sldNum" sz="quarter" idx="12"/>
          </p:nvPr>
        </p:nvSpPr>
        <p:spPr/>
        <p:txBody>
          <a:bodyPr/>
          <a:lstStyle/>
          <a:p>
            <a:fld id="{B281EE48-3085-4586-AB20-51A836D75244}" type="slidenum">
              <a:rPr lang="en-US" smtClean="0"/>
              <a:t>10</a:t>
            </a:fld>
            <a:endParaRPr lang="en-US"/>
          </a:p>
        </p:txBody>
      </p:sp>
      <p:grpSp>
        <p:nvGrpSpPr>
          <p:cNvPr id="5" name="Group 4">
            <a:extLst>
              <a:ext uri="{FF2B5EF4-FFF2-40B4-BE49-F238E27FC236}">
                <a16:creationId xmlns:a16="http://schemas.microsoft.com/office/drawing/2014/main" id="{A7D491A4-6BAA-4C9A-B0D6-B9065B600A5B}"/>
              </a:ext>
            </a:extLst>
          </p:cNvPr>
          <p:cNvGrpSpPr/>
          <p:nvPr/>
        </p:nvGrpSpPr>
        <p:grpSpPr>
          <a:xfrm>
            <a:off x="2585156" y="451556"/>
            <a:ext cx="9485961" cy="5904794"/>
            <a:chOff x="1053291" y="584790"/>
            <a:chExt cx="9708315" cy="6060559"/>
          </a:xfrm>
        </p:grpSpPr>
        <p:grpSp>
          <p:nvGrpSpPr>
            <p:cNvPr id="6" name="Group 5">
              <a:extLst>
                <a:ext uri="{FF2B5EF4-FFF2-40B4-BE49-F238E27FC236}">
                  <a16:creationId xmlns:a16="http://schemas.microsoft.com/office/drawing/2014/main" id="{3A86A559-6DA0-486D-9835-96C0E15AF645}"/>
                </a:ext>
              </a:extLst>
            </p:cNvPr>
            <p:cNvGrpSpPr/>
            <p:nvPr/>
          </p:nvGrpSpPr>
          <p:grpSpPr>
            <a:xfrm>
              <a:off x="1053291" y="584790"/>
              <a:ext cx="9708315" cy="6060559"/>
              <a:chOff x="1053291" y="584790"/>
              <a:chExt cx="9708315" cy="6060559"/>
            </a:xfrm>
          </p:grpSpPr>
          <p:pic>
            <p:nvPicPr>
              <p:cNvPr id="15" name="Picture 14">
                <a:extLst>
                  <a:ext uri="{FF2B5EF4-FFF2-40B4-BE49-F238E27FC236}">
                    <a16:creationId xmlns:a16="http://schemas.microsoft.com/office/drawing/2014/main" id="{48ABD864-3C78-45A6-AC2D-46835F97E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91" y="584791"/>
                <a:ext cx="4665605" cy="6060558"/>
              </a:xfrm>
              <a:prstGeom prst="rect">
                <a:avLst/>
              </a:prstGeom>
            </p:spPr>
          </p:pic>
          <p:pic>
            <p:nvPicPr>
              <p:cNvPr id="16" name="Picture 15">
                <a:extLst>
                  <a:ext uri="{FF2B5EF4-FFF2-40B4-BE49-F238E27FC236}">
                    <a16:creationId xmlns:a16="http://schemas.microsoft.com/office/drawing/2014/main" id="{452F894B-25D8-4A5B-BA23-031C752B2A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584790"/>
                <a:ext cx="4665606" cy="6060559"/>
              </a:xfrm>
              <a:prstGeom prst="rect">
                <a:avLst/>
              </a:prstGeom>
            </p:spPr>
          </p:pic>
        </p:grpSp>
        <p:cxnSp>
          <p:nvCxnSpPr>
            <p:cNvPr id="7" name="Straight Arrow Connector 6">
              <a:extLst>
                <a:ext uri="{FF2B5EF4-FFF2-40B4-BE49-F238E27FC236}">
                  <a16:creationId xmlns:a16="http://schemas.microsoft.com/office/drawing/2014/main" id="{69E78501-F245-4D7A-9976-A08F7D16165B}"/>
                </a:ext>
              </a:extLst>
            </p:cNvPr>
            <p:cNvCxnSpPr/>
            <p:nvPr/>
          </p:nvCxnSpPr>
          <p:spPr>
            <a:xfrm flipH="1">
              <a:off x="3125972" y="1988288"/>
              <a:ext cx="967563" cy="8612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44C1508-819E-4212-8137-1AA17D0D3CF4}"/>
                </a:ext>
              </a:extLst>
            </p:cNvPr>
            <p:cNvCxnSpPr/>
            <p:nvPr/>
          </p:nvCxnSpPr>
          <p:spPr>
            <a:xfrm flipH="1">
              <a:off x="8254409" y="1779181"/>
              <a:ext cx="967563" cy="8612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8EFEC18-77F0-4D5F-8E25-95EB619D96A1}"/>
                </a:ext>
              </a:extLst>
            </p:cNvPr>
            <p:cNvSpPr txBox="1"/>
            <p:nvPr/>
          </p:nvSpPr>
          <p:spPr>
            <a:xfrm>
              <a:off x="3213796" y="1341957"/>
              <a:ext cx="1838688" cy="663381"/>
            </a:xfrm>
            <a:prstGeom prst="rect">
              <a:avLst/>
            </a:prstGeom>
            <a:noFill/>
          </p:spPr>
          <p:txBody>
            <a:bodyPr wrap="square" rtlCol="0">
              <a:spAutoFit/>
            </a:bodyPr>
            <a:lstStyle/>
            <a:p>
              <a:pPr algn="ctr"/>
              <a:r>
                <a:rPr lang="en-US" dirty="0"/>
                <a:t>Suggested early  KEK beam tail</a:t>
              </a:r>
            </a:p>
          </p:txBody>
        </p:sp>
        <p:sp>
          <p:nvSpPr>
            <p:cNvPr id="10" name="TextBox 9">
              <a:extLst>
                <a:ext uri="{FF2B5EF4-FFF2-40B4-BE49-F238E27FC236}">
                  <a16:creationId xmlns:a16="http://schemas.microsoft.com/office/drawing/2014/main" id="{107FCC67-98F5-468E-AC3F-230B29E0C8DA}"/>
                </a:ext>
              </a:extLst>
            </p:cNvPr>
            <p:cNvSpPr txBox="1"/>
            <p:nvPr/>
          </p:nvSpPr>
          <p:spPr>
            <a:xfrm>
              <a:off x="8239570" y="1091447"/>
              <a:ext cx="1730027" cy="663381"/>
            </a:xfrm>
            <a:prstGeom prst="rect">
              <a:avLst/>
            </a:prstGeom>
            <a:noFill/>
          </p:spPr>
          <p:txBody>
            <a:bodyPr wrap="square" rtlCol="0">
              <a:spAutoFit/>
            </a:bodyPr>
            <a:lstStyle/>
            <a:p>
              <a:pPr algn="ctr"/>
              <a:r>
                <a:rPr lang="en-US" dirty="0"/>
                <a:t>Suggested early KEK beam tail</a:t>
              </a:r>
            </a:p>
          </p:txBody>
        </p:sp>
        <p:sp>
          <p:nvSpPr>
            <p:cNvPr id="11" name="TextBox 10">
              <a:extLst>
                <a:ext uri="{FF2B5EF4-FFF2-40B4-BE49-F238E27FC236}">
                  <a16:creationId xmlns:a16="http://schemas.microsoft.com/office/drawing/2014/main" id="{E5B53E39-BC0F-485E-821A-5A8C8D87941D}"/>
                </a:ext>
              </a:extLst>
            </p:cNvPr>
            <p:cNvSpPr txBox="1"/>
            <p:nvPr/>
          </p:nvSpPr>
          <p:spPr>
            <a:xfrm>
              <a:off x="3479527" y="2916703"/>
              <a:ext cx="1572958" cy="663381"/>
            </a:xfrm>
            <a:prstGeom prst="rect">
              <a:avLst/>
            </a:prstGeom>
            <a:noFill/>
          </p:spPr>
          <p:txBody>
            <a:bodyPr wrap="square" rtlCol="0">
              <a:spAutoFit/>
            </a:bodyPr>
            <a:lstStyle/>
            <a:p>
              <a:pPr algn="ctr"/>
              <a:r>
                <a:rPr lang="en-US" dirty="0"/>
                <a:t>Possible later beam tail</a:t>
              </a:r>
            </a:p>
          </p:txBody>
        </p:sp>
        <p:cxnSp>
          <p:nvCxnSpPr>
            <p:cNvPr id="12" name="Straight Arrow Connector 11">
              <a:extLst>
                <a:ext uri="{FF2B5EF4-FFF2-40B4-BE49-F238E27FC236}">
                  <a16:creationId xmlns:a16="http://schemas.microsoft.com/office/drawing/2014/main" id="{ABF8083C-E0CB-4803-8C01-AB9ACC85E7F3}"/>
                </a:ext>
              </a:extLst>
            </p:cNvPr>
            <p:cNvCxnSpPr/>
            <p:nvPr/>
          </p:nvCxnSpPr>
          <p:spPr>
            <a:xfrm flipH="1">
              <a:off x="3125972" y="3495857"/>
              <a:ext cx="967563" cy="8612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39A1865-2F18-4FD9-A38E-77C4F9EAD871}"/>
                </a:ext>
              </a:extLst>
            </p:cNvPr>
            <p:cNvCxnSpPr/>
            <p:nvPr/>
          </p:nvCxnSpPr>
          <p:spPr>
            <a:xfrm flipH="1">
              <a:off x="8615916" y="2973572"/>
              <a:ext cx="967563" cy="8612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72E572F-AF2B-401C-9E6C-6D621133275A}"/>
                </a:ext>
              </a:extLst>
            </p:cNvPr>
            <p:cNvSpPr txBox="1"/>
            <p:nvPr/>
          </p:nvSpPr>
          <p:spPr>
            <a:xfrm>
              <a:off x="8817246" y="2327241"/>
              <a:ext cx="1484905" cy="663381"/>
            </a:xfrm>
            <a:prstGeom prst="rect">
              <a:avLst/>
            </a:prstGeom>
            <a:noFill/>
          </p:spPr>
          <p:txBody>
            <a:bodyPr wrap="square" rtlCol="0">
              <a:spAutoFit/>
            </a:bodyPr>
            <a:lstStyle/>
            <a:p>
              <a:pPr algn="ctr"/>
              <a:r>
                <a:rPr lang="en-US" dirty="0"/>
                <a:t>Possible later  beam tail</a:t>
              </a:r>
            </a:p>
          </p:txBody>
        </p:sp>
      </p:grpSp>
      <p:sp>
        <p:nvSpPr>
          <p:cNvPr id="29" name="TextBox 28">
            <a:extLst>
              <a:ext uri="{FF2B5EF4-FFF2-40B4-BE49-F238E27FC236}">
                <a16:creationId xmlns:a16="http://schemas.microsoft.com/office/drawing/2014/main" id="{DC188206-C0DA-4F20-9CF1-3EF3D015543C}"/>
              </a:ext>
            </a:extLst>
          </p:cNvPr>
          <p:cNvSpPr txBox="1"/>
          <p:nvPr/>
        </p:nvSpPr>
        <p:spPr>
          <a:xfrm>
            <a:off x="3459221" y="3013828"/>
            <a:ext cx="1069788" cy="369332"/>
          </a:xfrm>
          <a:prstGeom prst="rect">
            <a:avLst/>
          </a:prstGeom>
          <a:noFill/>
        </p:spPr>
        <p:txBody>
          <a:bodyPr wrap="square" rtlCol="0">
            <a:spAutoFit/>
          </a:bodyPr>
          <a:lstStyle/>
          <a:p>
            <a:pPr algn="ctr"/>
            <a:r>
              <a:rPr lang="en-US" dirty="0"/>
              <a:t>Gaussian</a:t>
            </a:r>
          </a:p>
        </p:txBody>
      </p:sp>
      <p:cxnSp>
        <p:nvCxnSpPr>
          <p:cNvPr id="30" name="Straight Arrow Connector 29">
            <a:extLst>
              <a:ext uri="{FF2B5EF4-FFF2-40B4-BE49-F238E27FC236}">
                <a16:creationId xmlns:a16="http://schemas.microsoft.com/office/drawing/2014/main" id="{9C74C009-FB8A-4EB2-8D75-FCFB2F5EA75D}"/>
              </a:ext>
            </a:extLst>
          </p:cNvPr>
          <p:cNvCxnSpPr>
            <a:cxnSpLocks/>
          </p:cNvCxnSpPr>
          <p:nvPr/>
        </p:nvCxnSpPr>
        <p:spPr>
          <a:xfrm flipH="1">
            <a:off x="3544711" y="3296264"/>
            <a:ext cx="478660" cy="5532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135F800-1005-425F-9731-27B73FC1EE95}"/>
              </a:ext>
            </a:extLst>
          </p:cNvPr>
          <p:cNvSpPr txBox="1"/>
          <p:nvPr/>
        </p:nvSpPr>
        <p:spPr>
          <a:xfrm>
            <a:off x="8210940" y="3083515"/>
            <a:ext cx="1069788" cy="369332"/>
          </a:xfrm>
          <a:prstGeom prst="rect">
            <a:avLst/>
          </a:prstGeom>
          <a:noFill/>
        </p:spPr>
        <p:txBody>
          <a:bodyPr wrap="square" rtlCol="0">
            <a:spAutoFit/>
          </a:bodyPr>
          <a:lstStyle/>
          <a:p>
            <a:pPr algn="ctr"/>
            <a:r>
              <a:rPr lang="en-US" dirty="0"/>
              <a:t>Gaussian</a:t>
            </a:r>
          </a:p>
        </p:txBody>
      </p:sp>
      <p:cxnSp>
        <p:nvCxnSpPr>
          <p:cNvPr id="33" name="Straight Arrow Connector 32">
            <a:extLst>
              <a:ext uri="{FF2B5EF4-FFF2-40B4-BE49-F238E27FC236}">
                <a16:creationId xmlns:a16="http://schemas.microsoft.com/office/drawing/2014/main" id="{272628A2-11C2-4970-8822-A26EE4040BEE}"/>
              </a:ext>
            </a:extLst>
          </p:cNvPr>
          <p:cNvCxnSpPr>
            <a:cxnSpLocks/>
          </p:cNvCxnSpPr>
          <p:nvPr/>
        </p:nvCxnSpPr>
        <p:spPr>
          <a:xfrm flipH="1">
            <a:off x="8210940" y="3369867"/>
            <a:ext cx="478660" cy="5532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B7F9974-4766-441A-B017-FF08FEEB8282}"/>
              </a:ext>
            </a:extLst>
          </p:cNvPr>
          <p:cNvSpPr txBox="1"/>
          <p:nvPr/>
        </p:nvSpPr>
        <p:spPr>
          <a:xfrm>
            <a:off x="293511" y="2884554"/>
            <a:ext cx="2314211" cy="2308324"/>
          </a:xfrm>
          <a:prstGeom prst="rect">
            <a:avLst/>
          </a:prstGeom>
          <a:noFill/>
        </p:spPr>
        <p:txBody>
          <a:bodyPr wrap="square" rtlCol="0">
            <a:spAutoFit/>
          </a:bodyPr>
          <a:lstStyle/>
          <a:p>
            <a:r>
              <a:rPr lang="en-US" sz="2400" b="1" dirty="0"/>
              <a:t>The larger beam tail distribution has about 3.5% of the total particles of the bunch</a:t>
            </a:r>
          </a:p>
        </p:txBody>
      </p:sp>
    </p:spTree>
    <p:extLst>
      <p:ext uri="{BB962C8B-B14F-4D97-AF65-F5344CB8AC3E}">
        <p14:creationId xmlns:p14="http://schemas.microsoft.com/office/powerpoint/2010/main" val="2808334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CBBE-6032-46EA-AB52-E6B9F1094E31}"/>
              </a:ext>
            </a:extLst>
          </p:cNvPr>
          <p:cNvSpPr>
            <a:spLocks noGrp="1"/>
          </p:cNvSpPr>
          <p:nvPr>
            <p:ph type="title"/>
          </p:nvPr>
        </p:nvSpPr>
        <p:spPr>
          <a:xfrm>
            <a:off x="838200" y="137759"/>
            <a:ext cx="10515600" cy="1325563"/>
          </a:xfrm>
        </p:spPr>
        <p:txBody>
          <a:bodyPr/>
          <a:lstStyle/>
          <a:p>
            <a:r>
              <a:rPr lang="en-US" dirty="0"/>
              <a:t>Beam Tails (4)</a:t>
            </a:r>
          </a:p>
        </p:txBody>
      </p:sp>
      <p:sp>
        <p:nvSpPr>
          <p:cNvPr id="3" name="Content Placeholder 2">
            <a:extLst>
              <a:ext uri="{FF2B5EF4-FFF2-40B4-BE49-F238E27FC236}">
                <a16:creationId xmlns:a16="http://schemas.microsoft.com/office/drawing/2014/main" id="{EB73B1D1-C793-4579-8B72-D833E8D026A1}"/>
              </a:ext>
            </a:extLst>
          </p:cNvPr>
          <p:cNvSpPr>
            <a:spLocks noGrp="1"/>
          </p:cNvSpPr>
          <p:nvPr>
            <p:ph idx="1"/>
          </p:nvPr>
        </p:nvSpPr>
        <p:spPr>
          <a:xfrm>
            <a:off x="838200" y="1230489"/>
            <a:ext cx="10515600" cy="5125861"/>
          </a:xfrm>
        </p:spPr>
        <p:txBody>
          <a:bodyPr>
            <a:normAutofit fontScale="92500"/>
          </a:bodyPr>
          <a:lstStyle/>
          <a:p>
            <a:r>
              <a:rPr lang="en-US" dirty="0"/>
              <a:t>As the initial outgassing diminishes and the beam lifetime increases the accelerator team can start raising the beam currents</a:t>
            </a:r>
          </a:p>
          <a:p>
            <a:pPr lvl="1"/>
            <a:r>
              <a:rPr lang="en-US" dirty="0"/>
              <a:t>This, of course, increases the outgassing again and a balance must be struck to keep the backgrounds at an acceptable level for data taking</a:t>
            </a:r>
          </a:p>
          <a:p>
            <a:pPr lvl="1"/>
            <a:r>
              <a:rPr lang="en-US" dirty="0"/>
              <a:t>As the currents increase so do the other beam particle perturbation terms	</a:t>
            </a:r>
          </a:p>
          <a:p>
            <a:pPr lvl="2"/>
            <a:r>
              <a:rPr lang="en-US" dirty="0"/>
              <a:t>The luminosity contribution increases as the </a:t>
            </a:r>
            <a:r>
              <a:rPr lang="en-US" dirty="0" err="1"/>
              <a:t>lumi</a:t>
            </a:r>
            <a:r>
              <a:rPr lang="en-US" dirty="0"/>
              <a:t> goes up </a:t>
            </a:r>
            <a:r>
              <a:rPr lang="en-US" dirty="0">
                <a:solidFill>
                  <a:srgbClr val="0070C0"/>
                </a:solidFill>
              </a:rPr>
              <a:t>(this one we want!!)</a:t>
            </a:r>
          </a:p>
          <a:p>
            <a:pPr lvl="2"/>
            <a:r>
              <a:rPr lang="en-US" dirty="0"/>
              <a:t>The Touschek lifetime can drop – increasing the background from this source</a:t>
            </a:r>
          </a:p>
          <a:p>
            <a:pPr lvl="2"/>
            <a:r>
              <a:rPr lang="en-US" dirty="0"/>
              <a:t>Beam-beam effects become important</a:t>
            </a:r>
          </a:p>
          <a:p>
            <a:pPr lvl="2"/>
            <a:r>
              <a:rPr lang="en-US" dirty="0"/>
              <a:t>Even beamstrahlung can become important</a:t>
            </a:r>
          </a:p>
          <a:p>
            <a:r>
              <a:rPr lang="en-US" dirty="0"/>
              <a:t>As the machine performance improves the initial sources of non-gaussian particles diminishes but new sources become larger and more important</a:t>
            </a:r>
          </a:p>
          <a:p>
            <a:r>
              <a:rPr lang="en-US" dirty="0"/>
              <a:t>So, there is </a:t>
            </a:r>
            <a:r>
              <a:rPr lang="en-US" dirty="0">
                <a:solidFill>
                  <a:srgbClr val="0070C0"/>
                </a:solidFill>
              </a:rPr>
              <a:t>always</a:t>
            </a:r>
            <a:r>
              <a:rPr lang="en-US" dirty="0"/>
              <a:t> a non-gaussian beam tail distribution in the machine</a:t>
            </a:r>
          </a:p>
          <a:p>
            <a:pPr lvl="2"/>
            <a:r>
              <a:rPr lang="en-US" dirty="0"/>
              <a:t>Especially in high current rings</a:t>
            </a:r>
          </a:p>
        </p:txBody>
      </p:sp>
      <p:sp>
        <p:nvSpPr>
          <p:cNvPr id="4" name="Slide Number Placeholder 3">
            <a:extLst>
              <a:ext uri="{FF2B5EF4-FFF2-40B4-BE49-F238E27FC236}">
                <a16:creationId xmlns:a16="http://schemas.microsoft.com/office/drawing/2014/main" id="{1F1149DB-8EFC-4A76-A6C1-DAF1D285F307}"/>
              </a:ext>
            </a:extLst>
          </p:cNvPr>
          <p:cNvSpPr>
            <a:spLocks noGrp="1"/>
          </p:cNvSpPr>
          <p:nvPr>
            <p:ph type="sldNum" sz="quarter" idx="12"/>
          </p:nvPr>
        </p:nvSpPr>
        <p:spPr/>
        <p:txBody>
          <a:bodyPr/>
          <a:lstStyle/>
          <a:p>
            <a:fld id="{B281EE48-3085-4586-AB20-51A836D75244}" type="slidenum">
              <a:rPr lang="en-US" smtClean="0"/>
              <a:t>11</a:t>
            </a:fld>
            <a:endParaRPr lang="en-US"/>
          </a:p>
        </p:txBody>
      </p:sp>
    </p:spTree>
    <p:extLst>
      <p:ext uri="{BB962C8B-B14F-4D97-AF65-F5344CB8AC3E}">
        <p14:creationId xmlns:p14="http://schemas.microsoft.com/office/powerpoint/2010/main" val="2874694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263BB-C244-460A-94CE-590170D02BFE}"/>
              </a:ext>
            </a:extLst>
          </p:cNvPr>
          <p:cNvSpPr>
            <a:spLocks noGrp="1"/>
          </p:cNvSpPr>
          <p:nvPr>
            <p:ph type="title"/>
          </p:nvPr>
        </p:nvSpPr>
        <p:spPr>
          <a:xfrm>
            <a:off x="838200" y="96838"/>
            <a:ext cx="10515600" cy="1146176"/>
          </a:xfrm>
        </p:spPr>
        <p:txBody>
          <a:bodyPr/>
          <a:lstStyle/>
          <a:p>
            <a:r>
              <a:rPr lang="en-US" dirty="0"/>
              <a:t>Accelerator Issues</a:t>
            </a:r>
          </a:p>
        </p:txBody>
      </p:sp>
      <p:sp>
        <p:nvSpPr>
          <p:cNvPr id="3" name="Content Placeholder 2">
            <a:extLst>
              <a:ext uri="{FF2B5EF4-FFF2-40B4-BE49-F238E27FC236}">
                <a16:creationId xmlns:a16="http://schemas.microsoft.com/office/drawing/2014/main" id="{E738522F-F3B5-487A-A4F3-5B79626E4840}"/>
              </a:ext>
            </a:extLst>
          </p:cNvPr>
          <p:cNvSpPr>
            <a:spLocks noGrp="1"/>
          </p:cNvSpPr>
          <p:nvPr>
            <p:ph idx="1"/>
          </p:nvPr>
        </p:nvSpPr>
        <p:spPr>
          <a:xfrm>
            <a:off x="838200" y="1243014"/>
            <a:ext cx="10515600" cy="5113336"/>
          </a:xfrm>
        </p:spPr>
        <p:txBody>
          <a:bodyPr>
            <a:normAutofit lnSpcReduction="10000"/>
          </a:bodyPr>
          <a:lstStyle/>
          <a:p>
            <a:r>
              <a:rPr lang="en-US" dirty="0"/>
              <a:t>High beam currents</a:t>
            </a:r>
          </a:p>
          <a:p>
            <a:pPr lvl="1"/>
            <a:r>
              <a:rPr lang="en-US" dirty="0"/>
              <a:t>2.6 A for the 7 GeV electron beam</a:t>
            </a:r>
          </a:p>
          <a:p>
            <a:pPr lvl="1"/>
            <a:r>
              <a:rPr lang="en-US" dirty="0"/>
              <a:t>3.6 A for the 4 GeV positron beam</a:t>
            </a:r>
          </a:p>
          <a:p>
            <a:r>
              <a:rPr lang="en-US" dirty="0"/>
              <a:t>Short beam bunches </a:t>
            </a:r>
          </a:p>
          <a:p>
            <a:pPr lvl="1"/>
            <a:r>
              <a:rPr lang="en-US" dirty="0"/>
              <a:t>~6 mm</a:t>
            </a:r>
          </a:p>
          <a:p>
            <a:pPr lvl="2"/>
            <a:r>
              <a:rPr lang="en-US" dirty="0"/>
              <a:t>HOM power around the ring </a:t>
            </a:r>
          </a:p>
          <a:p>
            <a:r>
              <a:rPr lang="en-US" dirty="0"/>
              <a:t>Feedback systems</a:t>
            </a:r>
          </a:p>
          <a:p>
            <a:pPr lvl="1"/>
            <a:r>
              <a:rPr lang="en-US" dirty="0"/>
              <a:t>Bunch-by-bunch orbit stability</a:t>
            </a:r>
          </a:p>
          <a:p>
            <a:pPr lvl="2"/>
            <a:r>
              <a:rPr lang="en-US" dirty="0"/>
              <a:t>Transverse </a:t>
            </a:r>
          </a:p>
          <a:p>
            <a:pPr lvl="2"/>
            <a:r>
              <a:rPr lang="en-US" dirty="0"/>
              <a:t>Longitudinal</a:t>
            </a:r>
          </a:p>
          <a:p>
            <a:pPr lvl="1"/>
            <a:r>
              <a:rPr lang="en-US" dirty="0"/>
              <a:t>Luminosity</a:t>
            </a:r>
          </a:p>
          <a:p>
            <a:pPr lvl="2"/>
            <a:r>
              <a:rPr lang="en-US" dirty="0"/>
              <a:t>Maintain the beams in collision with feedbacks</a:t>
            </a:r>
          </a:p>
          <a:p>
            <a:pPr lvl="2"/>
            <a:r>
              <a:rPr lang="en-US" dirty="0"/>
              <a:t>Fast enough to compensate for final focus mechanical motion?</a:t>
            </a:r>
          </a:p>
          <a:p>
            <a:endParaRPr lang="en-US" dirty="0"/>
          </a:p>
        </p:txBody>
      </p:sp>
      <p:sp>
        <p:nvSpPr>
          <p:cNvPr id="4" name="Slide Number Placeholder 3">
            <a:extLst>
              <a:ext uri="{FF2B5EF4-FFF2-40B4-BE49-F238E27FC236}">
                <a16:creationId xmlns:a16="http://schemas.microsoft.com/office/drawing/2014/main" id="{AF34C1A0-FE9B-4F6E-BD2D-FF7A93AB75BD}"/>
              </a:ext>
            </a:extLst>
          </p:cNvPr>
          <p:cNvSpPr>
            <a:spLocks noGrp="1"/>
          </p:cNvSpPr>
          <p:nvPr>
            <p:ph type="sldNum" sz="quarter" idx="12"/>
          </p:nvPr>
        </p:nvSpPr>
        <p:spPr/>
        <p:txBody>
          <a:bodyPr/>
          <a:lstStyle/>
          <a:p>
            <a:fld id="{B281EE48-3085-4586-AB20-51A836D75244}" type="slidenum">
              <a:rPr lang="en-US" smtClean="0"/>
              <a:t>12</a:t>
            </a:fld>
            <a:endParaRPr lang="en-US"/>
          </a:p>
        </p:txBody>
      </p:sp>
    </p:spTree>
    <p:extLst>
      <p:ext uri="{BB962C8B-B14F-4D97-AF65-F5344CB8AC3E}">
        <p14:creationId xmlns:p14="http://schemas.microsoft.com/office/powerpoint/2010/main" val="1956748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934A7-AA15-43F8-BA1F-CD029C2F3394}"/>
              </a:ext>
            </a:extLst>
          </p:cNvPr>
          <p:cNvSpPr>
            <a:spLocks noGrp="1"/>
          </p:cNvSpPr>
          <p:nvPr>
            <p:ph type="title"/>
          </p:nvPr>
        </p:nvSpPr>
        <p:spPr>
          <a:xfrm>
            <a:off x="838200" y="136525"/>
            <a:ext cx="10515600" cy="1325563"/>
          </a:xfrm>
        </p:spPr>
        <p:txBody>
          <a:bodyPr/>
          <a:lstStyle/>
          <a:p>
            <a:r>
              <a:rPr lang="en-US" dirty="0"/>
              <a:t>More Accelerator Issues</a:t>
            </a:r>
          </a:p>
        </p:txBody>
      </p:sp>
      <p:sp>
        <p:nvSpPr>
          <p:cNvPr id="3" name="Content Placeholder 2">
            <a:extLst>
              <a:ext uri="{FF2B5EF4-FFF2-40B4-BE49-F238E27FC236}">
                <a16:creationId xmlns:a16="http://schemas.microsoft.com/office/drawing/2014/main" id="{3DD8B32A-708E-4325-8C19-864B6F811DE3}"/>
              </a:ext>
            </a:extLst>
          </p:cNvPr>
          <p:cNvSpPr>
            <a:spLocks noGrp="1"/>
          </p:cNvSpPr>
          <p:nvPr>
            <p:ph idx="1"/>
          </p:nvPr>
        </p:nvSpPr>
        <p:spPr>
          <a:xfrm>
            <a:off x="838200" y="1462088"/>
            <a:ext cx="10515600" cy="4714875"/>
          </a:xfrm>
        </p:spPr>
        <p:txBody>
          <a:bodyPr>
            <a:normAutofit fontScale="92500" lnSpcReduction="20000"/>
          </a:bodyPr>
          <a:lstStyle/>
          <a:p>
            <a:r>
              <a:rPr lang="en-US" dirty="0"/>
              <a:t>Clean injection</a:t>
            </a:r>
          </a:p>
          <a:p>
            <a:pPr lvl="1"/>
            <a:r>
              <a:rPr lang="en-US" dirty="0"/>
              <a:t>Minimize detector background</a:t>
            </a:r>
          </a:p>
          <a:p>
            <a:pPr lvl="1"/>
            <a:r>
              <a:rPr lang="en-US" dirty="0"/>
              <a:t>Maximize efficiency in order to keep up with short beam lifetimes</a:t>
            </a:r>
          </a:p>
          <a:p>
            <a:r>
              <a:rPr lang="en-US" dirty="0"/>
              <a:t>Beam emittance</a:t>
            </a:r>
          </a:p>
          <a:p>
            <a:pPr lvl="1"/>
            <a:r>
              <a:rPr lang="en-US" dirty="0"/>
              <a:t>Minimize orbit deviations in quadrupoles</a:t>
            </a:r>
          </a:p>
          <a:p>
            <a:pPr lvl="1"/>
            <a:r>
              <a:rPr lang="en-US" dirty="0"/>
              <a:t>Control the dispersion functions</a:t>
            </a:r>
          </a:p>
          <a:p>
            <a:r>
              <a:rPr lang="en-US" dirty="0"/>
              <a:t>Control the coupling</a:t>
            </a:r>
          </a:p>
          <a:p>
            <a:pPr lvl="1"/>
            <a:r>
              <a:rPr lang="en-US" dirty="0"/>
              <a:t>Controls the vertical spot size </a:t>
            </a:r>
          </a:p>
          <a:p>
            <a:r>
              <a:rPr lang="en-US" dirty="0"/>
              <a:t>Control beam size</a:t>
            </a:r>
          </a:p>
          <a:p>
            <a:pPr lvl="1"/>
            <a:r>
              <a:rPr lang="en-US" dirty="0"/>
              <a:t>Beam blowup</a:t>
            </a:r>
          </a:p>
          <a:p>
            <a:pPr lvl="2"/>
            <a:r>
              <a:rPr lang="en-US" dirty="0"/>
              <a:t>One beam blowing up the other beam</a:t>
            </a:r>
          </a:p>
          <a:p>
            <a:pPr lvl="2"/>
            <a:r>
              <a:rPr lang="en-US" dirty="0"/>
              <a:t>Both beams blowing up from the collision</a:t>
            </a:r>
          </a:p>
          <a:p>
            <a:r>
              <a:rPr lang="en-US" dirty="0"/>
              <a:t>Tunes</a:t>
            </a:r>
          </a:p>
          <a:p>
            <a:pPr lvl="1"/>
            <a:r>
              <a:rPr lang="en-US" dirty="0"/>
              <a:t>Tune footprint</a:t>
            </a:r>
          </a:p>
          <a:p>
            <a:pPr lvl="2"/>
            <a:endParaRPr lang="en-US" dirty="0"/>
          </a:p>
        </p:txBody>
      </p:sp>
      <p:sp>
        <p:nvSpPr>
          <p:cNvPr id="4" name="Slide Number Placeholder 3">
            <a:extLst>
              <a:ext uri="{FF2B5EF4-FFF2-40B4-BE49-F238E27FC236}">
                <a16:creationId xmlns:a16="http://schemas.microsoft.com/office/drawing/2014/main" id="{C97FF521-EB96-48D4-8E38-593699DAFE4A}"/>
              </a:ext>
            </a:extLst>
          </p:cNvPr>
          <p:cNvSpPr>
            <a:spLocks noGrp="1"/>
          </p:cNvSpPr>
          <p:nvPr>
            <p:ph type="sldNum" sz="quarter" idx="12"/>
          </p:nvPr>
        </p:nvSpPr>
        <p:spPr/>
        <p:txBody>
          <a:bodyPr/>
          <a:lstStyle/>
          <a:p>
            <a:fld id="{B281EE48-3085-4586-AB20-51A836D75244}" type="slidenum">
              <a:rPr lang="en-US" smtClean="0"/>
              <a:t>13</a:t>
            </a:fld>
            <a:endParaRPr lang="en-US"/>
          </a:p>
        </p:txBody>
      </p:sp>
    </p:spTree>
    <p:extLst>
      <p:ext uri="{BB962C8B-B14F-4D97-AF65-F5344CB8AC3E}">
        <p14:creationId xmlns:p14="http://schemas.microsoft.com/office/powerpoint/2010/main" val="3526721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B1D9740-5A74-4BC4-8435-7CBF9A51AE98}"/>
              </a:ext>
            </a:extLst>
          </p:cNvPr>
          <p:cNvSpPr>
            <a:spLocks noGrp="1"/>
          </p:cNvSpPr>
          <p:nvPr>
            <p:ph type="sldNum" sz="quarter" idx="12"/>
          </p:nvPr>
        </p:nvSpPr>
        <p:spPr/>
        <p:txBody>
          <a:bodyPr/>
          <a:lstStyle/>
          <a:p>
            <a:fld id="{B281EE48-3085-4586-AB20-51A836D75244}" type="slidenum">
              <a:rPr lang="en-US" smtClean="0"/>
              <a:t>14</a:t>
            </a:fld>
            <a:endParaRPr lang="en-US"/>
          </a:p>
        </p:txBody>
      </p:sp>
      <p:pic>
        <p:nvPicPr>
          <p:cNvPr id="6" name="Picture 5" descr="A close up of a map&#10;&#10;Description automatically generated">
            <a:extLst>
              <a:ext uri="{FF2B5EF4-FFF2-40B4-BE49-F238E27FC236}">
                <a16:creationId xmlns:a16="http://schemas.microsoft.com/office/drawing/2014/main" id="{5E9FA189-CE29-425A-B004-79BCA8018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97" y="2156178"/>
            <a:ext cx="5938962" cy="4382734"/>
          </a:xfrm>
          <a:prstGeom prst="rect">
            <a:avLst/>
          </a:prstGeom>
        </p:spPr>
      </p:pic>
      <p:pic>
        <p:nvPicPr>
          <p:cNvPr id="8" name="Picture 7" descr="A close up of a map&#10;&#10;Description automatically generated">
            <a:extLst>
              <a:ext uri="{FF2B5EF4-FFF2-40B4-BE49-F238E27FC236}">
                <a16:creationId xmlns:a16="http://schemas.microsoft.com/office/drawing/2014/main" id="{E81FEA0A-48DB-404F-BC66-E0853795AD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1951" y="136525"/>
            <a:ext cx="5918052" cy="4382734"/>
          </a:xfrm>
          <a:prstGeom prst="rect">
            <a:avLst/>
          </a:prstGeom>
        </p:spPr>
      </p:pic>
      <p:sp>
        <p:nvSpPr>
          <p:cNvPr id="9" name="TextBox 8">
            <a:extLst>
              <a:ext uri="{FF2B5EF4-FFF2-40B4-BE49-F238E27FC236}">
                <a16:creationId xmlns:a16="http://schemas.microsoft.com/office/drawing/2014/main" id="{1ADF66B9-FFCF-41A0-948B-059A1B47B85E}"/>
              </a:ext>
            </a:extLst>
          </p:cNvPr>
          <p:cNvSpPr txBox="1"/>
          <p:nvPr/>
        </p:nvSpPr>
        <p:spPr>
          <a:xfrm>
            <a:off x="587022" y="1422400"/>
            <a:ext cx="3802644" cy="584775"/>
          </a:xfrm>
          <a:prstGeom prst="rect">
            <a:avLst/>
          </a:prstGeom>
          <a:noFill/>
        </p:spPr>
        <p:txBody>
          <a:bodyPr wrap="none" rtlCol="0">
            <a:spAutoFit/>
          </a:bodyPr>
          <a:lstStyle/>
          <a:p>
            <a:r>
              <a:rPr lang="en-US" sz="3200" dirty="0"/>
              <a:t>PEP-II HER tune plane</a:t>
            </a:r>
          </a:p>
        </p:txBody>
      </p:sp>
      <p:sp>
        <p:nvSpPr>
          <p:cNvPr id="11" name="TextBox 10">
            <a:extLst>
              <a:ext uri="{FF2B5EF4-FFF2-40B4-BE49-F238E27FC236}">
                <a16:creationId xmlns:a16="http://schemas.microsoft.com/office/drawing/2014/main" id="{25572FD5-8C51-4322-9D01-9F034430D46D}"/>
              </a:ext>
            </a:extLst>
          </p:cNvPr>
          <p:cNvSpPr txBox="1"/>
          <p:nvPr/>
        </p:nvSpPr>
        <p:spPr>
          <a:xfrm>
            <a:off x="7634512" y="4735690"/>
            <a:ext cx="3719288" cy="584775"/>
          </a:xfrm>
          <a:prstGeom prst="rect">
            <a:avLst/>
          </a:prstGeom>
          <a:noFill/>
        </p:spPr>
        <p:txBody>
          <a:bodyPr wrap="none" rtlCol="0">
            <a:spAutoFit/>
          </a:bodyPr>
          <a:lstStyle/>
          <a:p>
            <a:r>
              <a:rPr lang="en-US" sz="3200" dirty="0"/>
              <a:t>PEP-II LER tune plane</a:t>
            </a:r>
          </a:p>
        </p:txBody>
      </p:sp>
    </p:spTree>
    <p:extLst>
      <p:ext uri="{BB962C8B-B14F-4D97-AF65-F5344CB8AC3E}">
        <p14:creationId xmlns:p14="http://schemas.microsoft.com/office/powerpoint/2010/main" val="2416577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699E-AA38-4120-AC20-544D4F98A5F9}"/>
              </a:ext>
            </a:extLst>
          </p:cNvPr>
          <p:cNvSpPr>
            <a:spLocks noGrp="1"/>
          </p:cNvSpPr>
          <p:nvPr>
            <p:ph type="title"/>
          </p:nvPr>
        </p:nvSpPr>
        <p:spPr/>
        <p:txBody>
          <a:bodyPr/>
          <a:lstStyle/>
          <a:p>
            <a:r>
              <a:rPr lang="en-US" dirty="0"/>
              <a:t>More on accelerator issues</a:t>
            </a:r>
          </a:p>
        </p:txBody>
      </p:sp>
      <p:sp>
        <p:nvSpPr>
          <p:cNvPr id="3" name="Content Placeholder 2">
            <a:extLst>
              <a:ext uri="{FF2B5EF4-FFF2-40B4-BE49-F238E27FC236}">
                <a16:creationId xmlns:a16="http://schemas.microsoft.com/office/drawing/2014/main" id="{AEECFE1D-E0A5-4643-A22A-9F48BE7349B8}"/>
              </a:ext>
            </a:extLst>
          </p:cNvPr>
          <p:cNvSpPr>
            <a:spLocks noGrp="1"/>
          </p:cNvSpPr>
          <p:nvPr>
            <p:ph idx="1"/>
          </p:nvPr>
        </p:nvSpPr>
        <p:spPr>
          <a:xfrm>
            <a:off x="838200" y="1825625"/>
            <a:ext cx="6951133" cy="4351338"/>
          </a:xfrm>
        </p:spPr>
        <p:txBody>
          <a:bodyPr>
            <a:normAutofit lnSpcReduction="10000"/>
          </a:bodyPr>
          <a:lstStyle/>
          <a:p>
            <a:r>
              <a:rPr lang="en-US" dirty="0"/>
              <a:t>Luminosity</a:t>
            </a:r>
          </a:p>
          <a:p>
            <a:pPr lvl="1"/>
            <a:r>
              <a:rPr lang="en-US" dirty="0"/>
              <a:t>Low </a:t>
            </a:r>
            <a:r>
              <a:rPr lang="en-US" i="1" dirty="0">
                <a:sym typeface="Symbol" panose="05050102010706020507" pitchFamily="18" charset="2"/>
              </a:rPr>
              <a:t></a:t>
            </a:r>
            <a:r>
              <a:rPr lang="en-US" baseline="-25000" dirty="0"/>
              <a:t>y</a:t>
            </a:r>
            <a:r>
              <a:rPr lang="en-US" baseline="30000" dirty="0"/>
              <a:t>*</a:t>
            </a:r>
            <a:endParaRPr lang="en-US" dirty="0"/>
          </a:p>
          <a:p>
            <a:pPr lvl="1"/>
            <a:r>
              <a:rPr lang="en-US" dirty="0"/>
              <a:t>The accelerator team may discover they can go to </a:t>
            </a:r>
            <a:r>
              <a:rPr lang="en-US" dirty="0">
                <a:solidFill>
                  <a:srgbClr val="FF0000"/>
                </a:solidFill>
              </a:rPr>
              <a:t>lower</a:t>
            </a:r>
            <a:r>
              <a:rPr lang="en-US" dirty="0"/>
              <a:t> </a:t>
            </a:r>
            <a:r>
              <a:rPr lang="en-US" i="1" dirty="0">
                <a:solidFill>
                  <a:srgbClr val="FF0000"/>
                </a:solidFill>
                <a:sym typeface="Symbol" panose="05050102010706020507" pitchFamily="18" charset="2"/>
              </a:rPr>
              <a:t></a:t>
            </a:r>
            <a:r>
              <a:rPr lang="en-US" baseline="-25000" dirty="0">
                <a:solidFill>
                  <a:srgbClr val="FF0000"/>
                </a:solidFill>
              </a:rPr>
              <a:t>y</a:t>
            </a:r>
            <a:r>
              <a:rPr lang="en-US" baseline="30000" dirty="0">
                <a:solidFill>
                  <a:srgbClr val="FF0000"/>
                </a:solidFill>
              </a:rPr>
              <a:t>*</a:t>
            </a:r>
            <a:r>
              <a:rPr lang="en-US" dirty="0">
                <a:solidFill>
                  <a:srgbClr val="FF0000"/>
                </a:solidFill>
              </a:rPr>
              <a:t> or </a:t>
            </a:r>
            <a:r>
              <a:rPr lang="en-US" i="1" dirty="0">
                <a:solidFill>
                  <a:srgbClr val="FF0000"/>
                </a:solidFill>
                <a:sym typeface="Symbol" panose="05050102010706020507" pitchFamily="18" charset="2"/>
              </a:rPr>
              <a:t></a:t>
            </a:r>
            <a:r>
              <a:rPr lang="en-US" baseline="-25000" dirty="0">
                <a:solidFill>
                  <a:srgbClr val="FF0000"/>
                </a:solidFill>
              </a:rPr>
              <a:t>x</a:t>
            </a:r>
            <a:r>
              <a:rPr lang="en-US" baseline="30000" dirty="0">
                <a:solidFill>
                  <a:srgbClr val="FF0000"/>
                </a:solidFill>
              </a:rPr>
              <a:t>* </a:t>
            </a:r>
            <a:r>
              <a:rPr lang="en-US" dirty="0">
                <a:solidFill>
                  <a:srgbClr val="FF0000"/>
                </a:solidFill>
              </a:rPr>
              <a:t>values</a:t>
            </a:r>
            <a:r>
              <a:rPr lang="en-US" dirty="0"/>
              <a:t>. Then the </a:t>
            </a:r>
            <a:r>
              <a:rPr lang="en-US" i="1" dirty="0">
                <a:sym typeface="Symbol" panose="05050102010706020507" pitchFamily="18" charset="2"/>
              </a:rPr>
              <a:t></a:t>
            </a:r>
            <a:r>
              <a:rPr lang="en-US" baseline="-25000" dirty="0"/>
              <a:t>y</a:t>
            </a:r>
            <a:r>
              <a:rPr lang="en-US" dirty="0"/>
              <a:t> or</a:t>
            </a:r>
            <a:r>
              <a:rPr lang="en-US" i="1" dirty="0">
                <a:sym typeface="Symbol" panose="05050102010706020507" pitchFamily="18" charset="2"/>
              </a:rPr>
              <a:t> </a:t>
            </a:r>
            <a:r>
              <a:rPr lang="en-US" baseline="-25000" dirty="0"/>
              <a:t>x</a:t>
            </a:r>
            <a:r>
              <a:rPr lang="en-US" dirty="0"/>
              <a:t> max is larger in the FF quads making more SR at larger distances from the beam axis in the FF quads.</a:t>
            </a:r>
          </a:p>
          <a:p>
            <a:r>
              <a:rPr lang="en-US" dirty="0"/>
              <a:t>Continuous injection</a:t>
            </a:r>
          </a:p>
          <a:p>
            <a:pPr lvl="1"/>
            <a:r>
              <a:rPr lang="en-US" dirty="0"/>
              <a:t>Low backgrounds</a:t>
            </a:r>
          </a:p>
          <a:p>
            <a:pPr lvl="1"/>
            <a:r>
              <a:rPr lang="en-US" dirty="0"/>
              <a:t>Collimators can help here but clipping off too much injected beam can harm injection efficiency</a:t>
            </a:r>
          </a:p>
        </p:txBody>
      </p:sp>
      <p:pic>
        <p:nvPicPr>
          <p:cNvPr id="4" name="Picture 3">
            <a:extLst>
              <a:ext uri="{FF2B5EF4-FFF2-40B4-BE49-F238E27FC236}">
                <a16:creationId xmlns:a16="http://schemas.microsoft.com/office/drawing/2014/main" id="{8CA77EAF-492A-4FDB-9F6D-E5693E3E4D00}"/>
              </a:ext>
            </a:extLst>
          </p:cNvPr>
          <p:cNvPicPr>
            <a:picLocks noChangeAspect="1"/>
          </p:cNvPicPr>
          <p:nvPr/>
        </p:nvPicPr>
        <p:blipFill rotWithShape="1">
          <a:blip r:embed="rId2">
            <a:extLst>
              <a:ext uri="{28A0092B-C50C-407E-A947-70E740481C1C}">
                <a14:useLocalDpi xmlns:a14="http://schemas.microsoft.com/office/drawing/2010/main" val="0"/>
              </a:ext>
            </a:extLst>
          </a:blip>
          <a:srcRect l="14444" t="3178" r="14445" b="17225"/>
          <a:stretch/>
        </p:blipFill>
        <p:spPr>
          <a:xfrm>
            <a:off x="7789333" y="1117600"/>
            <a:ext cx="4047266" cy="5375275"/>
          </a:xfrm>
          <a:prstGeom prst="rect">
            <a:avLst/>
          </a:prstGeom>
        </p:spPr>
      </p:pic>
      <p:sp>
        <p:nvSpPr>
          <p:cNvPr id="5" name="Slide Number Placeholder 4">
            <a:extLst>
              <a:ext uri="{FF2B5EF4-FFF2-40B4-BE49-F238E27FC236}">
                <a16:creationId xmlns:a16="http://schemas.microsoft.com/office/drawing/2014/main" id="{B4F580F2-AA48-4FAF-A5CA-909A79955EBF}"/>
              </a:ext>
            </a:extLst>
          </p:cNvPr>
          <p:cNvSpPr>
            <a:spLocks noGrp="1"/>
          </p:cNvSpPr>
          <p:nvPr>
            <p:ph type="sldNum" sz="quarter" idx="12"/>
          </p:nvPr>
        </p:nvSpPr>
        <p:spPr/>
        <p:txBody>
          <a:bodyPr/>
          <a:lstStyle/>
          <a:p>
            <a:fld id="{B281EE48-3085-4586-AB20-51A836D75244}" type="slidenum">
              <a:rPr lang="en-US" smtClean="0"/>
              <a:t>15</a:t>
            </a:fld>
            <a:endParaRPr lang="en-US"/>
          </a:p>
        </p:txBody>
      </p:sp>
    </p:spTree>
    <p:extLst>
      <p:ext uri="{BB962C8B-B14F-4D97-AF65-F5344CB8AC3E}">
        <p14:creationId xmlns:p14="http://schemas.microsoft.com/office/powerpoint/2010/main" val="1619142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25080-7817-4A15-B474-EE31123810FA}"/>
              </a:ext>
            </a:extLst>
          </p:cNvPr>
          <p:cNvSpPr>
            <a:spLocks noGrp="1"/>
          </p:cNvSpPr>
          <p:nvPr>
            <p:ph type="title"/>
          </p:nvPr>
        </p:nvSpPr>
        <p:spPr>
          <a:xfrm>
            <a:off x="838200" y="104577"/>
            <a:ext cx="10515600" cy="1115910"/>
          </a:xfrm>
        </p:spPr>
        <p:txBody>
          <a:bodyPr/>
          <a:lstStyle/>
          <a:p>
            <a:r>
              <a:rPr lang="en-US" dirty="0"/>
              <a:t>Closely spaced beam bunches</a:t>
            </a:r>
          </a:p>
        </p:txBody>
      </p:sp>
      <p:sp>
        <p:nvSpPr>
          <p:cNvPr id="3" name="Content Placeholder 2">
            <a:extLst>
              <a:ext uri="{FF2B5EF4-FFF2-40B4-BE49-F238E27FC236}">
                <a16:creationId xmlns:a16="http://schemas.microsoft.com/office/drawing/2014/main" id="{702FCB17-233C-4DE9-8CFE-9774123EC95D}"/>
              </a:ext>
            </a:extLst>
          </p:cNvPr>
          <p:cNvSpPr>
            <a:spLocks noGrp="1"/>
          </p:cNvSpPr>
          <p:nvPr>
            <p:ph idx="1"/>
          </p:nvPr>
        </p:nvSpPr>
        <p:spPr>
          <a:xfrm>
            <a:off x="113710" y="1220486"/>
            <a:ext cx="11964580" cy="4753277"/>
          </a:xfrm>
        </p:spPr>
        <p:txBody>
          <a:bodyPr/>
          <a:lstStyle/>
          <a:p>
            <a:r>
              <a:rPr lang="en-US" dirty="0"/>
              <a:t>When the bunch spacing gets close (~10 ns) the bunches can start to affect each other</a:t>
            </a:r>
          </a:p>
          <a:p>
            <a:pPr lvl="1"/>
            <a:r>
              <a:rPr lang="en-US" dirty="0"/>
              <a:t>This is one of the main reasons the beam pipe must have smooth, gentle geometry transitions</a:t>
            </a:r>
          </a:p>
          <a:p>
            <a:pPr lvl="2"/>
            <a:r>
              <a:rPr lang="en-US" dirty="0"/>
              <a:t>The PEP-II B-factory generally had a limit of 15 deg (1:12) for beam pipe transitions</a:t>
            </a:r>
          </a:p>
          <a:p>
            <a:pPr lvl="1"/>
            <a:r>
              <a:rPr lang="en-US" dirty="0"/>
              <a:t>The “left behind” RF power can interact with the next bunch</a:t>
            </a:r>
          </a:p>
          <a:p>
            <a:pPr lvl="1"/>
            <a:r>
              <a:rPr lang="en-US" dirty="0"/>
              <a:t>This bunch to bunch coupling must be controlled by feedback systems</a:t>
            </a:r>
          </a:p>
          <a:p>
            <a:pPr lvl="1"/>
            <a:r>
              <a:rPr lang="en-US" dirty="0"/>
              <a:t>Smooth transitions minimize this impedance effect</a:t>
            </a:r>
          </a:p>
        </p:txBody>
      </p:sp>
      <p:sp>
        <p:nvSpPr>
          <p:cNvPr id="4" name="Slide Number Placeholder 3">
            <a:extLst>
              <a:ext uri="{FF2B5EF4-FFF2-40B4-BE49-F238E27FC236}">
                <a16:creationId xmlns:a16="http://schemas.microsoft.com/office/drawing/2014/main" id="{71DB9BF4-FC59-4D16-8CDC-894115233C5C}"/>
              </a:ext>
            </a:extLst>
          </p:cNvPr>
          <p:cNvSpPr>
            <a:spLocks noGrp="1"/>
          </p:cNvSpPr>
          <p:nvPr>
            <p:ph type="sldNum" sz="quarter" idx="12"/>
          </p:nvPr>
        </p:nvSpPr>
        <p:spPr/>
        <p:txBody>
          <a:bodyPr/>
          <a:lstStyle/>
          <a:p>
            <a:fld id="{B281EE48-3085-4586-AB20-51A836D75244}" type="slidenum">
              <a:rPr lang="en-US" smtClean="0"/>
              <a:t>16</a:t>
            </a:fld>
            <a:endParaRPr lang="en-US"/>
          </a:p>
        </p:txBody>
      </p:sp>
      <p:pic>
        <p:nvPicPr>
          <p:cNvPr id="6" name="Picture 5">
            <a:extLst>
              <a:ext uri="{FF2B5EF4-FFF2-40B4-BE49-F238E27FC236}">
                <a16:creationId xmlns:a16="http://schemas.microsoft.com/office/drawing/2014/main" id="{3CBDF3EE-74AF-4A11-AED9-5E1460C965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403" y="4313661"/>
            <a:ext cx="3694221" cy="2276033"/>
          </a:xfrm>
          <a:prstGeom prst="rect">
            <a:avLst/>
          </a:prstGeom>
        </p:spPr>
      </p:pic>
      <p:pic>
        <p:nvPicPr>
          <p:cNvPr id="10" name="Picture 9">
            <a:extLst>
              <a:ext uri="{FF2B5EF4-FFF2-40B4-BE49-F238E27FC236}">
                <a16:creationId xmlns:a16="http://schemas.microsoft.com/office/drawing/2014/main" id="{A408AD5D-7AE4-491B-8C4C-B7C87234E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8114" y="4310516"/>
            <a:ext cx="3798575" cy="2323627"/>
          </a:xfrm>
          <a:prstGeom prst="rect">
            <a:avLst/>
          </a:prstGeom>
        </p:spPr>
      </p:pic>
      <p:sp>
        <p:nvSpPr>
          <p:cNvPr id="11" name="TextBox 10">
            <a:extLst>
              <a:ext uri="{FF2B5EF4-FFF2-40B4-BE49-F238E27FC236}">
                <a16:creationId xmlns:a16="http://schemas.microsoft.com/office/drawing/2014/main" id="{80C9658B-09B2-4227-8367-0C950B004BA9}"/>
              </a:ext>
            </a:extLst>
          </p:cNvPr>
          <p:cNvSpPr txBox="1"/>
          <p:nvPr/>
        </p:nvSpPr>
        <p:spPr>
          <a:xfrm>
            <a:off x="9850370" y="5253633"/>
            <a:ext cx="2227920" cy="923330"/>
          </a:xfrm>
          <a:prstGeom prst="rect">
            <a:avLst/>
          </a:prstGeom>
          <a:noFill/>
        </p:spPr>
        <p:txBody>
          <a:bodyPr wrap="square" rtlCol="0">
            <a:spAutoFit/>
          </a:bodyPr>
          <a:lstStyle/>
          <a:p>
            <a:r>
              <a:rPr lang="en-US" dirty="0"/>
              <a:t>S. Novokhatski has much better pictures of this effect </a:t>
            </a:r>
          </a:p>
        </p:txBody>
      </p:sp>
    </p:spTree>
    <p:extLst>
      <p:ext uri="{BB962C8B-B14F-4D97-AF65-F5344CB8AC3E}">
        <p14:creationId xmlns:p14="http://schemas.microsoft.com/office/powerpoint/2010/main" val="4898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AE2DC-7129-4822-ADD7-60A7964B4197}"/>
              </a:ext>
            </a:extLst>
          </p:cNvPr>
          <p:cNvSpPr>
            <a:spLocks noGrp="1"/>
          </p:cNvSpPr>
          <p:nvPr>
            <p:ph type="title"/>
          </p:nvPr>
        </p:nvSpPr>
        <p:spPr>
          <a:xfrm>
            <a:off x="838200" y="365125"/>
            <a:ext cx="10515600" cy="986719"/>
          </a:xfrm>
        </p:spPr>
        <p:txBody>
          <a:bodyPr/>
          <a:lstStyle/>
          <a:p>
            <a:r>
              <a:rPr lang="en-US" dirty="0"/>
              <a:t>Some Conclusions</a:t>
            </a:r>
          </a:p>
        </p:txBody>
      </p:sp>
      <p:sp>
        <p:nvSpPr>
          <p:cNvPr id="3" name="Content Placeholder 2">
            <a:extLst>
              <a:ext uri="{FF2B5EF4-FFF2-40B4-BE49-F238E27FC236}">
                <a16:creationId xmlns:a16="http://schemas.microsoft.com/office/drawing/2014/main" id="{FC56A3AC-42E1-43AF-8F65-446054502DDE}"/>
              </a:ext>
            </a:extLst>
          </p:cNvPr>
          <p:cNvSpPr>
            <a:spLocks noGrp="1"/>
          </p:cNvSpPr>
          <p:nvPr>
            <p:ph idx="1"/>
          </p:nvPr>
        </p:nvSpPr>
        <p:spPr>
          <a:xfrm>
            <a:off x="838200" y="1580444"/>
            <a:ext cx="10515600" cy="4912431"/>
          </a:xfrm>
        </p:spPr>
        <p:txBody>
          <a:bodyPr>
            <a:normAutofit/>
          </a:bodyPr>
          <a:lstStyle/>
          <a:p>
            <a:r>
              <a:rPr lang="en-US" dirty="0"/>
              <a:t>The accelerator and detector teams need to work closely together to maximize the efficiency of the commissioning phase </a:t>
            </a:r>
          </a:p>
          <a:p>
            <a:pPr lvl="1"/>
            <a:r>
              <a:rPr lang="en-US" dirty="0"/>
              <a:t>The detector team wants to start taking data as soon as possible</a:t>
            </a:r>
          </a:p>
          <a:p>
            <a:pPr lvl="1"/>
            <a:r>
              <a:rPr lang="en-US" dirty="0"/>
              <a:t>The accelerator team wants to move to the design machine as quickly as possible</a:t>
            </a:r>
          </a:p>
          <a:p>
            <a:r>
              <a:rPr lang="en-US" dirty="0"/>
              <a:t>These goals sometimes need a bit of give and take</a:t>
            </a:r>
          </a:p>
          <a:p>
            <a:pPr lvl="1"/>
            <a:r>
              <a:rPr lang="en-US" dirty="0"/>
              <a:t>Both teams eventually want the same thing – high luminosity and data taking at the same time</a:t>
            </a:r>
          </a:p>
          <a:p>
            <a:r>
              <a:rPr lang="en-US" dirty="0"/>
              <a:t>The beam tail distributions will change as the machine becomes better understood, as the scrubbing continues, and as the accelerator approaches the design parameters</a:t>
            </a:r>
          </a:p>
          <a:p>
            <a:pPr lvl="1"/>
            <a:r>
              <a:rPr lang="en-US" dirty="0"/>
              <a:t>However, there will </a:t>
            </a:r>
            <a:r>
              <a:rPr lang="en-US" dirty="0">
                <a:solidFill>
                  <a:srgbClr val="FF0000"/>
                </a:solidFill>
              </a:rPr>
              <a:t>always</a:t>
            </a:r>
            <a:r>
              <a:rPr lang="en-US" dirty="0"/>
              <a:t> be some form of non-gaussian tail distribution</a:t>
            </a:r>
          </a:p>
        </p:txBody>
      </p:sp>
      <p:sp>
        <p:nvSpPr>
          <p:cNvPr id="4" name="Slide Number Placeholder 3">
            <a:extLst>
              <a:ext uri="{FF2B5EF4-FFF2-40B4-BE49-F238E27FC236}">
                <a16:creationId xmlns:a16="http://schemas.microsoft.com/office/drawing/2014/main" id="{1ADF076C-0C0A-4BE5-AFFD-66893E085D86}"/>
              </a:ext>
            </a:extLst>
          </p:cNvPr>
          <p:cNvSpPr>
            <a:spLocks noGrp="1"/>
          </p:cNvSpPr>
          <p:nvPr>
            <p:ph type="sldNum" sz="quarter" idx="12"/>
          </p:nvPr>
        </p:nvSpPr>
        <p:spPr/>
        <p:txBody>
          <a:bodyPr/>
          <a:lstStyle/>
          <a:p>
            <a:fld id="{B281EE48-3085-4586-AB20-51A836D75244}" type="slidenum">
              <a:rPr lang="en-US" smtClean="0"/>
              <a:t>17</a:t>
            </a:fld>
            <a:endParaRPr lang="en-US"/>
          </a:p>
        </p:txBody>
      </p:sp>
    </p:spTree>
    <p:extLst>
      <p:ext uri="{BB962C8B-B14F-4D97-AF65-F5344CB8AC3E}">
        <p14:creationId xmlns:p14="http://schemas.microsoft.com/office/powerpoint/2010/main" val="373151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1B64-7895-42DC-886A-F9CA09A7CF8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75886F0-BAF2-4970-A560-770FAA22A730}"/>
              </a:ext>
            </a:extLst>
          </p:cNvPr>
          <p:cNvSpPr>
            <a:spLocks noGrp="1"/>
          </p:cNvSpPr>
          <p:nvPr>
            <p:ph idx="1"/>
          </p:nvPr>
        </p:nvSpPr>
        <p:spPr>
          <a:xfrm>
            <a:off x="838200" y="1825625"/>
            <a:ext cx="10868378" cy="4351338"/>
          </a:xfrm>
        </p:spPr>
        <p:txBody>
          <a:bodyPr>
            <a:normAutofit lnSpcReduction="10000"/>
          </a:bodyPr>
          <a:lstStyle/>
          <a:p>
            <a:r>
              <a:rPr lang="en-US" sz="3200" dirty="0"/>
              <a:t>These are exciting times!</a:t>
            </a:r>
          </a:p>
          <a:p>
            <a:pPr lvl="2"/>
            <a:endParaRPr lang="en-US" sz="2400" dirty="0"/>
          </a:p>
          <a:p>
            <a:r>
              <a:rPr lang="en-US" sz="3200" dirty="0"/>
              <a:t>The SuperKEKB accelerator is truly a frontier machine</a:t>
            </a:r>
          </a:p>
          <a:p>
            <a:pPr lvl="2"/>
            <a:endParaRPr lang="en-US" sz="2400" dirty="0"/>
          </a:p>
          <a:p>
            <a:r>
              <a:rPr lang="en-US" sz="3200" dirty="0"/>
              <a:t>Many features of this machine need to be better understood</a:t>
            </a:r>
          </a:p>
          <a:p>
            <a:pPr lvl="1"/>
            <a:r>
              <a:rPr lang="en-US" sz="2800" dirty="0"/>
              <a:t>No one has such a machine to explore this part of accelerator parameter space</a:t>
            </a:r>
          </a:p>
          <a:p>
            <a:pPr lvl="2"/>
            <a:endParaRPr lang="en-US" sz="2400" dirty="0"/>
          </a:p>
          <a:p>
            <a:r>
              <a:rPr lang="en-US" sz="3200" dirty="0"/>
              <a:t>What is discovered here will be used in all future collider designs</a:t>
            </a:r>
          </a:p>
          <a:p>
            <a:endParaRPr lang="en-US" sz="3200" dirty="0"/>
          </a:p>
          <a:p>
            <a:endParaRPr lang="en-US" dirty="0"/>
          </a:p>
        </p:txBody>
      </p:sp>
      <p:sp>
        <p:nvSpPr>
          <p:cNvPr id="4" name="Slide Number Placeholder 3">
            <a:extLst>
              <a:ext uri="{FF2B5EF4-FFF2-40B4-BE49-F238E27FC236}">
                <a16:creationId xmlns:a16="http://schemas.microsoft.com/office/drawing/2014/main" id="{67AE18FC-D398-4F15-B1E5-D93CB962FDEE}"/>
              </a:ext>
            </a:extLst>
          </p:cNvPr>
          <p:cNvSpPr>
            <a:spLocks noGrp="1"/>
          </p:cNvSpPr>
          <p:nvPr>
            <p:ph type="sldNum" sz="quarter" idx="12"/>
          </p:nvPr>
        </p:nvSpPr>
        <p:spPr/>
        <p:txBody>
          <a:bodyPr/>
          <a:lstStyle/>
          <a:p>
            <a:fld id="{B281EE48-3085-4586-AB20-51A836D75244}" type="slidenum">
              <a:rPr lang="en-US" smtClean="0"/>
              <a:t>18</a:t>
            </a:fld>
            <a:endParaRPr lang="en-US"/>
          </a:p>
        </p:txBody>
      </p:sp>
    </p:spTree>
    <p:extLst>
      <p:ext uri="{BB962C8B-B14F-4D97-AF65-F5344CB8AC3E}">
        <p14:creationId xmlns:p14="http://schemas.microsoft.com/office/powerpoint/2010/main" val="151698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9DDCC-AEBB-45E1-976B-1C064BC5E6F3}"/>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98CB4A8-AA28-4F0E-89D6-DA1E6FFCB96D}"/>
              </a:ext>
            </a:extLst>
          </p:cNvPr>
          <p:cNvSpPr>
            <a:spLocks noGrp="1"/>
          </p:cNvSpPr>
          <p:nvPr>
            <p:ph idx="1"/>
          </p:nvPr>
        </p:nvSpPr>
        <p:spPr/>
        <p:txBody>
          <a:bodyPr/>
          <a:lstStyle/>
          <a:p>
            <a:r>
              <a:rPr lang="en-US" dirty="0"/>
              <a:t>Introduction</a:t>
            </a:r>
          </a:p>
          <a:p>
            <a:r>
              <a:rPr lang="en-US" dirty="0"/>
              <a:t>Detector Issues</a:t>
            </a:r>
          </a:p>
          <a:p>
            <a:r>
              <a:rPr lang="en-US" dirty="0"/>
              <a:t>Beam Tails</a:t>
            </a:r>
          </a:p>
          <a:p>
            <a:r>
              <a:rPr lang="en-US" dirty="0"/>
              <a:t>Machine Issues</a:t>
            </a:r>
          </a:p>
          <a:p>
            <a:r>
              <a:rPr lang="en-US" dirty="0"/>
              <a:t>Other Issues</a:t>
            </a:r>
          </a:p>
          <a:p>
            <a:r>
              <a:rPr lang="en-US" dirty="0"/>
              <a:t>Conclusion</a:t>
            </a:r>
          </a:p>
          <a:p>
            <a:endParaRPr lang="en-US" dirty="0"/>
          </a:p>
        </p:txBody>
      </p:sp>
      <p:sp>
        <p:nvSpPr>
          <p:cNvPr id="4" name="Slide Number Placeholder 3">
            <a:extLst>
              <a:ext uri="{FF2B5EF4-FFF2-40B4-BE49-F238E27FC236}">
                <a16:creationId xmlns:a16="http://schemas.microsoft.com/office/drawing/2014/main" id="{24D63953-A2C3-495B-A520-C8EE93DA840A}"/>
              </a:ext>
            </a:extLst>
          </p:cNvPr>
          <p:cNvSpPr>
            <a:spLocks noGrp="1"/>
          </p:cNvSpPr>
          <p:nvPr>
            <p:ph type="sldNum" sz="quarter" idx="12"/>
          </p:nvPr>
        </p:nvSpPr>
        <p:spPr/>
        <p:txBody>
          <a:bodyPr/>
          <a:lstStyle/>
          <a:p>
            <a:fld id="{B281EE48-3085-4586-AB20-51A836D75244}" type="slidenum">
              <a:rPr lang="en-US" smtClean="0"/>
              <a:t>2</a:t>
            </a:fld>
            <a:endParaRPr lang="en-US"/>
          </a:p>
        </p:txBody>
      </p:sp>
    </p:spTree>
    <p:extLst>
      <p:ext uri="{BB962C8B-B14F-4D97-AF65-F5344CB8AC3E}">
        <p14:creationId xmlns:p14="http://schemas.microsoft.com/office/powerpoint/2010/main" val="305415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5934-0988-4368-B453-AEB2BF865E01}"/>
              </a:ext>
            </a:extLst>
          </p:cNvPr>
          <p:cNvSpPr>
            <a:spLocks noGrp="1"/>
          </p:cNvSpPr>
          <p:nvPr>
            <p:ph type="title"/>
          </p:nvPr>
        </p:nvSpPr>
        <p:spPr>
          <a:xfrm>
            <a:off x="838200" y="52740"/>
            <a:ext cx="10515600" cy="1325563"/>
          </a:xfrm>
        </p:spPr>
        <p:txBody>
          <a:bodyPr/>
          <a:lstStyle/>
          <a:p>
            <a:r>
              <a:rPr lang="en-US" dirty="0"/>
              <a:t>Introduction</a:t>
            </a:r>
          </a:p>
        </p:txBody>
      </p:sp>
      <p:sp>
        <p:nvSpPr>
          <p:cNvPr id="3" name="Content Placeholder 2">
            <a:extLst>
              <a:ext uri="{FF2B5EF4-FFF2-40B4-BE49-F238E27FC236}">
                <a16:creationId xmlns:a16="http://schemas.microsoft.com/office/drawing/2014/main" id="{385EA464-E0CF-4FD4-9CBA-4DB129B874BE}"/>
              </a:ext>
            </a:extLst>
          </p:cNvPr>
          <p:cNvSpPr>
            <a:spLocks noGrp="1"/>
          </p:cNvSpPr>
          <p:nvPr>
            <p:ph idx="1"/>
          </p:nvPr>
        </p:nvSpPr>
        <p:spPr>
          <a:xfrm>
            <a:off x="838200" y="1196622"/>
            <a:ext cx="10515600" cy="5296253"/>
          </a:xfrm>
        </p:spPr>
        <p:txBody>
          <a:bodyPr>
            <a:normAutofit fontScale="92500" lnSpcReduction="10000"/>
          </a:bodyPr>
          <a:lstStyle/>
          <a:p>
            <a:r>
              <a:rPr lang="en-US" dirty="0"/>
              <a:t>KEK</a:t>
            </a:r>
          </a:p>
          <a:p>
            <a:pPr lvl="1"/>
            <a:r>
              <a:rPr lang="en-US" dirty="0">
                <a:solidFill>
                  <a:srgbClr val="FF0000"/>
                </a:solidFill>
              </a:rPr>
              <a:t>KEK</a:t>
            </a:r>
            <a:r>
              <a:rPr lang="en-US" dirty="0"/>
              <a:t> has continuously pushed the frontier of e+e- colliders</a:t>
            </a:r>
          </a:p>
          <a:p>
            <a:pPr lvl="1"/>
            <a:r>
              <a:rPr lang="en-US" dirty="0"/>
              <a:t>Tristan was the largest and highest energy collider until the SLC and LEP</a:t>
            </a:r>
          </a:p>
          <a:p>
            <a:pPr lvl="1"/>
            <a:r>
              <a:rPr lang="en-US" dirty="0"/>
              <a:t>KEKB pioneered crab cavity technology and large angle collisions</a:t>
            </a:r>
          </a:p>
          <a:p>
            <a:pPr lvl="1"/>
            <a:r>
              <a:rPr lang="en-US" dirty="0"/>
              <a:t>KEKB also set and achieved </a:t>
            </a:r>
            <a:r>
              <a:rPr lang="en-US" dirty="0">
                <a:solidFill>
                  <a:srgbClr val="FF0000"/>
                </a:solidFill>
              </a:rPr>
              <a:t>(x2!) </a:t>
            </a:r>
            <a:r>
              <a:rPr lang="en-US" dirty="0"/>
              <a:t>a design goal of 1</a:t>
            </a:r>
            <a:r>
              <a:rPr lang="en-US" dirty="0">
                <a:sym typeface="Symbol" panose="05050102010706020507" pitchFamily="18" charset="2"/>
              </a:rPr>
              <a:t></a:t>
            </a:r>
            <a:r>
              <a:rPr lang="en-US" dirty="0"/>
              <a:t>10</a:t>
            </a:r>
            <a:r>
              <a:rPr lang="en-US" baseline="30000" dirty="0"/>
              <a:t>34</a:t>
            </a:r>
            <a:r>
              <a:rPr lang="en-US" dirty="0"/>
              <a:t> luminosity</a:t>
            </a:r>
          </a:p>
          <a:p>
            <a:pPr lvl="2"/>
            <a:r>
              <a:rPr lang="en-US" dirty="0"/>
              <a:t>This was a very high number in the early 1990s</a:t>
            </a:r>
          </a:p>
          <a:p>
            <a:r>
              <a:rPr lang="en-US" dirty="0"/>
              <a:t>SuperKEKB continues this tradition </a:t>
            </a:r>
          </a:p>
          <a:p>
            <a:pPr lvl="1"/>
            <a:r>
              <a:rPr lang="en-US" dirty="0"/>
              <a:t>Very large angle collision (83 mrad)</a:t>
            </a:r>
          </a:p>
          <a:p>
            <a:pPr lvl="1"/>
            <a:r>
              <a:rPr lang="en-US" dirty="0"/>
              <a:t>Nano-beam collision</a:t>
            </a:r>
          </a:p>
          <a:p>
            <a:pPr lvl="1"/>
            <a:r>
              <a:rPr lang="en-US" dirty="0"/>
              <a:t>Lowest </a:t>
            </a:r>
            <a:r>
              <a:rPr lang="en-US" i="1" dirty="0">
                <a:latin typeface="Symbol" panose="05050102010706020507" pitchFamily="18" charset="2"/>
              </a:rPr>
              <a:t>b</a:t>
            </a:r>
            <a:r>
              <a:rPr lang="en-US" baseline="-25000" dirty="0"/>
              <a:t>y</a:t>
            </a:r>
            <a:r>
              <a:rPr lang="en-US" dirty="0"/>
              <a:t>* of any collider (1 mm)</a:t>
            </a:r>
          </a:p>
          <a:p>
            <a:r>
              <a:rPr lang="en-US" dirty="0"/>
              <a:t>Design parameters</a:t>
            </a:r>
          </a:p>
          <a:p>
            <a:pPr lvl="1"/>
            <a:r>
              <a:rPr lang="en-US" dirty="0"/>
              <a:t>200 nm </a:t>
            </a:r>
            <a:r>
              <a:rPr lang="en-US" i="1" dirty="0">
                <a:latin typeface="Symbol" panose="05050102010706020507" pitchFamily="18" charset="2"/>
              </a:rPr>
              <a:t>b</a:t>
            </a:r>
            <a:r>
              <a:rPr lang="en-US" baseline="-25000" dirty="0"/>
              <a:t>y</a:t>
            </a:r>
            <a:r>
              <a:rPr lang="en-US" dirty="0"/>
              <a:t>* </a:t>
            </a:r>
          </a:p>
          <a:p>
            <a:pPr lvl="1"/>
            <a:r>
              <a:rPr lang="en-US" dirty="0" err="1"/>
              <a:t>Lumi</a:t>
            </a:r>
            <a:r>
              <a:rPr lang="en-US" dirty="0"/>
              <a:t> of 8</a:t>
            </a:r>
            <a:r>
              <a:rPr lang="en-US" dirty="0">
                <a:sym typeface="Symbol" panose="05050102010706020507" pitchFamily="18" charset="2"/>
              </a:rPr>
              <a:t></a:t>
            </a:r>
            <a:r>
              <a:rPr lang="en-US" dirty="0"/>
              <a:t>10</a:t>
            </a:r>
            <a:r>
              <a:rPr lang="en-US" baseline="30000" dirty="0"/>
              <a:t>35</a:t>
            </a:r>
          </a:p>
          <a:p>
            <a:pPr lvl="1"/>
            <a:r>
              <a:rPr lang="en-US" dirty="0"/>
              <a:t>Beam currents of 2.6 x 3.6 A</a:t>
            </a:r>
          </a:p>
          <a:p>
            <a:pPr lvl="2"/>
            <a:r>
              <a:rPr lang="en-US" dirty="0"/>
              <a:t>These will be the highest colliding beam currents ever</a:t>
            </a:r>
          </a:p>
        </p:txBody>
      </p:sp>
      <p:sp>
        <p:nvSpPr>
          <p:cNvPr id="4" name="Slide Number Placeholder 3">
            <a:extLst>
              <a:ext uri="{FF2B5EF4-FFF2-40B4-BE49-F238E27FC236}">
                <a16:creationId xmlns:a16="http://schemas.microsoft.com/office/drawing/2014/main" id="{47F4622C-3D46-4508-9EA4-B36755DCF8E8}"/>
              </a:ext>
            </a:extLst>
          </p:cNvPr>
          <p:cNvSpPr>
            <a:spLocks noGrp="1"/>
          </p:cNvSpPr>
          <p:nvPr>
            <p:ph type="sldNum" sz="quarter" idx="12"/>
          </p:nvPr>
        </p:nvSpPr>
        <p:spPr/>
        <p:txBody>
          <a:bodyPr/>
          <a:lstStyle/>
          <a:p>
            <a:fld id="{B281EE48-3085-4586-AB20-51A836D75244}" type="slidenum">
              <a:rPr lang="en-US" smtClean="0"/>
              <a:t>3</a:t>
            </a:fld>
            <a:endParaRPr lang="en-US"/>
          </a:p>
        </p:txBody>
      </p:sp>
    </p:spTree>
    <p:extLst>
      <p:ext uri="{BB962C8B-B14F-4D97-AF65-F5344CB8AC3E}">
        <p14:creationId xmlns:p14="http://schemas.microsoft.com/office/powerpoint/2010/main" val="53770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4145-1CB2-492D-9003-4FA0F051A39D}"/>
              </a:ext>
            </a:extLst>
          </p:cNvPr>
          <p:cNvSpPr>
            <a:spLocks noGrp="1"/>
          </p:cNvSpPr>
          <p:nvPr>
            <p:ph type="title"/>
          </p:nvPr>
        </p:nvSpPr>
        <p:spPr/>
        <p:txBody>
          <a:bodyPr/>
          <a:lstStyle/>
          <a:p>
            <a:r>
              <a:rPr lang="en-US" dirty="0"/>
              <a:t>Detector Features</a:t>
            </a:r>
          </a:p>
        </p:txBody>
      </p:sp>
      <p:sp>
        <p:nvSpPr>
          <p:cNvPr id="3" name="Content Placeholder 2">
            <a:extLst>
              <a:ext uri="{FF2B5EF4-FFF2-40B4-BE49-F238E27FC236}">
                <a16:creationId xmlns:a16="http://schemas.microsoft.com/office/drawing/2014/main" id="{48F0E679-40CB-4896-A77E-2ED48EF66E2E}"/>
              </a:ext>
            </a:extLst>
          </p:cNvPr>
          <p:cNvSpPr>
            <a:spLocks noGrp="1"/>
          </p:cNvSpPr>
          <p:nvPr>
            <p:ph idx="1"/>
          </p:nvPr>
        </p:nvSpPr>
        <p:spPr>
          <a:xfrm>
            <a:off x="838200" y="1690688"/>
            <a:ext cx="10515600" cy="4665662"/>
          </a:xfrm>
        </p:spPr>
        <p:txBody>
          <a:bodyPr>
            <a:normAutofit/>
          </a:bodyPr>
          <a:lstStyle/>
          <a:p>
            <a:r>
              <a:rPr lang="en-US" dirty="0"/>
              <a:t>Detector acceptance as large as possible</a:t>
            </a:r>
          </a:p>
          <a:p>
            <a:pPr lvl="1"/>
            <a:r>
              <a:rPr lang="en-US" dirty="0"/>
              <a:t>Usually down to about 15 deg (300 mrad)</a:t>
            </a:r>
          </a:p>
          <a:p>
            <a:r>
              <a:rPr lang="en-US" dirty="0"/>
              <a:t>Solenoidal magnetic field</a:t>
            </a:r>
          </a:p>
          <a:p>
            <a:pPr lvl="1"/>
            <a:r>
              <a:rPr lang="en-US" dirty="0"/>
              <a:t>The large crossing angle complicates the beam trajectories in this field</a:t>
            </a:r>
          </a:p>
          <a:p>
            <a:r>
              <a:rPr lang="en-US" dirty="0"/>
              <a:t>Small radius central beam pipe (1 cm)</a:t>
            </a:r>
          </a:p>
          <a:p>
            <a:pPr lvl="1"/>
            <a:r>
              <a:rPr lang="en-US" dirty="0"/>
              <a:t>This means that vertex detectors are </a:t>
            </a:r>
            <a:r>
              <a:rPr lang="en-US" dirty="0">
                <a:solidFill>
                  <a:srgbClr val="FF0000"/>
                </a:solidFill>
              </a:rPr>
              <a:t>very close </a:t>
            </a:r>
            <a:r>
              <a:rPr lang="en-US" dirty="0"/>
              <a:t>to the beam</a:t>
            </a:r>
          </a:p>
          <a:p>
            <a:r>
              <a:rPr lang="en-US" dirty="0"/>
              <a:t>The final focus magnets are very close (</a:t>
            </a:r>
            <a:r>
              <a:rPr lang="en-US" dirty="0">
                <a:solidFill>
                  <a:srgbClr val="FF0000"/>
                </a:solidFill>
              </a:rPr>
              <a:t>actually inside</a:t>
            </a:r>
            <a:r>
              <a:rPr lang="en-US" dirty="0"/>
              <a:t>) the detector</a:t>
            </a:r>
          </a:p>
        </p:txBody>
      </p:sp>
      <p:sp>
        <p:nvSpPr>
          <p:cNvPr id="4" name="Slide Number Placeholder 3">
            <a:extLst>
              <a:ext uri="{FF2B5EF4-FFF2-40B4-BE49-F238E27FC236}">
                <a16:creationId xmlns:a16="http://schemas.microsoft.com/office/drawing/2014/main" id="{C9ADE8F8-9366-4E6B-AC03-B2E18B97F945}"/>
              </a:ext>
            </a:extLst>
          </p:cNvPr>
          <p:cNvSpPr>
            <a:spLocks noGrp="1"/>
          </p:cNvSpPr>
          <p:nvPr>
            <p:ph type="sldNum" sz="quarter" idx="12"/>
          </p:nvPr>
        </p:nvSpPr>
        <p:spPr/>
        <p:txBody>
          <a:bodyPr/>
          <a:lstStyle/>
          <a:p>
            <a:fld id="{B281EE48-3085-4586-AB20-51A836D75244}" type="slidenum">
              <a:rPr lang="en-US" smtClean="0"/>
              <a:t>4</a:t>
            </a:fld>
            <a:endParaRPr lang="en-US"/>
          </a:p>
        </p:txBody>
      </p:sp>
    </p:spTree>
    <p:extLst>
      <p:ext uri="{BB962C8B-B14F-4D97-AF65-F5344CB8AC3E}">
        <p14:creationId xmlns:p14="http://schemas.microsoft.com/office/powerpoint/2010/main" val="123853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EF8AC-CBD0-4664-8E49-67E68A4BEF0F}"/>
              </a:ext>
            </a:extLst>
          </p:cNvPr>
          <p:cNvSpPr>
            <a:spLocks noGrp="1"/>
          </p:cNvSpPr>
          <p:nvPr>
            <p:ph type="title"/>
          </p:nvPr>
        </p:nvSpPr>
        <p:spPr/>
        <p:txBody>
          <a:bodyPr/>
          <a:lstStyle/>
          <a:p>
            <a:r>
              <a:rPr lang="en-US" dirty="0"/>
              <a:t>Some Detector Issues</a:t>
            </a:r>
          </a:p>
        </p:txBody>
      </p:sp>
      <p:sp>
        <p:nvSpPr>
          <p:cNvPr id="3" name="Content Placeholder 2">
            <a:extLst>
              <a:ext uri="{FF2B5EF4-FFF2-40B4-BE49-F238E27FC236}">
                <a16:creationId xmlns:a16="http://schemas.microsoft.com/office/drawing/2014/main" id="{A98495C7-1E3A-425F-A440-E020ACAB8812}"/>
              </a:ext>
            </a:extLst>
          </p:cNvPr>
          <p:cNvSpPr>
            <a:spLocks noGrp="1"/>
          </p:cNvSpPr>
          <p:nvPr>
            <p:ph idx="1"/>
          </p:nvPr>
        </p:nvSpPr>
        <p:spPr>
          <a:xfrm>
            <a:off x="476955" y="1623333"/>
            <a:ext cx="10515600" cy="4762357"/>
          </a:xfrm>
        </p:spPr>
        <p:txBody>
          <a:bodyPr>
            <a:normAutofit/>
          </a:bodyPr>
          <a:lstStyle/>
          <a:p>
            <a:r>
              <a:rPr lang="en-US" dirty="0"/>
              <a:t>Beam Backgrounds</a:t>
            </a:r>
          </a:p>
          <a:p>
            <a:pPr lvl="1"/>
            <a:r>
              <a:rPr lang="en-US" dirty="0"/>
              <a:t>Coulomb (elastic scattering)</a:t>
            </a:r>
          </a:p>
          <a:p>
            <a:pPr lvl="1"/>
            <a:r>
              <a:rPr lang="en-US" dirty="0"/>
              <a:t>Beam-gas (inelastic scattering)</a:t>
            </a:r>
          </a:p>
          <a:p>
            <a:pPr lvl="1"/>
            <a:r>
              <a:rPr lang="en-US" dirty="0"/>
              <a:t>Touschek (inter-bunch scattering)</a:t>
            </a:r>
          </a:p>
          <a:p>
            <a:pPr lvl="1"/>
            <a:r>
              <a:rPr lang="en-US" dirty="0"/>
              <a:t>Luminosity related</a:t>
            </a:r>
          </a:p>
          <a:p>
            <a:pPr lvl="1"/>
            <a:r>
              <a:rPr lang="en-US" dirty="0"/>
              <a:t>Beam-beam</a:t>
            </a:r>
          </a:p>
          <a:p>
            <a:pPr lvl="1"/>
            <a:r>
              <a:rPr lang="en-US" dirty="0"/>
              <a:t>Non-gaussian beam tails</a:t>
            </a:r>
          </a:p>
          <a:p>
            <a:pPr lvl="2"/>
            <a:r>
              <a:rPr lang="en-US" dirty="0"/>
              <a:t>The beam tail is generated by the above interactions as well as by other effects</a:t>
            </a:r>
          </a:p>
          <a:p>
            <a:pPr lvl="2"/>
            <a:r>
              <a:rPr lang="en-US" dirty="0"/>
              <a:t>Non-gaussian beam tails can be quite large</a:t>
            </a:r>
          </a:p>
          <a:p>
            <a:pPr lvl="2"/>
            <a:r>
              <a:rPr lang="en-US" dirty="0"/>
              <a:t>The e</a:t>
            </a:r>
            <a:r>
              <a:rPr lang="en-US" baseline="30000" dirty="0">
                <a:sym typeface="Symbol" panose="05050102010706020507" pitchFamily="18" charset="2"/>
              </a:rPr>
              <a:t></a:t>
            </a:r>
            <a:r>
              <a:rPr lang="en-US" dirty="0"/>
              <a:t>e</a:t>
            </a:r>
            <a:r>
              <a:rPr lang="en-US" baseline="30000" dirty="0">
                <a:sym typeface="Symbol" panose="05050102010706020507" pitchFamily="18" charset="2"/>
              </a:rPr>
              <a:t></a:t>
            </a:r>
            <a:r>
              <a:rPr lang="en-US" dirty="0"/>
              <a:t> beams have very large damping terms from SR</a:t>
            </a:r>
          </a:p>
          <a:p>
            <a:pPr lvl="1"/>
            <a:r>
              <a:rPr lang="en-US" dirty="0"/>
              <a:t>Collimation is necessary and </a:t>
            </a:r>
            <a:r>
              <a:rPr lang="en-US" dirty="0">
                <a:solidFill>
                  <a:srgbClr val="FF0000"/>
                </a:solidFill>
              </a:rPr>
              <a:t>crucial</a:t>
            </a:r>
            <a:r>
              <a:rPr lang="en-US" dirty="0"/>
              <a:t> in order to control the above backgrounds as well as the SR background from the beam tail</a:t>
            </a:r>
          </a:p>
        </p:txBody>
      </p:sp>
      <p:pic>
        <p:nvPicPr>
          <p:cNvPr id="4" name="Picture 3">
            <a:extLst>
              <a:ext uri="{FF2B5EF4-FFF2-40B4-BE49-F238E27FC236}">
                <a16:creationId xmlns:a16="http://schemas.microsoft.com/office/drawing/2014/main" id="{66EAB67F-6113-42F4-AF74-38FA8C26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01104" y="534281"/>
            <a:ext cx="4689298" cy="160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0BBA3B6-8F23-4DEF-BF2B-9681C205C1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78393" y="2178314"/>
            <a:ext cx="4689298" cy="160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0B13CC6E-2B1D-463B-A1F7-B244DD89D92C}"/>
              </a:ext>
            </a:extLst>
          </p:cNvPr>
          <p:cNvSpPr txBox="1"/>
          <p:nvPr/>
        </p:nvSpPr>
        <p:spPr>
          <a:xfrm>
            <a:off x="7401104" y="1490512"/>
            <a:ext cx="1043876" cy="369332"/>
          </a:xfrm>
          <a:prstGeom prst="rect">
            <a:avLst/>
          </a:prstGeom>
          <a:noFill/>
        </p:spPr>
        <p:txBody>
          <a:bodyPr wrap="none" rtlCol="0">
            <a:spAutoFit/>
          </a:bodyPr>
          <a:lstStyle/>
          <a:p>
            <a:r>
              <a:rPr lang="en-US" b="1" dirty="0"/>
              <a:t>Coulomb</a:t>
            </a:r>
          </a:p>
        </p:txBody>
      </p:sp>
      <p:sp>
        <p:nvSpPr>
          <p:cNvPr id="8" name="TextBox 7">
            <a:extLst>
              <a:ext uri="{FF2B5EF4-FFF2-40B4-BE49-F238E27FC236}">
                <a16:creationId xmlns:a16="http://schemas.microsoft.com/office/drawing/2014/main" id="{453C3D9D-35AD-4163-B2C2-33EB8FC4BC34}"/>
              </a:ext>
            </a:extLst>
          </p:cNvPr>
          <p:cNvSpPr txBox="1"/>
          <p:nvPr/>
        </p:nvSpPr>
        <p:spPr>
          <a:xfrm>
            <a:off x="6986867" y="3400330"/>
            <a:ext cx="591829" cy="369332"/>
          </a:xfrm>
          <a:prstGeom prst="rect">
            <a:avLst/>
          </a:prstGeom>
          <a:noFill/>
        </p:spPr>
        <p:txBody>
          <a:bodyPr wrap="none" rtlCol="0">
            <a:spAutoFit/>
          </a:bodyPr>
          <a:lstStyle/>
          <a:p>
            <a:r>
              <a:rPr lang="en-US" b="1" dirty="0"/>
              <a:t>BGB</a:t>
            </a:r>
          </a:p>
        </p:txBody>
      </p:sp>
      <p:sp>
        <p:nvSpPr>
          <p:cNvPr id="9" name="Slide Number Placeholder 8">
            <a:extLst>
              <a:ext uri="{FF2B5EF4-FFF2-40B4-BE49-F238E27FC236}">
                <a16:creationId xmlns:a16="http://schemas.microsoft.com/office/drawing/2014/main" id="{6862ABA9-9256-40E9-AA10-7F08604E0F59}"/>
              </a:ext>
            </a:extLst>
          </p:cNvPr>
          <p:cNvSpPr>
            <a:spLocks noGrp="1"/>
          </p:cNvSpPr>
          <p:nvPr>
            <p:ph type="sldNum" sz="quarter" idx="12"/>
          </p:nvPr>
        </p:nvSpPr>
        <p:spPr/>
        <p:txBody>
          <a:bodyPr/>
          <a:lstStyle/>
          <a:p>
            <a:fld id="{B281EE48-3085-4586-AB20-51A836D75244}" type="slidenum">
              <a:rPr lang="en-US" smtClean="0"/>
              <a:t>5</a:t>
            </a:fld>
            <a:endParaRPr lang="en-US"/>
          </a:p>
        </p:txBody>
      </p:sp>
    </p:spTree>
    <p:extLst>
      <p:ext uri="{BB962C8B-B14F-4D97-AF65-F5344CB8AC3E}">
        <p14:creationId xmlns:p14="http://schemas.microsoft.com/office/powerpoint/2010/main" val="120166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FFC8-43CD-44CB-9FF0-6C3560D2F419}"/>
              </a:ext>
            </a:extLst>
          </p:cNvPr>
          <p:cNvSpPr>
            <a:spLocks noGrp="1"/>
          </p:cNvSpPr>
          <p:nvPr>
            <p:ph type="title"/>
          </p:nvPr>
        </p:nvSpPr>
        <p:spPr>
          <a:xfrm>
            <a:off x="838200" y="136526"/>
            <a:ext cx="10515600" cy="1116542"/>
          </a:xfrm>
        </p:spPr>
        <p:txBody>
          <a:bodyPr/>
          <a:lstStyle/>
          <a:p>
            <a:r>
              <a:rPr lang="en-US" dirty="0"/>
              <a:t>More on detector backgrounds</a:t>
            </a:r>
          </a:p>
        </p:txBody>
      </p:sp>
      <p:sp>
        <p:nvSpPr>
          <p:cNvPr id="3" name="Content Placeholder 2">
            <a:extLst>
              <a:ext uri="{FF2B5EF4-FFF2-40B4-BE49-F238E27FC236}">
                <a16:creationId xmlns:a16="http://schemas.microsoft.com/office/drawing/2014/main" id="{C4E473C2-62A1-4205-AD56-1E4A513CCFF2}"/>
              </a:ext>
            </a:extLst>
          </p:cNvPr>
          <p:cNvSpPr>
            <a:spLocks noGrp="1"/>
          </p:cNvSpPr>
          <p:nvPr>
            <p:ph idx="1"/>
          </p:nvPr>
        </p:nvSpPr>
        <p:spPr>
          <a:xfrm>
            <a:off x="714023" y="1070505"/>
            <a:ext cx="11015133" cy="5468408"/>
          </a:xfrm>
        </p:spPr>
        <p:txBody>
          <a:bodyPr>
            <a:normAutofit lnSpcReduction="10000"/>
          </a:bodyPr>
          <a:lstStyle/>
          <a:p>
            <a:r>
              <a:rPr lang="en-US" dirty="0"/>
              <a:t>Beam pipe “scrubbing”</a:t>
            </a:r>
          </a:p>
          <a:p>
            <a:pPr lvl="1"/>
            <a:r>
              <a:rPr lang="en-US" dirty="0"/>
              <a:t>The SR from the electron and positron beams </a:t>
            </a:r>
            <a:r>
              <a:rPr lang="en-US" dirty="0">
                <a:solidFill>
                  <a:srgbClr val="0070C0"/>
                </a:solidFill>
              </a:rPr>
              <a:t>“digs out” </a:t>
            </a:r>
            <a:r>
              <a:rPr lang="en-US" dirty="0"/>
              <a:t>the gas molecules imbedded in the beam pipe metal</a:t>
            </a:r>
          </a:p>
          <a:p>
            <a:pPr lvl="2"/>
            <a:r>
              <a:rPr lang="en-US" dirty="0"/>
              <a:t>This generates gas pressure around the ring </a:t>
            </a:r>
            <a:r>
              <a:rPr lang="en-US" dirty="0">
                <a:solidFill>
                  <a:srgbClr val="0070C0"/>
                </a:solidFill>
              </a:rPr>
              <a:t>“dynamic gas pressure” </a:t>
            </a:r>
            <a:r>
              <a:rPr lang="en-US" dirty="0"/>
              <a:t>which can be </a:t>
            </a:r>
            <a:r>
              <a:rPr lang="en-US" dirty="0">
                <a:solidFill>
                  <a:srgbClr val="002060"/>
                </a:solidFill>
              </a:rPr>
              <a:t>10-100</a:t>
            </a:r>
            <a:r>
              <a:rPr lang="en-US" dirty="0"/>
              <a:t> </a:t>
            </a:r>
            <a:r>
              <a:rPr lang="en-US" dirty="0">
                <a:solidFill>
                  <a:srgbClr val="002060"/>
                </a:solidFill>
              </a:rPr>
              <a:t>times</a:t>
            </a:r>
            <a:r>
              <a:rPr lang="en-US" dirty="0"/>
              <a:t> </a:t>
            </a:r>
            <a:r>
              <a:rPr lang="en-US" dirty="0">
                <a:solidFill>
                  <a:srgbClr val="002060"/>
                </a:solidFill>
              </a:rPr>
              <a:t>(or more!) </a:t>
            </a:r>
            <a:r>
              <a:rPr lang="en-US" dirty="0"/>
              <a:t>higher than the zero-current base pressure</a:t>
            </a:r>
          </a:p>
          <a:p>
            <a:r>
              <a:rPr lang="en-US" dirty="0"/>
              <a:t>Synchrotron Radiation is a major background from the beams</a:t>
            </a:r>
          </a:p>
          <a:p>
            <a:pPr lvl="1"/>
            <a:r>
              <a:rPr lang="en-US" dirty="0"/>
              <a:t>Direct hits on the central beam pipe is the first concern</a:t>
            </a:r>
          </a:p>
          <a:p>
            <a:pPr lvl="2"/>
            <a:r>
              <a:rPr lang="en-US" dirty="0"/>
              <a:t>These hits are usually coming from beam particles in the </a:t>
            </a:r>
            <a:r>
              <a:rPr lang="en-US" dirty="0">
                <a:solidFill>
                  <a:srgbClr val="0070C0"/>
                </a:solidFill>
              </a:rPr>
              <a:t>high sigma region </a:t>
            </a:r>
            <a:r>
              <a:rPr lang="en-US" dirty="0"/>
              <a:t>where there is great uncertainty as to what the actual hit rate will end up being </a:t>
            </a:r>
            <a:r>
              <a:rPr lang="en-US" dirty="0">
                <a:solidFill>
                  <a:srgbClr val="0070C0"/>
                </a:solidFill>
              </a:rPr>
              <a:t>(More on this)</a:t>
            </a:r>
          </a:p>
          <a:p>
            <a:pPr lvl="2"/>
            <a:r>
              <a:rPr lang="en-US" dirty="0"/>
              <a:t>The direct hit rate generally sets the </a:t>
            </a:r>
            <a:r>
              <a:rPr lang="en-US" dirty="0">
                <a:solidFill>
                  <a:srgbClr val="0070C0"/>
                </a:solidFill>
              </a:rPr>
              <a:t>radius</a:t>
            </a:r>
            <a:r>
              <a:rPr lang="en-US" dirty="0"/>
              <a:t> of the central beam pipe</a:t>
            </a:r>
          </a:p>
          <a:p>
            <a:pPr lvl="2"/>
            <a:r>
              <a:rPr lang="en-US" dirty="0"/>
              <a:t>Direct hits are much more difficult to mask out when the crossing angle is large</a:t>
            </a:r>
          </a:p>
          <a:p>
            <a:pPr lvl="1"/>
            <a:r>
              <a:rPr lang="en-US" dirty="0"/>
              <a:t>High beam currents force us to worry about secondary scattering</a:t>
            </a:r>
          </a:p>
          <a:p>
            <a:pPr lvl="2"/>
            <a:r>
              <a:rPr lang="en-US" dirty="0"/>
              <a:t>Forward as well as backward one bounce scattering</a:t>
            </a:r>
          </a:p>
          <a:p>
            <a:pPr lvl="2"/>
            <a:r>
              <a:rPr lang="en-US" dirty="0"/>
              <a:t>In some cases tertiary (2 bounce photons) can be an issue if the source has a very high incident photon rate</a:t>
            </a:r>
          </a:p>
          <a:p>
            <a:pPr lvl="2"/>
            <a:r>
              <a:rPr lang="en-US" dirty="0"/>
              <a:t>Usually these rates are not very high and can be ignored but too many hits from a single crossing can swamp a detector by making too much occupancy</a:t>
            </a:r>
          </a:p>
        </p:txBody>
      </p:sp>
      <p:sp>
        <p:nvSpPr>
          <p:cNvPr id="4" name="Slide Number Placeholder 3">
            <a:extLst>
              <a:ext uri="{FF2B5EF4-FFF2-40B4-BE49-F238E27FC236}">
                <a16:creationId xmlns:a16="http://schemas.microsoft.com/office/drawing/2014/main" id="{A6877711-65B3-4E1F-A5F6-789F02F4F630}"/>
              </a:ext>
            </a:extLst>
          </p:cNvPr>
          <p:cNvSpPr>
            <a:spLocks noGrp="1"/>
          </p:cNvSpPr>
          <p:nvPr>
            <p:ph type="sldNum" sz="quarter" idx="12"/>
          </p:nvPr>
        </p:nvSpPr>
        <p:spPr/>
        <p:txBody>
          <a:bodyPr/>
          <a:lstStyle/>
          <a:p>
            <a:fld id="{B281EE48-3085-4586-AB20-51A836D75244}" type="slidenum">
              <a:rPr lang="en-US" smtClean="0"/>
              <a:t>6</a:t>
            </a:fld>
            <a:endParaRPr lang="en-US"/>
          </a:p>
        </p:txBody>
      </p:sp>
    </p:spTree>
    <p:extLst>
      <p:ext uri="{BB962C8B-B14F-4D97-AF65-F5344CB8AC3E}">
        <p14:creationId xmlns:p14="http://schemas.microsoft.com/office/powerpoint/2010/main" val="3159714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80095-7F95-4A66-9BD9-9E2CB09374B9}"/>
              </a:ext>
            </a:extLst>
          </p:cNvPr>
          <p:cNvSpPr>
            <a:spLocks noGrp="1"/>
          </p:cNvSpPr>
          <p:nvPr>
            <p:ph type="title"/>
          </p:nvPr>
        </p:nvSpPr>
        <p:spPr/>
        <p:txBody>
          <a:bodyPr/>
          <a:lstStyle/>
          <a:p>
            <a:r>
              <a:rPr lang="en-US" dirty="0"/>
              <a:t>Beam Tails</a:t>
            </a:r>
          </a:p>
        </p:txBody>
      </p:sp>
      <p:sp>
        <p:nvSpPr>
          <p:cNvPr id="3" name="Content Placeholder 2">
            <a:extLst>
              <a:ext uri="{FF2B5EF4-FFF2-40B4-BE49-F238E27FC236}">
                <a16:creationId xmlns:a16="http://schemas.microsoft.com/office/drawing/2014/main" id="{75EBBD14-0E78-475E-95CA-82C2D1CEE40D}"/>
              </a:ext>
            </a:extLst>
          </p:cNvPr>
          <p:cNvSpPr>
            <a:spLocks noGrp="1"/>
          </p:cNvSpPr>
          <p:nvPr>
            <p:ph idx="1"/>
          </p:nvPr>
        </p:nvSpPr>
        <p:spPr>
          <a:xfrm>
            <a:off x="838200" y="1603022"/>
            <a:ext cx="10515600" cy="4573941"/>
          </a:xfrm>
        </p:spPr>
        <p:txBody>
          <a:bodyPr/>
          <a:lstStyle/>
          <a:p>
            <a:r>
              <a:rPr lang="en-US" dirty="0"/>
              <a:t>The core of the beam is assumed gaussian in all 3 dimensions and we believe this is a good approximation</a:t>
            </a:r>
          </a:p>
          <a:p>
            <a:r>
              <a:rPr lang="en-US" dirty="0"/>
              <a:t>However, any sort of interaction or perturbation of the beam particles can result in a beam particle getting out of this 3D gaussian distribution</a:t>
            </a:r>
          </a:p>
          <a:p>
            <a:r>
              <a:rPr lang="en-US" dirty="0"/>
              <a:t>For electron (and positron) beams this </a:t>
            </a:r>
            <a:r>
              <a:rPr lang="en-US" dirty="0">
                <a:solidFill>
                  <a:srgbClr val="FF0000"/>
                </a:solidFill>
              </a:rPr>
              <a:t>“out of the envelope” </a:t>
            </a:r>
            <a:r>
              <a:rPr lang="en-US" dirty="0"/>
              <a:t>beam particle, in many cases, has an excellent chance of damping back into the core distribution before it hits the dynamic aperture limit of the ring or hits a collimator and is lost</a:t>
            </a:r>
          </a:p>
          <a:p>
            <a:pPr lvl="1"/>
            <a:r>
              <a:rPr lang="en-US" dirty="0"/>
              <a:t>Synchrotron radiation damping is very strong</a:t>
            </a:r>
          </a:p>
        </p:txBody>
      </p:sp>
      <p:sp>
        <p:nvSpPr>
          <p:cNvPr id="4" name="Slide Number Placeholder 3">
            <a:extLst>
              <a:ext uri="{FF2B5EF4-FFF2-40B4-BE49-F238E27FC236}">
                <a16:creationId xmlns:a16="http://schemas.microsoft.com/office/drawing/2014/main" id="{D0F0B03D-7CD5-4075-9F8D-6E96D8A8A084}"/>
              </a:ext>
            </a:extLst>
          </p:cNvPr>
          <p:cNvSpPr>
            <a:spLocks noGrp="1"/>
          </p:cNvSpPr>
          <p:nvPr>
            <p:ph type="sldNum" sz="quarter" idx="12"/>
          </p:nvPr>
        </p:nvSpPr>
        <p:spPr/>
        <p:txBody>
          <a:bodyPr/>
          <a:lstStyle/>
          <a:p>
            <a:fld id="{B281EE48-3085-4586-AB20-51A836D75244}" type="slidenum">
              <a:rPr lang="en-US" smtClean="0"/>
              <a:t>7</a:t>
            </a:fld>
            <a:endParaRPr lang="en-US"/>
          </a:p>
        </p:txBody>
      </p:sp>
    </p:spTree>
    <p:extLst>
      <p:ext uri="{BB962C8B-B14F-4D97-AF65-F5344CB8AC3E}">
        <p14:creationId xmlns:p14="http://schemas.microsoft.com/office/powerpoint/2010/main" val="404698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244F7-6990-4FDA-93C6-BDC717EC53BE}"/>
              </a:ext>
            </a:extLst>
          </p:cNvPr>
          <p:cNvSpPr>
            <a:spLocks noGrp="1"/>
          </p:cNvSpPr>
          <p:nvPr>
            <p:ph type="title"/>
          </p:nvPr>
        </p:nvSpPr>
        <p:spPr/>
        <p:txBody>
          <a:bodyPr/>
          <a:lstStyle/>
          <a:p>
            <a:r>
              <a:rPr lang="en-US" dirty="0"/>
              <a:t>Beam Tails (2)</a:t>
            </a:r>
          </a:p>
        </p:txBody>
      </p:sp>
      <p:sp>
        <p:nvSpPr>
          <p:cNvPr id="3" name="Content Placeholder 2">
            <a:extLst>
              <a:ext uri="{FF2B5EF4-FFF2-40B4-BE49-F238E27FC236}">
                <a16:creationId xmlns:a16="http://schemas.microsoft.com/office/drawing/2014/main" id="{F54C04A8-DDBA-4022-AC28-6EBD01288141}"/>
              </a:ext>
            </a:extLst>
          </p:cNvPr>
          <p:cNvSpPr>
            <a:spLocks noGrp="1"/>
          </p:cNvSpPr>
          <p:nvPr>
            <p:ph idx="1"/>
          </p:nvPr>
        </p:nvSpPr>
        <p:spPr/>
        <p:txBody>
          <a:bodyPr/>
          <a:lstStyle/>
          <a:p>
            <a:r>
              <a:rPr lang="en-US" dirty="0"/>
              <a:t>What this essentially means is that sources of beam particle perturbation or interaction are constantly pushing beam particles out into the high beam sigma region </a:t>
            </a:r>
            <a:r>
              <a:rPr lang="en-US" dirty="0">
                <a:solidFill>
                  <a:srgbClr val="0070C0"/>
                </a:solidFill>
              </a:rPr>
              <a:t>(out into the non-gaussian tail) </a:t>
            </a:r>
            <a:r>
              <a:rPr lang="en-US" dirty="0"/>
              <a:t>and SR is constantly pulling </a:t>
            </a:r>
            <a:r>
              <a:rPr lang="en-US" dirty="0">
                <a:solidFill>
                  <a:srgbClr val="0070C0"/>
                </a:solidFill>
              </a:rPr>
              <a:t>(damping) </a:t>
            </a:r>
            <a:r>
              <a:rPr lang="en-US" dirty="0"/>
              <a:t>most of these particles back into the core distribution</a:t>
            </a:r>
          </a:p>
          <a:p>
            <a:r>
              <a:rPr lang="en-US" dirty="0"/>
              <a:t>The result is a semi-stable distribution of beam particles out in the high sigma non-gaussian tail in all 3 dimensions</a:t>
            </a:r>
          </a:p>
          <a:p>
            <a:r>
              <a:rPr lang="en-US" dirty="0"/>
              <a:t>The larger the dynamic aperture – the more beam sigmas the particle can be in and still stay in the machine</a:t>
            </a:r>
          </a:p>
          <a:p>
            <a:pPr lvl="1"/>
            <a:r>
              <a:rPr lang="en-US" dirty="0"/>
              <a:t>Machine designs strive to make the dynamic aperture as large as possible</a:t>
            </a:r>
          </a:p>
        </p:txBody>
      </p:sp>
      <p:sp>
        <p:nvSpPr>
          <p:cNvPr id="4" name="Slide Number Placeholder 3">
            <a:extLst>
              <a:ext uri="{FF2B5EF4-FFF2-40B4-BE49-F238E27FC236}">
                <a16:creationId xmlns:a16="http://schemas.microsoft.com/office/drawing/2014/main" id="{A30C1C48-5025-4F61-905F-08CB0D6CA1C8}"/>
              </a:ext>
            </a:extLst>
          </p:cNvPr>
          <p:cNvSpPr>
            <a:spLocks noGrp="1"/>
          </p:cNvSpPr>
          <p:nvPr>
            <p:ph type="sldNum" sz="quarter" idx="12"/>
          </p:nvPr>
        </p:nvSpPr>
        <p:spPr/>
        <p:txBody>
          <a:bodyPr/>
          <a:lstStyle/>
          <a:p>
            <a:fld id="{B281EE48-3085-4586-AB20-51A836D75244}" type="slidenum">
              <a:rPr lang="en-US" smtClean="0"/>
              <a:t>8</a:t>
            </a:fld>
            <a:endParaRPr lang="en-US"/>
          </a:p>
        </p:txBody>
      </p:sp>
    </p:spTree>
    <p:extLst>
      <p:ext uri="{BB962C8B-B14F-4D97-AF65-F5344CB8AC3E}">
        <p14:creationId xmlns:p14="http://schemas.microsoft.com/office/powerpoint/2010/main" val="114223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BB8CF-081F-4AFF-BFE5-4BC52BA51F3A}"/>
              </a:ext>
            </a:extLst>
          </p:cNvPr>
          <p:cNvSpPr>
            <a:spLocks noGrp="1"/>
          </p:cNvSpPr>
          <p:nvPr>
            <p:ph type="title"/>
          </p:nvPr>
        </p:nvSpPr>
        <p:spPr>
          <a:xfrm>
            <a:off x="838200" y="74876"/>
            <a:ext cx="10515600" cy="1325563"/>
          </a:xfrm>
        </p:spPr>
        <p:txBody>
          <a:bodyPr/>
          <a:lstStyle/>
          <a:p>
            <a:r>
              <a:rPr lang="en-US" dirty="0"/>
              <a:t>Beam Tails (3)</a:t>
            </a:r>
          </a:p>
        </p:txBody>
      </p:sp>
      <p:sp>
        <p:nvSpPr>
          <p:cNvPr id="3" name="Content Placeholder 2">
            <a:extLst>
              <a:ext uri="{FF2B5EF4-FFF2-40B4-BE49-F238E27FC236}">
                <a16:creationId xmlns:a16="http://schemas.microsoft.com/office/drawing/2014/main" id="{E949A853-0AF3-4AB1-82C4-BE4036E835E9}"/>
              </a:ext>
            </a:extLst>
          </p:cNvPr>
          <p:cNvSpPr>
            <a:spLocks noGrp="1"/>
          </p:cNvSpPr>
          <p:nvPr>
            <p:ph idx="1"/>
          </p:nvPr>
        </p:nvSpPr>
        <p:spPr>
          <a:xfrm>
            <a:off x="541867" y="1219200"/>
            <a:ext cx="11300177" cy="5249333"/>
          </a:xfrm>
        </p:spPr>
        <p:txBody>
          <a:bodyPr>
            <a:normAutofit/>
          </a:bodyPr>
          <a:lstStyle/>
          <a:p>
            <a:r>
              <a:rPr lang="en-US" dirty="0"/>
              <a:t>Initially, during machine commissioning, the main sources of beam particle interaction are beam-gas collisions </a:t>
            </a:r>
            <a:r>
              <a:rPr lang="en-US" dirty="0">
                <a:solidFill>
                  <a:srgbClr val="0070C0"/>
                </a:solidFill>
              </a:rPr>
              <a:t>(this is the scrubbing phase)</a:t>
            </a:r>
          </a:p>
          <a:p>
            <a:pPr lvl="2"/>
            <a:r>
              <a:rPr lang="en-US" dirty="0"/>
              <a:t>The luminosity is low, the tune shifts are low, the beam currents are low</a:t>
            </a:r>
          </a:p>
          <a:p>
            <a:pPr lvl="1"/>
            <a:r>
              <a:rPr lang="en-US" dirty="0">
                <a:solidFill>
                  <a:srgbClr val="FF0000"/>
                </a:solidFill>
              </a:rPr>
              <a:t>All</a:t>
            </a:r>
            <a:r>
              <a:rPr lang="en-US" dirty="0"/>
              <a:t> beam pipes have gas molecules imbedded probably throughout the metal</a:t>
            </a:r>
          </a:p>
          <a:p>
            <a:pPr lvl="1"/>
            <a:r>
              <a:rPr lang="en-US" dirty="0"/>
              <a:t>Baking out the vacuum chambers gets rid of the surface and near surface gas molecules and is very important </a:t>
            </a:r>
            <a:r>
              <a:rPr lang="en-US" dirty="0">
                <a:solidFill>
                  <a:srgbClr val="FF0000"/>
                </a:solidFill>
              </a:rPr>
              <a:t>(especially for water!)</a:t>
            </a:r>
          </a:p>
          <a:p>
            <a:pPr lvl="1"/>
            <a:r>
              <a:rPr lang="en-US" dirty="0"/>
              <a:t>But the x-rays from the SR are much more penetrating and these photons will get to molecules that are deeper in the metal and give them the energy they need to migrate to the surface and outgas</a:t>
            </a:r>
          </a:p>
          <a:p>
            <a:pPr lvl="1"/>
            <a:r>
              <a:rPr lang="en-US" dirty="0"/>
              <a:t>The outgassing rate decreases with time as the gas molecules embedded in the metal are gradually removed</a:t>
            </a:r>
          </a:p>
          <a:p>
            <a:pPr lvl="1"/>
            <a:r>
              <a:rPr lang="en-US" dirty="0"/>
              <a:t>Remember that this applies to the entire inner beam pipe surface</a:t>
            </a:r>
          </a:p>
          <a:p>
            <a:pPr lvl="1"/>
            <a:r>
              <a:rPr lang="en-US" dirty="0"/>
              <a:t>The strike surface of the SR beam cleans up fairly quickly but the scattered x-rays from the strike point must also clean up the rest of the beam pipe inner surface</a:t>
            </a:r>
          </a:p>
        </p:txBody>
      </p:sp>
      <p:sp>
        <p:nvSpPr>
          <p:cNvPr id="4" name="Slide Number Placeholder 3">
            <a:extLst>
              <a:ext uri="{FF2B5EF4-FFF2-40B4-BE49-F238E27FC236}">
                <a16:creationId xmlns:a16="http://schemas.microsoft.com/office/drawing/2014/main" id="{E468625F-7FE8-48DA-B0E9-1D6EA29B19A1}"/>
              </a:ext>
            </a:extLst>
          </p:cNvPr>
          <p:cNvSpPr>
            <a:spLocks noGrp="1"/>
          </p:cNvSpPr>
          <p:nvPr>
            <p:ph type="sldNum" sz="quarter" idx="12"/>
          </p:nvPr>
        </p:nvSpPr>
        <p:spPr/>
        <p:txBody>
          <a:bodyPr/>
          <a:lstStyle/>
          <a:p>
            <a:fld id="{B281EE48-3085-4586-AB20-51A836D75244}" type="slidenum">
              <a:rPr lang="en-US" smtClean="0"/>
              <a:t>9</a:t>
            </a:fld>
            <a:endParaRPr lang="en-US"/>
          </a:p>
        </p:txBody>
      </p:sp>
    </p:spTree>
    <p:extLst>
      <p:ext uri="{BB962C8B-B14F-4D97-AF65-F5344CB8AC3E}">
        <p14:creationId xmlns:p14="http://schemas.microsoft.com/office/powerpoint/2010/main" val="3464173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24882</TotalTime>
  <Words>1535</Words>
  <Application>Microsoft Office PowerPoint</Application>
  <PresentationFormat>Widescreen</PresentationFormat>
  <Paragraphs>182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Symbol</vt:lpstr>
      <vt:lpstr>Office Theme</vt:lpstr>
      <vt:lpstr>Machine Detector Interface Issues</vt:lpstr>
      <vt:lpstr>Outline</vt:lpstr>
      <vt:lpstr>Introduction</vt:lpstr>
      <vt:lpstr>Detector Features</vt:lpstr>
      <vt:lpstr>Some Detector Issues</vt:lpstr>
      <vt:lpstr>More on detector backgrounds</vt:lpstr>
      <vt:lpstr>Beam Tails</vt:lpstr>
      <vt:lpstr>Beam Tails (2)</vt:lpstr>
      <vt:lpstr>Beam Tails (3)</vt:lpstr>
      <vt:lpstr>Some Non-gaussian Beam Tail Distributions</vt:lpstr>
      <vt:lpstr>Beam Tails (4)</vt:lpstr>
      <vt:lpstr>Accelerator Issues</vt:lpstr>
      <vt:lpstr>More Accelerator Issues</vt:lpstr>
      <vt:lpstr>PowerPoint Presentation</vt:lpstr>
      <vt:lpstr>More on accelerator issues</vt:lpstr>
      <vt:lpstr>Closely spaced beam bunches</vt:lpstr>
      <vt:lpstr>Some Conclusions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Detector Interface at the Electron-Ion Collider</dc:title>
  <dc:creator>Michael Sullivan</dc:creator>
  <cp:lastModifiedBy>Michael Sullivan</cp:lastModifiedBy>
  <cp:revision>96</cp:revision>
  <dcterms:created xsi:type="dcterms:W3CDTF">2019-07-15T21:00:25Z</dcterms:created>
  <dcterms:modified xsi:type="dcterms:W3CDTF">2020-01-30T22:48:57Z</dcterms:modified>
</cp:coreProperties>
</file>