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303" r:id="rId3"/>
    <p:sldId id="316" r:id="rId4"/>
    <p:sldId id="294" r:id="rId5"/>
    <p:sldId id="309" r:id="rId6"/>
    <p:sldId id="321" r:id="rId7"/>
    <p:sldId id="312" r:id="rId8"/>
    <p:sldId id="314" r:id="rId9"/>
    <p:sldId id="315" r:id="rId10"/>
    <p:sldId id="313" r:id="rId11"/>
    <p:sldId id="323" r:id="rId12"/>
    <p:sldId id="324" r:id="rId13"/>
    <p:sldId id="325" r:id="rId14"/>
    <p:sldId id="326" r:id="rId15"/>
    <p:sldId id="327" r:id="rId16"/>
    <p:sldId id="317" r:id="rId17"/>
    <p:sldId id="322" r:id="rId18"/>
    <p:sldId id="319" r:id="rId19"/>
    <p:sldId id="320" r:id="rId20"/>
    <p:sldId id="318" r:id="rId21"/>
    <p:sldId id="328" r:id="rId22"/>
    <p:sldId id="28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93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8" d="100"/>
          <a:sy n="68" d="100"/>
        </p:scale>
        <p:origin x="-3296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1727A-2C34-3E46-A940-F0D08F39E52F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FEC51-8202-A344-8C80-4B1DB0F0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3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98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Don’t query</a:t>
            </a:r>
            <a:r>
              <a:rPr lang="en-US" baseline="0" dirty="0" smtClean="0"/>
              <a:t> DB (makes it more portable)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1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1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1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1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12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12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12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No GUI window for each tape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Calculate</a:t>
            </a:r>
            <a:r>
              <a:rPr lang="en-US" baseline="0" dirty="0" smtClean="0"/>
              <a:t> compression ratio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Tapes associated with a file family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Identify “cold” tapes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Check distribution of tapes across libraries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12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No GUI window for each tape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Calculate</a:t>
            </a:r>
            <a:r>
              <a:rPr lang="en-US" baseline="0" dirty="0" smtClean="0"/>
              <a:t> compression ratio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Tapes associated with a file family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Identify “cold” tapes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Check distribution of tapes across libraries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12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Usin</a:t>
            </a:r>
            <a:r>
              <a:rPr lang="en-US" baseline="0" dirty="0" smtClean="0"/>
              <a:t>g a status file approach has worked well for us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1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- With the hope that the</a:t>
            </a:r>
            <a:r>
              <a:rPr lang="en-US" baseline="0" dirty="0" smtClean="0"/>
              <a:t> information </a:t>
            </a:r>
            <a:r>
              <a:rPr lang="en-US" dirty="0" smtClean="0"/>
              <a:t>will benefit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12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12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12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89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- When we implement</a:t>
            </a:r>
            <a:r>
              <a:rPr lang="en-US" baseline="0" dirty="0" smtClean="0"/>
              <a:t> tools, we keep a few goals in mind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1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1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- tabular output is useful for</a:t>
            </a:r>
            <a:r>
              <a:rPr lang="en-US" baseline="0" dirty="0" smtClean="0"/>
              <a:t> use with tools like </a:t>
            </a:r>
            <a:r>
              <a:rPr lang="en-US" baseline="0" dirty="0" err="1" smtClean="0"/>
              <a:t>grep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wc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Wanted</a:t>
            </a:r>
            <a:r>
              <a:rPr lang="en-US" baseline="0" dirty="0" smtClean="0"/>
              <a:t> to take things to the “next level”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Take advantage of the existing tools and build on them to meet our needs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1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Not real-time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1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Can’t display</a:t>
            </a:r>
            <a:r>
              <a:rPr lang="en-US" baseline="0" dirty="0" smtClean="0"/>
              <a:t> all the columns…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1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Think of new uses every couple</a:t>
            </a:r>
            <a:r>
              <a:rPr lang="en-US" baseline="0" dirty="0" smtClean="0"/>
              <a:t> of months or so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1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One</a:t>
            </a:r>
            <a:r>
              <a:rPr lang="en-US" baseline="0" dirty="0" smtClean="0"/>
              <a:t> measure of the usefulness of a tool is that it’s used for purposes beyond what it was originally designed for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EC51-8202-A344-8C80-4B1DB0F03F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71FA-007C-5D49-A390-12990ECDB3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436-BC73-C947-BD9F-9260DA8D2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5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71FA-007C-5D49-A390-12990ECDB3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436-BC73-C947-BD9F-9260DA8D2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0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71FA-007C-5D49-A390-12990ECDB3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436-BC73-C947-BD9F-9260DA8D2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71FA-007C-5D49-A390-12990ECDB3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436-BC73-C947-BD9F-9260DA8D2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2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71FA-007C-5D49-A390-12990ECDB3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436-BC73-C947-BD9F-9260DA8D2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2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71FA-007C-5D49-A390-12990ECDB3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436-BC73-C947-BD9F-9260DA8D2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9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71FA-007C-5D49-A390-12990ECDB3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436-BC73-C947-BD9F-9260DA8D2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9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71FA-007C-5D49-A390-12990ECDB3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436-BC73-C947-BD9F-9260DA8D2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3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71FA-007C-5D49-A390-12990ECDB3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436-BC73-C947-BD9F-9260DA8D2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8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71FA-007C-5D49-A390-12990ECDB3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436-BC73-C947-BD9F-9260DA8D2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71FA-007C-5D49-A390-12990ECDB3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3436-BC73-C947-BD9F-9260DA8D2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8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71FA-007C-5D49-A390-12990ECDB39E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73436-BC73-C947-BD9F-9260DA8D2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6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189024" y="415600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350446"/>
            <a:ext cx="7959366" cy="5983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000" b="1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NCAR-Developed Tools</a:t>
            </a:r>
          </a:p>
          <a:p>
            <a:endParaRPr lang="en-US" sz="4000" b="1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Bill Anderson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and Marc </a:t>
            </a:r>
            <a:r>
              <a:rPr lang="en-US" sz="2800" dirty="0" err="1" smtClean="0">
                <a:solidFill>
                  <a:schemeClr val="tx1"/>
                </a:solidFill>
              </a:rPr>
              <a:t>Genty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National Center for Atmospheric Research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HUF 2017</a:t>
            </a:r>
            <a:endParaRPr lang="en-US" sz="2800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6"/>
          <p:cNvSpPr txBox="1">
            <a:spLocks/>
          </p:cNvSpPr>
          <p:nvPr/>
        </p:nvSpPr>
        <p:spPr>
          <a:xfrm>
            <a:off x="7438841" y="6622033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CFEC368-1D7A-4F81-ABF6-AE0E36BAF64C}" type="slidenum">
              <a:rPr lang="en-US" smtClean="0"/>
              <a:pPr algn="l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0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9024" y="432533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err="1" smtClean="0"/>
              <a:t>tapeinfo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Simple</a:t>
            </a:r>
            <a:r>
              <a:rPr lang="en-US" dirty="0" smtClean="0">
                <a:solidFill>
                  <a:srgbClr val="000000"/>
                </a:solidFill>
              </a:rPr>
              <a:t>: A couple of hundred lines of python code </a:t>
            </a:r>
          </a:p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Portable</a:t>
            </a:r>
            <a:r>
              <a:rPr lang="en-US" dirty="0" smtClean="0">
                <a:solidFill>
                  <a:srgbClr val="000000"/>
                </a:solidFill>
              </a:rPr>
              <a:t>: standard interfaces (</a:t>
            </a:r>
            <a:r>
              <a:rPr lang="en-US" dirty="0" err="1" smtClean="0">
                <a:solidFill>
                  <a:srgbClr val="000000"/>
                </a:solidFill>
              </a:rPr>
              <a:t>hpssadm.pl</a:t>
            </a:r>
            <a:r>
              <a:rPr lang="en-US" dirty="0" smtClean="0">
                <a:solidFill>
                  <a:srgbClr val="000000"/>
                </a:solidFill>
              </a:rPr>
              <a:t> and ACSLS </a:t>
            </a:r>
            <a:r>
              <a:rPr lang="en-US" dirty="0" err="1" smtClean="0">
                <a:solidFill>
                  <a:srgbClr val="000000"/>
                </a:solidFill>
              </a:rPr>
              <a:t>cmd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Scalable</a:t>
            </a:r>
            <a:r>
              <a:rPr lang="en-US" dirty="0" smtClean="0">
                <a:solidFill>
                  <a:srgbClr val="000000"/>
                </a:solidFill>
              </a:rPr>
              <a:t>: Runs with thousands of tapes</a:t>
            </a: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298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9024" y="432533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err="1" smtClean="0"/>
              <a:t>checkForMigration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 need to find out which files have not yet been migrated from disk to tape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When upgrading Linux on movers, wanted to ensure all files had a tape copy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When something goes wrong with a RAID logical volume, need to know which files and how many are unavailable</a:t>
            </a: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12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9024" y="432533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err="1" smtClean="0"/>
              <a:t>checkForMigration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Example run:</a:t>
            </a: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#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checkForMigration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12345600</a:t>
            </a:r>
          </a:p>
          <a:p>
            <a:pPr algn="l"/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/home/smith/file1 not on tape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/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home/smith/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file2 not on tape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/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home/smith/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file3 not on tape</a:t>
            </a:r>
          </a:p>
          <a:p>
            <a:pPr algn="l"/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6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9024" y="432533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err="1" smtClean="0"/>
              <a:t>checkForMigration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script first runs ‘</a:t>
            </a:r>
            <a:r>
              <a:rPr lang="en-US" dirty="0" err="1" smtClean="0">
                <a:solidFill>
                  <a:srgbClr val="000000"/>
                </a:solidFill>
              </a:rPr>
              <a:t>lsvol</a:t>
            </a:r>
            <a:r>
              <a:rPr lang="en-US" dirty="0" smtClean="0">
                <a:solidFill>
                  <a:srgbClr val="000000"/>
                </a:solidFill>
              </a:rPr>
              <a:t>’ to get a listing of files</a:t>
            </a: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cript then invokes a C client API program that checks if files have a copy on tape</a:t>
            </a:r>
            <a:endParaRPr lang="en-US" dirty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191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9024" y="432533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err="1" smtClean="0"/>
              <a:t>checkForMigration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Client API program is 25 lines (including comments)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algn="l"/>
            <a:endParaRPr lang="en-US" sz="1800" dirty="0" smtClean="0">
              <a:solidFill>
                <a:srgbClr val="000000"/>
              </a:solidFill>
            </a:endParaRPr>
          </a:p>
          <a:p>
            <a:pPr algn="l"/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       </a:t>
            </a:r>
            <a:r>
              <a:rPr lang="en-US" sz="2000" dirty="0" err="1" smtClean="0">
                <a:solidFill>
                  <a:srgbClr val="000000"/>
                </a:solidFill>
              </a:rPr>
              <a:t>rc</a:t>
            </a:r>
            <a:r>
              <a:rPr lang="en-US" sz="2000" dirty="0" smtClean="0">
                <a:solidFill>
                  <a:srgbClr val="000000"/>
                </a:solidFill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</a:rPr>
              <a:t>hpss_FileGetXAttributes</a:t>
            </a:r>
            <a:r>
              <a:rPr lang="en-US" sz="2000" dirty="0" smtClean="0">
                <a:solidFill>
                  <a:srgbClr val="000000"/>
                </a:solidFill>
              </a:rPr>
              <a:t>(path, API_GET_STATS_FOR_LEVEL, 1, &amp;</a:t>
            </a:r>
            <a:r>
              <a:rPr lang="en-US" sz="2000" dirty="0" err="1" smtClean="0">
                <a:solidFill>
                  <a:srgbClr val="000000"/>
                </a:solidFill>
              </a:rPr>
              <a:t>AttrOut</a:t>
            </a:r>
            <a:r>
              <a:rPr lang="en-US" sz="2000" dirty="0" smtClean="0">
                <a:solidFill>
                  <a:srgbClr val="000000"/>
                </a:solidFill>
              </a:rPr>
              <a:t>);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     if (</a:t>
            </a:r>
            <a:r>
              <a:rPr lang="en-US" sz="2000" dirty="0" err="1" smtClean="0">
                <a:solidFill>
                  <a:srgbClr val="000000"/>
                </a:solidFill>
              </a:rPr>
              <a:t>rc</a:t>
            </a:r>
            <a:r>
              <a:rPr lang="en-US" sz="2000" dirty="0" smtClean="0">
                <a:solidFill>
                  <a:srgbClr val="000000"/>
                </a:solidFill>
              </a:rPr>
              <a:t> == 0) {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           if (</a:t>
            </a:r>
            <a:r>
              <a:rPr lang="en-US" sz="2000" dirty="0" err="1" smtClean="0">
                <a:solidFill>
                  <a:srgbClr val="000000"/>
                </a:solidFill>
              </a:rPr>
              <a:t>AttrOut.SCAttrib</a:t>
            </a:r>
            <a:r>
              <a:rPr lang="en-US" sz="2000" dirty="0" smtClean="0">
                <a:solidFill>
                  <a:srgbClr val="000000"/>
                </a:solidFill>
              </a:rPr>
              <a:t>[1].</a:t>
            </a:r>
            <a:r>
              <a:rPr lang="en-US" sz="2000" dirty="0" err="1" smtClean="0">
                <a:solidFill>
                  <a:srgbClr val="000000"/>
                </a:solidFill>
              </a:rPr>
              <a:t>VVAttrib</a:t>
            </a:r>
            <a:r>
              <a:rPr lang="en-US" sz="2000" dirty="0" smtClean="0">
                <a:solidFill>
                  <a:srgbClr val="000000"/>
                </a:solidFill>
              </a:rPr>
              <a:t>[0].</a:t>
            </a:r>
            <a:r>
              <a:rPr lang="en-US" sz="2000" dirty="0" err="1" smtClean="0">
                <a:solidFill>
                  <a:srgbClr val="000000"/>
                </a:solidFill>
              </a:rPr>
              <a:t>PVList</a:t>
            </a:r>
            <a:r>
              <a:rPr lang="en-US" sz="2000" dirty="0" smtClean="0">
                <a:solidFill>
                  <a:srgbClr val="000000"/>
                </a:solidFill>
              </a:rPr>
              <a:t> == 0) {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	   </a:t>
            </a:r>
            <a:r>
              <a:rPr lang="en-US" sz="2000" dirty="0" err="1" smtClean="0">
                <a:solidFill>
                  <a:srgbClr val="000000"/>
                </a:solidFill>
              </a:rPr>
              <a:t>printf</a:t>
            </a:r>
            <a:r>
              <a:rPr lang="en-US" sz="2000" dirty="0" smtClean="0">
                <a:solidFill>
                  <a:srgbClr val="000000"/>
                </a:solidFill>
              </a:rPr>
              <a:t>(“%s not on tape\n”, path);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           }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    }</a:t>
            </a:r>
          </a:p>
          <a:p>
            <a:pPr algn="l"/>
            <a:endParaRPr lang="en-US" sz="1800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093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9024" y="432533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err="1" smtClean="0"/>
              <a:t>checkForMigration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b="1" dirty="0" smtClean="0">
                <a:solidFill>
                  <a:srgbClr val="000000"/>
                </a:solidFill>
              </a:rPr>
              <a:t>imple: </a:t>
            </a:r>
            <a:r>
              <a:rPr lang="en-US" dirty="0" smtClean="0">
                <a:solidFill>
                  <a:srgbClr val="000000"/>
                </a:solidFill>
              </a:rPr>
              <a:t>~100 lines of code (C and bash) total</a:t>
            </a:r>
          </a:p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Portable: </a:t>
            </a:r>
            <a:r>
              <a:rPr lang="en-US" dirty="0" smtClean="0">
                <a:solidFill>
                  <a:srgbClr val="000000"/>
                </a:solidFill>
              </a:rPr>
              <a:t>uses client API</a:t>
            </a:r>
          </a:p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Scalable: </a:t>
            </a:r>
            <a:r>
              <a:rPr lang="en-US" dirty="0" smtClean="0">
                <a:solidFill>
                  <a:srgbClr val="000000"/>
                </a:solidFill>
              </a:rPr>
              <a:t>can check a disk volume with 300,000 segments in ~20 minutes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56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9024" y="432533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Nagios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Open source software for monitoring</a:t>
            </a: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Executes standard and custom health check scripts on remote hosts </a:t>
            </a: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Many alert and reporting features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299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9024" y="432533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Nagios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Used to augment existing tools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Two components: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Code added to existing tools to create a Nagios status file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Standard Nagios service check script in </a:t>
            </a:r>
            <a:r>
              <a:rPr lang="en-US" dirty="0" err="1" smtClean="0">
                <a:solidFill>
                  <a:srgbClr val="000000"/>
                </a:solidFill>
              </a:rPr>
              <a:t>libexec</a:t>
            </a:r>
            <a:r>
              <a:rPr lang="en-US" dirty="0" smtClean="0">
                <a:solidFill>
                  <a:srgbClr val="000000"/>
                </a:solidFill>
              </a:rPr>
              <a:t> to query the status file and report results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Existing tools continue to run out of root or ACSLS </a:t>
            </a:r>
            <a:r>
              <a:rPr lang="en-US" dirty="0" err="1" smtClean="0">
                <a:solidFill>
                  <a:srgbClr val="000000"/>
                </a:solidFill>
              </a:rPr>
              <a:t>crontabs</a:t>
            </a: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Nagios checks do not require elevated privileges</a:t>
            </a: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389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9024" y="432533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Nagios </a:t>
            </a:r>
            <a:r>
              <a:rPr lang="mr-IN" dirty="0" smtClean="0"/>
              <a:t>–</a:t>
            </a:r>
            <a:r>
              <a:rPr lang="en-US" dirty="0" smtClean="0"/>
              <a:t> Augmentation Code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000000"/>
                </a:solidFill>
              </a:rPr>
              <a:t>COUNT=`${GREP} Degraded </a:t>
            </a:r>
            <a:r>
              <a:rPr lang="en-US" dirty="0" err="1">
                <a:solidFill>
                  <a:srgbClr val="000000"/>
                </a:solidFill>
              </a:rPr>
              <a:t>acsss_event.log|grep</a:t>
            </a:r>
            <a:r>
              <a:rPr lang="en-US" dirty="0">
                <a:solidFill>
                  <a:srgbClr val="000000"/>
                </a:solidFill>
              </a:rPr>
              <a:t> -v ^</a:t>
            </a:r>
            <a:r>
              <a:rPr lang="en-US" dirty="0" smtClean="0">
                <a:solidFill>
                  <a:srgbClr val="000000"/>
                </a:solidFill>
              </a:rPr>
              <a:t>Cannot \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            |</a:t>
            </a:r>
            <a:r>
              <a:rPr lang="en-US" dirty="0" err="1">
                <a:solidFill>
                  <a:srgbClr val="000000"/>
                </a:solidFill>
              </a:rPr>
              <a:t>wc</a:t>
            </a:r>
            <a:r>
              <a:rPr lang="en-US" dirty="0">
                <a:solidFill>
                  <a:srgbClr val="000000"/>
                </a:solidFill>
              </a:rPr>
              <a:t> -</a:t>
            </a:r>
            <a:r>
              <a:rPr lang="en-US" dirty="0" err="1">
                <a:solidFill>
                  <a:srgbClr val="000000"/>
                </a:solidFill>
              </a:rPr>
              <a:t>l|tr</a:t>
            </a:r>
            <a:r>
              <a:rPr lang="en-US" dirty="0">
                <a:solidFill>
                  <a:srgbClr val="000000"/>
                </a:solidFill>
              </a:rPr>
              <a:t> -d " "`</a:t>
            </a: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r>
              <a:rPr lang="en-US" dirty="0">
                <a:solidFill>
                  <a:srgbClr val="000000"/>
                </a:solidFill>
              </a:rPr>
              <a:t>if [[ "${COUNT}" -</a:t>
            </a:r>
            <a:r>
              <a:rPr lang="en-US" dirty="0" err="1">
                <a:solidFill>
                  <a:srgbClr val="000000"/>
                </a:solidFill>
              </a:rPr>
              <a:t>gt</a:t>
            </a:r>
            <a:r>
              <a:rPr lang="en-US" dirty="0">
                <a:solidFill>
                  <a:srgbClr val="000000"/>
                </a:solidFill>
              </a:rPr>
              <a:t> 0 ]]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then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  ${GREP} Degraded </a:t>
            </a:r>
            <a:r>
              <a:rPr lang="en-US" dirty="0" err="1">
                <a:solidFill>
                  <a:srgbClr val="000000"/>
                </a:solidFill>
              </a:rPr>
              <a:t>acsss_event.log</a:t>
            </a:r>
            <a:r>
              <a:rPr lang="en-US" dirty="0">
                <a:solidFill>
                  <a:srgbClr val="000000"/>
                </a:solidFill>
              </a:rPr>
              <a:t> &gt; ${MSG}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  diff ${MSG} ${DEGFND} 1&gt;/</a:t>
            </a:r>
            <a:r>
              <a:rPr lang="en-US" dirty="0" err="1">
                <a:solidFill>
                  <a:srgbClr val="000000"/>
                </a:solidFill>
              </a:rPr>
              <a:t>dev</a:t>
            </a:r>
            <a:r>
              <a:rPr lang="en-US" dirty="0">
                <a:solidFill>
                  <a:srgbClr val="000000"/>
                </a:solidFill>
              </a:rPr>
              <a:t>/null 2&gt;/</a:t>
            </a:r>
            <a:r>
              <a:rPr lang="en-US" dirty="0" err="1">
                <a:solidFill>
                  <a:srgbClr val="000000"/>
                </a:solidFill>
              </a:rPr>
              <a:t>dev</a:t>
            </a:r>
            <a:r>
              <a:rPr lang="en-US" dirty="0">
                <a:solidFill>
                  <a:srgbClr val="000000"/>
                </a:solidFill>
              </a:rPr>
              <a:t>/null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  if [[ $? -ne 0 ]]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  then</a:t>
            </a:r>
          </a:p>
          <a:p>
            <a:pPr algn="l"/>
            <a:r>
              <a:rPr lang="en-US" b="1" dirty="0">
                <a:solidFill>
                  <a:srgbClr val="000000"/>
                </a:solidFill>
              </a:rPr>
              <a:t>    echo "[CRITICAL] - SL8500 Degraded Components Found!" \</a:t>
            </a:r>
          </a:p>
          <a:p>
            <a:pPr algn="l"/>
            <a:r>
              <a:rPr lang="en-US" b="1" dirty="0">
                <a:solidFill>
                  <a:srgbClr val="000000"/>
                </a:solidFill>
              </a:rPr>
              <a:t>      &gt; /</a:t>
            </a:r>
            <a:r>
              <a:rPr lang="en-US" b="1" dirty="0" err="1">
                <a:solidFill>
                  <a:srgbClr val="000000"/>
                </a:solidFill>
              </a:rPr>
              <a:t>tmp</a:t>
            </a:r>
            <a:r>
              <a:rPr lang="en-US" b="1" dirty="0">
                <a:solidFill>
                  <a:srgbClr val="000000"/>
                </a:solidFill>
              </a:rPr>
              <a:t>/</a:t>
            </a:r>
            <a:r>
              <a:rPr lang="en-US" b="1" dirty="0" err="1">
                <a:solidFill>
                  <a:srgbClr val="000000"/>
                </a:solidFill>
              </a:rPr>
              <a:t>ck.degraded.nagios.out</a:t>
            </a:r>
            <a:endParaRPr lang="en-US" b="1" dirty="0">
              <a:solidFill>
                <a:srgbClr val="000000"/>
              </a:solidFill>
            </a:endParaRPr>
          </a:p>
          <a:p>
            <a:pPr algn="l"/>
            <a:r>
              <a:rPr lang="en-US" dirty="0">
                <a:solidFill>
                  <a:srgbClr val="000000"/>
                </a:solidFill>
              </a:rPr>
              <a:t>  fi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else</a:t>
            </a:r>
          </a:p>
          <a:p>
            <a:pPr algn="l"/>
            <a:r>
              <a:rPr lang="en-US" b="1" dirty="0">
                <a:solidFill>
                  <a:srgbClr val="000000"/>
                </a:solidFill>
              </a:rPr>
              <a:t>  echo "[OK] - No SL8500 Degraded Components Found." \</a:t>
            </a:r>
          </a:p>
          <a:p>
            <a:pPr algn="l"/>
            <a:r>
              <a:rPr lang="en-US" b="1" dirty="0">
                <a:solidFill>
                  <a:srgbClr val="000000"/>
                </a:solidFill>
              </a:rPr>
              <a:t>    &gt; /</a:t>
            </a:r>
            <a:r>
              <a:rPr lang="en-US" b="1" dirty="0" err="1">
                <a:solidFill>
                  <a:srgbClr val="000000"/>
                </a:solidFill>
              </a:rPr>
              <a:t>tmp</a:t>
            </a:r>
            <a:r>
              <a:rPr lang="en-US" b="1" dirty="0">
                <a:solidFill>
                  <a:srgbClr val="000000"/>
                </a:solidFill>
              </a:rPr>
              <a:t>/</a:t>
            </a:r>
            <a:r>
              <a:rPr lang="en-US" b="1" dirty="0" err="1">
                <a:solidFill>
                  <a:srgbClr val="000000"/>
                </a:solidFill>
              </a:rPr>
              <a:t>ck.degraded.nagios.out</a:t>
            </a:r>
            <a:endParaRPr lang="en-US" b="1" dirty="0">
              <a:solidFill>
                <a:srgbClr val="000000"/>
              </a:solidFill>
            </a:endParaRPr>
          </a:p>
          <a:p>
            <a:pPr algn="l"/>
            <a:r>
              <a:rPr lang="en-US" dirty="0">
                <a:solidFill>
                  <a:srgbClr val="000000"/>
                </a:solidFill>
              </a:rPr>
              <a:t>fi</a:t>
            </a:r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103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9024" y="432533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Nagios </a:t>
            </a:r>
            <a:r>
              <a:rPr lang="mr-IN" dirty="0" smtClean="0"/>
              <a:t>–</a:t>
            </a:r>
            <a:r>
              <a:rPr lang="en-US" dirty="0" smtClean="0"/>
              <a:t> Service Status Check Code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r>
              <a:rPr lang="en-US" dirty="0">
                <a:solidFill>
                  <a:srgbClr val="000000"/>
                </a:solidFill>
              </a:rPr>
              <a:t>STATUS="/</a:t>
            </a:r>
            <a:r>
              <a:rPr lang="en-US" dirty="0" err="1">
                <a:solidFill>
                  <a:srgbClr val="000000"/>
                </a:solidFill>
              </a:rPr>
              <a:t>tmp</a:t>
            </a:r>
            <a:r>
              <a:rPr lang="en-US" dirty="0">
                <a:solidFill>
                  <a:srgbClr val="000000"/>
                </a:solidFill>
              </a:rPr>
              <a:t>/</a:t>
            </a:r>
            <a:r>
              <a:rPr lang="en-US" dirty="0" err="1">
                <a:solidFill>
                  <a:srgbClr val="000000"/>
                </a:solidFill>
              </a:rPr>
              <a:t>ck.degraded.nagios.out</a:t>
            </a:r>
            <a:r>
              <a:rPr lang="en-US" dirty="0">
                <a:solidFill>
                  <a:srgbClr val="000000"/>
                </a:solidFill>
              </a:rPr>
              <a:t>"</a:t>
            </a: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r>
              <a:rPr lang="en-US" dirty="0" err="1">
                <a:solidFill>
                  <a:srgbClr val="000000"/>
                </a:solidFill>
              </a:rPr>
              <a:t>grep</a:t>
            </a:r>
            <a:r>
              <a:rPr lang="en-US" dirty="0">
                <a:solidFill>
                  <a:srgbClr val="000000"/>
                </a:solidFill>
              </a:rPr>
              <a:t> "\[OK\]" ${STATUS} 1&gt;/</a:t>
            </a:r>
            <a:r>
              <a:rPr lang="en-US" dirty="0" err="1">
                <a:solidFill>
                  <a:srgbClr val="000000"/>
                </a:solidFill>
              </a:rPr>
              <a:t>dev</a:t>
            </a:r>
            <a:r>
              <a:rPr lang="en-US" dirty="0">
                <a:solidFill>
                  <a:srgbClr val="000000"/>
                </a:solidFill>
              </a:rPr>
              <a:t>/null 2&gt;&amp;1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if [[ "$?" -</a:t>
            </a:r>
            <a:r>
              <a:rPr lang="en-US" dirty="0" err="1">
                <a:solidFill>
                  <a:srgbClr val="000000"/>
                </a:solidFill>
              </a:rPr>
              <a:t>eq</a:t>
            </a:r>
            <a:r>
              <a:rPr lang="en-US" dirty="0">
                <a:solidFill>
                  <a:srgbClr val="000000"/>
                </a:solidFill>
              </a:rPr>
              <a:t> "0" ]]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then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  cat ${STATUS}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  exit 0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fi</a:t>
            </a: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r>
              <a:rPr lang="en-US" dirty="0" err="1">
                <a:solidFill>
                  <a:srgbClr val="000000"/>
                </a:solidFill>
              </a:rPr>
              <a:t>grep</a:t>
            </a:r>
            <a:r>
              <a:rPr lang="en-US" dirty="0">
                <a:solidFill>
                  <a:srgbClr val="000000"/>
                </a:solidFill>
              </a:rPr>
              <a:t> "\[CRITICAL\]" ${STATUS} 1&gt;/</a:t>
            </a:r>
            <a:r>
              <a:rPr lang="en-US" dirty="0" err="1">
                <a:solidFill>
                  <a:srgbClr val="000000"/>
                </a:solidFill>
              </a:rPr>
              <a:t>dev</a:t>
            </a:r>
            <a:r>
              <a:rPr lang="en-US" dirty="0">
                <a:solidFill>
                  <a:srgbClr val="000000"/>
                </a:solidFill>
              </a:rPr>
              <a:t>/null 2&gt;&amp;1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if [[ "$?" -</a:t>
            </a:r>
            <a:r>
              <a:rPr lang="en-US" dirty="0" err="1">
                <a:solidFill>
                  <a:srgbClr val="000000"/>
                </a:solidFill>
              </a:rPr>
              <a:t>eq</a:t>
            </a:r>
            <a:r>
              <a:rPr lang="en-US" dirty="0">
                <a:solidFill>
                  <a:srgbClr val="000000"/>
                </a:solidFill>
              </a:rPr>
              <a:t> "0" ]]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then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  cat ${STATUS}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  exit 2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fi</a:t>
            </a: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r>
              <a:rPr lang="en-US" dirty="0">
                <a:solidFill>
                  <a:srgbClr val="000000"/>
                </a:solidFill>
              </a:rPr>
              <a:t>echo "[UNKNOWN] - Status File Missing Or Logic Error!"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exit 3</a:t>
            </a:r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306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9024" y="415600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Over the years, we’ve benefited from tools that others have developed</a:t>
            </a: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In this talk, we’ll share information about tools we’ve developed</a:t>
            </a: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737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9024" y="432533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Nagios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Simple:</a:t>
            </a:r>
            <a:r>
              <a:rPr lang="en-US" dirty="0" smtClean="0">
                <a:solidFill>
                  <a:srgbClr val="000000"/>
                </a:solidFill>
              </a:rPr>
              <a:t> Uses existing tools with minor modification &amp; trivial Nagios service check code</a:t>
            </a:r>
          </a:p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Portable:</a:t>
            </a:r>
            <a:r>
              <a:rPr lang="en-US" dirty="0" smtClean="0">
                <a:solidFill>
                  <a:srgbClr val="000000"/>
                </a:solidFill>
              </a:rPr>
              <a:t> Any </a:t>
            </a:r>
            <a:r>
              <a:rPr lang="en-US" dirty="0" err="1" smtClean="0">
                <a:solidFill>
                  <a:srgbClr val="000000"/>
                </a:solidFill>
              </a:rPr>
              <a:t>cron</a:t>
            </a:r>
            <a:r>
              <a:rPr lang="en-US" dirty="0" smtClean="0">
                <a:solidFill>
                  <a:srgbClr val="000000"/>
                </a:solidFill>
              </a:rPr>
              <a:t>, any language, any tool type, any operating system</a:t>
            </a:r>
          </a:p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Scalable:</a:t>
            </a:r>
            <a:r>
              <a:rPr lang="en-US" dirty="0" smtClean="0">
                <a:solidFill>
                  <a:srgbClr val="000000"/>
                </a:solidFill>
              </a:rPr>
              <a:t> Nagios service check code leverages existing </a:t>
            </a:r>
            <a:r>
              <a:rPr lang="en-US" dirty="0" err="1" smtClean="0">
                <a:solidFill>
                  <a:srgbClr val="000000"/>
                </a:solidFill>
              </a:rPr>
              <a:t>crontab</a:t>
            </a:r>
            <a:r>
              <a:rPr lang="en-US" dirty="0" smtClean="0">
                <a:solidFill>
                  <a:srgbClr val="000000"/>
                </a:solidFill>
              </a:rPr>
              <a:t> entries (root</a:t>
            </a:r>
            <a:r>
              <a:rPr lang="en-US" smtClean="0">
                <a:solidFill>
                  <a:srgbClr val="000000"/>
                </a:solidFill>
              </a:rPr>
              <a:t>, ACSLS, </a:t>
            </a:r>
            <a:r>
              <a:rPr lang="en-US" dirty="0" smtClean="0">
                <a:solidFill>
                  <a:srgbClr val="000000"/>
                </a:solidFill>
              </a:rPr>
              <a:t>etc.) to minimize performance impact on the servers</a:t>
            </a: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52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9024" y="432533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dirty="0" err="1">
                <a:solidFill>
                  <a:srgbClr val="000000"/>
                </a:solidFill>
              </a:rPr>
              <a:t>t</a:t>
            </a:r>
            <a:r>
              <a:rPr lang="en-US" dirty="0" err="1" smtClean="0">
                <a:solidFill>
                  <a:srgbClr val="000000"/>
                </a:solidFill>
              </a:rPr>
              <a:t>apeinfo</a:t>
            </a: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err="1" smtClean="0">
                <a:solidFill>
                  <a:srgbClr val="000000"/>
                </a:solidFill>
              </a:rPr>
              <a:t>checkForMigration</a:t>
            </a: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err="1">
                <a:solidFill>
                  <a:srgbClr val="000000"/>
                </a:solidFill>
              </a:rPr>
              <a:t>Nagios</a:t>
            </a:r>
            <a:endParaRPr lang="en-US" dirty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595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solidFill>
                  <a:srgbClr val="000000"/>
                </a:solidFill>
              </a:rPr>
              <a:t>Thanks!</a:t>
            </a:r>
          </a:p>
          <a:p>
            <a:endParaRPr lang="en-US" sz="4400" dirty="0">
              <a:solidFill>
                <a:srgbClr val="000000"/>
              </a:solidFill>
            </a:endParaRPr>
          </a:p>
          <a:p>
            <a:r>
              <a:rPr lang="en-US" sz="4400" smtClean="0">
                <a:solidFill>
                  <a:srgbClr val="000000"/>
                </a:solidFill>
              </a:rPr>
              <a:t>Questions?</a:t>
            </a:r>
          </a:p>
          <a:p>
            <a:endParaRPr lang="en-US" sz="4400" dirty="0">
              <a:solidFill>
                <a:srgbClr val="000000"/>
              </a:solidFill>
            </a:endParaRPr>
          </a:p>
          <a:p>
            <a:pPr algn="l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9024" y="415600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Implementation Goals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implicity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ortability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scalability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65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9024" y="432533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dirty="0" err="1">
                <a:solidFill>
                  <a:srgbClr val="000000"/>
                </a:solidFill>
              </a:rPr>
              <a:t>t</a:t>
            </a:r>
            <a:r>
              <a:rPr lang="en-US" dirty="0" err="1" smtClean="0">
                <a:solidFill>
                  <a:srgbClr val="000000"/>
                </a:solidFill>
              </a:rPr>
              <a:t>apeinfo</a:t>
            </a: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err="1" smtClean="0">
                <a:solidFill>
                  <a:srgbClr val="000000"/>
                </a:solidFill>
              </a:rPr>
              <a:t>checkForMigration</a:t>
            </a: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err="1">
                <a:solidFill>
                  <a:srgbClr val="000000"/>
                </a:solidFill>
              </a:rPr>
              <a:t>Nagios</a:t>
            </a:r>
            <a:endParaRPr lang="en-US" dirty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700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9024" y="432533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err="1" smtClean="0"/>
              <a:t>tapeinfo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Need for tape </a:t>
            </a:r>
            <a:r>
              <a:rPr lang="en-US" dirty="0">
                <a:solidFill>
                  <a:srgbClr val="000000"/>
                </a:solidFill>
              </a:rPr>
              <a:t>info </a:t>
            </a:r>
            <a:r>
              <a:rPr lang="en-US" dirty="0" smtClean="0">
                <a:solidFill>
                  <a:srgbClr val="000000"/>
                </a:solidFill>
              </a:rPr>
              <a:t>in </a:t>
            </a:r>
            <a:r>
              <a:rPr lang="en-US" dirty="0">
                <a:solidFill>
                  <a:srgbClr val="000000"/>
                </a:solidFill>
              </a:rPr>
              <a:t>an easy-to-use tabular </a:t>
            </a:r>
            <a:r>
              <a:rPr lang="en-US" dirty="0" smtClean="0">
                <a:solidFill>
                  <a:srgbClr val="000000"/>
                </a:solidFill>
              </a:rPr>
              <a:t>form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err="1" smtClean="0">
                <a:solidFill>
                  <a:srgbClr val="000000"/>
                </a:solidFill>
              </a:rPr>
              <a:t>dump_sspvs</a:t>
            </a:r>
            <a:r>
              <a:rPr lang="en-US" dirty="0" smtClean="0">
                <a:solidFill>
                  <a:srgbClr val="000000"/>
                </a:solidFill>
              </a:rPr>
              <a:t>, etc. help, but not all info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err="1" smtClean="0">
                <a:solidFill>
                  <a:srgbClr val="000000"/>
                </a:solidFill>
              </a:rPr>
              <a:t>hpssadm.pl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“Cartridges and Volumes” output </a:t>
            </a:r>
            <a:r>
              <a:rPr lang="en-US" dirty="0" smtClean="0">
                <a:solidFill>
                  <a:srgbClr val="000000"/>
                </a:solidFill>
              </a:rPr>
              <a:t>not tabular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Also, helpful to have library location info</a:t>
            </a: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123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9024" y="432533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err="1" smtClean="0"/>
              <a:t>tapeinfo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Combines info from </a:t>
            </a:r>
            <a:r>
              <a:rPr lang="en-US" dirty="0" err="1" smtClean="0">
                <a:solidFill>
                  <a:srgbClr val="000000"/>
                </a:solidFill>
              </a:rPr>
              <a:t>hpssadm.pl</a:t>
            </a:r>
            <a:r>
              <a:rPr lang="en-US" dirty="0" smtClean="0">
                <a:solidFill>
                  <a:srgbClr val="000000"/>
                </a:solidFill>
              </a:rPr>
              <a:t> and ACSLS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Two components: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cript that gathers and merges data once a day via </a:t>
            </a:r>
            <a:r>
              <a:rPr lang="en-US" dirty="0" err="1" smtClean="0">
                <a:solidFill>
                  <a:srgbClr val="000000"/>
                </a:solidFill>
              </a:rPr>
              <a:t>cron</a:t>
            </a:r>
            <a:r>
              <a:rPr lang="en-US" dirty="0" smtClean="0">
                <a:solidFill>
                  <a:srgbClr val="000000"/>
                </a:solidFill>
              </a:rPr>
              <a:t> and stores output in a file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dirty="0" smtClean="0">
                <a:solidFill>
                  <a:srgbClr val="000000"/>
                </a:solidFill>
              </a:rPr>
              <a:t>ommand line tool that displays that data as tabular output </a:t>
            </a:r>
          </a:p>
          <a:p>
            <a:pPr marL="914400" lvl="1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78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9024" y="432533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err="1" smtClean="0"/>
              <a:t>tapeinfo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Estimate compression ratio</a:t>
            </a: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3" name="Picture 2" descr="Screen Shot 2017-09-14 at 10.35.4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6200"/>
            <a:ext cx="91440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174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9024" y="432533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err="1" smtClean="0"/>
              <a:t>tapeinfo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Tapes associated with a file family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Cold tapes</a:t>
            </a: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2" name="Picture 1" descr="Screen Shot 2017-09-14 at 10.42.41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8" y="2624667"/>
            <a:ext cx="9093201" cy="323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822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86441" y="6469633"/>
            <a:ext cx="1066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9024" y="432533"/>
            <a:ext cx="7650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err="1" smtClean="0"/>
              <a:t>tapeinfo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4634" y="1406200"/>
            <a:ext cx="795936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Tape distribution across libraries</a:t>
            </a: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4" name="Picture 3" descr="Screen Shot 2017-09-18 at 1.55.5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2567"/>
            <a:ext cx="9095494" cy="311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853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43438</TotalTime>
  <Words>997</Words>
  <Application>Microsoft Macintosh PowerPoint</Application>
  <PresentationFormat>On-screen Show (4:3)</PresentationFormat>
  <Paragraphs>278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CISL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Geinosky</dc:creator>
  <cp:lastModifiedBy>William Anderson</cp:lastModifiedBy>
  <cp:revision>218</cp:revision>
  <cp:lastPrinted>2017-09-25T20:42:49Z</cp:lastPrinted>
  <dcterms:created xsi:type="dcterms:W3CDTF">2015-04-08T18:17:32Z</dcterms:created>
  <dcterms:modified xsi:type="dcterms:W3CDTF">2017-10-09T19:25:43Z</dcterms:modified>
</cp:coreProperties>
</file>