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92" r:id="rId4"/>
    <p:sldId id="293" r:id="rId5"/>
    <p:sldId id="295" r:id="rId6"/>
    <p:sldId id="258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270" r:id="rId15"/>
    <p:sldId id="302" r:id="rId16"/>
    <p:sldId id="261" r:id="rId17"/>
    <p:sldId id="272" r:id="rId18"/>
    <p:sldId id="303" r:id="rId19"/>
    <p:sldId id="304" r:id="rId20"/>
    <p:sldId id="285" r:id="rId21"/>
    <p:sldId id="305" r:id="rId22"/>
    <p:sldId id="306" r:id="rId23"/>
    <p:sldId id="275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7" Type="http://schemas.openxmlformats.org/officeDocument/2006/relationships/image" Target="../media/image92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7" Type="http://schemas.openxmlformats.org/officeDocument/2006/relationships/image" Target="../media/image9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81.wmf"/><Relationship Id="rId5" Type="http://schemas.openxmlformats.org/officeDocument/2006/relationships/image" Target="../media/image79.wmf"/><Relationship Id="rId4" Type="http://schemas.openxmlformats.org/officeDocument/2006/relationships/image" Target="../media/image7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98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97.wmf"/><Relationship Id="rId5" Type="http://schemas.openxmlformats.org/officeDocument/2006/relationships/image" Target="../media/image79.wmf"/><Relationship Id="rId4" Type="http://schemas.openxmlformats.org/officeDocument/2006/relationships/image" Target="../media/image7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98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97.wmf"/><Relationship Id="rId5" Type="http://schemas.openxmlformats.org/officeDocument/2006/relationships/image" Target="../media/image79.wmf"/><Relationship Id="rId4" Type="http://schemas.openxmlformats.org/officeDocument/2006/relationships/image" Target="../media/image7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3.wmf"/><Relationship Id="rId7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6.wmf"/><Relationship Id="rId7" Type="http://schemas.openxmlformats.org/officeDocument/2006/relationships/image" Target="../media/image51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7.wmf"/><Relationship Id="rId9" Type="http://schemas.openxmlformats.org/officeDocument/2006/relationships/image" Target="../media/image5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85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49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33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86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32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26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51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46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0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61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89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2C20D-FBF4-47A7-80F6-D39CC4E7F8D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9E34F-A8E4-43EF-9109-9F7DAE42A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16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46.wmf"/><Relationship Id="rId3" Type="http://schemas.openxmlformats.org/officeDocument/2006/relationships/oleObject" Target="../embeddings/oleObject52.bin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45.wmf"/><Relationship Id="rId5" Type="http://schemas.openxmlformats.org/officeDocument/2006/relationships/image" Target="../media/image41.png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55.bin"/><Relationship Id="rId4" Type="http://schemas.openxmlformats.org/officeDocument/2006/relationships/image" Target="../media/image42.wmf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58.wmf"/><Relationship Id="rId18" Type="http://schemas.openxmlformats.org/officeDocument/2006/relationships/image" Target="../media/image65.png"/><Relationship Id="rId3" Type="http://schemas.openxmlformats.org/officeDocument/2006/relationships/image" Target="../media/image64.png"/><Relationship Id="rId21" Type="http://schemas.openxmlformats.org/officeDocument/2006/relationships/oleObject" Target="../embeddings/oleObject76.bin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4.bin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57.wmf"/><Relationship Id="rId24" Type="http://schemas.openxmlformats.org/officeDocument/2006/relationships/image" Target="../media/image63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23" Type="http://schemas.openxmlformats.org/officeDocument/2006/relationships/oleObject" Target="../embeddings/oleObject77.bin"/><Relationship Id="rId10" Type="http://schemas.openxmlformats.org/officeDocument/2006/relationships/oleObject" Target="../embeddings/oleObject71.bin"/><Relationship Id="rId19" Type="http://schemas.openxmlformats.org/officeDocument/2006/relationships/oleObject" Target="../embeddings/oleObject75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73.bin"/><Relationship Id="rId22" Type="http://schemas.openxmlformats.org/officeDocument/2006/relationships/image" Target="../media/image6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66.wmf"/><Relationship Id="rId9" Type="http://schemas.openxmlformats.org/officeDocument/2006/relationships/image" Target="../media/image6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75.wmf"/><Relationship Id="rId26" Type="http://schemas.openxmlformats.org/officeDocument/2006/relationships/oleObject" Target="../embeddings/oleObject90.bin"/><Relationship Id="rId3" Type="http://schemas.openxmlformats.org/officeDocument/2006/relationships/image" Target="../media/image83.png"/><Relationship Id="rId21" Type="http://schemas.openxmlformats.org/officeDocument/2006/relationships/oleObject" Target="../embeddings/oleObject88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86.bin"/><Relationship Id="rId25" Type="http://schemas.openxmlformats.org/officeDocument/2006/relationships/image" Target="../media/image87.png"/><Relationship Id="rId33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4.wmf"/><Relationship Id="rId20" Type="http://schemas.openxmlformats.org/officeDocument/2006/relationships/image" Target="../media/image76.wmf"/><Relationship Id="rId29" Type="http://schemas.openxmlformats.org/officeDocument/2006/relationships/image" Target="../media/image8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6.png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78.wmf"/><Relationship Id="rId32" Type="http://schemas.openxmlformats.org/officeDocument/2006/relationships/oleObject" Target="../embeddings/oleObject93.bin"/><Relationship Id="rId5" Type="http://schemas.openxmlformats.org/officeDocument/2006/relationships/image" Target="../media/image85.png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89.bin"/><Relationship Id="rId28" Type="http://schemas.openxmlformats.org/officeDocument/2006/relationships/oleObject" Target="../embeddings/oleObject91.bin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87.bin"/><Relationship Id="rId31" Type="http://schemas.openxmlformats.org/officeDocument/2006/relationships/image" Target="../media/image81.wmf"/><Relationship Id="rId4" Type="http://schemas.openxmlformats.org/officeDocument/2006/relationships/image" Target="../media/image84.png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3.wmf"/><Relationship Id="rId22" Type="http://schemas.openxmlformats.org/officeDocument/2006/relationships/image" Target="../media/image77.wmf"/><Relationship Id="rId27" Type="http://schemas.openxmlformats.org/officeDocument/2006/relationships/image" Target="../media/image79.wmf"/><Relationship Id="rId30" Type="http://schemas.openxmlformats.org/officeDocument/2006/relationships/oleObject" Target="../embeddings/oleObject9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73.wmf"/><Relationship Id="rId18" Type="http://schemas.openxmlformats.org/officeDocument/2006/relationships/oleObject" Target="../embeddings/oleObject100.bin"/><Relationship Id="rId26" Type="http://schemas.openxmlformats.org/officeDocument/2006/relationships/oleObject" Target="../embeddings/oleObject104.bin"/><Relationship Id="rId3" Type="http://schemas.openxmlformats.org/officeDocument/2006/relationships/image" Target="../media/image83.png"/><Relationship Id="rId21" Type="http://schemas.openxmlformats.org/officeDocument/2006/relationships/image" Target="../media/image77.wmf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97.bin"/><Relationship Id="rId17" Type="http://schemas.openxmlformats.org/officeDocument/2006/relationships/image" Target="../media/image75.wmf"/><Relationship Id="rId25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9.bin"/><Relationship Id="rId20" Type="http://schemas.openxmlformats.org/officeDocument/2006/relationships/oleObject" Target="../embeddings/oleObject101.bin"/><Relationship Id="rId29" Type="http://schemas.openxmlformats.org/officeDocument/2006/relationships/image" Target="../media/image88.png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72.wmf"/><Relationship Id="rId24" Type="http://schemas.openxmlformats.org/officeDocument/2006/relationships/oleObject" Target="../embeddings/oleObject103.bin"/><Relationship Id="rId5" Type="http://schemas.openxmlformats.org/officeDocument/2006/relationships/image" Target="../media/image86.png"/><Relationship Id="rId15" Type="http://schemas.openxmlformats.org/officeDocument/2006/relationships/image" Target="../media/image74.wmf"/><Relationship Id="rId23" Type="http://schemas.openxmlformats.org/officeDocument/2006/relationships/image" Target="../media/image78.wmf"/><Relationship Id="rId28" Type="http://schemas.openxmlformats.org/officeDocument/2006/relationships/image" Target="../media/image69.png"/><Relationship Id="rId10" Type="http://schemas.openxmlformats.org/officeDocument/2006/relationships/oleObject" Target="../embeddings/oleObject96.bin"/><Relationship Id="rId19" Type="http://schemas.openxmlformats.org/officeDocument/2006/relationships/image" Target="../media/image76.wmf"/><Relationship Id="rId4" Type="http://schemas.openxmlformats.org/officeDocument/2006/relationships/image" Target="../media/image85.png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98.bin"/><Relationship Id="rId22" Type="http://schemas.openxmlformats.org/officeDocument/2006/relationships/oleObject" Target="../embeddings/oleObject102.bin"/><Relationship Id="rId27" Type="http://schemas.openxmlformats.org/officeDocument/2006/relationships/image" Target="../media/image8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92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1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88.png"/><Relationship Id="rId4" Type="http://schemas.openxmlformats.org/officeDocument/2006/relationships/image" Target="../media/image78.wmf"/><Relationship Id="rId9" Type="http://schemas.openxmlformats.org/officeDocument/2006/relationships/image" Target="../media/image69.png"/><Relationship Id="rId14" Type="http://schemas.openxmlformats.org/officeDocument/2006/relationships/image" Target="../media/image9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113.bin"/><Relationship Id="rId4" Type="http://schemas.openxmlformats.org/officeDocument/2006/relationships/image" Target="../media/image9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87.png"/><Relationship Id="rId18" Type="http://schemas.openxmlformats.org/officeDocument/2006/relationships/oleObject" Target="../embeddings/oleObject121.bin"/><Relationship Id="rId3" Type="http://schemas.openxmlformats.org/officeDocument/2006/relationships/image" Target="../media/image83.png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77.wmf"/><Relationship Id="rId17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0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image" Target="../media/image79.wmf"/><Relationship Id="rId10" Type="http://schemas.openxmlformats.org/officeDocument/2006/relationships/image" Target="../media/image74.wmf"/><Relationship Id="rId19" Type="http://schemas.openxmlformats.org/officeDocument/2006/relationships/image" Target="../media/image96.wmf"/><Relationship Id="rId4" Type="http://schemas.openxmlformats.org/officeDocument/2006/relationships/image" Target="../media/image84.png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128.bin"/><Relationship Id="rId3" Type="http://schemas.openxmlformats.org/officeDocument/2006/relationships/image" Target="../media/image85.png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126.bin"/><Relationship Id="rId17" Type="http://schemas.openxmlformats.org/officeDocument/2006/relationships/image" Target="../media/image9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7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5" Type="http://schemas.openxmlformats.org/officeDocument/2006/relationships/image" Target="../media/image88.png"/><Relationship Id="rId10" Type="http://schemas.openxmlformats.org/officeDocument/2006/relationships/oleObject" Target="../embeddings/oleObject125.bin"/><Relationship Id="rId19" Type="http://schemas.openxmlformats.org/officeDocument/2006/relationships/image" Target="../media/image98.wmf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73.wmf"/><Relationship Id="rId14" Type="http://schemas.openxmlformats.org/officeDocument/2006/relationships/image" Target="../media/image6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135.bin"/><Relationship Id="rId3" Type="http://schemas.openxmlformats.org/officeDocument/2006/relationships/image" Target="../media/image85.png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133.bin"/><Relationship Id="rId17" Type="http://schemas.openxmlformats.org/officeDocument/2006/relationships/image" Target="../media/image9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4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0.bin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5" Type="http://schemas.openxmlformats.org/officeDocument/2006/relationships/image" Target="../media/image88.png"/><Relationship Id="rId10" Type="http://schemas.openxmlformats.org/officeDocument/2006/relationships/oleObject" Target="../embeddings/oleObject132.bin"/><Relationship Id="rId19" Type="http://schemas.openxmlformats.org/officeDocument/2006/relationships/image" Target="../media/image98.wmf"/><Relationship Id="rId4" Type="http://schemas.openxmlformats.org/officeDocument/2006/relationships/oleObject" Target="../embeddings/oleObject129.bin"/><Relationship Id="rId9" Type="http://schemas.openxmlformats.org/officeDocument/2006/relationships/image" Target="../media/image73.wmf"/><Relationship Id="rId14" Type="http://schemas.openxmlformats.org/officeDocument/2006/relationships/image" Target="../media/image6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106.png"/><Relationship Id="rId7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36.bin"/><Relationship Id="rId10" Type="http://schemas.openxmlformats.org/officeDocument/2006/relationships/image" Target="../media/image108.png"/><Relationship Id="rId4" Type="http://schemas.openxmlformats.org/officeDocument/2006/relationships/image" Target="../media/image85.png"/><Relationship Id="rId9" Type="http://schemas.openxmlformats.org/officeDocument/2006/relationships/image" Target="../media/image10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0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2.wmf"/><Relationship Id="rId32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8.bin"/><Relationship Id="rId28" Type="http://schemas.openxmlformats.org/officeDocument/2006/relationships/image" Target="../media/image24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5.bin"/><Relationship Id="rId31" Type="http://schemas.openxmlformats.org/officeDocument/2006/relationships/oleObject" Target="../embeddings/oleObject32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8.wmf"/><Relationship Id="rId22" Type="http://schemas.openxmlformats.org/officeDocument/2006/relationships/oleObject" Target="../embeddings/oleObject27.bin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18.wmf"/><Relationship Id="rId22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4.bin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6.bin"/><Relationship Id="rId7" Type="http://schemas.openxmlformats.org/officeDocument/2006/relationships/image" Target="../media/image35.png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38.png"/><Relationship Id="rId4" Type="http://schemas.openxmlformats.org/officeDocument/2006/relationships/image" Target="../media/image31.wmf"/><Relationship Id="rId9" Type="http://schemas.openxmlformats.org/officeDocument/2006/relationships/image" Target="../media/image37.png"/><Relationship Id="rId14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41.png"/><Relationship Id="rId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Heterotic—IIA duality </a:t>
            </a:r>
            <a:r>
              <a:rPr lang="en-US" altLang="ja-JP" dirty="0" smtClean="0"/>
              <a:t>map </a:t>
            </a:r>
            <a:br>
              <a:rPr lang="en-US" altLang="ja-JP" dirty="0" smtClean="0"/>
            </a:br>
            <a:r>
              <a:rPr lang="en-US" altLang="ja-JP" dirty="0" smtClean="0"/>
              <a:t>of discrete data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3980656"/>
            <a:ext cx="8352928" cy="146456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July 17</a:t>
            </a:r>
            <a:r>
              <a:rPr lang="en-US" altLang="ja-JP" dirty="0" smtClean="0"/>
              <a:t>,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’17, </a:t>
            </a:r>
            <a:r>
              <a:rPr kumimoji="1" lang="ja-JP" altLang="en-US" dirty="0" smtClean="0"/>
              <a:t>　</a:t>
            </a:r>
            <a:r>
              <a:rPr lang="en-US" altLang="ja-JP" dirty="0" smtClean="0"/>
              <a:t>at </a:t>
            </a:r>
            <a:r>
              <a:rPr lang="en-US" altLang="ja-JP" dirty="0" smtClean="0"/>
              <a:t>KEK</a:t>
            </a:r>
            <a:endParaRPr kumimoji="1" lang="en-US" altLang="ja-JP" dirty="0" smtClean="0"/>
          </a:p>
          <a:p>
            <a:r>
              <a:rPr lang="en-US" altLang="ja-JP" dirty="0" err="1"/>
              <a:t>Taizan</a:t>
            </a:r>
            <a:r>
              <a:rPr lang="en-US" altLang="ja-JP" dirty="0"/>
              <a:t> </a:t>
            </a:r>
            <a:r>
              <a:rPr lang="en-US" altLang="ja-JP" dirty="0" err="1"/>
              <a:t>Watari</a:t>
            </a:r>
            <a:r>
              <a:rPr lang="en-US" altLang="ja-JP" dirty="0"/>
              <a:t>  </a:t>
            </a:r>
            <a:r>
              <a:rPr lang="en-US" altLang="ja-JP" sz="2200" dirty="0"/>
              <a:t>(</a:t>
            </a:r>
            <a:r>
              <a:rPr lang="en-US" altLang="ja-JP" dirty="0" smtClean="0"/>
              <a:t>IPMU)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5601434"/>
            <a:ext cx="6056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based on ----   </a:t>
            </a:r>
            <a:r>
              <a:rPr lang="en-US" altLang="ja-JP" sz="2000" dirty="0" smtClean="0"/>
              <a:t>arXiv:1604.06437  </a:t>
            </a:r>
            <a:r>
              <a:rPr lang="en-US" altLang="ja-JP" sz="2000" dirty="0"/>
              <a:t>with </a:t>
            </a:r>
            <a:r>
              <a:rPr lang="en-US" altLang="ja-JP" sz="2000" dirty="0" err="1"/>
              <a:t>A.P.Braun</a:t>
            </a:r>
            <a:r>
              <a:rPr lang="en-US" altLang="ja-JP" sz="2000" dirty="0"/>
              <a:t> (Oxford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               </a:t>
            </a:r>
            <a:r>
              <a:rPr lang="en-US" altLang="ja-JP" sz="2000" dirty="0" smtClean="0"/>
              <a:t>----   work in progress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681303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kumimoji="1" lang="en-US" altLang="ja-JP" dirty="0" smtClean="0"/>
              <a:t>Generalization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7775" y="1363655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IIA /  </a:t>
            </a:r>
            <a:endParaRPr kumimoji="1" lang="ja-JP" altLang="en-US" sz="2400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801784"/>
              </p:ext>
            </p:extLst>
          </p:nvPr>
        </p:nvGraphicFramePr>
        <p:xfrm>
          <a:off x="1411089" y="1340768"/>
          <a:ext cx="37369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Equation" r:id="rId3" imgW="1854000" imgH="457200" progId="Equation.DSMT4">
                  <p:embed/>
                </p:oleObj>
              </mc:Choice>
              <mc:Fallback>
                <p:oleObj name="Equation" r:id="rId3" imgW="1854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1089" y="1340768"/>
                        <a:ext cx="3736975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56" y="3284984"/>
            <a:ext cx="306233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501556" y="6165304"/>
            <a:ext cx="620683" cy="46166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(-1)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59029" y="6165304"/>
            <a:ext cx="620683" cy="461665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(-2)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223125" y="6165304"/>
            <a:ext cx="620683" cy="46166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(-2)</a:t>
            </a:r>
            <a:endParaRPr kumimoji="1" lang="ja-JP" altLang="en-US" sz="2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087221" y="6165304"/>
            <a:ext cx="620683" cy="461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(-1)</a:t>
            </a:r>
            <a:endParaRPr kumimoji="1" lang="ja-JP" altLang="en-US" sz="2400" dirty="0"/>
          </a:p>
        </p:txBody>
      </p:sp>
      <p:cxnSp>
        <p:nvCxnSpPr>
          <p:cNvPr id="9217" name="直線コネクタ 9216"/>
          <p:cNvCxnSpPr>
            <a:stCxn id="33" idx="3"/>
            <a:endCxn id="34" idx="1"/>
          </p:cNvCxnSpPr>
          <p:nvPr/>
        </p:nvCxnSpPr>
        <p:spPr>
          <a:xfrm>
            <a:off x="1122239" y="6396137"/>
            <a:ext cx="2367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1979712" y="6381328"/>
            <a:ext cx="2367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2843808" y="6381328"/>
            <a:ext cx="2367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218" name="オブジェクト 9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20063"/>
              </p:ext>
            </p:extLst>
          </p:nvPr>
        </p:nvGraphicFramePr>
        <p:xfrm>
          <a:off x="287338" y="2817813"/>
          <a:ext cx="38703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4" name="Equation" r:id="rId6" imgW="1904760" imgH="241200" progId="Equation.DSMT4">
                  <p:embed/>
                </p:oleObj>
              </mc:Choice>
              <mc:Fallback>
                <p:oleObj name="Equation" r:id="rId6" imgW="1904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7338" y="2817813"/>
                        <a:ext cx="3870325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278026" y="640380"/>
            <a:ext cx="3662221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Type II degeneration of </a:t>
            </a:r>
          </a:p>
          <a:p>
            <a:r>
              <a:rPr kumimoji="1" lang="en-US" altLang="ja-JP" sz="2800" dirty="0" smtClean="0"/>
              <a:t>    lattice-pol. K3 surface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8064" y="2046039"/>
            <a:ext cx="3592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generic </a:t>
            </a:r>
            <a:r>
              <a:rPr kumimoji="1" lang="en-US" altLang="ja-JP" sz="2400" dirty="0" err="1" smtClean="0"/>
              <a:t>fibr</a:t>
            </a:r>
            <a:r>
              <a:rPr kumimoji="1" lang="en-US" altLang="ja-JP" sz="2400" dirty="0" smtClean="0"/>
              <a:t>.         </a:t>
            </a:r>
            <a:r>
              <a:rPr kumimoji="1" lang="en-US" altLang="ja-JP" sz="2400" dirty="0" err="1" smtClean="0"/>
              <a:t>degen</a:t>
            </a:r>
            <a:r>
              <a:rPr kumimoji="1" lang="en-US" altLang="ja-JP" sz="2400" dirty="0" smtClean="0"/>
              <a:t>.  to </a:t>
            </a:r>
            <a:endParaRPr kumimoji="1" lang="ja-JP" altLang="en-US" sz="2400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648539"/>
              </p:ext>
            </p:extLst>
          </p:nvPr>
        </p:nvGraphicFramePr>
        <p:xfrm>
          <a:off x="5483863" y="2507704"/>
          <a:ext cx="3456384" cy="550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name="Equation" r:id="rId8" imgW="1434960" imgH="228600" progId="Equation.DSMT4">
                  <p:embed/>
                </p:oleObj>
              </mc:Choice>
              <mc:Fallback>
                <p:oleObj name="Equation" r:id="rId8" imgW="1434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83863" y="2507704"/>
                        <a:ext cx="3456384" cy="550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644008" y="3414191"/>
            <a:ext cx="2243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rational surfaces</a:t>
            </a:r>
            <a:endParaRPr kumimoji="1" lang="ja-JP" altLang="en-US" sz="2400" dirty="0"/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5818008" y="2940738"/>
            <a:ext cx="410176" cy="41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0" idx="0"/>
          </p:cNvCxnSpPr>
          <p:nvPr/>
        </p:nvCxnSpPr>
        <p:spPr>
          <a:xfrm flipV="1">
            <a:off x="5765886" y="2996952"/>
            <a:ext cx="2974187" cy="4172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788024" y="4911551"/>
            <a:ext cx="1789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monodromy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532228"/>
              </p:ext>
            </p:extLst>
          </p:nvPr>
        </p:nvGraphicFramePr>
        <p:xfrm>
          <a:off x="5580112" y="5373216"/>
          <a:ext cx="285631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Equation" r:id="rId10" imgW="1295280" imgH="228600" progId="Equation.DSMT4">
                  <p:embed/>
                </p:oleObj>
              </mc:Choice>
              <mc:Fallback>
                <p:oleObj name="Equation" r:id="rId10" imgW="1295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80112" y="5373216"/>
                        <a:ext cx="2856317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714172"/>
              </p:ext>
            </p:extLst>
          </p:nvPr>
        </p:nvGraphicFramePr>
        <p:xfrm>
          <a:off x="5580112" y="5945518"/>
          <a:ext cx="3216181" cy="50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12" imgW="1447560" imgH="228600" progId="Equation.DSMT4">
                  <p:embed/>
                </p:oleObj>
              </mc:Choice>
              <mc:Fallback>
                <p:oleObj name="Equation" r:id="rId12" imgW="1447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80112" y="5945518"/>
                        <a:ext cx="3216181" cy="507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601130"/>
              </p:ext>
            </p:extLst>
          </p:nvPr>
        </p:nvGraphicFramePr>
        <p:xfrm>
          <a:off x="6759025" y="2052477"/>
          <a:ext cx="370086" cy="512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Equation" r:id="rId14" imgW="164880" imgH="228600" progId="Equation.DSMT4">
                  <p:embed/>
                </p:oleObj>
              </mc:Choice>
              <mc:Fallback>
                <p:oleObj name="Equation" r:id="rId14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59025" y="2052477"/>
                        <a:ext cx="370086" cy="512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840587"/>
              </p:ext>
            </p:extLst>
          </p:nvPr>
        </p:nvGraphicFramePr>
        <p:xfrm>
          <a:off x="7884368" y="3411170"/>
          <a:ext cx="376436" cy="403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Equation" r:id="rId16" imgW="177480" imgH="190440" progId="Equation.DSMT4">
                  <p:embed/>
                </p:oleObj>
              </mc:Choice>
              <mc:Fallback>
                <p:oleObj name="Equation" r:id="rId16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884368" y="3411170"/>
                        <a:ext cx="376436" cy="403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7452320" y="3513202"/>
            <a:ext cx="1652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            </a:t>
            </a:r>
            <a:r>
              <a:rPr kumimoji="1" lang="en-US" altLang="ja-JP" sz="2000" dirty="0" smtClean="0"/>
              <a:t>-</a:t>
            </a:r>
            <a:r>
              <a:rPr kumimoji="1" lang="en-US" altLang="ja-JP" sz="2000" dirty="0" err="1" smtClean="0"/>
              <a:t>fibr</a:t>
            </a:r>
            <a:r>
              <a:rPr kumimoji="1" lang="en-US" altLang="ja-JP" sz="2000" dirty="0" smtClean="0"/>
              <a:t> </a:t>
            </a:r>
          </a:p>
          <a:p>
            <a:r>
              <a:rPr lang="en-US" altLang="ja-JP" sz="2000" dirty="0" smtClean="0"/>
              <a:t>over ell. curve</a:t>
            </a:r>
            <a:endParaRPr kumimoji="1" lang="ja-JP" altLang="en-US" sz="2000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6887764" y="2940738"/>
            <a:ext cx="12846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7530082" y="2996952"/>
            <a:ext cx="354286" cy="516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380054" y="4150821"/>
            <a:ext cx="1880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Clemens—</a:t>
            </a:r>
            <a:r>
              <a:rPr kumimoji="1" lang="en-US" altLang="ja-JP" dirty="0" err="1" smtClean="0"/>
              <a:t>Schmid</a:t>
            </a:r>
            <a:endParaRPr kumimoji="1" lang="en-US" altLang="ja-JP" dirty="0" smtClean="0"/>
          </a:p>
          <a:p>
            <a:r>
              <a:rPr lang="en-US" altLang="ja-JP" dirty="0" smtClean="0"/>
              <a:t>exact sequence </a:t>
            </a:r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>
            <a:off x="6577873" y="3875856"/>
            <a:ext cx="226375" cy="1035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729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78026" y="640380"/>
            <a:ext cx="3662221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Type II degeneration of </a:t>
            </a:r>
          </a:p>
          <a:p>
            <a:r>
              <a:rPr kumimoji="1" lang="en-US" altLang="ja-JP" sz="2800" dirty="0" smtClean="0"/>
              <a:t>    lattice-pol. K3 surface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8064" y="2046039"/>
            <a:ext cx="3592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generic </a:t>
            </a:r>
            <a:r>
              <a:rPr kumimoji="1" lang="en-US" altLang="ja-JP" sz="2400" dirty="0" err="1" smtClean="0"/>
              <a:t>fibr</a:t>
            </a:r>
            <a:r>
              <a:rPr kumimoji="1" lang="en-US" altLang="ja-JP" sz="2400" dirty="0" smtClean="0"/>
              <a:t>.         </a:t>
            </a:r>
            <a:r>
              <a:rPr kumimoji="1" lang="en-US" altLang="ja-JP" sz="2400" dirty="0" err="1" smtClean="0"/>
              <a:t>degen</a:t>
            </a:r>
            <a:r>
              <a:rPr kumimoji="1" lang="en-US" altLang="ja-JP" sz="2400" dirty="0" smtClean="0"/>
              <a:t>.  to </a:t>
            </a:r>
            <a:endParaRPr kumimoji="1" lang="ja-JP" altLang="en-US" sz="2400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67026"/>
              </p:ext>
            </p:extLst>
          </p:nvPr>
        </p:nvGraphicFramePr>
        <p:xfrm>
          <a:off x="5483863" y="2507704"/>
          <a:ext cx="3456384" cy="550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7" name="Equation" r:id="rId3" imgW="1434960" imgH="228600" progId="Equation.DSMT4">
                  <p:embed/>
                </p:oleObj>
              </mc:Choice>
              <mc:Fallback>
                <p:oleObj name="Equation" r:id="rId3" imgW="1434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3863" y="2507704"/>
                        <a:ext cx="3456384" cy="550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932040" y="3414191"/>
            <a:ext cx="2243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rational surfaces</a:t>
            </a:r>
            <a:endParaRPr kumimoji="1" lang="ja-JP" altLang="en-US" sz="2400" dirty="0"/>
          </a:p>
        </p:txBody>
      </p:sp>
      <p:cxnSp>
        <p:nvCxnSpPr>
          <p:cNvPr id="13" name="直線矢印コネクタ 12"/>
          <p:cNvCxnSpPr>
            <a:stCxn id="10" idx="0"/>
          </p:cNvCxnSpPr>
          <p:nvPr/>
        </p:nvCxnSpPr>
        <p:spPr>
          <a:xfrm flipV="1">
            <a:off x="6053918" y="2996952"/>
            <a:ext cx="246274" cy="4172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0" idx="0"/>
          </p:cNvCxnSpPr>
          <p:nvPr/>
        </p:nvCxnSpPr>
        <p:spPr>
          <a:xfrm flipV="1">
            <a:off x="6053918" y="2996952"/>
            <a:ext cx="2550530" cy="4172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148063" y="4983559"/>
            <a:ext cx="1789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monodromy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1133"/>
              </p:ext>
            </p:extLst>
          </p:nvPr>
        </p:nvGraphicFramePr>
        <p:xfrm>
          <a:off x="5652120" y="5445224"/>
          <a:ext cx="285631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name="Equation" r:id="rId5" imgW="1295280" imgH="228600" progId="Equation.DSMT4">
                  <p:embed/>
                </p:oleObj>
              </mc:Choice>
              <mc:Fallback>
                <p:oleObj name="Equation" r:id="rId5" imgW="1295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52120" y="5445224"/>
                        <a:ext cx="2856317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831900"/>
              </p:ext>
            </p:extLst>
          </p:nvPr>
        </p:nvGraphicFramePr>
        <p:xfrm>
          <a:off x="5580112" y="6017526"/>
          <a:ext cx="3216181" cy="50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name="Equation" r:id="rId7" imgW="1447560" imgH="228600" progId="Equation.DSMT4">
                  <p:embed/>
                </p:oleObj>
              </mc:Choice>
              <mc:Fallback>
                <p:oleObj name="Equation" r:id="rId7" imgW="1447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80112" y="6017526"/>
                        <a:ext cx="3216181" cy="507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700334"/>
              </p:ext>
            </p:extLst>
          </p:nvPr>
        </p:nvGraphicFramePr>
        <p:xfrm>
          <a:off x="6759025" y="2052477"/>
          <a:ext cx="370086" cy="512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59025" y="2052477"/>
                        <a:ext cx="370086" cy="512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39552" y="640380"/>
            <a:ext cx="3929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Kulikov , </a:t>
            </a:r>
            <a:r>
              <a:rPr kumimoji="1" lang="en-US" altLang="ja-JP" dirty="0" err="1" smtClean="0"/>
              <a:t>Persson</a:t>
            </a:r>
            <a:r>
              <a:rPr kumimoji="1" lang="en-US" altLang="ja-JP" dirty="0" smtClean="0"/>
              <a:t>, Pinkham, Friedman, </a:t>
            </a:r>
          </a:p>
          <a:p>
            <a:r>
              <a:rPr kumimoji="1" lang="en-US" altLang="ja-JP" dirty="0" smtClean="0"/>
              <a:t>Morrison, </a:t>
            </a:r>
            <a:r>
              <a:rPr kumimoji="1" lang="en-US" altLang="ja-JP" dirty="0" err="1" smtClean="0"/>
              <a:t>Looijenga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Saha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Scattone</a:t>
            </a:r>
            <a:r>
              <a:rPr kumimoji="1" lang="en-US" altLang="ja-JP" dirty="0" smtClean="0"/>
              <a:t>, …. </a:t>
            </a:r>
            <a:endParaRPr kumimoji="1" lang="ja-JP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925745"/>
              </p:ext>
            </p:extLst>
          </p:nvPr>
        </p:nvGraphicFramePr>
        <p:xfrm>
          <a:off x="251520" y="4221088"/>
          <a:ext cx="3096344" cy="1456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Equation" r:id="rId11" imgW="1752480" imgH="914400" progId="Equation.DSMT4">
                  <p:embed/>
                </p:oleObj>
              </mc:Choice>
              <mc:Fallback>
                <p:oleObj name="Equation" r:id="rId11" imgW="17524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1520" y="4221088"/>
                        <a:ext cx="3096344" cy="1456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853105"/>
              </p:ext>
            </p:extLst>
          </p:nvPr>
        </p:nvGraphicFramePr>
        <p:xfrm>
          <a:off x="3635896" y="4797152"/>
          <a:ext cx="1118898" cy="471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2" name="Equation" r:id="rId13" imgW="482400" imgH="203040" progId="Equation.DSMT4">
                  <p:embed/>
                </p:oleObj>
              </mc:Choice>
              <mc:Fallback>
                <p:oleObj name="Equation" r:id="rId13" imgW="482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35896" y="4797152"/>
                        <a:ext cx="1118898" cy="471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613228"/>
              </p:ext>
            </p:extLst>
          </p:nvPr>
        </p:nvGraphicFramePr>
        <p:xfrm>
          <a:off x="345084" y="3317925"/>
          <a:ext cx="4298924" cy="471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3" name="Equation" r:id="rId15" imgW="1854000" imgH="203040" progId="Equation.DSMT4">
                  <p:embed/>
                </p:oleObj>
              </mc:Choice>
              <mc:Fallback>
                <p:oleObj name="Equation" r:id="rId15" imgW="1854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45084" y="3317925"/>
                        <a:ext cx="4298924" cy="471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651983"/>
              </p:ext>
            </p:extLst>
          </p:nvPr>
        </p:nvGraphicFramePr>
        <p:xfrm>
          <a:off x="3275856" y="2755044"/>
          <a:ext cx="456936" cy="483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name="Equation" r:id="rId17" imgW="215640" imgH="228600" progId="Equation.DSMT4">
                  <p:embed/>
                </p:oleObj>
              </mc:Choice>
              <mc:Fallback>
                <p:oleObj name="Equation" r:id="rId17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275856" y="2755044"/>
                        <a:ext cx="456936" cy="483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67544" y="5877272"/>
            <a:ext cx="3859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Het dual:  soliton, </a:t>
            </a:r>
          </a:p>
          <a:p>
            <a:r>
              <a:rPr kumimoji="1" lang="en-US" altLang="ja-JP" sz="2400" dirty="0" err="1" smtClean="0"/>
              <a:t>monodromy</a:t>
            </a:r>
            <a:r>
              <a:rPr kumimoji="1" lang="en-US" altLang="ja-JP" sz="2400" dirty="0" smtClean="0"/>
              <a:t> in </a:t>
            </a:r>
            <a:r>
              <a:rPr kumimoji="1" lang="en-US" altLang="ja-JP" sz="2400" dirty="0" err="1" smtClean="0"/>
              <a:t>Narain</a:t>
            </a:r>
            <a:r>
              <a:rPr kumimoji="1" lang="en-US" altLang="ja-JP" sz="2400" dirty="0" smtClean="0"/>
              <a:t> moduli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52320" y="3513202"/>
            <a:ext cx="1652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            </a:t>
            </a:r>
            <a:r>
              <a:rPr kumimoji="1" lang="en-US" altLang="ja-JP" sz="2000" dirty="0" smtClean="0"/>
              <a:t>-</a:t>
            </a:r>
            <a:r>
              <a:rPr kumimoji="1" lang="en-US" altLang="ja-JP" sz="2000" dirty="0" err="1" smtClean="0"/>
              <a:t>fibr</a:t>
            </a:r>
            <a:r>
              <a:rPr kumimoji="1" lang="en-US" altLang="ja-JP" sz="2000" dirty="0" smtClean="0"/>
              <a:t> </a:t>
            </a:r>
          </a:p>
          <a:p>
            <a:r>
              <a:rPr lang="en-US" altLang="ja-JP" sz="2000" dirty="0" smtClean="0"/>
              <a:t>over ell. curve</a:t>
            </a:r>
            <a:endParaRPr kumimoji="1" lang="ja-JP" altLang="en-US" sz="2000" dirty="0"/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7530082" y="2996952"/>
            <a:ext cx="354286" cy="516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59936"/>
              </p:ext>
            </p:extLst>
          </p:nvPr>
        </p:nvGraphicFramePr>
        <p:xfrm>
          <a:off x="7885113" y="3411538"/>
          <a:ext cx="3762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name="Equation" r:id="rId19" imgW="177480" imgH="190440" progId="Equation.DSMT4">
                  <p:embed/>
                </p:oleObj>
              </mc:Choice>
              <mc:Fallback>
                <p:oleObj name="Equation" r:id="rId19" imgW="177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3411538"/>
                        <a:ext cx="3762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4380054" y="4150821"/>
            <a:ext cx="1880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Clemens—</a:t>
            </a:r>
            <a:r>
              <a:rPr kumimoji="1" lang="en-US" altLang="ja-JP" dirty="0" err="1" smtClean="0"/>
              <a:t>Schmid</a:t>
            </a:r>
            <a:endParaRPr kumimoji="1" lang="en-US" altLang="ja-JP" dirty="0" smtClean="0"/>
          </a:p>
          <a:p>
            <a:r>
              <a:rPr lang="en-US" altLang="ja-JP" dirty="0" smtClean="0"/>
              <a:t>exact sequence </a:t>
            </a:r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>
            <a:off x="6577873" y="3875856"/>
            <a:ext cx="226375" cy="1035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015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92098">
            <a:off x="6394077" y="5151758"/>
            <a:ext cx="1274267" cy="149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kumimoji="1" lang="en-US" altLang="ja-JP" dirty="0" smtClean="0"/>
              <a:t>back to examples. </a:t>
            </a:r>
            <a:r>
              <a:rPr lang="en-US" altLang="ja-JP" dirty="0" smtClean="0"/>
              <a:t>(deg-2 K3 </a:t>
            </a:r>
            <a:r>
              <a:rPr lang="en-US" altLang="ja-JP" dirty="0" err="1" smtClean="0"/>
              <a:t>fibre</a:t>
            </a:r>
            <a:r>
              <a:rPr lang="en-US" altLang="ja-JP" dirty="0" smtClean="0"/>
              <a:t>)</a:t>
            </a:r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en-US" altLang="ja-JP" dirty="0" smtClean="0"/>
              <a:t>Het interpretation:  </a:t>
            </a:r>
            <a:r>
              <a:rPr kumimoji="1" lang="en-US" altLang="ja-JP" sz="2400" dirty="0" smtClean="0"/>
              <a:t>defects in      = corridor branches</a:t>
            </a:r>
            <a:r>
              <a:rPr kumimoji="1" lang="en-US" altLang="ja-JP" dirty="0" smtClean="0"/>
              <a:t> </a:t>
            </a:r>
          </a:p>
          <a:p>
            <a:pPr lvl="1"/>
            <a:r>
              <a:rPr lang="en-US" altLang="ja-JP" dirty="0" smtClean="0"/>
              <a:t>NS 5-brane:</a:t>
            </a:r>
          </a:p>
          <a:p>
            <a:pPr lvl="1"/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eg</a:t>
            </a:r>
            <a:r>
              <a:rPr lang="en-US" altLang="ja-JP" dirty="0" smtClean="0"/>
              <a:t>. above:     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74706"/>
              </p:ext>
            </p:extLst>
          </p:nvPr>
        </p:nvGraphicFramePr>
        <p:xfrm>
          <a:off x="1763688" y="1916832"/>
          <a:ext cx="2400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6" name="Equation" r:id="rId4" imgW="1180800" imgH="241200" progId="Equation.DSMT4">
                  <p:embed/>
                </p:oleObj>
              </mc:Choice>
              <mc:Fallback>
                <p:oleObj name="Equation" r:id="rId4" imgW="1180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916832"/>
                        <a:ext cx="2400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380670"/>
              </p:ext>
            </p:extLst>
          </p:nvPr>
        </p:nvGraphicFramePr>
        <p:xfrm>
          <a:off x="1647825" y="1412776"/>
          <a:ext cx="41529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7" name="Equation" r:id="rId6" imgW="2044440" imgH="241200" progId="Equation.DSMT4">
                  <p:embed/>
                </p:oleObj>
              </mc:Choice>
              <mc:Fallback>
                <p:oleObj name="Equation" r:id="rId6" imgW="2044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1412776"/>
                        <a:ext cx="41529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23528" y="1412776"/>
            <a:ext cx="1434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degen</a:t>
            </a:r>
            <a:r>
              <a:rPr kumimoji="1" lang="en-US" altLang="ja-JP" sz="2400" dirty="0" smtClean="0"/>
              <a:t>. to 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1916832"/>
            <a:ext cx="1434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degen</a:t>
            </a:r>
            <a:r>
              <a:rPr kumimoji="1" lang="en-US" altLang="ja-JP" sz="2400" dirty="0" smtClean="0"/>
              <a:t>. to </a:t>
            </a:r>
            <a:endParaRPr kumimoji="1" lang="ja-JP" altLang="en-US" sz="2400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108899"/>
              </p:ext>
            </p:extLst>
          </p:nvPr>
        </p:nvGraphicFramePr>
        <p:xfrm>
          <a:off x="6561906" y="1484784"/>
          <a:ext cx="21145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8" name="Equation" r:id="rId8" imgW="1168200" imgH="228600" progId="Equation.DSMT4">
                  <p:embed/>
                </p:oleObj>
              </mc:Choice>
              <mc:Fallback>
                <p:oleObj name="Equation" r:id="rId8" imgW="1168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61906" y="1484784"/>
                        <a:ext cx="2114550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04396"/>
              </p:ext>
            </p:extLst>
          </p:nvPr>
        </p:nvGraphicFramePr>
        <p:xfrm>
          <a:off x="6540896" y="1916832"/>
          <a:ext cx="14874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9" name="Equation" r:id="rId10" imgW="736560" imgH="228600" progId="Equation.DSMT4">
                  <p:embed/>
                </p:oleObj>
              </mc:Choice>
              <mc:Fallback>
                <p:oleObj name="Equation" r:id="rId10" imgW="736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40896" y="1916832"/>
                        <a:ext cx="1487488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08215" y="2924944"/>
            <a:ext cx="5732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all</a:t>
            </a:r>
            <a:r>
              <a:rPr kumimoji="1" lang="en-US" altLang="ja-JP" sz="2000" dirty="0" smtClean="0"/>
              <a:t> fall into 4 classes for deg2 K3 Type II degeneration.</a:t>
            </a:r>
            <a:endParaRPr kumimoji="1" lang="ja-JP" altLang="en-US" sz="2000" dirty="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32001"/>
              </p:ext>
            </p:extLst>
          </p:nvPr>
        </p:nvGraphicFramePr>
        <p:xfrm>
          <a:off x="3536950" y="4365625"/>
          <a:ext cx="22129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0" name="Equation" r:id="rId12" imgW="1346040" imgH="228600" progId="Equation.DSMT4">
                  <p:embed/>
                </p:oleObj>
              </mc:Choice>
              <mc:Fallback>
                <p:oleObj name="Equation" r:id="rId12" imgW="1346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36950" y="4365625"/>
                        <a:ext cx="2212975" cy="37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215132"/>
              </p:ext>
            </p:extLst>
          </p:nvPr>
        </p:nvGraphicFramePr>
        <p:xfrm>
          <a:off x="5436096" y="3709436"/>
          <a:ext cx="448444" cy="48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1" name="Equation" r:id="rId14" imgW="177480" imgH="190440" progId="Equation.DSMT4">
                  <p:embed/>
                </p:oleObj>
              </mc:Choice>
              <mc:Fallback>
                <p:oleObj name="Equation" r:id="rId14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36096" y="3709436"/>
                        <a:ext cx="448444" cy="480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447773"/>
              </p:ext>
            </p:extLst>
          </p:nvPr>
        </p:nvGraphicFramePr>
        <p:xfrm>
          <a:off x="3624263" y="4868863"/>
          <a:ext cx="35464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2" name="Equation" r:id="rId16" imgW="1968480" imgH="228600" progId="Equation.DSMT4">
                  <p:embed/>
                </p:oleObj>
              </mc:Choice>
              <mc:Fallback>
                <p:oleObj name="Equation" r:id="rId16" imgW="1968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624263" y="4868863"/>
                        <a:ext cx="3546475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07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870" y="5229200"/>
            <a:ext cx="1351210" cy="162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4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301208"/>
            <a:ext cx="1274267" cy="149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右矢印 16"/>
          <p:cNvSpPr/>
          <p:nvPr/>
        </p:nvSpPr>
        <p:spPr>
          <a:xfrm>
            <a:off x="5940152" y="1988840"/>
            <a:ext cx="432048" cy="300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66163" y="260648"/>
            <a:ext cx="145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Braun TW ‘16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3528" y="2420888"/>
            <a:ext cx="1434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degen</a:t>
            </a:r>
            <a:r>
              <a:rPr kumimoji="1" lang="en-US" altLang="ja-JP" sz="2400" dirty="0" smtClean="0"/>
              <a:t>. to </a:t>
            </a:r>
            <a:endParaRPr kumimoji="1" lang="ja-JP" altLang="en-US" sz="24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711738"/>
              </p:ext>
            </p:extLst>
          </p:nvPr>
        </p:nvGraphicFramePr>
        <p:xfrm>
          <a:off x="1746294" y="2420888"/>
          <a:ext cx="4403446" cy="469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3" name="Equation" r:id="rId19" imgW="2145960" imgH="228600" progId="Equation.DSMT4">
                  <p:embed/>
                </p:oleObj>
              </mc:Choice>
              <mc:Fallback>
                <p:oleObj name="Equation" r:id="rId19" imgW="2145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746294" y="2420888"/>
                        <a:ext cx="4403446" cy="469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928728"/>
              </p:ext>
            </p:extLst>
          </p:nvPr>
        </p:nvGraphicFramePr>
        <p:xfrm>
          <a:off x="6487095" y="2420888"/>
          <a:ext cx="1757313" cy="513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4" name="Equation" r:id="rId21" imgW="825480" imgH="241200" progId="Equation.DSMT4">
                  <p:embed/>
                </p:oleObj>
              </mc:Choice>
              <mc:Fallback>
                <p:oleObj name="Equation" r:id="rId21" imgW="825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487095" y="2420888"/>
                        <a:ext cx="1757313" cy="513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559419"/>
              </p:ext>
            </p:extLst>
          </p:nvPr>
        </p:nvGraphicFramePr>
        <p:xfrm>
          <a:off x="6372200" y="2996952"/>
          <a:ext cx="2339752" cy="473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5" name="Equation" r:id="rId23" imgW="1130040" imgH="228600" progId="Equation.DSMT4">
                  <p:embed/>
                </p:oleObj>
              </mc:Choice>
              <mc:Fallback>
                <p:oleObj name="Equation" r:id="rId23" imgW="1130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996952"/>
                        <a:ext cx="2339752" cy="473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7870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548680"/>
            <a:ext cx="8324977" cy="604867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More varieties in degeneration of K3 surface</a:t>
            </a:r>
          </a:p>
          <a:p>
            <a:pPr lvl="1"/>
            <a:r>
              <a:rPr lang="en-US" altLang="ja-JP" dirty="0" smtClean="0"/>
              <a:t>Type III: dual graph = triangulation of sphere</a:t>
            </a:r>
          </a:p>
          <a:p>
            <a:pPr lvl="2"/>
            <a:r>
              <a:rPr lang="en-US" altLang="ja-JP" dirty="0" smtClean="0"/>
              <a:t> </a:t>
            </a:r>
            <a:r>
              <a:rPr lang="en-US" altLang="ja-JP" dirty="0" err="1" smtClean="0"/>
              <a:t>monodromy</a:t>
            </a:r>
            <a:r>
              <a:rPr lang="en-US" altLang="ja-JP" dirty="0" smtClean="0"/>
              <a:t> </a:t>
            </a:r>
          </a:p>
          <a:p>
            <a:pPr lvl="2"/>
            <a:r>
              <a:rPr kumimoji="1" lang="en-US" altLang="ja-JP" dirty="0" smtClean="0"/>
              <a:t>construction:  Davis et.a</a:t>
            </a:r>
            <a:r>
              <a:rPr lang="en-US" altLang="ja-JP" dirty="0" smtClean="0"/>
              <a:t>l. ’13</a:t>
            </a:r>
          </a:p>
          <a:p>
            <a:pPr lvl="2"/>
            <a:r>
              <a:rPr lang="en-US" altLang="ja-JP" dirty="0" smtClean="0"/>
              <a:t>more hyper-moduli -tuned  solitons.</a:t>
            </a:r>
          </a:p>
          <a:p>
            <a:pPr lvl="1"/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non semi-stable: reducible </a:t>
            </a:r>
            <a:r>
              <a:rPr kumimoji="1" lang="en-US" altLang="ja-JP" dirty="0" err="1" smtClean="0"/>
              <a:t>fibre</a:t>
            </a:r>
            <a:r>
              <a:rPr kumimoji="1" lang="en-US" altLang="ja-JP" dirty="0" smtClean="0"/>
              <a:t> with</a:t>
            </a:r>
          </a:p>
          <a:p>
            <a:pPr lvl="2"/>
            <a:r>
              <a:rPr lang="en-US" altLang="ja-JP" dirty="0" smtClean="0"/>
              <a:t>turned into semi-stable, after base change of order k</a:t>
            </a:r>
          </a:p>
          <a:p>
            <a:pPr lvl="2"/>
            <a:r>
              <a:rPr kumimoji="1" lang="en-US" altLang="ja-JP" dirty="0"/>
              <a:t> </a:t>
            </a:r>
            <a:r>
              <a:rPr kumimoji="1" lang="en-US" altLang="ja-JP" dirty="0" smtClean="0"/>
              <a:t>                                                </a:t>
            </a:r>
            <a:r>
              <a:rPr lang="en-US" altLang="ja-JP" dirty="0" smtClean="0"/>
              <a:t>fractional</a:t>
            </a:r>
            <a:r>
              <a:rPr kumimoji="1" lang="en-US" altLang="ja-JP" dirty="0" smtClean="0"/>
              <a:t> Type II or III soliton.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Lattice polarization: which pair of solitons can be BPS together.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480965"/>
              </p:ext>
            </p:extLst>
          </p:nvPr>
        </p:nvGraphicFramePr>
        <p:xfrm>
          <a:off x="6660232" y="3501008"/>
          <a:ext cx="1166513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Equation" r:id="rId3" imgW="406080" imgH="177480" progId="Equation.DSMT4">
                  <p:embed/>
                </p:oleObj>
              </mc:Choice>
              <mc:Fallback>
                <p:oleObj name="Equation" r:id="rId3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0232" y="3501008"/>
                        <a:ext cx="1166513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074835"/>
              </p:ext>
            </p:extLst>
          </p:nvPr>
        </p:nvGraphicFramePr>
        <p:xfrm>
          <a:off x="3563887" y="1628800"/>
          <a:ext cx="305233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Equation" r:id="rId5" imgW="1384200" imgH="228600" progId="Equation.DSMT4">
                  <p:embed/>
                </p:oleObj>
              </mc:Choice>
              <mc:Fallback>
                <p:oleObj name="Equation" r:id="rId5" imgW="1384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3887" y="1628800"/>
                        <a:ext cx="3052339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670999"/>
              </p:ext>
            </p:extLst>
          </p:nvPr>
        </p:nvGraphicFramePr>
        <p:xfrm>
          <a:off x="1778000" y="4365625"/>
          <a:ext cx="31083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Equation" r:id="rId7" imgW="1409400" imgH="228600" progId="Equation.DSMT4">
                  <p:embed/>
                </p:oleObj>
              </mc:Choice>
              <mc:Fallback>
                <p:oleObj name="Equation" r:id="rId7" imgW="1409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8000" y="4365625"/>
                        <a:ext cx="3108325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44824"/>
            <a:ext cx="1761905" cy="123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682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Part II: </a:t>
            </a:r>
            <a:br>
              <a:rPr kumimoji="1" lang="en-US" altLang="ja-JP" dirty="0" smtClean="0"/>
            </a:br>
            <a:r>
              <a:rPr lang="en-US" altLang="ja-JP" dirty="0" smtClean="0"/>
              <a:t>Duality Dictionary of Discrete Data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67944" y="5003884"/>
            <a:ext cx="468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restrict attention to CY3 w/o Type II or III </a:t>
            </a:r>
            <a:r>
              <a:rPr lang="en-US" altLang="ja-JP" dirty="0" err="1" smtClean="0">
                <a:solidFill>
                  <a:srgbClr val="FF0000"/>
                </a:solidFill>
              </a:rPr>
              <a:t>degen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94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altLang="ja-JP" dirty="0" smtClean="0"/>
              <a:t>Multiple choices for a given lattice pol. K3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313" y="1196752"/>
            <a:ext cx="1619111" cy="23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77072"/>
            <a:ext cx="1989198" cy="284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47" y="1426468"/>
            <a:ext cx="2205029" cy="1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41" y="1412776"/>
            <a:ext cx="1972047" cy="1447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709492"/>
              </p:ext>
            </p:extLst>
          </p:nvPr>
        </p:nvGraphicFramePr>
        <p:xfrm>
          <a:off x="269875" y="1793875"/>
          <a:ext cx="11509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9" name="Equation" r:id="rId7" imgW="406080" imgH="241200" progId="Equation.DSMT4">
                  <p:embed/>
                </p:oleObj>
              </mc:Choice>
              <mc:Fallback>
                <p:oleObj name="Equation" r:id="rId7" imgW="406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9875" y="1793875"/>
                        <a:ext cx="1150938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769544"/>
              </p:ext>
            </p:extLst>
          </p:nvPr>
        </p:nvGraphicFramePr>
        <p:xfrm>
          <a:off x="251520" y="2859890"/>
          <a:ext cx="875431" cy="562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0" name="Equation" r:id="rId9" imgW="355320" imgH="228600" progId="Equation.DSMT4">
                  <p:embed/>
                </p:oleObj>
              </mc:Choice>
              <mc:Fallback>
                <p:oleObj name="Equation" r:id="rId9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520" y="2859890"/>
                        <a:ext cx="875431" cy="562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890557"/>
              </p:ext>
            </p:extLst>
          </p:nvPr>
        </p:nvGraphicFramePr>
        <p:xfrm>
          <a:off x="1983026" y="2859890"/>
          <a:ext cx="719346" cy="57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1" name="Equation" r:id="rId11" imgW="317160" imgH="253800" progId="Equation.DSMT4">
                  <p:embed/>
                </p:oleObj>
              </mc:Choice>
              <mc:Fallback>
                <p:oleObj name="Equation" r:id="rId11" imgW="317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3026" y="2859890"/>
                        <a:ext cx="719346" cy="57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946268"/>
              </p:ext>
            </p:extLst>
          </p:nvPr>
        </p:nvGraphicFramePr>
        <p:xfrm>
          <a:off x="4364391" y="2859890"/>
          <a:ext cx="719346" cy="57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2" name="Equation" r:id="rId13" imgW="317160" imgH="253800" progId="Equation.DSMT4">
                  <p:embed/>
                </p:oleObj>
              </mc:Choice>
              <mc:Fallback>
                <p:oleObj name="Equation" r:id="rId13" imgW="317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64391" y="2859890"/>
                        <a:ext cx="719346" cy="57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270916"/>
              </p:ext>
            </p:extLst>
          </p:nvPr>
        </p:nvGraphicFramePr>
        <p:xfrm>
          <a:off x="7789343" y="2634029"/>
          <a:ext cx="1198162" cy="569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3" name="Equation" r:id="rId15" imgW="507960" imgH="241200" progId="Equation.DSMT4">
                  <p:embed/>
                </p:oleObj>
              </mc:Choice>
              <mc:Fallback>
                <p:oleObj name="Equation" r:id="rId1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89343" y="2634029"/>
                        <a:ext cx="1198162" cy="569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490234"/>
              </p:ext>
            </p:extLst>
          </p:nvPr>
        </p:nvGraphicFramePr>
        <p:xfrm>
          <a:off x="2704197" y="3102497"/>
          <a:ext cx="698437" cy="399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4" name="Equation" r:id="rId17" imgW="355320" imgH="203040" progId="Equation.DSMT4">
                  <p:embed/>
                </p:oleObj>
              </mc:Choice>
              <mc:Fallback>
                <p:oleObj name="Equation" r:id="rId17" imgW="355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704197" y="3102497"/>
                        <a:ext cx="698437" cy="399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926509"/>
              </p:ext>
            </p:extLst>
          </p:nvPr>
        </p:nvGraphicFramePr>
        <p:xfrm>
          <a:off x="5169644" y="3100958"/>
          <a:ext cx="698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5" name="Equation" r:id="rId19" imgW="355320" imgH="203040" progId="Equation.DSMT4">
                  <p:embed/>
                </p:oleObj>
              </mc:Choice>
              <mc:Fallback>
                <p:oleObj name="Equation" r:id="rId19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644" y="3100958"/>
                        <a:ext cx="6985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231573"/>
              </p:ext>
            </p:extLst>
          </p:nvPr>
        </p:nvGraphicFramePr>
        <p:xfrm>
          <a:off x="7856538" y="3141663"/>
          <a:ext cx="7985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Equation" r:id="rId21" imgW="406080" imgH="203040" progId="Equation.DSMT4">
                  <p:embed/>
                </p:oleObj>
              </mc:Choice>
              <mc:Fallback>
                <p:oleObj name="Equation" r:id="rId21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6538" y="3141663"/>
                        <a:ext cx="79851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122310"/>
              </p:ext>
            </p:extLst>
          </p:nvPr>
        </p:nvGraphicFramePr>
        <p:xfrm>
          <a:off x="7016100" y="4581128"/>
          <a:ext cx="1876380" cy="614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7" name="Equation" r:id="rId23" imgW="736560" imgH="241200" progId="Equation.DSMT4">
                  <p:embed/>
                </p:oleObj>
              </mc:Choice>
              <mc:Fallback>
                <p:oleObj name="Equation" r:id="rId23" imgW="736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016100" y="4581128"/>
                        <a:ext cx="1876380" cy="614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652120" y="4077072"/>
            <a:ext cx="3365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Choose any one from </a:t>
            </a:r>
            <a:endParaRPr kumimoji="1" lang="ja-JP" altLang="en-US" sz="2800" dirty="0"/>
          </a:p>
        </p:txBody>
      </p:sp>
      <p:sp>
        <p:nvSpPr>
          <p:cNvPr id="17" name="円/楕円 16"/>
          <p:cNvSpPr/>
          <p:nvPr/>
        </p:nvSpPr>
        <p:spPr>
          <a:xfrm>
            <a:off x="683568" y="5373216"/>
            <a:ext cx="72008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>
            <a:stCxn id="17" idx="0"/>
          </p:cNvCxnSpPr>
          <p:nvPr/>
        </p:nvCxnSpPr>
        <p:spPr>
          <a:xfrm flipV="1">
            <a:off x="719572" y="4149080"/>
            <a:ext cx="2412268" cy="1224136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7" idx="0"/>
          </p:cNvCxnSpPr>
          <p:nvPr/>
        </p:nvCxnSpPr>
        <p:spPr>
          <a:xfrm>
            <a:off x="719572" y="5373216"/>
            <a:ext cx="2124236" cy="142260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11808"/>
            <a:ext cx="1013272" cy="142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762963"/>
              </p:ext>
            </p:extLst>
          </p:nvPr>
        </p:nvGraphicFramePr>
        <p:xfrm>
          <a:off x="47625" y="4137025"/>
          <a:ext cx="1151896" cy="624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8" name="Equation" r:id="rId26" imgW="444240" imgH="241200" progId="Equation.DSMT4">
                  <p:embed/>
                </p:oleObj>
              </mc:Choice>
              <mc:Fallback>
                <p:oleObj name="Equation" r:id="rId26" imgW="444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7625" y="4137025"/>
                        <a:ext cx="1151896" cy="624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5724128" y="5229200"/>
            <a:ext cx="30735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For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</a:t>
            </a:r>
            <a:r>
              <a:rPr lang="en-US" altLang="ja-JP" sz="2800" dirty="0" smtClean="0">
                <a:solidFill>
                  <a:srgbClr val="0070C0"/>
                </a:solidFill>
              </a:rPr>
              <a:t>blue points </a:t>
            </a:r>
            <a:r>
              <a:rPr lang="en-US" altLang="ja-JP" sz="2800" dirty="0" smtClean="0"/>
              <a:t>only.</a:t>
            </a:r>
            <a:r>
              <a:rPr kumimoji="1" lang="en-US" altLang="ja-JP" sz="2800" dirty="0" smtClean="0"/>
              <a:t> </a:t>
            </a:r>
            <a:endParaRPr kumimoji="1" lang="ja-JP" altLang="en-US" sz="2800" dirty="0"/>
          </a:p>
        </p:txBody>
      </p:sp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794688"/>
              </p:ext>
            </p:extLst>
          </p:nvPr>
        </p:nvGraphicFramePr>
        <p:xfrm>
          <a:off x="6464908" y="5246898"/>
          <a:ext cx="2134427" cy="50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9" name="Equation" r:id="rId28" imgW="965160" imgH="228600" progId="Equation.DSMT4">
                  <p:embed/>
                </p:oleObj>
              </mc:Choice>
              <mc:Fallback>
                <p:oleObj name="Equation" r:id="rId28" imgW="965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464908" y="5246898"/>
                        <a:ext cx="2134427" cy="505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6948264" y="6237312"/>
            <a:ext cx="2033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Candelas Font ‘96</a:t>
            </a:r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92239" y="5949280"/>
            <a:ext cx="21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 =</a:t>
            </a:r>
            <a:r>
              <a:rPr kumimoji="1" lang="en-US" altLang="ja-JP" sz="2400" dirty="0" err="1" smtClean="0"/>
              <a:t>ell.fibr</a:t>
            </a:r>
            <a:r>
              <a:rPr kumimoji="1" lang="en-US" altLang="ja-JP" sz="2400" dirty="0" smtClean="0"/>
              <a:t>. over</a:t>
            </a:r>
            <a:endParaRPr kumimoji="1" lang="ja-JP" altLang="en-US" sz="24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429150"/>
              </p:ext>
            </p:extLst>
          </p:nvPr>
        </p:nvGraphicFramePr>
        <p:xfrm>
          <a:off x="5347692" y="5876765"/>
          <a:ext cx="448444" cy="576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0" name="Equation" r:id="rId30" imgW="177480" imgH="228600" progId="Equation.DSMT4">
                  <p:embed/>
                </p:oleObj>
              </mc:Choice>
              <mc:Fallback>
                <p:oleObj name="Equation" r:id="rId30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347692" y="5876765"/>
                        <a:ext cx="448444" cy="576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510560"/>
              </p:ext>
            </p:extLst>
          </p:nvPr>
        </p:nvGraphicFramePr>
        <p:xfrm>
          <a:off x="3905623" y="6309320"/>
          <a:ext cx="1890513" cy="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1" name="Equation" r:id="rId32" imgW="774360" imgH="177480" progId="Equation.DSMT4">
                  <p:embed/>
                </p:oleObj>
              </mc:Choice>
              <mc:Fallback>
                <p:oleObj name="Equation" r:id="rId32" imgW="774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3905623" y="6309320"/>
                        <a:ext cx="1890513" cy="43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251520" y="980728"/>
            <a:ext cx="2863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toric</a:t>
            </a:r>
            <a:r>
              <a:rPr kumimoji="1" lang="en-US" altLang="ja-JP" sz="2400" dirty="0" smtClean="0"/>
              <a:t> data (polytopes)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00231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kumimoji="1" lang="en-US" altLang="ja-JP" dirty="0" smtClean="0"/>
              <a:t>Multiple choices of lattice-pol. K3 </a:t>
            </a:r>
            <a:r>
              <a:rPr kumimoji="1" lang="en-US" altLang="ja-JP" dirty="0" err="1" smtClean="0"/>
              <a:t>fibration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313" y="1196752"/>
            <a:ext cx="1619111" cy="23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47" y="1426468"/>
            <a:ext cx="2205029" cy="1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41" y="1412776"/>
            <a:ext cx="1972047" cy="1447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547236"/>
              </p:ext>
            </p:extLst>
          </p:nvPr>
        </p:nvGraphicFramePr>
        <p:xfrm>
          <a:off x="269875" y="1793875"/>
          <a:ext cx="11509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1" name="Equation" r:id="rId6" imgW="406080" imgH="241200" progId="Equation.DSMT4">
                  <p:embed/>
                </p:oleObj>
              </mc:Choice>
              <mc:Fallback>
                <p:oleObj name="Equation" r:id="rId6" imgW="406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875" y="1793875"/>
                        <a:ext cx="1150938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77735"/>
              </p:ext>
            </p:extLst>
          </p:nvPr>
        </p:nvGraphicFramePr>
        <p:xfrm>
          <a:off x="251520" y="2859890"/>
          <a:ext cx="875431" cy="562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2" name="Equation" r:id="rId8" imgW="355320" imgH="228600" progId="Equation.DSMT4">
                  <p:embed/>
                </p:oleObj>
              </mc:Choice>
              <mc:Fallback>
                <p:oleObj name="Equation" r:id="rId8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1520" y="2859890"/>
                        <a:ext cx="875431" cy="562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597066"/>
              </p:ext>
            </p:extLst>
          </p:nvPr>
        </p:nvGraphicFramePr>
        <p:xfrm>
          <a:off x="1983026" y="2859890"/>
          <a:ext cx="719346" cy="57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" name="Equation" r:id="rId10" imgW="317160" imgH="253800" progId="Equation.DSMT4">
                  <p:embed/>
                </p:oleObj>
              </mc:Choice>
              <mc:Fallback>
                <p:oleObj name="Equation" r:id="rId10" imgW="317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3026" y="2859890"/>
                        <a:ext cx="719346" cy="57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742980"/>
              </p:ext>
            </p:extLst>
          </p:nvPr>
        </p:nvGraphicFramePr>
        <p:xfrm>
          <a:off x="4364391" y="2859890"/>
          <a:ext cx="719346" cy="57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Equation" r:id="rId12" imgW="317160" imgH="253800" progId="Equation.DSMT4">
                  <p:embed/>
                </p:oleObj>
              </mc:Choice>
              <mc:Fallback>
                <p:oleObj name="Equation" r:id="rId12" imgW="317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64391" y="2859890"/>
                        <a:ext cx="719346" cy="57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148367"/>
              </p:ext>
            </p:extLst>
          </p:nvPr>
        </p:nvGraphicFramePr>
        <p:xfrm>
          <a:off x="7789343" y="2634029"/>
          <a:ext cx="1198162" cy="569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Equation" r:id="rId14" imgW="507960" imgH="241200" progId="Equation.DSMT4">
                  <p:embed/>
                </p:oleObj>
              </mc:Choice>
              <mc:Fallback>
                <p:oleObj name="Equation" r:id="rId14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789343" y="2634029"/>
                        <a:ext cx="1198162" cy="569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470442"/>
              </p:ext>
            </p:extLst>
          </p:nvPr>
        </p:nvGraphicFramePr>
        <p:xfrm>
          <a:off x="2704197" y="3102497"/>
          <a:ext cx="698437" cy="399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Equation" r:id="rId16" imgW="355320" imgH="203040" progId="Equation.DSMT4">
                  <p:embed/>
                </p:oleObj>
              </mc:Choice>
              <mc:Fallback>
                <p:oleObj name="Equation" r:id="rId16" imgW="355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704197" y="3102497"/>
                        <a:ext cx="698437" cy="399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093952"/>
              </p:ext>
            </p:extLst>
          </p:nvPr>
        </p:nvGraphicFramePr>
        <p:xfrm>
          <a:off x="5169644" y="3100958"/>
          <a:ext cx="698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Equation" r:id="rId18" imgW="355320" imgH="203040" progId="Equation.DSMT4">
                  <p:embed/>
                </p:oleObj>
              </mc:Choice>
              <mc:Fallback>
                <p:oleObj name="Equation" r:id="rId18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644" y="3100958"/>
                        <a:ext cx="6985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289285"/>
              </p:ext>
            </p:extLst>
          </p:nvPr>
        </p:nvGraphicFramePr>
        <p:xfrm>
          <a:off x="7856538" y="3141663"/>
          <a:ext cx="7985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8" name="Equation" r:id="rId20" imgW="406080" imgH="203040" progId="Equation.DSMT4">
                  <p:embed/>
                </p:oleObj>
              </mc:Choice>
              <mc:Fallback>
                <p:oleObj name="Equation" r:id="rId20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6538" y="3141663"/>
                        <a:ext cx="79851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909637"/>
              </p:ext>
            </p:extLst>
          </p:nvPr>
        </p:nvGraphicFramePr>
        <p:xfrm>
          <a:off x="7016100" y="4581128"/>
          <a:ext cx="1876380" cy="614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" name="Equation" r:id="rId22" imgW="736560" imgH="241200" progId="Equation.DSMT4">
                  <p:embed/>
                </p:oleObj>
              </mc:Choice>
              <mc:Fallback>
                <p:oleObj name="Equation" r:id="rId22" imgW="736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016100" y="4581128"/>
                        <a:ext cx="1876380" cy="614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652120" y="4077072"/>
            <a:ext cx="3365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Choose any one from </a:t>
            </a:r>
            <a:endParaRPr kumimoji="1" lang="ja-JP" altLang="en-US" sz="2800" dirty="0"/>
          </a:p>
        </p:txBody>
      </p:sp>
      <p:sp>
        <p:nvSpPr>
          <p:cNvPr id="17" name="円/楕円 16"/>
          <p:cNvSpPr/>
          <p:nvPr/>
        </p:nvSpPr>
        <p:spPr>
          <a:xfrm>
            <a:off x="107504" y="5229200"/>
            <a:ext cx="72008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147738"/>
              </p:ext>
            </p:extLst>
          </p:nvPr>
        </p:nvGraphicFramePr>
        <p:xfrm>
          <a:off x="47625" y="4137025"/>
          <a:ext cx="1151896" cy="624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0" name="Equation" r:id="rId24" imgW="444240" imgH="241200" progId="Equation.DSMT4">
                  <p:embed/>
                </p:oleObj>
              </mc:Choice>
              <mc:Fallback>
                <p:oleObj name="Equation" r:id="rId24" imgW="444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7625" y="4137025"/>
                        <a:ext cx="1151896" cy="624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5724128" y="5229200"/>
            <a:ext cx="30735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For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</a:t>
            </a:r>
            <a:r>
              <a:rPr lang="en-US" altLang="ja-JP" sz="2800" dirty="0" smtClean="0">
                <a:solidFill>
                  <a:srgbClr val="0070C0"/>
                </a:solidFill>
              </a:rPr>
              <a:t>blue points </a:t>
            </a:r>
            <a:r>
              <a:rPr lang="en-US" altLang="ja-JP" sz="2800" dirty="0" smtClean="0"/>
              <a:t>only.</a:t>
            </a:r>
            <a:r>
              <a:rPr kumimoji="1" lang="en-US" altLang="ja-JP" sz="2800" dirty="0" smtClean="0"/>
              <a:t> </a:t>
            </a:r>
            <a:endParaRPr kumimoji="1" lang="ja-JP" altLang="en-US" sz="2800" dirty="0"/>
          </a:p>
        </p:txBody>
      </p:sp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662359"/>
              </p:ext>
            </p:extLst>
          </p:nvPr>
        </p:nvGraphicFramePr>
        <p:xfrm>
          <a:off x="6464908" y="5246898"/>
          <a:ext cx="2134427" cy="50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1" name="Equation" r:id="rId26" imgW="965160" imgH="228600" progId="Equation.DSMT4">
                  <p:embed/>
                </p:oleObj>
              </mc:Choice>
              <mc:Fallback>
                <p:oleObj name="Equation" r:id="rId26" imgW="965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464908" y="5246898"/>
                        <a:ext cx="2134427" cy="505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6948264" y="6237312"/>
            <a:ext cx="2033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Candelas Font ‘96</a:t>
            </a:r>
            <a:endParaRPr kumimoji="1" lang="ja-JP" altLang="en-US" sz="20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682" y="4351259"/>
            <a:ext cx="3603438" cy="25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08351"/>
            <a:ext cx="1713626" cy="12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直線コネクタ 18"/>
          <p:cNvCxnSpPr/>
          <p:nvPr/>
        </p:nvCxnSpPr>
        <p:spPr>
          <a:xfrm flipV="1">
            <a:off x="107504" y="4509120"/>
            <a:ext cx="3528392" cy="7200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07504" y="5211197"/>
            <a:ext cx="1941178" cy="95410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79512" y="6268090"/>
            <a:ext cx="1879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Klemm</a:t>
            </a:r>
            <a:r>
              <a:rPr kumimoji="1" lang="en-US" altLang="ja-JP" sz="2000" dirty="0" smtClean="0"/>
              <a:t> et.al. ‘04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4289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kumimoji="1" lang="en-US" altLang="ja-JP" dirty="0" smtClean="0"/>
              <a:t>Multiple choices of lattice-pol. K3 </a:t>
            </a:r>
            <a:r>
              <a:rPr kumimoji="1" lang="en-US" altLang="ja-JP" dirty="0" err="1" smtClean="0"/>
              <a:t>fibration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4319 choices                   as </a:t>
            </a:r>
            <a:r>
              <a:rPr lang="en-US" altLang="ja-JP" dirty="0" err="1" smtClean="0"/>
              <a:t>toric</a:t>
            </a:r>
            <a:r>
              <a:rPr lang="en-US" altLang="ja-JP" dirty="0" smtClean="0"/>
              <a:t> hypersurface</a:t>
            </a:r>
          </a:p>
          <a:p>
            <a:pPr lvl="1"/>
            <a:r>
              <a:rPr kumimoji="1" lang="en-US" altLang="ja-JP" dirty="0" smtClean="0"/>
              <a:t>3117 of them admit      -K3 </a:t>
            </a:r>
            <a:r>
              <a:rPr lang="en-US" altLang="ja-JP" dirty="0" err="1" smtClean="0"/>
              <a:t>fibration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r>
              <a:rPr lang="en-US" altLang="ja-JP" dirty="0" smtClean="0"/>
              <a:t>1983 of them come with multiple choices,</a:t>
            </a:r>
          </a:p>
          <a:p>
            <a:pPr lvl="2"/>
            <a:r>
              <a:rPr kumimoji="1" lang="en-US" altLang="ja-JP" dirty="0" smtClean="0"/>
              <a:t>sometimes the same        ,   sometimes not.          </a:t>
            </a:r>
            <a:endParaRPr kumimoji="1" lang="ja-JP" altLang="en-US" dirty="0"/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193704"/>
              </p:ext>
            </p:extLst>
          </p:nvPr>
        </p:nvGraphicFramePr>
        <p:xfrm>
          <a:off x="7016100" y="4581128"/>
          <a:ext cx="1876380" cy="614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4" name="Equation" r:id="rId3" imgW="736560" imgH="241200" progId="Equation.DSMT4">
                  <p:embed/>
                </p:oleObj>
              </mc:Choice>
              <mc:Fallback>
                <p:oleObj name="Equation" r:id="rId3" imgW="736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16100" y="4581128"/>
                        <a:ext cx="1876380" cy="614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652120" y="4077072"/>
            <a:ext cx="3365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Choose any one from </a:t>
            </a:r>
            <a:endParaRPr kumimoji="1" lang="ja-JP" altLang="en-US" sz="2800" dirty="0"/>
          </a:p>
        </p:txBody>
      </p:sp>
      <p:sp>
        <p:nvSpPr>
          <p:cNvPr id="17" name="円/楕円 16"/>
          <p:cNvSpPr/>
          <p:nvPr/>
        </p:nvSpPr>
        <p:spPr>
          <a:xfrm>
            <a:off x="107504" y="5229200"/>
            <a:ext cx="72008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806902"/>
              </p:ext>
            </p:extLst>
          </p:nvPr>
        </p:nvGraphicFramePr>
        <p:xfrm>
          <a:off x="47625" y="4137025"/>
          <a:ext cx="1151896" cy="624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5" name="Equation" r:id="rId5" imgW="444240" imgH="241200" progId="Equation.DSMT4">
                  <p:embed/>
                </p:oleObj>
              </mc:Choice>
              <mc:Fallback>
                <p:oleObj name="Equation" r:id="rId5" imgW="444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25" y="4137025"/>
                        <a:ext cx="1151896" cy="624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5724128" y="5229200"/>
            <a:ext cx="30735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For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</a:t>
            </a:r>
            <a:r>
              <a:rPr lang="en-US" altLang="ja-JP" sz="2800" dirty="0" smtClean="0">
                <a:solidFill>
                  <a:srgbClr val="0070C0"/>
                </a:solidFill>
              </a:rPr>
              <a:t>blue points </a:t>
            </a:r>
            <a:r>
              <a:rPr lang="en-US" altLang="ja-JP" sz="2800" dirty="0" smtClean="0"/>
              <a:t>only.</a:t>
            </a:r>
            <a:r>
              <a:rPr kumimoji="1" lang="en-US" altLang="ja-JP" sz="2800" dirty="0" smtClean="0"/>
              <a:t> </a:t>
            </a:r>
            <a:endParaRPr kumimoji="1" lang="ja-JP" altLang="en-US" sz="2800" dirty="0"/>
          </a:p>
        </p:txBody>
      </p:sp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826485"/>
              </p:ext>
            </p:extLst>
          </p:nvPr>
        </p:nvGraphicFramePr>
        <p:xfrm>
          <a:off x="6464908" y="5246898"/>
          <a:ext cx="2134427" cy="50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6" name="Equation" r:id="rId7" imgW="965160" imgH="228600" progId="Equation.DSMT4">
                  <p:embed/>
                </p:oleObj>
              </mc:Choice>
              <mc:Fallback>
                <p:oleObj name="Equation" r:id="rId7" imgW="965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64908" y="5246898"/>
                        <a:ext cx="2134427" cy="505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6948264" y="6237312"/>
            <a:ext cx="2033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Candelas Font ‘96</a:t>
            </a:r>
            <a:endParaRPr kumimoji="1" lang="ja-JP" altLang="en-US" sz="20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682" y="4351259"/>
            <a:ext cx="3603438" cy="25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08351"/>
            <a:ext cx="1713626" cy="12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直線コネクタ 18"/>
          <p:cNvCxnSpPr/>
          <p:nvPr/>
        </p:nvCxnSpPr>
        <p:spPr>
          <a:xfrm flipV="1">
            <a:off x="107504" y="4509120"/>
            <a:ext cx="3528392" cy="7200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07504" y="5211197"/>
            <a:ext cx="1941178" cy="95410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79512" y="6268090"/>
            <a:ext cx="1879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Klemm</a:t>
            </a:r>
            <a:r>
              <a:rPr kumimoji="1" lang="en-US" altLang="ja-JP" sz="2000" dirty="0" smtClean="0"/>
              <a:t> et.al. ‘04</a:t>
            </a:r>
            <a:endParaRPr kumimoji="1" lang="ja-JP" altLang="en-US" sz="20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820553"/>
              </p:ext>
            </p:extLst>
          </p:nvPr>
        </p:nvGraphicFramePr>
        <p:xfrm>
          <a:off x="3203849" y="995130"/>
          <a:ext cx="1404156" cy="56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7" name="Equation" r:id="rId11" imgW="571320" imgH="228600" progId="Equation.DSMT4">
                  <p:embed/>
                </p:oleObj>
              </mc:Choice>
              <mc:Fallback>
                <p:oleObj name="Equation" r:id="rId11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03849" y="995130"/>
                        <a:ext cx="1404156" cy="56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079678" y="1340768"/>
            <a:ext cx="195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Kreuzer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Skarke</a:t>
            </a:r>
            <a:r>
              <a:rPr kumimoji="1" lang="en-US" altLang="ja-JP" dirty="0" smtClean="0"/>
              <a:t>  ‘98</a:t>
            </a:r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188723"/>
              </p:ext>
            </p:extLst>
          </p:nvPr>
        </p:nvGraphicFramePr>
        <p:xfrm>
          <a:off x="3847774" y="1988840"/>
          <a:ext cx="213518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8" name="Equation" r:id="rId13" imgW="965160" imgH="228600" progId="Equation.DSMT4">
                  <p:embed/>
                </p:oleObj>
              </mc:Choice>
              <mc:Fallback>
                <p:oleObj name="Equation" r:id="rId13" imgW="965160" imgH="228600" progId="Equation.DSMT4">
                  <p:embed/>
                  <p:pic>
                    <p:nvPicPr>
                      <p:cNvPr id="0" name="オブジェクト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7774" y="1988840"/>
                        <a:ext cx="2135188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400144"/>
              </p:ext>
            </p:extLst>
          </p:nvPr>
        </p:nvGraphicFramePr>
        <p:xfrm>
          <a:off x="4211960" y="1484784"/>
          <a:ext cx="54406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9" name="Equation" r:id="rId15" imgW="215640" imgH="228600" progId="Equation.DSMT4">
                  <p:embed/>
                </p:oleObj>
              </mc:Choice>
              <mc:Fallback>
                <p:oleObj name="Equation" r:id="rId15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11960" y="1484784"/>
                        <a:ext cx="544060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3019641" y="198884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with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23408" y="3399383"/>
            <a:ext cx="3241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…… in  Type IIA language</a:t>
            </a:r>
            <a:endParaRPr kumimoji="1" lang="ja-JP" altLang="en-US" sz="2400" dirty="0"/>
          </a:p>
        </p:txBody>
      </p:sp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542270"/>
              </p:ext>
            </p:extLst>
          </p:nvPr>
        </p:nvGraphicFramePr>
        <p:xfrm>
          <a:off x="4355976" y="3029893"/>
          <a:ext cx="448995" cy="399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0" name="Equation" r:id="rId17" imgW="228600" imgH="203040" progId="Equation.DSMT4">
                  <p:embed/>
                </p:oleObj>
              </mc:Choice>
              <mc:Fallback>
                <p:oleObj name="Equation" r:id="rId17" imgW="228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355976" y="3029893"/>
                        <a:ext cx="448995" cy="399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946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976664"/>
          </a:xfrm>
        </p:spPr>
        <p:txBody>
          <a:bodyPr/>
          <a:lstStyle/>
          <a:p>
            <a:r>
              <a:rPr kumimoji="1" lang="en-US" altLang="ja-JP" dirty="0" smtClean="0"/>
              <a:t>A coarse classification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lvl="1"/>
            <a:r>
              <a:rPr kumimoji="1" lang="en-US" altLang="ja-JP" dirty="0" smtClean="0"/>
              <a:t>labeled by #(BPS charged hyper)</a:t>
            </a:r>
          </a:p>
          <a:p>
            <a:r>
              <a:rPr lang="en-US" altLang="ja-JP" dirty="0" smtClean="0"/>
              <a:t>Detailed duality dictionary</a:t>
            </a:r>
          </a:p>
          <a:p>
            <a:pPr lvl="1"/>
            <a:r>
              <a:rPr kumimoji="1" lang="en-US" altLang="ja-JP" dirty="0" smtClean="0"/>
              <a:t>has to involve, in IIA language,</a:t>
            </a:r>
          </a:p>
          <a:p>
            <a:pPr lvl="2"/>
            <a:r>
              <a:rPr lang="en-US" altLang="ja-JP" dirty="0" smtClean="0"/>
              <a:t>classical intersection ring of divisors</a:t>
            </a:r>
          </a:p>
          <a:p>
            <a:pPr lvl="2"/>
            <a:r>
              <a:rPr lang="en-US" altLang="ja-JP" dirty="0" smtClean="0"/>
              <a:t>also </a:t>
            </a:r>
            <a:r>
              <a:rPr lang="en-US" altLang="ja-JP" dirty="0" err="1" smtClean="0"/>
              <a:t>hypermultiplet</a:t>
            </a:r>
            <a:r>
              <a:rPr lang="en-US" altLang="ja-JP" dirty="0" smtClean="0"/>
              <a:t> moduli </a:t>
            </a:r>
            <a:r>
              <a:rPr kumimoji="1" lang="en-US" altLang="ja-JP" dirty="0" smtClean="0"/>
              <a:t>  </a:t>
            </a:r>
          </a:p>
          <a:p>
            <a:pPr lvl="1"/>
            <a:r>
              <a:rPr lang="en-US" altLang="ja-JP" dirty="0" smtClean="0"/>
              <a:t>how to work out Het </a:t>
            </a:r>
            <a:r>
              <a:rPr lang="en-US" altLang="ja-JP" dirty="0" err="1" smtClean="0"/>
              <a:t>vacua</a:t>
            </a:r>
            <a:r>
              <a:rPr lang="en-US" altLang="ja-JP" dirty="0" smtClean="0"/>
              <a:t> systematically?</a:t>
            </a:r>
          </a:p>
          <a:p>
            <a:pPr lvl="2"/>
            <a:r>
              <a:rPr kumimoji="1" lang="en-US" altLang="ja-JP" dirty="0" smtClean="0"/>
              <a:t>more tools need to be developed.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5616" y="1268759"/>
            <a:ext cx="286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new SUSY index (Het)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1680" y="1942608"/>
            <a:ext cx="6564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massless charged hyper multiplicity (4D eff. theory)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70457" y="980728"/>
            <a:ext cx="4389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NL loci counting</a:t>
            </a:r>
          </a:p>
          <a:p>
            <a:r>
              <a:rPr kumimoji="1" lang="en-US" altLang="ja-JP" sz="2400" dirty="0" smtClean="0"/>
              <a:t>GW inv. of vert. curve classes (IIA)</a:t>
            </a:r>
            <a:endParaRPr kumimoji="1" lang="ja-JP" altLang="en-US" sz="2400" dirty="0"/>
          </a:p>
        </p:txBody>
      </p:sp>
      <p:cxnSp>
        <p:nvCxnSpPr>
          <p:cNvPr id="8" name="直線コネクタ 7"/>
          <p:cNvCxnSpPr>
            <a:stCxn id="6" idx="1"/>
            <a:endCxn id="4" idx="3"/>
          </p:cNvCxnSpPr>
          <p:nvPr/>
        </p:nvCxnSpPr>
        <p:spPr>
          <a:xfrm flipH="1">
            <a:off x="3977682" y="1396227"/>
            <a:ext cx="792775" cy="10336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4" idx="2"/>
            <a:endCxn id="5" idx="0"/>
          </p:cNvCxnSpPr>
          <p:nvPr/>
        </p:nvCxnSpPr>
        <p:spPr>
          <a:xfrm>
            <a:off x="2546649" y="1730424"/>
            <a:ext cx="2427180" cy="2121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5" idx="0"/>
            <a:endCxn id="6" idx="2"/>
          </p:cNvCxnSpPr>
          <p:nvPr/>
        </p:nvCxnSpPr>
        <p:spPr>
          <a:xfrm flipV="1">
            <a:off x="4973829" y="1811725"/>
            <a:ext cx="1991492" cy="1308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164822" y="2420888"/>
            <a:ext cx="5727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Harvey-Moore ’95, </a:t>
            </a:r>
            <a:r>
              <a:rPr kumimoji="1" lang="en-US" altLang="ja-JP" dirty="0" err="1" smtClean="0"/>
              <a:t>Klemm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Kreuzer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Riegler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Scheidegger</a:t>
            </a:r>
            <a:r>
              <a:rPr kumimoji="1" lang="en-US" altLang="ja-JP" dirty="0" smtClean="0"/>
              <a:t> ’04,</a:t>
            </a:r>
          </a:p>
          <a:p>
            <a:r>
              <a:rPr kumimoji="1" lang="en-US" altLang="ja-JP" dirty="0" err="1" smtClean="0"/>
              <a:t>Maulik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Pandharipande</a:t>
            </a:r>
            <a:r>
              <a:rPr kumimoji="1" lang="en-US" altLang="ja-JP" dirty="0" smtClean="0"/>
              <a:t> ’07,  </a:t>
            </a:r>
            <a:r>
              <a:rPr kumimoji="1" lang="en-US" altLang="ja-JP" dirty="0" err="1" smtClean="0"/>
              <a:t>Haghighat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Klemm</a:t>
            </a:r>
            <a:r>
              <a:rPr kumimoji="1" lang="en-US" altLang="ja-JP" dirty="0" smtClean="0"/>
              <a:t> ’09,.. </a:t>
            </a:r>
            <a:endParaRPr kumimoji="1" lang="ja-JP" altLang="en-US" dirty="0"/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816447"/>
              </p:ext>
            </p:extLst>
          </p:nvPr>
        </p:nvGraphicFramePr>
        <p:xfrm>
          <a:off x="5870575" y="3016250"/>
          <a:ext cx="7493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3" imgW="368280" imgH="228600" progId="Equation.DSMT4">
                  <p:embed/>
                </p:oleObj>
              </mc:Choice>
              <mc:Fallback>
                <p:oleObj name="Equation" r:id="rId3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70575" y="3016250"/>
                        <a:ext cx="749300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179590"/>
              </p:ext>
            </p:extLst>
          </p:nvPr>
        </p:nvGraphicFramePr>
        <p:xfrm>
          <a:off x="6939480" y="3067219"/>
          <a:ext cx="1860875" cy="453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5" imgW="990360" imgH="241200" progId="Equation.DSMT4">
                  <p:embed/>
                </p:oleObj>
              </mc:Choice>
              <mc:Fallback>
                <p:oleObj name="Equation" r:id="rId5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39480" y="3067219"/>
                        <a:ext cx="1860875" cy="453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777364"/>
              </p:ext>
            </p:extLst>
          </p:nvPr>
        </p:nvGraphicFramePr>
        <p:xfrm>
          <a:off x="7268996" y="3645024"/>
          <a:ext cx="1623484" cy="339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68996" y="3645024"/>
                        <a:ext cx="1623484" cy="339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300192" y="3645024"/>
            <a:ext cx="2871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(deg.2 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                               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2451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altLang="ja-JP" dirty="0" smtClean="0"/>
              <a:t>Multiple choices for a given lattice pol. K3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313" y="1196752"/>
            <a:ext cx="1619111" cy="23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77072"/>
            <a:ext cx="1989198" cy="284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747357"/>
              </p:ext>
            </p:extLst>
          </p:nvPr>
        </p:nvGraphicFramePr>
        <p:xfrm>
          <a:off x="5643272" y="1664965"/>
          <a:ext cx="11509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3" name="Equation" r:id="rId5" imgW="406080" imgH="241200" progId="Equation.DSMT4">
                  <p:embed/>
                </p:oleObj>
              </mc:Choice>
              <mc:Fallback>
                <p:oleObj name="Equation" r:id="rId5" imgW="406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43272" y="1664965"/>
                        <a:ext cx="1150938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69210"/>
              </p:ext>
            </p:extLst>
          </p:nvPr>
        </p:nvGraphicFramePr>
        <p:xfrm>
          <a:off x="6897108" y="2564904"/>
          <a:ext cx="875431" cy="562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97108" y="2564904"/>
                        <a:ext cx="875431" cy="562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300112"/>
              </p:ext>
            </p:extLst>
          </p:nvPr>
        </p:nvGraphicFramePr>
        <p:xfrm>
          <a:off x="7838705" y="2564904"/>
          <a:ext cx="1198162" cy="569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name="Equation" r:id="rId9" imgW="507960" imgH="241200" progId="Equation.DSMT4">
                  <p:embed/>
                </p:oleObj>
              </mc:Choice>
              <mc:Fallback>
                <p:oleObj name="Equation" r:id="rId9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38705" y="2564904"/>
                        <a:ext cx="1198162" cy="569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511780"/>
              </p:ext>
            </p:extLst>
          </p:nvPr>
        </p:nvGraphicFramePr>
        <p:xfrm>
          <a:off x="7856538" y="3141663"/>
          <a:ext cx="7985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6" name="Equation" r:id="rId11" imgW="406080" imgH="203040" progId="Equation.DSMT4">
                  <p:embed/>
                </p:oleObj>
              </mc:Choice>
              <mc:Fallback>
                <p:oleObj name="Equation" r:id="rId11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6538" y="3141663"/>
                        <a:ext cx="79851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67544" y="1700808"/>
            <a:ext cx="33529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The same #(hyper),  and </a:t>
            </a:r>
          </a:p>
          <a:p>
            <a:r>
              <a:rPr lang="en-US" altLang="ja-JP" sz="2400" dirty="0" smtClean="0"/>
              <a:t>The same GW inv. for </a:t>
            </a:r>
          </a:p>
          <a:p>
            <a:r>
              <a:rPr lang="en-US" altLang="ja-JP" sz="2400" dirty="0" smtClean="0"/>
              <a:t>      vertical curve classes, </a:t>
            </a:r>
          </a:p>
          <a:p>
            <a:r>
              <a:rPr lang="en-US" altLang="ja-JP" sz="2400" dirty="0" smtClean="0"/>
              <a:t>      for all of n = 0,1,2. </a:t>
            </a:r>
            <a:endParaRPr kumimoji="1" lang="ja-JP" altLang="en-US" sz="2400" dirty="0"/>
          </a:p>
        </p:txBody>
      </p:sp>
      <p:sp>
        <p:nvSpPr>
          <p:cNvPr id="17" name="円/楕円 16"/>
          <p:cNvSpPr/>
          <p:nvPr/>
        </p:nvSpPr>
        <p:spPr>
          <a:xfrm>
            <a:off x="683568" y="5373216"/>
            <a:ext cx="72008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575556" y="4221088"/>
            <a:ext cx="2412268" cy="1224136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7" idx="0"/>
          </p:cNvCxnSpPr>
          <p:nvPr/>
        </p:nvCxnSpPr>
        <p:spPr>
          <a:xfrm>
            <a:off x="719572" y="5373216"/>
            <a:ext cx="2124236" cy="142260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11808"/>
            <a:ext cx="1013272" cy="142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117337"/>
              </p:ext>
            </p:extLst>
          </p:nvPr>
        </p:nvGraphicFramePr>
        <p:xfrm>
          <a:off x="47625" y="4137025"/>
          <a:ext cx="1151896" cy="624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7" name="Equation" r:id="rId14" imgW="444240" imgH="241200" progId="Equation.DSMT4">
                  <p:embed/>
                </p:oleObj>
              </mc:Choice>
              <mc:Fallback>
                <p:oleObj name="Equation" r:id="rId14" imgW="444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625" y="4137025"/>
                        <a:ext cx="1151896" cy="624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6494638" y="6165304"/>
            <a:ext cx="2037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Morrison </a:t>
            </a:r>
            <a:r>
              <a:rPr lang="en-US" altLang="ja-JP" sz="2000" dirty="0" err="1" smtClean="0"/>
              <a:t>Vafa</a:t>
            </a:r>
            <a:r>
              <a:rPr kumimoji="1" lang="en-US" altLang="ja-JP" sz="2000" dirty="0" smtClean="0"/>
              <a:t> ‘96</a:t>
            </a:r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92239" y="5949280"/>
            <a:ext cx="21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 =</a:t>
            </a:r>
            <a:r>
              <a:rPr kumimoji="1" lang="en-US" altLang="ja-JP" sz="2400" dirty="0" err="1" smtClean="0"/>
              <a:t>ell.fibr</a:t>
            </a:r>
            <a:r>
              <a:rPr kumimoji="1" lang="en-US" altLang="ja-JP" sz="2400" dirty="0" smtClean="0"/>
              <a:t>. over</a:t>
            </a:r>
            <a:endParaRPr kumimoji="1" lang="ja-JP" altLang="en-US" sz="24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486498"/>
              </p:ext>
            </p:extLst>
          </p:nvPr>
        </p:nvGraphicFramePr>
        <p:xfrm>
          <a:off x="5347692" y="5876765"/>
          <a:ext cx="448444" cy="576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8" name="Equation" r:id="rId16" imgW="177480" imgH="228600" progId="Equation.DSMT4">
                  <p:embed/>
                </p:oleObj>
              </mc:Choice>
              <mc:Fallback>
                <p:oleObj name="Equation" r:id="rId16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347692" y="5876765"/>
                        <a:ext cx="448444" cy="576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486985"/>
              </p:ext>
            </p:extLst>
          </p:nvPr>
        </p:nvGraphicFramePr>
        <p:xfrm>
          <a:off x="3905623" y="6309320"/>
          <a:ext cx="1890513" cy="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Equation" r:id="rId18" imgW="774360" imgH="177480" progId="Equation.DSMT4">
                  <p:embed/>
                </p:oleObj>
              </mc:Choice>
              <mc:Fallback>
                <p:oleObj name="Equation" r:id="rId18" imgW="774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905623" y="6309320"/>
                        <a:ext cx="1890513" cy="43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251520" y="980728"/>
            <a:ext cx="2863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toric</a:t>
            </a:r>
            <a:r>
              <a:rPr kumimoji="1" lang="en-US" altLang="ja-JP" sz="2400" dirty="0" smtClean="0"/>
              <a:t> data (polytopes)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99992" y="3861048"/>
            <a:ext cx="44449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 intersection ring distinguishes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n= even and n= odd cases.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56176" y="5085184"/>
            <a:ext cx="2957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(12+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n</a:t>
            </a:r>
            <a:r>
              <a:rPr kumimoji="1" lang="en-US" altLang="ja-JP" sz="2400" dirty="0" smtClean="0"/>
              <a:t>, 12-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n</a:t>
            </a:r>
            <a:r>
              <a:rPr kumimoji="1" lang="en-US" altLang="ja-JP" sz="2400" dirty="0" smtClean="0"/>
              <a:t>) instanton</a:t>
            </a:r>
          </a:p>
          <a:p>
            <a:r>
              <a:rPr lang="en-US" altLang="ja-JP" sz="2400" dirty="0" err="1" smtClean="0"/>
              <a:t>distrib</a:t>
            </a:r>
            <a:r>
              <a:rPr lang="en-US" altLang="ja-JP" sz="2400" dirty="0" smtClean="0"/>
              <a:t>. in Het</a:t>
            </a:r>
            <a:endParaRPr kumimoji="1" lang="ja-JP" altLang="en-US" sz="2400" dirty="0"/>
          </a:p>
        </p:txBody>
      </p:sp>
      <p:cxnSp>
        <p:nvCxnSpPr>
          <p:cNvPr id="22" name="直線矢印コネクタ 21"/>
          <p:cNvCxnSpPr>
            <a:stCxn id="2" idx="0"/>
            <a:endCxn id="18" idx="1"/>
          </p:cNvCxnSpPr>
          <p:nvPr/>
        </p:nvCxnSpPr>
        <p:spPr>
          <a:xfrm flipV="1">
            <a:off x="4364168" y="5500683"/>
            <a:ext cx="1792008" cy="4485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7812360" y="5418935"/>
            <a:ext cx="1132567" cy="59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85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kumimoji="1" lang="en-US" altLang="ja-JP" dirty="0" smtClean="0"/>
              <a:t>Heterotic—Type II duality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457200" lvl="1" indent="0">
              <a:buNone/>
            </a:pPr>
            <a:endParaRPr kumimoji="1" lang="en-US" altLang="ja-JP" dirty="0" smtClean="0"/>
          </a:p>
          <a:p>
            <a:pPr lvl="1"/>
            <a:r>
              <a:rPr lang="en-US" altLang="ja-JP" dirty="0" smtClean="0"/>
              <a:t>Heterotic---Type II duality?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547664" y="1916832"/>
            <a:ext cx="2592288" cy="18002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2123728" y="1412776"/>
            <a:ext cx="2664296" cy="20162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339752" y="2492896"/>
            <a:ext cx="3240360" cy="1512168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04565" y="1321604"/>
            <a:ext cx="3191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Type IIA  /  M-theory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43642" y="3553852"/>
            <a:ext cx="2872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2060"/>
                </a:solidFill>
              </a:rPr>
              <a:t>Type IIB / F-theory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2636912"/>
            <a:ext cx="1542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Heterotic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5292080" y="1844824"/>
            <a:ext cx="879578" cy="1709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652120" y="2204864"/>
            <a:ext cx="17081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mirror 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kumimoji="1" lang="en-US" altLang="ja-JP" sz="2400" dirty="0" smtClean="0"/>
              <a:t>symmetry</a:t>
            </a:r>
            <a:endParaRPr kumimoji="1"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47664" y="5301208"/>
            <a:ext cx="6700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Yau-Zaslow</a:t>
            </a:r>
            <a:r>
              <a:rPr kumimoji="1" lang="en-US" altLang="ja-JP" dirty="0" smtClean="0"/>
              <a:t> conjecture ‘95,  Katz--</a:t>
            </a:r>
            <a:r>
              <a:rPr kumimoji="1" lang="en-US" altLang="ja-JP" dirty="0" err="1" smtClean="0"/>
              <a:t>Klemm</a:t>
            </a:r>
            <a:r>
              <a:rPr kumimoji="1" lang="en-US" altLang="ja-JP" dirty="0" smtClean="0"/>
              <a:t>—</a:t>
            </a:r>
            <a:r>
              <a:rPr kumimoji="1" lang="en-US" altLang="ja-JP" dirty="0" err="1" smtClean="0"/>
              <a:t>Vafa</a:t>
            </a:r>
            <a:r>
              <a:rPr kumimoji="1" lang="en-US" altLang="ja-JP" dirty="0" smtClean="0"/>
              <a:t> conjecture, </a:t>
            </a:r>
          </a:p>
          <a:p>
            <a:r>
              <a:rPr lang="en-US" altLang="ja-JP" dirty="0" smtClean="0"/>
              <a:t>Harvey-Moore ‘95,  </a:t>
            </a:r>
            <a:r>
              <a:rPr lang="en-US" altLang="ja-JP" dirty="0" err="1" smtClean="0"/>
              <a:t>Maulik</a:t>
            </a:r>
            <a:r>
              <a:rPr lang="en-US" altLang="ja-JP" dirty="0" smtClean="0"/>
              <a:t>—</a:t>
            </a:r>
            <a:r>
              <a:rPr lang="en-US" altLang="ja-JP" dirty="0" err="1" smtClean="0"/>
              <a:t>Pandharipande</a:t>
            </a:r>
            <a:r>
              <a:rPr lang="en-US" altLang="ja-JP" dirty="0" smtClean="0"/>
              <a:t> ‘07, </a:t>
            </a:r>
            <a:r>
              <a:rPr kumimoji="1" lang="en-US" altLang="ja-JP" dirty="0" smtClean="0"/>
              <a:t>…. and maybe more.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753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altLang="ja-JP" dirty="0" smtClean="0"/>
              <a:t>In the case of deg.2 K3 in the </a:t>
            </a:r>
            <a:r>
              <a:rPr lang="en-US" altLang="ja-JP" dirty="0" err="1" smtClean="0"/>
              <a:t>fibre</a:t>
            </a:r>
            <a:r>
              <a:rPr lang="en-US" altLang="ja-JP" dirty="0" smtClean="0"/>
              <a:t>,  </a:t>
            </a:r>
            <a:endParaRPr kumimoji="1" lang="ja-JP" alt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26468"/>
            <a:ext cx="2205029" cy="1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166019"/>
              </p:ext>
            </p:extLst>
          </p:nvPr>
        </p:nvGraphicFramePr>
        <p:xfrm>
          <a:off x="269875" y="1793875"/>
          <a:ext cx="11509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Equation" r:id="rId4" imgW="406080" imgH="241200" progId="Equation.DSMT4">
                  <p:embed/>
                </p:oleObj>
              </mc:Choice>
              <mc:Fallback>
                <p:oleObj name="Equation" r:id="rId4" imgW="406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9875" y="1793875"/>
                        <a:ext cx="1150938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48910"/>
              </p:ext>
            </p:extLst>
          </p:nvPr>
        </p:nvGraphicFramePr>
        <p:xfrm>
          <a:off x="251520" y="2859890"/>
          <a:ext cx="875431" cy="562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Equation" r:id="rId6" imgW="355320" imgH="228600" progId="Equation.DSMT4">
                  <p:embed/>
                </p:oleObj>
              </mc:Choice>
              <mc:Fallback>
                <p:oleObj name="Equation" r:id="rId6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520" y="2859890"/>
                        <a:ext cx="875431" cy="562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510720"/>
              </p:ext>
            </p:extLst>
          </p:nvPr>
        </p:nvGraphicFramePr>
        <p:xfrm>
          <a:off x="1331640" y="2859890"/>
          <a:ext cx="719346" cy="57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Equation" r:id="rId8" imgW="317160" imgH="253800" progId="Equation.DSMT4">
                  <p:embed/>
                </p:oleObj>
              </mc:Choice>
              <mc:Fallback>
                <p:oleObj name="Equation" r:id="rId8" imgW="317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1640" y="2859890"/>
                        <a:ext cx="719346" cy="57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211146"/>
              </p:ext>
            </p:extLst>
          </p:nvPr>
        </p:nvGraphicFramePr>
        <p:xfrm>
          <a:off x="1187624" y="3460998"/>
          <a:ext cx="698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6"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460998"/>
                        <a:ext cx="6985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円/楕円 16"/>
          <p:cNvSpPr/>
          <p:nvPr/>
        </p:nvSpPr>
        <p:spPr>
          <a:xfrm>
            <a:off x="107504" y="5229200"/>
            <a:ext cx="72008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46397"/>
              </p:ext>
            </p:extLst>
          </p:nvPr>
        </p:nvGraphicFramePr>
        <p:xfrm>
          <a:off x="47625" y="4137025"/>
          <a:ext cx="1151896" cy="624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7" name="Equation" r:id="rId12" imgW="444240" imgH="241200" progId="Equation.DSMT4">
                  <p:embed/>
                </p:oleObj>
              </mc:Choice>
              <mc:Fallback>
                <p:oleObj name="Equation" r:id="rId12" imgW="444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625" y="4137025"/>
                        <a:ext cx="1151896" cy="624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682" y="4351259"/>
            <a:ext cx="3603438" cy="25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08351"/>
            <a:ext cx="1713626" cy="12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直線コネクタ 18"/>
          <p:cNvCxnSpPr/>
          <p:nvPr/>
        </p:nvCxnSpPr>
        <p:spPr>
          <a:xfrm flipV="1">
            <a:off x="107504" y="4509120"/>
            <a:ext cx="3528392" cy="7200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07504" y="5211197"/>
            <a:ext cx="1941178" cy="95410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2411760" y="285293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Type IIA on CY3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56176" y="2636912"/>
            <a:ext cx="2861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Het on “T2 x” K3</a:t>
            </a:r>
          </a:p>
          <a:p>
            <a:r>
              <a:rPr lang="en-US" altLang="ja-JP" sz="2400" dirty="0" smtClean="0"/>
              <a:t>     instanton 4+10+10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241774" y="1844824"/>
            <a:ext cx="1794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Kachru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Vafa</a:t>
            </a:r>
            <a:r>
              <a:rPr kumimoji="1" lang="en-US" altLang="ja-JP" sz="2000" dirty="0" smtClean="0"/>
              <a:t> ‘95</a:t>
            </a:r>
            <a:endParaRPr kumimoji="1" lang="ja-JP" altLang="en-US" sz="2000" dirty="0"/>
          </a:p>
        </p:txBody>
      </p:sp>
      <p:sp>
        <p:nvSpPr>
          <p:cNvPr id="22" name="左右矢印 21"/>
          <p:cNvSpPr/>
          <p:nvPr/>
        </p:nvSpPr>
        <p:spPr>
          <a:xfrm>
            <a:off x="4860032" y="2924944"/>
            <a:ext cx="1080120" cy="2312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048206"/>
              </p:ext>
            </p:extLst>
          </p:nvPr>
        </p:nvGraphicFramePr>
        <p:xfrm>
          <a:off x="4143192" y="1628800"/>
          <a:ext cx="2229008" cy="417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8" name="Equation" r:id="rId16" imgW="1218960" imgH="228600" progId="Equation.DSMT4">
                  <p:embed/>
                </p:oleObj>
              </mc:Choice>
              <mc:Fallback>
                <p:oleObj name="Equation" r:id="rId16" imgW="1218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43192" y="1628800"/>
                        <a:ext cx="2229008" cy="417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300524"/>
              </p:ext>
            </p:extLst>
          </p:nvPr>
        </p:nvGraphicFramePr>
        <p:xfrm>
          <a:off x="3995936" y="1988840"/>
          <a:ext cx="2836807" cy="447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9" name="Equation" r:id="rId18" imgW="1447560" imgH="228600" progId="Equation.DSMT4">
                  <p:embed/>
                </p:oleObj>
              </mc:Choice>
              <mc:Fallback>
                <p:oleObj name="Equation" r:id="rId18" imgW="1447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995936" y="1988840"/>
                        <a:ext cx="2836807" cy="447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580112" y="6237312"/>
            <a:ext cx="255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which one is dual?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22754" y="3493457"/>
            <a:ext cx="6608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GW-</a:t>
            </a:r>
            <a:r>
              <a:rPr kumimoji="1" lang="en-US" altLang="ja-JP" sz="2400" dirty="0" err="1" smtClean="0"/>
              <a:t>inv</a:t>
            </a:r>
            <a:r>
              <a:rPr kumimoji="1" lang="en-US" altLang="ja-JP" sz="2400" dirty="0" smtClean="0"/>
              <a:t> of vert. classes                           Het  1-loop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+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&lt;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div.div.div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.&gt;  intersection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                          </a:t>
            </a:r>
            <a:r>
              <a:rPr lang="en-US" altLang="ja-JP" sz="2400" dirty="0" smtClean="0"/>
              <a:t>threshold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63278" y="4593902"/>
            <a:ext cx="21571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Kaplunovsky</a:t>
            </a:r>
            <a:r>
              <a:rPr kumimoji="1" lang="en-US" altLang="ja-JP" dirty="0" smtClean="0"/>
              <a:t> et.al., </a:t>
            </a:r>
          </a:p>
          <a:p>
            <a:r>
              <a:rPr lang="en-US" altLang="ja-JP" dirty="0" smtClean="0"/>
              <a:t>Antoniadis  et.al.  ’95</a:t>
            </a:r>
          </a:p>
          <a:p>
            <a:r>
              <a:rPr kumimoji="1" lang="en-US" altLang="ja-JP" dirty="0" err="1" smtClean="0"/>
              <a:t>Klemm</a:t>
            </a:r>
            <a:r>
              <a:rPr kumimoji="1" lang="en-US" altLang="ja-JP" dirty="0" smtClean="0"/>
              <a:t> et.al. ‘04</a:t>
            </a:r>
            <a:endParaRPr kumimoji="1" lang="ja-JP" altLang="en-US" dirty="0"/>
          </a:p>
        </p:txBody>
      </p:sp>
      <p:sp>
        <p:nvSpPr>
          <p:cNvPr id="12" name="左右矢印 11"/>
          <p:cNvSpPr/>
          <p:nvPr/>
        </p:nvSpPr>
        <p:spPr>
          <a:xfrm>
            <a:off x="5940152" y="3789040"/>
            <a:ext cx="918515" cy="1199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051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altLang="ja-JP" dirty="0" smtClean="0"/>
              <a:t>In the case of deg.2 K3 in the </a:t>
            </a:r>
            <a:r>
              <a:rPr lang="en-US" altLang="ja-JP" dirty="0" err="1" smtClean="0"/>
              <a:t>fibre</a:t>
            </a:r>
            <a:r>
              <a:rPr lang="en-US" altLang="ja-JP" dirty="0" smtClean="0"/>
              <a:t>,  </a:t>
            </a:r>
            <a:endParaRPr kumimoji="1" lang="ja-JP" alt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26468"/>
            <a:ext cx="2205029" cy="1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40519"/>
              </p:ext>
            </p:extLst>
          </p:nvPr>
        </p:nvGraphicFramePr>
        <p:xfrm>
          <a:off x="269875" y="1793875"/>
          <a:ext cx="11509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4" name="Equation" r:id="rId4" imgW="406080" imgH="241200" progId="Equation.DSMT4">
                  <p:embed/>
                </p:oleObj>
              </mc:Choice>
              <mc:Fallback>
                <p:oleObj name="Equation" r:id="rId4" imgW="406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9875" y="1793875"/>
                        <a:ext cx="1150938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569000"/>
              </p:ext>
            </p:extLst>
          </p:nvPr>
        </p:nvGraphicFramePr>
        <p:xfrm>
          <a:off x="251520" y="2859890"/>
          <a:ext cx="875431" cy="562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5" name="Equation" r:id="rId6" imgW="355320" imgH="228600" progId="Equation.DSMT4">
                  <p:embed/>
                </p:oleObj>
              </mc:Choice>
              <mc:Fallback>
                <p:oleObj name="Equation" r:id="rId6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520" y="2859890"/>
                        <a:ext cx="875431" cy="562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41279"/>
              </p:ext>
            </p:extLst>
          </p:nvPr>
        </p:nvGraphicFramePr>
        <p:xfrm>
          <a:off x="1331640" y="2859890"/>
          <a:ext cx="719346" cy="57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6" name="Equation" r:id="rId8" imgW="317160" imgH="253800" progId="Equation.DSMT4">
                  <p:embed/>
                </p:oleObj>
              </mc:Choice>
              <mc:Fallback>
                <p:oleObj name="Equation" r:id="rId8" imgW="317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1640" y="2859890"/>
                        <a:ext cx="719346" cy="57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091527"/>
              </p:ext>
            </p:extLst>
          </p:nvPr>
        </p:nvGraphicFramePr>
        <p:xfrm>
          <a:off x="1187624" y="3460998"/>
          <a:ext cx="698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7"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460998"/>
                        <a:ext cx="6985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円/楕円 16"/>
          <p:cNvSpPr/>
          <p:nvPr/>
        </p:nvSpPr>
        <p:spPr>
          <a:xfrm>
            <a:off x="107504" y="5229200"/>
            <a:ext cx="72008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245146"/>
              </p:ext>
            </p:extLst>
          </p:nvPr>
        </p:nvGraphicFramePr>
        <p:xfrm>
          <a:off x="47625" y="4137025"/>
          <a:ext cx="1151896" cy="624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8" name="Equation" r:id="rId12" imgW="444240" imgH="241200" progId="Equation.DSMT4">
                  <p:embed/>
                </p:oleObj>
              </mc:Choice>
              <mc:Fallback>
                <p:oleObj name="Equation" r:id="rId12" imgW="444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625" y="4137025"/>
                        <a:ext cx="1151896" cy="624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682" y="4351259"/>
            <a:ext cx="3603438" cy="25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08351"/>
            <a:ext cx="1713626" cy="12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直線コネクタ 18"/>
          <p:cNvCxnSpPr/>
          <p:nvPr/>
        </p:nvCxnSpPr>
        <p:spPr>
          <a:xfrm flipV="1">
            <a:off x="107504" y="4509120"/>
            <a:ext cx="3528392" cy="7200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07504" y="5211197"/>
            <a:ext cx="1941178" cy="95410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2411760" y="285293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Type IIA on CY3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56176" y="2636912"/>
            <a:ext cx="2861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Het on “T2 x” K3</a:t>
            </a:r>
          </a:p>
          <a:p>
            <a:r>
              <a:rPr lang="en-US" altLang="ja-JP" sz="2400" dirty="0" smtClean="0"/>
              <a:t>     instanton 4+10+10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241774" y="1844824"/>
            <a:ext cx="1794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Kachru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Vafa</a:t>
            </a:r>
            <a:r>
              <a:rPr kumimoji="1" lang="en-US" altLang="ja-JP" sz="2000" dirty="0" smtClean="0"/>
              <a:t> ‘95</a:t>
            </a:r>
            <a:endParaRPr kumimoji="1" lang="ja-JP" altLang="en-US" sz="2000" dirty="0"/>
          </a:p>
        </p:txBody>
      </p:sp>
      <p:sp>
        <p:nvSpPr>
          <p:cNvPr id="22" name="左右矢印 21"/>
          <p:cNvSpPr/>
          <p:nvPr/>
        </p:nvSpPr>
        <p:spPr>
          <a:xfrm>
            <a:off x="4860032" y="2924944"/>
            <a:ext cx="1080120" cy="2312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030606"/>
              </p:ext>
            </p:extLst>
          </p:nvPr>
        </p:nvGraphicFramePr>
        <p:xfrm>
          <a:off x="4143192" y="1628800"/>
          <a:ext cx="2229008" cy="417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9" name="Equation" r:id="rId16" imgW="1218960" imgH="228600" progId="Equation.DSMT4">
                  <p:embed/>
                </p:oleObj>
              </mc:Choice>
              <mc:Fallback>
                <p:oleObj name="Equation" r:id="rId16" imgW="1218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43192" y="1628800"/>
                        <a:ext cx="2229008" cy="417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401173"/>
              </p:ext>
            </p:extLst>
          </p:nvPr>
        </p:nvGraphicFramePr>
        <p:xfrm>
          <a:off x="3995936" y="1988840"/>
          <a:ext cx="2836807" cy="447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0" name="Equation" r:id="rId18" imgW="1447560" imgH="228600" progId="Equation.DSMT4">
                  <p:embed/>
                </p:oleObj>
              </mc:Choice>
              <mc:Fallback>
                <p:oleObj name="Equation" r:id="rId18" imgW="1447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995936" y="1988840"/>
                        <a:ext cx="2836807" cy="447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364088" y="5910371"/>
            <a:ext cx="3772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This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 one is dual to </a:t>
            </a:r>
          </a:p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the 4+10+10 instant. </a:t>
            </a:r>
            <a:r>
              <a:rPr kumimoji="1" lang="en-US" altLang="ja-JP" sz="2400" b="1" dirty="0" err="1" smtClean="0">
                <a:solidFill>
                  <a:srgbClr val="FF0000"/>
                </a:solidFill>
              </a:rPr>
              <a:t>distrib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.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22754" y="3493457"/>
            <a:ext cx="6608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GW-</a:t>
            </a:r>
            <a:r>
              <a:rPr kumimoji="1" lang="en-US" altLang="ja-JP" sz="2400" dirty="0" err="1" smtClean="0"/>
              <a:t>inv</a:t>
            </a:r>
            <a:r>
              <a:rPr kumimoji="1" lang="en-US" altLang="ja-JP" sz="2400" dirty="0" smtClean="0"/>
              <a:t> of vert. classes                           Het  1-loop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+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&lt;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div.div.div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.&gt;  intersection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                          </a:t>
            </a:r>
            <a:r>
              <a:rPr lang="en-US" altLang="ja-JP" sz="2400" dirty="0" smtClean="0"/>
              <a:t>threshold</a:t>
            </a:r>
          </a:p>
        </p:txBody>
      </p:sp>
      <p:sp>
        <p:nvSpPr>
          <p:cNvPr id="12" name="左右矢印 11"/>
          <p:cNvSpPr/>
          <p:nvPr/>
        </p:nvSpPr>
        <p:spPr>
          <a:xfrm>
            <a:off x="5940152" y="3789040"/>
            <a:ext cx="918515" cy="1199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026903" y="5918875"/>
            <a:ext cx="384857" cy="4624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24328" y="5445224"/>
            <a:ext cx="145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Braun TW ‘16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474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There is a long way to go to get to the level of understanding of mirror symmetry.</a:t>
            </a: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615" y="4607603"/>
            <a:ext cx="761801" cy="126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557" y="4797152"/>
            <a:ext cx="883667" cy="943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191" y="3140968"/>
            <a:ext cx="1076257" cy="96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715" y="3205163"/>
            <a:ext cx="1013509" cy="89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矢印コネクタ 5"/>
          <p:cNvCxnSpPr>
            <a:stCxn id="43013" idx="3"/>
            <a:endCxn id="43012" idx="1"/>
          </p:cNvCxnSpPr>
          <p:nvPr/>
        </p:nvCxnSpPr>
        <p:spPr>
          <a:xfrm flipV="1">
            <a:off x="6588224" y="3622452"/>
            <a:ext cx="939967" cy="320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43011" idx="3"/>
            <a:endCxn id="43010" idx="1"/>
          </p:cNvCxnSpPr>
          <p:nvPr/>
        </p:nvCxnSpPr>
        <p:spPr>
          <a:xfrm flipV="1">
            <a:off x="6588224" y="5242438"/>
            <a:ext cx="966391" cy="266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868144" y="6093296"/>
            <a:ext cx="2549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reflexive polytopes</a:t>
            </a:r>
            <a:endParaRPr kumimoji="1" lang="ja-JP" altLang="en-US" sz="2400" dirty="0"/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51981"/>
            <a:ext cx="4752528" cy="314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006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426" y="764704"/>
            <a:ext cx="30289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2205029" cy="1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326818"/>
              </p:ext>
            </p:extLst>
          </p:nvPr>
        </p:nvGraphicFramePr>
        <p:xfrm>
          <a:off x="269875" y="1124744"/>
          <a:ext cx="11509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5" imgW="406080" imgH="241200" progId="Equation.DSMT4">
                  <p:embed/>
                </p:oleObj>
              </mc:Choice>
              <mc:Fallback>
                <p:oleObj name="Equation" r:id="rId5" imgW="406080" imgH="241200" progId="Equation.DSMT4">
                  <p:embed/>
                  <p:pic>
                    <p:nvPicPr>
                      <p:cNvPr id="0" name="オブジェクト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1124744"/>
                        <a:ext cx="1150938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56519"/>
              </p:ext>
            </p:extLst>
          </p:nvPr>
        </p:nvGraphicFramePr>
        <p:xfrm>
          <a:off x="7937299" y="1196752"/>
          <a:ext cx="1084543" cy="650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7" imgW="380880" imgH="228600" progId="Equation.DSMT4">
                  <p:embed/>
                </p:oleObj>
              </mc:Choice>
              <mc:Fallback>
                <p:oleObj name="Equation" r:id="rId7" imgW="380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37299" y="1196752"/>
                        <a:ext cx="1084543" cy="650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34" y="2631604"/>
            <a:ext cx="7079270" cy="215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15" y="5229200"/>
            <a:ext cx="4838938" cy="151216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5148064" y="6372036"/>
            <a:ext cx="145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Braun TW ‘16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7450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Duality      Het                        IIA  @6D</a:t>
            </a:r>
          </a:p>
          <a:p>
            <a:endParaRPr lang="en-US" altLang="ja-JP" sz="3600" dirty="0"/>
          </a:p>
          <a:p>
            <a:endParaRPr kumimoji="1" lang="en-US" altLang="ja-JP" sz="3600" dirty="0" smtClean="0"/>
          </a:p>
          <a:p>
            <a:pPr lvl="1"/>
            <a:r>
              <a:rPr lang="en-US" altLang="ja-JP" dirty="0" smtClean="0"/>
              <a:t>16 SUSY charges preserved.</a:t>
            </a:r>
            <a:endParaRPr lang="en-US" altLang="ja-JP" dirty="0"/>
          </a:p>
          <a:p>
            <a:endParaRPr kumimoji="1" lang="en-US" altLang="ja-JP" sz="3600" dirty="0" smtClean="0"/>
          </a:p>
          <a:p>
            <a:pPr lvl="1"/>
            <a:r>
              <a:rPr lang="en-US" altLang="ja-JP" dirty="0" smtClean="0"/>
              <a:t>BPS particle counting on both sides: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713552"/>
              </p:ext>
            </p:extLst>
          </p:nvPr>
        </p:nvGraphicFramePr>
        <p:xfrm>
          <a:off x="1187624" y="1052736"/>
          <a:ext cx="156817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052736"/>
                        <a:ext cx="1568174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466915" y="1052736"/>
            <a:ext cx="2319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K3</a:t>
            </a:r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(metric, B)</a:t>
            </a:r>
            <a:endParaRPr kumimoji="1" lang="ja-JP" altLang="en-US" sz="2800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15885"/>
              </p:ext>
            </p:extLst>
          </p:nvPr>
        </p:nvGraphicFramePr>
        <p:xfrm>
          <a:off x="3563888" y="1484784"/>
          <a:ext cx="1900935" cy="543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2" name="Equation" r:id="rId5" imgW="711000" imgH="203040" progId="Equation.DSMT4">
                  <p:embed/>
                </p:oleObj>
              </mc:Choice>
              <mc:Fallback>
                <p:oleObj name="Equation" r:id="rId5" imgW="711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3888" y="1484784"/>
                        <a:ext cx="1900935" cy="543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856543"/>
              </p:ext>
            </p:extLst>
          </p:nvPr>
        </p:nvGraphicFramePr>
        <p:xfrm>
          <a:off x="5508104" y="1772816"/>
          <a:ext cx="2206437" cy="543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name="Equation" r:id="rId7" imgW="825480" imgH="203040" progId="Equation.DSMT4">
                  <p:embed/>
                </p:oleObj>
              </mc:Choice>
              <mc:Fallback>
                <p:oleObj name="Equation" r:id="rId7" imgW="825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08104" y="1772816"/>
                        <a:ext cx="2206437" cy="543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564133"/>
              </p:ext>
            </p:extLst>
          </p:nvPr>
        </p:nvGraphicFramePr>
        <p:xfrm>
          <a:off x="1547664" y="1772816"/>
          <a:ext cx="197832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4" name="Equation" r:id="rId9" imgW="736560" imgH="241200" progId="Equation.DSMT4">
                  <p:embed/>
                </p:oleObj>
              </mc:Choice>
              <mc:Fallback>
                <p:oleObj name="Equation" r:id="rId9" imgW="736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7664" y="1772816"/>
                        <a:ext cx="197832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3275856" y="1628800"/>
            <a:ext cx="504056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5292080" y="1628800"/>
            <a:ext cx="432048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左右矢印 21"/>
          <p:cNvSpPr/>
          <p:nvPr/>
        </p:nvSpPr>
        <p:spPr>
          <a:xfrm>
            <a:off x="3995936" y="692696"/>
            <a:ext cx="165618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07904" y="2780928"/>
            <a:ext cx="5286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Seiberg</a:t>
            </a:r>
            <a:r>
              <a:rPr kumimoji="1" lang="en-US" altLang="ja-JP" dirty="0" smtClean="0"/>
              <a:t> ’88,  </a:t>
            </a:r>
            <a:r>
              <a:rPr kumimoji="1" lang="en-US" altLang="ja-JP" dirty="0" err="1" smtClean="0"/>
              <a:t>Aspinwall</a:t>
            </a:r>
            <a:r>
              <a:rPr kumimoji="1" lang="en-US" altLang="ja-JP" dirty="0" smtClean="0"/>
              <a:t> Morrison ’94, </a:t>
            </a:r>
            <a:r>
              <a:rPr lang="en-US" altLang="ja-JP" dirty="0" err="1" smtClean="0"/>
              <a:t>Vafa</a:t>
            </a:r>
            <a:r>
              <a:rPr lang="en-US" altLang="ja-JP" dirty="0" smtClean="0"/>
              <a:t> Witten ’94,</a:t>
            </a:r>
          </a:p>
          <a:p>
            <a:r>
              <a:rPr lang="en-US" altLang="ja-JP" dirty="0" smtClean="0"/>
              <a:t>Harvey—</a:t>
            </a:r>
            <a:r>
              <a:rPr lang="en-US" altLang="ja-JP" dirty="0" err="1" smtClean="0"/>
              <a:t>Strominger</a:t>
            </a:r>
            <a:r>
              <a:rPr lang="en-US" altLang="ja-JP" dirty="0" smtClean="0"/>
              <a:t> ’95, </a:t>
            </a:r>
            <a:r>
              <a:rPr lang="en-US" altLang="ja-JP" dirty="0" err="1"/>
              <a:t>Bershadsky-Sadov-Vafa</a:t>
            </a:r>
            <a:r>
              <a:rPr lang="en-US" altLang="ja-JP" dirty="0"/>
              <a:t> </a:t>
            </a:r>
            <a:r>
              <a:rPr lang="en-US" altLang="ja-JP" dirty="0" smtClean="0"/>
              <a:t>’95</a:t>
            </a:r>
            <a:r>
              <a:rPr lang="en-US" altLang="ja-JP" dirty="0"/>
              <a:t> 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814087"/>
              </p:ext>
            </p:extLst>
          </p:nvPr>
        </p:nvGraphicFramePr>
        <p:xfrm>
          <a:off x="5652120" y="4156621"/>
          <a:ext cx="3003916" cy="49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5" name="Equation" r:id="rId11" imgW="1536480" imgH="253800" progId="Equation.DSMT4">
                  <p:embed/>
                </p:oleObj>
              </mc:Choice>
              <mc:Fallback>
                <p:oleObj name="Equation" r:id="rId11" imgW="1536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52120" y="4156621"/>
                        <a:ext cx="3003916" cy="496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691680" y="4149080"/>
            <a:ext cx="383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particles with electric charge 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63688" y="479715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using </a:t>
            </a:r>
            <a:endParaRPr kumimoji="1" lang="ja-JP" altLang="en-US" sz="2400" dirty="0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38368"/>
              </p:ext>
            </p:extLst>
          </p:nvPr>
        </p:nvGraphicFramePr>
        <p:xfrm>
          <a:off x="2747066" y="4725144"/>
          <a:ext cx="2833046" cy="747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6" name="Equation" r:id="rId13" imgW="1587240" imgH="419040" progId="Equation.DSMT4">
                  <p:embed/>
                </p:oleObj>
              </mc:Choice>
              <mc:Fallback>
                <p:oleObj name="Equation" r:id="rId13" imgW="1587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47066" y="4725144"/>
                        <a:ext cx="2833046" cy="747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915521"/>
              </p:ext>
            </p:extLst>
          </p:nvPr>
        </p:nvGraphicFramePr>
        <p:xfrm>
          <a:off x="1707059" y="5427663"/>
          <a:ext cx="37290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Equation" r:id="rId15" imgW="1917360" imgH="253800" progId="Equation.DSMT4">
                  <p:embed/>
                </p:oleObj>
              </mc:Choice>
              <mc:Fallback>
                <p:oleObj name="Equation" r:id="rId15" imgW="1917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07059" y="5427663"/>
                        <a:ext cx="3729037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2267744" y="6093296"/>
            <a:ext cx="1004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counting</a:t>
            </a:r>
          </a:p>
          <a:p>
            <a:r>
              <a:rPr kumimoji="1" lang="en-US" altLang="ja-JP" dirty="0" smtClean="0"/>
              <a:t>in Het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>
            <a:stCxn id="15" idx="0"/>
          </p:cNvCxnSpPr>
          <p:nvPr/>
        </p:nvCxnSpPr>
        <p:spPr>
          <a:xfrm flipV="1">
            <a:off x="2770029" y="5805264"/>
            <a:ext cx="217795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779912" y="6095037"/>
            <a:ext cx="1104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IIA </a:t>
            </a:r>
          </a:p>
          <a:p>
            <a:r>
              <a:rPr lang="en-US" altLang="ja-JP" dirty="0" smtClean="0"/>
              <a:t>reasoning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>
            <a:stCxn id="19" idx="0"/>
          </p:cNvCxnSpPr>
          <p:nvPr/>
        </p:nvCxnSpPr>
        <p:spPr>
          <a:xfrm flipV="1">
            <a:off x="4332403" y="5805264"/>
            <a:ext cx="0" cy="2897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644311"/>
              </p:ext>
            </p:extLst>
          </p:nvPr>
        </p:nvGraphicFramePr>
        <p:xfrm>
          <a:off x="5378342" y="5445224"/>
          <a:ext cx="3408119" cy="45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Equation" r:id="rId17" imgW="1803240" imgH="241200" progId="Equation.DSMT4">
                  <p:embed/>
                </p:oleObj>
              </mc:Choice>
              <mc:Fallback>
                <p:oleObj name="Equation" r:id="rId17" imgW="1803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378342" y="5445224"/>
                        <a:ext cx="3408119" cy="456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5424053" y="6165304"/>
            <a:ext cx="732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math</a:t>
            </a:r>
            <a:endParaRPr kumimoji="1" lang="ja-JP" altLang="en-US" sz="2000" dirty="0"/>
          </a:p>
        </p:txBody>
      </p:sp>
      <p:cxnSp>
        <p:nvCxnSpPr>
          <p:cNvPr id="26" name="直線矢印コネクタ 25"/>
          <p:cNvCxnSpPr/>
          <p:nvPr/>
        </p:nvCxnSpPr>
        <p:spPr>
          <a:xfrm flipH="1" flipV="1">
            <a:off x="5508104" y="5805264"/>
            <a:ext cx="28201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15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Duality      Het                        IIA  @6D</a:t>
            </a:r>
          </a:p>
          <a:p>
            <a:endParaRPr lang="en-US" altLang="ja-JP" sz="3600" dirty="0"/>
          </a:p>
          <a:p>
            <a:endParaRPr kumimoji="1" lang="en-US" altLang="ja-JP" sz="3600" dirty="0" smtClean="0"/>
          </a:p>
          <a:p>
            <a:pPr lvl="1"/>
            <a:r>
              <a:rPr lang="en-US" altLang="ja-JP" dirty="0" smtClean="0"/>
              <a:t>16 SUSY charges preserved.</a:t>
            </a:r>
            <a:endParaRPr lang="en-US" altLang="ja-JP" dirty="0"/>
          </a:p>
          <a:p>
            <a:endParaRPr kumimoji="1" lang="en-US" altLang="ja-JP" sz="3600" dirty="0" smtClean="0"/>
          </a:p>
          <a:p>
            <a:r>
              <a:rPr kumimoji="1" lang="en-US" altLang="ja-JP" sz="3600" dirty="0" smtClean="0"/>
              <a:t>6D eff. theories w/ (1,1) SUSY         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fibred “adiabatically” </a:t>
            </a:r>
            <a:r>
              <a:rPr kumimoji="1" lang="en-US" altLang="ja-JP" dirty="0" smtClean="0"/>
              <a:t>over</a:t>
            </a:r>
            <a:r>
              <a:rPr kumimoji="1" lang="en-US" altLang="ja-JP" dirty="0" smtClean="0">
                <a:solidFill>
                  <a:srgbClr val="FF0000"/>
                </a:solidFill>
              </a:rPr>
              <a:t>              </a:t>
            </a:r>
            <a:r>
              <a:rPr kumimoji="1" lang="en-US" altLang="ja-JP" dirty="0" smtClean="0"/>
              <a:t>4D N=2 SUSY. 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343732"/>
              </p:ext>
            </p:extLst>
          </p:nvPr>
        </p:nvGraphicFramePr>
        <p:xfrm>
          <a:off x="1187624" y="1052736"/>
          <a:ext cx="156817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052736"/>
                        <a:ext cx="1568174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466915" y="1052736"/>
            <a:ext cx="2319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K3</a:t>
            </a:r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(metric, B)</a:t>
            </a:r>
            <a:endParaRPr kumimoji="1" lang="ja-JP" altLang="en-US" sz="2800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969009"/>
              </p:ext>
            </p:extLst>
          </p:nvPr>
        </p:nvGraphicFramePr>
        <p:xfrm>
          <a:off x="3563888" y="1484784"/>
          <a:ext cx="1900935" cy="543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Equation" r:id="rId5" imgW="711000" imgH="203040" progId="Equation.DSMT4">
                  <p:embed/>
                </p:oleObj>
              </mc:Choice>
              <mc:Fallback>
                <p:oleObj name="Equation" r:id="rId5" imgW="711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3888" y="1484784"/>
                        <a:ext cx="1900935" cy="543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36271"/>
              </p:ext>
            </p:extLst>
          </p:nvPr>
        </p:nvGraphicFramePr>
        <p:xfrm>
          <a:off x="5508104" y="1772816"/>
          <a:ext cx="2206437" cy="543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Equation" r:id="rId7" imgW="825480" imgH="203040" progId="Equation.DSMT4">
                  <p:embed/>
                </p:oleObj>
              </mc:Choice>
              <mc:Fallback>
                <p:oleObj name="Equation" r:id="rId7" imgW="825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08104" y="1772816"/>
                        <a:ext cx="2206437" cy="543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875193"/>
              </p:ext>
            </p:extLst>
          </p:nvPr>
        </p:nvGraphicFramePr>
        <p:xfrm>
          <a:off x="1547664" y="1772816"/>
          <a:ext cx="197832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9" name="Equation" r:id="rId9" imgW="736560" imgH="241200" progId="Equation.DSMT4">
                  <p:embed/>
                </p:oleObj>
              </mc:Choice>
              <mc:Fallback>
                <p:oleObj name="Equation" r:id="rId9" imgW="736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7664" y="1772816"/>
                        <a:ext cx="197832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3275856" y="1628800"/>
            <a:ext cx="504056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5292080" y="1628800"/>
            <a:ext cx="432048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左右矢印 21"/>
          <p:cNvSpPr/>
          <p:nvPr/>
        </p:nvSpPr>
        <p:spPr>
          <a:xfrm>
            <a:off x="3995936" y="692696"/>
            <a:ext cx="165618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931602"/>
              </p:ext>
            </p:extLst>
          </p:nvPr>
        </p:nvGraphicFramePr>
        <p:xfrm>
          <a:off x="5436096" y="4869160"/>
          <a:ext cx="287498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name="Equation" r:id="rId11" imgW="1244520" imgH="342720" progId="Equation.DSMT4">
                  <p:embed/>
                </p:oleObj>
              </mc:Choice>
              <mc:Fallback>
                <p:oleObj name="Equation" r:id="rId11" imgW="12445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36096" y="4869160"/>
                        <a:ext cx="2874986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550061"/>
              </p:ext>
            </p:extLst>
          </p:nvPr>
        </p:nvGraphicFramePr>
        <p:xfrm>
          <a:off x="1115616" y="4941168"/>
          <a:ext cx="2808312" cy="591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Equation" r:id="rId13" imgW="965160" imgH="203040" progId="Equation.DSMT4">
                  <p:embed/>
                </p:oleObj>
              </mc:Choice>
              <mc:Fallback>
                <p:oleObj name="Equation" r:id="rId13" imgW="965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15616" y="4941168"/>
                        <a:ext cx="2808312" cy="591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671681"/>
              </p:ext>
            </p:extLst>
          </p:nvPr>
        </p:nvGraphicFramePr>
        <p:xfrm>
          <a:off x="5211874" y="4077072"/>
          <a:ext cx="512254" cy="548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Equation" r:id="rId15" imgW="177480" imgH="190440" progId="Equation.DSMT4">
                  <p:embed/>
                </p:oleObj>
              </mc:Choice>
              <mc:Fallback>
                <p:oleObj name="Equation" r:id="rId15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11874" y="4077072"/>
                        <a:ext cx="512254" cy="548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左右矢印 25"/>
          <p:cNvSpPr/>
          <p:nvPr/>
        </p:nvSpPr>
        <p:spPr>
          <a:xfrm>
            <a:off x="3995936" y="5229200"/>
            <a:ext cx="1287760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>
            <a:off x="5652120" y="4391392"/>
            <a:ext cx="648072" cy="4571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12145" y="5877272"/>
            <a:ext cx="4120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Kachru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Vafa</a:t>
            </a:r>
            <a:r>
              <a:rPr kumimoji="1" lang="en-US" altLang="ja-JP" dirty="0" smtClean="0"/>
              <a:t> ’95    </a:t>
            </a:r>
            <a:r>
              <a:rPr lang="en-US" altLang="ja-JP" dirty="0" err="1" smtClean="0"/>
              <a:t>Klemm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Lerche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Mayr</a:t>
            </a:r>
            <a:r>
              <a:rPr lang="en-US" altLang="ja-JP" dirty="0" smtClean="0"/>
              <a:t>  ’95</a:t>
            </a:r>
            <a:endParaRPr lang="en-US" altLang="ja-JP" dirty="0"/>
          </a:p>
          <a:p>
            <a:r>
              <a:rPr lang="en-US" altLang="ja-JP" dirty="0" smtClean="0"/>
              <a:t>Ferrara et.al. ’95,  </a:t>
            </a:r>
            <a:r>
              <a:rPr lang="en-US" altLang="ja-JP" dirty="0" err="1" smtClean="0"/>
              <a:t>Vafa</a:t>
            </a:r>
            <a:r>
              <a:rPr lang="en-US" altLang="ja-JP" dirty="0" smtClean="0"/>
              <a:t> Witten ’95, …….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07904" y="2780928"/>
            <a:ext cx="5286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Seiberg</a:t>
            </a:r>
            <a:r>
              <a:rPr kumimoji="1" lang="en-US" altLang="ja-JP" dirty="0" smtClean="0"/>
              <a:t> ’88,  </a:t>
            </a:r>
            <a:r>
              <a:rPr kumimoji="1" lang="en-US" altLang="ja-JP" dirty="0" err="1" smtClean="0"/>
              <a:t>Aspinwall</a:t>
            </a:r>
            <a:r>
              <a:rPr kumimoji="1" lang="en-US" altLang="ja-JP" dirty="0" smtClean="0"/>
              <a:t> Morrison ’94, </a:t>
            </a:r>
            <a:r>
              <a:rPr lang="en-US" altLang="ja-JP" dirty="0" err="1" smtClean="0"/>
              <a:t>Vafa</a:t>
            </a:r>
            <a:r>
              <a:rPr lang="en-US" altLang="ja-JP" dirty="0" smtClean="0"/>
              <a:t> Witten ’94,</a:t>
            </a:r>
          </a:p>
          <a:p>
            <a:r>
              <a:rPr lang="en-US" altLang="ja-JP" dirty="0" smtClean="0"/>
              <a:t>Harvey—</a:t>
            </a:r>
            <a:r>
              <a:rPr lang="en-US" altLang="ja-JP" dirty="0" err="1" smtClean="0"/>
              <a:t>Strominger</a:t>
            </a:r>
            <a:r>
              <a:rPr lang="en-US" altLang="ja-JP" dirty="0" smtClean="0"/>
              <a:t> ’95, </a:t>
            </a:r>
            <a:r>
              <a:rPr lang="en-US" altLang="ja-JP" dirty="0" err="1"/>
              <a:t>Bershadsky-Sadov-Vafa</a:t>
            </a:r>
            <a:r>
              <a:rPr lang="en-US" altLang="ja-JP" dirty="0"/>
              <a:t> </a:t>
            </a:r>
            <a:r>
              <a:rPr lang="en-US" altLang="ja-JP" dirty="0" smtClean="0"/>
              <a:t>’95</a:t>
            </a:r>
            <a:r>
              <a:rPr lang="en-US" altLang="ja-JP" dirty="0"/>
              <a:t> 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5589240"/>
            <a:ext cx="352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4D N=2 </a:t>
            </a:r>
            <a:r>
              <a:rPr lang="en-US" altLang="ja-JP" sz="2400" dirty="0" smtClean="0">
                <a:sym typeface="Wingdings" panose="05000000000000000000" pitchFamily="2" charset="2"/>
              </a:rPr>
              <a:t> right mover has</a:t>
            </a:r>
            <a:endParaRPr kumimoji="1" lang="ja-JP" altLang="en-US" sz="2400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780109"/>
              </p:ext>
            </p:extLst>
          </p:nvPr>
        </p:nvGraphicFramePr>
        <p:xfrm>
          <a:off x="1042030" y="6093296"/>
          <a:ext cx="2943891" cy="327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Equation" r:id="rId17" imgW="1828800" imgH="203040" progId="Equation.DSMT4">
                  <p:embed/>
                </p:oleObj>
              </mc:Choice>
              <mc:Fallback>
                <p:oleObj name="Equation" r:id="rId17" imgW="1828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42030" y="6093296"/>
                        <a:ext cx="2943891" cy="327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475656" y="6381328"/>
            <a:ext cx="171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Banks Dixon ‘88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245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r>
              <a:rPr kumimoji="1" lang="en-US" altLang="ja-JP" sz="3600" dirty="0" err="1" smtClean="0"/>
              <a:t>fibre</a:t>
            </a:r>
            <a:r>
              <a:rPr kumimoji="1" lang="en-US" altLang="ja-JP" sz="3600" dirty="0" smtClean="0"/>
              <a:t> adiabatically over</a:t>
            </a:r>
          </a:p>
          <a:p>
            <a:pPr lvl="1"/>
            <a:r>
              <a:rPr lang="en-US" altLang="ja-JP" dirty="0" smtClean="0"/>
              <a:t>first step:   specify </a:t>
            </a:r>
            <a:r>
              <a:rPr lang="en-US" altLang="ja-JP" dirty="0" smtClean="0">
                <a:solidFill>
                  <a:srgbClr val="FF0000"/>
                </a:solidFill>
              </a:rPr>
              <a:t>a lattice polarization of K3 </a:t>
            </a:r>
            <a:r>
              <a:rPr lang="en-US" altLang="ja-JP" dirty="0" smtClean="0"/>
              <a:t>(IIA).</a:t>
            </a:r>
            <a:r>
              <a:rPr kumimoji="1" lang="en-US" altLang="ja-JP" dirty="0" smtClean="0"/>
              <a:t> </a:t>
            </a:r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en-US" altLang="ja-JP" dirty="0" smtClean="0"/>
              <a:t>examples: </a:t>
            </a:r>
          </a:p>
          <a:p>
            <a:pPr lvl="2"/>
            <a:r>
              <a:rPr lang="en-US" altLang="ja-JP" dirty="0" smtClean="0"/>
              <a:t>quartic K3</a:t>
            </a:r>
          </a:p>
          <a:p>
            <a:pPr lvl="2"/>
            <a:endParaRPr lang="en-US" altLang="ja-JP" dirty="0" smtClean="0"/>
          </a:p>
          <a:p>
            <a:pPr lvl="2"/>
            <a:r>
              <a:rPr lang="en-US" altLang="ja-JP" dirty="0" smtClean="0"/>
              <a:t>elliptic K3                      </a:t>
            </a:r>
            <a:endParaRPr kumimoji="1"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753537"/>
              </p:ext>
            </p:extLst>
          </p:nvPr>
        </p:nvGraphicFramePr>
        <p:xfrm>
          <a:off x="3833310" y="2636912"/>
          <a:ext cx="430976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6" name="Equation" r:id="rId3" imgW="177480" imgH="190440" progId="Equation.DSMT4">
                  <p:embed/>
                </p:oleObj>
              </mc:Choice>
              <mc:Fallback>
                <p:oleObj name="Equation" r:id="rId3" imgW="177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310" y="2636912"/>
                        <a:ext cx="430976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829417"/>
              </p:ext>
            </p:extLst>
          </p:nvPr>
        </p:nvGraphicFramePr>
        <p:xfrm>
          <a:off x="2123728" y="1916633"/>
          <a:ext cx="21780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7" name="Equation" r:id="rId5" imgW="863280" imgH="228600" progId="Equation.DSMT4">
                  <p:embed/>
                </p:oleObj>
              </mc:Choice>
              <mc:Fallback>
                <p:oleObj name="Equation" r:id="rId5" imgW="863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1916633"/>
                        <a:ext cx="2178050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231292"/>
              </p:ext>
            </p:extLst>
          </p:nvPr>
        </p:nvGraphicFramePr>
        <p:xfrm>
          <a:off x="4572000" y="1916832"/>
          <a:ext cx="442094" cy="476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8" name="Equation" r:id="rId7" imgW="164880" imgH="177480" progId="Equation.DSMT4">
                  <p:embed/>
                </p:oleObj>
              </mc:Choice>
              <mc:Fallback>
                <p:oleObj name="Equation" r:id="rId7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1916832"/>
                        <a:ext cx="442094" cy="476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903287"/>
              </p:ext>
            </p:extLst>
          </p:nvPr>
        </p:nvGraphicFramePr>
        <p:xfrm>
          <a:off x="5187950" y="1916633"/>
          <a:ext cx="12493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9" name="Equation" r:id="rId9" imgW="495000" imgH="228600" progId="Equation.DSMT4">
                  <p:embed/>
                </p:oleObj>
              </mc:Choice>
              <mc:Fallback>
                <p:oleObj name="Equation" r:id="rId9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87950" y="1916633"/>
                        <a:ext cx="1249363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289630"/>
              </p:ext>
            </p:extLst>
          </p:nvPr>
        </p:nvGraphicFramePr>
        <p:xfrm>
          <a:off x="6660232" y="1916832"/>
          <a:ext cx="197832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0" name="Equation" r:id="rId11" imgW="736560" imgH="241200" progId="Equation.DSMT4">
                  <p:embed/>
                </p:oleObj>
              </mc:Choice>
              <mc:Fallback>
                <p:oleObj name="Equation" r:id="rId11" imgW="736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60232" y="1916832"/>
                        <a:ext cx="1978325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683568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979712" y="2492896"/>
            <a:ext cx="2592288" cy="72008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716016" y="3284984"/>
            <a:ext cx="2232248" cy="72008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683568" y="32849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83568" y="40770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946148"/>
              </p:ext>
            </p:extLst>
          </p:nvPr>
        </p:nvGraphicFramePr>
        <p:xfrm>
          <a:off x="251520" y="2705848"/>
          <a:ext cx="1352341" cy="50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1" name="Equation" r:id="rId13" imgW="609480" imgH="228600" progId="Equation.DSMT4">
                  <p:embed/>
                </p:oleObj>
              </mc:Choice>
              <mc:Fallback>
                <p:oleObj name="Equation" r:id="rId13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1520" y="2705848"/>
                        <a:ext cx="1352341" cy="507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396834"/>
              </p:ext>
            </p:extLst>
          </p:nvPr>
        </p:nvGraphicFramePr>
        <p:xfrm>
          <a:off x="179512" y="3429000"/>
          <a:ext cx="1509451" cy="554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2" name="Equation" r:id="rId15" imgW="622080" imgH="228600" progId="Equation.DSMT4">
                  <p:embed/>
                </p:oleObj>
              </mc:Choice>
              <mc:Fallback>
                <p:oleObj name="Equation" r:id="rId15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9512" y="3429000"/>
                        <a:ext cx="1509451" cy="554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543906"/>
              </p:ext>
            </p:extLst>
          </p:nvPr>
        </p:nvGraphicFramePr>
        <p:xfrm>
          <a:off x="7189936" y="2708920"/>
          <a:ext cx="1846560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3" name="Equation" r:id="rId17" imgW="812520" imgH="203040" progId="Equation.DSMT4">
                  <p:embed/>
                </p:oleObj>
              </mc:Choice>
              <mc:Fallback>
                <p:oleObj name="Equation" r:id="rId17" imgW="812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189936" y="2708920"/>
                        <a:ext cx="1846560" cy="461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656102"/>
              </p:ext>
            </p:extLst>
          </p:nvPr>
        </p:nvGraphicFramePr>
        <p:xfrm>
          <a:off x="7452320" y="3466319"/>
          <a:ext cx="1212174" cy="538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4" name="Equation" r:id="rId19" imgW="457200" imgH="203040" progId="Equation.DSMT4">
                  <p:embed/>
                </p:oleObj>
              </mc:Choice>
              <mc:Fallback>
                <p:oleObj name="Equation" r:id="rId19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452320" y="3466319"/>
                        <a:ext cx="1212174" cy="538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2195736" y="2679303"/>
            <a:ext cx="1743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“fixed” over 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05657" y="3414191"/>
            <a:ext cx="1411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vary over </a:t>
            </a:r>
            <a:endParaRPr kumimoji="1" lang="ja-JP" altLang="en-US" sz="2400" dirty="0"/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694978"/>
              </p:ext>
            </p:extLst>
          </p:nvPr>
        </p:nvGraphicFramePr>
        <p:xfrm>
          <a:off x="6086004" y="3399086"/>
          <a:ext cx="4302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5" name="Equation" r:id="rId21" imgW="177646" imgH="190335" progId="Equation.DSMT4">
                  <p:embed/>
                </p:oleObj>
              </mc:Choice>
              <mc:Fallback>
                <p:oleObj name="Equation" r:id="rId21" imgW="177646" imgH="1903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004" y="3399086"/>
                        <a:ext cx="43021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線コネクタ 25"/>
          <p:cNvCxnSpPr/>
          <p:nvPr/>
        </p:nvCxnSpPr>
        <p:spPr>
          <a:xfrm>
            <a:off x="1763688" y="249289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092280" y="249289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オブジェクト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017524"/>
              </p:ext>
            </p:extLst>
          </p:nvPr>
        </p:nvGraphicFramePr>
        <p:xfrm>
          <a:off x="5220072" y="476672"/>
          <a:ext cx="576064" cy="618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6" name="Equation" r:id="rId22" imgW="177646" imgH="190335" progId="Equation.DSMT4">
                  <p:embed/>
                </p:oleObj>
              </mc:Choice>
              <mc:Fallback>
                <p:oleObj name="Equation" r:id="rId22" imgW="177646" imgH="1903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76672"/>
                        <a:ext cx="576064" cy="618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428402"/>
              </p:ext>
            </p:extLst>
          </p:nvPr>
        </p:nvGraphicFramePr>
        <p:xfrm>
          <a:off x="3069194" y="4725145"/>
          <a:ext cx="1502806" cy="530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7" name="Equation" r:id="rId23" imgW="647640" imgH="228600" progId="Equation.DSMT4">
                  <p:embed/>
                </p:oleObj>
              </mc:Choice>
              <mc:Fallback>
                <p:oleObj name="Equation" r:id="rId23" imgW="647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069194" y="4725145"/>
                        <a:ext cx="1502806" cy="530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856986"/>
              </p:ext>
            </p:extLst>
          </p:nvPr>
        </p:nvGraphicFramePr>
        <p:xfrm>
          <a:off x="4805657" y="4444653"/>
          <a:ext cx="1591864" cy="568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8" name="Equation" r:id="rId25" imgW="711000" imgH="253800" progId="Equation.DSMT4">
                  <p:embed/>
                </p:oleObj>
              </mc:Choice>
              <mc:Fallback>
                <p:oleObj name="Equation" r:id="rId25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805657" y="4444653"/>
                        <a:ext cx="1591864" cy="568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429478"/>
              </p:ext>
            </p:extLst>
          </p:nvPr>
        </p:nvGraphicFramePr>
        <p:xfrm>
          <a:off x="4805657" y="4941168"/>
          <a:ext cx="3382712" cy="568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9" name="Equation" r:id="rId27" imgW="1511280" imgH="253800" progId="Equation.DSMT4">
                  <p:embed/>
                </p:oleObj>
              </mc:Choice>
              <mc:Fallback>
                <p:oleObj name="Equation" r:id="rId27" imgW="1511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805657" y="4941168"/>
                        <a:ext cx="3382712" cy="568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470742"/>
              </p:ext>
            </p:extLst>
          </p:nvPr>
        </p:nvGraphicFramePr>
        <p:xfrm>
          <a:off x="4788024" y="5589240"/>
          <a:ext cx="1296920" cy="555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Equation" r:id="rId29" imgW="533160" imgH="228600" progId="Equation.DSMT4">
                  <p:embed/>
                </p:oleObj>
              </mc:Choice>
              <mc:Fallback>
                <p:oleObj name="Equation" r:id="rId29" imgW="533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788024" y="5589240"/>
                        <a:ext cx="1296920" cy="555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オブジェクト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506916"/>
              </p:ext>
            </p:extLst>
          </p:nvPr>
        </p:nvGraphicFramePr>
        <p:xfrm>
          <a:off x="4805657" y="6107187"/>
          <a:ext cx="2455808" cy="56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1" name="Equation" r:id="rId31" imgW="1054080" imgH="241200" progId="Equation.DSMT4">
                  <p:embed/>
                </p:oleObj>
              </mc:Choice>
              <mc:Fallback>
                <p:oleObj name="Equation" r:id="rId31" imgW="1054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805657" y="6107187"/>
                        <a:ext cx="2455808" cy="562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404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kumimoji="1" lang="en-US" altLang="ja-JP" sz="3600" dirty="0" err="1" smtClean="0"/>
              <a:t>fibre</a:t>
            </a:r>
            <a:r>
              <a:rPr kumimoji="1" lang="en-US" altLang="ja-JP" sz="3600" dirty="0" smtClean="0"/>
              <a:t> adiabatically over</a:t>
            </a:r>
          </a:p>
          <a:p>
            <a:pPr lvl="1"/>
            <a:r>
              <a:rPr lang="en-US" altLang="ja-JP" dirty="0" smtClean="0"/>
              <a:t>first step:   specify </a:t>
            </a:r>
            <a:r>
              <a:rPr lang="en-US" altLang="ja-JP" dirty="0" smtClean="0">
                <a:solidFill>
                  <a:srgbClr val="FF0000"/>
                </a:solidFill>
              </a:rPr>
              <a:t>a lattice polarization of K3 </a:t>
            </a:r>
            <a:r>
              <a:rPr lang="en-US" altLang="ja-JP" dirty="0" smtClean="0"/>
              <a:t>(IIA).</a:t>
            </a:r>
            <a:r>
              <a:rPr kumimoji="1" lang="en-US" altLang="ja-JP" dirty="0" smtClean="0"/>
              <a:t> </a:t>
            </a:r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kumimoji="1" lang="en-US" altLang="ja-JP" dirty="0" smtClean="0"/>
              <a:t>second:  two aspects to study</a:t>
            </a:r>
          </a:p>
          <a:p>
            <a:pPr lvl="2"/>
            <a:r>
              <a:rPr lang="en-US" altLang="ja-JP" sz="2800" dirty="0" smtClean="0"/>
              <a:t>further discrete choices in </a:t>
            </a:r>
            <a:r>
              <a:rPr lang="en-US" altLang="ja-JP" sz="2800" dirty="0" err="1" smtClean="0"/>
              <a:t>fibration</a:t>
            </a:r>
            <a:r>
              <a:rPr lang="en-US" altLang="ja-JP" sz="2800" dirty="0" smtClean="0"/>
              <a:t>.</a:t>
            </a:r>
          </a:p>
          <a:p>
            <a:pPr lvl="2"/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degeneration  of </a:t>
            </a:r>
            <a:r>
              <a:rPr kumimoji="1" lang="en-US" altLang="ja-JP" sz="2800" dirty="0" err="1" smtClean="0"/>
              <a:t>fibre</a:t>
            </a:r>
            <a:r>
              <a:rPr kumimoji="1" lang="en-US" altLang="ja-JP" sz="2800" dirty="0" smtClean="0"/>
              <a:t>.      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not adiabatic.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682699"/>
              </p:ext>
            </p:extLst>
          </p:nvPr>
        </p:nvGraphicFramePr>
        <p:xfrm>
          <a:off x="3833310" y="2636912"/>
          <a:ext cx="430976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" name="Equation" r:id="rId3" imgW="177480" imgH="190440" progId="Equation.DSMT4">
                  <p:embed/>
                </p:oleObj>
              </mc:Choice>
              <mc:Fallback>
                <p:oleObj name="Equation" r:id="rId3" imgW="177480" imgH="190440" progId="Equation.DSMT4">
                  <p:embed/>
                  <p:pic>
                    <p:nvPicPr>
                      <p:cNvPr id="0" name="オブジェクト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310" y="2636912"/>
                        <a:ext cx="430976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98365"/>
              </p:ext>
            </p:extLst>
          </p:nvPr>
        </p:nvGraphicFramePr>
        <p:xfrm>
          <a:off x="2123728" y="1916633"/>
          <a:ext cx="21780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" name="Equation" r:id="rId5" imgW="863280" imgH="228600" progId="Equation.DSMT4">
                  <p:embed/>
                </p:oleObj>
              </mc:Choice>
              <mc:Fallback>
                <p:oleObj name="Equation" r:id="rId5" imgW="863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1916633"/>
                        <a:ext cx="2178050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945625"/>
              </p:ext>
            </p:extLst>
          </p:nvPr>
        </p:nvGraphicFramePr>
        <p:xfrm>
          <a:off x="4572000" y="1916832"/>
          <a:ext cx="442094" cy="476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" name="Equation" r:id="rId7" imgW="164880" imgH="177480" progId="Equation.DSMT4">
                  <p:embed/>
                </p:oleObj>
              </mc:Choice>
              <mc:Fallback>
                <p:oleObj name="Equation" r:id="rId7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1916832"/>
                        <a:ext cx="442094" cy="476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355692"/>
              </p:ext>
            </p:extLst>
          </p:nvPr>
        </p:nvGraphicFramePr>
        <p:xfrm>
          <a:off x="5187950" y="1916633"/>
          <a:ext cx="12493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" name="Equation" r:id="rId9" imgW="495000" imgH="228600" progId="Equation.DSMT4">
                  <p:embed/>
                </p:oleObj>
              </mc:Choice>
              <mc:Fallback>
                <p:oleObj name="Equation" r:id="rId9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87950" y="1916633"/>
                        <a:ext cx="1249363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936531"/>
              </p:ext>
            </p:extLst>
          </p:nvPr>
        </p:nvGraphicFramePr>
        <p:xfrm>
          <a:off x="6660232" y="1916832"/>
          <a:ext cx="197832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" name="Equation" r:id="rId11" imgW="736560" imgH="241200" progId="Equation.DSMT4">
                  <p:embed/>
                </p:oleObj>
              </mc:Choice>
              <mc:Fallback>
                <p:oleObj name="Equation" r:id="rId11" imgW="736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60232" y="1916832"/>
                        <a:ext cx="1978325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683568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979712" y="2492896"/>
            <a:ext cx="2592288" cy="72008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716016" y="3284984"/>
            <a:ext cx="2232248" cy="72008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683568" y="32849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83568" y="40770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07297"/>
              </p:ext>
            </p:extLst>
          </p:nvPr>
        </p:nvGraphicFramePr>
        <p:xfrm>
          <a:off x="251520" y="2705848"/>
          <a:ext cx="1352341" cy="50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" name="Equation" r:id="rId13" imgW="609480" imgH="228600" progId="Equation.DSMT4">
                  <p:embed/>
                </p:oleObj>
              </mc:Choice>
              <mc:Fallback>
                <p:oleObj name="Equation" r:id="rId13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1520" y="2705848"/>
                        <a:ext cx="1352341" cy="507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5603"/>
              </p:ext>
            </p:extLst>
          </p:nvPr>
        </p:nvGraphicFramePr>
        <p:xfrm>
          <a:off x="179512" y="3429000"/>
          <a:ext cx="1509451" cy="554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" name="Equation" r:id="rId15" imgW="622080" imgH="228600" progId="Equation.DSMT4">
                  <p:embed/>
                </p:oleObj>
              </mc:Choice>
              <mc:Fallback>
                <p:oleObj name="Equation" r:id="rId15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9512" y="3429000"/>
                        <a:ext cx="1509451" cy="554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301279"/>
              </p:ext>
            </p:extLst>
          </p:nvPr>
        </p:nvGraphicFramePr>
        <p:xfrm>
          <a:off x="7189936" y="2708920"/>
          <a:ext cx="1846560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" name="Equation" r:id="rId17" imgW="812520" imgH="203040" progId="Equation.DSMT4">
                  <p:embed/>
                </p:oleObj>
              </mc:Choice>
              <mc:Fallback>
                <p:oleObj name="Equation" r:id="rId17" imgW="812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189936" y="2708920"/>
                        <a:ext cx="1846560" cy="461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754372"/>
              </p:ext>
            </p:extLst>
          </p:nvPr>
        </p:nvGraphicFramePr>
        <p:xfrm>
          <a:off x="7452320" y="3466319"/>
          <a:ext cx="1212174" cy="538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" name="Equation" r:id="rId19" imgW="457200" imgH="203040" progId="Equation.DSMT4">
                  <p:embed/>
                </p:oleObj>
              </mc:Choice>
              <mc:Fallback>
                <p:oleObj name="Equation" r:id="rId19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452320" y="3466319"/>
                        <a:ext cx="1212174" cy="538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2195736" y="2679303"/>
            <a:ext cx="1743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“fixed” over 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05657" y="3414191"/>
            <a:ext cx="1411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vary over </a:t>
            </a:r>
            <a:endParaRPr kumimoji="1" lang="ja-JP" altLang="en-US" sz="2400" dirty="0"/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269189"/>
              </p:ext>
            </p:extLst>
          </p:nvPr>
        </p:nvGraphicFramePr>
        <p:xfrm>
          <a:off x="6086004" y="3399086"/>
          <a:ext cx="4302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" name="Equation" r:id="rId21" imgW="177646" imgH="190335" progId="Equation.DSMT4">
                  <p:embed/>
                </p:oleObj>
              </mc:Choice>
              <mc:Fallback>
                <p:oleObj name="Equation" r:id="rId21" imgW="177646" imgH="190335" progId="Equation.DSMT4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004" y="3399086"/>
                        <a:ext cx="43021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線コネクタ 25"/>
          <p:cNvCxnSpPr/>
          <p:nvPr/>
        </p:nvCxnSpPr>
        <p:spPr>
          <a:xfrm>
            <a:off x="1763688" y="249289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092280" y="249289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オブジェクト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379737"/>
              </p:ext>
            </p:extLst>
          </p:nvPr>
        </p:nvGraphicFramePr>
        <p:xfrm>
          <a:off x="5220072" y="476672"/>
          <a:ext cx="576064" cy="618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" name="Equation" r:id="rId22" imgW="177646" imgH="190335" progId="Equation.DSMT4">
                  <p:embed/>
                </p:oleObj>
              </mc:Choice>
              <mc:Fallback>
                <p:oleObj name="Equation" r:id="rId22" imgW="177646" imgH="190335" progId="Equation.DSMT4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76672"/>
                        <a:ext cx="576064" cy="618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8052378" y="4797152"/>
            <a:ext cx="917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70C0"/>
                </a:solidFill>
              </a:rPr>
              <a:t>Part II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028384" y="5343599"/>
            <a:ext cx="840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70C0"/>
                </a:solidFill>
              </a:rPr>
              <a:t>Part I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6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Part I:</a:t>
            </a:r>
            <a:br>
              <a:rPr kumimoji="1" lang="en-US" altLang="ja-JP" dirty="0" smtClean="0"/>
            </a:br>
            <a:r>
              <a:rPr lang="en-US" altLang="ja-JP" dirty="0" smtClean="0"/>
              <a:t>degenerations of K3 and solitons</a:t>
            </a:r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141191"/>
              </p:ext>
            </p:extLst>
          </p:nvPr>
        </p:nvGraphicFramePr>
        <p:xfrm>
          <a:off x="3248893" y="5085184"/>
          <a:ext cx="28352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3" imgW="1333440" imgH="203040" progId="Equation.DSMT4">
                  <p:embed/>
                </p:oleObj>
              </mc:Choice>
              <mc:Fallback>
                <p:oleObj name="Equation" r:id="rId3" imgW="1333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8893" y="5085184"/>
                        <a:ext cx="283527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730884" y="4149080"/>
            <a:ext cx="3713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An example of degeneration</a:t>
            </a:r>
            <a:endParaRPr kumimoji="1" lang="ja-JP" altLang="en-US" sz="2400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238434"/>
              </p:ext>
            </p:extLst>
          </p:nvPr>
        </p:nvGraphicFramePr>
        <p:xfrm>
          <a:off x="4692963" y="6165304"/>
          <a:ext cx="887149" cy="460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2963" y="6165304"/>
                        <a:ext cx="887149" cy="460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矢印コネクタ 9"/>
          <p:cNvCxnSpPr/>
          <p:nvPr/>
        </p:nvCxnSpPr>
        <p:spPr>
          <a:xfrm>
            <a:off x="4860032" y="56612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996952"/>
            <a:ext cx="2592288" cy="36004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75" y="2939752"/>
            <a:ext cx="25241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7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kumimoji="1" lang="en-US" altLang="ja-JP" dirty="0" smtClean="0"/>
              <a:t>Type IIA / M = deg-2 K3 </a:t>
            </a:r>
            <a:r>
              <a:rPr kumimoji="1" lang="en-US" altLang="ja-JP" dirty="0" err="1" smtClean="0"/>
              <a:t>fibr</a:t>
            </a:r>
            <a:r>
              <a:rPr kumimoji="1" lang="en-US" altLang="ja-JP" dirty="0" smtClean="0"/>
              <a:t>. over 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310226"/>
              </p:ext>
            </p:extLst>
          </p:nvPr>
        </p:nvGraphicFramePr>
        <p:xfrm>
          <a:off x="6372200" y="620688"/>
          <a:ext cx="448444" cy="48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3" imgW="177480" imgH="190440" progId="Equation.DSMT4">
                  <p:embed/>
                </p:oleObj>
              </mc:Choice>
              <mc:Fallback>
                <p:oleObj name="Equation" r:id="rId3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72200" y="620688"/>
                        <a:ext cx="448444" cy="480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131840" y="1911611"/>
            <a:ext cx="2528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Add  point(s) from </a:t>
            </a:r>
            <a:endParaRPr kumimoji="1" lang="ja-JP" altLang="en-US" sz="2400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048429"/>
              </p:ext>
            </p:extLst>
          </p:nvPr>
        </p:nvGraphicFramePr>
        <p:xfrm>
          <a:off x="3487663" y="2420888"/>
          <a:ext cx="18764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5" imgW="736560" imgH="241200" progId="Equation.DSMT4">
                  <p:embed/>
                </p:oleObj>
              </mc:Choice>
              <mc:Fallback>
                <p:oleObj name="Equation" r:id="rId5" imgW="736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663" y="2420888"/>
                        <a:ext cx="18764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37568"/>
            <a:ext cx="25527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68760"/>
            <a:ext cx="23717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2318900" cy="311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154" y="3284984"/>
            <a:ext cx="2330326" cy="321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66192"/>
              </p:ext>
            </p:extLst>
          </p:nvPr>
        </p:nvGraphicFramePr>
        <p:xfrm>
          <a:off x="2411760" y="3573016"/>
          <a:ext cx="2399229" cy="490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11" imgW="1180800" imgH="241200" progId="Equation.DSMT4">
                  <p:embed/>
                </p:oleObj>
              </mc:Choice>
              <mc:Fallback>
                <p:oleObj name="Equation" r:id="rId11" imgW="1180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11760" y="3573016"/>
                        <a:ext cx="2399229" cy="490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899556"/>
              </p:ext>
            </p:extLst>
          </p:nvPr>
        </p:nvGraphicFramePr>
        <p:xfrm>
          <a:off x="2771800" y="5719763"/>
          <a:ext cx="402431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13" imgW="1981080" imgH="253800" progId="Equation.DSMT4">
                  <p:embed/>
                </p:oleObj>
              </mc:Choice>
              <mc:Fallback>
                <p:oleObj name="Equation" r:id="rId13" imgW="1981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71800" y="5719763"/>
                        <a:ext cx="4024312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曲折矢印 9"/>
          <p:cNvSpPr/>
          <p:nvPr/>
        </p:nvSpPr>
        <p:spPr>
          <a:xfrm>
            <a:off x="5868144" y="5085184"/>
            <a:ext cx="504056" cy="5040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曲折矢印 14"/>
          <p:cNvSpPr/>
          <p:nvPr/>
        </p:nvSpPr>
        <p:spPr>
          <a:xfrm rot="10800000">
            <a:off x="2570420" y="4055351"/>
            <a:ext cx="404428" cy="5040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1979712" y="5733256"/>
            <a:ext cx="0" cy="4320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611560" y="5744102"/>
            <a:ext cx="0" cy="4320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8377231" y="5744102"/>
            <a:ext cx="0" cy="4320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6948264" y="5733256"/>
            <a:ext cx="0" cy="4320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1410970" y="5589240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7727317" y="573325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427984" y="188640"/>
            <a:ext cx="460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Friedman ’84, …., Davis et.al. ’13, Braun TW ‘16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090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US" altLang="ja-JP" dirty="0" smtClean="0"/>
              <a:t>A well-understood case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363655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 </a:t>
            </a:r>
            <a:r>
              <a:rPr lang="en-US" altLang="ja-JP" sz="2400" dirty="0" smtClean="0"/>
              <a:t>  </a:t>
            </a:r>
            <a:r>
              <a:rPr kumimoji="1" lang="en-US" altLang="ja-JP" sz="2400" dirty="0" smtClean="0"/>
              <a:t> IIA /  </a:t>
            </a:r>
            <a:endParaRPr kumimoji="1" lang="ja-JP" altLang="en-US" sz="2400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112492"/>
              </p:ext>
            </p:extLst>
          </p:nvPr>
        </p:nvGraphicFramePr>
        <p:xfrm>
          <a:off x="1331640" y="1340768"/>
          <a:ext cx="3506787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3" imgW="1739880" imgH="723600" progId="Equation.DSMT4">
                  <p:embed/>
                </p:oleObj>
              </mc:Choice>
              <mc:Fallback>
                <p:oleObj name="Equation" r:id="rId3" imgW="17398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340768"/>
                        <a:ext cx="3506787" cy="1458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矢印コネクタ 6"/>
          <p:cNvCxnSpPr/>
          <p:nvPr/>
        </p:nvCxnSpPr>
        <p:spPr>
          <a:xfrm flipH="1">
            <a:off x="5868144" y="1363655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6371690" y="1363655"/>
            <a:ext cx="0" cy="46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6372200" y="1363655"/>
            <a:ext cx="576064" cy="4616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372200" y="1363655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6371690" y="836712"/>
            <a:ext cx="510" cy="526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6371690" y="836712"/>
            <a:ext cx="576574" cy="526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6372200" y="260648"/>
            <a:ext cx="576064" cy="11030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948526" y="26064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(-1)</a:t>
            </a:r>
            <a:endParaRPr kumimoji="1" lang="ja-JP" altLang="en-US" sz="2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48264" y="807095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(-2)</a:t>
            </a:r>
            <a:endParaRPr kumimoji="1" lang="ja-JP" altLang="en-US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948264" y="126876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(-2)</a:t>
            </a:r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975653" y="170080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(-1)</a:t>
            </a:r>
            <a:endParaRPr kumimoji="1" lang="ja-JP" altLang="en-US" sz="24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56" y="3284984"/>
            <a:ext cx="306233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501556" y="6165304"/>
            <a:ext cx="620683" cy="46166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(-1)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59029" y="6165304"/>
            <a:ext cx="620683" cy="461665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(-2)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223125" y="6165304"/>
            <a:ext cx="620683" cy="46166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(-2)</a:t>
            </a:r>
            <a:endParaRPr kumimoji="1" lang="ja-JP" altLang="en-US" sz="2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087221" y="6165304"/>
            <a:ext cx="620683" cy="461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(-1)</a:t>
            </a:r>
            <a:endParaRPr kumimoji="1" lang="ja-JP" altLang="en-US" sz="2400" dirty="0"/>
          </a:p>
        </p:txBody>
      </p:sp>
      <p:cxnSp>
        <p:nvCxnSpPr>
          <p:cNvPr id="9217" name="直線コネクタ 9216"/>
          <p:cNvCxnSpPr>
            <a:stCxn id="33" idx="3"/>
            <a:endCxn id="34" idx="1"/>
          </p:cNvCxnSpPr>
          <p:nvPr/>
        </p:nvCxnSpPr>
        <p:spPr>
          <a:xfrm>
            <a:off x="1122239" y="6396137"/>
            <a:ext cx="2367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1979712" y="6381328"/>
            <a:ext cx="2367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2843808" y="6381328"/>
            <a:ext cx="2367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218" name="オブジェクト 9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613355"/>
              </p:ext>
            </p:extLst>
          </p:nvPr>
        </p:nvGraphicFramePr>
        <p:xfrm>
          <a:off x="287338" y="2817813"/>
          <a:ext cx="38703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6" imgW="1904760" imgH="241200" progId="Equation.DSMT4">
                  <p:embed/>
                </p:oleObj>
              </mc:Choice>
              <mc:Fallback>
                <p:oleObj name="Equation" r:id="rId6" imgW="1904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7338" y="2817813"/>
                        <a:ext cx="3870325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テキスト ボックス 9219"/>
          <p:cNvSpPr txBox="1"/>
          <p:nvPr/>
        </p:nvSpPr>
        <p:spPr>
          <a:xfrm>
            <a:off x="4499992" y="5229200"/>
            <a:ext cx="30044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Dual to </a:t>
            </a:r>
            <a:r>
              <a:rPr lang="en-US" altLang="ja-JP" sz="2400" dirty="0" smtClean="0">
                <a:solidFill>
                  <a:srgbClr val="FF0000"/>
                </a:solidFill>
              </a:rPr>
              <a:t>Het / T2 x K3</a:t>
            </a:r>
          </a:p>
          <a:p>
            <a:r>
              <a:rPr kumimoji="1" lang="en-US" altLang="ja-JP" sz="2400" dirty="0">
                <a:solidFill>
                  <a:srgbClr val="FF0000"/>
                </a:solidFill>
              </a:rPr>
              <a:t>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     with k NS5-branes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9221" name="テキスト ボックス 9220"/>
          <p:cNvSpPr txBox="1"/>
          <p:nvPr/>
        </p:nvSpPr>
        <p:spPr>
          <a:xfrm>
            <a:off x="6816655" y="6180767"/>
            <a:ext cx="185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Morrison </a:t>
            </a:r>
            <a:r>
              <a:rPr kumimoji="1" lang="en-US" altLang="ja-JP" dirty="0" err="1" smtClean="0"/>
              <a:t>Vafa</a:t>
            </a:r>
            <a:r>
              <a:rPr kumimoji="1" lang="en-US" altLang="ja-JP" dirty="0" smtClean="0"/>
              <a:t> ‘96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05925" y="6165304"/>
            <a:ext cx="1924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Ganor</a:t>
            </a:r>
            <a:r>
              <a:rPr kumimoji="1" lang="en-US" altLang="ja-JP" dirty="0" smtClean="0"/>
              <a:t>  </a:t>
            </a:r>
            <a:r>
              <a:rPr kumimoji="1" lang="en-US" altLang="ja-JP" dirty="0" err="1" smtClean="0"/>
              <a:t>Hanany</a:t>
            </a:r>
            <a:r>
              <a:rPr kumimoji="1" lang="en-US" altLang="ja-JP" dirty="0" smtClean="0"/>
              <a:t> ‘96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518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999</Words>
  <Application>Microsoft Office PowerPoint</Application>
  <PresentationFormat>画面に合わせる (4:3)</PresentationFormat>
  <Paragraphs>232</Paragraphs>
  <Slides>23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Office ​​テーマ</vt:lpstr>
      <vt:lpstr>Equation</vt:lpstr>
      <vt:lpstr>Heterotic—IIA duality map  of discrete data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Part I: degenerations of K3 and solitons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Part II:  Duality Dictionary of Discrete Data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Summary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Heterotic string solitions and degenerations of K3 surface</dc:title>
  <dc:creator>FJ-USER</dc:creator>
  <cp:lastModifiedBy>FJ-USER</cp:lastModifiedBy>
  <cp:revision>67</cp:revision>
  <dcterms:created xsi:type="dcterms:W3CDTF">2016-02-22T11:17:06Z</dcterms:created>
  <dcterms:modified xsi:type="dcterms:W3CDTF">2017-07-14T00:06:21Z</dcterms:modified>
</cp:coreProperties>
</file>