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  <p:sldMasterId id="2147484263" r:id="rId2"/>
    <p:sldMasterId id="2147484353" r:id="rId3"/>
    <p:sldMasterId id="2147484497" r:id="rId4"/>
  </p:sldMasterIdLst>
  <p:notesMasterIdLst>
    <p:notesMasterId r:id="rId29"/>
  </p:notesMasterIdLst>
  <p:sldIdLst>
    <p:sldId id="256" r:id="rId5"/>
    <p:sldId id="286" r:id="rId6"/>
    <p:sldId id="287" r:id="rId7"/>
    <p:sldId id="265" r:id="rId8"/>
    <p:sldId id="264" r:id="rId9"/>
    <p:sldId id="269" r:id="rId10"/>
    <p:sldId id="271" r:id="rId11"/>
    <p:sldId id="274" r:id="rId12"/>
    <p:sldId id="282" r:id="rId13"/>
    <p:sldId id="277" r:id="rId14"/>
    <p:sldId id="279" r:id="rId15"/>
    <p:sldId id="283" r:id="rId16"/>
    <p:sldId id="284" r:id="rId17"/>
    <p:sldId id="285" r:id="rId18"/>
    <p:sldId id="281" r:id="rId19"/>
    <p:sldId id="266" r:id="rId20"/>
    <p:sldId id="267" r:id="rId21"/>
    <p:sldId id="268" r:id="rId22"/>
    <p:sldId id="272" r:id="rId23"/>
    <p:sldId id="289" r:id="rId24"/>
    <p:sldId id="290" r:id="rId25"/>
    <p:sldId id="292" r:id="rId26"/>
    <p:sldId id="288" r:id="rId27"/>
    <p:sldId id="291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33"/>
    <a:srgbClr val="0066FF"/>
    <a:srgbClr val="FFFF99"/>
    <a:srgbClr val="FF9933"/>
    <a:srgbClr val="CC6600"/>
    <a:srgbClr val="FFFFCC"/>
    <a:srgbClr val="0000FF"/>
    <a:srgbClr val="CC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D11-3DBE-47B5-BB60-C5C4EDD047B1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B24F0-318C-4904-BC58-9F869C5DEC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37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24F0-318C-4904-BC58-9F869C5DEC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99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24F0-318C-4904-BC58-9F869C5DEC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34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24F0-318C-4904-BC58-9F869C5DECD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16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24F0-318C-4904-BC58-9F869C5DECD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17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EADF9-F2E8-4F77-A19C-E736961B4CB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75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0D83-CDFA-4041-AF1B-D088F92BFE4F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06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16C3-E733-4B66-87CD-B410B5645ADF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57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3738-203A-4AD6-A853-F02A738E11EF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67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C641-C159-411A-A552-5BF0B99A0F70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8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E5F6-6AE4-49C6-994E-6BEA4AE012F5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56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6903-E7F4-45D2-8F2F-B495F0B11CFA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226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952E-B2BF-4505-B605-D8B79BB87CF6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05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D304-5B46-418F-BC2B-F4D21C223FE7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6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C4E-691B-43D9-9ACB-93C6BD3177E8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2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6186-B07C-4D1C-8578-8C0646AE5C17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74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29B5-869B-4D65-A405-3F41974D9EA0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05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C4B3-F8E2-4665-B2B5-F6E37A78161C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367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16C-5592-4B88-8CBC-191A5F0E0559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8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1781-28B2-462B-A2EA-3F0F449A199E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531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0B86-4A5A-4A23-9344-A61BEE1E46CF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726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101-7132-47E6-9546-61154D9059DD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835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92B-EA1C-4DE0-B084-6415E966D74E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204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D8E-EEFF-4497-9EEE-5AC716484CA7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395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6FB7-5192-4941-A2D3-28222A568AB9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903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61D9-9124-4881-8115-DB2FC9377030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3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D4DD-A81A-48CA-BA0C-EF7535A79FBD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80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6F60-00C8-4B6F-B622-2AB3C9252033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26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DDD6-0C34-474C-87BC-4D9A764CA06F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470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8082-6E20-4256-811E-8E85335C9A77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79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79DF-29E1-4293-A24B-6122343568E8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431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F2FD-7991-4ABE-AEED-1813CA5ED82A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06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7857-A131-4504-B6A5-DB1B74B53950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265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5D59-4A60-4B32-B868-A13BF8C1FF45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23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E61-FF90-4DB8-9656-E862BB3F748F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9874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03CC-4884-4F04-9169-637DCE53D6CA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2867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E2FE-9680-447A-8C50-DDE962614581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2200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9BF7-1EFD-4CE2-BBA1-52AAB351A9F7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711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DF7E9-FC07-4BB1-8036-132501A3C7C5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804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C034-817B-48FF-8E16-E173E6C3BF83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717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44AF-09C0-4DB9-9401-36A48A1A6C9E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8642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D68F-7A68-45FB-A3E0-DB9D4377C77E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12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8D8B-CA36-44E5-B701-54B4AA92F5D2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29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0C39-72BA-4874-8364-DB2DE46AE31C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1966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AE-3F7C-489C-9B2D-D0501D2FBAB2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75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78F8-46C6-43E2-800D-361D5DA1CAD9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6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039D-35D6-4467-B315-3F7F758E812A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4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629A-A764-4FC4-8E22-21F79CB4DC2C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40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E339-4FF4-4EDA-9943-03475D4AD1B4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09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56ED-8329-47DF-B0C6-78CD36EF918D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2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85BC75-0AC1-4DE8-BF62-EFCDD93EE9C0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77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D3375B-8576-4962-9668-DB735C276821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77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62A142-6ABA-4B88-A78A-764B62FF13A9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3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19749BC-3A6A-41B5-A49D-4817A5D316FB}" type="datetime1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9DC38D7-A48F-44D1-8895-3EEC02A99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35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kumimoji="1"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emf"/><Relationship Id="rId7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7.emf"/><Relationship Id="rId7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3079" y="1293787"/>
            <a:ext cx="8281359" cy="157880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Coherent </a:t>
            </a:r>
            <a:r>
              <a:rPr kumimoji="1" lang="en-US" altLang="ja-JP" sz="3200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sz="3200" dirty="0" smtClean="0"/>
              <a:t>-meson photo-production from helium-4 near threshold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with linearly polarized photons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82502" y="3982528"/>
            <a:ext cx="3927521" cy="169164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Toshihiko Hiraiwa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the LEPS Collaboration</a:t>
            </a:r>
          </a:p>
          <a:p>
            <a:r>
              <a:rPr lang="en-US" altLang="ja-JP" dirty="0" smtClean="0"/>
              <a:t>RCNP, Osaka University</a:t>
            </a:r>
            <a:br>
              <a:rPr lang="en-US" altLang="ja-JP" dirty="0" smtClean="0"/>
            </a:br>
            <a:r>
              <a:rPr lang="en-US" altLang="ja-JP" dirty="0" smtClean="0"/>
              <a:t>(ELPH, Tohoku University)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529544" y="3965276"/>
            <a:ext cx="3117489" cy="2875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kumimoji="1" sz="2000" kern="1200" spc="3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 smtClean="0"/>
              <a:t>Outline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 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 LEPS/SPring-8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 Data analysis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 Result and discussion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 Summary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607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946404" y="172533"/>
                <a:ext cx="7269480" cy="604399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ja-JP" alt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kumimoji="1" lang="ja-JP" altLang="en-US" sz="36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1" lang="en-US" altLang="ja-JP" sz="36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kumimoji="1" lang="ja-JP" altLang="en-US" sz="3600" dirty="0" smtClean="0"/>
                  <a:t> </a:t>
                </a:r>
                <a:r>
                  <a:rPr kumimoji="1" lang="en-US" altLang="ja-JP" sz="3600" dirty="0" smtClean="0"/>
                  <a:t>for coherent </a:t>
                </a:r>
                <a:r>
                  <a:rPr kumimoji="1" lang="en-US" altLang="ja-JP" sz="3600" dirty="0" smtClean="0"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sz="3600" baseline="30000" dirty="0" smtClean="0"/>
                  <a:t>4</a:t>
                </a:r>
                <a:r>
                  <a:rPr kumimoji="1" lang="en-US" altLang="ja-JP" sz="3600" dirty="0" smtClean="0"/>
                  <a:t>He reaction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46404" y="172533"/>
                <a:ext cx="7269480" cy="604399"/>
              </a:xfrm>
              <a:blipFill rotWithShape="0">
                <a:blip r:embed="rId2"/>
                <a:stretch>
                  <a:fillRect t="-1010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23635" y="1209303"/>
            <a:ext cx="3404393" cy="3136012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 smtClean="0"/>
              <a:t>Slope </a:t>
            </a:r>
            <a:r>
              <a:rPr lang="en-US" altLang="ja-JP" sz="1800" i="1" dirty="0" smtClean="0"/>
              <a:t>b</a:t>
            </a:r>
            <a:r>
              <a:rPr lang="en-US" altLang="ja-JP" sz="1800" dirty="0" smtClean="0"/>
              <a:t> shows </a:t>
            </a:r>
            <a:r>
              <a:rPr lang="en-US" altLang="ja-JP" sz="1800" dirty="0" smtClean="0">
                <a:solidFill>
                  <a:srgbClr val="FF0000"/>
                </a:solidFill>
              </a:rPr>
              <a:t>no significant energy dependence</a:t>
            </a:r>
            <a:r>
              <a:rPr lang="en-US" altLang="ja-JP" sz="1800" dirty="0" smtClean="0"/>
              <a:t>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800" dirty="0" smtClean="0"/>
              <a:t>Common slope </a:t>
            </a:r>
            <a:r>
              <a:rPr kumimoji="1" lang="en-US" altLang="ja-JP" sz="1800" i="1" dirty="0" smtClean="0"/>
              <a:t>b</a:t>
            </a:r>
            <a:r>
              <a:rPr kumimoji="1" lang="en-US" altLang="ja-JP" sz="1800" dirty="0" smtClean="0"/>
              <a:t>:</a:t>
            </a:r>
            <a:br>
              <a:rPr kumimoji="1" lang="en-US" altLang="ja-JP" sz="1800" dirty="0" smtClean="0"/>
            </a:br>
            <a:r>
              <a:rPr kumimoji="1" lang="en-US" altLang="ja-JP" sz="1800" b="1" i="1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sz="1800" b="1" dirty="0" smtClean="0">
                <a:solidFill>
                  <a:srgbClr val="FF0000"/>
                </a:solidFill>
              </a:rPr>
              <a:t> = 23.81±0.95 GeV</a:t>
            </a:r>
            <a:r>
              <a:rPr kumimoji="1" lang="en-US" altLang="ja-JP" sz="1800" b="1" baseline="30000" dirty="0" smtClean="0">
                <a:solidFill>
                  <a:srgbClr val="FF0000"/>
                </a:solidFill>
              </a:rPr>
              <a:t>-2</a:t>
            </a:r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800" dirty="0" smtClean="0"/>
              <a:t>Consistent with </a:t>
            </a:r>
            <a:r>
              <a:rPr kumimoji="1" lang="en-US" altLang="ja-JP" sz="1800" dirty="0" smtClean="0">
                <a:solidFill>
                  <a:srgbClr val="0066FF"/>
                </a:solidFill>
              </a:rPr>
              <a:t>a “single-scattering assumption”</a:t>
            </a:r>
            <a:r>
              <a:rPr kumimoji="1" lang="en-US" altLang="ja-JP" sz="1800" dirty="0" smtClean="0"/>
              <a:t>. 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3627"/>
            <a:ext cx="4729692" cy="428625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19854" y="5616995"/>
            <a:ext cx="3653641" cy="101806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04327" y="6126028"/>
            <a:ext cx="2216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S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lope parameter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19854" y="5677762"/>
                <a:ext cx="3546164" cy="66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ja-JP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ja-JP" alt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54" y="5677762"/>
                <a:ext cx="3546164" cy="6601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075152" y="6345569"/>
                <a:ext cx="1699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140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1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ja-JP" altLang="en-US" sz="1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kumimoji="1" lang="en-US" altLang="ja-JP" sz="1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kumimoji="1" lang="en-US" altLang="ja-JP" sz="1400" dirty="0" smtClean="0">
                    <a:solidFill>
                      <a:srgbClr val="0066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kumimoji="1" lang="ja-JP" altLang="en-US" sz="14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kumimoji="1" lang="en-US" altLang="ja-JP" sz="1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sz="1400" i="1" baseline="-25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52" y="6345569"/>
                <a:ext cx="169950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92000" b="-16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707" y="3376666"/>
            <a:ext cx="2269643" cy="1722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431221" y="5210959"/>
                <a:ext cx="2702150" cy="606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6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ja-JP" alt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ja-JP" altLang="en-US" sz="16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sz="1600" b="0" i="1" baseline="3000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He</m:t>
                          </m:r>
                        </m:sup>
                      </m:sSup>
                      <m:r>
                        <a:rPr lang="en-US" altLang="ja-JP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ja-JP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kumimoji="1" lang="en-US" altLang="ja-JP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ja-JP" alt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ja-JP" alt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221" y="5210959"/>
                <a:ext cx="2702150" cy="606961"/>
              </a:xfrm>
              <a:prstGeom prst="rect">
                <a:avLst/>
              </a:prstGeom>
              <a:blipFill rotWithShape="0">
                <a:blip r:embed="rId7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215215" y="5930093"/>
                <a:ext cx="29033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 ≈ </a:t>
                </a:r>
                <a:r>
                  <a:rPr lang="en-US" altLang="ja-JP" b="1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(FF) + </a:t>
                </a:r>
                <a:r>
                  <a:rPr lang="en-US" altLang="ja-JP" b="1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ja-JP" b="1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ja-JP" b="1" i="1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)</a:t>
                </a:r>
                <a:br>
                  <a:rPr lang="en-US" altLang="ja-JP" b="1" dirty="0" smtClean="0">
                    <a:solidFill>
                      <a:srgbClr val="FF0000"/>
                    </a:solidFill>
                  </a:rPr>
                </a:br>
                <a:r>
                  <a:rPr lang="en-US" altLang="ja-JP" b="1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22 + 3.4 = 25.4 GeV</a:t>
                </a:r>
                <a:r>
                  <a:rPr kumimoji="1" lang="en-US" altLang="ja-JP" b="1" baseline="30000" dirty="0" smtClean="0">
                    <a:solidFill>
                      <a:srgbClr val="FF0000"/>
                    </a:solidFill>
                  </a:rPr>
                  <a:t>-2</a:t>
                </a:r>
                <a:endParaRPr kumimoji="1" lang="ja-JP" alt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215" y="5930093"/>
                <a:ext cx="2903359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891" t="-5660" r="-21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/>
          <p:cNvSpPr/>
          <p:nvPr/>
        </p:nvSpPr>
        <p:spPr>
          <a:xfrm>
            <a:off x="4974760" y="3296324"/>
            <a:ext cx="3285535" cy="3357022"/>
          </a:xfrm>
          <a:prstGeom prst="rect">
            <a:avLst/>
          </a:prstGeom>
          <a:solidFill>
            <a:srgbClr val="0066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7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896" y="1613085"/>
            <a:ext cx="3217104" cy="3154680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QNP2018 @ Tsukuba, Japan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0" y="850408"/>
            <a:ext cx="5672584" cy="40538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103521"/>
            <a:ext cx="7269480" cy="57172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Energy dep of intercepts (d</a:t>
            </a:r>
            <a:r>
              <a:rPr kumimoji="1" lang="en-US" altLang="ja-JP" sz="32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3200" dirty="0" smtClean="0"/>
              <a:t>/</a:t>
            </a:r>
            <a:r>
              <a:rPr kumimoji="1" lang="en-US" altLang="ja-JP" sz="3200" dirty="0" err="1" smtClean="0"/>
              <a:t>dt</a:t>
            </a:r>
            <a:r>
              <a:rPr kumimoji="1" lang="en-US" altLang="ja-JP" sz="3200" dirty="0" smtClean="0"/>
              <a:t>)</a:t>
            </a:r>
            <a:r>
              <a:rPr kumimoji="1" lang="en-US" altLang="ja-JP" sz="3200" baseline="-25000" dirty="0" smtClean="0"/>
              <a:t>0</a:t>
            </a:r>
            <a:endParaRPr kumimoji="1" lang="ja-JP" altLang="en-US" sz="3200" baseline="-25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5949" y="4994582"/>
            <a:ext cx="7229127" cy="16038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800" dirty="0" smtClean="0"/>
              <a:t>A different behavior from that </a:t>
            </a:r>
            <a:r>
              <a:rPr lang="en-US" altLang="ja-JP" sz="1800" dirty="0" smtClean="0"/>
              <a:t>of</a:t>
            </a:r>
            <a:r>
              <a:rPr kumimoji="1" lang="en-US" altLang="ja-JP" sz="1800" dirty="0" smtClean="0"/>
              <a:t> </a:t>
            </a:r>
            <a:r>
              <a:rPr kumimoji="1" lang="en-US" altLang="ja-JP" sz="1800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sz="1800" dirty="0" err="1" smtClean="0"/>
              <a:t>p</a:t>
            </a:r>
            <a:r>
              <a:rPr kumimoji="1" lang="en-US" altLang="ja-JP" sz="1800" dirty="0" smtClean="0"/>
              <a:t> data reflects 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“the effect of the </a:t>
            </a:r>
            <a:r>
              <a:rPr kumimoji="1" lang="en-US" altLang="ja-JP" sz="1800" baseline="30000" dirty="0" smtClean="0">
                <a:solidFill>
                  <a:srgbClr val="FF0000"/>
                </a:solidFill>
              </a:rPr>
              <a:t>4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He form factor”</a:t>
            </a:r>
            <a:r>
              <a:rPr kumimoji="1" lang="en-US" altLang="ja-JP" sz="1800" dirty="0" smtClean="0"/>
              <a:t>.</a:t>
            </a:r>
            <a:endParaRPr lang="en-US" altLang="ja-JP" sz="1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58945" y="1034916"/>
            <a:ext cx="2799471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2400" b="1" dirty="0" smtClean="0">
                <a:solidFill>
                  <a:srgbClr val="0066FF"/>
                </a:solidFill>
              </a:rPr>
              <a:t> + </a:t>
            </a:r>
            <a:r>
              <a:rPr kumimoji="1" lang="en-US" altLang="ja-JP" sz="2400" b="1" baseline="30000" dirty="0" smtClean="0">
                <a:solidFill>
                  <a:srgbClr val="0066FF"/>
                </a:solidFill>
              </a:rPr>
              <a:t>4</a:t>
            </a:r>
            <a:r>
              <a:rPr kumimoji="1" lang="en-US" altLang="ja-JP" sz="2400" b="1" dirty="0" smtClean="0">
                <a:solidFill>
                  <a:srgbClr val="0066FF"/>
                </a:solidFill>
              </a:rPr>
              <a:t>He </a:t>
            </a:r>
            <a:r>
              <a:rPr kumimoji="1" lang="en-US" altLang="ja-JP" sz="2400" b="1" dirty="0" smtClean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kumimoji="1" lang="en-US" altLang="ja-JP" sz="2400" b="1" dirty="0" smtClean="0">
                <a:solidFill>
                  <a:srgbClr val="0066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kumimoji="1" lang="en-US" altLang="ja-JP" sz="24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 + </a:t>
            </a:r>
            <a:r>
              <a:rPr kumimoji="1" lang="en-US" altLang="ja-JP" sz="2400" b="1" baseline="30000" dirty="0" smtClean="0">
                <a:solidFill>
                  <a:srgbClr val="0066FF"/>
                </a:solidFill>
                <a:sym typeface="Wingdings" panose="05000000000000000000" pitchFamily="2" charset="2"/>
              </a:rPr>
              <a:t>4</a:t>
            </a:r>
            <a:r>
              <a:rPr kumimoji="1" lang="en-US" altLang="ja-JP" sz="24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He</a:t>
            </a:r>
            <a:endParaRPr kumimoji="1" lang="ja-JP" altLang="en-US" sz="2400" b="1" dirty="0">
              <a:solidFill>
                <a:srgbClr val="0066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41713" y="1266107"/>
            <a:ext cx="2279164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66FF"/>
                </a:solidFill>
              </a:rPr>
              <a:t>c</a:t>
            </a:r>
            <a:r>
              <a:rPr kumimoji="1" lang="en-US" altLang="ja-JP" sz="2000" b="1" dirty="0" smtClean="0">
                <a:solidFill>
                  <a:srgbClr val="0066FF"/>
                </a:solidFill>
              </a:rPr>
              <a:t>f.; </a:t>
            </a:r>
            <a:r>
              <a:rPr kumimoji="1" lang="en-US" altLang="ja-JP" sz="20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2000" b="1" dirty="0" smtClean="0">
                <a:solidFill>
                  <a:srgbClr val="0066FF"/>
                </a:solidFill>
              </a:rPr>
              <a:t> + </a:t>
            </a:r>
            <a:r>
              <a:rPr kumimoji="1" lang="en-US" altLang="ja-JP" sz="2000" b="1" i="1" dirty="0" smtClean="0">
                <a:solidFill>
                  <a:srgbClr val="0066FF"/>
                </a:solidFill>
              </a:rPr>
              <a:t>p</a:t>
            </a:r>
            <a:r>
              <a:rPr kumimoji="1" lang="en-US" altLang="ja-JP" sz="2000" b="1" dirty="0" smtClean="0">
                <a:solidFill>
                  <a:srgbClr val="0066FF"/>
                </a:solidFill>
              </a:rPr>
              <a:t> </a:t>
            </a:r>
            <a:r>
              <a:rPr kumimoji="1" lang="en-US" altLang="ja-JP" sz="2000" b="1" dirty="0" smtClean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kumimoji="1" lang="en-US" altLang="ja-JP" sz="2000" b="1" dirty="0" smtClean="0">
                <a:solidFill>
                  <a:srgbClr val="0066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kumimoji="1" lang="en-US" altLang="ja-JP" sz="20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 + </a:t>
            </a:r>
            <a:r>
              <a:rPr kumimoji="1" lang="en-US" altLang="ja-JP" sz="2000" b="1" i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p</a:t>
            </a:r>
            <a:endParaRPr kumimoji="1" lang="ja-JP" altLang="en-US" sz="2000" b="1" i="1" dirty="0">
              <a:solidFill>
                <a:srgbClr val="0066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09172" y="3578191"/>
            <a:ext cx="214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“pure”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Pomeron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4009292" y="2546252"/>
            <a:ext cx="449314" cy="984739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071331" y="3883519"/>
            <a:ext cx="1711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“pure” </a:t>
            </a:r>
            <a:r>
              <a:rPr kumimoji="1" lang="en-US" altLang="ja-JP" sz="1600" dirty="0" err="1" smtClean="0">
                <a:solidFill>
                  <a:srgbClr val="FF0000"/>
                </a:solidFill>
              </a:rPr>
              <a:t>Pomeron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6970144" y="3338996"/>
            <a:ext cx="307868" cy="544523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2752902" y="5548531"/>
                <a:ext cx="3654783" cy="720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b="0" i="1" baseline="30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He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=16</m:t>
                      </m:r>
                      <m:sSup>
                        <m:sSup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NP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902" y="5548531"/>
                <a:ext cx="3654783" cy="720647"/>
              </a:xfrm>
              <a:prstGeom prst="rect">
                <a:avLst/>
              </a:prstGeom>
              <a:blipFill rotWithShape="0">
                <a:blip r:embed="rId5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2822156" y="6400054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aseline="30000" dirty="0" smtClean="0">
                <a:solidFill>
                  <a:srgbClr val="0066FF"/>
                </a:solidFill>
              </a:rPr>
              <a:t>4</a:t>
            </a:r>
            <a:r>
              <a:rPr lang="en-US" altLang="ja-JP" sz="1400" dirty="0" smtClean="0">
                <a:solidFill>
                  <a:srgbClr val="0066FF"/>
                </a:solidFill>
              </a:rPr>
              <a:t>He data</a:t>
            </a:r>
            <a:endParaRPr kumimoji="1" lang="ja-JP" altLang="en-US" sz="1400" dirty="0">
              <a:solidFill>
                <a:srgbClr val="0066FF"/>
              </a:solidFill>
            </a:endParaRPr>
          </a:p>
        </p:txBody>
      </p:sp>
      <p:sp>
        <p:nvSpPr>
          <p:cNvPr id="26" name="左中かっこ 25"/>
          <p:cNvSpPr/>
          <p:nvPr/>
        </p:nvSpPr>
        <p:spPr>
          <a:xfrm rot="-5400000">
            <a:off x="3197328" y="5890325"/>
            <a:ext cx="178321" cy="918773"/>
          </a:xfrm>
          <a:prstGeom prst="leftBrace">
            <a:avLst/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中かっこ 26"/>
          <p:cNvSpPr/>
          <p:nvPr/>
        </p:nvSpPr>
        <p:spPr>
          <a:xfrm rot="-5400000">
            <a:off x="5754774" y="5848916"/>
            <a:ext cx="174008" cy="997275"/>
          </a:xfrm>
          <a:prstGeom prst="leftBrace">
            <a:avLst/>
          </a:prstGeom>
          <a:ln w="127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09640" y="6358349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66FF"/>
                </a:solidFill>
              </a:rPr>
              <a:t>“Natural-parity” (NP) contribution</a:t>
            </a:r>
            <a:br>
              <a:rPr lang="en-US" altLang="ja-JP" sz="1400" dirty="0" smtClean="0">
                <a:solidFill>
                  <a:srgbClr val="0066FF"/>
                </a:solidFill>
              </a:rPr>
            </a:br>
            <a:r>
              <a:rPr lang="en-US" altLang="ja-JP" sz="1400" dirty="0" smtClean="0">
                <a:solidFill>
                  <a:srgbClr val="0066FF"/>
                </a:solidFill>
              </a:rPr>
              <a:t>  to </a:t>
            </a:r>
            <a:r>
              <a:rPr lang="en-US" altLang="ja-JP" sz="1400" dirty="0" err="1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1400" i="1" dirty="0" err="1" smtClean="0">
                <a:solidFill>
                  <a:srgbClr val="0066FF"/>
                </a:solidFill>
              </a:rPr>
              <a:t>p</a:t>
            </a:r>
            <a:r>
              <a:rPr lang="en-US" altLang="ja-JP" sz="1400" dirty="0" smtClean="0">
                <a:solidFill>
                  <a:srgbClr val="0066FF"/>
                </a:solidFill>
              </a:rPr>
              <a:t> data</a:t>
            </a:r>
            <a:endParaRPr kumimoji="1" lang="ja-JP" altLang="en-US" sz="1400" dirty="0">
              <a:solidFill>
                <a:srgbClr val="0066FF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292049" y="3510743"/>
            <a:ext cx="63423" cy="634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325976" y="3433334"/>
            <a:ext cx="8377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/>
              <a:t>LEPS (2005)</a:t>
            </a:r>
            <a:endParaRPr kumimoji="1" lang="ja-JP" altLang="en-US" b="1" dirty="0"/>
          </a:p>
        </p:txBody>
      </p:sp>
      <p:sp>
        <p:nvSpPr>
          <p:cNvPr id="21" name="円/楕円 20"/>
          <p:cNvSpPr/>
          <p:nvPr/>
        </p:nvSpPr>
        <p:spPr>
          <a:xfrm>
            <a:off x="8287972" y="3689941"/>
            <a:ext cx="72245" cy="7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330096" y="3607409"/>
            <a:ext cx="8377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/>
              <a:t>Old data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5516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71262" y="1570008"/>
                <a:ext cx="8075771" cy="4351337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kumimoji="1" lang="en-US" altLang="ja-JP" dirty="0" smtClean="0"/>
                  <a:t> </a:t>
                </a:r>
                <a:r>
                  <a:rPr kumimoji="1" lang="en-US" altLang="ja-JP" sz="1800" dirty="0" smtClean="0"/>
                  <a:t>To evaluat</a:t>
                </a:r>
                <a:r>
                  <a:rPr lang="en-US" altLang="ja-JP" sz="1800" dirty="0" smtClean="0"/>
                  <a:t>e </a:t>
                </a:r>
                <a:r>
                  <a:rPr lang="en-US" altLang="ja-JP" sz="1800" b="1" dirty="0" smtClean="0">
                    <a:solidFill>
                      <a:schemeClr val="accent1"/>
                    </a:solidFill>
                  </a:rPr>
                  <a:t>“</a:t>
                </a:r>
                <a:r>
                  <a:rPr lang="en-US" altLang="ja-JP" sz="1800" b="1" dirty="0" smtClean="0">
                    <a:solidFill>
                      <a:schemeClr val="accent1"/>
                    </a:solidFill>
                    <a:effectLst/>
                  </a:rPr>
                  <a:t>NP contribution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ja-JP" sz="1800" b="1" i="1" smtClean="0">
                                <a:solidFill>
                                  <a:schemeClr val="accent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ja-JP" sz="18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8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ja-JP" altLang="en-US" sz="18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num>
                              <m:den>
                                <m:r>
                                  <a:rPr lang="en-US" altLang="ja-JP" sz="1800" b="1" i="1" smtClean="0">
                                    <a:solidFill>
                                      <a:schemeClr val="accent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𝒅𝒕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ja-JP" altLang="en-US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ja-JP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ja-JP" sz="1800" b="1" i="1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ja-JP" sz="1800" b="1" i="0" smtClean="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bSup>
                  </m:oMath>
                </a14:m>
                <a:r>
                  <a:rPr lang="en-US" altLang="ja-JP" sz="1800" b="1" dirty="0" smtClean="0">
                    <a:solidFill>
                      <a:schemeClr val="accent1"/>
                    </a:solidFill>
                    <a:effectLst/>
                  </a:rPr>
                  <a:t> to low-energy </a:t>
                </a:r>
                <a:r>
                  <a:rPr lang="en-US" altLang="ja-JP" sz="1800" b="1" dirty="0" err="1" smtClean="0">
                    <a:solidFill>
                      <a:schemeClr val="accent1"/>
                    </a:solidFill>
                    <a:effectLst/>
                    <a:latin typeface="Symbol" panose="05050102010706020507" pitchFamily="18" charset="2"/>
                  </a:rPr>
                  <a:t>g</a:t>
                </a:r>
                <a:r>
                  <a:rPr lang="en-US" altLang="ja-JP" sz="1800" b="1" i="1" dirty="0" err="1" smtClean="0">
                    <a:solidFill>
                      <a:schemeClr val="accent1"/>
                    </a:solidFill>
                    <a:effectLst/>
                  </a:rPr>
                  <a:t>p</a:t>
                </a:r>
                <a:r>
                  <a:rPr lang="en-US" altLang="ja-JP" sz="1800" b="1" dirty="0" smtClean="0">
                    <a:solidFill>
                      <a:schemeClr val="accent1"/>
                    </a:solidFill>
                    <a:effectLst/>
                  </a:rPr>
                  <a:t> data”</a:t>
                </a:r>
                <a:r>
                  <a:rPr lang="en-US" altLang="ja-JP" sz="1800" dirty="0" smtClean="0"/>
                  <a:t>, </a:t>
                </a:r>
                <a:br>
                  <a:rPr lang="en-US" altLang="ja-JP" sz="1800" dirty="0" smtClean="0"/>
                </a:br>
                <a:r>
                  <a:rPr lang="en-US" altLang="ja-JP" sz="1800" dirty="0" smtClean="0"/>
                  <a:t> three models were constructed: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endParaRPr lang="en-US" altLang="ja-JP" dirty="0" smtClean="0"/>
              </a:p>
              <a:p>
                <a:pPr>
                  <a:buFont typeface="Wingdings" panose="05000000000000000000" pitchFamily="2" charset="2"/>
                  <a:buChar char="n"/>
                </a:pPr>
                <a:endParaRPr lang="en-US" altLang="ja-JP" dirty="0"/>
              </a:p>
              <a:p>
                <a:pPr>
                  <a:buFont typeface="Wingdings" panose="05000000000000000000" pitchFamily="2" charset="2"/>
                  <a:buChar char="n"/>
                </a:pPr>
                <a:endParaRPr lang="en-US" altLang="ja-JP" dirty="0" smtClean="0"/>
              </a:p>
              <a:p>
                <a:pPr>
                  <a:buFont typeface="Wingdings" panose="05000000000000000000" pitchFamily="2" charset="2"/>
                  <a:buChar char="n"/>
                </a:pPr>
                <a:endParaRPr lang="en-US" altLang="ja-JP" dirty="0"/>
              </a:p>
              <a:p>
                <a:pPr>
                  <a:buFont typeface="Wingdings" panose="05000000000000000000" pitchFamily="2" charset="2"/>
                  <a:buChar char="n"/>
                </a:pPr>
                <a:endParaRPr lang="en-US" altLang="ja-JP" dirty="0" smtClean="0"/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ja-JP" dirty="0" smtClean="0"/>
                  <a:t> “Overall strengths” of these models were determined from </a:t>
                </a:r>
                <a:r>
                  <a:rPr lang="en-US" altLang="ja-JP" baseline="30000" dirty="0" smtClean="0">
                    <a:solidFill>
                      <a:srgbClr val="0066FF"/>
                    </a:solidFill>
                  </a:rPr>
                  <a:t>4</a:t>
                </a:r>
                <a:r>
                  <a:rPr lang="en-US" altLang="ja-JP" dirty="0" smtClean="0">
                    <a:solidFill>
                      <a:srgbClr val="0066FF"/>
                    </a:solidFill>
                  </a:rPr>
                  <a:t>He </a:t>
                </a:r>
                <a:br>
                  <a:rPr lang="en-US" altLang="ja-JP" dirty="0" smtClean="0">
                    <a:solidFill>
                      <a:srgbClr val="0066FF"/>
                    </a:solidFill>
                  </a:rPr>
                </a:br>
                <a:r>
                  <a:rPr lang="en-US" altLang="ja-JP" dirty="0" smtClean="0">
                    <a:solidFill>
                      <a:srgbClr val="0066FF"/>
                    </a:solidFill>
                  </a:rPr>
                  <a:t> data</a:t>
                </a:r>
                <a:r>
                  <a:rPr lang="en-US" altLang="ja-JP" dirty="0" smtClean="0"/>
                  <a:t> using a relation: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262" y="1570008"/>
                <a:ext cx="8075771" cy="4351337"/>
              </a:xfrm>
              <a:blipFill rotWithShape="0">
                <a:blip r:embed="rId2"/>
                <a:stretch>
                  <a:fillRect l="-302" t="-9116" r="-6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06979" y="2315741"/>
                <a:ext cx="5286022" cy="235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Ø"/>
                </a:pPr>
                <a:r>
                  <a:rPr kumimoji="1" lang="en-US" altLang="ja-JP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Model-1</a:t>
                </a:r>
                <a:r>
                  <a:rPr kumimoji="1"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a simple </a:t>
                </a:r>
                <a:r>
                  <a:rPr kumimoji="1" lang="en-US" altLang="ja-JP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Pomeron</a:t>
                </a:r>
                <a:r>
                  <a:rPr kumimoji="1"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model.</a:t>
                </a:r>
              </a:p>
              <a:p>
                <a:pPr>
                  <a:buClr>
                    <a:schemeClr val="accent1"/>
                  </a:buClr>
                </a:pPr>
                <a:endParaRPr kumimoji="1" lang="en-US" altLang="ja-JP" sz="1600" dirty="0" smtClean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Ø"/>
                </a:pPr>
                <a:endParaRPr lang="en-US" altLang="ja-JP" sz="1600" dirty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Ø"/>
                </a:pPr>
                <a:endParaRPr kumimoji="1" lang="en-US" altLang="ja-JP" sz="1600" dirty="0" smtClean="0"/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Ø"/>
                </a:pPr>
                <a:r>
                  <a:rPr lang="en-US" altLang="ja-JP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Model-2:</a:t>
                </a:r>
                <a:r>
                  <a:rPr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 conventional </a:t>
                </a:r>
                <a:r>
                  <a:rPr lang="en-US" altLang="ja-JP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Pomeron</a:t>
                </a:r>
                <a:r>
                  <a:rPr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model.</a:t>
                </a:r>
                <a:br>
                  <a:rPr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          (</a:t>
                </a:r>
                <a:r>
                  <a:rPr lang="en-US" altLang="ja-JP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Titov</a:t>
                </a:r>
                <a:r>
                  <a:rPr lang="en-US" altLang="ja-JP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ja-JP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et al</a:t>
                </a:r>
                <a:r>
                  <a:rPr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., PRC67(2003)065205 )</a:t>
                </a: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Ø"/>
                </a:pPr>
                <a:endParaRPr kumimoji="1" lang="en-US" altLang="ja-JP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indent="-285750">
                  <a:buClr>
                    <a:schemeClr val="accent1"/>
                  </a:buClr>
                  <a:buFont typeface="Wingdings" panose="05000000000000000000" pitchFamily="2" charset="2"/>
                  <a:buChar char="Ø"/>
                </a:pPr>
                <a:r>
                  <a:rPr kumimoji="1" lang="en-US" altLang="ja-JP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Model-3:</a:t>
                </a:r>
                <a:r>
                  <a:rPr kumimoji="1"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threshold</a:t>
                </a:r>
                <a:r>
                  <a:rPr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enhancement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ja-JP" sz="16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ja-JP" sz="160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ja-JP" altLang="en-US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en-US" altLang="ja-JP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ja-JP" altLang="en-US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ja-JP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ja-JP" sz="1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NP</m:t>
                        </m:r>
                      </m:sup>
                    </m:sSubSup>
                  </m:oMath>
                </a14:m>
                <a:r>
                  <a:rPr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br>
                  <a:rPr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            (e.g.; daughter </a:t>
                </a:r>
                <a:r>
                  <a:rPr lang="en-US" altLang="ja-JP" sz="1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Pomeron</a:t>
                </a:r>
                <a:r>
                  <a:rPr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exchange)</a:t>
                </a:r>
                <a:endParaRPr kumimoji="1" lang="ja-JP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9" y="2315741"/>
                <a:ext cx="5286022" cy="2359428"/>
              </a:xfrm>
              <a:prstGeom prst="rect">
                <a:avLst/>
              </a:prstGeom>
              <a:blipFill rotWithShape="0">
                <a:blip r:embed="rId3"/>
                <a:stretch>
                  <a:fillRect l="-461" t="-775" b="-12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910949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Models for natural-parity (NP) contribution to low-energy </a:t>
            </a:r>
            <a:r>
              <a:rPr lang="en-US" altLang="ja-JP" sz="3200" dirty="0" err="1" smtClean="0">
                <a:latin typeface="Symbol" panose="05050102010706020507" pitchFamily="18" charset="2"/>
              </a:rPr>
              <a:t>g</a:t>
            </a:r>
            <a:r>
              <a:rPr lang="en-US" altLang="ja-JP" sz="3200" i="1" dirty="0" err="1" smtClean="0"/>
              <a:t>p</a:t>
            </a:r>
            <a:r>
              <a:rPr lang="en-US" altLang="ja-JP" sz="3200" dirty="0" smtClean="0"/>
              <a:t> data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右中かっこ 5"/>
          <p:cNvSpPr/>
          <p:nvPr/>
        </p:nvSpPr>
        <p:spPr>
          <a:xfrm>
            <a:off x="6090270" y="2315741"/>
            <a:ext cx="214009" cy="1526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89900" y="4032101"/>
            <a:ext cx="235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Pomeron</a:t>
            </a:r>
            <a:r>
              <a:rPr lang="en-US" altLang="ja-JP" dirty="0" smtClean="0"/>
              <a:t> +</a:t>
            </a:r>
            <a:br>
              <a:rPr lang="en-US" altLang="ja-JP" dirty="0" smtClean="0"/>
            </a:br>
            <a:r>
              <a:rPr lang="en-US" altLang="ja-JP" b="1" dirty="0" smtClean="0">
                <a:solidFill>
                  <a:srgbClr val="0066FF"/>
                </a:solidFill>
              </a:rPr>
              <a:t>“additional NP”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8" name="右中かっこ 7"/>
          <p:cNvSpPr/>
          <p:nvPr/>
        </p:nvSpPr>
        <p:spPr>
          <a:xfrm>
            <a:off x="6075423" y="4079766"/>
            <a:ext cx="207034" cy="5510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9900" y="2894512"/>
            <a:ext cx="223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“Pure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Pomeron</a:t>
            </a:r>
            <a:r>
              <a:rPr lang="en-US" altLang="ja-JP" b="1" dirty="0" smtClean="0">
                <a:solidFill>
                  <a:srgbClr val="FF0000"/>
                </a:solidFill>
              </a:rPr>
              <a:t>”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12605" y="5546396"/>
                <a:ext cx="3688702" cy="715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kumimoji="1" lang="en-US" altLang="ja-JP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i="1" smtClean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ja-JP" altLang="en-US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ja-JP" altLang="en-US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b="0" i="1" baseline="3000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He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=16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ja-JP" alt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ja-JP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NP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605" y="5546396"/>
                <a:ext cx="3688702" cy="715004"/>
              </a:xfrm>
              <a:prstGeom prst="rect">
                <a:avLst/>
              </a:prstGeom>
              <a:blipFill rotWithShape="0">
                <a:blip r:embed="rId4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2432649" y="6383548"/>
            <a:ext cx="983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aseline="30000" dirty="0" smtClean="0">
                <a:solidFill>
                  <a:srgbClr val="0066FF"/>
                </a:solidFill>
              </a:rPr>
              <a:t>4</a:t>
            </a:r>
            <a:r>
              <a:rPr kumimoji="1" lang="en-US" altLang="ja-JP" sz="1400" dirty="0" smtClean="0">
                <a:solidFill>
                  <a:srgbClr val="0066FF"/>
                </a:solidFill>
              </a:rPr>
              <a:t>He data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21313" y="6334780"/>
            <a:ext cx="16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NP contribution </a:t>
            </a:r>
            <a:r>
              <a:rPr lang="en-US" altLang="ja-JP" sz="1400" dirty="0" smtClean="0">
                <a:solidFill>
                  <a:srgbClr val="FF0000"/>
                </a:solidFill>
              </a:rPr>
              <a:t>to proton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data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951485" y="2649162"/>
                <a:ext cx="1800172" cy="640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6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kumimoji="1" lang="en-US" altLang="ja-JP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6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ja-JP" alt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ja-JP" altLang="en-US" sz="16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NP</m:t>
                          </m:r>
                        </m:sup>
                      </m:sSubSup>
                      <m:r>
                        <a:rPr kumimoji="1" lang="en-US" altLang="ja-JP" sz="16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16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6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160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160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485" y="2649162"/>
                <a:ext cx="1800172" cy="6405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881166" y="2789200"/>
                <a:ext cx="2281522" cy="3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ja-JP" altLang="en-US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1"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ja-JP" altLang="en-US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kumimoji="1" lang="en-US" altLang="ja-JP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CM momenta)</a:t>
                </a:r>
                <a:endPara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166" y="2789200"/>
                <a:ext cx="2281522" cy="360483"/>
              </a:xfrm>
              <a:prstGeom prst="rect">
                <a:avLst/>
              </a:prstGeom>
              <a:blipFill rotWithShape="0">
                <a:blip r:embed="rId6"/>
                <a:stretch>
                  <a:fillRect l="-1604" t="-6780" r="-267" b="-135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1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150104"/>
            <a:ext cx="7269480" cy="54001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Fit to </a:t>
            </a:r>
            <a:r>
              <a:rPr kumimoji="1" lang="en-US" altLang="ja-JP" baseline="30000" dirty="0" smtClean="0"/>
              <a:t>4</a:t>
            </a:r>
            <a:r>
              <a:rPr kumimoji="1" lang="en-US" altLang="ja-JP" dirty="0" smtClean="0"/>
              <a:t>He data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8614" y="5037967"/>
            <a:ext cx="6782864" cy="15218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dirty="0" smtClean="0"/>
              <a:t> Based on the fit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, </a:t>
            </a:r>
            <a:r>
              <a:rPr kumimoji="1" lang="en-US" altLang="ja-JP" dirty="0" smtClean="0">
                <a:solidFill>
                  <a:srgbClr val="0066FF"/>
                </a:solidFill>
              </a:rPr>
              <a:t>model-3 is preferable</a:t>
            </a:r>
            <a:r>
              <a:rPr kumimoji="1" lang="en-US" altLang="ja-JP" dirty="0" smtClean="0"/>
              <a:t>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/>
              <a:t> </a:t>
            </a:r>
            <a:r>
              <a:rPr lang="en-US" altLang="ja-JP" dirty="0" smtClean="0"/>
              <a:t>But, all the models describe the data fairly well!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r>
              <a:rPr lang="en-US" altLang="ja-JP" dirty="0" smtClean="0">
                <a:ea typeface="メイリオ" panose="020B0604030504040204" pitchFamily="50" charset="-128"/>
                <a:cs typeface="メイリオ" panose="020B0604030504040204" pitchFamily="50" charset="-128"/>
              </a:rPr>
              <a:t>→ all the models are </a:t>
            </a:r>
            <a:r>
              <a:rPr lang="en-US" altLang="ja-JP" dirty="0" smtClean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treated “</a:t>
            </a:r>
            <a:r>
              <a:rPr lang="en-US" altLang="ja-JP" dirty="0" err="1" smtClean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eqaualy</a:t>
            </a:r>
            <a:r>
              <a:rPr lang="en-US" altLang="ja-JP" dirty="0" smtClean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” </a:t>
            </a:r>
            <a:r>
              <a:rPr lang="en-US" altLang="ja-JP" dirty="0" smtClean="0">
                <a:ea typeface="メイリオ" panose="020B0604030504040204" pitchFamily="50" charset="-128"/>
                <a:cs typeface="メイリオ" panose="020B0604030504040204" pitchFamily="50" charset="-128"/>
              </a:rPr>
              <a:t>hereafter.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359992" y="726136"/>
            <a:ext cx="7244375" cy="4025511"/>
            <a:chOff x="-414961" y="503605"/>
            <a:chExt cx="9789695" cy="543987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08263"/>
              <a:ext cx="9144000" cy="4738855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734" y="5119051"/>
              <a:ext cx="9144000" cy="824429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14961" y="503605"/>
              <a:ext cx="426509" cy="3916680"/>
            </a:xfrm>
            <a:prstGeom prst="rect">
              <a:avLst/>
            </a:prstGeom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7073614" y="2010881"/>
            <a:ext cx="2050177" cy="14600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73615" y="1991674"/>
            <a:ext cx="96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c</a:t>
            </a:r>
            <a:r>
              <a:rPr kumimoji="1" lang="en-US" altLang="ja-JP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kumimoji="1"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ndf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54688" y="2339219"/>
            <a:ext cx="187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66FF"/>
                </a:solidFill>
              </a:rPr>
              <a:t>48.5/5</a:t>
            </a:r>
            <a:r>
              <a:rPr kumimoji="1" lang="en-US" altLang="ja-JP" dirty="0" smtClean="0"/>
              <a:t> (model-1)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47602" y="2696256"/>
            <a:ext cx="190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66FF"/>
                </a:solidFill>
              </a:rPr>
              <a:t>39</a:t>
            </a:r>
            <a:r>
              <a:rPr kumimoji="1" lang="en-US" altLang="ja-JP" dirty="0" smtClean="0">
                <a:solidFill>
                  <a:srgbClr val="0066FF"/>
                </a:solidFill>
              </a:rPr>
              <a:t>.5/5</a:t>
            </a:r>
            <a:r>
              <a:rPr kumimoji="1" lang="en-US" altLang="ja-JP" dirty="0" smtClean="0"/>
              <a:t> (model-2)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53083" y="3024744"/>
            <a:ext cx="189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66FF"/>
                </a:solidFill>
              </a:rPr>
              <a:t>10</a:t>
            </a:r>
            <a:r>
              <a:rPr kumimoji="1" lang="en-US" altLang="ja-JP" dirty="0" smtClean="0">
                <a:solidFill>
                  <a:srgbClr val="0066FF"/>
                </a:solidFill>
              </a:rPr>
              <a:t>.2/5</a:t>
            </a:r>
            <a:r>
              <a:rPr kumimoji="1" lang="en-US" altLang="ja-JP" dirty="0" smtClean="0"/>
              <a:t> (model-3)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39678" y="959186"/>
            <a:ext cx="2799471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2400" b="1" dirty="0" smtClean="0">
                <a:solidFill>
                  <a:srgbClr val="0066FF"/>
                </a:solidFill>
              </a:rPr>
              <a:t> + </a:t>
            </a:r>
            <a:r>
              <a:rPr kumimoji="1" lang="en-US" altLang="ja-JP" sz="2400" b="1" baseline="30000" dirty="0" smtClean="0">
                <a:solidFill>
                  <a:srgbClr val="0066FF"/>
                </a:solidFill>
              </a:rPr>
              <a:t>4</a:t>
            </a:r>
            <a:r>
              <a:rPr kumimoji="1" lang="en-US" altLang="ja-JP" sz="2400" b="1" dirty="0" smtClean="0">
                <a:solidFill>
                  <a:srgbClr val="0066FF"/>
                </a:solidFill>
              </a:rPr>
              <a:t>He </a:t>
            </a:r>
            <a:r>
              <a:rPr kumimoji="1" lang="en-US" altLang="ja-JP" sz="2400" b="1" dirty="0" smtClean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kumimoji="1" lang="en-US" altLang="ja-JP" sz="2400" b="1" dirty="0" smtClean="0">
                <a:solidFill>
                  <a:srgbClr val="0066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kumimoji="1" lang="en-US" altLang="ja-JP" sz="24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 + </a:t>
            </a:r>
            <a:r>
              <a:rPr kumimoji="1" lang="en-US" altLang="ja-JP" sz="2400" b="1" baseline="30000" dirty="0" smtClean="0">
                <a:solidFill>
                  <a:srgbClr val="0066FF"/>
                </a:solidFill>
                <a:sym typeface="Wingdings" panose="05000000000000000000" pitchFamily="2" charset="2"/>
              </a:rPr>
              <a:t>4</a:t>
            </a:r>
            <a:r>
              <a:rPr kumimoji="1" lang="en-US" altLang="ja-JP" sz="24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He</a:t>
            </a:r>
            <a:endParaRPr kumimoji="1" lang="ja-JP" altLang="en-US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383367" y="603855"/>
            <a:ext cx="6353224" cy="3422355"/>
            <a:chOff x="41201" y="846209"/>
            <a:chExt cx="10792558" cy="581374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6769" y="846209"/>
              <a:ext cx="9756990" cy="5813741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966" y="3570453"/>
              <a:ext cx="639765" cy="2071370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045" y="2108688"/>
              <a:ext cx="319883" cy="46228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01" y="1090217"/>
              <a:ext cx="568680" cy="3973831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81090"/>
            <a:ext cx="7269480" cy="548640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 smtClean="0"/>
              <a:t>NP contribution to low-energy </a:t>
            </a:r>
            <a:r>
              <a:rPr kumimoji="1" lang="en-US" altLang="ja-JP" sz="3200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sz="3200" dirty="0" err="1" smtClean="0"/>
              <a:t>p</a:t>
            </a:r>
            <a:r>
              <a:rPr kumimoji="1" lang="en-US" altLang="ja-JP" sz="3200" dirty="0" smtClean="0"/>
              <a:t> data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0886" y="3928970"/>
            <a:ext cx="6446520" cy="2690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800" b="1" dirty="0" smtClean="0"/>
              <a:t>Models-1 and 2 (</a:t>
            </a:r>
            <a:r>
              <a:rPr kumimoji="1" lang="en-US" altLang="ja-JP" sz="1800" b="1" dirty="0" smtClean="0">
                <a:solidFill>
                  <a:srgbClr val="FF0000"/>
                </a:solidFill>
              </a:rPr>
              <a:t>Pure </a:t>
            </a:r>
            <a:r>
              <a:rPr kumimoji="1" lang="en-US" altLang="ja-JP" sz="1800" b="1" dirty="0" err="1" smtClean="0">
                <a:solidFill>
                  <a:srgbClr val="FF0000"/>
                </a:solidFill>
              </a:rPr>
              <a:t>Pomeron</a:t>
            </a:r>
            <a:r>
              <a:rPr kumimoji="1" lang="en-US" altLang="ja-JP" sz="1800" b="1" dirty="0" smtClean="0"/>
              <a:t>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1600" dirty="0"/>
              <a:t> </a:t>
            </a:r>
            <a:r>
              <a:rPr lang="en-US" altLang="ja-JP" sz="1600" dirty="0" smtClean="0">
                <a:solidFill>
                  <a:srgbClr val="0066FF"/>
                </a:solidFill>
              </a:rPr>
              <a:t>Slightly above</a:t>
            </a:r>
            <a:r>
              <a:rPr lang="en-US" altLang="ja-JP" sz="1600" dirty="0" smtClean="0"/>
              <a:t> the data for </a:t>
            </a:r>
            <a:r>
              <a:rPr lang="en-US" altLang="ja-JP" sz="1600" dirty="0" err="1" smtClean="0">
                <a:solidFill>
                  <a:srgbClr val="0066FF"/>
                </a:solidFill>
              </a:rPr>
              <a:t>E</a:t>
            </a:r>
            <a:r>
              <a:rPr lang="en-US" altLang="ja-JP" sz="1600" baseline="-25000" dirty="0" err="1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1600" dirty="0" smtClean="0">
                <a:solidFill>
                  <a:srgbClr val="0066FF"/>
                </a:solidFill>
              </a:rPr>
              <a:t> &gt; 2.4 GeV</a:t>
            </a:r>
            <a:r>
              <a:rPr lang="en-US" altLang="ja-JP" sz="1600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1600" dirty="0" smtClean="0"/>
              <a:t> </a:t>
            </a:r>
            <a:r>
              <a:rPr kumimoji="1" lang="en-US" altLang="ja-JP" sz="1600" dirty="0" smtClean="0">
                <a:solidFill>
                  <a:srgbClr val="0066FF"/>
                </a:solidFill>
              </a:rPr>
              <a:t>20–30% unnatural-parity (UP)</a:t>
            </a:r>
            <a:r>
              <a:rPr kumimoji="1" lang="en-US" altLang="ja-JP" sz="1600" dirty="0" smtClean="0"/>
              <a:t> contribution.</a:t>
            </a:r>
            <a:endParaRPr lang="en-US" altLang="ja-JP" sz="1600" dirty="0"/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800" b="1" dirty="0" smtClean="0"/>
              <a:t>Model-3 (</a:t>
            </a:r>
            <a:r>
              <a:rPr kumimoji="1" lang="en-US" altLang="ja-JP" sz="1800" b="1" dirty="0" err="1" smtClean="0">
                <a:solidFill>
                  <a:srgbClr val="FF0000"/>
                </a:solidFill>
              </a:rPr>
              <a:t>Pomeron</a:t>
            </a:r>
            <a:r>
              <a:rPr kumimoji="1" lang="en-US" altLang="ja-JP" sz="1800" b="1" dirty="0" smtClean="0"/>
              <a:t> + </a:t>
            </a:r>
            <a:r>
              <a:rPr kumimoji="1" lang="en-US" altLang="ja-JP" sz="1800" b="1" dirty="0" smtClean="0">
                <a:solidFill>
                  <a:srgbClr val="0066FF"/>
                </a:solidFill>
              </a:rPr>
              <a:t>additional NP</a:t>
            </a:r>
            <a:r>
              <a:rPr kumimoji="1" lang="en-US" altLang="ja-JP" sz="1800" b="1" dirty="0" smtClean="0"/>
              <a:t>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solidFill>
                  <a:srgbClr val="0066FF"/>
                </a:solidFill>
              </a:rPr>
              <a:t> Below</a:t>
            </a:r>
            <a:r>
              <a:rPr lang="en-US" altLang="ja-JP" sz="1600" dirty="0" smtClean="0"/>
              <a:t> the data for </a:t>
            </a:r>
            <a:r>
              <a:rPr lang="en-US" altLang="ja-JP" sz="1600" dirty="0" err="1" smtClean="0"/>
              <a:t>E</a:t>
            </a:r>
            <a:r>
              <a:rPr lang="en-US" altLang="ja-JP" sz="1600" baseline="-25000" dirty="0" err="1" smtClean="0">
                <a:latin typeface="Symbol" panose="05050102010706020507" pitchFamily="18" charset="2"/>
              </a:rPr>
              <a:t>g</a:t>
            </a:r>
            <a:r>
              <a:rPr lang="en-US" altLang="ja-JP" sz="1600" dirty="0" smtClean="0"/>
              <a:t> &gt; 1.9 GeV </a:t>
            </a:r>
            <a:r>
              <a:rPr lang="en-US" altLang="ja-JP" sz="1600" dirty="0" smtClean="0">
                <a:solidFill>
                  <a:srgbClr val="0066FF"/>
                </a:solidFill>
              </a:rPr>
              <a:t>by ~ 20%</a:t>
            </a:r>
            <a:r>
              <a:rPr lang="en-US" altLang="ja-JP" sz="1600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solidFill>
                  <a:srgbClr val="0066FF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 ~ 20% of the UP </a:t>
            </a:r>
            <a:r>
              <a:rPr lang="en-US" altLang="ja-JP" sz="1600" dirty="0" smtClean="0">
                <a:ea typeface="メイリオ" panose="020B0604030504040204" pitchFamily="50" charset="-128"/>
                <a:cs typeface="メイリオ" panose="020B0604030504040204" pitchFamily="50" charset="-128"/>
              </a:rPr>
              <a:t>contribution.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250" y="1149464"/>
            <a:ext cx="1954838" cy="1466850"/>
          </a:xfrm>
          <a:prstGeom prst="rect">
            <a:avLst/>
          </a:prstGeom>
        </p:spPr>
      </p:pic>
      <p:sp>
        <p:nvSpPr>
          <p:cNvPr id="12" name="右中かっこ 11"/>
          <p:cNvSpPr/>
          <p:nvPr/>
        </p:nvSpPr>
        <p:spPr>
          <a:xfrm>
            <a:off x="5383640" y="4262936"/>
            <a:ext cx="212618" cy="605490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28469" y="4229100"/>
            <a:ext cx="1811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Destructive interference!!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2337" y="5934670"/>
            <a:ext cx="7757482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“Destructive interference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btwn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Pomeron</a:t>
            </a:r>
            <a:r>
              <a:rPr lang="en-US" altLang="ja-JP" b="1" dirty="0" smtClean="0">
                <a:solidFill>
                  <a:srgbClr val="FF0000"/>
                </a:solidFill>
              </a:rPr>
              <a:t> and UP exchanges” </a:t>
            </a:r>
            <a:r>
              <a:rPr lang="en-US" altLang="ja-JP" b="1" dirty="0" smtClean="0"/>
              <a:t>or/and </a:t>
            </a:r>
            <a:r>
              <a:rPr lang="en-US" altLang="ja-JP" b="1" dirty="0" smtClean="0">
                <a:solidFill>
                  <a:srgbClr val="FF0000"/>
                </a:solidFill>
              </a:rPr>
              <a:t>“additional NP exchanges beyond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Pomeron</a:t>
            </a:r>
            <a:r>
              <a:rPr lang="en-US" altLang="ja-JP" b="1" dirty="0" smtClean="0">
                <a:solidFill>
                  <a:srgbClr val="FF0000"/>
                </a:solidFill>
              </a:rPr>
              <a:t>” </a:t>
            </a:r>
            <a:r>
              <a:rPr lang="en-US" altLang="ja-JP" b="1" dirty="0" smtClean="0"/>
              <a:t>are needed in </a:t>
            </a:r>
            <a:r>
              <a:rPr lang="en-US" altLang="ja-JP" b="1" dirty="0" err="1" smtClean="0">
                <a:latin typeface="Symbol" panose="05050102010706020507" pitchFamily="18" charset="2"/>
              </a:rPr>
              <a:t>g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 reaction near threshold!!</a:t>
            </a:r>
            <a:endParaRPr kumimoji="1" lang="ja-JP" altLang="en-US" b="1" dirty="0"/>
          </a:p>
        </p:txBody>
      </p:sp>
      <p:sp>
        <p:nvSpPr>
          <p:cNvPr id="16" name="右中かっこ 15"/>
          <p:cNvSpPr/>
          <p:nvPr/>
        </p:nvSpPr>
        <p:spPr>
          <a:xfrm>
            <a:off x="5383640" y="5252582"/>
            <a:ext cx="212618" cy="607709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86320" y="5371769"/>
            <a:ext cx="224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No interference!!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5758070" y="5223786"/>
            <a:ext cx="224286" cy="665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5755212" y="4229100"/>
            <a:ext cx="224286" cy="665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81810" y="749354"/>
            <a:ext cx="207096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2000" b="1" dirty="0" smtClean="0">
                <a:solidFill>
                  <a:srgbClr val="0066FF"/>
                </a:solidFill>
              </a:rPr>
              <a:t> + </a:t>
            </a:r>
            <a:r>
              <a:rPr kumimoji="1" lang="en-US" altLang="ja-JP" sz="2000" b="1" i="1" dirty="0" smtClean="0">
                <a:solidFill>
                  <a:srgbClr val="0066FF"/>
                </a:solidFill>
              </a:rPr>
              <a:t>p</a:t>
            </a:r>
            <a:r>
              <a:rPr kumimoji="1" lang="en-US" altLang="ja-JP" sz="2000" b="1" dirty="0" smtClean="0">
                <a:solidFill>
                  <a:srgbClr val="0066FF"/>
                </a:solidFill>
              </a:rPr>
              <a:t> </a:t>
            </a:r>
            <a:r>
              <a:rPr kumimoji="1" lang="en-US" altLang="ja-JP" sz="2000" b="1" dirty="0" smtClean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kumimoji="1" lang="en-US" altLang="ja-JP" sz="2000" b="1" dirty="0" smtClean="0">
                <a:solidFill>
                  <a:srgbClr val="0066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kumimoji="1" lang="en-US" altLang="ja-JP" sz="20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 + </a:t>
            </a:r>
            <a:r>
              <a:rPr kumimoji="1" lang="en-US" altLang="ja-JP" sz="2000" b="1" i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p</a:t>
            </a:r>
            <a:endParaRPr kumimoji="1" lang="ja-JP" altLang="en-US" sz="2000" b="1" i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173343"/>
            <a:ext cx="7269480" cy="789984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9617" y="1184473"/>
            <a:ext cx="7302749" cy="47933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800" dirty="0" smtClean="0"/>
              <a:t>The decay </a:t>
            </a:r>
            <a:r>
              <a:rPr lang="en-US" altLang="ja-JP" sz="1800" dirty="0" smtClean="0"/>
              <a:t>asymmetry and differential cross section for coherent </a:t>
            </a:r>
            <a:r>
              <a:rPr lang="en-US" altLang="ja-JP" sz="1800" dirty="0" smtClean="0">
                <a:latin typeface="Symbol" panose="05050102010706020507" pitchFamily="18" charset="2"/>
              </a:rPr>
              <a:t>f</a:t>
            </a:r>
            <a:r>
              <a:rPr lang="en-US" altLang="ja-JP" sz="1800" dirty="0" smtClean="0"/>
              <a:t>-</a:t>
            </a:r>
            <a:r>
              <a:rPr lang="en-US" altLang="ja-JP" sz="1800" dirty="0" err="1" smtClean="0"/>
              <a:t>photoproduction</a:t>
            </a:r>
            <a:r>
              <a:rPr lang="en-US" altLang="ja-JP" sz="1800" dirty="0" smtClean="0"/>
              <a:t> from </a:t>
            </a:r>
            <a:r>
              <a:rPr lang="en-US" altLang="ja-JP" sz="1800" baseline="30000" dirty="0" smtClean="0"/>
              <a:t>4</a:t>
            </a:r>
            <a:r>
              <a:rPr lang="en-US" altLang="ja-JP" sz="1800" dirty="0" smtClean="0"/>
              <a:t>He were measured </a:t>
            </a:r>
            <a:r>
              <a:rPr lang="en-US" altLang="ja-JP" sz="1800" dirty="0" smtClean="0">
                <a:solidFill>
                  <a:srgbClr val="0066FF"/>
                </a:solidFill>
              </a:rPr>
              <a:t>for the first time </a:t>
            </a:r>
            <a:r>
              <a:rPr lang="en-US" altLang="ja-JP" sz="1800" dirty="0" smtClean="0"/>
              <a:t>at forward angles near threshold.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 smtClean="0">
                <a:solidFill>
                  <a:srgbClr val="0066FF"/>
                </a:solidFill>
              </a:rPr>
              <a:t>The target quantum numbers (</a:t>
            </a:r>
            <a:r>
              <a:rPr lang="en-US" altLang="ja-JP" sz="1800" i="1" dirty="0" smtClean="0">
                <a:solidFill>
                  <a:srgbClr val="0066FF"/>
                </a:solidFill>
              </a:rPr>
              <a:t>J</a:t>
            </a:r>
            <a:r>
              <a:rPr lang="en-US" altLang="ja-JP" sz="1800" i="1" baseline="30000" dirty="0" smtClean="0">
                <a:solidFill>
                  <a:srgbClr val="0066FF"/>
                </a:solidFill>
              </a:rPr>
              <a:t>P</a:t>
            </a:r>
            <a:r>
              <a:rPr lang="en-US" altLang="ja-JP" sz="1800" dirty="0" smtClean="0">
                <a:solidFill>
                  <a:srgbClr val="0066FF"/>
                </a:solidFill>
              </a:rPr>
              <a:t> = 0+) </a:t>
            </a:r>
            <a:r>
              <a:rPr lang="en-US" altLang="ja-JP" sz="1800" dirty="0" smtClean="0"/>
              <a:t>completely eliminate the unnatural-parity (UP) contribution.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 smtClean="0"/>
              <a:t>The measurement of the decay asymmetry demonstrates </a:t>
            </a:r>
            <a:r>
              <a:rPr lang="en-US" altLang="ja-JP" sz="1800" dirty="0" smtClean="0">
                <a:solidFill>
                  <a:srgbClr val="0066FF"/>
                </a:solidFill>
              </a:rPr>
              <a:t>a strong dominance (&gt;94%) of natural-parity (NP) contribution</a:t>
            </a:r>
            <a:r>
              <a:rPr lang="en-US" altLang="ja-JP" sz="1800" dirty="0" smtClean="0"/>
              <a:t>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 smtClean="0"/>
              <a:t>Using the </a:t>
            </a:r>
            <a:r>
              <a:rPr lang="en-US" altLang="ja-JP" sz="1800" baseline="30000" dirty="0" smtClean="0"/>
              <a:t>4</a:t>
            </a:r>
            <a:r>
              <a:rPr lang="en-US" altLang="ja-JP" sz="1800" dirty="0" smtClean="0"/>
              <a:t>He cross section data, </a:t>
            </a:r>
            <a:r>
              <a:rPr lang="en-US" altLang="ja-JP" sz="1800" dirty="0"/>
              <a:t>t</a:t>
            </a:r>
            <a:r>
              <a:rPr kumimoji="1" lang="en-US" altLang="ja-JP" sz="1800" dirty="0" smtClean="0"/>
              <a:t>he NP contribution to low-energy </a:t>
            </a:r>
            <a:r>
              <a:rPr kumimoji="1" lang="en-US" altLang="ja-JP" sz="1800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sz="1800" dirty="0" err="1" smtClean="0"/>
              <a:t>p</a:t>
            </a:r>
            <a:r>
              <a:rPr kumimoji="1" lang="en-US" altLang="ja-JP" sz="1800" dirty="0" smtClean="0"/>
              <a:t> data was evaluated through the models.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 smtClean="0"/>
              <a:t>The comparison to available low-energy </a:t>
            </a:r>
            <a:r>
              <a:rPr lang="en-US" altLang="ja-JP" sz="1800" dirty="0" err="1" smtClean="0">
                <a:latin typeface="Symbol" panose="05050102010706020507" pitchFamily="18" charset="2"/>
              </a:rPr>
              <a:t>g</a:t>
            </a:r>
            <a:r>
              <a:rPr lang="en-US" altLang="ja-JP" sz="1800" dirty="0" err="1" smtClean="0"/>
              <a:t>p</a:t>
            </a:r>
            <a:r>
              <a:rPr lang="en-US" altLang="ja-JP" sz="1800" dirty="0" smtClean="0"/>
              <a:t> data suggests; </a:t>
            </a:r>
            <a:r>
              <a:rPr lang="en-US" altLang="ja-JP" sz="1800" dirty="0" smtClean="0">
                <a:solidFill>
                  <a:srgbClr val="FF0000"/>
                </a:solidFill>
              </a:rPr>
              <a:t>“Destructive interference between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Pomeron</a:t>
            </a:r>
            <a:r>
              <a:rPr lang="en-US" altLang="ja-JP" sz="1800" dirty="0" smtClean="0">
                <a:solidFill>
                  <a:srgbClr val="FF0000"/>
                </a:solidFill>
              </a:rPr>
              <a:t> and UP exchanges”</a:t>
            </a:r>
            <a:r>
              <a:rPr lang="en-US" altLang="ja-JP" sz="1800" dirty="0" smtClean="0"/>
              <a:t> or/and </a:t>
            </a:r>
            <a:r>
              <a:rPr lang="en-US" altLang="ja-JP" sz="1800" dirty="0" smtClean="0">
                <a:solidFill>
                  <a:srgbClr val="FF0000"/>
                </a:solidFill>
              </a:rPr>
              <a:t>“additional NP exchanges beyond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Pomeron</a:t>
            </a:r>
            <a:r>
              <a:rPr lang="en-US" altLang="ja-JP" sz="1800" dirty="0" smtClean="0">
                <a:solidFill>
                  <a:srgbClr val="FF0000"/>
                </a:solidFill>
              </a:rPr>
              <a:t> exchange” </a:t>
            </a:r>
            <a:r>
              <a:rPr lang="en-US" altLang="ja-JP" sz="1800" dirty="0" smtClean="0"/>
              <a:t>are needed in the </a:t>
            </a:r>
            <a:r>
              <a:rPr lang="en-US" altLang="ja-JP" sz="1800" dirty="0" err="1" smtClean="0">
                <a:latin typeface="Symbol" panose="05050102010706020507" pitchFamily="18" charset="2"/>
              </a:rPr>
              <a:t>g</a:t>
            </a:r>
            <a:r>
              <a:rPr lang="en-US" altLang="ja-JP" sz="1800" dirty="0" err="1" smtClean="0"/>
              <a:t>p</a:t>
            </a:r>
            <a:r>
              <a:rPr lang="en-US" altLang="ja-JP" sz="1800" dirty="0" smtClean="0"/>
              <a:t> reaction near threshold.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42001" y="5827201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kumimoji="1" lang="ja-JP" altLang="en-US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8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2798404"/>
            <a:ext cx="7269480" cy="1325562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ja-JP" alt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kumimoji="1" lang="ja-JP" altLang="en-US" sz="36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1" lang="en-US" altLang="ja-JP" sz="36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kumimoji="1" lang="ja-JP" altLang="en-US" sz="3600" dirty="0" smtClean="0"/>
                  <a:t> </a:t>
                </a:r>
                <a:r>
                  <a:rPr kumimoji="1" lang="en-US" altLang="ja-JP" sz="3600" dirty="0" smtClean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3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1" lang="en-US" altLang="ja-JP" sz="3600" b="1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kumimoji="1" lang="en-US" altLang="ja-JP" sz="3600" b="1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36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3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kumimoji="1" lang="en-US" altLang="ja-JP" sz="3600" b="1" i="0" smtClean="0">
                            <a:latin typeface="Cambria Math" panose="02040503050406030204" pitchFamily="18" charset="0"/>
                          </a:rPr>
                          <m:t>𝐦𝐢𝐧</m:t>
                        </m:r>
                      </m:sub>
                    </m:sSub>
                  </m:oMath>
                </a14:m>
                <a:r>
                  <a:rPr kumimoji="1" lang="ja-JP" altLang="en-US" sz="3600" dirty="0" smtClean="0"/>
                  <a:t> </a:t>
                </a:r>
                <a:r>
                  <a:rPr kumimoji="1" lang="en-US" altLang="ja-JP" sz="3600" dirty="0" smtClean="0"/>
                  <a:t>for </a:t>
                </a:r>
                <a:r>
                  <a:rPr kumimoji="1" lang="en-US" altLang="ja-JP" sz="3600" dirty="0" err="1" smtClean="0"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sz="3600" dirty="0" err="1" smtClean="0"/>
                  <a:t>p</a:t>
                </a:r>
                <a:r>
                  <a:rPr kumimoji="1" lang="en-US" altLang="ja-JP" sz="3600" dirty="0" err="1" smtClean="0"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sz="36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f</a:t>
                </a:r>
                <a:r>
                  <a:rPr kumimoji="1" lang="en-US" altLang="ja-JP" sz="3600" dirty="0" err="1" smtClean="0">
                    <a:sym typeface="Wingdings" panose="05000000000000000000" pitchFamily="2" charset="2"/>
                  </a:rPr>
                  <a:t>p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7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6357668" y="6258465"/>
            <a:ext cx="1906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PRC89 (2014) 055208.</a:t>
            </a:r>
            <a:endParaRPr kumimoji="1" lang="ja-JP" altLang="en-US" sz="1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18053" y="1898110"/>
            <a:ext cx="184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FF"/>
                </a:solidFill>
              </a:rPr>
              <a:t>w/ CLAS data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03" y="2438400"/>
            <a:ext cx="4140702" cy="304927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516" y="2474230"/>
            <a:ext cx="4016303" cy="29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6" y="2438400"/>
            <a:ext cx="7772400" cy="3478149"/>
          </a:xfr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18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ja-JP" alt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kumimoji="1" lang="ja-JP" altLang="en-US" sz="36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1" lang="en-US" altLang="ja-JP" sz="36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kumimoji="1" lang="ja-JP" altLang="en-US" sz="3600" dirty="0" smtClean="0"/>
                  <a:t> </a:t>
                </a:r>
                <a:r>
                  <a:rPr kumimoji="1" lang="en-US" altLang="ja-JP" sz="3600" dirty="0" smtClean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3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1" lang="en-US" altLang="ja-JP" sz="3600" b="1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kumimoji="1" lang="en-US" altLang="ja-JP" sz="3600" b="1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36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3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kumimoji="1" lang="en-US" altLang="ja-JP" sz="3600" b="1" i="0" smtClean="0">
                            <a:latin typeface="Cambria Math" panose="02040503050406030204" pitchFamily="18" charset="0"/>
                          </a:rPr>
                          <m:t>𝐦𝐢𝐧</m:t>
                        </m:r>
                      </m:sub>
                    </m:sSub>
                  </m:oMath>
                </a14:m>
                <a:r>
                  <a:rPr kumimoji="1" lang="ja-JP" altLang="en-US" sz="3600" dirty="0" smtClean="0"/>
                  <a:t> </a:t>
                </a:r>
                <a:r>
                  <a:rPr kumimoji="1" lang="en-US" altLang="ja-JP" sz="3600" dirty="0" smtClean="0"/>
                  <a:t>for </a:t>
                </a:r>
                <a:r>
                  <a:rPr kumimoji="1" lang="en-US" altLang="ja-JP" sz="3600" dirty="0" err="1" smtClean="0"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sz="3600" dirty="0" err="1" smtClean="0"/>
                  <a:t>p</a:t>
                </a:r>
                <a:r>
                  <a:rPr kumimoji="1" lang="en-US" altLang="ja-JP" sz="3600" dirty="0" err="1" smtClean="0"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sz="36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f</a:t>
                </a:r>
                <a:r>
                  <a:rPr kumimoji="1" lang="en-US" altLang="ja-JP" sz="3600" dirty="0" err="1" smtClean="0">
                    <a:sym typeface="Wingdings" panose="05000000000000000000" pitchFamily="2" charset="2"/>
                  </a:rPr>
                  <a:t>p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17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589918" y="1792069"/>
            <a:ext cx="275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FF"/>
                </a:solidFill>
              </a:rPr>
              <a:t>w/ CLAS data</a:t>
            </a:r>
            <a:br>
              <a:rPr kumimoji="1" lang="en-US" altLang="ja-JP" b="1" dirty="0" smtClean="0">
                <a:solidFill>
                  <a:srgbClr val="0066FF"/>
                </a:solidFill>
              </a:rPr>
            </a:br>
            <a:r>
              <a:rPr kumimoji="1" lang="en-US" altLang="ja-JP" b="1" dirty="0" smtClean="0">
                <a:solidFill>
                  <a:srgbClr val="0066FF"/>
                </a:solidFill>
              </a:rPr>
              <a:t>(neutral decay mode)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57668" y="6258465"/>
            <a:ext cx="1906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PRC89 (2014) 055206.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660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946404" y="103520"/>
                <a:ext cx="7269480" cy="69928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ja-JP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for </a:t>
                </a:r>
                <a:r>
                  <a:rPr kumimoji="1" lang="en-US" altLang="ja-JP" dirty="0" err="1" smtClean="0"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dirty="0" err="1" smtClean="0"/>
                  <a:t>p</a:t>
                </a:r>
                <a:r>
                  <a:rPr kumimoji="1" lang="en-US" altLang="ja-JP" dirty="0" smtClean="0"/>
                  <a:t> </a:t>
                </a:r>
                <a:r>
                  <a:rPr kumimoji="1" lang="en-US" altLang="ja-JP" dirty="0" smtClean="0">
                    <a:sym typeface="Wingdings" panose="05000000000000000000" pitchFamily="2" charset="2"/>
                  </a:rPr>
                  <a:t> </a:t>
                </a:r>
                <a:r>
                  <a:rPr kumimoji="1" lang="en-US" altLang="ja-JP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f</a:t>
                </a:r>
                <a:r>
                  <a:rPr kumimoji="1" lang="en-US" altLang="ja-JP" dirty="0" err="1" smtClean="0">
                    <a:sym typeface="Wingdings" panose="05000000000000000000" pitchFamily="2" charset="2"/>
                  </a:rPr>
                  <a:t>p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46404" y="103520"/>
                <a:ext cx="7269480" cy="699284"/>
              </a:xfrm>
              <a:blipFill rotWithShape="0">
                <a:blip r:embed="rId2"/>
                <a:stretch>
                  <a:fillRect t="-16522" b="-3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5" y="1043796"/>
            <a:ext cx="4461541" cy="397126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33" y="5174845"/>
            <a:ext cx="3495859" cy="7086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6045" y="6019800"/>
            <a:ext cx="3625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Red: w/ fixed slope 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Green: w/ floating slope B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746" y="802803"/>
            <a:ext cx="4275906" cy="234871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66891" y="3043702"/>
            <a:ext cx="4482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1" dirty="0" smtClean="0">
                <a:solidFill>
                  <a:srgbClr val="FF0000"/>
                </a:solidFill>
              </a:rPr>
              <a:t>Average slope: 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= 3.57±0.12 (GeV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-2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1929" y="3562623"/>
            <a:ext cx="4461541" cy="267418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567851" y="6198731"/>
            <a:ext cx="4500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LEPS2018 data show a moderate energy dep. </a:t>
            </a:r>
            <a:r>
              <a:rPr lang="en-US" altLang="ja-JP" b="1" dirty="0">
                <a:solidFill>
                  <a:srgbClr val="FF0000"/>
                </a:solidFill>
              </a:rPr>
              <a:t>c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ompared to other data.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3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370947"/>
            <a:ext cx="7269480" cy="656152"/>
          </a:xfrm>
        </p:spPr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dirty="0" smtClean="0"/>
              <a:t>-meson </a:t>
            </a:r>
            <a:r>
              <a:rPr kumimoji="1" lang="en-US" altLang="ja-JP" dirty="0" err="1" smtClean="0"/>
              <a:t>photoproduction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39370" y="1199072"/>
                <a:ext cx="7171053" cy="4351337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kumimoji="1" lang="en-US" altLang="ja-JP" dirty="0" smtClean="0"/>
                  <a:t>Vector mesons (</a:t>
                </a:r>
                <a:r>
                  <a:rPr kumimoji="1" lang="en-US" altLang="ja-JP" dirty="0" smtClean="0">
                    <a:latin typeface="Symbol" panose="05050102010706020507" pitchFamily="18" charset="2"/>
                  </a:rPr>
                  <a:t>r</a:t>
                </a:r>
                <a:r>
                  <a:rPr kumimoji="1" lang="en-US" altLang="ja-JP" dirty="0" smtClean="0"/>
                  <a:t>, </a:t>
                </a:r>
                <a:r>
                  <a:rPr kumimoji="1" lang="en-US" altLang="ja-JP" dirty="0" smtClean="0">
                    <a:latin typeface="Symbol" panose="05050102010706020507" pitchFamily="18" charset="2"/>
                  </a:rPr>
                  <a:t>w</a:t>
                </a:r>
                <a:r>
                  <a:rPr kumimoji="1" lang="en-US" altLang="ja-JP" dirty="0" smtClean="0"/>
                  <a:t>, </a:t>
                </a:r>
                <a:r>
                  <a:rPr kumimoji="1" lang="en-US" altLang="ja-JP" dirty="0" smtClean="0">
                    <a:latin typeface="Symbol" panose="05050102010706020507" pitchFamily="18" charset="2"/>
                  </a:rPr>
                  <a:t>f</a:t>
                </a:r>
                <a:r>
                  <a:rPr kumimoji="1" lang="en-US" altLang="ja-JP" dirty="0" smtClean="0"/>
                  <a:t>, …) play  important roles in photo-interaction with hadrons (e.g. </a:t>
                </a:r>
                <a:r>
                  <a:rPr kumimoji="1" lang="en-US" altLang="ja-JP" dirty="0" err="1" smtClean="0"/>
                  <a:t>Nambu</a:t>
                </a:r>
                <a:r>
                  <a:rPr kumimoji="1" lang="en-US" altLang="ja-JP" dirty="0" smtClean="0"/>
                  <a:t>, 1957).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Within </a:t>
                </a:r>
                <a:r>
                  <a:rPr lang="en-US" altLang="ja-JP" dirty="0" smtClean="0">
                    <a:solidFill>
                      <a:srgbClr val="0066FF"/>
                    </a:solidFill>
                  </a:rPr>
                  <a:t>Vector Meson Dominance</a:t>
                </a:r>
                <a:r>
                  <a:rPr lang="en-US" altLang="ja-JP" dirty="0" smtClean="0"/>
                  <a:t>, vector meson </a:t>
                </a:r>
                <a:r>
                  <a:rPr lang="en-US" altLang="ja-JP" dirty="0" err="1" smtClean="0"/>
                  <a:t>photoproduction</a:t>
                </a:r>
                <a:r>
                  <a:rPr lang="en-US" altLang="ja-JP" dirty="0" smtClean="0"/>
                  <a:t> off nucleons can be viewed as </a:t>
                </a:r>
                <a:r>
                  <a:rPr lang="en-US" altLang="ja-JP" dirty="0" smtClean="0">
                    <a:solidFill>
                      <a:srgbClr val="0066FF"/>
                    </a:solidFill>
                  </a:rPr>
                  <a:t>“elastic scattering of vector mesons and nucleons”</a:t>
                </a:r>
                <a:r>
                  <a:rPr lang="en-US" altLang="ja-JP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kumimoji="1" lang="en-US" altLang="ja-JP" dirty="0"/>
                  <a:t> </a:t>
                </a:r>
                <a:r>
                  <a:rPr kumimoji="1" lang="en-US" altLang="ja-JP" dirty="0" smtClean="0"/>
                  <a:t>Special role of “</a:t>
                </a:r>
                <a:r>
                  <a:rPr kumimoji="1" lang="en-US" altLang="ja-JP" dirty="0" smtClean="0">
                    <a:latin typeface="Symbol" panose="05050102010706020507" pitchFamily="18" charset="2"/>
                  </a:rPr>
                  <a:t>f</a:t>
                </a:r>
                <a:r>
                  <a:rPr kumimoji="1" lang="en-US" altLang="ja-JP" dirty="0" smtClean="0"/>
                  <a:t>-mesons”: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ja-JP" dirty="0"/>
                  <a:t> A</a:t>
                </a:r>
                <a:r>
                  <a:rPr lang="en-US" altLang="ja-JP" dirty="0" smtClean="0"/>
                  <a:t>lmost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pure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states</a:t>
                </a:r>
                <a:r>
                  <a:rPr kumimoji="1" lang="en-US" altLang="ja-JP" dirty="0" smtClean="0"/>
                  <a:t>.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ja-JP" dirty="0"/>
                  <a:t>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OZI suppression </a:t>
                </a:r>
                <a:r>
                  <a:rPr lang="en-US" altLang="ja-JP" dirty="0" smtClean="0"/>
                  <a:t>of meson</a:t>
                </a:r>
                <a:br>
                  <a:rPr lang="en-US" altLang="ja-JP" dirty="0" smtClean="0"/>
                </a:br>
                <a:r>
                  <a:rPr lang="en-US" altLang="ja-JP" dirty="0" smtClean="0"/>
                  <a:t>     exchanges</a:t>
                </a:r>
              </a:p>
              <a:p>
                <a:pPr marL="274320" lvl="1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9370" y="1199072"/>
                <a:ext cx="7171053" cy="4351337"/>
              </a:xfrm>
              <a:blipFill rotWithShape="1">
                <a:blip r:embed="rId2"/>
                <a:stretch>
                  <a:fillRect l="-255" t="-980" r="-4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0029" y="5268734"/>
            <a:ext cx="3761115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 good probe to study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gluonic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interactions such as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Pomeron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and multi-gluon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exchances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/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smtClean="0">
                <a:solidFill>
                  <a:srgbClr val="FF0000"/>
                </a:solidFill>
              </a:rPr>
              <a:t>at low energies!!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1885390" y="4613403"/>
            <a:ext cx="1630392" cy="379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94" y="3665127"/>
            <a:ext cx="2871788" cy="246221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681782" y="4530070"/>
            <a:ext cx="1666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Pomeron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,</a:t>
            </a:r>
            <a:br>
              <a:rPr kumimoji="1" lang="en-US" altLang="ja-JP" sz="1400" b="1" dirty="0" smtClean="0">
                <a:solidFill>
                  <a:srgbClr val="FF0000"/>
                </a:solidFill>
              </a:rPr>
            </a:br>
            <a:r>
              <a:rPr kumimoji="1" lang="en-US" altLang="ja-JP" sz="1400" b="1" dirty="0" smtClean="0">
                <a:solidFill>
                  <a:srgbClr val="FF0000"/>
                </a:solidFill>
              </a:rPr>
              <a:t>multi-gluons,</a:t>
            </a:r>
            <a:br>
              <a:rPr kumimoji="1" lang="en-US" altLang="ja-JP" sz="1400" b="1" dirty="0" smtClean="0">
                <a:solidFill>
                  <a:srgbClr val="FF0000"/>
                </a:solidFill>
              </a:rPr>
            </a:br>
            <a:r>
              <a:rPr kumimoji="1" lang="en-US" altLang="ja-JP" sz="1400" b="1" dirty="0" smtClean="0">
                <a:solidFill>
                  <a:srgbClr val="FF0000"/>
                </a:solidFill>
              </a:rPr>
              <a:t>…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45195" y="3391609"/>
            <a:ext cx="1319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1600" b="1" dirty="0" smtClean="0">
                <a:solidFill>
                  <a:srgbClr val="0066FF"/>
                </a:solidFill>
              </a:rPr>
              <a:t> (J</a:t>
            </a:r>
            <a:r>
              <a:rPr kumimoji="1" lang="en-US" altLang="ja-JP" sz="1600" b="1" baseline="30000" dirty="0" smtClean="0">
                <a:solidFill>
                  <a:srgbClr val="0066FF"/>
                </a:solidFill>
              </a:rPr>
              <a:t>PC</a:t>
            </a:r>
            <a:r>
              <a:rPr kumimoji="1" lang="en-US" altLang="ja-JP" sz="1600" b="1" dirty="0" smtClean="0">
                <a:solidFill>
                  <a:srgbClr val="0066FF"/>
                </a:solidFill>
              </a:rPr>
              <a:t>=1</a:t>
            </a:r>
            <a:r>
              <a:rPr kumimoji="1" lang="en-US" altLang="ja-JP" sz="1600" b="1" baseline="30000" dirty="0" smtClean="0">
                <a:solidFill>
                  <a:srgbClr val="0066FF"/>
                </a:solidFill>
              </a:rPr>
              <a:t>--</a:t>
            </a:r>
            <a:r>
              <a:rPr kumimoji="1" lang="en-US" altLang="ja-JP" sz="1600" b="1" dirty="0" smtClean="0">
                <a:solidFill>
                  <a:srgbClr val="0066FF"/>
                </a:solidFill>
              </a:rPr>
              <a:t>)</a:t>
            </a:r>
            <a:endParaRPr kumimoji="1" lang="ja-JP" altLang="en-US" sz="1600" b="1" dirty="0">
              <a:solidFill>
                <a:srgbClr val="0066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37850" y="3391609"/>
            <a:ext cx="51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f</a:t>
            </a:r>
            <a:endParaRPr kumimoji="1" lang="ja-JP" altLang="en-US" sz="1600" b="1" dirty="0">
              <a:solidFill>
                <a:srgbClr val="0066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75897" y="3799250"/>
            <a:ext cx="1319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f</a:t>
            </a:r>
            <a:r>
              <a:rPr kumimoji="1" lang="en-US" altLang="ja-JP" sz="1600" b="1" dirty="0" smtClean="0">
                <a:solidFill>
                  <a:srgbClr val="0066FF"/>
                </a:solidFill>
              </a:rPr>
              <a:t> (J</a:t>
            </a:r>
            <a:r>
              <a:rPr kumimoji="1" lang="en-US" altLang="ja-JP" sz="1600" b="1" baseline="30000" dirty="0" smtClean="0">
                <a:solidFill>
                  <a:srgbClr val="0066FF"/>
                </a:solidFill>
              </a:rPr>
              <a:t>PC</a:t>
            </a:r>
            <a:r>
              <a:rPr kumimoji="1" lang="en-US" altLang="ja-JP" sz="1600" b="1" dirty="0" smtClean="0">
                <a:solidFill>
                  <a:srgbClr val="0066FF"/>
                </a:solidFill>
              </a:rPr>
              <a:t>=1</a:t>
            </a:r>
            <a:r>
              <a:rPr kumimoji="1" lang="en-US" altLang="ja-JP" sz="1600" b="1" baseline="30000" dirty="0" smtClean="0">
                <a:solidFill>
                  <a:srgbClr val="0066FF"/>
                </a:solidFill>
              </a:rPr>
              <a:t>--</a:t>
            </a:r>
            <a:r>
              <a:rPr kumimoji="1" lang="en-US" altLang="ja-JP" sz="1600" b="1" dirty="0" smtClean="0">
                <a:solidFill>
                  <a:srgbClr val="0066FF"/>
                </a:solidFill>
              </a:rPr>
              <a:t>)</a:t>
            </a:r>
            <a:endParaRPr kumimoji="1" lang="ja-JP" altLang="en-US" sz="1600" b="1" dirty="0">
              <a:solidFill>
                <a:srgbClr val="0066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11321" y="6075080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0066FF"/>
                </a:solidFill>
              </a:rPr>
              <a:t>N</a:t>
            </a:r>
            <a:endParaRPr kumimoji="1" lang="ja-JP" altLang="en-US" sz="2000" b="1" i="1" dirty="0">
              <a:solidFill>
                <a:srgbClr val="0066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27069" y="6073219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0066FF"/>
                </a:solidFill>
              </a:rPr>
              <a:t>N</a:t>
            </a:r>
            <a:endParaRPr kumimoji="1" lang="ja-JP" altLang="en-US" sz="2000" b="1" i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 motion in a </a:t>
            </a:r>
            <a:r>
              <a:rPr kumimoji="1" lang="en-US" altLang="ja-JP" baseline="30000" dirty="0" smtClean="0"/>
              <a:t>4</a:t>
            </a:r>
            <a:r>
              <a:rPr kumimoji="1" lang="en-US" altLang="ja-JP" dirty="0" smtClean="0"/>
              <a:t>He nucleus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9492" y="5157608"/>
            <a:ext cx="7429640" cy="135335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dirty="0" smtClean="0"/>
              <a:t>Taken from the numerical results of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Variational</a:t>
            </a:r>
            <a:r>
              <a:rPr kumimoji="1" lang="en-US" altLang="ja-JP" dirty="0" smtClean="0">
                <a:solidFill>
                  <a:srgbClr val="FF0000"/>
                </a:solidFill>
              </a:rPr>
              <a:t> Monte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Calro</a:t>
            </a:r>
            <a:r>
              <a:rPr kumimoji="1" lang="en-US" altLang="ja-JP" dirty="0" smtClean="0">
                <a:solidFill>
                  <a:srgbClr val="FF0000"/>
                </a:solidFill>
              </a:rPr>
              <a:t> (VMC) calculations</a:t>
            </a:r>
            <a:r>
              <a:rPr kumimoji="1" lang="en-US" altLang="ja-JP" dirty="0" smtClean="0"/>
              <a:t> [</a:t>
            </a:r>
            <a:r>
              <a:rPr kumimoji="1" lang="en-US" altLang="ja-JP" dirty="0" err="1" smtClean="0"/>
              <a:t>Wiringa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et al</a:t>
            </a:r>
            <a:r>
              <a:rPr kumimoji="1" lang="en-US" altLang="ja-JP" dirty="0" smtClean="0"/>
              <a:t>., PRC89(2014)024305].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dirty="0" smtClean="0"/>
              <a:t>The magnitude of a Fermi motion was </a:t>
            </a:r>
            <a:r>
              <a:rPr lang="en-US" altLang="ja-JP" dirty="0" smtClean="0">
                <a:solidFill>
                  <a:srgbClr val="0066FF"/>
                </a:solidFill>
              </a:rPr>
              <a:t>randomly</a:t>
            </a:r>
            <a:r>
              <a:rPr lang="en-US" altLang="ja-JP" dirty="0" smtClean="0"/>
              <a:t> determined </a:t>
            </a:r>
            <a:r>
              <a:rPr lang="en-US" altLang="ja-JP" dirty="0" smtClean="0">
                <a:solidFill>
                  <a:srgbClr val="0066FF"/>
                </a:solidFill>
              </a:rPr>
              <a:t>event by event</a:t>
            </a:r>
            <a:r>
              <a:rPr lang="en-US" altLang="ja-JP" dirty="0" smtClean="0"/>
              <a:t> according to the VMC results.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05" y="1625717"/>
            <a:ext cx="5995513" cy="352044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18576" y="2058645"/>
            <a:ext cx="215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Single proton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518577" y="2427977"/>
                <a:ext cx="1701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𝒕𝒑</m:t>
                    </m:r>
                  </m:oMath>
                </a14:m>
                <a:r>
                  <a:rPr kumimoji="1" lang="en-US" altLang="ja-JP" b="1" dirty="0" smtClean="0">
                    <a:solidFill>
                      <a:srgbClr val="0066FF"/>
                    </a:solidFill>
                  </a:rPr>
                  <a:t> cluster </a:t>
                </a:r>
                <a:endParaRPr kumimoji="1" lang="ja-JP" altLang="en-US" b="1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77" y="2427977"/>
                <a:ext cx="170120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58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518577" y="2839135"/>
                <a:ext cx="1701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𝒅𝒅</m:t>
                    </m:r>
                  </m:oMath>
                </a14:m>
                <a:r>
                  <a:rPr kumimoji="1" lang="en-US" altLang="ja-JP" b="1" dirty="0" smtClean="0">
                    <a:solidFill>
                      <a:srgbClr val="33CC33"/>
                    </a:solidFill>
                  </a:rPr>
                  <a:t> cluster </a:t>
                </a:r>
                <a:endParaRPr kumimoji="1" lang="ja-JP" altLang="en-US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77" y="2839135"/>
                <a:ext cx="170120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3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956603"/>
          </a:xfrm>
        </p:spPr>
        <p:txBody>
          <a:bodyPr/>
          <a:lstStyle/>
          <a:p>
            <a:r>
              <a:rPr kumimoji="1" lang="en-US" altLang="ja-JP" dirty="0" smtClean="0"/>
              <a:t>Off-shell correction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96806" y="1631852"/>
                <a:ext cx="7236425" cy="455139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ja-JP" dirty="0" smtClean="0"/>
                  <a:t>If the “on-shell mass” is assigned to nucleons with Fermi motion, the energy-conservation is obviously violated.</a:t>
                </a:r>
                <a:br>
                  <a:rPr lang="en-US" altLang="ja-JP" dirty="0" smtClean="0"/>
                </a:br>
                <a:r>
                  <a:rPr lang="en-US" altLang="ja-JP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ja-JP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en-US" altLang="ja-JP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hould be corrected!! 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kumimoji="1" lang="en-US" altLang="ja-JP" dirty="0" smtClean="0">
                    <a:sym typeface="Wingdings" panose="05000000000000000000" pitchFamily="2" charset="2"/>
                  </a:rPr>
                  <a:t>The energy of the target nucleon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𝑡𝑎𝑟𝑔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ym typeface="Wingdings" panose="05000000000000000000" pitchFamily="2" charset="2"/>
                  </a:rPr>
                  <a:t>) was calculated</a:t>
                </a:r>
                <a:br>
                  <a:rPr kumimoji="1" lang="en-US" altLang="ja-JP" dirty="0" smtClean="0">
                    <a:sym typeface="Wingdings" panose="05000000000000000000" pitchFamily="2" charset="2"/>
                  </a:rPr>
                </a:br>
                <a:r>
                  <a:rPr kumimoji="1" lang="en-US" altLang="ja-JP" dirty="0" smtClean="0">
                    <a:sym typeface="Wingdings" panose="05000000000000000000" pitchFamily="2" charset="2"/>
                  </a:rPr>
                  <a:t>as follows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(</a:t>
                </a:r>
                <a:r>
                  <a:rPr lang="en-US" altLang="ja-JP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“off-shell </a:t>
                </a:r>
                <a:r>
                  <a:rPr lang="en-US" altLang="ja-JP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correction</a:t>
                </a:r>
                <a:r>
                  <a:rPr lang="en-US" altLang="ja-JP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”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)</a:t>
                </a:r>
                <a:r>
                  <a:rPr kumimoji="1" lang="en-US" altLang="ja-JP" dirty="0" smtClean="0">
                    <a:sym typeface="Wingdings" panose="05000000000000000000" pitchFamily="2" charset="2"/>
                  </a:rPr>
                  <a:t>: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6806" y="1631852"/>
                <a:ext cx="7236425" cy="4551390"/>
              </a:xfrm>
              <a:blipFill rotWithShape="1">
                <a:blip r:embed="rId2"/>
                <a:stretch>
                  <a:fillRect l="-337" t="-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484648" y="5058064"/>
            <a:ext cx="318977" cy="31897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6600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316988" y="5191257"/>
            <a:ext cx="318977" cy="3189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100077" y="5073377"/>
            <a:ext cx="318977" cy="3189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384856" y="4950961"/>
            <a:ext cx="318977" cy="3189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56201" y="4386169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proton</a:t>
            </a:r>
            <a:br>
              <a:rPr kumimoji="1" lang="en-US" altLang="ja-JP" dirty="0" smtClean="0"/>
            </a:br>
            <a:r>
              <a:rPr kumimoji="1" lang="en-US" altLang="ja-JP" dirty="0" smtClean="0"/>
              <a:t>(target)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63407" y="452466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triton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5762974" y="5255775"/>
            <a:ext cx="721674" cy="1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0800000" flipH="1" flipV="1">
            <a:off x="7680952" y="5232968"/>
            <a:ext cx="721674" cy="1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962710" y="5392354"/>
                <a:ext cx="783002" cy="465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710" y="5392354"/>
                <a:ext cx="783002" cy="4653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695714" y="5415264"/>
                <a:ext cx="732445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kumimoji="1" lang="en-US" altLang="ja-JP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714" y="5415264"/>
                <a:ext cx="732445" cy="4653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821542" y="3864335"/>
                <a:ext cx="4636590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𝑡𝑎𝑟𝑔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𝑎𝑙𝑝h𝑎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𝑡𝑟𝑖𝑡𝑜𝑛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1" lang="en-US" altLang="ja-JP" sz="24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42" y="3864335"/>
                <a:ext cx="4636590" cy="751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左中かっこ 22"/>
          <p:cNvSpPr/>
          <p:nvPr/>
        </p:nvSpPr>
        <p:spPr>
          <a:xfrm rot="-5400000">
            <a:off x="931781" y="4464192"/>
            <a:ext cx="574064" cy="77334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6200" y="5192375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Proton energy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左中かっこ 24"/>
          <p:cNvSpPr/>
          <p:nvPr/>
        </p:nvSpPr>
        <p:spPr>
          <a:xfrm rot="-5400000">
            <a:off x="2192811" y="4322663"/>
            <a:ext cx="421778" cy="773344"/>
          </a:xfrm>
          <a:prstGeom prst="leftBrac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84780" y="4953230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solidFill>
                  <a:srgbClr val="0066FF"/>
                </a:solidFill>
              </a:rPr>
              <a:t>4</a:t>
            </a:r>
            <a:r>
              <a:rPr kumimoji="1" lang="en-US" altLang="ja-JP" dirty="0" smtClean="0">
                <a:solidFill>
                  <a:srgbClr val="0066FF"/>
                </a:solidFill>
              </a:rPr>
              <a:t>He mass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  <p:sp>
        <p:nvSpPr>
          <p:cNvPr id="27" name="左中かっこ 26"/>
          <p:cNvSpPr/>
          <p:nvPr/>
        </p:nvSpPr>
        <p:spPr>
          <a:xfrm rot="-5400000">
            <a:off x="4192050" y="3829200"/>
            <a:ext cx="421778" cy="2110385"/>
          </a:xfrm>
          <a:prstGeom prst="leftBrac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9933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48378" y="5045932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9933"/>
                </a:solidFill>
              </a:rPr>
              <a:t> Triton energy</a:t>
            </a:r>
            <a:endParaRPr kumimoji="1" lang="ja-JP" altLang="en-US" dirty="0">
              <a:solidFill>
                <a:srgbClr val="FF9933"/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29409" y="3820647"/>
                <a:ext cx="7852987" cy="268164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kumimoji="1" lang="en-US" altLang="ja-JP" sz="1600" dirty="0" smtClean="0"/>
                  <a:t>Compared to high-energy </a:t>
                </a:r>
                <a:r>
                  <a:rPr kumimoji="1" lang="en-US" altLang="ja-JP" sz="1600" dirty="0" err="1" smtClean="0"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sz="1600" dirty="0" err="1" smtClean="0"/>
                  <a:t>p</a:t>
                </a:r>
                <a:r>
                  <a:rPr kumimoji="1" lang="en-US" altLang="ja-JP" sz="1600" dirty="0" smtClean="0"/>
                  <a:t> data through a “pure </a:t>
                </a:r>
                <a:r>
                  <a:rPr kumimoji="1" lang="en-US" altLang="ja-JP" sz="1600" dirty="0" err="1" smtClean="0"/>
                  <a:t>Pomeron</a:t>
                </a:r>
                <a:r>
                  <a:rPr kumimoji="1" lang="en-US" altLang="ja-JP" sz="1600" dirty="0" smtClean="0"/>
                  <a:t>” model: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endParaRPr lang="en-US" altLang="ja-JP" sz="1600" dirty="0"/>
              </a:p>
              <a:p>
                <a:pPr marL="0" indent="0">
                  <a:buNone/>
                </a:pPr>
                <a:endParaRPr lang="en-US" altLang="ja-JP" sz="1600" dirty="0"/>
              </a:p>
              <a:p>
                <a:pPr marL="0" indent="0">
                  <a:buNone/>
                </a:pPr>
                <a:endParaRPr lang="en-US" altLang="ja-JP" sz="1600" dirty="0"/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ja-JP" sz="1600" dirty="0" err="1" smtClean="0"/>
                  <a:t>Pomeron</a:t>
                </a:r>
                <a:r>
                  <a:rPr lang="en-US" altLang="ja-JP" sz="1600" dirty="0" smtClean="0"/>
                  <a:t> strength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ja-JP" sz="1600" dirty="0" smtClean="0"/>
                  <a:t> (overall strength) was determined from </a:t>
                </a:r>
                <a:r>
                  <a:rPr lang="en-US" altLang="ja-JP" sz="1600" dirty="0" smtClean="0">
                    <a:latin typeface="Symbol" panose="05050102010706020507" pitchFamily="18" charset="2"/>
                  </a:rPr>
                  <a:t>g</a:t>
                </a:r>
                <a:r>
                  <a:rPr lang="en-US" altLang="ja-JP" sz="1600" baseline="30000" dirty="0" smtClean="0"/>
                  <a:t>4</a:t>
                </a:r>
                <a:r>
                  <a:rPr lang="en-US" altLang="ja-JP" sz="1600" dirty="0" smtClean="0"/>
                  <a:t>He data:</a:t>
                </a:r>
                <a:endParaRPr lang="en-US" altLang="ja-JP" sz="1600" dirty="0"/>
              </a:p>
              <a:p>
                <a:endParaRPr kumimoji="1" lang="ja-JP" altLang="en-US" sz="1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409" y="3820647"/>
                <a:ext cx="7852987" cy="2681647"/>
              </a:xfrm>
              <a:blipFill rotWithShape="1">
                <a:blip r:embed="rId2"/>
                <a:stretch>
                  <a:fillRect t="-11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84"/>
            <a:ext cx="4546394" cy="323291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59" y="496487"/>
            <a:ext cx="4621541" cy="3247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408805" y="4171595"/>
                <a:ext cx="3370346" cy="720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b="0" i="1" baseline="30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He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=16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05" y="4171595"/>
                <a:ext cx="3370346" cy="7206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左中かっこ 14"/>
          <p:cNvSpPr/>
          <p:nvPr/>
        </p:nvSpPr>
        <p:spPr>
          <a:xfrm rot="-5400000">
            <a:off x="5195488" y="4690461"/>
            <a:ext cx="199308" cy="568034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37643" y="5062073"/>
            <a:ext cx="3975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Modified DL </a:t>
            </a:r>
            <a:r>
              <a:rPr kumimoji="1" lang="en-US" altLang="ja-JP" sz="1600" dirty="0" err="1" smtClean="0">
                <a:solidFill>
                  <a:srgbClr val="FF0000"/>
                </a:solidFill>
              </a:rPr>
              <a:t>Pomeron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model by </a:t>
            </a:r>
            <a:r>
              <a:rPr kumimoji="1" lang="en-US" altLang="ja-JP" sz="1600" dirty="0" err="1" smtClean="0">
                <a:solidFill>
                  <a:srgbClr val="FF0000"/>
                </a:solidFill>
              </a:rPr>
              <a:t>Titov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401748" y="5989495"/>
                <a:ext cx="2760884" cy="326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0.95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±0.11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Titov</m:t>
                          </m:r>
                        </m:sup>
                      </m:sSub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48" y="5989495"/>
                <a:ext cx="2760884" cy="326180"/>
              </a:xfrm>
              <a:prstGeom prst="rect">
                <a:avLst/>
              </a:prstGeom>
              <a:blipFill rotWithShape="1">
                <a:blip r:embed="rId6"/>
                <a:stretch>
                  <a:fillRect l="-2649" r="-1545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中かっこ 17"/>
          <p:cNvSpPr/>
          <p:nvPr/>
        </p:nvSpPr>
        <p:spPr>
          <a:xfrm rot="-5400000">
            <a:off x="4641163" y="6215656"/>
            <a:ext cx="120932" cy="348810"/>
          </a:xfrm>
          <a:prstGeom prst="leftBrac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52914" y="6440269"/>
            <a:ext cx="4512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66FF"/>
                </a:solidFill>
              </a:rPr>
              <a:t>Determined by </a:t>
            </a:r>
            <a:r>
              <a:rPr kumimoji="1" lang="en-US" altLang="ja-JP" sz="1400" dirty="0" err="1" smtClean="0">
                <a:solidFill>
                  <a:srgbClr val="0066FF"/>
                </a:solidFill>
              </a:rPr>
              <a:t>Titov</a:t>
            </a:r>
            <a:r>
              <a:rPr kumimoji="1" lang="en-US" altLang="ja-JP" sz="1400" dirty="0" smtClean="0">
                <a:solidFill>
                  <a:srgbClr val="0066FF"/>
                </a:solidFill>
              </a:rPr>
              <a:t> from high-energy </a:t>
            </a:r>
            <a:r>
              <a:rPr kumimoji="1" lang="en-US" altLang="ja-JP" sz="1400" dirty="0" smtClean="0">
                <a:solidFill>
                  <a:srgbClr val="0066FF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sz="1400" dirty="0" smtClean="0">
                <a:solidFill>
                  <a:srgbClr val="0066FF"/>
                </a:solidFill>
              </a:rPr>
              <a:t>, </a:t>
            </a:r>
            <a:r>
              <a:rPr kumimoji="1" lang="en-US" altLang="ja-JP" sz="1400" dirty="0" smtClean="0">
                <a:solidFill>
                  <a:srgbClr val="0066FF"/>
                </a:solidFill>
                <a:latin typeface="Symbol" panose="05050102010706020507" pitchFamily="18" charset="2"/>
              </a:rPr>
              <a:t>w</a:t>
            </a:r>
            <a:r>
              <a:rPr kumimoji="1" lang="en-US" altLang="ja-JP" sz="1400" dirty="0" smtClean="0">
                <a:solidFill>
                  <a:srgbClr val="0066FF"/>
                </a:solidFill>
              </a:rPr>
              <a:t>, </a:t>
            </a:r>
            <a:r>
              <a:rPr kumimoji="1" lang="en-US" altLang="ja-JP" sz="1400" dirty="0" smtClean="0">
                <a:solidFill>
                  <a:srgbClr val="0066FF"/>
                </a:solidFill>
                <a:latin typeface="Symbol" panose="05050102010706020507" pitchFamily="18" charset="2"/>
              </a:rPr>
              <a:t>f</a:t>
            </a:r>
            <a:r>
              <a:rPr kumimoji="1" lang="en-US" altLang="ja-JP" sz="1400" dirty="0" smtClean="0">
                <a:solidFill>
                  <a:srgbClr val="0066FF"/>
                </a:solidFill>
              </a:rPr>
              <a:t> data</a:t>
            </a:r>
            <a:endParaRPr kumimoji="1" lang="ja-JP" altLang="en-US" sz="1400" dirty="0">
              <a:solidFill>
                <a:srgbClr val="0066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85972" y="2205602"/>
            <a:ext cx="185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“pure </a:t>
            </a:r>
            <a:r>
              <a:rPr kumimoji="1" lang="en-US" altLang="ja-JP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Pomeron</a:t>
            </a:r>
            <a:r>
              <a:rPr kumimoji="1" lang="en-US" altLang="ja-JP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直線矢印コネクタ 23"/>
          <p:cNvCxnSpPr>
            <a:stCxn id="22" idx="1"/>
          </p:cNvCxnSpPr>
          <p:nvPr/>
        </p:nvCxnSpPr>
        <p:spPr>
          <a:xfrm flipH="1" flipV="1">
            <a:off x="3039293" y="1811383"/>
            <a:ext cx="4246679" cy="563496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2" idx="0"/>
          </p:cNvCxnSpPr>
          <p:nvPr/>
        </p:nvCxnSpPr>
        <p:spPr>
          <a:xfrm flipV="1">
            <a:off x="8214986" y="1327721"/>
            <a:ext cx="67410" cy="877881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946404" y="42196"/>
                <a:ext cx="7269480" cy="48267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400" dirty="0" smtClean="0"/>
                  <a:t>Comparison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kumimoji="1" lang="en-US" altLang="ja-JP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kumimoji="1" lang="en-US" altLang="ja-JP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400" b="1" i="1" smtClean="0"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kumimoji="1" lang="ja-JP" altLang="en-US" sz="2400" b="1" i="1" smtClean="0">
                                    <a:latin typeface="Cambria Math"/>
                                  </a:rPr>
                                  <m:t>𝝈</m:t>
                                </m:r>
                              </m:num>
                              <m:den>
                                <m:r>
                                  <a:rPr kumimoji="1" lang="en-US" altLang="ja-JP" sz="2400" b="1" i="1" smtClean="0">
                                    <a:latin typeface="Cambria Math"/>
                                  </a:rPr>
                                  <m:t>𝒅𝒕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2400" b="1" i="1" smtClean="0">
                            <a:latin typeface="Cambria Math"/>
                          </a:rPr>
                          <m:t>𝟎</m:t>
                        </m:r>
                      </m:sub>
                      <m:sup/>
                    </m:sSubSup>
                  </m:oMath>
                </a14:m>
                <a:r>
                  <a:rPr kumimoji="1" lang="en-US" altLang="ja-JP" sz="2400" dirty="0" smtClean="0"/>
                  <a:t>to high-energy </a:t>
                </a:r>
                <a:r>
                  <a:rPr kumimoji="1" lang="en-US" altLang="ja-JP" sz="2400" dirty="0" err="1" smtClean="0"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sz="2400" i="1" dirty="0" err="1" smtClean="0"/>
                  <a:t>p</a:t>
                </a:r>
                <a:r>
                  <a:rPr kumimoji="1" lang="en-US" altLang="ja-JP" sz="2400" dirty="0" smtClean="0"/>
                  <a:t> data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46404" y="42196"/>
                <a:ext cx="7269480" cy="482673"/>
              </a:xfrm>
              <a:blipFill rotWithShape="1">
                <a:blip r:embed="rId7"/>
                <a:stretch>
                  <a:fillRect l="-1257" t="-113924" b="-1860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477056" y="648378"/>
            <a:ext cx="2432399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2000" b="1" dirty="0" smtClean="0">
                <a:solidFill>
                  <a:srgbClr val="0066FF"/>
                </a:solidFill>
              </a:rPr>
              <a:t> + </a:t>
            </a:r>
            <a:r>
              <a:rPr kumimoji="1" lang="en-US" altLang="ja-JP" sz="2000" b="1" baseline="30000" dirty="0" smtClean="0">
                <a:solidFill>
                  <a:srgbClr val="0066FF"/>
                </a:solidFill>
              </a:rPr>
              <a:t>4</a:t>
            </a:r>
            <a:r>
              <a:rPr kumimoji="1" lang="en-US" altLang="ja-JP" sz="2000" b="1" dirty="0" smtClean="0">
                <a:solidFill>
                  <a:srgbClr val="0066FF"/>
                </a:solidFill>
              </a:rPr>
              <a:t>He </a:t>
            </a:r>
            <a:r>
              <a:rPr kumimoji="1" lang="en-US" altLang="ja-JP" sz="2000" b="1" dirty="0" smtClean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kumimoji="1" lang="en-US" altLang="ja-JP" sz="2000" b="1" dirty="0" smtClean="0">
                <a:solidFill>
                  <a:srgbClr val="0066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kumimoji="1" lang="en-US" altLang="ja-JP" sz="20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 + </a:t>
            </a:r>
            <a:r>
              <a:rPr kumimoji="1" lang="en-US" altLang="ja-JP" sz="2000" b="1" baseline="30000" dirty="0" smtClean="0">
                <a:solidFill>
                  <a:srgbClr val="0066FF"/>
                </a:solidFill>
                <a:sym typeface="Wingdings" panose="05000000000000000000" pitchFamily="2" charset="2"/>
              </a:rPr>
              <a:t>4</a:t>
            </a:r>
            <a:r>
              <a:rPr kumimoji="1" lang="en-US" altLang="ja-JP" sz="20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He</a:t>
            </a:r>
            <a:endParaRPr kumimoji="1" lang="ja-JP" altLang="en-US" sz="2000" b="1" dirty="0">
              <a:solidFill>
                <a:srgbClr val="0066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62632" y="648378"/>
            <a:ext cx="207096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2000" b="1" dirty="0" smtClean="0">
                <a:solidFill>
                  <a:srgbClr val="0066FF"/>
                </a:solidFill>
              </a:rPr>
              <a:t> + </a:t>
            </a:r>
            <a:r>
              <a:rPr kumimoji="1" lang="en-US" altLang="ja-JP" sz="2000" b="1" i="1" dirty="0" smtClean="0">
                <a:solidFill>
                  <a:srgbClr val="0066FF"/>
                </a:solidFill>
              </a:rPr>
              <a:t>p</a:t>
            </a:r>
            <a:r>
              <a:rPr kumimoji="1" lang="en-US" altLang="ja-JP" sz="2000" b="1" dirty="0" smtClean="0">
                <a:solidFill>
                  <a:srgbClr val="0066FF"/>
                </a:solidFill>
              </a:rPr>
              <a:t> </a:t>
            </a:r>
            <a:r>
              <a:rPr kumimoji="1" lang="en-US" altLang="ja-JP" sz="2000" b="1" dirty="0" smtClean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kumimoji="1" lang="en-US" altLang="ja-JP" sz="2000" b="1" dirty="0" smtClean="0">
                <a:solidFill>
                  <a:srgbClr val="0066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kumimoji="1" lang="en-US" altLang="ja-JP" sz="20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 + </a:t>
            </a:r>
            <a:r>
              <a:rPr kumimoji="1" lang="en-US" altLang="ja-JP" sz="2000" b="1" i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p</a:t>
            </a:r>
            <a:endParaRPr kumimoji="1" lang="ja-JP" altLang="en-US" sz="2000" b="1" i="1" dirty="0">
              <a:solidFill>
                <a:srgbClr val="0066FF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1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1158151"/>
            <a:ext cx="5544312" cy="34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92732" y="60951"/>
                <a:ext cx="7647709" cy="103354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200" dirty="0" smtClean="0"/>
                  <a:t>Comparison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320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kumimoji="1" lang="en-US" altLang="ja-JP" sz="32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kumimoji="1" lang="en-US" altLang="ja-JP" sz="32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3200" b="1" i="1" smtClean="0"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kumimoji="1" lang="ja-JP" altLang="en-US" sz="3200" b="1" i="1" smtClean="0">
                                    <a:latin typeface="Cambria Math"/>
                                  </a:rPr>
                                  <m:t>𝝈</m:t>
                                </m:r>
                              </m:num>
                              <m:den>
                                <m:r>
                                  <a:rPr kumimoji="1" lang="en-US" altLang="ja-JP" sz="3200" b="1" i="1" smtClean="0">
                                    <a:latin typeface="Cambria Math"/>
                                  </a:rPr>
                                  <m:t>𝒅𝒕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3200" b="1" i="1" smtClean="0">
                            <a:latin typeface="Cambria Math"/>
                          </a:rPr>
                          <m:t>𝟎</m:t>
                        </m:r>
                      </m:sub>
                      <m:sup/>
                    </m:sSubSup>
                  </m:oMath>
                </a14:m>
                <a:r>
                  <a:rPr kumimoji="1" lang="ja-JP" altLang="en-US" sz="3200" dirty="0" smtClean="0"/>
                  <a:t> </a:t>
                </a:r>
                <a:r>
                  <a:rPr kumimoji="1" lang="en-US" altLang="ja-JP" sz="3200" dirty="0" smtClean="0"/>
                  <a:t>to scaled </a:t>
                </a:r>
                <a:r>
                  <a:rPr kumimoji="1" lang="en-US" altLang="ja-JP" sz="3200" dirty="0" err="1" smtClean="0"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sz="3200" i="1" dirty="0" err="1" smtClean="0"/>
                  <a:t>p</a:t>
                </a:r>
                <a:r>
                  <a:rPr kumimoji="1" lang="en-US" altLang="ja-JP" sz="3200" dirty="0" smtClean="0"/>
                  <a:t> data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2732" y="60951"/>
                <a:ext cx="7647709" cy="1033548"/>
              </a:xfrm>
              <a:blipFill rotWithShape="1">
                <a:blip r:embed="rId3"/>
                <a:stretch>
                  <a:fillRect l="-2073" t="-7059" b="-188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824" y="4590998"/>
            <a:ext cx="7773312" cy="2065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dirty="0" smtClean="0"/>
              <a:t>Proton data are scaled to </a:t>
            </a:r>
            <a:r>
              <a:rPr kumimoji="1" lang="en-US" altLang="ja-JP" baseline="30000" dirty="0" smtClean="0"/>
              <a:t>4</a:t>
            </a:r>
            <a:r>
              <a:rPr kumimoji="1" lang="en-US" altLang="ja-JP" dirty="0" smtClean="0"/>
              <a:t>He data through a relation: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by </a:t>
            </a:r>
            <a:r>
              <a:rPr lang="en-US" altLang="ja-JP" dirty="0" smtClean="0">
                <a:solidFill>
                  <a:srgbClr val="FF0000"/>
                </a:solidFill>
              </a:rPr>
              <a:t>ignoring  the 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ja-JP" dirty="0" smtClean="0">
                <a:solidFill>
                  <a:srgbClr val="FF0000"/>
                </a:solidFill>
              </a:rPr>
              <a:t> and 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altLang="ja-JP" dirty="0" smtClean="0">
                <a:solidFill>
                  <a:srgbClr val="FF0000"/>
                </a:solidFill>
              </a:rPr>
              <a:t> exchange </a:t>
            </a:r>
            <a:r>
              <a:rPr lang="en-US" altLang="ja-JP" dirty="0" smtClean="0"/>
              <a:t>contribution in proton data.</a:t>
            </a:r>
            <a:endParaRPr kumimoji="1"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QNP2018 @ Tsukuba, Japan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438636" y="5124899"/>
                <a:ext cx="3443187" cy="75873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kumimoji="1" lang="ja-JP" altLang="en-US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num>
                                <m:den>
                                  <m:r>
                                    <a:rPr kumimoji="1" lang="en-US" altLang="ja-JP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ja-JP" altLang="en-US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kumimoji="1" lang="en-US" altLang="ja-JP" sz="2000" b="1" i="1" baseline="3000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kumimoji="1" lang="en-US" altLang="ja-JP" sz="2000" b="1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𝐇𝐞</m:t>
                          </m:r>
                        </m:sup>
                      </m:sSup>
                      <m:r>
                        <a:rPr lang="en-US" altLang="ja-JP" sz="20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ja-JP" sz="20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sSup>
                        <m:sSupPr>
                          <m:ctrlPr>
                            <a:rPr kumimoji="1" lang="en-US" altLang="ja-JP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0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kumimoji="1" lang="en-US" altLang="ja-JP" sz="20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20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kumimoji="1" lang="en-US" altLang="ja-JP" sz="20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kumimoji="1" lang="ja-JP" altLang="en-US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num>
                                <m:den>
                                  <m:r>
                                    <a:rPr kumimoji="1" lang="en-US" altLang="ja-JP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ja-JP" altLang="en-US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kumimoji="1" lang="en-US" altLang="ja-JP" sz="20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</m:sSup>
                    </m:oMath>
                  </m:oMathPara>
                </a14:m>
                <a:endPara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636" y="5124899"/>
                <a:ext cx="3443187" cy="758734"/>
              </a:xfrm>
              <a:prstGeom prst="rect">
                <a:avLst/>
              </a:prstGeom>
              <a:blipFill rotWithShape="1">
                <a:blip r:embed="rId4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円/楕円 6"/>
          <p:cNvSpPr/>
          <p:nvPr/>
        </p:nvSpPr>
        <p:spPr>
          <a:xfrm>
            <a:off x="4682837" y="1769964"/>
            <a:ext cx="1454728" cy="1136072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2837" y="1087967"/>
            <a:ext cx="3321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66FF"/>
                </a:solidFill>
              </a:rPr>
              <a:t>A similar structure</a:t>
            </a:r>
            <a:br>
              <a:rPr lang="en-US" altLang="ja-JP" sz="2000" b="1" dirty="0" smtClean="0">
                <a:solidFill>
                  <a:srgbClr val="0066FF"/>
                </a:solidFill>
              </a:rPr>
            </a:br>
            <a:r>
              <a:rPr lang="en-US" altLang="ja-JP" sz="2000" b="1" dirty="0" smtClean="0">
                <a:solidFill>
                  <a:srgbClr val="0066FF"/>
                </a:solidFill>
              </a:rPr>
              <a:t>= a hint of the bump???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84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6440" y="451412"/>
            <a:ext cx="6343202" cy="709865"/>
          </a:xfrm>
        </p:spPr>
        <p:txBody>
          <a:bodyPr/>
          <a:lstStyle/>
          <a:p>
            <a:r>
              <a:rPr kumimoji="1" lang="en-US" altLang="ja-JP" dirty="0" smtClean="0"/>
              <a:t>Helicity-flip process</a:t>
            </a:r>
            <a:r>
              <a:rPr kumimoji="1" lang="en-US" altLang="ja-JP" dirty="0" smtClean="0">
                <a:latin typeface="+mj-ea"/>
              </a:rPr>
              <a:t>???</a:t>
            </a:r>
            <a:endParaRPr kumimoji="1" lang="ja-JP" altLang="en-US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939954" y="1790971"/>
                <a:ext cx="4181107" cy="1765300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ja-JP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kumimoji="1" lang="ja-JP" alt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;01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≃0</m:t>
                    </m:r>
                  </m:oMath>
                </a14:m>
                <a:r>
                  <a:rPr kumimoji="1" lang="en-US" altLang="ja-JP" dirty="0" smtClean="0"/>
                  <a:t/>
                </a:r>
                <a:br>
                  <a:rPr kumimoji="1" lang="en-US" altLang="ja-JP" dirty="0" smtClean="0"/>
                </a:br>
                <a:r>
                  <a:rPr kumimoji="1" lang="en-US" altLang="ja-JP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→ </a:t>
                </a:r>
                <a:r>
                  <a:rPr kumimoji="1" lang="en-US" altLang="ja-JP" dirty="0" smtClean="0">
                    <a:solidFill>
                      <a:srgbClr val="0066FF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No single helicity flips!</a:t>
                </a:r>
                <a:br>
                  <a:rPr kumimoji="1" lang="en-US" altLang="ja-JP" dirty="0" smtClean="0">
                    <a:solidFill>
                      <a:srgbClr val="0066FF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kumimoji="1" lang="en-US" altLang="ja-JP" dirty="0" smtClean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𝜆</m:t>
                        </m:r>
                      </m:e>
                      <m:sub>
                        <m:r>
                          <a:rPr kumimoji="1" lang="ja-JP" altLang="en-US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𝛾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±1→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𝜆</m:t>
                        </m:r>
                      </m:e>
                      <m:sub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</a:rPr>
                          <m:t>𝜙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</a:rPr>
                      <m:t>=0</m:t>
                    </m:r>
                  </m:oMath>
                </a14:m>
                <a:r>
                  <a:rPr kumimoji="1" lang="en-US" altLang="ja-JP" dirty="0" smtClean="0"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Re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1−1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𝑅𝑒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;11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;1−1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9954" y="1790971"/>
                <a:ext cx="4181107" cy="1765300"/>
              </a:xfrm>
              <a:blipFill rotWithShape="1">
                <a:blip r:embed="rId2"/>
                <a:stretch>
                  <a:fillRect l="-437" b="-37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3" y="1414870"/>
            <a:ext cx="4813471" cy="4937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10480" y="3161225"/>
                <a:ext cx="1761636" cy="214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ja-JP" altLang="en-US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sub>
                        <m:sup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𝟎𝟏𝟓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𝟎𝟏𝟔</m:t>
                      </m:r>
                    </m:oMath>
                  </m:oMathPara>
                </a14:m>
                <a:endParaRPr kumimoji="1" lang="ja-JP" altLang="en-US" sz="1300" b="1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0" y="3161225"/>
                <a:ext cx="1761636" cy="214931"/>
              </a:xfrm>
              <a:prstGeom prst="rect">
                <a:avLst/>
              </a:prstGeom>
              <a:blipFill rotWithShape="1">
                <a:blip r:embed="rId4"/>
                <a:stretch>
                  <a:fillRect l="-1730" r="-1038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953657" y="3188935"/>
                <a:ext cx="1636602" cy="214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ja-JP" altLang="en-US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sub>
                        <m:sup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𝟎𝟏𝟓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kumimoji="1" lang="ja-JP" altLang="en-US" sz="1300" b="1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57" y="3188935"/>
                <a:ext cx="1636602" cy="214931"/>
              </a:xfrm>
              <a:prstGeom prst="rect">
                <a:avLst/>
              </a:prstGeom>
              <a:blipFill rotWithShape="1">
                <a:blip r:embed="rId5"/>
                <a:stretch>
                  <a:fillRect l="-1866" r="-1493"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03266" y="5580064"/>
                <a:ext cx="1929952" cy="213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13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𝐑𝐞</m:t>
                          </m:r>
                          <m:r>
                            <a:rPr kumimoji="1" lang="ja-JP" altLang="en-US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𝟏𝟏𝟔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𝟎𝟑𝟎</m:t>
                      </m:r>
                    </m:oMath>
                  </m:oMathPara>
                </a14:m>
                <a:endParaRPr kumimoji="1" lang="ja-JP" altLang="en-US" sz="1300" b="1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66" y="5580064"/>
                <a:ext cx="1929952" cy="213969"/>
              </a:xfrm>
              <a:prstGeom prst="rect">
                <a:avLst/>
              </a:prstGeom>
              <a:blipFill rotWithShape="1">
                <a:blip r:embed="rId6"/>
                <a:stretch>
                  <a:fillRect l="-1577" r="-946"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806982" y="5580064"/>
                <a:ext cx="1929952" cy="213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13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𝐑𝐞</m:t>
                          </m:r>
                          <m:r>
                            <a:rPr kumimoji="1" lang="ja-JP" altLang="en-US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kumimoji="1" lang="en-US" altLang="ja-JP" sz="1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𝟎𝟓𝟒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13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𝟎𝟐𝟎</m:t>
                      </m:r>
                    </m:oMath>
                  </m:oMathPara>
                </a14:m>
                <a:endParaRPr kumimoji="1" lang="ja-JP" altLang="en-US" sz="1300" b="1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982" y="5580064"/>
                <a:ext cx="1929952" cy="213969"/>
              </a:xfrm>
              <a:prstGeom prst="rect">
                <a:avLst/>
              </a:prstGeom>
              <a:blipFill rotWithShape="1">
                <a:blip r:embed="rId7"/>
                <a:stretch>
                  <a:fillRect l="-1262" r="-1262" b="-2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下矢印 11"/>
          <p:cNvSpPr/>
          <p:nvPr/>
        </p:nvSpPr>
        <p:spPr>
          <a:xfrm>
            <a:off x="6342538" y="3719931"/>
            <a:ext cx="1230889" cy="375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161240" y="4341726"/>
                <a:ext cx="3704323" cy="18093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Data “strongly” suggest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the presence of double helicity-flips </a:t>
                </a:r>
                <a:r>
                  <a:rPr kumimoji="1" lang="en-US" altLang="ja-JP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±1→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), and also support the modified DL </a:t>
                </a:r>
                <a:r>
                  <a:rPr kumimoji="1" lang="en-US" altLang="ja-JP" dirty="0" err="1" smtClean="0"/>
                  <a:t>Pomeron</a:t>
                </a:r>
                <a:r>
                  <a:rPr kumimoji="1" lang="en-US" altLang="ja-JP" dirty="0" smtClean="0"/>
                  <a:t> model as motivated by “</a:t>
                </a:r>
                <a:r>
                  <a:rPr kumimoji="1" lang="en-US" altLang="ja-JP" dirty="0" err="1" smtClean="0"/>
                  <a:t>Pomeron</a:t>
                </a:r>
                <a:r>
                  <a:rPr kumimoji="1" lang="en-US" altLang="ja-JP" dirty="0" smtClean="0"/>
                  <a:t>-two-gluon analogy”!!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240" y="4341726"/>
                <a:ext cx="3704323" cy="1809347"/>
              </a:xfrm>
              <a:prstGeom prst="rect">
                <a:avLst/>
              </a:prstGeom>
              <a:blipFill rotWithShape="1">
                <a:blip r:embed="rId8"/>
                <a:stretch>
                  <a:fillRect l="-1483" t="-1684" b="-26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8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3" y="167356"/>
            <a:ext cx="7559241" cy="1325562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Coherent </a:t>
            </a:r>
            <a:r>
              <a:rPr kumimoji="1" lang="en-US" altLang="ja-JP" sz="3200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sz="3200" dirty="0" smtClean="0"/>
              <a:t>-meson </a:t>
            </a:r>
            <a:r>
              <a:rPr kumimoji="1" lang="en-US" altLang="ja-JP" sz="3200" dirty="0" err="1" smtClean="0"/>
              <a:t>photoproduction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from </a:t>
            </a:r>
            <a:r>
              <a:rPr kumimoji="1" lang="en-US" altLang="ja-JP" sz="3200" baseline="30000" dirty="0" smtClean="0"/>
              <a:t>4</a:t>
            </a:r>
            <a:r>
              <a:rPr kumimoji="1" lang="en-US" altLang="ja-JP" sz="3200" dirty="0" smtClean="0"/>
              <a:t>He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4094" y="2184082"/>
            <a:ext cx="4488239" cy="4351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800" dirty="0" smtClean="0"/>
              <a:t> Thanks to </a:t>
            </a:r>
            <a:r>
              <a:rPr kumimoji="1" lang="en-US" altLang="ja-JP" sz="1800" dirty="0" smtClean="0">
                <a:solidFill>
                  <a:srgbClr val="0066FF"/>
                </a:solidFill>
              </a:rPr>
              <a:t>the target quantum numbers (</a:t>
            </a:r>
            <a:r>
              <a:rPr kumimoji="1" lang="en-US" altLang="ja-JP" sz="1800" i="1" dirty="0" smtClean="0">
                <a:solidFill>
                  <a:srgbClr val="0066FF"/>
                </a:solidFill>
              </a:rPr>
              <a:t>J</a:t>
            </a:r>
            <a:r>
              <a:rPr kumimoji="1" lang="en-US" altLang="ja-JP" sz="1800" i="1" baseline="30000" dirty="0" smtClean="0">
                <a:solidFill>
                  <a:srgbClr val="0066FF"/>
                </a:solidFill>
              </a:rPr>
              <a:t>P </a:t>
            </a:r>
            <a:r>
              <a:rPr kumimoji="1" lang="en-US" altLang="ja-JP" sz="1800" dirty="0" smtClean="0">
                <a:solidFill>
                  <a:srgbClr val="0066FF"/>
                </a:solidFill>
              </a:rPr>
              <a:t>= 0</a:t>
            </a:r>
            <a:r>
              <a:rPr kumimoji="1" lang="en-US" altLang="ja-JP" sz="1800" baseline="30000" dirty="0" smtClean="0">
                <a:solidFill>
                  <a:srgbClr val="0066FF"/>
                </a:solidFill>
              </a:rPr>
              <a:t>+</a:t>
            </a:r>
            <a:r>
              <a:rPr kumimoji="1" lang="en-US" altLang="ja-JP" sz="1800" dirty="0" smtClean="0">
                <a:solidFill>
                  <a:srgbClr val="0066FF"/>
                </a:solidFill>
              </a:rPr>
              <a:t>)</a:t>
            </a:r>
            <a:r>
              <a:rPr kumimoji="1" lang="en-US" altLang="ja-JP" sz="1800" dirty="0" smtClean="0"/>
              <a:t>, </a:t>
            </a:r>
            <a:r>
              <a:rPr kumimoji="1" lang="en-US" altLang="ja-JP" sz="1800" dirty="0" err="1" smtClean="0"/>
              <a:t>Pomeron</a:t>
            </a:r>
            <a:r>
              <a:rPr kumimoji="1" lang="en-US" altLang="ja-JP" sz="1800" dirty="0" smtClean="0"/>
              <a:t> and multi-gluon exchanges are “much enhanced”.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Because </a:t>
            </a:r>
            <a:r>
              <a:rPr lang="en-US" altLang="ja-JP" sz="1800" smtClean="0"/>
              <a:t>the couplings </a:t>
            </a:r>
            <a:r>
              <a:rPr lang="en-US" altLang="ja-JP" sz="1800" dirty="0" smtClean="0"/>
              <a:t>of </a:t>
            </a:r>
            <a:r>
              <a:rPr lang="en-US" altLang="ja-JP" sz="1800" dirty="0" smtClean="0">
                <a:solidFill>
                  <a:srgbClr val="FF0000"/>
                </a:solidFill>
              </a:rPr>
              <a:t>unnatural-parity particles</a:t>
            </a:r>
            <a:r>
              <a:rPr lang="en-US" altLang="ja-JP" sz="1800" dirty="0" smtClean="0"/>
              <a:t> to </a:t>
            </a:r>
            <a:r>
              <a:rPr lang="en-US" altLang="ja-JP" sz="1800" baseline="30000" smtClean="0"/>
              <a:t>4</a:t>
            </a:r>
            <a:r>
              <a:rPr lang="en-US" altLang="ja-JP" sz="1800" smtClean="0"/>
              <a:t>He are </a:t>
            </a:r>
            <a:r>
              <a:rPr lang="en-US" altLang="ja-JP" sz="1800" dirty="0" smtClean="0">
                <a:solidFill>
                  <a:srgbClr val="FF0000"/>
                </a:solidFill>
              </a:rPr>
              <a:t>forbidden</a:t>
            </a:r>
            <a:r>
              <a:rPr lang="en-US" altLang="ja-JP" sz="1800" dirty="0" smtClean="0"/>
              <a:t> due to “spin-parity conservation”.</a:t>
            </a:r>
            <a:endParaRPr kumimoji="1" lang="ja-JP" altLang="en-US" sz="1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1708030" y="4598330"/>
            <a:ext cx="1733910" cy="405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4094" y="5373469"/>
            <a:ext cx="7576495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This reaction provides an “ideal laboratory” for investigating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Pomeron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and multi-gluon exchanges at low energies!!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90" y="1566593"/>
            <a:ext cx="3705225" cy="27241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072333" y="1299398"/>
            <a:ext cx="483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Symbol" panose="05050102010706020507" pitchFamily="18" charset="2"/>
              </a:rPr>
              <a:t>g</a:t>
            </a:r>
            <a:endParaRPr kumimoji="1" lang="ja-JP" altLang="en-US" b="1" dirty="0">
              <a:latin typeface="Symbol" panose="05050102010706020507" pitchFamily="18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76417" y="1347016"/>
            <a:ext cx="483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Symbol" panose="05050102010706020507" pitchFamily="18" charset="2"/>
              </a:rPr>
              <a:t>f</a:t>
            </a:r>
            <a:endParaRPr kumimoji="1" lang="ja-JP" altLang="en-US" b="1" dirty="0">
              <a:latin typeface="Symbol" panose="05050102010706020507" pitchFamily="18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19701" y="404443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 smtClean="0"/>
              <a:t>4</a:t>
            </a:r>
            <a:r>
              <a:rPr kumimoji="1" lang="en-US" altLang="ja-JP" b="1" dirty="0" smtClean="0"/>
              <a:t>He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31327" y="4081636"/>
            <a:ext cx="606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 smtClean="0"/>
              <a:t>4</a:t>
            </a:r>
            <a:r>
              <a:rPr kumimoji="1" lang="en-US" altLang="ja-JP" b="1" dirty="0" smtClean="0"/>
              <a:t>He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61820" y="2533527"/>
            <a:ext cx="1997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66FF"/>
                </a:solidFill>
              </a:rPr>
              <a:t>Unnatural-parity particles [</a:t>
            </a:r>
            <a:r>
              <a:rPr kumimoji="1" lang="en-US" altLang="ja-JP" sz="1400" b="1" i="1" dirty="0" smtClean="0">
                <a:solidFill>
                  <a:srgbClr val="0066FF"/>
                </a:solidFill>
              </a:rPr>
              <a:t>P </a:t>
            </a:r>
            <a:r>
              <a:rPr kumimoji="1" lang="en-US" altLang="ja-JP" sz="1400" b="1" dirty="0" smtClean="0">
                <a:solidFill>
                  <a:srgbClr val="0066FF"/>
                </a:solidFill>
              </a:rPr>
              <a:t>= -(-1)</a:t>
            </a:r>
            <a:r>
              <a:rPr kumimoji="1" lang="en-US" altLang="ja-JP" sz="1400" b="1" i="1" baseline="30000" dirty="0" smtClean="0">
                <a:solidFill>
                  <a:srgbClr val="0066FF"/>
                </a:solidFill>
              </a:rPr>
              <a:t>J</a:t>
            </a:r>
            <a:r>
              <a:rPr kumimoji="1" lang="en-US" altLang="ja-JP" sz="1400" b="1" dirty="0" smtClean="0">
                <a:solidFill>
                  <a:srgbClr val="0066FF"/>
                </a:solidFill>
              </a:rPr>
              <a:t>]</a:t>
            </a:r>
          </a:p>
          <a:p>
            <a:r>
              <a:rPr lang="en-US" altLang="ja-JP" sz="1400" b="1" dirty="0" smtClean="0">
                <a:solidFill>
                  <a:srgbClr val="0066FF"/>
                </a:solidFill>
              </a:rPr>
              <a:t>(</a:t>
            </a:r>
            <a:r>
              <a:rPr lang="en-US" altLang="ja-JP" sz="14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1400" b="1" dirty="0" smtClean="0">
                <a:solidFill>
                  <a:srgbClr val="0066FF"/>
                </a:solidFill>
              </a:rPr>
              <a:t>, </a:t>
            </a:r>
            <a:r>
              <a:rPr lang="en-US" altLang="ja-JP" sz="14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h</a:t>
            </a:r>
            <a:r>
              <a:rPr lang="en-US" altLang="ja-JP" sz="1400" b="1" dirty="0" smtClean="0">
                <a:solidFill>
                  <a:srgbClr val="0066FF"/>
                </a:solidFill>
              </a:rPr>
              <a:t>, …)</a:t>
            </a:r>
            <a:endParaRPr kumimoji="1" lang="ja-JP" altLang="en-US" sz="1400" b="1" dirty="0">
              <a:solidFill>
                <a:srgbClr val="0066FF"/>
              </a:solidFill>
            </a:endParaRPr>
          </a:p>
        </p:txBody>
      </p:sp>
      <p:sp>
        <p:nvSpPr>
          <p:cNvPr id="15" name="禁止 14"/>
          <p:cNvSpPr/>
          <p:nvPr/>
        </p:nvSpPr>
        <p:spPr>
          <a:xfrm>
            <a:off x="6325398" y="3311253"/>
            <a:ext cx="707349" cy="707349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08951" y="4075110"/>
            <a:ext cx="202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Due to spin-parity conservation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21205"/>
            <a:ext cx="7269480" cy="132556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Forward “bump” in </a:t>
            </a:r>
            <a:r>
              <a:rPr kumimoji="1" lang="en-US" altLang="ja-JP" sz="3600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sz="3600" dirty="0" smtClean="0"/>
              <a:t>-photo-production off protons</a:t>
            </a:r>
            <a:endParaRPr kumimoji="1" lang="ja-JP" altLang="en-US" sz="3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" y="1524000"/>
            <a:ext cx="5307330" cy="5334000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>
            <a:off x="2841581" y="2087592"/>
            <a:ext cx="229423" cy="724619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147977" y="1700155"/>
            <a:ext cx="305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0066FF"/>
                </a:solidFill>
              </a:rPr>
              <a:t>Pomeron</a:t>
            </a:r>
            <a:r>
              <a:rPr lang="en-US" altLang="ja-JP" sz="1600" dirty="0" smtClean="0">
                <a:solidFill>
                  <a:srgbClr val="0066FF"/>
                </a:solidFill>
              </a:rPr>
              <a:t>+</a:t>
            </a:r>
            <a:r>
              <a:rPr lang="en-US" altLang="ja-JP" sz="1600" dirty="0">
                <a:solidFill>
                  <a:srgbClr val="0066FF"/>
                </a:solidFill>
              </a:rPr>
              <a:t>(</a:t>
            </a:r>
            <a:r>
              <a:rPr lang="en-US" altLang="ja-JP" sz="1600" dirty="0" smtClean="0">
                <a:solidFill>
                  <a:srgbClr val="0066FF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1600" dirty="0" smtClean="0">
                <a:solidFill>
                  <a:srgbClr val="0066FF"/>
                </a:solidFill>
              </a:rPr>
              <a:t>, </a:t>
            </a:r>
            <a:r>
              <a:rPr lang="en-US" altLang="ja-JP" sz="1600" dirty="0" smtClean="0">
                <a:solidFill>
                  <a:srgbClr val="0066FF"/>
                </a:solidFill>
                <a:latin typeface="Symbol" panose="05050102010706020507" pitchFamily="18" charset="2"/>
              </a:rPr>
              <a:t>h)</a:t>
            </a:r>
            <a:r>
              <a:rPr lang="en-US" altLang="ja-JP" sz="1600" dirty="0" smtClean="0">
                <a:solidFill>
                  <a:srgbClr val="0066FF"/>
                </a:solidFill>
              </a:rPr>
              <a:t> exchanges</a:t>
            </a:r>
            <a:endParaRPr kumimoji="1" lang="ja-JP" altLang="en-US" sz="1600" dirty="0">
              <a:solidFill>
                <a:srgbClr val="0066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74852" y="5525699"/>
            <a:ext cx="13151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LEPS(2005)</a:t>
            </a:r>
            <a:endParaRPr kumimoji="1" lang="ja-JP" altLang="en-US" sz="2000" b="1" dirty="0"/>
          </a:p>
        </p:txBody>
      </p:sp>
      <p:sp>
        <p:nvSpPr>
          <p:cNvPr id="15" name="円/楕円 14"/>
          <p:cNvSpPr/>
          <p:nvPr/>
        </p:nvSpPr>
        <p:spPr>
          <a:xfrm>
            <a:off x="3617702" y="5641488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775889" y="5466679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868524" y="5182799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955185" y="5018453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041845" y="4668839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128506" y="4486567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1221142" y="4471633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295849" y="4671841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1388486" y="4668860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47476" y="6019800"/>
            <a:ext cx="1906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PRL95 (2005) 182001.</a:t>
            </a:r>
            <a:endParaRPr kumimoji="1" lang="ja-JP" altLang="en-US" sz="1200" b="1" dirty="0"/>
          </a:p>
        </p:txBody>
      </p: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18193" y="1647162"/>
            <a:ext cx="3577817" cy="464963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800" dirty="0" smtClean="0"/>
              <a:t> First reported by LEPS.</a:t>
            </a:r>
            <a:br>
              <a:rPr kumimoji="1" lang="en-US" altLang="ja-JP" sz="1800" dirty="0" smtClean="0"/>
            </a:br>
            <a:r>
              <a:rPr kumimoji="1" lang="en-US" altLang="ja-JP" sz="1800" dirty="0" smtClean="0"/>
              <a:t>[PRL95(2005)182001]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Confirmed by CLAS with high-statistics data.</a:t>
            </a:r>
            <a:br>
              <a:rPr lang="en-US" altLang="ja-JP" sz="1800" dirty="0" smtClean="0"/>
            </a:br>
            <a:r>
              <a:rPr lang="en-US" altLang="ja-JP" sz="1800" dirty="0" smtClean="0"/>
              <a:t>[PRC89(2014)055208]</a:t>
            </a:r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800" dirty="0"/>
              <a:t> </a:t>
            </a:r>
            <a:r>
              <a:rPr kumimoji="1" lang="en-US" altLang="ja-JP" sz="1800" dirty="0" smtClean="0"/>
              <a:t>Its origin is NOT understood due to a “large ambiguity” in modeling </a:t>
            </a:r>
            <a:r>
              <a:rPr kumimoji="1" lang="en-US" altLang="ja-JP" sz="1800" dirty="0" err="1" smtClean="0"/>
              <a:t>Pomeron</a:t>
            </a:r>
            <a:r>
              <a:rPr kumimoji="1" lang="en-US" altLang="ja-JP" sz="1800" dirty="0" smtClean="0"/>
              <a:t> exchange at low energies.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/>
              <a:t> </a:t>
            </a:r>
            <a:r>
              <a:rPr lang="en-US" altLang="ja-JP" sz="1800" dirty="0" smtClean="0"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z="1800" dirty="0" smtClean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Need to determine the </a:t>
            </a:r>
            <a:r>
              <a:rPr lang="en-US" altLang="ja-JP" sz="1800" dirty="0" err="1" smtClean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Pomeron</a:t>
            </a:r>
            <a:r>
              <a:rPr lang="en-US" altLang="ja-JP" sz="1800" dirty="0" smtClean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 contribution near threshold experimentally.</a:t>
            </a:r>
            <a:br>
              <a:rPr lang="en-US" altLang="ja-JP" sz="1800" dirty="0" smtClean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800" dirty="0" smtClean="0">
                <a:ea typeface="メイリオ" panose="020B0604030504040204" pitchFamily="50" charset="-128"/>
                <a:cs typeface="メイリオ" panose="020B0604030504040204" pitchFamily="50" charset="-128"/>
              </a:rPr>
              <a:t>← Motivation of the present </a:t>
            </a:r>
            <a:br>
              <a:rPr lang="en-US" altLang="ja-JP" sz="1800" dirty="0" smtClean="0"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800" dirty="0" smtClean="0">
                <a:ea typeface="メイリオ" panose="020B0604030504040204" pitchFamily="50" charset="-128"/>
                <a:cs typeface="メイリオ" panose="020B0604030504040204" pitchFamily="50" charset="-128"/>
              </a:rPr>
              <a:t>    measurement!!</a:t>
            </a:r>
            <a:endParaRPr kumimoji="1"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29921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29" y="979365"/>
            <a:ext cx="7335973" cy="360273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259456" y="5842595"/>
            <a:ext cx="2743201" cy="86099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01009" y="4586762"/>
                <a:ext cx="7013275" cy="217916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ja-JP" sz="1800" dirty="0" smtClean="0"/>
                  <a:t>Azimuthal angle distribution of K</a:t>
                </a:r>
                <a:r>
                  <a:rPr lang="en-US" altLang="ja-JP" sz="1800" baseline="30000" dirty="0" smtClean="0"/>
                  <a:t>+</a:t>
                </a:r>
                <a:r>
                  <a:rPr lang="en-US" altLang="ja-JP" sz="1800" dirty="0" smtClean="0"/>
                  <a:t>’s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ja-JP" altLang="en-US" sz="180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ja-JP" altLang="en-US" sz="18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1" lang="en-US" altLang="ja-JP" sz="1800" dirty="0" smtClean="0"/>
                  <a:t>:</a:t>
                </a:r>
                <a:endParaRPr lang="en-US" altLang="ja-JP" sz="1800" dirty="0"/>
              </a:p>
              <a:p>
                <a:pPr>
                  <a:buFont typeface="Wingdings" panose="05000000000000000000" pitchFamily="2" charset="2"/>
                  <a:buChar char="n"/>
                </a:pPr>
                <a:endParaRPr kumimoji="1" lang="en-US" altLang="ja-JP" sz="1800" dirty="0" smtClean="0"/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kumimoji="1" lang="en-US" altLang="ja-JP" sz="1800" dirty="0" smtClean="0"/>
                  <a:t>Under helicity-conservation:</a:t>
                </a:r>
                <a:endParaRPr kumimoji="1" lang="ja-JP" altLang="en-US" sz="1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009" y="4586762"/>
                <a:ext cx="7013275" cy="2179164"/>
              </a:xfrm>
              <a:blipFill rotWithShape="1">
                <a:blip r:embed="rId4"/>
                <a:stretch>
                  <a:fillRect l="-174" t="-4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1426529" y="4943793"/>
            <a:ext cx="5270097" cy="48836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17258"/>
            <a:ext cx="7269480" cy="1001209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Decay angular distribution with linearly polarized photons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059856" y="5949926"/>
                <a:ext cx="475114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Relative contribution of natural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) and unnatural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sub>
                    </m:sSub>
                  </m:oMath>
                </a14:m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) parity exchanges.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856" y="5949926"/>
                <a:ext cx="4751147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155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5167223" y="1146667"/>
            <a:ext cx="345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FF"/>
                </a:solidFill>
              </a:rPr>
              <a:t>@ Gottfried-Jackson frame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426529" y="4970367"/>
                <a:ext cx="5270097" cy="41088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l-GR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1" lang="el-GR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∝1+2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ja-JP" alt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29" y="4970367"/>
                <a:ext cx="5270097" cy="410882"/>
              </a:xfrm>
              <a:prstGeom prst="rect">
                <a:avLst/>
              </a:prstGeom>
              <a:blipFill rotWithShape="1">
                <a:blip r:embed="rId6"/>
                <a:stretch>
                  <a:fillRect l="-694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4197938" y="5432160"/>
            <a:ext cx="281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Called a “decay asymmetry”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426529" y="5862362"/>
                <a:ext cx="2349939" cy="756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ja-JP" altLang="en-US" sz="24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1−1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29" y="5862362"/>
                <a:ext cx="2349939" cy="7567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5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71" y="932201"/>
            <a:ext cx="5522797" cy="3921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946404" y="207036"/>
                <a:ext cx="7269480" cy="725165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200" dirty="0" smtClean="0"/>
                  <a:t>Decay asymmetry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3200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1" lang="en-US" altLang="ja-JP" sz="3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ja-JP" altLang="en-US" sz="3200" i="1" smtClean="0"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</m:acc>
                      </m:e>
                      <m:sub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kumimoji="1" lang="ja-JP" altLang="en-US" sz="3200" dirty="0" smtClean="0"/>
                  <a:t> </a:t>
                </a:r>
                <a:r>
                  <a:rPr kumimoji="1" lang="en-US" altLang="ja-JP" sz="3200" dirty="0" smtClean="0"/>
                  <a:t>for </a:t>
                </a:r>
                <a:r>
                  <a:rPr kumimoji="1" lang="en-US" altLang="ja-JP" sz="3200" dirty="0" err="1" smtClean="0"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sz="3200" dirty="0" err="1" smtClean="0"/>
                  <a:t>p</a:t>
                </a:r>
                <a:r>
                  <a:rPr kumimoji="1" lang="en-US" altLang="ja-JP" sz="3200" dirty="0" smtClean="0"/>
                  <a:t> </a:t>
                </a:r>
                <a:r>
                  <a:rPr kumimoji="1" lang="en-US" altLang="ja-JP" sz="3200" dirty="0" smtClean="0">
                    <a:sym typeface="Wingdings" panose="05000000000000000000" pitchFamily="2" charset="2"/>
                  </a:rPr>
                  <a:t> </a:t>
                </a:r>
                <a:r>
                  <a:rPr kumimoji="1" lang="en-US" altLang="ja-JP" sz="32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f</a:t>
                </a:r>
                <a:r>
                  <a:rPr kumimoji="1" lang="en-US" altLang="ja-JP" sz="3200" dirty="0" err="1" smtClean="0">
                    <a:sym typeface="Wingdings" panose="05000000000000000000" pitchFamily="2" charset="2"/>
                  </a:rPr>
                  <a:t>p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46404" y="207036"/>
                <a:ext cx="7269480" cy="725165"/>
              </a:xfrm>
              <a:blipFill rotWithShape="0">
                <a:blip r:embed="rId3"/>
                <a:stretch>
                  <a:fillRect l="-2096" b="-268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7069" y="5150582"/>
            <a:ext cx="6917473" cy="14002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ja-JP" sz="1900" dirty="0" smtClean="0"/>
              <a:t>A sizable </a:t>
            </a:r>
            <a:r>
              <a:rPr lang="en-US" altLang="ja-JP" sz="1900" dirty="0" smtClean="0">
                <a:solidFill>
                  <a:srgbClr val="FF0000"/>
                </a:solidFill>
              </a:rPr>
              <a:t>20–30%</a:t>
            </a:r>
            <a:r>
              <a:rPr lang="en-US" altLang="ja-JP" sz="1900" dirty="0" smtClean="0"/>
              <a:t> contribution of </a:t>
            </a:r>
            <a:r>
              <a:rPr lang="en-US" altLang="ja-JP" sz="1900" dirty="0" smtClean="0">
                <a:solidFill>
                  <a:srgbClr val="FF0000"/>
                </a:solidFill>
              </a:rPr>
              <a:t>unnatural-parity exchanges.</a:t>
            </a:r>
            <a:endParaRPr lang="en-US" altLang="ja-JP" sz="1900" dirty="0" smtClean="0">
              <a:ea typeface="ＭＳ 明朝" panose="02020609040205080304" pitchFamily="17" charset="-128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900" dirty="0" smtClean="0"/>
              <a:t>A general trend of the data is consistent with that of a </a:t>
            </a:r>
            <a:r>
              <a:rPr lang="en-US" altLang="ja-JP" sz="1900" dirty="0" err="1" smtClean="0"/>
              <a:t>Pomeron</a:t>
            </a:r>
            <a:r>
              <a:rPr lang="en-US" altLang="ja-JP" sz="1900" dirty="0" smtClean="0"/>
              <a:t>+(</a:t>
            </a:r>
            <a:r>
              <a:rPr lang="en-US" altLang="ja-JP" sz="1900" dirty="0" smtClean="0">
                <a:latin typeface="Symbol" panose="05050102010706020507" pitchFamily="18" charset="2"/>
              </a:rPr>
              <a:t>p</a:t>
            </a:r>
            <a:r>
              <a:rPr lang="en-US" altLang="ja-JP" sz="1900" dirty="0" smtClean="0"/>
              <a:t>, </a:t>
            </a:r>
            <a:r>
              <a:rPr lang="en-US" altLang="ja-JP" sz="1900" dirty="0" smtClean="0">
                <a:latin typeface="Symbol" panose="05050102010706020507" pitchFamily="18" charset="2"/>
              </a:rPr>
              <a:t>h</a:t>
            </a:r>
            <a:r>
              <a:rPr lang="en-US" altLang="ja-JP" sz="1900" dirty="0" smtClean="0"/>
              <a:t>) exchange model.</a:t>
            </a:r>
            <a:endParaRPr kumimoji="1" lang="ja-JP" altLang="en-US" b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225045" y="1061050"/>
            <a:ext cx="803867" cy="3226279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25045" y="1161112"/>
            <a:ext cx="862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Bump region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6027588" y="1745710"/>
            <a:ext cx="2633161" cy="1874537"/>
            <a:chOff x="6027588" y="1400659"/>
            <a:chExt cx="2633161" cy="187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6217473" y="1400659"/>
                  <a:ext cx="21646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 smtClean="0"/>
                    <a:t>LEPS (2005)</a:t>
                  </a:r>
                  <a:br>
                    <a:rPr kumimoji="1" lang="en-US" altLang="ja-JP" sz="1400" dirty="0" smtClean="0"/>
                  </a:br>
                  <a:r>
                    <a:rPr kumimoji="1" lang="en-US" altLang="ja-JP" sz="1400" dirty="0" smtClean="0"/>
                    <a:t>(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≤0.2</m:t>
                      </m:r>
                    </m:oMath>
                  </a14:m>
                  <a:r>
                    <a:rPr kumimoji="1" lang="ja-JP" altLang="en-US" sz="1400" dirty="0" smtClean="0"/>
                    <a:t> </a:t>
                  </a:r>
                  <a:r>
                    <a:rPr kumimoji="1" lang="en-US" altLang="ja-JP" sz="1400" dirty="0" smtClean="0"/>
                    <a:t>GeV</a:t>
                  </a:r>
                  <a:r>
                    <a:rPr kumimoji="1" lang="en-US" altLang="ja-JP" sz="1400" baseline="30000" dirty="0" smtClean="0"/>
                    <a:t>-2</a:t>
                  </a:r>
                  <a:r>
                    <a:rPr kumimoji="1" lang="en-US" altLang="ja-JP" sz="1400" dirty="0" smtClean="0"/>
                    <a:t>)</a:t>
                  </a:r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7473" y="1400659"/>
                  <a:ext cx="2164654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45" t="-1163" b="-116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6231189" y="2076280"/>
                  <a:ext cx="24295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 smtClean="0"/>
                    <a:t>LEPS (2010)</a:t>
                  </a:r>
                  <a:br>
                    <a:rPr kumimoji="1" lang="en-US" altLang="ja-JP" sz="1400" dirty="0" smtClean="0"/>
                  </a:br>
                  <a:r>
                    <a:rPr kumimoji="1" lang="en-US" altLang="ja-JP" sz="1400" dirty="0" smtClean="0"/>
                    <a:t>(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≤0.05</m:t>
                      </m:r>
                    </m:oMath>
                  </a14:m>
                  <a:r>
                    <a:rPr kumimoji="1" lang="ja-JP" altLang="en-US" sz="1400" dirty="0" smtClean="0"/>
                    <a:t> </a:t>
                  </a:r>
                  <a:r>
                    <a:rPr kumimoji="1" lang="en-US" altLang="ja-JP" sz="1400" dirty="0" smtClean="0"/>
                    <a:t>GeV</a:t>
                  </a:r>
                  <a:r>
                    <a:rPr kumimoji="1" lang="en-US" altLang="ja-JP" sz="1400" baseline="30000" dirty="0" smtClean="0"/>
                    <a:t>-2</a:t>
                  </a:r>
                  <a:r>
                    <a:rPr kumimoji="1" lang="en-US" altLang="ja-JP" sz="1400" dirty="0" smtClean="0"/>
                    <a:t>)</a:t>
                  </a:r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1189" y="2076280"/>
                  <a:ext cx="2429560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52" t="-2326" b="-116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6217473" y="2751976"/>
                  <a:ext cx="24295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 smtClean="0"/>
                    <a:t>LEPS (2018)</a:t>
                  </a:r>
                  <a:br>
                    <a:rPr kumimoji="1" lang="en-US" altLang="ja-JP" sz="1400" dirty="0" smtClean="0"/>
                  </a:br>
                  <a:r>
                    <a:rPr kumimoji="1" lang="en-US" altLang="ja-JP" sz="1400" dirty="0" smtClean="0"/>
                    <a:t>(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≤0.05</m:t>
                      </m:r>
                    </m:oMath>
                  </a14:m>
                  <a:r>
                    <a:rPr kumimoji="1" lang="ja-JP" altLang="en-US" sz="1400" dirty="0" smtClean="0"/>
                    <a:t> </a:t>
                  </a:r>
                  <a:r>
                    <a:rPr kumimoji="1" lang="en-US" altLang="ja-JP" sz="1400" dirty="0" smtClean="0"/>
                    <a:t>GeV</a:t>
                  </a:r>
                  <a:r>
                    <a:rPr kumimoji="1" lang="en-US" altLang="ja-JP" sz="1400" baseline="30000" dirty="0" smtClean="0"/>
                    <a:t>-2</a:t>
                  </a:r>
                  <a:r>
                    <a:rPr kumimoji="1" lang="en-US" altLang="ja-JP" sz="1400" dirty="0" smtClean="0"/>
                    <a:t>)</a:t>
                  </a:r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7473" y="2751976"/>
                  <a:ext cx="2429560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54" t="-2326" b="-116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正方形/長方形 27"/>
            <p:cNvSpPr/>
            <p:nvPr/>
          </p:nvSpPr>
          <p:spPr>
            <a:xfrm>
              <a:off x="6033576" y="1486001"/>
              <a:ext cx="146649" cy="146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6027588" y="2162300"/>
              <a:ext cx="146650" cy="1466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二等辺三角形 29"/>
            <p:cNvSpPr/>
            <p:nvPr/>
          </p:nvSpPr>
          <p:spPr>
            <a:xfrm>
              <a:off x="6036573" y="2830728"/>
              <a:ext cx="183074" cy="157822"/>
            </a:xfrm>
            <a:prstGeom prst="triangl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3619409" y="1285640"/>
                <a:ext cx="1518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rgbClr val="FF00FF"/>
                    </a:solidFill>
                  </a:rPr>
                  <a:t>Pomeron</a:t>
                </a:r>
                <a:r>
                  <a:rPr lang="en-US" altLang="ja-JP" sz="1400" dirty="0" smtClean="0">
                    <a:solidFill>
                      <a:srgbClr val="FF00FF"/>
                    </a:solidFill>
                  </a:rPr>
                  <a:t>+(</a:t>
                </a:r>
                <a:r>
                  <a:rPr lang="en-US" altLang="ja-JP" sz="1400" dirty="0" smtClean="0">
                    <a:solidFill>
                      <a:srgbClr val="FF00FF"/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US" altLang="ja-JP" sz="1400" dirty="0" smtClean="0">
                    <a:solidFill>
                      <a:srgbClr val="FF00FF"/>
                    </a:solidFill>
                  </a:rPr>
                  <a:t>, </a:t>
                </a:r>
                <a:r>
                  <a:rPr lang="en-US" altLang="ja-JP" sz="1400" dirty="0" smtClean="0">
                    <a:solidFill>
                      <a:srgbClr val="FF00FF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en-US" altLang="ja-JP" sz="1400" dirty="0" smtClean="0">
                    <a:solidFill>
                      <a:srgbClr val="FF00FF"/>
                    </a:solidFill>
                  </a:rPr>
                  <a:t>)</a:t>
                </a:r>
                <a:br>
                  <a:rPr lang="en-US" altLang="ja-JP" sz="1400" dirty="0" smtClean="0">
                    <a:solidFill>
                      <a:srgbClr val="FF00FF"/>
                    </a:solidFill>
                  </a:rPr>
                </a:br>
                <a:r>
                  <a:rPr lang="en-US" altLang="ja-JP" sz="1400" dirty="0" smtClean="0">
                    <a:solidFill>
                      <a:srgbClr val="FF00FF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14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14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ja-JP" sz="1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1400" b="0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14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altLang="ja-JP" sz="1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altLang="ja-JP" sz="1400" dirty="0" smtClean="0">
                    <a:solidFill>
                      <a:srgbClr val="FF00FF"/>
                    </a:solidFill>
                  </a:rPr>
                  <a:t>)</a:t>
                </a:r>
                <a:endParaRPr kumimoji="1" lang="ja-JP" altLang="en-US" sz="1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09" y="1285640"/>
                <a:ext cx="1518250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205" t="-2326" b="-104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32"/>
          <p:cNvCxnSpPr/>
          <p:nvPr/>
        </p:nvCxnSpPr>
        <p:spPr>
          <a:xfrm flipH="1">
            <a:off x="4071668" y="1757104"/>
            <a:ext cx="43132" cy="267420"/>
          </a:xfrm>
          <a:prstGeom prst="straightConnector1">
            <a:avLst/>
          </a:prstGeom>
          <a:ln w="12700">
            <a:solidFill>
              <a:srgbClr val="FF00FF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937261" y="4425979"/>
            <a:ext cx="3157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Photon energy (GeV)</a:t>
            </a:r>
            <a:endParaRPr kumimoji="1" lang="ja-JP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 rot="-5400000">
                <a:off x="325381" y="2523840"/>
                <a:ext cx="541751" cy="294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kumimoji="1" lang="en-US" altLang="ja-JP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1" lang="ja-JP" altLang="en-US" b="1" i="1" smtClean="0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5400000">
                <a:off x="325381" y="2523840"/>
                <a:ext cx="541751" cy="294824"/>
              </a:xfrm>
              <a:prstGeom prst="rect">
                <a:avLst/>
              </a:prstGeom>
              <a:blipFill rotWithShape="0">
                <a:blip r:embed="rId9"/>
                <a:stretch>
                  <a:fillRect l="-2083" t="-12360" r="-27083" b="-89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69017"/>
            <a:ext cx="7269480" cy="690658"/>
          </a:xfrm>
        </p:spPr>
        <p:txBody>
          <a:bodyPr/>
          <a:lstStyle/>
          <a:p>
            <a:r>
              <a:rPr kumimoji="1" lang="en-US" altLang="ja-JP" dirty="0" smtClean="0"/>
              <a:t>LEPS/SPring-8 facility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856" y="1745005"/>
            <a:ext cx="5054144" cy="5104638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rot="-1980000">
            <a:off x="4681071" y="6146543"/>
            <a:ext cx="140530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593977" y="5687000"/>
            <a:ext cx="16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beam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円弧 10"/>
          <p:cNvSpPr/>
          <p:nvPr/>
        </p:nvSpPr>
        <p:spPr>
          <a:xfrm rot="-2400000">
            <a:off x="4868367" y="5173753"/>
            <a:ext cx="4948313" cy="3424687"/>
          </a:xfrm>
          <a:prstGeom prst="arc">
            <a:avLst>
              <a:gd name="adj1" fmla="val 16200000"/>
              <a:gd name="adj2" fmla="val 21187850"/>
            </a:avLst>
          </a:prstGeom>
          <a:ln w="34925">
            <a:solidFill>
              <a:srgbClr val="00B05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/>
          <p:cNvSpPr/>
          <p:nvPr/>
        </p:nvSpPr>
        <p:spPr>
          <a:xfrm rot="3480000">
            <a:off x="3643103" y="2378360"/>
            <a:ext cx="3424687" cy="3424687"/>
          </a:xfrm>
          <a:prstGeom prst="arc">
            <a:avLst/>
          </a:prstGeom>
          <a:ln w="34925">
            <a:solidFill>
              <a:srgbClr val="0066FF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94581" y="2879168"/>
            <a:ext cx="61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66FF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0066FF"/>
                </a:solidFill>
              </a:rPr>
              <a:t>+</a:t>
            </a:r>
            <a:endParaRPr kumimoji="1" lang="ja-JP" altLang="en-US" b="1" baseline="30000" dirty="0">
              <a:solidFill>
                <a:srgbClr val="0066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80046" y="5118470"/>
            <a:ext cx="60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K</a:t>
            </a:r>
            <a:r>
              <a:rPr lang="en-US" altLang="ja-JP" sz="2400" b="1" baseline="30000" dirty="0" smtClean="0">
                <a:solidFill>
                  <a:srgbClr val="00B050"/>
                </a:solidFill>
              </a:rPr>
              <a:t>–</a:t>
            </a:r>
            <a:endParaRPr kumimoji="1" lang="ja-JP" alt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606" y="2076511"/>
            <a:ext cx="3830842" cy="416680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700" dirty="0" smtClean="0"/>
              <a:t>Energy range: </a:t>
            </a:r>
            <a:r>
              <a:rPr kumimoji="1" lang="en-US" altLang="ja-JP" sz="1700" dirty="0" err="1" smtClean="0"/>
              <a:t>E</a:t>
            </a:r>
            <a:r>
              <a:rPr kumimoji="1" lang="en-US" altLang="ja-JP" sz="1700" baseline="-25000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sz="1700" dirty="0" smtClean="0"/>
              <a:t> = 1.5 – 2.4 GeV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700" dirty="0" smtClean="0">
                <a:solidFill>
                  <a:srgbClr val="0066FF"/>
                </a:solidFill>
              </a:rPr>
              <a:t>Charged particles</a:t>
            </a:r>
            <a:r>
              <a:rPr lang="en-US" altLang="ja-JP" sz="1700" dirty="0" smtClean="0"/>
              <a:t> are detected at </a:t>
            </a:r>
            <a:r>
              <a:rPr lang="en-US" altLang="ja-JP" sz="1700" dirty="0" smtClean="0">
                <a:solidFill>
                  <a:srgbClr val="0066FF"/>
                </a:solidFill>
              </a:rPr>
              <a:t>forward </a:t>
            </a:r>
            <a:r>
              <a:rPr lang="en-US" altLang="ja-JP" sz="1700" dirty="0" smtClean="0"/>
              <a:t>angles by </a:t>
            </a:r>
            <a:r>
              <a:rPr lang="en-US" altLang="ja-JP" sz="1700" dirty="0" smtClean="0">
                <a:solidFill>
                  <a:srgbClr val="FF0000"/>
                </a:solidFill>
              </a:rPr>
              <a:t>LEPS spectrometer</a:t>
            </a:r>
            <a:r>
              <a:rPr lang="en-US" altLang="ja-JP" sz="1700" dirty="0" smtClean="0"/>
              <a:t>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700" dirty="0" smtClean="0"/>
              <a:t>LEPS spectrometer consists of: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 Trigger counters (</a:t>
            </a:r>
            <a:r>
              <a:rPr lang="en-US" altLang="ja-JP" sz="1600" dirty="0" err="1" smtClean="0"/>
              <a:t>UPveto</a:t>
            </a:r>
            <a:r>
              <a:rPr lang="en-US" altLang="ja-JP" sz="1600" dirty="0" smtClean="0"/>
              <a:t>, STA),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kumimoji="1" lang="en-US" altLang="ja-JP" sz="1600" dirty="0" smtClean="0"/>
              <a:t> AC counter (for </a:t>
            </a:r>
            <a:r>
              <a:rPr kumimoji="1" lang="en-US" altLang="ja-JP" sz="1600" dirty="0" err="1" smtClean="0"/>
              <a:t>e</a:t>
            </a:r>
            <a:r>
              <a:rPr kumimoji="1" lang="en-US" altLang="ja-JP" sz="1600" baseline="30000" dirty="0" err="1" smtClean="0"/>
              <a:t>+</a:t>
            </a:r>
            <a:r>
              <a:rPr kumimoji="1" lang="en-US" altLang="ja-JP" sz="1600" dirty="0" err="1" smtClean="0"/>
              <a:t>e</a:t>
            </a:r>
            <a:r>
              <a:rPr kumimoji="1" lang="en-US" altLang="ja-JP" sz="1600" baseline="30000" dirty="0" smtClean="0"/>
              <a:t>-</a:t>
            </a:r>
            <a:r>
              <a:rPr kumimoji="1" lang="en-US" altLang="ja-JP" sz="1600" dirty="0" smtClean="0"/>
              <a:t> veto).,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Four MWDCs,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Dipole magnet (0.7 T).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1700" dirty="0" smtClean="0"/>
              <a:t> Typical momentum resolution:</a:t>
            </a:r>
            <a:br>
              <a:rPr kumimoji="1" lang="en-US" altLang="ja-JP" sz="1700" dirty="0" smtClean="0"/>
            </a:br>
            <a:r>
              <a:rPr kumimoji="1" lang="en-US" altLang="ja-JP" sz="1700" dirty="0" smtClean="0"/>
              <a:t>   </a:t>
            </a:r>
            <a:r>
              <a:rPr kumimoji="1" lang="en-US" altLang="ja-JP" sz="17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1700" i="1" dirty="0" err="1" smtClean="0"/>
              <a:t>p</a:t>
            </a:r>
            <a:r>
              <a:rPr kumimoji="1" lang="en-US" altLang="ja-JP" sz="1700" dirty="0" smtClean="0"/>
              <a:t>/</a:t>
            </a:r>
            <a:r>
              <a:rPr kumimoji="1" lang="en-US" altLang="ja-JP" sz="1700" i="1" dirty="0" smtClean="0"/>
              <a:t>p</a:t>
            </a:r>
            <a:r>
              <a:rPr kumimoji="1" lang="en-US" altLang="ja-JP" sz="1700" dirty="0" smtClean="0"/>
              <a:t> ~ 0.9% for </a:t>
            </a:r>
            <a:r>
              <a:rPr kumimoji="1" lang="en-US" altLang="ja-JP" sz="1700" i="1" dirty="0" smtClean="0"/>
              <a:t>p</a:t>
            </a:r>
            <a:r>
              <a:rPr kumimoji="1" lang="en-US" altLang="ja-JP" sz="1700" dirty="0" smtClean="0"/>
              <a:t> = 1 GeV/</a:t>
            </a:r>
            <a:r>
              <a:rPr kumimoji="1" lang="en-US" altLang="ja-JP" sz="1700" i="1" dirty="0" smtClean="0"/>
              <a:t>c</a:t>
            </a:r>
            <a:r>
              <a:rPr lang="en-US" altLang="ja-JP" sz="1700" dirty="0"/>
              <a:t>.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4835" y="786965"/>
            <a:ext cx="7629317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“High linearly-polarized” photons </a:t>
            </a:r>
            <a:r>
              <a:rPr kumimoji="1" lang="en-US" altLang="ja-JP" b="1" dirty="0" smtClean="0">
                <a:solidFill>
                  <a:srgbClr val="0066FF"/>
                </a:solidFill>
              </a:rPr>
              <a:t>are produced via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backward Compton scattering</a:t>
            </a:r>
            <a:r>
              <a:rPr kumimoji="1" lang="en-US" altLang="ja-JP" b="1" dirty="0" smtClean="0">
                <a:solidFill>
                  <a:srgbClr val="0066FF"/>
                </a:solidFill>
              </a:rPr>
              <a:t> between </a:t>
            </a:r>
            <a:r>
              <a:rPr kumimoji="1" lang="en-US" altLang="ja-JP" b="1" smtClean="0">
                <a:solidFill>
                  <a:srgbClr val="0066FF"/>
                </a:solidFill>
              </a:rPr>
              <a:t>laser photons </a:t>
            </a:r>
            <a:r>
              <a:rPr kumimoji="1" lang="en-US" altLang="ja-JP" b="1" dirty="0" smtClean="0">
                <a:solidFill>
                  <a:srgbClr val="0066FF"/>
                </a:solidFill>
              </a:rPr>
              <a:t>and circulating electrons in storage ring.</a:t>
            </a:r>
            <a:endParaRPr kumimoji="1" lang="ja-JP" altLang="en-US" b="1" dirty="0">
              <a:solidFill>
                <a:srgbClr val="0066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69493" y="4440773"/>
            <a:ext cx="1089435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F"/>
                </a:solidFill>
              </a:rPr>
              <a:t>Target</a:t>
            </a:r>
            <a:endParaRPr kumimoji="1" lang="ja-JP" altLang="en-US" b="1" dirty="0">
              <a:solidFill>
                <a:srgbClr val="FF00FF"/>
              </a:solidFill>
            </a:endParaRPr>
          </a:p>
        </p:txBody>
      </p:sp>
      <p:sp>
        <p:nvSpPr>
          <p:cNvPr id="15" name="直方体 14"/>
          <p:cNvSpPr/>
          <p:nvPr/>
        </p:nvSpPr>
        <p:spPr>
          <a:xfrm rot="120000">
            <a:off x="4811515" y="2905043"/>
            <a:ext cx="239398" cy="230606"/>
          </a:xfrm>
          <a:prstGeom prst="cube">
            <a:avLst>
              <a:gd name="adj" fmla="val 45587"/>
            </a:avLst>
          </a:prstGeom>
          <a:solidFill>
            <a:srgbClr val="FF00FF"/>
          </a:solidFill>
          <a:ln>
            <a:solidFill>
              <a:srgbClr val="660033"/>
            </a:solidFill>
          </a:ln>
          <a:scene3d>
            <a:camera prst="isometricLeftDown">
              <a:rot lat="1321167" lon="21302959" rev="2115046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方体 16"/>
          <p:cNvSpPr>
            <a:spLocks noChangeAspect="1"/>
          </p:cNvSpPr>
          <p:nvPr/>
        </p:nvSpPr>
        <p:spPr>
          <a:xfrm>
            <a:off x="5985559" y="5622162"/>
            <a:ext cx="131398" cy="125663"/>
          </a:xfrm>
          <a:prstGeom prst="cube">
            <a:avLst>
              <a:gd name="adj" fmla="val 46830"/>
            </a:avLst>
          </a:prstGeom>
          <a:solidFill>
            <a:srgbClr val="FF00FF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4951404" y="3199490"/>
            <a:ext cx="107387" cy="1213573"/>
          </a:xfrm>
          <a:prstGeom prst="straightConnector1">
            <a:avLst/>
          </a:prstGeom>
          <a:ln w="19050">
            <a:solidFill>
              <a:srgbClr val="FF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179557" y="4792625"/>
            <a:ext cx="792147" cy="829537"/>
          </a:xfrm>
          <a:prstGeom prst="straightConnector1">
            <a:avLst/>
          </a:prstGeom>
          <a:ln w="19050">
            <a:solidFill>
              <a:srgbClr val="FF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6" y="1320922"/>
            <a:ext cx="4341263" cy="2901951"/>
          </a:xfrm>
          <a:prstGeom prst="rect">
            <a:avLst/>
          </a:prstGeom>
        </p:spPr>
      </p:pic>
      <p:pic>
        <p:nvPicPr>
          <p:cNvPr id="6" name="図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79" y="1259974"/>
            <a:ext cx="4407271" cy="297078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34515"/>
            <a:ext cx="7269480" cy="94945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Identification of coherently-produced</a:t>
            </a:r>
            <a:br>
              <a:rPr kumimoji="1" lang="en-US" altLang="ja-JP" sz="2800" dirty="0" smtClean="0"/>
            </a:br>
            <a:r>
              <a:rPr kumimoji="1" lang="en-US" altLang="ja-JP" sz="2800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sz="2800" dirty="0" smtClean="0"/>
              <a:t>-mesons via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K</a:t>
            </a:r>
            <a:r>
              <a:rPr kumimoji="1" lang="en-US" altLang="ja-JP" sz="2800" baseline="30000" dirty="0" smtClean="0">
                <a:sym typeface="Wingdings" panose="05000000000000000000" pitchFamily="2" charset="2"/>
              </a:rPr>
              <a:t>+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K</a:t>
            </a:r>
            <a:r>
              <a:rPr kumimoji="1" lang="en-US" altLang="ja-JP" sz="2800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decay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538" y="4248751"/>
            <a:ext cx="4435429" cy="240634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 smtClean="0">
                <a:solidFill>
                  <a:srgbClr val="FF0000"/>
                </a:solidFill>
              </a:rPr>
              <a:t>Production of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altLang="ja-JP" sz="1800" dirty="0" smtClean="0">
                <a:solidFill>
                  <a:srgbClr val="FF0000"/>
                </a:solidFill>
              </a:rPr>
              <a:t>-mesons </a:t>
            </a:r>
            <a:r>
              <a:rPr lang="en-US" altLang="ja-JP" sz="1800" dirty="0" smtClean="0"/>
              <a:t>was identified by </a:t>
            </a:r>
            <a:r>
              <a:rPr lang="en-US" altLang="ja-JP" sz="1800" dirty="0" smtClean="0">
                <a:solidFill>
                  <a:srgbClr val="FF0000"/>
                </a:solidFill>
              </a:rPr>
              <a:t>M(K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1800" dirty="0" smtClean="0">
                <a:solidFill>
                  <a:srgbClr val="FF0000"/>
                </a:solidFill>
              </a:rPr>
              <a:t>K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1800" dirty="0" smtClean="0">
                <a:solidFill>
                  <a:srgbClr val="FF0000"/>
                </a:solidFill>
              </a:rPr>
              <a:t>).</a:t>
            </a:r>
            <a:endParaRPr kumimoji="1" lang="en-US" altLang="ja-JP" sz="18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 smtClean="0"/>
              <a:t>Total-</a:t>
            </a:r>
            <a:r>
              <a:rPr lang="en-US" altLang="ja-JP" sz="1800" dirty="0" smtClean="0">
                <a:latin typeface="Symbol" panose="05050102010706020507" pitchFamily="18" charset="2"/>
              </a:rPr>
              <a:t>f</a:t>
            </a:r>
            <a:r>
              <a:rPr lang="en-US" altLang="ja-JP" sz="1800" dirty="0" smtClean="0"/>
              <a:t> yields were evaluated by fits to M(K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/>
              <a:t>K</a:t>
            </a:r>
            <a:r>
              <a:rPr lang="en-US" altLang="ja-JP" sz="1800" baseline="30000" dirty="0" smtClean="0"/>
              <a:t>-</a:t>
            </a:r>
            <a:r>
              <a:rPr lang="en-US" altLang="ja-JP" sz="1800" dirty="0" smtClean="0"/>
              <a:t>) spectra with two MC templates: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Symbol" panose="05050102010706020507" pitchFamily="18" charset="2"/>
              </a:rPr>
              <a:t>f</a:t>
            </a:r>
            <a:r>
              <a:rPr lang="en-US" altLang="ja-JP" sz="1600" dirty="0" smtClean="0"/>
              <a:t>-</a:t>
            </a:r>
            <a:r>
              <a:rPr kumimoji="1" lang="en-US" altLang="ja-JP" sz="1600" dirty="0" smtClean="0"/>
              <a:t>production, followed by </a:t>
            </a:r>
            <a:r>
              <a:rPr kumimoji="1" lang="en-US" altLang="ja-JP" sz="1600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 K</a:t>
            </a:r>
            <a:r>
              <a:rPr kumimoji="1" lang="en-US" altLang="ja-JP" sz="1600" baseline="30000" dirty="0" smtClean="0">
                <a:sym typeface="Wingdings" panose="05000000000000000000" pitchFamily="2" charset="2"/>
              </a:rPr>
              <a:t>+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K</a:t>
            </a:r>
            <a:r>
              <a:rPr kumimoji="1" lang="en-US" altLang="ja-JP" sz="1600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 decay (signal)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ja-JP" sz="1600" dirty="0" smtClean="0">
                <a:sym typeface="Wingdings" panose="05000000000000000000" pitchFamily="2" charset="2"/>
              </a:rPr>
              <a:t>Non-resonant K</a:t>
            </a:r>
            <a:r>
              <a:rPr lang="en-US" altLang="ja-JP" sz="16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1600" dirty="0" smtClean="0">
                <a:sym typeface="Wingdings" panose="05000000000000000000" pitchFamily="2" charset="2"/>
              </a:rPr>
              <a:t>K</a:t>
            </a:r>
            <a:r>
              <a:rPr lang="en-US" altLang="ja-JP" sz="1600" baseline="30000" dirty="0" smtClean="0">
                <a:sym typeface="Wingdings" panose="05000000000000000000" pitchFamily="2" charset="2"/>
              </a:rPr>
              <a:t>-</a:t>
            </a:r>
            <a:r>
              <a:rPr lang="en-US" altLang="ja-JP" sz="1600" dirty="0" smtClean="0">
                <a:sym typeface="Wingdings" panose="05000000000000000000" pitchFamily="2" charset="2"/>
              </a:rPr>
              <a:t> production (BG)</a:t>
            </a:r>
            <a:endParaRPr kumimoji="1" lang="ja-JP" altLang="en-US" sz="1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46404" y="1028663"/>
            <a:ext cx="2855343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66FF"/>
                </a:solidFill>
              </a:rPr>
              <a:t>Invariant mass of K</a:t>
            </a:r>
            <a:r>
              <a:rPr kumimoji="1" lang="en-US" altLang="ja-JP" b="1" baseline="30000" dirty="0" smtClean="0">
                <a:solidFill>
                  <a:srgbClr val="0066FF"/>
                </a:solidFill>
              </a:rPr>
              <a:t>+</a:t>
            </a:r>
            <a:r>
              <a:rPr kumimoji="1" lang="en-US" altLang="ja-JP" b="1" dirty="0" smtClean="0">
                <a:solidFill>
                  <a:srgbClr val="0066FF"/>
                </a:solidFill>
              </a:rPr>
              <a:t>K</a:t>
            </a:r>
            <a:r>
              <a:rPr kumimoji="1" lang="en-US" altLang="ja-JP" b="1" baseline="30000" dirty="0" smtClean="0">
                <a:solidFill>
                  <a:srgbClr val="0066FF"/>
                </a:solidFill>
              </a:rPr>
              <a:t>-</a:t>
            </a:r>
            <a:endParaRPr kumimoji="1" lang="ja-JP" altLang="en-US" b="1" baseline="30000" dirty="0">
              <a:solidFill>
                <a:srgbClr val="0066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0525" y="986096"/>
            <a:ext cx="339343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66FF"/>
                </a:solidFill>
              </a:rPr>
              <a:t>Missing mass of </a:t>
            </a:r>
            <a:r>
              <a:rPr kumimoji="1" lang="en-US" altLang="ja-JP" b="1" baseline="30000" dirty="0" smtClean="0">
                <a:solidFill>
                  <a:srgbClr val="0066FF"/>
                </a:solidFill>
              </a:rPr>
              <a:t>4</a:t>
            </a:r>
            <a:r>
              <a:rPr kumimoji="1" lang="en-US" altLang="ja-JP" b="1" dirty="0" smtClean="0">
                <a:solidFill>
                  <a:srgbClr val="0066FF"/>
                </a:solidFill>
              </a:rPr>
              <a:t>He(</a:t>
            </a:r>
            <a:r>
              <a:rPr kumimoji="1" lang="en-US" altLang="ja-JP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0066FF"/>
                </a:solidFill>
              </a:rPr>
              <a:t>, </a:t>
            </a:r>
            <a:r>
              <a:rPr kumimoji="1" lang="en-US" altLang="ja-JP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f</a:t>
            </a:r>
            <a:r>
              <a:rPr kumimoji="1" lang="en-US" altLang="ja-JP" b="1" dirty="0" smtClean="0">
                <a:solidFill>
                  <a:srgbClr val="0066FF"/>
                </a:solidFill>
              </a:rPr>
              <a:t>)</a:t>
            </a:r>
            <a:r>
              <a:rPr kumimoji="1" lang="en-US" altLang="ja-JP" b="1" i="1" dirty="0" smtClean="0">
                <a:solidFill>
                  <a:srgbClr val="0066FF"/>
                </a:solidFill>
              </a:rPr>
              <a:t>X</a:t>
            </a:r>
            <a:endParaRPr kumimoji="1" lang="ja-JP" altLang="en-US" b="1" i="1" baseline="30000" dirty="0">
              <a:solidFill>
                <a:srgbClr val="0066FF"/>
              </a:solidFill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4830792" y="4256636"/>
            <a:ext cx="4249258" cy="2407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 smtClean="0">
                <a:solidFill>
                  <a:srgbClr val="FF0000"/>
                </a:solidFill>
              </a:rPr>
              <a:t>Coherent events </a:t>
            </a:r>
            <a:r>
              <a:rPr lang="en-US" altLang="ja-JP" sz="1800" dirty="0" smtClean="0"/>
              <a:t>were disentangled from incoherent ones by </a:t>
            </a:r>
            <a:r>
              <a:rPr lang="en-US" altLang="ja-JP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1800" dirty="0" smtClean="0">
                <a:solidFill>
                  <a:srgbClr val="FF0000"/>
                </a:solidFill>
              </a:rPr>
              <a:t>M(K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1800" dirty="0" smtClean="0">
                <a:solidFill>
                  <a:srgbClr val="FF0000"/>
                </a:solidFill>
              </a:rPr>
              <a:t>K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1800" dirty="0" smtClean="0">
                <a:solidFill>
                  <a:srgbClr val="FF0000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800" dirty="0" smtClean="0"/>
              <a:t>#’s of coherent </a:t>
            </a:r>
            <a:r>
              <a:rPr lang="en-US" altLang="ja-JP" sz="1800" dirty="0" smtClean="0">
                <a:latin typeface="Symbol" panose="05050102010706020507" pitchFamily="18" charset="2"/>
              </a:rPr>
              <a:t>f</a:t>
            </a:r>
            <a:r>
              <a:rPr lang="en-US" altLang="ja-JP" sz="1800" dirty="0" smtClean="0"/>
              <a:t>’s were evaluated by  fits to MM(K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/>
              <a:t>K</a:t>
            </a:r>
            <a:r>
              <a:rPr lang="en-US" altLang="ja-JP" sz="1800" baseline="30000" dirty="0" smtClean="0"/>
              <a:t>-</a:t>
            </a:r>
            <a:r>
              <a:rPr lang="en-US" altLang="ja-JP" sz="1800" dirty="0" smtClean="0"/>
              <a:t>) spectra with two MC templates: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Coherent production events</a:t>
            </a:r>
            <a:r>
              <a:rPr lang="en-US" altLang="ja-JP" sz="1600" dirty="0" smtClean="0">
                <a:sym typeface="Wingdings" panose="05000000000000000000" pitchFamily="2" charset="2"/>
              </a:rPr>
              <a:t> (signal)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ja-JP" sz="1600" dirty="0" smtClean="0">
                <a:sym typeface="Wingdings" panose="05000000000000000000" pitchFamily="2" charset="2"/>
              </a:rPr>
              <a:t>Incoherent production events (BG)</a:t>
            </a:r>
            <a:endParaRPr lang="ja-JP" altLang="en-US" sz="1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7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4" y="112538"/>
            <a:ext cx="7269480" cy="105508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Decay asymmetry of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coherent </a:t>
            </a:r>
            <a:r>
              <a:rPr kumimoji="1" lang="en-US" altLang="ja-JP" sz="3600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3600" baseline="30000" dirty="0" smtClean="0"/>
              <a:t>4</a:t>
            </a:r>
            <a:r>
              <a:rPr kumimoji="1" lang="en-US" altLang="ja-JP" sz="3600" dirty="0" smtClean="0"/>
              <a:t>He reaction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913968" y="5120326"/>
                <a:ext cx="7145711" cy="1589707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kumimoji="1" lang="en-US" altLang="ja-JP" sz="1800" dirty="0" smtClean="0"/>
                  <a:t> Decay angular distributions </a:t>
                </a: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kumimoji="1" lang="en-US" altLang="ja-JP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l-GR" altLang="ja-JP" sz="1800" b="0" i="1" smtClean="0">
                            <a:latin typeface="Cambria Math"/>
                            <a:ea typeface="Cambria Math"/>
                          </a:rPr>
                          <m:t>Φ</m:t>
                        </m:r>
                        <m:r>
                          <a:rPr kumimoji="1" lang="en-US" altLang="ja-JP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l-GR" altLang="ja-JP" sz="1800" b="0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</m:d>
                  </m:oMath>
                </a14:m>
                <a:r>
                  <a:rPr kumimoji="1" lang="en-US" altLang="ja-JP" sz="1800" dirty="0" smtClean="0"/>
                  <a:t> show a “quite strong” asymmetry</a:t>
                </a:r>
                <a:br>
                  <a:rPr kumimoji="1" lang="en-US" altLang="ja-JP" sz="1800" dirty="0" smtClean="0"/>
                </a:br>
                <a:r>
                  <a:rPr lang="en-US" altLang="ja-JP" sz="1800" dirty="0" smtClean="0">
                    <a:ea typeface="メイリオ" panose="020B0604030504040204" pitchFamily="50" charset="-128"/>
                    <a:cs typeface="メイリオ" panose="020B0604030504040204" pitchFamily="50" charset="-128"/>
                    <a:sym typeface="Wingdings" panose="05000000000000000000" pitchFamily="2" charset="2"/>
                  </a:rPr>
                  <a:t>→ Decay asymmetry: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8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メイリオ" panose="020B0604030504040204" pitchFamily="50" charset="-128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ja-JP" sz="18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ja-JP" alt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メイリオ" panose="020B0604030504040204" pitchFamily="50" charset="-128"/>
                                <a:sym typeface="Wingdings" panose="05000000000000000000" pitchFamily="2" charset="2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altLang="ja-JP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  <a:sym typeface="Wingdings" panose="05000000000000000000" pitchFamily="2" charset="2"/>
                          </a:rPr>
                          <m:t>1−1</m:t>
                        </m:r>
                      </m:sub>
                      <m:sup>
                        <m:r>
                          <a:rPr lang="en-US" altLang="ja-JP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メイリオ" panose="020B0604030504040204" pitchFamily="50" charset="-128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bSup>
                    <m:r>
                      <a:rPr lang="en-US" altLang="ja-JP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  <a:sym typeface="Wingdings" panose="05000000000000000000" pitchFamily="2" charset="2"/>
                      </a:rPr>
                      <m:t>∼</m:t>
                    </m:r>
                    <m:r>
                      <a:rPr lang="en-US" altLang="ja-JP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メイリオ" panose="020B0604030504040204" pitchFamily="50" charset="-128"/>
                        <a:sym typeface="Wingdings" panose="05000000000000000000" pitchFamily="2" charset="2"/>
                      </a:rPr>
                      <m:t>0.5</m:t>
                    </m:r>
                  </m:oMath>
                </a14:m>
                <a:r>
                  <a:rPr kumimoji="1" lang="ja-JP" alt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1800" dirty="0" smtClean="0"/>
                  <a:t>(</a:t>
                </a:r>
                <a:r>
                  <a:rPr kumimoji="1" lang="en-US" altLang="ja-JP" sz="1800" dirty="0" smtClean="0">
                    <a:solidFill>
                      <a:srgbClr val="FF0000"/>
                    </a:solidFill>
                  </a:rPr>
                  <a:t>pure natural-parity</a:t>
                </a:r>
                <a:r>
                  <a:rPr kumimoji="1" lang="en-US" altLang="ja-JP" sz="1800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ja-JP" sz="1800" dirty="0" smtClean="0"/>
                  <a:t> Ensuring </a:t>
                </a:r>
                <a:r>
                  <a:rPr lang="en-US" altLang="ja-JP" sz="1800" dirty="0" smtClean="0">
                    <a:solidFill>
                      <a:srgbClr val="0066FF"/>
                    </a:solidFill>
                  </a:rPr>
                  <a:t>a “strong dominance” (&gt; 94%) of natural-parity contribution</a:t>
                </a:r>
                <a:r>
                  <a:rPr lang="en-US" altLang="ja-JP" sz="1800" dirty="0" smtClean="0"/>
                  <a:t>.</a:t>
                </a:r>
                <a:endParaRPr kumimoji="1" lang="ja-JP" altLang="en-US" sz="1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968" y="5120326"/>
                <a:ext cx="7145711" cy="1589707"/>
              </a:xfrm>
              <a:blipFill rotWithShape="1">
                <a:blip r:embed="rId2"/>
                <a:stretch>
                  <a:fillRect l="-171" t="-3065" b="-65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QNP2018 @ Tsukuba, Japan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38D7-A48F-44D1-8895-3EEC02A9903A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66" y="1640780"/>
            <a:ext cx="3704545" cy="3479546"/>
          </a:xfrm>
          <a:prstGeom prst="rect">
            <a:avLst/>
          </a:prstGeom>
        </p:spPr>
      </p:pic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4486824" y="1657983"/>
            <a:ext cx="3763871" cy="3462343"/>
            <a:chOff x="1435042" y="84402"/>
            <a:chExt cx="7485835" cy="6886136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5042" y="84402"/>
              <a:ext cx="1312026" cy="5993893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0456" y="112538"/>
              <a:ext cx="6300421" cy="6858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676760" y="164691"/>
                <a:ext cx="2867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66FF"/>
                    </a:solidFill>
                  </a:rPr>
                  <a:t>@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kumimoji="1" lang="en-US" altLang="ja-JP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1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kumimoji="1" lang="en-US" altLang="ja-JP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1" lang="en-US" altLang="ja-JP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1" lang="ja-JP" altLang="en-US" b="1" dirty="0" smtClean="0">
                    <a:solidFill>
                      <a:srgbClr val="0066FF"/>
                    </a:solidFill>
                  </a:rPr>
                  <a:t> </a:t>
                </a:r>
                <a:r>
                  <a:rPr kumimoji="1" lang="en-US" altLang="ja-JP" b="1" dirty="0" smtClean="0">
                    <a:solidFill>
                      <a:srgbClr val="0066FF"/>
                    </a:solidFill>
                  </a:rPr>
                  <a:t>GeV</a:t>
                </a:r>
                <a:r>
                  <a:rPr kumimoji="1" lang="en-US" altLang="ja-JP" b="1" baseline="30000" dirty="0" smtClean="0">
                    <a:solidFill>
                      <a:srgbClr val="0066FF"/>
                    </a:solidFill>
                  </a:rPr>
                  <a:t>2</a:t>
                </a:r>
                <a:endParaRPr kumimoji="1" lang="ja-JP" altLang="en-US" b="1" baseline="30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60" y="164691"/>
                <a:ext cx="286781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99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1129643" y="1302798"/>
            <a:ext cx="2855343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66FF"/>
                </a:solidFill>
              </a:rPr>
              <a:t>1.985 &lt; </a:t>
            </a:r>
            <a:r>
              <a:rPr kumimoji="1" lang="en-US" altLang="ja-JP" b="1" dirty="0" err="1" smtClean="0">
                <a:solidFill>
                  <a:srgbClr val="0066FF"/>
                </a:solidFill>
              </a:rPr>
              <a:t>E</a:t>
            </a:r>
            <a:r>
              <a:rPr kumimoji="1" lang="en-US" altLang="ja-JP" b="1" baseline="-25000" dirty="0" err="1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0066FF"/>
                </a:solidFill>
              </a:rPr>
              <a:t> &lt; 2.185 GeV</a:t>
            </a:r>
            <a:endParaRPr kumimoji="1" lang="ja-JP" altLang="en-US" b="1" baseline="30000" dirty="0">
              <a:solidFill>
                <a:srgbClr val="0066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37465" y="1264808"/>
            <a:ext cx="2855343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66FF"/>
                </a:solidFill>
              </a:rPr>
              <a:t>2</a:t>
            </a:r>
            <a:r>
              <a:rPr kumimoji="1" lang="en-US" altLang="ja-JP" b="1" dirty="0" smtClean="0">
                <a:solidFill>
                  <a:srgbClr val="0066FF"/>
                </a:solidFill>
              </a:rPr>
              <a:t>.185 &lt; </a:t>
            </a:r>
            <a:r>
              <a:rPr kumimoji="1" lang="en-US" altLang="ja-JP" b="1" dirty="0" err="1" smtClean="0">
                <a:solidFill>
                  <a:srgbClr val="0066FF"/>
                </a:solidFill>
              </a:rPr>
              <a:t>E</a:t>
            </a:r>
            <a:r>
              <a:rPr kumimoji="1" lang="en-US" altLang="ja-JP" b="1" baseline="-25000" dirty="0" err="1" smtClean="0">
                <a:solidFill>
                  <a:srgbClr val="0066FF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0066FF"/>
                </a:solidFill>
              </a:rPr>
              <a:t> &lt; 2.385 GeV</a:t>
            </a:r>
            <a:endParaRPr kumimoji="1" lang="ja-JP" altLang="en-US" b="1" baseline="30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7B713C7F-58B7-4AE9-B361-B13EB9EC4C0C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1785</TotalTime>
  <Words>1765</Words>
  <Application>Microsoft Office PowerPoint</Application>
  <PresentationFormat>画面に合わせる (4:3)</PresentationFormat>
  <Paragraphs>265</Paragraphs>
  <Slides>24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HDOfficeLightV0</vt:lpstr>
      <vt:lpstr>1_HDOfficeLightV0</vt:lpstr>
      <vt:lpstr>2_HDOfficeLightV0</vt:lpstr>
      <vt:lpstr>View</vt:lpstr>
      <vt:lpstr>Coherent f-meson photo-production from helium-4 near threshold with linearly polarized photons</vt:lpstr>
      <vt:lpstr>f-meson photoproduction</vt:lpstr>
      <vt:lpstr>Coherent f-meson photoproduction from 4He</vt:lpstr>
      <vt:lpstr>Forward “bump” in f-photo-production off protons</vt:lpstr>
      <vt:lpstr>Decay angular distribution with linearly polarized photons</vt:lpstr>
      <vt:lpstr>Decay asymmetry ρ ̅_(1-1)^1 for gp  fp</vt:lpstr>
      <vt:lpstr>LEPS/SPring-8 facility</vt:lpstr>
      <vt:lpstr>Identification of coherently-produced f-mesons via f  K+K- decay</vt:lpstr>
      <vt:lpstr>Decay asymmetry of coherent g4He reaction</vt:lpstr>
      <vt:lpstr>dσ∕dt for coherent g4He reaction</vt:lpstr>
      <vt:lpstr>Energy dep of intercepts (ds/dt)0</vt:lpstr>
      <vt:lpstr>Models for natural-parity (NP) contribution to low-energy gp data</vt:lpstr>
      <vt:lpstr>Fit to 4He data </vt:lpstr>
      <vt:lpstr>NP contribution to low-energy gp data</vt:lpstr>
      <vt:lpstr>Summary</vt:lpstr>
      <vt:lpstr>Backup</vt:lpstr>
      <vt:lpstr>dσ∕dt at t=-|t|_min for gpfp</vt:lpstr>
      <vt:lpstr>dσ∕dt at t=-|t|_min for gpfp</vt:lpstr>
      <vt:lpstr>dσ∕dt for gp  fp</vt:lpstr>
      <vt:lpstr>Fermi motion in a 4He nucleus</vt:lpstr>
      <vt:lpstr>Off-shell correction</vt:lpstr>
      <vt:lpstr>Comparison of (dσ∕dt)_0^ to high-energy gp data</vt:lpstr>
      <vt:lpstr>Comparison of (dσ∕dt)_0^  to scaled gp data</vt:lpstr>
      <vt:lpstr>Helicity-flip process???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exotic interactions in f-photoproduction near production threshold</dc:title>
  <dc:creator>hiraiwa</dc:creator>
  <cp:lastModifiedBy>hiraiwa</cp:lastModifiedBy>
  <cp:revision>212</cp:revision>
  <dcterms:created xsi:type="dcterms:W3CDTF">2017-12-06T08:11:26Z</dcterms:created>
  <dcterms:modified xsi:type="dcterms:W3CDTF">2018-11-12T15:14:48Z</dcterms:modified>
</cp:coreProperties>
</file>